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147482906" r:id="rId2"/>
    <p:sldId id="2147482911" r:id="rId3"/>
    <p:sldId id="2147482945" r:id="rId4"/>
    <p:sldId id="2147482946" r:id="rId5"/>
    <p:sldId id="2147482948" r:id="rId6"/>
    <p:sldId id="2147482949" r:id="rId7"/>
    <p:sldId id="2147482966" r:id="rId8"/>
    <p:sldId id="2147482951" r:id="rId9"/>
    <p:sldId id="2147482952" r:id="rId10"/>
    <p:sldId id="2147482953" r:id="rId11"/>
    <p:sldId id="2147482955"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713087-A438-1D20-ED6C-3E0B0BEF38C5}" name="LI Wilson" initials="LW" userId="S::liyo@pierre-fabre.com::88d9b7b4-51c5-4b6a-860a-afc478b08637" providerId="AD"/>
  <p188:author id="{736D0A9B-AEC3-575A-AA3B-3D28EA587160}" name="ZHANG Chunqiu" initials="CZ" userId="S::PE152016@pierre-fabre.com::be56fefd-0bfe-4687-a652-48548b31ad7a" providerId="AD"/>
  <p188:author id="{CB95FAB3-73D2-09C3-6864-60C7D42E98DE}" name="YUAN Yiping" initials="YY" userId="S::yuany@pierre-fabre.com::92add5e4-aa9a-4bda-8b2c-7f28e0f3a419" providerId="AD"/>
  <p188:author id="{4F2972E5-3131-59A3-B40E-FA7A91D2D8B2}" name="JIANG Xiaobin" initials="XJ" userId="S::PE153559@pierre-fabre.com::437e1df4-1bf3-47e0-aead-f4bb5f1c9c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eviewer" initials="Reviewer" lastIdx="14" clrIdx="0">
    <p:extLst>
      <p:ext uri="{19B8F6BF-5375-455C-9EA6-DF929625EA0E}">
        <p15:presenceInfo xmlns:p15="http://schemas.microsoft.com/office/powerpoint/2012/main" userId="Reviewer" providerId="None"/>
      </p:ext>
    </p:extLst>
  </p:cmAuthor>
  <p:cmAuthor id="2" name="JIANG Xiaobin" initials="XJ" lastIdx="2" clrIdx="1">
    <p:extLst>
      <p:ext uri="{19B8F6BF-5375-455C-9EA6-DF929625EA0E}">
        <p15:presenceInfo xmlns:p15="http://schemas.microsoft.com/office/powerpoint/2012/main" userId="S::PE153559@pierre-fabre.com::437e1df4-1bf3-47e0-aead-f4bb5f1c9c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14F4F"/>
    <a:srgbClr val="69002B"/>
    <a:srgbClr val="EAEFF7"/>
    <a:srgbClr val="064976"/>
    <a:srgbClr val="EE4822"/>
    <a:srgbClr val="FBE5D6"/>
    <a:srgbClr val="81194E"/>
    <a:srgbClr val="EDEDED"/>
    <a:srgbClr val="F2F2F2"/>
    <a:srgbClr val="3165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98C397-3880-AB13-CD5C-45ABC6DC80BB}" v="10" dt="2026-06-08T14:17:14.501"/>
    <p1510:client id="{C6445DCB-7C75-4A80-AACF-C1E24B865FC1}" v="2" dt="2026-06-08T14:46:12.236"/>
    <p1510:client id="{ED161F3A-7FD8-4D6F-8E02-D1234FFEA10C}" v="3" dt="2026-06-08T14:19:58.2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0" d="100"/>
          <a:sy n="60" d="100"/>
        </p:scale>
        <p:origin x="81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433224955775404"/>
          <c:w val="0.98599023140387076"/>
          <c:h val="0.49064731704121078"/>
        </c:manualLayout>
      </c:layout>
      <c:barChart>
        <c:barDir val="col"/>
        <c:grouping val="clustered"/>
        <c:varyColors val="0"/>
        <c:ser>
          <c:idx val="0"/>
          <c:order val="0"/>
          <c:tx>
            <c:strRef>
              <c:f>Sheet1!$A$2</c:f>
              <c:strCache>
                <c:ptCount val="1"/>
                <c:pt idx="0">
                  <c:v>所有级别</c:v>
                </c:pt>
              </c:strCache>
            </c:strRef>
          </c:tx>
          <c:spPr>
            <a:solidFill>
              <a:schemeClr val="accent2">
                <a:lumMod val="20000"/>
                <a:lumOff val="80000"/>
              </a:schemeClr>
            </a:solidFill>
            <a:ln>
              <a:noFill/>
            </a:ln>
            <a:effectLst/>
          </c:spPr>
          <c:invertIfNegative val="0"/>
          <c:dLbls>
            <c:dLbl>
              <c:idx val="0"/>
              <c:tx>
                <c:rich>
                  <a:bodyPr/>
                  <a:lstStyle/>
                  <a:p>
                    <a:fld id="{B51F9A18-D150-4E20-9B5F-187876E550BB}" type="VALUE">
                      <a:rPr lang="en-US" altLang="zh-CN" smtClean="0"/>
                      <a:pPr/>
                      <a:t>[VALUE]</a:t>
                    </a:fld>
                    <a:r>
                      <a:rPr lang="en-US"/>
                      <a:t> </a:t>
                    </a:r>
                  </a:p>
                  <a:p>
                    <a:r>
                      <a:rPr lang="en-US"/>
                      <a:t>(8/98)</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70A-4749-A480-5BF10710D527}"/>
                </c:ext>
              </c:extLst>
            </c:dLbl>
            <c:dLbl>
              <c:idx val="1"/>
              <c:tx>
                <c:rich>
                  <a:bodyPr/>
                  <a:lstStyle/>
                  <a:p>
                    <a:fld id="{114A68B6-36A1-47F6-878A-14B84C4F01BA}" type="VALUE">
                      <a:rPr lang="en-US" altLang="zh-CN" smtClean="0"/>
                      <a:pPr/>
                      <a:t>[VALUE]</a:t>
                    </a:fld>
                    <a:r>
                      <a:rPr lang="en-US"/>
                      <a:t> </a:t>
                    </a:r>
                  </a:p>
                  <a:p>
                    <a:r>
                      <a:rPr lang="en-US"/>
                      <a:t>(52/93)</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D3A-4D93-8D70-134806CAD8D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恩考芬尼+贝美替尼
PHAROS</c:v>
                </c:pt>
                <c:pt idx="1">
                  <c:v>达拉非尼+曲美替尼
BRF113928</c:v>
                </c:pt>
              </c:strCache>
            </c:strRef>
          </c:cat>
          <c:val>
            <c:numRef>
              <c:f>Sheet1!$B$2:$C$2</c:f>
              <c:numCache>
                <c:formatCode>0%</c:formatCode>
                <c:ptCount val="2"/>
                <c:pt idx="0">
                  <c:v>0.08</c:v>
                </c:pt>
                <c:pt idx="1">
                  <c:v>0.56000000000000005</c:v>
                </c:pt>
              </c:numCache>
            </c:numRef>
          </c:val>
          <c:extLst>
            <c:ext xmlns:c16="http://schemas.microsoft.com/office/drawing/2014/chart" uri="{C3380CC4-5D6E-409C-BE32-E72D297353CC}">
              <c16:uniqueId val="{00000000-070A-4749-A480-5BF10710D527}"/>
            </c:ext>
          </c:extLst>
        </c:ser>
        <c:ser>
          <c:idx val="1"/>
          <c:order val="1"/>
          <c:tx>
            <c:strRef>
              <c:f>Sheet1!$A$3</c:f>
              <c:strCache>
                <c:ptCount val="1"/>
                <c:pt idx="0">
                  <c:v>3-4级</c:v>
                </c:pt>
              </c:strCache>
            </c:strRef>
          </c:tx>
          <c:spPr>
            <a:solidFill>
              <a:srgbClr val="C14F4F"/>
            </a:solidFill>
            <a:ln>
              <a:noFill/>
            </a:ln>
            <a:effectLst/>
          </c:spPr>
          <c:invertIfNegative val="0"/>
          <c:dLbls>
            <c:dLbl>
              <c:idx val="0"/>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69A6-4CA3-8717-093B95784452}"/>
                </c:ext>
              </c:extLst>
            </c:dLbl>
            <c:dLbl>
              <c:idx val="1"/>
              <c:tx>
                <c:rich>
                  <a:bodyPr rot="0" spcFirstLastPara="1" vertOverflow="ellipsis" vert="horz" wrap="square" anchor="ctr" anchorCtr="1"/>
                  <a:lstStyle/>
                  <a:p>
                    <a:pPr>
                      <a:defRPr sz="1600" b="1"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fld id="{40BCB933-7CC4-4B9E-83BB-BB353DDD0AF0}" type="VALUE">
                      <a:rPr lang="en-US" altLang="zh-CN" sz="2000" b="1" smtClean="0"/>
                      <a:pPr>
                        <a:defRPr sz="1600" b="1"/>
                      </a:pPr>
                      <a:t>[VALUE]</a:t>
                    </a:fld>
                    <a:r>
                      <a:rPr lang="en-US" sz="1600" b="1"/>
                      <a:t> </a:t>
                    </a:r>
                  </a:p>
                  <a:p>
                    <a:pPr>
                      <a:defRPr sz="1600" b="1"/>
                    </a:pPr>
                    <a:r>
                      <a:rPr lang="en-US" sz="1600" b="0"/>
                      <a:t>(6/93)</a:t>
                    </a:r>
                  </a:p>
                </c:rich>
              </c:tx>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70A-4749-A480-5BF10710D52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恩考芬尼+贝美替尼
PHAROS</c:v>
                </c:pt>
                <c:pt idx="1">
                  <c:v>达拉非尼+曲美替尼
BRF113928</c:v>
                </c:pt>
              </c:strCache>
            </c:strRef>
          </c:cat>
          <c:val>
            <c:numRef>
              <c:f>Sheet1!$B$3:$C$3</c:f>
              <c:numCache>
                <c:formatCode>0%</c:formatCode>
                <c:ptCount val="2"/>
                <c:pt idx="0">
                  <c:v>0</c:v>
                </c:pt>
                <c:pt idx="1">
                  <c:v>0.06</c:v>
                </c:pt>
              </c:numCache>
            </c:numRef>
          </c:val>
          <c:extLst>
            <c:ext xmlns:c16="http://schemas.microsoft.com/office/drawing/2014/chart" uri="{C3380CC4-5D6E-409C-BE32-E72D297353CC}">
              <c16:uniqueId val="{00000001-070A-4749-A480-5BF10710D527}"/>
            </c:ext>
          </c:extLst>
        </c:ser>
        <c:dLbls>
          <c:dLblPos val="outEnd"/>
          <c:showLegendKey val="0"/>
          <c:showVal val="1"/>
          <c:showCatName val="0"/>
          <c:showSerName val="0"/>
          <c:showPercent val="0"/>
          <c:showBubbleSize val="0"/>
        </c:dLbls>
        <c:gapWidth val="483"/>
        <c:overlap val="-69"/>
        <c:axId val="1305640511"/>
        <c:axId val="1567932527"/>
      </c:barChart>
      <c:catAx>
        <c:axId val="1305640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en-US"/>
          </a:p>
        </c:txPr>
        <c:crossAx val="1567932527"/>
        <c:crosses val="autoZero"/>
        <c:auto val="1"/>
        <c:lblAlgn val="ctr"/>
        <c:lblOffset val="100"/>
        <c:noMultiLvlLbl val="0"/>
      </c:catAx>
      <c:valAx>
        <c:axId val="1567932527"/>
        <c:scaling>
          <c:orientation val="minMax"/>
          <c:max val="1"/>
        </c:scaling>
        <c:delete val="1"/>
        <c:axPos val="l"/>
        <c:numFmt formatCode="0%" sourceLinked="1"/>
        <c:majorTickMark val="none"/>
        <c:minorTickMark val="none"/>
        <c:tickLblPos val="nextTo"/>
        <c:crossAx val="1305640511"/>
        <c:crosses val="autoZero"/>
        <c:crossBetween val="between"/>
      </c:valAx>
      <c:spPr>
        <a:noFill/>
        <a:ln>
          <a:noFill/>
        </a:ln>
        <a:effectLst/>
      </c:spPr>
    </c:plotArea>
    <c:legend>
      <c:legendPos val="t"/>
      <c:layout>
        <c:manualLayout>
          <c:xMode val="edge"/>
          <c:yMode val="edge"/>
          <c:x val="0.26963785299744697"/>
          <c:y val="0.11204383148791194"/>
          <c:w val="0.45605437113972963"/>
          <c:h val="0.119540168993192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微软雅黑" panose="020B0503020204020204" pitchFamily="34" charset="-122"/>
          <a:ea typeface="微软雅黑" panose="020B0503020204020204" pitchFamily="34" charset="-122"/>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10333675548365"/>
          <c:y val="7.0643920115632822E-2"/>
          <c:w val="0.86914466637212862"/>
          <c:h val="0.51887664209800843"/>
        </c:manualLayout>
      </c:layout>
      <c:barChart>
        <c:barDir val="col"/>
        <c:grouping val="stacked"/>
        <c:varyColors val="0"/>
        <c:ser>
          <c:idx val="0"/>
          <c:order val="0"/>
          <c:tx>
            <c:strRef>
              <c:f>Sheet1!$B$1</c:f>
              <c:strCache>
                <c:ptCount val="1"/>
                <c:pt idx="0">
                  <c:v>1-2级</c:v>
                </c:pt>
              </c:strCache>
            </c:strRef>
          </c:tx>
          <c:spPr>
            <a:solidFill>
              <a:srgbClr val="2F5597"/>
            </a:solidFill>
            <a:ln>
              <a:noFill/>
            </a:ln>
            <a:effectLst/>
          </c:spPr>
          <c:invertIfNegative val="0"/>
          <c:cat>
            <c:strRef>
              <c:f>Sheet1!$A$2:$A$21</c:f>
              <c:strCache>
                <c:ptCount val="20"/>
                <c:pt idx="0">
                  <c:v>恶心</c:v>
                </c:pt>
                <c:pt idx="1">
                  <c:v>腹泻</c:v>
                </c:pt>
                <c:pt idx="2">
                  <c:v>疲劳</c:v>
                </c:pt>
                <c:pt idx="3">
                  <c:v>呕吐</c:v>
                </c:pt>
                <c:pt idx="4">
                  <c:v>视物模糊</c:v>
                </c:pt>
                <c:pt idx="5">
                  <c:v>贫血</c:v>
                </c:pt>
                <c:pt idx="6">
                  <c:v>便秘</c:v>
                </c:pt>
                <c:pt idx="7">
                  <c:v>AST升高</c:v>
                </c:pt>
                <c:pt idx="8">
                  <c:v>ALT升高</c:v>
                </c:pt>
                <c:pt idx="9">
                  <c:v>脱发</c:v>
                </c:pt>
                <c:pt idx="10">
                  <c:v>瘙痒</c:v>
                </c:pt>
                <c:pt idx="11">
                  <c:v>血肌酸磷酸激酶升高</c:v>
                </c:pt>
                <c:pt idx="12">
                  <c:v>腹痛</c:v>
                </c:pt>
                <c:pt idx="13">
                  <c:v>皮肤干燥</c:v>
                </c:pt>
                <c:pt idx="14">
                  <c:v>斑丘疹</c:v>
                </c:pt>
                <c:pt idx="15">
                  <c:v>肌痛</c:v>
                </c:pt>
                <c:pt idx="16">
                  <c:v>头晕</c:v>
                </c:pt>
                <c:pt idx="17">
                  <c:v>外周水肿</c:v>
                </c:pt>
                <c:pt idx="18">
                  <c:v>乏力</c:v>
                </c:pt>
                <c:pt idx="19">
                  <c:v>皮疹</c:v>
                </c:pt>
              </c:strCache>
            </c:strRef>
          </c:cat>
          <c:val>
            <c:numRef>
              <c:f>Sheet1!$B$2:$B$21</c:f>
              <c:numCache>
                <c:formatCode>0%</c:formatCode>
                <c:ptCount val="20"/>
                <c:pt idx="0">
                  <c:v>0.48</c:v>
                </c:pt>
                <c:pt idx="1">
                  <c:v>0.38</c:v>
                </c:pt>
                <c:pt idx="2">
                  <c:v>0.3</c:v>
                </c:pt>
                <c:pt idx="3">
                  <c:v>0.28000000000000003</c:v>
                </c:pt>
                <c:pt idx="4">
                  <c:v>0.17</c:v>
                </c:pt>
                <c:pt idx="5">
                  <c:v>0.13</c:v>
                </c:pt>
                <c:pt idx="6">
                  <c:v>0.14000000000000001</c:v>
                </c:pt>
                <c:pt idx="7">
                  <c:v>0.08</c:v>
                </c:pt>
                <c:pt idx="8">
                  <c:v>0.06</c:v>
                </c:pt>
                <c:pt idx="9">
                  <c:v>0.12</c:v>
                </c:pt>
                <c:pt idx="10">
                  <c:v>0.12</c:v>
                </c:pt>
                <c:pt idx="11">
                  <c:v>0.1</c:v>
                </c:pt>
                <c:pt idx="12">
                  <c:v>0.11</c:v>
                </c:pt>
                <c:pt idx="13">
                  <c:v>0.11</c:v>
                </c:pt>
                <c:pt idx="14">
                  <c:v>0.1</c:v>
                </c:pt>
                <c:pt idx="15">
                  <c:v>0.09</c:v>
                </c:pt>
                <c:pt idx="16">
                  <c:v>0.1</c:v>
                </c:pt>
                <c:pt idx="17">
                  <c:v>0.11</c:v>
                </c:pt>
                <c:pt idx="18">
                  <c:v>7.0000000000000007E-2</c:v>
                </c:pt>
                <c:pt idx="19">
                  <c:v>0.09</c:v>
                </c:pt>
              </c:numCache>
            </c:numRef>
          </c:val>
          <c:extLst>
            <c:ext xmlns:c16="http://schemas.microsoft.com/office/drawing/2014/chart" uri="{C3380CC4-5D6E-409C-BE32-E72D297353CC}">
              <c16:uniqueId val="{00000000-9789-4087-A1F0-B63E78BE37B6}"/>
            </c:ext>
          </c:extLst>
        </c:ser>
        <c:ser>
          <c:idx val="1"/>
          <c:order val="1"/>
          <c:tx>
            <c:strRef>
              <c:f>Sheet1!$C$1</c:f>
              <c:strCache>
                <c:ptCount val="1"/>
                <c:pt idx="0">
                  <c:v>3-4级</c:v>
                </c:pt>
              </c:strCache>
            </c:strRef>
          </c:tx>
          <c:spPr>
            <a:solidFill>
              <a:srgbClr val="C14F4F"/>
            </a:solidFill>
            <a:ln>
              <a:noFill/>
            </a:ln>
            <a:effectLst/>
          </c:spPr>
          <c:invertIfNegative val="0"/>
          <c:cat>
            <c:strRef>
              <c:f>Sheet1!$A$2:$A$21</c:f>
              <c:strCache>
                <c:ptCount val="20"/>
                <c:pt idx="0">
                  <c:v>恶心</c:v>
                </c:pt>
                <c:pt idx="1">
                  <c:v>腹泻</c:v>
                </c:pt>
                <c:pt idx="2">
                  <c:v>疲劳</c:v>
                </c:pt>
                <c:pt idx="3">
                  <c:v>呕吐</c:v>
                </c:pt>
                <c:pt idx="4">
                  <c:v>视物模糊</c:v>
                </c:pt>
                <c:pt idx="5">
                  <c:v>贫血</c:v>
                </c:pt>
                <c:pt idx="6">
                  <c:v>便秘</c:v>
                </c:pt>
                <c:pt idx="7">
                  <c:v>AST升高</c:v>
                </c:pt>
                <c:pt idx="8">
                  <c:v>ALT升高</c:v>
                </c:pt>
                <c:pt idx="9">
                  <c:v>脱发</c:v>
                </c:pt>
                <c:pt idx="10">
                  <c:v>瘙痒</c:v>
                </c:pt>
                <c:pt idx="11">
                  <c:v>血肌酸磷酸激酶升高</c:v>
                </c:pt>
                <c:pt idx="12">
                  <c:v>腹痛</c:v>
                </c:pt>
                <c:pt idx="13">
                  <c:v>皮肤干燥</c:v>
                </c:pt>
                <c:pt idx="14">
                  <c:v>斑丘疹</c:v>
                </c:pt>
                <c:pt idx="15">
                  <c:v>肌痛</c:v>
                </c:pt>
                <c:pt idx="16">
                  <c:v>头晕</c:v>
                </c:pt>
                <c:pt idx="17">
                  <c:v>外周水肿</c:v>
                </c:pt>
                <c:pt idx="18">
                  <c:v>乏力</c:v>
                </c:pt>
                <c:pt idx="19">
                  <c:v>皮疹</c:v>
                </c:pt>
              </c:strCache>
            </c:strRef>
          </c:cat>
          <c:val>
            <c:numRef>
              <c:f>Sheet1!$C$2:$C$21</c:f>
              <c:numCache>
                <c:formatCode>0%</c:formatCode>
                <c:ptCount val="20"/>
                <c:pt idx="0">
                  <c:v>0.04</c:v>
                </c:pt>
                <c:pt idx="1">
                  <c:v>0.05</c:v>
                </c:pt>
                <c:pt idx="2">
                  <c:v>0.02</c:v>
                </c:pt>
                <c:pt idx="3">
                  <c:v>0.01</c:v>
                </c:pt>
                <c:pt idx="4">
                  <c:v>0.01</c:v>
                </c:pt>
                <c:pt idx="5">
                  <c:v>0.04</c:v>
                </c:pt>
                <c:pt idx="6">
                  <c:v>0</c:v>
                </c:pt>
                <c:pt idx="7">
                  <c:v>0.05</c:v>
                </c:pt>
                <c:pt idx="8">
                  <c:v>7.0000000000000007E-2</c:v>
                </c:pt>
                <c:pt idx="9">
                  <c:v>0</c:v>
                </c:pt>
                <c:pt idx="10">
                  <c:v>0</c:v>
                </c:pt>
                <c:pt idx="11">
                  <c:v>0.01</c:v>
                </c:pt>
                <c:pt idx="12">
                  <c:v>0</c:v>
                </c:pt>
                <c:pt idx="13">
                  <c:v>0</c:v>
                </c:pt>
                <c:pt idx="14">
                  <c:v>0.01</c:v>
                </c:pt>
                <c:pt idx="15">
                  <c:v>0.02</c:v>
                </c:pt>
                <c:pt idx="16">
                  <c:v>0.01</c:v>
                </c:pt>
                <c:pt idx="17">
                  <c:v>0</c:v>
                </c:pt>
                <c:pt idx="18">
                  <c:v>0.03</c:v>
                </c:pt>
                <c:pt idx="19">
                  <c:v>0.01</c:v>
                </c:pt>
              </c:numCache>
            </c:numRef>
          </c:val>
          <c:extLst>
            <c:ext xmlns:c16="http://schemas.microsoft.com/office/drawing/2014/chart" uri="{C3380CC4-5D6E-409C-BE32-E72D297353CC}">
              <c16:uniqueId val="{00000001-9789-4087-A1F0-B63E78BE37B6}"/>
            </c:ext>
          </c:extLst>
        </c:ser>
        <c:dLbls>
          <c:showLegendKey val="0"/>
          <c:showVal val="0"/>
          <c:showCatName val="0"/>
          <c:showSerName val="0"/>
          <c:showPercent val="0"/>
          <c:showBubbleSize val="0"/>
        </c:dLbls>
        <c:gapWidth val="160"/>
        <c:overlap val="100"/>
        <c:axId val="898761327"/>
        <c:axId val="898762287"/>
      </c:barChart>
      <c:catAx>
        <c:axId val="898761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98762287"/>
        <c:crosses val="autoZero"/>
        <c:auto val="1"/>
        <c:lblAlgn val="ctr"/>
        <c:lblOffset val="100"/>
        <c:noMultiLvlLbl val="0"/>
      </c:catAx>
      <c:valAx>
        <c:axId val="898762287"/>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9876132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'[Chart in Microsoft PowerPoint]Sheet1'!$B$16</c:f>
              <c:strCache>
                <c:ptCount val="1"/>
                <c:pt idx="0">
                  <c:v>1-2级</c:v>
                </c:pt>
              </c:strCache>
            </c:strRef>
          </c:tx>
          <c:spPr>
            <a:solidFill>
              <a:srgbClr val="2F5597"/>
            </a:solidFill>
            <a:ln>
              <a:noFill/>
            </a:ln>
            <a:effectLst/>
          </c:spPr>
          <c:invertIfNegative val="0"/>
          <c:cat>
            <c:strRef>
              <c:f>'[Chart in Microsoft PowerPoint]Sheet1'!$A$17:$A$54</c:f>
              <c:strCache>
                <c:ptCount val="38"/>
                <c:pt idx="0">
                  <c:v>发热</c:v>
                </c:pt>
                <c:pt idx="1">
                  <c:v>恶心</c:v>
                </c:pt>
                <c:pt idx="2">
                  <c:v>呕吐</c:v>
                </c:pt>
                <c:pt idx="3">
                  <c:v>皮肤干燥</c:v>
                </c:pt>
                <c:pt idx="4">
                  <c:v>腹泻</c:v>
                </c:pt>
                <c:pt idx="5">
                  <c:v>外周水肿</c:v>
                </c:pt>
                <c:pt idx="6">
                  <c:v>食欲减退</c:v>
                </c:pt>
                <c:pt idx="7">
                  <c:v>咳嗽</c:v>
                </c:pt>
                <c:pt idx="8">
                  <c:v>疲劳</c:v>
                </c:pt>
                <c:pt idx="9">
                  <c:v>皮疹</c:v>
                </c:pt>
                <c:pt idx="10">
                  <c:v>衰弱</c:v>
                </c:pt>
                <c:pt idx="11">
                  <c:v>呼吸困难</c:v>
                </c:pt>
                <c:pt idx="12">
                  <c:v>寒战</c:v>
                </c:pt>
                <c:pt idx="13">
                  <c:v>关节痛</c:v>
                </c:pt>
                <c:pt idx="14">
                  <c:v>头痛</c:v>
                </c:pt>
                <c:pt idx="15">
                  <c:v>贫血</c:v>
                </c:pt>
                <c:pt idx="16">
                  <c:v>体重减轻</c:v>
                </c:pt>
                <c:pt idx="17">
                  <c:v>背痛</c:v>
                </c:pt>
                <c:pt idx="18">
                  <c:v>便秘</c:v>
                </c:pt>
                <c:pt idx="19">
                  <c:v>头晕</c:v>
                </c:pt>
                <c:pt idx="20">
                  <c:v>瘙痒</c:v>
                </c:pt>
                <c:pt idx="21">
                  <c:v>鼻咽炎</c:v>
                </c:pt>
                <c:pt idx="22">
                  <c:v>低血压</c:v>
                </c:pt>
                <c:pt idx="23">
                  <c:v>腹痛</c:v>
                </c:pt>
                <c:pt idx="24">
                  <c:v>血碱性磷酸酶升高</c:v>
                </c:pt>
                <c:pt idx="25">
                  <c:v>低钠血症</c:v>
                </c:pt>
                <c:pt idx="26">
                  <c:v>中性粒细胞减少症</c:v>
                </c:pt>
                <c:pt idx="27">
                  <c:v>AST升高</c:v>
                </c:pt>
                <c:pt idx="28">
                  <c:v>红斑</c:v>
                </c:pt>
                <c:pt idx="29">
                  <c:v>肌肉痉挛</c:v>
                </c:pt>
                <c:pt idx="30">
                  <c:v>尿路感染</c:v>
                </c:pt>
                <c:pt idx="31">
                  <c:v>肺炎</c:v>
                </c:pt>
                <c:pt idx="32">
                  <c:v>肌痛</c:v>
                </c:pt>
                <c:pt idx="33">
                  <c:v>ALT升高</c:v>
                </c:pt>
                <c:pt idx="34">
                  <c:v>体重增加</c:v>
                </c:pt>
                <c:pt idx="35">
                  <c:v>高血压</c:v>
                </c:pt>
                <c:pt idx="36">
                  <c:v>肢体疼痛</c:v>
                </c:pt>
                <c:pt idx="37">
                  <c:v>鼻炎</c:v>
                </c:pt>
              </c:strCache>
            </c:strRef>
          </c:cat>
          <c:val>
            <c:numRef>
              <c:f>'[Chart in Microsoft PowerPoint]Sheet1'!$B$17:$B$54</c:f>
              <c:numCache>
                <c:formatCode>0%</c:formatCode>
                <c:ptCount val="38"/>
                <c:pt idx="0">
                  <c:v>0.5</c:v>
                </c:pt>
                <c:pt idx="1">
                  <c:v>0.51</c:v>
                </c:pt>
                <c:pt idx="2">
                  <c:v>0.37</c:v>
                </c:pt>
                <c:pt idx="3">
                  <c:v>0.37</c:v>
                </c:pt>
                <c:pt idx="4">
                  <c:v>0.35</c:v>
                </c:pt>
                <c:pt idx="5">
                  <c:v>0.34</c:v>
                </c:pt>
                <c:pt idx="6">
                  <c:v>0.19</c:v>
                </c:pt>
                <c:pt idx="7">
                  <c:v>0.25</c:v>
                </c:pt>
                <c:pt idx="8">
                  <c:v>0.26</c:v>
                </c:pt>
                <c:pt idx="9">
                  <c:v>0.27</c:v>
                </c:pt>
                <c:pt idx="10">
                  <c:v>0.25</c:v>
                </c:pt>
                <c:pt idx="11">
                  <c:v>0.2</c:v>
                </c:pt>
                <c:pt idx="12">
                  <c:v>0.27</c:v>
                </c:pt>
                <c:pt idx="13">
                  <c:v>0.26</c:v>
                </c:pt>
                <c:pt idx="14">
                  <c:v>0.19</c:v>
                </c:pt>
                <c:pt idx="15">
                  <c:v>0.14000000000000001</c:v>
                </c:pt>
                <c:pt idx="16">
                  <c:v>0.18</c:v>
                </c:pt>
                <c:pt idx="17">
                  <c:v>0.15</c:v>
                </c:pt>
                <c:pt idx="18">
                  <c:v>0.18</c:v>
                </c:pt>
                <c:pt idx="19">
                  <c:v>0.18</c:v>
                </c:pt>
                <c:pt idx="20">
                  <c:v>0.14000000000000001</c:v>
                </c:pt>
                <c:pt idx="21">
                  <c:v>0.15</c:v>
                </c:pt>
                <c:pt idx="22">
                  <c:v>0.11</c:v>
                </c:pt>
                <c:pt idx="23">
                  <c:v>0.13</c:v>
                </c:pt>
                <c:pt idx="24">
                  <c:v>0.13</c:v>
                </c:pt>
                <c:pt idx="25">
                  <c:v>0.04</c:v>
                </c:pt>
                <c:pt idx="26">
                  <c:v>0.06</c:v>
                </c:pt>
                <c:pt idx="27">
                  <c:v>0.04</c:v>
                </c:pt>
                <c:pt idx="28">
                  <c:v>0.13</c:v>
                </c:pt>
                <c:pt idx="29">
                  <c:v>0.13</c:v>
                </c:pt>
                <c:pt idx="30">
                  <c:v>0.13</c:v>
                </c:pt>
                <c:pt idx="31">
                  <c:v>0.12</c:v>
                </c:pt>
                <c:pt idx="32">
                  <c:v>0.12</c:v>
                </c:pt>
                <c:pt idx="33">
                  <c:v>0.05</c:v>
                </c:pt>
                <c:pt idx="34">
                  <c:v>0.08</c:v>
                </c:pt>
                <c:pt idx="35">
                  <c:v>0.01</c:v>
                </c:pt>
                <c:pt idx="36">
                  <c:v>0.1</c:v>
                </c:pt>
                <c:pt idx="37">
                  <c:v>0.11</c:v>
                </c:pt>
              </c:numCache>
            </c:numRef>
          </c:val>
          <c:extLst>
            <c:ext xmlns:c16="http://schemas.microsoft.com/office/drawing/2014/chart" uri="{C3380CC4-5D6E-409C-BE32-E72D297353CC}">
              <c16:uniqueId val="{00000000-5507-48D2-B885-C627575BA19C}"/>
            </c:ext>
          </c:extLst>
        </c:ser>
        <c:ser>
          <c:idx val="1"/>
          <c:order val="1"/>
          <c:tx>
            <c:strRef>
              <c:f>'[Chart in Microsoft PowerPoint]Sheet1'!$C$16</c:f>
              <c:strCache>
                <c:ptCount val="1"/>
                <c:pt idx="0">
                  <c:v>3-4级</c:v>
                </c:pt>
              </c:strCache>
            </c:strRef>
          </c:tx>
          <c:spPr>
            <a:solidFill>
              <a:srgbClr val="C14F4F"/>
            </a:solidFill>
            <a:ln>
              <a:noFill/>
            </a:ln>
            <a:effectLst/>
          </c:spPr>
          <c:invertIfNegative val="0"/>
          <c:cat>
            <c:strRef>
              <c:f>'[Chart in Microsoft PowerPoint]Sheet1'!$A$17:$A$54</c:f>
              <c:strCache>
                <c:ptCount val="38"/>
                <c:pt idx="0">
                  <c:v>发热</c:v>
                </c:pt>
                <c:pt idx="1">
                  <c:v>恶心</c:v>
                </c:pt>
                <c:pt idx="2">
                  <c:v>呕吐</c:v>
                </c:pt>
                <c:pt idx="3">
                  <c:v>皮肤干燥</c:v>
                </c:pt>
                <c:pt idx="4">
                  <c:v>腹泻</c:v>
                </c:pt>
                <c:pt idx="5">
                  <c:v>外周水肿</c:v>
                </c:pt>
                <c:pt idx="6">
                  <c:v>食欲减退</c:v>
                </c:pt>
                <c:pt idx="7">
                  <c:v>咳嗽</c:v>
                </c:pt>
                <c:pt idx="8">
                  <c:v>疲劳</c:v>
                </c:pt>
                <c:pt idx="9">
                  <c:v>皮疹</c:v>
                </c:pt>
                <c:pt idx="10">
                  <c:v>衰弱</c:v>
                </c:pt>
                <c:pt idx="11">
                  <c:v>呼吸困难</c:v>
                </c:pt>
                <c:pt idx="12">
                  <c:v>寒战</c:v>
                </c:pt>
                <c:pt idx="13">
                  <c:v>关节痛</c:v>
                </c:pt>
                <c:pt idx="14">
                  <c:v>头痛</c:v>
                </c:pt>
                <c:pt idx="15">
                  <c:v>贫血</c:v>
                </c:pt>
                <c:pt idx="16">
                  <c:v>体重减轻</c:v>
                </c:pt>
                <c:pt idx="17">
                  <c:v>背痛</c:v>
                </c:pt>
                <c:pt idx="18">
                  <c:v>便秘</c:v>
                </c:pt>
                <c:pt idx="19">
                  <c:v>头晕</c:v>
                </c:pt>
                <c:pt idx="20">
                  <c:v>瘙痒</c:v>
                </c:pt>
                <c:pt idx="21">
                  <c:v>鼻咽炎</c:v>
                </c:pt>
                <c:pt idx="22">
                  <c:v>低血压</c:v>
                </c:pt>
                <c:pt idx="23">
                  <c:v>腹痛</c:v>
                </c:pt>
                <c:pt idx="24">
                  <c:v>血碱性磷酸酶升高</c:v>
                </c:pt>
                <c:pt idx="25">
                  <c:v>低钠血症</c:v>
                </c:pt>
                <c:pt idx="26">
                  <c:v>中性粒细胞减少症</c:v>
                </c:pt>
                <c:pt idx="27">
                  <c:v>AST升高</c:v>
                </c:pt>
                <c:pt idx="28">
                  <c:v>红斑</c:v>
                </c:pt>
                <c:pt idx="29">
                  <c:v>肌肉痉挛</c:v>
                </c:pt>
                <c:pt idx="30">
                  <c:v>尿路感染</c:v>
                </c:pt>
                <c:pt idx="31">
                  <c:v>肺炎</c:v>
                </c:pt>
                <c:pt idx="32">
                  <c:v>肌痛</c:v>
                </c:pt>
                <c:pt idx="33">
                  <c:v>ALT升高</c:v>
                </c:pt>
                <c:pt idx="34">
                  <c:v>体重增加</c:v>
                </c:pt>
                <c:pt idx="35">
                  <c:v>高血压</c:v>
                </c:pt>
                <c:pt idx="36">
                  <c:v>肢体疼痛</c:v>
                </c:pt>
                <c:pt idx="37">
                  <c:v>鼻炎</c:v>
                </c:pt>
              </c:strCache>
            </c:strRef>
          </c:cat>
          <c:val>
            <c:numRef>
              <c:f>'[Chart in Microsoft PowerPoint]Sheet1'!$C$17:$C$54</c:f>
              <c:numCache>
                <c:formatCode>0%</c:formatCode>
                <c:ptCount val="38"/>
                <c:pt idx="0">
                  <c:v>0.06</c:v>
                </c:pt>
                <c:pt idx="1">
                  <c:v>0</c:v>
                </c:pt>
                <c:pt idx="2">
                  <c:v>0.03</c:v>
                </c:pt>
                <c:pt idx="3">
                  <c:v>0.01</c:v>
                </c:pt>
                <c:pt idx="4">
                  <c:v>0.02</c:v>
                </c:pt>
                <c:pt idx="5">
                  <c:v>0.03</c:v>
                </c:pt>
                <c:pt idx="6">
                  <c:v>0.14000000000000001</c:v>
                </c:pt>
                <c:pt idx="7">
                  <c:v>0.06</c:v>
                </c:pt>
                <c:pt idx="8">
                  <c:v>0.03</c:v>
                </c:pt>
                <c:pt idx="9">
                  <c:v>0.02</c:v>
                </c:pt>
                <c:pt idx="10">
                  <c:v>0.04</c:v>
                </c:pt>
                <c:pt idx="11">
                  <c:v>0.08</c:v>
                </c:pt>
                <c:pt idx="12">
                  <c:v>0</c:v>
                </c:pt>
                <c:pt idx="13">
                  <c:v>0.01</c:v>
                </c:pt>
                <c:pt idx="14">
                  <c:v>0.01</c:v>
                </c:pt>
                <c:pt idx="15">
                  <c:v>0.05</c:v>
                </c:pt>
                <c:pt idx="16">
                  <c:v>0.01</c:v>
                </c:pt>
                <c:pt idx="17">
                  <c:v>0.03</c:v>
                </c:pt>
                <c:pt idx="18">
                  <c:v>0</c:v>
                </c:pt>
                <c:pt idx="19">
                  <c:v>0</c:v>
                </c:pt>
                <c:pt idx="20">
                  <c:v>0.02</c:v>
                </c:pt>
                <c:pt idx="21">
                  <c:v>0</c:v>
                </c:pt>
                <c:pt idx="22">
                  <c:v>0.03</c:v>
                </c:pt>
                <c:pt idx="23">
                  <c:v>0.01</c:v>
                </c:pt>
                <c:pt idx="24">
                  <c:v>0.01</c:v>
                </c:pt>
                <c:pt idx="25">
                  <c:v>0.1</c:v>
                </c:pt>
                <c:pt idx="26">
                  <c:v>0.08</c:v>
                </c:pt>
                <c:pt idx="27">
                  <c:v>0.1</c:v>
                </c:pt>
                <c:pt idx="28">
                  <c:v>0</c:v>
                </c:pt>
                <c:pt idx="29">
                  <c:v>0</c:v>
                </c:pt>
                <c:pt idx="30">
                  <c:v>0</c:v>
                </c:pt>
                <c:pt idx="31">
                  <c:v>0</c:v>
                </c:pt>
                <c:pt idx="32">
                  <c:v>0</c:v>
                </c:pt>
                <c:pt idx="33">
                  <c:v>0.06</c:v>
                </c:pt>
                <c:pt idx="34">
                  <c:v>0.03</c:v>
                </c:pt>
                <c:pt idx="35">
                  <c:v>0.1</c:v>
                </c:pt>
                <c:pt idx="36">
                  <c:v>0.01</c:v>
                </c:pt>
                <c:pt idx="37">
                  <c:v>0</c:v>
                </c:pt>
              </c:numCache>
            </c:numRef>
          </c:val>
          <c:extLst>
            <c:ext xmlns:c16="http://schemas.microsoft.com/office/drawing/2014/chart" uri="{C3380CC4-5D6E-409C-BE32-E72D297353CC}">
              <c16:uniqueId val="{00000001-5507-48D2-B885-C627575BA19C}"/>
            </c:ext>
          </c:extLst>
        </c:ser>
        <c:dLbls>
          <c:showLegendKey val="0"/>
          <c:showVal val="0"/>
          <c:showCatName val="0"/>
          <c:showSerName val="0"/>
          <c:showPercent val="0"/>
          <c:showBubbleSize val="0"/>
        </c:dLbls>
        <c:gapWidth val="150"/>
        <c:overlap val="100"/>
        <c:axId val="49730175"/>
        <c:axId val="49731135"/>
      </c:barChart>
      <c:catAx>
        <c:axId val="49730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9731135"/>
        <c:crosses val="autoZero"/>
        <c:auto val="1"/>
        <c:lblAlgn val="ctr"/>
        <c:lblOffset val="100"/>
        <c:noMultiLvlLbl val="0"/>
      </c:catAx>
      <c:valAx>
        <c:axId val="4973113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9730175"/>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B02807-07C3-4CB4-83A8-39710751F9E7}" type="datetimeFigureOut">
              <a:rPr lang="zh-CN" altLang="en-US" smtClean="0"/>
              <a:t>2026/06/09</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902979-F025-4331-B1BE-B786DDBFCA44}" type="slidenum">
              <a:rPr lang="zh-CN" altLang="en-US" smtClean="0"/>
              <a:t>‹#›</a:t>
            </a:fld>
            <a:endParaRPr lang="zh-CN" altLang="en-US"/>
          </a:p>
        </p:txBody>
      </p:sp>
    </p:spTree>
    <p:extLst>
      <p:ext uri="{BB962C8B-B14F-4D97-AF65-F5344CB8AC3E}">
        <p14:creationId xmlns:p14="http://schemas.microsoft.com/office/powerpoint/2010/main" val="852202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36704-8B77-644C-E16C-58694AFA1C8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478F550-827C-48BA-BF20-454221E08B4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BA98104-B4A4-E830-D925-9E7F4A3179DB}"/>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5036B9F7-A5E5-2131-65E9-1EE6E323C8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82F43D-6BE4-41CF-99D6-F2E00CA40DC8}" type="slidenum">
              <a:rPr kumimoji="0" lang="zh-CN" altLang="en-US" sz="1200" b="0" i="0" u="none" strike="noStrike" kern="1200" cap="none" spc="0" normalizeH="0" baseline="0" noProof="0" smtClean="0">
                <a:ln>
                  <a:noFill/>
                </a:ln>
                <a:solidFill>
                  <a:prstClr val="black"/>
                </a:solidFill>
                <a:effectLst/>
                <a:uLnTx/>
                <a:uFillTx/>
                <a:latin typeface="等线" panose="0211000402020202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110004020202020204"/>
              <a:ea typeface="等线" panose="02010600030101010101" pitchFamily="2" charset="-122"/>
              <a:cs typeface="+mn-cs"/>
            </a:endParaRPr>
          </a:p>
        </p:txBody>
      </p:sp>
    </p:spTree>
    <p:extLst>
      <p:ext uri="{BB962C8B-B14F-4D97-AF65-F5344CB8AC3E}">
        <p14:creationId xmlns:p14="http://schemas.microsoft.com/office/powerpoint/2010/main" val="2295630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DFBFA-B06C-E1A7-6E64-747A39CDFE1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EB0E251-F2A5-E882-1E5D-E32C2A006969}"/>
              </a:ext>
            </a:extLst>
          </p:cNvPr>
          <p:cNvSpPr>
            <a:spLocks noGrp="1" noRot="1" noChangeAspect="1"/>
          </p:cNvSpPr>
          <p:nvPr>
            <p:ph type="sldImg"/>
          </p:nvPr>
        </p:nvSpPr>
        <p:spPr/>
        <p:txBody>
          <a:bodyPr/>
          <a:lstStyle/>
          <a:p>
            <a:endParaRPr lang="en-US"/>
          </a:p>
        </p:txBody>
      </p:sp>
      <p:sp>
        <p:nvSpPr>
          <p:cNvPr id="3" name="备注占位符 2">
            <a:extLst>
              <a:ext uri="{FF2B5EF4-FFF2-40B4-BE49-F238E27FC236}">
                <a16:creationId xmlns:a16="http://schemas.microsoft.com/office/drawing/2014/main" id="{FE415465-0307-3120-FC3F-316606CBC9D7}"/>
              </a:ext>
            </a:extLst>
          </p:cNvPr>
          <p:cNvSpPr>
            <a:spLocks noGrp="1"/>
          </p:cNvSpPr>
          <p:nvPr>
            <p:ph type="body" idx="1"/>
          </p:nvPr>
        </p:nvSpPr>
        <p:spPr/>
        <p:txBody>
          <a:bodyPr/>
          <a:lstStyle/>
          <a:p>
            <a:endParaRPr lang="en-US" altLang="zh-CN" sz="1200" b="0">
              <a:solidFill>
                <a:schemeClr val="bg1"/>
              </a:solidFill>
              <a:latin typeface="微软雅黑" panose="020B0503020204020204" pitchFamily="34" charset="-122"/>
              <a:ea typeface="微软雅黑" panose="020B0503020204020204" pitchFamily="34" charset="-122"/>
            </a:endParaRPr>
          </a:p>
        </p:txBody>
      </p:sp>
      <p:sp>
        <p:nvSpPr>
          <p:cNvPr id="4" name="灯片编号占位符 3">
            <a:extLst>
              <a:ext uri="{FF2B5EF4-FFF2-40B4-BE49-F238E27FC236}">
                <a16:creationId xmlns:a16="http://schemas.microsoft.com/office/drawing/2014/main" id="{A024DE95-3DFB-6A9B-4291-8DF869EF429E}"/>
              </a:ext>
            </a:extLst>
          </p:cNvPr>
          <p:cNvSpPr>
            <a:spLocks noGrp="1"/>
          </p:cNvSpPr>
          <p:nvPr>
            <p:ph type="sldNum" sz="quarter" idx="5"/>
          </p:nvPr>
        </p:nvSpPr>
        <p:spPr/>
        <p:txBody>
          <a:bodyPr/>
          <a:lstStyle/>
          <a:p>
            <a:fld id="{98721426-37CF-4B69-87AA-277221FE050D}" type="slidenum">
              <a:rPr lang="en-US" smtClean="0"/>
              <a:t>10</a:t>
            </a:fld>
            <a:endParaRPr lang="en-US"/>
          </a:p>
        </p:txBody>
      </p:sp>
    </p:spTree>
    <p:extLst>
      <p:ext uri="{BB962C8B-B14F-4D97-AF65-F5344CB8AC3E}">
        <p14:creationId xmlns:p14="http://schemas.microsoft.com/office/powerpoint/2010/main" val="3167516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F6FD4-FD3F-F43A-6EAD-BFFE2F0EA7B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71DFC88-9F9A-D437-416A-ECE0BBE7C6FC}"/>
              </a:ext>
            </a:extLst>
          </p:cNvPr>
          <p:cNvSpPr>
            <a:spLocks noGrp="1" noRot="1" noChangeAspect="1"/>
          </p:cNvSpPr>
          <p:nvPr>
            <p:ph type="sldImg"/>
          </p:nvPr>
        </p:nvSpPr>
        <p:spPr/>
        <p:txBody>
          <a:bodyPr/>
          <a:lstStyle/>
          <a:p>
            <a:endParaRPr lang="en-US"/>
          </a:p>
        </p:txBody>
      </p:sp>
      <p:sp>
        <p:nvSpPr>
          <p:cNvPr id="3" name="备注占位符 2">
            <a:extLst>
              <a:ext uri="{FF2B5EF4-FFF2-40B4-BE49-F238E27FC236}">
                <a16:creationId xmlns:a16="http://schemas.microsoft.com/office/drawing/2014/main" id="{85153327-98D7-5F42-1264-DFE674F61273}"/>
              </a:ext>
            </a:extLst>
          </p:cNvPr>
          <p:cNvSpPr>
            <a:spLocks noGrp="1"/>
          </p:cNvSpPr>
          <p:nvPr>
            <p:ph type="body" idx="1"/>
          </p:nvPr>
        </p:nvSpPr>
        <p:spPr/>
        <p:txBody>
          <a:bodyPr/>
          <a:lstStyle/>
          <a:p>
            <a:endParaRPr lang="en-US" altLang="zh-CN" sz="1200" b="0">
              <a:solidFill>
                <a:schemeClr val="bg1"/>
              </a:solidFill>
              <a:latin typeface="微软雅黑" panose="020B0503020204020204" pitchFamily="34" charset="-122"/>
              <a:ea typeface="微软雅黑" panose="020B0503020204020204" pitchFamily="34" charset="-122"/>
            </a:endParaRPr>
          </a:p>
        </p:txBody>
      </p:sp>
      <p:sp>
        <p:nvSpPr>
          <p:cNvPr id="4" name="灯片编号占位符 3">
            <a:extLst>
              <a:ext uri="{FF2B5EF4-FFF2-40B4-BE49-F238E27FC236}">
                <a16:creationId xmlns:a16="http://schemas.microsoft.com/office/drawing/2014/main" id="{EC8FE37E-A743-7F11-BBB9-D49953D0617A}"/>
              </a:ext>
            </a:extLst>
          </p:cNvPr>
          <p:cNvSpPr>
            <a:spLocks noGrp="1"/>
          </p:cNvSpPr>
          <p:nvPr>
            <p:ph type="sldNum" sz="quarter" idx="5"/>
          </p:nvPr>
        </p:nvSpPr>
        <p:spPr/>
        <p:txBody>
          <a:bodyPr/>
          <a:lstStyle/>
          <a:p>
            <a:fld id="{98721426-37CF-4B69-87AA-277221FE050D}" type="slidenum">
              <a:rPr lang="en-US" smtClean="0"/>
              <a:t>11</a:t>
            </a:fld>
            <a:endParaRPr lang="en-US"/>
          </a:p>
        </p:txBody>
      </p:sp>
    </p:spTree>
    <p:extLst>
      <p:ext uri="{BB962C8B-B14F-4D97-AF65-F5344CB8AC3E}">
        <p14:creationId xmlns:p14="http://schemas.microsoft.com/office/powerpoint/2010/main" val="2969784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8BFF6-C9C4-9768-7058-370CDDE5A84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8F04D96-3C98-4EDD-3148-A958B747DDFF}"/>
              </a:ext>
            </a:extLst>
          </p:cNvPr>
          <p:cNvSpPr>
            <a:spLocks noGrp="1" noRot="1" noChangeAspect="1"/>
          </p:cNvSpPr>
          <p:nvPr>
            <p:ph type="sldImg"/>
          </p:nvPr>
        </p:nvSpPr>
        <p:spPr/>
        <p:txBody>
          <a:bodyPr/>
          <a:lstStyle/>
          <a:p>
            <a:endParaRPr lang="en-US"/>
          </a:p>
        </p:txBody>
      </p:sp>
      <p:sp>
        <p:nvSpPr>
          <p:cNvPr id="3" name="备注占位符 2">
            <a:extLst>
              <a:ext uri="{FF2B5EF4-FFF2-40B4-BE49-F238E27FC236}">
                <a16:creationId xmlns:a16="http://schemas.microsoft.com/office/drawing/2014/main" id="{AFEF77D1-4AF2-33DA-BBF2-D8E213CA5C11}"/>
              </a:ext>
            </a:extLst>
          </p:cNvPr>
          <p:cNvSpPr>
            <a:spLocks noGrp="1"/>
          </p:cNvSpPr>
          <p:nvPr>
            <p:ph type="body" idx="1"/>
          </p:nvPr>
        </p:nvSpPr>
        <p:spPr/>
        <p:txBody>
          <a:bodyPr/>
          <a:lstStyle/>
          <a:p>
            <a:endParaRPr lang="en-US" altLang="zh-CN" sz="1200" b="0">
              <a:solidFill>
                <a:schemeClr val="bg1"/>
              </a:solidFill>
              <a:latin typeface="微软雅黑" panose="020B0503020204020204" pitchFamily="34" charset="-122"/>
              <a:ea typeface="微软雅黑" panose="020B0503020204020204" pitchFamily="34" charset="-122"/>
            </a:endParaRPr>
          </a:p>
        </p:txBody>
      </p:sp>
      <p:sp>
        <p:nvSpPr>
          <p:cNvPr id="4" name="灯片编号占位符 3">
            <a:extLst>
              <a:ext uri="{FF2B5EF4-FFF2-40B4-BE49-F238E27FC236}">
                <a16:creationId xmlns:a16="http://schemas.microsoft.com/office/drawing/2014/main" id="{45444613-E04E-EDD7-733C-03DB1599C557}"/>
              </a:ext>
            </a:extLst>
          </p:cNvPr>
          <p:cNvSpPr>
            <a:spLocks noGrp="1"/>
          </p:cNvSpPr>
          <p:nvPr>
            <p:ph type="sldNum" sz="quarter" idx="5"/>
          </p:nvPr>
        </p:nvSpPr>
        <p:spPr/>
        <p:txBody>
          <a:bodyPr/>
          <a:lstStyle/>
          <a:p>
            <a:fld id="{98721426-37CF-4B69-87AA-277221FE050D}" type="slidenum">
              <a:rPr lang="en-US" smtClean="0"/>
              <a:t>2</a:t>
            </a:fld>
            <a:endParaRPr lang="en-US"/>
          </a:p>
        </p:txBody>
      </p:sp>
    </p:spTree>
    <p:extLst>
      <p:ext uri="{BB962C8B-B14F-4D97-AF65-F5344CB8AC3E}">
        <p14:creationId xmlns:p14="http://schemas.microsoft.com/office/powerpoint/2010/main" val="308398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38EE1-A35A-C7C2-48BF-F98764E9F1E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919441C-1471-829F-7345-1FE638374426}"/>
              </a:ext>
            </a:extLst>
          </p:cNvPr>
          <p:cNvSpPr>
            <a:spLocks noGrp="1" noRot="1" noChangeAspect="1"/>
          </p:cNvSpPr>
          <p:nvPr>
            <p:ph type="sldImg"/>
          </p:nvPr>
        </p:nvSpPr>
        <p:spPr/>
        <p:txBody>
          <a:bodyPr/>
          <a:lstStyle/>
          <a:p>
            <a:endParaRPr lang="en-US"/>
          </a:p>
        </p:txBody>
      </p:sp>
      <p:sp>
        <p:nvSpPr>
          <p:cNvPr id="3" name="备注占位符 2">
            <a:extLst>
              <a:ext uri="{FF2B5EF4-FFF2-40B4-BE49-F238E27FC236}">
                <a16:creationId xmlns:a16="http://schemas.microsoft.com/office/drawing/2014/main" id="{4D642FFC-24CF-B583-FC09-3D255EF36B51}"/>
              </a:ext>
            </a:extLst>
          </p:cNvPr>
          <p:cNvSpPr>
            <a:spLocks noGrp="1"/>
          </p:cNvSpPr>
          <p:nvPr>
            <p:ph type="body" idx="1"/>
          </p:nvPr>
        </p:nvSpPr>
        <p:spPr/>
        <p:txBody>
          <a:bodyPr/>
          <a:lstStyle/>
          <a:p>
            <a:endParaRPr lang="en-US" altLang="zh-CN" sz="1200" b="0">
              <a:solidFill>
                <a:schemeClr val="bg1"/>
              </a:solidFill>
              <a:latin typeface="微软雅黑" panose="020B0503020204020204" pitchFamily="34" charset="-122"/>
              <a:ea typeface="微软雅黑" panose="020B0503020204020204" pitchFamily="34" charset="-122"/>
            </a:endParaRPr>
          </a:p>
        </p:txBody>
      </p:sp>
      <p:sp>
        <p:nvSpPr>
          <p:cNvPr id="4" name="灯片编号占位符 3">
            <a:extLst>
              <a:ext uri="{FF2B5EF4-FFF2-40B4-BE49-F238E27FC236}">
                <a16:creationId xmlns:a16="http://schemas.microsoft.com/office/drawing/2014/main" id="{3A54A78E-EEAF-EABD-EE66-E16F53133513}"/>
              </a:ext>
            </a:extLst>
          </p:cNvPr>
          <p:cNvSpPr>
            <a:spLocks noGrp="1"/>
          </p:cNvSpPr>
          <p:nvPr>
            <p:ph type="sldNum" sz="quarter" idx="5"/>
          </p:nvPr>
        </p:nvSpPr>
        <p:spPr/>
        <p:txBody>
          <a:bodyPr/>
          <a:lstStyle/>
          <a:p>
            <a:fld id="{98721426-37CF-4B69-87AA-277221FE050D}" type="slidenum">
              <a:rPr lang="en-US" smtClean="0"/>
              <a:t>3</a:t>
            </a:fld>
            <a:endParaRPr lang="en-US"/>
          </a:p>
        </p:txBody>
      </p:sp>
    </p:spTree>
    <p:extLst>
      <p:ext uri="{BB962C8B-B14F-4D97-AF65-F5344CB8AC3E}">
        <p14:creationId xmlns:p14="http://schemas.microsoft.com/office/powerpoint/2010/main" val="1573548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E9052-1D1C-4175-BA03-40909692D3D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B0723DA-F78A-811B-AB4B-0FF990A7CA82}"/>
              </a:ext>
            </a:extLst>
          </p:cNvPr>
          <p:cNvSpPr>
            <a:spLocks noGrp="1" noRot="1" noChangeAspect="1"/>
          </p:cNvSpPr>
          <p:nvPr>
            <p:ph type="sldImg"/>
          </p:nvPr>
        </p:nvSpPr>
        <p:spPr/>
        <p:txBody>
          <a:bodyPr/>
          <a:lstStyle/>
          <a:p>
            <a:endParaRPr lang="en-US"/>
          </a:p>
        </p:txBody>
      </p:sp>
      <p:sp>
        <p:nvSpPr>
          <p:cNvPr id="3" name="备注占位符 2">
            <a:extLst>
              <a:ext uri="{FF2B5EF4-FFF2-40B4-BE49-F238E27FC236}">
                <a16:creationId xmlns:a16="http://schemas.microsoft.com/office/drawing/2014/main" id="{975D6554-1FC8-9DC6-C407-0804614BAB33}"/>
              </a:ext>
            </a:extLst>
          </p:cNvPr>
          <p:cNvSpPr>
            <a:spLocks noGrp="1"/>
          </p:cNvSpPr>
          <p:nvPr>
            <p:ph type="body" idx="1"/>
          </p:nvPr>
        </p:nvSpPr>
        <p:spPr/>
        <p:txBody>
          <a:bodyPr/>
          <a:lstStyle/>
          <a:p>
            <a:endParaRPr lang="en-US" altLang="zh-CN" sz="1200" b="0">
              <a:solidFill>
                <a:schemeClr val="bg1"/>
              </a:solidFill>
              <a:latin typeface="微软雅黑" panose="020B0503020204020204" pitchFamily="34" charset="-122"/>
              <a:ea typeface="微软雅黑" panose="020B0503020204020204" pitchFamily="34" charset="-122"/>
            </a:endParaRPr>
          </a:p>
        </p:txBody>
      </p:sp>
      <p:sp>
        <p:nvSpPr>
          <p:cNvPr id="4" name="灯片编号占位符 3">
            <a:extLst>
              <a:ext uri="{FF2B5EF4-FFF2-40B4-BE49-F238E27FC236}">
                <a16:creationId xmlns:a16="http://schemas.microsoft.com/office/drawing/2014/main" id="{F9C3DB5D-3A2A-5F15-798D-8F2B908E9F5D}"/>
              </a:ext>
            </a:extLst>
          </p:cNvPr>
          <p:cNvSpPr>
            <a:spLocks noGrp="1"/>
          </p:cNvSpPr>
          <p:nvPr>
            <p:ph type="sldNum" sz="quarter" idx="5"/>
          </p:nvPr>
        </p:nvSpPr>
        <p:spPr/>
        <p:txBody>
          <a:bodyPr/>
          <a:lstStyle/>
          <a:p>
            <a:fld id="{98721426-37CF-4B69-87AA-277221FE050D}" type="slidenum">
              <a:rPr lang="en-US" smtClean="0"/>
              <a:t>4</a:t>
            </a:fld>
            <a:endParaRPr lang="en-US"/>
          </a:p>
        </p:txBody>
      </p:sp>
    </p:spTree>
    <p:extLst>
      <p:ext uri="{BB962C8B-B14F-4D97-AF65-F5344CB8AC3E}">
        <p14:creationId xmlns:p14="http://schemas.microsoft.com/office/powerpoint/2010/main" val="3584830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0C81F-D270-385F-07BF-641D7877633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82619AB-0A44-1BBA-2CBC-FAFDB6BFE401}"/>
              </a:ext>
            </a:extLst>
          </p:cNvPr>
          <p:cNvSpPr>
            <a:spLocks noGrp="1" noRot="1" noChangeAspect="1"/>
          </p:cNvSpPr>
          <p:nvPr>
            <p:ph type="sldImg"/>
          </p:nvPr>
        </p:nvSpPr>
        <p:spPr/>
        <p:txBody>
          <a:bodyPr/>
          <a:lstStyle/>
          <a:p>
            <a:endParaRPr lang="en-US"/>
          </a:p>
        </p:txBody>
      </p:sp>
      <p:sp>
        <p:nvSpPr>
          <p:cNvPr id="3" name="备注占位符 2">
            <a:extLst>
              <a:ext uri="{FF2B5EF4-FFF2-40B4-BE49-F238E27FC236}">
                <a16:creationId xmlns:a16="http://schemas.microsoft.com/office/drawing/2014/main" id="{9A044783-7783-E351-B804-DF9CAF4088F5}"/>
              </a:ext>
            </a:extLst>
          </p:cNvPr>
          <p:cNvSpPr>
            <a:spLocks noGrp="1"/>
          </p:cNvSpPr>
          <p:nvPr>
            <p:ph type="body" idx="1"/>
          </p:nvPr>
        </p:nvSpPr>
        <p:spPr/>
        <p:txBody>
          <a:bodyPr/>
          <a:lstStyle/>
          <a:p>
            <a:endParaRPr lang="en-US" altLang="zh-CN" sz="1200" b="0">
              <a:solidFill>
                <a:schemeClr val="bg1"/>
              </a:solidFill>
              <a:latin typeface="微软雅黑" panose="020B0503020204020204" pitchFamily="34" charset="-122"/>
              <a:ea typeface="微软雅黑" panose="020B0503020204020204" pitchFamily="34" charset="-122"/>
            </a:endParaRPr>
          </a:p>
        </p:txBody>
      </p:sp>
      <p:sp>
        <p:nvSpPr>
          <p:cNvPr id="4" name="灯片编号占位符 3">
            <a:extLst>
              <a:ext uri="{FF2B5EF4-FFF2-40B4-BE49-F238E27FC236}">
                <a16:creationId xmlns:a16="http://schemas.microsoft.com/office/drawing/2014/main" id="{76B02D16-83C5-4B9F-1EA6-7D15065CFE73}"/>
              </a:ext>
            </a:extLst>
          </p:cNvPr>
          <p:cNvSpPr>
            <a:spLocks noGrp="1"/>
          </p:cNvSpPr>
          <p:nvPr>
            <p:ph type="sldNum" sz="quarter" idx="5"/>
          </p:nvPr>
        </p:nvSpPr>
        <p:spPr/>
        <p:txBody>
          <a:bodyPr/>
          <a:lstStyle/>
          <a:p>
            <a:fld id="{98721426-37CF-4B69-87AA-277221FE050D}" type="slidenum">
              <a:rPr lang="en-US" smtClean="0"/>
              <a:t>5</a:t>
            </a:fld>
            <a:endParaRPr lang="en-US"/>
          </a:p>
        </p:txBody>
      </p:sp>
    </p:spTree>
    <p:extLst>
      <p:ext uri="{BB962C8B-B14F-4D97-AF65-F5344CB8AC3E}">
        <p14:creationId xmlns:p14="http://schemas.microsoft.com/office/powerpoint/2010/main" val="3585120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B331B-8CB0-E261-0EEF-0C3A46A5C21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669A2D8-BF3F-6365-B1B6-D04080D12FE6}"/>
              </a:ext>
            </a:extLst>
          </p:cNvPr>
          <p:cNvSpPr>
            <a:spLocks noGrp="1" noRot="1" noChangeAspect="1"/>
          </p:cNvSpPr>
          <p:nvPr>
            <p:ph type="sldImg"/>
          </p:nvPr>
        </p:nvSpPr>
        <p:spPr/>
        <p:txBody>
          <a:bodyPr/>
          <a:lstStyle/>
          <a:p>
            <a:endParaRPr lang="en-US"/>
          </a:p>
        </p:txBody>
      </p:sp>
      <p:sp>
        <p:nvSpPr>
          <p:cNvPr id="3" name="备注占位符 2">
            <a:extLst>
              <a:ext uri="{FF2B5EF4-FFF2-40B4-BE49-F238E27FC236}">
                <a16:creationId xmlns:a16="http://schemas.microsoft.com/office/drawing/2014/main" id="{1C3FAF44-B38B-A639-181B-1C5DFCC9B6E4}"/>
              </a:ext>
            </a:extLst>
          </p:cNvPr>
          <p:cNvSpPr>
            <a:spLocks noGrp="1"/>
          </p:cNvSpPr>
          <p:nvPr>
            <p:ph type="body" idx="1"/>
          </p:nvPr>
        </p:nvSpPr>
        <p:spPr/>
        <p:txBody>
          <a:bodyPr/>
          <a:lstStyle/>
          <a:p>
            <a:endParaRPr lang="en-US" altLang="zh-CN" sz="1200" b="0">
              <a:solidFill>
                <a:schemeClr val="bg1"/>
              </a:solidFill>
              <a:latin typeface="微软雅黑" panose="020B0503020204020204" pitchFamily="34" charset="-122"/>
              <a:ea typeface="微软雅黑" panose="020B0503020204020204" pitchFamily="34" charset="-122"/>
            </a:endParaRPr>
          </a:p>
        </p:txBody>
      </p:sp>
      <p:sp>
        <p:nvSpPr>
          <p:cNvPr id="4" name="灯片编号占位符 3">
            <a:extLst>
              <a:ext uri="{FF2B5EF4-FFF2-40B4-BE49-F238E27FC236}">
                <a16:creationId xmlns:a16="http://schemas.microsoft.com/office/drawing/2014/main" id="{CB694C0E-3CD7-68E7-9247-61E1078B7667}"/>
              </a:ext>
            </a:extLst>
          </p:cNvPr>
          <p:cNvSpPr>
            <a:spLocks noGrp="1"/>
          </p:cNvSpPr>
          <p:nvPr>
            <p:ph type="sldNum" sz="quarter" idx="5"/>
          </p:nvPr>
        </p:nvSpPr>
        <p:spPr/>
        <p:txBody>
          <a:bodyPr/>
          <a:lstStyle/>
          <a:p>
            <a:fld id="{98721426-37CF-4B69-87AA-277221FE050D}" type="slidenum">
              <a:rPr lang="en-US" smtClean="0"/>
              <a:t>6</a:t>
            </a:fld>
            <a:endParaRPr lang="en-US"/>
          </a:p>
        </p:txBody>
      </p:sp>
    </p:spTree>
    <p:extLst>
      <p:ext uri="{BB962C8B-B14F-4D97-AF65-F5344CB8AC3E}">
        <p14:creationId xmlns:p14="http://schemas.microsoft.com/office/powerpoint/2010/main" val="1271937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CB8E1-0238-B0D6-916D-74EA0B05C3D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E56C1F0-5F4A-CA87-8F94-F398593641B1}"/>
              </a:ext>
            </a:extLst>
          </p:cNvPr>
          <p:cNvSpPr>
            <a:spLocks noGrp="1" noRot="1" noChangeAspect="1"/>
          </p:cNvSpPr>
          <p:nvPr>
            <p:ph type="sldImg"/>
          </p:nvPr>
        </p:nvSpPr>
        <p:spPr/>
        <p:txBody>
          <a:bodyPr/>
          <a:lstStyle/>
          <a:p>
            <a:endParaRPr lang="en-US"/>
          </a:p>
        </p:txBody>
      </p:sp>
      <p:sp>
        <p:nvSpPr>
          <p:cNvPr id="3" name="备注占位符 2">
            <a:extLst>
              <a:ext uri="{FF2B5EF4-FFF2-40B4-BE49-F238E27FC236}">
                <a16:creationId xmlns:a16="http://schemas.microsoft.com/office/drawing/2014/main" id="{6C26DD88-60B8-7CC2-EB0F-0B6C0DA71A9E}"/>
              </a:ext>
            </a:extLst>
          </p:cNvPr>
          <p:cNvSpPr>
            <a:spLocks noGrp="1"/>
          </p:cNvSpPr>
          <p:nvPr>
            <p:ph type="body" idx="1"/>
          </p:nvPr>
        </p:nvSpPr>
        <p:spPr/>
        <p:txBody>
          <a:bodyPr/>
          <a:lstStyle/>
          <a:p>
            <a:endParaRPr lang="en-US" altLang="zh-CN" sz="1200" b="0">
              <a:solidFill>
                <a:schemeClr val="bg1"/>
              </a:solidFill>
              <a:latin typeface="微软雅黑" panose="020B0503020204020204" pitchFamily="34" charset="-122"/>
              <a:ea typeface="微软雅黑" panose="020B0503020204020204" pitchFamily="34" charset="-122"/>
            </a:endParaRPr>
          </a:p>
        </p:txBody>
      </p:sp>
      <p:sp>
        <p:nvSpPr>
          <p:cNvPr id="4" name="灯片编号占位符 3">
            <a:extLst>
              <a:ext uri="{FF2B5EF4-FFF2-40B4-BE49-F238E27FC236}">
                <a16:creationId xmlns:a16="http://schemas.microsoft.com/office/drawing/2014/main" id="{EA253123-2BAB-8E04-A0F9-4A733EC70480}"/>
              </a:ext>
            </a:extLst>
          </p:cNvPr>
          <p:cNvSpPr>
            <a:spLocks noGrp="1"/>
          </p:cNvSpPr>
          <p:nvPr>
            <p:ph type="sldNum" sz="quarter" idx="5"/>
          </p:nvPr>
        </p:nvSpPr>
        <p:spPr/>
        <p:txBody>
          <a:bodyPr/>
          <a:lstStyle/>
          <a:p>
            <a:fld id="{98721426-37CF-4B69-87AA-277221FE050D}" type="slidenum">
              <a:rPr lang="en-US" smtClean="0"/>
              <a:t>7</a:t>
            </a:fld>
            <a:endParaRPr lang="en-US"/>
          </a:p>
        </p:txBody>
      </p:sp>
    </p:spTree>
    <p:extLst>
      <p:ext uri="{BB962C8B-B14F-4D97-AF65-F5344CB8AC3E}">
        <p14:creationId xmlns:p14="http://schemas.microsoft.com/office/powerpoint/2010/main" val="928034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CD0A3-528E-6A8A-BC15-8BB20163D14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F0D1CA6-3B93-3AF8-6F35-E5782C0DB8FD}"/>
              </a:ext>
            </a:extLst>
          </p:cNvPr>
          <p:cNvSpPr>
            <a:spLocks noGrp="1" noRot="1" noChangeAspect="1"/>
          </p:cNvSpPr>
          <p:nvPr>
            <p:ph type="sldImg"/>
          </p:nvPr>
        </p:nvSpPr>
        <p:spPr/>
        <p:txBody>
          <a:bodyPr/>
          <a:lstStyle/>
          <a:p>
            <a:endParaRPr lang="en-US"/>
          </a:p>
        </p:txBody>
      </p:sp>
      <p:sp>
        <p:nvSpPr>
          <p:cNvPr id="3" name="备注占位符 2">
            <a:extLst>
              <a:ext uri="{FF2B5EF4-FFF2-40B4-BE49-F238E27FC236}">
                <a16:creationId xmlns:a16="http://schemas.microsoft.com/office/drawing/2014/main" id="{B2DEFBE7-BEF1-51FF-8670-06B1F1030805}"/>
              </a:ext>
            </a:extLst>
          </p:cNvPr>
          <p:cNvSpPr>
            <a:spLocks noGrp="1"/>
          </p:cNvSpPr>
          <p:nvPr>
            <p:ph type="body" idx="1"/>
          </p:nvPr>
        </p:nvSpPr>
        <p:spPr/>
        <p:txBody>
          <a:bodyPr/>
          <a:lstStyle/>
          <a:p>
            <a:endParaRPr lang="en-US" altLang="zh-CN" sz="1200" b="0">
              <a:solidFill>
                <a:schemeClr val="bg1"/>
              </a:solidFill>
              <a:latin typeface="微软雅黑" panose="020B0503020204020204" pitchFamily="34" charset="-122"/>
              <a:ea typeface="微软雅黑" panose="020B0503020204020204" pitchFamily="34" charset="-122"/>
            </a:endParaRPr>
          </a:p>
        </p:txBody>
      </p:sp>
      <p:sp>
        <p:nvSpPr>
          <p:cNvPr id="4" name="灯片编号占位符 3">
            <a:extLst>
              <a:ext uri="{FF2B5EF4-FFF2-40B4-BE49-F238E27FC236}">
                <a16:creationId xmlns:a16="http://schemas.microsoft.com/office/drawing/2014/main" id="{FE7D0FF5-48BB-381D-2F40-98318C657862}"/>
              </a:ext>
            </a:extLst>
          </p:cNvPr>
          <p:cNvSpPr>
            <a:spLocks noGrp="1"/>
          </p:cNvSpPr>
          <p:nvPr>
            <p:ph type="sldNum" sz="quarter" idx="5"/>
          </p:nvPr>
        </p:nvSpPr>
        <p:spPr/>
        <p:txBody>
          <a:bodyPr/>
          <a:lstStyle/>
          <a:p>
            <a:fld id="{98721426-37CF-4B69-87AA-277221FE050D}" type="slidenum">
              <a:rPr lang="en-US" smtClean="0"/>
              <a:t>8</a:t>
            </a:fld>
            <a:endParaRPr lang="en-US"/>
          </a:p>
        </p:txBody>
      </p:sp>
    </p:spTree>
    <p:extLst>
      <p:ext uri="{BB962C8B-B14F-4D97-AF65-F5344CB8AC3E}">
        <p14:creationId xmlns:p14="http://schemas.microsoft.com/office/powerpoint/2010/main" val="3533611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2253F-2BA3-DD0D-E7FE-AAEB72D302E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B087ACF-5C24-ABCE-2B24-C8B0FF68A175}"/>
              </a:ext>
            </a:extLst>
          </p:cNvPr>
          <p:cNvSpPr>
            <a:spLocks noGrp="1" noRot="1" noChangeAspect="1"/>
          </p:cNvSpPr>
          <p:nvPr>
            <p:ph type="sldImg"/>
          </p:nvPr>
        </p:nvSpPr>
        <p:spPr/>
        <p:txBody>
          <a:bodyPr/>
          <a:lstStyle/>
          <a:p>
            <a:endParaRPr lang="en-US"/>
          </a:p>
        </p:txBody>
      </p:sp>
      <p:sp>
        <p:nvSpPr>
          <p:cNvPr id="3" name="备注占位符 2">
            <a:extLst>
              <a:ext uri="{FF2B5EF4-FFF2-40B4-BE49-F238E27FC236}">
                <a16:creationId xmlns:a16="http://schemas.microsoft.com/office/drawing/2014/main" id="{5F430A88-5344-2E32-A40A-02AF111C4676}"/>
              </a:ext>
            </a:extLst>
          </p:cNvPr>
          <p:cNvSpPr>
            <a:spLocks noGrp="1"/>
          </p:cNvSpPr>
          <p:nvPr>
            <p:ph type="body" idx="1"/>
          </p:nvPr>
        </p:nvSpPr>
        <p:spPr/>
        <p:txBody>
          <a:bodyPr/>
          <a:lstStyle/>
          <a:p>
            <a:endParaRPr lang="en-US" altLang="zh-CN" sz="1200" b="0">
              <a:solidFill>
                <a:schemeClr val="bg1"/>
              </a:solidFill>
              <a:latin typeface="微软雅黑" panose="020B0503020204020204" pitchFamily="34" charset="-122"/>
              <a:ea typeface="微软雅黑" panose="020B0503020204020204" pitchFamily="34" charset="-122"/>
            </a:endParaRPr>
          </a:p>
        </p:txBody>
      </p:sp>
      <p:sp>
        <p:nvSpPr>
          <p:cNvPr id="4" name="灯片编号占位符 3">
            <a:extLst>
              <a:ext uri="{FF2B5EF4-FFF2-40B4-BE49-F238E27FC236}">
                <a16:creationId xmlns:a16="http://schemas.microsoft.com/office/drawing/2014/main" id="{C3B9D4EE-EF13-7CA8-9450-85380D3E7FC3}"/>
              </a:ext>
            </a:extLst>
          </p:cNvPr>
          <p:cNvSpPr>
            <a:spLocks noGrp="1"/>
          </p:cNvSpPr>
          <p:nvPr>
            <p:ph type="sldNum" sz="quarter" idx="5"/>
          </p:nvPr>
        </p:nvSpPr>
        <p:spPr/>
        <p:txBody>
          <a:bodyPr/>
          <a:lstStyle/>
          <a:p>
            <a:fld id="{98721426-37CF-4B69-87AA-277221FE050D}" type="slidenum">
              <a:rPr lang="en-US" smtClean="0"/>
              <a:t>9</a:t>
            </a:fld>
            <a:endParaRPr lang="en-US"/>
          </a:p>
        </p:txBody>
      </p:sp>
    </p:spTree>
    <p:extLst>
      <p:ext uri="{BB962C8B-B14F-4D97-AF65-F5344CB8AC3E}">
        <p14:creationId xmlns:p14="http://schemas.microsoft.com/office/powerpoint/2010/main" val="3339867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7335F-3601-2044-A1AE-B1CF7CD8645C}"/>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Subtitle 2">
            <a:extLst>
              <a:ext uri="{FF2B5EF4-FFF2-40B4-BE49-F238E27FC236}">
                <a16:creationId xmlns:a16="http://schemas.microsoft.com/office/drawing/2014/main" id="{CFFEFCB8-4F35-F308-EB7D-DF0A8B7B74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a:extLst>
              <a:ext uri="{FF2B5EF4-FFF2-40B4-BE49-F238E27FC236}">
                <a16:creationId xmlns:a16="http://schemas.microsoft.com/office/drawing/2014/main" id="{8D930561-450A-2D2A-138A-AEDB402A3C1D}"/>
              </a:ext>
            </a:extLst>
          </p:cNvPr>
          <p:cNvSpPr>
            <a:spLocks noGrp="1"/>
          </p:cNvSpPr>
          <p:nvPr>
            <p:ph type="dt" sz="half" idx="10"/>
          </p:nvPr>
        </p:nvSpPr>
        <p:spPr/>
        <p:txBody>
          <a:bodyPr/>
          <a:lstStyle/>
          <a:p>
            <a:fld id="{46DB26C5-F4DB-4D11-8108-4755A627B760}" type="datetimeFigureOut">
              <a:rPr lang="zh-CN" altLang="en-US" smtClean="0"/>
              <a:t>2026/06/09</a:t>
            </a:fld>
            <a:endParaRPr lang="zh-CN" altLang="en-US"/>
          </a:p>
        </p:txBody>
      </p:sp>
      <p:sp>
        <p:nvSpPr>
          <p:cNvPr id="5" name="Footer Placeholder 4">
            <a:extLst>
              <a:ext uri="{FF2B5EF4-FFF2-40B4-BE49-F238E27FC236}">
                <a16:creationId xmlns:a16="http://schemas.microsoft.com/office/drawing/2014/main" id="{7F3F9EC2-6EA4-EF7F-A120-D787D83026AD}"/>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CCF8B481-77D8-59D7-9CDB-ACBA88CB4DAF}"/>
              </a:ext>
            </a:extLst>
          </p:cNvPr>
          <p:cNvSpPr>
            <a:spLocks noGrp="1"/>
          </p:cNvSpPr>
          <p:nvPr>
            <p:ph type="sldNum" sz="quarter" idx="12"/>
          </p:nvPr>
        </p:nvSpPr>
        <p:spPr/>
        <p:txBody>
          <a:bodyPr/>
          <a:lstStyle/>
          <a:p>
            <a:fld id="{BB6343E1-E5BA-4C79-AB59-606D578EF99C}" type="slidenum">
              <a:rPr lang="zh-CN" altLang="en-US" smtClean="0"/>
              <a:t>‹#›</a:t>
            </a:fld>
            <a:endParaRPr lang="zh-CN" altLang="en-US"/>
          </a:p>
        </p:txBody>
      </p:sp>
    </p:spTree>
    <p:extLst>
      <p:ext uri="{BB962C8B-B14F-4D97-AF65-F5344CB8AC3E}">
        <p14:creationId xmlns:p14="http://schemas.microsoft.com/office/powerpoint/2010/main" val="479314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D0074-53DE-DE86-DE15-DD120458BB9B}"/>
              </a:ext>
            </a:extLst>
          </p:cNvPr>
          <p:cNvSpPr>
            <a:spLocks noGrp="1"/>
          </p:cNvSpPr>
          <p:nvPr>
            <p:ph type="title"/>
          </p:nvPr>
        </p:nvSpPr>
        <p:spPr/>
        <p:txBody>
          <a:bodyPr/>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A3542492-6E2D-CE0C-8F6F-F2FD0A1EB0C5}"/>
              </a:ext>
            </a:extLst>
          </p:cNvPr>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009EC6A6-3FE2-EA32-B80C-4F384B2BE055}"/>
              </a:ext>
            </a:extLst>
          </p:cNvPr>
          <p:cNvSpPr>
            <a:spLocks noGrp="1"/>
          </p:cNvSpPr>
          <p:nvPr>
            <p:ph type="dt" sz="half" idx="10"/>
          </p:nvPr>
        </p:nvSpPr>
        <p:spPr/>
        <p:txBody>
          <a:bodyPr/>
          <a:lstStyle/>
          <a:p>
            <a:fld id="{46DB26C5-F4DB-4D11-8108-4755A627B760}" type="datetimeFigureOut">
              <a:rPr lang="zh-CN" altLang="en-US" smtClean="0"/>
              <a:t>2026/06/09</a:t>
            </a:fld>
            <a:endParaRPr lang="zh-CN" altLang="en-US"/>
          </a:p>
        </p:txBody>
      </p:sp>
      <p:sp>
        <p:nvSpPr>
          <p:cNvPr id="5" name="Footer Placeholder 4">
            <a:extLst>
              <a:ext uri="{FF2B5EF4-FFF2-40B4-BE49-F238E27FC236}">
                <a16:creationId xmlns:a16="http://schemas.microsoft.com/office/drawing/2014/main" id="{E41B9337-5367-5D0E-C43C-E9BC8153CDE9}"/>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3E0ECDE9-BA97-533D-EA28-E77D27BBC0F0}"/>
              </a:ext>
            </a:extLst>
          </p:cNvPr>
          <p:cNvSpPr>
            <a:spLocks noGrp="1"/>
          </p:cNvSpPr>
          <p:nvPr>
            <p:ph type="sldNum" sz="quarter" idx="12"/>
          </p:nvPr>
        </p:nvSpPr>
        <p:spPr/>
        <p:txBody>
          <a:bodyPr/>
          <a:lstStyle/>
          <a:p>
            <a:fld id="{BB6343E1-E5BA-4C79-AB59-606D578EF99C}" type="slidenum">
              <a:rPr lang="zh-CN" altLang="en-US" smtClean="0"/>
              <a:t>‹#›</a:t>
            </a:fld>
            <a:endParaRPr lang="zh-CN" altLang="en-US"/>
          </a:p>
        </p:txBody>
      </p:sp>
    </p:spTree>
    <p:extLst>
      <p:ext uri="{BB962C8B-B14F-4D97-AF65-F5344CB8AC3E}">
        <p14:creationId xmlns:p14="http://schemas.microsoft.com/office/powerpoint/2010/main" val="407783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D10EC4-283F-E194-1A31-9FF999C2AB7C}"/>
              </a:ext>
            </a:extLst>
          </p:cNvPr>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84E18A9E-AC34-1E2C-5E6A-7F16CAB4D97D}"/>
              </a:ext>
            </a:extLst>
          </p:cNvPr>
          <p:cNvSpPr>
            <a:spLocks noGrp="1"/>
          </p:cNvSpPr>
          <p:nvPr>
            <p:ph type="body" orient="vert" idx="1"/>
          </p:nvPr>
        </p:nvSpPr>
        <p:spPr>
          <a:xfrm>
            <a:off x="838200"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6828947D-4057-4BAA-EBC2-B3C1984BC61C}"/>
              </a:ext>
            </a:extLst>
          </p:cNvPr>
          <p:cNvSpPr>
            <a:spLocks noGrp="1"/>
          </p:cNvSpPr>
          <p:nvPr>
            <p:ph type="dt" sz="half" idx="10"/>
          </p:nvPr>
        </p:nvSpPr>
        <p:spPr/>
        <p:txBody>
          <a:bodyPr/>
          <a:lstStyle/>
          <a:p>
            <a:fld id="{46DB26C5-F4DB-4D11-8108-4755A627B760}" type="datetimeFigureOut">
              <a:rPr lang="zh-CN" altLang="en-US" smtClean="0"/>
              <a:t>2026/06/09</a:t>
            </a:fld>
            <a:endParaRPr lang="zh-CN" altLang="en-US"/>
          </a:p>
        </p:txBody>
      </p:sp>
      <p:sp>
        <p:nvSpPr>
          <p:cNvPr id="5" name="Footer Placeholder 4">
            <a:extLst>
              <a:ext uri="{FF2B5EF4-FFF2-40B4-BE49-F238E27FC236}">
                <a16:creationId xmlns:a16="http://schemas.microsoft.com/office/drawing/2014/main" id="{5EA3017A-692A-132B-E50F-87E09FF35D74}"/>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896C5529-0D6D-8BFD-B263-A1062B16300D}"/>
              </a:ext>
            </a:extLst>
          </p:cNvPr>
          <p:cNvSpPr>
            <a:spLocks noGrp="1"/>
          </p:cNvSpPr>
          <p:nvPr>
            <p:ph type="sldNum" sz="quarter" idx="12"/>
          </p:nvPr>
        </p:nvSpPr>
        <p:spPr/>
        <p:txBody>
          <a:bodyPr/>
          <a:lstStyle/>
          <a:p>
            <a:fld id="{BB6343E1-E5BA-4C79-AB59-606D578EF99C}" type="slidenum">
              <a:rPr lang="zh-CN" altLang="en-US" smtClean="0"/>
              <a:t>‹#›</a:t>
            </a:fld>
            <a:endParaRPr lang="zh-CN" altLang="en-US"/>
          </a:p>
        </p:txBody>
      </p:sp>
    </p:spTree>
    <p:extLst>
      <p:ext uri="{BB962C8B-B14F-4D97-AF65-F5344CB8AC3E}">
        <p14:creationId xmlns:p14="http://schemas.microsoft.com/office/powerpoint/2010/main" val="1438952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bg>
      <p:bgPr>
        <a:solidFill>
          <a:srgbClr val="F2F8FD"/>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3018" y="1518732"/>
            <a:ext cx="8765963"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11" name="文本占位符 16">
            <a:extLst>
              <a:ext uri="{FF2B5EF4-FFF2-40B4-BE49-F238E27FC236}">
                <a16:creationId xmlns:a16="http://schemas.microsoft.com/office/drawing/2014/main" id="{54228605-9C37-A375-9B2C-BC2895C2A222}"/>
              </a:ext>
            </a:extLst>
          </p:cNvPr>
          <p:cNvSpPr>
            <a:spLocks noGrp="1"/>
          </p:cNvSpPr>
          <p:nvPr>
            <p:ph type="body" sz="quarter" idx="10"/>
          </p:nvPr>
        </p:nvSpPr>
        <p:spPr>
          <a:xfrm>
            <a:off x="1713018" y="357605"/>
            <a:ext cx="8765963" cy="871709"/>
          </a:xfrm>
        </p:spPr>
        <p:txBody>
          <a:bodyPr anchor="ctr"/>
          <a:lstStyle>
            <a:lvl1pPr marL="0" indent="0">
              <a:buNone/>
              <a:defRPr/>
            </a:lvl1pPr>
            <a:lvl2pPr marL="457144" indent="0">
              <a:buNone/>
              <a:defRPr/>
            </a:lvl2pPr>
            <a:lvl3pPr marL="914288" indent="0">
              <a:buNone/>
              <a:defRPr/>
            </a:lvl3pPr>
            <a:lvl4pPr marL="1371432" indent="0">
              <a:buNone/>
              <a:defRPr/>
            </a:lvl4pPr>
            <a:lvl5pPr marL="1828576" indent="0">
              <a:buNone/>
              <a:defRPr/>
            </a:lvl5pPr>
          </a:lstStyle>
          <a:p>
            <a:pPr lvl="0"/>
            <a:r>
              <a:rPr lang="zh-CN" altLang="en-US"/>
              <a:t>单击此处编辑母版文本样式</a:t>
            </a:r>
          </a:p>
        </p:txBody>
      </p:sp>
      <p:pic>
        <p:nvPicPr>
          <p:cNvPr id="12" name="Picture 2">
            <a:extLst>
              <a:ext uri="{FF2B5EF4-FFF2-40B4-BE49-F238E27FC236}">
                <a16:creationId xmlns:a16="http://schemas.microsoft.com/office/drawing/2014/main" id="{A88B1BF6-5C9C-6B05-8006-D35367C08C9F}"/>
              </a:ext>
            </a:extLst>
          </p:cNvPr>
          <p:cNvPicPr>
            <a:picLocks noChangeAspect="1"/>
          </p:cNvPicPr>
          <p:nvPr userDrawn="1"/>
        </p:nvPicPr>
        <p:blipFill>
          <a:blip r:embed="rId2"/>
          <a:srcRect t="51892"/>
          <a:stretch>
            <a:fillRect/>
          </a:stretch>
        </p:blipFill>
        <p:spPr>
          <a:xfrm flipH="1">
            <a:off x="0" y="5319309"/>
            <a:ext cx="12192000" cy="1539655"/>
          </a:xfrm>
          <a:prstGeom prst="rect">
            <a:avLst/>
          </a:prstGeom>
          <a:effectLst>
            <a:softEdge rad="0"/>
          </a:effectLst>
        </p:spPr>
      </p:pic>
    </p:spTree>
    <p:extLst>
      <p:ext uri="{BB962C8B-B14F-4D97-AF65-F5344CB8AC3E}">
        <p14:creationId xmlns:p14="http://schemas.microsoft.com/office/powerpoint/2010/main" val="2589926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A3E4F-A313-8BB5-48E5-EC51C03F5DE3}"/>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5491AB33-02C7-FF13-0435-1EA0FE7C22BA}"/>
              </a:ext>
            </a:extLst>
          </p:cNvPr>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8CF89486-709D-A045-EC10-D9D8940B0044}"/>
              </a:ext>
            </a:extLst>
          </p:cNvPr>
          <p:cNvSpPr>
            <a:spLocks noGrp="1"/>
          </p:cNvSpPr>
          <p:nvPr>
            <p:ph type="dt" sz="half" idx="10"/>
          </p:nvPr>
        </p:nvSpPr>
        <p:spPr/>
        <p:txBody>
          <a:bodyPr/>
          <a:lstStyle/>
          <a:p>
            <a:fld id="{46DB26C5-F4DB-4D11-8108-4755A627B760}" type="datetimeFigureOut">
              <a:rPr lang="zh-CN" altLang="en-US" smtClean="0"/>
              <a:t>2026/06/09</a:t>
            </a:fld>
            <a:endParaRPr lang="zh-CN" altLang="en-US"/>
          </a:p>
        </p:txBody>
      </p:sp>
      <p:sp>
        <p:nvSpPr>
          <p:cNvPr id="5" name="Footer Placeholder 4">
            <a:extLst>
              <a:ext uri="{FF2B5EF4-FFF2-40B4-BE49-F238E27FC236}">
                <a16:creationId xmlns:a16="http://schemas.microsoft.com/office/drawing/2014/main" id="{F63C0512-95D8-CBB7-8607-D5703CA47972}"/>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7EDBFADC-022A-B9AB-35EC-79D7ED560AD0}"/>
              </a:ext>
            </a:extLst>
          </p:cNvPr>
          <p:cNvSpPr>
            <a:spLocks noGrp="1"/>
          </p:cNvSpPr>
          <p:nvPr>
            <p:ph type="sldNum" sz="quarter" idx="12"/>
          </p:nvPr>
        </p:nvSpPr>
        <p:spPr/>
        <p:txBody>
          <a:bodyPr/>
          <a:lstStyle/>
          <a:p>
            <a:fld id="{BB6343E1-E5BA-4C79-AB59-606D578EF99C}" type="slidenum">
              <a:rPr lang="zh-CN" altLang="en-US" smtClean="0"/>
              <a:t>‹#›</a:t>
            </a:fld>
            <a:endParaRPr lang="zh-CN" altLang="en-US"/>
          </a:p>
        </p:txBody>
      </p:sp>
    </p:spTree>
    <p:extLst>
      <p:ext uri="{BB962C8B-B14F-4D97-AF65-F5344CB8AC3E}">
        <p14:creationId xmlns:p14="http://schemas.microsoft.com/office/powerpoint/2010/main" val="48788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0E25B-2D17-658B-1893-ED5EA81911BE}"/>
              </a:ext>
            </a:extLst>
          </p:cNvPr>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B11CEDE0-D97F-FDE6-E464-D2833A3AC1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Date Placeholder 3">
            <a:extLst>
              <a:ext uri="{FF2B5EF4-FFF2-40B4-BE49-F238E27FC236}">
                <a16:creationId xmlns:a16="http://schemas.microsoft.com/office/drawing/2014/main" id="{340FE4B0-4A99-4910-7E40-B6E9263A2685}"/>
              </a:ext>
            </a:extLst>
          </p:cNvPr>
          <p:cNvSpPr>
            <a:spLocks noGrp="1"/>
          </p:cNvSpPr>
          <p:nvPr>
            <p:ph type="dt" sz="half" idx="10"/>
          </p:nvPr>
        </p:nvSpPr>
        <p:spPr/>
        <p:txBody>
          <a:bodyPr/>
          <a:lstStyle/>
          <a:p>
            <a:fld id="{46DB26C5-F4DB-4D11-8108-4755A627B760}" type="datetimeFigureOut">
              <a:rPr lang="zh-CN" altLang="en-US" smtClean="0"/>
              <a:t>2026/06/09</a:t>
            </a:fld>
            <a:endParaRPr lang="zh-CN" altLang="en-US"/>
          </a:p>
        </p:txBody>
      </p:sp>
      <p:sp>
        <p:nvSpPr>
          <p:cNvPr id="5" name="Footer Placeholder 4">
            <a:extLst>
              <a:ext uri="{FF2B5EF4-FFF2-40B4-BE49-F238E27FC236}">
                <a16:creationId xmlns:a16="http://schemas.microsoft.com/office/drawing/2014/main" id="{F7E3A163-D4A2-861F-99C2-117E246DFBF9}"/>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4F96DBF9-EF08-1400-BC94-A00819240E5D}"/>
              </a:ext>
            </a:extLst>
          </p:cNvPr>
          <p:cNvSpPr>
            <a:spLocks noGrp="1"/>
          </p:cNvSpPr>
          <p:nvPr>
            <p:ph type="sldNum" sz="quarter" idx="12"/>
          </p:nvPr>
        </p:nvSpPr>
        <p:spPr/>
        <p:txBody>
          <a:bodyPr/>
          <a:lstStyle/>
          <a:p>
            <a:fld id="{BB6343E1-E5BA-4C79-AB59-606D578EF99C}" type="slidenum">
              <a:rPr lang="zh-CN" altLang="en-US" smtClean="0"/>
              <a:t>‹#›</a:t>
            </a:fld>
            <a:endParaRPr lang="zh-CN" altLang="en-US"/>
          </a:p>
        </p:txBody>
      </p:sp>
    </p:spTree>
    <p:extLst>
      <p:ext uri="{BB962C8B-B14F-4D97-AF65-F5344CB8AC3E}">
        <p14:creationId xmlns:p14="http://schemas.microsoft.com/office/powerpoint/2010/main" val="1460471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8DA7-3786-0F6D-F657-818D4C7F5A51}"/>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5C61ACD2-BAC1-E3D0-A89E-896674CE43F3}"/>
              </a:ext>
            </a:extLst>
          </p:cNvPr>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a:extLst>
              <a:ext uri="{FF2B5EF4-FFF2-40B4-BE49-F238E27FC236}">
                <a16:creationId xmlns:a16="http://schemas.microsoft.com/office/drawing/2014/main" id="{BF84502A-482C-A228-0F5A-ED02AE000436}"/>
              </a:ext>
            </a:extLst>
          </p:cNvPr>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a:extLst>
              <a:ext uri="{FF2B5EF4-FFF2-40B4-BE49-F238E27FC236}">
                <a16:creationId xmlns:a16="http://schemas.microsoft.com/office/drawing/2014/main" id="{9B184D35-1972-DF7C-9812-059B3E6A2AB3}"/>
              </a:ext>
            </a:extLst>
          </p:cNvPr>
          <p:cNvSpPr>
            <a:spLocks noGrp="1"/>
          </p:cNvSpPr>
          <p:nvPr>
            <p:ph type="dt" sz="half" idx="10"/>
          </p:nvPr>
        </p:nvSpPr>
        <p:spPr/>
        <p:txBody>
          <a:bodyPr/>
          <a:lstStyle/>
          <a:p>
            <a:fld id="{46DB26C5-F4DB-4D11-8108-4755A627B760}" type="datetimeFigureOut">
              <a:rPr lang="zh-CN" altLang="en-US" smtClean="0"/>
              <a:t>2026/06/09</a:t>
            </a:fld>
            <a:endParaRPr lang="zh-CN" altLang="en-US"/>
          </a:p>
        </p:txBody>
      </p:sp>
      <p:sp>
        <p:nvSpPr>
          <p:cNvPr id="6" name="Footer Placeholder 5">
            <a:extLst>
              <a:ext uri="{FF2B5EF4-FFF2-40B4-BE49-F238E27FC236}">
                <a16:creationId xmlns:a16="http://schemas.microsoft.com/office/drawing/2014/main" id="{E9F5F1B9-3590-AE64-F9FE-C121B227D944}"/>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D105C303-4F4B-2FE0-0678-9F3E35613860}"/>
              </a:ext>
            </a:extLst>
          </p:cNvPr>
          <p:cNvSpPr>
            <a:spLocks noGrp="1"/>
          </p:cNvSpPr>
          <p:nvPr>
            <p:ph type="sldNum" sz="quarter" idx="12"/>
          </p:nvPr>
        </p:nvSpPr>
        <p:spPr/>
        <p:txBody>
          <a:bodyPr/>
          <a:lstStyle/>
          <a:p>
            <a:fld id="{BB6343E1-E5BA-4C79-AB59-606D578EF99C}" type="slidenum">
              <a:rPr lang="zh-CN" altLang="en-US" smtClean="0"/>
              <a:t>‹#›</a:t>
            </a:fld>
            <a:endParaRPr lang="zh-CN" altLang="en-US"/>
          </a:p>
        </p:txBody>
      </p:sp>
    </p:spTree>
    <p:extLst>
      <p:ext uri="{BB962C8B-B14F-4D97-AF65-F5344CB8AC3E}">
        <p14:creationId xmlns:p14="http://schemas.microsoft.com/office/powerpoint/2010/main" val="64109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5B35F-9427-4332-D146-ECEE48688456}"/>
              </a:ext>
            </a:extLst>
          </p:cNvPr>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450FA004-CBA1-B41A-33F0-42309FA04C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a:extLst>
              <a:ext uri="{FF2B5EF4-FFF2-40B4-BE49-F238E27FC236}">
                <a16:creationId xmlns:a16="http://schemas.microsoft.com/office/drawing/2014/main" id="{82962A29-3CD5-16A7-EC05-D53C79621593}"/>
              </a:ext>
            </a:extLst>
          </p:cNvPr>
          <p:cNvSpPr>
            <a:spLocks noGrp="1"/>
          </p:cNvSpPr>
          <p:nvPr>
            <p:ph sz="half" idx="2"/>
          </p:nvPr>
        </p:nvSpPr>
        <p:spPr>
          <a:xfrm>
            <a:off x="839788"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a:extLst>
              <a:ext uri="{FF2B5EF4-FFF2-40B4-BE49-F238E27FC236}">
                <a16:creationId xmlns:a16="http://schemas.microsoft.com/office/drawing/2014/main" id="{C1EC0329-9AE4-D67C-DD76-E8A3F72BE9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a:extLst>
              <a:ext uri="{FF2B5EF4-FFF2-40B4-BE49-F238E27FC236}">
                <a16:creationId xmlns:a16="http://schemas.microsoft.com/office/drawing/2014/main" id="{ED5A5D23-1D70-5AB0-86A3-BD3E283D136E}"/>
              </a:ext>
            </a:extLst>
          </p:cNvPr>
          <p:cNvSpPr>
            <a:spLocks noGrp="1"/>
          </p:cNvSpPr>
          <p:nvPr>
            <p:ph sz="quarter" idx="4"/>
          </p:nvPr>
        </p:nvSpPr>
        <p:spPr>
          <a:xfrm>
            <a:off x="6172200"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a:extLst>
              <a:ext uri="{FF2B5EF4-FFF2-40B4-BE49-F238E27FC236}">
                <a16:creationId xmlns:a16="http://schemas.microsoft.com/office/drawing/2014/main" id="{FB73C3B2-3E16-238A-833B-F1777E5DE165}"/>
              </a:ext>
            </a:extLst>
          </p:cNvPr>
          <p:cNvSpPr>
            <a:spLocks noGrp="1"/>
          </p:cNvSpPr>
          <p:nvPr>
            <p:ph type="dt" sz="half" idx="10"/>
          </p:nvPr>
        </p:nvSpPr>
        <p:spPr/>
        <p:txBody>
          <a:bodyPr/>
          <a:lstStyle/>
          <a:p>
            <a:fld id="{46DB26C5-F4DB-4D11-8108-4755A627B760}" type="datetimeFigureOut">
              <a:rPr lang="zh-CN" altLang="en-US" smtClean="0"/>
              <a:t>2026/06/09</a:t>
            </a:fld>
            <a:endParaRPr lang="zh-CN" altLang="en-US"/>
          </a:p>
        </p:txBody>
      </p:sp>
      <p:sp>
        <p:nvSpPr>
          <p:cNvPr id="8" name="Footer Placeholder 7">
            <a:extLst>
              <a:ext uri="{FF2B5EF4-FFF2-40B4-BE49-F238E27FC236}">
                <a16:creationId xmlns:a16="http://schemas.microsoft.com/office/drawing/2014/main" id="{42089C66-BBED-F2C8-61B5-2D7E6F1F8268}"/>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6CC275C0-3CB7-A7C0-B8A2-4C2C6100A3D6}"/>
              </a:ext>
            </a:extLst>
          </p:cNvPr>
          <p:cNvSpPr>
            <a:spLocks noGrp="1"/>
          </p:cNvSpPr>
          <p:nvPr>
            <p:ph type="sldNum" sz="quarter" idx="12"/>
          </p:nvPr>
        </p:nvSpPr>
        <p:spPr/>
        <p:txBody>
          <a:bodyPr/>
          <a:lstStyle/>
          <a:p>
            <a:fld id="{BB6343E1-E5BA-4C79-AB59-606D578EF99C}" type="slidenum">
              <a:rPr lang="zh-CN" altLang="en-US" smtClean="0"/>
              <a:t>‹#›</a:t>
            </a:fld>
            <a:endParaRPr lang="zh-CN" altLang="en-US"/>
          </a:p>
        </p:txBody>
      </p:sp>
    </p:spTree>
    <p:extLst>
      <p:ext uri="{BB962C8B-B14F-4D97-AF65-F5344CB8AC3E}">
        <p14:creationId xmlns:p14="http://schemas.microsoft.com/office/powerpoint/2010/main" val="263883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33341-B19A-E726-427F-D4BAF2044997}"/>
              </a:ext>
            </a:extLst>
          </p:cNvPr>
          <p:cNvSpPr>
            <a:spLocks noGrp="1"/>
          </p:cNvSpPr>
          <p:nvPr>
            <p:ph type="title"/>
          </p:nvPr>
        </p:nvSpPr>
        <p:spPr/>
        <p:txBody>
          <a:bodyPr/>
          <a:lstStyle/>
          <a:p>
            <a:r>
              <a:rPr lang="en-US" altLang="zh-CN"/>
              <a:t>Click to edit Master title style</a:t>
            </a:r>
            <a:endParaRPr lang="zh-CN" altLang="en-US"/>
          </a:p>
        </p:txBody>
      </p:sp>
      <p:sp>
        <p:nvSpPr>
          <p:cNvPr id="3" name="Date Placeholder 2">
            <a:extLst>
              <a:ext uri="{FF2B5EF4-FFF2-40B4-BE49-F238E27FC236}">
                <a16:creationId xmlns:a16="http://schemas.microsoft.com/office/drawing/2014/main" id="{18D309E7-0C76-6F75-7246-89B538954D53}"/>
              </a:ext>
            </a:extLst>
          </p:cNvPr>
          <p:cNvSpPr>
            <a:spLocks noGrp="1"/>
          </p:cNvSpPr>
          <p:nvPr>
            <p:ph type="dt" sz="half" idx="10"/>
          </p:nvPr>
        </p:nvSpPr>
        <p:spPr/>
        <p:txBody>
          <a:bodyPr/>
          <a:lstStyle/>
          <a:p>
            <a:fld id="{46DB26C5-F4DB-4D11-8108-4755A627B760}" type="datetimeFigureOut">
              <a:rPr lang="zh-CN" altLang="en-US" smtClean="0"/>
              <a:t>2026/06/09</a:t>
            </a:fld>
            <a:endParaRPr lang="zh-CN" altLang="en-US"/>
          </a:p>
        </p:txBody>
      </p:sp>
      <p:sp>
        <p:nvSpPr>
          <p:cNvPr id="4" name="Footer Placeholder 3">
            <a:extLst>
              <a:ext uri="{FF2B5EF4-FFF2-40B4-BE49-F238E27FC236}">
                <a16:creationId xmlns:a16="http://schemas.microsoft.com/office/drawing/2014/main" id="{13463C31-E2A5-562C-CAA7-9504A48A7B06}"/>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DED55A58-157F-8A06-7246-6E1BD57E3B6A}"/>
              </a:ext>
            </a:extLst>
          </p:cNvPr>
          <p:cNvSpPr>
            <a:spLocks noGrp="1"/>
          </p:cNvSpPr>
          <p:nvPr>
            <p:ph type="sldNum" sz="quarter" idx="12"/>
          </p:nvPr>
        </p:nvSpPr>
        <p:spPr/>
        <p:txBody>
          <a:bodyPr/>
          <a:lstStyle/>
          <a:p>
            <a:fld id="{BB6343E1-E5BA-4C79-AB59-606D578EF99C}" type="slidenum">
              <a:rPr lang="zh-CN" altLang="en-US" smtClean="0"/>
              <a:t>‹#›</a:t>
            </a:fld>
            <a:endParaRPr lang="zh-CN" altLang="en-US"/>
          </a:p>
        </p:txBody>
      </p:sp>
    </p:spTree>
    <p:extLst>
      <p:ext uri="{BB962C8B-B14F-4D97-AF65-F5344CB8AC3E}">
        <p14:creationId xmlns:p14="http://schemas.microsoft.com/office/powerpoint/2010/main" val="3242288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8B4076-3DD6-7FD9-7D12-C48B54F88C4F}"/>
              </a:ext>
            </a:extLst>
          </p:cNvPr>
          <p:cNvSpPr>
            <a:spLocks noGrp="1"/>
          </p:cNvSpPr>
          <p:nvPr>
            <p:ph type="dt" sz="half" idx="10"/>
          </p:nvPr>
        </p:nvSpPr>
        <p:spPr/>
        <p:txBody>
          <a:bodyPr/>
          <a:lstStyle/>
          <a:p>
            <a:fld id="{46DB26C5-F4DB-4D11-8108-4755A627B760}" type="datetimeFigureOut">
              <a:rPr lang="zh-CN" altLang="en-US" smtClean="0"/>
              <a:t>2026/06/09</a:t>
            </a:fld>
            <a:endParaRPr lang="zh-CN" altLang="en-US"/>
          </a:p>
        </p:txBody>
      </p:sp>
      <p:sp>
        <p:nvSpPr>
          <p:cNvPr id="3" name="Footer Placeholder 2">
            <a:extLst>
              <a:ext uri="{FF2B5EF4-FFF2-40B4-BE49-F238E27FC236}">
                <a16:creationId xmlns:a16="http://schemas.microsoft.com/office/drawing/2014/main" id="{3D0A8366-F0A3-FAE0-5726-B839FC519755}"/>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0B20BDCB-FFCF-6557-B7D5-834BF1583C33}"/>
              </a:ext>
            </a:extLst>
          </p:cNvPr>
          <p:cNvSpPr>
            <a:spLocks noGrp="1"/>
          </p:cNvSpPr>
          <p:nvPr>
            <p:ph type="sldNum" sz="quarter" idx="12"/>
          </p:nvPr>
        </p:nvSpPr>
        <p:spPr/>
        <p:txBody>
          <a:bodyPr/>
          <a:lstStyle/>
          <a:p>
            <a:fld id="{BB6343E1-E5BA-4C79-AB59-606D578EF99C}" type="slidenum">
              <a:rPr lang="zh-CN" altLang="en-US" smtClean="0"/>
              <a:t>‹#›</a:t>
            </a:fld>
            <a:endParaRPr lang="zh-CN" altLang="en-US"/>
          </a:p>
        </p:txBody>
      </p:sp>
    </p:spTree>
    <p:extLst>
      <p:ext uri="{BB962C8B-B14F-4D97-AF65-F5344CB8AC3E}">
        <p14:creationId xmlns:p14="http://schemas.microsoft.com/office/powerpoint/2010/main" val="2330212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77C91-02E8-1560-9E30-DC1511B4A7F9}"/>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8E85001E-D304-27D6-FE01-50B2DD015D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a:extLst>
              <a:ext uri="{FF2B5EF4-FFF2-40B4-BE49-F238E27FC236}">
                <a16:creationId xmlns:a16="http://schemas.microsoft.com/office/drawing/2014/main" id="{BF8A08D2-193C-B68F-9279-C2FD2DC987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A8285339-32A2-CED3-C1A7-E793C6FBEA96}"/>
              </a:ext>
            </a:extLst>
          </p:cNvPr>
          <p:cNvSpPr>
            <a:spLocks noGrp="1"/>
          </p:cNvSpPr>
          <p:nvPr>
            <p:ph type="dt" sz="half" idx="10"/>
          </p:nvPr>
        </p:nvSpPr>
        <p:spPr/>
        <p:txBody>
          <a:bodyPr/>
          <a:lstStyle/>
          <a:p>
            <a:fld id="{46DB26C5-F4DB-4D11-8108-4755A627B760}" type="datetimeFigureOut">
              <a:rPr lang="zh-CN" altLang="en-US" smtClean="0"/>
              <a:t>2026/06/09</a:t>
            </a:fld>
            <a:endParaRPr lang="zh-CN" altLang="en-US"/>
          </a:p>
        </p:txBody>
      </p:sp>
      <p:sp>
        <p:nvSpPr>
          <p:cNvPr id="6" name="Footer Placeholder 5">
            <a:extLst>
              <a:ext uri="{FF2B5EF4-FFF2-40B4-BE49-F238E27FC236}">
                <a16:creationId xmlns:a16="http://schemas.microsoft.com/office/drawing/2014/main" id="{3E3F9862-815B-EBE9-4A96-1CF4E0EE0BB2}"/>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FF0DDE21-1F83-1B95-D9F5-28ADEC86D8D6}"/>
              </a:ext>
            </a:extLst>
          </p:cNvPr>
          <p:cNvSpPr>
            <a:spLocks noGrp="1"/>
          </p:cNvSpPr>
          <p:nvPr>
            <p:ph type="sldNum" sz="quarter" idx="12"/>
          </p:nvPr>
        </p:nvSpPr>
        <p:spPr/>
        <p:txBody>
          <a:bodyPr/>
          <a:lstStyle/>
          <a:p>
            <a:fld id="{BB6343E1-E5BA-4C79-AB59-606D578EF99C}" type="slidenum">
              <a:rPr lang="zh-CN" altLang="en-US" smtClean="0"/>
              <a:t>‹#›</a:t>
            </a:fld>
            <a:endParaRPr lang="zh-CN" altLang="en-US"/>
          </a:p>
        </p:txBody>
      </p:sp>
    </p:spTree>
    <p:extLst>
      <p:ext uri="{BB962C8B-B14F-4D97-AF65-F5344CB8AC3E}">
        <p14:creationId xmlns:p14="http://schemas.microsoft.com/office/powerpoint/2010/main" val="1076223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D29A1-EF57-4743-6440-A3B93F30E6D8}"/>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Picture Placeholder 2">
            <a:extLst>
              <a:ext uri="{FF2B5EF4-FFF2-40B4-BE49-F238E27FC236}">
                <a16:creationId xmlns:a16="http://schemas.microsoft.com/office/drawing/2014/main" id="{B6E489CF-6E10-8962-AFF2-5590BB2DBE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a:extLst>
              <a:ext uri="{FF2B5EF4-FFF2-40B4-BE49-F238E27FC236}">
                <a16:creationId xmlns:a16="http://schemas.microsoft.com/office/drawing/2014/main" id="{9754B289-D196-6D6A-471F-417EFF278D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ACB4A062-9724-9B43-3AFC-77FB344113E6}"/>
              </a:ext>
            </a:extLst>
          </p:cNvPr>
          <p:cNvSpPr>
            <a:spLocks noGrp="1"/>
          </p:cNvSpPr>
          <p:nvPr>
            <p:ph type="dt" sz="half" idx="10"/>
          </p:nvPr>
        </p:nvSpPr>
        <p:spPr/>
        <p:txBody>
          <a:bodyPr/>
          <a:lstStyle/>
          <a:p>
            <a:fld id="{46DB26C5-F4DB-4D11-8108-4755A627B760}" type="datetimeFigureOut">
              <a:rPr lang="zh-CN" altLang="en-US" smtClean="0"/>
              <a:t>2026/06/09</a:t>
            </a:fld>
            <a:endParaRPr lang="zh-CN" altLang="en-US"/>
          </a:p>
        </p:txBody>
      </p:sp>
      <p:sp>
        <p:nvSpPr>
          <p:cNvPr id="6" name="Footer Placeholder 5">
            <a:extLst>
              <a:ext uri="{FF2B5EF4-FFF2-40B4-BE49-F238E27FC236}">
                <a16:creationId xmlns:a16="http://schemas.microsoft.com/office/drawing/2014/main" id="{81958DE5-0918-1AC6-8446-B53A4DFEDEF1}"/>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F4A498ED-B440-628F-0437-013263E59E05}"/>
              </a:ext>
            </a:extLst>
          </p:cNvPr>
          <p:cNvSpPr>
            <a:spLocks noGrp="1"/>
          </p:cNvSpPr>
          <p:nvPr>
            <p:ph type="sldNum" sz="quarter" idx="12"/>
          </p:nvPr>
        </p:nvSpPr>
        <p:spPr/>
        <p:txBody>
          <a:bodyPr/>
          <a:lstStyle/>
          <a:p>
            <a:fld id="{BB6343E1-E5BA-4C79-AB59-606D578EF99C}" type="slidenum">
              <a:rPr lang="zh-CN" altLang="en-US" smtClean="0"/>
              <a:t>‹#›</a:t>
            </a:fld>
            <a:endParaRPr lang="zh-CN" altLang="en-US"/>
          </a:p>
        </p:txBody>
      </p:sp>
    </p:spTree>
    <p:extLst>
      <p:ext uri="{BB962C8B-B14F-4D97-AF65-F5344CB8AC3E}">
        <p14:creationId xmlns:p14="http://schemas.microsoft.com/office/powerpoint/2010/main" val="3535655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0DD033-08CF-DA73-FFBE-DFED6B5386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BC1C654A-D466-7634-35B5-8D444759CD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A4F1B855-C04D-C764-CCAF-4523C4FF56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B26C5-F4DB-4D11-8108-4755A627B760}" type="datetimeFigureOut">
              <a:rPr lang="zh-CN" altLang="en-US" smtClean="0"/>
              <a:t>2026/06/09</a:t>
            </a:fld>
            <a:endParaRPr lang="zh-CN" altLang="en-US"/>
          </a:p>
        </p:txBody>
      </p:sp>
      <p:sp>
        <p:nvSpPr>
          <p:cNvPr id="5" name="Footer Placeholder 4">
            <a:extLst>
              <a:ext uri="{FF2B5EF4-FFF2-40B4-BE49-F238E27FC236}">
                <a16:creationId xmlns:a16="http://schemas.microsoft.com/office/drawing/2014/main" id="{1F57BA12-1C38-2724-AF48-236FE902CB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E5F2E852-EBE8-9CD0-7B13-978CCD7D1A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343E1-E5BA-4C79-AB59-606D578EF99C}" type="slidenum">
              <a:rPr lang="zh-CN" altLang="en-US" smtClean="0"/>
              <a:t>‹#›</a:t>
            </a:fld>
            <a:endParaRPr lang="zh-CN" altLang="en-US"/>
          </a:p>
        </p:txBody>
      </p:sp>
    </p:spTree>
    <p:extLst>
      <p:ext uri="{BB962C8B-B14F-4D97-AF65-F5344CB8AC3E}">
        <p14:creationId xmlns:p14="http://schemas.microsoft.com/office/powerpoint/2010/main" val="2363509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8A1D1-0C41-D78F-B89C-70FC20761902}"/>
            </a:ext>
          </a:extLst>
        </p:cNvPr>
        <p:cNvGrpSpPr/>
        <p:nvPr/>
      </p:nvGrpSpPr>
      <p:grpSpPr>
        <a:xfrm>
          <a:off x="0" y="0"/>
          <a:ext cx="0" cy="0"/>
          <a:chOff x="0" y="0"/>
          <a:chExt cx="0" cy="0"/>
        </a:xfrm>
      </p:grpSpPr>
      <p:pic>
        <p:nvPicPr>
          <p:cNvPr id="2" name="图片 1" descr="背景图案&#10;&#10;AI 生成的内容可能不正确。">
            <a:extLst>
              <a:ext uri="{FF2B5EF4-FFF2-40B4-BE49-F238E27FC236}">
                <a16:creationId xmlns:a16="http://schemas.microsoft.com/office/drawing/2014/main" id="{F72F93CE-D4AC-0E07-3BEE-9138062C09A2}"/>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8467" y="0"/>
            <a:ext cx="12200468" cy="6858000"/>
          </a:xfrm>
          <a:prstGeom prst="rect">
            <a:avLst/>
          </a:prstGeom>
        </p:spPr>
      </p:pic>
      <p:pic>
        <p:nvPicPr>
          <p:cNvPr id="31" name="Picture 2">
            <a:extLst>
              <a:ext uri="{FF2B5EF4-FFF2-40B4-BE49-F238E27FC236}">
                <a16:creationId xmlns:a16="http://schemas.microsoft.com/office/drawing/2014/main" id="{BFD45E61-1EF5-040F-65DB-CDA0F00E98CC}"/>
              </a:ext>
            </a:extLst>
          </p:cNvPr>
          <p:cNvPicPr>
            <a:picLocks noChangeAspect="1"/>
          </p:cNvPicPr>
          <p:nvPr/>
        </p:nvPicPr>
        <p:blipFill>
          <a:blip r:embed="rId4"/>
          <a:srcRect t="51892"/>
          <a:stretch>
            <a:fillRect/>
          </a:stretch>
        </p:blipFill>
        <p:spPr>
          <a:xfrm flipH="1">
            <a:off x="0" y="5319309"/>
            <a:ext cx="12192000" cy="1539655"/>
          </a:xfrm>
          <a:prstGeom prst="rect">
            <a:avLst/>
          </a:prstGeom>
        </p:spPr>
      </p:pic>
      <p:pic>
        <p:nvPicPr>
          <p:cNvPr id="4" name="图片 3">
            <a:extLst>
              <a:ext uri="{FF2B5EF4-FFF2-40B4-BE49-F238E27FC236}">
                <a16:creationId xmlns:a16="http://schemas.microsoft.com/office/drawing/2014/main" id="{68E9A87F-EC2D-4C51-59CA-9340BAADB520}"/>
              </a:ext>
            </a:extLst>
          </p:cNvPr>
          <p:cNvPicPr>
            <a:picLocks noChangeAspect="1"/>
          </p:cNvPicPr>
          <p:nvPr/>
        </p:nvPicPr>
        <p:blipFill>
          <a:blip r:embed="rId5">
            <a:alphaModFix amt="65000"/>
          </a:blip>
          <a:srcRect l="22797"/>
          <a:stretch>
            <a:fillRect/>
          </a:stretch>
        </p:blipFill>
        <p:spPr>
          <a:xfrm>
            <a:off x="-8467" y="1"/>
            <a:ext cx="2077491" cy="2305839"/>
          </a:xfrm>
          <a:prstGeom prst="rect">
            <a:avLst/>
          </a:prstGeom>
        </p:spPr>
      </p:pic>
      <p:graphicFrame>
        <p:nvGraphicFramePr>
          <p:cNvPr id="3147" name="Table 3146">
            <a:extLst>
              <a:ext uri="{FF2B5EF4-FFF2-40B4-BE49-F238E27FC236}">
                <a16:creationId xmlns:a16="http://schemas.microsoft.com/office/drawing/2014/main" id="{50788F74-669C-5091-2DC8-527E2ED85076}"/>
              </a:ext>
            </a:extLst>
          </p:cNvPr>
          <p:cNvGraphicFramePr>
            <a:graphicFrameLocks noGrp="1"/>
          </p:cNvGraphicFramePr>
          <p:nvPr/>
        </p:nvGraphicFramePr>
        <p:xfrm>
          <a:off x="568336" y="2364113"/>
          <a:ext cx="6594463" cy="798136"/>
        </p:xfrm>
        <a:graphic>
          <a:graphicData uri="http://schemas.openxmlformats.org/drawingml/2006/table">
            <a:tbl>
              <a:tblPr bandRow="1">
                <a:tableStyleId>{5C22544A-7EE6-4342-B048-85BDC9FD1C3A}</a:tableStyleId>
              </a:tblPr>
              <a:tblGrid>
                <a:gridCol w="6594463">
                  <a:extLst>
                    <a:ext uri="{9D8B030D-6E8A-4147-A177-3AD203B41FA5}">
                      <a16:colId xmlns:a16="http://schemas.microsoft.com/office/drawing/2014/main" val="120453554"/>
                    </a:ext>
                  </a:extLst>
                </a:gridCol>
              </a:tblGrid>
              <a:tr h="399068">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zh-CN" altLang="en-US" sz="1600" b="1">
                          <a:solidFill>
                            <a:srgbClr val="C14F4F"/>
                          </a:solidFill>
                          <a:latin typeface="微软雅黑" panose="020B0503020204020204" pitchFamily="34" charset="-122"/>
                          <a:ea typeface="微软雅黑" panose="020B0503020204020204" pitchFamily="34" charset="-122"/>
                        </a:rPr>
                        <a:t>首个取得</a:t>
                      </a:r>
                      <a:r>
                        <a:rPr lang="en-US" altLang="zh-CN" sz="1600" b="1">
                          <a:solidFill>
                            <a:srgbClr val="C14F4F"/>
                          </a:solidFill>
                          <a:latin typeface="微软雅黑" panose="020B0503020204020204" pitchFamily="34" charset="-122"/>
                          <a:ea typeface="微软雅黑" panose="020B0503020204020204" pitchFamily="34" charset="-122"/>
                        </a:rPr>
                        <a:t>47.6</a:t>
                      </a:r>
                      <a:r>
                        <a:rPr lang="zh-CN" altLang="en-US" sz="1600" b="1">
                          <a:solidFill>
                            <a:srgbClr val="C14F4F"/>
                          </a:solidFill>
                          <a:latin typeface="微软雅黑" panose="020B0503020204020204" pitchFamily="34" charset="-122"/>
                          <a:ea typeface="微软雅黑" panose="020B0503020204020204" pitchFamily="34" charset="-122"/>
                        </a:rPr>
                        <a:t>个月</a:t>
                      </a:r>
                      <a:r>
                        <a:rPr lang="en-US" altLang="zh-CN" sz="1600" b="1">
                          <a:solidFill>
                            <a:srgbClr val="C14F4F"/>
                          </a:solidFill>
                          <a:latin typeface="微软雅黑" panose="020B0503020204020204" pitchFamily="34" charset="-122"/>
                          <a:ea typeface="微软雅黑" panose="020B0503020204020204" pitchFamily="34" charset="-122"/>
                        </a:rPr>
                        <a:t>mOS</a:t>
                      </a:r>
                      <a:r>
                        <a:rPr lang="zh-CN" altLang="en-US" sz="1600" b="1">
                          <a:solidFill>
                            <a:srgbClr val="C14F4F"/>
                          </a:solidFill>
                          <a:latin typeface="微软雅黑" panose="020B0503020204020204" pitchFamily="34" charset="-122"/>
                          <a:ea typeface="微软雅黑" panose="020B0503020204020204" pitchFamily="34" charset="-122"/>
                        </a:rPr>
                        <a:t>的</a:t>
                      </a:r>
                      <a:r>
                        <a:rPr lang="en-US" altLang="zh-CN" sz="1600" b="1">
                          <a:solidFill>
                            <a:srgbClr val="C14F4F"/>
                          </a:solidFill>
                          <a:latin typeface="微软雅黑" panose="020B0503020204020204" pitchFamily="34" charset="-122"/>
                          <a:ea typeface="微软雅黑" panose="020B0503020204020204" pitchFamily="34" charset="-122"/>
                        </a:rPr>
                        <a:t>BRAF</a:t>
                      </a:r>
                      <a:r>
                        <a:rPr lang="en-US" altLang="zh-CN" sz="1600" b="1" baseline="30000">
                          <a:solidFill>
                            <a:srgbClr val="C14F4F"/>
                          </a:solidFill>
                          <a:latin typeface="微软雅黑" panose="020B0503020204020204" pitchFamily="34" charset="-122"/>
                          <a:ea typeface="微软雅黑" panose="020B0503020204020204" pitchFamily="34" charset="-122"/>
                        </a:rPr>
                        <a:t>V600E</a:t>
                      </a:r>
                      <a:r>
                        <a:rPr lang="zh-CN" altLang="en-US" sz="1600" b="1" baseline="0">
                          <a:solidFill>
                            <a:srgbClr val="C14F4F"/>
                          </a:solidFill>
                          <a:latin typeface="微软雅黑" panose="020B0503020204020204" pitchFamily="34" charset="-122"/>
                          <a:ea typeface="微软雅黑" panose="020B0503020204020204" pitchFamily="34" charset="-122"/>
                        </a:rPr>
                        <a:t>突变转移性非小细胞肺癌</a:t>
                      </a:r>
                      <a:r>
                        <a:rPr lang="zh-CN" altLang="en-US" sz="1600" b="1">
                          <a:solidFill>
                            <a:srgbClr val="C14F4F"/>
                          </a:solidFill>
                          <a:latin typeface="微软雅黑" panose="020B0503020204020204" pitchFamily="34" charset="-122"/>
                          <a:ea typeface="微软雅黑" panose="020B0503020204020204" pitchFamily="34" charset="-122"/>
                        </a:rPr>
                        <a:t>治疗方案</a:t>
                      </a:r>
                      <a:endParaRPr lang="en-US" altLang="zh-CN" sz="1600" b="1" kern="1200">
                        <a:solidFill>
                          <a:srgbClr val="C14F4F"/>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952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2955087"/>
                  </a:ext>
                </a:extLst>
              </a:tr>
              <a:tr h="399068">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zh-CN" altLang="en-US" sz="1600" b="1" kern="1200">
                          <a:solidFill>
                            <a:srgbClr val="C14F4F"/>
                          </a:solidFill>
                          <a:latin typeface="微软雅黑" panose="020B0503020204020204" pitchFamily="34" charset="-122"/>
                          <a:ea typeface="微软雅黑" panose="020B0503020204020204" pitchFamily="34" charset="-122"/>
                        </a:rPr>
                        <a:t>显著降低了</a:t>
                      </a:r>
                      <a:r>
                        <a:rPr lang="en-US" altLang="zh-CN" sz="1600" b="1" kern="1200">
                          <a:solidFill>
                            <a:srgbClr val="C14F4F"/>
                          </a:solidFill>
                          <a:latin typeface="微软雅黑" panose="020B0503020204020204" pitchFamily="34" charset="-122"/>
                          <a:ea typeface="微软雅黑" panose="020B0503020204020204" pitchFamily="34" charset="-122"/>
                        </a:rPr>
                        <a:t>53%</a:t>
                      </a:r>
                      <a:r>
                        <a:rPr lang="zh-CN" altLang="en-US" sz="1600" b="1" kern="1200">
                          <a:solidFill>
                            <a:srgbClr val="C14F4F"/>
                          </a:solidFill>
                          <a:latin typeface="微软雅黑" panose="020B0503020204020204" pitchFamily="34" charset="-122"/>
                          <a:ea typeface="微软雅黑" panose="020B0503020204020204" pitchFamily="34" charset="-122"/>
                        </a:rPr>
                        <a:t>的疾病进展风险；</a:t>
                      </a:r>
                      <a:r>
                        <a:rPr lang="zh-CN" altLang="en-US" sz="1600" b="1">
                          <a:solidFill>
                            <a:srgbClr val="C14F4F"/>
                          </a:solidFill>
                          <a:latin typeface="微软雅黑" panose="020B0503020204020204" pitchFamily="34" charset="-122"/>
                          <a:ea typeface="微软雅黑" panose="020B0503020204020204" pitchFamily="34" charset="-122"/>
                        </a:rPr>
                        <a:t>解决了目录内靶向治疗严重发热问题</a:t>
                      </a:r>
                      <a:endParaRPr lang="en-US" altLang="zh-CN" sz="1600" b="1" kern="1200">
                        <a:solidFill>
                          <a:srgbClr val="C14F4F"/>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7111737"/>
                  </a:ext>
                </a:extLst>
              </a:tr>
            </a:tbl>
          </a:graphicData>
        </a:graphic>
      </p:graphicFrame>
      <p:graphicFrame>
        <p:nvGraphicFramePr>
          <p:cNvPr id="3148" name="Table 3147">
            <a:extLst>
              <a:ext uri="{FF2B5EF4-FFF2-40B4-BE49-F238E27FC236}">
                <a16:creationId xmlns:a16="http://schemas.microsoft.com/office/drawing/2014/main" id="{6F35EB40-C98E-2FDE-F1AE-E3ADF3010B40}"/>
              </a:ext>
            </a:extLst>
          </p:cNvPr>
          <p:cNvGraphicFramePr>
            <a:graphicFrameLocks noGrp="1"/>
          </p:cNvGraphicFramePr>
          <p:nvPr/>
        </p:nvGraphicFramePr>
        <p:xfrm>
          <a:off x="723927" y="3652645"/>
          <a:ext cx="6211810" cy="1665699"/>
        </p:xfrm>
        <a:graphic>
          <a:graphicData uri="http://schemas.openxmlformats.org/drawingml/2006/table">
            <a:tbl>
              <a:tblPr bandRow="1">
                <a:tableStyleId>{21E4AEA4-8DFA-4A89-87EB-49C32662AFE0}</a:tableStyleId>
              </a:tblPr>
              <a:tblGrid>
                <a:gridCol w="1817435">
                  <a:extLst>
                    <a:ext uri="{9D8B030D-6E8A-4147-A177-3AD203B41FA5}">
                      <a16:colId xmlns:a16="http://schemas.microsoft.com/office/drawing/2014/main" val="120453554"/>
                    </a:ext>
                  </a:extLst>
                </a:gridCol>
                <a:gridCol w="1310898">
                  <a:extLst>
                    <a:ext uri="{9D8B030D-6E8A-4147-A177-3AD203B41FA5}">
                      <a16:colId xmlns:a16="http://schemas.microsoft.com/office/drawing/2014/main" val="2516324296"/>
                    </a:ext>
                  </a:extLst>
                </a:gridCol>
                <a:gridCol w="3083477">
                  <a:extLst>
                    <a:ext uri="{9D8B030D-6E8A-4147-A177-3AD203B41FA5}">
                      <a16:colId xmlns:a16="http://schemas.microsoft.com/office/drawing/2014/main" val="3511113035"/>
                    </a:ext>
                  </a:extLst>
                </a:gridCol>
              </a:tblGrid>
              <a:tr h="6243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b="1" baseline="0">
                          <a:solidFill>
                            <a:schemeClr val="bg1"/>
                          </a:solidFill>
                          <a:latin typeface="微软雅黑" panose="020B0503020204020204" pitchFamily="34" charset="-122"/>
                          <a:ea typeface="微软雅黑" panose="020B0503020204020204" pitchFamily="34" charset="-122"/>
                        </a:rPr>
                        <a:t>适应症</a:t>
                      </a:r>
                      <a:endParaRPr lang="en-US" altLang="zh-CN" sz="1600" b="1" baseline="0">
                        <a:solidFill>
                          <a:schemeClr val="bg1"/>
                        </a:solidFill>
                        <a:latin typeface="微软雅黑" panose="020B0503020204020204" pitchFamily="34" charset="-122"/>
                        <a:ea typeface="微软雅黑" panose="020B0503020204020204" pitchFamily="34" charset="-122"/>
                      </a:endParaRPr>
                    </a:p>
                  </a:txBody>
                  <a:tcPr anchor="ctr">
                    <a:lnR w="19050" cap="flat" cmpd="sng" algn="ctr">
                      <a:solidFill>
                        <a:schemeClr val="bg1"/>
                      </a:solidFill>
                      <a:prstDash val="solid"/>
                      <a:round/>
                      <a:headEnd type="none" w="med" len="med"/>
                      <a:tailEnd type="none" w="med" len="med"/>
                    </a:lnR>
                    <a:solidFill>
                      <a:srgbClr val="2F5597">
                        <a:alpha val="8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b="1" baseline="0">
                          <a:solidFill>
                            <a:schemeClr val="bg1"/>
                          </a:solidFill>
                          <a:latin typeface="微软雅黑" panose="020B0503020204020204" pitchFamily="34" charset="-122"/>
                          <a:ea typeface="微软雅黑" panose="020B0503020204020204" pitchFamily="34" charset="-122"/>
                        </a:rPr>
                        <a:t>医保申请</a:t>
                      </a:r>
                      <a:endParaRPr lang="en-US" altLang="zh-CN" sz="1600" b="1" baseline="0">
                        <a:solidFill>
                          <a:schemeClr val="bg1"/>
                        </a:solidFill>
                        <a:latin typeface="微软雅黑" panose="020B0503020204020204" pitchFamily="34" charset="-122"/>
                        <a:ea typeface="微软雅黑" panose="020B0503020204020204" pitchFamily="34" charset="-122"/>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2F5597">
                        <a:alpha val="8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b="1" baseline="0">
                          <a:solidFill>
                            <a:schemeClr val="bg1"/>
                          </a:solidFill>
                          <a:latin typeface="微软雅黑" panose="020B0503020204020204" pitchFamily="34" charset="-122"/>
                          <a:ea typeface="微软雅黑" panose="020B0503020204020204" pitchFamily="34" charset="-122"/>
                        </a:rPr>
                        <a:t>说明</a:t>
                      </a:r>
                      <a:endParaRPr lang="en-US" altLang="zh-CN" sz="1600" b="1" baseline="0">
                        <a:solidFill>
                          <a:schemeClr val="bg1"/>
                        </a:solidFill>
                        <a:latin typeface="微软雅黑" panose="020B0503020204020204" pitchFamily="34" charset="-122"/>
                        <a:ea typeface="微软雅黑" panose="020B0503020204020204" pitchFamily="34" charset="-122"/>
                      </a:endParaRPr>
                    </a:p>
                  </a:txBody>
                  <a:tcPr anchor="ctr">
                    <a:lnL w="19050" cap="flat" cmpd="sng" algn="ctr">
                      <a:solidFill>
                        <a:schemeClr val="bg1"/>
                      </a:solidFill>
                      <a:prstDash val="solid"/>
                      <a:round/>
                      <a:headEnd type="none" w="med" len="med"/>
                      <a:tailEnd type="none" w="med" len="med"/>
                    </a:lnL>
                    <a:solidFill>
                      <a:srgbClr val="2F5597">
                        <a:alpha val="80000"/>
                      </a:srgbClr>
                    </a:solidFill>
                  </a:tcPr>
                </a:tc>
                <a:extLst>
                  <a:ext uri="{0D108BD9-81ED-4DB2-BD59-A6C34878D82A}">
                    <a16:rowId xmlns:a16="http://schemas.microsoft.com/office/drawing/2014/main" val="4171739110"/>
                  </a:ext>
                </a:extLst>
              </a:tr>
              <a:tr h="104131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CN" altLang="en-US" sz="1400" b="0" kern="1200">
                          <a:solidFill>
                            <a:srgbClr val="000000"/>
                          </a:solidFill>
                          <a:latin typeface="微软雅黑" panose="020B0503020204020204" pitchFamily="34" charset="-122"/>
                          <a:ea typeface="微软雅黑" panose="020B0503020204020204" pitchFamily="34" charset="-122"/>
                        </a:rPr>
                        <a:t>非小细胞肺癌</a:t>
                      </a:r>
                      <a:endParaRPr lang="en-US" altLang="zh-CN" sz="1400" b="0" kern="1200">
                        <a:solidFill>
                          <a:srgbClr val="000000"/>
                        </a:solidFill>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200" b="0" kern="1200">
                          <a:solidFill>
                            <a:srgbClr val="000000"/>
                          </a:solidFill>
                          <a:latin typeface="微软雅黑" panose="020B0503020204020204" pitchFamily="34" charset="-122"/>
                          <a:ea typeface="微软雅黑" panose="020B0503020204020204" pitchFamily="34" charset="-122"/>
                        </a:rPr>
                        <a:t>(</a:t>
                      </a:r>
                      <a:r>
                        <a:rPr lang="zh-CN" altLang="en-US" sz="1200" b="0" kern="1200">
                          <a:solidFill>
                            <a:srgbClr val="000000"/>
                          </a:solidFill>
                          <a:latin typeface="微软雅黑" panose="020B0503020204020204" pitchFamily="34" charset="-122"/>
                          <a:ea typeface="微软雅黑" panose="020B0503020204020204" pitchFamily="34" charset="-122"/>
                        </a:rPr>
                        <a:t>贝美替尼</a:t>
                      </a:r>
                      <a:r>
                        <a:rPr lang="en-US" altLang="zh-CN" sz="1200" b="0" kern="1200">
                          <a:solidFill>
                            <a:srgbClr val="000000"/>
                          </a:solidFill>
                          <a:latin typeface="微软雅黑" panose="020B0503020204020204" pitchFamily="34" charset="-122"/>
                          <a:ea typeface="微软雅黑" panose="020B0503020204020204" pitchFamily="34" charset="-122"/>
                        </a:rPr>
                        <a:t>+</a:t>
                      </a:r>
                      <a:r>
                        <a:rPr lang="zh-CN" altLang="en-US" sz="1200" b="0" kern="1200">
                          <a:solidFill>
                            <a:srgbClr val="000000"/>
                          </a:solidFill>
                          <a:latin typeface="微软雅黑" panose="020B0503020204020204" pitchFamily="34" charset="-122"/>
                          <a:ea typeface="微软雅黑" panose="020B0503020204020204" pitchFamily="34" charset="-122"/>
                        </a:rPr>
                        <a:t>恩考芬尼</a:t>
                      </a:r>
                      <a:r>
                        <a:rPr lang="en-US" altLang="zh-CN" sz="1200" b="0" kern="1200">
                          <a:solidFill>
                            <a:srgbClr val="000000"/>
                          </a:solidFill>
                          <a:latin typeface="微软雅黑" panose="020B0503020204020204" pitchFamily="34" charset="-122"/>
                          <a:ea typeface="微软雅黑" panose="020B0503020204020204" pitchFamily="34" charset="-122"/>
                        </a:rPr>
                        <a:t>)</a:t>
                      </a:r>
                    </a:p>
                  </a:txBody>
                  <a:tcPr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F2F2F2">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kern="1200">
                          <a:solidFill>
                            <a:srgbClr val="1C4C90"/>
                          </a:solidFill>
                          <a:latin typeface="微软雅黑" panose="020B0503020204020204" pitchFamily="34" charset="-122"/>
                          <a:ea typeface="微软雅黑" panose="020B0503020204020204" pitchFamily="34" charset="-122"/>
                        </a:rPr>
                        <a:t>申请新增</a:t>
                      </a:r>
                      <a:endParaRPr lang="en-US" altLang="zh-CN" sz="1400" b="1" kern="1200">
                        <a:solidFill>
                          <a:srgbClr val="1C4C90"/>
                        </a:solidFill>
                        <a:latin typeface="微软雅黑" panose="020B0503020204020204" pitchFamily="34" charset="-122"/>
                        <a:ea typeface="微软雅黑" panose="020B0503020204020204" pitchFamily="34" charset="-122"/>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F2F2F2">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0" kern="1200">
                          <a:solidFill>
                            <a:srgbClr val="000000"/>
                          </a:solidFill>
                          <a:latin typeface="微软雅黑" panose="020B0503020204020204" pitchFamily="34" charset="-122"/>
                          <a:ea typeface="微软雅黑" panose="020B0503020204020204" pitchFamily="34" charset="-122"/>
                        </a:rPr>
                        <a:t>贝美替尼</a:t>
                      </a:r>
                      <a:r>
                        <a:rPr lang="en-US" altLang="zh-CN" sz="1400" b="0" kern="1200">
                          <a:solidFill>
                            <a:srgbClr val="000000"/>
                          </a:solidFill>
                          <a:latin typeface="微软雅黑" panose="020B0503020204020204" pitchFamily="34" charset="-122"/>
                          <a:ea typeface="微软雅黑" panose="020B0503020204020204" pitchFamily="34" charset="-122"/>
                        </a:rPr>
                        <a:t>+</a:t>
                      </a:r>
                      <a:r>
                        <a:rPr lang="zh-CN" altLang="en-US" sz="1400" b="0" kern="1200">
                          <a:solidFill>
                            <a:srgbClr val="000000"/>
                          </a:solidFill>
                          <a:latin typeface="微软雅黑" panose="020B0503020204020204" pitchFamily="34" charset="-122"/>
                          <a:ea typeface="微软雅黑" panose="020B0503020204020204" pitchFamily="34" charset="-122"/>
                        </a:rPr>
                        <a:t>恩考芬尼同时申报</a:t>
                      </a:r>
                      <a:endParaRPr lang="en-US" altLang="zh-CN" sz="1400" b="0" kern="1200">
                        <a:solidFill>
                          <a:srgbClr val="000000"/>
                        </a:solidFill>
                        <a:latin typeface="微软雅黑" panose="020B0503020204020204" pitchFamily="34" charset="-122"/>
                        <a:ea typeface="微软雅黑" panose="020B0503020204020204" pitchFamily="34" charset="-122"/>
                      </a:endParaRPr>
                    </a:p>
                  </a:txBody>
                  <a:tcPr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rgbClr val="F2F2F2">
                        <a:alpha val="40000"/>
                      </a:srgbClr>
                    </a:solidFill>
                  </a:tcPr>
                </a:tc>
                <a:extLst>
                  <a:ext uri="{0D108BD9-81ED-4DB2-BD59-A6C34878D82A}">
                    <a16:rowId xmlns:a16="http://schemas.microsoft.com/office/drawing/2014/main" val="2802955087"/>
                  </a:ext>
                </a:extLst>
              </a:tr>
            </a:tbl>
          </a:graphicData>
        </a:graphic>
      </p:graphicFrame>
      <p:sp>
        <p:nvSpPr>
          <p:cNvPr id="3149" name="Rectangle: Rounded Corners 3148">
            <a:extLst>
              <a:ext uri="{FF2B5EF4-FFF2-40B4-BE49-F238E27FC236}">
                <a16:creationId xmlns:a16="http://schemas.microsoft.com/office/drawing/2014/main" id="{B3D95E32-CE66-8899-5D1D-0CC0EB2528CA}"/>
              </a:ext>
            </a:extLst>
          </p:cNvPr>
          <p:cNvSpPr/>
          <p:nvPr/>
        </p:nvSpPr>
        <p:spPr>
          <a:xfrm>
            <a:off x="723927" y="6249986"/>
            <a:ext cx="3536924" cy="333971"/>
          </a:xfrm>
          <a:prstGeom prst="roundRect">
            <a:avLst>
              <a:gd name="adj" fmla="val 50000"/>
            </a:avLst>
          </a:prstGeom>
          <a:solidFill>
            <a:schemeClr val="bg1">
              <a:lumMod val="95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200" b="1">
                <a:solidFill>
                  <a:srgbClr val="000000"/>
                </a:solidFill>
                <a:latin typeface="微软雅黑" panose="020B0503020204020204" pitchFamily="34" charset="-122"/>
                <a:ea typeface="微软雅黑" panose="020B0503020204020204" pitchFamily="34" charset="-122"/>
              </a:rPr>
              <a:t>申报企业：皮尔法伯（上海）医疗科技有限公司</a:t>
            </a:r>
          </a:p>
        </p:txBody>
      </p:sp>
      <p:grpSp>
        <p:nvGrpSpPr>
          <p:cNvPr id="3150" name="Group 3149">
            <a:extLst>
              <a:ext uri="{FF2B5EF4-FFF2-40B4-BE49-F238E27FC236}">
                <a16:creationId xmlns:a16="http://schemas.microsoft.com/office/drawing/2014/main" id="{F56DD6F6-58F6-BB53-997A-ABD803088375}"/>
              </a:ext>
            </a:extLst>
          </p:cNvPr>
          <p:cNvGrpSpPr/>
          <p:nvPr/>
        </p:nvGrpSpPr>
        <p:grpSpPr>
          <a:xfrm>
            <a:off x="665394" y="985734"/>
            <a:ext cx="6359000" cy="1361576"/>
            <a:chOff x="1142878" y="-59836"/>
            <a:chExt cx="4924285" cy="982132"/>
          </a:xfrm>
        </p:grpSpPr>
        <p:sp>
          <p:nvSpPr>
            <p:cNvPr id="3151" name="Title 8">
              <a:extLst>
                <a:ext uri="{FF2B5EF4-FFF2-40B4-BE49-F238E27FC236}">
                  <a16:creationId xmlns:a16="http://schemas.microsoft.com/office/drawing/2014/main" id="{2FA8D158-3D3D-7D23-E4AB-3907FDED1935}"/>
                </a:ext>
              </a:extLst>
            </p:cNvPr>
            <p:cNvSpPr txBox="1">
              <a:spLocks/>
            </p:cNvSpPr>
            <p:nvPr/>
          </p:nvSpPr>
          <p:spPr>
            <a:xfrm>
              <a:off x="1142878" y="-59836"/>
              <a:ext cx="4924285" cy="98213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dist">
                <a:lnSpc>
                  <a:spcPct val="100000"/>
                </a:lnSpc>
              </a:pPr>
              <a:r>
                <a:rPr lang="zh-CN" altLang="en-US" sz="6600" b="1">
                  <a:ln w="152400">
                    <a:solidFill>
                      <a:srgbClr val="2F5597"/>
                    </a:solidFill>
                  </a:ln>
                  <a:solidFill>
                    <a:schemeClr val="bg1"/>
                  </a:solidFill>
                  <a:latin typeface="微软雅黑" panose="020B0503020204020204" pitchFamily="34" charset="-122"/>
                  <a:ea typeface="微软雅黑" panose="020B0503020204020204" pitchFamily="34" charset="-122"/>
                  <a:cs typeface="Arial" panose="020B0604020202020204" pitchFamily="34" charset="0"/>
                </a:rPr>
                <a:t>贝美替尼片</a:t>
              </a:r>
              <a:endParaRPr lang="en-US" sz="5400">
                <a:ln w="152400">
                  <a:solidFill>
                    <a:srgbClr val="2F5597"/>
                  </a:solidFill>
                </a:ln>
                <a:solidFill>
                  <a:schemeClr val="bg1"/>
                </a:solidFill>
              </a:endParaRPr>
            </a:p>
          </p:txBody>
        </p:sp>
        <p:sp>
          <p:nvSpPr>
            <p:cNvPr id="3152" name="Title 8">
              <a:extLst>
                <a:ext uri="{FF2B5EF4-FFF2-40B4-BE49-F238E27FC236}">
                  <a16:creationId xmlns:a16="http://schemas.microsoft.com/office/drawing/2014/main" id="{431D9E42-849F-9052-28E4-95EBCF008DBD}"/>
                </a:ext>
              </a:extLst>
            </p:cNvPr>
            <p:cNvSpPr txBox="1">
              <a:spLocks/>
            </p:cNvSpPr>
            <p:nvPr/>
          </p:nvSpPr>
          <p:spPr>
            <a:xfrm>
              <a:off x="1144106" y="-59836"/>
              <a:ext cx="4923057" cy="98213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dist">
                <a:lnSpc>
                  <a:spcPct val="100000"/>
                </a:lnSpc>
              </a:pPr>
              <a:r>
                <a:rPr lang="zh-CN" altLang="en-US" sz="6600" b="1">
                  <a:solidFill>
                    <a:schemeClr val="bg1"/>
                  </a:solidFill>
                  <a:latin typeface="微软雅黑" panose="020B0503020204020204" pitchFamily="34" charset="-122"/>
                  <a:ea typeface="微软雅黑" panose="020B0503020204020204" pitchFamily="34" charset="-122"/>
                  <a:cs typeface="Arial" panose="020B0604020202020204" pitchFamily="34" charset="0"/>
                </a:rPr>
                <a:t>贝美替尼片</a:t>
              </a:r>
              <a:endParaRPr lang="en-US" sz="5400">
                <a:solidFill>
                  <a:schemeClr val="bg1"/>
                </a:solidFill>
              </a:endParaRPr>
            </a:p>
          </p:txBody>
        </p:sp>
      </p:grpSp>
      <p:grpSp>
        <p:nvGrpSpPr>
          <p:cNvPr id="3" name="Group 2">
            <a:extLst>
              <a:ext uri="{FF2B5EF4-FFF2-40B4-BE49-F238E27FC236}">
                <a16:creationId xmlns:a16="http://schemas.microsoft.com/office/drawing/2014/main" id="{EB46F14D-5516-CF0B-11CD-8F835597D1BF}"/>
              </a:ext>
            </a:extLst>
          </p:cNvPr>
          <p:cNvGrpSpPr/>
          <p:nvPr/>
        </p:nvGrpSpPr>
        <p:grpSpPr>
          <a:xfrm>
            <a:off x="456505" y="521719"/>
            <a:ext cx="1588980" cy="618528"/>
            <a:chOff x="696784" y="-59836"/>
            <a:chExt cx="6307664" cy="982132"/>
          </a:xfrm>
        </p:grpSpPr>
        <p:sp>
          <p:nvSpPr>
            <p:cNvPr id="5" name="Title 8">
              <a:extLst>
                <a:ext uri="{FF2B5EF4-FFF2-40B4-BE49-F238E27FC236}">
                  <a16:creationId xmlns:a16="http://schemas.microsoft.com/office/drawing/2014/main" id="{05194C47-B2A6-4018-5799-463306E66C12}"/>
                </a:ext>
              </a:extLst>
            </p:cNvPr>
            <p:cNvSpPr txBox="1">
              <a:spLocks/>
            </p:cNvSpPr>
            <p:nvPr/>
          </p:nvSpPr>
          <p:spPr>
            <a:xfrm>
              <a:off x="696784" y="-59836"/>
              <a:ext cx="6307664" cy="98213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zh-CN" altLang="en-US" sz="2000" b="1">
                  <a:ln w="76200">
                    <a:solidFill>
                      <a:schemeClr val="bg1"/>
                    </a:solidFill>
                  </a:ln>
                  <a:solidFill>
                    <a:schemeClr val="bg1"/>
                  </a:solidFill>
                  <a:latin typeface="微软雅黑" panose="020B0503020204020204" pitchFamily="34" charset="-122"/>
                  <a:ea typeface="微软雅黑" panose="020B0503020204020204" pitchFamily="34" charset="-122"/>
                  <a:cs typeface="Arial" panose="020B0604020202020204" pitchFamily="34" charset="0"/>
                </a:rPr>
                <a:t>美妥维</a:t>
              </a:r>
              <a:r>
                <a:rPr lang="en-US" altLang="zh-CN" sz="2000" b="1" baseline="30000">
                  <a:ln w="76200">
                    <a:solidFill>
                      <a:schemeClr val="bg1"/>
                    </a:solidFill>
                  </a:ln>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endParaRPr lang="en-US" sz="4000">
                <a:ln w="76200">
                  <a:solidFill>
                    <a:schemeClr val="bg1"/>
                  </a:solidFill>
                </a:ln>
                <a:solidFill>
                  <a:schemeClr val="bg1"/>
                </a:solidFill>
              </a:endParaRPr>
            </a:p>
          </p:txBody>
        </p:sp>
        <p:sp>
          <p:nvSpPr>
            <p:cNvPr id="6" name="Title 8">
              <a:extLst>
                <a:ext uri="{FF2B5EF4-FFF2-40B4-BE49-F238E27FC236}">
                  <a16:creationId xmlns:a16="http://schemas.microsoft.com/office/drawing/2014/main" id="{6886F363-6417-0151-A990-196371132A0D}"/>
                </a:ext>
              </a:extLst>
            </p:cNvPr>
            <p:cNvSpPr txBox="1">
              <a:spLocks/>
            </p:cNvSpPr>
            <p:nvPr/>
          </p:nvSpPr>
          <p:spPr>
            <a:xfrm>
              <a:off x="696784" y="-59836"/>
              <a:ext cx="6307664" cy="98213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zh-CN" altLang="en-US" sz="2000" b="1">
                  <a:solidFill>
                    <a:srgbClr val="69002B"/>
                  </a:solidFill>
                  <a:latin typeface="微软雅黑" panose="020B0503020204020204" pitchFamily="34" charset="-122"/>
                  <a:ea typeface="微软雅黑" panose="020B0503020204020204" pitchFamily="34" charset="-122"/>
                  <a:cs typeface="Arial" panose="020B0604020202020204" pitchFamily="34" charset="0"/>
                </a:rPr>
                <a:t>美妥维</a:t>
              </a:r>
              <a:r>
                <a:rPr lang="en-US" altLang="zh-CN" sz="2000" b="1" baseline="30000">
                  <a:solidFill>
                    <a:srgbClr val="69002B"/>
                  </a:solidFill>
                  <a:latin typeface="微软雅黑" panose="020B0503020204020204" pitchFamily="34" charset="-122"/>
                  <a:ea typeface="微软雅黑" panose="020B0503020204020204" pitchFamily="34" charset="-122"/>
                  <a:cs typeface="Arial" panose="020B0604020202020204" pitchFamily="34" charset="0"/>
                </a:rPr>
                <a:t>®</a:t>
              </a:r>
              <a:endParaRPr lang="en-US" sz="4000">
                <a:solidFill>
                  <a:srgbClr val="69002B"/>
                </a:solidFill>
              </a:endParaRPr>
            </a:p>
          </p:txBody>
        </p:sp>
      </p:grpSp>
      <p:grpSp>
        <p:nvGrpSpPr>
          <p:cNvPr id="7" name="Group 5">
            <a:extLst>
              <a:ext uri="{FF2B5EF4-FFF2-40B4-BE49-F238E27FC236}">
                <a16:creationId xmlns:a16="http://schemas.microsoft.com/office/drawing/2014/main" id="{0FD34406-FA87-E727-84E3-F99063262E26}"/>
              </a:ext>
            </a:extLst>
          </p:cNvPr>
          <p:cNvGrpSpPr/>
          <p:nvPr/>
        </p:nvGrpSpPr>
        <p:grpSpPr>
          <a:xfrm>
            <a:off x="7924279" y="1349150"/>
            <a:ext cx="3817972" cy="3969195"/>
            <a:chOff x="2278028" y="1618749"/>
            <a:chExt cx="3817972" cy="3969195"/>
          </a:xfrm>
        </p:grpSpPr>
        <p:cxnSp>
          <p:nvCxnSpPr>
            <p:cNvPr id="8" name="Straight Arrow Connector 55">
              <a:extLst>
                <a:ext uri="{FF2B5EF4-FFF2-40B4-BE49-F238E27FC236}">
                  <a16:creationId xmlns:a16="http://schemas.microsoft.com/office/drawing/2014/main" id="{7514D9D3-D801-8145-B4B8-581B9F1A3879}"/>
                </a:ext>
              </a:extLst>
            </p:cNvPr>
            <p:cNvCxnSpPr/>
            <p:nvPr/>
          </p:nvCxnSpPr>
          <p:spPr>
            <a:xfrm>
              <a:off x="4193168" y="3150090"/>
              <a:ext cx="0" cy="202665"/>
            </a:xfrm>
            <a:prstGeom prst="straightConnector1">
              <a:avLst/>
            </a:prstGeom>
            <a:noFill/>
            <a:ln w="12700" cap="flat" cmpd="sng" algn="ctr">
              <a:solidFill>
                <a:srgbClr val="0061A7"/>
              </a:solidFill>
              <a:prstDash val="solid"/>
              <a:tailEnd type="triangle"/>
            </a:ln>
            <a:effectLst/>
          </p:spPr>
        </p:cxnSp>
        <p:sp>
          <p:nvSpPr>
            <p:cNvPr id="9" name="TextBox 23">
              <a:extLst>
                <a:ext uri="{FF2B5EF4-FFF2-40B4-BE49-F238E27FC236}">
                  <a16:creationId xmlns:a16="http://schemas.microsoft.com/office/drawing/2014/main" id="{CD3B47CE-A8A7-8753-673A-B25D92207613}"/>
                </a:ext>
              </a:extLst>
            </p:cNvPr>
            <p:cNvSpPr txBox="1"/>
            <p:nvPr/>
          </p:nvSpPr>
          <p:spPr>
            <a:xfrm>
              <a:off x="3744893" y="4640926"/>
              <a:ext cx="896551" cy="432792"/>
            </a:xfrm>
            <a:prstGeom prst="ellipse">
              <a:avLst/>
            </a:prstGeom>
            <a:solidFill>
              <a:srgbClr val="77BC1F">
                <a:lumMod val="50000"/>
              </a:srgbClr>
            </a:soli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Times New Roman" panose="02020603050405020304" pitchFamily="18" charset="0"/>
                </a:rPr>
                <a:t>ERK</a:t>
              </a:r>
            </a:p>
          </p:txBody>
        </p:sp>
        <p:sp>
          <p:nvSpPr>
            <p:cNvPr id="10" name="TextBox 24">
              <a:extLst>
                <a:ext uri="{FF2B5EF4-FFF2-40B4-BE49-F238E27FC236}">
                  <a16:creationId xmlns:a16="http://schemas.microsoft.com/office/drawing/2014/main" id="{286AC362-702D-299A-AE27-7C87B38DCE53}"/>
                </a:ext>
              </a:extLst>
            </p:cNvPr>
            <p:cNvSpPr txBox="1"/>
            <p:nvPr/>
          </p:nvSpPr>
          <p:spPr>
            <a:xfrm>
              <a:off x="3744893" y="4007213"/>
              <a:ext cx="896551" cy="432792"/>
            </a:xfrm>
            <a:prstGeom prst="ellipse">
              <a:avLst/>
            </a:prstGeom>
            <a:solidFill>
              <a:srgbClr val="74797D"/>
            </a:soli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Times New Roman" panose="02020603050405020304" pitchFamily="18" charset="0"/>
                </a:rPr>
                <a:t>MEK</a:t>
              </a:r>
            </a:p>
          </p:txBody>
        </p:sp>
        <p:sp>
          <p:nvSpPr>
            <p:cNvPr id="12" name="TextBox 25">
              <a:extLst>
                <a:ext uri="{FF2B5EF4-FFF2-40B4-BE49-F238E27FC236}">
                  <a16:creationId xmlns:a16="http://schemas.microsoft.com/office/drawing/2014/main" id="{4C68B074-257A-9173-3564-050B4795CD4F}"/>
                </a:ext>
              </a:extLst>
            </p:cNvPr>
            <p:cNvSpPr txBox="1"/>
            <p:nvPr/>
          </p:nvSpPr>
          <p:spPr>
            <a:xfrm>
              <a:off x="3744893" y="3373499"/>
              <a:ext cx="896551" cy="432792"/>
            </a:xfrm>
            <a:prstGeom prst="ellipse">
              <a:avLst/>
            </a:prstGeom>
            <a:solidFill>
              <a:srgbClr val="CDC3BB"/>
            </a:soli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wrap="square" lIns="36000" rIns="36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Times New Roman" panose="02020603050405020304" pitchFamily="18" charset="0"/>
                </a:rPr>
                <a:t>RAF</a:t>
              </a:r>
            </a:p>
          </p:txBody>
        </p:sp>
        <p:sp>
          <p:nvSpPr>
            <p:cNvPr id="13" name="TextBox 26">
              <a:extLst>
                <a:ext uri="{FF2B5EF4-FFF2-40B4-BE49-F238E27FC236}">
                  <a16:creationId xmlns:a16="http://schemas.microsoft.com/office/drawing/2014/main" id="{C0ABFFE5-D081-2490-138A-16EC7CD081FC}"/>
                </a:ext>
              </a:extLst>
            </p:cNvPr>
            <p:cNvSpPr txBox="1"/>
            <p:nvPr/>
          </p:nvSpPr>
          <p:spPr>
            <a:xfrm>
              <a:off x="3744893" y="2724048"/>
              <a:ext cx="896551" cy="432792"/>
            </a:xfrm>
            <a:prstGeom prst="ellipse">
              <a:avLst/>
            </a:prstGeom>
            <a:solidFill>
              <a:srgbClr val="77BC1F"/>
            </a:soli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Times New Roman" panose="02020603050405020304" pitchFamily="18" charset="0"/>
                </a:rPr>
                <a:t>RAS</a:t>
              </a:r>
            </a:p>
          </p:txBody>
        </p:sp>
        <p:pic>
          <p:nvPicPr>
            <p:cNvPr id="14" name="Picture 60">
              <a:extLst>
                <a:ext uri="{FF2B5EF4-FFF2-40B4-BE49-F238E27FC236}">
                  <a16:creationId xmlns:a16="http://schemas.microsoft.com/office/drawing/2014/main" id="{C0017B1F-9168-D92A-B664-5B9423B59B2E}"/>
                </a:ext>
              </a:extLst>
            </p:cNvPr>
            <p:cNvPicPr>
              <a:picLocks noChangeAspect="1"/>
            </p:cNvPicPr>
            <p:nvPr/>
          </p:nvPicPr>
          <p:blipFill>
            <a:blip r:embed="rId6">
              <a:grayscl/>
            </a:blip>
            <a:stretch>
              <a:fillRect/>
            </a:stretch>
          </p:blipFill>
          <p:spPr>
            <a:xfrm>
              <a:off x="2401896" y="1909363"/>
              <a:ext cx="3694104" cy="706384"/>
            </a:xfrm>
            <a:prstGeom prst="rect">
              <a:avLst/>
            </a:prstGeom>
            <a:ln>
              <a:noFill/>
            </a:ln>
          </p:spPr>
        </p:pic>
        <p:sp>
          <p:nvSpPr>
            <p:cNvPr id="15" name="Diamond 61">
              <a:extLst>
                <a:ext uri="{FF2B5EF4-FFF2-40B4-BE49-F238E27FC236}">
                  <a16:creationId xmlns:a16="http://schemas.microsoft.com/office/drawing/2014/main" id="{DB88ECF7-BA2A-9230-B87D-193D34E2713E}"/>
                </a:ext>
              </a:extLst>
            </p:cNvPr>
            <p:cNvSpPr/>
            <p:nvPr/>
          </p:nvSpPr>
          <p:spPr>
            <a:xfrm>
              <a:off x="4057996" y="1686984"/>
              <a:ext cx="270345" cy="239443"/>
            </a:xfrm>
            <a:prstGeom prst="diamond">
              <a:avLst/>
            </a:prstGeom>
            <a:solidFill>
              <a:srgbClr val="7030A0"/>
            </a:solidFill>
            <a:ln w="12700" cap="flat" cmpd="sng" algn="ctr">
              <a:solidFill>
                <a:sysClr val="window" lastClr="FFFFFF"/>
              </a:solidFill>
              <a:prstDash val="solid"/>
            </a:ln>
            <a:effectLst/>
          </p:spPr>
          <p:txBody>
            <a:bodyPr lIns="45720" rIns="45720" rtlCol="0" anchor="ctr" anchorCtr="0">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Times New Roman" panose="02020603050405020304" pitchFamily="18" charset="0"/>
              </a:endParaRPr>
            </a:p>
          </p:txBody>
        </p:sp>
        <p:sp>
          <p:nvSpPr>
            <p:cNvPr id="16" name="TextBox 62">
              <a:extLst>
                <a:ext uri="{FF2B5EF4-FFF2-40B4-BE49-F238E27FC236}">
                  <a16:creationId xmlns:a16="http://schemas.microsoft.com/office/drawing/2014/main" id="{70DA2F38-675E-BD92-32D7-69D06F960C99}"/>
                </a:ext>
              </a:extLst>
            </p:cNvPr>
            <p:cNvSpPr txBox="1"/>
            <p:nvPr/>
          </p:nvSpPr>
          <p:spPr>
            <a:xfrm>
              <a:off x="3144051" y="5280167"/>
              <a:ext cx="2105015" cy="307777"/>
            </a:xfrm>
            <a:prstGeom prst="rect">
              <a:avLst/>
            </a:prstGeom>
            <a:solidFill>
              <a:srgbClr val="74797D">
                <a:lumMod val="50000"/>
              </a:srgbClr>
            </a:solidFill>
            <a:ln w="25400" cap="flat" cmpd="sng" algn="ctr">
              <a:noFill/>
              <a:prstDash val="solid"/>
            </a:ln>
            <a:effectLst>
              <a:outerShdw blurRad="50800" dist="38100" dir="2700000" algn="t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Times New Roman" panose="02020603050405020304" pitchFamily="18" charset="0"/>
                </a:rPr>
                <a:t>细胞生长与增殖失控</a:t>
              </a:r>
              <a:endParaRPr kumimoji="0" lang="en-GB"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Times New Roman" panose="02020603050405020304" pitchFamily="18" charset="0"/>
              </a:endParaRPr>
            </a:p>
          </p:txBody>
        </p:sp>
        <p:cxnSp>
          <p:nvCxnSpPr>
            <p:cNvPr id="17" name="Straight Arrow Connector 63">
              <a:extLst>
                <a:ext uri="{FF2B5EF4-FFF2-40B4-BE49-F238E27FC236}">
                  <a16:creationId xmlns:a16="http://schemas.microsoft.com/office/drawing/2014/main" id="{C6B5E68B-31E7-CD16-0152-4679D768C4EB}"/>
                </a:ext>
              </a:extLst>
            </p:cNvPr>
            <p:cNvCxnSpPr/>
            <p:nvPr/>
          </p:nvCxnSpPr>
          <p:spPr>
            <a:xfrm>
              <a:off x="4193168" y="2514415"/>
              <a:ext cx="0" cy="202665"/>
            </a:xfrm>
            <a:prstGeom prst="straightConnector1">
              <a:avLst/>
            </a:prstGeom>
            <a:noFill/>
            <a:ln w="12700" cap="flat" cmpd="sng" algn="ctr">
              <a:solidFill>
                <a:srgbClr val="0061A7"/>
              </a:solidFill>
              <a:prstDash val="solid"/>
              <a:tailEnd type="triangle"/>
            </a:ln>
            <a:effectLst/>
          </p:spPr>
        </p:cxnSp>
        <p:sp>
          <p:nvSpPr>
            <p:cNvPr id="18" name="TextBox 12">
              <a:extLst>
                <a:ext uri="{FF2B5EF4-FFF2-40B4-BE49-F238E27FC236}">
                  <a16:creationId xmlns:a16="http://schemas.microsoft.com/office/drawing/2014/main" id="{8C317748-4550-7979-B321-2CFDD26FA18D}"/>
                </a:ext>
              </a:extLst>
            </p:cNvPr>
            <p:cNvSpPr txBox="1"/>
            <p:nvPr/>
          </p:nvSpPr>
          <p:spPr>
            <a:xfrm>
              <a:off x="3214753" y="1626240"/>
              <a:ext cx="735027" cy="276999"/>
            </a:xfrm>
            <a:prstGeom prst="rect">
              <a:avLst/>
            </a:prstGeom>
            <a:solidFill>
              <a:sysClr val="windowText" lastClr="0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2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Times New Roman" panose="02020603050405020304" pitchFamily="18" charset="0"/>
                </a:rPr>
                <a:t>EGFR</a:t>
              </a:r>
            </a:p>
          </p:txBody>
        </p:sp>
        <p:pic>
          <p:nvPicPr>
            <p:cNvPr id="19" name="Picture 65">
              <a:extLst>
                <a:ext uri="{FF2B5EF4-FFF2-40B4-BE49-F238E27FC236}">
                  <a16:creationId xmlns:a16="http://schemas.microsoft.com/office/drawing/2014/main" id="{587EC31D-0E1F-C148-18D5-136A3D6D6876}"/>
                </a:ext>
              </a:extLst>
            </p:cNvPr>
            <p:cNvPicPr>
              <a:picLocks noChangeAspect="1"/>
            </p:cNvPicPr>
            <p:nvPr/>
          </p:nvPicPr>
          <p:blipFill>
            <a:blip r:embed="rId7" cstate="email">
              <a:duotone>
                <a:prstClr val="black"/>
                <a:srgbClr val="0061A7">
                  <a:tint val="45000"/>
                  <a:satMod val="400000"/>
                </a:srgbClr>
              </a:duotone>
            </a:blip>
            <a:stretch>
              <a:fillRect/>
            </a:stretch>
          </p:blipFill>
          <p:spPr>
            <a:xfrm>
              <a:off x="3956299" y="1866689"/>
              <a:ext cx="473737" cy="664568"/>
            </a:xfrm>
            <a:prstGeom prst="rect">
              <a:avLst/>
            </a:prstGeom>
            <a:effectLst>
              <a:outerShdw blurRad="38100" dist="38100" dir="2700000" algn="tl" rotWithShape="0">
                <a:prstClr val="black">
                  <a:alpha val="25000"/>
                </a:prstClr>
              </a:outerShdw>
            </a:effectLst>
          </p:spPr>
        </p:pic>
        <p:cxnSp>
          <p:nvCxnSpPr>
            <p:cNvPr id="20" name="Straight Connector 69">
              <a:extLst>
                <a:ext uri="{FF2B5EF4-FFF2-40B4-BE49-F238E27FC236}">
                  <a16:creationId xmlns:a16="http://schemas.microsoft.com/office/drawing/2014/main" id="{551B4922-509A-DF8E-255B-C9B1B15C8D7A}"/>
                </a:ext>
              </a:extLst>
            </p:cNvPr>
            <p:cNvCxnSpPr/>
            <p:nvPr/>
          </p:nvCxnSpPr>
          <p:spPr>
            <a:xfrm flipH="1">
              <a:off x="5006290" y="2499735"/>
              <a:ext cx="5737" cy="2382297"/>
            </a:xfrm>
            <a:prstGeom prst="line">
              <a:avLst/>
            </a:prstGeom>
            <a:noFill/>
            <a:ln w="22225" cap="flat" cmpd="sng" algn="ctr">
              <a:solidFill>
                <a:sysClr val="windowText" lastClr="000000"/>
              </a:solidFill>
              <a:prstDash val="dash"/>
            </a:ln>
            <a:effectLst/>
          </p:spPr>
        </p:cxnSp>
        <p:cxnSp>
          <p:nvCxnSpPr>
            <p:cNvPr id="21" name="Straight Connector 70">
              <a:extLst>
                <a:ext uri="{FF2B5EF4-FFF2-40B4-BE49-F238E27FC236}">
                  <a16:creationId xmlns:a16="http://schemas.microsoft.com/office/drawing/2014/main" id="{09AACD2F-6C31-F86D-A559-647D52407515}"/>
                </a:ext>
              </a:extLst>
            </p:cNvPr>
            <p:cNvCxnSpPr/>
            <p:nvPr/>
          </p:nvCxnSpPr>
          <p:spPr>
            <a:xfrm flipH="1">
              <a:off x="4696598" y="4882033"/>
              <a:ext cx="321823" cy="2487"/>
            </a:xfrm>
            <a:prstGeom prst="line">
              <a:avLst/>
            </a:prstGeom>
            <a:noFill/>
            <a:ln w="22225" cap="flat" cmpd="sng" algn="ctr">
              <a:solidFill>
                <a:sysClr val="windowText" lastClr="000000"/>
              </a:solidFill>
              <a:prstDash val="dash"/>
            </a:ln>
            <a:effectLst/>
          </p:spPr>
        </p:cxnSp>
        <p:cxnSp>
          <p:nvCxnSpPr>
            <p:cNvPr id="22" name="Straight Connector 71">
              <a:extLst>
                <a:ext uri="{FF2B5EF4-FFF2-40B4-BE49-F238E27FC236}">
                  <a16:creationId xmlns:a16="http://schemas.microsoft.com/office/drawing/2014/main" id="{515E11EB-6AB3-9FB9-1D5B-B185F1BAEBE4}"/>
                </a:ext>
              </a:extLst>
            </p:cNvPr>
            <p:cNvCxnSpPr/>
            <p:nvPr/>
          </p:nvCxnSpPr>
          <p:spPr>
            <a:xfrm flipH="1">
              <a:off x="4641442" y="2497741"/>
              <a:ext cx="368219" cy="0"/>
            </a:xfrm>
            <a:prstGeom prst="line">
              <a:avLst/>
            </a:prstGeom>
            <a:noFill/>
            <a:ln w="22225" cap="flat" cmpd="sng" algn="ctr">
              <a:solidFill>
                <a:sysClr val="windowText" lastClr="000000"/>
              </a:solidFill>
              <a:prstDash val="dash"/>
            </a:ln>
            <a:effectLst/>
          </p:spPr>
        </p:cxnSp>
        <p:cxnSp>
          <p:nvCxnSpPr>
            <p:cNvPr id="23" name="Straight Connector 67">
              <a:extLst>
                <a:ext uri="{FF2B5EF4-FFF2-40B4-BE49-F238E27FC236}">
                  <a16:creationId xmlns:a16="http://schemas.microsoft.com/office/drawing/2014/main" id="{1B5B7FE8-4E52-E08D-98DD-117A80FB8A7E}"/>
                </a:ext>
              </a:extLst>
            </p:cNvPr>
            <p:cNvCxnSpPr/>
            <p:nvPr/>
          </p:nvCxnSpPr>
          <p:spPr>
            <a:xfrm flipH="1" flipV="1">
              <a:off x="4643384" y="2403423"/>
              <a:ext cx="0" cy="188637"/>
            </a:xfrm>
            <a:prstGeom prst="line">
              <a:avLst/>
            </a:prstGeom>
            <a:noFill/>
            <a:ln w="22225" cap="flat" cmpd="sng" algn="ctr">
              <a:solidFill>
                <a:sysClr val="windowText" lastClr="000000"/>
              </a:solidFill>
              <a:prstDash val="solid"/>
            </a:ln>
            <a:effectLst/>
          </p:spPr>
        </p:cxnSp>
        <p:sp>
          <p:nvSpPr>
            <p:cNvPr id="30" name="TextBox 12">
              <a:extLst>
                <a:ext uri="{FF2B5EF4-FFF2-40B4-BE49-F238E27FC236}">
                  <a16:creationId xmlns:a16="http://schemas.microsoft.com/office/drawing/2014/main" id="{614E73A0-E50E-9706-339D-F3E1B1E7386D}"/>
                </a:ext>
              </a:extLst>
            </p:cNvPr>
            <p:cNvSpPr txBox="1"/>
            <p:nvPr/>
          </p:nvSpPr>
          <p:spPr>
            <a:xfrm>
              <a:off x="4216988" y="1618749"/>
              <a:ext cx="49795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2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Times New Roman" panose="02020603050405020304" pitchFamily="18" charset="0"/>
                </a:rPr>
                <a:t>GF</a:t>
              </a:r>
            </a:p>
          </p:txBody>
        </p:sp>
        <p:cxnSp>
          <p:nvCxnSpPr>
            <p:cNvPr id="44" name="Straight Arrow Connector 45">
              <a:extLst>
                <a:ext uri="{FF2B5EF4-FFF2-40B4-BE49-F238E27FC236}">
                  <a16:creationId xmlns:a16="http://schemas.microsoft.com/office/drawing/2014/main" id="{39BDD256-2021-1D63-6C81-0F5853B732B3}"/>
                </a:ext>
              </a:extLst>
            </p:cNvPr>
            <p:cNvCxnSpPr/>
            <p:nvPr/>
          </p:nvCxnSpPr>
          <p:spPr>
            <a:xfrm>
              <a:off x="4199473" y="3804548"/>
              <a:ext cx="0" cy="202665"/>
            </a:xfrm>
            <a:prstGeom prst="straightConnector1">
              <a:avLst/>
            </a:prstGeom>
            <a:noFill/>
            <a:ln w="28575" cap="flat" cmpd="sng" algn="ctr">
              <a:solidFill>
                <a:srgbClr val="FF0000"/>
              </a:solidFill>
              <a:prstDash val="solid"/>
              <a:tailEnd type="triangle"/>
            </a:ln>
            <a:effectLst/>
          </p:spPr>
        </p:cxnSp>
        <p:cxnSp>
          <p:nvCxnSpPr>
            <p:cNvPr id="45" name="Straight Arrow Connector 46">
              <a:extLst>
                <a:ext uri="{FF2B5EF4-FFF2-40B4-BE49-F238E27FC236}">
                  <a16:creationId xmlns:a16="http://schemas.microsoft.com/office/drawing/2014/main" id="{C80AF071-8D5C-ADCA-E4CE-D31D94C92CEE}"/>
                </a:ext>
              </a:extLst>
            </p:cNvPr>
            <p:cNvCxnSpPr/>
            <p:nvPr/>
          </p:nvCxnSpPr>
          <p:spPr>
            <a:xfrm>
              <a:off x="4328341" y="3804548"/>
              <a:ext cx="0" cy="202665"/>
            </a:xfrm>
            <a:prstGeom prst="straightConnector1">
              <a:avLst/>
            </a:prstGeom>
            <a:noFill/>
            <a:ln w="28575" cap="flat" cmpd="sng" algn="ctr">
              <a:solidFill>
                <a:srgbClr val="FF0000"/>
              </a:solidFill>
              <a:prstDash val="solid"/>
              <a:tailEnd type="triangle"/>
            </a:ln>
            <a:effectLst/>
          </p:spPr>
        </p:cxnSp>
        <p:cxnSp>
          <p:nvCxnSpPr>
            <p:cNvPr id="46" name="Straight Arrow Connector 47">
              <a:extLst>
                <a:ext uri="{FF2B5EF4-FFF2-40B4-BE49-F238E27FC236}">
                  <a16:creationId xmlns:a16="http://schemas.microsoft.com/office/drawing/2014/main" id="{9A3B85CB-729C-6187-0FD2-98C620B0BED9}"/>
                </a:ext>
              </a:extLst>
            </p:cNvPr>
            <p:cNvCxnSpPr/>
            <p:nvPr/>
          </p:nvCxnSpPr>
          <p:spPr>
            <a:xfrm>
              <a:off x="4066666" y="3804548"/>
              <a:ext cx="0" cy="202665"/>
            </a:xfrm>
            <a:prstGeom prst="straightConnector1">
              <a:avLst/>
            </a:prstGeom>
            <a:noFill/>
            <a:ln w="28575" cap="flat" cmpd="sng" algn="ctr">
              <a:solidFill>
                <a:srgbClr val="FF0000"/>
              </a:solidFill>
              <a:prstDash val="solid"/>
              <a:tailEnd type="triangle"/>
            </a:ln>
            <a:effectLst/>
          </p:spPr>
        </p:cxnSp>
        <p:cxnSp>
          <p:nvCxnSpPr>
            <p:cNvPr id="47" name="Straight Arrow Connector 48">
              <a:extLst>
                <a:ext uri="{FF2B5EF4-FFF2-40B4-BE49-F238E27FC236}">
                  <a16:creationId xmlns:a16="http://schemas.microsoft.com/office/drawing/2014/main" id="{25A4C21F-2BD4-5C6F-55A8-7C930C6748AC}"/>
                </a:ext>
              </a:extLst>
            </p:cNvPr>
            <p:cNvCxnSpPr/>
            <p:nvPr/>
          </p:nvCxnSpPr>
          <p:spPr>
            <a:xfrm>
              <a:off x="4193168" y="4424268"/>
              <a:ext cx="0" cy="202665"/>
            </a:xfrm>
            <a:prstGeom prst="straightConnector1">
              <a:avLst/>
            </a:prstGeom>
            <a:noFill/>
            <a:ln w="28575" cap="flat" cmpd="sng" algn="ctr">
              <a:solidFill>
                <a:srgbClr val="FF0000"/>
              </a:solidFill>
              <a:prstDash val="solid"/>
              <a:tailEnd type="triangle"/>
            </a:ln>
            <a:effectLst/>
          </p:spPr>
        </p:cxnSp>
        <p:cxnSp>
          <p:nvCxnSpPr>
            <p:cNvPr id="48" name="Straight Arrow Connector 49">
              <a:extLst>
                <a:ext uri="{FF2B5EF4-FFF2-40B4-BE49-F238E27FC236}">
                  <a16:creationId xmlns:a16="http://schemas.microsoft.com/office/drawing/2014/main" id="{32AC0E75-1026-3C00-9B20-6C675EAC66C5}"/>
                </a:ext>
              </a:extLst>
            </p:cNvPr>
            <p:cNvCxnSpPr/>
            <p:nvPr/>
          </p:nvCxnSpPr>
          <p:spPr>
            <a:xfrm>
              <a:off x="4333899" y="4424268"/>
              <a:ext cx="0" cy="202665"/>
            </a:xfrm>
            <a:prstGeom prst="straightConnector1">
              <a:avLst/>
            </a:prstGeom>
            <a:noFill/>
            <a:ln w="28575" cap="flat" cmpd="sng" algn="ctr">
              <a:solidFill>
                <a:srgbClr val="FF0000"/>
              </a:solidFill>
              <a:prstDash val="solid"/>
              <a:tailEnd type="triangle"/>
            </a:ln>
            <a:effectLst/>
          </p:spPr>
        </p:cxnSp>
        <p:cxnSp>
          <p:nvCxnSpPr>
            <p:cNvPr id="49" name="Straight Arrow Connector 50">
              <a:extLst>
                <a:ext uri="{FF2B5EF4-FFF2-40B4-BE49-F238E27FC236}">
                  <a16:creationId xmlns:a16="http://schemas.microsoft.com/office/drawing/2014/main" id="{65AE3476-77E8-EDB9-BF2C-EC9F0D7B7F7F}"/>
                </a:ext>
              </a:extLst>
            </p:cNvPr>
            <p:cNvCxnSpPr/>
            <p:nvPr/>
          </p:nvCxnSpPr>
          <p:spPr>
            <a:xfrm>
              <a:off x="4049732" y="4412577"/>
              <a:ext cx="0" cy="202665"/>
            </a:xfrm>
            <a:prstGeom prst="straightConnector1">
              <a:avLst/>
            </a:prstGeom>
            <a:noFill/>
            <a:ln w="28575" cap="flat" cmpd="sng" algn="ctr">
              <a:solidFill>
                <a:srgbClr val="FF0000"/>
              </a:solidFill>
              <a:prstDash val="solid"/>
              <a:tailEnd type="triangle"/>
            </a:ln>
            <a:effectLst/>
          </p:spPr>
        </p:cxnSp>
        <p:cxnSp>
          <p:nvCxnSpPr>
            <p:cNvPr id="50" name="Straight Arrow Connector 51">
              <a:extLst>
                <a:ext uri="{FF2B5EF4-FFF2-40B4-BE49-F238E27FC236}">
                  <a16:creationId xmlns:a16="http://schemas.microsoft.com/office/drawing/2014/main" id="{51E9ECA1-5947-97DF-ED72-B95A6A6C6006}"/>
                </a:ext>
              </a:extLst>
            </p:cNvPr>
            <p:cNvCxnSpPr/>
            <p:nvPr/>
          </p:nvCxnSpPr>
          <p:spPr>
            <a:xfrm>
              <a:off x="4187610" y="5074584"/>
              <a:ext cx="0" cy="202665"/>
            </a:xfrm>
            <a:prstGeom prst="straightConnector1">
              <a:avLst/>
            </a:prstGeom>
            <a:noFill/>
            <a:ln w="28575" cap="flat" cmpd="sng" algn="ctr">
              <a:solidFill>
                <a:srgbClr val="FF0000"/>
              </a:solidFill>
              <a:prstDash val="solid"/>
              <a:tailEnd type="triangle"/>
            </a:ln>
            <a:effectLst/>
          </p:spPr>
        </p:cxnSp>
        <p:cxnSp>
          <p:nvCxnSpPr>
            <p:cNvPr id="51" name="Straight Arrow Connector 52">
              <a:extLst>
                <a:ext uri="{FF2B5EF4-FFF2-40B4-BE49-F238E27FC236}">
                  <a16:creationId xmlns:a16="http://schemas.microsoft.com/office/drawing/2014/main" id="{DE766AF5-B1DD-93DA-554D-3F94F2C27C86}"/>
                </a:ext>
              </a:extLst>
            </p:cNvPr>
            <p:cNvCxnSpPr/>
            <p:nvPr/>
          </p:nvCxnSpPr>
          <p:spPr>
            <a:xfrm>
              <a:off x="4328341" y="5074584"/>
              <a:ext cx="0" cy="202665"/>
            </a:xfrm>
            <a:prstGeom prst="straightConnector1">
              <a:avLst/>
            </a:prstGeom>
            <a:noFill/>
            <a:ln w="28575" cap="flat" cmpd="sng" algn="ctr">
              <a:solidFill>
                <a:srgbClr val="FF0000"/>
              </a:solidFill>
              <a:prstDash val="solid"/>
              <a:tailEnd type="triangle"/>
            </a:ln>
            <a:effectLst/>
          </p:spPr>
        </p:cxnSp>
        <p:cxnSp>
          <p:nvCxnSpPr>
            <p:cNvPr id="52" name="Straight Arrow Connector 53">
              <a:extLst>
                <a:ext uri="{FF2B5EF4-FFF2-40B4-BE49-F238E27FC236}">
                  <a16:creationId xmlns:a16="http://schemas.microsoft.com/office/drawing/2014/main" id="{39A69AF2-976C-A8BA-1AB0-E08EA02BE7BB}"/>
                </a:ext>
              </a:extLst>
            </p:cNvPr>
            <p:cNvCxnSpPr/>
            <p:nvPr/>
          </p:nvCxnSpPr>
          <p:spPr>
            <a:xfrm>
              <a:off x="4044174" y="5062893"/>
              <a:ext cx="0" cy="202665"/>
            </a:xfrm>
            <a:prstGeom prst="straightConnector1">
              <a:avLst/>
            </a:prstGeom>
            <a:noFill/>
            <a:ln w="28575" cap="flat" cmpd="sng" algn="ctr">
              <a:solidFill>
                <a:srgbClr val="FF0000"/>
              </a:solidFill>
              <a:prstDash val="solid"/>
              <a:tailEnd type="triangle"/>
            </a:ln>
            <a:effectLst/>
          </p:spPr>
        </p:cxnSp>
        <p:sp>
          <p:nvSpPr>
            <p:cNvPr id="53" name="TextBox 3">
              <a:extLst>
                <a:ext uri="{FF2B5EF4-FFF2-40B4-BE49-F238E27FC236}">
                  <a16:creationId xmlns:a16="http://schemas.microsoft.com/office/drawing/2014/main" id="{5E59074B-AB07-3C65-43E4-D2FCB932883A}"/>
                </a:ext>
              </a:extLst>
            </p:cNvPr>
            <p:cNvSpPr txBox="1"/>
            <p:nvPr/>
          </p:nvSpPr>
          <p:spPr>
            <a:xfrm>
              <a:off x="2278028" y="3420618"/>
              <a:ext cx="1005404"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0061A1"/>
                  </a:solidFill>
                  <a:effectLst/>
                  <a:uLnTx/>
                  <a:uFillTx/>
                  <a:latin typeface="微软雅黑" panose="020B0503020204020204" pitchFamily="34" charset="-122"/>
                  <a:ea typeface="微软雅黑" panose="020B0503020204020204" pitchFamily="34" charset="-122"/>
                  <a:cs typeface="+mn-ea"/>
                  <a:sym typeface="Times New Roman" panose="02020603050405020304" pitchFamily="18" charset="0"/>
                </a:rPr>
                <a:t>恩考芬尼</a:t>
              </a:r>
              <a:endParaRPr kumimoji="0" lang="en-CA" sz="1600" b="1" i="0" u="none" strike="noStrike" kern="1200" cap="none" spc="0" normalizeH="0" baseline="0" noProof="0">
                <a:ln>
                  <a:noFill/>
                </a:ln>
                <a:solidFill>
                  <a:srgbClr val="0061A1"/>
                </a:solidFill>
                <a:effectLst/>
                <a:uLnTx/>
                <a:uFillTx/>
                <a:latin typeface="微软雅黑" panose="020B0503020204020204" pitchFamily="34" charset="-122"/>
                <a:ea typeface="微软雅黑" panose="020B0503020204020204" pitchFamily="34" charset="-122"/>
                <a:cs typeface="+mn-ea"/>
                <a:sym typeface="Times New Roman" panose="02020603050405020304" pitchFamily="18" charset="0"/>
              </a:endParaRPr>
            </a:p>
          </p:txBody>
        </p:sp>
        <p:grpSp>
          <p:nvGrpSpPr>
            <p:cNvPr id="54" name="Group 11">
              <a:extLst>
                <a:ext uri="{FF2B5EF4-FFF2-40B4-BE49-F238E27FC236}">
                  <a16:creationId xmlns:a16="http://schemas.microsoft.com/office/drawing/2014/main" id="{9E5D0A8C-68CE-7071-E570-4659B3B215C5}"/>
                </a:ext>
              </a:extLst>
            </p:cNvPr>
            <p:cNvGrpSpPr/>
            <p:nvPr/>
          </p:nvGrpSpPr>
          <p:grpSpPr>
            <a:xfrm rot="10800000">
              <a:off x="3252317" y="3495576"/>
              <a:ext cx="368219" cy="188637"/>
              <a:chOff x="3872679" y="2415942"/>
              <a:chExt cx="368219" cy="188637"/>
            </a:xfrm>
          </p:grpSpPr>
          <p:cxnSp>
            <p:nvCxnSpPr>
              <p:cNvPr id="3159" name="Straight Connector 9">
                <a:extLst>
                  <a:ext uri="{FF2B5EF4-FFF2-40B4-BE49-F238E27FC236}">
                    <a16:creationId xmlns:a16="http://schemas.microsoft.com/office/drawing/2014/main" id="{AD0B7FFB-4CA8-474A-12A6-E49ADA1903D0}"/>
                  </a:ext>
                </a:extLst>
              </p:cNvPr>
              <p:cNvCxnSpPr/>
              <p:nvPr/>
            </p:nvCxnSpPr>
            <p:spPr>
              <a:xfrm flipH="1">
                <a:off x="3872679" y="2510260"/>
                <a:ext cx="368219" cy="0"/>
              </a:xfrm>
              <a:prstGeom prst="line">
                <a:avLst/>
              </a:prstGeom>
              <a:noFill/>
              <a:ln w="22225" cap="flat" cmpd="sng" algn="ctr">
                <a:solidFill>
                  <a:schemeClr val="accent2"/>
                </a:solidFill>
                <a:prstDash val="dash"/>
              </a:ln>
              <a:effectLst/>
            </p:spPr>
          </p:cxnSp>
          <p:cxnSp>
            <p:nvCxnSpPr>
              <p:cNvPr id="3160" name="Straight Connector 10">
                <a:extLst>
                  <a:ext uri="{FF2B5EF4-FFF2-40B4-BE49-F238E27FC236}">
                    <a16:creationId xmlns:a16="http://schemas.microsoft.com/office/drawing/2014/main" id="{8EE8116F-183F-30FE-8C3A-97B016EF1620}"/>
                  </a:ext>
                </a:extLst>
              </p:cNvPr>
              <p:cNvCxnSpPr/>
              <p:nvPr/>
            </p:nvCxnSpPr>
            <p:spPr>
              <a:xfrm flipH="1" flipV="1">
                <a:off x="3874621" y="2415942"/>
                <a:ext cx="0" cy="188637"/>
              </a:xfrm>
              <a:prstGeom prst="line">
                <a:avLst/>
              </a:prstGeom>
              <a:noFill/>
              <a:ln w="22225" cap="flat" cmpd="sng" algn="ctr">
                <a:solidFill>
                  <a:schemeClr val="accent2"/>
                </a:solidFill>
                <a:prstDash val="solid"/>
              </a:ln>
              <a:effectLst/>
            </p:spPr>
          </p:cxnSp>
        </p:grpSp>
        <p:grpSp>
          <p:nvGrpSpPr>
            <p:cNvPr id="55" name="Group 27">
              <a:extLst>
                <a:ext uri="{FF2B5EF4-FFF2-40B4-BE49-F238E27FC236}">
                  <a16:creationId xmlns:a16="http://schemas.microsoft.com/office/drawing/2014/main" id="{22EB2EF2-B5FA-7800-D426-4EC3D35F3E7D}"/>
                </a:ext>
              </a:extLst>
            </p:cNvPr>
            <p:cNvGrpSpPr/>
            <p:nvPr/>
          </p:nvGrpSpPr>
          <p:grpSpPr>
            <a:xfrm>
              <a:off x="2278028" y="4046463"/>
              <a:ext cx="1342508" cy="338554"/>
              <a:chOff x="2278028" y="4050838"/>
              <a:chExt cx="1342508" cy="338554"/>
            </a:xfrm>
          </p:grpSpPr>
          <p:sp>
            <p:nvSpPr>
              <p:cNvPr id="56" name="TextBox 23">
                <a:extLst>
                  <a:ext uri="{FF2B5EF4-FFF2-40B4-BE49-F238E27FC236}">
                    <a16:creationId xmlns:a16="http://schemas.microsoft.com/office/drawing/2014/main" id="{D2B5842E-B757-8079-0D95-811A0A3139FF}"/>
                  </a:ext>
                </a:extLst>
              </p:cNvPr>
              <p:cNvSpPr txBox="1"/>
              <p:nvPr/>
            </p:nvSpPr>
            <p:spPr>
              <a:xfrm>
                <a:off x="2278028" y="4050838"/>
                <a:ext cx="1005404"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0061A1"/>
                    </a:solidFill>
                    <a:effectLst/>
                    <a:uLnTx/>
                    <a:uFillTx/>
                    <a:latin typeface="微软雅黑" panose="020B0503020204020204" pitchFamily="34" charset="-122"/>
                    <a:ea typeface="微软雅黑" panose="020B0503020204020204" pitchFamily="34" charset="-122"/>
                    <a:cs typeface="+mn-ea"/>
                    <a:sym typeface="Times New Roman" panose="02020603050405020304" pitchFamily="18" charset="0"/>
                  </a:rPr>
                  <a:t>贝美替尼</a:t>
                </a:r>
                <a:endParaRPr kumimoji="0" lang="en-CA" sz="1600" b="1" i="0" u="none" strike="noStrike" kern="1200" cap="none" spc="0" normalizeH="0" baseline="0" noProof="0">
                  <a:ln>
                    <a:noFill/>
                  </a:ln>
                  <a:solidFill>
                    <a:srgbClr val="0061A1"/>
                  </a:solidFill>
                  <a:effectLst/>
                  <a:uLnTx/>
                  <a:uFillTx/>
                  <a:latin typeface="微软雅黑" panose="020B0503020204020204" pitchFamily="34" charset="-122"/>
                  <a:ea typeface="微软雅黑" panose="020B0503020204020204" pitchFamily="34" charset="-122"/>
                  <a:cs typeface="+mn-ea"/>
                  <a:sym typeface="Times New Roman" panose="02020603050405020304" pitchFamily="18" charset="0"/>
                </a:endParaRPr>
              </a:p>
            </p:txBody>
          </p:sp>
          <p:grpSp>
            <p:nvGrpSpPr>
              <p:cNvPr id="57" name="Group 24">
                <a:extLst>
                  <a:ext uri="{FF2B5EF4-FFF2-40B4-BE49-F238E27FC236}">
                    <a16:creationId xmlns:a16="http://schemas.microsoft.com/office/drawing/2014/main" id="{347AAE88-F53E-D3E7-F1C7-A79204252BC9}"/>
                  </a:ext>
                </a:extLst>
              </p:cNvPr>
              <p:cNvGrpSpPr/>
              <p:nvPr/>
            </p:nvGrpSpPr>
            <p:grpSpPr>
              <a:xfrm rot="10800000">
                <a:off x="3252317" y="4125796"/>
                <a:ext cx="368219" cy="188637"/>
                <a:chOff x="4793842" y="2415942"/>
                <a:chExt cx="368219" cy="188637"/>
              </a:xfrm>
            </p:grpSpPr>
            <p:cxnSp>
              <p:nvCxnSpPr>
                <p:cNvPr id="58" name="Straight Connector 25">
                  <a:extLst>
                    <a:ext uri="{FF2B5EF4-FFF2-40B4-BE49-F238E27FC236}">
                      <a16:creationId xmlns:a16="http://schemas.microsoft.com/office/drawing/2014/main" id="{8B2669C4-5EA2-C5FA-6235-FCC5E12B74D1}"/>
                    </a:ext>
                  </a:extLst>
                </p:cNvPr>
                <p:cNvCxnSpPr/>
                <p:nvPr/>
              </p:nvCxnSpPr>
              <p:spPr>
                <a:xfrm flipH="1">
                  <a:off x="4793842" y="2510260"/>
                  <a:ext cx="368219" cy="0"/>
                </a:xfrm>
                <a:prstGeom prst="line">
                  <a:avLst/>
                </a:prstGeom>
                <a:noFill/>
                <a:ln w="22225" cap="flat" cmpd="sng" algn="ctr">
                  <a:solidFill>
                    <a:schemeClr val="accent2"/>
                  </a:solidFill>
                  <a:prstDash val="dash"/>
                </a:ln>
                <a:effectLst/>
              </p:spPr>
            </p:cxnSp>
            <p:cxnSp>
              <p:nvCxnSpPr>
                <p:cNvPr id="59" name="Straight Connector 26">
                  <a:extLst>
                    <a:ext uri="{FF2B5EF4-FFF2-40B4-BE49-F238E27FC236}">
                      <a16:creationId xmlns:a16="http://schemas.microsoft.com/office/drawing/2014/main" id="{4A080E18-FCF7-3D07-930B-A31045C0B0FD}"/>
                    </a:ext>
                  </a:extLst>
                </p:cNvPr>
                <p:cNvCxnSpPr/>
                <p:nvPr/>
              </p:nvCxnSpPr>
              <p:spPr>
                <a:xfrm flipH="1" flipV="1">
                  <a:off x="4795784" y="2415942"/>
                  <a:ext cx="0" cy="188637"/>
                </a:xfrm>
                <a:prstGeom prst="line">
                  <a:avLst/>
                </a:prstGeom>
                <a:noFill/>
                <a:ln w="22225" cap="flat" cmpd="sng" algn="ctr">
                  <a:solidFill>
                    <a:schemeClr val="accent2"/>
                  </a:solidFill>
                  <a:prstDash val="solid"/>
                </a:ln>
                <a:effectLst/>
              </p:spPr>
            </p:cxnSp>
          </p:grpSp>
        </p:grpSp>
      </p:grpSp>
      <p:sp>
        <p:nvSpPr>
          <p:cNvPr id="3161" name="Text3">
            <a:extLst>
              <a:ext uri="{FF2B5EF4-FFF2-40B4-BE49-F238E27FC236}">
                <a16:creationId xmlns:a16="http://schemas.microsoft.com/office/drawing/2014/main" id="{9634F0AD-9FE8-1D37-3FE9-502DF3A20632}"/>
              </a:ext>
            </a:extLst>
          </p:cNvPr>
          <p:cNvSpPr/>
          <p:nvPr/>
        </p:nvSpPr>
        <p:spPr>
          <a:xfrm flipH="1">
            <a:off x="7502037" y="5878510"/>
            <a:ext cx="4421754" cy="615879"/>
          </a:xfrm>
          <a:prstGeom prst="rect">
            <a:avLst/>
          </a:prstGeom>
          <a:ln>
            <a:noFill/>
          </a:ln>
        </p:spPr>
        <p:txBody>
          <a:bodyPr wrap="square" lIns="91440" tIns="45720" rIns="91440" bIns="45720" anchor="t" anchorCtr="0">
            <a:noAutofit/>
          </a:bodyPr>
          <a:lstStyle/>
          <a:p>
            <a:pPr defTabSz="913765">
              <a:lnSpc>
                <a:spcPct val="120000"/>
              </a:lnSpc>
              <a:buSzPct val="25000"/>
              <a:defRPr/>
            </a:pPr>
            <a:r>
              <a:rPr lang="zh-CN" altLang="en-US" sz="1400">
                <a:latin typeface="微软雅黑" panose="020B0503020204020204" pitchFamily="34" charset="-122"/>
                <a:ea typeface="微软雅黑" panose="020B0503020204020204" pitchFamily="34" charset="-122"/>
                <a:cs typeface="+mn-ea"/>
                <a:sym typeface="Times New Roman" panose="02020603050405020304" pitchFamily="18" charset="0"/>
              </a:rPr>
              <a:t>单独抑制</a:t>
            </a:r>
            <a:r>
              <a:rPr lang="en-US" altLang="zh-CN" sz="1400">
                <a:latin typeface="微软雅黑" panose="020B0503020204020204" pitchFamily="34" charset="-122"/>
                <a:ea typeface="微软雅黑" panose="020B0503020204020204" pitchFamily="34" charset="-122"/>
                <a:cs typeface="+mn-ea"/>
                <a:sym typeface="Times New Roman" panose="02020603050405020304" pitchFamily="18" charset="0"/>
              </a:rPr>
              <a:t>BRAF</a:t>
            </a:r>
            <a:r>
              <a:rPr lang="zh-CN" altLang="en-US" sz="1400">
                <a:latin typeface="微软雅黑" panose="020B0503020204020204" pitchFamily="34" charset="-122"/>
                <a:ea typeface="微软雅黑" panose="020B0503020204020204" pitchFamily="34" charset="-122"/>
                <a:cs typeface="+mn-ea"/>
                <a:sym typeface="Times New Roman" panose="02020603050405020304" pitchFamily="18" charset="0"/>
              </a:rPr>
              <a:t>可能通过</a:t>
            </a:r>
            <a:r>
              <a:rPr lang="en-US" altLang="zh-CN" sz="1400">
                <a:latin typeface="微软雅黑" panose="020B0503020204020204" pitchFamily="34" charset="-122"/>
                <a:ea typeface="微软雅黑" panose="020B0503020204020204" pitchFamily="34" charset="-122"/>
                <a:cs typeface="+mn-ea"/>
                <a:sym typeface="Times New Roman" panose="02020603050405020304" pitchFamily="18" charset="0"/>
              </a:rPr>
              <a:t>ERK</a:t>
            </a:r>
            <a:r>
              <a:rPr lang="zh-CN" altLang="en-US" sz="1400">
                <a:latin typeface="微软雅黑" panose="020B0503020204020204" pitchFamily="34" charset="-122"/>
                <a:ea typeface="微软雅黑" panose="020B0503020204020204" pitchFamily="34" charset="-122"/>
                <a:cs typeface="+mn-ea"/>
                <a:sym typeface="Times New Roman" panose="02020603050405020304" pitchFamily="18" charset="0"/>
              </a:rPr>
              <a:t>通路反</a:t>
            </a:r>
            <a:r>
              <a:rPr lang="zh-CN" altLang="en-US" sz="1400">
                <a:latin typeface="Times New Roman" panose="02020603050405020304" pitchFamily="18" charset="0"/>
                <a:ea typeface="微软雅黑" panose="020B0503020204020204" pitchFamily="34" charset="-122"/>
                <a:cs typeface="+mn-ea"/>
                <a:sym typeface="Times New Roman" panose="02020603050405020304" pitchFamily="18" charset="0"/>
              </a:rPr>
              <a:t>向</a:t>
            </a:r>
            <a:r>
              <a:rPr lang="zh-CN" altLang="en-US" sz="1400">
                <a:latin typeface="微软雅黑" panose="020B0503020204020204" pitchFamily="34" charset="-122"/>
                <a:ea typeface="微软雅黑" panose="020B0503020204020204" pitchFamily="34" charset="-122"/>
                <a:cs typeface="+mn-ea"/>
                <a:sym typeface="Times New Roman" panose="02020603050405020304" pitchFamily="18" charset="0"/>
              </a:rPr>
              <a:t>激活</a:t>
            </a:r>
            <a:r>
              <a:rPr lang="en-US" altLang="zh-CN" sz="1400">
                <a:latin typeface="微软雅黑" panose="020B0503020204020204" pitchFamily="34" charset="-122"/>
                <a:ea typeface="微软雅黑" panose="020B0503020204020204" pitchFamily="34" charset="-122"/>
                <a:cs typeface="+mn-ea"/>
                <a:sym typeface="Times New Roman" panose="02020603050405020304" pitchFamily="18" charset="0"/>
              </a:rPr>
              <a:t>MAPK</a:t>
            </a:r>
            <a:r>
              <a:rPr lang="zh-CN" altLang="en-US" sz="1400">
                <a:latin typeface="微软雅黑" panose="020B0503020204020204" pitchFamily="34" charset="-122"/>
                <a:ea typeface="微软雅黑" panose="020B0503020204020204" pitchFamily="34" charset="-122"/>
                <a:cs typeface="+mn-ea"/>
                <a:sym typeface="Times New Roman" panose="02020603050405020304" pitchFamily="18" charset="0"/>
              </a:rPr>
              <a:t>通路；联合使用</a:t>
            </a:r>
            <a:r>
              <a:rPr lang="en-US" altLang="zh-CN" sz="1400">
                <a:latin typeface="微软雅黑" panose="020B0503020204020204" pitchFamily="34" charset="-122"/>
                <a:ea typeface="微软雅黑" panose="020B0503020204020204" pitchFamily="34" charset="-122"/>
                <a:cs typeface="+mn-ea"/>
                <a:sym typeface="Times New Roman" panose="02020603050405020304" pitchFamily="18" charset="0"/>
              </a:rPr>
              <a:t>MEK</a:t>
            </a:r>
            <a:r>
              <a:rPr lang="zh-CN" altLang="en-US" sz="1400">
                <a:latin typeface="微软雅黑" panose="020B0503020204020204" pitchFamily="34" charset="-122"/>
                <a:ea typeface="微软雅黑" panose="020B0503020204020204" pitchFamily="34" charset="-122"/>
                <a:cs typeface="+mn-ea"/>
                <a:sym typeface="Times New Roman" panose="02020603050405020304" pitchFamily="18" charset="0"/>
              </a:rPr>
              <a:t>抑制剂可减轻这种效应</a:t>
            </a:r>
            <a:endParaRPr lang="en-US" altLang="zh-CN" sz="1400">
              <a:latin typeface="微软雅黑" panose="020B0503020204020204" pitchFamily="34" charset="-122"/>
              <a:ea typeface="微软雅黑" panose="020B0503020204020204" pitchFamily="34" charset="-122"/>
              <a:cs typeface="+mn-ea"/>
              <a:sym typeface="Times New Roman" panose="02020603050405020304" pitchFamily="18" charset="0"/>
            </a:endParaRPr>
          </a:p>
        </p:txBody>
      </p:sp>
      <p:sp>
        <p:nvSpPr>
          <p:cNvPr id="3162" name="TextBox 3161">
            <a:extLst>
              <a:ext uri="{FF2B5EF4-FFF2-40B4-BE49-F238E27FC236}">
                <a16:creationId xmlns:a16="http://schemas.microsoft.com/office/drawing/2014/main" id="{C55D4C89-5920-910B-F278-EE3CDA369BB8}"/>
              </a:ext>
            </a:extLst>
          </p:cNvPr>
          <p:cNvSpPr txBox="1"/>
          <p:nvPr/>
        </p:nvSpPr>
        <p:spPr>
          <a:xfrm>
            <a:off x="7502039" y="5372015"/>
            <a:ext cx="4421755" cy="454996"/>
          </a:xfrm>
          <a:prstGeom prst="rect">
            <a:avLst/>
          </a:prstGeom>
          <a:noFill/>
        </p:spPr>
        <p:txBody>
          <a:bodyPr wrap="square">
            <a:spAutoFit/>
          </a:bodyPr>
          <a:lstStyle/>
          <a:p>
            <a:pPr defTabSz="913765">
              <a:lnSpc>
                <a:spcPct val="170000"/>
              </a:lnSpc>
              <a:buSzPct val="25000"/>
              <a:defRPr/>
            </a:pPr>
            <a:r>
              <a:rPr lang="zh-CN" altLang="en-US" sz="1600" b="1">
                <a:solidFill>
                  <a:srgbClr val="0061A1"/>
                </a:solidFill>
                <a:latin typeface="Times New Roman" panose="02020603050405020304" pitchFamily="18" charset="0"/>
                <a:ea typeface="微软雅黑" panose="020B0503020204020204" pitchFamily="34" charset="-122"/>
                <a:cs typeface="+mn-ea"/>
                <a:sym typeface="Times New Roman" panose="02020603050405020304" pitchFamily="18" charset="0"/>
              </a:rPr>
              <a:t>恩考芬尼联合贝美替尼</a:t>
            </a:r>
            <a:endParaRPr lang="en-US" altLang="zh-CN" sz="1600" b="1">
              <a:solidFill>
                <a:srgbClr val="0061A1"/>
              </a:solidFill>
              <a:latin typeface="Times New Roman" panose="02020603050405020304" pitchFamily="18" charset="0"/>
              <a:ea typeface="微软雅黑" panose="020B0503020204020204" pitchFamily="34" charset="-122"/>
              <a:cs typeface="+mn-ea"/>
              <a:sym typeface="Times New Roman" panose="02020603050405020304" pitchFamily="18" charset="0"/>
            </a:endParaRPr>
          </a:p>
        </p:txBody>
      </p:sp>
      <p:grpSp>
        <p:nvGrpSpPr>
          <p:cNvPr id="3163" name="Group 3162">
            <a:extLst>
              <a:ext uri="{FF2B5EF4-FFF2-40B4-BE49-F238E27FC236}">
                <a16:creationId xmlns:a16="http://schemas.microsoft.com/office/drawing/2014/main" id="{DB6AA78D-B605-4130-A714-F7A06BAE9DCC}"/>
              </a:ext>
            </a:extLst>
          </p:cNvPr>
          <p:cNvGrpSpPr/>
          <p:nvPr/>
        </p:nvGrpSpPr>
        <p:grpSpPr>
          <a:xfrm>
            <a:off x="10135552" y="139127"/>
            <a:ext cx="1816042" cy="464231"/>
            <a:chOff x="8758107" y="365125"/>
            <a:chExt cx="2909605" cy="743777"/>
          </a:xfrm>
        </p:grpSpPr>
        <p:pic>
          <p:nvPicPr>
            <p:cNvPr id="3164" name="Picture 2">
              <a:extLst>
                <a:ext uri="{FF2B5EF4-FFF2-40B4-BE49-F238E27FC236}">
                  <a16:creationId xmlns:a16="http://schemas.microsoft.com/office/drawing/2014/main" id="{A6AFEAF6-EA3E-9FEA-2F1C-BE074F73E9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58107" y="365125"/>
              <a:ext cx="1339442" cy="743777"/>
            </a:xfrm>
            <a:prstGeom prst="rect">
              <a:avLst/>
            </a:prstGeom>
            <a:noFill/>
            <a:extLst>
              <a:ext uri="{909E8E84-426E-40DD-AFC4-6F175D3DCCD1}">
                <a14:hiddenFill xmlns:a14="http://schemas.microsoft.com/office/drawing/2010/main">
                  <a:solidFill>
                    <a:srgbClr val="FFFFFF"/>
                  </a:solidFill>
                </a14:hiddenFill>
              </a:ext>
            </a:extLst>
          </p:spPr>
        </p:pic>
        <p:sp>
          <p:nvSpPr>
            <p:cNvPr id="3165" name="Subtitle 2">
              <a:extLst>
                <a:ext uri="{FF2B5EF4-FFF2-40B4-BE49-F238E27FC236}">
                  <a16:creationId xmlns:a16="http://schemas.microsoft.com/office/drawing/2014/main" id="{2083D540-EFCE-39A5-D109-460D256CFF3C}"/>
                </a:ext>
              </a:extLst>
            </p:cNvPr>
            <p:cNvSpPr txBox="1">
              <a:spLocks/>
            </p:cNvSpPr>
            <p:nvPr/>
          </p:nvSpPr>
          <p:spPr>
            <a:xfrm>
              <a:off x="10134057" y="609366"/>
              <a:ext cx="350318" cy="423334"/>
            </a:xfrm>
            <a:prstGeom prst="rect">
              <a:avLst/>
            </a:prstGeom>
          </p:spPr>
          <p:txBody>
            <a:bodyPr vert="horz" lIns="91440" tIns="45720" rIns="91440" bIns="45720" rtlCol="0" anchor="ctr">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en-US" altLang="zh-CN" sz="2800" b="1">
                  <a:solidFill>
                    <a:srgbClr val="064976"/>
                  </a:solidFill>
                  <a:latin typeface="微软雅黑" panose="020B0503020204020204" pitchFamily="34" charset="-122"/>
                  <a:ea typeface="微软雅黑" panose="020B0503020204020204" pitchFamily="34" charset="-122"/>
                  <a:cs typeface="Calibri" panose="020F0502020204030204" pitchFamily="34" charset="0"/>
                </a:rPr>
                <a:t>+</a:t>
              </a:r>
              <a:endParaRPr lang="en-US" sz="2800" b="1">
                <a:solidFill>
                  <a:srgbClr val="064976"/>
                </a:solidFill>
                <a:latin typeface="微软雅黑" panose="020B0503020204020204" pitchFamily="34" charset="-122"/>
                <a:ea typeface="微软雅黑" panose="020B0503020204020204" pitchFamily="34" charset="-122"/>
                <a:cs typeface="Calibri" panose="020F0502020204030204" pitchFamily="34" charset="0"/>
              </a:endParaRPr>
            </a:p>
          </p:txBody>
        </p:sp>
        <p:pic>
          <p:nvPicPr>
            <p:cNvPr id="3166" name="Picture 2">
              <a:extLst>
                <a:ext uri="{FF2B5EF4-FFF2-40B4-BE49-F238E27FC236}">
                  <a16:creationId xmlns:a16="http://schemas.microsoft.com/office/drawing/2014/main" id="{9261A10F-9CBE-ABDD-397A-BA56B19F7F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0883" y="365125"/>
              <a:ext cx="1146829" cy="7437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0907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8AD01-DC58-D477-2E82-61AD8B421E23}"/>
            </a:ext>
          </a:extLst>
        </p:cNvPr>
        <p:cNvGrpSpPr/>
        <p:nvPr/>
      </p:nvGrpSpPr>
      <p:grpSpPr>
        <a:xfrm>
          <a:off x="0" y="0"/>
          <a:ext cx="0" cy="0"/>
          <a:chOff x="0" y="0"/>
          <a:chExt cx="0" cy="0"/>
        </a:xfrm>
      </p:grpSpPr>
      <p:sp>
        <p:nvSpPr>
          <p:cNvPr id="15" name="Title 2">
            <a:extLst>
              <a:ext uri="{FF2B5EF4-FFF2-40B4-BE49-F238E27FC236}">
                <a16:creationId xmlns:a16="http://schemas.microsoft.com/office/drawing/2014/main" id="{AFEA1FE9-D101-F4E9-1B95-0E748AD49FD3}"/>
              </a:ext>
            </a:extLst>
          </p:cNvPr>
          <p:cNvSpPr txBox="1">
            <a:spLocks/>
          </p:cNvSpPr>
          <p:nvPr/>
        </p:nvSpPr>
        <p:spPr>
          <a:xfrm>
            <a:off x="398736" y="417548"/>
            <a:ext cx="11411461" cy="841628"/>
          </a:xfrm>
          <a:prstGeom prst="rect">
            <a:avLst/>
          </a:prstGeom>
        </p:spPr>
        <p:txBody>
          <a:bodyPr vert="horz" lIns="91439" tIns="45719" rIns="91439" bIns="45719" rtlCol="0" anchor="ctr">
            <a:noAutofit/>
          </a:bodyPr>
          <a:lstStyle>
            <a:lvl1pPr algn="ctr" defTabSz="914400" rtl="0" eaLnBrk="1" latinLnBrk="0" hangingPunct="1">
              <a:lnSpc>
                <a:spcPct val="130000"/>
              </a:lnSpc>
              <a:spcBef>
                <a:spcPct val="0"/>
              </a:spcBef>
              <a:buNone/>
              <a:defRPr sz="6000" kern="1200">
                <a:solidFill>
                  <a:schemeClr val="tx1"/>
                </a:solidFill>
                <a:effectLst/>
                <a:latin typeface="+mj-lt"/>
                <a:ea typeface="+mj-ea"/>
                <a:cs typeface="+mj-cs"/>
              </a:defRPr>
            </a:lvl1pPr>
          </a:lstStyle>
          <a:p>
            <a:pPr algn="l">
              <a:lnSpc>
                <a:spcPct val="100000"/>
              </a:lnSpc>
            </a:pPr>
            <a:r>
              <a:rPr lang="zh-CN" altLang="en-US" sz="2400" b="1">
                <a:solidFill>
                  <a:srgbClr val="1C4C90"/>
                </a:solidFill>
                <a:latin typeface="微软雅黑" panose="020B0503020204020204" pitchFamily="34" charset="-122"/>
                <a:ea typeface="微软雅黑" panose="020B0503020204020204" pitchFamily="34" charset="-122"/>
                <a:cs typeface="Arial" panose="020B0604020202020204" pitchFamily="34" charset="0"/>
              </a:rPr>
              <a:t>贝美替尼</a:t>
            </a:r>
            <a:r>
              <a:rPr lang="en-US" altLang="zh-CN" sz="2400" b="1">
                <a:solidFill>
                  <a:srgbClr val="1C4C9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400" b="1">
                <a:solidFill>
                  <a:srgbClr val="1C4C90"/>
                </a:solidFill>
                <a:latin typeface="微软雅黑" panose="020B0503020204020204" pitchFamily="34" charset="-122"/>
                <a:ea typeface="微软雅黑" panose="020B0503020204020204" pitchFamily="34" charset="-122"/>
                <a:cs typeface="Arial" panose="020B0604020202020204" pitchFamily="34" charset="0"/>
              </a:rPr>
              <a:t>恩考芬尼</a:t>
            </a:r>
            <a:r>
              <a:rPr lang="zh-CN" altLang="en-US" sz="2400" b="1">
                <a:solidFill>
                  <a:srgbClr val="C14F4F"/>
                </a:solidFill>
                <a:latin typeface="微软雅黑" panose="020B0503020204020204" pitchFamily="34" charset="-122"/>
                <a:ea typeface="微软雅黑" panose="020B0503020204020204" pitchFamily="34" charset="-122"/>
                <a:cs typeface="Arial" panose="020B0604020202020204" pitchFamily="34" charset="0"/>
              </a:rPr>
              <a:t>弥补目录内靶向治疗的疗效和安全性短板</a:t>
            </a:r>
            <a:r>
              <a:rPr lang="zh-CN" altLang="en-US" sz="2400" b="1">
                <a:solidFill>
                  <a:srgbClr val="1C4C90"/>
                </a:solidFill>
                <a:latin typeface="微软雅黑" panose="020B0503020204020204" pitchFamily="34" charset="-122"/>
                <a:ea typeface="微软雅黑" panose="020B0503020204020204" pitchFamily="34" charset="-122"/>
                <a:cs typeface="Arial" panose="020B0604020202020204" pitchFamily="34" charset="0"/>
              </a:rPr>
              <a:t>；罕见突变靶点，患者人群少，对医保基金影响小；靶点明确，避免滥用，</a:t>
            </a:r>
            <a:r>
              <a:rPr lang="zh-CN" altLang="en-US" sz="2400" b="1">
                <a:solidFill>
                  <a:srgbClr val="C14F4F"/>
                </a:solidFill>
                <a:latin typeface="微软雅黑" panose="020B0503020204020204" pitchFamily="34" charset="-122"/>
                <a:ea typeface="微软雅黑" panose="020B0503020204020204" pitchFamily="34" charset="-122"/>
                <a:cs typeface="Arial" panose="020B0604020202020204" pitchFamily="34" charset="0"/>
              </a:rPr>
              <a:t>临床管理难度低</a:t>
            </a:r>
          </a:p>
        </p:txBody>
      </p:sp>
      <p:sp>
        <p:nvSpPr>
          <p:cNvPr id="2" name="Rectangle: Rounded Corners 1">
            <a:extLst>
              <a:ext uri="{FF2B5EF4-FFF2-40B4-BE49-F238E27FC236}">
                <a16:creationId xmlns:a16="http://schemas.microsoft.com/office/drawing/2014/main" id="{2426658C-AD8D-EFD4-91D0-2EF9CA520C69}"/>
              </a:ext>
            </a:extLst>
          </p:cNvPr>
          <p:cNvSpPr/>
          <p:nvPr/>
        </p:nvSpPr>
        <p:spPr>
          <a:xfrm>
            <a:off x="465666" y="0"/>
            <a:ext cx="1440000" cy="334116"/>
          </a:xfrm>
          <a:prstGeom prst="roundRect">
            <a:avLst>
              <a:gd name="adj" fmla="val 50000"/>
            </a:avLst>
          </a:prstGeom>
          <a:solidFill>
            <a:srgbClr val="1C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公平性</a:t>
            </a:r>
            <a:r>
              <a:rPr lang="en-US" altLang="zh-CN" sz="1600" b="1">
                <a:latin typeface="微软雅黑" panose="020B0503020204020204" pitchFamily="34" charset="-122"/>
                <a:ea typeface="微软雅黑" panose="020B0503020204020204" pitchFamily="34" charset="-122"/>
              </a:rPr>
              <a:t>1</a:t>
            </a:r>
            <a:endParaRPr lang="en-US" sz="1600" b="1">
              <a:latin typeface="微软雅黑" panose="020B0503020204020204" pitchFamily="34" charset="-122"/>
              <a:ea typeface="微软雅黑" panose="020B0503020204020204" pitchFamily="34" charset="-122"/>
            </a:endParaRPr>
          </a:p>
        </p:txBody>
      </p:sp>
      <p:sp>
        <p:nvSpPr>
          <p:cNvPr id="5" name="Rectangle: Rounded Corners 4">
            <a:extLst>
              <a:ext uri="{FF2B5EF4-FFF2-40B4-BE49-F238E27FC236}">
                <a16:creationId xmlns:a16="http://schemas.microsoft.com/office/drawing/2014/main" id="{A76B5485-F4F2-D794-D8AD-96DA68DFB222}"/>
              </a:ext>
            </a:extLst>
          </p:cNvPr>
          <p:cNvSpPr/>
          <p:nvPr/>
        </p:nvSpPr>
        <p:spPr>
          <a:xfrm>
            <a:off x="485522" y="1988383"/>
            <a:ext cx="5450938" cy="2201163"/>
          </a:xfrm>
          <a:prstGeom prst="roundRect">
            <a:avLst>
              <a:gd name="adj" fmla="val 5369"/>
            </a:avLst>
          </a:prstGeom>
          <a:solidFill>
            <a:schemeClr val="bg1">
              <a:alpha val="50196"/>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6" name="TextBox 5">
            <a:extLst>
              <a:ext uri="{FF2B5EF4-FFF2-40B4-BE49-F238E27FC236}">
                <a16:creationId xmlns:a16="http://schemas.microsoft.com/office/drawing/2014/main" id="{05FFE996-4FCF-778A-E39E-44FF39552F6B}"/>
              </a:ext>
            </a:extLst>
          </p:cNvPr>
          <p:cNvSpPr txBox="1"/>
          <p:nvPr/>
        </p:nvSpPr>
        <p:spPr>
          <a:xfrm>
            <a:off x="660399" y="1965804"/>
            <a:ext cx="5084235" cy="2181751"/>
          </a:xfrm>
          <a:prstGeom prst="rect">
            <a:avLst/>
          </a:prstGeom>
          <a:noFill/>
        </p:spPr>
        <p:txBody>
          <a:bodyPr wrap="square">
            <a:spAutoFit/>
          </a:bodyPr>
          <a:lstStyle/>
          <a:p>
            <a:pPr marL="179388" indent="-179388">
              <a:lnSpc>
                <a:spcPct val="20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BRAF</a:t>
            </a:r>
            <a:r>
              <a:rPr lang="zh-CN" altLang="en-US" sz="1400" dirty="0">
                <a:latin typeface="微软雅黑" panose="020B0503020204020204" pitchFamily="34" charset="-122"/>
                <a:ea typeface="微软雅黑" panose="020B0503020204020204" pitchFamily="34" charset="-122"/>
              </a:rPr>
              <a:t>突变为非小细胞肺癌的不良预后因素之一，存在明确临床未满足需求。</a:t>
            </a:r>
          </a:p>
          <a:p>
            <a:pPr marL="179388" indent="-179388">
              <a:lnSpc>
                <a:spcPct val="20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恩考芬尼</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贝美替尼在初治</a:t>
            </a:r>
            <a:r>
              <a:rPr lang="en-US" altLang="zh-CN" sz="1400" dirty="0">
                <a:latin typeface="微软雅黑" panose="020B0503020204020204" pitchFamily="34" charset="-122"/>
                <a:ea typeface="微软雅黑" panose="020B0503020204020204" pitchFamily="34" charset="-122"/>
              </a:rPr>
              <a:t>BRAF</a:t>
            </a:r>
            <a:r>
              <a:rPr lang="en-US" altLang="zh-CN" sz="1400" baseline="30000" dirty="0">
                <a:latin typeface="微软雅黑" panose="020B0503020204020204" pitchFamily="34" charset="-122"/>
                <a:ea typeface="微软雅黑" panose="020B0503020204020204" pitchFamily="34" charset="-122"/>
              </a:rPr>
              <a:t>V600E</a:t>
            </a:r>
            <a:r>
              <a:rPr lang="zh-CN" altLang="en-US" sz="1400" dirty="0">
                <a:latin typeface="微软雅黑" panose="020B0503020204020204" pitchFamily="34" charset="-122"/>
                <a:ea typeface="微软雅黑" panose="020B0503020204020204" pitchFamily="34" charset="-122"/>
              </a:rPr>
              <a:t>突变晚期</a:t>
            </a:r>
            <a:r>
              <a:rPr lang="en-US" altLang="zh-CN" sz="1400" dirty="0">
                <a:latin typeface="微软雅黑" panose="020B0503020204020204" pitchFamily="34" charset="-122"/>
                <a:ea typeface="微软雅黑" panose="020B0503020204020204" pitchFamily="34" charset="-122"/>
              </a:rPr>
              <a:t>NSCLC</a:t>
            </a:r>
            <a:r>
              <a:rPr lang="zh-CN" altLang="en-US" sz="1400" dirty="0">
                <a:latin typeface="微软雅黑" panose="020B0503020204020204" pitchFamily="34" charset="-122"/>
                <a:ea typeface="微软雅黑" panose="020B0503020204020204" pitchFamily="34" charset="-122"/>
              </a:rPr>
              <a:t>患者中，</a:t>
            </a:r>
            <a:r>
              <a:rPr lang="en-US" altLang="zh-CN" sz="1400" b="1" dirty="0">
                <a:latin typeface="微软雅黑" panose="020B0503020204020204" pitchFamily="34" charset="-122"/>
                <a:ea typeface="微软雅黑" panose="020B0503020204020204" pitchFamily="34" charset="-122"/>
              </a:rPr>
              <a:t>mOS</a:t>
            </a:r>
            <a:r>
              <a:rPr lang="zh-CN" altLang="en-US" sz="1400" b="1" dirty="0">
                <a:latin typeface="微软雅黑" panose="020B0503020204020204" pitchFamily="34" charset="-122"/>
                <a:ea typeface="微软雅黑" panose="020B0503020204020204" pitchFamily="34" charset="-122"/>
              </a:rPr>
              <a:t>延长至</a:t>
            </a:r>
            <a:r>
              <a:rPr lang="en-US" altLang="zh-CN" sz="1400" b="1" dirty="0">
                <a:latin typeface="微软雅黑" panose="020B0503020204020204" pitchFamily="34" charset="-122"/>
                <a:ea typeface="微软雅黑" panose="020B0503020204020204" pitchFamily="34" charset="-122"/>
              </a:rPr>
              <a:t>47.6</a:t>
            </a:r>
            <a:r>
              <a:rPr lang="zh-CN" altLang="en-US" sz="1400" b="1" dirty="0">
                <a:latin typeface="微软雅黑" panose="020B0503020204020204" pitchFamily="34" charset="-122"/>
                <a:ea typeface="微软雅黑" panose="020B0503020204020204" pitchFamily="34" charset="-122"/>
              </a:rPr>
              <a:t>个月，</a:t>
            </a:r>
            <a:r>
              <a:rPr lang="en-US" altLang="zh-CN" sz="1400" b="1" dirty="0">
                <a:latin typeface="微软雅黑" panose="020B0503020204020204" pitchFamily="34" charset="-122"/>
                <a:ea typeface="微软雅黑" panose="020B0503020204020204" pitchFamily="34" charset="-122"/>
              </a:rPr>
              <a:t>mPFS</a:t>
            </a:r>
            <a:r>
              <a:rPr lang="zh-CN" altLang="en-US" sz="1400" b="1" dirty="0">
                <a:latin typeface="微软雅黑" panose="020B0503020204020204" pitchFamily="34" charset="-122"/>
                <a:ea typeface="微软雅黑" panose="020B0503020204020204" pitchFamily="34" charset="-122"/>
              </a:rPr>
              <a:t>延长至</a:t>
            </a:r>
            <a:r>
              <a:rPr lang="en-US" altLang="zh-CN" sz="1400" b="1" dirty="0">
                <a:latin typeface="微软雅黑" panose="020B0503020204020204" pitchFamily="34" charset="-122"/>
                <a:ea typeface="微软雅黑" panose="020B0503020204020204" pitchFamily="34" charset="-122"/>
              </a:rPr>
              <a:t>30.4</a:t>
            </a:r>
            <a:r>
              <a:rPr lang="zh-CN" altLang="en-US" sz="1400" b="1" dirty="0">
                <a:latin typeface="微软雅黑" panose="020B0503020204020204" pitchFamily="34" charset="-122"/>
                <a:ea typeface="微软雅黑" panose="020B0503020204020204" pitchFamily="34" charset="-122"/>
              </a:rPr>
              <a:t>个月</a:t>
            </a:r>
            <a:r>
              <a:rPr lang="zh-CN" altLang="en-US" sz="1400" dirty="0">
                <a:latin typeface="微软雅黑" panose="020B0503020204020204" pitchFamily="34" charset="-122"/>
                <a:ea typeface="微软雅黑" panose="020B0503020204020204" pitchFamily="34" charset="-122"/>
              </a:rPr>
              <a:t>，这是迄今为止该类患者人群中报告的最长</a:t>
            </a:r>
            <a:r>
              <a:rPr lang="en-US" altLang="zh-CN" sz="1400" dirty="0">
                <a:latin typeface="微软雅黑" panose="020B0503020204020204" pitchFamily="34" charset="-122"/>
                <a:ea typeface="微软雅黑" panose="020B0503020204020204" pitchFamily="34" charset="-122"/>
              </a:rPr>
              <a:t>mOS</a:t>
            </a:r>
            <a:r>
              <a:rPr lang="zh-CN" altLang="en-US" sz="1400" dirty="0">
                <a:latin typeface="微软雅黑" panose="020B0503020204020204" pitchFamily="34" charset="-122"/>
                <a:ea typeface="微软雅黑" panose="020B0503020204020204" pitchFamily="34" charset="-122"/>
              </a:rPr>
              <a:t>和</a:t>
            </a:r>
            <a:r>
              <a:rPr lang="en-US" altLang="zh-CN" sz="1400" dirty="0">
                <a:latin typeface="微软雅黑" panose="020B0503020204020204" pitchFamily="34" charset="-122"/>
                <a:ea typeface="微软雅黑" panose="020B0503020204020204" pitchFamily="34" charset="-122"/>
              </a:rPr>
              <a:t>mPFS</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p:txBody>
      </p:sp>
      <p:sp>
        <p:nvSpPr>
          <p:cNvPr id="8" name="Rectangle: Rounded Corners 7">
            <a:extLst>
              <a:ext uri="{FF2B5EF4-FFF2-40B4-BE49-F238E27FC236}">
                <a16:creationId xmlns:a16="http://schemas.microsoft.com/office/drawing/2014/main" id="{52D8518C-4FDF-C0F8-392A-FDEF96F970EF}"/>
              </a:ext>
            </a:extLst>
          </p:cNvPr>
          <p:cNvSpPr/>
          <p:nvPr/>
        </p:nvSpPr>
        <p:spPr>
          <a:xfrm>
            <a:off x="6255542" y="1988382"/>
            <a:ext cx="5450939" cy="2231837"/>
          </a:xfrm>
          <a:prstGeom prst="roundRect">
            <a:avLst>
              <a:gd name="adj" fmla="val 5536"/>
            </a:avLst>
          </a:prstGeom>
          <a:solidFill>
            <a:schemeClr val="bg1">
              <a:alpha val="50196"/>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0" name="TextBox 9">
            <a:extLst>
              <a:ext uri="{FF2B5EF4-FFF2-40B4-BE49-F238E27FC236}">
                <a16:creationId xmlns:a16="http://schemas.microsoft.com/office/drawing/2014/main" id="{46D756C8-11C7-626C-5C9C-6EFC6FB59C66}"/>
              </a:ext>
            </a:extLst>
          </p:cNvPr>
          <p:cNvSpPr txBox="1"/>
          <p:nvPr/>
        </p:nvSpPr>
        <p:spPr>
          <a:xfrm>
            <a:off x="6447367" y="1972024"/>
            <a:ext cx="5050366" cy="1750864"/>
          </a:xfrm>
          <a:prstGeom prst="rect">
            <a:avLst/>
          </a:prstGeom>
          <a:noFill/>
        </p:spPr>
        <p:txBody>
          <a:bodyPr wrap="square">
            <a:spAutoFit/>
          </a:bodyPr>
          <a:lstStyle/>
          <a:p>
            <a:pPr marL="179388" indent="-179388">
              <a:lnSpc>
                <a:spcPct val="200000"/>
              </a:lnSpc>
              <a:buFont typeface="Arial" panose="020B0604020202020204" pitchFamily="34" charset="0"/>
              <a:buChar char="•"/>
            </a:pPr>
            <a:r>
              <a:rPr lang="zh-CN" altLang="en-US" sz="1400">
                <a:latin typeface="微软雅黑" panose="020B0503020204020204" pitchFamily="34" charset="-122"/>
                <a:ea typeface="微软雅黑" panose="020B0503020204020204" pitchFamily="34" charset="-122"/>
              </a:rPr>
              <a:t>医保目录内</a:t>
            </a:r>
            <a:r>
              <a:rPr lang="en-US" altLang="zh-CN" sz="1400">
                <a:latin typeface="微软雅黑" panose="020B0503020204020204" pitchFamily="34" charset="-122"/>
                <a:ea typeface="微软雅黑" panose="020B0503020204020204" pitchFamily="34" charset="-122"/>
              </a:rPr>
              <a:t>NSCLC</a:t>
            </a:r>
            <a:r>
              <a:rPr lang="zh-CN" altLang="en-US" sz="1400">
                <a:latin typeface="微软雅黑" panose="020B0503020204020204" pitchFamily="34" charset="-122"/>
                <a:ea typeface="微软雅黑" panose="020B0503020204020204" pitchFamily="34" charset="-122"/>
              </a:rPr>
              <a:t>靶向治疗</a:t>
            </a:r>
            <a:r>
              <a:rPr lang="en-US" altLang="zh-CN" sz="1400">
                <a:latin typeface="微软雅黑" panose="020B0503020204020204" pitchFamily="34" charset="-122"/>
                <a:ea typeface="微软雅黑" panose="020B0503020204020204" pitchFamily="34" charset="-122"/>
              </a:rPr>
              <a:t>3-4</a:t>
            </a:r>
            <a:r>
              <a:rPr lang="zh-CN" altLang="en-US" sz="1400">
                <a:latin typeface="微软雅黑" panose="020B0503020204020204" pitchFamily="34" charset="-122"/>
                <a:ea typeface="微软雅黑" panose="020B0503020204020204" pitchFamily="34" charset="-122"/>
              </a:rPr>
              <a:t>级发热率为</a:t>
            </a:r>
            <a:r>
              <a:rPr lang="en-US" altLang="zh-CN" sz="1400">
                <a:latin typeface="微软雅黑" panose="020B0503020204020204" pitchFamily="34" charset="-122"/>
                <a:ea typeface="微软雅黑" panose="020B0503020204020204" pitchFamily="34" charset="-122"/>
              </a:rPr>
              <a:t>6%</a:t>
            </a:r>
            <a:r>
              <a:rPr lang="zh-CN" altLang="en-US" sz="1400">
                <a:latin typeface="微软雅黑" panose="020B0503020204020204" pitchFamily="34" charset="-122"/>
                <a:ea typeface="微软雅黑" panose="020B0503020204020204" pitchFamily="34" charset="-122"/>
              </a:rPr>
              <a:t>，临床管理难度大，</a:t>
            </a:r>
            <a:r>
              <a:rPr lang="zh-CN" altLang="en-US" sz="1400" b="1">
                <a:latin typeface="微软雅黑" panose="020B0503020204020204" pitchFamily="34" charset="-122"/>
                <a:ea typeface="微软雅黑" panose="020B0503020204020204" pitchFamily="34" charset="-122"/>
              </a:rPr>
              <a:t>本品</a:t>
            </a:r>
            <a:r>
              <a:rPr lang="en-US" altLang="zh-CN" sz="1400" b="1">
                <a:latin typeface="微软雅黑" panose="020B0503020204020204" pitchFamily="34" charset="-122"/>
                <a:ea typeface="微软雅黑" panose="020B0503020204020204" pitchFamily="34" charset="-122"/>
              </a:rPr>
              <a:t>3-4</a:t>
            </a:r>
            <a:r>
              <a:rPr lang="zh-CN" altLang="en-US" sz="1400" b="1">
                <a:latin typeface="微软雅黑" panose="020B0503020204020204" pitchFamily="34" charset="-122"/>
                <a:ea typeface="微软雅黑" panose="020B0503020204020204" pitchFamily="34" charset="-122"/>
              </a:rPr>
              <a:t>级发热率</a:t>
            </a:r>
            <a:r>
              <a:rPr lang="en-US" altLang="zh-CN" sz="1400" b="1">
                <a:latin typeface="微软雅黑" panose="020B0503020204020204" pitchFamily="34" charset="-122"/>
                <a:ea typeface="微软雅黑" panose="020B0503020204020204" pitchFamily="34" charset="-122"/>
              </a:rPr>
              <a:t>0%</a:t>
            </a:r>
            <a:r>
              <a:rPr lang="zh-CN" altLang="en-US" sz="1400" b="1">
                <a:latin typeface="微软雅黑" panose="020B0503020204020204" pitchFamily="34" charset="-122"/>
                <a:ea typeface="微软雅黑" panose="020B0503020204020204" pitchFamily="34" charset="-122"/>
              </a:rPr>
              <a:t>，弥补初治患者现有治疗的安全性短板</a:t>
            </a:r>
            <a:endParaRPr lang="en-US" altLang="zh-CN" sz="1400" b="1">
              <a:latin typeface="微软雅黑" panose="020B0503020204020204" pitchFamily="34" charset="-122"/>
              <a:ea typeface="微软雅黑" panose="020B0503020204020204" pitchFamily="34" charset="-122"/>
            </a:endParaRPr>
          </a:p>
          <a:p>
            <a:pPr marL="179388" indent="-179388">
              <a:lnSpc>
                <a:spcPct val="200000"/>
              </a:lnSpc>
              <a:buFont typeface="Arial" panose="020B0604020202020204" pitchFamily="34" charset="0"/>
              <a:buChar char="•"/>
            </a:pPr>
            <a:r>
              <a:rPr lang="zh-CN" altLang="en-US" sz="1400">
                <a:latin typeface="微软雅黑" panose="020B0503020204020204" pitchFamily="34" charset="-122"/>
                <a:ea typeface="微软雅黑" panose="020B0503020204020204" pitchFamily="34" charset="-122"/>
              </a:rPr>
              <a:t>本品的</a:t>
            </a:r>
            <a:r>
              <a:rPr lang="en-US" altLang="zh-CN" sz="1400" b="1">
                <a:latin typeface="微软雅黑" panose="020B0503020204020204" pitchFamily="34" charset="-122"/>
                <a:ea typeface="微软雅黑" panose="020B0503020204020204" pitchFamily="34" charset="-122"/>
              </a:rPr>
              <a:t>SAE</a:t>
            </a:r>
            <a:r>
              <a:rPr lang="zh-CN" altLang="en-US" sz="1400" b="1">
                <a:latin typeface="微软雅黑" panose="020B0503020204020204" pitchFamily="34" charset="-122"/>
                <a:ea typeface="微软雅黑" panose="020B0503020204020204" pitchFamily="34" charset="-122"/>
              </a:rPr>
              <a:t>发生比值显著降低了</a:t>
            </a:r>
            <a:r>
              <a:rPr lang="en-US" altLang="zh-CN" sz="1400" b="1">
                <a:latin typeface="微软雅黑" panose="020B0503020204020204" pitchFamily="34" charset="-122"/>
                <a:ea typeface="微软雅黑" panose="020B0503020204020204" pitchFamily="34" charset="-122"/>
              </a:rPr>
              <a:t>65%</a:t>
            </a:r>
          </a:p>
        </p:txBody>
      </p:sp>
      <p:sp>
        <p:nvSpPr>
          <p:cNvPr id="11" name="TextBox 10">
            <a:extLst>
              <a:ext uri="{FF2B5EF4-FFF2-40B4-BE49-F238E27FC236}">
                <a16:creationId xmlns:a16="http://schemas.microsoft.com/office/drawing/2014/main" id="{1BD5E560-AFAF-4350-48D1-E1FEB8669A84}"/>
              </a:ext>
            </a:extLst>
          </p:cNvPr>
          <p:cNvSpPr txBox="1"/>
          <p:nvPr/>
        </p:nvSpPr>
        <p:spPr>
          <a:xfrm>
            <a:off x="6447367" y="5112063"/>
            <a:ext cx="5050366" cy="1319977"/>
          </a:xfrm>
          <a:prstGeom prst="rect">
            <a:avLst/>
          </a:prstGeom>
          <a:noFill/>
        </p:spPr>
        <p:txBody>
          <a:bodyPr wrap="square">
            <a:spAutoFit/>
          </a:bodyPr>
          <a:lstStyle/>
          <a:p>
            <a:pPr marL="179388" indent="-179388">
              <a:lnSpc>
                <a:spcPct val="200000"/>
              </a:lnSpc>
              <a:buFont typeface="Arial" panose="020B0604020202020204" pitchFamily="34" charset="0"/>
              <a:buChar char="•"/>
            </a:pPr>
            <a:r>
              <a:rPr lang="en-US" altLang="zh-CN" sz="1400">
                <a:latin typeface="微软雅黑" panose="020B0503020204020204" pitchFamily="34" charset="-122"/>
                <a:ea typeface="微软雅黑" panose="020B0503020204020204" pitchFamily="34" charset="-122"/>
              </a:rPr>
              <a:t>BRAF</a:t>
            </a:r>
            <a:r>
              <a:rPr lang="zh-CN" altLang="en-US" sz="1400">
                <a:latin typeface="微软雅黑" panose="020B0503020204020204" pitchFamily="34" charset="-122"/>
                <a:ea typeface="微软雅黑" panose="020B0503020204020204" pitchFamily="34" charset="-122"/>
              </a:rPr>
              <a:t>为常规必检基因，靶点明确，适应症明确，目标患者清晰，</a:t>
            </a:r>
            <a:r>
              <a:rPr lang="zh-CN" altLang="en-US" sz="1400" b="1">
                <a:latin typeface="微软雅黑" panose="020B0503020204020204" pitchFamily="34" charset="-122"/>
                <a:ea typeface="微软雅黑" panose="020B0503020204020204" pitchFamily="34" charset="-122"/>
              </a:rPr>
              <a:t>临床管理难度低</a:t>
            </a:r>
          </a:p>
          <a:p>
            <a:pPr marL="179388" indent="-179388">
              <a:lnSpc>
                <a:spcPct val="200000"/>
              </a:lnSpc>
              <a:buClr>
                <a:schemeClr val="tx1"/>
              </a:buClr>
              <a:buFont typeface="Arial" panose="020B0604020202020204" pitchFamily="34" charset="0"/>
              <a:buChar char="•"/>
            </a:pPr>
            <a:r>
              <a:rPr lang="zh-CN" altLang="en-US" sz="1400">
                <a:latin typeface="微软雅黑" panose="020B0503020204020204" pitchFamily="34" charset="-122"/>
                <a:ea typeface="微软雅黑" panose="020B0503020204020204" pitchFamily="34" charset="-122"/>
              </a:rPr>
              <a:t>口服给药，提高患者</a:t>
            </a:r>
            <a:r>
              <a:rPr lang="zh-CN" altLang="en-US" sz="1400" b="1">
                <a:latin typeface="微软雅黑" panose="020B0503020204020204" pitchFamily="34" charset="-122"/>
                <a:ea typeface="微软雅黑" panose="020B0503020204020204" pitchFamily="34" charset="-122"/>
              </a:rPr>
              <a:t>依从性及治疗便利性</a:t>
            </a:r>
            <a:endParaRPr lang="zh-CN" altLang="en-US" sz="1400">
              <a:latin typeface="微软雅黑" panose="020B0503020204020204" pitchFamily="34" charset="-122"/>
              <a:ea typeface="微软雅黑" panose="020B0503020204020204" pitchFamily="34" charset="-122"/>
            </a:endParaRPr>
          </a:p>
        </p:txBody>
      </p:sp>
      <p:sp>
        <p:nvSpPr>
          <p:cNvPr id="12" name="TextBox 11">
            <a:extLst>
              <a:ext uri="{FF2B5EF4-FFF2-40B4-BE49-F238E27FC236}">
                <a16:creationId xmlns:a16="http://schemas.microsoft.com/office/drawing/2014/main" id="{D4BDEEFA-21A7-D3D9-81BB-7ED7D108C623}"/>
              </a:ext>
            </a:extLst>
          </p:cNvPr>
          <p:cNvSpPr txBox="1"/>
          <p:nvPr/>
        </p:nvSpPr>
        <p:spPr>
          <a:xfrm>
            <a:off x="660400" y="5112063"/>
            <a:ext cx="5058832" cy="1319977"/>
          </a:xfrm>
          <a:prstGeom prst="rect">
            <a:avLst/>
          </a:prstGeom>
          <a:noFill/>
        </p:spPr>
        <p:txBody>
          <a:bodyPr wrap="square">
            <a:spAutoFit/>
          </a:bodyPr>
          <a:lstStyle/>
          <a:p>
            <a:pPr marL="179388" indent="-179388">
              <a:lnSpc>
                <a:spcPct val="200000"/>
              </a:lnSpc>
              <a:buFont typeface="Arial" panose="020B0604020202020204" pitchFamily="34" charset="0"/>
              <a:buChar char="•"/>
            </a:pPr>
            <a:r>
              <a:rPr lang="en-US" altLang="zh-CN" sz="1400">
                <a:latin typeface="微软雅黑" panose="020B0503020204020204" pitchFamily="34" charset="-122"/>
                <a:ea typeface="微软雅黑" panose="020B0503020204020204" pitchFamily="34" charset="-122"/>
              </a:rPr>
              <a:t>BRAF</a:t>
            </a:r>
            <a:r>
              <a:rPr lang="en-US" altLang="zh-CN" sz="1400" baseline="30000">
                <a:latin typeface="微软雅黑" panose="020B0503020204020204" pitchFamily="34" charset="-122"/>
                <a:ea typeface="微软雅黑" panose="020B0503020204020204" pitchFamily="34" charset="-122"/>
              </a:rPr>
              <a:t>V600E</a:t>
            </a:r>
            <a:r>
              <a:rPr lang="zh-CN" altLang="en-US" sz="1400">
                <a:latin typeface="微软雅黑" panose="020B0503020204020204" pitchFamily="34" charset="-122"/>
                <a:ea typeface="微软雅黑" panose="020B0503020204020204" pitchFamily="34" charset="-122"/>
              </a:rPr>
              <a:t>为</a:t>
            </a:r>
            <a:r>
              <a:rPr lang="zh-CN" altLang="en-US" sz="1400" b="1">
                <a:latin typeface="微软雅黑" panose="020B0503020204020204" pitchFamily="34" charset="-122"/>
                <a:ea typeface="微软雅黑" panose="020B0503020204020204" pitchFamily="34" charset="-122"/>
              </a:rPr>
              <a:t>罕见突变靶点，突变率约</a:t>
            </a:r>
            <a:r>
              <a:rPr lang="en-US" altLang="zh-CN" sz="1400" b="1">
                <a:latin typeface="微软雅黑" panose="020B0503020204020204" pitchFamily="34" charset="-122"/>
                <a:ea typeface="微软雅黑" panose="020B0503020204020204" pitchFamily="34" charset="-122"/>
              </a:rPr>
              <a:t>0.96-1.60%</a:t>
            </a:r>
            <a:r>
              <a:rPr lang="zh-CN" altLang="en-US" sz="1400" b="1">
                <a:latin typeface="微软雅黑" panose="020B0503020204020204" pitchFamily="34" charset="-122"/>
                <a:ea typeface="微软雅黑" panose="020B0503020204020204" pitchFamily="34" charset="-122"/>
              </a:rPr>
              <a:t>，新发患者人群少，年新发约</a:t>
            </a:r>
            <a:r>
              <a:rPr lang="en-US" altLang="zh-CN" sz="1400" b="1">
                <a:latin typeface="微软雅黑" panose="020B0503020204020204" pitchFamily="34" charset="-122"/>
                <a:ea typeface="微软雅黑" panose="020B0503020204020204" pitchFamily="34" charset="-122"/>
              </a:rPr>
              <a:t>4485-7177</a:t>
            </a:r>
            <a:r>
              <a:rPr lang="zh-CN" altLang="en-US" sz="1400" b="1">
                <a:latin typeface="微软雅黑" panose="020B0503020204020204" pitchFamily="34" charset="-122"/>
                <a:ea typeface="微软雅黑" panose="020B0503020204020204" pitchFamily="34" charset="-122"/>
              </a:rPr>
              <a:t>人，对基金影响小</a:t>
            </a:r>
            <a:endParaRPr lang="en-US" altLang="zh-CN" sz="1400" b="1">
              <a:latin typeface="微软雅黑" panose="020B0503020204020204" pitchFamily="34" charset="-122"/>
              <a:ea typeface="微软雅黑" panose="020B0503020204020204" pitchFamily="34" charset="-122"/>
            </a:endParaRPr>
          </a:p>
          <a:p>
            <a:pPr marL="179388" indent="-179388">
              <a:lnSpc>
                <a:spcPct val="200000"/>
              </a:lnSpc>
              <a:buFont typeface="Arial" panose="020B0604020202020204" pitchFamily="34" charset="0"/>
              <a:buChar char="•"/>
            </a:pPr>
            <a:r>
              <a:rPr lang="zh-CN" altLang="en-US" sz="1400" b="1">
                <a:solidFill>
                  <a:srgbClr val="000000"/>
                </a:solidFill>
                <a:latin typeface="微软雅黑" panose="020B0503020204020204" pitchFamily="34" charset="-122"/>
                <a:ea typeface="微软雅黑" panose="020B0503020204020204" pitchFamily="34" charset="-122"/>
              </a:rPr>
              <a:t>优效替代</a:t>
            </a:r>
            <a:r>
              <a:rPr lang="zh-CN" altLang="en-US" sz="1400" b="1">
                <a:latin typeface="微软雅黑" panose="020B0503020204020204" pitchFamily="34" charset="-122"/>
                <a:ea typeface="微软雅黑" panose="020B0503020204020204" pitchFamily="34" charset="-122"/>
              </a:rPr>
              <a:t>目录内治疗方案</a:t>
            </a:r>
            <a:r>
              <a:rPr lang="zh-CN" altLang="en-US" sz="1400">
                <a:latin typeface="微软雅黑" panose="020B0503020204020204" pitchFamily="34" charset="-122"/>
                <a:ea typeface="微软雅黑" panose="020B0503020204020204" pitchFamily="34" charset="-122"/>
              </a:rPr>
              <a:t>，保障患者对延长生命的基本需求</a:t>
            </a:r>
            <a:endParaRPr lang="en-US" altLang="zh-CN" sz="1400">
              <a:latin typeface="微软雅黑" panose="020B0503020204020204" pitchFamily="34" charset="-122"/>
              <a:ea typeface="微软雅黑" panose="020B0503020204020204" pitchFamily="34" charset="-122"/>
            </a:endParaRPr>
          </a:p>
        </p:txBody>
      </p:sp>
      <p:sp>
        <p:nvSpPr>
          <p:cNvPr id="14" name="Rectangle: Rounded Corners 13">
            <a:extLst>
              <a:ext uri="{FF2B5EF4-FFF2-40B4-BE49-F238E27FC236}">
                <a16:creationId xmlns:a16="http://schemas.microsoft.com/office/drawing/2014/main" id="{56CD989B-F670-4E1C-FBCA-F0EC000462DB}"/>
              </a:ext>
            </a:extLst>
          </p:cNvPr>
          <p:cNvSpPr/>
          <p:nvPr/>
        </p:nvSpPr>
        <p:spPr>
          <a:xfrm>
            <a:off x="485521" y="1491624"/>
            <a:ext cx="5450938" cy="428093"/>
          </a:xfrm>
          <a:prstGeom prst="roundRect">
            <a:avLst>
              <a:gd name="adj" fmla="val 50000"/>
            </a:avLst>
          </a:prstGeom>
          <a:solidFill>
            <a:srgbClr val="1C4C9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600" b="1">
                <a:solidFill>
                  <a:schemeClr val="bg1"/>
                </a:solidFill>
                <a:latin typeface="微软雅黑" panose="020B0503020204020204" pitchFamily="34" charset="-122"/>
                <a:ea typeface="微软雅黑" panose="020B0503020204020204" pitchFamily="34" charset="-122"/>
                <a:cs typeface="Arial" panose="020B0604020202020204" pitchFamily="34" charset="0"/>
              </a:rPr>
              <a:t>弥补疗效短板</a:t>
            </a:r>
          </a:p>
        </p:txBody>
      </p:sp>
      <p:sp>
        <p:nvSpPr>
          <p:cNvPr id="17" name="Rectangle: Rounded Corners 16">
            <a:extLst>
              <a:ext uri="{FF2B5EF4-FFF2-40B4-BE49-F238E27FC236}">
                <a16:creationId xmlns:a16="http://schemas.microsoft.com/office/drawing/2014/main" id="{206611B6-FF0F-5D84-72F4-548A63336C3A}"/>
              </a:ext>
            </a:extLst>
          </p:cNvPr>
          <p:cNvSpPr/>
          <p:nvPr/>
        </p:nvSpPr>
        <p:spPr>
          <a:xfrm>
            <a:off x="485521" y="4452095"/>
            <a:ext cx="5450938" cy="428093"/>
          </a:xfrm>
          <a:prstGeom prst="roundRect">
            <a:avLst>
              <a:gd name="adj" fmla="val 50000"/>
            </a:avLst>
          </a:prstGeom>
          <a:solidFill>
            <a:srgbClr val="1C4C9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600" b="1">
                <a:solidFill>
                  <a:schemeClr val="bg1"/>
                </a:solidFill>
                <a:latin typeface="微软雅黑" panose="020B0503020204020204" pitchFamily="34" charset="-122"/>
                <a:ea typeface="微软雅黑" panose="020B0503020204020204" pitchFamily="34" charset="-122"/>
                <a:cs typeface="Arial" panose="020B0604020202020204" pitchFamily="34" charset="0"/>
              </a:rPr>
              <a:t>保障罕见突变患者用药需求</a:t>
            </a:r>
          </a:p>
        </p:txBody>
      </p:sp>
      <p:sp>
        <p:nvSpPr>
          <p:cNvPr id="20" name="Rectangle: Rounded Corners 19">
            <a:extLst>
              <a:ext uri="{FF2B5EF4-FFF2-40B4-BE49-F238E27FC236}">
                <a16:creationId xmlns:a16="http://schemas.microsoft.com/office/drawing/2014/main" id="{D6B20478-2ADC-438F-2D49-FD4EC667D604}"/>
              </a:ext>
            </a:extLst>
          </p:cNvPr>
          <p:cNvSpPr/>
          <p:nvPr/>
        </p:nvSpPr>
        <p:spPr>
          <a:xfrm>
            <a:off x="6255540" y="4452095"/>
            <a:ext cx="5450938" cy="428093"/>
          </a:xfrm>
          <a:prstGeom prst="roundRect">
            <a:avLst>
              <a:gd name="adj" fmla="val 50000"/>
            </a:avLst>
          </a:prstGeom>
          <a:solidFill>
            <a:srgbClr val="1C4C9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600" b="1">
                <a:solidFill>
                  <a:schemeClr val="bg1"/>
                </a:solidFill>
                <a:latin typeface="微软雅黑" panose="020B0503020204020204" pitchFamily="34" charset="-122"/>
                <a:ea typeface="微软雅黑" panose="020B0503020204020204" pitchFamily="34" charset="-122"/>
                <a:cs typeface="Arial" panose="020B0604020202020204" pitchFamily="34" charset="0"/>
              </a:rPr>
              <a:t>临床管理清晰便利</a:t>
            </a:r>
          </a:p>
        </p:txBody>
      </p:sp>
      <p:sp>
        <p:nvSpPr>
          <p:cNvPr id="23" name="Rectangle: Rounded Corners 22">
            <a:extLst>
              <a:ext uri="{FF2B5EF4-FFF2-40B4-BE49-F238E27FC236}">
                <a16:creationId xmlns:a16="http://schemas.microsoft.com/office/drawing/2014/main" id="{1C485FCD-66BE-76D6-5A15-8CF1E34CE601}"/>
              </a:ext>
            </a:extLst>
          </p:cNvPr>
          <p:cNvSpPr/>
          <p:nvPr/>
        </p:nvSpPr>
        <p:spPr>
          <a:xfrm>
            <a:off x="6255543" y="1487850"/>
            <a:ext cx="5450936" cy="428093"/>
          </a:xfrm>
          <a:prstGeom prst="roundRect">
            <a:avLst>
              <a:gd name="adj" fmla="val 50000"/>
            </a:avLst>
          </a:prstGeom>
          <a:solidFill>
            <a:srgbClr val="1C4C9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600" b="1">
                <a:solidFill>
                  <a:schemeClr val="bg1"/>
                </a:solidFill>
                <a:latin typeface="微软雅黑" panose="020B0503020204020204" pitchFamily="34" charset="-122"/>
                <a:ea typeface="微软雅黑" panose="020B0503020204020204" pitchFamily="34" charset="-122"/>
                <a:cs typeface="Arial" panose="020B0604020202020204" pitchFamily="34" charset="0"/>
              </a:rPr>
              <a:t>弥补安全性短板</a:t>
            </a:r>
          </a:p>
        </p:txBody>
      </p:sp>
    </p:spTree>
    <p:extLst>
      <p:ext uri="{BB962C8B-B14F-4D97-AF65-F5344CB8AC3E}">
        <p14:creationId xmlns:p14="http://schemas.microsoft.com/office/powerpoint/2010/main" val="2502916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3FD1E-E70D-B64A-45C4-07F12B6D783C}"/>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280ECF5D-8CF8-4AFD-4DA9-73E805B4A49B}"/>
              </a:ext>
            </a:extLst>
          </p:cNvPr>
          <p:cNvSpPr txBox="1">
            <a:spLocks/>
          </p:cNvSpPr>
          <p:nvPr/>
        </p:nvSpPr>
        <p:spPr>
          <a:xfrm>
            <a:off x="510364" y="417547"/>
            <a:ext cx="11323674" cy="930193"/>
          </a:xfrm>
          <a:prstGeom prst="rect">
            <a:avLst/>
          </a:prstGeom>
        </p:spPr>
        <p:txBody>
          <a:bodyPr vert="horz" lIns="91439" tIns="45719" rIns="91439" bIns="45719" rtlCol="0" anchor="ctr">
            <a:noAutofit/>
          </a:bodyPr>
          <a:lstStyle>
            <a:lvl1pPr algn="ctr" defTabSz="914400" rtl="0" eaLnBrk="1" latinLnBrk="0" hangingPunct="1">
              <a:lnSpc>
                <a:spcPct val="130000"/>
              </a:lnSpc>
              <a:spcBef>
                <a:spcPct val="0"/>
              </a:spcBef>
              <a:buNone/>
              <a:defRPr sz="6000" kern="1200">
                <a:solidFill>
                  <a:schemeClr val="tx1"/>
                </a:solidFill>
                <a:effectLst/>
                <a:latin typeface="+mj-lt"/>
                <a:ea typeface="+mj-ea"/>
                <a:cs typeface="+mj-cs"/>
              </a:defRPr>
            </a:lvl1pPr>
          </a:lstStyle>
          <a:p>
            <a:pPr algn="l">
              <a:lnSpc>
                <a:spcPct val="100000"/>
              </a:lnSpc>
            </a:pPr>
            <a:r>
              <a:rPr lang="zh-CN" altLang="en-US" sz="2400" b="1">
                <a:solidFill>
                  <a:srgbClr val="1C4C90"/>
                </a:solidFill>
                <a:latin typeface="微软雅黑" panose="020B0503020204020204" pitchFamily="34" charset="-122"/>
                <a:ea typeface="微软雅黑" panose="020B0503020204020204" pitchFamily="34" charset="-122"/>
                <a:cs typeface="Arial" panose="020B0604020202020204" pitchFamily="34" charset="0"/>
              </a:rPr>
              <a:t>恩考芬尼</a:t>
            </a:r>
            <a:r>
              <a:rPr lang="en-US" altLang="zh-CN" sz="2400" b="1">
                <a:solidFill>
                  <a:srgbClr val="1C4C9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400" b="1">
                <a:solidFill>
                  <a:srgbClr val="1C4C90"/>
                </a:solidFill>
                <a:latin typeface="微软雅黑" panose="020B0503020204020204" pitchFamily="34" charset="-122"/>
                <a:ea typeface="微软雅黑" panose="020B0503020204020204" pitchFamily="34" charset="-122"/>
                <a:cs typeface="Arial" panose="020B0604020202020204" pitchFamily="34" charset="0"/>
              </a:rPr>
              <a:t>贝美替尼是首个取得</a:t>
            </a:r>
            <a:r>
              <a:rPr lang="en-US" altLang="zh-CN" sz="2400" b="1">
                <a:solidFill>
                  <a:srgbClr val="C14F4F"/>
                </a:solidFill>
                <a:latin typeface="微软雅黑" panose="020B0503020204020204" pitchFamily="34" charset="-122"/>
                <a:ea typeface="微软雅黑" panose="020B0503020204020204" pitchFamily="34" charset="-122"/>
                <a:cs typeface="Arial" panose="020B0604020202020204" pitchFamily="34" charset="0"/>
              </a:rPr>
              <a:t>47.6</a:t>
            </a:r>
            <a:r>
              <a:rPr lang="zh-CN" altLang="en-US" sz="2400" b="1">
                <a:solidFill>
                  <a:srgbClr val="C14F4F"/>
                </a:solidFill>
                <a:latin typeface="微软雅黑" panose="020B0503020204020204" pitchFamily="34" charset="-122"/>
                <a:ea typeface="微软雅黑" panose="020B0503020204020204" pitchFamily="34" charset="-122"/>
                <a:cs typeface="Arial" panose="020B0604020202020204" pitchFamily="34" charset="0"/>
              </a:rPr>
              <a:t>个月</a:t>
            </a:r>
            <a:r>
              <a:rPr lang="en-US" altLang="zh-CN" sz="2400" b="1">
                <a:solidFill>
                  <a:srgbClr val="C14F4F"/>
                </a:solidFill>
                <a:latin typeface="微软雅黑" panose="020B0503020204020204" pitchFamily="34" charset="-122"/>
                <a:ea typeface="微软雅黑" panose="020B0503020204020204" pitchFamily="34" charset="-122"/>
                <a:cs typeface="Arial" panose="020B0604020202020204" pitchFamily="34" charset="0"/>
              </a:rPr>
              <a:t>mOS</a:t>
            </a:r>
            <a:r>
              <a:rPr lang="zh-CN" altLang="en-US" sz="2400" b="1">
                <a:solidFill>
                  <a:srgbClr val="1C4C90"/>
                </a:solidFill>
                <a:latin typeface="微软雅黑" panose="020B0503020204020204" pitchFamily="34" charset="-122"/>
                <a:ea typeface="微软雅黑" panose="020B0503020204020204" pitchFamily="34" charset="-122"/>
                <a:cs typeface="Arial" panose="020B0604020202020204" pitchFamily="34" charset="0"/>
              </a:rPr>
              <a:t>的</a:t>
            </a:r>
            <a:r>
              <a:rPr lang="en-US" altLang="zh-CN" sz="2400" b="1">
                <a:solidFill>
                  <a:srgbClr val="1C4C90"/>
                </a:solidFill>
                <a:latin typeface="微软雅黑" panose="020B0503020204020204" pitchFamily="34" charset="-122"/>
                <a:ea typeface="微软雅黑" panose="020B0503020204020204" pitchFamily="34" charset="-122"/>
                <a:cs typeface="Arial" panose="020B0604020202020204" pitchFamily="34" charset="0"/>
              </a:rPr>
              <a:t>BRAF</a:t>
            </a:r>
            <a:r>
              <a:rPr lang="en-US" altLang="zh-CN" sz="2400" b="1" baseline="30000">
                <a:solidFill>
                  <a:srgbClr val="1C4C90"/>
                </a:solidFill>
                <a:latin typeface="微软雅黑" panose="020B0503020204020204" pitchFamily="34" charset="-122"/>
                <a:ea typeface="微软雅黑" panose="020B0503020204020204" pitchFamily="34" charset="-122"/>
                <a:cs typeface="Arial" panose="020B0604020202020204" pitchFamily="34" charset="0"/>
              </a:rPr>
              <a:t>V600E</a:t>
            </a:r>
            <a:r>
              <a:rPr lang="zh-CN" altLang="en-US" sz="2400" b="1">
                <a:solidFill>
                  <a:srgbClr val="1C4C90"/>
                </a:solidFill>
                <a:latin typeface="微软雅黑" panose="020B0503020204020204" pitchFamily="34" charset="-122"/>
                <a:ea typeface="微软雅黑" panose="020B0503020204020204" pitchFamily="34" charset="-122"/>
                <a:cs typeface="Arial" panose="020B0604020202020204" pitchFamily="34" charset="0"/>
              </a:rPr>
              <a:t>突变转移性</a:t>
            </a:r>
            <a:r>
              <a:rPr lang="en-US" altLang="zh-CN" sz="2400" b="1">
                <a:solidFill>
                  <a:srgbClr val="1C4C90"/>
                </a:solidFill>
                <a:latin typeface="微软雅黑" panose="020B0503020204020204" pitchFamily="34" charset="-122"/>
                <a:ea typeface="微软雅黑" panose="020B0503020204020204" pitchFamily="34" charset="-122"/>
                <a:cs typeface="Arial" panose="020B0604020202020204" pitchFamily="34" charset="0"/>
              </a:rPr>
              <a:t>NSCLC</a:t>
            </a:r>
          </a:p>
          <a:p>
            <a:pPr algn="l">
              <a:lnSpc>
                <a:spcPct val="100000"/>
              </a:lnSpc>
            </a:pPr>
            <a:r>
              <a:rPr lang="zh-CN" altLang="en-US" sz="2400" b="1">
                <a:solidFill>
                  <a:srgbClr val="1C4C90"/>
                </a:solidFill>
                <a:latin typeface="微软雅黑" panose="020B0503020204020204" pitchFamily="34" charset="-122"/>
                <a:ea typeface="微软雅黑" panose="020B0503020204020204" pitchFamily="34" charset="-122"/>
                <a:cs typeface="Arial" panose="020B0604020202020204" pitchFamily="34" charset="0"/>
              </a:rPr>
              <a:t>联合治疗方案，</a:t>
            </a:r>
            <a:r>
              <a:rPr lang="zh-CN" altLang="en-US" sz="2400" b="1">
                <a:solidFill>
                  <a:srgbClr val="C14F4F"/>
                </a:solidFill>
                <a:latin typeface="微软雅黑" panose="020B0503020204020204" pitchFamily="34" charset="-122"/>
                <a:ea typeface="微软雅黑" panose="020B0503020204020204" pitchFamily="34" charset="-122"/>
                <a:cs typeface="Arial" panose="020B0604020202020204" pitchFamily="34" charset="0"/>
              </a:rPr>
              <a:t>疾病进展风险显著降低了</a:t>
            </a:r>
            <a:r>
              <a:rPr lang="en-US" altLang="zh-CN" sz="2400" b="1">
                <a:solidFill>
                  <a:srgbClr val="C14F4F"/>
                </a:solidFill>
                <a:latin typeface="微软雅黑" panose="020B0503020204020204" pitchFamily="34" charset="-122"/>
                <a:ea typeface="微软雅黑" panose="020B0503020204020204" pitchFamily="34" charset="-122"/>
                <a:cs typeface="Arial" panose="020B0604020202020204" pitchFamily="34" charset="0"/>
              </a:rPr>
              <a:t>53%</a:t>
            </a:r>
            <a:r>
              <a:rPr lang="en-US" altLang="zh-CN" sz="2400" b="1">
                <a:solidFill>
                  <a:srgbClr val="1C4C90"/>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2400" b="1">
                <a:solidFill>
                  <a:srgbClr val="1C4C90"/>
                </a:solidFill>
                <a:latin typeface="微软雅黑" panose="020B0503020204020204" pitchFamily="34" charset="-122"/>
                <a:ea typeface="微软雅黑" panose="020B0503020204020204" pitchFamily="34" charset="-122"/>
                <a:cs typeface="Arial" panose="020B0604020202020204" pitchFamily="34" charset="0"/>
              </a:rPr>
              <a:t>解决了现有靶向治疗显著发热问题</a:t>
            </a:r>
          </a:p>
        </p:txBody>
      </p:sp>
      <p:sp>
        <p:nvSpPr>
          <p:cNvPr id="3" name="TextBox 2">
            <a:extLst>
              <a:ext uri="{FF2B5EF4-FFF2-40B4-BE49-F238E27FC236}">
                <a16:creationId xmlns:a16="http://schemas.microsoft.com/office/drawing/2014/main" id="{99421A23-9552-961F-916A-3A58D37ABC34}"/>
              </a:ext>
            </a:extLst>
          </p:cNvPr>
          <p:cNvSpPr txBox="1"/>
          <p:nvPr/>
        </p:nvSpPr>
        <p:spPr>
          <a:xfrm>
            <a:off x="748142" y="2661917"/>
            <a:ext cx="2617881" cy="846386"/>
          </a:xfrm>
          <a:prstGeom prst="rect">
            <a:avLst/>
          </a:prstGeom>
          <a:noFill/>
        </p:spPr>
        <p:txBody>
          <a:bodyPr wrap="square">
            <a:spAutoFit/>
          </a:bodyPr>
          <a:lstStyle/>
          <a:p>
            <a:pPr algn="ctr">
              <a:spcAft>
                <a:spcPts val="600"/>
              </a:spcAft>
            </a:pPr>
            <a:r>
              <a:rPr lang="en-US" altLang="zh-CN" sz="2400" b="1">
                <a:solidFill>
                  <a:srgbClr val="C14F4F"/>
                </a:solidFill>
                <a:latin typeface="微软雅黑" panose="020B0503020204020204" pitchFamily="34" charset="-122"/>
                <a:ea typeface="微软雅黑" panose="020B0503020204020204" pitchFamily="34" charset="-122"/>
              </a:rPr>
              <a:t>30.4</a:t>
            </a:r>
            <a:r>
              <a:rPr lang="zh-CN" altLang="en-US" sz="2400" b="1">
                <a:solidFill>
                  <a:srgbClr val="C14F4F"/>
                </a:solidFill>
                <a:latin typeface="微软雅黑" panose="020B0503020204020204" pitchFamily="34" charset="-122"/>
                <a:ea typeface="微软雅黑" panose="020B0503020204020204" pitchFamily="34" charset="-122"/>
              </a:rPr>
              <a:t> </a:t>
            </a:r>
            <a:r>
              <a:rPr lang="en-US" altLang="zh-CN" sz="2400" b="1">
                <a:solidFill>
                  <a:srgbClr val="C14F4F"/>
                </a:solidFill>
                <a:latin typeface="微软雅黑" panose="020B0503020204020204" pitchFamily="34" charset="-122"/>
                <a:ea typeface="微软雅黑" panose="020B0503020204020204" pitchFamily="34" charset="-122"/>
              </a:rPr>
              <a:t>vs 10.8</a:t>
            </a:r>
          </a:p>
          <a:p>
            <a:pPr algn="ctr">
              <a:spcAft>
                <a:spcPts val="600"/>
              </a:spcAft>
            </a:pPr>
            <a:r>
              <a:rPr lang="en-US" altLang="zh-CN" sz="2000">
                <a:solidFill>
                  <a:srgbClr val="1C4C90"/>
                </a:solidFill>
                <a:latin typeface="微软雅黑" panose="020B0503020204020204" pitchFamily="34" charset="-122"/>
                <a:ea typeface="微软雅黑" panose="020B0503020204020204" pitchFamily="34" charset="-122"/>
                <a:cs typeface="Arial" panose="020B0604020202020204" pitchFamily="34" charset="0"/>
              </a:rPr>
              <a:t>mPFS</a:t>
            </a:r>
            <a:r>
              <a:rPr lang="zh-CN" altLang="en-US" sz="2000">
                <a:solidFill>
                  <a:srgbClr val="1C4C9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000">
                <a:solidFill>
                  <a:srgbClr val="1C4C90"/>
                </a:solidFill>
                <a:latin typeface="微软雅黑" panose="020B0503020204020204" pitchFamily="34" charset="-122"/>
                <a:ea typeface="微软雅黑" panose="020B0503020204020204" pitchFamily="34" charset="-122"/>
              </a:rPr>
              <a:t>月</a:t>
            </a:r>
            <a:endParaRPr lang="en-US" altLang="zh-CN" sz="2000">
              <a:solidFill>
                <a:srgbClr val="1C4C9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TextBox 3">
            <a:extLst>
              <a:ext uri="{FF2B5EF4-FFF2-40B4-BE49-F238E27FC236}">
                <a16:creationId xmlns:a16="http://schemas.microsoft.com/office/drawing/2014/main" id="{91D421B4-DD55-6DB3-C970-348494830A31}"/>
              </a:ext>
            </a:extLst>
          </p:cNvPr>
          <p:cNvSpPr txBox="1"/>
          <p:nvPr/>
        </p:nvSpPr>
        <p:spPr>
          <a:xfrm>
            <a:off x="3438222" y="2661916"/>
            <a:ext cx="2357769" cy="846386"/>
          </a:xfrm>
          <a:prstGeom prst="rect">
            <a:avLst/>
          </a:prstGeom>
          <a:noFill/>
        </p:spPr>
        <p:txBody>
          <a:bodyPr wrap="square">
            <a:spAutoFit/>
          </a:bodyPr>
          <a:lstStyle/>
          <a:p>
            <a:pPr algn="ctr">
              <a:spcAft>
                <a:spcPts val="600"/>
              </a:spcAft>
            </a:pPr>
            <a:r>
              <a:rPr lang="en-US" altLang="zh-CN" sz="2400" b="1">
                <a:solidFill>
                  <a:srgbClr val="C14F4F"/>
                </a:solidFill>
                <a:latin typeface="微软雅黑" panose="020B0503020204020204" pitchFamily="34" charset="-122"/>
                <a:ea typeface="微软雅黑" panose="020B0503020204020204" pitchFamily="34" charset="-122"/>
              </a:rPr>
              <a:t>47.6</a:t>
            </a:r>
            <a:r>
              <a:rPr lang="zh-CN" altLang="en-US" sz="2400" b="1">
                <a:solidFill>
                  <a:srgbClr val="C14F4F"/>
                </a:solidFill>
                <a:latin typeface="微软雅黑" panose="020B0503020204020204" pitchFamily="34" charset="-122"/>
                <a:ea typeface="微软雅黑" panose="020B0503020204020204" pitchFamily="34" charset="-122"/>
              </a:rPr>
              <a:t> </a:t>
            </a:r>
            <a:r>
              <a:rPr lang="en-US" altLang="zh-CN" sz="2400" b="1">
                <a:solidFill>
                  <a:srgbClr val="C14F4F"/>
                </a:solidFill>
                <a:latin typeface="微软雅黑" panose="020B0503020204020204" pitchFamily="34" charset="-122"/>
                <a:ea typeface="微软雅黑" panose="020B0503020204020204" pitchFamily="34" charset="-122"/>
              </a:rPr>
              <a:t>vs 17.3</a:t>
            </a:r>
          </a:p>
          <a:p>
            <a:pPr algn="ctr">
              <a:spcAft>
                <a:spcPts val="600"/>
              </a:spcAft>
            </a:pPr>
            <a:r>
              <a:rPr lang="en-US" altLang="zh-CN" sz="2000">
                <a:solidFill>
                  <a:srgbClr val="1C4C90"/>
                </a:solidFill>
                <a:latin typeface="微软雅黑" panose="020B0503020204020204" pitchFamily="34" charset="-122"/>
                <a:ea typeface="微软雅黑" panose="020B0503020204020204" pitchFamily="34" charset="-122"/>
                <a:cs typeface="Arial" panose="020B0604020202020204" pitchFamily="34" charset="0"/>
              </a:rPr>
              <a:t>mOS</a:t>
            </a:r>
            <a:r>
              <a:rPr lang="zh-CN" altLang="en-US" sz="2000">
                <a:solidFill>
                  <a:srgbClr val="1C4C9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000">
                <a:solidFill>
                  <a:srgbClr val="1C4C90"/>
                </a:solidFill>
                <a:latin typeface="微软雅黑" panose="020B0503020204020204" pitchFamily="34" charset="-122"/>
                <a:ea typeface="微软雅黑" panose="020B0503020204020204" pitchFamily="34" charset="-122"/>
              </a:rPr>
              <a:t>月</a:t>
            </a:r>
            <a:endParaRPr lang="en-US" altLang="zh-CN" sz="2000">
              <a:solidFill>
                <a:srgbClr val="1C4C9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TextBox 5">
            <a:extLst>
              <a:ext uri="{FF2B5EF4-FFF2-40B4-BE49-F238E27FC236}">
                <a16:creationId xmlns:a16="http://schemas.microsoft.com/office/drawing/2014/main" id="{4B4C9AD8-7103-E755-9F5B-681E0579753B}"/>
              </a:ext>
            </a:extLst>
          </p:cNvPr>
          <p:cNvSpPr txBox="1"/>
          <p:nvPr/>
        </p:nvSpPr>
        <p:spPr>
          <a:xfrm>
            <a:off x="6534328" y="2661917"/>
            <a:ext cx="2453775" cy="846386"/>
          </a:xfrm>
          <a:prstGeom prst="rect">
            <a:avLst/>
          </a:prstGeom>
          <a:noFill/>
        </p:spPr>
        <p:txBody>
          <a:bodyPr wrap="square">
            <a:spAutoFit/>
          </a:bodyPr>
          <a:lstStyle/>
          <a:p>
            <a:pPr algn="ctr">
              <a:spcAft>
                <a:spcPts val="600"/>
              </a:spcAft>
            </a:pPr>
            <a:r>
              <a:rPr lang="en-US" altLang="zh-CN" sz="2400" b="1">
                <a:solidFill>
                  <a:srgbClr val="C14F4F"/>
                </a:solidFill>
                <a:latin typeface="微软雅黑" panose="020B0503020204020204" pitchFamily="34" charset="-122"/>
                <a:ea typeface="微软雅黑" panose="020B0503020204020204" pitchFamily="34" charset="-122"/>
              </a:rPr>
              <a:t>8%</a:t>
            </a:r>
            <a:r>
              <a:rPr lang="zh-CN" altLang="en-US" sz="2400" b="1">
                <a:solidFill>
                  <a:srgbClr val="C14F4F"/>
                </a:solidFill>
                <a:latin typeface="微软雅黑" panose="020B0503020204020204" pitchFamily="34" charset="-122"/>
                <a:ea typeface="微软雅黑" panose="020B0503020204020204" pitchFamily="34" charset="-122"/>
              </a:rPr>
              <a:t> </a:t>
            </a:r>
            <a:r>
              <a:rPr lang="en-US" altLang="zh-CN" sz="2400" b="1">
                <a:solidFill>
                  <a:srgbClr val="C14F4F"/>
                </a:solidFill>
                <a:latin typeface="微软雅黑" panose="020B0503020204020204" pitchFamily="34" charset="-122"/>
                <a:ea typeface="微软雅黑" panose="020B0503020204020204" pitchFamily="34" charset="-122"/>
              </a:rPr>
              <a:t>vs 56%</a:t>
            </a:r>
          </a:p>
          <a:p>
            <a:pPr algn="ctr">
              <a:spcAft>
                <a:spcPts val="600"/>
              </a:spcAft>
            </a:pPr>
            <a:r>
              <a:rPr lang="zh-CN" altLang="en-US" sz="2000">
                <a:solidFill>
                  <a:srgbClr val="1C4C90"/>
                </a:solidFill>
                <a:latin typeface="微软雅黑" panose="020B0503020204020204" pitchFamily="34" charset="-122"/>
                <a:ea typeface="微软雅黑" panose="020B0503020204020204" pitchFamily="34" charset="-122"/>
                <a:cs typeface="Arial" panose="020B0604020202020204" pitchFamily="34" charset="0"/>
              </a:rPr>
              <a:t>所有级别发热率</a:t>
            </a:r>
            <a:endParaRPr lang="en-US" altLang="zh-CN" sz="2000">
              <a:solidFill>
                <a:srgbClr val="1C4C9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TextBox 6">
            <a:extLst>
              <a:ext uri="{FF2B5EF4-FFF2-40B4-BE49-F238E27FC236}">
                <a16:creationId xmlns:a16="http://schemas.microsoft.com/office/drawing/2014/main" id="{A2A12414-C2C0-768D-CEB8-E79F3471788F}"/>
              </a:ext>
            </a:extLst>
          </p:cNvPr>
          <p:cNvSpPr txBox="1"/>
          <p:nvPr/>
        </p:nvSpPr>
        <p:spPr>
          <a:xfrm>
            <a:off x="8865423" y="2661917"/>
            <a:ext cx="2549779" cy="846386"/>
          </a:xfrm>
          <a:prstGeom prst="rect">
            <a:avLst/>
          </a:prstGeom>
          <a:noFill/>
        </p:spPr>
        <p:txBody>
          <a:bodyPr wrap="square">
            <a:spAutoFit/>
          </a:bodyPr>
          <a:lstStyle/>
          <a:p>
            <a:pPr algn="ctr">
              <a:spcAft>
                <a:spcPts val="600"/>
              </a:spcAft>
            </a:pPr>
            <a:r>
              <a:rPr lang="en-US" altLang="zh-CN" sz="2400" b="1">
                <a:solidFill>
                  <a:srgbClr val="C14F4F"/>
                </a:solidFill>
                <a:latin typeface="微软雅黑" panose="020B0503020204020204" pitchFamily="34" charset="-122"/>
                <a:ea typeface="微软雅黑" panose="020B0503020204020204" pitchFamily="34" charset="-122"/>
              </a:rPr>
              <a:t>-65%</a:t>
            </a:r>
            <a:endParaRPr lang="en-US" sz="2400"/>
          </a:p>
          <a:p>
            <a:pPr algn="ctr">
              <a:spcAft>
                <a:spcPts val="600"/>
              </a:spcAft>
            </a:pPr>
            <a:r>
              <a:rPr lang="en-US" altLang="zh-CN" sz="2000">
                <a:solidFill>
                  <a:srgbClr val="1C4C90"/>
                </a:solidFill>
                <a:latin typeface="微软雅黑" panose="020B0503020204020204" pitchFamily="34" charset="-122"/>
                <a:ea typeface="微软雅黑" panose="020B0503020204020204" pitchFamily="34" charset="-122"/>
                <a:cs typeface="Arial" panose="020B0604020202020204" pitchFamily="34" charset="0"/>
              </a:rPr>
              <a:t>SAE</a:t>
            </a:r>
            <a:r>
              <a:rPr lang="zh-CN" altLang="en-US" sz="2000">
                <a:solidFill>
                  <a:srgbClr val="1C4C90"/>
                </a:solidFill>
                <a:latin typeface="微软雅黑" panose="020B0503020204020204" pitchFamily="34" charset="-122"/>
                <a:ea typeface="微软雅黑" panose="020B0503020204020204" pitchFamily="34" charset="-122"/>
                <a:cs typeface="Arial" panose="020B0604020202020204" pitchFamily="34" charset="0"/>
              </a:rPr>
              <a:t>发生风险</a:t>
            </a:r>
            <a:endParaRPr lang="en-US" altLang="zh-CN" sz="2000">
              <a:solidFill>
                <a:srgbClr val="1C4C9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TextBox 8">
            <a:extLst>
              <a:ext uri="{FF2B5EF4-FFF2-40B4-BE49-F238E27FC236}">
                <a16:creationId xmlns:a16="http://schemas.microsoft.com/office/drawing/2014/main" id="{700B02B2-A2A1-8180-44A8-CB38A4F3E206}"/>
              </a:ext>
            </a:extLst>
          </p:cNvPr>
          <p:cNvSpPr txBox="1"/>
          <p:nvPr/>
        </p:nvSpPr>
        <p:spPr>
          <a:xfrm>
            <a:off x="776798" y="5310484"/>
            <a:ext cx="2767864" cy="846386"/>
          </a:xfrm>
          <a:prstGeom prst="rect">
            <a:avLst/>
          </a:prstGeom>
          <a:noFill/>
        </p:spPr>
        <p:txBody>
          <a:bodyPr wrap="square">
            <a:spAutoFit/>
          </a:bodyPr>
          <a:lstStyle/>
          <a:p>
            <a:pPr algn="ctr">
              <a:spcAft>
                <a:spcPts val="600"/>
              </a:spcAft>
            </a:pPr>
            <a:r>
              <a:rPr lang="zh-CN" altLang="en-US" sz="2400" b="1">
                <a:solidFill>
                  <a:srgbClr val="C14F4F"/>
                </a:solidFill>
                <a:latin typeface="微软雅黑" panose="020B0503020204020204" pitchFamily="34" charset="-122"/>
                <a:ea typeface="微软雅黑" panose="020B0503020204020204" pitchFamily="34" charset="-122"/>
              </a:rPr>
              <a:t>双位点结合</a:t>
            </a:r>
            <a:endParaRPr lang="en-US" altLang="zh-CN" sz="2400" b="1">
              <a:solidFill>
                <a:srgbClr val="C14F4F"/>
              </a:solidFill>
              <a:latin typeface="微软雅黑" panose="020B0503020204020204" pitchFamily="34" charset="-122"/>
              <a:ea typeface="微软雅黑" panose="020B0503020204020204" pitchFamily="34" charset="-122"/>
            </a:endParaRPr>
          </a:p>
          <a:p>
            <a:pPr algn="ctr">
              <a:spcAft>
                <a:spcPts val="600"/>
              </a:spcAft>
            </a:pPr>
            <a:r>
              <a:rPr lang="zh-CN" altLang="en-US" sz="2000">
                <a:solidFill>
                  <a:srgbClr val="1C4C90"/>
                </a:solidFill>
                <a:latin typeface="微软雅黑" panose="020B0503020204020204" pitchFamily="34" charset="-122"/>
                <a:ea typeface="微软雅黑" panose="020B0503020204020204" pitchFamily="34" charset="-122"/>
                <a:cs typeface="Arial" panose="020B0604020202020204" pitchFamily="34" charset="0"/>
              </a:rPr>
              <a:t>核糖位点</a:t>
            </a:r>
            <a:r>
              <a:rPr lang="en-US" altLang="zh-CN" sz="2000">
                <a:solidFill>
                  <a:srgbClr val="1C4C9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000">
                <a:solidFill>
                  <a:srgbClr val="1C4C90"/>
                </a:solidFill>
                <a:latin typeface="微软雅黑" panose="020B0503020204020204" pitchFamily="34" charset="-122"/>
                <a:ea typeface="微软雅黑" panose="020B0503020204020204" pitchFamily="34" charset="-122"/>
                <a:cs typeface="Arial" panose="020B0604020202020204" pitchFamily="34" charset="0"/>
              </a:rPr>
              <a:t>延伸铰链区</a:t>
            </a:r>
            <a:endParaRPr lang="en-US" altLang="zh-CN" sz="2000">
              <a:solidFill>
                <a:srgbClr val="1C4C9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TextBox 10">
            <a:extLst>
              <a:ext uri="{FF2B5EF4-FFF2-40B4-BE49-F238E27FC236}">
                <a16:creationId xmlns:a16="http://schemas.microsoft.com/office/drawing/2014/main" id="{29C7F198-71DD-4F21-DF74-E65437B837D5}"/>
              </a:ext>
            </a:extLst>
          </p:cNvPr>
          <p:cNvSpPr txBox="1"/>
          <p:nvPr/>
        </p:nvSpPr>
        <p:spPr>
          <a:xfrm>
            <a:off x="3544662" y="5310484"/>
            <a:ext cx="2357769" cy="846386"/>
          </a:xfrm>
          <a:prstGeom prst="rect">
            <a:avLst/>
          </a:prstGeom>
          <a:noFill/>
        </p:spPr>
        <p:txBody>
          <a:bodyPr wrap="square">
            <a:spAutoFit/>
          </a:bodyPr>
          <a:lstStyle/>
          <a:p>
            <a:pPr algn="ctr">
              <a:spcAft>
                <a:spcPts val="600"/>
              </a:spcAft>
            </a:pPr>
            <a:r>
              <a:rPr lang="zh-CN" altLang="en-US" sz="2400" b="1">
                <a:solidFill>
                  <a:srgbClr val="C14F4F"/>
                </a:solidFill>
                <a:latin typeface="微软雅黑" panose="020B0503020204020204" pitchFamily="34" charset="-122"/>
                <a:ea typeface="微软雅黑" panose="020B0503020204020204" pitchFamily="34" charset="-122"/>
              </a:rPr>
              <a:t>双靶点抑制</a:t>
            </a:r>
            <a:endParaRPr lang="en-US" altLang="zh-CN" sz="2400" b="1">
              <a:solidFill>
                <a:srgbClr val="C14F4F"/>
              </a:solidFill>
              <a:latin typeface="微软雅黑" panose="020B0503020204020204" pitchFamily="34" charset="-122"/>
              <a:ea typeface="微软雅黑" panose="020B0503020204020204" pitchFamily="34" charset="-122"/>
            </a:endParaRPr>
          </a:p>
          <a:p>
            <a:pPr algn="ctr">
              <a:spcAft>
                <a:spcPts val="600"/>
              </a:spcAft>
            </a:pPr>
            <a:r>
              <a:rPr lang="en-US" altLang="zh-CN" sz="2000">
                <a:solidFill>
                  <a:srgbClr val="1C4C90"/>
                </a:solidFill>
                <a:latin typeface="微软雅黑" panose="020B0503020204020204" pitchFamily="34" charset="-122"/>
                <a:ea typeface="微软雅黑" panose="020B0503020204020204" pitchFamily="34" charset="-122"/>
                <a:cs typeface="Arial" panose="020B0604020202020204" pitchFamily="34" charset="0"/>
              </a:rPr>
              <a:t>BRAF + MEK</a:t>
            </a:r>
          </a:p>
        </p:txBody>
      </p:sp>
      <p:sp>
        <p:nvSpPr>
          <p:cNvPr id="12" name="TextBox 11">
            <a:extLst>
              <a:ext uri="{FF2B5EF4-FFF2-40B4-BE49-F238E27FC236}">
                <a16:creationId xmlns:a16="http://schemas.microsoft.com/office/drawing/2014/main" id="{3F216F4E-E993-BC4A-359D-BFA7A72C161E}"/>
              </a:ext>
            </a:extLst>
          </p:cNvPr>
          <p:cNvSpPr txBox="1"/>
          <p:nvPr/>
        </p:nvSpPr>
        <p:spPr>
          <a:xfrm>
            <a:off x="6534328" y="5309965"/>
            <a:ext cx="2357769" cy="846386"/>
          </a:xfrm>
          <a:prstGeom prst="rect">
            <a:avLst/>
          </a:prstGeom>
          <a:noFill/>
        </p:spPr>
        <p:txBody>
          <a:bodyPr wrap="square">
            <a:spAutoFit/>
          </a:bodyPr>
          <a:lstStyle/>
          <a:p>
            <a:pPr algn="ctr">
              <a:spcAft>
                <a:spcPts val="600"/>
              </a:spcAft>
            </a:pPr>
            <a:r>
              <a:rPr lang="en-US" altLang="zh-CN" sz="2400" b="1">
                <a:solidFill>
                  <a:srgbClr val="C14F4F"/>
                </a:solidFill>
                <a:latin typeface="微软雅黑" panose="020B0503020204020204" pitchFamily="34" charset="-122"/>
                <a:ea typeface="微软雅黑" panose="020B0503020204020204" pitchFamily="34" charset="-122"/>
              </a:rPr>
              <a:t>0.96-1.60%</a:t>
            </a:r>
          </a:p>
          <a:p>
            <a:pPr algn="ctr">
              <a:spcAft>
                <a:spcPts val="600"/>
              </a:spcAft>
            </a:pPr>
            <a:r>
              <a:rPr lang="en-US" altLang="zh-CN" sz="2000">
                <a:solidFill>
                  <a:srgbClr val="1C4C90"/>
                </a:solidFill>
                <a:latin typeface="微软雅黑" panose="020B0503020204020204" pitchFamily="34" charset="-122"/>
                <a:ea typeface="微软雅黑" panose="020B0503020204020204" pitchFamily="34" charset="-122"/>
                <a:cs typeface="Arial" panose="020B0604020202020204" pitchFamily="34" charset="0"/>
              </a:rPr>
              <a:t>BRAF</a:t>
            </a:r>
            <a:r>
              <a:rPr lang="en-US" altLang="zh-CN" sz="2000" baseline="30000">
                <a:solidFill>
                  <a:srgbClr val="1C4C90"/>
                </a:solidFill>
                <a:latin typeface="微软雅黑" panose="020B0503020204020204" pitchFamily="34" charset="-122"/>
                <a:ea typeface="微软雅黑" panose="020B0503020204020204" pitchFamily="34" charset="-122"/>
                <a:cs typeface="Arial" panose="020B0604020202020204" pitchFamily="34" charset="0"/>
              </a:rPr>
              <a:t>V600E</a:t>
            </a:r>
            <a:r>
              <a:rPr lang="zh-CN" altLang="en-US" sz="2000">
                <a:solidFill>
                  <a:srgbClr val="1C4C90"/>
                </a:solidFill>
                <a:latin typeface="微软雅黑" panose="020B0503020204020204" pitchFamily="34" charset="-122"/>
                <a:ea typeface="微软雅黑" panose="020B0503020204020204" pitchFamily="34" charset="-122"/>
                <a:cs typeface="Arial" panose="020B0604020202020204" pitchFamily="34" charset="0"/>
              </a:rPr>
              <a:t>突变罕见</a:t>
            </a:r>
            <a:endParaRPr lang="en-US" altLang="zh-CN" sz="2000">
              <a:solidFill>
                <a:srgbClr val="1C4C9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TextBox 12">
            <a:extLst>
              <a:ext uri="{FF2B5EF4-FFF2-40B4-BE49-F238E27FC236}">
                <a16:creationId xmlns:a16="http://schemas.microsoft.com/office/drawing/2014/main" id="{C593C2F1-22EB-7E16-E84C-EE663E4485FF}"/>
              </a:ext>
            </a:extLst>
          </p:cNvPr>
          <p:cNvSpPr txBox="1"/>
          <p:nvPr/>
        </p:nvSpPr>
        <p:spPr>
          <a:xfrm>
            <a:off x="9057433" y="5309965"/>
            <a:ext cx="2357769" cy="846386"/>
          </a:xfrm>
          <a:prstGeom prst="rect">
            <a:avLst/>
          </a:prstGeom>
          <a:noFill/>
        </p:spPr>
        <p:txBody>
          <a:bodyPr wrap="square">
            <a:spAutoFit/>
          </a:bodyPr>
          <a:lstStyle/>
          <a:p>
            <a:pPr algn="ctr">
              <a:spcAft>
                <a:spcPts val="600"/>
              </a:spcAft>
            </a:pPr>
            <a:r>
              <a:rPr lang="en-US" altLang="zh-CN" sz="2400" b="1">
                <a:solidFill>
                  <a:srgbClr val="C14F4F"/>
                </a:solidFill>
                <a:latin typeface="微软雅黑" panose="020B0503020204020204" pitchFamily="34" charset="-122"/>
                <a:ea typeface="微软雅黑" panose="020B0503020204020204" pitchFamily="34" charset="-122"/>
              </a:rPr>
              <a:t>4485-7177</a:t>
            </a:r>
          </a:p>
          <a:p>
            <a:pPr algn="ctr">
              <a:spcAft>
                <a:spcPts val="600"/>
              </a:spcAft>
            </a:pPr>
            <a:r>
              <a:rPr lang="zh-CN" altLang="en-US" sz="2000">
                <a:solidFill>
                  <a:srgbClr val="1C4C90"/>
                </a:solidFill>
                <a:latin typeface="微软雅黑" panose="020B0503020204020204" pitchFamily="34" charset="-122"/>
                <a:ea typeface="微软雅黑" panose="020B0503020204020204" pitchFamily="34" charset="-122"/>
                <a:cs typeface="Arial" panose="020B0604020202020204" pitchFamily="34" charset="0"/>
              </a:rPr>
              <a:t>年新发患者数少</a:t>
            </a:r>
            <a:endParaRPr lang="en-US" altLang="zh-CN" sz="2000">
              <a:solidFill>
                <a:srgbClr val="1C4C9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矩形: 圆角 9">
            <a:extLst>
              <a:ext uri="{FF2B5EF4-FFF2-40B4-BE49-F238E27FC236}">
                <a16:creationId xmlns:a16="http://schemas.microsoft.com/office/drawing/2014/main" id="{6C05C5DC-6643-1EA2-55AD-B8CDA08D6226}"/>
              </a:ext>
            </a:extLst>
          </p:cNvPr>
          <p:cNvSpPr/>
          <p:nvPr/>
        </p:nvSpPr>
        <p:spPr>
          <a:xfrm>
            <a:off x="680827" y="2058187"/>
            <a:ext cx="5415173" cy="1852119"/>
          </a:xfrm>
          <a:prstGeom prst="roundRect">
            <a:avLst/>
          </a:prstGeom>
          <a:noFill/>
          <a:ln w="19050" cap="flat" cmpd="sng" algn="ctr">
            <a:solidFill>
              <a:srgbClr val="7A6BFF"/>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FFFFFF"/>
              </a:solidFill>
              <a:effectLst/>
              <a:uLnTx/>
              <a:uFillTx/>
              <a:latin typeface="Times New Roman"/>
              <a:ea typeface="微软雅黑"/>
              <a:cs typeface="+mn-cs"/>
            </a:endParaRPr>
          </a:p>
        </p:txBody>
      </p:sp>
      <p:sp>
        <p:nvSpPr>
          <p:cNvPr id="16" name="Title">
            <a:extLst>
              <a:ext uri="{FF2B5EF4-FFF2-40B4-BE49-F238E27FC236}">
                <a16:creationId xmlns:a16="http://schemas.microsoft.com/office/drawing/2014/main" id="{3FA9C771-BDE3-6185-8CF5-47EC68D1C51C}"/>
              </a:ext>
            </a:extLst>
          </p:cNvPr>
          <p:cNvSpPr/>
          <p:nvPr/>
        </p:nvSpPr>
        <p:spPr>
          <a:xfrm>
            <a:off x="1187711" y="1630870"/>
            <a:ext cx="4501022" cy="802829"/>
          </a:xfrm>
          <a:prstGeom prst="roundRect">
            <a:avLst>
              <a:gd name="adj" fmla="val 50000"/>
            </a:avLst>
          </a:prstGeom>
          <a:solidFill>
            <a:srgbClr val="1C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400" b="1">
                <a:solidFill>
                  <a:schemeClr val="bg1"/>
                </a:solidFill>
                <a:latin typeface="微软雅黑" panose="020B0503020204020204" pitchFamily="34" charset="-122"/>
                <a:ea typeface="微软雅黑" panose="020B0503020204020204" pitchFamily="34" charset="-122"/>
              </a:rPr>
              <a:t>疗效显著</a:t>
            </a:r>
            <a:endParaRPr lang="en-US" altLang="zh-CN" sz="2400" b="1">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400" baseline="30000">
                <a:solidFill>
                  <a:schemeClr val="bg1"/>
                </a:solidFill>
                <a:latin typeface="微软雅黑" panose="020B0503020204020204" pitchFamily="34" charset="-122"/>
                <a:ea typeface="微软雅黑" panose="020B0503020204020204" pitchFamily="34" charset="-122"/>
              </a:rPr>
              <a:t>恩考芬尼</a:t>
            </a:r>
            <a:r>
              <a:rPr lang="en-US" altLang="zh-CN" sz="2400" baseline="30000">
                <a:solidFill>
                  <a:schemeClr val="bg1"/>
                </a:solidFill>
                <a:latin typeface="微软雅黑" panose="020B0503020204020204" pitchFamily="34" charset="-122"/>
                <a:ea typeface="微软雅黑" panose="020B0503020204020204" pitchFamily="34" charset="-122"/>
              </a:rPr>
              <a:t>+</a:t>
            </a:r>
            <a:r>
              <a:rPr lang="zh-CN" altLang="en-US" sz="2400" baseline="30000">
                <a:solidFill>
                  <a:schemeClr val="bg1"/>
                </a:solidFill>
                <a:latin typeface="微软雅黑" panose="020B0503020204020204" pitchFamily="34" charset="-122"/>
                <a:ea typeface="微软雅黑" panose="020B0503020204020204" pitchFamily="34" charset="-122"/>
              </a:rPr>
              <a:t>贝美替尼 </a:t>
            </a:r>
            <a:r>
              <a:rPr lang="en-US" altLang="zh-CN" sz="2400" baseline="30000">
                <a:solidFill>
                  <a:schemeClr val="bg1"/>
                </a:solidFill>
                <a:latin typeface="微软雅黑" panose="020B0503020204020204" pitchFamily="34" charset="-122"/>
                <a:ea typeface="微软雅黑" panose="020B0503020204020204" pitchFamily="34" charset="-122"/>
              </a:rPr>
              <a:t>vs </a:t>
            </a:r>
            <a:r>
              <a:rPr lang="zh-CN" altLang="en-US" sz="2400" baseline="30000">
                <a:solidFill>
                  <a:schemeClr val="bg1"/>
                </a:solidFill>
                <a:latin typeface="微软雅黑" panose="020B0503020204020204" pitchFamily="34" charset="-122"/>
                <a:ea typeface="微软雅黑" panose="020B0503020204020204" pitchFamily="34" charset="-122"/>
              </a:rPr>
              <a:t>达拉非尼</a:t>
            </a:r>
            <a:r>
              <a:rPr lang="en-US" altLang="zh-CN" sz="2400" baseline="30000">
                <a:solidFill>
                  <a:schemeClr val="bg1"/>
                </a:solidFill>
                <a:latin typeface="微软雅黑" panose="020B0503020204020204" pitchFamily="34" charset="-122"/>
                <a:ea typeface="微软雅黑" panose="020B0503020204020204" pitchFamily="34" charset="-122"/>
              </a:rPr>
              <a:t>+</a:t>
            </a:r>
            <a:r>
              <a:rPr lang="zh-CN" altLang="en-US" sz="2400" baseline="30000">
                <a:solidFill>
                  <a:schemeClr val="bg1"/>
                </a:solidFill>
                <a:latin typeface="微软雅黑" panose="020B0503020204020204" pitchFamily="34" charset="-122"/>
                <a:ea typeface="微软雅黑" panose="020B0503020204020204" pitchFamily="34" charset="-122"/>
              </a:rPr>
              <a:t>曲美替尼</a:t>
            </a:r>
          </a:p>
        </p:txBody>
      </p:sp>
      <p:sp>
        <p:nvSpPr>
          <p:cNvPr id="18" name="矩形: 圆角 9">
            <a:extLst>
              <a:ext uri="{FF2B5EF4-FFF2-40B4-BE49-F238E27FC236}">
                <a16:creationId xmlns:a16="http://schemas.microsoft.com/office/drawing/2014/main" id="{768C8F29-DFF7-2951-C5F4-49271873EC00}"/>
              </a:ext>
            </a:extLst>
          </p:cNvPr>
          <p:cNvSpPr/>
          <p:nvPr/>
        </p:nvSpPr>
        <p:spPr>
          <a:xfrm>
            <a:off x="6358271" y="2058187"/>
            <a:ext cx="5160048" cy="1852119"/>
          </a:xfrm>
          <a:prstGeom prst="roundRect">
            <a:avLst/>
          </a:prstGeom>
          <a:noFill/>
          <a:ln w="19050" cap="flat" cmpd="sng" algn="ctr">
            <a:solidFill>
              <a:srgbClr val="7A6BFF"/>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FFFFFF"/>
              </a:solidFill>
              <a:effectLst/>
              <a:uLnTx/>
              <a:uFillTx/>
              <a:latin typeface="Times New Roman"/>
              <a:ea typeface="微软雅黑"/>
              <a:cs typeface="+mn-cs"/>
            </a:endParaRPr>
          </a:p>
        </p:txBody>
      </p:sp>
      <p:sp>
        <p:nvSpPr>
          <p:cNvPr id="19" name="Title">
            <a:extLst>
              <a:ext uri="{FF2B5EF4-FFF2-40B4-BE49-F238E27FC236}">
                <a16:creationId xmlns:a16="http://schemas.microsoft.com/office/drawing/2014/main" id="{7C2E844E-5496-6A4C-1AD3-0A543E3D4374}"/>
              </a:ext>
            </a:extLst>
          </p:cNvPr>
          <p:cNvSpPr/>
          <p:nvPr/>
        </p:nvSpPr>
        <p:spPr>
          <a:xfrm>
            <a:off x="6737592" y="1630870"/>
            <a:ext cx="4501022" cy="802829"/>
          </a:xfrm>
          <a:prstGeom prst="roundRect">
            <a:avLst>
              <a:gd name="adj" fmla="val 50000"/>
            </a:avLst>
          </a:prstGeom>
          <a:solidFill>
            <a:srgbClr val="1C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400" b="1">
                <a:solidFill>
                  <a:schemeClr val="bg1"/>
                </a:solidFill>
                <a:latin typeface="微软雅黑" panose="020B0503020204020204" pitchFamily="34" charset="-122"/>
                <a:ea typeface="微软雅黑" panose="020B0503020204020204" pitchFamily="34" charset="-122"/>
              </a:rPr>
              <a:t>安全性显著</a:t>
            </a:r>
            <a:endParaRPr lang="en-US" altLang="zh-CN" sz="2400" b="1">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400" baseline="30000">
                <a:solidFill>
                  <a:schemeClr val="bg1"/>
                </a:solidFill>
                <a:latin typeface="微软雅黑" panose="020B0503020204020204" pitchFamily="34" charset="-122"/>
                <a:ea typeface="微软雅黑" panose="020B0503020204020204" pitchFamily="34" charset="-122"/>
              </a:rPr>
              <a:t>恩考芬尼</a:t>
            </a:r>
            <a:r>
              <a:rPr lang="en-US" altLang="zh-CN" sz="2400" baseline="30000">
                <a:solidFill>
                  <a:schemeClr val="bg1"/>
                </a:solidFill>
                <a:latin typeface="微软雅黑" panose="020B0503020204020204" pitchFamily="34" charset="-122"/>
                <a:ea typeface="微软雅黑" panose="020B0503020204020204" pitchFamily="34" charset="-122"/>
              </a:rPr>
              <a:t>+</a:t>
            </a:r>
            <a:r>
              <a:rPr lang="zh-CN" altLang="en-US" sz="2400" baseline="30000">
                <a:solidFill>
                  <a:schemeClr val="bg1"/>
                </a:solidFill>
                <a:latin typeface="微软雅黑" panose="020B0503020204020204" pitchFamily="34" charset="-122"/>
                <a:ea typeface="微软雅黑" panose="020B0503020204020204" pitchFamily="34" charset="-122"/>
              </a:rPr>
              <a:t>贝美替尼 </a:t>
            </a:r>
            <a:r>
              <a:rPr lang="en-US" altLang="zh-CN" sz="2400" baseline="30000">
                <a:solidFill>
                  <a:schemeClr val="bg1"/>
                </a:solidFill>
                <a:latin typeface="微软雅黑" panose="020B0503020204020204" pitchFamily="34" charset="-122"/>
                <a:ea typeface="微软雅黑" panose="020B0503020204020204" pitchFamily="34" charset="-122"/>
              </a:rPr>
              <a:t>vs </a:t>
            </a:r>
            <a:r>
              <a:rPr lang="zh-CN" altLang="en-US" sz="2400" baseline="30000">
                <a:solidFill>
                  <a:schemeClr val="bg1"/>
                </a:solidFill>
                <a:latin typeface="微软雅黑" panose="020B0503020204020204" pitchFamily="34" charset="-122"/>
                <a:ea typeface="微软雅黑" panose="020B0503020204020204" pitchFamily="34" charset="-122"/>
              </a:rPr>
              <a:t>达拉非尼</a:t>
            </a:r>
            <a:r>
              <a:rPr lang="en-US" altLang="zh-CN" sz="2400" baseline="30000">
                <a:solidFill>
                  <a:schemeClr val="bg1"/>
                </a:solidFill>
                <a:latin typeface="微软雅黑" panose="020B0503020204020204" pitchFamily="34" charset="-122"/>
                <a:ea typeface="微软雅黑" panose="020B0503020204020204" pitchFamily="34" charset="-122"/>
              </a:rPr>
              <a:t>+</a:t>
            </a:r>
            <a:r>
              <a:rPr lang="zh-CN" altLang="en-US" sz="2400" baseline="30000">
                <a:solidFill>
                  <a:schemeClr val="bg1"/>
                </a:solidFill>
                <a:latin typeface="微软雅黑" panose="020B0503020204020204" pitchFamily="34" charset="-122"/>
                <a:ea typeface="微软雅黑" panose="020B0503020204020204" pitchFamily="34" charset="-122"/>
              </a:rPr>
              <a:t>曲美替尼</a:t>
            </a:r>
          </a:p>
        </p:txBody>
      </p:sp>
      <p:sp>
        <p:nvSpPr>
          <p:cNvPr id="21" name="矩形: 圆角 9">
            <a:extLst>
              <a:ext uri="{FF2B5EF4-FFF2-40B4-BE49-F238E27FC236}">
                <a16:creationId xmlns:a16="http://schemas.microsoft.com/office/drawing/2014/main" id="{F53B3967-B135-FB4C-95B2-AFD407524279}"/>
              </a:ext>
            </a:extLst>
          </p:cNvPr>
          <p:cNvSpPr/>
          <p:nvPr/>
        </p:nvSpPr>
        <p:spPr>
          <a:xfrm>
            <a:off x="680827" y="4697537"/>
            <a:ext cx="5415173" cy="1852119"/>
          </a:xfrm>
          <a:prstGeom prst="roundRect">
            <a:avLst/>
          </a:prstGeom>
          <a:noFill/>
          <a:ln w="19050" cap="flat" cmpd="sng" algn="ctr">
            <a:solidFill>
              <a:srgbClr val="7A6BFF"/>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FFFFFF"/>
              </a:solidFill>
              <a:effectLst/>
              <a:uLnTx/>
              <a:uFillTx/>
              <a:latin typeface="Times New Roman"/>
              <a:ea typeface="微软雅黑"/>
              <a:cs typeface="+mn-cs"/>
            </a:endParaRPr>
          </a:p>
        </p:txBody>
      </p:sp>
      <p:sp>
        <p:nvSpPr>
          <p:cNvPr id="22" name="Title">
            <a:extLst>
              <a:ext uri="{FF2B5EF4-FFF2-40B4-BE49-F238E27FC236}">
                <a16:creationId xmlns:a16="http://schemas.microsoft.com/office/drawing/2014/main" id="{3F523437-6493-C89C-AE19-5ACD9BFD2988}"/>
              </a:ext>
            </a:extLst>
          </p:cNvPr>
          <p:cNvSpPr/>
          <p:nvPr/>
        </p:nvSpPr>
        <p:spPr>
          <a:xfrm>
            <a:off x="1187711" y="4193436"/>
            <a:ext cx="4501022" cy="802829"/>
          </a:xfrm>
          <a:prstGeom prst="roundRect">
            <a:avLst>
              <a:gd name="adj" fmla="val 50000"/>
            </a:avLst>
          </a:prstGeom>
          <a:solidFill>
            <a:srgbClr val="1C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400" b="1">
                <a:solidFill>
                  <a:schemeClr val="bg1"/>
                </a:solidFill>
                <a:latin typeface="微软雅黑" panose="020B0503020204020204" pitchFamily="34" charset="-122"/>
                <a:ea typeface="微软雅黑" panose="020B0503020204020204" pitchFamily="34" charset="-122"/>
              </a:rPr>
              <a:t>分子结构设计创新</a:t>
            </a:r>
            <a:endParaRPr lang="en-US" altLang="zh-CN" sz="2400" b="1">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400" baseline="30000">
                <a:solidFill>
                  <a:schemeClr val="bg1"/>
                </a:solidFill>
                <a:latin typeface="微软雅黑" panose="020B0503020204020204" pitchFamily="34" charset="-122"/>
                <a:ea typeface="微软雅黑" panose="020B0503020204020204" pitchFamily="34" charset="-122"/>
              </a:rPr>
              <a:t>恩考芬尼 </a:t>
            </a:r>
            <a:r>
              <a:rPr lang="en-US" altLang="zh-CN" sz="2400" baseline="30000">
                <a:solidFill>
                  <a:schemeClr val="bg1"/>
                </a:solidFill>
                <a:latin typeface="微软雅黑" panose="020B0503020204020204" pitchFamily="34" charset="-122"/>
                <a:ea typeface="微软雅黑" panose="020B0503020204020204" pitchFamily="34" charset="-122"/>
              </a:rPr>
              <a:t>vs </a:t>
            </a:r>
            <a:r>
              <a:rPr lang="zh-CN" altLang="en-US" sz="2400" baseline="30000">
                <a:solidFill>
                  <a:schemeClr val="bg1"/>
                </a:solidFill>
                <a:latin typeface="微软雅黑" panose="020B0503020204020204" pitchFamily="34" charset="-122"/>
                <a:ea typeface="微软雅黑" panose="020B0503020204020204" pitchFamily="34" charset="-122"/>
              </a:rPr>
              <a:t>达拉非尼</a:t>
            </a:r>
          </a:p>
        </p:txBody>
      </p:sp>
      <p:sp>
        <p:nvSpPr>
          <p:cNvPr id="23" name="矩形: 圆角 9">
            <a:extLst>
              <a:ext uri="{FF2B5EF4-FFF2-40B4-BE49-F238E27FC236}">
                <a16:creationId xmlns:a16="http://schemas.microsoft.com/office/drawing/2014/main" id="{898384BF-355D-7CA6-493D-76263ACA6AE1}"/>
              </a:ext>
            </a:extLst>
          </p:cNvPr>
          <p:cNvSpPr/>
          <p:nvPr/>
        </p:nvSpPr>
        <p:spPr>
          <a:xfrm>
            <a:off x="6358272" y="4697537"/>
            <a:ext cx="5160048" cy="1852119"/>
          </a:xfrm>
          <a:prstGeom prst="roundRect">
            <a:avLst/>
          </a:prstGeom>
          <a:noFill/>
          <a:ln w="19050" cap="flat" cmpd="sng" algn="ctr">
            <a:solidFill>
              <a:srgbClr val="7A6BFF"/>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FFFFFF"/>
              </a:solidFill>
              <a:effectLst/>
              <a:uLnTx/>
              <a:uFillTx/>
              <a:latin typeface="Times New Roman"/>
              <a:ea typeface="微软雅黑"/>
              <a:cs typeface="+mn-cs"/>
            </a:endParaRPr>
          </a:p>
        </p:txBody>
      </p:sp>
      <p:sp>
        <p:nvSpPr>
          <p:cNvPr id="24" name="Title">
            <a:extLst>
              <a:ext uri="{FF2B5EF4-FFF2-40B4-BE49-F238E27FC236}">
                <a16:creationId xmlns:a16="http://schemas.microsoft.com/office/drawing/2014/main" id="{34D36309-7DC4-0781-BC3A-7BC46E195059}"/>
              </a:ext>
            </a:extLst>
          </p:cNvPr>
          <p:cNvSpPr/>
          <p:nvPr/>
        </p:nvSpPr>
        <p:spPr>
          <a:xfrm>
            <a:off x="6693145" y="4193436"/>
            <a:ext cx="4501022" cy="802829"/>
          </a:xfrm>
          <a:prstGeom prst="roundRect">
            <a:avLst>
              <a:gd name="adj" fmla="val 50000"/>
            </a:avLst>
          </a:prstGeom>
          <a:solidFill>
            <a:srgbClr val="1C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400" b="1">
                <a:solidFill>
                  <a:schemeClr val="bg1"/>
                </a:solidFill>
                <a:latin typeface="微软雅黑" panose="020B0503020204020204" pitchFamily="34" charset="-122"/>
                <a:ea typeface="微软雅黑" panose="020B0503020204020204" pitchFamily="34" charset="-122"/>
              </a:rPr>
              <a:t>对基金影响小</a:t>
            </a:r>
          </a:p>
          <a:p>
            <a:pPr algn="ctr">
              <a:lnSpc>
                <a:spcPct val="150000"/>
              </a:lnSpc>
            </a:pPr>
            <a:r>
              <a:rPr lang="zh-CN" altLang="en-US" sz="2400" baseline="30000">
                <a:solidFill>
                  <a:schemeClr val="bg1"/>
                </a:solidFill>
                <a:latin typeface="微软雅黑" panose="020B0503020204020204" pitchFamily="34" charset="-122"/>
                <a:ea typeface="微软雅黑" panose="020B0503020204020204" pitchFamily="34" charset="-122"/>
              </a:rPr>
              <a:t>突变罕见，适应症明确，临床管理便利</a:t>
            </a:r>
          </a:p>
        </p:txBody>
      </p:sp>
    </p:spTree>
    <p:extLst>
      <p:ext uri="{BB962C8B-B14F-4D97-AF65-F5344CB8AC3E}">
        <p14:creationId xmlns:p14="http://schemas.microsoft.com/office/powerpoint/2010/main" val="291272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6F925-71A5-9FF7-59FC-17E15629DED9}"/>
            </a:ext>
          </a:extLst>
        </p:cNvPr>
        <p:cNvGrpSpPr/>
        <p:nvPr/>
      </p:nvGrpSpPr>
      <p:grpSpPr>
        <a:xfrm>
          <a:off x="0" y="0"/>
          <a:ext cx="0" cy="0"/>
          <a:chOff x="0" y="0"/>
          <a:chExt cx="0" cy="0"/>
        </a:xfrm>
      </p:grpSpPr>
      <p:sp>
        <p:nvSpPr>
          <p:cNvPr id="15" name="Title 2">
            <a:extLst>
              <a:ext uri="{FF2B5EF4-FFF2-40B4-BE49-F238E27FC236}">
                <a16:creationId xmlns:a16="http://schemas.microsoft.com/office/drawing/2014/main" id="{9F40CDBB-4E7E-57BD-37AC-EFBAEACB85BC}"/>
              </a:ext>
            </a:extLst>
          </p:cNvPr>
          <p:cNvSpPr txBox="1">
            <a:spLocks/>
          </p:cNvSpPr>
          <p:nvPr/>
        </p:nvSpPr>
        <p:spPr>
          <a:xfrm>
            <a:off x="398736" y="502605"/>
            <a:ext cx="11411461" cy="806520"/>
          </a:xfrm>
          <a:prstGeom prst="rect">
            <a:avLst/>
          </a:prstGeom>
        </p:spPr>
        <p:txBody>
          <a:bodyPr vert="horz" lIns="91439" tIns="45719" rIns="91439" bIns="45719" rtlCol="0" anchor="ctr">
            <a:noAutofit/>
          </a:bodyPr>
          <a:lstStyle>
            <a:lvl1pPr algn="ctr" defTabSz="914400" rtl="0" eaLnBrk="1" latinLnBrk="0" hangingPunct="1">
              <a:lnSpc>
                <a:spcPct val="130000"/>
              </a:lnSpc>
              <a:spcBef>
                <a:spcPct val="0"/>
              </a:spcBef>
              <a:buNone/>
              <a:defRPr sz="6000" kern="1200">
                <a:solidFill>
                  <a:schemeClr val="tx1"/>
                </a:solidFill>
                <a:effectLst/>
                <a:latin typeface="+mj-lt"/>
                <a:ea typeface="+mj-ea"/>
                <a:cs typeface="+mj-cs"/>
              </a:defRPr>
            </a:lvl1pPr>
          </a:lstStyle>
          <a:p>
            <a:pPr algn="l">
              <a:lnSpc>
                <a:spcPct val="100000"/>
              </a:lnSpc>
            </a:pPr>
            <a:r>
              <a:rPr lang="zh-CN" altLang="en-US" sz="2400" b="1" dirty="0">
                <a:solidFill>
                  <a:srgbClr val="1C4C90"/>
                </a:solidFill>
                <a:latin typeface="微软雅黑" panose="020B0503020204020204" pitchFamily="34" charset="-122"/>
                <a:ea typeface="微软雅黑" panose="020B0503020204020204" pitchFamily="34" charset="-122"/>
                <a:cs typeface="Arial" panose="020B0604020202020204" pitchFamily="34" charset="0"/>
              </a:rPr>
              <a:t>贝美替尼</a:t>
            </a:r>
            <a:r>
              <a:rPr lang="en-US" altLang="zh-CN" sz="2400" b="1" dirty="0">
                <a:solidFill>
                  <a:srgbClr val="1C4C9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400" b="1" dirty="0">
                <a:solidFill>
                  <a:srgbClr val="1C4C90"/>
                </a:solidFill>
                <a:latin typeface="微软雅黑" panose="020B0503020204020204" pitchFamily="34" charset="-122"/>
                <a:ea typeface="微软雅黑" panose="020B0503020204020204" pitchFamily="34" charset="-122"/>
                <a:cs typeface="Arial" panose="020B0604020202020204" pitchFamily="34" charset="0"/>
              </a:rPr>
              <a:t>恩考芬尼治疗</a:t>
            </a:r>
            <a:r>
              <a:rPr lang="en-US" altLang="zh-CN" sz="2400" b="1" dirty="0">
                <a:solidFill>
                  <a:srgbClr val="C14F4F"/>
                </a:solidFill>
                <a:latin typeface="微软雅黑" panose="020B0503020204020204" pitchFamily="34" charset="-122"/>
                <a:ea typeface="微软雅黑" panose="020B0503020204020204" pitchFamily="34" charset="-122"/>
                <a:cs typeface="Arial" panose="020B0604020202020204" pitchFamily="34" charset="0"/>
              </a:rPr>
              <a:t>BRAF</a:t>
            </a:r>
            <a:r>
              <a:rPr lang="en-US" altLang="zh-CN" sz="2400" b="1" baseline="30000" dirty="0">
                <a:solidFill>
                  <a:srgbClr val="C14F4F"/>
                </a:solidFill>
                <a:latin typeface="微软雅黑" panose="020B0503020204020204" pitchFamily="34" charset="-122"/>
                <a:ea typeface="微软雅黑" panose="020B0503020204020204" pitchFamily="34" charset="-122"/>
                <a:cs typeface="Arial" panose="020B0604020202020204" pitchFamily="34" charset="0"/>
              </a:rPr>
              <a:t>V600E</a:t>
            </a:r>
            <a:r>
              <a:rPr lang="zh-CN" altLang="en-US" sz="2400" b="1" dirty="0">
                <a:solidFill>
                  <a:srgbClr val="C14F4F"/>
                </a:solidFill>
                <a:latin typeface="微软雅黑" panose="020B0503020204020204" pitchFamily="34" charset="-122"/>
                <a:ea typeface="微软雅黑" panose="020B0503020204020204" pitchFamily="34" charset="-122"/>
                <a:cs typeface="Arial" panose="020B0604020202020204" pitchFamily="34" charset="0"/>
              </a:rPr>
              <a:t>突变型转移性非小细胞肺癌</a:t>
            </a:r>
            <a:r>
              <a:rPr lang="zh-CN" altLang="en-US" sz="2400" b="1" dirty="0">
                <a:solidFill>
                  <a:srgbClr val="1C4C90"/>
                </a:solidFill>
                <a:latin typeface="微软雅黑" panose="020B0503020204020204" pitchFamily="34" charset="-122"/>
                <a:ea typeface="微软雅黑" panose="020B0503020204020204" pitchFamily="34" charset="-122"/>
                <a:cs typeface="Arial" panose="020B0604020202020204" pitchFamily="34" charset="0"/>
              </a:rPr>
              <a:t>，建议参照药为</a:t>
            </a:r>
            <a:r>
              <a:rPr lang="zh-CN" altLang="en-US" sz="2400" b="1" dirty="0">
                <a:solidFill>
                  <a:srgbClr val="C14F4F"/>
                </a:solidFill>
                <a:latin typeface="微软雅黑" panose="020B0503020204020204" pitchFamily="34" charset="-122"/>
                <a:ea typeface="微软雅黑" panose="020B0503020204020204" pitchFamily="34" charset="-122"/>
                <a:cs typeface="Arial" panose="020B0604020202020204" pitchFamily="34" charset="0"/>
              </a:rPr>
              <a:t>达拉非尼</a:t>
            </a:r>
            <a:r>
              <a:rPr lang="en-US" altLang="zh-CN" sz="2400" b="1" dirty="0">
                <a:solidFill>
                  <a:srgbClr val="C14F4F"/>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400" b="1" dirty="0">
                <a:solidFill>
                  <a:srgbClr val="C14F4F"/>
                </a:solidFill>
                <a:latin typeface="微软雅黑" panose="020B0503020204020204" pitchFamily="34" charset="-122"/>
                <a:ea typeface="微软雅黑" panose="020B0503020204020204" pitchFamily="34" charset="-122"/>
                <a:cs typeface="Arial" panose="020B0604020202020204" pitchFamily="34" charset="0"/>
              </a:rPr>
              <a:t>曲美替尼</a:t>
            </a:r>
          </a:p>
        </p:txBody>
      </p:sp>
      <p:sp>
        <p:nvSpPr>
          <p:cNvPr id="10" name="TextBox 9">
            <a:extLst>
              <a:ext uri="{FF2B5EF4-FFF2-40B4-BE49-F238E27FC236}">
                <a16:creationId xmlns:a16="http://schemas.microsoft.com/office/drawing/2014/main" id="{C9AD9E7E-275A-75B9-ED68-2BE80D7B3581}"/>
              </a:ext>
            </a:extLst>
          </p:cNvPr>
          <p:cNvSpPr txBox="1"/>
          <p:nvPr/>
        </p:nvSpPr>
        <p:spPr>
          <a:xfrm>
            <a:off x="465667" y="6526755"/>
            <a:ext cx="6671734" cy="215444"/>
          </a:xfrm>
          <a:prstGeom prst="rect">
            <a:avLst/>
          </a:prstGeom>
          <a:noFill/>
        </p:spPr>
        <p:txBody>
          <a:bodyPr wrap="square" numCol="1">
            <a:spAutoFit/>
          </a:bodyPr>
          <a:lstStyle/>
          <a:p>
            <a:pPr marL="228600" indent="-228600">
              <a:buFont typeface="+mj-lt"/>
              <a:buAutoNum type="arabicPeriod"/>
              <a:defRPr/>
            </a:pPr>
            <a:r>
              <a:rPr lang="en-US" altLang="zh-CN" sz="800">
                <a:latin typeface="Arial" panose="020B0604020202020204" pitchFamily="34" charset="0"/>
                <a:cs typeface="Arial" panose="020B0604020202020204" pitchFamily="34" charset="0"/>
                <a:sym typeface="+mn-lt"/>
              </a:rPr>
              <a:t>Planchard, D et al. ESMO open vol. 11,2 (2026): 106051</a:t>
            </a:r>
          </a:p>
        </p:txBody>
      </p:sp>
      <p:sp>
        <p:nvSpPr>
          <p:cNvPr id="2" name="Rectangle: Rounded Corners 1">
            <a:extLst>
              <a:ext uri="{FF2B5EF4-FFF2-40B4-BE49-F238E27FC236}">
                <a16:creationId xmlns:a16="http://schemas.microsoft.com/office/drawing/2014/main" id="{7DD812D6-906B-3773-8421-411FE2AC1E57}"/>
              </a:ext>
            </a:extLst>
          </p:cNvPr>
          <p:cNvSpPr/>
          <p:nvPr/>
        </p:nvSpPr>
        <p:spPr>
          <a:xfrm>
            <a:off x="465666" y="0"/>
            <a:ext cx="1440000" cy="334116"/>
          </a:xfrm>
          <a:prstGeom prst="roundRect">
            <a:avLst>
              <a:gd name="adj" fmla="val 50000"/>
            </a:avLst>
          </a:prstGeom>
          <a:solidFill>
            <a:srgbClr val="1C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药品信息</a:t>
            </a:r>
            <a:endParaRPr lang="en-US" sz="1600" b="1">
              <a:latin typeface="微软雅黑" panose="020B0503020204020204" pitchFamily="34" charset="-122"/>
              <a:ea typeface="微软雅黑" panose="020B0503020204020204" pitchFamily="34" charset="-122"/>
            </a:endParaRPr>
          </a:p>
        </p:txBody>
      </p:sp>
      <p:graphicFrame>
        <p:nvGraphicFramePr>
          <p:cNvPr id="27" name="Table 26">
            <a:extLst>
              <a:ext uri="{FF2B5EF4-FFF2-40B4-BE49-F238E27FC236}">
                <a16:creationId xmlns:a16="http://schemas.microsoft.com/office/drawing/2014/main" id="{35E1F05B-5355-C087-3B5B-CB8E9602C4A5}"/>
              </a:ext>
            </a:extLst>
          </p:cNvPr>
          <p:cNvGraphicFramePr>
            <a:graphicFrameLocks noGrp="1"/>
          </p:cNvGraphicFramePr>
          <p:nvPr/>
        </p:nvGraphicFramePr>
        <p:xfrm>
          <a:off x="345351" y="1352260"/>
          <a:ext cx="5554134" cy="4947854"/>
        </p:xfrm>
        <a:graphic>
          <a:graphicData uri="http://schemas.openxmlformats.org/drawingml/2006/table">
            <a:tbl>
              <a:tblPr>
                <a:tableStyleId>{7DF18680-E054-41AD-8BC1-D1AEF772440D}</a:tableStyleId>
              </a:tblPr>
              <a:tblGrid>
                <a:gridCol w="1441287">
                  <a:extLst>
                    <a:ext uri="{9D8B030D-6E8A-4147-A177-3AD203B41FA5}">
                      <a16:colId xmlns:a16="http://schemas.microsoft.com/office/drawing/2014/main" val="1552975641"/>
                    </a:ext>
                  </a:extLst>
                </a:gridCol>
                <a:gridCol w="1843780">
                  <a:extLst>
                    <a:ext uri="{9D8B030D-6E8A-4147-A177-3AD203B41FA5}">
                      <a16:colId xmlns:a16="http://schemas.microsoft.com/office/drawing/2014/main" val="184505603"/>
                    </a:ext>
                  </a:extLst>
                </a:gridCol>
                <a:gridCol w="1037167">
                  <a:extLst>
                    <a:ext uri="{9D8B030D-6E8A-4147-A177-3AD203B41FA5}">
                      <a16:colId xmlns:a16="http://schemas.microsoft.com/office/drawing/2014/main" val="4126639553"/>
                    </a:ext>
                  </a:extLst>
                </a:gridCol>
                <a:gridCol w="1231900">
                  <a:extLst>
                    <a:ext uri="{9D8B030D-6E8A-4147-A177-3AD203B41FA5}">
                      <a16:colId xmlns:a16="http://schemas.microsoft.com/office/drawing/2014/main" val="3607504171"/>
                    </a:ext>
                  </a:extLst>
                </a:gridCol>
              </a:tblGrid>
              <a:tr h="578478">
                <a:tc>
                  <a:txBody>
                    <a:bodyPr/>
                    <a:lstStyle/>
                    <a:p>
                      <a:pPr algn="ctr">
                        <a:lnSpc>
                          <a:spcPct val="100000"/>
                        </a:lnSpc>
                      </a:pPr>
                      <a:r>
                        <a:rPr lang="zh-CN" altLang="en-US" sz="1400" b="1">
                          <a:solidFill>
                            <a:srgbClr val="1C4C90"/>
                          </a:solidFill>
                          <a:latin typeface="微软雅黑" panose="020B0503020204020204" pitchFamily="34" charset="-122"/>
                          <a:ea typeface="微软雅黑" panose="020B0503020204020204" pitchFamily="34" charset="-122"/>
                        </a:rPr>
                        <a:t>通用名</a:t>
                      </a:r>
                      <a:endParaRPr lang="en-US" sz="1400" b="1">
                        <a:solidFill>
                          <a:srgbClr val="1C4C90"/>
                        </a:solidFill>
                        <a:latin typeface="微软雅黑" panose="020B0503020204020204" pitchFamily="34" charset="-122"/>
                        <a:ea typeface="微软雅黑" panose="020B0503020204020204" pitchFamily="34" charset="-122"/>
                      </a:endParaRPr>
                    </a:p>
                  </a:txBody>
                  <a:tcPr anchor="ctr">
                    <a:lnB w="19050" cap="flat" cmpd="sng" algn="ctr">
                      <a:solidFill>
                        <a:schemeClr val="bg1"/>
                      </a:solidFill>
                      <a:prstDash val="solid"/>
                      <a:round/>
                      <a:headEnd type="none" w="med" len="med"/>
                      <a:tailEnd type="none" w="med" len="med"/>
                    </a:lnB>
                    <a:solidFill>
                      <a:srgbClr val="DAE3F3">
                        <a:alpha val="69804"/>
                      </a:srgbClr>
                    </a:solidFill>
                  </a:tcPr>
                </a:tc>
                <a:tc>
                  <a:txBody>
                    <a:bodyPr/>
                    <a:lstStyle/>
                    <a:p>
                      <a:pPr algn="l">
                        <a:lnSpc>
                          <a:spcPct val="100000"/>
                        </a:lnSpc>
                      </a:pPr>
                      <a:r>
                        <a:rPr lang="zh-CN" altLang="en-US" sz="2000" b="1" kern="1200" dirty="0">
                          <a:solidFill>
                            <a:srgbClr val="C14F4F"/>
                          </a:solidFill>
                          <a:latin typeface="微软雅黑" panose="020B0503020204020204" pitchFamily="34" charset="-122"/>
                          <a:ea typeface="微软雅黑" panose="020B0503020204020204" pitchFamily="34" charset="-122"/>
                        </a:rPr>
                        <a:t>贝美替尼片</a:t>
                      </a:r>
                      <a:endParaRPr lang="en-US" sz="2000" b="1" kern="1200" dirty="0">
                        <a:solidFill>
                          <a:srgbClr val="C14F4F"/>
                        </a:solidFill>
                        <a:latin typeface="微软雅黑" panose="020B0503020204020204" pitchFamily="34" charset="-122"/>
                        <a:ea typeface="微软雅黑" panose="020B0503020204020204" pitchFamily="34" charset="-122"/>
                        <a:cs typeface="+mn-cs"/>
                      </a:endParaRPr>
                    </a:p>
                  </a:txBody>
                  <a:tcPr anchor="ctr">
                    <a:lnR w="28575"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kern="1200">
                          <a:solidFill>
                            <a:srgbClr val="1C4C90"/>
                          </a:solidFill>
                          <a:latin typeface="微软雅黑" panose="020B0503020204020204" pitchFamily="34" charset="-122"/>
                          <a:ea typeface="微软雅黑" panose="020B0503020204020204" pitchFamily="34" charset="-122"/>
                        </a:rPr>
                        <a:t>规格</a:t>
                      </a:r>
                      <a:endParaRPr lang="en-US" altLang="zh-CN" sz="1400" b="1" kern="1200">
                        <a:solidFill>
                          <a:srgbClr val="1C4C90"/>
                        </a:solidFill>
                        <a:latin typeface="微软雅黑" panose="020B0503020204020204" pitchFamily="34" charset="-122"/>
                        <a:ea typeface="微软雅黑" panose="020B0503020204020204" pitchFamily="34" charset="-122"/>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a:latin typeface="微软雅黑" panose="020B0503020204020204" pitchFamily="34" charset="-122"/>
                          <a:ea typeface="微软雅黑" panose="020B0503020204020204" pitchFamily="34" charset="-122"/>
                        </a:rPr>
                        <a:t>15mg</a:t>
                      </a:r>
                    </a:p>
                  </a:txBody>
                  <a:tcPr anchor="ctr">
                    <a:lnL w="28575"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21076678"/>
                  </a:ext>
                </a:extLst>
              </a:tr>
              <a:tr h="831644">
                <a:tc>
                  <a:txBody>
                    <a:bodyPr/>
                    <a:lstStyle/>
                    <a:p>
                      <a:pPr marL="0" algn="ctr" defTabSz="914400" rtl="0" eaLnBrk="1" latinLnBrk="0" hangingPunct="1">
                        <a:lnSpc>
                          <a:spcPct val="150000"/>
                        </a:lnSpc>
                      </a:pPr>
                      <a:r>
                        <a:rPr lang="zh-CN" altLang="en-US" sz="1400" b="1" kern="1200">
                          <a:solidFill>
                            <a:srgbClr val="1C4C90"/>
                          </a:solidFill>
                          <a:latin typeface="微软雅黑" panose="020B0503020204020204" pitchFamily="34" charset="-122"/>
                          <a:ea typeface="微软雅黑" panose="020B0503020204020204" pitchFamily="34" charset="-122"/>
                        </a:rPr>
                        <a:t>说明书适应症</a:t>
                      </a:r>
                      <a:endParaRPr lang="en-US" sz="1400" b="1" kern="1200">
                        <a:solidFill>
                          <a:srgbClr val="1C4C90"/>
                        </a:solidFill>
                        <a:latin typeface="微软雅黑" panose="020B0503020204020204" pitchFamily="34" charset="-122"/>
                        <a:ea typeface="微软雅黑" panose="020B0503020204020204" pitchFamily="34" charset="-122"/>
                        <a:cs typeface="+mn-cs"/>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AE3F3">
                        <a:alpha val="69804"/>
                      </a:srgbClr>
                    </a:solidFill>
                  </a:tcPr>
                </a:tc>
                <a:tc gridSpan="3">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1400" b="0" kern="1200">
                          <a:solidFill>
                            <a:schemeClr val="tx1"/>
                          </a:solidFill>
                          <a:latin typeface="微软雅黑" panose="020B0503020204020204" pitchFamily="34" charset="-122"/>
                          <a:ea typeface="微软雅黑" panose="020B0503020204020204" pitchFamily="34" charset="-122"/>
                          <a:cs typeface="+mn-cs"/>
                        </a:rPr>
                        <a:t>本品联合恩考芬尼用于治疗</a:t>
                      </a:r>
                      <a:r>
                        <a:rPr lang="en-US" altLang="zh-CN" sz="1400" b="0" kern="1200">
                          <a:solidFill>
                            <a:schemeClr val="tx1"/>
                          </a:solidFill>
                          <a:latin typeface="微软雅黑" panose="020B0503020204020204" pitchFamily="34" charset="-122"/>
                          <a:ea typeface="微软雅黑" panose="020B0503020204020204" pitchFamily="34" charset="-122"/>
                          <a:cs typeface="+mn-cs"/>
                        </a:rPr>
                        <a:t>BRAFV600E</a:t>
                      </a:r>
                      <a:r>
                        <a:rPr lang="zh-CN" altLang="en-US" sz="1400" b="0" kern="1200">
                          <a:solidFill>
                            <a:schemeClr val="tx1"/>
                          </a:solidFill>
                          <a:latin typeface="微软雅黑" panose="020B0503020204020204" pitchFamily="34" charset="-122"/>
                          <a:ea typeface="微软雅黑" panose="020B0503020204020204" pitchFamily="34" charset="-122"/>
                          <a:cs typeface="+mn-cs"/>
                        </a:rPr>
                        <a:t>突变型转移性非小细胞肺癌 （</a:t>
                      </a:r>
                      <a:r>
                        <a:rPr lang="en-US" altLang="zh-CN" sz="1400" b="0" kern="1200">
                          <a:solidFill>
                            <a:schemeClr val="tx1"/>
                          </a:solidFill>
                          <a:latin typeface="微软雅黑" panose="020B0503020204020204" pitchFamily="34" charset="-122"/>
                          <a:ea typeface="微软雅黑" panose="020B0503020204020204" pitchFamily="34" charset="-122"/>
                          <a:cs typeface="+mn-cs"/>
                        </a:rPr>
                        <a:t>NSCLC</a:t>
                      </a:r>
                      <a:r>
                        <a:rPr lang="zh-CN" altLang="en-US" sz="1400" b="0" kern="1200">
                          <a:solidFill>
                            <a:schemeClr val="tx1"/>
                          </a:solidFill>
                          <a:latin typeface="微软雅黑" panose="020B0503020204020204" pitchFamily="34" charset="-122"/>
                          <a:ea typeface="微软雅黑" panose="020B0503020204020204" pitchFamily="34" charset="-122"/>
                          <a:cs typeface="+mn-cs"/>
                        </a:rPr>
                        <a:t>）成人患者。</a:t>
                      </a:r>
                      <a:endParaRPr lang="en-US" sz="1400" b="1">
                        <a:solidFill>
                          <a:srgbClr val="EE4822"/>
                        </a:solidFill>
                        <a:latin typeface="微软雅黑" panose="020B0503020204020204" pitchFamily="34" charset="-122"/>
                        <a:ea typeface="微软雅黑" panose="020B0503020204020204" pitchFamily="34" charset="-122"/>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endParaRPr lang="en-US"/>
                    </a:p>
                  </a:txBody>
                  <a:tcPr>
                    <a:lnT w="28575" cap="flat" cmpd="sng" algn="ctr">
                      <a:solidFill>
                        <a:schemeClr val="bg1"/>
                      </a:solidFill>
                      <a:prstDash val="solid"/>
                      <a:round/>
                      <a:headEnd type="none" w="med" len="med"/>
                      <a:tailEnd type="none" w="med" len="med"/>
                    </a:lnT>
                  </a:tcPr>
                </a:tc>
                <a:tc hMerge="1">
                  <a:txBody>
                    <a:bodyPr/>
                    <a:lstStyle/>
                    <a:p>
                      <a:endParaRPr lang="zh-CN" altLang="en-US"/>
                    </a:p>
                  </a:txBody>
                  <a:tcPr/>
                </a:tc>
                <a:extLst>
                  <a:ext uri="{0D108BD9-81ED-4DB2-BD59-A6C34878D82A}">
                    <a16:rowId xmlns:a16="http://schemas.microsoft.com/office/drawing/2014/main" val="3949105569"/>
                  </a:ext>
                </a:extLst>
              </a:tr>
              <a:tr h="519054">
                <a:tc>
                  <a:txBody>
                    <a:bodyPr/>
                    <a:lstStyle/>
                    <a:p>
                      <a:pPr algn="ctr">
                        <a:lnSpc>
                          <a:spcPct val="100000"/>
                        </a:lnSpc>
                      </a:pPr>
                      <a:r>
                        <a:rPr lang="zh-CN" altLang="en-US" sz="1400" b="1">
                          <a:solidFill>
                            <a:srgbClr val="1C4C90"/>
                          </a:solidFill>
                          <a:latin typeface="微软雅黑" panose="020B0503020204020204" pitchFamily="34" charset="-122"/>
                          <a:ea typeface="微软雅黑" panose="020B0503020204020204" pitchFamily="34" charset="-122"/>
                        </a:rPr>
                        <a:t>申报类别</a:t>
                      </a:r>
                      <a:endParaRPr lang="en-US" sz="1400" b="1">
                        <a:solidFill>
                          <a:srgbClr val="1C4C90"/>
                        </a:solidFill>
                        <a:latin typeface="微软雅黑" panose="020B0503020204020204" pitchFamily="34" charset="-122"/>
                        <a:ea typeface="微软雅黑" panose="020B0503020204020204" pitchFamily="34" charset="-122"/>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AE3F3">
                        <a:alpha val="69804"/>
                      </a:srgbClr>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zh-CN" altLang="en-US" sz="1400" kern="1200">
                          <a:solidFill>
                            <a:schemeClr val="tx1"/>
                          </a:solidFill>
                          <a:latin typeface="微软雅黑" panose="020B0503020204020204" pitchFamily="34" charset="-122"/>
                          <a:ea typeface="微软雅黑" panose="020B0503020204020204" pitchFamily="34" charset="-122"/>
                          <a:cs typeface="+mn-cs"/>
                        </a:rPr>
                        <a:t>基本医保目录</a:t>
                      </a:r>
                      <a:endParaRPr lang="en-US" altLang="zh-CN" sz="1400" kern="1200">
                        <a:solidFill>
                          <a:schemeClr val="tx1"/>
                        </a:solidFill>
                        <a:latin typeface="微软雅黑" panose="020B0503020204020204" pitchFamily="34" charset="-122"/>
                        <a:ea typeface="微软雅黑" panose="020B0503020204020204" pitchFamily="34" charset="-122"/>
                        <a:cs typeface="+mn-cs"/>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75918093"/>
                  </a:ext>
                </a:extLst>
              </a:tr>
              <a:tr h="831644">
                <a:tc>
                  <a:txBody>
                    <a:bodyPr/>
                    <a:lstStyle/>
                    <a:p>
                      <a:pPr algn="ctr">
                        <a:lnSpc>
                          <a:spcPct val="150000"/>
                        </a:lnSpc>
                      </a:pPr>
                      <a:r>
                        <a:rPr lang="zh-CN" altLang="en-US" sz="1400" b="1">
                          <a:solidFill>
                            <a:srgbClr val="1C4C90"/>
                          </a:solidFill>
                          <a:latin typeface="微软雅黑" panose="020B0503020204020204" pitchFamily="34" charset="-122"/>
                          <a:ea typeface="微软雅黑" panose="020B0503020204020204" pitchFamily="34" charset="-122"/>
                        </a:rPr>
                        <a:t>用法用量</a:t>
                      </a:r>
                      <a:endParaRPr lang="en-US" sz="1400" b="1">
                        <a:solidFill>
                          <a:srgbClr val="1C4C90"/>
                        </a:solidFill>
                        <a:latin typeface="微软雅黑" panose="020B0503020204020204" pitchFamily="34" charset="-122"/>
                        <a:ea typeface="微软雅黑" panose="020B0503020204020204" pitchFamily="34" charset="-122"/>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AE3F3">
                        <a:alpha val="69804"/>
                      </a:srgbClr>
                    </a:solidFill>
                  </a:tcPr>
                </a:tc>
                <a:tc gridSpan="3">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1400" b="0" kern="1200">
                          <a:solidFill>
                            <a:schemeClr val="tx1"/>
                          </a:solidFill>
                          <a:latin typeface="微软雅黑" panose="020B0503020204020204" pitchFamily="34" charset="-122"/>
                          <a:ea typeface="微软雅黑" panose="020B0503020204020204" pitchFamily="34" charset="-122"/>
                        </a:rPr>
                        <a:t>贝美替尼每次</a:t>
                      </a:r>
                      <a:r>
                        <a:rPr lang="en-US" altLang="zh-CN" sz="1400" kern="1200">
                          <a:solidFill>
                            <a:schemeClr val="tx1"/>
                          </a:solidFill>
                          <a:latin typeface="微软雅黑" panose="020B0503020204020204" pitchFamily="34" charset="-122"/>
                          <a:ea typeface="微软雅黑" panose="020B0503020204020204" pitchFamily="34" charset="-122"/>
                        </a:rPr>
                        <a:t>45mg</a:t>
                      </a:r>
                      <a:r>
                        <a:rPr lang="zh-CN" altLang="en-US" sz="1400" kern="1200">
                          <a:solidFill>
                            <a:schemeClr val="tx1"/>
                          </a:solidFill>
                          <a:latin typeface="微软雅黑" panose="020B0503020204020204" pitchFamily="34" charset="-122"/>
                          <a:ea typeface="微软雅黑" panose="020B0503020204020204" pitchFamily="34" charset="-122"/>
                        </a:rPr>
                        <a:t>（</a:t>
                      </a:r>
                      <a:r>
                        <a:rPr lang="en-US" altLang="zh-CN" sz="1400" kern="1200">
                          <a:solidFill>
                            <a:schemeClr val="tx1"/>
                          </a:solidFill>
                          <a:latin typeface="微软雅黑" panose="020B0503020204020204" pitchFamily="34" charset="-122"/>
                          <a:ea typeface="微软雅黑" panose="020B0503020204020204" pitchFamily="34" charset="-122"/>
                        </a:rPr>
                        <a:t>3</a:t>
                      </a:r>
                      <a:r>
                        <a:rPr lang="zh-CN" altLang="en-US" sz="1400" kern="1200">
                          <a:solidFill>
                            <a:schemeClr val="tx1"/>
                          </a:solidFill>
                          <a:latin typeface="微软雅黑" panose="020B0503020204020204" pitchFamily="34" charset="-122"/>
                          <a:ea typeface="微软雅黑" panose="020B0503020204020204" pitchFamily="34" charset="-122"/>
                        </a:rPr>
                        <a:t>片</a:t>
                      </a:r>
                      <a:r>
                        <a:rPr lang="en-US" altLang="zh-CN" sz="1400" kern="1200">
                          <a:solidFill>
                            <a:schemeClr val="tx1"/>
                          </a:solidFill>
                          <a:latin typeface="微软雅黑" panose="020B0503020204020204" pitchFamily="34" charset="-122"/>
                          <a:ea typeface="微软雅黑" panose="020B0503020204020204" pitchFamily="34" charset="-122"/>
                        </a:rPr>
                        <a:t>*15mg</a:t>
                      </a:r>
                      <a:r>
                        <a:rPr lang="zh-CN" altLang="en-US" sz="1400" kern="1200">
                          <a:solidFill>
                            <a:schemeClr val="tx1"/>
                          </a:solidFill>
                          <a:latin typeface="微软雅黑" panose="020B0503020204020204" pitchFamily="34" charset="-122"/>
                          <a:ea typeface="微软雅黑" panose="020B0503020204020204" pitchFamily="34" charset="-122"/>
                        </a:rPr>
                        <a:t>），每日</a:t>
                      </a:r>
                      <a:r>
                        <a:rPr lang="en-US" altLang="zh-CN" sz="1400" kern="1200">
                          <a:solidFill>
                            <a:schemeClr val="tx1"/>
                          </a:solidFill>
                          <a:latin typeface="微软雅黑" panose="020B0503020204020204" pitchFamily="34" charset="-122"/>
                          <a:ea typeface="微软雅黑" panose="020B0503020204020204" pitchFamily="34" charset="-122"/>
                        </a:rPr>
                        <a:t>2</a:t>
                      </a:r>
                      <a:r>
                        <a:rPr lang="zh-CN" altLang="en-US" sz="1400" kern="1200">
                          <a:solidFill>
                            <a:schemeClr val="tx1"/>
                          </a:solidFill>
                          <a:latin typeface="微软雅黑" panose="020B0503020204020204" pitchFamily="34" charset="-122"/>
                          <a:ea typeface="微软雅黑" panose="020B0503020204020204" pitchFamily="34" charset="-122"/>
                        </a:rPr>
                        <a:t>次。</a:t>
                      </a:r>
                      <a:endParaRPr lang="en-US" altLang="zh-CN" sz="1400" kern="1200">
                        <a:solidFill>
                          <a:schemeClr val="tx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1400" b="0" kern="1200">
                          <a:solidFill>
                            <a:schemeClr val="tx1"/>
                          </a:solidFill>
                          <a:latin typeface="微软雅黑" panose="020B0503020204020204" pitchFamily="34" charset="-122"/>
                          <a:ea typeface="微软雅黑" panose="020B0503020204020204" pitchFamily="34" charset="-122"/>
                        </a:rPr>
                        <a:t>恩考芬尼每次</a:t>
                      </a:r>
                      <a:r>
                        <a:rPr lang="en-US" altLang="zh-CN" sz="1400" kern="1200">
                          <a:solidFill>
                            <a:schemeClr val="tx1"/>
                          </a:solidFill>
                          <a:latin typeface="微软雅黑" panose="020B0503020204020204" pitchFamily="34" charset="-122"/>
                          <a:ea typeface="微软雅黑" panose="020B0503020204020204" pitchFamily="34" charset="-122"/>
                        </a:rPr>
                        <a:t>450mg</a:t>
                      </a:r>
                      <a:r>
                        <a:rPr lang="zh-CN" altLang="en-US" sz="1400" kern="1200">
                          <a:solidFill>
                            <a:schemeClr val="tx1"/>
                          </a:solidFill>
                          <a:latin typeface="微软雅黑" panose="020B0503020204020204" pitchFamily="34" charset="-122"/>
                          <a:ea typeface="微软雅黑" panose="020B0503020204020204" pitchFamily="34" charset="-122"/>
                        </a:rPr>
                        <a:t>（</a:t>
                      </a:r>
                      <a:r>
                        <a:rPr lang="en-US" altLang="zh-CN" sz="1400" kern="1200">
                          <a:solidFill>
                            <a:schemeClr val="tx1"/>
                          </a:solidFill>
                          <a:latin typeface="微软雅黑" panose="020B0503020204020204" pitchFamily="34" charset="-122"/>
                          <a:ea typeface="微软雅黑" panose="020B0503020204020204" pitchFamily="34" charset="-122"/>
                        </a:rPr>
                        <a:t>6</a:t>
                      </a:r>
                      <a:r>
                        <a:rPr lang="zh-CN" altLang="en-US" sz="1400">
                          <a:latin typeface="微软雅黑" panose="020B0503020204020204" pitchFamily="34" charset="-122"/>
                          <a:ea typeface="微软雅黑" panose="020B0503020204020204" pitchFamily="34" charset="-122"/>
                        </a:rPr>
                        <a:t>粒</a:t>
                      </a:r>
                      <a:r>
                        <a:rPr lang="en-US" altLang="zh-CN" sz="1400" kern="1200">
                          <a:solidFill>
                            <a:schemeClr val="tx1"/>
                          </a:solidFill>
                          <a:latin typeface="微软雅黑" panose="020B0503020204020204" pitchFamily="34" charset="-122"/>
                          <a:ea typeface="微软雅黑" panose="020B0503020204020204" pitchFamily="34" charset="-122"/>
                        </a:rPr>
                        <a:t>*75mg</a:t>
                      </a:r>
                      <a:r>
                        <a:rPr lang="zh-CN" altLang="en-US" sz="1400" kern="1200">
                          <a:solidFill>
                            <a:schemeClr val="tx1"/>
                          </a:solidFill>
                          <a:latin typeface="微软雅黑" panose="020B0503020204020204" pitchFamily="34" charset="-122"/>
                          <a:ea typeface="微软雅黑" panose="020B0503020204020204" pitchFamily="34" charset="-122"/>
                        </a:rPr>
                        <a:t>），每日</a:t>
                      </a:r>
                      <a:r>
                        <a:rPr lang="en-US" altLang="zh-CN" sz="1400" kern="1200">
                          <a:solidFill>
                            <a:schemeClr val="tx1"/>
                          </a:solidFill>
                          <a:latin typeface="微软雅黑" panose="020B0503020204020204" pitchFamily="34" charset="-122"/>
                          <a:ea typeface="微软雅黑" panose="020B0503020204020204" pitchFamily="34" charset="-122"/>
                        </a:rPr>
                        <a:t>1</a:t>
                      </a:r>
                      <a:r>
                        <a:rPr lang="zh-CN" altLang="en-US" sz="1400" kern="1200">
                          <a:solidFill>
                            <a:schemeClr val="tx1"/>
                          </a:solidFill>
                          <a:latin typeface="微软雅黑" panose="020B0503020204020204" pitchFamily="34" charset="-122"/>
                          <a:ea typeface="微软雅黑" panose="020B0503020204020204" pitchFamily="34" charset="-122"/>
                        </a:rPr>
                        <a:t>次。</a:t>
                      </a:r>
                      <a:endParaRPr lang="en-US" altLang="zh-CN" sz="1400" kern="1200">
                        <a:solidFill>
                          <a:schemeClr val="tx1"/>
                        </a:solidFill>
                        <a:latin typeface="微软雅黑" panose="020B0503020204020204" pitchFamily="34" charset="-122"/>
                        <a:ea typeface="微软雅黑" panose="020B0503020204020204" pitchFamily="34" charset="-122"/>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endParaRPr lang="en-US"/>
                    </a:p>
                  </a:txBody>
                  <a:tcPr/>
                </a:tc>
                <a:tc hMerge="1">
                  <a:txBody>
                    <a:bodyPr/>
                    <a:lstStyle/>
                    <a:p>
                      <a:endParaRPr lang="zh-CN" altLang="en-US"/>
                    </a:p>
                  </a:txBody>
                  <a:tcPr/>
                </a:tc>
                <a:extLst>
                  <a:ext uri="{0D108BD9-81ED-4DB2-BD59-A6C34878D82A}">
                    <a16:rowId xmlns:a16="http://schemas.microsoft.com/office/drawing/2014/main" val="1553690528"/>
                  </a:ext>
                </a:extLst>
              </a:tr>
              <a:tr h="614035">
                <a:tc>
                  <a:txBody>
                    <a:bodyPr/>
                    <a:lstStyle/>
                    <a:p>
                      <a:pPr algn="ctr">
                        <a:lnSpc>
                          <a:spcPct val="100000"/>
                        </a:lnSpc>
                      </a:pPr>
                      <a:r>
                        <a:rPr lang="zh-CN" altLang="en-US" sz="1400" b="1">
                          <a:solidFill>
                            <a:srgbClr val="1C4C90"/>
                          </a:solidFill>
                          <a:latin typeface="微软雅黑" panose="020B0503020204020204" pitchFamily="34" charset="-122"/>
                          <a:ea typeface="微软雅黑" panose="020B0503020204020204" pitchFamily="34" charset="-122"/>
                        </a:rPr>
                        <a:t>中国获批时间</a:t>
                      </a:r>
                      <a:endParaRPr lang="en-US" sz="1400" b="1">
                        <a:solidFill>
                          <a:srgbClr val="1C4C90"/>
                        </a:solidFill>
                        <a:latin typeface="微软雅黑" panose="020B0503020204020204" pitchFamily="34" charset="-122"/>
                        <a:ea typeface="微软雅黑" panose="020B0503020204020204" pitchFamily="34" charset="-122"/>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AE3F3">
                        <a:alpha val="69804"/>
                      </a:srgbClr>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a:latin typeface="微软雅黑" panose="020B0503020204020204" pitchFamily="34" charset="-122"/>
                          <a:ea typeface="微软雅黑" panose="020B0503020204020204" pitchFamily="34" charset="-122"/>
                        </a:rPr>
                        <a:t>2026</a:t>
                      </a:r>
                      <a:r>
                        <a:rPr lang="zh-CN" altLang="en-US" sz="1400">
                          <a:latin typeface="微软雅黑" panose="020B0503020204020204" pitchFamily="34" charset="-122"/>
                          <a:ea typeface="微软雅黑" panose="020B0503020204020204" pitchFamily="34" charset="-122"/>
                        </a:rPr>
                        <a:t>年</a:t>
                      </a:r>
                      <a:r>
                        <a:rPr lang="en-US" altLang="zh-CN" sz="1400">
                          <a:latin typeface="微软雅黑" panose="020B0503020204020204" pitchFamily="34" charset="-122"/>
                          <a:ea typeface="微软雅黑" panose="020B0503020204020204" pitchFamily="34" charset="-122"/>
                        </a:rPr>
                        <a:t>6</a:t>
                      </a:r>
                      <a:r>
                        <a:rPr lang="zh-CN" altLang="en-US" sz="1400">
                          <a:latin typeface="微软雅黑" panose="020B0503020204020204" pitchFamily="34" charset="-122"/>
                          <a:ea typeface="微软雅黑" panose="020B0503020204020204" pitchFamily="34" charset="-122"/>
                        </a:rPr>
                        <a:t>月</a:t>
                      </a:r>
                      <a:r>
                        <a:rPr lang="en-US" altLang="zh-CN" sz="1400">
                          <a:latin typeface="微软雅黑" panose="020B0503020204020204" pitchFamily="34" charset="-122"/>
                          <a:ea typeface="微软雅黑" panose="020B0503020204020204" pitchFamily="34" charset="-122"/>
                        </a:rPr>
                        <a:t>3</a:t>
                      </a:r>
                      <a:r>
                        <a:rPr lang="zh-CN" altLang="en-US" sz="1400">
                          <a:latin typeface="微软雅黑" panose="020B0503020204020204" pitchFamily="34" charset="-122"/>
                          <a:ea typeface="微软雅黑" panose="020B0503020204020204" pitchFamily="34" charset="-122"/>
                        </a:rPr>
                        <a:t>日</a:t>
                      </a:r>
                      <a:endParaRPr lang="en-US" altLang="zh-CN" sz="1400">
                        <a:latin typeface="微软雅黑" panose="020B0503020204020204" pitchFamily="34" charset="-122"/>
                        <a:ea typeface="微软雅黑" panose="020B0503020204020204" pitchFamily="34" charset="-122"/>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endParaRPr lang="en-US"/>
                    </a:p>
                  </a:txBody>
                  <a:tcPr/>
                </a:tc>
                <a:tc hMerge="1">
                  <a:txBody>
                    <a:bodyPr/>
                    <a:lstStyle/>
                    <a:p>
                      <a:endParaRPr lang="zh-CN" altLang="en-US"/>
                    </a:p>
                  </a:txBody>
                  <a:tcPr/>
                </a:tc>
                <a:extLst>
                  <a:ext uri="{0D108BD9-81ED-4DB2-BD59-A6C34878D82A}">
                    <a16:rowId xmlns:a16="http://schemas.microsoft.com/office/drawing/2014/main" val="1614427010"/>
                  </a:ext>
                </a:extLst>
              </a:tr>
              <a:tr h="831644">
                <a:tc>
                  <a:txBody>
                    <a:bodyPr/>
                    <a:lstStyle/>
                    <a:p>
                      <a:pPr algn="ctr">
                        <a:lnSpc>
                          <a:spcPct val="150000"/>
                        </a:lnSpc>
                      </a:pPr>
                      <a:r>
                        <a:rPr lang="zh-CN" altLang="en-US" sz="1400" b="1">
                          <a:solidFill>
                            <a:srgbClr val="1C4C90"/>
                          </a:solidFill>
                          <a:latin typeface="微软雅黑" panose="020B0503020204020204" pitchFamily="34" charset="-122"/>
                          <a:ea typeface="微软雅黑" panose="020B0503020204020204" pitchFamily="34" charset="-122"/>
                        </a:rPr>
                        <a:t>全球首次上市</a:t>
                      </a:r>
                      <a:endParaRPr lang="en-US" altLang="zh-CN" sz="1400" b="1">
                        <a:solidFill>
                          <a:srgbClr val="1C4C90"/>
                        </a:solidFill>
                        <a:latin typeface="微软雅黑" panose="020B0503020204020204" pitchFamily="34" charset="-122"/>
                        <a:ea typeface="微软雅黑" panose="020B0503020204020204" pitchFamily="34" charset="-122"/>
                      </a:endParaRPr>
                    </a:p>
                    <a:p>
                      <a:pPr algn="ctr">
                        <a:lnSpc>
                          <a:spcPct val="150000"/>
                        </a:lnSpc>
                      </a:pPr>
                      <a:r>
                        <a:rPr lang="zh-CN" altLang="en-US" sz="1400" b="1">
                          <a:solidFill>
                            <a:srgbClr val="1C4C90"/>
                          </a:solidFill>
                          <a:latin typeface="微软雅黑" panose="020B0503020204020204" pitchFamily="34" charset="-122"/>
                          <a:ea typeface="微软雅黑" panose="020B0503020204020204" pitchFamily="34" charset="-122"/>
                        </a:rPr>
                        <a:t>时间及国家</a:t>
                      </a:r>
                      <a:endParaRPr lang="en-US" sz="1400" b="1">
                        <a:solidFill>
                          <a:srgbClr val="1C4C90"/>
                        </a:solidFill>
                        <a:latin typeface="微软雅黑" panose="020B0503020204020204" pitchFamily="34" charset="-122"/>
                        <a:ea typeface="微软雅黑" panose="020B0503020204020204" pitchFamily="34" charset="-122"/>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AE3F3">
                        <a:alpha val="69804"/>
                      </a:srgbClr>
                    </a:solidFill>
                  </a:tcPr>
                </a:tc>
                <a:tc gridSpan="3">
                  <a:txBody>
                    <a:bodyPr/>
                    <a:lstStyle/>
                    <a:p>
                      <a:pPr algn="l">
                        <a:lnSpc>
                          <a:spcPct val="150000"/>
                        </a:lnSpc>
                      </a:pPr>
                      <a:r>
                        <a:rPr lang="en-US" sz="1400">
                          <a:latin typeface="微软雅黑" panose="020B0503020204020204" pitchFamily="34" charset="-122"/>
                          <a:ea typeface="微软雅黑" panose="020B0503020204020204" pitchFamily="34" charset="-122"/>
                        </a:rPr>
                        <a:t>2018</a:t>
                      </a:r>
                      <a:r>
                        <a:rPr lang="zh-CN" altLang="en-US" sz="1400">
                          <a:latin typeface="微软雅黑" panose="020B0503020204020204" pitchFamily="34" charset="-122"/>
                          <a:ea typeface="微软雅黑" panose="020B0503020204020204" pitchFamily="34" charset="-122"/>
                        </a:rPr>
                        <a:t>年</a:t>
                      </a:r>
                      <a:r>
                        <a:rPr lang="en-US" altLang="zh-CN" sz="1400">
                          <a:latin typeface="微软雅黑" panose="020B0503020204020204" pitchFamily="34" charset="-122"/>
                          <a:ea typeface="微软雅黑" panose="020B0503020204020204" pitchFamily="34" charset="-122"/>
                        </a:rPr>
                        <a:t>6</a:t>
                      </a:r>
                      <a:r>
                        <a:rPr lang="zh-CN" altLang="en-US" sz="1400">
                          <a:latin typeface="微软雅黑" panose="020B0503020204020204" pitchFamily="34" charset="-122"/>
                          <a:ea typeface="微软雅黑" panose="020B0503020204020204" pitchFamily="34" charset="-122"/>
                        </a:rPr>
                        <a:t>月</a:t>
                      </a:r>
                      <a:r>
                        <a:rPr lang="en-US" altLang="zh-CN" sz="1400">
                          <a:latin typeface="微软雅黑" panose="020B0503020204020204" pitchFamily="34" charset="-122"/>
                          <a:ea typeface="微软雅黑" panose="020B0503020204020204" pitchFamily="34" charset="-122"/>
                        </a:rPr>
                        <a:t>27</a:t>
                      </a:r>
                      <a:r>
                        <a:rPr lang="zh-CN" altLang="en-US" sz="1400">
                          <a:latin typeface="微软雅黑" panose="020B0503020204020204" pitchFamily="34" charset="-122"/>
                          <a:ea typeface="微软雅黑" panose="020B0503020204020204" pitchFamily="34" charset="-122"/>
                        </a:rPr>
                        <a:t>日（黑色素瘤），美国</a:t>
                      </a:r>
                      <a:endParaRPr lang="en-US" altLang="zh-CN" sz="1400">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1400">
                          <a:latin typeface="微软雅黑" panose="020B0503020204020204" pitchFamily="34" charset="-122"/>
                          <a:ea typeface="微软雅黑" panose="020B0503020204020204" pitchFamily="34" charset="-122"/>
                        </a:rPr>
                        <a:t>2023</a:t>
                      </a:r>
                      <a:r>
                        <a:rPr lang="zh-CN" altLang="en-US" sz="1400">
                          <a:latin typeface="微软雅黑" panose="020B0503020204020204" pitchFamily="34" charset="-122"/>
                          <a:ea typeface="微软雅黑" panose="020B0503020204020204" pitchFamily="34" charset="-122"/>
                        </a:rPr>
                        <a:t>年</a:t>
                      </a:r>
                      <a:r>
                        <a:rPr lang="en-US" altLang="zh-CN" sz="1400">
                          <a:latin typeface="微软雅黑" panose="020B0503020204020204" pitchFamily="34" charset="-122"/>
                          <a:ea typeface="微软雅黑" panose="020B0503020204020204" pitchFamily="34" charset="-122"/>
                        </a:rPr>
                        <a:t>10</a:t>
                      </a:r>
                      <a:r>
                        <a:rPr lang="zh-CN" altLang="en-US" sz="1400">
                          <a:latin typeface="微软雅黑" panose="020B0503020204020204" pitchFamily="34" charset="-122"/>
                          <a:ea typeface="微软雅黑" panose="020B0503020204020204" pitchFamily="34" charset="-122"/>
                        </a:rPr>
                        <a:t>月</a:t>
                      </a:r>
                      <a:r>
                        <a:rPr lang="en-US" altLang="zh-CN" sz="1400">
                          <a:latin typeface="微软雅黑" panose="020B0503020204020204" pitchFamily="34" charset="-122"/>
                          <a:ea typeface="微软雅黑" panose="020B0503020204020204" pitchFamily="34" charset="-122"/>
                        </a:rPr>
                        <a:t>11</a:t>
                      </a:r>
                      <a:r>
                        <a:rPr lang="zh-CN" altLang="en-US" sz="1400">
                          <a:latin typeface="微软雅黑" panose="020B0503020204020204" pitchFamily="34" charset="-122"/>
                          <a:ea typeface="微软雅黑" panose="020B0503020204020204" pitchFamily="34" charset="-122"/>
                        </a:rPr>
                        <a:t>日（</a:t>
                      </a:r>
                      <a:r>
                        <a:rPr lang="en-US" altLang="zh-CN" sz="1400">
                          <a:latin typeface="微软雅黑" panose="020B0503020204020204" pitchFamily="34" charset="-122"/>
                          <a:ea typeface="微软雅黑" panose="020B0503020204020204" pitchFamily="34" charset="-122"/>
                        </a:rPr>
                        <a:t>NSCLC</a:t>
                      </a:r>
                      <a:r>
                        <a:rPr lang="zh-CN" altLang="en-US" sz="1400">
                          <a:latin typeface="微软雅黑" panose="020B0503020204020204" pitchFamily="34" charset="-122"/>
                          <a:ea typeface="微软雅黑" panose="020B0503020204020204" pitchFamily="34" charset="-122"/>
                        </a:rPr>
                        <a:t>），美国</a:t>
                      </a:r>
                      <a:endParaRPr lang="en-US" sz="1400">
                        <a:latin typeface="微软雅黑" panose="020B0503020204020204" pitchFamily="34" charset="-122"/>
                        <a:ea typeface="微软雅黑" panose="020B0503020204020204" pitchFamily="34" charset="-122"/>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endParaRPr lang="en-US"/>
                    </a:p>
                  </a:txBody>
                  <a:tcPr/>
                </a:tc>
                <a:tc hMerge="1">
                  <a:txBody>
                    <a:bodyPr/>
                    <a:lstStyle/>
                    <a:p>
                      <a:endParaRPr lang="zh-CN" altLang="en-US"/>
                    </a:p>
                  </a:txBody>
                  <a:tcPr/>
                </a:tc>
                <a:extLst>
                  <a:ext uri="{0D108BD9-81ED-4DB2-BD59-A6C34878D82A}">
                    <a16:rowId xmlns:a16="http://schemas.microsoft.com/office/drawing/2014/main" val="4102748236"/>
                  </a:ext>
                </a:extLst>
              </a:tr>
              <a:tr h="741355">
                <a:tc>
                  <a:txBody>
                    <a:bodyPr/>
                    <a:lstStyle/>
                    <a:p>
                      <a:pPr algn="ctr">
                        <a:lnSpc>
                          <a:spcPct val="150000"/>
                        </a:lnSpc>
                      </a:pPr>
                      <a:r>
                        <a:rPr lang="zh-CN" altLang="en-US" sz="1400" b="1">
                          <a:solidFill>
                            <a:srgbClr val="1C4C90"/>
                          </a:solidFill>
                          <a:latin typeface="微软雅黑" panose="020B0503020204020204" pitchFamily="34" charset="-122"/>
                          <a:ea typeface="微软雅黑" panose="020B0503020204020204" pitchFamily="34" charset="-122"/>
                        </a:rPr>
                        <a:t>大陆地区同通用名药品上市情况</a:t>
                      </a:r>
                      <a:endParaRPr lang="en-US" sz="1400" b="1">
                        <a:solidFill>
                          <a:srgbClr val="1C4C90"/>
                        </a:solidFill>
                        <a:latin typeface="微软雅黑" panose="020B0503020204020204" pitchFamily="34" charset="-122"/>
                        <a:ea typeface="微软雅黑" panose="020B0503020204020204" pitchFamily="34" charset="-122"/>
                      </a:endParaRPr>
                    </a:p>
                  </a:txBody>
                  <a:tcPr anchor="ctr">
                    <a:lnT w="19050" cap="flat" cmpd="sng" algn="ctr">
                      <a:solidFill>
                        <a:schemeClr val="bg1"/>
                      </a:solidFill>
                      <a:prstDash val="solid"/>
                      <a:round/>
                      <a:headEnd type="none" w="med" len="med"/>
                      <a:tailEnd type="none" w="med" len="med"/>
                    </a:lnT>
                    <a:solidFill>
                      <a:srgbClr val="DAE3F3">
                        <a:alpha val="69804"/>
                      </a:srgbClr>
                    </a:solidFill>
                  </a:tcPr>
                </a:tc>
                <a:tc gridSpan="3">
                  <a:txBody>
                    <a:bodyPr/>
                    <a:lstStyle/>
                    <a:p>
                      <a:pPr algn="l">
                        <a:lnSpc>
                          <a:spcPct val="100000"/>
                        </a:lnSpc>
                      </a:pPr>
                      <a:r>
                        <a:rPr lang="zh-CN" altLang="en-US" sz="1400" b="1" dirty="0">
                          <a:solidFill>
                            <a:srgbClr val="C14F4F"/>
                          </a:solidFill>
                          <a:latin typeface="微软雅黑" panose="020B0503020204020204" pitchFamily="34" charset="-122"/>
                          <a:ea typeface="微软雅黑" panose="020B0503020204020204" pitchFamily="34" charset="-122"/>
                        </a:rPr>
                        <a:t>独家药品</a:t>
                      </a:r>
                      <a:endParaRPr lang="en-US" sz="1400" dirty="0">
                        <a:solidFill>
                          <a:srgbClr val="C14F4F"/>
                        </a:solidFill>
                        <a:latin typeface="微软雅黑" panose="020B0503020204020204" pitchFamily="34" charset="-122"/>
                        <a:ea typeface="微软雅黑" panose="020B0503020204020204" pitchFamily="34" charset="-122"/>
                      </a:endParaRPr>
                    </a:p>
                  </a:txBody>
                  <a:tcPr anchor="ctr">
                    <a:lnT w="19050" cap="flat" cmpd="sng" algn="ctr">
                      <a:solidFill>
                        <a:schemeClr val="bg1"/>
                      </a:solidFill>
                      <a:prstDash val="solid"/>
                      <a:round/>
                      <a:headEnd type="none" w="med" len="med"/>
                      <a:tailEnd type="none" w="med" len="med"/>
                    </a:lnT>
                    <a:noFill/>
                  </a:tcPr>
                </a:tc>
                <a:tc hMerge="1">
                  <a:txBody>
                    <a:bodyPr/>
                    <a:lstStyle/>
                    <a:p>
                      <a:endParaRPr lang="en-US"/>
                    </a:p>
                  </a:txBody>
                  <a:tcPr/>
                </a:tc>
                <a:tc hMerge="1">
                  <a:txBody>
                    <a:bodyPr/>
                    <a:lstStyle/>
                    <a:p>
                      <a:endParaRPr lang="zh-CN" altLang="en-US"/>
                    </a:p>
                  </a:txBody>
                  <a:tcPr/>
                </a:tc>
                <a:extLst>
                  <a:ext uri="{0D108BD9-81ED-4DB2-BD59-A6C34878D82A}">
                    <a16:rowId xmlns:a16="http://schemas.microsoft.com/office/drawing/2014/main" val="4029982165"/>
                  </a:ext>
                </a:extLst>
              </a:tr>
            </a:tbl>
          </a:graphicData>
        </a:graphic>
      </p:graphicFrame>
      <p:graphicFrame>
        <p:nvGraphicFramePr>
          <p:cNvPr id="28" name="Table 27">
            <a:extLst>
              <a:ext uri="{FF2B5EF4-FFF2-40B4-BE49-F238E27FC236}">
                <a16:creationId xmlns:a16="http://schemas.microsoft.com/office/drawing/2014/main" id="{ECDC1CCA-D346-7BE8-8B5F-A1E918B5E8E0}"/>
              </a:ext>
            </a:extLst>
          </p:cNvPr>
          <p:cNvGraphicFramePr>
            <a:graphicFrameLocks noGrp="1"/>
          </p:cNvGraphicFramePr>
          <p:nvPr>
            <p:extLst>
              <p:ext uri="{D42A27DB-BD31-4B8C-83A1-F6EECF244321}">
                <p14:modId xmlns:p14="http://schemas.microsoft.com/office/powerpoint/2010/main" val="812828756"/>
              </p:ext>
            </p:extLst>
          </p:nvPr>
        </p:nvGraphicFramePr>
        <p:xfrm>
          <a:off x="6034952" y="1352259"/>
          <a:ext cx="5905411" cy="5007307"/>
        </p:xfrm>
        <a:graphic>
          <a:graphicData uri="http://schemas.openxmlformats.org/drawingml/2006/table">
            <a:tbl>
              <a:tblPr>
                <a:tableStyleId>{7DF18680-E054-41AD-8BC1-D1AEF772440D}</a:tableStyleId>
              </a:tblPr>
              <a:tblGrid>
                <a:gridCol w="1142025">
                  <a:extLst>
                    <a:ext uri="{9D8B030D-6E8A-4147-A177-3AD203B41FA5}">
                      <a16:colId xmlns:a16="http://schemas.microsoft.com/office/drawing/2014/main" val="2340843957"/>
                    </a:ext>
                  </a:extLst>
                </a:gridCol>
                <a:gridCol w="4763386">
                  <a:extLst>
                    <a:ext uri="{9D8B030D-6E8A-4147-A177-3AD203B41FA5}">
                      <a16:colId xmlns:a16="http://schemas.microsoft.com/office/drawing/2014/main" val="3219564145"/>
                    </a:ext>
                  </a:extLst>
                </a:gridCol>
              </a:tblGrid>
              <a:tr h="579710">
                <a:tc>
                  <a:txBody>
                    <a:bodyPr/>
                    <a:lstStyle/>
                    <a:p>
                      <a:pPr algn="ctr"/>
                      <a:r>
                        <a:rPr lang="zh-CN" altLang="en-US" sz="1400" b="1">
                          <a:solidFill>
                            <a:srgbClr val="1C4C90"/>
                          </a:solidFill>
                          <a:latin typeface="微软雅黑" panose="020B0503020204020204" pitchFamily="34" charset="-122"/>
                          <a:ea typeface="微软雅黑" panose="020B0503020204020204" pitchFamily="34" charset="-122"/>
                        </a:rPr>
                        <a:t>参照药品</a:t>
                      </a:r>
                      <a:endParaRPr lang="en-US" altLang="zh-CN" sz="1400" b="1">
                        <a:solidFill>
                          <a:srgbClr val="1C4C90"/>
                        </a:solidFill>
                        <a:latin typeface="微软雅黑" panose="020B0503020204020204" pitchFamily="34" charset="-122"/>
                        <a:ea typeface="微软雅黑" panose="020B0503020204020204" pitchFamily="34" charset="-122"/>
                      </a:endParaRPr>
                    </a:p>
                  </a:txBody>
                  <a:tcPr anchor="ctr">
                    <a:lnB w="19050" cap="flat" cmpd="sng" algn="ctr">
                      <a:solidFill>
                        <a:schemeClr val="bg1"/>
                      </a:solidFill>
                      <a:prstDash val="solid"/>
                      <a:round/>
                      <a:headEnd type="none" w="med" len="med"/>
                      <a:tailEnd type="none" w="med" len="med"/>
                    </a:lnB>
                    <a:solidFill>
                      <a:srgbClr val="DAE3F3">
                        <a:alpha val="69804"/>
                      </a:srgbClr>
                    </a:solidFill>
                  </a:tcPr>
                </a:tc>
                <a:tc>
                  <a:txBody>
                    <a:bodyPr/>
                    <a:lstStyle/>
                    <a:p>
                      <a:pPr algn="ctr"/>
                      <a:r>
                        <a:rPr lang="zh-CN" altLang="en-US" sz="1800" b="1" kern="1200" dirty="0">
                          <a:solidFill>
                            <a:srgbClr val="C14F4F"/>
                          </a:solidFill>
                          <a:latin typeface="微软雅黑" panose="020B0503020204020204" pitchFamily="34" charset="-122"/>
                          <a:ea typeface="微软雅黑" panose="020B0503020204020204" pitchFamily="34" charset="-122"/>
                        </a:rPr>
                        <a:t>曲美替尼</a:t>
                      </a:r>
                      <a:r>
                        <a:rPr lang="en-US" altLang="zh-CN" sz="1800" b="1" kern="1200" dirty="0">
                          <a:solidFill>
                            <a:srgbClr val="C14F4F"/>
                          </a:solidFill>
                          <a:latin typeface="微软雅黑" panose="020B0503020204020204" pitchFamily="34" charset="-122"/>
                          <a:ea typeface="微软雅黑" panose="020B0503020204020204" pitchFamily="34" charset="-122"/>
                        </a:rPr>
                        <a:t>+</a:t>
                      </a:r>
                      <a:r>
                        <a:rPr lang="zh-CN" altLang="en-US" sz="1800" b="1" kern="1200" dirty="0">
                          <a:solidFill>
                            <a:srgbClr val="C14F4F"/>
                          </a:solidFill>
                          <a:latin typeface="微软雅黑" panose="020B0503020204020204" pitchFamily="34" charset="-122"/>
                          <a:ea typeface="微软雅黑" panose="020B0503020204020204" pitchFamily="34" charset="-122"/>
                        </a:rPr>
                        <a:t>达拉非尼</a:t>
                      </a:r>
                      <a:endParaRPr lang="en-US" sz="1800" b="1" kern="1200" dirty="0">
                        <a:solidFill>
                          <a:srgbClr val="C14F4F"/>
                        </a:solidFill>
                        <a:latin typeface="微软雅黑" panose="020B0503020204020204" pitchFamily="34" charset="-122"/>
                        <a:ea typeface="微软雅黑" panose="020B0503020204020204" pitchFamily="34" charset="-122"/>
                        <a:cs typeface="+mn-cs"/>
                      </a:endParaRPr>
                    </a:p>
                  </a:txBody>
                  <a:tcPr anchor="ctr">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17186731"/>
                  </a:ext>
                </a:extLst>
              </a:tr>
              <a:tr h="2183493">
                <a:tc>
                  <a:txBody>
                    <a:bodyPr/>
                    <a:lstStyle/>
                    <a:p>
                      <a:pPr algn="ctr">
                        <a:lnSpc>
                          <a:spcPct val="150000"/>
                        </a:lnSpc>
                      </a:pPr>
                      <a:r>
                        <a:rPr lang="zh-CN" altLang="en-US" sz="1400" b="1">
                          <a:solidFill>
                            <a:srgbClr val="1C4C90"/>
                          </a:solidFill>
                          <a:latin typeface="微软雅黑" panose="020B0503020204020204" pitchFamily="34" charset="-122"/>
                          <a:ea typeface="微软雅黑" panose="020B0503020204020204" pitchFamily="34" charset="-122"/>
                        </a:rPr>
                        <a:t>参照药品</a:t>
                      </a:r>
                      <a:endParaRPr lang="en-US" altLang="zh-CN" sz="1400" b="1">
                        <a:solidFill>
                          <a:srgbClr val="1C4C90"/>
                        </a:solidFill>
                        <a:latin typeface="微软雅黑" panose="020B0503020204020204" pitchFamily="34" charset="-122"/>
                        <a:ea typeface="微软雅黑" panose="020B0503020204020204" pitchFamily="34" charset="-122"/>
                      </a:endParaRPr>
                    </a:p>
                    <a:p>
                      <a:pPr algn="ctr">
                        <a:lnSpc>
                          <a:spcPct val="150000"/>
                        </a:lnSpc>
                      </a:pPr>
                      <a:r>
                        <a:rPr lang="zh-CN" altLang="en-US" sz="1400" b="1">
                          <a:solidFill>
                            <a:srgbClr val="1C4C90"/>
                          </a:solidFill>
                          <a:latin typeface="微软雅黑" panose="020B0503020204020204" pitchFamily="34" charset="-122"/>
                          <a:ea typeface="微软雅黑" panose="020B0503020204020204" pitchFamily="34" charset="-122"/>
                        </a:rPr>
                        <a:t>选择理由</a:t>
                      </a:r>
                      <a:endParaRPr lang="en-US" sz="1400" b="1">
                        <a:solidFill>
                          <a:srgbClr val="1C4C90"/>
                        </a:solidFill>
                        <a:latin typeface="微软雅黑" panose="020B0503020204020204" pitchFamily="34" charset="-122"/>
                        <a:ea typeface="微软雅黑" panose="020B0503020204020204" pitchFamily="34" charset="-122"/>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AE3F3">
                        <a:alpha val="69804"/>
                      </a:srgbClr>
                    </a:solidFill>
                  </a:tcPr>
                </a:tc>
                <a:tc>
                  <a:txBody>
                    <a:bodyPr/>
                    <a:lstStyle/>
                    <a:p>
                      <a:pPr marL="285750" marR="0" lvl="0" indent="-285750" algn="l" defTabSz="914400" rtl="0" eaLnBrk="1" fontAlgn="auto" latinLnBrk="0" hangingPunct="1">
                        <a:lnSpc>
                          <a:spcPct val="150000"/>
                        </a:lnSpc>
                        <a:spcBef>
                          <a:spcPts val="0"/>
                        </a:spcBef>
                        <a:spcAft>
                          <a:spcPts val="0"/>
                        </a:spcAft>
                        <a:buClr>
                          <a:schemeClr val="tx1"/>
                        </a:buClr>
                        <a:buSzTx/>
                        <a:buFont typeface="Wingdings" panose="05000000000000000000" pitchFamily="2" charset="2"/>
                        <a:buChar char="ü"/>
                        <a:tabLst/>
                        <a:defRPr/>
                      </a:pPr>
                      <a:r>
                        <a:rPr lang="zh-CN" altLang="en-US" sz="1600" b="1" kern="1200" dirty="0">
                          <a:solidFill>
                            <a:schemeClr val="tx1"/>
                          </a:solidFill>
                          <a:latin typeface="微软雅黑" panose="020B0503020204020204" pitchFamily="34" charset="-122"/>
                          <a:ea typeface="微软雅黑" panose="020B0503020204020204" pitchFamily="34" charset="-122"/>
                        </a:rPr>
                        <a:t>相同适应症：</a:t>
                      </a:r>
                      <a:r>
                        <a:rPr lang="en-US" altLang="zh-CN" sz="1600" kern="1200" dirty="0">
                          <a:solidFill>
                            <a:schemeClr val="tx1"/>
                          </a:solidFill>
                          <a:latin typeface="微软雅黑" panose="020B0503020204020204" pitchFamily="34" charset="-122"/>
                          <a:ea typeface="微软雅黑" panose="020B0503020204020204" pitchFamily="34" charset="-122"/>
                        </a:rPr>
                        <a:t>BRAF</a:t>
                      </a:r>
                      <a:r>
                        <a:rPr lang="en-US" altLang="zh-CN" sz="1600" kern="1200" baseline="30000" dirty="0">
                          <a:solidFill>
                            <a:schemeClr val="tx1"/>
                          </a:solidFill>
                          <a:latin typeface="微软雅黑" panose="020B0503020204020204" pitchFamily="34" charset="-122"/>
                          <a:ea typeface="微软雅黑" panose="020B0503020204020204" pitchFamily="34" charset="-122"/>
                        </a:rPr>
                        <a:t>V600E</a:t>
                      </a:r>
                      <a:r>
                        <a:rPr lang="zh-CN" altLang="en-US" sz="1600" kern="1200" dirty="0">
                          <a:solidFill>
                            <a:schemeClr val="tx1"/>
                          </a:solidFill>
                          <a:latin typeface="微软雅黑" panose="020B0503020204020204" pitchFamily="34" charset="-122"/>
                          <a:ea typeface="微软雅黑" panose="020B0503020204020204" pitchFamily="34" charset="-122"/>
                        </a:rPr>
                        <a:t>突变型转移性</a:t>
                      </a:r>
                      <a:r>
                        <a:rPr lang="en-US" altLang="zh-CN" sz="1600" kern="1200" dirty="0">
                          <a:solidFill>
                            <a:schemeClr val="tx1"/>
                          </a:solidFill>
                          <a:latin typeface="微软雅黑" panose="020B0503020204020204" pitchFamily="34" charset="-122"/>
                          <a:ea typeface="微软雅黑" panose="020B0503020204020204" pitchFamily="34" charset="-122"/>
                        </a:rPr>
                        <a:t>NSCLC</a:t>
                      </a:r>
                    </a:p>
                    <a:p>
                      <a:pPr marL="285750" marR="0" lvl="0" indent="-285750" algn="l" defTabSz="914400" rtl="0" eaLnBrk="1" fontAlgn="auto" latinLnBrk="0" hangingPunct="1">
                        <a:lnSpc>
                          <a:spcPct val="150000"/>
                        </a:lnSpc>
                        <a:spcBef>
                          <a:spcPts val="0"/>
                        </a:spcBef>
                        <a:spcAft>
                          <a:spcPts val="0"/>
                        </a:spcAft>
                        <a:buClr>
                          <a:schemeClr val="tx1"/>
                        </a:buClr>
                        <a:buSzTx/>
                        <a:buFont typeface="Wingdings" panose="05000000000000000000" pitchFamily="2" charset="2"/>
                        <a:buChar char="ü"/>
                        <a:tabLst/>
                        <a:defRPr/>
                      </a:pPr>
                      <a:r>
                        <a:rPr lang="zh-CN" altLang="en-US" sz="1600" b="1" kern="1200" dirty="0">
                          <a:solidFill>
                            <a:schemeClr val="tx1"/>
                          </a:solidFill>
                          <a:latin typeface="微软雅黑" panose="020B0503020204020204" pitchFamily="34" charset="-122"/>
                          <a:ea typeface="微软雅黑" panose="020B0503020204020204" pitchFamily="34" charset="-122"/>
                        </a:rPr>
                        <a:t>相同作用机制：</a:t>
                      </a:r>
                      <a:r>
                        <a:rPr lang="en-US" altLang="zh-CN" sz="1600" kern="1200" dirty="0">
                          <a:solidFill>
                            <a:schemeClr val="tx1"/>
                          </a:solidFill>
                          <a:latin typeface="微软雅黑" panose="020B0503020204020204" pitchFamily="34" charset="-122"/>
                          <a:ea typeface="微软雅黑" panose="020B0503020204020204" pitchFamily="34" charset="-122"/>
                        </a:rPr>
                        <a:t>BRAF</a:t>
                      </a:r>
                      <a:r>
                        <a:rPr lang="zh-CN" altLang="en-US" sz="1600" kern="1200" dirty="0">
                          <a:solidFill>
                            <a:schemeClr val="tx1"/>
                          </a:solidFill>
                          <a:latin typeface="微软雅黑" panose="020B0503020204020204" pitchFamily="34" charset="-122"/>
                          <a:ea typeface="微软雅黑" panose="020B0503020204020204" pitchFamily="34" charset="-122"/>
                        </a:rPr>
                        <a:t>抑制剂</a:t>
                      </a:r>
                      <a:r>
                        <a:rPr lang="en-US" altLang="zh-CN" sz="1600" kern="1200" dirty="0">
                          <a:solidFill>
                            <a:schemeClr val="tx1"/>
                          </a:solidFill>
                          <a:latin typeface="微软雅黑" panose="020B0503020204020204" pitchFamily="34" charset="-122"/>
                          <a:ea typeface="微软雅黑" panose="020B0503020204020204" pitchFamily="34" charset="-122"/>
                        </a:rPr>
                        <a:t>+MEK</a:t>
                      </a:r>
                      <a:r>
                        <a:rPr lang="zh-CN" altLang="en-US" sz="1600" kern="1200" dirty="0">
                          <a:solidFill>
                            <a:schemeClr val="tx1"/>
                          </a:solidFill>
                          <a:latin typeface="微软雅黑" panose="020B0503020204020204" pitchFamily="34" charset="-122"/>
                          <a:ea typeface="微软雅黑" panose="020B0503020204020204" pitchFamily="34" charset="-122"/>
                        </a:rPr>
                        <a:t>抑制剂</a:t>
                      </a:r>
                      <a:endParaRPr lang="en-US" altLang="zh-CN" sz="1600" kern="1200" dirty="0">
                        <a:solidFill>
                          <a:schemeClr val="tx1"/>
                        </a:solidFill>
                        <a:latin typeface="微软雅黑" panose="020B0503020204020204" pitchFamily="34" charset="-122"/>
                        <a:ea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
                          <a:schemeClr val="tx1"/>
                        </a:buClr>
                        <a:buSzTx/>
                        <a:buFont typeface="Wingdings" panose="05000000000000000000" pitchFamily="2" charset="2"/>
                        <a:buChar char="ü"/>
                        <a:tabLst/>
                        <a:defRPr/>
                      </a:pPr>
                      <a:r>
                        <a:rPr lang="zh-CN" altLang="en-US" sz="1600" b="1" kern="1200" dirty="0">
                          <a:solidFill>
                            <a:schemeClr val="tx1"/>
                          </a:solidFill>
                          <a:latin typeface="微软雅黑" panose="020B0503020204020204" pitchFamily="34" charset="-122"/>
                          <a:ea typeface="微软雅黑" panose="020B0503020204020204" pitchFamily="34" charset="-122"/>
                        </a:rPr>
                        <a:t>相同给药途径：</a:t>
                      </a:r>
                      <a:r>
                        <a:rPr lang="zh-CN" altLang="en-US" sz="1600" kern="1200" dirty="0">
                          <a:solidFill>
                            <a:schemeClr val="tx1"/>
                          </a:solidFill>
                          <a:latin typeface="微软雅黑" panose="020B0503020204020204" pitchFamily="34" charset="-122"/>
                          <a:ea typeface="微软雅黑" panose="020B0503020204020204" pitchFamily="34" charset="-122"/>
                        </a:rPr>
                        <a:t>均为口服给药</a:t>
                      </a:r>
                      <a:endParaRPr lang="en-US" altLang="zh-CN" sz="1600" kern="1200" dirty="0">
                        <a:solidFill>
                          <a:schemeClr val="tx1"/>
                        </a:solidFill>
                        <a:latin typeface="微软雅黑" panose="020B0503020204020204" pitchFamily="34" charset="-122"/>
                        <a:ea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
                          <a:schemeClr val="tx1"/>
                        </a:buClr>
                        <a:buSzTx/>
                        <a:buFont typeface="Wingdings" panose="05000000000000000000" pitchFamily="2" charset="2"/>
                        <a:buChar char="ü"/>
                        <a:tabLst/>
                        <a:defRPr/>
                      </a:pPr>
                      <a:r>
                        <a:rPr lang="zh-CN" altLang="en-US" sz="1600" b="1" kern="1200" dirty="0">
                          <a:solidFill>
                            <a:schemeClr val="tx1"/>
                          </a:solidFill>
                          <a:latin typeface="微软雅黑" panose="020B0503020204020204" pitchFamily="34" charset="-122"/>
                          <a:ea typeface="微软雅黑" panose="020B0503020204020204" pitchFamily="34" charset="-122"/>
                        </a:rPr>
                        <a:t>相同指南推荐：</a:t>
                      </a:r>
                      <a:r>
                        <a:rPr lang="zh-CN" altLang="en-US" sz="1600" kern="1200" dirty="0">
                          <a:solidFill>
                            <a:schemeClr val="tx1"/>
                          </a:solidFill>
                          <a:latin typeface="微软雅黑" panose="020B0503020204020204" pitchFamily="34" charset="-122"/>
                          <a:ea typeface="微软雅黑" panose="020B0503020204020204" pitchFamily="34" charset="-122"/>
                        </a:rPr>
                        <a:t>国内外权威指南一致推荐</a:t>
                      </a:r>
                      <a:endParaRPr lang="en-US" altLang="zh-CN" sz="1600" kern="1200" dirty="0">
                        <a:solidFill>
                          <a:schemeClr val="tx1"/>
                        </a:solidFill>
                        <a:latin typeface="微软雅黑" panose="020B0503020204020204" pitchFamily="34" charset="-122"/>
                        <a:ea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
                          <a:schemeClr val="tx1"/>
                        </a:buClr>
                        <a:buSzTx/>
                        <a:buFont typeface="Wingdings" panose="05000000000000000000" pitchFamily="2" charset="2"/>
                        <a:buChar char="ü"/>
                        <a:tabLst/>
                        <a:defRPr/>
                      </a:pPr>
                      <a:r>
                        <a:rPr lang="zh-CN" altLang="en-US" sz="1600" b="1" kern="1200" dirty="0">
                          <a:solidFill>
                            <a:schemeClr val="tx1"/>
                          </a:solidFill>
                          <a:latin typeface="微软雅黑" panose="020B0503020204020204" pitchFamily="34" charset="-122"/>
                          <a:ea typeface="微软雅黑" panose="020B0503020204020204" pitchFamily="34" charset="-122"/>
                          <a:cs typeface="+mn-cs"/>
                        </a:rPr>
                        <a:t>证据可比：</a:t>
                      </a:r>
                      <a:r>
                        <a:rPr lang="zh-CN" altLang="en-US" sz="1600" b="0" kern="1200" dirty="0">
                          <a:solidFill>
                            <a:schemeClr val="tx1"/>
                          </a:solidFill>
                          <a:latin typeface="微软雅黑" panose="020B0503020204020204" pitchFamily="34" charset="-122"/>
                          <a:ea typeface="微软雅黑" panose="020B0503020204020204" pitchFamily="34" charset="-122"/>
                          <a:cs typeface="+mn-cs"/>
                        </a:rPr>
                        <a:t>临床试验基线相似，可做高质量间接比较</a:t>
                      </a:r>
                      <a:endParaRPr lang="en-US" altLang="zh-CN" sz="1600" b="0" kern="1200" dirty="0">
                        <a:solidFill>
                          <a:schemeClr val="tx1"/>
                        </a:solidFill>
                        <a:latin typeface="微软雅黑" panose="020B0503020204020204" pitchFamily="34" charset="-122"/>
                        <a:ea typeface="微软雅黑" panose="020B0503020204020204" pitchFamily="34" charset="-122"/>
                        <a:cs typeface="+mn-cs"/>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54157304"/>
                  </a:ext>
                </a:extLst>
              </a:tr>
              <a:tr h="2184650">
                <a:tc>
                  <a:txBody>
                    <a:bodyPr/>
                    <a:lstStyle/>
                    <a:p>
                      <a:pPr algn="ctr">
                        <a:lnSpc>
                          <a:spcPct val="150000"/>
                        </a:lnSpc>
                      </a:pPr>
                      <a:r>
                        <a:rPr lang="zh-CN" altLang="en-US" sz="1400" b="1">
                          <a:solidFill>
                            <a:srgbClr val="1C4C90"/>
                          </a:solidFill>
                          <a:latin typeface="微软雅黑" panose="020B0503020204020204" pitchFamily="34" charset="-122"/>
                          <a:ea typeface="微软雅黑" panose="020B0503020204020204" pitchFamily="34" charset="-122"/>
                        </a:rPr>
                        <a:t>恩考芬尼</a:t>
                      </a:r>
                      <a:r>
                        <a:rPr lang="en-US" altLang="zh-CN" sz="1400" b="1">
                          <a:solidFill>
                            <a:srgbClr val="1C4C90"/>
                          </a:solidFill>
                          <a:latin typeface="微软雅黑" panose="020B0503020204020204" pitchFamily="34" charset="-122"/>
                          <a:ea typeface="微软雅黑" panose="020B0503020204020204" pitchFamily="34" charset="-122"/>
                        </a:rPr>
                        <a:t>+</a:t>
                      </a:r>
                      <a:r>
                        <a:rPr lang="zh-CN" altLang="en-US" sz="1400" b="1">
                          <a:solidFill>
                            <a:srgbClr val="1C4C90"/>
                          </a:solidFill>
                          <a:latin typeface="微软雅黑" panose="020B0503020204020204" pitchFamily="34" charset="-122"/>
                          <a:ea typeface="微软雅黑" panose="020B0503020204020204" pitchFamily="34" charset="-122"/>
                        </a:rPr>
                        <a:t>贝美替尼与参照药相比的优势</a:t>
                      </a:r>
                      <a:endParaRPr lang="en-US" altLang="zh-CN" sz="1400" b="1" baseline="30000">
                        <a:solidFill>
                          <a:srgbClr val="1C4C90"/>
                        </a:solidFill>
                        <a:latin typeface="微软雅黑" panose="020B0503020204020204" pitchFamily="34" charset="-122"/>
                        <a:ea typeface="微软雅黑" panose="020B0503020204020204" pitchFamily="34" charset="-122"/>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AE3F3">
                        <a:alpha val="69804"/>
                      </a:srgbClr>
                    </a:solidFill>
                  </a:tcPr>
                </a:tc>
                <a:tc>
                  <a:txBody>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zh-CN" altLang="en-US" sz="1400" b="1" kern="1200" dirty="0">
                          <a:solidFill>
                            <a:schemeClr val="tx1"/>
                          </a:solidFill>
                          <a:latin typeface="微软雅黑" panose="020B0503020204020204" pitchFamily="34" charset="-122"/>
                          <a:ea typeface="微软雅黑" panose="020B0503020204020204" pitchFamily="34" charset="-122"/>
                        </a:rPr>
                        <a:t>疗效更好</a:t>
                      </a:r>
                      <a:r>
                        <a:rPr lang="en-US" altLang="zh-CN" sz="1400" b="1" kern="1200" dirty="0">
                          <a:solidFill>
                            <a:schemeClr val="tx1"/>
                          </a:solidFill>
                          <a:latin typeface="微软雅黑" panose="020B0503020204020204" pitchFamily="34" charset="-122"/>
                          <a:ea typeface="微软雅黑" panose="020B0503020204020204" pitchFamily="34" charset="-122"/>
                        </a:rPr>
                        <a:t> </a:t>
                      </a:r>
                      <a:r>
                        <a:rPr lang="en-US" altLang="zh-CN" sz="1400" b="1" baseline="30000" dirty="0">
                          <a:solidFill>
                            <a:schemeClr val="tx1"/>
                          </a:solidFill>
                          <a:latin typeface="微软雅黑" panose="020B0503020204020204" pitchFamily="34" charset="-122"/>
                          <a:ea typeface="微软雅黑" panose="020B0503020204020204" pitchFamily="34" charset="-122"/>
                        </a:rPr>
                        <a:t>1</a:t>
                      </a:r>
                      <a:endParaRPr lang="en-US" altLang="zh-CN" sz="1400" b="1" kern="1200" dirty="0">
                        <a:solidFill>
                          <a:schemeClr val="tx1"/>
                        </a:solidFill>
                        <a:latin typeface="微软雅黑" panose="020B0503020204020204" pitchFamily="34" charset="-122"/>
                        <a:ea typeface="微软雅黑" panose="020B0503020204020204" pitchFamily="34" charset="-122"/>
                      </a:endParaRPr>
                    </a:p>
                    <a:p>
                      <a:pPr marL="541338" marR="0" lvl="1" indent="-185738"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zh-CN" altLang="en-US" sz="1400" b="1" kern="1200" dirty="0">
                          <a:solidFill>
                            <a:srgbClr val="C14F4F"/>
                          </a:solidFill>
                          <a:latin typeface="微软雅黑" panose="020B0503020204020204" pitchFamily="34" charset="-122"/>
                          <a:ea typeface="微软雅黑" panose="020B0503020204020204" pitchFamily="34" charset="-122"/>
                        </a:rPr>
                        <a:t>疾病进展风险显著降低了</a:t>
                      </a:r>
                      <a:r>
                        <a:rPr lang="en-US" altLang="zh-CN" sz="1400" b="1" kern="1200" dirty="0">
                          <a:solidFill>
                            <a:srgbClr val="C14F4F"/>
                          </a:solidFill>
                          <a:latin typeface="微软雅黑" panose="020B0503020204020204" pitchFamily="34" charset="-122"/>
                          <a:ea typeface="微软雅黑" panose="020B0503020204020204" pitchFamily="34" charset="-122"/>
                        </a:rPr>
                        <a:t>53%</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zh-CN" altLang="en-US" sz="1400" b="1" kern="1200" dirty="0">
                          <a:solidFill>
                            <a:schemeClr val="tx1"/>
                          </a:solidFill>
                          <a:latin typeface="微软雅黑" panose="020B0503020204020204" pitchFamily="34" charset="-122"/>
                          <a:ea typeface="微软雅黑" panose="020B0503020204020204" pitchFamily="34" charset="-122"/>
                        </a:rPr>
                        <a:t>安全性更优</a:t>
                      </a:r>
                      <a:r>
                        <a:rPr lang="en-US" altLang="zh-CN" sz="1400" b="1" baseline="30000" dirty="0">
                          <a:solidFill>
                            <a:srgbClr val="064976"/>
                          </a:solidFill>
                          <a:latin typeface="微软雅黑" panose="020B0503020204020204" pitchFamily="34" charset="-122"/>
                          <a:ea typeface="微软雅黑" panose="020B0503020204020204" pitchFamily="34" charset="-122"/>
                        </a:rPr>
                        <a:t> </a:t>
                      </a:r>
                      <a:r>
                        <a:rPr lang="en-US" altLang="zh-CN" sz="1400" b="1" baseline="30000" dirty="0">
                          <a:solidFill>
                            <a:schemeClr val="tx1"/>
                          </a:solidFill>
                          <a:latin typeface="微软雅黑" panose="020B0503020204020204" pitchFamily="34" charset="-122"/>
                          <a:ea typeface="微软雅黑" panose="020B0503020204020204" pitchFamily="34" charset="-122"/>
                        </a:rPr>
                        <a:t>1</a:t>
                      </a:r>
                      <a:endParaRPr lang="en-US" altLang="zh-CN" sz="1400" b="1" kern="1200" dirty="0">
                        <a:solidFill>
                          <a:schemeClr val="tx1"/>
                        </a:solidFill>
                        <a:latin typeface="微软雅黑" panose="020B0503020204020204" pitchFamily="34" charset="-122"/>
                        <a:ea typeface="微软雅黑" panose="020B0503020204020204" pitchFamily="34" charset="-122"/>
                      </a:endParaRPr>
                    </a:p>
                    <a:p>
                      <a:pPr marL="541338" marR="0" lvl="1" indent="-185738"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zh-CN" altLang="en-US" sz="1400" b="1" kern="1200" dirty="0">
                          <a:solidFill>
                            <a:srgbClr val="C14F4F"/>
                          </a:solidFill>
                          <a:latin typeface="微软雅黑" panose="020B0503020204020204" pitchFamily="34" charset="-122"/>
                          <a:ea typeface="微软雅黑" panose="020B0503020204020204" pitchFamily="34" charset="-122"/>
                        </a:rPr>
                        <a:t>严重不良事件 </a:t>
                      </a:r>
                      <a:r>
                        <a:rPr lang="en-US" altLang="zh-CN" sz="1400" b="1" kern="1200" dirty="0">
                          <a:solidFill>
                            <a:srgbClr val="C14F4F"/>
                          </a:solidFill>
                          <a:latin typeface="微软雅黑" panose="020B0503020204020204" pitchFamily="34" charset="-122"/>
                          <a:ea typeface="微软雅黑" panose="020B0503020204020204" pitchFamily="34" charset="-122"/>
                        </a:rPr>
                        <a:t>(SAE)</a:t>
                      </a:r>
                      <a:r>
                        <a:rPr lang="zh-CN" altLang="en-US" sz="1400" b="1" kern="1200" dirty="0">
                          <a:solidFill>
                            <a:srgbClr val="C14F4F"/>
                          </a:solidFill>
                          <a:latin typeface="微软雅黑" panose="020B0503020204020204" pitchFamily="34" charset="-122"/>
                          <a:ea typeface="微软雅黑" panose="020B0503020204020204" pitchFamily="34" charset="-122"/>
                        </a:rPr>
                        <a:t> 发生比值显著降低了</a:t>
                      </a:r>
                      <a:r>
                        <a:rPr lang="en-US" altLang="zh-CN" sz="1400" b="1" kern="1200" dirty="0">
                          <a:solidFill>
                            <a:srgbClr val="C14F4F"/>
                          </a:solidFill>
                          <a:latin typeface="微软雅黑" panose="020B0503020204020204" pitchFamily="34" charset="-122"/>
                          <a:ea typeface="微软雅黑" panose="020B0503020204020204" pitchFamily="34" charset="-122"/>
                        </a:rPr>
                        <a:t>65%</a:t>
                      </a:r>
                    </a:p>
                    <a:p>
                      <a:pPr marL="1841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zh-CN" altLang="en-US" sz="1400" b="1" kern="1200" dirty="0">
                          <a:solidFill>
                            <a:schemeClr val="tx1"/>
                          </a:solidFill>
                          <a:latin typeface="微软雅黑" panose="020B0503020204020204" pitchFamily="34" charset="-122"/>
                          <a:ea typeface="微软雅黑" panose="020B0503020204020204" pitchFamily="34" charset="-122"/>
                        </a:rPr>
                        <a:t>价值评级建议</a:t>
                      </a:r>
                      <a:endParaRPr lang="en-US" altLang="zh-CN" sz="1400" b="1" kern="1200" dirty="0">
                        <a:solidFill>
                          <a:schemeClr val="tx1"/>
                        </a:solidFill>
                        <a:latin typeface="微软雅黑" panose="020B0503020204020204" pitchFamily="34" charset="-122"/>
                        <a:ea typeface="微软雅黑" panose="020B0503020204020204" pitchFamily="34" charset="-122"/>
                      </a:endParaRPr>
                    </a:p>
                    <a:p>
                      <a:pPr marL="542925" marR="0" lvl="1" indent="-187325"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zh-CN" altLang="en-US" sz="2000" b="1" kern="1200" dirty="0">
                          <a:solidFill>
                            <a:srgbClr val="C14F4F"/>
                          </a:solidFill>
                          <a:latin typeface="微软雅黑" panose="020B0503020204020204" pitchFamily="34" charset="-122"/>
                          <a:ea typeface="微软雅黑" panose="020B0503020204020204" pitchFamily="34" charset="-122"/>
                        </a:rPr>
                        <a:t>改进</a:t>
                      </a:r>
                      <a:endParaRPr lang="en-US" altLang="zh-CN" sz="2000" b="1" kern="1200" dirty="0">
                        <a:solidFill>
                          <a:srgbClr val="C14F4F"/>
                        </a:solidFill>
                        <a:latin typeface="微软雅黑" panose="020B0503020204020204" pitchFamily="34" charset="-122"/>
                        <a:ea typeface="微软雅黑" panose="020B0503020204020204" pitchFamily="34" charset="-122"/>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96661023"/>
                  </a:ext>
                </a:extLst>
              </a:tr>
            </a:tbl>
          </a:graphicData>
        </a:graphic>
      </p:graphicFrame>
    </p:spTree>
    <p:extLst>
      <p:ext uri="{BB962C8B-B14F-4D97-AF65-F5344CB8AC3E}">
        <p14:creationId xmlns:p14="http://schemas.microsoft.com/office/powerpoint/2010/main" val="1150643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79C06-09EC-094D-4495-16945F0EC629}"/>
            </a:ext>
          </a:extLst>
        </p:cNvPr>
        <p:cNvGrpSpPr/>
        <p:nvPr/>
      </p:nvGrpSpPr>
      <p:grpSpPr>
        <a:xfrm>
          <a:off x="0" y="0"/>
          <a:ext cx="0" cy="0"/>
          <a:chOff x="0" y="0"/>
          <a:chExt cx="0" cy="0"/>
        </a:xfrm>
      </p:grpSpPr>
      <p:sp>
        <p:nvSpPr>
          <p:cNvPr id="15" name="Title 2">
            <a:extLst>
              <a:ext uri="{FF2B5EF4-FFF2-40B4-BE49-F238E27FC236}">
                <a16:creationId xmlns:a16="http://schemas.microsoft.com/office/drawing/2014/main" id="{7D1F3137-5B09-A2AE-9F25-90EF2FF5C853}"/>
              </a:ext>
            </a:extLst>
          </p:cNvPr>
          <p:cNvSpPr txBox="1">
            <a:spLocks/>
          </p:cNvSpPr>
          <p:nvPr/>
        </p:nvSpPr>
        <p:spPr>
          <a:xfrm>
            <a:off x="398736" y="417227"/>
            <a:ext cx="11541627" cy="869305"/>
          </a:xfrm>
          <a:prstGeom prst="rect">
            <a:avLst/>
          </a:prstGeom>
        </p:spPr>
        <p:txBody>
          <a:bodyPr vert="horz" lIns="91439" tIns="45719" rIns="91439" bIns="45719" rtlCol="0" anchor="ctr">
            <a:noAutofit/>
          </a:bodyPr>
          <a:lstStyle>
            <a:lvl1pPr algn="ctr" defTabSz="914400" rtl="0" eaLnBrk="1" latinLnBrk="0" hangingPunct="1">
              <a:lnSpc>
                <a:spcPct val="130000"/>
              </a:lnSpc>
              <a:spcBef>
                <a:spcPct val="0"/>
              </a:spcBef>
              <a:buNone/>
              <a:defRPr sz="6000" kern="1200">
                <a:solidFill>
                  <a:schemeClr val="tx1"/>
                </a:solidFill>
                <a:effectLst/>
                <a:latin typeface="+mj-lt"/>
                <a:ea typeface="+mj-ea"/>
                <a:cs typeface="+mj-cs"/>
              </a:defRPr>
            </a:lvl1pPr>
          </a:lstStyle>
          <a:p>
            <a:pPr algn="l">
              <a:lnSpc>
                <a:spcPct val="100000"/>
              </a:lnSpc>
            </a:pPr>
            <a:r>
              <a:rPr lang="en-US" altLang="zh-CN" sz="2400" b="1">
                <a:solidFill>
                  <a:srgbClr val="1C4C90"/>
                </a:solidFill>
                <a:latin typeface="微软雅黑"/>
                <a:ea typeface="微软雅黑"/>
                <a:cs typeface="Arial"/>
              </a:rPr>
              <a:t>BRAF</a:t>
            </a:r>
            <a:r>
              <a:rPr lang="en-US" altLang="zh-CN" sz="2400" b="1" baseline="30000">
                <a:solidFill>
                  <a:srgbClr val="1C4C90"/>
                </a:solidFill>
                <a:latin typeface="微软雅黑"/>
                <a:ea typeface="微软雅黑"/>
                <a:cs typeface="Arial"/>
              </a:rPr>
              <a:t>V600E</a:t>
            </a:r>
            <a:r>
              <a:rPr lang="zh-CN" altLang="en-US" sz="2400" b="1">
                <a:solidFill>
                  <a:srgbClr val="C14F4F"/>
                </a:solidFill>
                <a:latin typeface="微软雅黑"/>
                <a:ea typeface="微软雅黑"/>
                <a:cs typeface="Arial"/>
              </a:rPr>
              <a:t>突变罕见，预后差</a:t>
            </a:r>
            <a:r>
              <a:rPr lang="zh-CN" altLang="en-US" sz="2400" b="1">
                <a:solidFill>
                  <a:srgbClr val="1C4C90"/>
                </a:solidFill>
                <a:latin typeface="微软雅黑"/>
                <a:ea typeface="微软雅黑"/>
                <a:cs typeface="Arial"/>
              </a:rPr>
              <a:t>，化</a:t>
            </a:r>
            <a:r>
              <a:rPr lang="en-US" altLang="zh-CN" sz="2400" b="1">
                <a:solidFill>
                  <a:srgbClr val="1C4C90"/>
                </a:solidFill>
                <a:latin typeface="微软雅黑"/>
                <a:ea typeface="微软雅黑"/>
                <a:cs typeface="Arial"/>
              </a:rPr>
              <a:t>/</a:t>
            </a:r>
            <a:r>
              <a:rPr lang="zh-CN" altLang="en-US" sz="2400" b="1">
                <a:solidFill>
                  <a:srgbClr val="1C4C90"/>
                </a:solidFill>
                <a:latin typeface="微软雅黑"/>
                <a:ea typeface="微软雅黑"/>
                <a:cs typeface="Arial"/>
              </a:rPr>
              <a:t>免、现有靶向药治疗获益有限，贝美替尼</a:t>
            </a:r>
            <a:r>
              <a:rPr lang="en-US" altLang="zh-CN" sz="2400" b="1">
                <a:solidFill>
                  <a:srgbClr val="1C4C90"/>
                </a:solidFill>
                <a:latin typeface="微软雅黑"/>
                <a:ea typeface="微软雅黑"/>
                <a:cs typeface="Arial"/>
              </a:rPr>
              <a:t>+</a:t>
            </a:r>
            <a:r>
              <a:rPr lang="zh-CN" altLang="en-US" sz="2400" b="1">
                <a:solidFill>
                  <a:srgbClr val="1C4C90"/>
                </a:solidFill>
                <a:latin typeface="微软雅黑"/>
                <a:ea typeface="微软雅黑"/>
                <a:cs typeface="Arial"/>
              </a:rPr>
              <a:t>恩考芬尼双靶治疗将</a:t>
            </a:r>
            <a:r>
              <a:rPr lang="en-US" altLang="zh-CN" sz="2400" b="1">
                <a:solidFill>
                  <a:srgbClr val="C14F4F"/>
                </a:solidFill>
                <a:latin typeface="微软雅黑"/>
                <a:ea typeface="微软雅黑"/>
                <a:cs typeface="Arial"/>
              </a:rPr>
              <a:t>ORR</a:t>
            </a:r>
            <a:r>
              <a:rPr lang="zh-CN" altLang="en-US" sz="2400" b="1">
                <a:solidFill>
                  <a:srgbClr val="C14F4F"/>
                </a:solidFill>
                <a:latin typeface="微软雅黑"/>
                <a:ea typeface="微软雅黑"/>
                <a:cs typeface="Arial"/>
              </a:rPr>
              <a:t>提升至</a:t>
            </a:r>
            <a:r>
              <a:rPr lang="en-US" altLang="zh-CN" sz="2400" b="1">
                <a:solidFill>
                  <a:srgbClr val="C14F4F"/>
                </a:solidFill>
                <a:latin typeface="微软雅黑"/>
                <a:ea typeface="微软雅黑"/>
                <a:cs typeface="Arial"/>
              </a:rPr>
              <a:t>75%</a:t>
            </a:r>
            <a:r>
              <a:rPr lang="zh-CN" altLang="en-US" sz="2400" b="1">
                <a:solidFill>
                  <a:srgbClr val="C14F4F"/>
                </a:solidFill>
                <a:latin typeface="微软雅黑"/>
                <a:ea typeface="微软雅黑"/>
                <a:cs typeface="Arial"/>
              </a:rPr>
              <a:t>，彻底改变了</a:t>
            </a:r>
            <a:r>
              <a:rPr lang="en-US" altLang="zh-CN" sz="2400" b="1">
                <a:solidFill>
                  <a:srgbClr val="C14F4F"/>
                </a:solidFill>
                <a:latin typeface="微软雅黑"/>
                <a:ea typeface="微软雅黑"/>
                <a:cs typeface="Arial"/>
              </a:rPr>
              <a:t>BRAF</a:t>
            </a:r>
            <a:r>
              <a:rPr lang="en-US" altLang="zh-CN" sz="2400" b="1" baseline="30000">
                <a:solidFill>
                  <a:srgbClr val="C14F4F"/>
                </a:solidFill>
                <a:latin typeface="微软雅黑"/>
                <a:ea typeface="微软雅黑"/>
                <a:cs typeface="Arial"/>
              </a:rPr>
              <a:t>V600E</a:t>
            </a:r>
            <a:r>
              <a:rPr lang="en-US" altLang="zh-CN" sz="2400" b="1">
                <a:solidFill>
                  <a:srgbClr val="C14F4F"/>
                </a:solidFill>
                <a:latin typeface="微软雅黑"/>
                <a:ea typeface="微软雅黑"/>
                <a:cs typeface="Arial"/>
              </a:rPr>
              <a:t>mNSCLC</a:t>
            </a:r>
            <a:r>
              <a:rPr lang="zh-CN" altLang="en-US" sz="2400" b="1">
                <a:solidFill>
                  <a:srgbClr val="C14F4F"/>
                </a:solidFill>
                <a:latin typeface="微软雅黑"/>
                <a:ea typeface="微软雅黑"/>
                <a:cs typeface="Arial"/>
              </a:rPr>
              <a:t>治疗格局</a:t>
            </a:r>
          </a:p>
        </p:txBody>
      </p:sp>
      <p:sp>
        <p:nvSpPr>
          <p:cNvPr id="2" name="Rectangle: Rounded Corners 1">
            <a:extLst>
              <a:ext uri="{FF2B5EF4-FFF2-40B4-BE49-F238E27FC236}">
                <a16:creationId xmlns:a16="http://schemas.microsoft.com/office/drawing/2014/main" id="{390B4243-8BF7-5993-8F3F-6AFBABFE7F55}"/>
              </a:ext>
            </a:extLst>
          </p:cNvPr>
          <p:cNvSpPr/>
          <p:nvPr/>
        </p:nvSpPr>
        <p:spPr>
          <a:xfrm>
            <a:off x="465666" y="0"/>
            <a:ext cx="1440000" cy="334116"/>
          </a:xfrm>
          <a:prstGeom prst="roundRect">
            <a:avLst>
              <a:gd name="adj" fmla="val 50000"/>
            </a:avLst>
          </a:prstGeom>
          <a:solidFill>
            <a:srgbClr val="1C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疾病信息</a:t>
            </a:r>
            <a:endParaRPr lang="en-US" sz="1600" b="1">
              <a:latin typeface="微软雅黑" panose="020B0503020204020204" pitchFamily="34" charset="-122"/>
              <a:ea typeface="微软雅黑" panose="020B0503020204020204" pitchFamily="34" charset="-122"/>
            </a:endParaRPr>
          </a:p>
        </p:txBody>
      </p:sp>
      <p:sp>
        <p:nvSpPr>
          <p:cNvPr id="12" name="TextBox 11">
            <a:extLst>
              <a:ext uri="{FF2B5EF4-FFF2-40B4-BE49-F238E27FC236}">
                <a16:creationId xmlns:a16="http://schemas.microsoft.com/office/drawing/2014/main" id="{681FB0D5-CF31-C189-A9C5-3ED90848D67B}"/>
              </a:ext>
            </a:extLst>
          </p:cNvPr>
          <p:cNvSpPr txBox="1"/>
          <p:nvPr/>
        </p:nvSpPr>
        <p:spPr>
          <a:xfrm>
            <a:off x="399449" y="6234446"/>
            <a:ext cx="10665669" cy="576000"/>
          </a:xfrm>
          <a:prstGeom prst="rect">
            <a:avLst/>
          </a:prstGeom>
          <a:noFill/>
        </p:spPr>
        <p:txBody>
          <a:bodyPr wrap="square" numCol="2">
            <a:spAutoFit/>
          </a:bodyPr>
          <a:lstStyle/>
          <a:p>
            <a:pPr marL="228600" indent="-228600">
              <a:buFont typeface="+mj-lt"/>
              <a:buAutoNum type="arabicPeriod"/>
            </a:pPr>
            <a:r>
              <a:rPr lang="en-US" altLang="zh-CN" sz="800">
                <a:solidFill>
                  <a:srgbClr val="111111"/>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2025</a:t>
            </a:r>
            <a:r>
              <a:rPr lang="zh-CN" altLang="en-US" sz="800">
                <a:solidFill>
                  <a:srgbClr val="111111"/>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年国民经济和社会发展统计公报 </a:t>
            </a:r>
            <a:r>
              <a:rPr lang="en-US" altLang="zh-CN" sz="800">
                <a:solidFill>
                  <a:srgbClr val="111111"/>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https://www.stats.gov.cn/sj/zxfb/202602/t20260228_1962662.html</a:t>
            </a:r>
          </a:p>
          <a:p>
            <a:pPr marL="228600" indent="-228600">
              <a:buFont typeface="+mj-lt"/>
              <a:buAutoNum type="arabicPeriod"/>
            </a:pPr>
            <a:r>
              <a:rPr lang="en-US" altLang="zh-CN" sz="800">
                <a:solidFill>
                  <a:srgbClr val="111111"/>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Han B, et al. Cancer incidence and mortality in China, 2022. J Natl Cancer Cent.2024;4(1):page. </a:t>
            </a:r>
          </a:p>
          <a:p>
            <a:pPr marL="228600" indent="-228600">
              <a:buFont typeface="+mj-lt"/>
              <a:buAutoNum type="arabicPeriod"/>
            </a:pPr>
            <a:r>
              <a:rPr lang="en-US" altLang="zh-CN" sz="800">
                <a:solidFill>
                  <a:srgbClr val="111111"/>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Ⅳ</a:t>
            </a:r>
            <a:r>
              <a:rPr lang="zh-CN" altLang="en-US" sz="800">
                <a:solidFill>
                  <a:srgbClr val="111111"/>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期原发性肺癌中国治疗指南（</a:t>
            </a:r>
            <a:r>
              <a:rPr lang="en-US" altLang="zh-CN" sz="800">
                <a:solidFill>
                  <a:srgbClr val="111111"/>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2026</a:t>
            </a:r>
            <a:r>
              <a:rPr lang="zh-CN" altLang="en-US" sz="800">
                <a:solidFill>
                  <a:srgbClr val="111111"/>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版）</a:t>
            </a:r>
            <a:r>
              <a:rPr lang="en-US" altLang="zh-CN" sz="800">
                <a:solidFill>
                  <a:srgbClr val="111111"/>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[J]. </a:t>
            </a:r>
            <a:r>
              <a:rPr lang="zh-CN" altLang="en-US" sz="800">
                <a:solidFill>
                  <a:srgbClr val="111111"/>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中华肿瘤杂志</a:t>
            </a:r>
            <a:r>
              <a:rPr lang="en-US" altLang="zh-CN" sz="800">
                <a:solidFill>
                  <a:srgbClr val="111111"/>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 2026, 48(1): 1-43. </a:t>
            </a:r>
          </a:p>
          <a:p>
            <a:pPr marL="228600" indent="-228600">
              <a:buFont typeface="+mj-lt"/>
              <a:buAutoNum type="arabicPeriod"/>
            </a:pPr>
            <a:r>
              <a:rPr lang="en-US" altLang="zh-CN" sz="800">
                <a:solidFill>
                  <a:srgbClr val="111111"/>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Jia B</a:t>
            </a:r>
            <a:r>
              <a:rPr lang="zh-CN" altLang="en-US" sz="800">
                <a:solidFill>
                  <a:srgbClr val="111111"/>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a:t>
            </a:r>
            <a:r>
              <a:rPr lang="en-US" altLang="zh-CN" sz="800">
                <a:solidFill>
                  <a:srgbClr val="111111"/>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et al. </a:t>
            </a:r>
            <a:r>
              <a:rPr lang="en-US" altLang="zh-CN" sz="800" err="1">
                <a:solidFill>
                  <a:srgbClr val="111111"/>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EBioMedicine</a:t>
            </a:r>
            <a:r>
              <a:rPr lang="en-US" altLang="zh-CN" sz="800">
                <a:solidFill>
                  <a:srgbClr val="111111"/>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 2025;114105652.</a:t>
            </a:r>
            <a:r>
              <a:rPr lang="en-US" altLang="zh-CN" sz="80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 </a:t>
            </a:r>
          </a:p>
          <a:p>
            <a:pPr marL="228600" indent="-228600">
              <a:buFont typeface="+mj-lt"/>
              <a:buAutoNum type="arabicPeriod"/>
            </a:pPr>
            <a:r>
              <a:rPr lang="en-US" altLang="zh-CN" sz="800" err="1">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Mazieres</a:t>
            </a:r>
            <a:r>
              <a:rPr lang="en-US" altLang="zh-CN" sz="80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 J</a:t>
            </a:r>
            <a:r>
              <a:rPr lang="zh-CN" altLang="en-US" sz="80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a:t>
            </a:r>
            <a:r>
              <a:rPr lang="en-US" altLang="zh-CN" sz="80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et al. Ann Oncol. 2020;31(2):289-294.</a:t>
            </a:r>
          </a:p>
          <a:p>
            <a:pPr marL="228600" indent="-228600">
              <a:buFont typeface="+mj-lt"/>
              <a:buAutoNum type="arabicPeriod"/>
            </a:pPr>
            <a:r>
              <a:rPr lang="en-US" altLang="zh-CN" sz="800">
                <a:solidFill>
                  <a:srgbClr val="111111"/>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Lin Q</a:t>
            </a:r>
            <a:r>
              <a:rPr lang="zh-CN" altLang="en-US" sz="800">
                <a:solidFill>
                  <a:srgbClr val="111111"/>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a:t>
            </a:r>
            <a:r>
              <a:rPr lang="en-US" altLang="zh-CN" sz="800">
                <a:solidFill>
                  <a:srgbClr val="111111"/>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et al. J </a:t>
            </a:r>
            <a:r>
              <a:rPr lang="en-US" altLang="zh-CN" sz="800" err="1">
                <a:solidFill>
                  <a:srgbClr val="111111"/>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Transl</a:t>
            </a:r>
            <a:r>
              <a:rPr lang="en-US" altLang="zh-CN" sz="800">
                <a:solidFill>
                  <a:srgbClr val="111111"/>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 Med. 2019;17(1)298. </a:t>
            </a:r>
            <a:endParaRPr lang="en-US" altLang="zh-CN" sz="80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endParaRPr>
          </a:p>
          <a:p>
            <a:pPr marL="228600" indent="-228600">
              <a:buFont typeface="+mj-lt"/>
              <a:buAutoNum type="arabicPeriod"/>
            </a:pPr>
            <a:r>
              <a:rPr lang="zh-CN" altLang="en-US" sz="80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张茜敏</a:t>
            </a:r>
            <a:r>
              <a:rPr lang="en-US" altLang="zh-CN" sz="80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a:t>
            </a:r>
            <a:r>
              <a:rPr lang="zh-CN" altLang="en-US" sz="80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非小细胞肺癌</a:t>
            </a:r>
            <a:r>
              <a:rPr lang="en-US" altLang="zh-CN" sz="80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TNM</a:t>
            </a:r>
            <a:r>
              <a:rPr lang="zh-CN" altLang="en-US" sz="80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分期与中医证型及凝血、炎症指标的相关性分析</a:t>
            </a:r>
            <a:r>
              <a:rPr lang="en-US" altLang="zh-CN" sz="80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[D].</a:t>
            </a:r>
            <a:r>
              <a:rPr lang="zh-CN" altLang="en-US" sz="80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广西中医药大学</a:t>
            </a:r>
            <a:r>
              <a:rPr lang="en-US" altLang="zh-CN" sz="80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,2023.</a:t>
            </a:r>
          </a:p>
          <a:p>
            <a:pPr marL="228600" indent="-228600">
              <a:buFont typeface="+mj-lt"/>
              <a:buAutoNum type="arabicPeriod"/>
            </a:pPr>
            <a:r>
              <a:rPr lang="en-US" altLang="zh-CN" sz="80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Planchard D, et al. NPJ Precis Oncol. 2024 Apr 16;8(1):90. </a:t>
            </a:r>
          </a:p>
        </p:txBody>
      </p:sp>
      <p:sp>
        <p:nvSpPr>
          <p:cNvPr id="53" name="矩形: 圆角 9">
            <a:extLst>
              <a:ext uri="{FF2B5EF4-FFF2-40B4-BE49-F238E27FC236}">
                <a16:creationId xmlns:a16="http://schemas.microsoft.com/office/drawing/2014/main" id="{B78EA3F7-BDAF-69A5-B90E-5D7B9CA7B6D5}"/>
              </a:ext>
            </a:extLst>
          </p:cNvPr>
          <p:cNvSpPr/>
          <p:nvPr/>
        </p:nvSpPr>
        <p:spPr>
          <a:xfrm>
            <a:off x="519069" y="1733595"/>
            <a:ext cx="3756659" cy="1509363"/>
          </a:xfrm>
          <a:prstGeom prst="roundRect">
            <a:avLst/>
          </a:prstGeom>
          <a:noFill/>
          <a:ln w="12700" cap="flat" cmpd="sng" algn="ctr">
            <a:solidFill>
              <a:srgbClr val="7A6BFF"/>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FFFFFF"/>
              </a:solidFill>
              <a:effectLst/>
              <a:uLnTx/>
              <a:uFillTx/>
              <a:latin typeface="Times New Roman"/>
              <a:ea typeface="微软雅黑"/>
              <a:cs typeface="+mn-cs"/>
            </a:endParaRPr>
          </a:p>
        </p:txBody>
      </p:sp>
      <p:sp>
        <p:nvSpPr>
          <p:cNvPr id="54" name="Title">
            <a:extLst>
              <a:ext uri="{FF2B5EF4-FFF2-40B4-BE49-F238E27FC236}">
                <a16:creationId xmlns:a16="http://schemas.microsoft.com/office/drawing/2014/main" id="{B2FC62E3-3142-165C-EF2C-A932AF7A7A1D}"/>
              </a:ext>
            </a:extLst>
          </p:cNvPr>
          <p:cNvSpPr/>
          <p:nvPr/>
        </p:nvSpPr>
        <p:spPr>
          <a:xfrm>
            <a:off x="641749" y="1399140"/>
            <a:ext cx="3584988" cy="661914"/>
          </a:xfrm>
          <a:prstGeom prst="roundRect">
            <a:avLst>
              <a:gd name="adj" fmla="val 50000"/>
            </a:avLst>
          </a:prstGeom>
          <a:solidFill>
            <a:srgbClr val="1C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bg1"/>
                </a:solidFill>
                <a:latin typeface="微软雅黑" panose="020B0503020204020204" pitchFamily="34" charset="-122"/>
                <a:ea typeface="微软雅黑" panose="020B0503020204020204" pitchFamily="34" charset="-122"/>
              </a:rPr>
              <a:t>中国</a:t>
            </a:r>
            <a:r>
              <a:rPr lang="en-US" altLang="zh-CN" sz="1600" b="1">
                <a:solidFill>
                  <a:schemeClr val="bg1"/>
                </a:solidFill>
                <a:latin typeface="微软雅黑" panose="020B0503020204020204" pitchFamily="34" charset="-122"/>
                <a:ea typeface="微软雅黑" panose="020B0503020204020204" pitchFamily="34" charset="-122"/>
              </a:rPr>
              <a:t>BRAF</a:t>
            </a:r>
            <a:r>
              <a:rPr lang="en-US" altLang="zh-CN" sz="1600" b="1" baseline="30000">
                <a:solidFill>
                  <a:schemeClr val="bg1"/>
                </a:solidFill>
                <a:latin typeface="微软雅黑" panose="020B0503020204020204" pitchFamily="34" charset="-122"/>
                <a:ea typeface="微软雅黑" panose="020B0503020204020204" pitchFamily="34" charset="-122"/>
              </a:rPr>
              <a:t>V600E</a:t>
            </a:r>
            <a:r>
              <a:rPr lang="zh-CN" altLang="en-US" sz="1600" b="1">
                <a:solidFill>
                  <a:schemeClr val="bg1"/>
                </a:solidFill>
                <a:latin typeface="微软雅黑" panose="020B0503020204020204" pitchFamily="34" charset="-122"/>
                <a:ea typeface="微软雅黑" panose="020B0503020204020204" pitchFamily="34" charset="-122"/>
              </a:rPr>
              <a:t>突变转移性</a:t>
            </a:r>
            <a:r>
              <a:rPr lang="en-US" altLang="zh-CN" sz="1600" b="1">
                <a:solidFill>
                  <a:schemeClr val="bg1"/>
                </a:solidFill>
                <a:latin typeface="微软雅黑" panose="020B0503020204020204" pitchFamily="34" charset="-122"/>
                <a:ea typeface="微软雅黑" panose="020B0503020204020204" pitchFamily="34" charset="-122"/>
              </a:rPr>
              <a:t>NSCLC</a:t>
            </a:r>
            <a:r>
              <a:rPr lang="zh-CN" altLang="en-US" sz="1600" b="1">
                <a:solidFill>
                  <a:schemeClr val="bg1"/>
                </a:solidFill>
                <a:latin typeface="微软雅黑" panose="020B0503020204020204" pitchFamily="34" charset="-122"/>
                <a:ea typeface="微软雅黑" panose="020B0503020204020204" pitchFamily="34" charset="-122"/>
              </a:rPr>
              <a:t>年新发患者数估算</a:t>
            </a:r>
            <a:r>
              <a:rPr lang="en-US" altLang="zh-CN" sz="1600" b="1" baseline="30000">
                <a:solidFill>
                  <a:schemeClr val="bg1"/>
                </a:solidFill>
                <a:latin typeface="微软雅黑" panose="020B0503020204020204" pitchFamily="34" charset="-122"/>
                <a:ea typeface="微软雅黑" panose="020B0503020204020204" pitchFamily="34" charset="-122"/>
              </a:rPr>
              <a:t>1-7</a:t>
            </a:r>
          </a:p>
        </p:txBody>
      </p:sp>
      <p:sp>
        <p:nvSpPr>
          <p:cNvPr id="56" name="箭头: 下 12">
            <a:extLst>
              <a:ext uri="{FF2B5EF4-FFF2-40B4-BE49-F238E27FC236}">
                <a16:creationId xmlns:a16="http://schemas.microsoft.com/office/drawing/2014/main" id="{B14B82DE-BCEF-89E1-AADE-64A4F538E87D}"/>
              </a:ext>
            </a:extLst>
          </p:cNvPr>
          <p:cNvSpPr/>
          <p:nvPr/>
        </p:nvSpPr>
        <p:spPr>
          <a:xfrm>
            <a:off x="2001053" y="4415407"/>
            <a:ext cx="603056" cy="615346"/>
          </a:xfrm>
          <a:prstGeom prst="downArrow">
            <a:avLst/>
          </a:prstGeom>
          <a:gradFill>
            <a:gsLst>
              <a:gs pos="0">
                <a:srgbClr val="7A6BFF">
                  <a:lumMod val="5000"/>
                  <a:lumOff val="95000"/>
                  <a:alpha val="0"/>
                </a:srgbClr>
              </a:gs>
              <a:gs pos="88000">
                <a:srgbClr val="7A6BFF"/>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FFFFFF"/>
              </a:solidFill>
              <a:effectLst/>
              <a:uLnTx/>
              <a:uFillTx/>
              <a:latin typeface="Times New Roman"/>
              <a:ea typeface="微软雅黑"/>
              <a:cs typeface="+mn-cs"/>
            </a:endParaRPr>
          </a:p>
        </p:txBody>
      </p:sp>
      <p:sp>
        <p:nvSpPr>
          <p:cNvPr id="70" name="Number1">
            <a:extLst>
              <a:ext uri="{FF2B5EF4-FFF2-40B4-BE49-F238E27FC236}">
                <a16:creationId xmlns:a16="http://schemas.microsoft.com/office/drawing/2014/main" id="{98286875-9BD8-BA35-88F1-48BBCE767D01}"/>
              </a:ext>
            </a:extLst>
          </p:cNvPr>
          <p:cNvSpPr/>
          <p:nvPr/>
        </p:nvSpPr>
        <p:spPr>
          <a:xfrm>
            <a:off x="576598" y="2323638"/>
            <a:ext cx="321520" cy="325010"/>
          </a:xfrm>
          <a:prstGeom prst="ellipse">
            <a:avLst/>
          </a:prstGeom>
          <a:solidFill>
            <a:srgbClr val="7A6BFF"/>
          </a:solidFill>
          <a:ln w="12700" cap="flat" cmpd="sng" algn="ctr">
            <a:solidFill>
              <a:srgbClr val="FFFFFF"/>
            </a:solidFill>
            <a:prstDash val="solid"/>
            <a:miter lim="800000"/>
          </a:ln>
          <a:effectLst/>
        </p:spPr>
        <p:txBody>
          <a:bodyPr wrap="none" rtlCol="0" anchor="ctr">
            <a:normAutofit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a:ln>
                  <a:noFill/>
                </a:ln>
                <a:solidFill>
                  <a:srgbClr val="FFFFFF"/>
                </a:solidFill>
                <a:effectLst/>
                <a:uLnTx/>
                <a:uFillTx/>
                <a:latin typeface="Times New Roman"/>
                <a:ea typeface="微软雅黑"/>
                <a:cs typeface="+mn-cs"/>
              </a:rPr>
              <a:t>1</a:t>
            </a:r>
            <a:endParaRPr kumimoji="0" lang="zh-CN" altLang="en-US" sz="1000" b="1" i="0" u="none" strike="noStrike" kern="0" cap="none" spc="0" normalizeH="0" baseline="0" noProof="0">
              <a:ln>
                <a:noFill/>
              </a:ln>
              <a:solidFill>
                <a:srgbClr val="FFFFFF"/>
              </a:solidFill>
              <a:effectLst/>
              <a:uLnTx/>
              <a:uFillTx/>
              <a:latin typeface="Times New Roman"/>
              <a:ea typeface="微软雅黑"/>
              <a:cs typeface="+mn-cs"/>
            </a:endParaRPr>
          </a:p>
        </p:txBody>
      </p:sp>
      <p:sp>
        <p:nvSpPr>
          <p:cNvPr id="71" name="Bullet1">
            <a:extLst>
              <a:ext uri="{FF2B5EF4-FFF2-40B4-BE49-F238E27FC236}">
                <a16:creationId xmlns:a16="http://schemas.microsoft.com/office/drawing/2014/main" id="{7210C82E-1801-8CBE-7541-B23B8775F1AC}"/>
              </a:ext>
            </a:extLst>
          </p:cNvPr>
          <p:cNvSpPr/>
          <p:nvPr/>
        </p:nvSpPr>
        <p:spPr>
          <a:xfrm>
            <a:off x="721246" y="2308763"/>
            <a:ext cx="1441582" cy="399315"/>
          </a:xfrm>
          <a:prstGeom prst="round2DiagRect">
            <a:avLst/>
          </a:prstGeom>
          <a:solidFill>
            <a:srgbClr val="7A6BFF">
              <a:alpha val="15000"/>
            </a:srgbClr>
          </a:solidFill>
          <a:ln w="12700" cap="flat" cmpd="sng" algn="ctr">
            <a:noFill/>
            <a:prstDash val="solid"/>
            <a:miter lim="800000"/>
          </a:ln>
          <a:effectLst/>
        </p:spPr>
        <p:txBody>
          <a:bodyPr wrap="square" lIns="91440" tIns="45720" rIns="91440" bIns="45720" rtlCol="0" anchor="ctr" anchorCtr="1">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1"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140489</a:t>
            </a:r>
            <a:r>
              <a:rPr kumimoji="1" lang="zh-CN" altLang="en-US" sz="1600" b="1"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万</a:t>
            </a:r>
          </a:p>
        </p:txBody>
      </p:sp>
      <p:sp>
        <p:nvSpPr>
          <p:cNvPr id="72" name="Text1">
            <a:extLst>
              <a:ext uri="{FF2B5EF4-FFF2-40B4-BE49-F238E27FC236}">
                <a16:creationId xmlns:a16="http://schemas.microsoft.com/office/drawing/2014/main" id="{234925A7-F1CB-9B9C-4BD7-67601297FC6E}"/>
              </a:ext>
            </a:extLst>
          </p:cNvPr>
          <p:cNvSpPr/>
          <p:nvPr/>
        </p:nvSpPr>
        <p:spPr>
          <a:xfrm flipH="1">
            <a:off x="529603" y="2762487"/>
            <a:ext cx="1840243" cy="389155"/>
          </a:xfrm>
          <a:prstGeom prst="rect">
            <a:avLst/>
          </a:prstGeom>
          <a:noFill/>
          <a:ln w="12700" cap="flat" cmpd="sng" algn="ctr">
            <a:noFill/>
            <a:prstDash val="solid"/>
            <a:miter lim="800000"/>
          </a:ln>
          <a:effectLst/>
        </p:spPr>
        <p:txBody>
          <a:bodyPr wrap="square" lIns="91440" tIns="45720" rIns="91440" bIns="45720" rtlCol="0" anchor="t" anchorCtr="1">
            <a:norm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altLang="zh-CN" sz="1400" b="0" i="0" u="none" strike="noStrike" kern="0" cap="none" spc="0" normalizeH="0" baseline="0" noProof="0">
                <a:ln>
                  <a:noFill/>
                </a:ln>
                <a:solidFill>
                  <a:srgbClr val="2F2F2F"/>
                </a:solidFill>
                <a:effectLst/>
                <a:uLnTx/>
                <a:uFillTx/>
                <a:latin typeface="Times New Roman"/>
                <a:ea typeface="微软雅黑"/>
                <a:cs typeface="+mn-cs"/>
              </a:rPr>
              <a:t>2025</a:t>
            </a:r>
            <a:r>
              <a:rPr kumimoji="0" lang="zh-CN" altLang="en-US" sz="1400" b="0" i="0" u="none" strike="noStrike" kern="0" cap="none" spc="0" normalizeH="0" baseline="0" noProof="0">
                <a:ln>
                  <a:noFill/>
                </a:ln>
                <a:solidFill>
                  <a:srgbClr val="2F2F2F"/>
                </a:solidFill>
                <a:effectLst/>
                <a:uLnTx/>
                <a:uFillTx/>
                <a:latin typeface="Times New Roman"/>
                <a:ea typeface="微软雅黑"/>
                <a:cs typeface="+mn-cs"/>
              </a:rPr>
              <a:t>年底中国总人口</a:t>
            </a:r>
            <a:endParaRPr kumimoji="1" lang="en-US" altLang="zh-CN" sz="1400" b="0"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7" name="Number2">
            <a:extLst>
              <a:ext uri="{FF2B5EF4-FFF2-40B4-BE49-F238E27FC236}">
                <a16:creationId xmlns:a16="http://schemas.microsoft.com/office/drawing/2014/main" id="{03C6FC5F-2306-3DE2-70DB-8119BBE44166}"/>
              </a:ext>
            </a:extLst>
          </p:cNvPr>
          <p:cNvSpPr/>
          <p:nvPr/>
        </p:nvSpPr>
        <p:spPr>
          <a:xfrm>
            <a:off x="3757734" y="2323638"/>
            <a:ext cx="321520" cy="325010"/>
          </a:xfrm>
          <a:prstGeom prst="ellipse">
            <a:avLst/>
          </a:prstGeom>
          <a:solidFill>
            <a:srgbClr val="64A7FF"/>
          </a:solidFill>
          <a:ln w="12700" cap="flat" cmpd="sng" algn="ctr">
            <a:solidFill>
              <a:srgbClr val="FFFFFF"/>
            </a:solidFill>
            <a:prstDash val="solid"/>
            <a:miter lim="800000"/>
          </a:ln>
          <a:effectLst/>
        </p:spPr>
        <p:txBody>
          <a:bodyPr wrap="none" rtlCol="0" anchor="ctr">
            <a:normAutofit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a:ln>
                  <a:noFill/>
                </a:ln>
                <a:solidFill>
                  <a:srgbClr val="FFFFFF"/>
                </a:solidFill>
                <a:effectLst/>
                <a:uLnTx/>
                <a:uFillTx/>
                <a:latin typeface="Times New Roman"/>
                <a:ea typeface="微软雅黑"/>
                <a:cs typeface="+mn-cs"/>
              </a:rPr>
              <a:t>2</a:t>
            </a:r>
            <a:endParaRPr kumimoji="0" lang="zh-CN" altLang="en-US" sz="1000" b="1" i="0" u="none" strike="noStrike" kern="0" cap="none" spc="0" normalizeH="0" baseline="0" noProof="0">
              <a:ln>
                <a:noFill/>
              </a:ln>
              <a:solidFill>
                <a:srgbClr val="FFFFFF"/>
              </a:solidFill>
              <a:effectLst/>
              <a:uLnTx/>
              <a:uFillTx/>
              <a:latin typeface="Times New Roman"/>
              <a:ea typeface="微软雅黑"/>
              <a:cs typeface="+mn-cs"/>
            </a:endParaRPr>
          </a:p>
        </p:txBody>
      </p:sp>
      <p:sp>
        <p:nvSpPr>
          <p:cNvPr id="68" name="Bullet2">
            <a:extLst>
              <a:ext uri="{FF2B5EF4-FFF2-40B4-BE49-F238E27FC236}">
                <a16:creationId xmlns:a16="http://schemas.microsoft.com/office/drawing/2014/main" id="{B4DD039C-21EA-1960-9021-D28FC7BB31DC}"/>
              </a:ext>
            </a:extLst>
          </p:cNvPr>
          <p:cNvSpPr/>
          <p:nvPr/>
        </p:nvSpPr>
        <p:spPr>
          <a:xfrm>
            <a:off x="2435490" y="2308763"/>
            <a:ext cx="1441582" cy="399315"/>
          </a:xfrm>
          <a:prstGeom prst="round2DiagRect">
            <a:avLst/>
          </a:prstGeom>
          <a:solidFill>
            <a:srgbClr val="64A7FF">
              <a:alpha val="15000"/>
            </a:srgbClr>
          </a:solidFill>
          <a:ln w="12700" cap="flat" cmpd="sng" algn="ctr">
            <a:noFill/>
            <a:prstDash val="solid"/>
            <a:miter lim="800000"/>
          </a:ln>
          <a:effectLst/>
        </p:spPr>
        <p:txBody>
          <a:bodyPr wrap="square" lIns="91440" tIns="45720" rIns="91440" bIns="45720" rtlCol="0" anchor="ctr" anchorCtr="1">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1"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75.13/10</a:t>
            </a:r>
            <a:r>
              <a:rPr kumimoji="1" lang="zh-CN" altLang="en-US" sz="1600" b="1"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万人</a:t>
            </a:r>
          </a:p>
        </p:txBody>
      </p:sp>
      <p:sp>
        <p:nvSpPr>
          <p:cNvPr id="69" name="Text2">
            <a:extLst>
              <a:ext uri="{FF2B5EF4-FFF2-40B4-BE49-F238E27FC236}">
                <a16:creationId xmlns:a16="http://schemas.microsoft.com/office/drawing/2014/main" id="{19298000-EE39-141D-691B-02C5A015B0EB}"/>
              </a:ext>
            </a:extLst>
          </p:cNvPr>
          <p:cNvSpPr/>
          <p:nvPr/>
        </p:nvSpPr>
        <p:spPr>
          <a:xfrm flipH="1">
            <a:off x="2435489" y="2762487"/>
            <a:ext cx="1840243" cy="389156"/>
          </a:xfrm>
          <a:prstGeom prst="rect">
            <a:avLst/>
          </a:prstGeom>
          <a:noFill/>
          <a:ln w="12700" cap="flat" cmpd="sng" algn="ctr">
            <a:noFill/>
            <a:prstDash val="solid"/>
            <a:miter lim="800000"/>
          </a:ln>
          <a:effectLst/>
        </p:spPr>
        <p:txBody>
          <a:bodyPr wrap="square" lIns="91440" tIns="45720" rIns="91440" bIns="45720" rtlCol="0" anchor="t" anchorCtr="1">
            <a:no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400" b="0" i="0" u="none" strike="noStrike" kern="0" cap="none" spc="0" normalizeH="0" baseline="0" noProof="0">
                <a:ln>
                  <a:noFill/>
                </a:ln>
                <a:solidFill>
                  <a:srgbClr val="2F2F2F"/>
                </a:solidFill>
                <a:effectLst/>
                <a:uLnTx/>
                <a:uFillTx/>
                <a:latin typeface="Times New Roman"/>
                <a:ea typeface="微软雅黑"/>
                <a:cs typeface="+mn-cs"/>
              </a:rPr>
              <a:t>中国肺癌发病率</a:t>
            </a:r>
            <a:endParaRPr kumimoji="1" lang="en-US" altLang="zh-CN" sz="1400" b="0"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5" name="Bullet3">
            <a:extLst>
              <a:ext uri="{FF2B5EF4-FFF2-40B4-BE49-F238E27FC236}">
                <a16:creationId xmlns:a16="http://schemas.microsoft.com/office/drawing/2014/main" id="{D3CB25F9-AEC5-0333-B146-C679DC1CA886}"/>
              </a:ext>
            </a:extLst>
          </p:cNvPr>
          <p:cNvSpPr/>
          <p:nvPr/>
        </p:nvSpPr>
        <p:spPr>
          <a:xfrm>
            <a:off x="2435486" y="5213064"/>
            <a:ext cx="1441582" cy="456043"/>
          </a:xfrm>
          <a:prstGeom prst="round2DiagRect">
            <a:avLst/>
          </a:prstGeom>
          <a:solidFill>
            <a:srgbClr val="64A7FF">
              <a:alpha val="15000"/>
            </a:srgbClr>
          </a:solidFill>
          <a:ln w="12700" cap="flat" cmpd="sng" algn="ctr">
            <a:noFill/>
            <a:prstDash val="solid"/>
            <a:miter lim="800000"/>
          </a:ln>
          <a:effectLst/>
        </p:spPr>
        <p:txBody>
          <a:bodyPr wrap="square" lIns="91440" tIns="45720" rIns="91440" bIns="45720" rtlCol="0" anchor="ctr" anchorCtr="1">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1" i="0" u="none" strike="noStrike" kern="0" cap="none" spc="0" normalizeH="0" baseline="0" noProof="0">
                <a:ln>
                  <a:noFill/>
                </a:ln>
                <a:solidFill>
                  <a:srgbClr val="C14F4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4485-7177</a:t>
            </a:r>
            <a:r>
              <a:rPr kumimoji="1" lang="zh-CN" altLang="en-US" sz="1600" b="1" i="0" u="none" strike="noStrike" kern="0" cap="none" spc="0" normalizeH="0" baseline="0" noProof="0">
                <a:ln>
                  <a:noFill/>
                </a:ln>
                <a:solidFill>
                  <a:srgbClr val="C14F4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人</a:t>
            </a:r>
          </a:p>
        </p:txBody>
      </p:sp>
      <p:sp>
        <p:nvSpPr>
          <p:cNvPr id="66" name="Text3">
            <a:extLst>
              <a:ext uri="{FF2B5EF4-FFF2-40B4-BE49-F238E27FC236}">
                <a16:creationId xmlns:a16="http://schemas.microsoft.com/office/drawing/2014/main" id="{FA6EAAD9-3905-FF0C-524D-E877B4909DB4}"/>
              </a:ext>
            </a:extLst>
          </p:cNvPr>
          <p:cNvSpPr/>
          <p:nvPr/>
        </p:nvSpPr>
        <p:spPr>
          <a:xfrm flipH="1">
            <a:off x="2435485" y="5725781"/>
            <a:ext cx="1840243" cy="389157"/>
          </a:xfrm>
          <a:prstGeom prst="rect">
            <a:avLst/>
          </a:prstGeom>
          <a:noFill/>
          <a:ln w="12700" cap="flat" cmpd="sng" algn="ctr">
            <a:noFill/>
            <a:prstDash val="solid"/>
            <a:miter lim="800000"/>
          </a:ln>
          <a:effectLst/>
        </p:spPr>
        <p:txBody>
          <a:bodyPr wrap="square" lIns="91440" tIns="45720" rIns="91440" bIns="45720" rtlCol="0" anchor="t" anchorCtr="1">
            <a:norm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1" lang="zh-CN" altLang="en-US" sz="1400" b="0"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年新发目标患者总数</a:t>
            </a:r>
            <a:endParaRPr kumimoji="1" lang="en-US" altLang="zh-CN" sz="1400" b="0"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3" name="矩形: 圆角 9">
            <a:extLst>
              <a:ext uri="{FF2B5EF4-FFF2-40B4-BE49-F238E27FC236}">
                <a16:creationId xmlns:a16="http://schemas.microsoft.com/office/drawing/2014/main" id="{D90F3911-B411-62F9-98A2-80AF30EA0DE9}"/>
              </a:ext>
            </a:extLst>
          </p:cNvPr>
          <p:cNvSpPr/>
          <p:nvPr/>
        </p:nvSpPr>
        <p:spPr>
          <a:xfrm>
            <a:off x="519069" y="3388595"/>
            <a:ext cx="3756659" cy="1068202"/>
          </a:xfrm>
          <a:prstGeom prst="roundRect">
            <a:avLst/>
          </a:prstGeom>
          <a:noFill/>
          <a:ln w="12700" cap="flat" cmpd="sng" algn="ctr">
            <a:solidFill>
              <a:srgbClr val="7A6BFF"/>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FFFFFF"/>
              </a:solidFill>
              <a:effectLst/>
              <a:uLnTx/>
              <a:uFillTx/>
              <a:latin typeface="Times New Roman"/>
              <a:ea typeface="微软雅黑"/>
              <a:cs typeface="+mn-cs"/>
            </a:endParaRPr>
          </a:p>
        </p:txBody>
      </p:sp>
      <p:sp>
        <p:nvSpPr>
          <p:cNvPr id="75" name="Number1">
            <a:extLst>
              <a:ext uri="{FF2B5EF4-FFF2-40B4-BE49-F238E27FC236}">
                <a16:creationId xmlns:a16="http://schemas.microsoft.com/office/drawing/2014/main" id="{307E89A9-DAC1-72CF-B354-4C5E3CEBF99C}"/>
              </a:ext>
            </a:extLst>
          </p:cNvPr>
          <p:cNvSpPr/>
          <p:nvPr/>
        </p:nvSpPr>
        <p:spPr>
          <a:xfrm>
            <a:off x="576598" y="3594537"/>
            <a:ext cx="321520" cy="325010"/>
          </a:xfrm>
          <a:prstGeom prst="ellipse">
            <a:avLst/>
          </a:prstGeom>
          <a:solidFill>
            <a:srgbClr val="7A6BFF"/>
          </a:solidFill>
          <a:ln w="12700" cap="flat" cmpd="sng" algn="ctr">
            <a:solidFill>
              <a:srgbClr val="FFFFFF"/>
            </a:solidFill>
            <a:prstDash val="solid"/>
            <a:miter lim="800000"/>
          </a:ln>
          <a:effectLst/>
        </p:spPr>
        <p:txBody>
          <a:bodyPr wrap="none" rtlCol="0" anchor="ctr">
            <a:normAutofit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a:ln>
                  <a:noFill/>
                </a:ln>
                <a:solidFill>
                  <a:srgbClr val="FFFFFF"/>
                </a:solidFill>
                <a:effectLst/>
                <a:uLnTx/>
                <a:uFillTx/>
                <a:latin typeface="Times New Roman"/>
                <a:ea typeface="微软雅黑"/>
                <a:cs typeface="+mn-cs"/>
              </a:rPr>
              <a:t>3</a:t>
            </a:r>
            <a:endParaRPr kumimoji="0" lang="zh-CN" altLang="en-US" sz="1000" b="1" i="0" u="none" strike="noStrike" kern="0" cap="none" spc="0" normalizeH="0" baseline="0" noProof="0">
              <a:ln>
                <a:noFill/>
              </a:ln>
              <a:solidFill>
                <a:srgbClr val="FFFFFF"/>
              </a:solidFill>
              <a:effectLst/>
              <a:uLnTx/>
              <a:uFillTx/>
              <a:latin typeface="Times New Roman"/>
              <a:ea typeface="微软雅黑"/>
              <a:cs typeface="+mn-cs"/>
            </a:endParaRPr>
          </a:p>
        </p:txBody>
      </p:sp>
      <p:sp>
        <p:nvSpPr>
          <p:cNvPr id="76" name="Bullet1">
            <a:extLst>
              <a:ext uri="{FF2B5EF4-FFF2-40B4-BE49-F238E27FC236}">
                <a16:creationId xmlns:a16="http://schemas.microsoft.com/office/drawing/2014/main" id="{3CFDC5D0-5125-8D36-EA07-2E95321E6F8E}"/>
              </a:ext>
            </a:extLst>
          </p:cNvPr>
          <p:cNvSpPr/>
          <p:nvPr/>
        </p:nvSpPr>
        <p:spPr>
          <a:xfrm>
            <a:off x="721246" y="3571018"/>
            <a:ext cx="1441582" cy="397326"/>
          </a:xfrm>
          <a:prstGeom prst="round2DiagRect">
            <a:avLst/>
          </a:prstGeom>
          <a:solidFill>
            <a:srgbClr val="7A6BFF">
              <a:alpha val="15000"/>
            </a:srgbClr>
          </a:solidFill>
          <a:ln w="12700" cap="flat" cmpd="sng" algn="ctr">
            <a:noFill/>
            <a:prstDash val="solid"/>
            <a:miter lim="800000"/>
          </a:ln>
          <a:effectLst/>
        </p:spPr>
        <p:txBody>
          <a:bodyPr wrap="square" lIns="91440" tIns="45720" rIns="91440" bIns="45720" rtlCol="0" anchor="ctr" anchorCtr="1">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1"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85%</a:t>
            </a:r>
          </a:p>
        </p:txBody>
      </p:sp>
      <p:sp>
        <p:nvSpPr>
          <p:cNvPr id="77" name="Text1">
            <a:extLst>
              <a:ext uri="{FF2B5EF4-FFF2-40B4-BE49-F238E27FC236}">
                <a16:creationId xmlns:a16="http://schemas.microsoft.com/office/drawing/2014/main" id="{A0E31540-FB35-BD4C-6B9F-2FE8B685EECB}"/>
              </a:ext>
            </a:extLst>
          </p:cNvPr>
          <p:cNvSpPr/>
          <p:nvPr/>
        </p:nvSpPr>
        <p:spPr>
          <a:xfrm flipH="1">
            <a:off x="457518" y="4022753"/>
            <a:ext cx="1984412" cy="389156"/>
          </a:xfrm>
          <a:prstGeom prst="rect">
            <a:avLst/>
          </a:prstGeom>
          <a:noFill/>
          <a:ln w="12700" cap="flat" cmpd="sng" algn="ctr">
            <a:noFill/>
            <a:prstDash val="solid"/>
            <a:miter lim="800000"/>
          </a:ln>
          <a:effectLst/>
        </p:spPr>
        <p:txBody>
          <a:bodyPr wrap="square" lIns="91440" tIns="45720" rIns="91440" bIns="45720" rtlCol="0" anchor="t" anchorCtr="1">
            <a:norm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altLang="zh-CN" sz="1400" b="0" i="0" u="none" strike="noStrike" kern="0" cap="none" spc="0" normalizeH="0" baseline="0" noProof="0">
                <a:ln>
                  <a:noFill/>
                </a:ln>
                <a:solidFill>
                  <a:srgbClr val="2F2F2F"/>
                </a:solidFill>
                <a:effectLst/>
                <a:uLnTx/>
                <a:uFillTx/>
                <a:latin typeface="Times New Roman"/>
                <a:ea typeface="微软雅黑"/>
                <a:cs typeface="+mn-cs"/>
              </a:rPr>
              <a:t>NSCLC</a:t>
            </a:r>
            <a:r>
              <a:rPr lang="zh-CN" altLang="en-US" sz="1400" kern="0">
                <a:solidFill>
                  <a:srgbClr val="2F2F2F"/>
                </a:solidFill>
                <a:latin typeface="Times New Roman"/>
                <a:ea typeface="微软雅黑"/>
              </a:rPr>
              <a:t>在</a:t>
            </a:r>
            <a:r>
              <a:rPr kumimoji="0" lang="zh-CN" altLang="en-US" sz="1400" b="0" i="0" u="none" strike="noStrike" kern="0" cap="none" spc="0" normalizeH="0" baseline="0" noProof="0">
                <a:ln>
                  <a:noFill/>
                </a:ln>
                <a:solidFill>
                  <a:srgbClr val="2F2F2F"/>
                </a:solidFill>
                <a:effectLst/>
                <a:uLnTx/>
                <a:uFillTx/>
                <a:latin typeface="Times New Roman"/>
                <a:ea typeface="微软雅黑"/>
                <a:cs typeface="+mn-cs"/>
              </a:rPr>
              <a:t>肺癌中占比</a:t>
            </a:r>
            <a:endParaRPr kumimoji="1" lang="en-US" altLang="zh-CN" sz="1400" b="0"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9" name="Number2">
            <a:extLst>
              <a:ext uri="{FF2B5EF4-FFF2-40B4-BE49-F238E27FC236}">
                <a16:creationId xmlns:a16="http://schemas.microsoft.com/office/drawing/2014/main" id="{11F08A04-F970-326C-CEDB-7AAD4113C96B}"/>
              </a:ext>
            </a:extLst>
          </p:cNvPr>
          <p:cNvSpPr/>
          <p:nvPr/>
        </p:nvSpPr>
        <p:spPr>
          <a:xfrm>
            <a:off x="3757734" y="3552005"/>
            <a:ext cx="321520" cy="325010"/>
          </a:xfrm>
          <a:prstGeom prst="ellipse">
            <a:avLst/>
          </a:prstGeom>
          <a:solidFill>
            <a:srgbClr val="64A7FF"/>
          </a:solidFill>
          <a:ln w="12700" cap="flat" cmpd="sng" algn="ctr">
            <a:solidFill>
              <a:srgbClr val="FFFFFF"/>
            </a:solidFill>
            <a:prstDash val="solid"/>
            <a:miter lim="800000"/>
          </a:ln>
          <a:effectLst/>
        </p:spPr>
        <p:txBody>
          <a:bodyPr wrap="none" rtlCol="0" anchor="ctr">
            <a:normAutofit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a:ln>
                  <a:noFill/>
                </a:ln>
                <a:solidFill>
                  <a:srgbClr val="FFFFFF"/>
                </a:solidFill>
                <a:effectLst/>
                <a:uLnTx/>
                <a:uFillTx/>
                <a:latin typeface="Times New Roman"/>
                <a:ea typeface="微软雅黑"/>
                <a:cs typeface="+mn-cs"/>
              </a:rPr>
              <a:t>4</a:t>
            </a:r>
            <a:endParaRPr kumimoji="0" lang="zh-CN" altLang="en-US" sz="1000" b="1" i="0" u="none" strike="noStrike" kern="0" cap="none" spc="0" normalizeH="0" baseline="0" noProof="0">
              <a:ln>
                <a:noFill/>
              </a:ln>
              <a:solidFill>
                <a:srgbClr val="FFFFFF"/>
              </a:solidFill>
              <a:effectLst/>
              <a:uLnTx/>
              <a:uFillTx/>
              <a:latin typeface="Times New Roman"/>
              <a:ea typeface="微软雅黑"/>
              <a:cs typeface="+mn-cs"/>
            </a:endParaRPr>
          </a:p>
        </p:txBody>
      </p:sp>
      <p:sp>
        <p:nvSpPr>
          <p:cNvPr id="80" name="Bullet2">
            <a:extLst>
              <a:ext uri="{FF2B5EF4-FFF2-40B4-BE49-F238E27FC236}">
                <a16:creationId xmlns:a16="http://schemas.microsoft.com/office/drawing/2014/main" id="{71647378-BFC8-B4C1-64FC-C9112C664628}"/>
              </a:ext>
            </a:extLst>
          </p:cNvPr>
          <p:cNvSpPr/>
          <p:nvPr/>
        </p:nvSpPr>
        <p:spPr>
          <a:xfrm>
            <a:off x="2435490" y="3571018"/>
            <a:ext cx="1441582" cy="397326"/>
          </a:xfrm>
          <a:prstGeom prst="round2DiagRect">
            <a:avLst/>
          </a:prstGeom>
          <a:solidFill>
            <a:srgbClr val="64A7FF">
              <a:alpha val="15000"/>
            </a:srgbClr>
          </a:solidFill>
          <a:ln w="12700" cap="flat" cmpd="sng" algn="ctr">
            <a:noFill/>
            <a:prstDash val="solid"/>
            <a:miter lim="800000"/>
          </a:ln>
          <a:effectLst/>
        </p:spPr>
        <p:txBody>
          <a:bodyPr wrap="square" lIns="91440" tIns="45720" rIns="91440" bIns="45720" rtlCol="0" anchor="ctr" anchorCtr="1">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1"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0.96-1.60%</a:t>
            </a:r>
          </a:p>
        </p:txBody>
      </p:sp>
      <p:sp>
        <p:nvSpPr>
          <p:cNvPr id="81" name="Text2">
            <a:extLst>
              <a:ext uri="{FF2B5EF4-FFF2-40B4-BE49-F238E27FC236}">
                <a16:creationId xmlns:a16="http://schemas.microsoft.com/office/drawing/2014/main" id="{E8FB80BA-E1CB-2FAC-B3E3-F60E5BC602F2}"/>
              </a:ext>
            </a:extLst>
          </p:cNvPr>
          <p:cNvSpPr/>
          <p:nvPr/>
        </p:nvSpPr>
        <p:spPr>
          <a:xfrm flipH="1">
            <a:off x="2435489" y="4022753"/>
            <a:ext cx="1840243" cy="389156"/>
          </a:xfrm>
          <a:prstGeom prst="rect">
            <a:avLst/>
          </a:prstGeom>
          <a:noFill/>
          <a:ln w="12700" cap="flat" cmpd="sng" algn="ctr">
            <a:noFill/>
            <a:prstDash val="solid"/>
            <a:miter lim="800000"/>
          </a:ln>
          <a:effectLst/>
        </p:spPr>
        <p:txBody>
          <a:bodyPr wrap="square" lIns="91440" tIns="45720" rIns="91440" bIns="45720" rtlCol="0" anchor="t" anchorCtr="1">
            <a:no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altLang="zh-CN" sz="1400" b="0" i="0" u="none" strike="noStrike" kern="0" cap="none" spc="0" normalizeH="0" baseline="0" noProof="0">
                <a:ln>
                  <a:noFill/>
                </a:ln>
                <a:solidFill>
                  <a:srgbClr val="2F2F2F"/>
                </a:solidFill>
                <a:effectLst/>
                <a:uLnTx/>
                <a:uFillTx/>
                <a:latin typeface="Times New Roman"/>
                <a:ea typeface="微软雅黑"/>
                <a:cs typeface="+mn-cs"/>
              </a:rPr>
              <a:t>BRAF</a:t>
            </a:r>
            <a:r>
              <a:rPr kumimoji="0" lang="en-US" altLang="zh-CN" sz="1400" b="0" i="0" u="none" strike="noStrike" kern="0" cap="none" spc="0" normalizeH="0" baseline="30000" noProof="0">
                <a:ln>
                  <a:noFill/>
                </a:ln>
                <a:solidFill>
                  <a:srgbClr val="2F2F2F"/>
                </a:solidFill>
                <a:effectLst/>
                <a:uLnTx/>
                <a:uFillTx/>
                <a:latin typeface="Times New Roman"/>
                <a:ea typeface="微软雅黑"/>
                <a:cs typeface="+mn-cs"/>
              </a:rPr>
              <a:t>V600E </a:t>
            </a:r>
            <a:r>
              <a:rPr kumimoji="0" lang="zh-CN" altLang="en-US" sz="1400" b="0" i="0" u="none" strike="noStrike" kern="0" cap="none" spc="0" normalizeH="0" baseline="0" noProof="0">
                <a:ln>
                  <a:noFill/>
                </a:ln>
                <a:solidFill>
                  <a:srgbClr val="2F2F2F"/>
                </a:solidFill>
                <a:effectLst/>
                <a:uLnTx/>
                <a:uFillTx/>
                <a:latin typeface="Times New Roman"/>
                <a:ea typeface="微软雅黑"/>
                <a:cs typeface="+mn-cs"/>
              </a:rPr>
              <a:t>突变占比</a:t>
            </a:r>
          </a:p>
        </p:txBody>
      </p:sp>
      <p:sp>
        <p:nvSpPr>
          <p:cNvPr id="84" name="Bullet1">
            <a:extLst>
              <a:ext uri="{FF2B5EF4-FFF2-40B4-BE49-F238E27FC236}">
                <a16:creationId xmlns:a16="http://schemas.microsoft.com/office/drawing/2014/main" id="{ADA9214E-6E64-FD47-9A41-0FB88B516654}"/>
              </a:ext>
            </a:extLst>
          </p:cNvPr>
          <p:cNvSpPr/>
          <p:nvPr/>
        </p:nvSpPr>
        <p:spPr>
          <a:xfrm>
            <a:off x="721246" y="5213064"/>
            <a:ext cx="1441582" cy="458310"/>
          </a:xfrm>
          <a:prstGeom prst="round2DiagRect">
            <a:avLst/>
          </a:prstGeom>
          <a:solidFill>
            <a:srgbClr val="7A6BFF">
              <a:alpha val="15000"/>
            </a:srgbClr>
          </a:solidFill>
          <a:ln w="12700" cap="flat" cmpd="sng" algn="ctr">
            <a:noFill/>
            <a:prstDash val="solid"/>
            <a:miter lim="800000"/>
          </a:ln>
          <a:effectLst/>
        </p:spPr>
        <p:txBody>
          <a:bodyPr wrap="square" lIns="91440" tIns="45720" rIns="91440" bIns="45720" rtlCol="0" anchor="ctr" anchorCtr="1">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1"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52.7%</a:t>
            </a:r>
          </a:p>
        </p:txBody>
      </p:sp>
      <p:sp>
        <p:nvSpPr>
          <p:cNvPr id="85" name="Text1">
            <a:extLst>
              <a:ext uri="{FF2B5EF4-FFF2-40B4-BE49-F238E27FC236}">
                <a16:creationId xmlns:a16="http://schemas.microsoft.com/office/drawing/2014/main" id="{43AA7751-6972-B3D5-E439-35820C13C257}"/>
              </a:ext>
            </a:extLst>
          </p:cNvPr>
          <p:cNvSpPr/>
          <p:nvPr/>
        </p:nvSpPr>
        <p:spPr>
          <a:xfrm flipH="1">
            <a:off x="449831" y="5725783"/>
            <a:ext cx="1984412" cy="389156"/>
          </a:xfrm>
          <a:prstGeom prst="rect">
            <a:avLst/>
          </a:prstGeom>
          <a:noFill/>
          <a:ln w="12700" cap="flat" cmpd="sng" algn="ctr">
            <a:noFill/>
            <a:prstDash val="solid"/>
            <a:miter lim="800000"/>
          </a:ln>
          <a:effectLst/>
        </p:spPr>
        <p:txBody>
          <a:bodyPr wrap="square" lIns="91440" tIns="45720" rIns="91440" bIns="45720" rtlCol="0" anchor="t" anchorCtr="1">
            <a:norm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400" b="0" i="0" u="none" strike="noStrike" kern="0" cap="none" spc="0" normalizeH="0" baseline="0" noProof="0">
                <a:ln>
                  <a:noFill/>
                </a:ln>
                <a:solidFill>
                  <a:srgbClr val="2F2F2F"/>
                </a:solidFill>
                <a:effectLst/>
                <a:uLnTx/>
                <a:uFillTx/>
                <a:latin typeface="Times New Roman"/>
                <a:ea typeface="微软雅黑"/>
                <a:cs typeface="+mn-cs"/>
              </a:rPr>
              <a:t>确诊时为转移性的占</a:t>
            </a:r>
            <a:r>
              <a:rPr lang="zh-CN" altLang="en-US" sz="1400" kern="0">
                <a:solidFill>
                  <a:srgbClr val="2F2F2F"/>
                </a:solidFill>
                <a:latin typeface="Times New Roman"/>
                <a:ea typeface="微软雅黑"/>
              </a:rPr>
              <a:t>比</a:t>
            </a:r>
            <a:endParaRPr kumimoji="0" lang="en-US" altLang="zh-CN" sz="1400" b="0" i="0" u="none" strike="noStrike" kern="0" cap="none" spc="0" normalizeH="0" baseline="0" noProof="0">
              <a:ln>
                <a:noFill/>
              </a:ln>
              <a:solidFill>
                <a:srgbClr val="2F2F2F"/>
              </a:solidFill>
              <a:effectLst/>
              <a:uLnTx/>
              <a:uFillTx/>
              <a:latin typeface="Times New Roman"/>
              <a:ea typeface="微软雅黑"/>
              <a:cs typeface="+mn-cs"/>
            </a:endParaRPr>
          </a:p>
        </p:txBody>
      </p:sp>
      <p:sp>
        <p:nvSpPr>
          <p:cNvPr id="86" name="矩形: 圆角 9">
            <a:extLst>
              <a:ext uri="{FF2B5EF4-FFF2-40B4-BE49-F238E27FC236}">
                <a16:creationId xmlns:a16="http://schemas.microsoft.com/office/drawing/2014/main" id="{AFD76AAA-AE2B-DBE9-0633-AB7250695986}"/>
              </a:ext>
            </a:extLst>
          </p:cNvPr>
          <p:cNvSpPr/>
          <p:nvPr/>
        </p:nvSpPr>
        <p:spPr>
          <a:xfrm>
            <a:off x="519069" y="5031482"/>
            <a:ext cx="3756659" cy="1084185"/>
          </a:xfrm>
          <a:prstGeom prst="roundRect">
            <a:avLst/>
          </a:prstGeom>
          <a:noFill/>
          <a:ln w="12700" cap="flat" cmpd="sng" algn="ctr">
            <a:solidFill>
              <a:srgbClr val="C14F4F"/>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FFFFFF"/>
              </a:solidFill>
              <a:effectLst/>
              <a:uLnTx/>
              <a:uFillTx/>
              <a:latin typeface="Times New Roman"/>
              <a:ea typeface="微软雅黑"/>
              <a:cs typeface="+mn-cs"/>
            </a:endParaRPr>
          </a:p>
        </p:txBody>
      </p:sp>
      <p:sp>
        <p:nvSpPr>
          <p:cNvPr id="88" name="Number1">
            <a:extLst>
              <a:ext uri="{FF2B5EF4-FFF2-40B4-BE49-F238E27FC236}">
                <a16:creationId xmlns:a16="http://schemas.microsoft.com/office/drawing/2014/main" id="{9E37C872-50BD-5E55-5576-112D5ADFE38B}"/>
              </a:ext>
            </a:extLst>
          </p:cNvPr>
          <p:cNvSpPr/>
          <p:nvPr/>
        </p:nvSpPr>
        <p:spPr>
          <a:xfrm>
            <a:off x="576594" y="5260325"/>
            <a:ext cx="321520" cy="325010"/>
          </a:xfrm>
          <a:prstGeom prst="ellipse">
            <a:avLst/>
          </a:prstGeom>
          <a:solidFill>
            <a:srgbClr val="7A6BFF"/>
          </a:solidFill>
          <a:ln w="12700" cap="flat" cmpd="sng" algn="ctr">
            <a:solidFill>
              <a:srgbClr val="FFFFFF"/>
            </a:solidFill>
            <a:prstDash val="solid"/>
            <a:miter lim="800000"/>
          </a:ln>
          <a:effectLst/>
        </p:spPr>
        <p:txBody>
          <a:bodyPr wrap="none" rtlCol="0" anchor="ctr">
            <a:normAutofit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a:ln>
                  <a:noFill/>
                </a:ln>
                <a:solidFill>
                  <a:srgbClr val="FFFFFF"/>
                </a:solidFill>
                <a:effectLst/>
                <a:uLnTx/>
                <a:uFillTx/>
                <a:latin typeface="Times New Roman"/>
                <a:ea typeface="微软雅黑"/>
                <a:cs typeface="+mn-cs"/>
              </a:rPr>
              <a:t>5</a:t>
            </a:r>
            <a:endParaRPr kumimoji="0" lang="zh-CN" altLang="en-US" sz="1000" b="1" i="0" u="none" strike="noStrike" kern="0" cap="none" spc="0" normalizeH="0" baseline="0" noProof="0">
              <a:ln>
                <a:noFill/>
              </a:ln>
              <a:solidFill>
                <a:srgbClr val="FFFFFF"/>
              </a:solidFill>
              <a:effectLst/>
              <a:uLnTx/>
              <a:uFillTx/>
              <a:latin typeface="Times New Roman"/>
              <a:ea typeface="微软雅黑"/>
              <a:cs typeface="+mn-cs"/>
            </a:endParaRPr>
          </a:p>
        </p:txBody>
      </p:sp>
      <p:sp>
        <p:nvSpPr>
          <p:cNvPr id="89" name="Number2">
            <a:extLst>
              <a:ext uri="{FF2B5EF4-FFF2-40B4-BE49-F238E27FC236}">
                <a16:creationId xmlns:a16="http://schemas.microsoft.com/office/drawing/2014/main" id="{A56A8D3D-70D2-5AE6-0315-586E577E9A91}"/>
              </a:ext>
            </a:extLst>
          </p:cNvPr>
          <p:cNvSpPr/>
          <p:nvPr/>
        </p:nvSpPr>
        <p:spPr>
          <a:xfrm>
            <a:off x="3757728" y="5253258"/>
            <a:ext cx="321520" cy="325010"/>
          </a:xfrm>
          <a:prstGeom prst="ellipse">
            <a:avLst/>
          </a:prstGeom>
          <a:solidFill>
            <a:srgbClr val="64A7FF"/>
          </a:solidFill>
          <a:ln w="12700" cap="flat" cmpd="sng" algn="ctr">
            <a:solidFill>
              <a:srgbClr val="FFFFFF"/>
            </a:solidFill>
            <a:prstDash val="solid"/>
            <a:miter lim="800000"/>
          </a:ln>
          <a:effectLst/>
        </p:spPr>
        <p:txBody>
          <a:bodyPr wrap="none" rtlCol="0" anchor="ctr">
            <a:normAutofit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a:ln>
                  <a:noFill/>
                </a:ln>
                <a:solidFill>
                  <a:srgbClr val="FFFFFF"/>
                </a:solidFill>
                <a:effectLst/>
                <a:uLnTx/>
                <a:uFillTx/>
                <a:latin typeface="Times New Roman"/>
                <a:ea typeface="微软雅黑"/>
                <a:cs typeface="+mn-cs"/>
              </a:rPr>
              <a:t>6</a:t>
            </a:r>
            <a:endParaRPr kumimoji="0" lang="zh-CN" altLang="en-US" sz="1000" b="1" i="0" u="none" strike="noStrike" kern="0" cap="none" spc="0" normalizeH="0" baseline="0" noProof="0">
              <a:ln>
                <a:noFill/>
              </a:ln>
              <a:solidFill>
                <a:srgbClr val="FFFFFF"/>
              </a:solidFill>
              <a:effectLst/>
              <a:uLnTx/>
              <a:uFillTx/>
              <a:latin typeface="Times New Roman"/>
              <a:ea typeface="微软雅黑"/>
              <a:cs typeface="+mn-cs"/>
            </a:endParaRPr>
          </a:p>
        </p:txBody>
      </p:sp>
      <p:sp>
        <p:nvSpPr>
          <p:cNvPr id="101" name="Title">
            <a:extLst>
              <a:ext uri="{FF2B5EF4-FFF2-40B4-BE49-F238E27FC236}">
                <a16:creationId xmlns:a16="http://schemas.microsoft.com/office/drawing/2014/main" id="{8B6A334F-6963-DB00-EB61-D3C54C53AF07}"/>
              </a:ext>
            </a:extLst>
          </p:cNvPr>
          <p:cNvSpPr/>
          <p:nvPr/>
        </p:nvSpPr>
        <p:spPr>
          <a:xfrm>
            <a:off x="4644686" y="1399140"/>
            <a:ext cx="3271584" cy="661914"/>
          </a:xfrm>
          <a:prstGeom prst="roundRect">
            <a:avLst>
              <a:gd name="adj" fmla="val 50000"/>
            </a:avLst>
          </a:prstGeom>
          <a:solidFill>
            <a:srgbClr val="1C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bg1"/>
                </a:solidFill>
                <a:latin typeface="微软雅黑" panose="020B0503020204020204" pitchFamily="34" charset="-122"/>
                <a:ea typeface="微软雅黑" panose="020B0503020204020204" pitchFamily="34" charset="-122"/>
              </a:rPr>
              <a:t>化疗</a:t>
            </a:r>
          </a:p>
          <a:p>
            <a:pPr algn="ctr"/>
            <a:r>
              <a:rPr lang="en-US" altLang="zh-CN" sz="1600" b="1">
                <a:solidFill>
                  <a:schemeClr val="bg1"/>
                </a:solidFill>
                <a:latin typeface="微软雅黑" panose="020B0503020204020204" pitchFamily="34" charset="-122"/>
                <a:ea typeface="微软雅黑" panose="020B0503020204020204" pitchFamily="34" charset="-122"/>
              </a:rPr>
              <a:t>1970~2015</a:t>
            </a:r>
          </a:p>
        </p:txBody>
      </p:sp>
      <p:sp>
        <p:nvSpPr>
          <p:cNvPr id="106" name="TextBox 105">
            <a:extLst>
              <a:ext uri="{FF2B5EF4-FFF2-40B4-BE49-F238E27FC236}">
                <a16:creationId xmlns:a16="http://schemas.microsoft.com/office/drawing/2014/main" id="{BA64CF30-7FEB-3E42-1C25-35C08F5F8C49}"/>
              </a:ext>
            </a:extLst>
          </p:cNvPr>
          <p:cNvSpPr txBox="1"/>
          <p:nvPr/>
        </p:nvSpPr>
        <p:spPr>
          <a:xfrm>
            <a:off x="4644685" y="2139749"/>
            <a:ext cx="3271585" cy="461665"/>
          </a:xfrm>
          <a:prstGeom prst="rect">
            <a:avLst/>
          </a:prstGeom>
          <a:noFill/>
        </p:spPr>
        <p:txBody>
          <a:bodyPr wrap="square">
            <a:spAutoFit/>
          </a:bodyPr>
          <a:lstStyle/>
          <a:p>
            <a:r>
              <a:rPr lang="en-US" altLang="zh-CN" sz="1200" b="1" kern="0" spc="50">
                <a:solidFill>
                  <a:srgbClr val="40404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1970-1990</a:t>
            </a:r>
            <a:r>
              <a:rPr lang="zh-CN" altLang="en-US" sz="1200" b="1" kern="0" spc="50">
                <a:solidFill>
                  <a:srgbClr val="40404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年代</a:t>
            </a:r>
            <a:r>
              <a:rPr lang="zh-CN" altLang="en-US" sz="1200" kern="0" spc="50">
                <a:solidFill>
                  <a:srgbClr val="40404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kern="0" spc="-60">
                <a:solidFill>
                  <a:srgbClr val="40404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kern="0" spc="50">
                <a:solidFill>
                  <a:srgbClr val="40404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第</a:t>
            </a:r>
            <a:r>
              <a:rPr lang="zh-CN" altLang="en-US" sz="1200" kern="0" spc="40">
                <a:solidFill>
                  <a:srgbClr val="40404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一代</a:t>
            </a:r>
            <a:r>
              <a:rPr lang="zh-CN" altLang="en-US" sz="1200" kern="0" spc="100">
                <a:solidFill>
                  <a:srgbClr val="40404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、第二代</a:t>
            </a:r>
            <a:r>
              <a:rPr lang="zh-CN" altLang="en-US" sz="1200" kern="0" spc="80">
                <a:solidFill>
                  <a:srgbClr val="40404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、第三代化疗药物</a:t>
            </a:r>
            <a:r>
              <a:rPr lang="zh-CN" altLang="en-US" sz="1200" kern="0" spc="90">
                <a:solidFill>
                  <a:srgbClr val="40404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相继出现，用于肺癌治疗。</a:t>
            </a:r>
            <a:r>
              <a:rPr lang="en-US" altLang="zh-CN" sz="1200" baseline="30000">
                <a:latin typeface="微软雅黑" panose="020B0503020204020204" pitchFamily="34" charset="-122"/>
                <a:ea typeface="微软雅黑" panose="020B0503020204020204" pitchFamily="34" charset="-122"/>
              </a:rPr>
              <a:t>8</a:t>
            </a:r>
            <a:endParaRPr lang="en-US" sz="1200"/>
          </a:p>
        </p:txBody>
      </p:sp>
      <p:sp>
        <p:nvSpPr>
          <p:cNvPr id="112" name="Title">
            <a:extLst>
              <a:ext uri="{FF2B5EF4-FFF2-40B4-BE49-F238E27FC236}">
                <a16:creationId xmlns:a16="http://schemas.microsoft.com/office/drawing/2014/main" id="{CB5B7670-7388-D134-300D-815E0202128C}"/>
              </a:ext>
            </a:extLst>
          </p:cNvPr>
          <p:cNvSpPr/>
          <p:nvPr/>
        </p:nvSpPr>
        <p:spPr>
          <a:xfrm>
            <a:off x="4695217" y="2698771"/>
            <a:ext cx="3106043" cy="777023"/>
          </a:xfrm>
          <a:prstGeom prst="roundRect">
            <a:avLst>
              <a:gd name="adj" fmla="val 18003"/>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b="1" kern="0" spc="-30">
                <a:solidFill>
                  <a:srgbClr val="004473">
                    <a:alpha val="100000"/>
                  </a:srgbClr>
                </a:solidFill>
                <a:latin typeface="微软雅黑" panose="020B0503020204020204" pitchFamily="34" charset="-122"/>
                <a:ea typeface="微软雅黑" panose="020B0503020204020204" pitchFamily="34" charset="-122"/>
              </a:rPr>
              <a:t>ORR 29%</a:t>
            </a:r>
          </a:p>
          <a:p>
            <a:pPr algn="ctr">
              <a:lnSpc>
                <a:spcPct val="150000"/>
              </a:lnSpc>
            </a:pPr>
            <a:r>
              <a:rPr lang="en-US" sz="1600" b="1" kern="0" spc="-30">
                <a:solidFill>
                  <a:srgbClr val="004473">
                    <a:alpha val="100000"/>
                  </a:srgbClr>
                </a:solidFill>
                <a:latin typeface="微软雅黑" panose="020B0503020204020204" pitchFamily="34" charset="-122"/>
                <a:ea typeface="微软雅黑" panose="020B0503020204020204" pitchFamily="34" charset="-122"/>
              </a:rPr>
              <a:t>mPFS 4.1</a:t>
            </a:r>
            <a:r>
              <a:rPr lang="zh-CN" altLang="en-US" sz="1600" b="1" kern="0" spc="-30">
                <a:solidFill>
                  <a:srgbClr val="004473">
                    <a:alpha val="100000"/>
                  </a:srgbClr>
                </a:solidFill>
                <a:latin typeface="微软雅黑" panose="020B0503020204020204" pitchFamily="34" charset="-122"/>
                <a:ea typeface="微软雅黑" panose="020B0503020204020204" pitchFamily="34" charset="-122"/>
              </a:rPr>
              <a:t>个月</a:t>
            </a:r>
            <a:endParaRPr lang="en-US" altLang="zh-CN" sz="1600" b="1" kern="0" spc="-30">
              <a:solidFill>
                <a:srgbClr val="004473">
                  <a:alpha val="100000"/>
                </a:srgbClr>
              </a:solidFill>
              <a:latin typeface="微软雅黑" panose="020B0503020204020204" pitchFamily="34" charset="-122"/>
              <a:ea typeface="微软雅黑" panose="020B0503020204020204" pitchFamily="34" charset="-122"/>
            </a:endParaRPr>
          </a:p>
        </p:txBody>
      </p:sp>
      <p:sp>
        <p:nvSpPr>
          <p:cNvPr id="113" name="Title">
            <a:extLst>
              <a:ext uri="{FF2B5EF4-FFF2-40B4-BE49-F238E27FC236}">
                <a16:creationId xmlns:a16="http://schemas.microsoft.com/office/drawing/2014/main" id="{219F47E8-9743-A086-2F06-29710C93859E}"/>
              </a:ext>
            </a:extLst>
          </p:cNvPr>
          <p:cNvSpPr/>
          <p:nvPr/>
        </p:nvSpPr>
        <p:spPr>
          <a:xfrm>
            <a:off x="4644686" y="1399141"/>
            <a:ext cx="3271584" cy="2185614"/>
          </a:xfrm>
          <a:prstGeom prst="roundRect">
            <a:avLst>
              <a:gd name="adj" fmla="val 15633"/>
            </a:avLst>
          </a:prstGeom>
          <a:noFill/>
          <a:ln>
            <a:solidFill>
              <a:srgbClr val="1C4C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1600" b="1">
              <a:solidFill>
                <a:schemeClr val="bg1"/>
              </a:solidFill>
              <a:latin typeface="微软雅黑" panose="020B0503020204020204" pitchFamily="34" charset="-122"/>
              <a:ea typeface="微软雅黑" panose="020B0503020204020204" pitchFamily="34" charset="-122"/>
            </a:endParaRPr>
          </a:p>
        </p:txBody>
      </p:sp>
      <p:sp>
        <p:nvSpPr>
          <p:cNvPr id="114" name="Title">
            <a:extLst>
              <a:ext uri="{FF2B5EF4-FFF2-40B4-BE49-F238E27FC236}">
                <a16:creationId xmlns:a16="http://schemas.microsoft.com/office/drawing/2014/main" id="{07CF5507-2658-09A4-F44A-7227AEAC02EA}"/>
              </a:ext>
            </a:extLst>
          </p:cNvPr>
          <p:cNvSpPr/>
          <p:nvPr/>
        </p:nvSpPr>
        <p:spPr>
          <a:xfrm>
            <a:off x="8344401" y="1399140"/>
            <a:ext cx="3338250" cy="661914"/>
          </a:xfrm>
          <a:prstGeom prst="roundRect">
            <a:avLst>
              <a:gd name="adj" fmla="val 50000"/>
            </a:avLst>
          </a:prstGeom>
          <a:solidFill>
            <a:srgbClr val="1C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bg1"/>
                </a:solidFill>
                <a:latin typeface="微软雅黑" panose="020B0503020204020204" pitchFamily="34" charset="-122"/>
                <a:ea typeface="微软雅黑" panose="020B0503020204020204" pitchFamily="34" charset="-122"/>
              </a:rPr>
              <a:t>免疫治疗</a:t>
            </a:r>
            <a:endParaRPr lang="en-US" altLang="zh-CN" sz="1600" b="1">
              <a:solidFill>
                <a:schemeClr val="bg1"/>
              </a:solidFill>
              <a:latin typeface="微软雅黑" panose="020B0503020204020204" pitchFamily="34" charset="-122"/>
              <a:ea typeface="微软雅黑" panose="020B0503020204020204" pitchFamily="34" charset="-122"/>
            </a:endParaRPr>
          </a:p>
          <a:p>
            <a:pPr algn="ctr"/>
            <a:r>
              <a:rPr lang="en-US" altLang="zh-CN" sz="1600" b="1">
                <a:solidFill>
                  <a:schemeClr val="bg1"/>
                </a:solidFill>
                <a:latin typeface="微软雅黑" panose="020B0503020204020204" pitchFamily="34" charset="-122"/>
                <a:ea typeface="微软雅黑" panose="020B0503020204020204" pitchFamily="34" charset="-122"/>
              </a:rPr>
              <a:t>2015~2020</a:t>
            </a:r>
          </a:p>
        </p:txBody>
      </p:sp>
      <p:sp>
        <p:nvSpPr>
          <p:cNvPr id="115" name="TextBox 114">
            <a:extLst>
              <a:ext uri="{FF2B5EF4-FFF2-40B4-BE49-F238E27FC236}">
                <a16:creationId xmlns:a16="http://schemas.microsoft.com/office/drawing/2014/main" id="{C552EA7D-B27E-6DC9-9BFC-650D3A155D99}"/>
              </a:ext>
            </a:extLst>
          </p:cNvPr>
          <p:cNvSpPr txBox="1"/>
          <p:nvPr/>
        </p:nvSpPr>
        <p:spPr>
          <a:xfrm>
            <a:off x="8394931" y="2139749"/>
            <a:ext cx="3284295" cy="461665"/>
          </a:xfrm>
          <a:prstGeom prst="rect">
            <a:avLst/>
          </a:prstGeom>
          <a:noFill/>
        </p:spPr>
        <p:txBody>
          <a:bodyPr wrap="square">
            <a:spAutoFit/>
          </a:bodyPr>
          <a:lstStyle/>
          <a:p>
            <a:r>
              <a:rPr lang="en-US" altLang="zh-CN" sz="1200" b="1" kern="0" spc="50">
                <a:solidFill>
                  <a:srgbClr val="40404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2015 </a:t>
            </a:r>
            <a:r>
              <a:rPr lang="en-US" altLang="zh-CN" sz="1200" kern="0" spc="50">
                <a:solidFill>
                  <a:srgbClr val="40404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FDA</a:t>
            </a:r>
            <a:r>
              <a:rPr lang="zh-CN" altLang="en-US" sz="1200" kern="0" spc="50">
                <a:solidFill>
                  <a:srgbClr val="40404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批准首个程序性死亡受体（</a:t>
            </a:r>
            <a:r>
              <a:rPr lang="en-US" altLang="zh-CN" sz="1200" kern="0" spc="50">
                <a:solidFill>
                  <a:srgbClr val="40404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PD-1</a:t>
            </a:r>
            <a:r>
              <a:rPr lang="zh-CN" altLang="en-US" sz="1200" kern="0" spc="50">
                <a:solidFill>
                  <a:srgbClr val="40404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）抑制剂用于晚期</a:t>
            </a:r>
            <a:r>
              <a:rPr lang="en-US" altLang="zh-CN" sz="1200" kern="0" spc="50">
                <a:solidFill>
                  <a:srgbClr val="40404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NSCLC</a:t>
            </a:r>
            <a:r>
              <a:rPr lang="zh-CN" altLang="en-US" sz="1200" kern="0" spc="50">
                <a:solidFill>
                  <a:srgbClr val="40404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aseline="30000">
                <a:latin typeface="微软雅黑" panose="020B0503020204020204" pitchFamily="34" charset="-122"/>
                <a:ea typeface="微软雅黑" panose="020B0503020204020204" pitchFamily="34" charset="-122"/>
              </a:rPr>
              <a:t>8</a:t>
            </a:r>
            <a:endParaRPr lang="en-US" sz="1200"/>
          </a:p>
        </p:txBody>
      </p:sp>
      <p:sp>
        <p:nvSpPr>
          <p:cNvPr id="116" name="Title">
            <a:extLst>
              <a:ext uri="{FF2B5EF4-FFF2-40B4-BE49-F238E27FC236}">
                <a16:creationId xmlns:a16="http://schemas.microsoft.com/office/drawing/2014/main" id="{D78680BD-AEBF-6A41-C397-55073BC93AF9}"/>
              </a:ext>
            </a:extLst>
          </p:cNvPr>
          <p:cNvSpPr/>
          <p:nvPr/>
        </p:nvSpPr>
        <p:spPr>
          <a:xfrm>
            <a:off x="8394932" y="2698771"/>
            <a:ext cx="3169335" cy="777023"/>
          </a:xfrm>
          <a:prstGeom prst="roundRect">
            <a:avLst>
              <a:gd name="adj" fmla="val 6954"/>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b="1" kern="0" spc="-30">
                <a:solidFill>
                  <a:srgbClr val="004473">
                    <a:alpha val="100000"/>
                  </a:srgbClr>
                </a:solidFill>
                <a:latin typeface="微软雅黑" panose="020B0503020204020204" pitchFamily="34" charset="-122"/>
                <a:ea typeface="微软雅黑" panose="020B0503020204020204" pitchFamily="34" charset="-122"/>
              </a:rPr>
              <a:t>ORR 24-52%</a:t>
            </a:r>
          </a:p>
          <a:p>
            <a:pPr algn="ctr">
              <a:lnSpc>
                <a:spcPct val="150000"/>
              </a:lnSpc>
            </a:pPr>
            <a:r>
              <a:rPr lang="en-US" sz="1600" b="1" kern="0" spc="-30">
                <a:solidFill>
                  <a:srgbClr val="004473">
                    <a:alpha val="100000"/>
                  </a:srgbClr>
                </a:solidFill>
                <a:latin typeface="微软雅黑" panose="020B0503020204020204" pitchFamily="34" charset="-122"/>
                <a:ea typeface="微软雅黑" panose="020B0503020204020204" pitchFamily="34" charset="-122"/>
              </a:rPr>
              <a:t>mPFS 10.5</a:t>
            </a:r>
            <a:r>
              <a:rPr lang="zh-CN" altLang="en-US" sz="1600" b="1" kern="0" spc="-30">
                <a:solidFill>
                  <a:srgbClr val="004473">
                    <a:alpha val="100000"/>
                  </a:srgbClr>
                </a:solidFill>
                <a:latin typeface="微软雅黑" panose="020B0503020204020204" pitchFamily="34" charset="-122"/>
                <a:ea typeface="微软雅黑" panose="020B0503020204020204" pitchFamily="34" charset="-122"/>
              </a:rPr>
              <a:t>个月</a:t>
            </a:r>
            <a:endParaRPr lang="en-US" altLang="zh-CN" sz="1600" b="1" kern="0" spc="-30">
              <a:solidFill>
                <a:srgbClr val="004473">
                  <a:alpha val="100000"/>
                </a:srgbClr>
              </a:solidFill>
              <a:latin typeface="微软雅黑" panose="020B0503020204020204" pitchFamily="34" charset="-122"/>
              <a:ea typeface="微软雅黑" panose="020B0503020204020204" pitchFamily="34" charset="-122"/>
            </a:endParaRPr>
          </a:p>
        </p:txBody>
      </p:sp>
      <p:sp>
        <p:nvSpPr>
          <p:cNvPr id="117" name="Title">
            <a:extLst>
              <a:ext uri="{FF2B5EF4-FFF2-40B4-BE49-F238E27FC236}">
                <a16:creationId xmlns:a16="http://schemas.microsoft.com/office/drawing/2014/main" id="{AB66132F-BA7B-840B-2AEB-A504CB0AFF86}"/>
              </a:ext>
            </a:extLst>
          </p:cNvPr>
          <p:cNvSpPr/>
          <p:nvPr/>
        </p:nvSpPr>
        <p:spPr>
          <a:xfrm>
            <a:off x="8344401" y="1399141"/>
            <a:ext cx="3338250" cy="2185613"/>
          </a:xfrm>
          <a:prstGeom prst="roundRect">
            <a:avLst>
              <a:gd name="adj" fmla="val 15633"/>
            </a:avLst>
          </a:prstGeom>
          <a:noFill/>
          <a:ln>
            <a:solidFill>
              <a:srgbClr val="1C4C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1600" b="1">
              <a:solidFill>
                <a:schemeClr val="bg1"/>
              </a:solidFill>
              <a:latin typeface="微软雅黑" panose="020B0503020204020204" pitchFamily="34" charset="-122"/>
              <a:ea typeface="微软雅黑" panose="020B0503020204020204" pitchFamily="34" charset="-122"/>
            </a:endParaRPr>
          </a:p>
        </p:txBody>
      </p:sp>
      <p:sp>
        <p:nvSpPr>
          <p:cNvPr id="118" name="Title">
            <a:extLst>
              <a:ext uri="{FF2B5EF4-FFF2-40B4-BE49-F238E27FC236}">
                <a16:creationId xmlns:a16="http://schemas.microsoft.com/office/drawing/2014/main" id="{D8C2454C-A70A-B0EB-1C12-C35A35156441}"/>
              </a:ext>
            </a:extLst>
          </p:cNvPr>
          <p:cNvSpPr/>
          <p:nvPr/>
        </p:nvSpPr>
        <p:spPr>
          <a:xfrm>
            <a:off x="4693067" y="3704263"/>
            <a:ext cx="3223203" cy="661914"/>
          </a:xfrm>
          <a:prstGeom prst="roundRect">
            <a:avLst>
              <a:gd name="adj" fmla="val 50000"/>
            </a:avLst>
          </a:prstGeom>
          <a:solidFill>
            <a:srgbClr val="1C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bg1"/>
                </a:solidFill>
                <a:latin typeface="微软雅黑" panose="020B0503020204020204" pitchFamily="34" charset="-122"/>
                <a:ea typeface="微软雅黑" panose="020B0503020204020204" pitchFamily="34" charset="-122"/>
              </a:rPr>
              <a:t>靶向治疗</a:t>
            </a:r>
            <a:endParaRPr lang="en-US" altLang="zh-CN" sz="1600" b="1">
              <a:solidFill>
                <a:schemeClr val="bg1"/>
              </a:solidFill>
              <a:latin typeface="微软雅黑" panose="020B0503020204020204" pitchFamily="34" charset="-122"/>
              <a:ea typeface="微软雅黑" panose="020B0503020204020204" pitchFamily="34" charset="-122"/>
            </a:endParaRPr>
          </a:p>
          <a:p>
            <a:pPr algn="ctr"/>
            <a:r>
              <a:rPr lang="en-US" altLang="zh-CN" sz="1600" b="1">
                <a:solidFill>
                  <a:schemeClr val="bg1"/>
                </a:solidFill>
                <a:latin typeface="微软雅黑" panose="020B0503020204020204" pitchFamily="34" charset="-122"/>
                <a:ea typeface="微软雅黑" panose="020B0503020204020204" pitchFamily="34" charset="-122"/>
              </a:rPr>
              <a:t>2015~</a:t>
            </a:r>
            <a:r>
              <a:rPr lang="zh-CN" altLang="en-US" sz="1600" b="1">
                <a:solidFill>
                  <a:schemeClr val="bg1"/>
                </a:solidFill>
                <a:latin typeface="微软雅黑" panose="020B0503020204020204" pitchFamily="34" charset="-122"/>
                <a:ea typeface="微软雅黑" panose="020B0503020204020204" pitchFamily="34" charset="-122"/>
              </a:rPr>
              <a:t>至今</a:t>
            </a:r>
            <a:endParaRPr lang="en-US" altLang="zh-CN" sz="1600" b="1">
              <a:solidFill>
                <a:schemeClr val="bg1"/>
              </a:solidFill>
              <a:latin typeface="微软雅黑" panose="020B0503020204020204" pitchFamily="34" charset="-122"/>
              <a:ea typeface="微软雅黑" panose="020B0503020204020204" pitchFamily="34" charset="-122"/>
            </a:endParaRPr>
          </a:p>
        </p:txBody>
      </p:sp>
      <p:sp>
        <p:nvSpPr>
          <p:cNvPr id="119" name="TextBox 118">
            <a:extLst>
              <a:ext uri="{FF2B5EF4-FFF2-40B4-BE49-F238E27FC236}">
                <a16:creationId xmlns:a16="http://schemas.microsoft.com/office/drawing/2014/main" id="{B337D69A-1356-37F2-F874-015CAEE1E280}"/>
              </a:ext>
            </a:extLst>
          </p:cNvPr>
          <p:cNvSpPr txBox="1"/>
          <p:nvPr/>
        </p:nvSpPr>
        <p:spPr>
          <a:xfrm>
            <a:off x="4733784" y="4444872"/>
            <a:ext cx="3115089" cy="646331"/>
          </a:xfrm>
          <a:prstGeom prst="rect">
            <a:avLst/>
          </a:prstGeom>
          <a:noFill/>
        </p:spPr>
        <p:txBody>
          <a:bodyPr wrap="square">
            <a:spAutoFit/>
          </a:bodyPr>
          <a:lstStyle/>
          <a:p>
            <a:r>
              <a:rPr lang="en-US" altLang="zh-CN" sz="1200" b="1" kern="0" spc="50">
                <a:solidFill>
                  <a:srgbClr val="40404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2015 </a:t>
            </a:r>
            <a:r>
              <a:rPr lang="en-US" altLang="zh-CN" sz="1200" kern="0" spc="50">
                <a:solidFill>
                  <a:srgbClr val="40404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FDA</a:t>
            </a:r>
            <a:r>
              <a:rPr lang="zh-CN" altLang="en-US" sz="1200" kern="0" spc="50">
                <a:solidFill>
                  <a:srgbClr val="40404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批准首个</a:t>
            </a:r>
            <a:r>
              <a:rPr lang="en-US" altLang="zh-CN" sz="1200" kern="0" spc="50">
                <a:solidFill>
                  <a:srgbClr val="40404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BRAF</a:t>
            </a:r>
            <a:r>
              <a:rPr lang="zh-CN" altLang="en-US" sz="1200" kern="0" spc="50">
                <a:solidFill>
                  <a:srgbClr val="40404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抑制剂用于</a:t>
            </a:r>
            <a:r>
              <a:rPr lang="en-US" altLang="zh-CN" sz="1200" kern="0" spc="50">
                <a:solidFill>
                  <a:srgbClr val="40404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BRAF</a:t>
            </a:r>
            <a:r>
              <a:rPr lang="en-US" altLang="zh-CN" sz="1200" kern="0" spc="50" baseline="30000">
                <a:solidFill>
                  <a:srgbClr val="40404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V600E</a:t>
            </a:r>
            <a:r>
              <a:rPr lang="zh-CN" altLang="en-US" sz="1200" kern="0" spc="50">
                <a:solidFill>
                  <a:srgbClr val="40404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突变型</a:t>
            </a:r>
            <a:r>
              <a:rPr lang="en-US" altLang="zh-CN" sz="1200" kern="0" spc="50">
                <a:solidFill>
                  <a:srgbClr val="40404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NSCLC</a:t>
            </a:r>
            <a:r>
              <a:rPr lang="zh-CN" altLang="en-US" sz="1200" kern="0" spc="50">
                <a:solidFill>
                  <a:srgbClr val="40404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，开启精准靶向治疗时代。</a:t>
            </a:r>
            <a:r>
              <a:rPr lang="en-US" altLang="zh-CN" sz="1200" baseline="30000">
                <a:latin typeface="微软雅黑" panose="020B0503020204020204" pitchFamily="34" charset="-122"/>
                <a:ea typeface="微软雅黑" panose="020B0503020204020204" pitchFamily="34" charset="-122"/>
              </a:rPr>
              <a:t>8</a:t>
            </a:r>
            <a:endParaRPr lang="en-US" sz="1200"/>
          </a:p>
        </p:txBody>
      </p:sp>
      <p:sp>
        <p:nvSpPr>
          <p:cNvPr id="120" name="Title">
            <a:extLst>
              <a:ext uri="{FF2B5EF4-FFF2-40B4-BE49-F238E27FC236}">
                <a16:creationId xmlns:a16="http://schemas.microsoft.com/office/drawing/2014/main" id="{FA02E835-D0A0-70A6-2D1F-04AFDBC73CFF}"/>
              </a:ext>
            </a:extLst>
          </p:cNvPr>
          <p:cNvSpPr/>
          <p:nvPr/>
        </p:nvSpPr>
        <p:spPr>
          <a:xfrm>
            <a:off x="4733784" y="5169898"/>
            <a:ext cx="3115089" cy="777023"/>
          </a:xfrm>
          <a:prstGeom prst="roundRect">
            <a:avLst>
              <a:gd name="adj" fmla="val 6954"/>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b="1" kern="0" spc="-30">
                <a:solidFill>
                  <a:srgbClr val="004473">
                    <a:alpha val="100000"/>
                  </a:srgbClr>
                </a:solidFill>
                <a:latin typeface="微软雅黑" panose="020B0503020204020204" pitchFamily="34" charset="-122"/>
                <a:ea typeface="微软雅黑" panose="020B0503020204020204" pitchFamily="34" charset="-122"/>
              </a:rPr>
              <a:t>ORR 33-64%</a:t>
            </a:r>
          </a:p>
          <a:p>
            <a:pPr algn="ctr">
              <a:lnSpc>
                <a:spcPct val="150000"/>
              </a:lnSpc>
            </a:pPr>
            <a:r>
              <a:rPr lang="en-US" sz="1600" b="1" kern="0" spc="-30">
                <a:solidFill>
                  <a:srgbClr val="004473">
                    <a:alpha val="100000"/>
                  </a:srgbClr>
                </a:solidFill>
                <a:latin typeface="微软雅黑" panose="020B0503020204020204" pitchFamily="34" charset="-122"/>
                <a:ea typeface="微软雅黑" panose="020B0503020204020204" pitchFamily="34" charset="-122"/>
              </a:rPr>
              <a:t>mPFS 5.2-12.9</a:t>
            </a:r>
            <a:r>
              <a:rPr lang="zh-CN" altLang="en-US" sz="1600" b="1" kern="0" spc="-30">
                <a:solidFill>
                  <a:srgbClr val="004473">
                    <a:alpha val="100000"/>
                  </a:srgbClr>
                </a:solidFill>
                <a:latin typeface="微软雅黑" panose="020B0503020204020204" pitchFamily="34" charset="-122"/>
                <a:ea typeface="微软雅黑" panose="020B0503020204020204" pitchFamily="34" charset="-122"/>
              </a:rPr>
              <a:t>个月</a:t>
            </a:r>
          </a:p>
        </p:txBody>
      </p:sp>
      <p:sp>
        <p:nvSpPr>
          <p:cNvPr id="121" name="Title">
            <a:extLst>
              <a:ext uri="{FF2B5EF4-FFF2-40B4-BE49-F238E27FC236}">
                <a16:creationId xmlns:a16="http://schemas.microsoft.com/office/drawing/2014/main" id="{B8A41A02-1520-EE4C-28EF-94F26A0233B7}"/>
              </a:ext>
            </a:extLst>
          </p:cNvPr>
          <p:cNvSpPr/>
          <p:nvPr/>
        </p:nvSpPr>
        <p:spPr>
          <a:xfrm>
            <a:off x="4693067" y="3704264"/>
            <a:ext cx="3223203" cy="2410674"/>
          </a:xfrm>
          <a:prstGeom prst="roundRect">
            <a:avLst>
              <a:gd name="adj" fmla="val 15633"/>
            </a:avLst>
          </a:prstGeom>
          <a:noFill/>
          <a:ln>
            <a:solidFill>
              <a:srgbClr val="1C4C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1600" b="1">
              <a:solidFill>
                <a:schemeClr val="bg1"/>
              </a:solidFill>
              <a:latin typeface="微软雅黑" panose="020B0503020204020204" pitchFamily="34" charset="-122"/>
              <a:ea typeface="微软雅黑" panose="020B0503020204020204" pitchFamily="34" charset="-122"/>
            </a:endParaRPr>
          </a:p>
        </p:txBody>
      </p:sp>
      <p:sp>
        <p:nvSpPr>
          <p:cNvPr id="122" name="Title">
            <a:extLst>
              <a:ext uri="{FF2B5EF4-FFF2-40B4-BE49-F238E27FC236}">
                <a16:creationId xmlns:a16="http://schemas.microsoft.com/office/drawing/2014/main" id="{94F0F0B0-0219-FE16-5B3D-6A53191EB60E}"/>
              </a:ext>
            </a:extLst>
          </p:cNvPr>
          <p:cNvSpPr/>
          <p:nvPr/>
        </p:nvSpPr>
        <p:spPr>
          <a:xfrm>
            <a:off x="8484633" y="4136292"/>
            <a:ext cx="3104890" cy="1978646"/>
          </a:xfrm>
          <a:prstGeom prst="roundRect">
            <a:avLst>
              <a:gd name="adj" fmla="val 3376"/>
            </a:avLst>
          </a:prstGeom>
          <a:solidFill>
            <a:schemeClr val="bg1"/>
          </a:solidFill>
          <a:ln w="28575">
            <a:solidFill>
              <a:srgbClr val="1C4C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000" b="1" kern="0" spc="-30" dirty="0">
                <a:solidFill>
                  <a:srgbClr val="C14F4F"/>
                </a:solidFill>
                <a:latin typeface="微软雅黑" panose="020B0503020204020204" pitchFamily="34" charset="-122"/>
                <a:ea typeface="微软雅黑" panose="020B0503020204020204" pitchFamily="34" charset="-122"/>
              </a:rPr>
              <a:t>贝美替尼</a:t>
            </a:r>
            <a:r>
              <a:rPr lang="en-US" altLang="zh-CN" sz="2000" b="1" kern="0" spc="-30" dirty="0">
                <a:solidFill>
                  <a:srgbClr val="C14F4F"/>
                </a:solidFill>
                <a:latin typeface="微软雅黑" panose="020B0503020204020204" pitchFamily="34" charset="-122"/>
                <a:ea typeface="微软雅黑" panose="020B0503020204020204" pitchFamily="34" charset="-122"/>
              </a:rPr>
              <a:t>+</a:t>
            </a:r>
            <a:r>
              <a:rPr lang="zh-CN" altLang="en-US" sz="2000" b="1" kern="0" spc="-30" dirty="0">
                <a:solidFill>
                  <a:srgbClr val="C14F4F"/>
                </a:solidFill>
                <a:latin typeface="微软雅黑" panose="020B0503020204020204" pitchFamily="34" charset="-122"/>
                <a:ea typeface="微软雅黑" panose="020B0503020204020204" pitchFamily="34" charset="-122"/>
              </a:rPr>
              <a:t>恩考芬尼</a:t>
            </a:r>
            <a:endParaRPr lang="en-US" altLang="zh-CN" sz="2000" b="1" kern="0" spc="-30" dirty="0">
              <a:solidFill>
                <a:srgbClr val="C14F4F"/>
              </a:solidFill>
              <a:latin typeface="微软雅黑" panose="020B0503020204020204" pitchFamily="34" charset="-122"/>
              <a:ea typeface="微软雅黑" panose="020B0503020204020204" pitchFamily="34" charset="-122"/>
            </a:endParaRPr>
          </a:p>
          <a:p>
            <a:pPr algn="ctr">
              <a:lnSpc>
                <a:spcPct val="150000"/>
              </a:lnSpc>
            </a:pPr>
            <a:r>
              <a:rPr lang="en-US" b="1" kern="0" spc="-30" dirty="0">
                <a:solidFill>
                  <a:srgbClr val="C14F4F"/>
                </a:solidFill>
                <a:latin typeface="微软雅黑" panose="020B0503020204020204" pitchFamily="34" charset="-122"/>
                <a:ea typeface="微软雅黑" panose="020B0503020204020204" pitchFamily="34" charset="-122"/>
              </a:rPr>
              <a:t>ORR 75% </a:t>
            </a:r>
            <a:r>
              <a:rPr lang="en-US" altLang="zh-CN" b="1" kern="0" spc="-30" dirty="0">
                <a:solidFill>
                  <a:srgbClr val="C14F4F"/>
                </a:solidFill>
                <a:latin typeface="微软雅黑" panose="020B0503020204020204" pitchFamily="34" charset="-122"/>
                <a:ea typeface="微软雅黑" panose="020B0503020204020204" pitchFamily="34" charset="-122"/>
              </a:rPr>
              <a:t>vs 33-64%</a:t>
            </a:r>
            <a:endParaRPr lang="en-US" b="1" kern="0" spc="-30" dirty="0">
              <a:solidFill>
                <a:srgbClr val="C14F4F"/>
              </a:solidFill>
              <a:latin typeface="微软雅黑" panose="020B0503020204020204" pitchFamily="34" charset="-122"/>
              <a:ea typeface="微软雅黑" panose="020B0503020204020204" pitchFamily="34" charset="-122"/>
            </a:endParaRPr>
          </a:p>
          <a:p>
            <a:pPr algn="ctr">
              <a:lnSpc>
                <a:spcPct val="150000"/>
              </a:lnSpc>
            </a:pPr>
            <a:r>
              <a:rPr lang="en-US" b="1" kern="0" spc="-30" dirty="0">
                <a:solidFill>
                  <a:srgbClr val="C14F4F"/>
                </a:solidFill>
                <a:latin typeface="微软雅黑" panose="020B0503020204020204" pitchFamily="34" charset="-122"/>
                <a:ea typeface="微软雅黑" panose="020B0503020204020204" pitchFamily="34" charset="-122"/>
              </a:rPr>
              <a:t>mPFS 30.4</a:t>
            </a:r>
            <a:r>
              <a:rPr lang="zh-CN" altLang="en-US" b="1" kern="0" spc="-30" dirty="0">
                <a:solidFill>
                  <a:srgbClr val="C14F4F"/>
                </a:solidFill>
                <a:latin typeface="微软雅黑" panose="020B0503020204020204" pitchFamily="34" charset="-122"/>
                <a:ea typeface="微软雅黑" panose="020B0503020204020204" pitchFamily="34" charset="-122"/>
              </a:rPr>
              <a:t>个月，延长了</a:t>
            </a:r>
            <a:r>
              <a:rPr lang="en-US" altLang="zh-CN" b="1" kern="0" spc="-30" dirty="0">
                <a:solidFill>
                  <a:srgbClr val="C14F4F"/>
                </a:solidFill>
                <a:latin typeface="微软雅黑" panose="020B0503020204020204" pitchFamily="34" charset="-122"/>
                <a:ea typeface="微软雅黑" panose="020B0503020204020204" pitchFamily="34" charset="-122"/>
              </a:rPr>
              <a:t>17.5</a:t>
            </a:r>
            <a:r>
              <a:rPr lang="zh-CN" altLang="en-US" b="1" kern="0" spc="-30" dirty="0">
                <a:solidFill>
                  <a:srgbClr val="C14F4F"/>
                </a:solidFill>
                <a:latin typeface="微软雅黑" panose="020B0503020204020204" pitchFamily="34" charset="-122"/>
                <a:ea typeface="微软雅黑" panose="020B0503020204020204" pitchFamily="34" charset="-122"/>
              </a:rPr>
              <a:t>个月</a:t>
            </a:r>
            <a:endParaRPr lang="en-US" altLang="zh-CN" b="1" kern="0" spc="-30" dirty="0">
              <a:solidFill>
                <a:srgbClr val="C14F4F"/>
              </a:solidFill>
              <a:latin typeface="微软雅黑" panose="020B0503020204020204" pitchFamily="34" charset="-122"/>
              <a:ea typeface="微软雅黑" panose="020B0503020204020204" pitchFamily="34" charset="-122"/>
            </a:endParaRPr>
          </a:p>
        </p:txBody>
      </p:sp>
      <p:sp>
        <p:nvSpPr>
          <p:cNvPr id="3" name="箭头: 下 12">
            <a:extLst>
              <a:ext uri="{FF2B5EF4-FFF2-40B4-BE49-F238E27FC236}">
                <a16:creationId xmlns:a16="http://schemas.microsoft.com/office/drawing/2014/main" id="{8FD1A485-3A20-C095-60DE-27781BC93C4E}"/>
              </a:ext>
            </a:extLst>
          </p:cNvPr>
          <p:cNvSpPr/>
          <p:nvPr/>
        </p:nvSpPr>
        <p:spPr>
          <a:xfrm rot="5400000">
            <a:off x="7960748" y="4777442"/>
            <a:ext cx="603056" cy="615346"/>
          </a:xfrm>
          <a:prstGeom prst="downArrow">
            <a:avLst/>
          </a:prstGeom>
          <a:gradFill>
            <a:gsLst>
              <a:gs pos="0">
                <a:srgbClr val="7A6BFF">
                  <a:lumMod val="5000"/>
                  <a:lumOff val="95000"/>
                  <a:alpha val="0"/>
                </a:srgbClr>
              </a:gs>
              <a:gs pos="88000">
                <a:srgbClr val="7A6BFF"/>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FFFFFF"/>
              </a:solidFill>
              <a:effectLst/>
              <a:uLnTx/>
              <a:uFillTx/>
              <a:latin typeface="Times New Roman"/>
              <a:ea typeface="微软雅黑"/>
              <a:cs typeface="+mn-cs"/>
            </a:endParaRPr>
          </a:p>
        </p:txBody>
      </p:sp>
    </p:spTree>
    <p:extLst>
      <p:ext uri="{BB962C8B-B14F-4D97-AF65-F5344CB8AC3E}">
        <p14:creationId xmlns:p14="http://schemas.microsoft.com/office/powerpoint/2010/main" val="3645270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EDF03-122F-A611-8C2F-9CE347DEA810}"/>
            </a:ext>
          </a:extLst>
        </p:cNvPr>
        <p:cNvGrpSpPr/>
        <p:nvPr/>
      </p:nvGrpSpPr>
      <p:grpSpPr>
        <a:xfrm>
          <a:off x="0" y="0"/>
          <a:ext cx="0" cy="0"/>
          <a:chOff x="0" y="0"/>
          <a:chExt cx="0" cy="0"/>
        </a:xfrm>
      </p:grpSpPr>
      <p:sp>
        <p:nvSpPr>
          <p:cNvPr id="15" name="Title 2">
            <a:extLst>
              <a:ext uri="{FF2B5EF4-FFF2-40B4-BE49-F238E27FC236}">
                <a16:creationId xmlns:a16="http://schemas.microsoft.com/office/drawing/2014/main" id="{E3E5F312-24D5-CDBE-7B4A-5E4E2BABC07A}"/>
              </a:ext>
            </a:extLst>
          </p:cNvPr>
          <p:cNvSpPr txBox="1">
            <a:spLocks/>
          </p:cNvSpPr>
          <p:nvPr/>
        </p:nvSpPr>
        <p:spPr>
          <a:xfrm>
            <a:off x="398736" y="457348"/>
            <a:ext cx="11411461" cy="481463"/>
          </a:xfrm>
          <a:prstGeom prst="rect">
            <a:avLst/>
          </a:prstGeom>
        </p:spPr>
        <p:txBody>
          <a:bodyPr vert="horz" lIns="91439" tIns="45719" rIns="91439" bIns="45719" rtlCol="0" anchor="ctr">
            <a:noAutofit/>
          </a:bodyPr>
          <a:lstStyle>
            <a:lvl1pPr algn="ctr" defTabSz="914400" rtl="0" eaLnBrk="1" latinLnBrk="0" hangingPunct="1">
              <a:lnSpc>
                <a:spcPct val="130000"/>
              </a:lnSpc>
              <a:spcBef>
                <a:spcPct val="0"/>
              </a:spcBef>
              <a:buNone/>
              <a:defRPr sz="6000" kern="1200">
                <a:solidFill>
                  <a:schemeClr val="tx1"/>
                </a:solidFill>
                <a:effectLst/>
                <a:latin typeface="+mj-lt"/>
                <a:ea typeface="+mj-ea"/>
                <a:cs typeface="+mj-cs"/>
              </a:defRPr>
            </a:lvl1pPr>
          </a:lstStyle>
          <a:p>
            <a:pPr algn="l">
              <a:lnSpc>
                <a:spcPct val="100000"/>
              </a:lnSpc>
            </a:pPr>
            <a:r>
              <a:rPr lang="zh-CN" altLang="en-US" sz="2400" b="1" dirty="0">
                <a:solidFill>
                  <a:srgbClr val="1C4C90"/>
                </a:solidFill>
                <a:latin typeface="微软雅黑" panose="020B0503020204020204" pitchFamily="34" charset="-122"/>
                <a:ea typeface="微软雅黑" panose="020B0503020204020204" pitchFamily="34" charset="-122"/>
                <a:cs typeface="Arial" panose="020B0604020202020204" pitchFamily="34" charset="0"/>
              </a:rPr>
              <a:t>贝美替尼联合的恩考芬尼分子结构的</a:t>
            </a:r>
            <a:r>
              <a:rPr lang="zh-CN" altLang="en-US" sz="2400" b="1" dirty="0">
                <a:solidFill>
                  <a:srgbClr val="C14F4F"/>
                </a:solidFill>
                <a:latin typeface="微软雅黑" panose="020B0503020204020204" pitchFamily="34" charset="-122"/>
                <a:ea typeface="微软雅黑" panose="020B0503020204020204" pitchFamily="34" charset="-122"/>
                <a:cs typeface="Arial" panose="020B0604020202020204" pitchFamily="34" charset="0"/>
              </a:rPr>
              <a:t>双位点占据机制赋予其独特的药学优势</a:t>
            </a:r>
            <a:r>
              <a:rPr lang="zh-CN" altLang="en-US" sz="2400" b="1" dirty="0">
                <a:solidFill>
                  <a:srgbClr val="1C4C90"/>
                </a:solidFill>
                <a:latin typeface="微软雅黑" panose="020B0503020204020204" pitchFamily="34" charset="-122"/>
                <a:ea typeface="微软雅黑" panose="020B0503020204020204" pitchFamily="34" charset="-122"/>
                <a:cs typeface="Arial" panose="020B0604020202020204" pitchFamily="34" charset="0"/>
              </a:rPr>
              <a:t>，驱动</a:t>
            </a:r>
            <a:r>
              <a:rPr lang="zh-CN" altLang="en-US" sz="2400" b="1" dirty="0">
                <a:solidFill>
                  <a:srgbClr val="C14F4F"/>
                </a:solidFill>
                <a:latin typeface="微软雅黑" panose="020B0503020204020204" pitchFamily="34" charset="-122"/>
                <a:ea typeface="微软雅黑" panose="020B0503020204020204" pitchFamily="34" charset="-122"/>
                <a:cs typeface="Arial" panose="020B0604020202020204" pitchFamily="34" charset="0"/>
              </a:rPr>
              <a:t>更优的</a:t>
            </a:r>
            <a:r>
              <a:rPr lang="zh-CN" altLang="en-US" sz="2400" b="1" dirty="0">
                <a:solidFill>
                  <a:srgbClr val="1C4C90"/>
                </a:solidFill>
                <a:latin typeface="微软雅黑" panose="020B0503020204020204" pitchFamily="34" charset="-122"/>
                <a:ea typeface="微软雅黑" panose="020B0503020204020204" pitchFamily="34" charset="-122"/>
                <a:cs typeface="Arial" panose="020B0604020202020204" pitchFamily="34" charset="0"/>
              </a:rPr>
              <a:t>临床疗效</a:t>
            </a:r>
          </a:p>
        </p:txBody>
      </p:sp>
      <p:sp>
        <p:nvSpPr>
          <p:cNvPr id="2" name="Rectangle: Rounded Corners 1">
            <a:extLst>
              <a:ext uri="{FF2B5EF4-FFF2-40B4-BE49-F238E27FC236}">
                <a16:creationId xmlns:a16="http://schemas.microsoft.com/office/drawing/2014/main" id="{6D371120-741A-8EC8-5563-971FFCAEE984}"/>
              </a:ext>
            </a:extLst>
          </p:cNvPr>
          <p:cNvSpPr/>
          <p:nvPr/>
        </p:nvSpPr>
        <p:spPr>
          <a:xfrm>
            <a:off x="465666" y="0"/>
            <a:ext cx="1440000" cy="334116"/>
          </a:xfrm>
          <a:prstGeom prst="roundRect">
            <a:avLst>
              <a:gd name="adj" fmla="val 50000"/>
            </a:avLst>
          </a:prstGeom>
          <a:solidFill>
            <a:srgbClr val="1C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有效性 </a:t>
            </a:r>
            <a:r>
              <a:rPr lang="en-US" altLang="zh-CN" sz="1600" b="1">
                <a:latin typeface="微软雅黑" panose="020B0503020204020204" pitchFamily="34" charset="-122"/>
                <a:ea typeface="微软雅黑" panose="020B0503020204020204" pitchFamily="34" charset="-122"/>
              </a:rPr>
              <a:t>1</a:t>
            </a:r>
            <a:endParaRPr lang="en-US" sz="1600" b="1">
              <a:latin typeface="微软雅黑" panose="020B0503020204020204" pitchFamily="34" charset="-122"/>
              <a:ea typeface="微软雅黑" panose="020B0503020204020204" pitchFamily="34" charset="-122"/>
            </a:endParaRPr>
          </a:p>
        </p:txBody>
      </p:sp>
      <p:sp>
        <p:nvSpPr>
          <p:cNvPr id="3" name="SummaryBox">
            <a:extLst>
              <a:ext uri="{FF2B5EF4-FFF2-40B4-BE49-F238E27FC236}">
                <a16:creationId xmlns:a16="http://schemas.microsoft.com/office/drawing/2014/main" id="{EEC9C12A-CB9C-8156-24A6-592CBDB39677}"/>
              </a:ext>
            </a:extLst>
          </p:cNvPr>
          <p:cNvSpPr txBox="1"/>
          <p:nvPr/>
        </p:nvSpPr>
        <p:spPr>
          <a:xfrm>
            <a:off x="457199" y="5510613"/>
            <a:ext cx="11124035" cy="1042588"/>
          </a:xfrm>
          <a:prstGeom prst="rect">
            <a:avLst/>
          </a:prstGeom>
          <a:solidFill>
            <a:srgbClr val="2F5597"/>
          </a:solidFill>
          <a:ln>
            <a:noFill/>
          </a:ln>
        </p:spPr>
        <p:txBody>
          <a:bodyPr lIns="91439" tIns="45719" rIns="91439" bIns="45719" anchor="ctr">
            <a:normAutofit/>
          </a:bodyPr>
          <a:lstStyle/>
          <a:p>
            <a:pPr algn="ctr">
              <a:lnSpc>
                <a:spcPct val="150000"/>
              </a:lnSpc>
              <a:spcBef>
                <a:spcPts val="0"/>
              </a:spcBef>
            </a:pPr>
            <a:r>
              <a:rPr lang="zh-CN" altLang="en-US" sz="2000" b="1">
                <a:solidFill>
                  <a:srgbClr val="FFFFFF"/>
                </a:solidFill>
                <a:latin typeface="微软雅黑" panose="020B0503020204020204" pitchFamily="34" charset="-122"/>
                <a:ea typeface="微软雅黑" panose="020B0503020204020204" pitchFamily="34" charset="-122"/>
              </a:rPr>
              <a:t>结论：双位点占据带来的超长靶点驻留、最低脱靶毒性及最强抑制</a:t>
            </a:r>
            <a:r>
              <a:rPr lang="en-US" altLang="zh-CN" sz="2000" b="1">
                <a:solidFill>
                  <a:srgbClr val="FFFFFF"/>
                </a:solidFill>
                <a:latin typeface="微软雅黑" panose="020B0503020204020204" pitchFamily="34" charset="-122"/>
                <a:ea typeface="微软雅黑" panose="020B0503020204020204" pitchFamily="34" charset="-122"/>
              </a:rPr>
              <a:t>MAPK</a:t>
            </a:r>
            <a:r>
              <a:rPr lang="zh-CN" altLang="en-US" sz="2000" b="1">
                <a:solidFill>
                  <a:srgbClr val="FFFFFF"/>
                </a:solidFill>
                <a:latin typeface="微软雅黑" panose="020B0503020204020204" pitchFamily="34" charset="-122"/>
                <a:ea typeface="微软雅黑" panose="020B0503020204020204" pitchFamily="34" charset="-122"/>
              </a:rPr>
              <a:t>矛盾性激活，是贝美替尼</a:t>
            </a:r>
            <a:r>
              <a:rPr lang="en-US" altLang="zh-CN" sz="2000" b="1">
                <a:solidFill>
                  <a:srgbClr val="FFFFFF"/>
                </a:solidFill>
                <a:latin typeface="微软雅黑" panose="020B0503020204020204" pitchFamily="34" charset="-122"/>
                <a:ea typeface="微软雅黑" panose="020B0503020204020204" pitchFamily="34" charset="-122"/>
              </a:rPr>
              <a:t>+</a:t>
            </a:r>
            <a:r>
              <a:rPr lang="zh-CN" altLang="en-US" sz="2000" b="1">
                <a:solidFill>
                  <a:srgbClr val="FFFFFF"/>
                </a:solidFill>
                <a:latin typeface="微软雅黑" panose="020B0503020204020204" pitchFamily="34" charset="-122"/>
                <a:ea typeface="微软雅黑" panose="020B0503020204020204" pitchFamily="34" charset="-122"/>
              </a:rPr>
              <a:t>恩考芬尼在NSCLC中实现更优疗效（mOS 47.6个月 vs </a:t>
            </a:r>
            <a:r>
              <a:rPr lang="en-US" altLang="zh-CN" sz="2000" b="1">
                <a:solidFill>
                  <a:srgbClr val="FFFFFF"/>
                </a:solidFill>
                <a:latin typeface="微软雅黑" panose="020B0503020204020204" pitchFamily="34" charset="-122"/>
                <a:ea typeface="微软雅黑" panose="020B0503020204020204" pitchFamily="34" charset="-122"/>
              </a:rPr>
              <a:t>17.3</a:t>
            </a:r>
            <a:r>
              <a:rPr lang="zh-CN" altLang="en-US" sz="2000" b="1">
                <a:solidFill>
                  <a:srgbClr val="FFFFFF"/>
                </a:solidFill>
                <a:latin typeface="微软雅黑" panose="020B0503020204020204" pitchFamily="34" charset="-122"/>
                <a:ea typeface="微软雅黑" panose="020B0503020204020204" pitchFamily="34" charset="-122"/>
              </a:rPr>
              <a:t>个月）的核心药学机制基础</a:t>
            </a:r>
          </a:p>
        </p:txBody>
      </p:sp>
      <p:sp>
        <p:nvSpPr>
          <p:cNvPr id="5" name="DrugName1">
            <a:extLst>
              <a:ext uri="{FF2B5EF4-FFF2-40B4-BE49-F238E27FC236}">
                <a16:creationId xmlns:a16="http://schemas.microsoft.com/office/drawing/2014/main" id="{8A85643E-5BCF-4D4F-8769-5F42F1DDDF10}"/>
              </a:ext>
            </a:extLst>
          </p:cNvPr>
          <p:cNvSpPr/>
          <p:nvPr/>
        </p:nvSpPr>
        <p:spPr>
          <a:xfrm>
            <a:off x="457200" y="1567172"/>
            <a:ext cx="2400000" cy="345748"/>
          </a:xfrm>
          <a:prstGeom prst="rect">
            <a:avLst/>
          </a:prstGeom>
          <a:solidFill>
            <a:srgbClr val="C8A400"/>
          </a:solidFill>
          <a:ln>
            <a:noFill/>
          </a:ln>
        </p:spPr>
        <p:txBody>
          <a:bodyPr lIns="91439" tIns="45719" rIns="91439" bIns="45719" anchor="ctr"/>
          <a:lstStyle/>
          <a:p>
            <a:pPr algn="ctr"/>
            <a:r>
              <a:rPr lang="zh-CN" sz="1400" b="1">
                <a:solidFill>
                  <a:srgbClr val="FFFFFF"/>
                </a:solidFill>
                <a:latin typeface="微软雅黑" pitchFamily="34" charset="-122"/>
                <a:ea typeface="微软雅黑" pitchFamily="34" charset="-122"/>
              </a:rPr>
              <a:t>维莫非尼（第一代）</a:t>
            </a:r>
          </a:p>
        </p:txBody>
      </p:sp>
      <p:sp>
        <p:nvSpPr>
          <p:cNvPr id="6" name="DrugName2">
            <a:extLst>
              <a:ext uri="{FF2B5EF4-FFF2-40B4-BE49-F238E27FC236}">
                <a16:creationId xmlns:a16="http://schemas.microsoft.com/office/drawing/2014/main" id="{1BE0DE7F-3CD1-9B56-719E-9EE73D135EC9}"/>
              </a:ext>
            </a:extLst>
          </p:cNvPr>
          <p:cNvSpPr/>
          <p:nvPr/>
        </p:nvSpPr>
        <p:spPr>
          <a:xfrm>
            <a:off x="4720800" y="1567172"/>
            <a:ext cx="2400000" cy="345748"/>
          </a:xfrm>
          <a:prstGeom prst="rect">
            <a:avLst/>
          </a:prstGeom>
          <a:solidFill>
            <a:srgbClr val="2E7D32"/>
          </a:solidFill>
          <a:ln>
            <a:noFill/>
          </a:ln>
        </p:spPr>
        <p:txBody>
          <a:bodyPr lIns="91439" tIns="45719" rIns="91439" bIns="45719" anchor="ctr"/>
          <a:lstStyle/>
          <a:p>
            <a:pPr algn="ctr"/>
            <a:r>
              <a:rPr lang="zh-CN" sz="1400" b="1">
                <a:solidFill>
                  <a:srgbClr val="FFFFFF"/>
                </a:solidFill>
                <a:latin typeface="微软雅黑" pitchFamily="34" charset="-122"/>
                <a:ea typeface="微软雅黑" pitchFamily="34" charset="-122"/>
              </a:rPr>
              <a:t>达拉非尼（第二代）</a:t>
            </a:r>
          </a:p>
        </p:txBody>
      </p:sp>
      <p:sp>
        <p:nvSpPr>
          <p:cNvPr id="7" name="DrugName3">
            <a:extLst>
              <a:ext uri="{FF2B5EF4-FFF2-40B4-BE49-F238E27FC236}">
                <a16:creationId xmlns:a16="http://schemas.microsoft.com/office/drawing/2014/main" id="{506B57B6-2BE0-1C22-6623-CBDC4A33C415}"/>
              </a:ext>
            </a:extLst>
          </p:cNvPr>
          <p:cNvSpPr/>
          <p:nvPr/>
        </p:nvSpPr>
        <p:spPr>
          <a:xfrm>
            <a:off x="8984400" y="1567172"/>
            <a:ext cx="2596835" cy="345748"/>
          </a:xfrm>
          <a:prstGeom prst="rect">
            <a:avLst/>
          </a:prstGeom>
          <a:solidFill>
            <a:srgbClr val="EE67B7"/>
          </a:solidFill>
          <a:ln>
            <a:noFill/>
          </a:ln>
        </p:spPr>
        <p:txBody>
          <a:bodyPr lIns="91439" tIns="45719" rIns="91439" bIns="45719" anchor="ctr"/>
          <a:lstStyle/>
          <a:p>
            <a:pPr algn="ctr"/>
            <a:r>
              <a:rPr lang="zh-CN" sz="1400" b="1">
                <a:solidFill>
                  <a:srgbClr val="FFFFFF"/>
                </a:solidFill>
                <a:latin typeface="微软雅黑" pitchFamily="34" charset="-122"/>
                <a:ea typeface="微软雅黑" pitchFamily="34" charset="-122"/>
              </a:rPr>
              <a:t>恩考芬尼（双位点）</a:t>
            </a:r>
          </a:p>
        </p:txBody>
      </p:sp>
      <p:sp>
        <p:nvSpPr>
          <p:cNvPr id="8" name="Arrow1">
            <a:extLst>
              <a:ext uri="{FF2B5EF4-FFF2-40B4-BE49-F238E27FC236}">
                <a16:creationId xmlns:a16="http://schemas.microsoft.com/office/drawing/2014/main" id="{AB9C4DA5-BC4E-24E8-470E-5BC71954236D}"/>
              </a:ext>
            </a:extLst>
          </p:cNvPr>
          <p:cNvSpPr/>
          <p:nvPr/>
        </p:nvSpPr>
        <p:spPr>
          <a:xfrm>
            <a:off x="2960000" y="1654704"/>
            <a:ext cx="1660000" cy="170000"/>
          </a:xfrm>
          <a:prstGeom prst="rightArrow">
            <a:avLst>
              <a:gd name="adj1" fmla="val 50000"/>
              <a:gd name="adj2" fmla="val 50000"/>
            </a:avLst>
          </a:prstGeom>
          <a:solidFill>
            <a:srgbClr val="1C4C90"/>
          </a:solidFill>
          <a:ln>
            <a:noFill/>
          </a:ln>
        </p:spPr>
        <p:txBody>
          <a:bodyPr/>
          <a:lstStyle/>
          <a:p>
            <a:endParaRPr/>
          </a:p>
        </p:txBody>
      </p:sp>
      <p:sp>
        <p:nvSpPr>
          <p:cNvPr id="9" name="Arrow2">
            <a:extLst>
              <a:ext uri="{FF2B5EF4-FFF2-40B4-BE49-F238E27FC236}">
                <a16:creationId xmlns:a16="http://schemas.microsoft.com/office/drawing/2014/main" id="{2F007602-2155-7957-06FC-75F13C5BD37A}"/>
              </a:ext>
            </a:extLst>
          </p:cNvPr>
          <p:cNvSpPr/>
          <p:nvPr/>
        </p:nvSpPr>
        <p:spPr>
          <a:xfrm>
            <a:off x="7220000" y="1654704"/>
            <a:ext cx="1660000" cy="170000"/>
          </a:xfrm>
          <a:prstGeom prst="rightArrow">
            <a:avLst>
              <a:gd name="adj1" fmla="val 50000"/>
              <a:gd name="adj2" fmla="val 50000"/>
            </a:avLst>
          </a:prstGeom>
          <a:solidFill>
            <a:srgbClr val="1C4C90"/>
          </a:solidFill>
          <a:ln>
            <a:noFill/>
          </a:ln>
        </p:spPr>
        <p:txBody>
          <a:bodyPr/>
          <a:lstStyle/>
          <a:p>
            <a:endParaRPr/>
          </a:p>
        </p:txBody>
      </p:sp>
      <p:pic>
        <p:nvPicPr>
          <p:cNvPr id="12" name="Picture 11">
            <a:extLst>
              <a:ext uri="{FF2B5EF4-FFF2-40B4-BE49-F238E27FC236}">
                <a16:creationId xmlns:a16="http://schemas.microsoft.com/office/drawing/2014/main" id="{9AF7DB59-DDE1-78B8-D6F9-C57946961E89}"/>
              </a:ext>
            </a:extLst>
          </p:cNvPr>
          <p:cNvPicPr>
            <a:picLocks noChangeAspect="1"/>
          </p:cNvPicPr>
          <p:nvPr/>
        </p:nvPicPr>
        <p:blipFill>
          <a:blip r:embed="rId3">
            <a:clrChange>
              <a:clrFrom>
                <a:srgbClr val="FFFFFF"/>
              </a:clrFrom>
              <a:clrTo>
                <a:srgbClr val="FFFFFF">
                  <a:alpha val="0"/>
                </a:srgbClr>
              </a:clrTo>
            </a:clrChange>
          </a:blip>
          <a:srcRect r="25160"/>
          <a:stretch>
            <a:fillRect/>
          </a:stretch>
        </p:blipFill>
        <p:spPr>
          <a:xfrm>
            <a:off x="2592801" y="1907225"/>
            <a:ext cx="2506504" cy="1129500"/>
          </a:xfrm>
          <a:prstGeom prst="rect">
            <a:avLst/>
          </a:prstGeom>
        </p:spPr>
      </p:pic>
      <p:grpSp>
        <p:nvGrpSpPr>
          <p:cNvPr id="14" name="Group 13">
            <a:extLst>
              <a:ext uri="{FF2B5EF4-FFF2-40B4-BE49-F238E27FC236}">
                <a16:creationId xmlns:a16="http://schemas.microsoft.com/office/drawing/2014/main" id="{CD1DEFFA-8E79-B7B2-0391-F38C5967243C}"/>
              </a:ext>
            </a:extLst>
          </p:cNvPr>
          <p:cNvGrpSpPr/>
          <p:nvPr/>
        </p:nvGrpSpPr>
        <p:grpSpPr>
          <a:xfrm>
            <a:off x="7130638" y="1798369"/>
            <a:ext cx="2790754" cy="1347210"/>
            <a:chOff x="6946237" y="1642924"/>
            <a:chExt cx="3289962" cy="1588198"/>
          </a:xfrm>
        </p:grpSpPr>
        <p:pic>
          <p:nvPicPr>
            <p:cNvPr id="16" name="Picture 15">
              <a:extLst>
                <a:ext uri="{FF2B5EF4-FFF2-40B4-BE49-F238E27FC236}">
                  <a16:creationId xmlns:a16="http://schemas.microsoft.com/office/drawing/2014/main" id="{E049F042-17DA-0F85-00AA-461D30833F6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946237" y="1642924"/>
              <a:ext cx="2875098" cy="1588198"/>
            </a:xfrm>
            <a:prstGeom prst="rect">
              <a:avLst/>
            </a:prstGeom>
          </p:spPr>
        </p:pic>
        <p:pic>
          <p:nvPicPr>
            <p:cNvPr id="17" name="Picture 16">
              <a:extLst>
                <a:ext uri="{FF2B5EF4-FFF2-40B4-BE49-F238E27FC236}">
                  <a16:creationId xmlns:a16="http://schemas.microsoft.com/office/drawing/2014/main" id="{74BB46F2-0506-E96B-723C-039F98272DC0}"/>
                </a:ext>
              </a:extLst>
            </p:cNvPr>
            <p:cNvPicPr>
              <a:picLocks noChangeAspect="1"/>
            </p:cNvPicPr>
            <p:nvPr/>
          </p:nvPicPr>
          <p:blipFill>
            <a:blip r:embed="rId5"/>
            <a:stretch>
              <a:fillRect/>
            </a:stretch>
          </p:blipFill>
          <p:spPr>
            <a:xfrm>
              <a:off x="8340459" y="2731094"/>
              <a:ext cx="1895740" cy="362001"/>
            </a:xfrm>
            <a:prstGeom prst="rect">
              <a:avLst/>
            </a:prstGeom>
          </p:spPr>
        </p:pic>
      </p:grpSp>
      <p:sp>
        <p:nvSpPr>
          <p:cNvPr id="24" name="Vemu_text">
            <a:extLst>
              <a:ext uri="{FF2B5EF4-FFF2-40B4-BE49-F238E27FC236}">
                <a16:creationId xmlns:a16="http://schemas.microsoft.com/office/drawing/2014/main" id="{21401164-2FD8-ADDE-67AE-7A0BC33912DA}"/>
              </a:ext>
            </a:extLst>
          </p:cNvPr>
          <p:cNvSpPr txBox="1"/>
          <p:nvPr/>
        </p:nvSpPr>
        <p:spPr>
          <a:xfrm>
            <a:off x="457200" y="3328141"/>
            <a:ext cx="2400000" cy="924139"/>
          </a:xfrm>
          <a:prstGeom prst="rect">
            <a:avLst/>
          </a:prstGeom>
          <a:solidFill>
            <a:srgbClr val="FFF8DC"/>
          </a:solidFill>
          <a:ln w="12700">
            <a:solidFill>
              <a:srgbClr val="C8A400"/>
            </a:solidFill>
          </a:ln>
        </p:spPr>
        <p:txBody>
          <a:bodyPr wrap="square" lIns="91439" tIns="45719" rIns="91439" bIns="45719">
            <a:normAutofit/>
          </a:bodyPr>
          <a:lstStyle/>
          <a:p>
            <a:pPr algn="l">
              <a:lnSpc>
                <a:spcPct val="100000"/>
              </a:lnSpc>
              <a:spcBef>
                <a:spcPts val="0"/>
              </a:spcBef>
              <a:buChar char="✓"/>
            </a:pPr>
            <a:r>
              <a:rPr lang="zh-CN" sz="1600">
                <a:solidFill>
                  <a:srgbClr val="5C4000"/>
                </a:solidFill>
                <a:latin typeface="微软雅黑" pitchFamily="34" charset="-122"/>
                <a:ea typeface="微软雅黑" pitchFamily="34" charset="-122"/>
              </a:rPr>
              <a:t>占据延伸铰链区</a:t>
            </a:r>
          </a:p>
          <a:p>
            <a:pPr algn="l">
              <a:lnSpc>
                <a:spcPct val="100000"/>
              </a:lnSpc>
              <a:spcBef>
                <a:spcPts val="0"/>
              </a:spcBef>
              <a:buChar char="✗"/>
            </a:pPr>
            <a:r>
              <a:rPr lang="zh-CN" sz="1600">
                <a:solidFill>
                  <a:srgbClr val="B00000"/>
                </a:solidFill>
                <a:latin typeface="微软雅黑" pitchFamily="34" charset="-122"/>
                <a:ea typeface="微软雅黑" pitchFamily="34" charset="-122"/>
              </a:rPr>
              <a:t>未占据核糖位点</a:t>
            </a:r>
          </a:p>
          <a:p>
            <a:pPr algn="l">
              <a:lnSpc>
                <a:spcPct val="100000"/>
              </a:lnSpc>
              <a:spcBef>
                <a:spcPts val="0"/>
              </a:spcBef>
              <a:buNone/>
            </a:pPr>
            <a:r>
              <a:rPr lang="zh-CN" sz="1200">
                <a:solidFill>
                  <a:srgbClr val="666666"/>
                </a:solidFill>
                <a:latin typeface="微软雅黑" pitchFamily="34" charset="-122"/>
                <a:ea typeface="微软雅黑" pitchFamily="34" charset="-122"/>
              </a:rPr>
              <a:t>→ </a:t>
            </a:r>
            <a:r>
              <a:rPr lang="zh-CN" altLang="en-US" sz="1200">
                <a:solidFill>
                  <a:srgbClr val="666666"/>
                </a:solidFill>
                <a:latin typeface="微软雅黑" pitchFamily="34" charset="-122"/>
                <a:ea typeface="微软雅黑" pitchFamily="34" charset="-122"/>
              </a:rPr>
              <a:t>靶点</a:t>
            </a:r>
            <a:r>
              <a:rPr lang="zh-CN" sz="1200">
                <a:solidFill>
                  <a:srgbClr val="666666"/>
                </a:solidFill>
                <a:latin typeface="微软雅黑" pitchFamily="34" charset="-122"/>
                <a:ea typeface="微软雅黑" pitchFamily="34" charset="-122"/>
              </a:rPr>
              <a:t>驻留时间T1/2 = 0.5 h</a:t>
            </a:r>
          </a:p>
        </p:txBody>
      </p:sp>
      <p:sp>
        <p:nvSpPr>
          <p:cNvPr id="25" name="Dabra_text">
            <a:extLst>
              <a:ext uri="{FF2B5EF4-FFF2-40B4-BE49-F238E27FC236}">
                <a16:creationId xmlns:a16="http://schemas.microsoft.com/office/drawing/2014/main" id="{F4F4326C-7BC6-76EC-4DC8-978B28F03157}"/>
              </a:ext>
            </a:extLst>
          </p:cNvPr>
          <p:cNvSpPr txBox="1"/>
          <p:nvPr/>
        </p:nvSpPr>
        <p:spPr>
          <a:xfrm>
            <a:off x="4720800" y="3328141"/>
            <a:ext cx="2400000" cy="924139"/>
          </a:xfrm>
          <a:prstGeom prst="rect">
            <a:avLst/>
          </a:prstGeom>
          <a:solidFill>
            <a:srgbClr val="E8F5E9"/>
          </a:solidFill>
          <a:ln w="12700">
            <a:solidFill>
              <a:srgbClr val="2E7D32"/>
            </a:solidFill>
          </a:ln>
        </p:spPr>
        <p:txBody>
          <a:bodyPr wrap="square" lIns="91439" tIns="45719" rIns="91439" bIns="45719">
            <a:normAutofit/>
          </a:bodyPr>
          <a:lstStyle/>
          <a:p>
            <a:pPr algn="l">
              <a:lnSpc>
                <a:spcPct val="100000"/>
              </a:lnSpc>
              <a:spcBef>
                <a:spcPts val="0"/>
              </a:spcBef>
              <a:buChar char="✓"/>
            </a:pPr>
            <a:r>
              <a:rPr lang="zh-CN" sz="1600">
                <a:solidFill>
                  <a:srgbClr val="1B5E20"/>
                </a:solidFill>
                <a:latin typeface="微软雅黑" pitchFamily="34" charset="-122"/>
                <a:ea typeface="微软雅黑" pitchFamily="34" charset="-122"/>
              </a:rPr>
              <a:t>占据核糖位点</a:t>
            </a:r>
          </a:p>
          <a:p>
            <a:pPr algn="l">
              <a:lnSpc>
                <a:spcPct val="100000"/>
              </a:lnSpc>
              <a:spcBef>
                <a:spcPts val="0"/>
              </a:spcBef>
              <a:buChar char="✗"/>
            </a:pPr>
            <a:r>
              <a:rPr lang="zh-CN" sz="1600">
                <a:solidFill>
                  <a:srgbClr val="B00000"/>
                </a:solidFill>
                <a:latin typeface="微软雅黑" pitchFamily="34" charset="-122"/>
                <a:ea typeface="微软雅黑" pitchFamily="34" charset="-122"/>
              </a:rPr>
              <a:t>未占据延伸铰链区</a:t>
            </a:r>
          </a:p>
          <a:p>
            <a:r>
              <a:rPr lang="zh-CN" sz="1200">
                <a:solidFill>
                  <a:srgbClr val="666666"/>
                </a:solidFill>
                <a:latin typeface="微软雅黑" pitchFamily="34" charset="-122"/>
                <a:ea typeface="微软雅黑" pitchFamily="34" charset="-122"/>
              </a:rPr>
              <a:t>→</a:t>
            </a:r>
            <a:r>
              <a:rPr lang="zh-CN" altLang="en-US" sz="1200">
                <a:solidFill>
                  <a:srgbClr val="666666"/>
                </a:solidFill>
                <a:latin typeface="微软雅黑" pitchFamily="34" charset="-122"/>
                <a:ea typeface="微软雅黑" pitchFamily="34" charset="-122"/>
              </a:rPr>
              <a:t>靶点</a:t>
            </a:r>
            <a:r>
              <a:rPr lang="zh-CN" sz="1200">
                <a:solidFill>
                  <a:srgbClr val="666666"/>
                </a:solidFill>
                <a:latin typeface="微软雅黑" pitchFamily="34" charset="-122"/>
                <a:ea typeface="微软雅黑" pitchFamily="34" charset="-122"/>
              </a:rPr>
              <a:t>驻留时间T1/2 = 2 h</a:t>
            </a:r>
          </a:p>
        </p:txBody>
      </p:sp>
      <p:sp>
        <p:nvSpPr>
          <p:cNvPr id="26" name="Encora_text">
            <a:extLst>
              <a:ext uri="{FF2B5EF4-FFF2-40B4-BE49-F238E27FC236}">
                <a16:creationId xmlns:a16="http://schemas.microsoft.com/office/drawing/2014/main" id="{2BB89454-F423-EE78-E9B0-8AAC9F42EEF2}"/>
              </a:ext>
            </a:extLst>
          </p:cNvPr>
          <p:cNvSpPr txBox="1"/>
          <p:nvPr/>
        </p:nvSpPr>
        <p:spPr>
          <a:xfrm>
            <a:off x="8679122" y="3328141"/>
            <a:ext cx="2875098" cy="922043"/>
          </a:xfrm>
          <a:prstGeom prst="rect">
            <a:avLst/>
          </a:prstGeom>
          <a:solidFill>
            <a:srgbClr val="CCECFF"/>
          </a:solidFill>
          <a:ln w="25400">
            <a:noFill/>
          </a:ln>
        </p:spPr>
        <p:txBody>
          <a:bodyPr wrap="square" lIns="91439" tIns="45719" rIns="91439" bIns="45719">
            <a:normAutofit/>
          </a:bodyPr>
          <a:lstStyle/>
          <a:p>
            <a:pPr marL="285750" indent="-285750">
              <a:buFont typeface="Wingdings" panose="05000000000000000000" pitchFamily="2" charset="2"/>
              <a:buChar char="ü"/>
            </a:pPr>
            <a:r>
              <a:rPr lang="zh-CN" sz="1600" b="1">
                <a:solidFill>
                  <a:srgbClr val="EE67B7"/>
                </a:solidFill>
                <a:latin typeface="微软雅黑" pitchFamily="34" charset="-122"/>
                <a:ea typeface="微软雅黑" pitchFamily="34" charset="-122"/>
              </a:rPr>
              <a:t>占据</a:t>
            </a:r>
            <a:r>
              <a:rPr lang="zh-CN" altLang="en-US" sz="1600" b="1">
                <a:solidFill>
                  <a:srgbClr val="EE67B7"/>
                </a:solidFill>
                <a:latin typeface="微软雅黑" pitchFamily="34" charset="-122"/>
                <a:ea typeface="微软雅黑" pitchFamily="34" charset="-122"/>
              </a:rPr>
              <a:t>核糖位点</a:t>
            </a:r>
            <a:endParaRPr lang="en-US" altLang="zh-CN" sz="1600" b="1">
              <a:solidFill>
                <a:srgbClr val="EE67B7"/>
              </a:solidFill>
              <a:latin typeface="微软雅黑" pitchFamily="34" charset="-122"/>
              <a:ea typeface="微软雅黑" pitchFamily="34" charset="-122"/>
            </a:endParaRPr>
          </a:p>
          <a:p>
            <a:pPr marL="285750" indent="-285750">
              <a:buFont typeface="Wingdings" panose="05000000000000000000" pitchFamily="2" charset="2"/>
              <a:buChar char="ü"/>
            </a:pPr>
            <a:r>
              <a:rPr lang="zh-CN" altLang="en-US" sz="1600" b="1">
                <a:solidFill>
                  <a:srgbClr val="EE67B7"/>
                </a:solidFill>
                <a:latin typeface="微软雅黑" pitchFamily="34" charset="-122"/>
                <a:ea typeface="微软雅黑" pitchFamily="34" charset="-122"/>
              </a:rPr>
              <a:t>占据延伸铰链区</a:t>
            </a:r>
            <a:endParaRPr lang="zh-CN" sz="1600" b="1">
              <a:solidFill>
                <a:srgbClr val="EE67B7"/>
              </a:solidFill>
              <a:latin typeface="微软雅黑" pitchFamily="34" charset="-122"/>
              <a:ea typeface="微软雅黑" pitchFamily="34" charset="-122"/>
            </a:endParaRPr>
          </a:p>
          <a:p>
            <a:r>
              <a:rPr lang="zh-CN" sz="1100">
                <a:solidFill>
                  <a:schemeClr val="tx1">
                    <a:lumMod val="65000"/>
                    <a:lumOff val="35000"/>
                  </a:schemeClr>
                </a:solidFill>
                <a:latin typeface="微软雅黑" pitchFamily="34" charset="-122"/>
                <a:ea typeface="微软雅黑" pitchFamily="34" charset="-122"/>
              </a:rPr>
              <a:t>→</a:t>
            </a:r>
            <a:r>
              <a:rPr lang="zh-CN" altLang="en-US" sz="1100">
                <a:solidFill>
                  <a:schemeClr val="tx1">
                    <a:lumMod val="65000"/>
                    <a:lumOff val="35000"/>
                  </a:schemeClr>
                </a:solidFill>
                <a:latin typeface="微软雅黑" pitchFamily="34" charset="-122"/>
                <a:ea typeface="微软雅黑" pitchFamily="34" charset="-122"/>
              </a:rPr>
              <a:t>靶点</a:t>
            </a:r>
            <a:r>
              <a:rPr lang="zh-CN" sz="1100">
                <a:solidFill>
                  <a:schemeClr val="tx1">
                    <a:lumMod val="65000"/>
                    <a:lumOff val="35000"/>
                  </a:schemeClr>
                </a:solidFill>
                <a:latin typeface="微软雅黑" pitchFamily="34" charset="-122"/>
                <a:ea typeface="微软雅黑" pitchFamily="34" charset="-122"/>
              </a:rPr>
              <a:t>驻留时间</a:t>
            </a:r>
            <a:r>
              <a:rPr lang="zh-CN" sz="1100" b="1">
                <a:solidFill>
                  <a:schemeClr val="tx1">
                    <a:lumMod val="65000"/>
                    <a:lumOff val="35000"/>
                  </a:schemeClr>
                </a:solidFill>
                <a:latin typeface="微软雅黑" pitchFamily="34" charset="-122"/>
                <a:ea typeface="微软雅黑" pitchFamily="34" charset="-122"/>
              </a:rPr>
              <a:t>T1/2 &gt;30 h</a:t>
            </a:r>
            <a:r>
              <a:rPr lang="zh-CN" altLang="en-US" sz="1100">
                <a:solidFill>
                  <a:schemeClr val="tx1">
                    <a:lumMod val="65000"/>
                    <a:lumOff val="35000"/>
                  </a:schemeClr>
                </a:solidFill>
                <a:latin typeface="微软雅黑" pitchFamily="34" charset="-122"/>
                <a:ea typeface="微软雅黑" pitchFamily="34" charset="-122"/>
              </a:rPr>
              <a:t>，</a:t>
            </a:r>
            <a:endParaRPr lang="en-US" altLang="zh-CN" sz="1100">
              <a:solidFill>
                <a:schemeClr val="tx1">
                  <a:lumMod val="65000"/>
                  <a:lumOff val="35000"/>
                </a:schemeClr>
              </a:solidFill>
              <a:latin typeface="微软雅黑" pitchFamily="34" charset="-122"/>
              <a:ea typeface="微软雅黑" pitchFamily="34" charset="-122"/>
            </a:endParaRPr>
          </a:p>
          <a:p>
            <a:pPr algn="l">
              <a:lnSpc>
                <a:spcPct val="100000"/>
              </a:lnSpc>
              <a:spcBef>
                <a:spcPts val="0"/>
              </a:spcBef>
              <a:buNone/>
            </a:pPr>
            <a:r>
              <a:rPr lang="zh-CN" altLang="en-US" sz="1100">
                <a:solidFill>
                  <a:schemeClr val="tx1">
                    <a:lumMod val="65000"/>
                    <a:lumOff val="35000"/>
                  </a:schemeClr>
                </a:solidFill>
                <a:latin typeface="微软雅黑" pitchFamily="34" charset="-122"/>
                <a:ea typeface="微软雅黑" pitchFamily="34" charset="-122"/>
              </a:rPr>
              <a:t>是达拉非尼的</a:t>
            </a:r>
            <a:r>
              <a:rPr lang="en-US" altLang="zh-CN" sz="1100" b="1">
                <a:solidFill>
                  <a:schemeClr val="tx1">
                    <a:lumMod val="65000"/>
                    <a:lumOff val="35000"/>
                  </a:schemeClr>
                </a:solidFill>
                <a:latin typeface="微软雅黑" pitchFamily="34" charset="-122"/>
                <a:ea typeface="微软雅黑" pitchFamily="34" charset="-122"/>
              </a:rPr>
              <a:t>15</a:t>
            </a:r>
            <a:r>
              <a:rPr lang="zh-CN" altLang="en-US" sz="1100" b="1">
                <a:solidFill>
                  <a:schemeClr val="tx1">
                    <a:lumMod val="65000"/>
                    <a:lumOff val="35000"/>
                  </a:schemeClr>
                </a:solidFill>
                <a:latin typeface="微软雅黑" pitchFamily="34" charset="-122"/>
                <a:ea typeface="微软雅黑" pitchFamily="34" charset="-122"/>
              </a:rPr>
              <a:t>倍</a:t>
            </a:r>
            <a:endParaRPr lang="zh-CN" sz="1100" b="1">
              <a:solidFill>
                <a:schemeClr val="tx1">
                  <a:lumMod val="65000"/>
                  <a:lumOff val="35000"/>
                </a:schemeClr>
              </a:solidFill>
              <a:latin typeface="微软雅黑" pitchFamily="34" charset="-122"/>
              <a:ea typeface="微软雅黑" pitchFamily="34" charset="-122"/>
            </a:endParaRPr>
          </a:p>
        </p:txBody>
      </p:sp>
      <p:sp>
        <p:nvSpPr>
          <p:cNvPr id="27" name="TextBox 26">
            <a:extLst>
              <a:ext uri="{FF2B5EF4-FFF2-40B4-BE49-F238E27FC236}">
                <a16:creationId xmlns:a16="http://schemas.microsoft.com/office/drawing/2014/main" id="{B860EF13-40B7-23B0-0E14-F9435F582089}"/>
              </a:ext>
            </a:extLst>
          </p:cNvPr>
          <p:cNvSpPr txBox="1"/>
          <p:nvPr/>
        </p:nvSpPr>
        <p:spPr>
          <a:xfrm>
            <a:off x="398736" y="3038754"/>
            <a:ext cx="2657285" cy="307777"/>
          </a:xfrm>
          <a:prstGeom prst="rect">
            <a:avLst/>
          </a:prstGeom>
          <a:noFill/>
        </p:spPr>
        <p:txBody>
          <a:bodyPr wrap="square" rtlCol="0">
            <a:spAutoFit/>
          </a:bodyPr>
          <a:lstStyle/>
          <a:p>
            <a:r>
              <a:rPr lang="zh-CN" altLang="en-US" sz="1400" b="1">
                <a:latin typeface="Microsoft YaHei" panose="020B0503020204020204" pitchFamily="34" charset="-122"/>
                <a:ea typeface="Microsoft YaHei" panose="020B0503020204020204" pitchFamily="34" charset="-122"/>
              </a:rPr>
              <a:t>维莫非尼 </a:t>
            </a:r>
            <a:r>
              <a:rPr lang="en-US" altLang="zh-CN" sz="1400" b="1">
                <a:latin typeface="Microsoft YaHei" panose="020B0503020204020204" pitchFamily="34" charset="-122"/>
                <a:ea typeface="Microsoft YaHei" panose="020B0503020204020204" pitchFamily="34" charset="-122"/>
              </a:rPr>
              <a:t>(</a:t>
            </a:r>
            <a:r>
              <a:rPr lang="zh-CN" altLang="en-US" sz="1400" b="1">
                <a:latin typeface="Microsoft YaHei" panose="020B0503020204020204" pitchFamily="34" charset="-122"/>
                <a:ea typeface="Microsoft YaHei" panose="020B0503020204020204" pitchFamily="34" charset="-122"/>
              </a:rPr>
              <a:t>棕色，</a:t>
            </a:r>
            <a:r>
              <a:rPr lang="en-US" altLang="zh-CN" sz="1400" b="1">
                <a:latin typeface="Microsoft YaHei" panose="020B0503020204020204" pitchFamily="34" charset="-122"/>
                <a:ea typeface="Microsoft YaHei" panose="020B0503020204020204" pitchFamily="34" charset="-122"/>
              </a:rPr>
              <a:t>4</a:t>
            </a:r>
            <a:r>
              <a:rPr lang="zh-CN" altLang="en-US" sz="1400" b="1">
                <a:latin typeface="Microsoft YaHei" panose="020B0503020204020204" pitchFamily="34" charset="-122"/>
                <a:ea typeface="Microsoft YaHei" panose="020B0503020204020204" pitchFamily="34" charset="-122"/>
              </a:rPr>
              <a:t>个芳香环）</a:t>
            </a:r>
            <a:endParaRPr lang="en-US" sz="1400" b="1">
              <a:latin typeface="Microsoft YaHei" panose="020B0503020204020204" pitchFamily="34" charset="-122"/>
              <a:ea typeface="Microsoft YaHei" panose="020B0503020204020204" pitchFamily="34" charset="-122"/>
            </a:endParaRPr>
          </a:p>
        </p:txBody>
      </p:sp>
      <p:sp>
        <p:nvSpPr>
          <p:cNvPr id="29" name="TextBox 28">
            <a:extLst>
              <a:ext uri="{FF2B5EF4-FFF2-40B4-BE49-F238E27FC236}">
                <a16:creationId xmlns:a16="http://schemas.microsoft.com/office/drawing/2014/main" id="{5EC34683-F2C9-87BA-9D50-945B2EE654B7}"/>
              </a:ext>
            </a:extLst>
          </p:cNvPr>
          <p:cNvSpPr txBox="1"/>
          <p:nvPr/>
        </p:nvSpPr>
        <p:spPr>
          <a:xfrm>
            <a:off x="4620000" y="3038754"/>
            <a:ext cx="2657285" cy="307777"/>
          </a:xfrm>
          <a:prstGeom prst="rect">
            <a:avLst/>
          </a:prstGeom>
          <a:noFill/>
        </p:spPr>
        <p:txBody>
          <a:bodyPr wrap="square" rtlCol="0">
            <a:spAutoFit/>
          </a:bodyPr>
          <a:lstStyle/>
          <a:p>
            <a:r>
              <a:rPr lang="zh-CN" altLang="en-US" sz="1400" b="1">
                <a:latin typeface="Microsoft YaHei" panose="020B0503020204020204" pitchFamily="34" charset="-122"/>
                <a:ea typeface="Microsoft YaHei" panose="020B0503020204020204" pitchFamily="34" charset="-122"/>
              </a:rPr>
              <a:t>达拉非尼 </a:t>
            </a:r>
            <a:r>
              <a:rPr lang="en-US" altLang="zh-CN" sz="1400" b="1">
                <a:latin typeface="Microsoft YaHei" panose="020B0503020204020204" pitchFamily="34" charset="-122"/>
                <a:ea typeface="Microsoft YaHei" panose="020B0503020204020204" pitchFamily="34" charset="-122"/>
              </a:rPr>
              <a:t>(</a:t>
            </a:r>
            <a:r>
              <a:rPr lang="zh-CN" altLang="en-US" sz="1400" b="1">
                <a:latin typeface="Microsoft YaHei" panose="020B0503020204020204" pitchFamily="34" charset="-122"/>
                <a:ea typeface="Microsoft YaHei" panose="020B0503020204020204" pitchFamily="34" charset="-122"/>
              </a:rPr>
              <a:t>绿色，</a:t>
            </a:r>
            <a:r>
              <a:rPr lang="en-US" altLang="zh-CN" sz="1400" b="1">
                <a:latin typeface="Microsoft YaHei" panose="020B0503020204020204" pitchFamily="34" charset="-122"/>
                <a:ea typeface="Microsoft YaHei" panose="020B0503020204020204" pitchFamily="34" charset="-122"/>
              </a:rPr>
              <a:t>4</a:t>
            </a:r>
            <a:r>
              <a:rPr lang="zh-CN" altLang="en-US" sz="1400" b="1">
                <a:latin typeface="Microsoft YaHei" panose="020B0503020204020204" pitchFamily="34" charset="-122"/>
                <a:ea typeface="Microsoft YaHei" panose="020B0503020204020204" pitchFamily="34" charset="-122"/>
              </a:rPr>
              <a:t>个芳香环）</a:t>
            </a:r>
            <a:endParaRPr lang="en-US" sz="1400" b="1">
              <a:latin typeface="Microsoft YaHei" panose="020B0503020204020204" pitchFamily="34" charset="-122"/>
              <a:ea typeface="Microsoft YaHei" panose="020B0503020204020204" pitchFamily="34" charset="-122"/>
            </a:endParaRPr>
          </a:p>
        </p:txBody>
      </p:sp>
      <p:sp>
        <p:nvSpPr>
          <p:cNvPr id="31" name="TextBox 30">
            <a:extLst>
              <a:ext uri="{FF2B5EF4-FFF2-40B4-BE49-F238E27FC236}">
                <a16:creationId xmlns:a16="http://schemas.microsoft.com/office/drawing/2014/main" id="{718D5A71-DA47-5509-BFC2-74072C74AC30}"/>
              </a:ext>
            </a:extLst>
          </p:cNvPr>
          <p:cNvSpPr txBox="1"/>
          <p:nvPr/>
        </p:nvSpPr>
        <p:spPr>
          <a:xfrm>
            <a:off x="8896934" y="3038754"/>
            <a:ext cx="2657285" cy="307777"/>
          </a:xfrm>
          <a:prstGeom prst="rect">
            <a:avLst/>
          </a:prstGeom>
          <a:noFill/>
        </p:spPr>
        <p:txBody>
          <a:bodyPr wrap="square" rtlCol="0">
            <a:spAutoFit/>
          </a:bodyPr>
          <a:lstStyle/>
          <a:p>
            <a:r>
              <a:rPr lang="zh-CN" altLang="en-US" sz="1400" b="1">
                <a:latin typeface="Microsoft YaHei" panose="020B0503020204020204" pitchFamily="34" charset="-122"/>
                <a:ea typeface="Microsoft YaHei" panose="020B0503020204020204" pitchFamily="34" charset="-122"/>
              </a:rPr>
              <a:t>恩考芬尼 </a:t>
            </a:r>
            <a:r>
              <a:rPr lang="en-US" altLang="zh-CN" sz="1400" b="1">
                <a:latin typeface="Microsoft YaHei" panose="020B0503020204020204" pitchFamily="34" charset="-122"/>
                <a:ea typeface="Microsoft YaHei" panose="020B0503020204020204" pitchFamily="34" charset="-122"/>
              </a:rPr>
              <a:t>(</a:t>
            </a:r>
            <a:r>
              <a:rPr lang="zh-CN" altLang="en-US" sz="1400" b="1">
                <a:latin typeface="Microsoft YaHei" panose="020B0503020204020204" pitchFamily="34" charset="-122"/>
                <a:ea typeface="Microsoft YaHei" panose="020B0503020204020204" pitchFamily="34" charset="-122"/>
              </a:rPr>
              <a:t>粉色，</a:t>
            </a:r>
            <a:r>
              <a:rPr lang="en-US" altLang="zh-CN" sz="1400" b="1">
                <a:latin typeface="Microsoft YaHei" panose="020B0503020204020204" pitchFamily="34" charset="-122"/>
                <a:ea typeface="Microsoft YaHei" panose="020B0503020204020204" pitchFamily="34" charset="-122"/>
              </a:rPr>
              <a:t>3</a:t>
            </a:r>
            <a:r>
              <a:rPr lang="zh-CN" altLang="en-US" sz="1400" b="1">
                <a:latin typeface="Microsoft YaHei" panose="020B0503020204020204" pitchFamily="34" charset="-122"/>
                <a:ea typeface="Microsoft YaHei" panose="020B0503020204020204" pitchFamily="34" charset="-122"/>
              </a:rPr>
              <a:t>个芳香环）</a:t>
            </a:r>
            <a:endParaRPr lang="en-US" sz="1400" b="1">
              <a:latin typeface="Microsoft YaHei" panose="020B0503020204020204" pitchFamily="34" charset="-122"/>
              <a:ea typeface="Microsoft YaHei" panose="020B0503020204020204" pitchFamily="34" charset="-122"/>
            </a:endParaRPr>
          </a:p>
        </p:txBody>
      </p:sp>
      <p:sp>
        <p:nvSpPr>
          <p:cNvPr id="13" name="Rectangle 12">
            <a:extLst>
              <a:ext uri="{FF2B5EF4-FFF2-40B4-BE49-F238E27FC236}">
                <a16:creationId xmlns:a16="http://schemas.microsoft.com/office/drawing/2014/main" id="{14566462-5515-5BC0-1601-741EF3E86A51}"/>
              </a:ext>
            </a:extLst>
          </p:cNvPr>
          <p:cNvSpPr/>
          <p:nvPr/>
        </p:nvSpPr>
        <p:spPr bwMode="auto">
          <a:xfrm>
            <a:off x="457200" y="4796732"/>
            <a:ext cx="3200400" cy="654410"/>
          </a:xfrm>
          <a:prstGeom prst="rect">
            <a:avLst/>
          </a:prstGeom>
          <a:noFill/>
          <a:ln w="12700" cap="flat" cmpd="sng" algn="ctr">
            <a:noFill/>
            <a:prstDash val="solid"/>
            <a:round/>
            <a:headEnd type="none" w="med" len="med"/>
            <a:tailEnd type="none"/>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150000"/>
              </a:lnSpc>
              <a:spcAft>
                <a:spcPts val="0"/>
              </a:spcAft>
              <a:defRPr/>
            </a:pPr>
            <a:r>
              <a:rPr lang="zh-CN" altLang="en-US" sz="1600" b="1">
                <a:solidFill>
                  <a:srgbClr val="EE67B7"/>
                </a:solidFill>
                <a:latin typeface="Microsoft YaHei" panose="020B0503020204020204" pitchFamily="34" charset="-122"/>
                <a:ea typeface="Microsoft YaHei" panose="020B0503020204020204" pitchFamily="34" charset="-122"/>
                <a:cs typeface="Times New Roman" panose="02020603050405020304" pitchFamily="18" charset="0"/>
              </a:rPr>
              <a:t>更利于口服吸收</a:t>
            </a:r>
          </a:p>
          <a:p>
            <a:pPr algn="ctr">
              <a:lnSpc>
                <a:spcPct val="150000"/>
              </a:lnSpc>
              <a:spcAft>
                <a:spcPts val="0"/>
              </a:spcAft>
            </a:pPr>
            <a:r>
              <a:rPr lang="zh-CN" altLang="en-US" sz="1400" noProof="1">
                <a:solidFill>
                  <a:srgbClr val="EE67B7"/>
                </a:solidFill>
                <a:latin typeface="Microsoft YaHei" panose="020B0503020204020204" pitchFamily="34" charset="-122"/>
                <a:ea typeface="Microsoft YaHei" panose="020B0503020204020204" pitchFamily="34" charset="-122"/>
              </a:rPr>
              <a:t>芳香环更少 → 水溶性更高</a:t>
            </a:r>
          </a:p>
        </p:txBody>
      </p:sp>
      <p:sp>
        <p:nvSpPr>
          <p:cNvPr id="28" name="Rectangle 27">
            <a:extLst>
              <a:ext uri="{FF2B5EF4-FFF2-40B4-BE49-F238E27FC236}">
                <a16:creationId xmlns:a16="http://schemas.microsoft.com/office/drawing/2014/main" id="{ACB7E5AC-C61B-A820-A5D2-D830182AB1F3}"/>
              </a:ext>
            </a:extLst>
          </p:cNvPr>
          <p:cNvSpPr/>
          <p:nvPr/>
        </p:nvSpPr>
        <p:spPr bwMode="auto">
          <a:xfrm>
            <a:off x="4105211" y="4796732"/>
            <a:ext cx="3828013" cy="654410"/>
          </a:xfrm>
          <a:prstGeom prst="rect">
            <a:avLst/>
          </a:prstGeom>
          <a:noFill/>
          <a:ln w="12700" cap="flat" cmpd="sng" algn="ctr">
            <a:noFill/>
            <a:prstDash val="solid"/>
            <a:round/>
            <a:headEnd type="none" w="med" len="med"/>
            <a:tailEnd type="none"/>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150000"/>
              </a:lnSpc>
              <a:spcAft>
                <a:spcPts val="0"/>
              </a:spcAft>
              <a:defRPr/>
            </a:pPr>
            <a:r>
              <a:rPr lang="zh-CN" altLang="en-US" sz="1600" b="1">
                <a:solidFill>
                  <a:srgbClr val="EE67B7"/>
                </a:solidFill>
                <a:latin typeface="Microsoft YaHei" panose="020B0503020204020204" pitchFamily="34" charset="-122"/>
                <a:ea typeface="Microsoft YaHei" panose="020B0503020204020204" pitchFamily="34" charset="-122"/>
                <a:cs typeface="Times New Roman" panose="02020603050405020304" pitchFamily="18" charset="0"/>
              </a:rPr>
              <a:t>更充分持久的</a:t>
            </a:r>
            <a:r>
              <a:rPr lang="en-US" altLang="zh-CN" sz="1600" b="1">
                <a:solidFill>
                  <a:srgbClr val="EE67B7"/>
                </a:solidFill>
                <a:latin typeface="Microsoft YaHei" panose="020B0503020204020204" pitchFamily="34" charset="-122"/>
                <a:ea typeface="Microsoft YaHei" panose="020B0503020204020204" pitchFamily="34" charset="-122"/>
                <a:cs typeface="Times New Roman" panose="02020603050405020304" pitchFamily="18" charset="0"/>
              </a:rPr>
              <a:t>BRAF</a:t>
            </a:r>
            <a:r>
              <a:rPr lang="zh-CN" altLang="en-US" sz="1600" b="1">
                <a:solidFill>
                  <a:srgbClr val="EE67B7"/>
                </a:solidFill>
                <a:latin typeface="Microsoft YaHei" panose="020B0503020204020204" pitchFamily="34" charset="-122"/>
                <a:ea typeface="Microsoft YaHei" panose="020B0503020204020204" pitchFamily="34" charset="-122"/>
                <a:cs typeface="Times New Roman" panose="02020603050405020304" pitchFamily="18" charset="0"/>
              </a:rPr>
              <a:t>抑制</a:t>
            </a:r>
          </a:p>
          <a:p>
            <a:pPr algn="ctr">
              <a:lnSpc>
                <a:spcPct val="150000"/>
              </a:lnSpc>
              <a:spcAft>
                <a:spcPts val="0"/>
              </a:spcAft>
            </a:pPr>
            <a:r>
              <a:rPr lang="zh-CN" altLang="en-US" sz="1400" noProof="1">
                <a:solidFill>
                  <a:srgbClr val="EE67B7"/>
                </a:solidFill>
                <a:latin typeface="Microsoft YaHei" panose="020B0503020204020204" pitchFamily="34" charset="-122"/>
                <a:ea typeface="Microsoft YaHei" panose="020B0503020204020204" pitchFamily="34" charset="-122"/>
              </a:rPr>
              <a:t>血浆蛋白结合率更低 → 游离药物更多</a:t>
            </a:r>
          </a:p>
        </p:txBody>
      </p:sp>
      <p:sp>
        <p:nvSpPr>
          <p:cNvPr id="30" name="Rectangle 29">
            <a:extLst>
              <a:ext uri="{FF2B5EF4-FFF2-40B4-BE49-F238E27FC236}">
                <a16:creationId xmlns:a16="http://schemas.microsoft.com/office/drawing/2014/main" id="{1A8C5CC0-6F40-9172-6689-D46EAC18B20C}"/>
              </a:ext>
            </a:extLst>
          </p:cNvPr>
          <p:cNvSpPr/>
          <p:nvPr/>
        </p:nvSpPr>
        <p:spPr bwMode="auto">
          <a:xfrm>
            <a:off x="8380835" y="4796732"/>
            <a:ext cx="3200400" cy="654410"/>
          </a:xfrm>
          <a:prstGeom prst="rect">
            <a:avLst/>
          </a:prstGeom>
          <a:noFill/>
          <a:ln w="12700" cap="flat" cmpd="sng" algn="ctr">
            <a:noFill/>
            <a:prstDash val="solid"/>
            <a:round/>
            <a:headEnd type="none" w="med" len="med"/>
            <a:tailEnd type="none"/>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150000"/>
              </a:lnSpc>
              <a:spcAft>
                <a:spcPts val="0"/>
              </a:spcAft>
              <a:defRPr/>
            </a:pPr>
            <a:r>
              <a:rPr lang="zh-CN" altLang="en-US" sz="1600" b="1">
                <a:solidFill>
                  <a:srgbClr val="EE67B7"/>
                </a:solidFill>
                <a:latin typeface="Microsoft YaHei" panose="020B0503020204020204" pitchFamily="34" charset="-122"/>
                <a:ea typeface="Microsoft YaHei" panose="020B0503020204020204" pitchFamily="34" charset="-122"/>
                <a:cs typeface="Times New Roman" panose="02020603050405020304" pitchFamily="18" charset="0"/>
              </a:rPr>
              <a:t>降低长期脱靶风险</a:t>
            </a:r>
          </a:p>
          <a:p>
            <a:pPr algn="ctr">
              <a:lnSpc>
                <a:spcPct val="150000"/>
              </a:lnSpc>
              <a:spcAft>
                <a:spcPts val="0"/>
              </a:spcAft>
            </a:pPr>
            <a:r>
              <a:rPr lang="zh-CN" altLang="en-US" sz="1400" noProof="1">
                <a:solidFill>
                  <a:srgbClr val="EE67B7"/>
                </a:solidFill>
                <a:latin typeface="Microsoft YaHei" panose="020B0503020204020204" pitchFamily="34" charset="-122"/>
                <a:ea typeface="Microsoft YaHei" panose="020B0503020204020204" pitchFamily="34" charset="-122"/>
              </a:rPr>
              <a:t>代谢更简洁 → 药效学可预测</a:t>
            </a:r>
          </a:p>
        </p:txBody>
      </p:sp>
      <p:sp>
        <p:nvSpPr>
          <p:cNvPr id="10" name="Rectangle: Top Corners Rounded 9">
            <a:extLst>
              <a:ext uri="{FF2B5EF4-FFF2-40B4-BE49-F238E27FC236}">
                <a16:creationId xmlns:a16="http://schemas.microsoft.com/office/drawing/2014/main" id="{780A7329-E2C2-5665-ED53-24377DAF14E2}"/>
              </a:ext>
            </a:extLst>
          </p:cNvPr>
          <p:cNvSpPr/>
          <p:nvPr/>
        </p:nvSpPr>
        <p:spPr>
          <a:xfrm>
            <a:off x="457199" y="1111452"/>
            <a:ext cx="11097020" cy="392372"/>
          </a:xfrm>
          <a:prstGeom prst="round2SameRect">
            <a:avLst>
              <a:gd name="adj1" fmla="val 50000"/>
              <a:gd name="adj2" fmla="val 50000"/>
            </a:avLst>
          </a:prstGeom>
          <a:solidFill>
            <a:srgbClr val="1C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b="1" dirty="0">
                <a:solidFill>
                  <a:srgbClr val="FFFFFF"/>
                </a:solidFill>
                <a:latin typeface="微软雅黑" pitchFamily="34" charset="-122"/>
                <a:ea typeface="微软雅黑" pitchFamily="34" charset="-122"/>
              </a:rPr>
              <a:t>① 分子结构演化：贝美替尼联合的恩考芬尼是集两代药物疗效优势于一身的</a:t>
            </a:r>
            <a:r>
              <a:rPr lang="en-US" altLang="zh-CN" b="1" dirty="0">
                <a:solidFill>
                  <a:srgbClr val="FFFFFF"/>
                </a:solidFill>
                <a:latin typeface="微软雅黑" pitchFamily="34" charset="-122"/>
                <a:ea typeface="微软雅黑" pitchFamily="34" charset="-122"/>
              </a:rPr>
              <a:t>"</a:t>
            </a:r>
            <a:r>
              <a:rPr lang="zh-CN" altLang="en-US" b="1" dirty="0">
                <a:solidFill>
                  <a:srgbClr val="FFFFFF"/>
                </a:solidFill>
                <a:latin typeface="微软雅黑" pitchFamily="34" charset="-122"/>
                <a:ea typeface="微软雅黑" pitchFamily="34" charset="-122"/>
              </a:rPr>
              <a:t>进化版</a:t>
            </a:r>
            <a:r>
              <a:rPr lang="en-US" altLang="zh-CN" b="1" dirty="0">
                <a:solidFill>
                  <a:srgbClr val="FFFFFF"/>
                </a:solidFill>
                <a:latin typeface="微软雅黑" pitchFamily="34" charset="-122"/>
                <a:ea typeface="微软雅黑" pitchFamily="34" charset="-122"/>
              </a:rPr>
              <a:t>"</a:t>
            </a:r>
            <a:endParaRPr lang="zh-CN" altLang="en-US" b="1" dirty="0">
              <a:solidFill>
                <a:srgbClr val="FFFFFF"/>
              </a:solidFill>
              <a:latin typeface="微软雅黑" pitchFamily="34" charset="-122"/>
              <a:ea typeface="微软雅黑" pitchFamily="34" charset="-122"/>
            </a:endParaRPr>
          </a:p>
        </p:txBody>
      </p:sp>
      <p:sp>
        <p:nvSpPr>
          <p:cNvPr id="18" name="Rectangle: Top Corners Rounded 17">
            <a:extLst>
              <a:ext uri="{FF2B5EF4-FFF2-40B4-BE49-F238E27FC236}">
                <a16:creationId xmlns:a16="http://schemas.microsoft.com/office/drawing/2014/main" id="{842BB2DB-0D06-720A-1A95-B3EA30326EE1}"/>
              </a:ext>
            </a:extLst>
          </p:cNvPr>
          <p:cNvSpPr/>
          <p:nvPr/>
        </p:nvSpPr>
        <p:spPr>
          <a:xfrm>
            <a:off x="457199" y="4380607"/>
            <a:ext cx="11220016" cy="407896"/>
          </a:xfrm>
          <a:prstGeom prst="round2SameRect">
            <a:avLst>
              <a:gd name="adj1" fmla="val 50000"/>
              <a:gd name="adj2" fmla="val 50000"/>
            </a:avLst>
          </a:prstGeom>
          <a:solidFill>
            <a:srgbClr val="1C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b="1" dirty="0">
                <a:solidFill>
                  <a:srgbClr val="FFFFFF"/>
                </a:solidFill>
                <a:latin typeface="微软雅黑" pitchFamily="34" charset="-122"/>
                <a:ea typeface="微软雅黑" pitchFamily="34" charset="-122"/>
              </a:rPr>
              <a:t>② 理化性</a:t>
            </a:r>
            <a:r>
              <a:rPr lang="zh-CN" altLang="en-US" b="1" dirty="0">
                <a:solidFill>
                  <a:srgbClr val="FFFFFF"/>
                </a:solidFill>
                <a:latin typeface="Microsoft Uighur" panose="02000000000000000000" pitchFamily="2" charset="-78"/>
                <a:ea typeface="微软雅黑" pitchFamily="34" charset="-122"/>
                <a:cs typeface="Microsoft Uighur" panose="02000000000000000000" pitchFamily="2" charset="-78"/>
              </a:rPr>
              <a:t>质</a:t>
            </a:r>
            <a:r>
              <a:rPr lang="zh-CN" altLang="en-US" b="1" dirty="0">
                <a:solidFill>
                  <a:srgbClr val="FFFFFF"/>
                </a:solidFill>
                <a:latin typeface="微软雅黑" pitchFamily="34" charset="-122"/>
                <a:ea typeface="微软雅黑" pitchFamily="34" charset="-122"/>
              </a:rPr>
              <a:t>与</a:t>
            </a:r>
            <a:r>
              <a:rPr lang="en-US" altLang="zh-CN" b="1" dirty="0">
                <a:solidFill>
                  <a:srgbClr val="FFFFFF"/>
                </a:solidFill>
                <a:latin typeface="微软雅黑" pitchFamily="34" charset="-122"/>
                <a:ea typeface="微软雅黑" pitchFamily="34" charset="-122"/>
              </a:rPr>
              <a:t>ADME</a:t>
            </a:r>
            <a:r>
              <a:rPr lang="zh-CN" altLang="en-US" b="1" dirty="0">
                <a:solidFill>
                  <a:srgbClr val="FFFFFF"/>
                </a:solidFill>
                <a:latin typeface="微软雅黑" pitchFamily="34" charset="-122"/>
                <a:ea typeface="微软雅黑" pitchFamily="34" charset="-122"/>
              </a:rPr>
              <a:t>优势：贝美替尼联合的恩考芬尼独特的分子设计有助于降低毒性风险并改善临床耐受性</a:t>
            </a:r>
          </a:p>
        </p:txBody>
      </p:sp>
      <p:sp>
        <p:nvSpPr>
          <p:cNvPr id="4" name="Citations">
            <a:extLst>
              <a:ext uri="{FF2B5EF4-FFF2-40B4-BE49-F238E27FC236}">
                <a16:creationId xmlns:a16="http://schemas.microsoft.com/office/drawing/2014/main" id="{735E5619-24D6-979F-E5F9-C6F2B9A92CD6}"/>
              </a:ext>
            </a:extLst>
          </p:cNvPr>
          <p:cNvSpPr txBox="1"/>
          <p:nvPr/>
        </p:nvSpPr>
        <p:spPr>
          <a:xfrm>
            <a:off x="361216" y="6572394"/>
            <a:ext cx="11315999" cy="215444"/>
          </a:xfrm>
          <a:prstGeom prst="rect">
            <a:avLst/>
          </a:prstGeom>
          <a:noFill/>
        </p:spPr>
        <p:txBody>
          <a:bodyPr wrap="square">
            <a:spAutoFit/>
          </a:bodyPr>
          <a:lstStyle/>
          <a:p>
            <a:pPr marL="228600" indent="-228600">
              <a:buFont typeface="+mj-lt"/>
              <a:buAutoNum type="arabicPeriod"/>
              <a:defRPr/>
            </a:pPr>
            <a:r>
              <a:rPr lang="en-US" altLang="zh-CN" sz="800" dirty="0">
                <a:latin typeface="Arial" panose="020B0604020202020204" pitchFamily="34" charset="0"/>
                <a:cs typeface="Arial" panose="020B0604020202020204" pitchFamily="34" charset="0"/>
              </a:rPr>
              <a:t>Clin Cancer Res 2017, 23(18):5339-5348; Oncotarget 2016;7:30453-60;     </a:t>
            </a:r>
            <a:r>
              <a:rPr lang="en-US" altLang="zh-CN" sz="800" dirty="0" err="1">
                <a:latin typeface="Arial" panose="020B0604020202020204" pitchFamily="34" charset="0"/>
                <a:cs typeface="Arial" panose="020B0604020202020204" pitchFamily="34" charset="0"/>
              </a:rPr>
              <a:t>Pharmacol</a:t>
            </a:r>
            <a:r>
              <a:rPr lang="en-US" altLang="zh-CN" sz="800" dirty="0">
                <a:latin typeface="Arial" panose="020B0604020202020204" pitchFamily="34" charset="0"/>
                <a:cs typeface="Arial" panose="020B0604020202020204" pitchFamily="34" charset="0"/>
              </a:rPr>
              <a:t> Res Perspect 2023;11:e01140; Pharmacological Research 2025, 216, 107723;     Planchard D et al. ESMO Open 2026;11(2):106051</a:t>
            </a:r>
          </a:p>
        </p:txBody>
      </p:sp>
    </p:spTree>
    <p:extLst>
      <p:ext uri="{BB962C8B-B14F-4D97-AF65-F5344CB8AC3E}">
        <p14:creationId xmlns:p14="http://schemas.microsoft.com/office/powerpoint/2010/main" val="667999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073F5-5D0A-480F-EE41-A901F9EE8357}"/>
            </a:ext>
          </a:extLst>
        </p:cNvPr>
        <p:cNvGrpSpPr/>
        <p:nvPr/>
      </p:nvGrpSpPr>
      <p:grpSpPr>
        <a:xfrm>
          <a:off x="0" y="0"/>
          <a:ext cx="0" cy="0"/>
          <a:chOff x="0" y="0"/>
          <a:chExt cx="0" cy="0"/>
        </a:xfrm>
      </p:grpSpPr>
      <p:sp>
        <p:nvSpPr>
          <p:cNvPr id="15" name="Title 2">
            <a:extLst>
              <a:ext uri="{FF2B5EF4-FFF2-40B4-BE49-F238E27FC236}">
                <a16:creationId xmlns:a16="http://schemas.microsoft.com/office/drawing/2014/main" id="{88F53674-4B35-D9C6-6183-8F9CD39BC84A}"/>
              </a:ext>
            </a:extLst>
          </p:cNvPr>
          <p:cNvSpPr txBox="1">
            <a:spLocks/>
          </p:cNvSpPr>
          <p:nvPr/>
        </p:nvSpPr>
        <p:spPr>
          <a:xfrm>
            <a:off x="398736" y="431482"/>
            <a:ext cx="11411461" cy="869411"/>
          </a:xfrm>
          <a:prstGeom prst="rect">
            <a:avLst/>
          </a:prstGeom>
        </p:spPr>
        <p:txBody>
          <a:bodyPr vert="horz" lIns="91439" tIns="45719" rIns="91439" bIns="45719" rtlCol="0" anchor="ctr">
            <a:noAutofit/>
          </a:bodyPr>
          <a:lstStyle>
            <a:lvl1pPr algn="ctr" defTabSz="914400" rtl="0" eaLnBrk="1" latinLnBrk="0" hangingPunct="1">
              <a:lnSpc>
                <a:spcPct val="130000"/>
              </a:lnSpc>
              <a:spcBef>
                <a:spcPct val="0"/>
              </a:spcBef>
              <a:buNone/>
              <a:defRPr sz="6000" kern="1200">
                <a:solidFill>
                  <a:schemeClr val="tx1"/>
                </a:solidFill>
                <a:effectLst/>
                <a:latin typeface="+mj-lt"/>
                <a:ea typeface="+mj-ea"/>
                <a:cs typeface="+mj-cs"/>
              </a:defRPr>
            </a:lvl1pPr>
          </a:lstStyle>
          <a:p>
            <a:pPr algn="l">
              <a:lnSpc>
                <a:spcPct val="100000"/>
              </a:lnSpc>
            </a:pPr>
            <a:r>
              <a:rPr lang="zh-CN" altLang="en-US" sz="2400" b="1">
                <a:solidFill>
                  <a:srgbClr val="1C4C90"/>
                </a:solidFill>
                <a:latin typeface="微软雅黑" panose="020B0503020204020204" pitchFamily="34" charset="-122"/>
                <a:ea typeface="微软雅黑" panose="020B0503020204020204" pitchFamily="34" charset="-122"/>
                <a:cs typeface="Arial" panose="020B0604020202020204" pitchFamily="34" charset="0"/>
              </a:rPr>
              <a:t>贝美替尼</a:t>
            </a:r>
            <a:r>
              <a:rPr lang="en-US" altLang="zh-CN" sz="2400" b="1">
                <a:solidFill>
                  <a:srgbClr val="1C4C9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400" b="1">
                <a:solidFill>
                  <a:srgbClr val="1C4C90"/>
                </a:solidFill>
                <a:latin typeface="微软雅黑" panose="020B0503020204020204" pitchFamily="34" charset="-122"/>
                <a:ea typeface="微软雅黑" panose="020B0503020204020204" pitchFamily="34" charset="-122"/>
                <a:cs typeface="Arial" panose="020B0604020202020204" pitchFamily="34" charset="0"/>
              </a:rPr>
              <a:t>恩考芬尼是</a:t>
            </a:r>
            <a:r>
              <a:rPr lang="en-US" altLang="zh-CN" sz="2400" b="1">
                <a:solidFill>
                  <a:srgbClr val="1C4C90"/>
                </a:solidFill>
                <a:latin typeface="微软雅黑" panose="020B0503020204020204" pitchFamily="34" charset="-122"/>
                <a:ea typeface="微软雅黑" panose="020B0503020204020204" pitchFamily="34" charset="-122"/>
                <a:cs typeface="Arial" panose="020B0604020202020204" pitchFamily="34" charset="0"/>
              </a:rPr>
              <a:t>BRAF</a:t>
            </a:r>
            <a:r>
              <a:rPr lang="en-US" altLang="zh-CN" sz="2400" b="1" baseline="30000">
                <a:solidFill>
                  <a:srgbClr val="1C4C90"/>
                </a:solidFill>
                <a:latin typeface="微软雅黑" panose="020B0503020204020204" pitchFamily="34" charset="-122"/>
                <a:ea typeface="微软雅黑" panose="020B0503020204020204" pitchFamily="34" charset="-122"/>
                <a:cs typeface="Arial" panose="020B0604020202020204" pitchFamily="34" charset="0"/>
              </a:rPr>
              <a:t>V600E</a:t>
            </a:r>
            <a:r>
              <a:rPr lang="zh-CN" altLang="en-US" sz="2400" b="1">
                <a:solidFill>
                  <a:srgbClr val="1C4C90"/>
                </a:solidFill>
                <a:latin typeface="微软雅黑" panose="020B0503020204020204" pitchFamily="34" charset="-122"/>
                <a:ea typeface="微软雅黑" panose="020B0503020204020204" pitchFamily="34" charset="-122"/>
                <a:cs typeface="Arial" panose="020B0604020202020204" pitchFamily="34" charset="0"/>
              </a:rPr>
              <a:t>突变</a:t>
            </a:r>
            <a:r>
              <a:rPr lang="en-US" altLang="zh-CN" sz="2400" b="1">
                <a:solidFill>
                  <a:srgbClr val="1C4C90"/>
                </a:solidFill>
                <a:latin typeface="微软雅黑" panose="020B0503020204020204" pitchFamily="34" charset="-122"/>
                <a:ea typeface="微软雅黑" panose="020B0503020204020204" pitchFamily="34" charset="-122"/>
                <a:cs typeface="Arial" panose="020B0604020202020204" pitchFamily="34" charset="0"/>
              </a:rPr>
              <a:t>NSCLC</a:t>
            </a:r>
            <a:r>
              <a:rPr lang="zh-CN" altLang="en-US" sz="2400" b="1">
                <a:solidFill>
                  <a:srgbClr val="1C4C90"/>
                </a:solidFill>
                <a:latin typeface="微软雅黑" panose="020B0503020204020204" pitchFamily="34" charset="-122"/>
                <a:ea typeface="微软雅黑" panose="020B0503020204020204" pitchFamily="34" charset="-122"/>
                <a:cs typeface="Arial" panose="020B0604020202020204" pitchFamily="34" charset="0"/>
              </a:rPr>
              <a:t>靶向治疗</a:t>
            </a:r>
            <a:r>
              <a:rPr lang="zh-CN" altLang="en-US" sz="2400" b="1">
                <a:solidFill>
                  <a:srgbClr val="C14F4F"/>
                </a:solidFill>
                <a:latin typeface="微软雅黑" panose="020B0503020204020204" pitchFamily="34" charset="-122"/>
                <a:ea typeface="微软雅黑" panose="020B0503020204020204" pitchFamily="34" charset="-122"/>
                <a:cs typeface="Arial" panose="020B0604020202020204" pitchFamily="34" charset="0"/>
              </a:rPr>
              <a:t>新标杆，</a:t>
            </a:r>
            <a:r>
              <a:rPr lang="zh-CN" altLang="en-US" sz="2400" b="1">
                <a:solidFill>
                  <a:srgbClr val="1C4C90"/>
                </a:solidFill>
                <a:latin typeface="微软雅黑" panose="020B0503020204020204" pitchFamily="34" charset="-122"/>
                <a:ea typeface="微软雅黑" panose="020B0503020204020204" pitchFamily="34" charset="-122"/>
                <a:cs typeface="Arial" panose="020B0604020202020204" pitchFamily="34" charset="0"/>
              </a:rPr>
              <a:t>初治患者</a:t>
            </a:r>
            <a:r>
              <a:rPr lang="en-US" altLang="zh-CN" sz="2400" b="1">
                <a:solidFill>
                  <a:srgbClr val="C14F4F"/>
                </a:solidFill>
                <a:latin typeface="微软雅黑" panose="020B0503020204020204" pitchFamily="34" charset="-122"/>
                <a:ea typeface="微软雅黑" panose="020B0503020204020204" pitchFamily="34" charset="-122"/>
                <a:cs typeface="Arial" panose="020B0604020202020204" pitchFamily="34" charset="0"/>
              </a:rPr>
              <a:t>ORR</a:t>
            </a:r>
            <a:r>
              <a:rPr lang="zh-CN" altLang="en-US" sz="2400" b="1">
                <a:solidFill>
                  <a:srgbClr val="C14F4F"/>
                </a:solidFill>
                <a:latin typeface="微软雅黑" panose="020B0503020204020204" pitchFamily="34" charset="-122"/>
                <a:ea typeface="微软雅黑" panose="020B0503020204020204" pitchFamily="34" charset="-122"/>
                <a:cs typeface="Arial" panose="020B0604020202020204" pitchFamily="34" charset="0"/>
              </a:rPr>
              <a:t>为</a:t>
            </a:r>
            <a:r>
              <a:rPr lang="en-US" altLang="zh-CN" sz="2400" b="1">
                <a:solidFill>
                  <a:srgbClr val="C14F4F"/>
                </a:solidFill>
                <a:latin typeface="微软雅黑" panose="020B0503020204020204" pitchFamily="34" charset="-122"/>
                <a:ea typeface="微软雅黑" panose="020B0503020204020204" pitchFamily="34" charset="-122"/>
                <a:cs typeface="Arial" panose="020B0604020202020204" pitchFamily="34" charset="0"/>
              </a:rPr>
              <a:t>75%</a:t>
            </a:r>
            <a:r>
              <a:rPr lang="zh-CN" altLang="en-US" sz="2400" b="1">
                <a:solidFill>
                  <a:srgbClr val="C14F4F"/>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2400" b="1">
                <a:solidFill>
                  <a:srgbClr val="C14F4F"/>
                </a:solidFill>
                <a:latin typeface="微软雅黑" panose="020B0503020204020204" pitchFamily="34" charset="-122"/>
                <a:ea typeface="微软雅黑" panose="020B0503020204020204" pitchFamily="34" charset="-122"/>
                <a:cs typeface="Arial" panose="020B0604020202020204" pitchFamily="34" charset="0"/>
              </a:rPr>
              <a:t>mPFS</a:t>
            </a:r>
            <a:r>
              <a:rPr lang="zh-CN" altLang="en-US" sz="2400" b="1">
                <a:solidFill>
                  <a:srgbClr val="C14F4F"/>
                </a:solidFill>
                <a:latin typeface="微软雅黑" panose="020B0503020204020204" pitchFamily="34" charset="-122"/>
                <a:ea typeface="微软雅黑" panose="020B0503020204020204" pitchFamily="34" charset="-122"/>
                <a:cs typeface="Arial" panose="020B0604020202020204" pitchFamily="34" charset="0"/>
              </a:rPr>
              <a:t>为</a:t>
            </a:r>
            <a:r>
              <a:rPr lang="en-US" altLang="zh-CN" sz="2400" b="1">
                <a:solidFill>
                  <a:srgbClr val="C14F4F"/>
                </a:solidFill>
                <a:latin typeface="微软雅黑" panose="020B0503020204020204" pitchFamily="34" charset="-122"/>
                <a:ea typeface="微软雅黑" panose="020B0503020204020204" pitchFamily="34" charset="-122"/>
                <a:cs typeface="Arial" panose="020B0604020202020204" pitchFamily="34" charset="0"/>
              </a:rPr>
              <a:t>30.4</a:t>
            </a:r>
            <a:r>
              <a:rPr lang="zh-CN" altLang="en-US" sz="2400" b="1">
                <a:solidFill>
                  <a:srgbClr val="C14F4F"/>
                </a:solidFill>
                <a:latin typeface="微软雅黑" panose="020B0503020204020204" pitchFamily="34" charset="-122"/>
                <a:ea typeface="微软雅黑" panose="020B0503020204020204" pitchFamily="34" charset="-122"/>
                <a:cs typeface="Arial" panose="020B0604020202020204" pitchFamily="34" charset="0"/>
              </a:rPr>
              <a:t>个月</a:t>
            </a:r>
            <a:r>
              <a:rPr lang="zh-CN" altLang="en-US" sz="2400" b="1">
                <a:solidFill>
                  <a:srgbClr val="1C4C90"/>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2400" b="1">
                <a:solidFill>
                  <a:srgbClr val="C14F4F"/>
                </a:solidFill>
                <a:latin typeface="微软雅黑" panose="020B0503020204020204" pitchFamily="34" charset="-122"/>
                <a:ea typeface="微软雅黑" panose="020B0503020204020204" pitchFamily="34" charset="-122"/>
                <a:cs typeface="Arial" panose="020B0604020202020204" pitchFamily="34" charset="0"/>
              </a:rPr>
              <a:t>mOS</a:t>
            </a:r>
            <a:r>
              <a:rPr lang="zh-CN" altLang="en-US" sz="2400" b="1">
                <a:solidFill>
                  <a:srgbClr val="C14F4F"/>
                </a:solidFill>
                <a:latin typeface="微软雅黑" panose="020B0503020204020204" pitchFamily="34" charset="-122"/>
                <a:ea typeface="微软雅黑" panose="020B0503020204020204" pitchFamily="34" charset="-122"/>
                <a:cs typeface="Arial" panose="020B0604020202020204" pitchFamily="34" charset="0"/>
              </a:rPr>
              <a:t>为</a:t>
            </a:r>
            <a:r>
              <a:rPr lang="en-US" altLang="zh-CN" sz="2400" b="1">
                <a:solidFill>
                  <a:srgbClr val="C14F4F"/>
                </a:solidFill>
                <a:latin typeface="微软雅黑" panose="020B0503020204020204" pitchFamily="34" charset="-122"/>
                <a:ea typeface="微软雅黑" panose="020B0503020204020204" pitchFamily="34" charset="-122"/>
                <a:cs typeface="Arial" panose="020B0604020202020204" pitchFamily="34" charset="0"/>
              </a:rPr>
              <a:t>47.6</a:t>
            </a:r>
            <a:r>
              <a:rPr lang="zh-CN" altLang="en-US" sz="2400" b="1">
                <a:solidFill>
                  <a:srgbClr val="C14F4F"/>
                </a:solidFill>
                <a:latin typeface="微软雅黑" panose="020B0503020204020204" pitchFamily="34" charset="-122"/>
                <a:ea typeface="微软雅黑" panose="020B0503020204020204" pitchFamily="34" charset="-122"/>
                <a:cs typeface="Arial" panose="020B0604020202020204" pitchFamily="34" charset="0"/>
              </a:rPr>
              <a:t>个月</a:t>
            </a:r>
          </a:p>
        </p:txBody>
      </p:sp>
      <p:sp>
        <p:nvSpPr>
          <p:cNvPr id="2" name="Rectangle: Rounded Corners 1">
            <a:extLst>
              <a:ext uri="{FF2B5EF4-FFF2-40B4-BE49-F238E27FC236}">
                <a16:creationId xmlns:a16="http://schemas.microsoft.com/office/drawing/2014/main" id="{6AA648D7-2F2A-7AE0-CD0D-26F4C9911B96}"/>
              </a:ext>
            </a:extLst>
          </p:cNvPr>
          <p:cNvSpPr/>
          <p:nvPr/>
        </p:nvSpPr>
        <p:spPr>
          <a:xfrm>
            <a:off x="465666" y="0"/>
            <a:ext cx="1440000" cy="334116"/>
          </a:xfrm>
          <a:prstGeom prst="roundRect">
            <a:avLst>
              <a:gd name="adj" fmla="val 50000"/>
            </a:avLst>
          </a:prstGeom>
          <a:solidFill>
            <a:srgbClr val="1C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有效性 </a:t>
            </a:r>
            <a:r>
              <a:rPr lang="en-US" altLang="zh-CN" sz="1600" b="1">
                <a:latin typeface="微软雅黑" panose="020B0503020204020204" pitchFamily="34" charset="-122"/>
                <a:ea typeface="微软雅黑" panose="020B0503020204020204" pitchFamily="34" charset="-122"/>
              </a:rPr>
              <a:t>2</a:t>
            </a:r>
            <a:endParaRPr lang="en-US" sz="1600" b="1">
              <a:latin typeface="微软雅黑" panose="020B0503020204020204" pitchFamily="34" charset="-122"/>
              <a:ea typeface="微软雅黑" panose="020B0503020204020204" pitchFamily="34" charset="-122"/>
            </a:endParaRPr>
          </a:p>
        </p:txBody>
      </p:sp>
      <p:sp>
        <p:nvSpPr>
          <p:cNvPr id="10" name="Rectangle: Top Corners Rounded 9">
            <a:extLst>
              <a:ext uri="{FF2B5EF4-FFF2-40B4-BE49-F238E27FC236}">
                <a16:creationId xmlns:a16="http://schemas.microsoft.com/office/drawing/2014/main" id="{BE2113CB-FDCF-2A96-3E9C-7EDC950C1D31}"/>
              </a:ext>
            </a:extLst>
          </p:cNvPr>
          <p:cNvSpPr/>
          <p:nvPr/>
        </p:nvSpPr>
        <p:spPr>
          <a:xfrm>
            <a:off x="651933" y="1332792"/>
            <a:ext cx="10731332" cy="468000"/>
          </a:xfrm>
          <a:prstGeom prst="round2SameRect">
            <a:avLst>
              <a:gd name="adj1" fmla="val 50000"/>
              <a:gd name="adj2" fmla="val 50000"/>
            </a:avLst>
          </a:prstGeom>
          <a:solidFill>
            <a:srgbClr val="1C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bg1"/>
                </a:solidFill>
                <a:latin typeface="微软雅黑" panose="020B0503020204020204" pitchFamily="34" charset="-122"/>
                <a:ea typeface="微软雅黑" panose="020B0503020204020204" pitchFamily="34" charset="-122"/>
              </a:rPr>
              <a:t>贝美替尼</a:t>
            </a:r>
            <a:r>
              <a:rPr lang="en-US" altLang="zh-CN" sz="1600" b="1">
                <a:solidFill>
                  <a:schemeClr val="bg1"/>
                </a:solidFill>
                <a:latin typeface="微软雅黑" panose="020B0503020204020204" pitchFamily="34" charset="-122"/>
                <a:ea typeface="微软雅黑" panose="020B0503020204020204" pitchFamily="34" charset="-122"/>
              </a:rPr>
              <a:t>+</a:t>
            </a:r>
            <a:r>
              <a:rPr lang="zh-CN" altLang="en-US" sz="1600" b="1">
                <a:solidFill>
                  <a:schemeClr val="bg1"/>
                </a:solidFill>
                <a:latin typeface="微软雅黑" panose="020B0503020204020204" pitchFamily="34" charset="-122"/>
                <a:ea typeface="微软雅黑" panose="020B0503020204020204" pitchFamily="34" charset="-122"/>
              </a:rPr>
              <a:t>恩考芬尼国际多中心</a:t>
            </a:r>
            <a:r>
              <a:rPr lang="en-US" altLang="zh-CN" sz="1600" b="1">
                <a:solidFill>
                  <a:schemeClr val="bg1"/>
                </a:solidFill>
                <a:latin typeface="微软雅黑" panose="020B0503020204020204" pitchFamily="34" charset="-122"/>
                <a:ea typeface="微软雅黑" panose="020B0503020204020204" pitchFamily="34" charset="-122"/>
              </a:rPr>
              <a:t>II</a:t>
            </a:r>
            <a:r>
              <a:rPr lang="zh-CN" altLang="en-US" sz="1600" b="1">
                <a:solidFill>
                  <a:schemeClr val="bg1"/>
                </a:solidFill>
                <a:latin typeface="微软雅黑" panose="020B0503020204020204" pitchFamily="34" charset="-122"/>
                <a:ea typeface="微软雅黑" panose="020B0503020204020204" pitchFamily="34" charset="-122"/>
              </a:rPr>
              <a:t>期单臂临床试验 </a:t>
            </a:r>
            <a:r>
              <a:rPr lang="en-US" altLang="zh-CN" sz="1600" b="1">
                <a:solidFill>
                  <a:schemeClr val="bg1"/>
                </a:solidFill>
                <a:latin typeface="微软雅黑" panose="020B0503020204020204" pitchFamily="34" charset="-122"/>
                <a:ea typeface="微软雅黑" panose="020B0503020204020204" pitchFamily="34" charset="-122"/>
              </a:rPr>
              <a:t>PHAROS </a:t>
            </a:r>
            <a:r>
              <a:rPr lang="zh-CN" altLang="en-US" sz="1600" b="1">
                <a:solidFill>
                  <a:schemeClr val="bg1"/>
                </a:solidFill>
                <a:latin typeface="微软雅黑" panose="020B0503020204020204" pitchFamily="34" charset="-122"/>
                <a:ea typeface="微软雅黑" panose="020B0503020204020204" pitchFamily="34" charset="-122"/>
              </a:rPr>
              <a:t>初治患者（</a:t>
            </a:r>
            <a:r>
              <a:rPr lang="en-US" altLang="zh-CN" sz="1600" b="1">
                <a:solidFill>
                  <a:schemeClr val="bg1"/>
                </a:solidFill>
                <a:latin typeface="微软雅黑" panose="020B0503020204020204" pitchFamily="34" charset="-122"/>
                <a:ea typeface="微软雅黑" panose="020B0503020204020204" pitchFamily="34" charset="-122"/>
              </a:rPr>
              <a:t>n=59)</a:t>
            </a:r>
            <a:r>
              <a:rPr lang="zh-CN" altLang="en-US" sz="1600" b="1">
                <a:solidFill>
                  <a:schemeClr val="bg1"/>
                </a:solidFill>
                <a:latin typeface="微软雅黑" panose="020B0503020204020204" pitchFamily="34" charset="-122"/>
                <a:ea typeface="微软雅黑" panose="020B0503020204020204" pitchFamily="34" charset="-122"/>
              </a:rPr>
              <a:t>，客观缓解率（</a:t>
            </a:r>
            <a:r>
              <a:rPr lang="en-US" altLang="zh-CN" sz="1600" b="1">
                <a:solidFill>
                  <a:schemeClr val="bg1"/>
                </a:solidFill>
                <a:latin typeface="微软雅黑" panose="020B0503020204020204" pitchFamily="34" charset="-122"/>
                <a:ea typeface="微软雅黑" panose="020B0503020204020204" pitchFamily="34" charset="-122"/>
              </a:rPr>
              <a:t>ORR</a:t>
            </a:r>
            <a:r>
              <a:rPr lang="zh-CN" altLang="en-US" sz="1600" b="1">
                <a:solidFill>
                  <a:schemeClr val="bg1"/>
                </a:solidFill>
                <a:latin typeface="微软雅黑" panose="020B0503020204020204" pitchFamily="34" charset="-122"/>
                <a:ea typeface="微软雅黑" panose="020B0503020204020204" pitchFamily="34" charset="-122"/>
              </a:rPr>
              <a:t>）</a:t>
            </a:r>
            <a:r>
              <a:rPr lang="en-US" altLang="zh-CN" sz="1600" b="1">
                <a:solidFill>
                  <a:schemeClr val="bg1"/>
                </a:solidFill>
                <a:latin typeface="微软雅黑" panose="020B0503020204020204" pitchFamily="34" charset="-122"/>
                <a:ea typeface="微软雅黑" panose="020B0503020204020204" pitchFamily="34" charset="-122"/>
              </a:rPr>
              <a:t>75%</a:t>
            </a:r>
            <a:r>
              <a:rPr lang="en-US" altLang="zh-CN" sz="1600" b="1" baseline="30000">
                <a:solidFill>
                  <a:schemeClr val="bg1"/>
                </a:solidFill>
                <a:latin typeface="微软雅黑" panose="020B0503020204020204" pitchFamily="34" charset="-122"/>
                <a:ea typeface="微软雅黑" panose="020B0503020204020204" pitchFamily="34" charset="-122"/>
              </a:rPr>
              <a:t>1</a:t>
            </a:r>
          </a:p>
        </p:txBody>
      </p:sp>
      <p:sp>
        <p:nvSpPr>
          <p:cNvPr id="13" name="文本框 197">
            <a:extLst>
              <a:ext uri="{FF2B5EF4-FFF2-40B4-BE49-F238E27FC236}">
                <a16:creationId xmlns:a16="http://schemas.microsoft.com/office/drawing/2014/main" id="{8A4A2554-F894-005B-6896-DE58D6DB9499}"/>
              </a:ext>
            </a:extLst>
          </p:cNvPr>
          <p:cNvSpPr txBox="1"/>
          <p:nvPr/>
        </p:nvSpPr>
        <p:spPr>
          <a:xfrm>
            <a:off x="611023" y="6503590"/>
            <a:ext cx="10868415" cy="338554"/>
          </a:xfrm>
          <a:prstGeom prst="rect">
            <a:avLst/>
          </a:prstGeom>
          <a:noFill/>
        </p:spPr>
        <p:txBody>
          <a:bodyPr wrap="square" numCol="1">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it-IT" altLang="zh-CN" sz="800">
                <a:latin typeface="Arial" panose="020B0604020202020204" pitchFamily="34" charset="0"/>
                <a:cs typeface="Arial" panose="020B0604020202020204" pitchFamily="34" charset="0"/>
              </a:rPr>
              <a:t>Johnson, Melissa L et al. Journal of clinical oncology : official journal of the American Society of Clinical Oncology vol. 43,35 (2025): 3706-3713.</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zh-CN" sz="800">
                <a:latin typeface="Arial" panose="020B0604020202020204" pitchFamily="34" charset="0"/>
                <a:cs typeface="Arial" panose="020B0604020202020204" pitchFamily="34" charset="0"/>
              </a:rPr>
              <a:t>Planchard D et</a:t>
            </a:r>
            <a:r>
              <a:rPr lang="zh-CN" altLang="en-US" sz="800">
                <a:latin typeface="Arial" panose="020B0604020202020204" pitchFamily="34" charset="0"/>
                <a:cs typeface="Arial" panose="020B0604020202020204" pitchFamily="34" charset="0"/>
              </a:rPr>
              <a:t> </a:t>
            </a:r>
            <a:r>
              <a:rPr lang="en-US" altLang="zh-CN" sz="800">
                <a:latin typeface="Arial" panose="020B0604020202020204" pitchFamily="34" charset="0"/>
                <a:cs typeface="Arial" panose="020B0604020202020204" pitchFamily="34" charset="0"/>
              </a:rPr>
              <a:t>al.</a:t>
            </a:r>
            <a:r>
              <a:rPr lang="zh-CN" altLang="en-US" sz="800">
                <a:latin typeface="Arial" panose="020B0604020202020204" pitchFamily="34" charset="0"/>
                <a:cs typeface="Arial" panose="020B0604020202020204" pitchFamily="34" charset="0"/>
              </a:rPr>
              <a:t> </a:t>
            </a:r>
            <a:r>
              <a:rPr lang="en-US" altLang="zh-CN" sz="800">
                <a:latin typeface="Arial" panose="020B0604020202020204" pitchFamily="34" charset="0"/>
                <a:cs typeface="Arial" panose="020B0604020202020204" pitchFamily="34" charset="0"/>
              </a:rPr>
              <a:t>2022 Journal of Thoracic Oncology Vol. 17 No. 1: 103–115</a:t>
            </a:r>
            <a:endParaRPr lang="it-IT" altLang="zh-CN" sz="800">
              <a:latin typeface="Arial" panose="020B0604020202020204" pitchFamily="34" charset="0"/>
              <a:cs typeface="Arial" panose="020B0604020202020204" pitchFamily="34" charset="0"/>
            </a:endParaRPr>
          </a:p>
        </p:txBody>
      </p:sp>
      <p:sp>
        <p:nvSpPr>
          <p:cNvPr id="66" name="Rectangle: Rounded Corners 65">
            <a:extLst>
              <a:ext uri="{FF2B5EF4-FFF2-40B4-BE49-F238E27FC236}">
                <a16:creationId xmlns:a16="http://schemas.microsoft.com/office/drawing/2014/main" id="{203E44DA-062D-6757-65D2-01FB519DE123}"/>
              </a:ext>
            </a:extLst>
          </p:cNvPr>
          <p:cNvSpPr/>
          <p:nvPr/>
        </p:nvSpPr>
        <p:spPr>
          <a:xfrm>
            <a:off x="718885" y="1849032"/>
            <a:ext cx="5035751" cy="42531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rgbClr val="C14F4F"/>
                </a:solidFill>
                <a:latin typeface="微软雅黑" panose="020B0503020204020204" pitchFamily="34" charset="-122"/>
                <a:ea typeface="微软雅黑" panose="020B0503020204020204" pitchFamily="34" charset="-122"/>
              </a:rPr>
              <a:t>mPFS 30.4 </a:t>
            </a:r>
            <a:r>
              <a:rPr lang="zh-CN" altLang="en-US" sz="1600" b="1">
                <a:solidFill>
                  <a:srgbClr val="C14F4F"/>
                </a:solidFill>
                <a:latin typeface="微软雅黑" panose="020B0503020204020204" pitchFamily="34" charset="-122"/>
                <a:ea typeface="微软雅黑" panose="020B0503020204020204" pitchFamily="34" charset="-122"/>
              </a:rPr>
              <a:t>个月</a:t>
            </a:r>
            <a:r>
              <a:rPr lang="zh-CN" altLang="en-US" sz="1600" b="1">
                <a:solidFill>
                  <a:srgbClr val="1C4C90"/>
                </a:solidFill>
                <a:latin typeface="微软雅黑" panose="020B0503020204020204" pitchFamily="34" charset="-122"/>
                <a:ea typeface="微软雅黑" panose="020B0503020204020204" pitchFamily="34" charset="-122"/>
              </a:rPr>
              <a:t>（</a:t>
            </a:r>
            <a:r>
              <a:rPr lang="en-US" altLang="zh-CN" sz="1600" b="1">
                <a:solidFill>
                  <a:srgbClr val="1C4C90"/>
                </a:solidFill>
                <a:latin typeface="微软雅黑" panose="020B0503020204020204" pitchFamily="34" charset="-122"/>
                <a:ea typeface="微软雅黑" panose="020B0503020204020204" pitchFamily="34" charset="-122"/>
              </a:rPr>
              <a:t>95% CI, 15.7-NE</a:t>
            </a:r>
            <a:r>
              <a:rPr lang="zh-CN" altLang="en-US" sz="1600" b="1">
                <a:solidFill>
                  <a:srgbClr val="1C4C90"/>
                </a:solidFill>
                <a:latin typeface="微软雅黑" panose="020B0503020204020204" pitchFamily="34" charset="-122"/>
                <a:ea typeface="微软雅黑" panose="020B0503020204020204" pitchFamily="34" charset="-122"/>
              </a:rPr>
              <a:t>）</a:t>
            </a:r>
            <a:endParaRPr lang="en-US" sz="1600" b="1">
              <a:solidFill>
                <a:srgbClr val="1C4C90"/>
              </a:solidFill>
              <a:latin typeface="微软雅黑" panose="020B0503020204020204" pitchFamily="34" charset="-122"/>
              <a:ea typeface="微软雅黑" panose="020B0503020204020204" pitchFamily="34" charset="-122"/>
            </a:endParaRPr>
          </a:p>
        </p:txBody>
      </p:sp>
      <p:sp>
        <p:nvSpPr>
          <p:cNvPr id="67" name="Rectangle: Rounded Corners 66">
            <a:extLst>
              <a:ext uri="{FF2B5EF4-FFF2-40B4-BE49-F238E27FC236}">
                <a16:creationId xmlns:a16="http://schemas.microsoft.com/office/drawing/2014/main" id="{94DE44EA-1B87-7E20-3DAF-23E8D5E3CB34}"/>
              </a:ext>
            </a:extLst>
          </p:cNvPr>
          <p:cNvSpPr/>
          <p:nvPr/>
        </p:nvSpPr>
        <p:spPr>
          <a:xfrm>
            <a:off x="6491610" y="1849032"/>
            <a:ext cx="4891655" cy="42531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rgbClr val="C14F4F"/>
                </a:solidFill>
                <a:latin typeface="微软雅黑" panose="020B0503020204020204" pitchFamily="34" charset="-122"/>
                <a:ea typeface="微软雅黑" panose="020B0503020204020204" pitchFamily="34" charset="-122"/>
              </a:rPr>
              <a:t>mOS 47.6 </a:t>
            </a:r>
            <a:r>
              <a:rPr lang="zh-CN" altLang="en-US" sz="1600" b="1">
                <a:solidFill>
                  <a:srgbClr val="C14F4F"/>
                </a:solidFill>
                <a:latin typeface="微软雅黑" panose="020B0503020204020204" pitchFamily="34" charset="-122"/>
                <a:ea typeface="微软雅黑" panose="020B0503020204020204" pitchFamily="34" charset="-122"/>
              </a:rPr>
              <a:t>个月</a:t>
            </a:r>
            <a:r>
              <a:rPr lang="zh-CN" altLang="en-US" sz="1600" b="1">
                <a:solidFill>
                  <a:srgbClr val="1C4C90"/>
                </a:solidFill>
                <a:latin typeface="微软雅黑" panose="020B0503020204020204" pitchFamily="34" charset="-122"/>
                <a:ea typeface="微软雅黑" panose="020B0503020204020204" pitchFamily="34" charset="-122"/>
              </a:rPr>
              <a:t>（</a:t>
            </a:r>
            <a:r>
              <a:rPr lang="en-US" altLang="zh-CN" sz="1600" b="1">
                <a:solidFill>
                  <a:srgbClr val="1C4C90"/>
                </a:solidFill>
                <a:latin typeface="微软雅黑" panose="020B0503020204020204" pitchFamily="34" charset="-122"/>
                <a:ea typeface="微软雅黑" panose="020B0503020204020204" pitchFamily="34" charset="-122"/>
              </a:rPr>
              <a:t>95% CI, 31.3-NE</a:t>
            </a:r>
            <a:r>
              <a:rPr lang="zh-CN" altLang="en-US" sz="1600" b="1">
                <a:solidFill>
                  <a:srgbClr val="1C4C90"/>
                </a:solidFill>
                <a:latin typeface="微软雅黑" panose="020B0503020204020204" pitchFamily="34" charset="-122"/>
                <a:ea typeface="微软雅黑" panose="020B0503020204020204" pitchFamily="34" charset="-122"/>
              </a:rPr>
              <a:t>）</a:t>
            </a:r>
            <a:endParaRPr lang="en-US" sz="1600" b="1">
              <a:solidFill>
                <a:srgbClr val="1C4C90"/>
              </a:solidFill>
              <a:latin typeface="微软雅黑" panose="020B0503020204020204" pitchFamily="34" charset="-122"/>
              <a:ea typeface="微软雅黑" panose="020B0503020204020204" pitchFamily="34" charset="-122"/>
            </a:endParaRPr>
          </a:p>
        </p:txBody>
      </p:sp>
      <p:grpSp>
        <p:nvGrpSpPr>
          <p:cNvPr id="80" name="Group 79">
            <a:extLst>
              <a:ext uri="{FF2B5EF4-FFF2-40B4-BE49-F238E27FC236}">
                <a16:creationId xmlns:a16="http://schemas.microsoft.com/office/drawing/2014/main" id="{D433B18D-4AA7-1A0A-B666-5AE6DDA9DF05}"/>
              </a:ext>
            </a:extLst>
          </p:cNvPr>
          <p:cNvGrpSpPr/>
          <p:nvPr/>
        </p:nvGrpSpPr>
        <p:grpSpPr>
          <a:xfrm>
            <a:off x="6491610" y="2329745"/>
            <a:ext cx="4891655" cy="1962855"/>
            <a:chOff x="6236416" y="3048000"/>
            <a:chExt cx="5439121" cy="2887198"/>
          </a:xfrm>
        </p:grpSpPr>
        <p:pic>
          <p:nvPicPr>
            <p:cNvPr id="30" name="Picture 29">
              <a:extLst>
                <a:ext uri="{FF2B5EF4-FFF2-40B4-BE49-F238E27FC236}">
                  <a16:creationId xmlns:a16="http://schemas.microsoft.com/office/drawing/2014/main" id="{215D6327-F65A-E845-505C-07D4F91239AC}"/>
                </a:ext>
              </a:extLst>
            </p:cNvPr>
            <p:cNvPicPr>
              <a:picLocks noChangeAspect="1"/>
            </p:cNvPicPr>
            <p:nvPr/>
          </p:nvPicPr>
          <p:blipFill>
            <a:blip r:embed="rId3"/>
            <a:srcRect b="12202"/>
            <a:stretch>
              <a:fillRect/>
            </a:stretch>
          </p:blipFill>
          <p:spPr>
            <a:xfrm>
              <a:off x="6236416" y="3048000"/>
              <a:ext cx="5439121" cy="2887198"/>
            </a:xfrm>
            <a:prstGeom prst="rect">
              <a:avLst/>
            </a:prstGeom>
          </p:spPr>
        </p:pic>
        <p:cxnSp>
          <p:nvCxnSpPr>
            <p:cNvPr id="70" name="Straight Connector 69">
              <a:extLst>
                <a:ext uri="{FF2B5EF4-FFF2-40B4-BE49-F238E27FC236}">
                  <a16:creationId xmlns:a16="http://schemas.microsoft.com/office/drawing/2014/main" id="{A0C6FA1A-FFD9-F491-5881-98B46F1E0034}"/>
                </a:ext>
              </a:extLst>
            </p:cNvPr>
            <p:cNvCxnSpPr>
              <a:cxnSpLocks/>
            </p:cNvCxnSpPr>
            <p:nvPr/>
          </p:nvCxnSpPr>
          <p:spPr>
            <a:xfrm>
              <a:off x="6951134" y="4318000"/>
              <a:ext cx="4588933" cy="0"/>
            </a:xfrm>
            <a:prstGeom prst="line">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79" name="Group 78">
            <a:extLst>
              <a:ext uri="{FF2B5EF4-FFF2-40B4-BE49-F238E27FC236}">
                <a16:creationId xmlns:a16="http://schemas.microsoft.com/office/drawing/2014/main" id="{E85CDF2F-100D-AF37-2E20-F6572ED4A6A8}"/>
              </a:ext>
            </a:extLst>
          </p:cNvPr>
          <p:cNvGrpSpPr/>
          <p:nvPr/>
        </p:nvGrpSpPr>
        <p:grpSpPr>
          <a:xfrm>
            <a:off x="718886" y="2329745"/>
            <a:ext cx="5035752" cy="1948038"/>
            <a:chOff x="516463" y="3050739"/>
            <a:chExt cx="5148944" cy="2863017"/>
          </a:xfrm>
        </p:grpSpPr>
        <p:pic>
          <p:nvPicPr>
            <p:cNvPr id="28" name="Picture 27">
              <a:extLst>
                <a:ext uri="{FF2B5EF4-FFF2-40B4-BE49-F238E27FC236}">
                  <a16:creationId xmlns:a16="http://schemas.microsoft.com/office/drawing/2014/main" id="{10AE1249-2E3B-728B-A631-B2FCDB0863B8}"/>
                </a:ext>
              </a:extLst>
            </p:cNvPr>
            <p:cNvPicPr>
              <a:picLocks noChangeAspect="1"/>
            </p:cNvPicPr>
            <p:nvPr/>
          </p:nvPicPr>
          <p:blipFill>
            <a:blip r:embed="rId4"/>
            <a:srcRect b="12866"/>
            <a:stretch>
              <a:fillRect/>
            </a:stretch>
          </p:blipFill>
          <p:spPr>
            <a:xfrm>
              <a:off x="516463" y="3050739"/>
              <a:ext cx="5148944" cy="2863017"/>
            </a:xfrm>
            <a:prstGeom prst="rect">
              <a:avLst/>
            </a:prstGeom>
          </p:spPr>
        </p:pic>
        <p:cxnSp>
          <p:nvCxnSpPr>
            <p:cNvPr id="69" name="Straight Connector 68">
              <a:extLst>
                <a:ext uri="{FF2B5EF4-FFF2-40B4-BE49-F238E27FC236}">
                  <a16:creationId xmlns:a16="http://schemas.microsoft.com/office/drawing/2014/main" id="{B2EB161C-B9B2-E93A-6984-7A81556ECA24}"/>
                </a:ext>
              </a:extLst>
            </p:cNvPr>
            <p:cNvCxnSpPr/>
            <p:nvPr/>
          </p:nvCxnSpPr>
          <p:spPr>
            <a:xfrm>
              <a:off x="1270000" y="4318000"/>
              <a:ext cx="4339167" cy="0"/>
            </a:xfrm>
            <a:prstGeom prst="line">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2" name="Straight Connector 71">
              <a:extLst>
                <a:ext uri="{FF2B5EF4-FFF2-40B4-BE49-F238E27FC236}">
                  <a16:creationId xmlns:a16="http://schemas.microsoft.com/office/drawing/2014/main" id="{12729F3B-B05D-F512-CB46-E195FA42657C}"/>
                </a:ext>
              </a:extLst>
            </p:cNvPr>
            <p:cNvCxnSpPr>
              <a:cxnSpLocks/>
            </p:cNvCxnSpPr>
            <p:nvPr/>
          </p:nvCxnSpPr>
          <p:spPr>
            <a:xfrm>
              <a:off x="3095168" y="4123843"/>
              <a:ext cx="0" cy="1375257"/>
            </a:xfrm>
            <a:prstGeom prst="line">
              <a:avLst/>
            </a:prstGeom>
            <a:ln w="12700" cap="flat" cmpd="sng" algn="ctr">
              <a:solidFill>
                <a:srgbClr val="0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7" name="Straight Connector 76">
              <a:extLst>
                <a:ext uri="{FF2B5EF4-FFF2-40B4-BE49-F238E27FC236}">
                  <a16:creationId xmlns:a16="http://schemas.microsoft.com/office/drawing/2014/main" id="{54D6C1CB-F64A-7B28-C4C3-1679F908B20A}"/>
                </a:ext>
              </a:extLst>
            </p:cNvPr>
            <p:cNvCxnSpPr>
              <a:cxnSpLocks/>
            </p:cNvCxnSpPr>
            <p:nvPr/>
          </p:nvCxnSpPr>
          <p:spPr>
            <a:xfrm>
              <a:off x="4013801" y="4415367"/>
              <a:ext cx="0" cy="1083733"/>
            </a:xfrm>
            <a:prstGeom prst="line">
              <a:avLst/>
            </a:prstGeom>
            <a:ln w="12700" cap="flat" cmpd="sng" algn="ctr">
              <a:solidFill>
                <a:srgbClr val="0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5" name="Group 4">
            <a:extLst>
              <a:ext uri="{FF2B5EF4-FFF2-40B4-BE49-F238E27FC236}">
                <a16:creationId xmlns:a16="http://schemas.microsoft.com/office/drawing/2014/main" id="{42CE76D5-82F4-927B-0EDB-C2D11EBF87C4}"/>
              </a:ext>
            </a:extLst>
          </p:cNvPr>
          <p:cNvGrpSpPr/>
          <p:nvPr/>
        </p:nvGrpSpPr>
        <p:grpSpPr>
          <a:xfrm rot="10800000">
            <a:off x="11068048" y="4409896"/>
            <a:ext cx="875055" cy="1801454"/>
            <a:chOff x="10801948" y="1604790"/>
            <a:chExt cx="1064084" cy="1659711"/>
          </a:xfrm>
        </p:grpSpPr>
        <p:sp>
          <p:nvSpPr>
            <p:cNvPr id="6" name="Arrow: Down 5">
              <a:extLst>
                <a:ext uri="{FF2B5EF4-FFF2-40B4-BE49-F238E27FC236}">
                  <a16:creationId xmlns:a16="http://schemas.microsoft.com/office/drawing/2014/main" id="{1D3E0347-322F-A524-669E-61329069F8A2}"/>
                </a:ext>
              </a:extLst>
            </p:cNvPr>
            <p:cNvSpPr/>
            <p:nvPr/>
          </p:nvSpPr>
          <p:spPr>
            <a:xfrm>
              <a:off x="10801948" y="1604790"/>
              <a:ext cx="1064084" cy="1659711"/>
            </a:xfrm>
            <a:prstGeom prst="downArrow">
              <a:avLst>
                <a:gd name="adj1" fmla="val 76064"/>
                <a:gd name="adj2" fmla="val 50000"/>
              </a:avLst>
            </a:prstGeom>
            <a:solidFill>
              <a:schemeClr val="bg1"/>
            </a:solidFill>
            <a:ln w="28575">
              <a:solidFill>
                <a:srgbClr val="1C4C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7" name="TextBox 6">
              <a:extLst>
                <a:ext uri="{FF2B5EF4-FFF2-40B4-BE49-F238E27FC236}">
                  <a16:creationId xmlns:a16="http://schemas.microsoft.com/office/drawing/2014/main" id="{20157647-44DF-993C-65DA-D53101C78A97}"/>
                </a:ext>
              </a:extLst>
            </p:cNvPr>
            <p:cNvSpPr txBox="1"/>
            <p:nvPr/>
          </p:nvSpPr>
          <p:spPr>
            <a:xfrm rot="10800000">
              <a:off x="10847425" y="2035041"/>
              <a:ext cx="970346" cy="885652"/>
            </a:xfrm>
            <a:prstGeom prst="rect">
              <a:avLst/>
            </a:prstGeom>
            <a:noFill/>
          </p:spPr>
          <p:txBody>
            <a:bodyPr wrap="square" rtlCol="0" anchor="t">
              <a:spAutoFit/>
            </a:bodyPr>
            <a:lstStyle/>
            <a:p>
              <a:pPr algn="ctr">
                <a:lnSpc>
                  <a:spcPct val="150000"/>
                </a:lnSpc>
              </a:pPr>
              <a:r>
                <a:rPr lang="en-US" altLang="zh-CN" sz="2000" b="1">
                  <a:solidFill>
                    <a:srgbClr val="C14F4F"/>
                  </a:solidFill>
                  <a:latin typeface="微软雅黑" panose="020B0503020204020204" pitchFamily="34" charset="-122"/>
                  <a:ea typeface="微软雅黑" panose="020B0503020204020204" pitchFamily="34" charset="-122"/>
                </a:rPr>
                <a:t>mOS</a:t>
              </a:r>
            </a:p>
            <a:p>
              <a:pPr algn="ctr">
                <a:lnSpc>
                  <a:spcPct val="150000"/>
                </a:lnSpc>
              </a:pPr>
              <a:r>
                <a:rPr lang="en-US" altLang="zh-CN" sz="2000" b="1">
                  <a:solidFill>
                    <a:srgbClr val="C14F4F"/>
                  </a:solidFill>
                  <a:latin typeface="微软雅黑" panose="020B0503020204020204" pitchFamily="34" charset="-122"/>
                  <a:ea typeface="微软雅黑" panose="020B0503020204020204" pitchFamily="34" charset="-122"/>
                </a:rPr>
                <a:t>47.6</a:t>
              </a:r>
            </a:p>
          </p:txBody>
        </p:sp>
      </p:grpSp>
      <p:graphicFrame>
        <p:nvGraphicFramePr>
          <p:cNvPr id="4" name="表格 5">
            <a:extLst>
              <a:ext uri="{FF2B5EF4-FFF2-40B4-BE49-F238E27FC236}">
                <a16:creationId xmlns:a16="http://schemas.microsoft.com/office/drawing/2014/main" id="{0FD52F0B-08CF-3B13-D7A0-046C9684123A}"/>
              </a:ext>
            </a:extLst>
          </p:cNvPr>
          <p:cNvGraphicFramePr>
            <a:graphicFrameLocks noGrp="1"/>
          </p:cNvGraphicFramePr>
          <p:nvPr/>
        </p:nvGraphicFramePr>
        <p:xfrm>
          <a:off x="605722" y="4409891"/>
          <a:ext cx="8261831" cy="1813398"/>
        </p:xfrm>
        <a:graphic>
          <a:graphicData uri="http://schemas.openxmlformats.org/drawingml/2006/table">
            <a:tbl>
              <a:tblPr/>
              <a:tblGrid>
                <a:gridCol w="1740999">
                  <a:extLst>
                    <a:ext uri="{9D8B030D-6E8A-4147-A177-3AD203B41FA5}">
                      <a16:colId xmlns:a16="http://schemas.microsoft.com/office/drawing/2014/main" val="4049931387"/>
                    </a:ext>
                  </a:extLst>
                </a:gridCol>
                <a:gridCol w="1107909">
                  <a:extLst>
                    <a:ext uri="{9D8B030D-6E8A-4147-A177-3AD203B41FA5}">
                      <a16:colId xmlns:a16="http://schemas.microsoft.com/office/drawing/2014/main" val="1619194490"/>
                    </a:ext>
                  </a:extLst>
                </a:gridCol>
                <a:gridCol w="824570">
                  <a:extLst>
                    <a:ext uri="{9D8B030D-6E8A-4147-A177-3AD203B41FA5}">
                      <a16:colId xmlns:a16="http://schemas.microsoft.com/office/drawing/2014/main" val="2889475442"/>
                    </a:ext>
                  </a:extLst>
                </a:gridCol>
                <a:gridCol w="1037616">
                  <a:extLst>
                    <a:ext uri="{9D8B030D-6E8A-4147-A177-3AD203B41FA5}">
                      <a16:colId xmlns:a16="http://schemas.microsoft.com/office/drawing/2014/main" val="3540479331"/>
                    </a:ext>
                  </a:extLst>
                </a:gridCol>
                <a:gridCol w="1256561">
                  <a:extLst>
                    <a:ext uri="{9D8B030D-6E8A-4147-A177-3AD203B41FA5}">
                      <a16:colId xmlns:a16="http://schemas.microsoft.com/office/drawing/2014/main" val="2180586305"/>
                    </a:ext>
                  </a:extLst>
                </a:gridCol>
                <a:gridCol w="1237522">
                  <a:extLst>
                    <a:ext uri="{9D8B030D-6E8A-4147-A177-3AD203B41FA5}">
                      <a16:colId xmlns:a16="http://schemas.microsoft.com/office/drawing/2014/main" val="2400738792"/>
                    </a:ext>
                  </a:extLst>
                </a:gridCol>
                <a:gridCol w="1056654">
                  <a:extLst>
                    <a:ext uri="{9D8B030D-6E8A-4147-A177-3AD203B41FA5}">
                      <a16:colId xmlns:a16="http://schemas.microsoft.com/office/drawing/2014/main" val="100633410"/>
                    </a:ext>
                  </a:extLst>
                </a:gridCol>
              </a:tblGrid>
              <a:tr h="604466">
                <a:tc>
                  <a:txBody>
                    <a:bodyPr/>
                    <a:lstStyle/>
                    <a:p>
                      <a:pPr algn="ctr">
                        <a:lnSpc>
                          <a:spcPct val="100000"/>
                        </a:lnSpc>
                        <a:buNone/>
                      </a:pPr>
                      <a:r>
                        <a:rPr lang="zh-CN" altLang="en-US" sz="1400" b="1">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rPr>
                        <a:t>靶向治疗</a:t>
                      </a:r>
                      <a:endParaRPr lang="en-US" sz="1400" b="1">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endParaRPr>
                    </a:p>
                  </a:txBody>
                  <a:tcPr marL="0" marR="0" marT="0" marB="0" anchor="ctr">
                    <a:lnL w="4699"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solidFill>
                      <a:srgbClr val="1C4C90"/>
                    </a:solidFill>
                  </a:tcPr>
                </a:tc>
                <a:tc>
                  <a:txBody>
                    <a:bodyPr/>
                    <a:lstStyle/>
                    <a:p>
                      <a:pPr algn="ctr">
                        <a:lnSpc>
                          <a:spcPct val="100000"/>
                        </a:lnSpc>
                        <a:buNone/>
                      </a:pPr>
                      <a:r>
                        <a:rPr lang="zh-CN" altLang="en-US" sz="1400" b="1">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rPr>
                        <a:t>临床试验</a:t>
                      </a:r>
                      <a:endParaRPr lang="en-US" sz="1400" b="1">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solidFill>
                      <a:srgbClr val="1C4C90"/>
                    </a:solidFill>
                  </a:tcPr>
                </a:tc>
                <a:tc>
                  <a:txBody>
                    <a:bodyPr/>
                    <a:lstStyle/>
                    <a:p>
                      <a:pPr algn="ctr">
                        <a:lnSpc>
                          <a:spcPct val="100000"/>
                        </a:lnSpc>
                        <a:buNone/>
                      </a:pPr>
                      <a:r>
                        <a:rPr lang="zh-CN" altLang="en-US" sz="1400" b="1">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rPr>
                        <a:t>初治</a:t>
                      </a:r>
                      <a:endParaRPr lang="en-US" altLang="zh-CN" sz="1400" b="1">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00000"/>
                        </a:lnSpc>
                        <a:buNone/>
                      </a:pPr>
                      <a:r>
                        <a:rPr lang="zh-CN" altLang="en-US" sz="1400" b="1">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rPr>
                        <a:t>患者数</a:t>
                      </a:r>
                      <a:endParaRPr lang="en-US" sz="1400" b="1">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solidFill>
                      <a:srgbClr val="1C4C90"/>
                    </a:solidFill>
                  </a:tcPr>
                </a:tc>
                <a:tc>
                  <a:txBody>
                    <a:bodyPr/>
                    <a:lstStyle/>
                    <a:p>
                      <a:pPr algn="ctr">
                        <a:lnSpc>
                          <a:spcPct val="100000"/>
                        </a:lnSpc>
                        <a:buNone/>
                      </a:pPr>
                      <a:r>
                        <a:rPr lang="en-US" sz="1400" b="1">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rPr>
                        <a:t>ORR </a:t>
                      </a:r>
                    </a:p>
                    <a:p>
                      <a:pPr algn="ctr">
                        <a:lnSpc>
                          <a:spcPct val="100000"/>
                        </a:lnSpc>
                        <a:buNone/>
                      </a:pPr>
                      <a:r>
                        <a:rPr lang="en-US" sz="1400" b="1">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rPr>
                        <a:t>(95% CI)</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solidFill>
                      <a:srgbClr val="1C4C90"/>
                    </a:solidFill>
                  </a:tcPr>
                </a:tc>
                <a:tc>
                  <a:txBody>
                    <a:bodyPr/>
                    <a:lstStyle/>
                    <a:p>
                      <a:pPr algn="ctr">
                        <a:lnSpc>
                          <a:spcPct val="100000"/>
                        </a:lnSpc>
                        <a:buNone/>
                      </a:pPr>
                      <a:r>
                        <a:rPr lang="en-US" sz="1400" b="1">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rPr>
                        <a:t>mPFS </a:t>
                      </a:r>
                    </a:p>
                    <a:p>
                      <a:pPr algn="ctr">
                        <a:lnSpc>
                          <a:spcPct val="100000"/>
                        </a:lnSpc>
                        <a:buNone/>
                      </a:pPr>
                      <a:r>
                        <a:rPr lang="en-US" sz="1400" b="1">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400" b="1">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rPr>
                        <a:t>月</a:t>
                      </a:r>
                      <a:r>
                        <a:rPr lang="en-US" sz="1400" b="1">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rPr>
                        <a:t>, 95% CI)</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solidFill>
                      <a:srgbClr val="1C4C90"/>
                    </a:solidFill>
                  </a:tcPr>
                </a:tc>
                <a:tc>
                  <a:txBody>
                    <a:bodyPr/>
                    <a:lstStyle/>
                    <a:p>
                      <a:pPr algn="ctr">
                        <a:lnSpc>
                          <a:spcPct val="100000"/>
                        </a:lnSpc>
                        <a:buNone/>
                      </a:pPr>
                      <a:r>
                        <a:rPr lang="en-US" sz="1400" b="1">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rPr>
                        <a:t>mOS </a:t>
                      </a:r>
                    </a:p>
                    <a:p>
                      <a:pPr algn="ctr">
                        <a:lnSpc>
                          <a:spcPct val="100000"/>
                        </a:lnSpc>
                        <a:buNone/>
                      </a:pPr>
                      <a:r>
                        <a:rPr lang="en-US" sz="1400" b="1">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400" b="1">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rPr>
                        <a:t>月</a:t>
                      </a:r>
                      <a:r>
                        <a:rPr lang="en-US" sz="1400" b="1">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rPr>
                        <a:t>, 95% CI)</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solidFill>
                      <a:srgbClr val="1C4C90"/>
                    </a:solidFill>
                  </a:tcPr>
                </a:tc>
                <a:tc>
                  <a:txBody>
                    <a:bodyPr/>
                    <a:lstStyle/>
                    <a:p>
                      <a:pPr algn="ctr">
                        <a:lnSpc>
                          <a:spcPct val="100000"/>
                        </a:lnSpc>
                        <a:buNone/>
                      </a:pPr>
                      <a:r>
                        <a:rPr lang="en-US" sz="1400" b="1" err="1">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rPr>
                        <a:t>mDOR</a:t>
                      </a:r>
                      <a:r>
                        <a:rPr lang="en-US" sz="1400" b="1">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rPr>
                        <a:t> </a:t>
                      </a:r>
                    </a:p>
                    <a:p>
                      <a:pPr algn="ctr">
                        <a:lnSpc>
                          <a:spcPct val="100000"/>
                        </a:lnSpc>
                        <a:buNone/>
                      </a:pPr>
                      <a:r>
                        <a:rPr lang="en-US" sz="1400" b="1">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400" b="1">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rPr>
                        <a:t>月</a:t>
                      </a:r>
                      <a:r>
                        <a:rPr lang="en-US" sz="1400" b="1">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rPr>
                        <a:t>)</a:t>
                      </a:r>
                    </a:p>
                  </a:txBody>
                  <a:tcPr marL="0" marR="0" marT="0" marB="0" anchor="ctr">
                    <a:lnL w="12700" cap="flat" cmpd="sng" algn="ctr">
                      <a:solidFill>
                        <a:schemeClr val="bg1"/>
                      </a:solid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solidFill>
                      <a:srgbClr val="1C4C90"/>
                    </a:solidFill>
                  </a:tcPr>
                </a:tc>
                <a:extLst>
                  <a:ext uri="{0D108BD9-81ED-4DB2-BD59-A6C34878D82A}">
                    <a16:rowId xmlns:a16="http://schemas.microsoft.com/office/drawing/2014/main" val="3844903544"/>
                  </a:ext>
                </a:extLst>
              </a:tr>
              <a:tr h="604466">
                <a:tc>
                  <a:txBody>
                    <a:bodyPr/>
                    <a:lstStyle/>
                    <a:p>
                      <a:pPr marL="72000" algn="l">
                        <a:lnSpc>
                          <a:spcPct val="100000"/>
                        </a:lnSpc>
                        <a:buNone/>
                      </a:pPr>
                      <a:r>
                        <a:rPr lang="zh-CN" altLang="en-US" sz="1400" b="1">
                          <a:solidFill>
                            <a:srgbClr val="102E6A"/>
                          </a:solidFill>
                          <a:effectLst/>
                          <a:latin typeface="Arial" panose="020B0604020202020204" pitchFamily="34" charset="0"/>
                          <a:ea typeface="微软雅黑" panose="020B0503020204020204" pitchFamily="34" charset="-122"/>
                          <a:cs typeface="+mn-ea"/>
                          <a:sym typeface="Arial" panose="020B0604020202020204" pitchFamily="34" charset="0"/>
                        </a:rPr>
                        <a:t>恩考芬尼</a:t>
                      </a:r>
                      <a:r>
                        <a:rPr lang="en-US" altLang="zh-CN" sz="1400" b="1">
                          <a:solidFill>
                            <a:srgbClr val="102E6A"/>
                          </a:solidFill>
                          <a:effectLst/>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400" b="1">
                          <a:solidFill>
                            <a:srgbClr val="102E6A"/>
                          </a:solidFill>
                          <a:effectLst/>
                          <a:latin typeface="Arial" panose="020B0604020202020204" pitchFamily="34" charset="0"/>
                          <a:ea typeface="微软雅黑" panose="020B0503020204020204" pitchFamily="34" charset="-122"/>
                          <a:cs typeface="+mn-ea"/>
                          <a:sym typeface="Arial" panose="020B0604020202020204" pitchFamily="34" charset="0"/>
                        </a:rPr>
                        <a:t>贝美替尼</a:t>
                      </a:r>
                      <a:r>
                        <a:rPr lang="en-US" altLang="zh-CN" sz="1400" b="1" baseline="30000">
                          <a:solidFill>
                            <a:srgbClr val="102E6A"/>
                          </a:solidFill>
                          <a:effectLst/>
                          <a:latin typeface="Arial" panose="020B0604020202020204" pitchFamily="34" charset="0"/>
                          <a:ea typeface="微软雅黑" panose="020B0503020204020204" pitchFamily="34" charset="-122"/>
                          <a:cs typeface="+mn-ea"/>
                          <a:sym typeface="Arial" panose="020B0604020202020204" pitchFamily="34" charset="0"/>
                        </a:rPr>
                        <a:t>1</a:t>
                      </a:r>
                      <a:endParaRPr lang="en-US" sz="1400" b="1" baseline="30000">
                        <a:solidFill>
                          <a:srgbClr val="102E6A"/>
                        </a:solidFill>
                        <a:effectLst/>
                        <a:latin typeface="Arial" panose="020B0604020202020204" pitchFamily="34" charset="0"/>
                        <a:ea typeface="微软雅黑" panose="020B0503020204020204" pitchFamily="34" charset="-122"/>
                        <a:cs typeface="+mn-ea"/>
                        <a:sym typeface="Arial" panose="020B0604020202020204" pitchFamily="34" charset="0"/>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en-US" altLang="zh-CN" sz="1400" b="1">
                          <a:solidFill>
                            <a:srgbClr val="102E6A"/>
                          </a:solidFill>
                          <a:effectLst/>
                          <a:latin typeface="Arial" panose="020B0604020202020204" pitchFamily="34" charset="0"/>
                          <a:ea typeface="微软雅黑" panose="020B0503020204020204" pitchFamily="34" charset="-122"/>
                          <a:cs typeface="+mn-ea"/>
                          <a:sym typeface="Arial" panose="020B0604020202020204" pitchFamily="34" charset="0"/>
                        </a:rPr>
                        <a:t>PHAROS</a:t>
                      </a: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en-US" altLang="zh-CN" sz="1400" b="1">
                          <a:solidFill>
                            <a:srgbClr val="102E6A"/>
                          </a:solidFill>
                          <a:effectLst/>
                          <a:latin typeface="Arial" panose="020B0604020202020204" pitchFamily="34" charset="0"/>
                          <a:ea typeface="微软雅黑" panose="020B0503020204020204" pitchFamily="34" charset="-122"/>
                          <a:cs typeface="+mn-ea"/>
                          <a:sym typeface="Arial" panose="020B0604020202020204" pitchFamily="34" charset="0"/>
                        </a:rPr>
                        <a:t>59</a:t>
                      </a: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en-US" altLang="zh-CN" sz="1400" b="1">
                          <a:solidFill>
                            <a:srgbClr val="102E6A"/>
                          </a:solidFill>
                          <a:effectLst/>
                          <a:latin typeface="Arial" panose="020B0604020202020204" pitchFamily="34" charset="0"/>
                          <a:ea typeface="微软雅黑" panose="020B0503020204020204" pitchFamily="34" charset="-122"/>
                          <a:cs typeface="+mn-ea"/>
                          <a:sym typeface="Arial" panose="020B0604020202020204" pitchFamily="34" charset="0"/>
                        </a:rPr>
                        <a:t>75%</a:t>
                      </a:r>
                    </a:p>
                    <a:p>
                      <a:pPr algn="ctr">
                        <a:lnSpc>
                          <a:spcPct val="100000"/>
                        </a:lnSpc>
                        <a:buNone/>
                      </a:pPr>
                      <a:r>
                        <a:rPr lang="en-US" altLang="zh-CN" sz="1400" b="1">
                          <a:solidFill>
                            <a:srgbClr val="102E6A"/>
                          </a:solidFill>
                          <a:effectLst/>
                          <a:latin typeface="Arial" panose="020B0604020202020204" pitchFamily="34" charset="0"/>
                          <a:ea typeface="微软雅黑" panose="020B0503020204020204" pitchFamily="34" charset="-122"/>
                          <a:cs typeface="+mn-ea"/>
                          <a:sym typeface="Arial" panose="020B0604020202020204" pitchFamily="34" charset="0"/>
                        </a:rPr>
                        <a:t>(62-85)</a:t>
                      </a: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en-US" sz="1400" b="1">
                          <a:solidFill>
                            <a:srgbClr val="102E6A"/>
                          </a:solidFill>
                          <a:effectLst/>
                          <a:latin typeface="Arial" panose="020B0604020202020204" pitchFamily="34" charset="0"/>
                          <a:ea typeface="微软雅黑" panose="020B0503020204020204" pitchFamily="34" charset="-122"/>
                          <a:cs typeface="+mn-ea"/>
                          <a:sym typeface="Arial" panose="020B0604020202020204" pitchFamily="34" charset="0"/>
                        </a:rPr>
                        <a:t>30.4 </a:t>
                      </a:r>
                    </a:p>
                    <a:p>
                      <a:pPr algn="ctr">
                        <a:lnSpc>
                          <a:spcPct val="100000"/>
                        </a:lnSpc>
                        <a:buNone/>
                      </a:pPr>
                      <a:r>
                        <a:rPr lang="en-US" sz="1400" b="1">
                          <a:solidFill>
                            <a:srgbClr val="102E6A"/>
                          </a:solidFill>
                          <a:effectLst/>
                          <a:latin typeface="Arial" panose="020B0604020202020204" pitchFamily="34" charset="0"/>
                          <a:ea typeface="微软雅黑" panose="020B0503020204020204" pitchFamily="34" charset="-122"/>
                          <a:cs typeface="+mn-ea"/>
                          <a:sym typeface="Arial" panose="020B0604020202020204" pitchFamily="34" charset="0"/>
                        </a:rPr>
                        <a:t>(15.7-NE)</a:t>
                      </a: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en-US" sz="1400" b="1">
                          <a:solidFill>
                            <a:srgbClr val="102E6A"/>
                          </a:solidFill>
                          <a:effectLst/>
                          <a:latin typeface="Arial" panose="020B0604020202020204" pitchFamily="34" charset="0"/>
                          <a:ea typeface="微软雅黑" panose="020B0503020204020204" pitchFamily="34" charset="-122"/>
                          <a:cs typeface="+mn-ea"/>
                          <a:sym typeface="Arial" panose="020B0604020202020204" pitchFamily="34" charset="0"/>
                        </a:rPr>
                        <a:t>47.6 </a:t>
                      </a:r>
                    </a:p>
                    <a:p>
                      <a:pPr algn="ctr">
                        <a:lnSpc>
                          <a:spcPct val="100000"/>
                        </a:lnSpc>
                        <a:buNone/>
                      </a:pPr>
                      <a:r>
                        <a:rPr lang="en-US" sz="1400" b="1">
                          <a:solidFill>
                            <a:srgbClr val="102E6A"/>
                          </a:solidFill>
                          <a:effectLst/>
                          <a:latin typeface="Arial" panose="020B0604020202020204" pitchFamily="34" charset="0"/>
                          <a:ea typeface="微软雅黑" panose="020B0503020204020204" pitchFamily="34" charset="-122"/>
                          <a:cs typeface="+mn-ea"/>
                          <a:sym typeface="Arial" panose="020B0604020202020204" pitchFamily="34" charset="0"/>
                        </a:rPr>
                        <a:t>(31.3-NE)</a:t>
                      </a: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en-US" sz="1400" b="1">
                          <a:solidFill>
                            <a:srgbClr val="102E6A"/>
                          </a:solidFill>
                          <a:effectLst/>
                          <a:latin typeface="Arial" panose="020B0604020202020204" pitchFamily="34" charset="0"/>
                          <a:ea typeface="微软雅黑" panose="020B0503020204020204" pitchFamily="34" charset="-122"/>
                          <a:cs typeface="+mn-ea"/>
                          <a:sym typeface="Arial" panose="020B0604020202020204" pitchFamily="34" charset="0"/>
                        </a:rPr>
                        <a:t>40.0 </a:t>
                      </a:r>
                    </a:p>
                    <a:p>
                      <a:pPr algn="ctr">
                        <a:lnSpc>
                          <a:spcPct val="100000"/>
                        </a:lnSpc>
                        <a:buNone/>
                      </a:pPr>
                      <a:r>
                        <a:rPr lang="en-US" sz="1400" b="1">
                          <a:solidFill>
                            <a:srgbClr val="102E6A"/>
                          </a:solidFill>
                          <a:effectLst/>
                          <a:latin typeface="Arial" panose="020B0604020202020204" pitchFamily="34" charset="0"/>
                          <a:ea typeface="微软雅黑" panose="020B0503020204020204" pitchFamily="34" charset="-122"/>
                          <a:cs typeface="+mn-ea"/>
                          <a:sym typeface="Arial" panose="020B0604020202020204" pitchFamily="34" charset="0"/>
                        </a:rPr>
                        <a:t>(23.2-NE)</a:t>
                      </a: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8083302"/>
                  </a:ext>
                </a:extLst>
              </a:tr>
              <a:tr h="604466">
                <a:tc>
                  <a:txBody>
                    <a:bodyPr/>
                    <a:lstStyle/>
                    <a:p>
                      <a:pPr marL="72000" algn="l">
                        <a:lnSpc>
                          <a:spcPct val="100000"/>
                        </a:lnSpc>
                        <a:buNone/>
                      </a:pPr>
                      <a:r>
                        <a:rPr lang="zh-CN" altLang="en-US" sz="1400" b="1">
                          <a:solidFill>
                            <a:srgbClr val="102E6A"/>
                          </a:solidFill>
                          <a:effectLst/>
                          <a:latin typeface="Arial" panose="020B0604020202020204" pitchFamily="34" charset="0"/>
                          <a:ea typeface="微软雅黑" panose="020B0503020204020204" pitchFamily="34" charset="-122"/>
                          <a:cs typeface="+mn-ea"/>
                          <a:sym typeface="Arial" panose="020B0604020202020204" pitchFamily="34" charset="0"/>
                        </a:rPr>
                        <a:t>达拉非尼</a:t>
                      </a:r>
                      <a:r>
                        <a:rPr lang="en-US" altLang="zh-CN" sz="1400" b="1">
                          <a:solidFill>
                            <a:srgbClr val="102E6A"/>
                          </a:solidFill>
                          <a:effectLst/>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400" b="1">
                          <a:solidFill>
                            <a:srgbClr val="102E6A"/>
                          </a:solidFill>
                          <a:effectLst/>
                          <a:latin typeface="Arial" panose="020B0604020202020204" pitchFamily="34" charset="0"/>
                          <a:ea typeface="微软雅黑" panose="020B0503020204020204" pitchFamily="34" charset="-122"/>
                          <a:cs typeface="+mn-ea"/>
                          <a:sym typeface="Arial" panose="020B0604020202020204" pitchFamily="34" charset="0"/>
                        </a:rPr>
                        <a:t>曲美替尼</a:t>
                      </a:r>
                      <a:r>
                        <a:rPr lang="en-US" altLang="zh-CN" sz="1400" b="1" baseline="30000">
                          <a:solidFill>
                            <a:srgbClr val="102E6A"/>
                          </a:solidFill>
                          <a:effectLst/>
                          <a:latin typeface="Arial" panose="020B0604020202020204" pitchFamily="34" charset="0"/>
                          <a:ea typeface="微软雅黑" panose="020B0503020204020204" pitchFamily="34" charset="-122"/>
                          <a:cs typeface="+mn-ea"/>
                          <a:sym typeface="Arial" panose="020B0604020202020204" pitchFamily="34" charset="0"/>
                        </a:rPr>
                        <a:t>2</a:t>
                      </a:r>
                      <a:endParaRPr lang="en-US" sz="1400" b="1">
                        <a:solidFill>
                          <a:srgbClr val="102E6A"/>
                        </a:solidFill>
                        <a:effectLst/>
                        <a:latin typeface="Arial" panose="020B0604020202020204" pitchFamily="34" charset="0"/>
                        <a:ea typeface="微软雅黑" panose="020B0503020204020204" pitchFamily="34" charset="-122"/>
                        <a:cs typeface="+mn-ea"/>
                        <a:sym typeface="Arial" panose="020B0604020202020204" pitchFamily="34" charset="0"/>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9050" cap="flat" cmpd="sng" algn="ctr">
                      <a:solidFill>
                        <a:srgbClr val="102E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en-US" altLang="zh-CN" sz="1400" b="1" kern="1200">
                          <a:solidFill>
                            <a:srgbClr val="102E6A"/>
                          </a:solidFill>
                          <a:effectLst/>
                          <a:latin typeface="Arial" panose="020B0604020202020204" pitchFamily="34" charset="0"/>
                          <a:ea typeface="微软雅黑" panose="020B0503020204020204" pitchFamily="34" charset="-122"/>
                          <a:cs typeface="+mn-ea"/>
                        </a:rPr>
                        <a:t>BRF113928</a:t>
                      </a:r>
                      <a:endParaRPr lang="en-US" altLang="zh-CN" sz="1400" b="1" kern="1200">
                        <a:solidFill>
                          <a:srgbClr val="102E6A"/>
                        </a:solidFill>
                        <a:effectLst/>
                        <a:latin typeface="Arial" panose="020B0604020202020204" pitchFamily="34" charset="0"/>
                        <a:ea typeface="微软雅黑" panose="020B0503020204020204" pitchFamily="34" charset="-122"/>
                        <a:cs typeface="+mn-ea"/>
                        <a:sym typeface="Arial" panose="020B0604020202020204" pitchFamily="34" charset="0"/>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9050" cap="flat" cmpd="sng" algn="ctr">
                      <a:solidFill>
                        <a:srgbClr val="102E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en-US" altLang="zh-CN" sz="1400" b="1">
                          <a:solidFill>
                            <a:srgbClr val="102E6A"/>
                          </a:solidFill>
                          <a:effectLst/>
                          <a:latin typeface="Arial" panose="020B0604020202020204" pitchFamily="34" charset="0"/>
                          <a:ea typeface="微软雅黑" panose="020B0503020204020204" pitchFamily="34" charset="-122"/>
                          <a:cs typeface="+mn-ea"/>
                          <a:sym typeface="Arial" panose="020B0604020202020204" pitchFamily="34" charset="0"/>
                        </a:rPr>
                        <a:t>36</a:t>
                      </a: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9050" cap="flat" cmpd="sng" algn="ctr">
                      <a:solidFill>
                        <a:srgbClr val="102E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en-US" altLang="zh-CN" sz="1400" b="1">
                          <a:solidFill>
                            <a:srgbClr val="102E6A"/>
                          </a:solidFill>
                          <a:effectLst/>
                          <a:latin typeface="Arial" panose="020B0604020202020204" pitchFamily="34" charset="0"/>
                          <a:ea typeface="微软雅黑" panose="020B0503020204020204" pitchFamily="34" charset="-122"/>
                          <a:cs typeface="+mn-ea"/>
                          <a:sym typeface="Arial" panose="020B0604020202020204" pitchFamily="34" charset="0"/>
                        </a:rPr>
                        <a:t>64% </a:t>
                      </a:r>
                    </a:p>
                    <a:p>
                      <a:pPr algn="ctr">
                        <a:lnSpc>
                          <a:spcPct val="100000"/>
                        </a:lnSpc>
                        <a:buNone/>
                      </a:pPr>
                      <a:r>
                        <a:rPr lang="en-US" altLang="zh-CN" sz="1400" b="1">
                          <a:solidFill>
                            <a:srgbClr val="102E6A"/>
                          </a:solidFill>
                          <a:effectLst/>
                          <a:latin typeface="Arial" panose="020B0604020202020204" pitchFamily="34" charset="0"/>
                          <a:ea typeface="微软雅黑" panose="020B0503020204020204" pitchFamily="34" charset="-122"/>
                          <a:cs typeface="+mn-ea"/>
                          <a:sym typeface="Arial" panose="020B0604020202020204" pitchFamily="34" charset="0"/>
                        </a:rPr>
                        <a:t>(46-79)</a:t>
                      </a: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9050" cap="flat" cmpd="sng" algn="ctr">
                      <a:solidFill>
                        <a:srgbClr val="102E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en-US" altLang="zh-CN" sz="1400" b="1">
                          <a:solidFill>
                            <a:srgbClr val="102E6A"/>
                          </a:solidFill>
                          <a:effectLst/>
                          <a:latin typeface="Arial" panose="020B0604020202020204" pitchFamily="34" charset="0"/>
                          <a:ea typeface="微软雅黑" panose="020B0503020204020204" pitchFamily="34" charset="-122"/>
                          <a:cs typeface="+mn-ea"/>
                          <a:sym typeface="Arial" panose="020B0604020202020204" pitchFamily="34" charset="0"/>
                        </a:rPr>
                        <a:t>10.8 </a:t>
                      </a:r>
                    </a:p>
                    <a:p>
                      <a:pPr algn="ctr">
                        <a:lnSpc>
                          <a:spcPct val="100000"/>
                        </a:lnSpc>
                        <a:buNone/>
                      </a:pPr>
                      <a:r>
                        <a:rPr lang="en-US" altLang="zh-CN" sz="1400" b="1">
                          <a:solidFill>
                            <a:srgbClr val="102E6A"/>
                          </a:solidFill>
                          <a:effectLst/>
                          <a:latin typeface="Arial" panose="020B0604020202020204" pitchFamily="34" charset="0"/>
                          <a:ea typeface="微软雅黑" panose="020B0503020204020204" pitchFamily="34" charset="-122"/>
                          <a:cs typeface="+mn-ea"/>
                          <a:sym typeface="Arial" panose="020B0604020202020204" pitchFamily="34" charset="0"/>
                        </a:rPr>
                        <a:t>(7.0-14.5)</a:t>
                      </a: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9050" cap="flat" cmpd="sng" algn="ctr">
                      <a:solidFill>
                        <a:srgbClr val="102E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en-US" altLang="zh-CN" sz="1400" b="1">
                          <a:solidFill>
                            <a:srgbClr val="102E6A"/>
                          </a:solidFill>
                          <a:effectLst/>
                          <a:latin typeface="Arial" panose="020B0604020202020204" pitchFamily="34" charset="0"/>
                          <a:ea typeface="微软雅黑" panose="020B0503020204020204" pitchFamily="34" charset="-122"/>
                          <a:cs typeface="+mn-ea"/>
                          <a:sym typeface="Arial" panose="020B0604020202020204" pitchFamily="34" charset="0"/>
                        </a:rPr>
                        <a:t>17.3 </a:t>
                      </a:r>
                    </a:p>
                    <a:p>
                      <a:pPr algn="ctr">
                        <a:lnSpc>
                          <a:spcPct val="100000"/>
                        </a:lnSpc>
                        <a:buNone/>
                      </a:pPr>
                      <a:r>
                        <a:rPr lang="en-US" altLang="zh-CN" sz="1400" b="1">
                          <a:solidFill>
                            <a:srgbClr val="102E6A"/>
                          </a:solidFill>
                          <a:effectLst/>
                          <a:latin typeface="Arial" panose="020B0604020202020204" pitchFamily="34" charset="0"/>
                          <a:ea typeface="微软雅黑" panose="020B0503020204020204" pitchFamily="34" charset="-122"/>
                          <a:cs typeface="+mn-ea"/>
                          <a:sym typeface="Arial" panose="020B0604020202020204" pitchFamily="34" charset="0"/>
                        </a:rPr>
                        <a:t>(12.3-40.2)</a:t>
                      </a: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9050" cap="flat" cmpd="sng" algn="ctr">
                      <a:solidFill>
                        <a:srgbClr val="102E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en-US" altLang="zh-CN" sz="1400" b="1">
                          <a:solidFill>
                            <a:srgbClr val="102E6A"/>
                          </a:solidFill>
                          <a:effectLst/>
                          <a:latin typeface="Arial" panose="020B0604020202020204" pitchFamily="34" charset="0"/>
                          <a:ea typeface="微软雅黑" panose="020B0503020204020204" pitchFamily="34" charset="-122"/>
                          <a:cs typeface="+mn-ea"/>
                          <a:sym typeface="Arial" panose="020B0604020202020204" pitchFamily="34" charset="0"/>
                        </a:rPr>
                        <a:t>10.2 </a:t>
                      </a:r>
                    </a:p>
                    <a:p>
                      <a:pPr algn="ctr">
                        <a:lnSpc>
                          <a:spcPct val="100000"/>
                        </a:lnSpc>
                        <a:buNone/>
                      </a:pPr>
                      <a:r>
                        <a:rPr lang="en-US" altLang="zh-CN" sz="1400" b="1">
                          <a:solidFill>
                            <a:srgbClr val="102E6A"/>
                          </a:solidFill>
                          <a:effectLst/>
                          <a:latin typeface="Arial" panose="020B0604020202020204" pitchFamily="34" charset="0"/>
                          <a:ea typeface="微软雅黑" panose="020B0503020204020204" pitchFamily="34" charset="-122"/>
                          <a:cs typeface="+mn-ea"/>
                          <a:sym typeface="Arial" panose="020B0604020202020204" pitchFamily="34" charset="0"/>
                        </a:rPr>
                        <a:t>(8.3-15.2)</a:t>
                      </a: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9050" cap="flat" cmpd="sng" algn="ctr">
                      <a:solidFill>
                        <a:srgbClr val="102E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4646098"/>
                  </a:ext>
                </a:extLst>
              </a:tr>
            </a:tbl>
          </a:graphicData>
        </a:graphic>
      </p:graphicFrame>
      <p:grpSp>
        <p:nvGrpSpPr>
          <p:cNvPr id="11" name="Group 10">
            <a:extLst>
              <a:ext uri="{FF2B5EF4-FFF2-40B4-BE49-F238E27FC236}">
                <a16:creationId xmlns:a16="http://schemas.microsoft.com/office/drawing/2014/main" id="{21FEDFD5-9333-48D6-533F-098E4CC14EA0}"/>
              </a:ext>
            </a:extLst>
          </p:cNvPr>
          <p:cNvGrpSpPr/>
          <p:nvPr/>
        </p:nvGrpSpPr>
        <p:grpSpPr>
          <a:xfrm rot="10800000">
            <a:off x="8963247" y="4409890"/>
            <a:ext cx="821968" cy="1801456"/>
            <a:chOff x="10801946" y="1384517"/>
            <a:chExt cx="999530" cy="1879985"/>
          </a:xfrm>
        </p:grpSpPr>
        <p:sp>
          <p:nvSpPr>
            <p:cNvPr id="12" name="Arrow: Down 11">
              <a:extLst>
                <a:ext uri="{FF2B5EF4-FFF2-40B4-BE49-F238E27FC236}">
                  <a16:creationId xmlns:a16="http://schemas.microsoft.com/office/drawing/2014/main" id="{D37130BC-A22A-934E-231A-EC5FDD9511EE}"/>
                </a:ext>
              </a:extLst>
            </p:cNvPr>
            <p:cNvSpPr/>
            <p:nvPr/>
          </p:nvSpPr>
          <p:spPr>
            <a:xfrm>
              <a:off x="10801946" y="1384517"/>
              <a:ext cx="999530" cy="1879985"/>
            </a:xfrm>
            <a:prstGeom prst="downArrow">
              <a:avLst>
                <a:gd name="adj1" fmla="val 76064"/>
                <a:gd name="adj2" fmla="val 50000"/>
              </a:avLst>
            </a:prstGeom>
            <a:solidFill>
              <a:schemeClr val="bg1"/>
            </a:solidFill>
            <a:ln w="28575">
              <a:solidFill>
                <a:srgbClr val="1C4C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C14F4F"/>
                </a:solidFill>
              </a:endParaRPr>
            </a:p>
          </p:txBody>
        </p:sp>
        <p:sp>
          <p:nvSpPr>
            <p:cNvPr id="14" name="TextBox 13">
              <a:extLst>
                <a:ext uri="{FF2B5EF4-FFF2-40B4-BE49-F238E27FC236}">
                  <a16:creationId xmlns:a16="http://schemas.microsoft.com/office/drawing/2014/main" id="{2C0F4624-130D-A43E-9111-251DBE06BA19}"/>
                </a:ext>
              </a:extLst>
            </p:cNvPr>
            <p:cNvSpPr txBox="1"/>
            <p:nvPr/>
          </p:nvSpPr>
          <p:spPr>
            <a:xfrm rot="10800000">
              <a:off x="10816538" y="1816390"/>
              <a:ext cx="970346" cy="1003193"/>
            </a:xfrm>
            <a:prstGeom prst="rect">
              <a:avLst/>
            </a:prstGeom>
            <a:noFill/>
          </p:spPr>
          <p:txBody>
            <a:bodyPr wrap="square" rtlCol="0" anchor="t">
              <a:spAutoFit/>
            </a:bodyPr>
            <a:lstStyle/>
            <a:p>
              <a:pPr algn="ctr">
                <a:lnSpc>
                  <a:spcPct val="150000"/>
                </a:lnSpc>
              </a:pPr>
              <a:r>
                <a:rPr lang="en-US" altLang="zh-CN" sz="2000" b="1">
                  <a:solidFill>
                    <a:srgbClr val="C14F4F"/>
                  </a:solidFill>
                  <a:latin typeface="微软雅黑" panose="020B0503020204020204" pitchFamily="34" charset="-122"/>
                  <a:ea typeface="微软雅黑" panose="020B0503020204020204" pitchFamily="34" charset="-122"/>
                </a:rPr>
                <a:t>ORR</a:t>
              </a:r>
            </a:p>
            <a:p>
              <a:pPr algn="ctr">
                <a:lnSpc>
                  <a:spcPct val="150000"/>
                </a:lnSpc>
              </a:pPr>
              <a:r>
                <a:rPr lang="en-US" altLang="zh-CN" sz="2000" b="1">
                  <a:solidFill>
                    <a:srgbClr val="C14F4F"/>
                  </a:solidFill>
                  <a:latin typeface="微软雅黑" panose="020B0503020204020204" pitchFamily="34" charset="-122"/>
                  <a:ea typeface="微软雅黑" panose="020B0503020204020204" pitchFamily="34" charset="-122"/>
                </a:rPr>
                <a:t>75%</a:t>
              </a:r>
              <a:endParaRPr lang="en-US" sz="2000" b="1">
                <a:solidFill>
                  <a:srgbClr val="C14F4F"/>
                </a:solidFill>
                <a:latin typeface="微软雅黑" panose="020B0503020204020204" pitchFamily="34" charset="-122"/>
                <a:ea typeface="微软雅黑" panose="020B0503020204020204" pitchFamily="34" charset="-122"/>
              </a:endParaRPr>
            </a:p>
          </p:txBody>
        </p:sp>
      </p:grpSp>
      <p:grpSp>
        <p:nvGrpSpPr>
          <p:cNvPr id="19" name="Group 18">
            <a:extLst>
              <a:ext uri="{FF2B5EF4-FFF2-40B4-BE49-F238E27FC236}">
                <a16:creationId xmlns:a16="http://schemas.microsoft.com/office/drawing/2014/main" id="{BA870ECA-4ACF-AEF1-3655-880FB1FE123F}"/>
              </a:ext>
            </a:extLst>
          </p:cNvPr>
          <p:cNvGrpSpPr/>
          <p:nvPr/>
        </p:nvGrpSpPr>
        <p:grpSpPr>
          <a:xfrm rot="10800000">
            <a:off x="9942323" y="4348002"/>
            <a:ext cx="996312" cy="1866838"/>
            <a:chOff x="10801946" y="1380872"/>
            <a:chExt cx="999530" cy="1948215"/>
          </a:xfrm>
        </p:grpSpPr>
        <p:sp>
          <p:nvSpPr>
            <p:cNvPr id="20" name="Arrow: Down 19">
              <a:extLst>
                <a:ext uri="{FF2B5EF4-FFF2-40B4-BE49-F238E27FC236}">
                  <a16:creationId xmlns:a16="http://schemas.microsoft.com/office/drawing/2014/main" id="{1C48C432-5675-4473-8553-29094C284CF6}"/>
                </a:ext>
              </a:extLst>
            </p:cNvPr>
            <p:cNvSpPr/>
            <p:nvPr/>
          </p:nvSpPr>
          <p:spPr>
            <a:xfrm>
              <a:off x="10801946" y="1380872"/>
              <a:ext cx="999530" cy="1948215"/>
            </a:xfrm>
            <a:prstGeom prst="downArrow">
              <a:avLst>
                <a:gd name="adj1" fmla="val 76064"/>
                <a:gd name="adj2" fmla="val 50000"/>
              </a:avLst>
            </a:prstGeom>
            <a:solidFill>
              <a:schemeClr val="bg1"/>
            </a:solidFill>
            <a:ln w="28575">
              <a:solidFill>
                <a:srgbClr val="1C4C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21" name="TextBox 20">
              <a:extLst>
                <a:ext uri="{FF2B5EF4-FFF2-40B4-BE49-F238E27FC236}">
                  <a16:creationId xmlns:a16="http://schemas.microsoft.com/office/drawing/2014/main" id="{E209FCB7-3B02-3E25-6CD9-1BC3A94697C3}"/>
                </a:ext>
              </a:extLst>
            </p:cNvPr>
            <p:cNvSpPr txBox="1"/>
            <p:nvPr/>
          </p:nvSpPr>
          <p:spPr>
            <a:xfrm rot="10800000">
              <a:off x="10816538" y="1866979"/>
              <a:ext cx="970346" cy="1003192"/>
            </a:xfrm>
            <a:prstGeom prst="rect">
              <a:avLst/>
            </a:prstGeom>
            <a:noFill/>
          </p:spPr>
          <p:txBody>
            <a:bodyPr wrap="square" rtlCol="0" anchor="t">
              <a:spAutoFit/>
            </a:bodyPr>
            <a:lstStyle/>
            <a:p>
              <a:pPr algn="ctr">
                <a:lnSpc>
                  <a:spcPct val="150000"/>
                </a:lnSpc>
              </a:pPr>
              <a:r>
                <a:rPr lang="en-US" altLang="zh-CN" sz="2000" b="1">
                  <a:solidFill>
                    <a:srgbClr val="C14F4F"/>
                  </a:solidFill>
                  <a:latin typeface="微软雅黑" panose="020B0503020204020204" pitchFamily="34" charset="-122"/>
                  <a:ea typeface="微软雅黑" panose="020B0503020204020204" pitchFamily="34" charset="-122"/>
                </a:rPr>
                <a:t>mPFS</a:t>
              </a:r>
            </a:p>
            <a:p>
              <a:pPr algn="ctr">
                <a:lnSpc>
                  <a:spcPct val="150000"/>
                </a:lnSpc>
              </a:pPr>
              <a:r>
                <a:rPr lang="en-US" altLang="zh-CN" sz="2000" b="1">
                  <a:solidFill>
                    <a:srgbClr val="C14F4F"/>
                  </a:solidFill>
                  <a:latin typeface="微软雅黑" panose="020B0503020204020204" pitchFamily="34" charset="-122"/>
                  <a:ea typeface="微软雅黑" panose="020B0503020204020204" pitchFamily="34" charset="-122"/>
                </a:rPr>
                <a:t>30.4</a:t>
              </a:r>
            </a:p>
          </p:txBody>
        </p:sp>
      </p:grpSp>
      <p:sp>
        <p:nvSpPr>
          <p:cNvPr id="3" name="Rectangle: Rounded Corners 2">
            <a:extLst>
              <a:ext uri="{FF2B5EF4-FFF2-40B4-BE49-F238E27FC236}">
                <a16:creationId xmlns:a16="http://schemas.microsoft.com/office/drawing/2014/main" id="{E7E2F12A-1AD6-4E14-F3C4-9CF280E24543}"/>
              </a:ext>
            </a:extLst>
          </p:cNvPr>
          <p:cNvSpPr/>
          <p:nvPr/>
        </p:nvSpPr>
        <p:spPr>
          <a:xfrm rot="16200000">
            <a:off x="477926" y="3014998"/>
            <a:ext cx="1075232" cy="42531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75000"/>
                    <a:lumOff val="25000"/>
                  </a:schemeClr>
                </a:solidFill>
                <a:latin typeface="微软雅黑" panose="020B0503020204020204" pitchFamily="34" charset="-122"/>
                <a:ea typeface="微软雅黑" panose="020B0503020204020204" pitchFamily="34" charset="-122"/>
              </a:rPr>
              <a:t>PFS (%)</a:t>
            </a:r>
          </a:p>
        </p:txBody>
      </p:sp>
      <p:sp>
        <p:nvSpPr>
          <p:cNvPr id="8" name="Rectangle: Rounded Corners 7">
            <a:extLst>
              <a:ext uri="{FF2B5EF4-FFF2-40B4-BE49-F238E27FC236}">
                <a16:creationId xmlns:a16="http://schemas.microsoft.com/office/drawing/2014/main" id="{C2A31403-2417-5A0F-6E58-F7199024971E}"/>
              </a:ext>
            </a:extLst>
          </p:cNvPr>
          <p:cNvSpPr/>
          <p:nvPr/>
        </p:nvSpPr>
        <p:spPr>
          <a:xfrm rot="16200000">
            <a:off x="6228828" y="3014998"/>
            <a:ext cx="1075232" cy="42531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75000"/>
                    <a:lumOff val="25000"/>
                  </a:schemeClr>
                </a:solidFill>
                <a:latin typeface="微软雅黑" panose="020B0503020204020204" pitchFamily="34" charset="-122"/>
                <a:ea typeface="微软雅黑" panose="020B0503020204020204" pitchFamily="34" charset="-122"/>
              </a:rPr>
              <a:t>OS (%)</a:t>
            </a:r>
          </a:p>
        </p:txBody>
      </p:sp>
      <p:sp>
        <p:nvSpPr>
          <p:cNvPr id="16" name="TextBox 15">
            <a:extLst>
              <a:ext uri="{FF2B5EF4-FFF2-40B4-BE49-F238E27FC236}">
                <a16:creationId xmlns:a16="http://schemas.microsoft.com/office/drawing/2014/main" id="{1C6ECD3A-D31E-E78D-0B3C-61959E49678C}"/>
              </a:ext>
            </a:extLst>
          </p:cNvPr>
          <p:cNvSpPr txBox="1"/>
          <p:nvPr/>
        </p:nvSpPr>
        <p:spPr>
          <a:xfrm>
            <a:off x="611023" y="6289024"/>
            <a:ext cx="7884391" cy="246221"/>
          </a:xfrm>
          <a:prstGeom prst="rect">
            <a:avLst/>
          </a:prstGeom>
          <a:noFill/>
        </p:spPr>
        <p:txBody>
          <a:bodyPr wrap="square">
            <a:spAutoFit/>
          </a:bodyPr>
          <a:lstStyle/>
          <a:p>
            <a:r>
              <a:rPr lang="en-US" sz="1000" dirty="0">
                <a:latin typeface="微软雅黑" panose="020B0503020204020204" pitchFamily="34" charset="-122"/>
                <a:ea typeface="微软雅黑" panose="020B0503020204020204" pitchFamily="34" charset="-122"/>
              </a:rPr>
              <a:t>ORR: objective response rate; DOR:</a:t>
            </a:r>
            <a:r>
              <a:rPr lang="zh-CN" altLang="en-US" sz="1000" dirty="0">
                <a:latin typeface="微软雅黑" panose="020B0503020204020204" pitchFamily="34" charset="-122"/>
                <a:ea typeface="微软雅黑" panose="020B0503020204020204" pitchFamily="34" charset="-122"/>
              </a:rPr>
              <a:t> </a:t>
            </a:r>
            <a:r>
              <a:rPr lang="en-US" altLang="zh-CN" sz="1000" dirty="0">
                <a:latin typeface="微软雅黑" panose="020B0503020204020204" pitchFamily="34" charset="-122"/>
                <a:ea typeface="微软雅黑" panose="020B0503020204020204" pitchFamily="34" charset="-122"/>
              </a:rPr>
              <a:t>duration of response; CI: confidence interval; NE: not estimable</a:t>
            </a:r>
            <a:endParaRPr lang="en-US" sz="1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63587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CE3AD-F3DD-5BEF-69A5-A6753302931E}"/>
            </a:ext>
          </a:extLst>
        </p:cNvPr>
        <p:cNvGrpSpPr/>
        <p:nvPr/>
      </p:nvGrpSpPr>
      <p:grpSpPr>
        <a:xfrm>
          <a:off x="0" y="0"/>
          <a:ext cx="0" cy="0"/>
          <a:chOff x="0" y="0"/>
          <a:chExt cx="0" cy="0"/>
        </a:xfrm>
      </p:grpSpPr>
      <p:sp>
        <p:nvSpPr>
          <p:cNvPr id="15" name="Title 2">
            <a:extLst>
              <a:ext uri="{FF2B5EF4-FFF2-40B4-BE49-F238E27FC236}">
                <a16:creationId xmlns:a16="http://schemas.microsoft.com/office/drawing/2014/main" id="{56023946-1658-02C4-2737-235616850302}"/>
              </a:ext>
            </a:extLst>
          </p:cNvPr>
          <p:cNvSpPr txBox="1">
            <a:spLocks/>
          </p:cNvSpPr>
          <p:nvPr/>
        </p:nvSpPr>
        <p:spPr>
          <a:xfrm>
            <a:off x="436688" y="415570"/>
            <a:ext cx="11265426" cy="880325"/>
          </a:xfrm>
          <a:prstGeom prst="rect">
            <a:avLst/>
          </a:prstGeom>
        </p:spPr>
        <p:txBody>
          <a:bodyPr vert="horz" lIns="91439" tIns="45719" rIns="91439" bIns="45719" rtlCol="0" anchor="ctr">
            <a:noAutofit/>
          </a:bodyPr>
          <a:lstStyle>
            <a:lvl1pPr algn="ctr" defTabSz="914400" rtl="0" eaLnBrk="1" latinLnBrk="0" hangingPunct="1">
              <a:lnSpc>
                <a:spcPct val="130000"/>
              </a:lnSpc>
              <a:spcBef>
                <a:spcPct val="0"/>
              </a:spcBef>
              <a:buNone/>
              <a:defRPr sz="6000" kern="1200">
                <a:solidFill>
                  <a:schemeClr val="tx1"/>
                </a:solidFill>
                <a:effectLst/>
                <a:latin typeface="+mj-lt"/>
                <a:ea typeface="+mj-ea"/>
                <a:cs typeface="+mj-cs"/>
              </a:defRPr>
            </a:lvl1pPr>
          </a:lstStyle>
          <a:p>
            <a:pPr algn="l">
              <a:lnSpc>
                <a:spcPct val="100000"/>
              </a:lnSpc>
            </a:pPr>
            <a:r>
              <a:rPr lang="zh-CN" altLang="en-US" sz="2400" b="1">
                <a:solidFill>
                  <a:srgbClr val="C14F4F"/>
                </a:solidFill>
                <a:latin typeface="微软雅黑" panose="020B0503020204020204" pitchFamily="34" charset="-122"/>
                <a:ea typeface="微软雅黑" panose="020B0503020204020204" pitchFamily="34" charset="-122"/>
                <a:cs typeface="Arial" panose="020B0604020202020204" pitchFamily="34" charset="0"/>
              </a:rPr>
              <a:t>国内外权威指南一致推荐</a:t>
            </a:r>
            <a:r>
              <a:rPr lang="zh-CN" altLang="en-US" sz="2400" b="1">
                <a:solidFill>
                  <a:srgbClr val="2F5597"/>
                </a:solidFill>
                <a:latin typeface="微软雅黑" panose="020B0503020204020204" pitchFamily="34" charset="-122"/>
                <a:ea typeface="微软雅黑" panose="020B0503020204020204" pitchFamily="34" charset="-122"/>
                <a:cs typeface="Arial" panose="020B0604020202020204" pitchFamily="34" charset="0"/>
              </a:rPr>
              <a:t>恩考芬尼</a:t>
            </a:r>
            <a:r>
              <a:rPr lang="en-US" altLang="zh-CN" sz="2400" b="1">
                <a:solidFill>
                  <a:srgbClr val="2F5597"/>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400" b="1">
                <a:solidFill>
                  <a:srgbClr val="2F5597"/>
                </a:solidFill>
                <a:latin typeface="微软雅黑" panose="020B0503020204020204" pitchFamily="34" charset="-122"/>
                <a:ea typeface="微软雅黑" panose="020B0503020204020204" pitchFamily="34" charset="-122"/>
                <a:cs typeface="Arial" panose="020B0604020202020204" pitchFamily="34" charset="0"/>
              </a:rPr>
              <a:t>贝美替尼用于一线治疗</a:t>
            </a:r>
            <a:r>
              <a:rPr lang="en-US" altLang="zh-CN" sz="2400" b="1">
                <a:solidFill>
                  <a:srgbClr val="2F5597"/>
                </a:solidFill>
                <a:latin typeface="微软雅黑" panose="020B0503020204020204" pitchFamily="34" charset="-122"/>
                <a:ea typeface="微软雅黑" panose="020B0503020204020204" pitchFamily="34" charset="-122"/>
                <a:cs typeface="Arial" panose="020B0604020202020204" pitchFamily="34" charset="0"/>
              </a:rPr>
              <a:t>BRAF</a:t>
            </a:r>
            <a:r>
              <a:rPr lang="en-US" altLang="zh-CN" sz="2400" b="1" baseline="30000">
                <a:solidFill>
                  <a:srgbClr val="2F5597"/>
                </a:solidFill>
                <a:latin typeface="微软雅黑" panose="020B0503020204020204" pitchFamily="34" charset="-122"/>
                <a:ea typeface="微软雅黑" panose="020B0503020204020204" pitchFamily="34" charset="-122"/>
                <a:cs typeface="Arial" panose="020B0604020202020204" pitchFamily="34" charset="0"/>
              </a:rPr>
              <a:t>V600E</a:t>
            </a:r>
            <a:r>
              <a:rPr lang="zh-CN" altLang="en-US" sz="2400" b="1">
                <a:solidFill>
                  <a:srgbClr val="2F5597"/>
                </a:solidFill>
                <a:latin typeface="微软雅黑" panose="020B0503020204020204" pitchFamily="34" charset="-122"/>
                <a:ea typeface="微软雅黑" panose="020B0503020204020204" pitchFamily="34" charset="-122"/>
                <a:cs typeface="Arial" panose="020B0604020202020204" pitchFamily="34" charset="0"/>
              </a:rPr>
              <a:t>突变型转移性</a:t>
            </a:r>
            <a:r>
              <a:rPr lang="en-US" altLang="zh-CN" sz="2400" b="1">
                <a:solidFill>
                  <a:srgbClr val="2F5597"/>
                </a:solidFill>
                <a:latin typeface="微软雅黑" panose="020B0503020204020204" pitchFamily="34" charset="-122"/>
                <a:ea typeface="微软雅黑" panose="020B0503020204020204" pitchFamily="34" charset="-122"/>
                <a:cs typeface="Arial" panose="020B0604020202020204" pitchFamily="34" charset="0"/>
              </a:rPr>
              <a:t>NSCLC</a:t>
            </a:r>
            <a:endParaRPr lang="zh-CN" altLang="en-US" sz="2400" b="1">
              <a:solidFill>
                <a:srgbClr val="2F5597"/>
              </a:solidFill>
              <a:highlight>
                <a:srgbClr val="FFFF00"/>
              </a:highlight>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文本框 40">
            <a:extLst>
              <a:ext uri="{FF2B5EF4-FFF2-40B4-BE49-F238E27FC236}">
                <a16:creationId xmlns:a16="http://schemas.microsoft.com/office/drawing/2014/main" id="{06045B77-D6E9-E235-0DFF-B22C30BAD4B4}"/>
              </a:ext>
            </a:extLst>
          </p:cNvPr>
          <p:cNvSpPr txBox="1"/>
          <p:nvPr/>
        </p:nvSpPr>
        <p:spPr>
          <a:xfrm>
            <a:off x="436687" y="6345812"/>
            <a:ext cx="4972711" cy="461665"/>
          </a:xfrm>
          <a:prstGeom prst="rect">
            <a:avLst/>
          </a:prstGeom>
          <a:noFill/>
        </p:spPr>
        <p:txBody>
          <a:bodyPr wrap="square" numCol="1">
            <a:spAutoFit/>
          </a:bodyPr>
          <a:lstStyle/>
          <a:p>
            <a:pPr marL="228600" indent="-228600">
              <a:buFont typeface="Arial" panose="020B0604020202020204" pitchFamily="34" charset="0"/>
              <a:buAutoNum type="arabicPeriod"/>
              <a:defRPr/>
            </a:pPr>
            <a:r>
              <a:rPr kumimoji="0" lang="en-US" altLang="zh-CN" sz="800" b="0" i="0" u="none" strike="noStrike" kern="1200" cap="none" spc="0" normalizeH="0" baseline="0" noProof="0">
                <a:ln>
                  <a:noFill/>
                </a:ln>
                <a:solidFill>
                  <a:prstClr val="black"/>
                </a:solidFill>
                <a:effectLst/>
                <a:uLnTx/>
                <a:uFillTx/>
                <a:latin typeface="Arial" panose="02110004020202020204"/>
                <a:ea typeface="微软雅黑"/>
                <a:cs typeface="+mn-ea"/>
                <a:sym typeface="+mn-lt"/>
              </a:rPr>
              <a:t>Lee, S-H et al. ESMO open vol. 9,12 (2024): 103996.</a:t>
            </a:r>
          </a:p>
          <a:p>
            <a:pPr marL="228600" indent="-228600">
              <a:buFont typeface="Arial" panose="020B0604020202020204" pitchFamily="34" charset="0"/>
              <a:buAutoNum type="arabicPeriod"/>
              <a:defRPr/>
            </a:pPr>
            <a:r>
              <a:rPr kumimoji="0" lang="en-US" altLang="zh-CN" sz="800" b="0" i="0" u="none" strike="noStrike" kern="1200" cap="none" spc="0" normalizeH="0" baseline="0" noProof="0">
                <a:ln>
                  <a:noFill/>
                </a:ln>
                <a:solidFill>
                  <a:prstClr val="black"/>
                </a:solidFill>
                <a:effectLst/>
                <a:uLnTx/>
                <a:uFillTx/>
                <a:latin typeface="Arial" panose="02110004020202020204"/>
                <a:ea typeface="微软雅黑"/>
                <a:cs typeface="+mn-ea"/>
                <a:sym typeface="+mn-lt"/>
              </a:rPr>
              <a:t>NCCN Guidelines</a:t>
            </a:r>
            <a:r>
              <a:rPr lang="en-US" altLang="zh-CN" sz="800">
                <a:solidFill>
                  <a:prstClr val="black"/>
                </a:solidFill>
                <a:latin typeface="Arial" panose="02110004020202020204"/>
                <a:ea typeface="微软雅黑"/>
                <a:cs typeface="+mn-ea"/>
                <a:sym typeface="+mn-lt"/>
              </a:rPr>
              <a:t>.</a:t>
            </a:r>
            <a:r>
              <a:rPr lang="zh-CN" altLang="en-US" sz="800">
                <a:solidFill>
                  <a:prstClr val="black"/>
                </a:solidFill>
                <a:latin typeface="Arial" panose="02110004020202020204"/>
                <a:ea typeface="微软雅黑"/>
                <a:cs typeface="+mn-ea"/>
                <a:sym typeface="+mn-lt"/>
              </a:rPr>
              <a:t> </a:t>
            </a:r>
            <a:r>
              <a:rPr lang="en-US" altLang="zh-CN" sz="800">
                <a:solidFill>
                  <a:prstClr val="black"/>
                </a:solidFill>
                <a:latin typeface="Arial" panose="02110004020202020204"/>
                <a:ea typeface="微软雅黑"/>
                <a:cs typeface="+mn-ea"/>
                <a:sym typeface="+mn-lt"/>
              </a:rPr>
              <a:t>Non-Small Cell Lung Cancer Version 5.2026</a:t>
            </a:r>
          </a:p>
          <a:p>
            <a:pPr marL="228600" indent="-228600">
              <a:buFont typeface="Arial" panose="020B0604020202020204" pitchFamily="34" charset="0"/>
              <a:buAutoNum type="arabicPeriod"/>
              <a:defRPr/>
            </a:pPr>
            <a:r>
              <a:rPr kumimoji="0" lang="en-US" altLang="zh-CN" sz="800" b="0" i="0" u="none" strike="noStrike" kern="1200" cap="none" spc="0" normalizeH="0" baseline="0" noProof="0">
                <a:ln>
                  <a:noFill/>
                </a:ln>
                <a:solidFill>
                  <a:prstClr val="black"/>
                </a:solidFill>
                <a:effectLst/>
                <a:uLnTx/>
                <a:uFillTx/>
                <a:latin typeface="Arial" panose="02110004020202020204"/>
                <a:ea typeface="微软雅黑"/>
                <a:cs typeface="+mn-ea"/>
                <a:sym typeface="+mn-lt"/>
              </a:rPr>
              <a:t>CSCO</a:t>
            </a:r>
            <a:r>
              <a:rPr kumimoji="0" lang="zh-CN" altLang="en-US" sz="800" b="0" i="0" u="none" strike="noStrike" kern="1200" cap="none" spc="0" normalizeH="0" baseline="0" noProof="0">
                <a:ln>
                  <a:noFill/>
                </a:ln>
                <a:solidFill>
                  <a:prstClr val="black"/>
                </a:solidFill>
                <a:effectLst/>
                <a:uLnTx/>
                <a:uFillTx/>
                <a:latin typeface="Arial" panose="02110004020202020204"/>
                <a:ea typeface="微软雅黑"/>
                <a:cs typeface="+mn-ea"/>
                <a:sym typeface="+mn-lt"/>
              </a:rPr>
              <a:t>非小细胞肺癌诊疗指南</a:t>
            </a:r>
            <a:r>
              <a:rPr kumimoji="0" lang="en-US" altLang="zh-CN" sz="800" b="0" i="0" u="none" strike="noStrike" kern="1200" cap="none" spc="0" normalizeH="0" baseline="0" noProof="0">
                <a:ln>
                  <a:noFill/>
                </a:ln>
                <a:solidFill>
                  <a:prstClr val="black"/>
                </a:solidFill>
                <a:effectLst/>
                <a:uLnTx/>
                <a:uFillTx/>
                <a:latin typeface="Arial" panose="02110004020202020204"/>
                <a:ea typeface="微软雅黑"/>
                <a:cs typeface="+mn-ea"/>
                <a:sym typeface="+mn-lt"/>
              </a:rPr>
              <a:t>2026</a:t>
            </a:r>
          </a:p>
        </p:txBody>
      </p:sp>
      <p:pic>
        <p:nvPicPr>
          <p:cNvPr id="20" name="Picture 19">
            <a:extLst>
              <a:ext uri="{FF2B5EF4-FFF2-40B4-BE49-F238E27FC236}">
                <a16:creationId xmlns:a16="http://schemas.microsoft.com/office/drawing/2014/main" id="{9052E667-8022-FD18-C327-6BC2363E63FB}"/>
              </a:ext>
            </a:extLst>
          </p:cNvPr>
          <p:cNvPicPr>
            <a:picLocks noChangeAspect="1"/>
          </p:cNvPicPr>
          <p:nvPr/>
        </p:nvPicPr>
        <p:blipFill>
          <a:blip r:embed="rId3"/>
          <a:srcRect l="2685" t="8178" r="2522" b="6804"/>
          <a:stretch/>
        </p:blipFill>
        <p:spPr>
          <a:xfrm>
            <a:off x="1002048" y="2330364"/>
            <a:ext cx="2547392" cy="685672"/>
          </a:xfrm>
          <a:prstGeom prst="rect">
            <a:avLst/>
          </a:prstGeom>
        </p:spPr>
      </p:pic>
      <p:graphicFrame>
        <p:nvGraphicFramePr>
          <p:cNvPr id="32" name="Table 31">
            <a:extLst>
              <a:ext uri="{FF2B5EF4-FFF2-40B4-BE49-F238E27FC236}">
                <a16:creationId xmlns:a16="http://schemas.microsoft.com/office/drawing/2014/main" id="{11CC0BE1-196B-DCC9-8AE1-40635D724782}"/>
              </a:ext>
            </a:extLst>
          </p:cNvPr>
          <p:cNvGraphicFramePr>
            <a:graphicFrameLocks noGrp="1"/>
          </p:cNvGraphicFramePr>
          <p:nvPr/>
        </p:nvGraphicFramePr>
        <p:xfrm>
          <a:off x="651933" y="3399168"/>
          <a:ext cx="3341844" cy="626292"/>
        </p:xfrm>
        <a:graphic>
          <a:graphicData uri="http://schemas.openxmlformats.org/drawingml/2006/table">
            <a:tbl>
              <a:tblPr>
                <a:tableStyleId>{C083E6E3-FA7D-4D7B-A595-EF9225AFEA82}</a:tableStyleId>
              </a:tblPr>
              <a:tblGrid>
                <a:gridCol w="3341844">
                  <a:extLst>
                    <a:ext uri="{9D8B030D-6E8A-4147-A177-3AD203B41FA5}">
                      <a16:colId xmlns:a16="http://schemas.microsoft.com/office/drawing/2014/main" val="83310724"/>
                    </a:ext>
                  </a:extLst>
                </a:gridCol>
              </a:tblGrid>
              <a:tr h="626292">
                <a:tc>
                  <a:txBody>
                    <a:bodyPr/>
                    <a:lstStyle/>
                    <a:p>
                      <a:pPr algn="ctr"/>
                      <a:r>
                        <a:rPr lang="zh-CN" altLang="en-US" sz="1800" b="1" kern="1200">
                          <a:solidFill>
                            <a:srgbClr val="7D1A57"/>
                          </a:solidFill>
                          <a:latin typeface="微软雅黑" panose="020B0503020204020204" pitchFamily="34" charset="-122"/>
                          <a:ea typeface="微软雅黑" panose="020B0503020204020204" pitchFamily="34" charset="-122"/>
                          <a:cs typeface="+mn-cs"/>
                        </a:rPr>
                        <a:t>强烈推荐</a:t>
                      </a:r>
                      <a:endParaRPr lang="en-US" sz="1800" b="1" kern="1200" baseline="30000">
                        <a:solidFill>
                          <a:srgbClr val="7D1A57"/>
                        </a:solidFill>
                        <a:latin typeface="微软雅黑" panose="020B0503020204020204" pitchFamily="34" charset="-122"/>
                        <a:ea typeface="微软雅黑" panose="020B0503020204020204" pitchFamily="34" charset="-122"/>
                        <a:cs typeface="+mn-cs"/>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extLst>
                  <a:ext uri="{0D108BD9-81ED-4DB2-BD59-A6C34878D82A}">
                    <a16:rowId xmlns:a16="http://schemas.microsoft.com/office/drawing/2014/main" val="2217186731"/>
                  </a:ext>
                </a:extLst>
              </a:tr>
            </a:tbl>
          </a:graphicData>
        </a:graphic>
      </p:graphicFrame>
      <p:pic>
        <p:nvPicPr>
          <p:cNvPr id="4098" name="Picture 2">
            <a:extLst>
              <a:ext uri="{FF2B5EF4-FFF2-40B4-BE49-F238E27FC236}">
                <a16:creationId xmlns:a16="http://schemas.microsoft.com/office/drawing/2014/main" id="{49B641FF-98D6-47A4-500F-F6CBCFDC43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5015" y="2324090"/>
            <a:ext cx="2724415" cy="69158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950EA715-63C7-FAB9-06B8-3299DD8E0515}"/>
              </a:ext>
            </a:extLst>
          </p:cNvPr>
          <p:cNvGrpSpPr/>
          <p:nvPr/>
        </p:nvGrpSpPr>
        <p:grpSpPr>
          <a:xfrm>
            <a:off x="8436918" y="2116760"/>
            <a:ext cx="2568666" cy="898042"/>
            <a:chOff x="8436918" y="2116760"/>
            <a:chExt cx="2568666" cy="898042"/>
          </a:xfrm>
        </p:grpSpPr>
        <p:pic>
          <p:nvPicPr>
            <p:cNvPr id="19" name="Picture 18">
              <a:extLst>
                <a:ext uri="{FF2B5EF4-FFF2-40B4-BE49-F238E27FC236}">
                  <a16:creationId xmlns:a16="http://schemas.microsoft.com/office/drawing/2014/main" id="{64C32FB0-58F8-7F47-C702-F3D0CA9FB16B}"/>
                </a:ext>
              </a:extLst>
            </p:cNvPr>
            <p:cNvPicPr>
              <a:picLocks noChangeAspect="1"/>
            </p:cNvPicPr>
            <p:nvPr/>
          </p:nvPicPr>
          <p:blipFill>
            <a:blip r:embed="rId5"/>
            <a:srcRect r="61372"/>
            <a:stretch>
              <a:fillRect/>
            </a:stretch>
          </p:blipFill>
          <p:spPr>
            <a:xfrm>
              <a:off x="9016665" y="2116760"/>
              <a:ext cx="1409171" cy="561975"/>
            </a:xfrm>
            <a:prstGeom prst="rect">
              <a:avLst/>
            </a:prstGeom>
          </p:spPr>
        </p:pic>
        <p:sp>
          <p:nvSpPr>
            <p:cNvPr id="22" name="TextBox 21">
              <a:extLst>
                <a:ext uri="{FF2B5EF4-FFF2-40B4-BE49-F238E27FC236}">
                  <a16:creationId xmlns:a16="http://schemas.microsoft.com/office/drawing/2014/main" id="{89782E56-4523-3358-3BF7-7F8A2F251E15}"/>
                </a:ext>
              </a:extLst>
            </p:cNvPr>
            <p:cNvSpPr txBox="1"/>
            <p:nvPr/>
          </p:nvSpPr>
          <p:spPr>
            <a:xfrm>
              <a:off x="8436918" y="2707025"/>
              <a:ext cx="2568666" cy="307777"/>
            </a:xfrm>
            <a:prstGeom prst="rect">
              <a:avLst/>
            </a:prstGeom>
            <a:noFill/>
          </p:spPr>
          <p:txBody>
            <a:bodyPr wrap="square">
              <a:spAutoFit/>
            </a:bodyPr>
            <a:lstStyle/>
            <a:p>
              <a:pPr algn="ctr"/>
              <a:r>
                <a:rPr lang="zh-CN" altLang="en-US" sz="1400" b="1">
                  <a:solidFill>
                    <a:srgbClr val="081A6E"/>
                  </a:solidFill>
                  <a:latin typeface="微软雅黑" panose="020B0503020204020204" pitchFamily="34" charset="-122"/>
                  <a:ea typeface="微软雅黑" panose="020B0503020204020204" pitchFamily="34" charset="-122"/>
                  <a:cs typeface="Arial" panose="020B0604020202020204" pitchFamily="34" charset="0"/>
                </a:rPr>
                <a:t>非小细胞肺癌诊疗指南</a:t>
              </a:r>
              <a:r>
                <a:rPr lang="en-US" altLang="zh-CN" sz="1400" b="1">
                  <a:solidFill>
                    <a:srgbClr val="081A6E"/>
                  </a:solidFill>
                  <a:latin typeface="微软雅黑" panose="020B0503020204020204" pitchFamily="34" charset="-122"/>
                  <a:ea typeface="微软雅黑" panose="020B0503020204020204" pitchFamily="34" charset="-122"/>
                  <a:cs typeface="Arial" panose="020B0604020202020204" pitchFamily="34" charset="0"/>
                </a:rPr>
                <a:t>2026</a:t>
              </a:r>
              <a:endParaRPr lang="en-US" sz="1400">
                <a:solidFill>
                  <a:srgbClr val="081A6E"/>
                </a:solidFill>
              </a:endParaRPr>
            </a:p>
          </p:txBody>
        </p:sp>
      </p:grpSp>
      <p:sp>
        <p:nvSpPr>
          <p:cNvPr id="27" name="TextBox 26">
            <a:extLst>
              <a:ext uri="{FF2B5EF4-FFF2-40B4-BE49-F238E27FC236}">
                <a16:creationId xmlns:a16="http://schemas.microsoft.com/office/drawing/2014/main" id="{2D0D61E3-8B6F-7144-32EE-C66C13C7A0D4}"/>
              </a:ext>
            </a:extLst>
          </p:cNvPr>
          <p:cNvSpPr txBox="1"/>
          <p:nvPr/>
        </p:nvSpPr>
        <p:spPr>
          <a:xfrm>
            <a:off x="439620" y="4307268"/>
            <a:ext cx="3714257" cy="1607620"/>
          </a:xfrm>
          <a:prstGeom prst="rect">
            <a:avLst/>
          </a:prstGeom>
          <a:noFill/>
        </p:spPr>
        <p:txBody>
          <a:bodyPr wrap="square">
            <a:spAutoFit/>
          </a:bodyPr>
          <a:lstStyle/>
          <a:p>
            <a:pPr algn="ctr">
              <a:lnSpc>
                <a:spcPct val="150000"/>
              </a:lnSpc>
            </a:pPr>
            <a:r>
              <a:rPr lang="en-US" altLang="zh-CN" sz="1600" b="1">
                <a:solidFill>
                  <a:srgbClr val="2F5597"/>
                </a:solidFill>
                <a:latin typeface="微软雅黑" panose="020B0503020204020204" pitchFamily="34" charset="-122"/>
                <a:ea typeface="微软雅黑" panose="020B0503020204020204" pitchFamily="34" charset="-122"/>
                <a:cs typeface="+mn-ea"/>
              </a:rPr>
              <a:t>BRAF</a:t>
            </a:r>
            <a:r>
              <a:rPr lang="en-US" altLang="zh-CN" sz="1600" b="1" baseline="30000">
                <a:solidFill>
                  <a:srgbClr val="2F5597"/>
                </a:solidFill>
                <a:latin typeface="微软雅黑" panose="020B0503020204020204" pitchFamily="34" charset="-122"/>
                <a:ea typeface="微软雅黑" panose="020B0503020204020204" pitchFamily="34" charset="-122"/>
                <a:cs typeface="+mn-ea"/>
              </a:rPr>
              <a:t>V600 </a:t>
            </a:r>
            <a:r>
              <a:rPr lang="en-US" altLang="zh-CN" sz="1600" b="1">
                <a:solidFill>
                  <a:srgbClr val="2F5597"/>
                </a:solidFill>
                <a:latin typeface="微软雅黑" panose="020B0503020204020204" pitchFamily="34" charset="-122"/>
                <a:ea typeface="微软雅黑" panose="020B0503020204020204" pitchFamily="34" charset="-122"/>
                <a:cs typeface="+mn-ea"/>
              </a:rPr>
              <a:t>NSCLC</a:t>
            </a:r>
            <a:r>
              <a:rPr lang="zh-CN" altLang="en-US" sz="1600" b="1">
                <a:solidFill>
                  <a:srgbClr val="2F5597"/>
                </a:solidFill>
                <a:latin typeface="微软雅黑" panose="020B0503020204020204" pitchFamily="34" charset="-122"/>
                <a:ea typeface="微软雅黑" panose="020B0503020204020204" pitchFamily="34" charset="-122"/>
                <a:cs typeface="+mn-ea"/>
              </a:rPr>
              <a:t>一线治疗</a:t>
            </a:r>
            <a:endParaRPr lang="en-US" altLang="zh-CN" sz="1600" b="1">
              <a:solidFill>
                <a:srgbClr val="2F5597"/>
              </a:solidFill>
              <a:latin typeface="微软雅黑" panose="020B0503020204020204" pitchFamily="34" charset="-122"/>
              <a:ea typeface="微软雅黑" panose="020B0503020204020204" pitchFamily="34" charset="-122"/>
              <a:cs typeface="+mn-ea"/>
            </a:endParaRPr>
          </a:p>
          <a:p>
            <a:pPr algn="ctr">
              <a:lnSpc>
                <a:spcPct val="150000"/>
              </a:lnSpc>
            </a:pPr>
            <a:r>
              <a:rPr lang="zh-CN" altLang="en-US" sz="1600" b="1">
                <a:solidFill>
                  <a:srgbClr val="2F5597"/>
                </a:solidFill>
                <a:latin typeface="微软雅黑" panose="020B0503020204020204" pitchFamily="34" charset="-122"/>
                <a:ea typeface="微软雅黑" panose="020B0503020204020204" pitchFamily="34" charset="-122"/>
                <a:cs typeface="+mn-ea"/>
              </a:rPr>
              <a:t>临床获益程度评分更高</a:t>
            </a:r>
            <a:r>
              <a:rPr lang="en-US" sz="1600" b="1">
                <a:solidFill>
                  <a:srgbClr val="2F5597"/>
                </a:solidFill>
                <a:latin typeface="微软雅黑" panose="020B0503020204020204" pitchFamily="34" charset="-122"/>
                <a:ea typeface="微软雅黑" panose="020B0503020204020204" pitchFamily="34" charset="-122"/>
                <a:cs typeface="+mn-ea"/>
              </a:rPr>
              <a:t> (1-5)</a:t>
            </a:r>
            <a:endParaRPr lang="en-US" altLang="zh-CN" sz="1600" b="1">
              <a:solidFill>
                <a:srgbClr val="2F5597"/>
              </a:solidFill>
              <a:latin typeface="微软雅黑" panose="020B0503020204020204" pitchFamily="34" charset="-122"/>
              <a:ea typeface="微软雅黑" panose="020B0503020204020204" pitchFamily="34" charset="-122"/>
              <a:cs typeface="+mn-ea"/>
            </a:endParaRPr>
          </a:p>
          <a:p>
            <a:pPr algn="ctr">
              <a:lnSpc>
                <a:spcPct val="150000"/>
              </a:lnSpc>
            </a:pPr>
            <a:r>
              <a:rPr lang="zh-CN" altLang="en-US" sz="1600" b="1">
                <a:solidFill>
                  <a:srgbClr val="C14F4F"/>
                </a:solidFill>
                <a:latin typeface="微软雅黑" panose="020B0503020204020204" pitchFamily="34" charset="-122"/>
                <a:ea typeface="微软雅黑" panose="020B0503020204020204" pitchFamily="34" charset="-122"/>
                <a:cs typeface="+mn-ea"/>
              </a:rPr>
              <a:t>恩考芬尼</a:t>
            </a:r>
            <a:r>
              <a:rPr lang="en-US" altLang="zh-CN" sz="1600" b="1">
                <a:solidFill>
                  <a:srgbClr val="C14F4F"/>
                </a:solidFill>
                <a:latin typeface="微软雅黑" panose="020B0503020204020204" pitchFamily="34" charset="-122"/>
                <a:ea typeface="微软雅黑" panose="020B0503020204020204" pitchFamily="34" charset="-122"/>
                <a:cs typeface="+mn-ea"/>
              </a:rPr>
              <a:t>+</a:t>
            </a:r>
            <a:r>
              <a:rPr lang="zh-CN" altLang="en-US" sz="1600" b="1">
                <a:solidFill>
                  <a:srgbClr val="C14F4F"/>
                </a:solidFill>
                <a:latin typeface="微软雅黑" panose="020B0503020204020204" pitchFamily="34" charset="-122"/>
                <a:ea typeface="微软雅黑" panose="020B0503020204020204" pitchFamily="34" charset="-122"/>
                <a:cs typeface="+mn-ea"/>
              </a:rPr>
              <a:t>贝美替尼</a:t>
            </a:r>
            <a:r>
              <a:rPr lang="en-US" altLang="zh-CN" sz="1400">
                <a:solidFill>
                  <a:srgbClr val="2F5597"/>
                </a:solidFill>
                <a:latin typeface="微软雅黑" panose="020B0503020204020204" pitchFamily="34" charset="-122"/>
                <a:ea typeface="微软雅黑" panose="020B0503020204020204" pitchFamily="34" charset="-122"/>
                <a:cs typeface="+mn-ea"/>
              </a:rPr>
              <a:t> : </a:t>
            </a:r>
            <a:r>
              <a:rPr lang="zh-CN" altLang="en-US" sz="1400">
                <a:solidFill>
                  <a:srgbClr val="2F5597"/>
                </a:solidFill>
                <a:latin typeface="微软雅黑" panose="020B0503020204020204" pitchFamily="34" charset="-122"/>
                <a:ea typeface="微软雅黑" panose="020B0503020204020204" pitchFamily="34" charset="-122"/>
                <a:cs typeface="+mn-ea"/>
              </a:rPr>
              <a:t>达拉非尼</a:t>
            </a:r>
            <a:r>
              <a:rPr lang="en-US" altLang="zh-CN" sz="1400">
                <a:solidFill>
                  <a:srgbClr val="2F5597"/>
                </a:solidFill>
                <a:latin typeface="微软雅黑" panose="020B0503020204020204" pitchFamily="34" charset="-122"/>
                <a:ea typeface="微软雅黑" panose="020B0503020204020204" pitchFamily="34" charset="-122"/>
                <a:cs typeface="+mn-ea"/>
              </a:rPr>
              <a:t>+</a:t>
            </a:r>
            <a:r>
              <a:rPr lang="zh-CN" altLang="en-US" sz="1400">
                <a:solidFill>
                  <a:srgbClr val="2F5597"/>
                </a:solidFill>
                <a:latin typeface="微软雅黑" panose="020B0503020204020204" pitchFamily="34" charset="-122"/>
                <a:ea typeface="微软雅黑" panose="020B0503020204020204" pitchFamily="34" charset="-122"/>
                <a:cs typeface="+mn-ea"/>
              </a:rPr>
              <a:t>曲美替尼 </a:t>
            </a:r>
            <a:endParaRPr lang="en-US" altLang="zh-CN" sz="1400">
              <a:solidFill>
                <a:srgbClr val="2F5597"/>
              </a:solidFill>
              <a:latin typeface="微软雅黑" panose="020B0503020204020204" pitchFamily="34" charset="-122"/>
              <a:ea typeface="微软雅黑" panose="020B0503020204020204" pitchFamily="34" charset="-122"/>
              <a:cs typeface="+mn-ea"/>
            </a:endParaRPr>
          </a:p>
          <a:p>
            <a:pPr algn="ctr">
              <a:lnSpc>
                <a:spcPct val="150000"/>
              </a:lnSpc>
            </a:pPr>
            <a:r>
              <a:rPr lang="en-US" altLang="zh-CN" sz="2000" b="1">
                <a:solidFill>
                  <a:srgbClr val="C14F4F"/>
                </a:solidFill>
                <a:latin typeface="微软雅黑" panose="020B0503020204020204" pitchFamily="34" charset="-122"/>
                <a:ea typeface="微软雅黑" panose="020B0503020204020204" pitchFamily="34" charset="-122"/>
                <a:cs typeface="+mn-ea"/>
              </a:rPr>
              <a:t>3 </a:t>
            </a:r>
            <a:r>
              <a:rPr lang="zh-CN" altLang="en-US" sz="2000" b="1">
                <a:solidFill>
                  <a:srgbClr val="C14F4F"/>
                </a:solidFill>
                <a:latin typeface="微软雅黑" panose="020B0503020204020204" pitchFamily="34" charset="-122"/>
                <a:ea typeface="微软雅黑" panose="020B0503020204020204" pitchFamily="34" charset="-122"/>
                <a:cs typeface="+mn-ea"/>
              </a:rPr>
              <a:t>分</a:t>
            </a:r>
            <a:r>
              <a:rPr lang="en-US" altLang="zh-CN" sz="1400">
                <a:solidFill>
                  <a:srgbClr val="2F5597"/>
                </a:solidFill>
                <a:latin typeface="微软雅黑" panose="020B0503020204020204" pitchFamily="34" charset="-122"/>
                <a:ea typeface="微软雅黑" panose="020B0503020204020204" pitchFamily="34" charset="-122"/>
                <a:cs typeface="+mn-ea"/>
              </a:rPr>
              <a:t>             :             2 </a:t>
            </a:r>
            <a:r>
              <a:rPr lang="zh-CN" altLang="en-US" sz="1400">
                <a:solidFill>
                  <a:srgbClr val="2F5597"/>
                </a:solidFill>
                <a:latin typeface="微软雅黑" panose="020B0503020204020204" pitchFamily="34" charset="-122"/>
                <a:ea typeface="微软雅黑" panose="020B0503020204020204" pitchFamily="34" charset="-122"/>
                <a:cs typeface="+mn-ea"/>
              </a:rPr>
              <a:t>分</a:t>
            </a:r>
            <a:endParaRPr lang="en-US" sz="1400">
              <a:solidFill>
                <a:srgbClr val="2F5597"/>
              </a:solidFill>
              <a:latin typeface="微软雅黑" panose="020B0503020204020204" pitchFamily="34" charset="-122"/>
              <a:ea typeface="微软雅黑" panose="020B0503020204020204" pitchFamily="34" charset="-122"/>
              <a:cs typeface="+mn-ea"/>
            </a:endParaRPr>
          </a:p>
        </p:txBody>
      </p:sp>
      <p:sp>
        <p:nvSpPr>
          <p:cNvPr id="4" name="TextBox 3">
            <a:extLst>
              <a:ext uri="{FF2B5EF4-FFF2-40B4-BE49-F238E27FC236}">
                <a16:creationId xmlns:a16="http://schemas.microsoft.com/office/drawing/2014/main" id="{E623BB76-17AF-A5A0-84D1-2D7BFC69F0D4}"/>
              </a:ext>
            </a:extLst>
          </p:cNvPr>
          <p:cNvSpPr txBox="1"/>
          <p:nvPr/>
        </p:nvSpPr>
        <p:spPr>
          <a:xfrm>
            <a:off x="4153877" y="4307268"/>
            <a:ext cx="3714257" cy="746743"/>
          </a:xfrm>
          <a:prstGeom prst="rect">
            <a:avLst/>
          </a:prstGeom>
          <a:noFill/>
        </p:spPr>
        <p:txBody>
          <a:bodyPr wrap="square">
            <a:spAutoFit/>
          </a:bodyPr>
          <a:lstStyle/>
          <a:p>
            <a:pPr algn="ctr">
              <a:lnSpc>
                <a:spcPct val="150000"/>
              </a:lnSpc>
            </a:pPr>
            <a:r>
              <a:rPr lang="en-US" altLang="zh-CN" sz="1600" b="1" dirty="0">
                <a:solidFill>
                  <a:srgbClr val="2F5597"/>
                </a:solidFill>
                <a:latin typeface="微软雅黑" panose="020B0503020204020204" pitchFamily="34" charset="-122"/>
                <a:ea typeface="微软雅黑" panose="020B0503020204020204" pitchFamily="34" charset="-122"/>
                <a:cs typeface="+mn-ea"/>
              </a:rPr>
              <a:t>BRAF</a:t>
            </a:r>
            <a:r>
              <a:rPr lang="en-US" altLang="zh-CN" sz="1600" b="1" baseline="30000" dirty="0">
                <a:solidFill>
                  <a:srgbClr val="2F5597"/>
                </a:solidFill>
                <a:latin typeface="微软雅黑" panose="020B0503020204020204" pitchFamily="34" charset="-122"/>
                <a:ea typeface="微软雅黑" panose="020B0503020204020204" pitchFamily="34" charset="-122"/>
                <a:cs typeface="+mn-ea"/>
              </a:rPr>
              <a:t>V600E </a:t>
            </a:r>
            <a:r>
              <a:rPr lang="en-US" altLang="zh-CN" sz="1600" b="1" dirty="0">
                <a:solidFill>
                  <a:srgbClr val="2F5597"/>
                </a:solidFill>
                <a:latin typeface="微软雅黑" panose="020B0503020204020204" pitchFamily="34" charset="-122"/>
                <a:ea typeface="微软雅黑" panose="020B0503020204020204" pitchFamily="34" charset="-122"/>
                <a:cs typeface="+mn-ea"/>
              </a:rPr>
              <a:t>NSCLC</a:t>
            </a:r>
            <a:r>
              <a:rPr lang="zh-CN" altLang="en-US" sz="1600" b="1" dirty="0">
                <a:solidFill>
                  <a:srgbClr val="2F5597"/>
                </a:solidFill>
                <a:latin typeface="微软雅黑" panose="020B0503020204020204" pitchFamily="34" charset="-122"/>
                <a:ea typeface="微软雅黑" panose="020B0503020204020204" pitchFamily="34" charset="-122"/>
                <a:cs typeface="+mn-ea"/>
              </a:rPr>
              <a:t>一线治疗</a:t>
            </a:r>
            <a:endParaRPr lang="en-US" altLang="zh-CN" sz="1600" b="1" dirty="0">
              <a:solidFill>
                <a:srgbClr val="2F5597"/>
              </a:solidFill>
              <a:latin typeface="微软雅黑" panose="020B0503020204020204" pitchFamily="34" charset="-122"/>
              <a:ea typeface="微软雅黑" panose="020B0503020204020204" pitchFamily="34" charset="-122"/>
              <a:cs typeface="+mn-ea"/>
            </a:endParaRPr>
          </a:p>
          <a:p>
            <a:pPr algn="ctr">
              <a:lnSpc>
                <a:spcPct val="150000"/>
              </a:lnSpc>
            </a:pPr>
            <a:r>
              <a:rPr lang="zh-CN" altLang="en-US" sz="1400" dirty="0">
                <a:solidFill>
                  <a:srgbClr val="2F5597"/>
                </a:solidFill>
                <a:latin typeface="微软雅黑" panose="020B0503020204020204" pitchFamily="34" charset="-122"/>
                <a:ea typeface="微软雅黑" panose="020B0503020204020204" pitchFamily="34" charset="-122"/>
                <a:cs typeface="+mn-ea"/>
              </a:rPr>
              <a:t>恩考芬尼</a:t>
            </a:r>
            <a:r>
              <a:rPr lang="en-US" altLang="zh-CN" sz="1400" dirty="0">
                <a:solidFill>
                  <a:srgbClr val="2F5597"/>
                </a:solidFill>
                <a:latin typeface="微软雅黑" panose="020B0503020204020204" pitchFamily="34" charset="-122"/>
                <a:ea typeface="微软雅黑" panose="020B0503020204020204" pitchFamily="34" charset="-122"/>
                <a:cs typeface="+mn-ea"/>
              </a:rPr>
              <a:t>+</a:t>
            </a:r>
            <a:r>
              <a:rPr lang="zh-CN" altLang="en-US" sz="1400" dirty="0">
                <a:solidFill>
                  <a:srgbClr val="2F5597"/>
                </a:solidFill>
                <a:latin typeface="微软雅黑" panose="020B0503020204020204" pitchFamily="34" charset="-122"/>
                <a:ea typeface="微软雅黑" panose="020B0503020204020204" pitchFamily="34" charset="-122"/>
                <a:cs typeface="+mn-ea"/>
              </a:rPr>
              <a:t>贝美替尼</a:t>
            </a:r>
            <a:r>
              <a:rPr lang="en-US" altLang="zh-CN" sz="1400" dirty="0">
                <a:solidFill>
                  <a:srgbClr val="2F5597"/>
                </a:solidFill>
                <a:latin typeface="微软雅黑" panose="020B0503020204020204" pitchFamily="34" charset="-122"/>
                <a:ea typeface="微软雅黑" panose="020B0503020204020204" pitchFamily="34" charset="-122"/>
                <a:cs typeface="+mn-ea"/>
              </a:rPr>
              <a:t> </a:t>
            </a:r>
            <a:r>
              <a:rPr lang="zh-CN" altLang="en-US" sz="1400" dirty="0">
                <a:solidFill>
                  <a:srgbClr val="2F5597"/>
                </a:solidFill>
                <a:latin typeface="微软雅黑" panose="020B0503020204020204" pitchFamily="34" charset="-122"/>
                <a:ea typeface="微软雅黑" panose="020B0503020204020204" pitchFamily="34" charset="-122"/>
                <a:cs typeface="+mn-ea"/>
              </a:rPr>
              <a:t>是优先推荐之一</a:t>
            </a:r>
            <a:endParaRPr lang="en-US" sz="1400" dirty="0">
              <a:solidFill>
                <a:srgbClr val="2F5597"/>
              </a:solidFill>
              <a:latin typeface="微软雅黑" panose="020B0503020204020204" pitchFamily="34" charset="-122"/>
              <a:ea typeface="微软雅黑" panose="020B0503020204020204" pitchFamily="34" charset="-122"/>
              <a:cs typeface="+mn-ea"/>
            </a:endParaRPr>
          </a:p>
        </p:txBody>
      </p:sp>
      <p:sp>
        <p:nvSpPr>
          <p:cNvPr id="5" name="TextBox 4">
            <a:extLst>
              <a:ext uri="{FF2B5EF4-FFF2-40B4-BE49-F238E27FC236}">
                <a16:creationId xmlns:a16="http://schemas.microsoft.com/office/drawing/2014/main" id="{388C83F9-B10D-917B-E45F-9D66F3F1109C}"/>
              </a:ext>
            </a:extLst>
          </p:cNvPr>
          <p:cNvSpPr txBox="1"/>
          <p:nvPr/>
        </p:nvSpPr>
        <p:spPr>
          <a:xfrm>
            <a:off x="7883500" y="4307268"/>
            <a:ext cx="3714257" cy="1156855"/>
          </a:xfrm>
          <a:prstGeom prst="rect">
            <a:avLst/>
          </a:prstGeom>
          <a:noFill/>
        </p:spPr>
        <p:txBody>
          <a:bodyPr wrap="square">
            <a:spAutoFit/>
          </a:bodyPr>
          <a:lstStyle/>
          <a:p>
            <a:pPr algn="ctr">
              <a:lnSpc>
                <a:spcPct val="150000"/>
              </a:lnSpc>
            </a:pPr>
            <a:r>
              <a:rPr lang="en-US" altLang="zh-CN" sz="1600" b="1">
                <a:solidFill>
                  <a:srgbClr val="2F5597"/>
                </a:solidFill>
                <a:latin typeface="微软雅黑" panose="020B0503020204020204" pitchFamily="34" charset="-122"/>
                <a:ea typeface="微软雅黑" panose="020B0503020204020204" pitchFamily="34" charset="-122"/>
                <a:cs typeface="+mn-ea"/>
              </a:rPr>
              <a:t>BRAF</a:t>
            </a:r>
            <a:r>
              <a:rPr lang="en-US" altLang="zh-CN" sz="1600" b="1" baseline="30000">
                <a:solidFill>
                  <a:srgbClr val="2F5597"/>
                </a:solidFill>
                <a:latin typeface="微软雅黑" panose="020B0503020204020204" pitchFamily="34" charset="-122"/>
                <a:ea typeface="微软雅黑" panose="020B0503020204020204" pitchFamily="34" charset="-122"/>
                <a:cs typeface="+mn-ea"/>
              </a:rPr>
              <a:t>V600 </a:t>
            </a:r>
            <a:r>
              <a:rPr lang="en-US" altLang="zh-CN" sz="1600" b="1">
                <a:solidFill>
                  <a:srgbClr val="2F5597"/>
                </a:solidFill>
                <a:latin typeface="微软雅黑" panose="020B0503020204020204" pitchFamily="34" charset="-122"/>
                <a:ea typeface="微软雅黑" panose="020B0503020204020204" pitchFamily="34" charset="-122"/>
                <a:cs typeface="+mn-ea"/>
              </a:rPr>
              <a:t>NSCLC</a:t>
            </a:r>
            <a:r>
              <a:rPr lang="zh-CN" altLang="en-US" sz="1600" b="1">
                <a:solidFill>
                  <a:srgbClr val="2F5597"/>
                </a:solidFill>
                <a:latin typeface="微软雅黑" panose="020B0503020204020204" pitchFamily="34" charset="-122"/>
                <a:ea typeface="微软雅黑" panose="020B0503020204020204" pitchFamily="34" charset="-122"/>
                <a:cs typeface="+mn-ea"/>
              </a:rPr>
              <a:t>一线治疗</a:t>
            </a:r>
            <a:endParaRPr lang="en-US" altLang="zh-CN" sz="1600" b="1">
              <a:solidFill>
                <a:srgbClr val="2F5597"/>
              </a:solidFill>
              <a:latin typeface="微软雅黑" panose="020B0503020204020204" pitchFamily="34" charset="-122"/>
              <a:ea typeface="微软雅黑" panose="020B0503020204020204" pitchFamily="34" charset="-122"/>
              <a:cs typeface="+mn-ea"/>
            </a:endParaRPr>
          </a:p>
          <a:p>
            <a:pPr algn="ctr">
              <a:lnSpc>
                <a:spcPct val="150000"/>
              </a:lnSpc>
            </a:pPr>
            <a:r>
              <a:rPr lang="zh-CN" altLang="en-US" sz="1400">
                <a:solidFill>
                  <a:srgbClr val="2F5597"/>
                </a:solidFill>
                <a:latin typeface="微软雅黑" panose="020B0503020204020204" pitchFamily="34" charset="-122"/>
                <a:ea typeface="微软雅黑" panose="020B0503020204020204" pitchFamily="34" charset="-122"/>
                <a:cs typeface="+mn-ea"/>
              </a:rPr>
              <a:t>恩考芬尼</a:t>
            </a:r>
            <a:r>
              <a:rPr lang="en-US" altLang="zh-CN" sz="1400">
                <a:solidFill>
                  <a:srgbClr val="2F5597"/>
                </a:solidFill>
                <a:latin typeface="微软雅黑" panose="020B0503020204020204" pitchFamily="34" charset="-122"/>
                <a:ea typeface="微软雅黑" panose="020B0503020204020204" pitchFamily="34" charset="-122"/>
                <a:cs typeface="+mn-ea"/>
              </a:rPr>
              <a:t>+</a:t>
            </a:r>
            <a:r>
              <a:rPr lang="zh-CN" altLang="en-US" sz="1400">
                <a:solidFill>
                  <a:srgbClr val="2F5597"/>
                </a:solidFill>
                <a:latin typeface="微软雅黑" panose="020B0503020204020204" pitchFamily="34" charset="-122"/>
                <a:ea typeface="微软雅黑" panose="020B0503020204020204" pitchFamily="34" charset="-122"/>
                <a:cs typeface="+mn-ea"/>
              </a:rPr>
              <a:t>贝美替尼</a:t>
            </a:r>
            <a:r>
              <a:rPr lang="en-US" altLang="zh-CN" sz="1400">
                <a:solidFill>
                  <a:srgbClr val="2F5597"/>
                </a:solidFill>
                <a:latin typeface="微软雅黑" panose="020B0503020204020204" pitchFamily="34" charset="-122"/>
                <a:ea typeface="微软雅黑" panose="020B0503020204020204" pitchFamily="34" charset="-122"/>
                <a:cs typeface="+mn-ea"/>
              </a:rPr>
              <a:t> </a:t>
            </a:r>
            <a:r>
              <a:rPr lang="zh-CN" altLang="en-US" sz="1600" b="1">
                <a:solidFill>
                  <a:srgbClr val="C14F4F"/>
                </a:solidFill>
                <a:latin typeface="微软雅黑" panose="020B0503020204020204" pitchFamily="34" charset="-122"/>
                <a:ea typeface="微软雅黑" panose="020B0503020204020204" pitchFamily="34" charset="-122"/>
                <a:cs typeface="+mn-ea"/>
              </a:rPr>
              <a:t>在中国上市前就已获得</a:t>
            </a:r>
            <a:r>
              <a:rPr lang="en-US" altLang="zh-CN" sz="1600" b="1">
                <a:solidFill>
                  <a:srgbClr val="C14F4F"/>
                </a:solidFill>
                <a:latin typeface="微软雅黑" panose="020B0503020204020204" pitchFamily="34" charset="-122"/>
                <a:ea typeface="微软雅黑" panose="020B0503020204020204" pitchFamily="34" charset="-122"/>
                <a:cs typeface="+mn-ea"/>
              </a:rPr>
              <a:t>III</a:t>
            </a:r>
            <a:r>
              <a:rPr lang="zh-CN" altLang="en-US" sz="1600" b="1">
                <a:solidFill>
                  <a:srgbClr val="C14F4F"/>
                </a:solidFill>
                <a:latin typeface="微软雅黑" panose="020B0503020204020204" pitchFamily="34" charset="-122"/>
                <a:ea typeface="微软雅黑" panose="020B0503020204020204" pitchFamily="34" charset="-122"/>
                <a:cs typeface="+mn-ea"/>
              </a:rPr>
              <a:t>级推荐</a:t>
            </a:r>
            <a:endParaRPr lang="en-US" sz="1400" b="1">
              <a:solidFill>
                <a:srgbClr val="C14F4F"/>
              </a:solidFill>
              <a:latin typeface="微软雅黑" panose="020B0503020204020204" pitchFamily="34" charset="-122"/>
              <a:ea typeface="微软雅黑" panose="020B0503020204020204" pitchFamily="34" charset="-122"/>
              <a:cs typeface="+mn-ea"/>
            </a:endParaRPr>
          </a:p>
        </p:txBody>
      </p:sp>
      <p:sp>
        <p:nvSpPr>
          <p:cNvPr id="6" name="Rectangle: Rounded Corners 1">
            <a:extLst>
              <a:ext uri="{FF2B5EF4-FFF2-40B4-BE49-F238E27FC236}">
                <a16:creationId xmlns:a16="http://schemas.microsoft.com/office/drawing/2014/main" id="{30096460-53F3-45BB-6375-57D436D1A7C8}"/>
              </a:ext>
            </a:extLst>
          </p:cNvPr>
          <p:cNvSpPr/>
          <p:nvPr/>
        </p:nvSpPr>
        <p:spPr>
          <a:xfrm>
            <a:off x="465666" y="0"/>
            <a:ext cx="1440000" cy="334116"/>
          </a:xfrm>
          <a:prstGeom prst="roundRect">
            <a:avLst>
              <a:gd name="adj" fmla="val 50000"/>
            </a:avLst>
          </a:prstGeom>
          <a:solidFill>
            <a:srgbClr val="1C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有效性 </a:t>
            </a:r>
            <a:r>
              <a:rPr lang="en-US" altLang="zh-CN" sz="1600" b="1">
                <a:latin typeface="微软雅黑" panose="020B0503020204020204" pitchFamily="34" charset="-122"/>
                <a:ea typeface="微软雅黑" panose="020B0503020204020204" pitchFamily="34" charset="-122"/>
              </a:rPr>
              <a:t>3</a:t>
            </a:r>
            <a:endParaRPr lang="en-US" sz="1600" b="1">
              <a:latin typeface="微软雅黑" panose="020B0503020204020204" pitchFamily="34" charset="-122"/>
              <a:ea typeface="微软雅黑" panose="020B0503020204020204" pitchFamily="34" charset="-122"/>
            </a:endParaRPr>
          </a:p>
        </p:txBody>
      </p:sp>
      <p:sp>
        <p:nvSpPr>
          <p:cNvPr id="2" name="Rectangle: Top Corners Rounded 1">
            <a:extLst>
              <a:ext uri="{FF2B5EF4-FFF2-40B4-BE49-F238E27FC236}">
                <a16:creationId xmlns:a16="http://schemas.microsoft.com/office/drawing/2014/main" id="{651DF8A1-7563-4677-06CD-DDB581A10708}"/>
              </a:ext>
            </a:extLst>
          </p:cNvPr>
          <p:cNvSpPr/>
          <p:nvPr/>
        </p:nvSpPr>
        <p:spPr>
          <a:xfrm>
            <a:off x="651933" y="1324186"/>
            <a:ext cx="10888134" cy="615537"/>
          </a:xfrm>
          <a:prstGeom prst="round2SameRect">
            <a:avLst>
              <a:gd name="adj1" fmla="val 50000"/>
              <a:gd name="adj2" fmla="val 50000"/>
            </a:avLst>
          </a:prstGeom>
          <a:solidFill>
            <a:srgbClr val="1C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微软雅黑" panose="020B0503020204020204" pitchFamily="34" charset="-122"/>
                <a:ea typeface="微软雅黑" panose="020B0503020204020204" pitchFamily="34" charset="-122"/>
              </a:rPr>
              <a:t>恩考芬尼</a:t>
            </a:r>
            <a:r>
              <a:rPr lang="en-US" altLang="zh-CN" sz="2400" b="1">
                <a:solidFill>
                  <a:schemeClr val="bg1"/>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贝美替尼在中国</a:t>
            </a:r>
            <a:r>
              <a:rPr lang="zh-CN" altLang="en-US" sz="3200" b="1">
                <a:solidFill>
                  <a:schemeClr val="bg1"/>
                </a:solidFill>
                <a:latin typeface="微软雅黑" panose="020B0503020204020204" pitchFamily="34" charset="-122"/>
                <a:ea typeface="微软雅黑" panose="020B0503020204020204" pitchFamily="34" charset="-122"/>
              </a:rPr>
              <a:t>上市前</a:t>
            </a:r>
            <a:r>
              <a:rPr lang="zh-CN" altLang="en-US" sz="2400" b="1">
                <a:solidFill>
                  <a:schemeClr val="bg1"/>
                </a:solidFill>
                <a:latin typeface="微软雅黑" panose="020B0503020204020204" pitchFamily="34" charset="-122"/>
                <a:ea typeface="微软雅黑" panose="020B0503020204020204" pitchFamily="34" charset="-122"/>
              </a:rPr>
              <a:t>就已获得</a:t>
            </a:r>
            <a:r>
              <a:rPr lang="en-US" altLang="zh-CN" sz="2400" b="1">
                <a:solidFill>
                  <a:schemeClr val="bg1"/>
                </a:solidFill>
                <a:latin typeface="微软雅黑" panose="020B0503020204020204" pitchFamily="34" charset="-122"/>
                <a:ea typeface="微软雅黑" panose="020B0503020204020204" pitchFamily="34" charset="-122"/>
              </a:rPr>
              <a:t>CSCO</a:t>
            </a:r>
            <a:r>
              <a:rPr lang="zh-CN" altLang="en-US" sz="2400" b="1">
                <a:solidFill>
                  <a:schemeClr val="bg1"/>
                </a:solidFill>
                <a:latin typeface="微软雅黑" panose="020B0503020204020204" pitchFamily="34" charset="-122"/>
                <a:ea typeface="微软雅黑" panose="020B0503020204020204" pitchFamily="34" charset="-122"/>
              </a:rPr>
              <a:t>指南推荐</a:t>
            </a:r>
            <a:r>
              <a:rPr lang="en-US" altLang="zh-CN" sz="2400" b="1" baseline="30000">
                <a:solidFill>
                  <a:schemeClr val="bg1"/>
                </a:solidFill>
                <a:latin typeface="微软雅黑" panose="020B0503020204020204" pitchFamily="34" charset="-122"/>
                <a:ea typeface="微软雅黑" panose="020B0503020204020204" pitchFamily="34" charset="-122"/>
              </a:rPr>
              <a:t>1-3</a:t>
            </a:r>
          </a:p>
        </p:txBody>
      </p:sp>
      <p:graphicFrame>
        <p:nvGraphicFramePr>
          <p:cNvPr id="7" name="Table 6">
            <a:extLst>
              <a:ext uri="{FF2B5EF4-FFF2-40B4-BE49-F238E27FC236}">
                <a16:creationId xmlns:a16="http://schemas.microsoft.com/office/drawing/2014/main" id="{0E17BCC0-986C-C73D-2DC9-1B48A950ACA1}"/>
              </a:ext>
            </a:extLst>
          </p:cNvPr>
          <p:cNvGraphicFramePr>
            <a:graphicFrameLocks noGrp="1"/>
          </p:cNvGraphicFramePr>
          <p:nvPr/>
        </p:nvGraphicFramePr>
        <p:xfrm>
          <a:off x="4340083" y="3399168"/>
          <a:ext cx="3341844" cy="626292"/>
        </p:xfrm>
        <a:graphic>
          <a:graphicData uri="http://schemas.openxmlformats.org/drawingml/2006/table">
            <a:tbl>
              <a:tblPr>
                <a:tableStyleId>{C083E6E3-FA7D-4D7B-A595-EF9225AFEA82}</a:tableStyleId>
              </a:tblPr>
              <a:tblGrid>
                <a:gridCol w="3341844">
                  <a:extLst>
                    <a:ext uri="{9D8B030D-6E8A-4147-A177-3AD203B41FA5}">
                      <a16:colId xmlns:a16="http://schemas.microsoft.com/office/drawing/2014/main" val="83310724"/>
                    </a:ext>
                  </a:extLst>
                </a:gridCol>
              </a:tblGrid>
              <a:tr h="626292">
                <a:tc>
                  <a:txBody>
                    <a:bodyPr/>
                    <a:lstStyle/>
                    <a:p>
                      <a:pPr algn="ctr"/>
                      <a:r>
                        <a:rPr lang="zh-CN" altLang="en-US" sz="1800" b="1" kern="1200" dirty="0">
                          <a:solidFill>
                            <a:srgbClr val="16659C"/>
                          </a:solidFill>
                          <a:latin typeface="微软雅黑" panose="020B0503020204020204" pitchFamily="34" charset="-122"/>
                          <a:ea typeface="微软雅黑" panose="020B0503020204020204" pitchFamily="34" charset="-122"/>
                          <a:cs typeface="+mn-cs"/>
                        </a:rPr>
                        <a:t>优先推荐</a:t>
                      </a:r>
                      <a:endParaRPr lang="en-US" sz="1800" b="1" kern="1200" baseline="30000" dirty="0">
                        <a:solidFill>
                          <a:srgbClr val="16659C"/>
                        </a:solidFill>
                        <a:latin typeface="微软雅黑" panose="020B0503020204020204" pitchFamily="34" charset="-122"/>
                        <a:ea typeface="微软雅黑" panose="020B0503020204020204" pitchFamily="34" charset="-122"/>
                        <a:cs typeface="+mn-cs"/>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extLst>
                  <a:ext uri="{0D108BD9-81ED-4DB2-BD59-A6C34878D82A}">
                    <a16:rowId xmlns:a16="http://schemas.microsoft.com/office/drawing/2014/main" val="2217186731"/>
                  </a:ext>
                </a:extLst>
              </a:tr>
            </a:tbl>
          </a:graphicData>
        </a:graphic>
      </p:graphicFrame>
      <p:graphicFrame>
        <p:nvGraphicFramePr>
          <p:cNvPr id="8" name="Table 7">
            <a:extLst>
              <a:ext uri="{FF2B5EF4-FFF2-40B4-BE49-F238E27FC236}">
                <a16:creationId xmlns:a16="http://schemas.microsoft.com/office/drawing/2014/main" id="{5EF2D2FA-183B-5ABE-7CB9-9BB2DE2F3460}"/>
              </a:ext>
            </a:extLst>
          </p:cNvPr>
          <p:cNvGraphicFramePr>
            <a:graphicFrameLocks noGrp="1"/>
          </p:cNvGraphicFramePr>
          <p:nvPr/>
        </p:nvGraphicFramePr>
        <p:xfrm>
          <a:off x="8028233" y="3399168"/>
          <a:ext cx="3341844" cy="626292"/>
        </p:xfrm>
        <a:graphic>
          <a:graphicData uri="http://schemas.openxmlformats.org/drawingml/2006/table">
            <a:tbl>
              <a:tblPr>
                <a:tableStyleId>{C083E6E3-FA7D-4D7B-A595-EF9225AFEA82}</a:tableStyleId>
              </a:tblPr>
              <a:tblGrid>
                <a:gridCol w="3341844">
                  <a:extLst>
                    <a:ext uri="{9D8B030D-6E8A-4147-A177-3AD203B41FA5}">
                      <a16:colId xmlns:a16="http://schemas.microsoft.com/office/drawing/2014/main" val="83310724"/>
                    </a:ext>
                  </a:extLst>
                </a:gridCol>
              </a:tblGrid>
              <a:tr h="626292">
                <a:tc>
                  <a:txBody>
                    <a:bodyPr/>
                    <a:lstStyle/>
                    <a:p>
                      <a:pPr algn="ctr"/>
                      <a:r>
                        <a:rPr lang="en-US" altLang="zh-CN" sz="1800" b="1" kern="1200">
                          <a:solidFill>
                            <a:srgbClr val="C14F4F"/>
                          </a:solidFill>
                          <a:latin typeface="微软雅黑" panose="020B0503020204020204" pitchFamily="34" charset="-122"/>
                          <a:ea typeface="微软雅黑" panose="020B0503020204020204" pitchFamily="34" charset="-122"/>
                          <a:cs typeface="+mn-cs"/>
                        </a:rPr>
                        <a:t>III</a:t>
                      </a:r>
                      <a:r>
                        <a:rPr lang="zh-CN" altLang="en-US" sz="1800" b="1" kern="1200">
                          <a:solidFill>
                            <a:srgbClr val="C14F4F"/>
                          </a:solidFill>
                          <a:latin typeface="微软雅黑" panose="020B0503020204020204" pitchFamily="34" charset="-122"/>
                          <a:ea typeface="微软雅黑" panose="020B0503020204020204" pitchFamily="34" charset="-122"/>
                          <a:cs typeface="+mn-cs"/>
                        </a:rPr>
                        <a:t>级推荐</a:t>
                      </a:r>
                      <a:endParaRPr lang="en-US" sz="1800" b="1" kern="1200" baseline="30000">
                        <a:solidFill>
                          <a:srgbClr val="C14F4F"/>
                        </a:solidFill>
                        <a:latin typeface="微软雅黑" panose="020B0503020204020204" pitchFamily="34" charset="-122"/>
                        <a:ea typeface="微软雅黑" panose="020B0503020204020204" pitchFamily="34" charset="-122"/>
                        <a:cs typeface="+mn-cs"/>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extLst>
                  <a:ext uri="{0D108BD9-81ED-4DB2-BD59-A6C34878D82A}">
                    <a16:rowId xmlns:a16="http://schemas.microsoft.com/office/drawing/2014/main" val="2217186731"/>
                  </a:ext>
                </a:extLst>
              </a:tr>
            </a:tbl>
          </a:graphicData>
        </a:graphic>
      </p:graphicFrame>
    </p:spTree>
    <p:extLst>
      <p:ext uri="{BB962C8B-B14F-4D97-AF65-F5344CB8AC3E}">
        <p14:creationId xmlns:p14="http://schemas.microsoft.com/office/powerpoint/2010/main" val="950119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E0542-EDBD-E913-630F-B1AAC050F41F}"/>
            </a:ext>
          </a:extLst>
        </p:cNvPr>
        <p:cNvGrpSpPr/>
        <p:nvPr/>
      </p:nvGrpSpPr>
      <p:grpSpPr>
        <a:xfrm>
          <a:off x="0" y="0"/>
          <a:ext cx="0" cy="0"/>
          <a:chOff x="0" y="0"/>
          <a:chExt cx="0" cy="0"/>
        </a:xfrm>
      </p:grpSpPr>
      <p:sp>
        <p:nvSpPr>
          <p:cNvPr id="15" name="Title 2">
            <a:extLst>
              <a:ext uri="{FF2B5EF4-FFF2-40B4-BE49-F238E27FC236}">
                <a16:creationId xmlns:a16="http://schemas.microsoft.com/office/drawing/2014/main" id="{A88AE3EE-2F6E-B85F-5BA2-7AA8B36F9C5D}"/>
              </a:ext>
            </a:extLst>
          </p:cNvPr>
          <p:cNvSpPr txBox="1">
            <a:spLocks/>
          </p:cNvSpPr>
          <p:nvPr/>
        </p:nvSpPr>
        <p:spPr>
          <a:xfrm>
            <a:off x="398736" y="375008"/>
            <a:ext cx="11185651" cy="856555"/>
          </a:xfrm>
          <a:prstGeom prst="rect">
            <a:avLst/>
          </a:prstGeom>
        </p:spPr>
        <p:txBody>
          <a:bodyPr vert="horz" lIns="91439" tIns="45719" rIns="91439" bIns="45719" rtlCol="0" anchor="ctr">
            <a:noAutofit/>
          </a:bodyPr>
          <a:lstStyle>
            <a:lvl1pPr algn="ctr" defTabSz="914400" rtl="0" eaLnBrk="1" latinLnBrk="0" hangingPunct="1">
              <a:lnSpc>
                <a:spcPct val="130000"/>
              </a:lnSpc>
              <a:spcBef>
                <a:spcPct val="0"/>
              </a:spcBef>
              <a:buNone/>
              <a:defRPr sz="6000" kern="1200">
                <a:solidFill>
                  <a:schemeClr val="tx1"/>
                </a:solidFill>
                <a:effectLst/>
                <a:latin typeface="+mj-lt"/>
                <a:ea typeface="+mj-ea"/>
                <a:cs typeface="+mj-cs"/>
              </a:defRPr>
            </a:lvl1pPr>
          </a:lstStyle>
          <a:p>
            <a:pPr algn="l">
              <a:lnSpc>
                <a:spcPct val="100000"/>
              </a:lnSpc>
            </a:pPr>
            <a:r>
              <a:rPr lang="zh-CN" altLang="en-US" sz="2400" b="1">
                <a:solidFill>
                  <a:srgbClr val="1C4C90"/>
                </a:solidFill>
                <a:latin typeface="微软雅黑" panose="020B0503020204020204" pitchFamily="34" charset="-122"/>
                <a:ea typeface="微软雅黑" panose="020B0503020204020204" pitchFamily="34" charset="-122"/>
                <a:cs typeface="Arial" panose="020B0604020202020204" pitchFamily="34" charset="0"/>
              </a:rPr>
              <a:t>与目录内靶向治疗相比，恩考芬尼</a:t>
            </a:r>
            <a:r>
              <a:rPr lang="en-US" altLang="zh-CN" sz="2400" b="1">
                <a:solidFill>
                  <a:srgbClr val="1C4C9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400" b="1">
                <a:solidFill>
                  <a:srgbClr val="1C4C90"/>
                </a:solidFill>
                <a:latin typeface="微软雅黑" panose="020B0503020204020204" pitchFamily="34" charset="-122"/>
                <a:ea typeface="微软雅黑" panose="020B0503020204020204" pitchFamily="34" charset="-122"/>
                <a:cs typeface="Arial" panose="020B0604020202020204" pitchFamily="34" charset="0"/>
              </a:rPr>
              <a:t>贝美替尼</a:t>
            </a:r>
            <a:r>
              <a:rPr lang="zh-CN" altLang="en-US" sz="2400" b="1">
                <a:solidFill>
                  <a:srgbClr val="C14F4F"/>
                </a:solidFill>
                <a:latin typeface="微软雅黑" panose="020B0503020204020204" pitchFamily="34" charset="-122"/>
                <a:ea typeface="微软雅黑" panose="020B0503020204020204" pitchFamily="34" charset="-122"/>
                <a:cs typeface="Arial" panose="020B0604020202020204" pitchFamily="34" charset="0"/>
              </a:rPr>
              <a:t>显著降低了初治患者</a:t>
            </a:r>
            <a:r>
              <a:rPr lang="en-US" altLang="zh-CN" sz="2400" b="1">
                <a:solidFill>
                  <a:srgbClr val="C14F4F"/>
                </a:solidFill>
                <a:latin typeface="微软雅黑" panose="020B0503020204020204" pitchFamily="34" charset="-122"/>
                <a:ea typeface="微软雅黑" panose="020B0503020204020204" pitchFamily="34" charset="-122"/>
                <a:cs typeface="Arial" panose="020B0604020202020204" pitchFamily="34" charset="0"/>
              </a:rPr>
              <a:t>53%</a:t>
            </a:r>
            <a:r>
              <a:rPr lang="zh-CN" altLang="en-US" sz="2400" b="1">
                <a:solidFill>
                  <a:srgbClr val="C14F4F"/>
                </a:solidFill>
                <a:latin typeface="微软雅黑" panose="020B0503020204020204" pitchFamily="34" charset="-122"/>
                <a:ea typeface="微软雅黑" panose="020B0503020204020204" pitchFamily="34" charset="-122"/>
                <a:cs typeface="Arial" panose="020B0604020202020204" pitchFamily="34" charset="0"/>
              </a:rPr>
              <a:t>的疾病进展风险</a:t>
            </a:r>
            <a:r>
              <a:rPr lang="zh-CN" altLang="en-US" sz="2400" b="1">
                <a:solidFill>
                  <a:srgbClr val="1C4C90"/>
                </a:solidFill>
                <a:latin typeface="微软雅黑" panose="020B0503020204020204" pitchFamily="34" charset="-122"/>
                <a:ea typeface="微软雅黑" panose="020B0503020204020204" pitchFamily="34" charset="-122"/>
                <a:cs typeface="Arial" panose="020B0604020202020204" pitchFamily="34" charset="0"/>
              </a:rPr>
              <a:t>，具有提高总生存期及客观缓解率的趋势</a:t>
            </a:r>
          </a:p>
        </p:txBody>
      </p:sp>
      <p:sp>
        <p:nvSpPr>
          <p:cNvPr id="2" name="Rectangle: Rounded Corners 1">
            <a:extLst>
              <a:ext uri="{FF2B5EF4-FFF2-40B4-BE49-F238E27FC236}">
                <a16:creationId xmlns:a16="http://schemas.microsoft.com/office/drawing/2014/main" id="{A9C12C20-CFAA-AEF8-35E6-B56B63764C0F}"/>
              </a:ext>
            </a:extLst>
          </p:cNvPr>
          <p:cNvSpPr/>
          <p:nvPr/>
        </p:nvSpPr>
        <p:spPr>
          <a:xfrm>
            <a:off x="465666" y="0"/>
            <a:ext cx="1440000" cy="334116"/>
          </a:xfrm>
          <a:prstGeom prst="roundRect">
            <a:avLst>
              <a:gd name="adj" fmla="val 50000"/>
            </a:avLst>
          </a:prstGeom>
          <a:solidFill>
            <a:srgbClr val="1C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有效性 </a:t>
            </a:r>
            <a:r>
              <a:rPr lang="en-US" altLang="zh-CN" sz="1600" b="1">
                <a:latin typeface="微软雅黑" panose="020B0503020204020204" pitchFamily="34" charset="-122"/>
                <a:ea typeface="微软雅黑" panose="020B0503020204020204" pitchFamily="34" charset="-122"/>
              </a:rPr>
              <a:t>4</a:t>
            </a:r>
            <a:endParaRPr lang="en-US" sz="1600" b="1">
              <a:latin typeface="微软雅黑" panose="020B0503020204020204" pitchFamily="34" charset="-122"/>
              <a:ea typeface="微软雅黑" panose="020B0503020204020204" pitchFamily="34" charset="-122"/>
            </a:endParaRPr>
          </a:p>
        </p:txBody>
      </p:sp>
      <p:sp>
        <p:nvSpPr>
          <p:cNvPr id="3" name="Rectangle: Rounded Corners 2">
            <a:extLst>
              <a:ext uri="{FF2B5EF4-FFF2-40B4-BE49-F238E27FC236}">
                <a16:creationId xmlns:a16="http://schemas.microsoft.com/office/drawing/2014/main" id="{8546CFDF-BB05-CA87-7ECA-D0684FF24B47}"/>
              </a:ext>
            </a:extLst>
          </p:cNvPr>
          <p:cNvSpPr/>
          <p:nvPr/>
        </p:nvSpPr>
        <p:spPr>
          <a:xfrm>
            <a:off x="333554" y="1272455"/>
            <a:ext cx="4038253" cy="628933"/>
          </a:xfrm>
          <a:prstGeom prst="roundRect">
            <a:avLst>
              <a:gd name="adj" fmla="val 50000"/>
            </a:avLst>
          </a:prstGeom>
          <a:solidFill>
            <a:srgbClr val="1C4C9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600" b="1">
                <a:solidFill>
                  <a:schemeClr val="bg1"/>
                </a:solidFill>
                <a:latin typeface="微软雅黑" panose="020B0503020204020204" pitchFamily="34" charset="-122"/>
                <a:ea typeface="微软雅黑" panose="020B0503020204020204" pitchFamily="34" charset="-122"/>
              </a:rPr>
              <a:t>恩考芬尼</a:t>
            </a:r>
            <a:r>
              <a:rPr lang="en-US" altLang="zh-CN" sz="1600" b="1">
                <a:solidFill>
                  <a:schemeClr val="bg1"/>
                </a:solidFill>
                <a:latin typeface="微软雅黑" panose="020B0503020204020204" pitchFamily="34" charset="-122"/>
                <a:ea typeface="微软雅黑" panose="020B0503020204020204" pitchFamily="34" charset="-122"/>
              </a:rPr>
              <a:t>+</a:t>
            </a:r>
            <a:r>
              <a:rPr lang="zh-CN" altLang="en-US" sz="1600" b="1">
                <a:solidFill>
                  <a:schemeClr val="bg1"/>
                </a:solidFill>
                <a:latin typeface="微软雅黑" panose="020B0503020204020204" pitchFamily="34" charset="-122"/>
                <a:ea typeface="微软雅黑" panose="020B0503020204020204" pitchFamily="34" charset="-122"/>
              </a:rPr>
              <a:t>贝美替尼</a:t>
            </a:r>
            <a:endParaRPr lang="en-US" altLang="zh-CN" sz="1600" b="1">
              <a:solidFill>
                <a:schemeClr val="bg1"/>
              </a:solidFill>
              <a:latin typeface="微软雅黑" panose="020B0503020204020204" pitchFamily="34" charset="-122"/>
              <a:ea typeface="微软雅黑" panose="020B0503020204020204" pitchFamily="34" charset="-122"/>
            </a:endParaRPr>
          </a:p>
          <a:p>
            <a:pPr algn="ctr"/>
            <a:r>
              <a:rPr lang="zh-CN" altLang="en-US" sz="1600" b="1">
                <a:solidFill>
                  <a:schemeClr val="bg1"/>
                </a:solidFill>
                <a:latin typeface="微软雅黑" panose="020B0503020204020204" pitchFamily="34" charset="-122"/>
                <a:ea typeface="微软雅黑" panose="020B0503020204020204" pitchFamily="34" charset="-122"/>
              </a:rPr>
              <a:t>显著降低了</a:t>
            </a:r>
            <a:r>
              <a:rPr lang="en-US" altLang="zh-CN" sz="1600" b="1">
                <a:solidFill>
                  <a:schemeClr val="bg1"/>
                </a:solidFill>
                <a:latin typeface="微软雅黑" panose="020B0503020204020204" pitchFamily="34" charset="-122"/>
                <a:ea typeface="微软雅黑" panose="020B0503020204020204" pitchFamily="34" charset="-122"/>
              </a:rPr>
              <a:t>53%</a:t>
            </a:r>
            <a:r>
              <a:rPr lang="zh-CN" altLang="en-US" sz="1600" b="1">
                <a:solidFill>
                  <a:schemeClr val="bg1"/>
                </a:solidFill>
                <a:latin typeface="微软雅黑" panose="020B0503020204020204" pitchFamily="34" charset="-122"/>
                <a:ea typeface="微软雅黑" panose="020B0503020204020204" pitchFamily="34" charset="-122"/>
              </a:rPr>
              <a:t>的</a:t>
            </a:r>
            <a:r>
              <a:rPr lang="zh-CN" altLang="en-US" sz="1600" b="1">
                <a:solidFill>
                  <a:schemeClr val="bg1"/>
                </a:solidFill>
                <a:latin typeface="微软雅黑" panose="020B0503020204020204" pitchFamily="34" charset="-122"/>
                <a:ea typeface="微软雅黑" panose="020B0503020204020204" pitchFamily="34" charset="-122"/>
                <a:cs typeface="Arial" panose="020B0604020202020204" pitchFamily="34" charset="0"/>
              </a:rPr>
              <a:t>疾病进展风险</a:t>
            </a:r>
            <a:r>
              <a:rPr lang="en-US" altLang="zh-CN" sz="1600" b="1" baseline="30000">
                <a:solidFill>
                  <a:schemeClr val="bg1"/>
                </a:solidFill>
                <a:latin typeface="微软雅黑" panose="020B0503020204020204" pitchFamily="34" charset="-122"/>
                <a:ea typeface="微软雅黑" panose="020B0503020204020204" pitchFamily="34" charset="-122"/>
                <a:cs typeface="Arial" panose="020B0604020202020204" pitchFamily="34" charset="0"/>
              </a:rPr>
              <a:t>1</a:t>
            </a:r>
            <a:endParaRPr lang="en-US" sz="1600" b="1">
              <a:solidFill>
                <a:schemeClr val="bg1"/>
              </a:solidFill>
            </a:endParaRPr>
          </a:p>
        </p:txBody>
      </p:sp>
      <p:sp>
        <p:nvSpPr>
          <p:cNvPr id="4" name="文本框 197">
            <a:extLst>
              <a:ext uri="{FF2B5EF4-FFF2-40B4-BE49-F238E27FC236}">
                <a16:creationId xmlns:a16="http://schemas.microsoft.com/office/drawing/2014/main" id="{4E0DC3B6-CE1B-B960-507B-2D71B4385917}"/>
              </a:ext>
            </a:extLst>
          </p:cNvPr>
          <p:cNvSpPr txBox="1"/>
          <p:nvPr/>
        </p:nvSpPr>
        <p:spPr>
          <a:xfrm>
            <a:off x="521842" y="6650887"/>
            <a:ext cx="11185650" cy="215444"/>
          </a:xfrm>
          <a:prstGeom prst="rect">
            <a:avLst/>
          </a:prstGeom>
          <a:noFill/>
        </p:spPr>
        <p:txBody>
          <a:bodyPr wrap="square" numCol="1">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it-IT" altLang="zh-CN" sz="800">
                <a:latin typeface="微软雅黑" panose="020B0503020204020204" pitchFamily="34" charset="-122"/>
                <a:ea typeface="微软雅黑" panose="020B0503020204020204" pitchFamily="34" charset="-122"/>
                <a:cs typeface="Arial" panose="020B0604020202020204" pitchFamily="34" charset="0"/>
              </a:rPr>
              <a:t>Planchard, D et al. ESMO open vol. 11,2 (2026): 106051.</a:t>
            </a:r>
            <a:endParaRPr lang="en-US" altLang="zh-CN" sz="800">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13" name="Table 12">
            <a:extLst>
              <a:ext uri="{FF2B5EF4-FFF2-40B4-BE49-F238E27FC236}">
                <a16:creationId xmlns:a16="http://schemas.microsoft.com/office/drawing/2014/main" id="{9A0163EE-DD22-77F1-B026-65E6BAEE4CAC}"/>
              </a:ext>
            </a:extLst>
          </p:cNvPr>
          <p:cNvGraphicFramePr>
            <a:graphicFrameLocks noGrp="1"/>
          </p:cNvGraphicFramePr>
          <p:nvPr/>
        </p:nvGraphicFramePr>
        <p:xfrm>
          <a:off x="362044" y="1986867"/>
          <a:ext cx="4009763" cy="4293773"/>
        </p:xfrm>
        <a:graphic>
          <a:graphicData uri="http://schemas.openxmlformats.org/drawingml/2006/table">
            <a:tbl>
              <a:tblPr>
                <a:tableStyleId>{7DF18680-E054-41AD-8BC1-D1AEF772440D}</a:tableStyleId>
              </a:tblPr>
              <a:tblGrid>
                <a:gridCol w="1019160">
                  <a:extLst>
                    <a:ext uri="{9D8B030D-6E8A-4147-A177-3AD203B41FA5}">
                      <a16:colId xmlns:a16="http://schemas.microsoft.com/office/drawing/2014/main" val="2491297758"/>
                    </a:ext>
                  </a:extLst>
                </a:gridCol>
                <a:gridCol w="1590273">
                  <a:extLst>
                    <a:ext uri="{9D8B030D-6E8A-4147-A177-3AD203B41FA5}">
                      <a16:colId xmlns:a16="http://schemas.microsoft.com/office/drawing/2014/main" val="2782800175"/>
                    </a:ext>
                  </a:extLst>
                </a:gridCol>
                <a:gridCol w="1400330">
                  <a:extLst>
                    <a:ext uri="{9D8B030D-6E8A-4147-A177-3AD203B41FA5}">
                      <a16:colId xmlns:a16="http://schemas.microsoft.com/office/drawing/2014/main" val="847732790"/>
                    </a:ext>
                  </a:extLst>
                </a:gridCol>
              </a:tblGrid>
              <a:tr h="1056989">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CN" altLang="en-US" sz="1400" b="1">
                          <a:solidFill>
                            <a:srgbClr val="2F5597"/>
                          </a:solidFill>
                          <a:latin typeface="微软雅黑" panose="020B0503020204020204" pitchFamily="34" charset="-122"/>
                          <a:ea typeface="微软雅黑" panose="020B0503020204020204" pitchFamily="34" charset="-122"/>
                          <a:cs typeface="Arial" panose="020B0604020202020204" pitchFamily="34" charset="0"/>
                        </a:rPr>
                        <a:t>间接比较</a:t>
                      </a:r>
                      <a:endParaRPr lang="en-US" altLang="zh-CN" sz="1400" b="1">
                        <a:solidFill>
                          <a:srgbClr val="2F5597"/>
                        </a:solidFill>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400" b="1">
                          <a:solidFill>
                            <a:srgbClr val="2F5597"/>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400" b="1">
                          <a:solidFill>
                            <a:srgbClr val="2F5597"/>
                          </a:solidFill>
                          <a:latin typeface="微软雅黑" panose="020B0503020204020204" pitchFamily="34" charset="-122"/>
                          <a:ea typeface="微软雅黑" panose="020B0503020204020204" pitchFamily="34" charset="-122"/>
                          <a:cs typeface="Arial" panose="020B0604020202020204" pitchFamily="34" charset="0"/>
                        </a:rPr>
                        <a:t>匹配调整</a:t>
                      </a:r>
                      <a:r>
                        <a:rPr lang="en-US" altLang="zh-CN" sz="1400" b="1">
                          <a:solidFill>
                            <a:srgbClr val="2F5597"/>
                          </a:solidFill>
                          <a:latin typeface="微软雅黑" panose="020B0503020204020204" pitchFamily="34" charset="-122"/>
                          <a:ea typeface="微软雅黑" panose="020B0503020204020204" pitchFamily="34" charset="-122"/>
                          <a:cs typeface="Arial" panose="020B0604020202020204" pitchFamily="34" charset="0"/>
                        </a:rPr>
                        <a:t>)</a:t>
                      </a:r>
                    </a:p>
                  </a:txBody>
                  <a:tcPr anchor="ct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1E9F6"/>
                    </a:solidFill>
                  </a:tcPr>
                </a:tc>
                <a:tc>
                  <a:txBody>
                    <a:bodyPr/>
                    <a:lstStyle/>
                    <a:p>
                      <a:pPr algn="ctr">
                        <a:lnSpc>
                          <a:spcPct val="150000"/>
                        </a:lnSpc>
                      </a:pPr>
                      <a:r>
                        <a:rPr lang="zh-CN" altLang="en-US" sz="1200" b="1" kern="1200">
                          <a:solidFill>
                            <a:srgbClr val="C00000"/>
                          </a:solidFill>
                          <a:latin typeface="微软雅黑" panose="020B0503020204020204" pitchFamily="34" charset="-122"/>
                          <a:ea typeface="微软雅黑" panose="020B0503020204020204" pitchFamily="34" charset="-122"/>
                          <a:cs typeface="+mn-cs"/>
                        </a:rPr>
                        <a:t>恩考芬尼</a:t>
                      </a:r>
                      <a:r>
                        <a:rPr lang="en-US" altLang="zh-CN" sz="1200" b="1" kern="1200">
                          <a:solidFill>
                            <a:srgbClr val="C00000"/>
                          </a:solidFill>
                          <a:latin typeface="微软雅黑" panose="020B0503020204020204" pitchFamily="34" charset="-122"/>
                          <a:ea typeface="微软雅黑" panose="020B0503020204020204" pitchFamily="34" charset="-122"/>
                          <a:cs typeface="+mn-cs"/>
                        </a:rPr>
                        <a:t>+</a:t>
                      </a:r>
                      <a:r>
                        <a:rPr lang="zh-CN" altLang="en-US" sz="1200" b="1" kern="1200">
                          <a:solidFill>
                            <a:srgbClr val="C00000"/>
                          </a:solidFill>
                          <a:latin typeface="微软雅黑" panose="020B0503020204020204" pitchFamily="34" charset="-122"/>
                          <a:ea typeface="微软雅黑" panose="020B0503020204020204" pitchFamily="34" charset="-122"/>
                          <a:cs typeface="+mn-cs"/>
                        </a:rPr>
                        <a:t>贝美替尼 </a:t>
                      </a:r>
                      <a:r>
                        <a:rPr lang="en-US" altLang="zh-CN" sz="1200">
                          <a:solidFill>
                            <a:srgbClr val="C00000"/>
                          </a:solidFill>
                          <a:latin typeface="微软雅黑" panose="020B0503020204020204" pitchFamily="34" charset="-122"/>
                          <a:ea typeface="微软雅黑" panose="020B0503020204020204" pitchFamily="34" charset="-122"/>
                        </a:rPr>
                        <a:t>(</a:t>
                      </a:r>
                      <a:r>
                        <a:rPr lang="en-US" altLang="zh-CN" sz="1200">
                          <a:solidFill>
                            <a:srgbClr val="C00000"/>
                          </a:solidFill>
                          <a:latin typeface="微软雅黑" panose="020B0503020204020204" pitchFamily="34" charset="-122"/>
                          <a:ea typeface="微软雅黑" panose="020B0503020204020204" pitchFamily="34" charset="-122"/>
                          <a:cs typeface="Arial" panose="020B0604020202020204" pitchFamily="34" charset="0"/>
                        </a:rPr>
                        <a:t>PHAROS) </a:t>
                      </a:r>
                      <a:r>
                        <a:rPr lang="zh-CN" altLang="en-US" sz="1200" b="1" kern="1200">
                          <a:solidFill>
                            <a:srgbClr val="C00000"/>
                          </a:solidFill>
                          <a:latin typeface="微软雅黑" panose="020B0503020204020204" pitchFamily="34" charset="-122"/>
                          <a:ea typeface="微软雅黑" panose="020B0503020204020204" pitchFamily="34" charset="-122"/>
                          <a:cs typeface="+mn-cs"/>
                        </a:rPr>
                        <a:t> </a:t>
                      </a:r>
                      <a:endParaRPr lang="en-US" altLang="zh-CN" sz="1200" b="1" kern="1200">
                        <a:solidFill>
                          <a:srgbClr val="C00000"/>
                        </a:solidFill>
                        <a:latin typeface="微软雅黑" panose="020B0503020204020204" pitchFamily="34" charset="-122"/>
                        <a:ea typeface="微软雅黑" panose="020B0503020204020204" pitchFamily="34" charset="-122"/>
                        <a:cs typeface="+mn-cs"/>
                      </a:endParaRPr>
                    </a:p>
                    <a:p>
                      <a:pPr algn="ctr">
                        <a:lnSpc>
                          <a:spcPct val="150000"/>
                        </a:lnSpc>
                      </a:pPr>
                      <a:r>
                        <a:rPr lang="en-US" altLang="zh-CN" sz="1200" b="1" kern="1200">
                          <a:solidFill>
                            <a:srgbClr val="1C4C90"/>
                          </a:solidFill>
                          <a:latin typeface="微软雅黑" panose="020B0503020204020204" pitchFamily="34" charset="-122"/>
                          <a:ea typeface="微软雅黑" panose="020B0503020204020204" pitchFamily="34" charset="-122"/>
                          <a:cs typeface="+mn-cs"/>
                        </a:rPr>
                        <a:t>VS</a:t>
                      </a:r>
                      <a:r>
                        <a:rPr lang="en-US" altLang="zh-CN" sz="1200" b="1" kern="1200">
                          <a:solidFill>
                            <a:srgbClr val="C14F4F"/>
                          </a:solidFill>
                          <a:latin typeface="微软雅黑" panose="020B0503020204020204" pitchFamily="34" charset="-122"/>
                          <a:ea typeface="微软雅黑" panose="020B0503020204020204" pitchFamily="34" charset="-122"/>
                          <a:cs typeface="+mn-cs"/>
                        </a:rPr>
                        <a:t>  </a:t>
                      </a:r>
                    </a:p>
                    <a:p>
                      <a:pPr algn="ctr">
                        <a:lnSpc>
                          <a:spcPct val="150000"/>
                        </a:lnSpc>
                      </a:pPr>
                      <a:r>
                        <a:rPr lang="zh-CN" altLang="en-US" sz="1200" b="1" kern="1200">
                          <a:solidFill>
                            <a:schemeClr val="tx1"/>
                          </a:solidFill>
                          <a:latin typeface="微软雅黑" panose="020B0503020204020204" pitchFamily="34" charset="-122"/>
                          <a:ea typeface="微软雅黑" panose="020B0503020204020204" pitchFamily="34" charset="-122"/>
                          <a:cs typeface="+mn-cs"/>
                        </a:rPr>
                        <a:t>达拉非尼</a:t>
                      </a:r>
                      <a:r>
                        <a:rPr lang="en-US" altLang="zh-CN" sz="1200" b="1" kern="1200">
                          <a:solidFill>
                            <a:schemeClr val="tx1"/>
                          </a:solidFill>
                          <a:latin typeface="微软雅黑" panose="020B0503020204020204" pitchFamily="34" charset="-122"/>
                          <a:ea typeface="微软雅黑" panose="020B0503020204020204" pitchFamily="34" charset="-122"/>
                          <a:cs typeface="+mn-cs"/>
                        </a:rPr>
                        <a:t>+</a:t>
                      </a:r>
                      <a:r>
                        <a:rPr lang="zh-CN" altLang="en-US" sz="1200" b="1" kern="1200">
                          <a:solidFill>
                            <a:schemeClr val="tx1"/>
                          </a:solidFill>
                          <a:latin typeface="微软雅黑" panose="020B0503020204020204" pitchFamily="34" charset="-122"/>
                          <a:ea typeface="微软雅黑" panose="020B0503020204020204" pitchFamily="34" charset="-122"/>
                          <a:cs typeface="+mn-cs"/>
                        </a:rPr>
                        <a:t>曲美替尼 </a:t>
                      </a:r>
                      <a:r>
                        <a:rPr lang="en-US" altLang="zh-CN" sz="1200" b="0" kern="1200">
                          <a:solidFill>
                            <a:schemeClr val="tx1"/>
                          </a:solidFill>
                          <a:latin typeface="微软雅黑" panose="020B0503020204020204" pitchFamily="34" charset="-122"/>
                          <a:ea typeface="微软雅黑" panose="020B0503020204020204" pitchFamily="34" charset="-122"/>
                          <a:cs typeface="+mn-cs"/>
                        </a:rPr>
                        <a:t>(BRF113928) </a:t>
                      </a:r>
                      <a:endParaRPr lang="en-US" sz="1100" b="0" kern="1200">
                        <a:solidFill>
                          <a:schemeClr val="tx1"/>
                        </a:solidFill>
                        <a:latin typeface="微软雅黑" panose="020B0503020204020204" pitchFamily="34" charset="-122"/>
                        <a:ea typeface="微软雅黑" panose="020B0503020204020204" pitchFamily="34" charset="-122"/>
                        <a:cs typeface="+mn-cs"/>
                      </a:endParaRPr>
                    </a:p>
                  </a:txBody>
                  <a:tcPr anchor="ct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1E9F6"/>
                    </a:solidFill>
                  </a:tcPr>
                </a:tc>
                <a:tc>
                  <a:txBody>
                    <a:bodyPr/>
                    <a:lstStyle/>
                    <a:p>
                      <a:pPr algn="ctr">
                        <a:lnSpc>
                          <a:spcPct val="100000"/>
                        </a:lnSpc>
                      </a:pPr>
                      <a:r>
                        <a:rPr lang="zh-CN" altLang="en-US" sz="1400" b="1" kern="1200">
                          <a:solidFill>
                            <a:srgbClr val="2F5597"/>
                          </a:solidFill>
                          <a:latin typeface="微软雅黑" panose="020B0503020204020204" pitchFamily="34" charset="-122"/>
                          <a:ea typeface="微软雅黑" panose="020B0503020204020204" pitchFamily="34" charset="-122"/>
                          <a:cs typeface="Arial" panose="020B0604020202020204" pitchFamily="34" charset="0"/>
                        </a:rPr>
                        <a:t>优势</a:t>
                      </a:r>
                      <a:endParaRPr lang="en-US" sz="1400" b="1" kern="1200">
                        <a:solidFill>
                          <a:srgbClr val="2F5597"/>
                        </a:solidFill>
                        <a:latin typeface="微软雅黑" panose="020B0503020204020204" pitchFamily="34" charset="-122"/>
                        <a:ea typeface="微软雅黑" panose="020B0503020204020204" pitchFamily="34" charset="-122"/>
                        <a:cs typeface="Arial" panose="020B0604020202020204" pitchFamily="34" charset="0"/>
                      </a:endParaRPr>
                    </a:p>
                  </a:txBody>
                  <a:tcPr anchor="ct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1E9F6"/>
                    </a:solidFill>
                  </a:tcPr>
                </a:tc>
                <a:extLst>
                  <a:ext uri="{0D108BD9-81ED-4DB2-BD59-A6C34878D82A}">
                    <a16:rowId xmlns:a16="http://schemas.microsoft.com/office/drawing/2014/main" val="1985154139"/>
                  </a:ext>
                </a:extLst>
              </a:tr>
              <a:tr h="1093273">
                <a:tc>
                  <a:txBody>
                    <a:bodyPr/>
                    <a:lstStyle/>
                    <a:p>
                      <a:pPr marL="0" algn="ctr" defTabSz="914400" rtl="0" eaLnBrk="1" latinLnBrk="0" hangingPunct="1">
                        <a:lnSpc>
                          <a:spcPct val="150000"/>
                        </a:lnSpc>
                      </a:pPr>
                      <a:r>
                        <a:rPr lang="en-US" altLang="zh-CN" sz="1400" b="1" kern="1200">
                          <a:solidFill>
                            <a:schemeClr val="tx1"/>
                          </a:solidFill>
                          <a:latin typeface="微软雅黑" panose="020B0503020204020204" pitchFamily="34" charset="-122"/>
                          <a:ea typeface="微软雅黑" panose="020B0503020204020204" pitchFamily="34" charset="-122"/>
                          <a:cs typeface="+mn-cs"/>
                        </a:rPr>
                        <a:t>mPFS</a:t>
                      </a:r>
                    </a:p>
                    <a:p>
                      <a:pPr marL="0" algn="ctr" defTabSz="914400" rtl="0" eaLnBrk="1" latinLnBrk="0" hangingPunct="1">
                        <a:lnSpc>
                          <a:spcPct val="150000"/>
                        </a:lnSpc>
                      </a:pPr>
                      <a:r>
                        <a:rPr lang="en-US" altLang="zh-CN" sz="1100" b="1" kern="1200">
                          <a:solidFill>
                            <a:schemeClr val="tx1"/>
                          </a:solidFill>
                          <a:latin typeface="微软雅黑" panose="020B0503020204020204" pitchFamily="34" charset="-122"/>
                          <a:ea typeface="微软雅黑" panose="020B0503020204020204" pitchFamily="34" charset="-122"/>
                          <a:cs typeface="+mn-cs"/>
                        </a:rPr>
                        <a:t>HR (95% CI)</a:t>
                      </a:r>
                      <a:endParaRPr lang="en-US" sz="1100" b="1" kern="1200">
                        <a:solidFill>
                          <a:schemeClr val="tx1"/>
                        </a:solidFill>
                        <a:latin typeface="微软雅黑" panose="020B0503020204020204" pitchFamily="34" charset="-122"/>
                        <a:ea typeface="微软雅黑" panose="020B0503020204020204" pitchFamily="34" charset="-122"/>
                        <a:cs typeface="+mn-cs"/>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AE3F3">
                        <a:alpha val="69804"/>
                      </a:srgbClr>
                    </a:solidFill>
                  </a:tcPr>
                </a:tc>
                <a:tc>
                  <a:txBody>
                    <a:bodyPr/>
                    <a:lstStyle/>
                    <a:p>
                      <a:pPr marL="0" algn="ctr" defTabSz="914400" rtl="0" eaLnBrk="1" latinLnBrk="0" hangingPunct="1">
                        <a:lnSpc>
                          <a:spcPct val="150000"/>
                        </a:lnSpc>
                      </a:pPr>
                      <a:r>
                        <a:rPr lang="it-IT" altLang="zh-CN" sz="1800" b="1" kern="1200">
                          <a:solidFill>
                            <a:srgbClr val="C14F4F"/>
                          </a:solidFill>
                          <a:effectLst/>
                          <a:latin typeface="微软雅黑" panose="020B0503020204020204" pitchFamily="34" charset="-122"/>
                          <a:ea typeface="微软雅黑" panose="020B0503020204020204" pitchFamily="34" charset="-122"/>
                          <a:cs typeface="Arial" panose="020B0604020202020204" pitchFamily="34" charset="0"/>
                        </a:rPr>
                        <a:t>0.47</a:t>
                      </a:r>
                      <a:r>
                        <a:rPr lang="it-IT" altLang="zh-CN" sz="1800" b="1" kern="1200">
                          <a:solidFill>
                            <a:srgbClr val="EE4822"/>
                          </a:solidFill>
                          <a:effectLst/>
                          <a:latin typeface="微软雅黑" panose="020B0503020204020204" pitchFamily="34" charset="-122"/>
                          <a:ea typeface="微软雅黑" panose="020B0503020204020204" pitchFamily="34" charset="-122"/>
                          <a:cs typeface="Arial" panose="020B0604020202020204" pitchFamily="34" charset="0"/>
                        </a:rPr>
                        <a:t> </a:t>
                      </a:r>
                    </a:p>
                    <a:p>
                      <a:pPr marL="0" algn="ctr" defTabSz="914400" rtl="0" eaLnBrk="1" latinLnBrk="0" hangingPunct="1">
                        <a:lnSpc>
                          <a:spcPct val="150000"/>
                        </a:lnSpc>
                      </a:pPr>
                      <a:r>
                        <a:rPr lang="it-IT" altLang="zh-CN" sz="1050" b="1" kern="1200">
                          <a:solidFill>
                            <a:srgbClr val="C14F4F"/>
                          </a:solidFill>
                          <a:latin typeface="微软雅黑" panose="020B0503020204020204" pitchFamily="34" charset="-122"/>
                          <a:ea typeface="微软雅黑" panose="020B0503020204020204" pitchFamily="34" charset="-122"/>
                          <a:cs typeface="+mn-cs"/>
                        </a:rPr>
                        <a:t>(0.26-0.85); P = 0.01</a:t>
                      </a:r>
                      <a:endParaRPr lang="en-US" sz="900" b="1" kern="1200">
                        <a:solidFill>
                          <a:srgbClr val="C14F4F"/>
                        </a:solidFill>
                        <a:latin typeface="微软雅黑" panose="020B0503020204020204" pitchFamily="34" charset="-122"/>
                        <a:ea typeface="微软雅黑" panose="020B0503020204020204" pitchFamily="34" charset="-122"/>
                        <a:cs typeface="+mn-cs"/>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marL="0" algn="ctr" defTabSz="914400" rtl="0" eaLnBrk="1" latinLnBrk="0" hangingPunct="1">
                        <a:lnSpc>
                          <a:spcPct val="150000"/>
                        </a:lnSpc>
                      </a:pPr>
                      <a:r>
                        <a:rPr lang="zh-CN" altLang="en-US" sz="1200" b="1" kern="1200">
                          <a:solidFill>
                            <a:srgbClr val="C14F4F"/>
                          </a:solidFill>
                          <a:latin typeface="微软雅黑" panose="020B0503020204020204" pitchFamily="34" charset="-122"/>
                          <a:ea typeface="微软雅黑" panose="020B0503020204020204" pitchFamily="34" charset="-122"/>
                          <a:cs typeface="+mn-cs"/>
                        </a:rPr>
                        <a:t>显著降低</a:t>
                      </a:r>
                      <a:r>
                        <a:rPr lang="en-US" altLang="zh-CN" sz="1200" b="1" kern="1200">
                          <a:solidFill>
                            <a:srgbClr val="C14F4F"/>
                          </a:solidFill>
                          <a:latin typeface="微软雅黑" panose="020B0503020204020204" pitchFamily="34" charset="-122"/>
                          <a:ea typeface="微软雅黑" panose="020B0503020204020204" pitchFamily="34" charset="-122"/>
                          <a:cs typeface="+mn-cs"/>
                        </a:rPr>
                        <a:t>53%</a:t>
                      </a:r>
                      <a:r>
                        <a:rPr lang="zh-CN" altLang="en-US" sz="1200" b="1" kern="1200">
                          <a:solidFill>
                            <a:srgbClr val="C14F4F"/>
                          </a:solidFill>
                          <a:latin typeface="微软雅黑" panose="020B0503020204020204" pitchFamily="34" charset="-122"/>
                          <a:ea typeface="微软雅黑" panose="020B0503020204020204" pitchFamily="34" charset="-122"/>
                          <a:cs typeface="+mn-cs"/>
                        </a:rPr>
                        <a:t>的疾病进展风险</a:t>
                      </a:r>
                      <a:endParaRPr lang="en-US" sz="1200" b="1" kern="1200">
                        <a:solidFill>
                          <a:srgbClr val="C14F4F"/>
                        </a:solidFill>
                        <a:latin typeface="微软雅黑" panose="020B0503020204020204" pitchFamily="34" charset="-122"/>
                        <a:ea typeface="微软雅黑" panose="020B0503020204020204" pitchFamily="34" charset="-122"/>
                        <a:cs typeface="+mn-cs"/>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67072386"/>
                  </a:ext>
                </a:extLst>
              </a:tr>
              <a:tr h="852486">
                <a:tc>
                  <a:txBody>
                    <a:bodyPr/>
                    <a:lstStyle/>
                    <a:p>
                      <a:pPr marL="0" algn="ctr" defTabSz="914400" rtl="0" eaLnBrk="1" latinLnBrk="0" hangingPunct="1">
                        <a:lnSpc>
                          <a:spcPct val="150000"/>
                        </a:lnSpc>
                      </a:pPr>
                      <a:r>
                        <a:rPr lang="en-US" sz="1200" b="1" kern="1200">
                          <a:solidFill>
                            <a:schemeClr val="tx1"/>
                          </a:solidFill>
                          <a:latin typeface="微软雅黑" panose="020B0503020204020204" pitchFamily="34" charset="-122"/>
                          <a:ea typeface="微软雅黑" panose="020B0503020204020204" pitchFamily="34" charset="-122"/>
                          <a:cs typeface="+mn-cs"/>
                        </a:rPr>
                        <a:t>mOS</a:t>
                      </a:r>
                      <a:r>
                        <a:rPr lang="zh-CN" altLang="en-US" sz="1200" b="1" kern="1200">
                          <a:solidFill>
                            <a:schemeClr val="tx1"/>
                          </a:solidFill>
                          <a:latin typeface="微软雅黑" panose="020B0503020204020204" pitchFamily="34" charset="-122"/>
                          <a:ea typeface="微软雅黑" panose="020B0503020204020204" pitchFamily="34" charset="-122"/>
                          <a:cs typeface="+mn-cs"/>
                        </a:rPr>
                        <a:t> </a:t>
                      </a:r>
                      <a:endParaRPr lang="en-US" altLang="zh-CN" sz="1200" b="1" kern="1200">
                        <a:solidFill>
                          <a:schemeClr val="tx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lnSpc>
                          <a:spcPct val="150000"/>
                        </a:lnSpc>
                      </a:pPr>
                      <a:r>
                        <a:rPr lang="en-US" altLang="zh-CN" sz="1100" b="1" kern="1200">
                          <a:solidFill>
                            <a:schemeClr val="tx1"/>
                          </a:solidFill>
                          <a:latin typeface="微软雅黑" panose="020B0503020204020204" pitchFamily="34" charset="-122"/>
                          <a:ea typeface="微软雅黑" panose="020B0503020204020204" pitchFamily="34" charset="-122"/>
                          <a:cs typeface="+mn-cs"/>
                        </a:rPr>
                        <a:t>HR (95% CI)</a:t>
                      </a:r>
                      <a:endParaRPr lang="en-US" sz="1100" b="1" kern="1200">
                        <a:solidFill>
                          <a:schemeClr val="tx1"/>
                        </a:solidFill>
                        <a:latin typeface="微软雅黑" panose="020B0503020204020204" pitchFamily="34" charset="-122"/>
                        <a:ea typeface="微软雅黑" panose="020B0503020204020204" pitchFamily="34" charset="-122"/>
                        <a:cs typeface="+mn-cs"/>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AE3F3">
                        <a:alpha val="69804"/>
                      </a:srgbClr>
                    </a:solidFill>
                  </a:tcPr>
                </a:tc>
                <a:tc>
                  <a:txBody>
                    <a:bodyPr/>
                    <a:lstStyle/>
                    <a:p>
                      <a:pPr marL="0" algn="ctr" defTabSz="914400" rtl="0" eaLnBrk="1" latinLnBrk="0" hangingPunct="1">
                        <a:lnSpc>
                          <a:spcPct val="150000"/>
                        </a:lnSpc>
                      </a:pPr>
                      <a:r>
                        <a:rPr lang="it-IT" altLang="zh-CN" sz="1600" b="1"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0.55</a:t>
                      </a:r>
                      <a:r>
                        <a:rPr lang="it-IT" altLang="zh-CN" sz="1600" b="1" kern="1200">
                          <a:solidFill>
                            <a:srgbClr val="EE4822"/>
                          </a:solidFill>
                          <a:effectLst/>
                          <a:latin typeface="微软雅黑" panose="020B0503020204020204" pitchFamily="34" charset="-122"/>
                          <a:ea typeface="微软雅黑" panose="020B0503020204020204" pitchFamily="34" charset="-122"/>
                          <a:cs typeface="Arial" panose="020B0604020202020204" pitchFamily="34" charset="0"/>
                        </a:rPr>
                        <a:t> </a:t>
                      </a:r>
                    </a:p>
                    <a:p>
                      <a:pPr marL="0" algn="ctr" defTabSz="914400" rtl="0" eaLnBrk="1" latinLnBrk="0" hangingPunct="1">
                        <a:lnSpc>
                          <a:spcPct val="150000"/>
                        </a:lnSpc>
                      </a:pPr>
                      <a:r>
                        <a:rPr lang="it-IT" altLang="zh-CN" sz="1050" b="1" kern="1200">
                          <a:solidFill>
                            <a:schemeClr val="tx1"/>
                          </a:solidFill>
                          <a:latin typeface="微软雅黑" panose="020B0503020204020204" pitchFamily="34" charset="-122"/>
                          <a:ea typeface="微软雅黑" panose="020B0503020204020204" pitchFamily="34" charset="-122"/>
                          <a:cs typeface="+mn-cs"/>
                        </a:rPr>
                        <a:t>(0.30-1.01); P = 0.06</a:t>
                      </a:r>
                      <a:endParaRPr lang="en-US" sz="1050" b="1" kern="1200">
                        <a:solidFill>
                          <a:schemeClr val="tx1"/>
                        </a:solidFill>
                        <a:latin typeface="微软雅黑" panose="020B0503020204020204" pitchFamily="34" charset="-122"/>
                        <a:ea typeface="微软雅黑" panose="020B0503020204020204" pitchFamily="34" charset="-122"/>
                        <a:cs typeface="+mn-cs"/>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marL="0" algn="ctr" defTabSz="914400" rtl="0" eaLnBrk="1" latinLnBrk="0" hangingPunct="1">
                        <a:lnSpc>
                          <a:spcPct val="150000"/>
                        </a:lnSpc>
                      </a:pPr>
                      <a:r>
                        <a:rPr lang="zh-CN" altLang="en-US" sz="1200" b="1" kern="1200">
                          <a:solidFill>
                            <a:schemeClr val="tx1"/>
                          </a:solidFill>
                          <a:latin typeface="微软雅黑" panose="020B0503020204020204" pitchFamily="34" charset="-122"/>
                          <a:ea typeface="微软雅黑" panose="020B0503020204020204" pitchFamily="34" charset="-122"/>
                          <a:cs typeface="+mn-cs"/>
                        </a:rPr>
                        <a:t>有降低死亡风险的趋势</a:t>
                      </a:r>
                      <a:endParaRPr lang="en-US" sz="1200" b="1" kern="1200">
                        <a:solidFill>
                          <a:schemeClr val="tx1"/>
                        </a:solidFill>
                        <a:latin typeface="微软雅黑" panose="020B0503020204020204" pitchFamily="34" charset="-122"/>
                        <a:ea typeface="微软雅黑" panose="020B0503020204020204" pitchFamily="34" charset="-122"/>
                        <a:cs typeface="+mn-cs"/>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73717811"/>
                  </a:ext>
                </a:extLst>
              </a:tr>
              <a:tr h="917295">
                <a:tc>
                  <a:txBody>
                    <a:bodyPr/>
                    <a:lstStyle/>
                    <a:p>
                      <a:pPr marL="0" algn="ctr" defTabSz="914400" rtl="0" eaLnBrk="1" latinLnBrk="0" hangingPunct="1">
                        <a:lnSpc>
                          <a:spcPct val="150000"/>
                        </a:lnSpc>
                      </a:pPr>
                      <a:r>
                        <a:rPr lang="zh-CN" altLang="en-US" sz="1200" b="1" kern="1200">
                          <a:solidFill>
                            <a:schemeClr val="tx1"/>
                          </a:solidFill>
                          <a:latin typeface="微软雅黑" panose="020B0503020204020204" pitchFamily="34" charset="-122"/>
                          <a:ea typeface="微软雅黑" panose="020B0503020204020204" pitchFamily="34" charset="-122"/>
                          <a:cs typeface="+mn-cs"/>
                        </a:rPr>
                        <a:t>客观缓解率</a:t>
                      </a:r>
                      <a:endParaRPr lang="en-US" altLang="zh-CN" sz="1200" b="1" kern="1200">
                        <a:solidFill>
                          <a:schemeClr val="tx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lnSpc>
                          <a:spcPct val="150000"/>
                        </a:lnSpc>
                      </a:pPr>
                      <a:r>
                        <a:rPr lang="en-US" altLang="zh-CN" sz="1100" b="1" kern="1200">
                          <a:solidFill>
                            <a:schemeClr val="tx1"/>
                          </a:solidFill>
                          <a:latin typeface="微软雅黑" panose="020B0503020204020204" pitchFamily="34" charset="-122"/>
                          <a:ea typeface="微软雅黑" panose="020B0503020204020204" pitchFamily="34" charset="-122"/>
                          <a:cs typeface="+mn-cs"/>
                        </a:rPr>
                        <a:t>OR (95% CI)</a:t>
                      </a:r>
                      <a:endParaRPr lang="en-US" sz="1100" b="1" kern="1200">
                        <a:solidFill>
                          <a:schemeClr val="tx1"/>
                        </a:solidFill>
                        <a:latin typeface="微软雅黑" panose="020B0503020204020204" pitchFamily="34" charset="-122"/>
                        <a:ea typeface="微软雅黑" panose="020B0503020204020204" pitchFamily="34" charset="-122"/>
                        <a:cs typeface="+mn-cs"/>
                      </a:endParaRPr>
                    </a:p>
                  </a:txBody>
                  <a:tcPr anchor="ct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AE3F3">
                        <a:alpha val="69804"/>
                      </a:srgbClr>
                    </a:solidFill>
                  </a:tcPr>
                </a:tc>
                <a:tc>
                  <a:txBody>
                    <a:bodyPr/>
                    <a:lstStyle/>
                    <a:p>
                      <a:pPr marL="0" algn="ctr" defTabSz="914400" rtl="0" eaLnBrk="1" latinLnBrk="0" hangingPunct="1">
                        <a:lnSpc>
                          <a:spcPct val="150000"/>
                        </a:lnSpc>
                      </a:pPr>
                      <a:r>
                        <a:rPr lang="pl-PL" altLang="zh-CN" sz="1600" b="1"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1.81</a:t>
                      </a:r>
                      <a:r>
                        <a:rPr lang="pl-PL" altLang="zh-CN" sz="1600" b="1" kern="1200">
                          <a:solidFill>
                            <a:srgbClr val="EE4822"/>
                          </a:solidFill>
                          <a:effectLst/>
                          <a:latin typeface="微软雅黑" panose="020B0503020204020204" pitchFamily="34" charset="-122"/>
                          <a:ea typeface="微软雅黑" panose="020B0503020204020204" pitchFamily="34" charset="-122"/>
                          <a:cs typeface="Arial" panose="020B0604020202020204" pitchFamily="34" charset="0"/>
                        </a:rPr>
                        <a:t> </a:t>
                      </a:r>
                      <a:endParaRPr lang="en-US" altLang="zh-CN" sz="1600" b="1" kern="1200">
                        <a:solidFill>
                          <a:srgbClr val="EE4822"/>
                        </a:solidFill>
                        <a:effectLst/>
                        <a:latin typeface="微软雅黑" panose="020B0503020204020204" pitchFamily="34" charset="-122"/>
                        <a:ea typeface="微软雅黑" panose="020B0503020204020204" pitchFamily="34" charset="-122"/>
                        <a:cs typeface="Arial" panose="020B0604020202020204" pitchFamily="34" charset="0"/>
                      </a:endParaRPr>
                    </a:p>
                    <a:p>
                      <a:pPr marL="0" algn="ctr" defTabSz="914400" rtl="0" eaLnBrk="1" latinLnBrk="0" hangingPunct="1">
                        <a:lnSpc>
                          <a:spcPct val="150000"/>
                        </a:lnSpc>
                      </a:pPr>
                      <a:r>
                        <a:rPr lang="pl-PL" altLang="zh-CN" sz="1050" b="1" kern="1200">
                          <a:solidFill>
                            <a:schemeClr val="tx1"/>
                          </a:solidFill>
                          <a:latin typeface="微软雅黑" panose="020B0503020204020204" pitchFamily="34" charset="-122"/>
                          <a:ea typeface="微软雅黑" panose="020B0503020204020204" pitchFamily="34" charset="-122"/>
                          <a:cs typeface="+mn-cs"/>
                        </a:rPr>
                        <a:t>(0.71-4.59); P = 0.21</a:t>
                      </a:r>
                      <a:endParaRPr lang="en-US" sz="1000" b="1" kern="1200">
                        <a:solidFill>
                          <a:schemeClr val="tx1"/>
                        </a:solidFill>
                        <a:latin typeface="微软雅黑" panose="020B0503020204020204" pitchFamily="34" charset="-122"/>
                        <a:ea typeface="微软雅黑" panose="020B0503020204020204" pitchFamily="34" charset="-122"/>
                        <a:cs typeface="+mn-cs"/>
                      </a:endParaRPr>
                    </a:p>
                  </a:txBody>
                  <a:tcPr anchor="ct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CN" altLang="en-US" sz="1200" b="1" kern="1200">
                          <a:solidFill>
                            <a:schemeClr val="tx1"/>
                          </a:solidFill>
                          <a:latin typeface="微软雅黑" panose="020B0503020204020204" pitchFamily="34" charset="-122"/>
                          <a:ea typeface="微软雅黑" panose="020B0503020204020204" pitchFamily="34" charset="-122"/>
                          <a:cs typeface="+mn-cs"/>
                        </a:rPr>
                        <a:t>有提升肿瘤缓解率的趋势</a:t>
                      </a:r>
                      <a:endParaRPr lang="en-US" sz="1200" b="1" kern="1200">
                        <a:solidFill>
                          <a:schemeClr val="tx1"/>
                        </a:solidFill>
                        <a:latin typeface="微软雅黑" panose="020B0503020204020204" pitchFamily="34" charset="-122"/>
                        <a:ea typeface="微软雅黑" panose="020B0503020204020204" pitchFamily="34" charset="-122"/>
                        <a:cs typeface="+mn-cs"/>
                      </a:endParaRPr>
                    </a:p>
                  </a:txBody>
                  <a:tcPr anchor="ct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0151018"/>
                  </a:ext>
                </a:extLst>
              </a:tr>
            </a:tbl>
          </a:graphicData>
        </a:graphic>
      </p:graphicFrame>
      <p:sp>
        <p:nvSpPr>
          <p:cNvPr id="27" name="TextBox 26">
            <a:extLst>
              <a:ext uri="{FF2B5EF4-FFF2-40B4-BE49-F238E27FC236}">
                <a16:creationId xmlns:a16="http://schemas.microsoft.com/office/drawing/2014/main" id="{07CB60A1-8D6F-FAF6-259A-4C9D689E1497}"/>
              </a:ext>
            </a:extLst>
          </p:cNvPr>
          <p:cNvSpPr txBox="1"/>
          <p:nvPr/>
        </p:nvSpPr>
        <p:spPr>
          <a:xfrm>
            <a:off x="484508" y="6286822"/>
            <a:ext cx="4275585" cy="246221"/>
          </a:xfrm>
          <a:prstGeom prst="rect">
            <a:avLst/>
          </a:prstGeom>
          <a:noFill/>
        </p:spPr>
        <p:txBody>
          <a:bodyPr wrap="square">
            <a:spAutoFit/>
          </a:bodyPr>
          <a:lstStyle/>
          <a:p>
            <a:r>
              <a:rPr lang="en-US" altLang="zh-CN" sz="1000" kern="1200" dirty="0">
                <a:solidFill>
                  <a:srgbClr val="000000"/>
                </a:solidFill>
                <a:latin typeface="微软雅黑" panose="020B0503020204020204" pitchFamily="34" charset="-122"/>
                <a:ea typeface="微软雅黑" panose="020B0503020204020204" pitchFamily="34" charset="-122"/>
                <a:cs typeface="+mn-cs"/>
              </a:rPr>
              <a:t>HR</a:t>
            </a:r>
            <a:r>
              <a:rPr lang="zh-CN" altLang="en-US" sz="1000" kern="1200" dirty="0">
                <a:solidFill>
                  <a:srgbClr val="000000"/>
                </a:solidFill>
                <a:latin typeface="微软雅黑" panose="020B0503020204020204" pitchFamily="34" charset="-122"/>
                <a:ea typeface="微软雅黑" panose="020B0503020204020204" pitchFamily="34" charset="-122"/>
                <a:cs typeface="+mn-cs"/>
              </a:rPr>
              <a:t>：</a:t>
            </a:r>
            <a:r>
              <a:rPr lang="en-US" altLang="zh-CN" sz="1000" kern="1200" dirty="0">
                <a:solidFill>
                  <a:srgbClr val="000000"/>
                </a:solidFill>
                <a:latin typeface="微软雅黑" panose="020B0503020204020204" pitchFamily="34" charset="-122"/>
                <a:ea typeface="微软雅黑" panose="020B0503020204020204" pitchFamily="34" charset="-122"/>
                <a:cs typeface="+mn-cs"/>
              </a:rPr>
              <a:t>hazard ratio; OR</a:t>
            </a:r>
            <a:r>
              <a:rPr lang="zh-CN" altLang="en-US" sz="1000" kern="1200" dirty="0">
                <a:solidFill>
                  <a:srgbClr val="000000"/>
                </a:solidFill>
                <a:latin typeface="微软雅黑" panose="020B0503020204020204" pitchFamily="34" charset="-122"/>
                <a:ea typeface="微软雅黑" panose="020B0503020204020204" pitchFamily="34" charset="-122"/>
                <a:cs typeface="+mn-cs"/>
              </a:rPr>
              <a:t>：</a:t>
            </a:r>
            <a:r>
              <a:rPr lang="en-US" altLang="zh-CN" sz="1000" kern="1200" dirty="0">
                <a:solidFill>
                  <a:srgbClr val="000000"/>
                </a:solidFill>
                <a:latin typeface="微软雅黑" panose="020B0503020204020204" pitchFamily="34" charset="-122"/>
                <a:ea typeface="微软雅黑" panose="020B0503020204020204" pitchFamily="34" charset="-122"/>
                <a:cs typeface="+mn-cs"/>
              </a:rPr>
              <a:t>odds ratio</a:t>
            </a:r>
            <a:r>
              <a:rPr lang="zh-CN" altLang="en-US" sz="1000" kern="1200">
                <a:solidFill>
                  <a:srgbClr val="000000"/>
                </a:solidFill>
                <a:latin typeface="微软雅黑" panose="020B0503020204020204" pitchFamily="34" charset="-122"/>
                <a:ea typeface="微软雅黑" panose="020B0503020204020204" pitchFamily="34" charset="-122"/>
                <a:cs typeface="+mn-cs"/>
              </a:rPr>
              <a:t>；</a:t>
            </a:r>
            <a:r>
              <a:rPr lang="en-US" altLang="zh-CN" sz="1000" kern="1200">
                <a:solidFill>
                  <a:srgbClr val="000000"/>
                </a:solidFill>
                <a:latin typeface="微软雅黑" panose="020B0503020204020204" pitchFamily="34" charset="-122"/>
                <a:ea typeface="微软雅黑" panose="020B0503020204020204" pitchFamily="34" charset="-122"/>
                <a:cs typeface="+mn-cs"/>
              </a:rPr>
              <a:t>CI</a:t>
            </a:r>
            <a:r>
              <a:rPr lang="en-US" altLang="zh-CN" sz="1000" kern="1200" dirty="0">
                <a:solidFill>
                  <a:srgbClr val="000000"/>
                </a:solidFill>
                <a:latin typeface="微软雅黑" panose="020B0503020204020204" pitchFamily="34" charset="-122"/>
                <a:ea typeface="微软雅黑" panose="020B0503020204020204" pitchFamily="34" charset="-122"/>
                <a:cs typeface="+mn-cs"/>
              </a:rPr>
              <a:t>: confidence interval</a:t>
            </a:r>
            <a:endParaRPr lang="en-US" sz="1000" dirty="0">
              <a:solidFill>
                <a:srgbClr val="000000"/>
              </a:solidFill>
            </a:endParaRPr>
          </a:p>
        </p:txBody>
      </p:sp>
      <p:grpSp>
        <p:nvGrpSpPr>
          <p:cNvPr id="48" name="Group 47">
            <a:extLst>
              <a:ext uri="{FF2B5EF4-FFF2-40B4-BE49-F238E27FC236}">
                <a16:creationId xmlns:a16="http://schemas.microsoft.com/office/drawing/2014/main" id="{7D7EFA00-5073-FB1B-12A1-CF28EEAF8315}"/>
              </a:ext>
            </a:extLst>
          </p:cNvPr>
          <p:cNvGrpSpPr/>
          <p:nvPr/>
        </p:nvGrpSpPr>
        <p:grpSpPr>
          <a:xfrm>
            <a:off x="4591304" y="1184463"/>
            <a:ext cx="6371830" cy="2822886"/>
            <a:chOff x="6572249" y="1604796"/>
            <a:chExt cx="4400551" cy="2381226"/>
          </a:xfrm>
        </p:grpSpPr>
        <p:sp>
          <p:nvSpPr>
            <p:cNvPr id="6" name="Rectangle: Rounded Corners 5">
              <a:extLst>
                <a:ext uri="{FF2B5EF4-FFF2-40B4-BE49-F238E27FC236}">
                  <a16:creationId xmlns:a16="http://schemas.microsoft.com/office/drawing/2014/main" id="{430C1CD8-B300-03C5-E3AC-599A2A961502}"/>
                </a:ext>
              </a:extLst>
            </p:cNvPr>
            <p:cNvSpPr/>
            <p:nvPr/>
          </p:nvSpPr>
          <p:spPr>
            <a:xfrm>
              <a:off x="6572249" y="1604796"/>
              <a:ext cx="4400551" cy="2381226"/>
            </a:xfrm>
            <a:prstGeom prst="roundRect">
              <a:avLst>
                <a:gd name="adj" fmla="val 1335"/>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A3EA6F1-726F-C8E0-27BC-EE3FEA2E1092}"/>
                </a:ext>
              </a:extLst>
            </p:cNvPr>
            <p:cNvPicPr>
              <a:picLocks noChangeAspect="1"/>
            </p:cNvPicPr>
            <p:nvPr/>
          </p:nvPicPr>
          <p:blipFill>
            <a:blip r:embed="rId3"/>
            <a:srcRect l="15" t="5647" r="-1" b="43992"/>
            <a:stretch>
              <a:fillRect/>
            </a:stretch>
          </p:blipFill>
          <p:spPr>
            <a:xfrm>
              <a:off x="6795683" y="1675122"/>
              <a:ext cx="4085794" cy="2066951"/>
            </a:xfrm>
            <a:prstGeom prst="rect">
              <a:avLst/>
            </a:prstGeom>
          </p:spPr>
        </p:pic>
        <p:sp>
          <p:nvSpPr>
            <p:cNvPr id="16" name="TextBox 15">
              <a:extLst>
                <a:ext uri="{FF2B5EF4-FFF2-40B4-BE49-F238E27FC236}">
                  <a16:creationId xmlns:a16="http://schemas.microsoft.com/office/drawing/2014/main" id="{39E35DB5-829A-D993-191C-E354E79CE163}"/>
                </a:ext>
              </a:extLst>
            </p:cNvPr>
            <p:cNvSpPr txBox="1"/>
            <p:nvPr/>
          </p:nvSpPr>
          <p:spPr>
            <a:xfrm rot="16200000">
              <a:off x="5722321" y="2672022"/>
              <a:ext cx="2227473" cy="233661"/>
            </a:xfrm>
            <a:prstGeom prst="rect">
              <a:avLst/>
            </a:prstGeom>
            <a:solidFill>
              <a:schemeClr val="bg1"/>
            </a:solidFill>
          </p:spPr>
          <p:txBody>
            <a:bodyPr wrap="square">
              <a:spAutoFit/>
            </a:bodyPr>
            <a:lstStyle/>
            <a:p>
              <a:pPr algn="ctr"/>
              <a:r>
                <a:rPr lang="en-US" sz="1200">
                  <a:highlight>
                    <a:srgbClr val="FFFFFF"/>
                  </a:highlight>
                  <a:latin typeface="微软雅黑" panose="020B0503020204020204" pitchFamily="34" charset="-122"/>
                  <a:ea typeface="微软雅黑" panose="020B0503020204020204" pitchFamily="34" charset="-122"/>
                </a:rPr>
                <a:t>     PFS </a:t>
              </a:r>
              <a:r>
                <a:rPr lang="en-US" altLang="zh-CN" sz="1200">
                  <a:highlight>
                    <a:srgbClr val="FFFFFF"/>
                  </a:highlight>
                  <a:latin typeface="微软雅黑" panose="020B0503020204020204" pitchFamily="34" charset="-122"/>
                  <a:ea typeface="微软雅黑" panose="020B0503020204020204" pitchFamily="34" charset="-122"/>
                </a:rPr>
                <a:t>%</a:t>
              </a:r>
              <a:endParaRPr lang="en-US" sz="1200">
                <a:highlight>
                  <a:srgbClr val="FFFFFF"/>
                </a:highlight>
                <a:latin typeface="微软雅黑" panose="020B0503020204020204" pitchFamily="34" charset="-122"/>
                <a:ea typeface="微软雅黑" panose="020B0503020204020204" pitchFamily="34" charset="-122"/>
              </a:endParaRPr>
            </a:p>
          </p:txBody>
        </p:sp>
        <p:sp>
          <p:nvSpPr>
            <p:cNvPr id="5" name="TextBox 4">
              <a:extLst>
                <a:ext uri="{FF2B5EF4-FFF2-40B4-BE49-F238E27FC236}">
                  <a16:creationId xmlns:a16="http://schemas.microsoft.com/office/drawing/2014/main" id="{17FC22D5-3E47-FB48-AC62-B6D9F4695A66}"/>
                </a:ext>
              </a:extLst>
            </p:cNvPr>
            <p:cNvSpPr txBox="1"/>
            <p:nvPr/>
          </p:nvSpPr>
          <p:spPr>
            <a:xfrm>
              <a:off x="6870879" y="3685791"/>
              <a:ext cx="4010592" cy="233661"/>
            </a:xfrm>
            <a:prstGeom prst="rect">
              <a:avLst/>
            </a:prstGeom>
            <a:solidFill>
              <a:schemeClr val="bg1"/>
            </a:solidFill>
          </p:spPr>
          <p:txBody>
            <a:bodyPr wrap="square">
              <a:spAutoFit/>
            </a:bodyPr>
            <a:lstStyle/>
            <a:p>
              <a:pPr algn="ctr"/>
              <a:r>
                <a:rPr lang="zh-CN" altLang="en-US" sz="1200" b="1">
                  <a:solidFill>
                    <a:srgbClr val="2F5597"/>
                  </a:solidFill>
                  <a:latin typeface="微软雅黑" panose="020B0503020204020204" pitchFamily="34" charset="-122"/>
                  <a:ea typeface="微软雅黑" panose="020B0503020204020204" pitchFamily="34" charset="-122"/>
                </a:rPr>
                <a:t>时间（月）</a:t>
              </a:r>
              <a:endParaRPr lang="en-US" sz="1000">
                <a:solidFill>
                  <a:srgbClr val="2F5597"/>
                </a:solidFill>
              </a:endParaRPr>
            </a:p>
          </p:txBody>
        </p:sp>
        <p:sp>
          <p:nvSpPr>
            <p:cNvPr id="18" name="Rectangle 17">
              <a:extLst>
                <a:ext uri="{FF2B5EF4-FFF2-40B4-BE49-F238E27FC236}">
                  <a16:creationId xmlns:a16="http://schemas.microsoft.com/office/drawing/2014/main" id="{95D24D58-E674-B87B-3384-90DB736098EC}"/>
                </a:ext>
              </a:extLst>
            </p:cNvPr>
            <p:cNvSpPr/>
            <p:nvPr/>
          </p:nvSpPr>
          <p:spPr>
            <a:xfrm>
              <a:off x="8779063" y="1675117"/>
              <a:ext cx="2029066" cy="7112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E456CCC-CB85-4BF0-36B4-5805FE89AB1A}"/>
                </a:ext>
              </a:extLst>
            </p:cNvPr>
            <p:cNvSpPr txBox="1"/>
            <p:nvPr/>
          </p:nvSpPr>
          <p:spPr>
            <a:xfrm>
              <a:off x="8567670" y="1784503"/>
              <a:ext cx="2403604" cy="285585"/>
            </a:xfrm>
            <a:prstGeom prst="rect">
              <a:avLst/>
            </a:prstGeom>
            <a:noFill/>
          </p:spPr>
          <p:txBody>
            <a:bodyPr wrap="square">
              <a:spAutoFit/>
            </a:bodyPr>
            <a:lstStyle/>
            <a:p>
              <a:r>
                <a:rPr lang="zh-CN" altLang="en-US" sz="1600" b="1" kern="1200">
                  <a:solidFill>
                    <a:srgbClr val="A02528"/>
                  </a:solidFill>
                  <a:latin typeface="微软雅黑" panose="020B0503020204020204" pitchFamily="34" charset="-122"/>
                  <a:ea typeface="微软雅黑" panose="020B0503020204020204" pitchFamily="34" charset="-122"/>
                  <a:cs typeface="+mn-cs"/>
                </a:rPr>
                <a:t>恩考芬尼</a:t>
              </a:r>
              <a:r>
                <a:rPr lang="en-US" altLang="zh-CN" sz="1600" b="1" kern="1200">
                  <a:solidFill>
                    <a:srgbClr val="A02528"/>
                  </a:solidFill>
                  <a:latin typeface="微软雅黑" panose="020B0503020204020204" pitchFamily="34" charset="-122"/>
                  <a:ea typeface="微软雅黑" panose="020B0503020204020204" pitchFamily="34" charset="-122"/>
                  <a:cs typeface="+mn-cs"/>
                </a:rPr>
                <a:t>+</a:t>
              </a:r>
              <a:r>
                <a:rPr lang="zh-CN" altLang="en-US" sz="1600" b="1" kern="1200">
                  <a:solidFill>
                    <a:srgbClr val="A02528"/>
                  </a:solidFill>
                  <a:latin typeface="微软雅黑" panose="020B0503020204020204" pitchFamily="34" charset="-122"/>
                  <a:ea typeface="微软雅黑" panose="020B0503020204020204" pitchFamily="34" charset="-122"/>
                  <a:cs typeface="+mn-cs"/>
                </a:rPr>
                <a:t>贝美替尼 </a:t>
              </a:r>
              <a:r>
                <a:rPr lang="en-US" altLang="zh-CN" sz="1600" b="1" kern="1200">
                  <a:solidFill>
                    <a:srgbClr val="A02528"/>
                  </a:solidFill>
                  <a:latin typeface="微软雅黑" panose="020B0503020204020204" pitchFamily="34" charset="-122"/>
                  <a:ea typeface="微软雅黑" panose="020B0503020204020204" pitchFamily="34" charset="-122"/>
                  <a:cs typeface="+mn-cs"/>
                </a:rPr>
                <a:t>(</a:t>
              </a:r>
              <a:r>
                <a:rPr lang="zh-CN" altLang="en-US" sz="1600" b="1" kern="1200">
                  <a:solidFill>
                    <a:srgbClr val="A02528"/>
                  </a:solidFill>
                  <a:latin typeface="微软雅黑" panose="020B0503020204020204" pitchFamily="34" charset="-122"/>
                  <a:ea typeface="微软雅黑" panose="020B0503020204020204" pitchFamily="34" charset="-122"/>
                  <a:cs typeface="+mn-cs"/>
                </a:rPr>
                <a:t>匹配调整前</a:t>
              </a:r>
              <a:r>
                <a:rPr lang="en-US" altLang="zh-CN" sz="1600" b="1" kern="1200">
                  <a:solidFill>
                    <a:srgbClr val="A02528"/>
                  </a:solidFill>
                  <a:latin typeface="微软雅黑" panose="020B0503020204020204" pitchFamily="34" charset="-122"/>
                  <a:ea typeface="微软雅黑" panose="020B0503020204020204" pitchFamily="34" charset="-122"/>
                  <a:cs typeface="+mn-cs"/>
                </a:rPr>
                <a:t>)</a:t>
              </a:r>
              <a:endParaRPr lang="en-US" sz="1600" b="1">
                <a:solidFill>
                  <a:srgbClr val="A02528"/>
                </a:solidFill>
              </a:endParaRPr>
            </a:p>
          </p:txBody>
        </p:sp>
        <p:sp>
          <p:nvSpPr>
            <p:cNvPr id="31" name="TextBox 30">
              <a:extLst>
                <a:ext uri="{FF2B5EF4-FFF2-40B4-BE49-F238E27FC236}">
                  <a16:creationId xmlns:a16="http://schemas.microsoft.com/office/drawing/2014/main" id="{EAB237A4-2DA5-D5E0-CEED-D31AC0590335}"/>
                </a:ext>
              </a:extLst>
            </p:cNvPr>
            <p:cNvSpPr txBox="1"/>
            <p:nvPr/>
          </p:nvSpPr>
          <p:spPr>
            <a:xfrm>
              <a:off x="8567670" y="2072744"/>
              <a:ext cx="2403604" cy="285585"/>
            </a:xfrm>
            <a:prstGeom prst="rect">
              <a:avLst/>
            </a:prstGeom>
            <a:noFill/>
          </p:spPr>
          <p:txBody>
            <a:bodyPr wrap="square">
              <a:spAutoFit/>
            </a:bodyPr>
            <a:lstStyle/>
            <a:p>
              <a:r>
                <a:rPr lang="zh-CN" altLang="en-US" sz="1600" b="1" kern="1200">
                  <a:solidFill>
                    <a:srgbClr val="1B456F"/>
                  </a:solidFill>
                  <a:latin typeface="微软雅黑" panose="020B0503020204020204" pitchFamily="34" charset="-122"/>
                  <a:ea typeface="微软雅黑" panose="020B0503020204020204" pitchFamily="34" charset="-122"/>
                  <a:cs typeface="+mn-cs"/>
                </a:rPr>
                <a:t>恩考芬尼</a:t>
              </a:r>
              <a:r>
                <a:rPr lang="en-US" altLang="zh-CN" sz="1600" b="1" kern="1200">
                  <a:solidFill>
                    <a:srgbClr val="1B456F"/>
                  </a:solidFill>
                  <a:latin typeface="微软雅黑" panose="020B0503020204020204" pitchFamily="34" charset="-122"/>
                  <a:ea typeface="微软雅黑" panose="020B0503020204020204" pitchFamily="34" charset="-122"/>
                  <a:cs typeface="+mn-cs"/>
                </a:rPr>
                <a:t>+</a:t>
              </a:r>
              <a:r>
                <a:rPr lang="zh-CN" altLang="en-US" sz="1600" b="1" kern="1200">
                  <a:solidFill>
                    <a:srgbClr val="1B456F"/>
                  </a:solidFill>
                  <a:latin typeface="微软雅黑" panose="020B0503020204020204" pitchFamily="34" charset="-122"/>
                  <a:ea typeface="微软雅黑" panose="020B0503020204020204" pitchFamily="34" charset="-122"/>
                  <a:cs typeface="+mn-cs"/>
                </a:rPr>
                <a:t>贝美替尼 </a:t>
              </a:r>
              <a:r>
                <a:rPr lang="en-US" altLang="zh-CN" sz="1600" b="1" kern="1200">
                  <a:solidFill>
                    <a:srgbClr val="1B456F"/>
                  </a:solidFill>
                  <a:latin typeface="微软雅黑" panose="020B0503020204020204" pitchFamily="34" charset="-122"/>
                  <a:ea typeface="微软雅黑" panose="020B0503020204020204" pitchFamily="34" charset="-122"/>
                  <a:cs typeface="+mn-cs"/>
                </a:rPr>
                <a:t>(</a:t>
              </a:r>
              <a:r>
                <a:rPr lang="zh-CN" altLang="en-US" sz="1600" b="1" kern="1200">
                  <a:solidFill>
                    <a:srgbClr val="1B456F"/>
                  </a:solidFill>
                  <a:latin typeface="微软雅黑" panose="020B0503020204020204" pitchFamily="34" charset="-122"/>
                  <a:ea typeface="微软雅黑" panose="020B0503020204020204" pitchFamily="34" charset="-122"/>
                  <a:cs typeface="+mn-cs"/>
                </a:rPr>
                <a:t>匹配调整后</a:t>
              </a:r>
              <a:r>
                <a:rPr lang="en-US" altLang="zh-CN" sz="1600" b="1" kern="1200">
                  <a:solidFill>
                    <a:srgbClr val="1B456F"/>
                  </a:solidFill>
                  <a:latin typeface="微软雅黑" panose="020B0503020204020204" pitchFamily="34" charset="-122"/>
                  <a:ea typeface="微软雅黑" panose="020B0503020204020204" pitchFamily="34" charset="-122"/>
                  <a:cs typeface="+mn-cs"/>
                </a:rPr>
                <a:t>)</a:t>
              </a:r>
              <a:endParaRPr lang="en-US" sz="1600" b="1">
                <a:solidFill>
                  <a:srgbClr val="1B456F"/>
                </a:solidFill>
              </a:endParaRPr>
            </a:p>
          </p:txBody>
        </p:sp>
        <p:sp>
          <p:nvSpPr>
            <p:cNvPr id="32" name="TextBox 31">
              <a:extLst>
                <a:ext uri="{FF2B5EF4-FFF2-40B4-BE49-F238E27FC236}">
                  <a16:creationId xmlns:a16="http://schemas.microsoft.com/office/drawing/2014/main" id="{D1058C2F-5A18-CE3E-624A-0C59774E7723}"/>
                </a:ext>
              </a:extLst>
            </p:cNvPr>
            <p:cNvSpPr txBox="1"/>
            <p:nvPr/>
          </p:nvSpPr>
          <p:spPr>
            <a:xfrm>
              <a:off x="9457439" y="3117651"/>
              <a:ext cx="1423861" cy="285585"/>
            </a:xfrm>
            <a:prstGeom prst="rect">
              <a:avLst/>
            </a:prstGeom>
            <a:noFill/>
          </p:spPr>
          <p:txBody>
            <a:bodyPr wrap="square" anchor="ctr">
              <a:spAutoFit/>
            </a:bodyPr>
            <a:lstStyle/>
            <a:p>
              <a:r>
                <a:rPr lang="zh-CN" altLang="en-US" sz="1600" b="1" kern="1200">
                  <a:latin typeface="微软雅黑" panose="020B0503020204020204" pitchFamily="34" charset="-122"/>
                  <a:ea typeface="微软雅黑" panose="020B0503020204020204" pitchFamily="34" charset="-122"/>
                  <a:cs typeface="+mn-cs"/>
                </a:rPr>
                <a:t>达拉非尼</a:t>
              </a:r>
              <a:r>
                <a:rPr lang="en-US" altLang="zh-CN" sz="1600" b="1" kern="1200">
                  <a:latin typeface="微软雅黑" panose="020B0503020204020204" pitchFamily="34" charset="-122"/>
                  <a:ea typeface="微软雅黑" panose="020B0503020204020204" pitchFamily="34" charset="-122"/>
                  <a:cs typeface="+mn-cs"/>
                </a:rPr>
                <a:t>+</a:t>
              </a:r>
              <a:r>
                <a:rPr lang="zh-CN" altLang="en-US" sz="1600" b="1" kern="1200">
                  <a:latin typeface="微软雅黑" panose="020B0503020204020204" pitchFamily="34" charset="-122"/>
                  <a:ea typeface="微软雅黑" panose="020B0503020204020204" pitchFamily="34" charset="-122"/>
                  <a:cs typeface="+mn-cs"/>
                </a:rPr>
                <a:t>曲美替尼 </a:t>
              </a:r>
              <a:endParaRPr lang="en-US" sz="1600" b="1"/>
            </a:p>
          </p:txBody>
        </p:sp>
        <p:cxnSp>
          <p:nvCxnSpPr>
            <p:cNvPr id="34" name="Straight Arrow Connector 33">
              <a:extLst>
                <a:ext uri="{FF2B5EF4-FFF2-40B4-BE49-F238E27FC236}">
                  <a16:creationId xmlns:a16="http://schemas.microsoft.com/office/drawing/2014/main" id="{232B5A3C-0DC2-8EFB-80CC-FA1DB9ACB29F}"/>
                </a:ext>
              </a:extLst>
            </p:cNvPr>
            <p:cNvCxnSpPr>
              <a:cxnSpLocks/>
              <a:stCxn id="30" idx="1"/>
            </p:cNvCxnSpPr>
            <p:nvPr/>
          </p:nvCxnSpPr>
          <p:spPr>
            <a:xfrm flipH="1">
              <a:off x="8333875" y="1927295"/>
              <a:ext cx="233795" cy="522924"/>
            </a:xfrm>
            <a:prstGeom prst="straightConnector1">
              <a:avLst/>
            </a:prstGeom>
            <a:ln w="28575">
              <a:solidFill>
                <a:srgbClr val="A02528"/>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92F1F87-5CE8-BE8C-5B91-9349BC6DE51F}"/>
                </a:ext>
              </a:extLst>
            </p:cNvPr>
            <p:cNvCxnSpPr>
              <a:cxnSpLocks/>
            </p:cNvCxnSpPr>
            <p:nvPr/>
          </p:nvCxnSpPr>
          <p:spPr>
            <a:xfrm flipH="1">
              <a:off x="8667428" y="2327337"/>
              <a:ext cx="276078" cy="326184"/>
            </a:xfrm>
            <a:prstGeom prst="straightConnector1">
              <a:avLst/>
            </a:prstGeom>
            <a:ln w="28575">
              <a:solidFill>
                <a:srgbClr val="1B456F"/>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CC35942-EA30-BD71-20E0-59C1885895F6}"/>
                </a:ext>
              </a:extLst>
            </p:cNvPr>
            <p:cNvCxnSpPr>
              <a:cxnSpLocks/>
              <a:stCxn id="32" idx="1"/>
            </p:cNvCxnSpPr>
            <p:nvPr/>
          </p:nvCxnSpPr>
          <p:spPr>
            <a:xfrm flipH="1" flipV="1">
              <a:off x="9225200" y="3260442"/>
              <a:ext cx="232239" cy="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5061C3FA-5395-1E19-63CE-8E8EC6E04B3E}"/>
              </a:ext>
            </a:extLst>
          </p:cNvPr>
          <p:cNvGrpSpPr/>
          <p:nvPr/>
        </p:nvGrpSpPr>
        <p:grpSpPr>
          <a:xfrm>
            <a:off x="4579419" y="3952836"/>
            <a:ext cx="6383713" cy="2803813"/>
            <a:chOff x="6572249" y="4114044"/>
            <a:chExt cx="4400552" cy="2360735"/>
          </a:xfrm>
        </p:grpSpPr>
        <p:sp>
          <p:nvSpPr>
            <p:cNvPr id="9" name="Rectangle: Rounded Corners 8">
              <a:extLst>
                <a:ext uri="{FF2B5EF4-FFF2-40B4-BE49-F238E27FC236}">
                  <a16:creationId xmlns:a16="http://schemas.microsoft.com/office/drawing/2014/main" id="{067DCFB4-DF19-E9C6-8512-1DC62177F310}"/>
                </a:ext>
              </a:extLst>
            </p:cNvPr>
            <p:cNvSpPr/>
            <p:nvPr/>
          </p:nvSpPr>
          <p:spPr>
            <a:xfrm>
              <a:off x="6572249" y="4114044"/>
              <a:ext cx="4400552" cy="2360735"/>
            </a:xfrm>
            <a:prstGeom prst="roundRect">
              <a:avLst>
                <a:gd name="adj" fmla="val 1335"/>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4AB116E-E5D1-C84F-7AE5-EF5B669D3C65}"/>
                </a:ext>
              </a:extLst>
            </p:cNvPr>
            <p:cNvPicPr>
              <a:picLocks noChangeAspect="1"/>
            </p:cNvPicPr>
            <p:nvPr/>
          </p:nvPicPr>
          <p:blipFill>
            <a:blip r:embed="rId4"/>
            <a:srcRect t="1267" b="40244"/>
            <a:stretch>
              <a:fillRect/>
            </a:stretch>
          </p:blipFill>
          <p:spPr>
            <a:xfrm>
              <a:off x="6795683" y="4196770"/>
              <a:ext cx="4085794" cy="2198281"/>
            </a:xfrm>
            <a:prstGeom prst="rect">
              <a:avLst/>
            </a:prstGeom>
          </p:spPr>
        </p:pic>
        <p:sp>
          <p:nvSpPr>
            <p:cNvPr id="17" name="TextBox 16">
              <a:extLst>
                <a:ext uri="{FF2B5EF4-FFF2-40B4-BE49-F238E27FC236}">
                  <a16:creationId xmlns:a16="http://schemas.microsoft.com/office/drawing/2014/main" id="{0FC344BE-34DF-CB7F-1556-47AD25C32D4F}"/>
                </a:ext>
              </a:extLst>
            </p:cNvPr>
            <p:cNvSpPr txBox="1"/>
            <p:nvPr/>
          </p:nvSpPr>
          <p:spPr>
            <a:xfrm rot="16200000">
              <a:off x="5736038" y="5179297"/>
              <a:ext cx="2198282" cy="233226"/>
            </a:xfrm>
            <a:prstGeom prst="rect">
              <a:avLst/>
            </a:prstGeom>
            <a:solidFill>
              <a:schemeClr val="bg1"/>
            </a:solidFill>
          </p:spPr>
          <p:txBody>
            <a:bodyPr wrap="square">
              <a:spAutoFit/>
            </a:bodyPr>
            <a:lstStyle/>
            <a:p>
              <a:pPr algn="ctr"/>
              <a:r>
                <a:rPr lang="en-US" sz="1200">
                  <a:highlight>
                    <a:srgbClr val="FFFFFF"/>
                  </a:highlight>
                  <a:latin typeface="微软雅黑" panose="020B0503020204020204" pitchFamily="34" charset="-122"/>
                  <a:ea typeface="微软雅黑" panose="020B0503020204020204" pitchFamily="34" charset="-122"/>
                </a:rPr>
                <a:t>   OS</a:t>
              </a:r>
              <a:r>
                <a:rPr lang="zh-CN" altLang="en-US" sz="1200">
                  <a:highlight>
                    <a:srgbClr val="FFFFFF"/>
                  </a:highlight>
                  <a:latin typeface="微软雅黑" panose="020B0503020204020204" pitchFamily="34" charset="-122"/>
                  <a:ea typeface="微软雅黑" panose="020B0503020204020204" pitchFamily="34" charset="-122"/>
                </a:rPr>
                <a:t> </a:t>
              </a:r>
              <a:r>
                <a:rPr lang="en-US" altLang="zh-CN" sz="1200">
                  <a:highlight>
                    <a:srgbClr val="FFFFFF"/>
                  </a:highlight>
                  <a:latin typeface="微软雅黑" panose="020B0503020204020204" pitchFamily="34" charset="-122"/>
                  <a:ea typeface="微软雅黑" panose="020B0503020204020204" pitchFamily="34" charset="-122"/>
                </a:rPr>
                <a:t>%</a:t>
              </a:r>
              <a:endParaRPr lang="en-US" sz="1200">
                <a:highlight>
                  <a:srgbClr val="FFFFFF"/>
                </a:highlight>
                <a:latin typeface="微软雅黑" panose="020B0503020204020204" pitchFamily="34" charset="-122"/>
                <a:ea typeface="微软雅黑" panose="020B0503020204020204" pitchFamily="34" charset="-122"/>
              </a:endParaRPr>
            </a:p>
          </p:txBody>
        </p:sp>
        <p:sp>
          <p:nvSpPr>
            <p:cNvPr id="10" name="TextBox 9">
              <a:extLst>
                <a:ext uri="{FF2B5EF4-FFF2-40B4-BE49-F238E27FC236}">
                  <a16:creationId xmlns:a16="http://schemas.microsoft.com/office/drawing/2014/main" id="{0DC7BE4B-6901-2C14-72BE-FB85A7AFD315}"/>
                </a:ext>
              </a:extLst>
            </p:cNvPr>
            <p:cNvSpPr txBox="1"/>
            <p:nvPr/>
          </p:nvSpPr>
          <p:spPr>
            <a:xfrm>
              <a:off x="6718564" y="6168653"/>
              <a:ext cx="4162909" cy="233226"/>
            </a:xfrm>
            <a:prstGeom prst="rect">
              <a:avLst/>
            </a:prstGeom>
            <a:solidFill>
              <a:schemeClr val="bg1"/>
            </a:solidFill>
          </p:spPr>
          <p:txBody>
            <a:bodyPr wrap="square">
              <a:spAutoFit/>
            </a:bodyPr>
            <a:lstStyle/>
            <a:p>
              <a:pPr algn="ctr"/>
              <a:r>
                <a:rPr lang="zh-CN" altLang="en-US" sz="1200" b="1">
                  <a:solidFill>
                    <a:srgbClr val="2F5597"/>
                  </a:solidFill>
                  <a:latin typeface="微软雅黑" panose="020B0503020204020204" pitchFamily="34" charset="-122"/>
                  <a:ea typeface="微软雅黑" panose="020B0503020204020204" pitchFamily="34" charset="-122"/>
                </a:rPr>
                <a:t>     时间（月）</a:t>
              </a:r>
              <a:endParaRPr lang="en-US" sz="1000">
                <a:solidFill>
                  <a:srgbClr val="2F5597"/>
                </a:solidFill>
              </a:endParaRPr>
            </a:p>
          </p:txBody>
        </p:sp>
        <p:sp>
          <p:nvSpPr>
            <p:cNvPr id="28" name="Rectangle 27">
              <a:extLst>
                <a:ext uri="{FF2B5EF4-FFF2-40B4-BE49-F238E27FC236}">
                  <a16:creationId xmlns:a16="http://schemas.microsoft.com/office/drawing/2014/main" id="{4713A611-20D2-70D8-B920-9D2394208AED}"/>
                </a:ext>
              </a:extLst>
            </p:cNvPr>
            <p:cNvSpPr/>
            <p:nvPr/>
          </p:nvSpPr>
          <p:spPr>
            <a:xfrm>
              <a:off x="8847321" y="4184373"/>
              <a:ext cx="1996317" cy="6731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4686B61-AD9F-0DD0-A31B-97A7733BEBAC}"/>
                </a:ext>
              </a:extLst>
            </p:cNvPr>
            <p:cNvSpPr txBox="1"/>
            <p:nvPr/>
          </p:nvSpPr>
          <p:spPr>
            <a:xfrm>
              <a:off x="9425713" y="5675908"/>
              <a:ext cx="1427430" cy="285053"/>
            </a:xfrm>
            <a:prstGeom prst="rect">
              <a:avLst/>
            </a:prstGeom>
            <a:noFill/>
          </p:spPr>
          <p:txBody>
            <a:bodyPr wrap="square">
              <a:spAutoFit/>
            </a:bodyPr>
            <a:lstStyle/>
            <a:p>
              <a:r>
                <a:rPr lang="zh-CN" altLang="en-US" sz="1600" b="1" kern="1200">
                  <a:latin typeface="微软雅黑" panose="020B0503020204020204" pitchFamily="34" charset="-122"/>
                  <a:ea typeface="微软雅黑" panose="020B0503020204020204" pitchFamily="34" charset="-122"/>
                  <a:cs typeface="+mn-cs"/>
                </a:rPr>
                <a:t>达拉非尼</a:t>
              </a:r>
              <a:r>
                <a:rPr lang="en-US" altLang="zh-CN" sz="1600" b="1" kern="1200">
                  <a:latin typeface="微软雅黑" panose="020B0503020204020204" pitchFamily="34" charset="-122"/>
                  <a:ea typeface="微软雅黑" panose="020B0503020204020204" pitchFamily="34" charset="-122"/>
                  <a:cs typeface="+mn-cs"/>
                </a:rPr>
                <a:t>+</a:t>
              </a:r>
              <a:r>
                <a:rPr lang="zh-CN" altLang="en-US" sz="1600" b="1" kern="1200">
                  <a:latin typeface="微软雅黑" panose="020B0503020204020204" pitchFamily="34" charset="-122"/>
                  <a:ea typeface="微软雅黑" panose="020B0503020204020204" pitchFamily="34" charset="-122"/>
                  <a:cs typeface="+mn-cs"/>
                </a:rPr>
                <a:t>曲美替尼 </a:t>
              </a:r>
              <a:endParaRPr lang="en-US" sz="1600" b="1"/>
            </a:p>
          </p:txBody>
        </p:sp>
        <p:sp>
          <p:nvSpPr>
            <p:cNvPr id="43" name="TextBox 42">
              <a:extLst>
                <a:ext uri="{FF2B5EF4-FFF2-40B4-BE49-F238E27FC236}">
                  <a16:creationId xmlns:a16="http://schemas.microsoft.com/office/drawing/2014/main" id="{CB39E5AB-5F85-03B7-AF88-B126EC48FC7A}"/>
                </a:ext>
              </a:extLst>
            </p:cNvPr>
            <p:cNvSpPr txBox="1"/>
            <p:nvPr/>
          </p:nvSpPr>
          <p:spPr>
            <a:xfrm>
              <a:off x="8567670" y="4295573"/>
              <a:ext cx="2270081" cy="285053"/>
            </a:xfrm>
            <a:prstGeom prst="rect">
              <a:avLst/>
            </a:prstGeom>
            <a:noFill/>
          </p:spPr>
          <p:txBody>
            <a:bodyPr wrap="square">
              <a:spAutoFit/>
            </a:bodyPr>
            <a:lstStyle/>
            <a:p>
              <a:r>
                <a:rPr lang="zh-CN" altLang="en-US" sz="1600" b="1" kern="1200">
                  <a:solidFill>
                    <a:srgbClr val="A02528"/>
                  </a:solidFill>
                  <a:latin typeface="微软雅黑" panose="020B0503020204020204" pitchFamily="34" charset="-122"/>
                  <a:ea typeface="微软雅黑" panose="020B0503020204020204" pitchFamily="34" charset="-122"/>
                  <a:cs typeface="+mn-cs"/>
                </a:rPr>
                <a:t>恩考芬尼</a:t>
              </a:r>
              <a:r>
                <a:rPr lang="en-US" altLang="zh-CN" sz="1600" b="1" kern="1200">
                  <a:solidFill>
                    <a:srgbClr val="A02528"/>
                  </a:solidFill>
                  <a:latin typeface="微软雅黑" panose="020B0503020204020204" pitchFamily="34" charset="-122"/>
                  <a:ea typeface="微软雅黑" panose="020B0503020204020204" pitchFamily="34" charset="-122"/>
                  <a:cs typeface="+mn-cs"/>
                </a:rPr>
                <a:t>+</a:t>
              </a:r>
              <a:r>
                <a:rPr lang="zh-CN" altLang="en-US" sz="1600" b="1" kern="1200">
                  <a:solidFill>
                    <a:srgbClr val="A02528"/>
                  </a:solidFill>
                  <a:latin typeface="微软雅黑" panose="020B0503020204020204" pitchFamily="34" charset="-122"/>
                  <a:ea typeface="微软雅黑" panose="020B0503020204020204" pitchFamily="34" charset="-122"/>
                  <a:cs typeface="+mn-cs"/>
                </a:rPr>
                <a:t>贝美替尼 </a:t>
              </a:r>
              <a:r>
                <a:rPr lang="en-US" altLang="zh-CN" sz="1600" b="1" kern="1200">
                  <a:solidFill>
                    <a:srgbClr val="A02528"/>
                  </a:solidFill>
                  <a:latin typeface="微软雅黑" panose="020B0503020204020204" pitchFamily="34" charset="-122"/>
                  <a:ea typeface="微软雅黑" panose="020B0503020204020204" pitchFamily="34" charset="-122"/>
                  <a:cs typeface="+mn-cs"/>
                </a:rPr>
                <a:t>(</a:t>
              </a:r>
              <a:r>
                <a:rPr lang="zh-CN" altLang="en-US" sz="1600" b="1" kern="1200">
                  <a:solidFill>
                    <a:srgbClr val="A02528"/>
                  </a:solidFill>
                  <a:latin typeface="微软雅黑" panose="020B0503020204020204" pitchFamily="34" charset="-122"/>
                  <a:ea typeface="微软雅黑" panose="020B0503020204020204" pitchFamily="34" charset="-122"/>
                  <a:cs typeface="+mn-cs"/>
                </a:rPr>
                <a:t>匹配调整前</a:t>
              </a:r>
              <a:r>
                <a:rPr lang="en-US" altLang="zh-CN" sz="1600" b="1" kern="1200">
                  <a:solidFill>
                    <a:srgbClr val="A02528"/>
                  </a:solidFill>
                  <a:latin typeface="微软雅黑" panose="020B0503020204020204" pitchFamily="34" charset="-122"/>
                  <a:ea typeface="微软雅黑" panose="020B0503020204020204" pitchFamily="34" charset="-122"/>
                  <a:cs typeface="+mn-cs"/>
                </a:rPr>
                <a:t>)</a:t>
              </a:r>
              <a:endParaRPr lang="en-US" sz="1600" b="1">
                <a:solidFill>
                  <a:srgbClr val="A02528"/>
                </a:solidFill>
              </a:endParaRPr>
            </a:p>
          </p:txBody>
        </p:sp>
        <p:sp>
          <p:nvSpPr>
            <p:cNvPr id="44" name="TextBox 43">
              <a:extLst>
                <a:ext uri="{FF2B5EF4-FFF2-40B4-BE49-F238E27FC236}">
                  <a16:creationId xmlns:a16="http://schemas.microsoft.com/office/drawing/2014/main" id="{7A95D2A4-9748-4B93-6AF0-C94EF44237C7}"/>
                </a:ext>
              </a:extLst>
            </p:cNvPr>
            <p:cNvSpPr txBox="1"/>
            <p:nvPr/>
          </p:nvSpPr>
          <p:spPr>
            <a:xfrm>
              <a:off x="8567670" y="4519828"/>
              <a:ext cx="2270081" cy="285053"/>
            </a:xfrm>
            <a:prstGeom prst="rect">
              <a:avLst/>
            </a:prstGeom>
            <a:noFill/>
          </p:spPr>
          <p:txBody>
            <a:bodyPr wrap="square">
              <a:spAutoFit/>
            </a:bodyPr>
            <a:lstStyle/>
            <a:p>
              <a:r>
                <a:rPr lang="zh-CN" altLang="en-US" sz="1600" b="1" kern="1200">
                  <a:solidFill>
                    <a:srgbClr val="1B456F"/>
                  </a:solidFill>
                  <a:latin typeface="微软雅黑" panose="020B0503020204020204" pitchFamily="34" charset="-122"/>
                  <a:ea typeface="微软雅黑" panose="020B0503020204020204" pitchFamily="34" charset="-122"/>
                  <a:cs typeface="+mn-cs"/>
                </a:rPr>
                <a:t>恩考芬尼</a:t>
              </a:r>
              <a:r>
                <a:rPr lang="en-US" altLang="zh-CN" sz="1600" b="1" kern="1200">
                  <a:solidFill>
                    <a:srgbClr val="1B456F"/>
                  </a:solidFill>
                  <a:latin typeface="微软雅黑" panose="020B0503020204020204" pitchFamily="34" charset="-122"/>
                  <a:ea typeface="微软雅黑" panose="020B0503020204020204" pitchFamily="34" charset="-122"/>
                  <a:cs typeface="+mn-cs"/>
                </a:rPr>
                <a:t>+</a:t>
              </a:r>
              <a:r>
                <a:rPr lang="zh-CN" altLang="en-US" sz="1600" b="1" kern="1200">
                  <a:solidFill>
                    <a:srgbClr val="1B456F"/>
                  </a:solidFill>
                  <a:latin typeface="微软雅黑" panose="020B0503020204020204" pitchFamily="34" charset="-122"/>
                  <a:ea typeface="微软雅黑" panose="020B0503020204020204" pitchFamily="34" charset="-122"/>
                  <a:cs typeface="+mn-cs"/>
                </a:rPr>
                <a:t>贝美替尼 </a:t>
              </a:r>
              <a:r>
                <a:rPr lang="en-US" altLang="zh-CN" sz="1600" b="1" kern="1200">
                  <a:solidFill>
                    <a:srgbClr val="1B456F"/>
                  </a:solidFill>
                  <a:latin typeface="微软雅黑" panose="020B0503020204020204" pitchFamily="34" charset="-122"/>
                  <a:ea typeface="微软雅黑" panose="020B0503020204020204" pitchFamily="34" charset="-122"/>
                  <a:cs typeface="+mn-cs"/>
                </a:rPr>
                <a:t>(</a:t>
              </a:r>
              <a:r>
                <a:rPr lang="zh-CN" altLang="en-US" sz="1600" b="1" kern="1200">
                  <a:solidFill>
                    <a:srgbClr val="1B456F"/>
                  </a:solidFill>
                  <a:latin typeface="微软雅黑" panose="020B0503020204020204" pitchFamily="34" charset="-122"/>
                  <a:ea typeface="微软雅黑" panose="020B0503020204020204" pitchFamily="34" charset="-122"/>
                  <a:cs typeface="+mn-cs"/>
                </a:rPr>
                <a:t>匹配调整后</a:t>
              </a:r>
              <a:r>
                <a:rPr lang="en-US" altLang="zh-CN" sz="1600" b="1" kern="1200">
                  <a:solidFill>
                    <a:srgbClr val="1B456F"/>
                  </a:solidFill>
                  <a:latin typeface="微软雅黑" panose="020B0503020204020204" pitchFamily="34" charset="-122"/>
                  <a:ea typeface="微软雅黑" panose="020B0503020204020204" pitchFamily="34" charset="-122"/>
                  <a:cs typeface="+mn-cs"/>
                </a:rPr>
                <a:t>)</a:t>
              </a:r>
              <a:endParaRPr lang="en-US" sz="1600" b="1">
                <a:solidFill>
                  <a:srgbClr val="1B456F"/>
                </a:solidFill>
              </a:endParaRPr>
            </a:p>
          </p:txBody>
        </p:sp>
        <p:cxnSp>
          <p:nvCxnSpPr>
            <p:cNvPr id="45" name="Straight Arrow Connector 44">
              <a:extLst>
                <a:ext uri="{FF2B5EF4-FFF2-40B4-BE49-F238E27FC236}">
                  <a16:creationId xmlns:a16="http://schemas.microsoft.com/office/drawing/2014/main" id="{007E6DD8-A560-F362-4EFB-7862B104908B}"/>
                </a:ext>
              </a:extLst>
            </p:cNvPr>
            <p:cNvCxnSpPr>
              <a:cxnSpLocks/>
              <a:stCxn id="43" idx="1"/>
            </p:cNvCxnSpPr>
            <p:nvPr/>
          </p:nvCxnSpPr>
          <p:spPr>
            <a:xfrm flipH="1">
              <a:off x="8323770" y="4438100"/>
              <a:ext cx="243900" cy="412121"/>
            </a:xfrm>
            <a:prstGeom prst="straightConnector1">
              <a:avLst/>
            </a:prstGeom>
            <a:ln w="28575">
              <a:solidFill>
                <a:srgbClr val="A02528"/>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126D4BC-93C9-1EBE-8F52-C0BBC65DD944}"/>
                </a:ext>
              </a:extLst>
            </p:cNvPr>
            <p:cNvCxnSpPr>
              <a:cxnSpLocks/>
            </p:cNvCxnSpPr>
            <p:nvPr/>
          </p:nvCxnSpPr>
          <p:spPr>
            <a:xfrm flipH="1">
              <a:off x="8779064" y="4752987"/>
              <a:ext cx="265630" cy="137612"/>
            </a:xfrm>
            <a:prstGeom prst="straightConnector1">
              <a:avLst/>
            </a:prstGeom>
            <a:ln w="28575">
              <a:solidFill>
                <a:srgbClr val="1B456F"/>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BE3793B-7030-C96C-B194-2B7A8036FB80}"/>
                </a:ext>
              </a:extLst>
            </p:cNvPr>
            <p:cNvCxnSpPr>
              <a:cxnSpLocks/>
            </p:cNvCxnSpPr>
            <p:nvPr/>
          </p:nvCxnSpPr>
          <p:spPr>
            <a:xfrm flipH="1" flipV="1">
              <a:off x="9528233" y="5401657"/>
              <a:ext cx="174476" cy="2742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2D9E2CB5-20ED-65CE-5129-80C135587C76}"/>
              </a:ext>
            </a:extLst>
          </p:cNvPr>
          <p:cNvGrpSpPr/>
          <p:nvPr/>
        </p:nvGrpSpPr>
        <p:grpSpPr>
          <a:xfrm>
            <a:off x="11036795" y="2923953"/>
            <a:ext cx="894785" cy="3715333"/>
            <a:chOff x="10976343" y="2633428"/>
            <a:chExt cx="894785" cy="2750571"/>
          </a:xfrm>
        </p:grpSpPr>
        <p:sp>
          <p:nvSpPr>
            <p:cNvPr id="49" name="Arrow: Down 48">
              <a:extLst>
                <a:ext uri="{FF2B5EF4-FFF2-40B4-BE49-F238E27FC236}">
                  <a16:creationId xmlns:a16="http://schemas.microsoft.com/office/drawing/2014/main" id="{77FA7C3D-5E9A-243B-775E-47910793E3FF}"/>
                </a:ext>
              </a:extLst>
            </p:cNvPr>
            <p:cNvSpPr/>
            <p:nvPr/>
          </p:nvSpPr>
          <p:spPr>
            <a:xfrm>
              <a:off x="10976343" y="2633428"/>
              <a:ext cx="894785" cy="2750571"/>
            </a:xfrm>
            <a:prstGeom prst="downArrow">
              <a:avLst>
                <a:gd name="adj1" fmla="val 76064"/>
                <a:gd name="adj2" fmla="val 50000"/>
              </a:avLst>
            </a:prstGeom>
            <a:solidFill>
              <a:schemeClr val="bg1"/>
            </a:solidFill>
            <a:ln w="28575">
              <a:solidFill>
                <a:srgbClr val="1C4C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TextBox 50">
              <a:extLst>
                <a:ext uri="{FF2B5EF4-FFF2-40B4-BE49-F238E27FC236}">
                  <a16:creationId xmlns:a16="http://schemas.microsoft.com/office/drawing/2014/main" id="{9BF34126-02FC-69C4-619F-711CFED76CF8}"/>
                </a:ext>
              </a:extLst>
            </p:cNvPr>
            <p:cNvSpPr txBox="1"/>
            <p:nvPr/>
          </p:nvSpPr>
          <p:spPr>
            <a:xfrm>
              <a:off x="11031891" y="2771564"/>
              <a:ext cx="774862" cy="2346918"/>
            </a:xfrm>
            <a:prstGeom prst="rect">
              <a:avLst/>
            </a:prstGeom>
            <a:noFill/>
          </p:spPr>
          <p:txBody>
            <a:bodyPr wrap="square" rtlCol="0" anchor="t">
              <a:spAutoFit/>
            </a:bodyPr>
            <a:lstStyle/>
            <a:p>
              <a:pPr algn="ctr"/>
              <a:r>
                <a:rPr lang="zh-CN" altLang="en-US" sz="2000" b="1">
                  <a:solidFill>
                    <a:srgbClr val="C14F4F"/>
                  </a:solidFill>
                  <a:latin typeface="微软雅黑" panose="020B0503020204020204" pitchFamily="34" charset="-122"/>
                  <a:ea typeface="微软雅黑" panose="020B0503020204020204" pitchFamily="34" charset="-122"/>
                </a:rPr>
                <a:t>高质量间接比较，疾病进展风险显著降低</a:t>
              </a:r>
              <a:r>
                <a:rPr lang="en-US" altLang="zh-CN" sz="2000" b="1">
                  <a:solidFill>
                    <a:srgbClr val="C14F4F"/>
                  </a:solidFill>
                  <a:latin typeface="微软雅黑" panose="020B0503020204020204" pitchFamily="34" charset="-122"/>
                  <a:ea typeface="微软雅黑" panose="020B0503020204020204" pitchFamily="34" charset="-122"/>
                </a:rPr>
                <a:t>53%</a:t>
              </a:r>
              <a:endParaRPr lang="en-US" sz="2000" b="1">
                <a:solidFill>
                  <a:srgbClr val="C14F4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236402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8DFF-714E-44AB-0ED6-22D49BA2D3F9}"/>
            </a:ext>
          </a:extLst>
        </p:cNvPr>
        <p:cNvGrpSpPr/>
        <p:nvPr/>
      </p:nvGrpSpPr>
      <p:grpSpPr>
        <a:xfrm>
          <a:off x="0" y="0"/>
          <a:ext cx="0" cy="0"/>
          <a:chOff x="0" y="0"/>
          <a:chExt cx="0" cy="0"/>
        </a:xfrm>
      </p:grpSpPr>
      <p:sp>
        <p:nvSpPr>
          <p:cNvPr id="15" name="Title 2">
            <a:extLst>
              <a:ext uri="{FF2B5EF4-FFF2-40B4-BE49-F238E27FC236}">
                <a16:creationId xmlns:a16="http://schemas.microsoft.com/office/drawing/2014/main" id="{94C87D6E-406E-126A-A4AF-C183FE0ADDBE}"/>
              </a:ext>
            </a:extLst>
          </p:cNvPr>
          <p:cNvSpPr txBox="1">
            <a:spLocks/>
          </p:cNvSpPr>
          <p:nvPr/>
        </p:nvSpPr>
        <p:spPr>
          <a:xfrm>
            <a:off x="398736" y="370109"/>
            <a:ext cx="11411461" cy="519529"/>
          </a:xfrm>
          <a:prstGeom prst="rect">
            <a:avLst/>
          </a:prstGeom>
        </p:spPr>
        <p:txBody>
          <a:bodyPr vert="horz" lIns="91439" tIns="45719" rIns="91439" bIns="45719" rtlCol="0" anchor="ctr">
            <a:noAutofit/>
          </a:bodyPr>
          <a:lstStyle>
            <a:lvl1pPr algn="ctr" defTabSz="914400" rtl="0" eaLnBrk="1" latinLnBrk="0" hangingPunct="1">
              <a:lnSpc>
                <a:spcPct val="130000"/>
              </a:lnSpc>
              <a:spcBef>
                <a:spcPct val="0"/>
              </a:spcBef>
              <a:buNone/>
              <a:defRPr sz="6000" kern="1200">
                <a:solidFill>
                  <a:schemeClr val="tx1"/>
                </a:solidFill>
                <a:effectLst/>
                <a:latin typeface="+mj-lt"/>
                <a:ea typeface="+mj-ea"/>
                <a:cs typeface="+mj-cs"/>
              </a:defRPr>
            </a:lvl1pPr>
          </a:lstStyle>
          <a:p>
            <a:pPr algn="l">
              <a:lnSpc>
                <a:spcPct val="100000"/>
              </a:lnSpc>
            </a:pPr>
            <a:r>
              <a:rPr lang="zh-CN" altLang="en-US" sz="2400" b="1">
                <a:solidFill>
                  <a:srgbClr val="1C4C90"/>
                </a:solidFill>
                <a:latin typeface="微软雅黑" panose="020B0503020204020204" pitchFamily="34" charset="-122"/>
                <a:ea typeface="微软雅黑" panose="020B0503020204020204" pitchFamily="34" charset="-122"/>
                <a:cs typeface="Arial" panose="020B0604020202020204" pitchFamily="34" charset="0"/>
              </a:rPr>
              <a:t>与目录内靶向治疗相比，治疗相关发热率更低，</a:t>
            </a:r>
            <a:r>
              <a:rPr lang="zh-CN" altLang="en-US" sz="2400" b="1">
                <a:solidFill>
                  <a:srgbClr val="C14F4F"/>
                </a:solidFill>
                <a:latin typeface="微软雅黑" panose="020B0503020204020204" pitchFamily="34" charset="-122"/>
                <a:ea typeface="微软雅黑" panose="020B0503020204020204" pitchFamily="34" charset="-122"/>
                <a:cs typeface="Arial" panose="020B0604020202020204" pitchFamily="34" charset="0"/>
              </a:rPr>
              <a:t>显著降低了</a:t>
            </a:r>
            <a:r>
              <a:rPr lang="en-US" altLang="zh-CN" sz="2400" b="1">
                <a:solidFill>
                  <a:srgbClr val="C14F4F"/>
                </a:solidFill>
                <a:latin typeface="微软雅黑" panose="020B0503020204020204" pitchFamily="34" charset="-122"/>
                <a:ea typeface="微软雅黑" panose="020B0503020204020204" pitchFamily="34" charset="-122"/>
                <a:cs typeface="Arial" panose="020B0604020202020204" pitchFamily="34" charset="0"/>
              </a:rPr>
              <a:t>65%</a:t>
            </a:r>
            <a:r>
              <a:rPr lang="zh-CN" altLang="en-US" sz="2400" b="1">
                <a:solidFill>
                  <a:srgbClr val="C14F4F"/>
                </a:solidFill>
                <a:latin typeface="微软雅黑" panose="020B0503020204020204" pitchFamily="34" charset="-122"/>
                <a:ea typeface="微软雅黑" panose="020B0503020204020204" pitchFamily="34" charset="-122"/>
                <a:cs typeface="Arial" panose="020B0604020202020204" pitchFamily="34" charset="0"/>
              </a:rPr>
              <a:t>的</a:t>
            </a:r>
            <a:r>
              <a:rPr lang="en-US" altLang="zh-CN" sz="2400" b="1">
                <a:solidFill>
                  <a:srgbClr val="C14F4F"/>
                </a:solidFill>
                <a:latin typeface="微软雅黑" panose="020B0503020204020204" pitchFamily="34" charset="-122"/>
                <a:ea typeface="微软雅黑" panose="020B0503020204020204" pitchFamily="34" charset="-122"/>
                <a:cs typeface="Arial" panose="020B0604020202020204" pitchFamily="34" charset="0"/>
              </a:rPr>
              <a:t>SAE</a:t>
            </a:r>
          </a:p>
        </p:txBody>
      </p:sp>
      <p:sp>
        <p:nvSpPr>
          <p:cNvPr id="2" name="Rectangle: Rounded Corners 1">
            <a:extLst>
              <a:ext uri="{FF2B5EF4-FFF2-40B4-BE49-F238E27FC236}">
                <a16:creationId xmlns:a16="http://schemas.microsoft.com/office/drawing/2014/main" id="{6416F88F-FA65-C18F-CD03-AAF2CBFDB10D}"/>
              </a:ext>
            </a:extLst>
          </p:cNvPr>
          <p:cNvSpPr/>
          <p:nvPr/>
        </p:nvSpPr>
        <p:spPr>
          <a:xfrm>
            <a:off x="465666" y="0"/>
            <a:ext cx="1440000" cy="334116"/>
          </a:xfrm>
          <a:prstGeom prst="roundRect">
            <a:avLst>
              <a:gd name="adj" fmla="val 50000"/>
            </a:avLst>
          </a:prstGeom>
          <a:solidFill>
            <a:srgbClr val="1C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安全性</a:t>
            </a:r>
            <a:endParaRPr lang="en-US" sz="1600" b="1">
              <a:latin typeface="微软雅黑" panose="020B0503020204020204" pitchFamily="34" charset="-122"/>
              <a:ea typeface="微软雅黑" panose="020B0503020204020204" pitchFamily="34" charset="-122"/>
            </a:endParaRPr>
          </a:p>
        </p:txBody>
      </p:sp>
      <p:sp>
        <p:nvSpPr>
          <p:cNvPr id="5" name="TextBox 4">
            <a:extLst>
              <a:ext uri="{FF2B5EF4-FFF2-40B4-BE49-F238E27FC236}">
                <a16:creationId xmlns:a16="http://schemas.microsoft.com/office/drawing/2014/main" id="{C7D00A9F-77F5-EB9C-64EB-7CD442D66567}"/>
              </a:ext>
            </a:extLst>
          </p:cNvPr>
          <p:cNvSpPr txBox="1"/>
          <p:nvPr/>
        </p:nvSpPr>
        <p:spPr>
          <a:xfrm>
            <a:off x="398736" y="6418588"/>
            <a:ext cx="8153404" cy="528158"/>
          </a:xfrm>
          <a:prstGeom prst="rect">
            <a:avLst/>
          </a:prstGeom>
          <a:noFill/>
        </p:spPr>
        <p:txBody>
          <a:bodyPr wrap="square" numCol="2">
            <a:spAutoFit/>
          </a:bodyPr>
          <a:lstStyle/>
          <a:p>
            <a:pPr marL="228600" lvl="0" indent="-228600">
              <a:lnSpc>
                <a:spcPct val="100000"/>
              </a:lnSpc>
              <a:spcBef>
                <a:spcPts val="0"/>
              </a:spcBef>
              <a:buFont typeface="+mj-lt"/>
              <a:buAutoNum type="arabicPeriod"/>
              <a:defRPr/>
            </a:pPr>
            <a:r>
              <a:rPr lang="it-IT" altLang="zh-CN" sz="800">
                <a:latin typeface="微软雅黑" panose="020B0503020204020204" pitchFamily="34" charset="-122"/>
                <a:ea typeface="微软雅黑" panose="020B0503020204020204" pitchFamily="34" charset="-122"/>
                <a:cs typeface="Arial" panose="020B0604020202020204" pitchFamily="34" charset="0"/>
              </a:rPr>
              <a:t>Johnson, Melissa L et al. Journal of clinical oncology : official journal of the American Society of Clinical Oncology vol. 43,35 (2025): 3706-3713.</a:t>
            </a:r>
            <a:endParaRPr lang="en-US" altLang="zh-CN" sz="800">
              <a:latin typeface="微软雅黑" panose="020B0503020204020204" pitchFamily="34" charset="-122"/>
              <a:ea typeface="微软雅黑" panose="020B0503020204020204" pitchFamily="34" charset="-122"/>
              <a:cs typeface="Arial" panose="020B0604020202020204" pitchFamily="34" charset="0"/>
            </a:endParaRPr>
          </a:p>
          <a:p>
            <a:pPr marL="228600" indent="-228600">
              <a:lnSpc>
                <a:spcPct val="120000"/>
              </a:lnSpc>
              <a:spcBef>
                <a:spcPts val="0"/>
              </a:spcBef>
              <a:buFont typeface="+mj-lt"/>
              <a:buAutoNum type="arabicPeriod"/>
            </a:pPr>
            <a:r>
              <a:rPr lang="it-IT" altLang="zh-CN" sz="800">
                <a:latin typeface="微软雅黑" panose="020B0503020204020204" pitchFamily="34" charset="-122"/>
                <a:ea typeface="微软雅黑" panose="020B0503020204020204" pitchFamily="34" charset="-122"/>
                <a:cs typeface="+mn-ea"/>
                <a:sym typeface="Arial" panose="020B0604020202020204" pitchFamily="34" charset="0"/>
              </a:rPr>
              <a:t>Planchard D, et al. J Thorac Oncol. 2022 Jan;17(1):103-115.</a:t>
            </a:r>
          </a:p>
          <a:p>
            <a:pPr marL="228600" indent="-228600">
              <a:lnSpc>
                <a:spcPct val="120000"/>
              </a:lnSpc>
              <a:spcBef>
                <a:spcPts val="0"/>
              </a:spcBef>
              <a:buFont typeface="+mj-lt"/>
              <a:buAutoNum type="arabicPeriod"/>
            </a:pPr>
            <a:r>
              <a:rPr lang="it-IT" altLang="zh-CN" sz="800">
                <a:latin typeface="微软雅黑" panose="020B0503020204020204" pitchFamily="34" charset="-122"/>
                <a:ea typeface="微软雅黑" panose="020B0503020204020204" pitchFamily="34" charset="-122"/>
                <a:cs typeface="Arial" panose="020B0604020202020204" pitchFamily="34" charset="0"/>
              </a:rPr>
              <a:t>Planchard, D et al. ESMO open vol. 11,2 (2026): 106051.</a:t>
            </a:r>
          </a:p>
          <a:p>
            <a:pPr marL="228600" indent="-228600">
              <a:lnSpc>
                <a:spcPct val="120000"/>
              </a:lnSpc>
              <a:spcBef>
                <a:spcPts val="0"/>
              </a:spcBef>
              <a:buFont typeface="+mj-lt"/>
              <a:buAutoNum type="arabicPeriod"/>
            </a:pPr>
            <a:r>
              <a:rPr lang="zh-CN" altLang="en-US" sz="800">
                <a:latin typeface="微软雅黑" panose="020B0503020204020204" pitchFamily="34" charset="-122"/>
                <a:ea typeface="微软雅黑" panose="020B0503020204020204" pitchFamily="34" charset="-122"/>
                <a:cs typeface="Arial" panose="020B0604020202020204" pitchFamily="34" charset="0"/>
              </a:rPr>
              <a:t>黄硕涵 等 中国药学杂志</a:t>
            </a:r>
            <a:r>
              <a:rPr lang="en-US" altLang="zh-CN" sz="800">
                <a:latin typeface="微软雅黑" panose="020B0503020204020204" pitchFamily="34" charset="-122"/>
                <a:ea typeface="微软雅黑" panose="020B0503020204020204" pitchFamily="34" charset="-122"/>
                <a:cs typeface="Arial" panose="020B0604020202020204" pitchFamily="34" charset="0"/>
              </a:rPr>
              <a:t>2023 </a:t>
            </a:r>
            <a:r>
              <a:rPr lang="zh-CN" altLang="en-US" sz="800">
                <a:latin typeface="微软雅黑" panose="020B0503020204020204" pitchFamily="34" charset="-122"/>
                <a:ea typeface="微软雅黑" panose="020B0503020204020204" pitchFamily="34" charset="-122"/>
                <a:cs typeface="Arial" panose="020B0604020202020204" pitchFamily="34" charset="0"/>
              </a:rPr>
              <a:t>年</a:t>
            </a:r>
            <a:r>
              <a:rPr lang="en-US" altLang="zh-CN" sz="800">
                <a:latin typeface="微软雅黑" panose="020B0503020204020204" pitchFamily="34" charset="-122"/>
                <a:ea typeface="微软雅黑" panose="020B0503020204020204" pitchFamily="34" charset="-122"/>
                <a:cs typeface="Arial" panose="020B0604020202020204" pitchFamily="34" charset="0"/>
              </a:rPr>
              <a:t>8 </a:t>
            </a:r>
            <a:r>
              <a:rPr lang="zh-CN" altLang="en-US" sz="800">
                <a:latin typeface="微软雅黑" panose="020B0503020204020204" pitchFamily="34" charset="-122"/>
                <a:ea typeface="微软雅黑" panose="020B0503020204020204" pitchFamily="34" charset="-122"/>
                <a:cs typeface="Arial" panose="020B0604020202020204" pitchFamily="34" charset="0"/>
              </a:rPr>
              <a:t>月第</a:t>
            </a:r>
            <a:r>
              <a:rPr lang="en-US" altLang="zh-CN" sz="800">
                <a:latin typeface="微软雅黑" panose="020B0503020204020204" pitchFamily="34" charset="-122"/>
                <a:ea typeface="微软雅黑" panose="020B0503020204020204" pitchFamily="34" charset="-122"/>
                <a:cs typeface="Arial" panose="020B0604020202020204" pitchFamily="34" charset="0"/>
              </a:rPr>
              <a:t>58 </a:t>
            </a:r>
            <a:r>
              <a:rPr lang="zh-CN" altLang="en-US" sz="800">
                <a:latin typeface="微软雅黑" panose="020B0503020204020204" pitchFamily="34" charset="-122"/>
                <a:ea typeface="微软雅黑" panose="020B0503020204020204" pitchFamily="34" charset="-122"/>
                <a:cs typeface="Arial" panose="020B0604020202020204" pitchFamily="34" charset="0"/>
              </a:rPr>
              <a:t>卷第</a:t>
            </a:r>
            <a:r>
              <a:rPr lang="en-US" altLang="zh-CN" sz="800">
                <a:latin typeface="微软雅黑" panose="020B0503020204020204" pitchFamily="34" charset="-122"/>
                <a:ea typeface="微软雅黑" panose="020B0503020204020204" pitchFamily="34" charset="-122"/>
                <a:cs typeface="Arial" panose="020B0604020202020204" pitchFamily="34" charset="0"/>
              </a:rPr>
              <a:t>16 </a:t>
            </a:r>
            <a:r>
              <a:rPr lang="zh-CN" altLang="en-US" sz="800">
                <a:latin typeface="微软雅黑" panose="020B0503020204020204" pitchFamily="34" charset="-122"/>
                <a:ea typeface="微软雅黑" panose="020B0503020204020204" pitchFamily="34" charset="-122"/>
                <a:cs typeface="Arial" panose="020B0604020202020204" pitchFamily="34" charset="0"/>
              </a:rPr>
              <a:t>期</a:t>
            </a:r>
          </a:p>
          <a:p>
            <a:pPr>
              <a:lnSpc>
                <a:spcPct val="120000"/>
              </a:lnSpc>
              <a:spcBef>
                <a:spcPts val="0"/>
              </a:spcBef>
            </a:pPr>
            <a:endParaRPr lang="it-IT" altLang="zh-CN" sz="800">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Rectangle: Rounded Corners 6">
            <a:extLst>
              <a:ext uri="{FF2B5EF4-FFF2-40B4-BE49-F238E27FC236}">
                <a16:creationId xmlns:a16="http://schemas.microsoft.com/office/drawing/2014/main" id="{CD9DC123-0448-6834-6D28-5FDE76890376}"/>
              </a:ext>
            </a:extLst>
          </p:cNvPr>
          <p:cNvSpPr/>
          <p:nvPr/>
        </p:nvSpPr>
        <p:spPr>
          <a:xfrm>
            <a:off x="516466" y="947002"/>
            <a:ext cx="5439062" cy="378339"/>
          </a:xfrm>
          <a:prstGeom prst="roundRect">
            <a:avLst>
              <a:gd name="adj" fmla="val 50000"/>
            </a:avLst>
          </a:prstGeom>
          <a:solidFill>
            <a:srgbClr val="1C4C9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600" b="1">
                <a:solidFill>
                  <a:schemeClr val="bg1"/>
                </a:solidFill>
                <a:latin typeface="微软雅黑" panose="020B0503020204020204" pitchFamily="34" charset="-122"/>
                <a:ea typeface="微软雅黑" panose="020B0503020204020204" pitchFamily="34" charset="-122"/>
                <a:cs typeface="Arial" panose="020B0604020202020204" pitchFamily="34" charset="0"/>
              </a:rPr>
              <a:t>恩考芬尼</a:t>
            </a:r>
            <a:r>
              <a:rPr lang="en-US" altLang="zh-CN" sz="1600" b="1">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a:solidFill>
                  <a:schemeClr val="bg1"/>
                </a:solidFill>
                <a:latin typeface="微软雅黑" panose="020B0503020204020204" pitchFamily="34" charset="-122"/>
                <a:ea typeface="微软雅黑" panose="020B0503020204020204" pitchFamily="34" charset="-122"/>
                <a:cs typeface="Arial" panose="020B0604020202020204" pitchFamily="34" charset="0"/>
              </a:rPr>
              <a:t>贝美替尼治疗相关发热发生率更低</a:t>
            </a:r>
            <a:r>
              <a:rPr lang="en-US" altLang="zh-CN" sz="1600" b="1" baseline="30000">
                <a:solidFill>
                  <a:schemeClr val="bg1"/>
                </a:solidFill>
                <a:latin typeface="微软雅黑" panose="020B0503020204020204" pitchFamily="34" charset="-122"/>
                <a:ea typeface="微软雅黑" panose="020B0503020204020204" pitchFamily="34" charset="-122"/>
                <a:cs typeface="Arial" panose="020B0604020202020204" pitchFamily="34" charset="0"/>
              </a:rPr>
              <a:t>1-2</a:t>
            </a:r>
            <a:endParaRPr lang="zh-CN" altLang="en-US" sz="1600" b="1" baseline="300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8" name="Table 7">
            <a:extLst>
              <a:ext uri="{FF2B5EF4-FFF2-40B4-BE49-F238E27FC236}">
                <a16:creationId xmlns:a16="http://schemas.microsoft.com/office/drawing/2014/main" id="{27671F1D-1BED-C3A5-576D-4268D3FE7693}"/>
              </a:ext>
            </a:extLst>
          </p:cNvPr>
          <p:cNvGraphicFramePr>
            <a:graphicFrameLocks noGrp="1"/>
          </p:cNvGraphicFramePr>
          <p:nvPr/>
        </p:nvGraphicFramePr>
        <p:xfrm>
          <a:off x="6236471" y="1371492"/>
          <a:ext cx="5439061" cy="2439162"/>
        </p:xfrm>
        <a:graphic>
          <a:graphicData uri="http://schemas.openxmlformats.org/drawingml/2006/table">
            <a:tbl>
              <a:tblPr>
                <a:tableStyleId>{7DF18680-E054-41AD-8BC1-D1AEF772440D}</a:tableStyleId>
              </a:tblPr>
              <a:tblGrid>
                <a:gridCol w="1314702">
                  <a:extLst>
                    <a:ext uri="{9D8B030D-6E8A-4147-A177-3AD203B41FA5}">
                      <a16:colId xmlns:a16="http://schemas.microsoft.com/office/drawing/2014/main" val="2491297758"/>
                    </a:ext>
                  </a:extLst>
                </a:gridCol>
                <a:gridCol w="2841523">
                  <a:extLst>
                    <a:ext uri="{9D8B030D-6E8A-4147-A177-3AD203B41FA5}">
                      <a16:colId xmlns:a16="http://schemas.microsoft.com/office/drawing/2014/main" val="2782800175"/>
                    </a:ext>
                  </a:extLst>
                </a:gridCol>
                <a:gridCol w="1282836">
                  <a:extLst>
                    <a:ext uri="{9D8B030D-6E8A-4147-A177-3AD203B41FA5}">
                      <a16:colId xmlns:a16="http://schemas.microsoft.com/office/drawing/2014/main" val="271177750"/>
                    </a:ext>
                  </a:extLst>
                </a:gridCol>
              </a:tblGrid>
              <a:tr h="1118091">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CN" altLang="en-US" sz="1600" b="1">
                          <a:solidFill>
                            <a:srgbClr val="2F5597"/>
                          </a:solidFill>
                          <a:latin typeface="微软雅黑" panose="020B0503020204020204" pitchFamily="34" charset="-122"/>
                          <a:ea typeface="微软雅黑" panose="020B0503020204020204" pitchFamily="34" charset="-122"/>
                          <a:cs typeface="Arial" panose="020B0604020202020204" pitchFamily="34" charset="0"/>
                        </a:rPr>
                        <a:t>间接比较</a:t>
                      </a:r>
                      <a:endParaRPr lang="en-US" altLang="zh-CN" sz="1600" b="1">
                        <a:solidFill>
                          <a:srgbClr val="2F5597"/>
                        </a:solidFill>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400" b="0">
                          <a:solidFill>
                            <a:srgbClr val="2F5597"/>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400" b="0">
                          <a:solidFill>
                            <a:srgbClr val="2F5597"/>
                          </a:solidFill>
                          <a:latin typeface="微软雅黑" panose="020B0503020204020204" pitchFamily="34" charset="-122"/>
                          <a:ea typeface="微软雅黑" panose="020B0503020204020204" pitchFamily="34" charset="-122"/>
                          <a:cs typeface="Arial" panose="020B0604020202020204" pitchFamily="34" charset="0"/>
                        </a:rPr>
                        <a:t>初治患者</a:t>
                      </a:r>
                      <a:r>
                        <a:rPr lang="en-US" altLang="zh-CN" sz="1400" b="0">
                          <a:solidFill>
                            <a:srgbClr val="2F5597"/>
                          </a:solidFill>
                          <a:latin typeface="微软雅黑" panose="020B0503020204020204" pitchFamily="34" charset="-122"/>
                          <a:ea typeface="微软雅黑" panose="020B0503020204020204" pitchFamily="34" charset="-122"/>
                          <a:cs typeface="Arial" panose="020B0604020202020204" pitchFamily="34" charset="0"/>
                        </a:rPr>
                        <a:t>)</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pPr>
                      <a:r>
                        <a:rPr lang="zh-CN" altLang="en-US" sz="1600" b="1" kern="1200">
                          <a:solidFill>
                            <a:srgbClr val="C14F4F"/>
                          </a:solidFill>
                          <a:latin typeface="微软雅黑" panose="020B0503020204020204" pitchFamily="34" charset="-122"/>
                          <a:ea typeface="微软雅黑" panose="020B0503020204020204" pitchFamily="34" charset="-122"/>
                          <a:cs typeface="+mn-cs"/>
                        </a:rPr>
                        <a:t>恩考芬尼</a:t>
                      </a:r>
                      <a:r>
                        <a:rPr lang="en-US" altLang="zh-CN" sz="1600" b="1" kern="1200">
                          <a:solidFill>
                            <a:srgbClr val="C14F4F"/>
                          </a:solidFill>
                          <a:latin typeface="微软雅黑" panose="020B0503020204020204" pitchFamily="34" charset="-122"/>
                          <a:ea typeface="微软雅黑" panose="020B0503020204020204" pitchFamily="34" charset="-122"/>
                          <a:cs typeface="+mn-cs"/>
                        </a:rPr>
                        <a:t>+</a:t>
                      </a:r>
                      <a:r>
                        <a:rPr lang="zh-CN" altLang="en-US" sz="1600" b="1" kern="1200">
                          <a:solidFill>
                            <a:srgbClr val="C14F4F"/>
                          </a:solidFill>
                          <a:latin typeface="微软雅黑" panose="020B0503020204020204" pitchFamily="34" charset="-122"/>
                          <a:ea typeface="微软雅黑" panose="020B0503020204020204" pitchFamily="34" charset="-122"/>
                          <a:cs typeface="+mn-cs"/>
                        </a:rPr>
                        <a:t>贝美替尼 </a:t>
                      </a:r>
                      <a:r>
                        <a:rPr lang="en-US" altLang="zh-CN" sz="1600" b="1" kern="1200">
                          <a:solidFill>
                            <a:srgbClr val="C14F4F"/>
                          </a:solidFill>
                          <a:latin typeface="微软雅黑" panose="020B0503020204020204" pitchFamily="34" charset="-122"/>
                          <a:ea typeface="微软雅黑" panose="020B0503020204020204" pitchFamily="34" charset="-122"/>
                          <a:cs typeface="+mn-cs"/>
                        </a:rPr>
                        <a:t>(PHAROS) </a:t>
                      </a:r>
                      <a:r>
                        <a:rPr lang="zh-CN" altLang="en-US" sz="1600" b="1" kern="1200">
                          <a:solidFill>
                            <a:srgbClr val="C14F4F"/>
                          </a:solidFill>
                          <a:latin typeface="微软雅黑" panose="020B0503020204020204" pitchFamily="34" charset="-122"/>
                          <a:ea typeface="微软雅黑" panose="020B0503020204020204" pitchFamily="34" charset="-122"/>
                          <a:cs typeface="+mn-cs"/>
                        </a:rPr>
                        <a:t> </a:t>
                      </a:r>
                      <a:endParaRPr lang="en-US" altLang="zh-CN" sz="1600" b="1" kern="1200">
                        <a:solidFill>
                          <a:srgbClr val="C14F4F"/>
                        </a:solidFill>
                        <a:latin typeface="微软雅黑" panose="020B0503020204020204" pitchFamily="34" charset="-122"/>
                        <a:ea typeface="微软雅黑" panose="020B0503020204020204" pitchFamily="34" charset="-122"/>
                        <a:cs typeface="+mn-cs"/>
                      </a:endParaRPr>
                    </a:p>
                    <a:p>
                      <a:pPr algn="ctr">
                        <a:lnSpc>
                          <a:spcPct val="150000"/>
                        </a:lnSpc>
                      </a:pPr>
                      <a:r>
                        <a:rPr lang="en-US" altLang="zh-CN" sz="1400" b="1" kern="1200">
                          <a:solidFill>
                            <a:srgbClr val="1C4C90"/>
                          </a:solidFill>
                          <a:latin typeface="微软雅黑" panose="020B0503020204020204" pitchFamily="34" charset="-122"/>
                          <a:ea typeface="微软雅黑" panose="020B0503020204020204" pitchFamily="34" charset="-122"/>
                          <a:cs typeface="+mn-cs"/>
                        </a:rPr>
                        <a:t>VS</a:t>
                      </a:r>
                      <a:r>
                        <a:rPr lang="en-US" altLang="zh-CN" sz="1400" b="1" kern="1200">
                          <a:solidFill>
                            <a:srgbClr val="C14F4F"/>
                          </a:solidFill>
                          <a:latin typeface="微软雅黑" panose="020B0503020204020204" pitchFamily="34" charset="-122"/>
                          <a:ea typeface="微软雅黑" panose="020B0503020204020204" pitchFamily="34" charset="-122"/>
                          <a:cs typeface="+mn-cs"/>
                        </a:rPr>
                        <a:t>  </a:t>
                      </a:r>
                    </a:p>
                    <a:p>
                      <a:pPr algn="ctr">
                        <a:lnSpc>
                          <a:spcPct val="150000"/>
                        </a:lnSpc>
                      </a:pPr>
                      <a:r>
                        <a:rPr lang="zh-CN" altLang="en-US" sz="1400" b="1" kern="1200">
                          <a:solidFill>
                            <a:schemeClr val="tx1"/>
                          </a:solidFill>
                          <a:latin typeface="微软雅黑" panose="020B0503020204020204" pitchFamily="34" charset="-122"/>
                          <a:ea typeface="微软雅黑" panose="020B0503020204020204" pitchFamily="34" charset="-122"/>
                          <a:cs typeface="+mn-cs"/>
                        </a:rPr>
                        <a:t>达拉非尼</a:t>
                      </a:r>
                      <a:r>
                        <a:rPr lang="en-US" altLang="zh-CN" sz="1400" b="1" kern="1200">
                          <a:solidFill>
                            <a:schemeClr val="tx1"/>
                          </a:solidFill>
                          <a:latin typeface="微软雅黑" panose="020B0503020204020204" pitchFamily="34" charset="-122"/>
                          <a:ea typeface="微软雅黑" panose="020B0503020204020204" pitchFamily="34" charset="-122"/>
                          <a:cs typeface="+mn-cs"/>
                        </a:rPr>
                        <a:t>+</a:t>
                      </a:r>
                      <a:r>
                        <a:rPr lang="zh-CN" altLang="en-US" sz="1400" b="1" kern="1200">
                          <a:solidFill>
                            <a:schemeClr val="tx1"/>
                          </a:solidFill>
                          <a:latin typeface="微软雅黑" panose="020B0503020204020204" pitchFamily="34" charset="-122"/>
                          <a:ea typeface="微软雅黑" panose="020B0503020204020204" pitchFamily="34" charset="-122"/>
                          <a:cs typeface="+mn-cs"/>
                        </a:rPr>
                        <a:t>曲美替尼 </a:t>
                      </a:r>
                      <a:r>
                        <a:rPr lang="en-US" altLang="zh-CN" sz="1400" b="0" kern="1200">
                          <a:solidFill>
                            <a:schemeClr val="tx1"/>
                          </a:solidFill>
                          <a:latin typeface="微软雅黑" panose="020B0503020204020204" pitchFamily="34" charset="-122"/>
                          <a:ea typeface="微软雅黑" panose="020B0503020204020204" pitchFamily="34" charset="-122"/>
                          <a:cs typeface="+mn-cs"/>
                        </a:rPr>
                        <a:t>(BRF113928)</a:t>
                      </a:r>
                      <a:r>
                        <a:rPr lang="en-US" altLang="zh-CN" sz="1200" b="0" kern="1200">
                          <a:solidFill>
                            <a:schemeClr val="tx1"/>
                          </a:solidFill>
                          <a:latin typeface="微软雅黑" panose="020B0503020204020204" pitchFamily="34" charset="-122"/>
                          <a:ea typeface="微软雅黑" panose="020B0503020204020204" pitchFamily="34" charset="-122"/>
                          <a:cs typeface="+mn-cs"/>
                        </a:rPr>
                        <a:t> </a:t>
                      </a:r>
                      <a:endParaRPr lang="en-US" sz="1100" b="0" kern="1200">
                        <a:solidFill>
                          <a:schemeClr val="tx1"/>
                        </a:solidFill>
                        <a:latin typeface="微软雅黑" panose="020B0503020204020204" pitchFamily="34" charset="-122"/>
                        <a:ea typeface="微软雅黑" panose="020B0503020204020204" pitchFamily="34" charset="-122"/>
                        <a:cs typeface="+mn-cs"/>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lang="zh-CN" altLang="en-US" sz="1600" b="1" kern="1200">
                          <a:solidFill>
                            <a:srgbClr val="2F5597"/>
                          </a:solidFill>
                          <a:latin typeface="微软雅黑" panose="020B0503020204020204" pitchFamily="34" charset="-122"/>
                          <a:ea typeface="微软雅黑" panose="020B0503020204020204" pitchFamily="34" charset="-122"/>
                          <a:cs typeface="Arial" panose="020B0604020202020204" pitchFamily="34" charset="0"/>
                        </a:rPr>
                        <a:t>优势</a:t>
                      </a:r>
                      <a:endParaRPr lang="en-US" sz="1600" b="1" kern="1200">
                        <a:solidFill>
                          <a:srgbClr val="2F5597"/>
                        </a:solidFill>
                        <a:latin typeface="微软雅黑" panose="020B0503020204020204" pitchFamily="34" charset="-122"/>
                        <a:ea typeface="微软雅黑" panose="020B0503020204020204" pitchFamily="34" charset="-122"/>
                        <a:cs typeface="Arial" panose="020B0604020202020204" pitchFamily="34" charset="0"/>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85154139"/>
                  </a:ext>
                </a:extLst>
              </a:tr>
              <a:tr h="795306">
                <a:tc>
                  <a:txBody>
                    <a:bodyPr/>
                    <a:lstStyle/>
                    <a:p>
                      <a:pPr algn="ctr">
                        <a:lnSpc>
                          <a:spcPct val="150000"/>
                        </a:lnSpc>
                      </a:pPr>
                      <a:r>
                        <a:rPr lang="zh-CN" altLang="en-US" sz="1400" b="1">
                          <a:solidFill>
                            <a:schemeClr val="tx1"/>
                          </a:solidFill>
                          <a:latin typeface="微软雅黑" panose="020B0503020204020204" pitchFamily="34" charset="-122"/>
                          <a:ea typeface="微软雅黑" panose="020B0503020204020204" pitchFamily="34" charset="-122"/>
                        </a:rPr>
                        <a:t>严重不良事件 </a:t>
                      </a:r>
                      <a:endParaRPr lang="en-US" altLang="zh-CN" sz="1400" b="1">
                        <a:solidFill>
                          <a:schemeClr val="tx1"/>
                        </a:solidFill>
                        <a:latin typeface="微软雅黑" panose="020B0503020204020204" pitchFamily="34" charset="-122"/>
                        <a:ea typeface="微软雅黑" panose="020B0503020204020204" pitchFamily="34" charset="-122"/>
                      </a:endParaRPr>
                    </a:p>
                    <a:p>
                      <a:pPr algn="ctr">
                        <a:lnSpc>
                          <a:spcPct val="150000"/>
                        </a:lnSpc>
                      </a:pPr>
                      <a:r>
                        <a:rPr lang="en-US" altLang="zh-CN" sz="1400" b="1">
                          <a:solidFill>
                            <a:schemeClr val="tx1"/>
                          </a:solidFill>
                          <a:latin typeface="微软雅黑" panose="020B0503020204020204" pitchFamily="34" charset="-122"/>
                          <a:ea typeface="微软雅黑" panose="020B0503020204020204" pitchFamily="34" charset="-122"/>
                        </a:rPr>
                        <a:t>(SAE)</a:t>
                      </a:r>
                      <a:endParaRPr lang="en-US" altLang="zh-CN" sz="1400" b="1" kern="1200">
                        <a:solidFill>
                          <a:schemeClr val="tx1"/>
                        </a:solidFill>
                        <a:latin typeface="微软雅黑" panose="020B0503020204020204" pitchFamily="34" charset="-122"/>
                        <a:ea typeface="微软雅黑" panose="020B0503020204020204" pitchFamily="34" charset="-122"/>
                      </a:endParaRPr>
                    </a:p>
                    <a:p>
                      <a:pPr algn="ctr">
                        <a:lnSpc>
                          <a:spcPct val="150000"/>
                        </a:lnSpc>
                      </a:pPr>
                      <a:r>
                        <a:rPr lang="en-US" altLang="zh-CN" sz="1400" b="1" kern="1200">
                          <a:solidFill>
                            <a:schemeClr val="tx1"/>
                          </a:solidFill>
                          <a:latin typeface="微软雅黑" panose="020B0503020204020204" pitchFamily="34" charset="-122"/>
                          <a:ea typeface="微软雅黑" panose="020B0503020204020204" pitchFamily="34" charset="-122"/>
                        </a:rPr>
                        <a:t>O</a:t>
                      </a:r>
                      <a:r>
                        <a:rPr lang="en-US" altLang="zh-CN" sz="1400" b="1">
                          <a:solidFill>
                            <a:schemeClr val="tx1"/>
                          </a:solidFill>
                          <a:latin typeface="微软雅黑" panose="020B0503020204020204" pitchFamily="34" charset="-122"/>
                          <a:ea typeface="微软雅黑" panose="020B0503020204020204" pitchFamily="34" charset="-122"/>
                        </a:rPr>
                        <a:t>R (95% CI)</a:t>
                      </a:r>
                      <a:r>
                        <a:rPr lang="en-US" sz="1400" b="1">
                          <a:solidFill>
                            <a:schemeClr val="tx1"/>
                          </a:solidFill>
                          <a:latin typeface="微软雅黑" panose="020B0503020204020204" pitchFamily="34" charset="-122"/>
                          <a:ea typeface="微软雅黑" panose="020B0503020204020204" pitchFamily="34" charset="-122"/>
                        </a:rPr>
                        <a:t> </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AE3F3">
                        <a:alpha val="69804"/>
                      </a:srgbClr>
                    </a:solidFill>
                  </a:tcPr>
                </a:tc>
                <a:tc>
                  <a:txBody>
                    <a:bodyPr/>
                    <a:lstStyle/>
                    <a:p>
                      <a:pPr algn="ctr"/>
                      <a:r>
                        <a:rPr lang="en-US" altLang="zh-CN" sz="2400" b="1" kern="1200">
                          <a:solidFill>
                            <a:srgbClr val="C14F4F"/>
                          </a:solidFill>
                          <a:effectLst/>
                          <a:latin typeface="微软雅黑" panose="020B0503020204020204" pitchFamily="34" charset="-122"/>
                          <a:ea typeface="微软雅黑" panose="020B0503020204020204" pitchFamily="34" charset="-122"/>
                        </a:rPr>
                        <a:t>0.35</a:t>
                      </a:r>
                      <a:r>
                        <a:rPr lang="en-US" altLang="zh-CN" sz="1600" b="1" kern="1200">
                          <a:solidFill>
                            <a:srgbClr val="EE4822"/>
                          </a:solidFill>
                          <a:effectLst/>
                          <a:latin typeface="微软雅黑" panose="020B0503020204020204" pitchFamily="34" charset="-122"/>
                          <a:ea typeface="微软雅黑" panose="020B0503020204020204" pitchFamily="34" charset="-122"/>
                        </a:rPr>
                        <a:t> </a:t>
                      </a:r>
                      <a:r>
                        <a:rPr lang="en-US" altLang="zh-CN" sz="1400" b="0" kern="1200">
                          <a:solidFill>
                            <a:srgbClr val="C14F4F"/>
                          </a:solidFill>
                          <a:latin typeface="微软雅黑" panose="020B0503020204020204" pitchFamily="34" charset="-122"/>
                          <a:ea typeface="微软雅黑" panose="020B0503020204020204" pitchFamily="34" charset="-122"/>
                        </a:rPr>
                        <a:t>(0.14-0.85); </a:t>
                      </a:r>
                    </a:p>
                    <a:p>
                      <a:pPr algn="ctr"/>
                      <a:r>
                        <a:rPr lang="en-US" altLang="zh-CN" sz="2000" b="1" kern="1200">
                          <a:solidFill>
                            <a:srgbClr val="C14F4F"/>
                          </a:solidFill>
                          <a:latin typeface="微软雅黑" panose="020B0503020204020204" pitchFamily="34" charset="-122"/>
                          <a:ea typeface="微软雅黑" panose="020B0503020204020204" pitchFamily="34" charset="-122"/>
                        </a:rPr>
                        <a:t>P = 0.02</a:t>
                      </a:r>
                      <a:endParaRPr lang="en-US" sz="1400" b="1">
                        <a:solidFill>
                          <a:srgbClr val="C14F4F"/>
                        </a:solidFill>
                        <a:latin typeface="微软雅黑" panose="020B0503020204020204" pitchFamily="34" charset="-122"/>
                        <a:ea typeface="微软雅黑" panose="020B0503020204020204" pitchFamily="34" charset="-122"/>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800" b="1" kern="1200">
                          <a:solidFill>
                            <a:srgbClr val="C14F4F"/>
                          </a:solidFill>
                          <a:latin typeface="微软雅黑" panose="020B0503020204020204" pitchFamily="34" charset="-122"/>
                          <a:ea typeface="微软雅黑" panose="020B0503020204020204" pitchFamily="34" charset="-122"/>
                          <a:cs typeface="+mn-cs"/>
                        </a:rPr>
                        <a:t>SAE</a:t>
                      </a:r>
                      <a:r>
                        <a:rPr lang="zh-CN" altLang="en-US" sz="1800" b="1" kern="1200">
                          <a:solidFill>
                            <a:srgbClr val="C14F4F"/>
                          </a:solidFill>
                          <a:latin typeface="微软雅黑" panose="020B0503020204020204" pitchFamily="34" charset="-122"/>
                          <a:ea typeface="微软雅黑" panose="020B0503020204020204" pitchFamily="34" charset="-122"/>
                          <a:cs typeface="+mn-cs"/>
                        </a:rPr>
                        <a:t>显著降低</a:t>
                      </a:r>
                      <a:r>
                        <a:rPr lang="en-US" altLang="zh-CN" sz="1800" b="1" kern="1200">
                          <a:solidFill>
                            <a:srgbClr val="C14F4F"/>
                          </a:solidFill>
                          <a:latin typeface="微软雅黑" panose="020B0503020204020204" pitchFamily="34" charset="-122"/>
                          <a:ea typeface="微软雅黑" panose="020B0503020204020204" pitchFamily="34" charset="-122"/>
                          <a:cs typeface="+mn-cs"/>
                        </a:rPr>
                        <a:t>65%</a:t>
                      </a:r>
                      <a:endParaRPr lang="en-US" sz="1800" b="1" kern="1200">
                        <a:solidFill>
                          <a:srgbClr val="C14F4F"/>
                        </a:solidFill>
                        <a:latin typeface="微软雅黑" panose="020B0503020204020204" pitchFamily="34" charset="-122"/>
                        <a:ea typeface="微软雅黑" panose="020B0503020204020204" pitchFamily="34" charset="-122"/>
                        <a:cs typeface="+mn-cs"/>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67072386"/>
                  </a:ext>
                </a:extLst>
              </a:tr>
            </a:tbl>
          </a:graphicData>
        </a:graphic>
      </p:graphicFrame>
      <p:graphicFrame>
        <p:nvGraphicFramePr>
          <p:cNvPr id="11" name="Chart 10">
            <a:extLst>
              <a:ext uri="{FF2B5EF4-FFF2-40B4-BE49-F238E27FC236}">
                <a16:creationId xmlns:a16="http://schemas.microsoft.com/office/drawing/2014/main" id="{50AA6183-B5CE-EC9B-8599-400A60790712}"/>
              </a:ext>
            </a:extLst>
          </p:cNvPr>
          <p:cNvGraphicFramePr/>
          <p:nvPr/>
        </p:nvGraphicFramePr>
        <p:xfrm>
          <a:off x="516465" y="1325341"/>
          <a:ext cx="5439062" cy="244208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Rounded Corners 11">
            <a:extLst>
              <a:ext uri="{FF2B5EF4-FFF2-40B4-BE49-F238E27FC236}">
                <a16:creationId xmlns:a16="http://schemas.microsoft.com/office/drawing/2014/main" id="{199E6CDE-7F3D-02EF-C0D4-CF01D306A36F}"/>
              </a:ext>
            </a:extLst>
          </p:cNvPr>
          <p:cNvSpPr/>
          <p:nvPr/>
        </p:nvSpPr>
        <p:spPr>
          <a:xfrm>
            <a:off x="516466" y="3870792"/>
            <a:ext cx="11159068" cy="378339"/>
          </a:xfrm>
          <a:prstGeom prst="roundRect">
            <a:avLst>
              <a:gd name="adj" fmla="val 50000"/>
            </a:avLst>
          </a:prstGeom>
          <a:solidFill>
            <a:srgbClr val="1C4C9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b="1">
                <a:solidFill>
                  <a:schemeClr val="bg1"/>
                </a:solidFill>
                <a:latin typeface="微软雅黑" panose="020B0503020204020204" pitchFamily="34" charset="-122"/>
                <a:ea typeface="微软雅黑" panose="020B0503020204020204" pitchFamily="34" charset="-122"/>
                <a:cs typeface="Arial" panose="020B0604020202020204" pitchFamily="34" charset="0"/>
              </a:rPr>
              <a:t>恩考芬尼</a:t>
            </a:r>
            <a:r>
              <a:rPr lang="en-US" altLang="zh-CN" b="1">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b="1">
                <a:solidFill>
                  <a:schemeClr val="bg1"/>
                </a:solidFill>
                <a:latin typeface="微软雅黑" panose="020B0503020204020204" pitchFamily="34" charset="-122"/>
                <a:ea typeface="微软雅黑" panose="020B0503020204020204" pitchFamily="34" charset="-122"/>
                <a:cs typeface="Arial" panose="020B0604020202020204" pitchFamily="34" charset="0"/>
              </a:rPr>
              <a:t>贝美替尼 </a:t>
            </a:r>
            <a:r>
              <a:rPr lang="en-US" altLang="zh-CN" b="1">
                <a:solidFill>
                  <a:schemeClr val="bg1"/>
                </a:solidFill>
                <a:latin typeface="微软雅黑" panose="020B0503020204020204" pitchFamily="34" charset="-122"/>
                <a:ea typeface="微软雅黑" panose="020B0503020204020204" pitchFamily="34" charset="-122"/>
                <a:cs typeface="Arial" panose="020B0604020202020204" pitchFamily="34" charset="0"/>
              </a:rPr>
              <a:t>vs </a:t>
            </a:r>
            <a:r>
              <a:rPr lang="zh-CN" altLang="en-US" b="1">
                <a:solidFill>
                  <a:schemeClr val="bg1"/>
                </a:solidFill>
                <a:latin typeface="微软雅黑" panose="020B0503020204020204" pitchFamily="34" charset="-122"/>
                <a:ea typeface="微软雅黑" panose="020B0503020204020204" pitchFamily="34" charset="-122"/>
                <a:cs typeface="Arial" panose="020B0604020202020204" pitchFamily="34" charset="0"/>
              </a:rPr>
              <a:t>达拉非尼</a:t>
            </a:r>
            <a:r>
              <a:rPr lang="en-US" altLang="zh-CN" b="1">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b="1">
                <a:solidFill>
                  <a:schemeClr val="bg1"/>
                </a:solidFill>
                <a:latin typeface="微软雅黑" panose="020B0503020204020204" pitchFamily="34" charset="-122"/>
                <a:ea typeface="微软雅黑" panose="020B0503020204020204" pitchFamily="34" charset="-122"/>
                <a:cs typeface="Arial" panose="020B0604020202020204" pitchFamily="34" charset="0"/>
              </a:rPr>
              <a:t>曲美替尼 </a:t>
            </a:r>
            <a:r>
              <a:rPr lang="zh-CN" altLang="en-US" b="1">
                <a:solidFill>
                  <a:schemeClr val="bg1"/>
                </a:solidFill>
                <a:latin typeface="微软雅黑" panose="020B0503020204020204" pitchFamily="34" charset="-122"/>
                <a:ea typeface="微软雅黑" panose="020B0503020204020204" pitchFamily="34" charset="-122"/>
              </a:rPr>
              <a:t>发生率</a:t>
            </a:r>
            <a:r>
              <a:rPr lang="en-US" altLang="zh-CN" b="1">
                <a:solidFill>
                  <a:schemeClr val="bg1"/>
                </a:solidFill>
                <a:latin typeface="微软雅黑" panose="020B0503020204020204" pitchFamily="34" charset="-122"/>
                <a:ea typeface="微软雅黑" panose="020B0503020204020204" pitchFamily="34" charset="-122"/>
              </a:rPr>
              <a:t>&gt;10%</a:t>
            </a:r>
            <a:r>
              <a:rPr lang="zh-CN" altLang="en-US" b="1">
                <a:solidFill>
                  <a:schemeClr val="bg1"/>
                </a:solidFill>
                <a:latin typeface="微软雅黑" panose="020B0503020204020204" pitchFamily="34" charset="-122"/>
                <a:ea typeface="微软雅黑" panose="020B0503020204020204" pitchFamily="34" charset="-122"/>
              </a:rPr>
              <a:t>的</a:t>
            </a:r>
            <a:r>
              <a:rPr lang="zh-CN" altLang="en-US" b="1">
                <a:solidFill>
                  <a:schemeClr val="bg1"/>
                </a:solidFill>
                <a:latin typeface="微软雅黑" panose="020B0503020204020204" pitchFamily="34" charset="-122"/>
                <a:ea typeface="微软雅黑" panose="020B0503020204020204" pitchFamily="34" charset="-122"/>
                <a:cs typeface="Arial" panose="020B0604020202020204" pitchFamily="34" charset="0"/>
              </a:rPr>
              <a:t>治疗相关不良事件（</a:t>
            </a:r>
            <a:r>
              <a:rPr lang="en-US" altLang="zh-CN" b="1">
                <a:solidFill>
                  <a:schemeClr val="bg1"/>
                </a:solidFill>
                <a:latin typeface="微软雅黑" panose="020B0503020204020204" pitchFamily="34" charset="-122"/>
                <a:ea typeface="微软雅黑" panose="020B0503020204020204" pitchFamily="34" charset="-122"/>
                <a:cs typeface="Arial" panose="020B0604020202020204" pitchFamily="34" charset="0"/>
              </a:rPr>
              <a:t>AE</a:t>
            </a:r>
            <a:r>
              <a:rPr lang="zh-CN" altLang="en-US" b="1">
                <a:solidFill>
                  <a:schemeClr val="bg1"/>
                </a:solidFill>
                <a:latin typeface="微软雅黑" panose="020B0503020204020204" pitchFamily="34" charset="-122"/>
                <a:ea typeface="微软雅黑" panose="020B0503020204020204" pitchFamily="34" charset="-122"/>
                <a:cs typeface="Arial" panose="020B0604020202020204" pitchFamily="34" charset="0"/>
              </a:rPr>
              <a:t>）更少</a:t>
            </a:r>
            <a:r>
              <a:rPr lang="en-US" altLang="zh-CN" b="1" baseline="30000">
                <a:solidFill>
                  <a:schemeClr val="bg1"/>
                </a:solidFill>
                <a:latin typeface="微软雅黑" panose="020B0503020204020204" pitchFamily="34" charset="-122"/>
                <a:ea typeface="微软雅黑" panose="020B0503020204020204" pitchFamily="34" charset="-122"/>
                <a:cs typeface="Arial" panose="020B0604020202020204" pitchFamily="34" charset="0"/>
              </a:rPr>
              <a:t>1-2</a:t>
            </a:r>
            <a:r>
              <a:rPr lang="en-US" altLang="zh-CN" b="1">
                <a:solidFill>
                  <a:schemeClr val="bg1"/>
                </a:solidFill>
                <a:latin typeface="微软雅黑" panose="020B0503020204020204" pitchFamily="34" charset="-122"/>
                <a:ea typeface="微软雅黑" panose="020B0503020204020204" pitchFamily="34" charset="-122"/>
              </a:rPr>
              <a:t>:</a:t>
            </a:r>
            <a:endParaRPr lang="en-US" altLang="zh-CN" b="1" baseline="300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Rectangle: Rounded Corners 2">
            <a:extLst>
              <a:ext uri="{FF2B5EF4-FFF2-40B4-BE49-F238E27FC236}">
                <a16:creationId xmlns:a16="http://schemas.microsoft.com/office/drawing/2014/main" id="{7772C445-E05E-8BB0-0AC4-C3E229CE90F4}"/>
              </a:ext>
            </a:extLst>
          </p:cNvPr>
          <p:cNvSpPr/>
          <p:nvPr/>
        </p:nvSpPr>
        <p:spPr>
          <a:xfrm>
            <a:off x="6194307" y="947002"/>
            <a:ext cx="5511028" cy="378339"/>
          </a:xfrm>
          <a:prstGeom prst="roundRect">
            <a:avLst>
              <a:gd name="adj" fmla="val 50000"/>
            </a:avLst>
          </a:prstGeom>
          <a:solidFill>
            <a:srgbClr val="1C4C9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恩考芬尼</a:t>
            </a:r>
            <a:r>
              <a:rPr lang="en-US" altLang="zh-CN"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贝美替尼显著降低了</a:t>
            </a:r>
            <a:r>
              <a:rPr lang="en-US" altLang="zh-CN"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65%</a:t>
            </a:r>
            <a:r>
              <a:rPr lang="zh-CN" alt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的严重不良事件</a:t>
            </a:r>
            <a:r>
              <a:rPr lang="en-US" altLang="zh-CN"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(SAE)</a:t>
            </a:r>
            <a:r>
              <a:rPr lang="zh-CN" alt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400" b="1" baseline="30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3</a:t>
            </a:r>
          </a:p>
        </p:txBody>
      </p:sp>
      <p:graphicFrame>
        <p:nvGraphicFramePr>
          <p:cNvPr id="22" name="Chart 21">
            <a:extLst>
              <a:ext uri="{FF2B5EF4-FFF2-40B4-BE49-F238E27FC236}">
                <a16:creationId xmlns:a16="http://schemas.microsoft.com/office/drawing/2014/main" id="{51F708A8-00D0-95E3-73C0-14D4A1D70FDE}"/>
              </a:ext>
            </a:extLst>
          </p:cNvPr>
          <p:cNvGraphicFramePr/>
          <p:nvPr/>
        </p:nvGraphicFramePr>
        <p:xfrm>
          <a:off x="6878413" y="4383480"/>
          <a:ext cx="3678312" cy="2145959"/>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a:extLst>
              <a:ext uri="{FF2B5EF4-FFF2-40B4-BE49-F238E27FC236}">
                <a16:creationId xmlns:a16="http://schemas.microsoft.com/office/drawing/2014/main" id="{B8AB6C48-794C-DB3C-76B2-32D030038721}"/>
              </a:ext>
            </a:extLst>
          </p:cNvPr>
          <p:cNvSpPr txBox="1"/>
          <p:nvPr/>
        </p:nvSpPr>
        <p:spPr>
          <a:xfrm>
            <a:off x="7333268" y="4289561"/>
            <a:ext cx="3263902" cy="276999"/>
          </a:xfrm>
          <a:prstGeom prst="rect">
            <a:avLst/>
          </a:prstGeom>
          <a:noFill/>
        </p:spPr>
        <p:txBody>
          <a:bodyPr wrap="square">
            <a:spAutoFit/>
          </a:bodyPr>
          <a:lstStyle/>
          <a:p>
            <a:pPr algn="ctr"/>
            <a:r>
              <a:rPr lang="zh-CN" altLang="en-US" sz="1200" b="1">
                <a:solidFill>
                  <a:srgbClr val="1C4C90"/>
                </a:solidFill>
                <a:latin typeface="微软雅黑" panose="020B0503020204020204" pitchFamily="34" charset="-122"/>
                <a:ea typeface="微软雅黑" panose="020B0503020204020204" pitchFamily="34" charset="-122"/>
              </a:rPr>
              <a:t>恩考芬尼</a:t>
            </a:r>
            <a:r>
              <a:rPr lang="en-US" altLang="zh-CN" sz="1200" b="1">
                <a:solidFill>
                  <a:srgbClr val="1C4C90"/>
                </a:solidFill>
                <a:latin typeface="微软雅黑" panose="020B0503020204020204" pitchFamily="34" charset="-122"/>
                <a:ea typeface="微软雅黑" panose="020B0503020204020204" pitchFamily="34" charset="-122"/>
              </a:rPr>
              <a:t>+</a:t>
            </a:r>
            <a:r>
              <a:rPr lang="zh-CN" altLang="en-US" sz="1200" b="1">
                <a:solidFill>
                  <a:srgbClr val="1C4C90"/>
                </a:solidFill>
                <a:latin typeface="微软雅黑" panose="020B0503020204020204" pitchFamily="34" charset="-122"/>
                <a:ea typeface="微软雅黑" panose="020B0503020204020204" pitchFamily="34" charset="-122"/>
              </a:rPr>
              <a:t>贝美替尼</a:t>
            </a:r>
            <a:endParaRPr lang="en-US" sz="1200"/>
          </a:p>
        </p:txBody>
      </p:sp>
      <p:grpSp>
        <p:nvGrpSpPr>
          <p:cNvPr id="33" name="Group 32">
            <a:extLst>
              <a:ext uri="{FF2B5EF4-FFF2-40B4-BE49-F238E27FC236}">
                <a16:creationId xmlns:a16="http://schemas.microsoft.com/office/drawing/2014/main" id="{5F1D7465-CB99-B3AC-2971-17B8F4891B90}"/>
              </a:ext>
            </a:extLst>
          </p:cNvPr>
          <p:cNvGrpSpPr/>
          <p:nvPr/>
        </p:nvGrpSpPr>
        <p:grpSpPr>
          <a:xfrm>
            <a:off x="6257037" y="4352502"/>
            <a:ext cx="693620" cy="548129"/>
            <a:chOff x="6367677" y="4362999"/>
            <a:chExt cx="693620" cy="548129"/>
          </a:xfrm>
        </p:grpSpPr>
        <p:sp>
          <p:nvSpPr>
            <p:cNvPr id="28" name="Rectangle 27">
              <a:extLst>
                <a:ext uri="{FF2B5EF4-FFF2-40B4-BE49-F238E27FC236}">
                  <a16:creationId xmlns:a16="http://schemas.microsoft.com/office/drawing/2014/main" id="{5A1B3CA3-AD59-F1AE-EA17-607E30AE06F6}"/>
                </a:ext>
              </a:extLst>
            </p:cNvPr>
            <p:cNvSpPr/>
            <p:nvPr/>
          </p:nvSpPr>
          <p:spPr>
            <a:xfrm>
              <a:off x="6367677" y="4715694"/>
              <a:ext cx="147881" cy="108000"/>
            </a:xfrm>
            <a:prstGeom prst="rect">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FC1A5A4-3FFB-66AD-CA46-C41AFF1621B2}"/>
                </a:ext>
              </a:extLst>
            </p:cNvPr>
            <p:cNvSpPr/>
            <p:nvPr/>
          </p:nvSpPr>
          <p:spPr>
            <a:xfrm>
              <a:off x="6369096" y="4444564"/>
              <a:ext cx="147881" cy="108000"/>
            </a:xfrm>
            <a:prstGeom prst="rect">
              <a:avLst/>
            </a:prstGeom>
            <a:solidFill>
              <a:srgbClr val="C14F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53A12BA-6621-C7D0-4B45-6379C4064A26}"/>
                </a:ext>
              </a:extLst>
            </p:cNvPr>
            <p:cNvSpPr txBox="1"/>
            <p:nvPr/>
          </p:nvSpPr>
          <p:spPr>
            <a:xfrm>
              <a:off x="6472091" y="4634129"/>
              <a:ext cx="584200" cy="276999"/>
            </a:xfrm>
            <a:prstGeom prst="rect">
              <a:avLst/>
            </a:prstGeom>
            <a:noFill/>
          </p:spPr>
          <p:txBody>
            <a:bodyPr wrap="square">
              <a:spAutoFit/>
            </a:bodyPr>
            <a:lstStyle/>
            <a:p>
              <a:r>
                <a:rPr lang="it-IT" altLang="zh-CN" sz="1200" kern="1200">
                  <a:solidFill>
                    <a:schemeClr val="tx1"/>
                  </a:solidFill>
                  <a:latin typeface="微软雅黑" panose="020B0503020204020204" pitchFamily="34" charset="-122"/>
                  <a:ea typeface="微软雅黑" panose="020B0503020204020204" pitchFamily="34" charset="-122"/>
                  <a:cs typeface="+mn-cs"/>
                </a:rPr>
                <a:t>1-2</a:t>
              </a:r>
              <a:r>
                <a:rPr lang="zh-CN" altLang="en-US" sz="1200" kern="1200">
                  <a:solidFill>
                    <a:schemeClr val="tx1"/>
                  </a:solidFill>
                  <a:latin typeface="微软雅黑" panose="020B0503020204020204" pitchFamily="34" charset="-122"/>
                  <a:ea typeface="微软雅黑" panose="020B0503020204020204" pitchFamily="34" charset="-122"/>
                  <a:cs typeface="+mn-cs"/>
                </a:rPr>
                <a:t>级</a:t>
              </a:r>
              <a:endParaRPr lang="en-US" sz="1200"/>
            </a:p>
          </p:txBody>
        </p:sp>
        <p:sp>
          <p:nvSpPr>
            <p:cNvPr id="32" name="TextBox 31">
              <a:extLst>
                <a:ext uri="{FF2B5EF4-FFF2-40B4-BE49-F238E27FC236}">
                  <a16:creationId xmlns:a16="http://schemas.microsoft.com/office/drawing/2014/main" id="{7AC95AC8-B5B2-A6DD-B1E4-ECF0220B0594}"/>
                </a:ext>
              </a:extLst>
            </p:cNvPr>
            <p:cNvSpPr txBox="1"/>
            <p:nvPr/>
          </p:nvSpPr>
          <p:spPr>
            <a:xfrm>
              <a:off x="6477097" y="4362999"/>
              <a:ext cx="584200" cy="276999"/>
            </a:xfrm>
            <a:prstGeom prst="rect">
              <a:avLst/>
            </a:prstGeom>
            <a:noFill/>
          </p:spPr>
          <p:txBody>
            <a:bodyPr wrap="square">
              <a:spAutoFit/>
            </a:bodyPr>
            <a:lstStyle/>
            <a:p>
              <a:r>
                <a:rPr lang="it-IT" altLang="zh-CN" sz="1200" kern="1200">
                  <a:solidFill>
                    <a:schemeClr val="tx1"/>
                  </a:solidFill>
                  <a:latin typeface="微软雅黑" panose="020B0503020204020204" pitchFamily="34" charset="-122"/>
                  <a:ea typeface="微软雅黑" panose="020B0503020204020204" pitchFamily="34" charset="-122"/>
                  <a:cs typeface="+mn-cs"/>
                </a:rPr>
                <a:t>3-4</a:t>
              </a:r>
              <a:r>
                <a:rPr lang="zh-CN" altLang="en-US" sz="1200" kern="1200">
                  <a:solidFill>
                    <a:schemeClr val="tx1"/>
                  </a:solidFill>
                  <a:latin typeface="微软雅黑" panose="020B0503020204020204" pitchFamily="34" charset="-122"/>
                  <a:ea typeface="微软雅黑" panose="020B0503020204020204" pitchFamily="34" charset="-122"/>
                  <a:cs typeface="+mn-cs"/>
                </a:rPr>
                <a:t>级</a:t>
              </a:r>
              <a:endParaRPr lang="en-US" sz="1200"/>
            </a:p>
          </p:txBody>
        </p:sp>
      </p:grpSp>
      <p:cxnSp>
        <p:nvCxnSpPr>
          <p:cNvPr id="35" name="Straight Connector 34">
            <a:extLst>
              <a:ext uri="{FF2B5EF4-FFF2-40B4-BE49-F238E27FC236}">
                <a16:creationId xmlns:a16="http://schemas.microsoft.com/office/drawing/2014/main" id="{74820425-8B05-7347-36ED-8AC44EB08640}"/>
              </a:ext>
            </a:extLst>
          </p:cNvPr>
          <p:cNvCxnSpPr>
            <a:cxnSpLocks/>
          </p:cNvCxnSpPr>
          <p:nvPr/>
        </p:nvCxnSpPr>
        <p:spPr>
          <a:xfrm>
            <a:off x="2027767" y="3107267"/>
            <a:ext cx="385233" cy="0"/>
          </a:xfrm>
          <a:prstGeom prst="line">
            <a:avLst/>
          </a:prstGeom>
          <a:ln>
            <a:solidFill>
              <a:srgbClr val="C14F4F"/>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94370E3-DA7A-BDF3-CA8F-A61AE02BA3FE}"/>
              </a:ext>
            </a:extLst>
          </p:cNvPr>
          <p:cNvSpPr txBox="1"/>
          <p:nvPr/>
        </p:nvSpPr>
        <p:spPr>
          <a:xfrm>
            <a:off x="8042579" y="6606424"/>
            <a:ext cx="2946957" cy="253094"/>
          </a:xfrm>
          <a:prstGeom prst="rect">
            <a:avLst/>
          </a:prstGeom>
          <a:noFill/>
        </p:spPr>
        <p:txBody>
          <a:bodyPr wrap="square">
            <a:spAutoFit/>
          </a:bodyPr>
          <a:lstStyle/>
          <a:p>
            <a:r>
              <a:rPr lang="en-US" altLang="zh-CN" sz="1000" kern="1200">
                <a:solidFill>
                  <a:srgbClr val="000000"/>
                </a:solidFill>
                <a:latin typeface="微软雅黑" panose="020B0503020204020204" pitchFamily="34" charset="-122"/>
                <a:ea typeface="微软雅黑" panose="020B0503020204020204" pitchFamily="34" charset="-122"/>
                <a:cs typeface="+mn-cs"/>
              </a:rPr>
              <a:t>OR</a:t>
            </a:r>
            <a:r>
              <a:rPr lang="zh-CN" altLang="en-US" sz="1000" kern="1200">
                <a:solidFill>
                  <a:srgbClr val="000000"/>
                </a:solidFill>
                <a:latin typeface="微软雅黑" panose="020B0503020204020204" pitchFamily="34" charset="-122"/>
                <a:ea typeface="微软雅黑" panose="020B0503020204020204" pitchFamily="34" charset="-122"/>
                <a:cs typeface="+mn-cs"/>
              </a:rPr>
              <a:t>：</a:t>
            </a:r>
            <a:r>
              <a:rPr lang="en-US" altLang="zh-CN" sz="1000" kern="1200">
                <a:solidFill>
                  <a:srgbClr val="000000"/>
                </a:solidFill>
                <a:latin typeface="微软雅黑" panose="020B0503020204020204" pitchFamily="34" charset="-122"/>
                <a:ea typeface="微软雅黑" panose="020B0503020204020204" pitchFamily="34" charset="-122"/>
                <a:cs typeface="+mn-cs"/>
              </a:rPr>
              <a:t>odds ratio</a:t>
            </a:r>
            <a:r>
              <a:rPr lang="zh-CN" altLang="en-US" sz="1000" kern="1200">
                <a:solidFill>
                  <a:srgbClr val="000000"/>
                </a:solidFill>
                <a:latin typeface="微软雅黑" panose="020B0503020204020204" pitchFamily="34" charset="-122"/>
                <a:ea typeface="微软雅黑" panose="020B0503020204020204" pitchFamily="34" charset="-122"/>
                <a:cs typeface="+mn-cs"/>
              </a:rPr>
              <a:t>；</a:t>
            </a:r>
            <a:r>
              <a:rPr lang="en-US" altLang="zh-CN" sz="1000" kern="1200">
                <a:solidFill>
                  <a:srgbClr val="000000"/>
                </a:solidFill>
                <a:latin typeface="微软雅黑" panose="020B0503020204020204" pitchFamily="34" charset="-122"/>
                <a:ea typeface="微软雅黑" panose="020B0503020204020204" pitchFamily="34" charset="-122"/>
                <a:cs typeface="+mn-cs"/>
              </a:rPr>
              <a:t>CI: confidence interval</a:t>
            </a:r>
            <a:endParaRPr lang="en-US" sz="1000">
              <a:solidFill>
                <a:srgbClr val="000000"/>
              </a:solidFill>
            </a:endParaRPr>
          </a:p>
        </p:txBody>
      </p:sp>
      <p:sp>
        <p:nvSpPr>
          <p:cNvPr id="6" name="TextBox 5">
            <a:extLst>
              <a:ext uri="{FF2B5EF4-FFF2-40B4-BE49-F238E27FC236}">
                <a16:creationId xmlns:a16="http://schemas.microsoft.com/office/drawing/2014/main" id="{44A28F73-485B-0AAF-61D3-8377B87AA1D5}"/>
              </a:ext>
            </a:extLst>
          </p:cNvPr>
          <p:cNvSpPr txBox="1"/>
          <p:nvPr/>
        </p:nvSpPr>
        <p:spPr>
          <a:xfrm>
            <a:off x="1890063" y="4282637"/>
            <a:ext cx="3263902" cy="276999"/>
          </a:xfrm>
          <a:prstGeom prst="rect">
            <a:avLst/>
          </a:prstGeom>
          <a:noFill/>
        </p:spPr>
        <p:txBody>
          <a:bodyPr wrap="square">
            <a:spAutoFit/>
          </a:bodyPr>
          <a:lstStyle/>
          <a:p>
            <a:pPr algn="ctr"/>
            <a:r>
              <a:rPr lang="zh-CN" altLang="en-US" sz="1200" b="1">
                <a:solidFill>
                  <a:srgbClr val="1C4C90"/>
                </a:solidFill>
                <a:latin typeface="微软雅黑" panose="020B0503020204020204" pitchFamily="34" charset="-122"/>
                <a:ea typeface="微软雅黑" panose="020B0503020204020204" pitchFamily="34" charset="-122"/>
              </a:rPr>
              <a:t>达拉非尼</a:t>
            </a:r>
            <a:r>
              <a:rPr lang="en-US" altLang="zh-CN" sz="1200" b="1">
                <a:solidFill>
                  <a:srgbClr val="1C4C90"/>
                </a:solidFill>
                <a:latin typeface="微软雅黑" panose="020B0503020204020204" pitchFamily="34" charset="-122"/>
                <a:ea typeface="微软雅黑" panose="020B0503020204020204" pitchFamily="34" charset="-122"/>
              </a:rPr>
              <a:t>+</a:t>
            </a:r>
            <a:r>
              <a:rPr lang="zh-CN" altLang="en-US" sz="1200" b="1">
                <a:solidFill>
                  <a:srgbClr val="1C4C90"/>
                </a:solidFill>
                <a:latin typeface="微软雅黑" panose="020B0503020204020204" pitchFamily="34" charset="-122"/>
                <a:ea typeface="微软雅黑" panose="020B0503020204020204" pitchFamily="34" charset="-122"/>
              </a:rPr>
              <a:t>曲美替尼</a:t>
            </a:r>
            <a:endParaRPr lang="en-US" sz="1200"/>
          </a:p>
        </p:txBody>
      </p:sp>
      <p:graphicFrame>
        <p:nvGraphicFramePr>
          <p:cNvPr id="9" name="Chart 8">
            <a:extLst>
              <a:ext uri="{FF2B5EF4-FFF2-40B4-BE49-F238E27FC236}">
                <a16:creationId xmlns:a16="http://schemas.microsoft.com/office/drawing/2014/main" id="{72E19487-F2E0-1D2E-2FC7-5BCCD8F99FB2}"/>
              </a:ext>
            </a:extLst>
          </p:cNvPr>
          <p:cNvGraphicFramePr>
            <a:graphicFrameLocks/>
          </p:cNvGraphicFramePr>
          <p:nvPr/>
        </p:nvGraphicFramePr>
        <p:xfrm>
          <a:off x="312258" y="4383480"/>
          <a:ext cx="5924213" cy="2198344"/>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51F16B04-3677-59EA-FE6F-729770ACFC6B}"/>
              </a:ext>
            </a:extLst>
          </p:cNvPr>
          <p:cNvSpPr txBox="1"/>
          <p:nvPr/>
        </p:nvSpPr>
        <p:spPr>
          <a:xfrm>
            <a:off x="516464" y="1327241"/>
            <a:ext cx="5439061" cy="307777"/>
          </a:xfrm>
          <a:prstGeom prst="rect">
            <a:avLst/>
          </a:prstGeom>
          <a:noFill/>
        </p:spPr>
        <p:txBody>
          <a:bodyPr wrap="square">
            <a:spAutoFit/>
          </a:bodyPr>
          <a:lstStyle/>
          <a:p>
            <a:pPr algn="ctr"/>
            <a:r>
              <a:rPr lang="zh-CN" altLang="en-US" sz="1400" b="1">
                <a:solidFill>
                  <a:srgbClr val="C14F4F"/>
                </a:solidFill>
                <a:latin typeface="微软雅黑" panose="020B0503020204020204" pitchFamily="34" charset="-122"/>
                <a:ea typeface="微软雅黑" panose="020B0503020204020204" pitchFamily="34" charset="-122"/>
              </a:rPr>
              <a:t>反复</a:t>
            </a:r>
            <a:r>
              <a:rPr lang="en-US" altLang="zh-CN" sz="1400" b="1">
                <a:solidFill>
                  <a:srgbClr val="C14F4F"/>
                </a:solidFill>
                <a:latin typeface="微软雅黑" panose="020B0503020204020204" pitchFamily="34" charset="-122"/>
                <a:ea typeface="微软雅黑" panose="020B0503020204020204" pitchFamily="34" charset="-122"/>
              </a:rPr>
              <a:t>/</a:t>
            </a:r>
            <a:r>
              <a:rPr lang="zh-CN" altLang="en-US" sz="1400" b="1">
                <a:solidFill>
                  <a:srgbClr val="C14F4F"/>
                </a:solidFill>
                <a:latin typeface="微软雅黑" panose="020B0503020204020204" pitchFamily="34" charset="-122"/>
                <a:ea typeface="微软雅黑" panose="020B0503020204020204" pitchFamily="34" charset="-122"/>
              </a:rPr>
              <a:t>严重发热可能导致药物减量、中断或永久停药，影响疗效</a:t>
            </a:r>
            <a:r>
              <a:rPr lang="en-US" altLang="zh-CN" sz="1400" b="1" baseline="30000">
                <a:solidFill>
                  <a:srgbClr val="C14F4F"/>
                </a:solidFill>
                <a:latin typeface="微软雅黑" panose="020B0503020204020204" pitchFamily="34" charset="-122"/>
                <a:ea typeface="微软雅黑" panose="020B0503020204020204" pitchFamily="34" charset="-122"/>
              </a:rPr>
              <a:t>4</a:t>
            </a:r>
            <a:endParaRPr lang="en-US" sz="1400" baseline="30000"/>
          </a:p>
        </p:txBody>
      </p:sp>
      <p:grpSp>
        <p:nvGrpSpPr>
          <p:cNvPr id="27" name="Group 26">
            <a:extLst>
              <a:ext uri="{FF2B5EF4-FFF2-40B4-BE49-F238E27FC236}">
                <a16:creationId xmlns:a16="http://schemas.microsoft.com/office/drawing/2014/main" id="{6754B3B7-0DB3-4365-E2AA-D9132342DB58}"/>
              </a:ext>
            </a:extLst>
          </p:cNvPr>
          <p:cNvGrpSpPr/>
          <p:nvPr/>
        </p:nvGrpSpPr>
        <p:grpSpPr>
          <a:xfrm>
            <a:off x="2890520" y="2311400"/>
            <a:ext cx="753098" cy="841575"/>
            <a:chOff x="10917867" y="1917005"/>
            <a:chExt cx="753098" cy="841575"/>
          </a:xfrm>
        </p:grpSpPr>
        <p:sp>
          <p:nvSpPr>
            <p:cNvPr id="30" name="Arrow: Down 29">
              <a:extLst>
                <a:ext uri="{FF2B5EF4-FFF2-40B4-BE49-F238E27FC236}">
                  <a16:creationId xmlns:a16="http://schemas.microsoft.com/office/drawing/2014/main" id="{7339B935-228E-1C38-8015-4754A4E70413}"/>
                </a:ext>
              </a:extLst>
            </p:cNvPr>
            <p:cNvSpPr/>
            <p:nvPr/>
          </p:nvSpPr>
          <p:spPr>
            <a:xfrm>
              <a:off x="10986447" y="1917005"/>
              <a:ext cx="615938" cy="841575"/>
            </a:xfrm>
            <a:prstGeom prst="downArrow">
              <a:avLst>
                <a:gd name="adj1" fmla="val 76064"/>
                <a:gd name="adj2" fmla="val 51244"/>
              </a:avLst>
            </a:prstGeom>
            <a:solidFill>
              <a:schemeClr val="bg1"/>
            </a:solidFill>
            <a:ln w="12700">
              <a:solidFill>
                <a:srgbClr val="1C4C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6B264DE8-A36D-A662-142D-B61A2632AB2D}"/>
                </a:ext>
              </a:extLst>
            </p:cNvPr>
            <p:cNvSpPr txBox="1"/>
            <p:nvPr/>
          </p:nvSpPr>
          <p:spPr>
            <a:xfrm>
              <a:off x="10917867" y="2007131"/>
              <a:ext cx="753098" cy="523220"/>
            </a:xfrm>
            <a:prstGeom prst="rect">
              <a:avLst/>
            </a:prstGeom>
            <a:noFill/>
          </p:spPr>
          <p:txBody>
            <a:bodyPr wrap="square" rtlCol="0" anchor="t">
              <a:spAutoFit/>
            </a:bodyPr>
            <a:lstStyle/>
            <a:p>
              <a:pPr algn="ctr"/>
              <a:r>
                <a:rPr lang="zh-CN" altLang="en-US" sz="1400" b="1">
                  <a:solidFill>
                    <a:srgbClr val="C14F4F"/>
                  </a:solidFill>
                  <a:latin typeface="微软雅黑" panose="020B0503020204020204" pitchFamily="34" charset="-122"/>
                  <a:ea typeface="微软雅黑" panose="020B0503020204020204" pitchFamily="34" charset="-122"/>
                </a:rPr>
                <a:t>发热</a:t>
              </a:r>
              <a:endParaRPr lang="en-US" altLang="zh-CN" sz="1400" b="1">
                <a:solidFill>
                  <a:srgbClr val="C14F4F"/>
                </a:solidFill>
                <a:latin typeface="微软雅黑" panose="020B0503020204020204" pitchFamily="34" charset="-122"/>
                <a:ea typeface="微软雅黑" panose="020B0503020204020204" pitchFamily="34" charset="-122"/>
              </a:endParaRPr>
            </a:p>
            <a:p>
              <a:pPr algn="ctr"/>
              <a:r>
                <a:rPr lang="en-US" altLang="zh-CN" sz="1400" b="1">
                  <a:solidFill>
                    <a:srgbClr val="C14F4F"/>
                  </a:solidFill>
                  <a:latin typeface="微软雅黑" panose="020B0503020204020204" pitchFamily="34" charset="-122"/>
                  <a:ea typeface="微软雅黑" panose="020B0503020204020204" pitchFamily="34" charset="-122"/>
                </a:rPr>
                <a:t>-48%</a:t>
              </a:r>
              <a:endParaRPr lang="en-US" sz="2400" b="1">
                <a:solidFill>
                  <a:srgbClr val="C14F4F"/>
                </a:solidFill>
                <a:latin typeface="微软雅黑" panose="020B0503020204020204" pitchFamily="34" charset="-122"/>
                <a:ea typeface="微软雅黑" panose="020B0503020204020204" pitchFamily="34" charset="-122"/>
              </a:endParaRPr>
            </a:p>
          </p:txBody>
        </p:sp>
      </p:grpSp>
      <p:grpSp>
        <p:nvGrpSpPr>
          <p:cNvPr id="13" name="Group 12">
            <a:extLst>
              <a:ext uri="{FF2B5EF4-FFF2-40B4-BE49-F238E27FC236}">
                <a16:creationId xmlns:a16="http://schemas.microsoft.com/office/drawing/2014/main" id="{51203630-1554-74A9-BC4A-306F0D240DD4}"/>
              </a:ext>
            </a:extLst>
          </p:cNvPr>
          <p:cNvGrpSpPr/>
          <p:nvPr/>
        </p:nvGrpSpPr>
        <p:grpSpPr>
          <a:xfrm>
            <a:off x="10597170" y="4542068"/>
            <a:ext cx="1455710" cy="1797188"/>
            <a:chOff x="10809243" y="1676326"/>
            <a:chExt cx="970345" cy="1036546"/>
          </a:xfrm>
        </p:grpSpPr>
        <p:sp>
          <p:nvSpPr>
            <p:cNvPr id="14" name="Arrow: Down 13">
              <a:extLst>
                <a:ext uri="{FF2B5EF4-FFF2-40B4-BE49-F238E27FC236}">
                  <a16:creationId xmlns:a16="http://schemas.microsoft.com/office/drawing/2014/main" id="{817710D9-FAE2-B1FF-7F1C-0ADDA2B96337}"/>
                </a:ext>
              </a:extLst>
            </p:cNvPr>
            <p:cNvSpPr/>
            <p:nvPr/>
          </p:nvSpPr>
          <p:spPr>
            <a:xfrm>
              <a:off x="10911737" y="1676326"/>
              <a:ext cx="765357" cy="1036546"/>
            </a:xfrm>
            <a:prstGeom prst="downArrow">
              <a:avLst>
                <a:gd name="adj1" fmla="val 76064"/>
                <a:gd name="adj2" fmla="val 51244"/>
              </a:avLst>
            </a:prstGeom>
            <a:solidFill>
              <a:schemeClr val="bg1"/>
            </a:solidFill>
            <a:ln w="28575">
              <a:solidFill>
                <a:srgbClr val="1C4C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34C1122-D6A4-0B16-1AE0-A6269A70E3AB}"/>
                </a:ext>
              </a:extLst>
            </p:cNvPr>
            <p:cNvSpPr txBox="1"/>
            <p:nvPr/>
          </p:nvSpPr>
          <p:spPr>
            <a:xfrm>
              <a:off x="10809243" y="1821021"/>
              <a:ext cx="970345" cy="654654"/>
            </a:xfrm>
            <a:prstGeom prst="rect">
              <a:avLst/>
            </a:prstGeom>
            <a:noFill/>
          </p:spPr>
          <p:txBody>
            <a:bodyPr wrap="square" rtlCol="0" anchor="t">
              <a:spAutoFit/>
            </a:bodyPr>
            <a:lstStyle/>
            <a:p>
              <a:pPr algn="ctr">
                <a:lnSpc>
                  <a:spcPct val="150000"/>
                </a:lnSpc>
              </a:pPr>
              <a:r>
                <a:rPr lang="en-US" altLang="zh-CN" sz="2400" b="1">
                  <a:solidFill>
                    <a:srgbClr val="C14F4F"/>
                  </a:solidFill>
                  <a:latin typeface="微软雅黑" panose="020B0503020204020204" pitchFamily="34" charset="-122"/>
                  <a:ea typeface="微软雅黑" panose="020B0503020204020204" pitchFamily="34" charset="-122"/>
                </a:rPr>
                <a:t>SAE</a:t>
              </a:r>
            </a:p>
            <a:p>
              <a:pPr algn="ctr">
                <a:lnSpc>
                  <a:spcPct val="150000"/>
                </a:lnSpc>
              </a:pPr>
              <a:r>
                <a:rPr lang="en-US" altLang="zh-CN" sz="2400" b="1">
                  <a:solidFill>
                    <a:srgbClr val="C14F4F"/>
                  </a:solidFill>
                  <a:latin typeface="微软雅黑" panose="020B0503020204020204" pitchFamily="34" charset="-122"/>
                  <a:ea typeface="微软雅黑" panose="020B0503020204020204" pitchFamily="34" charset="-122"/>
                </a:rPr>
                <a:t>-65%</a:t>
              </a:r>
              <a:endParaRPr lang="en-US" sz="2400" b="1">
                <a:solidFill>
                  <a:srgbClr val="C14F4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125531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C39D0-2CAE-82CC-F9D2-1862BED204CC}"/>
            </a:ext>
          </a:extLst>
        </p:cNvPr>
        <p:cNvGrpSpPr/>
        <p:nvPr/>
      </p:nvGrpSpPr>
      <p:grpSpPr>
        <a:xfrm>
          <a:off x="0" y="0"/>
          <a:ext cx="0" cy="0"/>
          <a:chOff x="0" y="0"/>
          <a:chExt cx="0" cy="0"/>
        </a:xfrm>
      </p:grpSpPr>
      <p:sp>
        <p:nvSpPr>
          <p:cNvPr id="15" name="Title 2">
            <a:extLst>
              <a:ext uri="{FF2B5EF4-FFF2-40B4-BE49-F238E27FC236}">
                <a16:creationId xmlns:a16="http://schemas.microsoft.com/office/drawing/2014/main" id="{14BA541F-CE0D-8AF2-32FD-5F2BE5F4A966}"/>
              </a:ext>
            </a:extLst>
          </p:cNvPr>
          <p:cNvSpPr txBox="1">
            <a:spLocks/>
          </p:cNvSpPr>
          <p:nvPr/>
        </p:nvSpPr>
        <p:spPr>
          <a:xfrm>
            <a:off x="398736" y="470705"/>
            <a:ext cx="11411461" cy="841628"/>
          </a:xfrm>
          <a:prstGeom prst="rect">
            <a:avLst/>
          </a:prstGeom>
        </p:spPr>
        <p:txBody>
          <a:bodyPr vert="horz" lIns="91439" tIns="45719" rIns="91439" bIns="45719" rtlCol="0" anchor="ctr">
            <a:noAutofit/>
          </a:bodyPr>
          <a:lstStyle>
            <a:lvl1pPr algn="ctr" defTabSz="914400" rtl="0" eaLnBrk="1" latinLnBrk="0" hangingPunct="1">
              <a:lnSpc>
                <a:spcPct val="130000"/>
              </a:lnSpc>
              <a:spcBef>
                <a:spcPct val="0"/>
              </a:spcBef>
              <a:buNone/>
              <a:defRPr sz="6000" kern="1200">
                <a:solidFill>
                  <a:schemeClr val="tx1"/>
                </a:solidFill>
                <a:effectLst/>
                <a:latin typeface="+mj-lt"/>
                <a:ea typeface="+mj-ea"/>
                <a:cs typeface="+mj-cs"/>
              </a:defRPr>
            </a:lvl1pPr>
          </a:lstStyle>
          <a:p>
            <a:pPr algn="l">
              <a:lnSpc>
                <a:spcPct val="100000"/>
              </a:lnSpc>
            </a:pPr>
            <a:r>
              <a:rPr lang="zh-CN" altLang="en-US" sz="2400" b="1">
                <a:solidFill>
                  <a:srgbClr val="1C4C90"/>
                </a:solidFill>
                <a:latin typeface="微软雅黑" panose="020B0503020204020204" pitchFamily="34" charset="-122"/>
                <a:ea typeface="微软雅黑" panose="020B0503020204020204" pitchFamily="34" charset="-122"/>
                <a:cs typeface="Arial" panose="020B0604020202020204" pitchFamily="34" charset="0"/>
              </a:rPr>
              <a:t>贝美替尼联合的恩考芬尼</a:t>
            </a:r>
            <a:r>
              <a:rPr lang="zh-CN" altLang="en-US" sz="2400" b="1">
                <a:solidFill>
                  <a:srgbClr val="C14F4F"/>
                </a:solidFill>
                <a:latin typeface="微软雅黑" panose="020B0503020204020204" pitchFamily="34" charset="-122"/>
                <a:ea typeface="微软雅黑" panose="020B0503020204020204" pitchFamily="34" charset="-122"/>
                <a:cs typeface="Arial" panose="020B0604020202020204" pitchFamily="34" charset="0"/>
              </a:rPr>
              <a:t>双位点结合设计</a:t>
            </a:r>
            <a:r>
              <a:rPr lang="en-US" altLang="zh-CN" sz="2400" b="1">
                <a:solidFill>
                  <a:srgbClr val="1C4C9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400" b="1">
                <a:solidFill>
                  <a:srgbClr val="C14F4F"/>
                </a:solidFill>
                <a:latin typeface="微软雅黑" panose="020B0503020204020204" pitchFamily="34" charset="-122"/>
                <a:ea typeface="微软雅黑" panose="020B0503020204020204" pitchFamily="34" charset="-122"/>
                <a:cs typeface="Arial" panose="020B0604020202020204" pitchFamily="34" charset="0"/>
              </a:rPr>
              <a:t>双靶点双重抑制</a:t>
            </a:r>
            <a:r>
              <a:rPr lang="zh-CN" altLang="en-US" sz="2400" b="1">
                <a:solidFill>
                  <a:srgbClr val="1C4C90"/>
                </a:solidFill>
                <a:latin typeface="微软雅黑" panose="020B0503020204020204" pitchFamily="34" charset="-122"/>
                <a:ea typeface="微软雅黑" panose="020B0503020204020204" pitchFamily="34" charset="-122"/>
                <a:cs typeface="Arial" panose="020B0604020202020204" pitchFamily="34" charset="0"/>
              </a:rPr>
              <a:t>，更长解离半衰期和更短血浆消除时间，带来更长效靶点抑制和更低脱靶毒性，治疗窗更宽、耐受性更好</a:t>
            </a:r>
          </a:p>
        </p:txBody>
      </p:sp>
      <p:sp>
        <p:nvSpPr>
          <p:cNvPr id="2" name="Rectangle: Rounded Corners 1">
            <a:extLst>
              <a:ext uri="{FF2B5EF4-FFF2-40B4-BE49-F238E27FC236}">
                <a16:creationId xmlns:a16="http://schemas.microsoft.com/office/drawing/2014/main" id="{897760C0-DAC8-5C00-8C42-3FBA01E933A5}"/>
              </a:ext>
            </a:extLst>
          </p:cNvPr>
          <p:cNvSpPr/>
          <p:nvPr/>
        </p:nvSpPr>
        <p:spPr>
          <a:xfrm>
            <a:off x="465666" y="0"/>
            <a:ext cx="1440000" cy="334116"/>
          </a:xfrm>
          <a:prstGeom prst="roundRect">
            <a:avLst>
              <a:gd name="adj" fmla="val 50000"/>
            </a:avLst>
          </a:prstGeom>
          <a:solidFill>
            <a:srgbClr val="1C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创新性</a:t>
            </a:r>
            <a:endParaRPr lang="en-US" sz="1600" b="1">
              <a:latin typeface="微软雅黑" panose="020B0503020204020204" pitchFamily="34" charset="-122"/>
              <a:ea typeface="微软雅黑" panose="020B0503020204020204" pitchFamily="34" charset="-122"/>
            </a:endParaRPr>
          </a:p>
        </p:txBody>
      </p:sp>
      <p:sp>
        <p:nvSpPr>
          <p:cNvPr id="3" name="文本占位符 2">
            <a:extLst>
              <a:ext uri="{FF2B5EF4-FFF2-40B4-BE49-F238E27FC236}">
                <a16:creationId xmlns:a16="http://schemas.microsoft.com/office/drawing/2014/main" id="{CD555756-7C01-5B12-3F99-E0D2874F888E}"/>
              </a:ext>
            </a:extLst>
          </p:cNvPr>
          <p:cNvSpPr txBox="1">
            <a:spLocks/>
          </p:cNvSpPr>
          <p:nvPr/>
        </p:nvSpPr>
        <p:spPr>
          <a:xfrm>
            <a:off x="524773" y="6464452"/>
            <a:ext cx="9841972" cy="393548"/>
          </a:xfrm>
          <a:prstGeom prst="rect">
            <a:avLst/>
          </a:prstGeom>
        </p:spPr>
        <p:txBody>
          <a:bodyPr numCol="2" anchor="ctr"/>
          <a:lstStyle>
            <a:lvl1pPr marL="0" indent="0" algn="l" defTabSz="914400" rtl="0" eaLnBrk="1" latinLnBrk="0" hangingPunct="1">
              <a:lnSpc>
                <a:spcPct val="100000"/>
              </a:lnSpc>
              <a:spcBef>
                <a:spcPts val="0"/>
              </a:spcBef>
              <a:buFont typeface="Arial" panose="020B0604020202020204" pitchFamily="34" charset="0"/>
              <a:buNone/>
              <a:defRPr sz="10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buFont typeface="Arial" panose="020B0604020202020204" pitchFamily="34" charset="0"/>
              <a:buAutoNum type="arabicPeriod"/>
            </a:pPr>
            <a:r>
              <a:rPr lang="zh-CN" altLang="en-US" sz="800">
                <a:latin typeface="Arial" panose="020B0604020202020204" pitchFamily="34" charset="0"/>
                <a:cs typeface="Arial" panose="020B0604020202020204" pitchFamily="34" charset="0"/>
              </a:rPr>
              <a:t>恩考芬尼化合物设计差异化优势报告</a:t>
            </a:r>
            <a:endParaRPr lang="en-US" altLang="zh-CN" sz="800">
              <a:latin typeface="Arial" panose="020B0604020202020204" pitchFamily="34" charset="0"/>
              <a:cs typeface="Arial" panose="020B0604020202020204" pitchFamily="34" charset="0"/>
            </a:endParaRPr>
          </a:p>
          <a:p>
            <a:pPr marL="228600" indent="-228600">
              <a:buFont typeface="Arial" panose="020B0604020202020204" pitchFamily="34" charset="0"/>
              <a:buAutoNum type="arabicPeriod"/>
            </a:pPr>
            <a:r>
              <a:rPr lang="it-IT" altLang="zh-CN" sz="800">
                <a:latin typeface="Arial" panose="020B0604020202020204" pitchFamily="34" charset="0"/>
                <a:cs typeface="Arial" panose="020B0604020202020204" pitchFamily="34" charset="0"/>
                <a:sym typeface="+mn-lt"/>
              </a:rPr>
              <a:t>Gregory J Riely, et al. Future Oncol. (2022) 18(7), 781–791</a:t>
            </a:r>
          </a:p>
          <a:p>
            <a:pPr marL="228600" indent="-228600">
              <a:buFont typeface="Arial" panose="020B0604020202020204" pitchFamily="34" charset="0"/>
              <a:buAutoNum type="arabicPeriod"/>
            </a:pPr>
            <a:r>
              <a:rPr lang="en-US" altLang="zh-CN" sz="800">
                <a:latin typeface="Arial" panose="020B0604020202020204" pitchFamily="34" charset="0"/>
                <a:cs typeface="Arial" panose="020B0604020202020204" pitchFamily="34" charset="0"/>
              </a:rPr>
              <a:t>Adelmann, Charles H. et al. </a:t>
            </a:r>
            <a:r>
              <a:rPr lang="en-US" altLang="zh-CN" sz="800" err="1">
                <a:latin typeface="Arial" panose="020B0604020202020204" pitchFamily="34" charset="0"/>
                <a:cs typeface="Arial" panose="020B0604020202020204" pitchFamily="34" charset="0"/>
              </a:rPr>
              <a:t>Oncotarget</a:t>
            </a:r>
            <a:r>
              <a:rPr lang="en-US" altLang="zh-CN" sz="800">
                <a:latin typeface="Arial" panose="020B0604020202020204" pitchFamily="34" charset="0"/>
                <a:cs typeface="Arial" panose="020B0604020202020204" pitchFamily="34" charset="0"/>
              </a:rPr>
              <a:t>, 2016, 7(21), 30453−30460. doi:10.18632/oncotarget.8351</a:t>
            </a:r>
          </a:p>
        </p:txBody>
      </p:sp>
      <p:graphicFrame>
        <p:nvGraphicFramePr>
          <p:cNvPr id="8" name="Table 7">
            <a:extLst>
              <a:ext uri="{FF2B5EF4-FFF2-40B4-BE49-F238E27FC236}">
                <a16:creationId xmlns:a16="http://schemas.microsoft.com/office/drawing/2014/main" id="{9D8A3EE6-4EF6-970F-D5A0-39F9FDBFBA4B}"/>
              </a:ext>
            </a:extLst>
          </p:cNvPr>
          <p:cNvGraphicFramePr>
            <a:graphicFrameLocks noGrp="1"/>
          </p:cNvGraphicFramePr>
          <p:nvPr/>
        </p:nvGraphicFramePr>
        <p:xfrm>
          <a:off x="524771" y="3309426"/>
          <a:ext cx="6258801" cy="3077869"/>
        </p:xfrm>
        <a:graphic>
          <a:graphicData uri="http://schemas.openxmlformats.org/drawingml/2006/table">
            <a:tbl>
              <a:tblPr firstRow="1">
                <a:tableStyleId>{7DF18680-E054-41AD-8BC1-D1AEF772440D}</a:tableStyleId>
              </a:tblPr>
              <a:tblGrid>
                <a:gridCol w="1635841">
                  <a:extLst>
                    <a:ext uri="{9D8B030D-6E8A-4147-A177-3AD203B41FA5}">
                      <a16:colId xmlns:a16="http://schemas.microsoft.com/office/drawing/2014/main" val="2491297758"/>
                    </a:ext>
                  </a:extLst>
                </a:gridCol>
                <a:gridCol w="1357288">
                  <a:extLst>
                    <a:ext uri="{9D8B030D-6E8A-4147-A177-3AD203B41FA5}">
                      <a16:colId xmlns:a16="http://schemas.microsoft.com/office/drawing/2014/main" val="2782800175"/>
                    </a:ext>
                  </a:extLst>
                </a:gridCol>
                <a:gridCol w="1371600">
                  <a:extLst>
                    <a:ext uri="{9D8B030D-6E8A-4147-A177-3AD203B41FA5}">
                      <a16:colId xmlns:a16="http://schemas.microsoft.com/office/drawing/2014/main" val="288850525"/>
                    </a:ext>
                  </a:extLst>
                </a:gridCol>
                <a:gridCol w="1894072">
                  <a:extLst>
                    <a:ext uri="{9D8B030D-6E8A-4147-A177-3AD203B41FA5}">
                      <a16:colId xmlns:a16="http://schemas.microsoft.com/office/drawing/2014/main" val="1941642064"/>
                    </a:ext>
                  </a:extLst>
                </a:gridCol>
              </a:tblGrid>
              <a:tr h="513190">
                <a:tc>
                  <a:txBody>
                    <a:bodyPr/>
                    <a:lstStyle/>
                    <a:p>
                      <a:pPr algn="ctr"/>
                      <a:r>
                        <a:rPr lang="zh-CN" altLang="en-US" sz="1400" kern="1200">
                          <a:solidFill>
                            <a:schemeClr val="bg1"/>
                          </a:solidFill>
                          <a:latin typeface="微软雅黑" panose="020B0503020204020204" pitchFamily="34" charset="-122"/>
                          <a:ea typeface="微软雅黑" panose="020B0503020204020204" pitchFamily="34" charset="-122"/>
                          <a:cs typeface="+mn-cs"/>
                        </a:rPr>
                        <a:t>创新点</a:t>
                      </a:r>
                      <a:endParaRPr lang="en-US" sz="1400" kern="1200">
                        <a:solidFill>
                          <a:schemeClr val="bg1"/>
                        </a:solidFill>
                        <a:latin typeface="微软雅黑" panose="020B0503020204020204" pitchFamily="34" charset="-122"/>
                        <a:ea typeface="微软雅黑" panose="020B0503020204020204" pitchFamily="34" charset="-122"/>
                        <a:cs typeface="+mn-cs"/>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C4C90"/>
                    </a:solidFill>
                  </a:tcPr>
                </a:tc>
                <a:tc>
                  <a:txBody>
                    <a:bodyPr/>
                    <a:lstStyle/>
                    <a:p>
                      <a:pPr algn="ctr"/>
                      <a:r>
                        <a:rPr lang="zh-CN" altLang="en-US" sz="1400" b="1" kern="1200">
                          <a:solidFill>
                            <a:schemeClr val="bg1"/>
                          </a:solidFill>
                          <a:latin typeface="微软雅黑" panose="020B0503020204020204" pitchFamily="34" charset="-122"/>
                          <a:ea typeface="微软雅黑" panose="020B0503020204020204" pitchFamily="34" charset="-122"/>
                        </a:rPr>
                        <a:t>恩考芬尼</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C4C90"/>
                    </a:solidFill>
                  </a:tcPr>
                </a:tc>
                <a:tc>
                  <a:txBody>
                    <a:bodyPr/>
                    <a:lstStyle/>
                    <a:p>
                      <a:pPr algn="ctr"/>
                      <a:r>
                        <a:rPr lang="zh-CN" altLang="en-US" sz="1400" b="1">
                          <a:latin typeface="微软雅黑" panose="020B0503020204020204" pitchFamily="34" charset="-122"/>
                          <a:ea typeface="微软雅黑" panose="020B0503020204020204" pitchFamily="34" charset="-122"/>
                        </a:rPr>
                        <a:t>达拉非尼</a:t>
                      </a:r>
                      <a:endParaRPr lang="en-US" sz="1400" b="1">
                        <a:latin typeface="微软雅黑" panose="020B0503020204020204" pitchFamily="34" charset="-122"/>
                        <a:ea typeface="微软雅黑" panose="020B0503020204020204" pitchFamily="34" charset="-122"/>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C4C90"/>
                    </a:solidFill>
                  </a:tcPr>
                </a:tc>
                <a:tc>
                  <a:txBody>
                    <a:bodyPr/>
                    <a:lstStyle/>
                    <a:p>
                      <a:pPr algn="ctr"/>
                      <a:r>
                        <a:rPr lang="zh-CN" altLang="en-US" sz="1400" b="1">
                          <a:latin typeface="微软雅黑" panose="020B0503020204020204" pitchFamily="34" charset="-122"/>
                          <a:ea typeface="微软雅黑" panose="020B0503020204020204" pitchFamily="34" charset="-122"/>
                        </a:rPr>
                        <a:t>临床优势</a:t>
                      </a:r>
                      <a:r>
                        <a:rPr lang="en-US" altLang="zh-CN" sz="1400" b="1" baseline="30000">
                          <a:latin typeface="微软雅黑" panose="020B0503020204020204" pitchFamily="34" charset="-122"/>
                          <a:ea typeface="微软雅黑" panose="020B0503020204020204" pitchFamily="34" charset="-122"/>
                        </a:rPr>
                        <a:t>1-3</a:t>
                      </a:r>
                      <a:endParaRPr lang="en-US" sz="1400" b="1" baseline="30000">
                        <a:latin typeface="微软雅黑" panose="020B0503020204020204" pitchFamily="34" charset="-122"/>
                        <a:ea typeface="微软雅黑" panose="020B0503020204020204" pitchFamily="34" charset="-122"/>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C4C90"/>
                    </a:solidFill>
                  </a:tcPr>
                </a:tc>
                <a:extLst>
                  <a:ext uri="{0D108BD9-81ED-4DB2-BD59-A6C34878D82A}">
                    <a16:rowId xmlns:a16="http://schemas.microsoft.com/office/drawing/2014/main" val="2867072386"/>
                  </a:ext>
                </a:extLst>
              </a:tr>
              <a:tr h="713523">
                <a:tc>
                  <a:txBody>
                    <a:bodyPr/>
                    <a:lstStyle/>
                    <a:p>
                      <a:pPr marL="0" algn="ctr" defTabSz="914400" rtl="0" eaLnBrk="1" latinLnBrk="0" hangingPunct="1">
                        <a:lnSpc>
                          <a:spcPct val="150000"/>
                        </a:lnSpc>
                      </a:pPr>
                      <a:r>
                        <a:rPr lang="zh-CN" altLang="en-US" sz="1400" b="0" kern="1200">
                          <a:solidFill>
                            <a:schemeClr val="dk1"/>
                          </a:solidFill>
                          <a:latin typeface="微软雅黑" panose="020B0503020204020204" pitchFamily="34" charset="-122"/>
                          <a:ea typeface="微软雅黑" panose="020B0503020204020204" pitchFamily="34" charset="-122"/>
                        </a:rPr>
                        <a:t>解离半衰期长</a:t>
                      </a:r>
                      <a:endParaRPr lang="en-US" altLang="zh-CN" sz="1400" b="0" kern="1200">
                        <a:solidFill>
                          <a:schemeClr val="dk1"/>
                        </a:solidFill>
                        <a:latin typeface="微软雅黑" panose="020B0503020204020204" pitchFamily="34" charset="-122"/>
                        <a:ea typeface="微软雅黑" panose="020B0503020204020204" pitchFamily="34" charset="-122"/>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AE3F3">
                        <a:alpha val="6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a:solidFill>
                            <a:srgbClr val="C14F4F"/>
                          </a:solidFill>
                          <a:latin typeface="微软雅黑" panose="020B0503020204020204" pitchFamily="34" charset="-122"/>
                          <a:ea typeface="微软雅黑" panose="020B0503020204020204" pitchFamily="34" charset="-122"/>
                        </a:rPr>
                        <a:t>&gt;30 </a:t>
                      </a:r>
                      <a:r>
                        <a:rPr lang="zh-CN" altLang="en-US" sz="1400" b="0">
                          <a:solidFill>
                            <a:srgbClr val="C14F4F"/>
                          </a:solidFill>
                          <a:latin typeface="微软雅黑" panose="020B0503020204020204" pitchFamily="34" charset="-122"/>
                          <a:ea typeface="微软雅黑" panose="020B0503020204020204" pitchFamily="34" charset="-122"/>
                        </a:rPr>
                        <a:t>小时</a:t>
                      </a:r>
                      <a:endParaRPr lang="en-US" sz="1400" b="0" kern="1200">
                        <a:solidFill>
                          <a:srgbClr val="C14F4F"/>
                        </a:solidFill>
                        <a:latin typeface="微软雅黑" panose="020B0503020204020204" pitchFamily="34" charset="-122"/>
                        <a:ea typeface="微软雅黑" panose="020B0503020204020204" pitchFamily="34" charset="-122"/>
                        <a:cs typeface="+mn-cs"/>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algn="ctr" defTabSz="914400" rtl="0" eaLnBrk="1" latinLnBrk="0" hangingPunct="1"/>
                      <a:r>
                        <a:rPr lang="en-US" altLang="zh-CN" sz="1400" b="0">
                          <a:solidFill>
                            <a:srgbClr val="1C4C90"/>
                          </a:solidFill>
                          <a:latin typeface="微软雅黑" panose="020B0503020204020204" pitchFamily="34" charset="-122"/>
                          <a:ea typeface="微软雅黑" panose="020B0503020204020204" pitchFamily="34" charset="-122"/>
                        </a:rPr>
                        <a:t>2 </a:t>
                      </a:r>
                      <a:r>
                        <a:rPr lang="zh-CN" altLang="en-US" sz="1400" b="0">
                          <a:solidFill>
                            <a:srgbClr val="1C4C90"/>
                          </a:solidFill>
                          <a:latin typeface="微软雅黑" panose="020B0503020204020204" pitchFamily="34" charset="-122"/>
                          <a:ea typeface="微软雅黑" panose="020B0503020204020204" pitchFamily="34" charset="-122"/>
                        </a:rPr>
                        <a:t>小时</a:t>
                      </a:r>
                      <a:endParaRPr lang="en-US" sz="1400" b="0" kern="1200">
                        <a:solidFill>
                          <a:srgbClr val="1C4C90"/>
                        </a:solidFill>
                        <a:latin typeface="微软雅黑" panose="020B0503020204020204" pitchFamily="34" charset="-122"/>
                        <a:ea typeface="微软雅黑" panose="020B0503020204020204" pitchFamily="34" charset="-122"/>
                        <a:cs typeface="+mn-cs"/>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0" kern="1200">
                          <a:solidFill>
                            <a:srgbClr val="C14F4F"/>
                          </a:solidFill>
                          <a:latin typeface="微软雅黑" panose="020B0503020204020204" pitchFamily="34" charset="-122"/>
                          <a:ea typeface="微软雅黑" panose="020B0503020204020204" pitchFamily="34" charset="-122"/>
                        </a:rPr>
                        <a:t>更长时间靶点抑制</a:t>
                      </a:r>
                      <a:endParaRPr lang="en-US" sz="1400" b="0" kern="1200">
                        <a:solidFill>
                          <a:srgbClr val="C14F4F"/>
                        </a:solidFill>
                        <a:latin typeface="微软雅黑" panose="020B0503020204020204" pitchFamily="34" charset="-122"/>
                        <a:ea typeface="微软雅黑" panose="020B0503020204020204" pitchFamily="34" charset="-122"/>
                        <a:cs typeface="+mn-cs"/>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73717811"/>
                  </a:ext>
                </a:extLst>
              </a:tr>
              <a:tr h="696284">
                <a:tc>
                  <a:txBody>
                    <a:bodyPr/>
                    <a:lstStyle/>
                    <a:p>
                      <a:pPr marL="0" algn="ctr" defTabSz="914400" rtl="0" eaLnBrk="1" latinLnBrk="0" hangingPunct="1">
                        <a:lnSpc>
                          <a:spcPct val="150000"/>
                        </a:lnSpc>
                      </a:pPr>
                      <a:r>
                        <a:rPr lang="zh-CN" altLang="en-US" sz="1400" b="0" kern="1200">
                          <a:solidFill>
                            <a:schemeClr val="dk1"/>
                          </a:solidFill>
                          <a:latin typeface="微软雅黑" panose="020B0503020204020204" pitchFamily="34" charset="-122"/>
                          <a:ea typeface="微软雅黑" panose="020B0503020204020204" pitchFamily="34" charset="-122"/>
                        </a:rPr>
                        <a:t>血浆消除半衰期短</a:t>
                      </a:r>
                      <a:endParaRPr lang="en-US" altLang="zh-CN" sz="1400" b="0" kern="1200" baseline="30000">
                        <a:solidFill>
                          <a:schemeClr val="dk1"/>
                        </a:solidFill>
                        <a:latin typeface="微软雅黑" panose="020B0503020204020204" pitchFamily="34" charset="-122"/>
                        <a:ea typeface="微软雅黑" panose="020B0503020204020204" pitchFamily="34" charset="-122"/>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AE3F3">
                        <a:alpha val="6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a:solidFill>
                            <a:srgbClr val="C14F4F"/>
                          </a:solidFill>
                          <a:latin typeface="微软雅黑" panose="020B0503020204020204" pitchFamily="34" charset="-122"/>
                          <a:ea typeface="微软雅黑" panose="020B0503020204020204" pitchFamily="34" charset="-122"/>
                        </a:rPr>
                        <a:t>3.5 </a:t>
                      </a:r>
                      <a:r>
                        <a:rPr lang="zh-CN" altLang="en-US" sz="1400" b="0">
                          <a:solidFill>
                            <a:srgbClr val="C14F4F"/>
                          </a:solidFill>
                          <a:latin typeface="微软雅黑" panose="020B0503020204020204" pitchFamily="34" charset="-122"/>
                          <a:ea typeface="微软雅黑" panose="020B0503020204020204" pitchFamily="34" charset="-122"/>
                        </a:rPr>
                        <a:t>小时</a:t>
                      </a:r>
                      <a:endParaRPr lang="en-US" sz="1400" b="0" kern="1200">
                        <a:solidFill>
                          <a:srgbClr val="C14F4F"/>
                        </a:solidFill>
                        <a:latin typeface="微软雅黑" panose="020B0503020204020204" pitchFamily="34" charset="-122"/>
                        <a:ea typeface="微软雅黑" panose="020B0503020204020204" pitchFamily="34" charset="-122"/>
                        <a:cs typeface="+mn-cs"/>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algn="ctr" defTabSz="914400" rtl="0" eaLnBrk="1" latinLnBrk="0" hangingPunct="1"/>
                      <a:r>
                        <a:rPr lang="en-US" altLang="zh-CN" sz="1400" b="0">
                          <a:solidFill>
                            <a:srgbClr val="1C4C90"/>
                          </a:solidFill>
                          <a:latin typeface="微软雅黑" panose="020B0503020204020204" pitchFamily="34" charset="-122"/>
                          <a:ea typeface="微软雅黑" panose="020B0503020204020204" pitchFamily="34" charset="-122"/>
                        </a:rPr>
                        <a:t>8 </a:t>
                      </a:r>
                      <a:r>
                        <a:rPr lang="zh-CN" altLang="en-US" sz="1400" b="0">
                          <a:solidFill>
                            <a:srgbClr val="1C4C90"/>
                          </a:solidFill>
                          <a:latin typeface="微软雅黑" panose="020B0503020204020204" pitchFamily="34" charset="-122"/>
                          <a:ea typeface="微软雅黑" panose="020B0503020204020204" pitchFamily="34" charset="-122"/>
                        </a:rPr>
                        <a:t>小时</a:t>
                      </a:r>
                      <a:endParaRPr lang="en-US" sz="1400" b="0" kern="1200">
                        <a:solidFill>
                          <a:srgbClr val="1C4C90"/>
                        </a:solidFill>
                        <a:latin typeface="微软雅黑" panose="020B0503020204020204" pitchFamily="34" charset="-122"/>
                        <a:ea typeface="微软雅黑" panose="020B0503020204020204" pitchFamily="34" charset="-122"/>
                        <a:cs typeface="+mn-cs"/>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0" kern="1200">
                          <a:solidFill>
                            <a:srgbClr val="C14F4F"/>
                          </a:solidFill>
                          <a:latin typeface="微软雅黑" panose="020B0503020204020204" pitchFamily="34" charset="-122"/>
                          <a:ea typeface="微软雅黑" panose="020B0503020204020204" pitchFamily="34" charset="-122"/>
                        </a:rPr>
                        <a:t>降低脱靶毒性</a:t>
                      </a:r>
                      <a:endParaRPr lang="en-US" sz="1400" b="0" kern="1200">
                        <a:solidFill>
                          <a:srgbClr val="C14F4F"/>
                        </a:solidFill>
                        <a:latin typeface="微软雅黑" panose="020B0503020204020204" pitchFamily="34" charset="-122"/>
                        <a:ea typeface="微软雅黑" panose="020B0503020204020204" pitchFamily="34" charset="-122"/>
                        <a:cs typeface="+mn-cs"/>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0151018"/>
                  </a:ext>
                </a:extLst>
              </a:tr>
              <a:tr h="1154872">
                <a:tc>
                  <a:txBody>
                    <a:bodyPr/>
                    <a:lstStyle/>
                    <a:p>
                      <a:pPr marL="0" algn="ctr" defTabSz="914400" rtl="0" eaLnBrk="1" latinLnBrk="0" hangingPunct="1">
                        <a:lnSpc>
                          <a:spcPct val="150000"/>
                        </a:lnSpc>
                      </a:pPr>
                      <a:r>
                        <a:rPr lang="zh-CN" altLang="en-US" sz="1400" b="0" kern="1200">
                          <a:solidFill>
                            <a:schemeClr val="dk1"/>
                          </a:solidFill>
                          <a:latin typeface="微软雅黑" panose="020B0503020204020204" pitchFamily="34" charset="-122"/>
                          <a:ea typeface="微软雅黑" panose="020B0503020204020204" pitchFamily="34" charset="-122"/>
                        </a:rPr>
                        <a:t>较高的悖论指数</a:t>
                      </a:r>
                      <a:r>
                        <a:rPr lang="en-US" altLang="zh-CN" sz="1400" b="0" kern="1200">
                          <a:solidFill>
                            <a:schemeClr val="dk1"/>
                          </a:solidFill>
                          <a:latin typeface="微软雅黑" panose="020B0503020204020204" pitchFamily="34" charset="-122"/>
                          <a:ea typeface="微软雅黑" panose="020B0503020204020204" pitchFamily="34" charset="-122"/>
                        </a:rPr>
                        <a:t>(PI=EC</a:t>
                      </a:r>
                      <a:r>
                        <a:rPr lang="en-US" altLang="zh-CN" sz="1400" b="0" kern="1200" baseline="-25000">
                          <a:solidFill>
                            <a:schemeClr val="dk1"/>
                          </a:solidFill>
                          <a:latin typeface="微软雅黑" panose="020B0503020204020204" pitchFamily="34" charset="-122"/>
                          <a:ea typeface="微软雅黑" panose="020B0503020204020204" pitchFamily="34" charset="-122"/>
                        </a:rPr>
                        <a:t>80</a:t>
                      </a:r>
                      <a:r>
                        <a:rPr lang="en-US" altLang="zh-CN" sz="1400" b="0" kern="1200">
                          <a:solidFill>
                            <a:schemeClr val="dk1"/>
                          </a:solidFill>
                          <a:latin typeface="微软雅黑" panose="020B0503020204020204" pitchFamily="34" charset="-122"/>
                          <a:ea typeface="微软雅黑" panose="020B0503020204020204" pitchFamily="34" charset="-122"/>
                        </a:rPr>
                        <a:t>/IC</a:t>
                      </a:r>
                      <a:r>
                        <a:rPr lang="en-US" altLang="zh-CN" sz="1400" b="0" kern="1200" baseline="-25000">
                          <a:solidFill>
                            <a:schemeClr val="dk1"/>
                          </a:solidFill>
                          <a:latin typeface="微软雅黑" panose="020B0503020204020204" pitchFamily="34" charset="-122"/>
                          <a:ea typeface="微软雅黑" panose="020B0503020204020204" pitchFamily="34" charset="-122"/>
                        </a:rPr>
                        <a:t>80</a:t>
                      </a:r>
                      <a:r>
                        <a:rPr lang="en-US" altLang="zh-CN" sz="1400" b="0" kern="1200">
                          <a:solidFill>
                            <a:schemeClr val="dk1"/>
                          </a:solidFill>
                          <a:latin typeface="微软雅黑" panose="020B0503020204020204" pitchFamily="34" charset="-122"/>
                          <a:ea typeface="微软雅黑" panose="020B0503020204020204" pitchFamily="34" charset="-122"/>
                        </a:rPr>
                        <a:t>)</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AE3F3">
                        <a:alpha val="6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a:solidFill>
                            <a:schemeClr val="dk1"/>
                          </a:solidFill>
                          <a:latin typeface="微软雅黑" panose="020B0503020204020204" pitchFamily="34" charset="-122"/>
                          <a:ea typeface="微软雅黑" panose="020B0503020204020204" pitchFamily="34" charset="-122"/>
                        </a:rPr>
                        <a:t>EC</a:t>
                      </a:r>
                      <a:r>
                        <a:rPr lang="en-US" altLang="zh-CN" sz="1400" b="0" kern="1200" baseline="-25000">
                          <a:solidFill>
                            <a:schemeClr val="dk1"/>
                          </a:solidFill>
                          <a:latin typeface="微软雅黑" panose="020B0503020204020204" pitchFamily="34" charset="-122"/>
                          <a:ea typeface="微软雅黑" panose="020B0503020204020204" pitchFamily="34" charset="-122"/>
                        </a:rPr>
                        <a:t>80</a:t>
                      </a:r>
                      <a:r>
                        <a:rPr lang="en-US" altLang="zh-CN" sz="1400" b="0" kern="1200">
                          <a:solidFill>
                            <a:schemeClr val="dk1"/>
                          </a:solidFill>
                          <a:latin typeface="微软雅黑" panose="020B0503020204020204" pitchFamily="34" charset="-122"/>
                          <a:ea typeface="微软雅黑" panose="020B0503020204020204" pitchFamily="34" charset="-122"/>
                        </a:rPr>
                        <a:t>/IC</a:t>
                      </a:r>
                      <a:r>
                        <a:rPr lang="en-US" altLang="zh-CN" sz="1400" b="0" kern="1200" baseline="-25000">
                          <a:solidFill>
                            <a:schemeClr val="dk1"/>
                          </a:solidFill>
                          <a:latin typeface="微软雅黑" panose="020B0503020204020204" pitchFamily="34" charset="-122"/>
                          <a:ea typeface="微软雅黑" panose="020B0503020204020204" pitchFamily="34" charset="-122"/>
                        </a:rPr>
                        <a:t>80</a:t>
                      </a:r>
                      <a:r>
                        <a:rPr lang="en-US" sz="1400" b="0" kern="1200">
                          <a:solidFill>
                            <a:srgbClr val="C14F4F"/>
                          </a:solidFill>
                          <a:latin typeface="微软雅黑" panose="020B0503020204020204" pitchFamily="34" charset="-122"/>
                          <a:ea typeface="微软雅黑" panose="020B0503020204020204" pitchFamily="34" charset="-122"/>
                        </a:rPr>
                        <a:t>=50</a:t>
                      </a:r>
                      <a:endParaRPr lang="en-US" sz="1400" b="0" kern="1200">
                        <a:solidFill>
                          <a:srgbClr val="C14F4F"/>
                        </a:solidFill>
                        <a:latin typeface="微软雅黑" panose="020B0503020204020204" pitchFamily="34" charset="-122"/>
                        <a:ea typeface="微软雅黑" panose="020B0503020204020204" pitchFamily="34" charset="-122"/>
                        <a:cs typeface="+mn-cs"/>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algn="ctr" defTabSz="914400" rtl="0" eaLnBrk="1" latinLnBrk="0" hangingPunct="1"/>
                      <a:r>
                        <a:rPr lang="en-US" altLang="zh-CN" sz="1400" b="0" kern="1200">
                          <a:solidFill>
                            <a:schemeClr val="dk1"/>
                          </a:solidFill>
                          <a:latin typeface="微软雅黑" panose="020B0503020204020204" pitchFamily="34" charset="-122"/>
                          <a:ea typeface="微软雅黑" panose="020B0503020204020204" pitchFamily="34" charset="-122"/>
                        </a:rPr>
                        <a:t>EC</a:t>
                      </a:r>
                      <a:r>
                        <a:rPr lang="en-US" altLang="zh-CN" sz="1400" b="0" kern="1200" baseline="-25000">
                          <a:solidFill>
                            <a:schemeClr val="dk1"/>
                          </a:solidFill>
                          <a:latin typeface="微软雅黑" panose="020B0503020204020204" pitchFamily="34" charset="-122"/>
                          <a:ea typeface="微软雅黑" panose="020B0503020204020204" pitchFamily="34" charset="-122"/>
                        </a:rPr>
                        <a:t>80</a:t>
                      </a:r>
                      <a:r>
                        <a:rPr lang="en-US" altLang="zh-CN" sz="1400" b="0" kern="1200">
                          <a:solidFill>
                            <a:schemeClr val="dk1"/>
                          </a:solidFill>
                          <a:latin typeface="微软雅黑" panose="020B0503020204020204" pitchFamily="34" charset="-122"/>
                          <a:ea typeface="微软雅黑" panose="020B0503020204020204" pitchFamily="34" charset="-122"/>
                        </a:rPr>
                        <a:t>/IC</a:t>
                      </a:r>
                      <a:r>
                        <a:rPr lang="en-US" altLang="zh-CN" sz="1400" b="0" kern="1200" baseline="-25000">
                          <a:solidFill>
                            <a:schemeClr val="dk1"/>
                          </a:solidFill>
                          <a:latin typeface="微软雅黑" panose="020B0503020204020204" pitchFamily="34" charset="-122"/>
                          <a:ea typeface="微软雅黑" panose="020B0503020204020204" pitchFamily="34" charset="-122"/>
                        </a:rPr>
                        <a:t>80</a:t>
                      </a:r>
                      <a:r>
                        <a:rPr lang="en-US" sz="1400" b="0" kern="1200">
                          <a:solidFill>
                            <a:srgbClr val="1C4C90"/>
                          </a:solidFill>
                          <a:latin typeface="微软雅黑" panose="020B0503020204020204" pitchFamily="34" charset="-122"/>
                          <a:ea typeface="微软雅黑" panose="020B0503020204020204" pitchFamily="34" charset="-122"/>
                        </a:rPr>
                        <a:t>=10</a:t>
                      </a:r>
                      <a:endParaRPr lang="en-US" sz="1400" b="0" kern="1200">
                        <a:solidFill>
                          <a:srgbClr val="1C4C90"/>
                        </a:solidFill>
                        <a:latin typeface="微软雅黑" panose="020B0503020204020204" pitchFamily="34" charset="-122"/>
                        <a:ea typeface="微软雅黑" panose="020B0503020204020204" pitchFamily="34" charset="-122"/>
                        <a:cs typeface="+mn-cs"/>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CN" altLang="en-US" sz="1400" b="0" kern="1200">
                          <a:solidFill>
                            <a:srgbClr val="C14F4F"/>
                          </a:solidFill>
                          <a:latin typeface="微软雅黑" panose="020B0503020204020204" pitchFamily="34" charset="-122"/>
                          <a:ea typeface="微软雅黑" panose="020B0503020204020204" pitchFamily="34" charset="-122"/>
                        </a:rPr>
                        <a:t>治疗窗更宽，抑制肿瘤的同时避免悖论性</a:t>
                      </a:r>
                      <a:r>
                        <a:rPr lang="en-US" altLang="zh-CN" sz="1400" b="0" kern="1200">
                          <a:solidFill>
                            <a:srgbClr val="C14F4F"/>
                          </a:solidFill>
                          <a:latin typeface="微软雅黑" panose="020B0503020204020204" pitchFamily="34" charset="-122"/>
                          <a:ea typeface="微软雅黑" panose="020B0503020204020204" pitchFamily="34" charset="-122"/>
                        </a:rPr>
                        <a:t>ERK</a:t>
                      </a:r>
                      <a:r>
                        <a:rPr lang="zh-CN" altLang="en-US" sz="1400" b="0" kern="1200">
                          <a:solidFill>
                            <a:srgbClr val="C14F4F"/>
                          </a:solidFill>
                          <a:latin typeface="微软雅黑" panose="020B0503020204020204" pitchFamily="34" charset="-122"/>
                          <a:ea typeface="微软雅黑" panose="020B0503020204020204" pitchFamily="34" charset="-122"/>
                        </a:rPr>
                        <a:t>激活</a:t>
                      </a:r>
                      <a:r>
                        <a:rPr lang="en-US" altLang="zh-CN" sz="1400" b="0" kern="1200">
                          <a:solidFill>
                            <a:srgbClr val="C14F4F"/>
                          </a:solidFill>
                          <a:latin typeface="微软雅黑" panose="020B0503020204020204" pitchFamily="34" charset="-122"/>
                          <a:ea typeface="微软雅黑" panose="020B0503020204020204" pitchFamily="34" charset="-122"/>
                        </a:rPr>
                        <a:t>,</a:t>
                      </a:r>
                      <a:r>
                        <a:rPr lang="zh-CN" altLang="en-US" sz="1400" b="0" kern="1200">
                          <a:solidFill>
                            <a:srgbClr val="C14F4F"/>
                          </a:solidFill>
                          <a:latin typeface="微软雅黑" panose="020B0503020204020204" pitchFamily="34" charset="-122"/>
                          <a:ea typeface="微软雅黑" panose="020B0503020204020204" pitchFamily="34" charset="-122"/>
                        </a:rPr>
                        <a:t> 提升耐受性</a:t>
                      </a:r>
                      <a:endParaRPr lang="en-US" sz="1400" b="0" kern="1200">
                        <a:solidFill>
                          <a:srgbClr val="C14F4F"/>
                        </a:solidFill>
                        <a:latin typeface="微软雅黑" panose="020B0503020204020204" pitchFamily="34" charset="-122"/>
                        <a:ea typeface="微软雅黑" panose="020B0503020204020204" pitchFamily="34" charset="-122"/>
                        <a:cs typeface="+mn-cs"/>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88482367"/>
                  </a:ext>
                </a:extLst>
              </a:tr>
            </a:tbl>
          </a:graphicData>
        </a:graphic>
      </p:graphicFrame>
      <p:sp>
        <p:nvSpPr>
          <p:cNvPr id="12" name="TextBox 11">
            <a:extLst>
              <a:ext uri="{FF2B5EF4-FFF2-40B4-BE49-F238E27FC236}">
                <a16:creationId xmlns:a16="http://schemas.microsoft.com/office/drawing/2014/main" id="{86D285A7-47AC-15AB-6CF3-5DFC72B53F75}"/>
              </a:ext>
            </a:extLst>
          </p:cNvPr>
          <p:cNvSpPr txBox="1"/>
          <p:nvPr/>
        </p:nvSpPr>
        <p:spPr>
          <a:xfrm>
            <a:off x="524771" y="1463675"/>
            <a:ext cx="6258800" cy="348415"/>
          </a:xfrm>
          <a:prstGeom prst="rect">
            <a:avLst/>
          </a:prstGeom>
          <a:noFill/>
        </p:spPr>
        <p:txBody>
          <a:bodyPr wrap="square" lIns="91440" tIns="45720" rIns="91440" bIns="45720" anchor="t">
            <a:spAutoFit/>
          </a:bodyPr>
          <a:lstStyle/>
          <a:p>
            <a:pPr algn="ctr"/>
            <a:r>
              <a:rPr lang="zh-CN" altLang="en-US" sz="1600" b="1">
                <a:solidFill>
                  <a:srgbClr val="C14F4F"/>
                </a:solidFill>
                <a:latin typeface="微软雅黑"/>
                <a:ea typeface="微软雅黑"/>
              </a:rPr>
              <a:t>恩考芬尼 创新分子结构设计优势</a:t>
            </a:r>
            <a:r>
              <a:rPr lang="en-US" altLang="zh-CN" sz="1600" b="1" baseline="30000">
                <a:solidFill>
                  <a:srgbClr val="C14F4F"/>
                </a:solidFill>
                <a:latin typeface="微软雅黑"/>
                <a:ea typeface="微软雅黑"/>
              </a:rPr>
              <a:t>1</a:t>
            </a:r>
            <a:r>
              <a:rPr lang="zh-CN" altLang="en-US" sz="1600" b="1">
                <a:solidFill>
                  <a:srgbClr val="C14F4F"/>
                </a:solidFill>
                <a:latin typeface="微软雅黑"/>
                <a:ea typeface="微软雅黑"/>
              </a:rPr>
              <a:t>：</a:t>
            </a:r>
            <a:endParaRPr lang="en-US" altLang="zh-CN" sz="1600" b="1">
              <a:solidFill>
                <a:srgbClr val="C14F4F"/>
              </a:solidFill>
              <a:latin typeface="微软雅黑"/>
              <a:ea typeface="微软雅黑"/>
            </a:endParaRPr>
          </a:p>
        </p:txBody>
      </p:sp>
      <p:pic>
        <p:nvPicPr>
          <p:cNvPr id="16" name="Picture 60">
            <a:extLst>
              <a:ext uri="{FF2B5EF4-FFF2-40B4-BE49-F238E27FC236}">
                <a16:creationId xmlns:a16="http://schemas.microsoft.com/office/drawing/2014/main" id="{2306D7BF-54D2-3EFC-9F27-4EF1B26F6C6C}"/>
              </a:ext>
            </a:extLst>
          </p:cNvPr>
          <p:cNvPicPr>
            <a:picLocks noChangeAspect="1"/>
          </p:cNvPicPr>
          <p:nvPr/>
        </p:nvPicPr>
        <p:blipFill>
          <a:blip r:embed="rId3">
            <a:grayscl/>
            <a:extLst>
              <a:ext uri="{28A0092B-C50C-407E-A947-70E740481C1C}">
                <a14:useLocalDpi xmlns:a14="http://schemas.microsoft.com/office/drawing/2010/main"/>
              </a:ext>
            </a:extLst>
          </a:blip>
          <a:stretch>
            <a:fillRect/>
          </a:stretch>
        </p:blipFill>
        <p:spPr>
          <a:xfrm>
            <a:off x="7623960" y="2044866"/>
            <a:ext cx="3694104" cy="706384"/>
          </a:xfrm>
          <a:prstGeom prst="rect">
            <a:avLst/>
          </a:prstGeom>
          <a:ln>
            <a:noFill/>
          </a:ln>
        </p:spPr>
      </p:pic>
      <p:sp>
        <p:nvSpPr>
          <p:cNvPr id="17" name="Diamond 61">
            <a:extLst>
              <a:ext uri="{FF2B5EF4-FFF2-40B4-BE49-F238E27FC236}">
                <a16:creationId xmlns:a16="http://schemas.microsoft.com/office/drawing/2014/main" id="{D45C9675-BA65-5F23-B164-252992662732}"/>
              </a:ext>
            </a:extLst>
          </p:cNvPr>
          <p:cNvSpPr/>
          <p:nvPr/>
        </p:nvSpPr>
        <p:spPr>
          <a:xfrm>
            <a:off x="9250427" y="1812091"/>
            <a:ext cx="270345" cy="239443"/>
          </a:xfrm>
          <a:prstGeom prst="diamond">
            <a:avLst/>
          </a:prstGeom>
          <a:solidFill>
            <a:srgbClr val="7030A0"/>
          </a:solidFill>
          <a:ln w="12700" cap="flat" cmpd="sng" algn="ctr">
            <a:solidFill>
              <a:sysClr val="window" lastClr="FFFFFF"/>
            </a:solidFill>
            <a:prstDash val="solid"/>
          </a:ln>
          <a:effectLst/>
        </p:spPr>
        <p:txBody>
          <a:bodyPr lIns="45720" rIns="45720" rtlCol="0" anchor="ctr" anchorCtr="0">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mn-ea"/>
              <a:sym typeface="Times New Roman" panose="02020603050405020304" pitchFamily="18" charset="0"/>
            </a:endParaRPr>
          </a:p>
        </p:txBody>
      </p:sp>
      <p:pic>
        <p:nvPicPr>
          <p:cNvPr id="18" name="Picture 65">
            <a:extLst>
              <a:ext uri="{FF2B5EF4-FFF2-40B4-BE49-F238E27FC236}">
                <a16:creationId xmlns:a16="http://schemas.microsoft.com/office/drawing/2014/main" id="{CB2E7922-3C2C-5D71-C2A9-4BEEE55E8D4B}"/>
              </a:ext>
            </a:extLst>
          </p:cNvPr>
          <p:cNvPicPr>
            <a:picLocks noChangeAspect="1"/>
          </p:cNvPicPr>
          <p:nvPr/>
        </p:nvPicPr>
        <p:blipFill>
          <a:blip r:embed="rId4" cstate="email">
            <a:duotone>
              <a:prstClr val="black"/>
              <a:srgbClr val="0061A7">
                <a:tint val="45000"/>
                <a:satMod val="400000"/>
              </a:srgbClr>
            </a:duotone>
            <a:extLst>
              <a:ext uri="{28A0092B-C50C-407E-A947-70E740481C1C}">
                <a14:useLocalDpi xmlns:a14="http://schemas.microsoft.com/office/drawing/2010/main"/>
              </a:ext>
            </a:extLst>
          </a:blip>
          <a:stretch>
            <a:fillRect/>
          </a:stretch>
        </p:blipFill>
        <p:spPr>
          <a:xfrm>
            <a:off x="9148730" y="1985835"/>
            <a:ext cx="473737" cy="664568"/>
          </a:xfrm>
          <a:prstGeom prst="rect">
            <a:avLst/>
          </a:prstGeom>
          <a:effectLst>
            <a:outerShdw blurRad="38100" dist="38100" dir="2700000" algn="tl" rotWithShape="0">
              <a:prstClr val="black">
                <a:alpha val="25000"/>
              </a:prstClr>
            </a:outerShdw>
          </a:effectLst>
        </p:spPr>
      </p:pic>
      <p:sp>
        <p:nvSpPr>
          <p:cNvPr id="19" name="TextBox 12">
            <a:extLst>
              <a:ext uri="{FF2B5EF4-FFF2-40B4-BE49-F238E27FC236}">
                <a16:creationId xmlns:a16="http://schemas.microsoft.com/office/drawing/2014/main" id="{9A7E435B-1F24-7E22-0F60-720CBE975183}"/>
              </a:ext>
            </a:extLst>
          </p:cNvPr>
          <p:cNvSpPr txBox="1"/>
          <p:nvPr/>
        </p:nvSpPr>
        <p:spPr>
          <a:xfrm>
            <a:off x="9424336" y="1787421"/>
            <a:ext cx="102731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kern="0">
                <a:solidFill>
                  <a:srgbClr val="000000"/>
                </a:solidFill>
                <a:latin typeface="微软雅黑" panose="020B0503020204020204" pitchFamily="34" charset="-122"/>
                <a:ea typeface="微软雅黑" panose="020B0503020204020204" pitchFamily="34" charset="-122"/>
                <a:cs typeface="+mn-ea"/>
                <a:sym typeface="Times New Roman" panose="02020603050405020304" pitchFamily="18" charset="0"/>
              </a:rPr>
              <a:t>生长因子</a:t>
            </a:r>
            <a:endParaRPr kumimoji="0" lang="en-GB" sz="12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Times New Roman" panose="02020603050405020304" pitchFamily="18" charset="0"/>
            </a:endParaRPr>
          </a:p>
        </p:txBody>
      </p:sp>
      <p:sp>
        <p:nvSpPr>
          <p:cNvPr id="20" name="Rectangle: Rounded Corners 19">
            <a:extLst>
              <a:ext uri="{FF2B5EF4-FFF2-40B4-BE49-F238E27FC236}">
                <a16:creationId xmlns:a16="http://schemas.microsoft.com/office/drawing/2014/main" id="{39E87CEE-2809-045B-C3A2-4C89D7B08629}"/>
              </a:ext>
            </a:extLst>
          </p:cNvPr>
          <p:cNvSpPr/>
          <p:nvPr/>
        </p:nvSpPr>
        <p:spPr>
          <a:xfrm>
            <a:off x="10180230" y="4409310"/>
            <a:ext cx="1327475" cy="307777"/>
          </a:xfrm>
          <a:prstGeom prst="roundRect">
            <a:avLst>
              <a:gd name="adj" fmla="val 50000"/>
            </a:avLst>
          </a:prstGeom>
          <a:solidFill>
            <a:schemeClr val="bg1"/>
          </a:solidFill>
          <a:ln w="19050">
            <a:solidFill>
              <a:srgbClr val="C14F4F"/>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zh-CN" altLang="en-US" sz="1400" b="1">
                <a:solidFill>
                  <a:schemeClr val="tx1"/>
                </a:solidFill>
              </a:rPr>
              <a:t>贝美替尼</a:t>
            </a:r>
            <a:endParaRPr lang="en-US" sz="1400" b="1">
              <a:solidFill>
                <a:schemeClr val="tx1"/>
              </a:solidFill>
            </a:endParaRPr>
          </a:p>
        </p:txBody>
      </p:sp>
      <p:sp>
        <p:nvSpPr>
          <p:cNvPr id="21" name="TextBox 20">
            <a:extLst>
              <a:ext uri="{FF2B5EF4-FFF2-40B4-BE49-F238E27FC236}">
                <a16:creationId xmlns:a16="http://schemas.microsoft.com/office/drawing/2014/main" id="{C68677DC-D430-3DF1-F6BC-92F5962876F9}"/>
              </a:ext>
            </a:extLst>
          </p:cNvPr>
          <p:cNvSpPr txBox="1"/>
          <p:nvPr/>
        </p:nvSpPr>
        <p:spPr>
          <a:xfrm>
            <a:off x="10252162" y="4106358"/>
            <a:ext cx="1183609" cy="307777"/>
          </a:xfrm>
          <a:prstGeom prst="rect">
            <a:avLst/>
          </a:prstGeom>
          <a:noFill/>
        </p:spPr>
        <p:txBody>
          <a:bodyPr wrap="square">
            <a:spAutoFit/>
          </a:bodyPr>
          <a:lstStyle/>
          <a:p>
            <a:pPr algn="ctr"/>
            <a:r>
              <a:rPr lang="en-US" altLang="zh-CN" sz="1400" b="1">
                <a:solidFill>
                  <a:schemeClr val="tx1"/>
                </a:solidFill>
              </a:rPr>
              <a:t>MEK</a:t>
            </a:r>
            <a:r>
              <a:rPr lang="zh-CN" altLang="en-US" sz="1400" b="1">
                <a:solidFill>
                  <a:schemeClr val="tx1"/>
                </a:solidFill>
              </a:rPr>
              <a:t>抑制剂</a:t>
            </a:r>
            <a:endParaRPr lang="en-US" sz="1400" b="1"/>
          </a:p>
        </p:txBody>
      </p:sp>
      <p:cxnSp>
        <p:nvCxnSpPr>
          <p:cNvPr id="22" name="Straight Connector 21">
            <a:extLst>
              <a:ext uri="{FF2B5EF4-FFF2-40B4-BE49-F238E27FC236}">
                <a16:creationId xmlns:a16="http://schemas.microsoft.com/office/drawing/2014/main" id="{B5EF8FD0-082B-0B50-A6C5-3077294CF5E9}"/>
              </a:ext>
            </a:extLst>
          </p:cNvPr>
          <p:cNvCxnSpPr>
            <a:cxnSpLocks/>
          </p:cNvCxnSpPr>
          <p:nvPr/>
        </p:nvCxnSpPr>
        <p:spPr>
          <a:xfrm>
            <a:off x="9764037" y="4449743"/>
            <a:ext cx="0" cy="226912"/>
          </a:xfrm>
          <a:prstGeom prst="line">
            <a:avLst/>
          </a:prstGeom>
          <a:ln w="19050">
            <a:solidFill>
              <a:srgbClr val="C14F4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923D37B-72D3-3409-B6D6-D9DA2A243CBB}"/>
              </a:ext>
            </a:extLst>
          </p:cNvPr>
          <p:cNvCxnSpPr>
            <a:cxnSpLocks/>
            <a:stCxn id="20" idx="1"/>
          </p:cNvCxnSpPr>
          <p:nvPr/>
        </p:nvCxnSpPr>
        <p:spPr>
          <a:xfrm flipH="1">
            <a:off x="9764037" y="4563199"/>
            <a:ext cx="416193" cy="0"/>
          </a:xfrm>
          <a:prstGeom prst="line">
            <a:avLst/>
          </a:prstGeom>
          <a:ln w="19050">
            <a:solidFill>
              <a:srgbClr val="C14F4F"/>
            </a:solidFill>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4A019114-A1FE-482C-C12D-B4A6241B96D9}"/>
              </a:ext>
            </a:extLst>
          </p:cNvPr>
          <p:cNvSpPr/>
          <p:nvPr/>
        </p:nvSpPr>
        <p:spPr>
          <a:xfrm>
            <a:off x="7344859" y="3585897"/>
            <a:ext cx="1249757" cy="307777"/>
          </a:xfrm>
          <a:prstGeom prst="roundRect">
            <a:avLst>
              <a:gd name="adj" fmla="val 50000"/>
            </a:avLst>
          </a:prstGeom>
          <a:solidFill>
            <a:schemeClr val="bg1"/>
          </a:solidFill>
          <a:ln w="19050">
            <a:solidFill>
              <a:srgbClr val="C14F4F"/>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zh-CN" altLang="en-US" sz="1400" b="1">
                <a:solidFill>
                  <a:schemeClr val="tx1"/>
                </a:solidFill>
              </a:rPr>
              <a:t>恩考芬尼</a:t>
            </a:r>
            <a:endParaRPr lang="en-US" sz="1400" b="1">
              <a:solidFill>
                <a:schemeClr val="tx1"/>
              </a:solidFill>
            </a:endParaRPr>
          </a:p>
        </p:txBody>
      </p:sp>
      <p:sp>
        <p:nvSpPr>
          <p:cNvPr id="25" name="TextBox 24">
            <a:extLst>
              <a:ext uri="{FF2B5EF4-FFF2-40B4-BE49-F238E27FC236}">
                <a16:creationId xmlns:a16="http://schemas.microsoft.com/office/drawing/2014/main" id="{2BB9F261-618C-FA8F-6DBF-B085A4DA564D}"/>
              </a:ext>
            </a:extLst>
          </p:cNvPr>
          <p:cNvSpPr txBox="1"/>
          <p:nvPr/>
        </p:nvSpPr>
        <p:spPr>
          <a:xfrm>
            <a:off x="7380637" y="3250030"/>
            <a:ext cx="1178200" cy="307777"/>
          </a:xfrm>
          <a:prstGeom prst="rect">
            <a:avLst/>
          </a:prstGeom>
          <a:noFill/>
        </p:spPr>
        <p:txBody>
          <a:bodyPr wrap="square">
            <a:spAutoFit/>
          </a:bodyPr>
          <a:lstStyle/>
          <a:p>
            <a:pPr algn="ctr"/>
            <a:r>
              <a:rPr lang="en-US" altLang="zh-CN" sz="1400" b="1">
                <a:solidFill>
                  <a:schemeClr val="tx1"/>
                </a:solidFill>
              </a:rPr>
              <a:t>BRAF</a:t>
            </a:r>
            <a:r>
              <a:rPr lang="zh-CN" altLang="en-US" sz="1400" b="1">
                <a:solidFill>
                  <a:schemeClr val="tx1"/>
                </a:solidFill>
              </a:rPr>
              <a:t>抑制剂</a:t>
            </a:r>
            <a:endParaRPr lang="en-US" sz="1400" b="1"/>
          </a:p>
        </p:txBody>
      </p:sp>
      <p:cxnSp>
        <p:nvCxnSpPr>
          <p:cNvPr id="26" name="Straight Connector 25">
            <a:extLst>
              <a:ext uri="{FF2B5EF4-FFF2-40B4-BE49-F238E27FC236}">
                <a16:creationId xmlns:a16="http://schemas.microsoft.com/office/drawing/2014/main" id="{9932628D-B0A8-BD25-2C87-427F43965B14}"/>
              </a:ext>
            </a:extLst>
          </p:cNvPr>
          <p:cNvCxnSpPr>
            <a:cxnSpLocks/>
          </p:cNvCxnSpPr>
          <p:nvPr/>
        </p:nvCxnSpPr>
        <p:spPr>
          <a:xfrm>
            <a:off x="9066350" y="3626330"/>
            <a:ext cx="0" cy="226912"/>
          </a:xfrm>
          <a:prstGeom prst="line">
            <a:avLst/>
          </a:prstGeom>
          <a:ln w="19050">
            <a:solidFill>
              <a:srgbClr val="C14F4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E20A7BC-B012-8A75-4E9B-EA05FA6D045C}"/>
              </a:ext>
            </a:extLst>
          </p:cNvPr>
          <p:cNvCxnSpPr>
            <a:cxnSpLocks/>
            <a:endCxn id="24" idx="3"/>
          </p:cNvCxnSpPr>
          <p:nvPr/>
        </p:nvCxnSpPr>
        <p:spPr>
          <a:xfrm flipH="1">
            <a:off x="8594616" y="3739786"/>
            <a:ext cx="471734" cy="0"/>
          </a:xfrm>
          <a:prstGeom prst="line">
            <a:avLst/>
          </a:prstGeom>
          <a:ln w="19050">
            <a:solidFill>
              <a:srgbClr val="C14F4F"/>
            </a:solidFill>
          </a:ln>
        </p:spPr>
        <p:style>
          <a:lnRef idx="1">
            <a:schemeClr val="accent1"/>
          </a:lnRef>
          <a:fillRef idx="0">
            <a:schemeClr val="accent1"/>
          </a:fillRef>
          <a:effectRef idx="0">
            <a:schemeClr val="accent1"/>
          </a:effectRef>
          <a:fontRef idx="minor">
            <a:schemeClr val="tx1"/>
          </a:fontRef>
        </p:style>
      </p:cxnSp>
      <p:pic>
        <p:nvPicPr>
          <p:cNvPr id="28" name="Graphic 27" descr="Arrow Down with solid fill">
            <a:extLst>
              <a:ext uri="{FF2B5EF4-FFF2-40B4-BE49-F238E27FC236}">
                <a16:creationId xmlns:a16="http://schemas.microsoft.com/office/drawing/2014/main" id="{2BEB5334-579F-6F3B-22A4-48D875A3555B}"/>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9292609" y="3237846"/>
            <a:ext cx="229880" cy="182880"/>
          </a:xfrm>
          <a:prstGeom prst="rect">
            <a:avLst/>
          </a:prstGeom>
        </p:spPr>
      </p:pic>
      <p:pic>
        <p:nvPicPr>
          <p:cNvPr id="29" name="Graphic 28" descr="Arrow Down with solid fill">
            <a:extLst>
              <a:ext uri="{FF2B5EF4-FFF2-40B4-BE49-F238E27FC236}">
                <a16:creationId xmlns:a16="http://schemas.microsoft.com/office/drawing/2014/main" id="{A50ECD13-467A-E7EC-A755-317B76AD0A92}"/>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9292609" y="4048999"/>
            <a:ext cx="229880" cy="182880"/>
          </a:xfrm>
          <a:prstGeom prst="rect">
            <a:avLst/>
          </a:prstGeom>
        </p:spPr>
      </p:pic>
      <p:pic>
        <p:nvPicPr>
          <p:cNvPr id="30" name="Graphic 29" descr="Arrow Down with solid fill">
            <a:extLst>
              <a:ext uri="{FF2B5EF4-FFF2-40B4-BE49-F238E27FC236}">
                <a16:creationId xmlns:a16="http://schemas.microsoft.com/office/drawing/2014/main" id="{A565228C-0DB9-8E74-9A33-55FBAF6E492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9292609" y="4849513"/>
            <a:ext cx="229880" cy="182880"/>
          </a:xfrm>
          <a:prstGeom prst="rect">
            <a:avLst/>
          </a:prstGeom>
        </p:spPr>
      </p:pic>
      <p:grpSp>
        <p:nvGrpSpPr>
          <p:cNvPr id="31" name="Group 30">
            <a:extLst>
              <a:ext uri="{FF2B5EF4-FFF2-40B4-BE49-F238E27FC236}">
                <a16:creationId xmlns:a16="http://schemas.microsoft.com/office/drawing/2014/main" id="{5ED6E026-8CB0-A3EB-5DF6-C89A83407B7E}"/>
              </a:ext>
            </a:extLst>
          </p:cNvPr>
          <p:cNvGrpSpPr/>
          <p:nvPr/>
        </p:nvGrpSpPr>
        <p:grpSpPr>
          <a:xfrm>
            <a:off x="9083029" y="2609824"/>
            <a:ext cx="649040" cy="649040"/>
            <a:chOff x="9136898" y="2096195"/>
            <a:chExt cx="760474" cy="760474"/>
          </a:xfrm>
        </p:grpSpPr>
        <p:sp>
          <p:nvSpPr>
            <p:cNvPr id="32" name="Rectangle: Rounded Corners 31">
              <a:extLst>
                <a:ext uri="{FF2B5EF4-FFF2-40B4-BE49-F238E27FC236}">
                  <a16:creationId xmlns:a16="http://schemas.microsoft.com/office/drawing/2014/main" id="{D0DE2EC7-445A-6DD7-C842-5901111BD0AF}"/>
                </a:ext>
              </a:extLst>
            </p:cNvPr>
            <p:cNvSpPr/>
            <p:nvPr/>
          </p:nvSpPr>
          <p:spPr>
            <a:xfrm>
              <a:off x="9136898" y="2096195"/>
              <a:ext cx="760474" cy="760474"/>
            </a:xfrm>
            <a:prstGeom prst="roundRect">
              <a:avLst>
                <a:gd name="adj" fmla="val 50000"/>
              </a:avLst>
            </a:prstGeom>
            <a:solidFill>
              <a:srgbClr val="FFFFFF">
                <a:alpha val="50196"/>
              </a:srgb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33" name="Rectangle: Rounded Corners 32">
              <a:extLst>
                <a:ext uri="{FF2B5EF4-FFF2-40B4-BE49-F238E27FC236}">
                  <a16:creationId xmlns:a16="http://schemas.microsoft.com/office/drawing/2014/main" id="{0723BDAB-2A12-3B34-70C6-40BC8FE2D178}"/>
                </a:ext>
              </a:extLst>
            </p:cNvPr>
            <p:cNvSpPr/>
            <p:nvPr/>
          </p:nvSpPr>
          <p:spPr>
            <a:xfrm>
              <a:off x="9170890" y="2130187"/>
              <a:ext cx="692490" cy="692490"/>
            </a:xfrm>
            <a:prstGeom prst="roundRect">
              <a:avLst>
                <a:gd name="adj" fmla="val 50000"/>
              </a:avLst>
            </a:prstGeom>
            <a:solidFill>
              <a:srgbClr val="8FAADC">
                <a:alpha val="74902"/>
              </a:srgb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34" name="Rectangle: Rounded Corners 33">
              <a:extLst>
                <a:ext uri="{FF2B5EF4-FFF2-40B4-BE49-F238E27FC236}">
                  <a16:creationId xmlns:a16="http://schemas.microsoft.com/office/drawing/2014/main" id="{6E9EC4D0-8B6A-DAA9-1ED2-3525A3322DB1}"/>
                </a:ext>
              </a:extLst>
            </p:cNvPr>
            <p:cNvSpPr/>
            <p:nvPr/>
          </p:nvSpPr>
          <p:spPr>
            <a:xfrm>
              <a:off x="9199154" y="2158451"/>
              <a:ext cx="635962" cy="635962"/>
            </a:xfrm>
            <a:prstGeom prst="roundRect">
              <a:avLst>
                <a:gd name="adj" fmla="val 50000"/>
              </a:avLst>
            </a:prstGeom>
            <a:solidFill>
              <a:srgbClr val="2F5597"/>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35" name="TextBox 34">
              <a:extLst>
                <a:ext uri="{FF2B5EF4-FFF2-40B4-BE49-F238E27FC236}">
                  <a16:creationId xmlns:a16="http://schemas.microsoft.com/office/drawing/2014/main" id="{1DA8B405-34B0-40D5-B6B4-17C321D4230A}"/>
                </a:ext>
              </a:extLst>
            </p:cNvPr>
            <p:cNvSpPr txBox="1"/>
            <p:nvPr/>
          </p:nvSpPr>
          <p:spPr>
            <a:xfrm>
              <a:off x="9199154" y="2307514"/>
              <a:ext cx="642302" cy="307777"/>
            </a:xfrm>
            <a:prstGeom prst="rect">
              <a:avLst/>
            </a:prstGeom>
            <a:noFill/>
          </p:spPr>
          <p:txBody>
            <a:bodyPr wrap="square">
              <a:spAutoFit/>
            </a:bodyPr>
            <a:lstStyle/>
            <a:p>
              <a:pPr algn="ctr"/>
              <a:r>
                <a:rPr lang="en-US" sz="1400" b="1">
                  <a:solidFill>
                    <a:schemeClr val="bg1"/>
                  </a:solidFill>
                </a:rPr>
                <a:t>RAS</a:t>
              </a:r>
            </a:p>
          </p:txBody>
        </p:sp>
      </p:grpSp>
      <p:grpSp>
        <p:nvGrpSpPr>
          <p:cNvPr id="36" name="Group 35">
            <a:extLst>
              <a:ext uri="{FF2B5EF4-FFF2-40B4-BE49-F238E27FC236}">
                <a16:creationId xmlns:a16="http://schemas.microsoft.com/office/drawing/2014/main" id="{B69AAA2F-BB4D-E2E1-A2FD-0E1FE5488C82}"/>
              </a:ext>
            </a:extLst>
          </p:cNvPr>
          <p:cNvGrpSpPr/>
          <p:nvPr/>
        </p:nvGrpSpPr>
        <p:grpSpPr>
          <a:xfrm>
            <a:off x="9083029" y="3420974"/>
            <a:ext cx="649040" cy="649040"/>
            <a:chOff x="9136898" y="2096195"/>
            <a:chExt cx="760474" cy="760474"/>
          </a:xfrm>
        </p:grpSpPr>
        <p:sp>
          <p:nvSpPr>
            <p:cNvPr id="37" name="Rectangle: Rounded Corners 36">
              <a:extLst>
                <a:ext uri="{FF2B5EF4-FFF2-40B4-BE49-F238E27FC236}">
                  <a16:creationId xmlns:a16="http://schemas.microsoft.com/office/drawing/2014/main" id="{1E85DC93-4BD5-529A-D952-EF2473836C56}"/>
                </a:ext>
              </a:extLst>
            </p:cNvPr>
            <p:cNvSpPr/>
            <p:nvPr/>
          </p:nvSpPr>
          <p:spPr>
            <a:xfrm>
              <a:off x="9136898" y="2096195"/>
              <a:ext cx="760474" cy="760474"/>
            </a:xfrm>
            <a:prstGeom prst="roundRect">
              <a:avLst>
                <a:gd name="adj" fmla="val 50000"/>
              </a:avLst>
            </a:prstGeom>
            <a:solidFill>
              <a:srgbClr val="FFFFFF">
                <a:alpha val="50196"/>
              </a:srgb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38" name="Rectangle: Rounded Corners 37">
              <a:extLst>
                <a:ext uri="{FF2B5EF4-FFF2-40B4-BE49-F238E27FC236}">
                  <a16:creationId xmlns:a16="http://schemas.microsoft.com/office/drawing/2014/main" id="{65EDA423-4E17-9FB5-F0C8-D4514799F0C1}"/>
                </a:ext>
              </a:extLst>
            </p:cNvPr>
            <p:cNvSpPr/>
            <p:nvPr/>
          </p:nvSpPr>
          <p:spPr>
            <a:xfrm>
              <a:off x="9170890" y="2130187"/>
              <a:ext cx="692490" cy="692490"/>
            </a:xfrm>
            <a:prstGeom prst="roundRect">
              <a:avLst>
                <a:gd name="adj" fmla="val 50000"/>
              </a:avLst>
            </a:prstGeom>
            <a:solidFill>
              <a:srgbClr val="8FAADC">
                <a:alpha val="74902"/>
              </a:srgb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39" name="Rectangle: Rounded Corners 38">
              <a:extLst>
                <a:ext uri="{FF2B5EF4-FFF2-40B4-BE49-F238E27FC236}">
                  <a16:creationId xmlns:a16="http://schemas.microsoft.com/office/drawing/2014/main" id="{D287E929-B629-56DD-6CE0-525963EAA8B7}"/>
                </a:ext>
              </a:extLst>
            </p:cNvPr>
            <p:cNvSpPr/>
            <p:nvPr/>
          </p:nvSpPr>
          <p:spPr>
            <a:xfrm>
              <a:off x="9199154" y="2158451"/>
              <a:ext cx="635962" cy="635962"/>
            </a:xfrm>
            <a:prstGeom prst="roundRect">
              <a:avLst>
                <a:gd name="adj" fmla="val 50000"/>
              </a:avLst>
            </a:prstGeom>
            <a:solidFill>
              <a:srgbClr val="2F5597"/>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40" name="TextBox 39">
              <a:extLst>
                <a:ext uri="{FF2B5EF4-FFF2-40B4-BE49-F238E27FC236}">
                  <a16:creationId xmlns:a16="http://schemas.microsoft.com/office/drawing/2014/main" id="{692774BF-EE98-A6AF-7BD9-493F0FD98E19}"/>
                </a:ext>
              </a:extLst>
            </p:cNvPr>
            <p:cNvSpPr txBox="1"/>
            <p:nvPr/>
          </p:nvSpPr>
          <p:spPr>
            <a:xfrm>
              <a:off x="9199154" y="2307514"/>
              <a:ext cx="642302" cy="307777"/>
            </a:xfrm>
            <a:prstGeom prst="rect">
              <a:avLst/>
            </a:prstGeom>
            <a:noFill/>
          </p:spPr>
          <p:txBody>
            <a:bodyPr wrap="square">
              <a:spAutoFit/>
            </a:bodyPr>
            <a:lstStyle/>
            <a:p>
              <a:pPr algn="ctr"/>
              <a:r>
                <a:rPr lang="en-US" sz="1400" b="1">
                  <a:solidFill>
                    <a:schemeClr val="bg1"/>
                  </a:solidFill>
                </a:rPr>
                <a:t>RAF</a:t>
              </a:r>
            </a:p>
          </p:txBody>
        </p:sp>
      </p:grpSp>
      <p:grpSp>
        <p:nvGrpSpPr>
          <p:cNvPr id="41" name="Group 40">
            <a:extLst>
              <a:ext uri="{FF2B5EF4-FFF2-40B4-BE49-F238E27FC236}">
                <a16:creationId xmlns:a16="http://schemas.microsoft.com/office/drawing/2014/main" id="{4D5A0692-E690-3BC3-9970-24C29DE77220}"/>
              </a:ext>
            </a:extLst>
          </p:cNvPr>
          <p:cNvGrpSpPr/>
          <p:nvPr/>
        </p:nvGrpSpPr>
        <p:grpSpPr>
          <a:xfrm>
            <a:off x="9083029" y="4232127"/>
            <a:ext cx="649040" cy="649040"/>
            <a:chOff x="9136898" y="2096195"/>
            <a:chExt cx="760474" cy="760474"/>
          </a:xfrm>
        </p:grpSpPr>
        <p:sp>
          <p:nvSpPr>
            <p:cNvPr id="42" name="Rectangle: Rounded Corners 41">
              <a:extLst>
                <a:ext uri="{FF2B5EF4-FFF2-40B4-BE49-F238E27FC236}">
                  <a16:creationId xmlns:a16="http://schemas.microsoft.com/office/drawing/2014/main" id="{92F177A8-9E81-4409-16D5-F713E65EAB60}"/>
                </a:ext>
              </a:extLst>
            </p:cNvPr>
            <p:cNvSpPr/>
            <p:nvPr/>
          </p:nvSpPr>
          <p:spPr>
            <a:xfrm>
              <a:off x="9136898" y="2096195"/>
              <a:ext cx="760474" cy="760474"/>
            </a:xfrm>
            <a:prstGeom prst="roundRect">
              <a:avLst>
                <a:gd name="adj" fmla="val 50000"/>
              </a:avLst>
            </a:prstGeom>
            <a:solidFill>
              <a:srgbClr val="FFFFFF">
                <a:alpha val="50196"/>
              </a:srgb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43" name="Rectangle: Rounded Corners 42">
              <a:extLst>
                <a:ext uri="{FF2B5EF4-FFF2-40B4-BE49-F238E27FC236}">
                  <a16:creationId xmlns:a16="http://schemas.microsoft.com/office/drawing/2014/main" id="{C1873D97-113E-3518-E0C0-7E510BCA2CFC}"/>
                </a:ext>
              </a:extLst>
            </p:cNvPr>
            <p:cNvSpPr/>
            <p:nvPr/>
          </p:nvSpPr>
          <p:spPr>
            <a:xfrm>
              <a:off x="9170890" y="2130187"/>
              <a:ext cx="692490" cy="692490"/>
            </a:xfrm>
            <a:prstGeom prst="roundRect">
              <a:avLst>
                <a:gd name="adj" fmla="val 50000"/>
              </a:avLst>
            </a:prstGeom>
            <a:solidFill>
              <a:srgbClr val="8FAADC">
                <a:alpha val="74902"/>
              </a:srgb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44" name="Rectangle: Rounded Corners 43">
              <a:extLst>
                <a:ext uri="{FF2B5EF4-FFF2-40B4-BE49-F238E27FC236}">
                  <a16:creationId xmlns:a16="http://schemas.microsoft.com/office/drawing/2014/main" id="{6482DE30-8384-EA4D-DE7A-387FEC30A932}"/>
                </a:ext>
              </a:extLst>
            </p:cNvPr>
            <p:cNvSpPr/>
            <p:nvPr/>
          </p:nvSpPr>
          <p:spPr>
            <a:xfrm>
              <a:off x="9199154" y="2158451"/>
              <a:ext cx="635962" cy="635962"/>
            </a:xfrm>
            <a:prstGeom prst="roundRect">
              <a:avLst>
                <a:gd name="adj" fmla="val 50000"/>
              </a:avLst>
            </a:prstGeom>
            <a:solidFill>
              <a:srgbClr val="2F5597"/>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45" name="TextBox 44">
              <a:extLst>
                <a:ext uri="{FF2B5EF4-FFF2-40B4-BE49-F238E27FC236}">
                  <a16:creationId xmlns:a16="http://schemas.microsoft.com/office/drawing/2014/main" id="{A1A952F8-6CC2-E717-5A31-E3C3E6DDFC95}"/>
                </a:ext>
              </a:extLst>
            </p:cNvPr>
            <p:cNvSpPr txBox="1"/>
            <p:nvPr/>
          </p:nvSpPr>
          <p:spPr>
            <a:xfrm>
              <a:off x="9199154" y="2307514"/>
              <a:ext cx="642302" cy="307777"/>
            </a:xfrm>
            <a:prstGeom prst="rect">
              <a:avLst/>
            </a:prstGeom>
            <a:noFill/>
          </p:spPr>
          <p:txBody>
            <a:bodyPr wrap="square">
              <a:spAutoFit/>
            </a:bodyPr>
            <a:lstStyle/>
            <a:p>
              <a:pPr algn="ctr"/>
              <a:r>
                <a:rPr lang="en-US" sz="1400" b="1">
                  <a:solidFill>
                    <a:schemeClr val="bg1"/>
                  </a:solidFill>
                </a:rPr>
                <a:t>MEK</a:t>
              </a:r>
            </a:p>
          </p:txBody>
        </p:sp>
      </p:grpSp>
      <p:grpSp>
        <p:nvGrpSpPr>
          <p:cNvPr id="46" name="Group 45">
            <a:extLst>
              <a:ext uri="{FF2B5EF4-FFF2-40B4-BE49-F238E27FC236}">
                <a16:creationId xmlns:a16="http://schemas.microsoft.com/office/drawing/2014/main" id="{C49630D0-CF46-EF9E-19EF-2F237F058806}"/>
              </a:ext>
            </a:extLst>
          </p:cNvPr>
          <p:cNvGrpSpPr/>
          <p:nvPr/>
        </p:nvGrpSpPr>
        <p:grpSpPr>
          <a:xfrm>
            <a:off x="9083029" y="5011374"/>
            <a:ext cx="649040" cy="649040"/>
            <a:chOff x="9136898" y="2096195"/>
            <a:chExt cx="760474" cy="760474"/>
          </a:xfrm>
        </p:grpSpPr>
        <p:sp>
          <p:nvSpPr>
            <p:cNvPr id="47" name="Rectangle: Rounded Corners 46">
              <a:extLst>
                <a:ext uri="{FF2B5EF4-FFF2-40B4-BE49-F238E27FC236}">
                  <a16:creationId xmlns:a16="http://schemas.microsoft.com/office/drawing/2014/main" id="{CCC12F42-183D-1E80-260E-5167D818522E}"/>
                </a:ext>
              </a:extLst>
            </p:cNvPr>
            <p:cNvSpPr/>
            <p:nvPr/>
          </p:nvSpPr>
          <p:spPr>
            <a:xfrm>
              <a:off x="9136898" y="2096195"/>
              <a:ext cx="760474" cy="760474"/>
            </a:xfrm>
            <a:prstGeom prst="roundRect">
              <a:avLst>
                <a:gd name="adj" fmla="val 50000"/>
              </a:avLst>
            </a:prstGeom>
            <a:solidFill>
              <a:srgbClr val="FFFFFF">
                <a:alpha val="50196"/>
              </a:srgb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48" name="Rectangle: Rounded Corners 47">
              <a:extLst>
                <a:ext uri="{FF2B5EF4-FFF2-40B4-BE49-F238E27FC236}">
                  <a16:creationId xmlns:a16="http://schemas.microsoft.com/office/drawing/2014/main" id="{C78BA7DC-790B-8E81-D102-5554F59CE26E}"/>
                </a:ext>
              </a:extLst>
            </p:cNvPr>
            <p:cNvSpPr/>
            <p:nvPr/>
          </p:nvSpPr>
          <p:spPr>
            <a:xfrm>
              <a:off x="9170890" y="2130187"/>
              <a:ext cx="692490" cy="692490"/>
            </a:xfrm>
            <a:prstGeom prst="roundRect">
              <a:avLst>
                <a:gd name="adj" fmla="val 50000"/>
              </a:avLst>
            </a:prstGeom>
            <a:solidFill>
              <a:srgbClr val="8FAADC">
                <a:alpha val="74902"/>
              </a:srgb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49" name="Rectangle: Rounded Corners 48">
              <a:extLst>
                <a:ext uri="{FF2B5EF4-FFF2-40B4-BE49-F238E27FC236}">
                  <a16:creationId xmlns:a16="http://schemas.microsoft.com/office/drawing/2014/main" id="{5442FBA2-7026-73A7-D9E2-BDEA99517B97}"/>
                </a:ext>
              </a:extLst>
            </p:cNvPr>
            <p:cNvSpPr/>
            <p:nvPr/>
          </p:nvSpPr>
          <p:spPr>
            <a:xfrm>
              <a:off x="9199154" y="2158451"/>
              <a:ext cx="635962" cy="635962"/>
            </a:xfrm>
            <a:prstGeom prst="roundRect">
              <a:avLst>
                <a:gd name="adj" fmla="val 50000"/>
              </a:avLst>
            </a:prstGeom>
            <a:solidFill>
              <a:srgbClr val="2F5597"/>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50" name="TextBox 49">
              <a:extLst>
                <a:ext uri="{FF2B5EF4-FFF2-40B4-BE49-F238E27FC236}">
                  <a16:creationId xmlns:a16="http://schemas.microsoft.com/office/drawing/2014/main" id="{CC15474E-92AF-E208-224E-CE837E82D1A8}"/>
                </a:ext>
              </a:extLst>
            </p:cNvPr>
            <p:cNvSpPr txBox="1"/>
            <p:nvPr/>
          </p:nvSpPr>
          <p:spPr>
            <a:xfrm>
              <a:off x="9199154" y="2307514"/>
              <a:ext cx="642302" cy="307777"/>
            </a:xfrm>
            <a:prstGeom prst="rect">
              <a:avLst/>
            </a:prstGeom>
            <a:noFill/>
          </p:spPr>
          <p:txBody>
            <a:bodyPr wrap="square">
              <a:spAutoFit/>
            </a:bodyPr>
            <a:lstStyle/>
            <a:p>
              <a:pPr algn="ctr"/>
              <a:r>
                <a:rPr lang="en-US" sz="1400" b="1">
                  <a:solidFill>
                    <a:schemeClr val="bg1"/>
                  </a:solidFill>
                </a:rPr>
                <a:t>ERK</a:t>
              </a:r>
            </a:p>
          </p:txBody>
        </p:sp>
      </p:grpSp>
      <p:sp>
        <p:nvSpPr>
          <p:cNvPr id="57" name="TextBox 56">
            <a:extLst>
              <a:ext uri="{FF2B5EF4-FFF2-40B4-BE49-F238E27FC236}">
                <a16:creationId xmlns:a16="http://schemas.microsoft.com/office/drawing/2014/main" id="{F9DA3E19-C2BD-55A8-2ACB-C46B3AFDA180}"/>
              </a:ext>
            </a:extLst>
          </p:cNvPr>
          <p:cNvSpPr txBox="1"/>
          <p:nvPr/>
        </p:nvSpPr>
        <p:spPr>
          <a:xfrm>
            <a:off x="7147867" y="1463676"/>
            <a:ext cx="4471232" cy="338554"/>
          </a:xfrm>
          <a:prstGeom prst="rect">
            <a:avLst/>
          </a:prstGeom>
          <a:noFill/>
        </p:spPr>
        <p:txBody>
          <a:bodyPr wrap="square">
            <a:spAutoFit/>
          </a:bodyPr>
          <a:lstStyle/>
          <a:p>
            <a:pPr algn="ctr"/>
            <a:r>
              <a:rPr lang="zh-CN" altLang="en-US" sz="1600" b="1">
                <a:solidFill>
                  <a:srgbClr val="C14F4F"/>
                </a:solidFill>
                <a:latin typeface="微软雅黑" panose="020B0503020204020204" pitchFamily="34" charset="-122"/>
                <a:ea typeface="微软雅黑" panose="020B0503020204020204" pitchFamily="34" charset="-122"/>
              </a:rPr>
              <a:t>双靶点双重抑制</a:t>
            </a:r>
            <a:r>
              <a:rPr lang="en-US" altLang="zh-CN" sz="1600" b="1">
                <a:solidFill>
                  <a:srgbClr val="C14F4F"/>
                </a:solidFill>
                <a:latin typeface="微软雅黑" panose="020B0503020204020204" pitchFamily="34" charset="-122"/>
                <a:ea typeface="微软雅黑" panose="020B0503020204020204" pitchFamily="34" charset="-122"/>
              </a:rPr>
              <a:t>MAPK</a:t>
            </a:r>
            <a:r>
              <a:rPr lang="zh-CN" altLang="en-US" sz="1600" b="1">
                <a:solidFill>
                  <a:srgbClr val="C14F4F"/>
                </a:solidFill>
                <a:latin typeface="微软雅黑" panose="020B0503020204020204" pitchFamily="34" charset="-122"/>
                <a:ea typeface="微软雅黑" panose="020B0503020204020204" pitchFamily="34" charset="-122"/>
              </a:rPr>
              <a:t>信号通路</a:t>
            </a:r>
          </a:p>
        </p:txBody>
      </p:sp>
      <p:sp>
        <p:nvSpPr>
          <p:cNvPr id="5" name="Title 2">
            <a:extLst>
              <a:ext uri="{FF2B5EF4-FFF2-40B4-BE49-F238E27FC236}">
                <a16:creationId xmlns:a16="http://schemas.microsoft.com/office/drawing/2014/main" id="{E960FA53-1F0D-6FD2-F5F7-56B6D34E3E5D}"/>
              </a:ext>
            </a:extLst>
          </p:cNvPr>
          <p:cNvSpPr txBox="1">
            <a:spLocks/>
          </p:cNvSpPr>
          <p:nvPr/>
        </p:nvSpPr>
        <p:spPr>
          <a:xfrm>
            <a:off x="6879266" y="5687122"/>
            <a:ext cx="5103622" cy="697667"/>
          </a:xfrm>
          <a:prstGeom prst="rect">
            <a:avLst/>
          </a:prstGeom>
        </p:spPr>
        <p:txBody>
          <a:bodyPr vert="horz" lIns="91439" tIns="45719" rIns="91439" bIns="45719" rtlCol="0" anchor="ctr">
            <a:noAutofit/>
          </a:bodyPr>
          <a:lstStyle>
            <a:lvl1pPr algn="ctr" defTabSz="914400" rtl="0" eaLnBrk="1" latinLnBrk="0" hangingPunct="1">
              <a:lnSpc>
                <a:spcPct val="130000"/>
              </a:lnSpc>
              <a:spcBef>
                <a:spcPct val="0"/>
              </a:spcBef>
              <a:buNone/>
              <a:defRPr sz="6000" kern="1200">
                <a:solidFill>
                  <a:schemeClr val="tx1"/>
                </a:solidFill>
                <a:effectLst/>
                <a:latin typeface="+mj-lt"/>
                <a:ea typeface="+mj-ea"/>
                <a:cs typeface="+mj-cs"/>
              </a:defRPr>
            </a:lvl1pPr>
          </a:lstStyle>
          <a:p>
            <a:pPr>
              <a:lnSpc>
                <a:spcPct val="150000"/>
              </a:lnSpc>
            </a:pPr>
            <a:r>
              <a:rPr lang="zh-CN" altLang="en-US" sz="1600" b="1" dirty="0">
                <a:solidFill>
                  <a:srgbClr val="C14F4F"/>
                </a:solidFill>
                <a:latin typeface="微软雅黑" panose="020B0503020204020204" pitchFamily="34" charset="-122"/>
                <a:ea typeface="微软雅黑" panose="020B0503020204020204" pitchFamily="34" charset="-122"/>
              </a:rPr>
              <a:t>双靶点双重抑制</a:t>
            </a:r>
            <a:r>
              <a:rPr lang="en-US" altLang="zh-CN" sz="1600" b="1" dirty="0">
                <a:solidFill>
                  <a:srgbClr val="C14F4F"/>
                </a:solidFill>
                <a:latin typeface="微软雅黑" panose="020B0503020204020204" pitchFamily="34" charset="-122"/>
                <a:ea typeface="微软雅黑" panose="020B0503020204020204" pitchFamily="34" charset="-122"/>
              </a:rPr>
              <a:t>MAPK</a:t>
            </a:r>
            <a:r>
              <a:rPr lang="zh-CN" altLang="en-US" sz="1600" b="1" dirty="0">
                <a:solidFill>
                  <a:srgbClr val="C14F4F"/>
                </a:solidFill>
                <a:latin typeface="微软雅黑" panose="020B0503020204020204" pitchFamily="34" charset="-122"/>
                <a:ea typeface="微软雅黑" panose="020B0503020204020204" pitchFamily="34" charset="-122"/>
              </a:rPr>
              <a:t>信号通路</a:t>
            </a:r>
            <a:r>
              <a:rPr lang="zh-CN" altLang="en-US" sz="1600" b="1" dirty="0">
                <a:solidFill>
                  <a:srgbClr val="1C4C90"/>
                </a:solidFill>
                <a:latin typeface="微软雅黑" panose="020B0503020204020204" pitchFamily="34" charset="-122"/>
                <a:ea typeface="微软雅黑" panose="020B0503020204020204" pitchFamily="34" charset="-122"/>
                <a:cs typeface="Arial" panose="020B0604020202020204" pitchFamily="34" charset="0"/>
              </a:rPr>
              <a:t>，降低脱靶毒性，更长时间靶点抑制，治疗窗更宽，悖论指数高，提升耐受性</a:t>
            </a:r>
          </a:p>
        </p:txBody>
      </p:sp>
      <p:sp>
        <p:nvSpPr>
          <p:cNvPr id="6" name="Rectangle: Rounded Corners 5">
            <a:extLst>
              <a:ext uri="{FF2B5EF4-FFF2-40B4-BE49-F238E27FC236}">
                <a16:creationId xmlns:a16="http://schemas.microsoft.com/office/drawing/2014/main" id="{3FA0927D-D7FE-ACD7-FD83-41651C96534A}"/>
              </a:ext>
            </a:extLst>
          </p:cNvPr>
          <p:cNvSpPr/>
          <p:nvPr/>
        </p:nvSpPr>
        <p:spPr>
          <a:xfrm>
            <a:off x="480597" y="1822421"/>
            <a:ext cx="6398668" cy="1405278"/>
          </a:xfrm>
          <a:prstGeom prst="roundRect">
            <a:avLst>
              <a:gd name="adj" fmla="val 8874"/>
            </a:avLst>
          </a:prstGeom>
          <a:solidFill>
            <a:srgbClr val="F2F8FD"/>
          </a:solidFill>
          <a:ln w="28575" cap="flat" cmpd="sng" algn="ctr">
            <a:solidFill>
              <a:srgbClr val="C14F4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lIns="91440" tIns="45720" rIns="91440" bIns="45720" rtlCol="0" anchor="ctr"/>
          <a:lstStyle/>
          <a:p>
            <a:pPr marL="447675" indent="-267970">
              <a:lnSpc>
                <a:spcPct val="150000"/>
              </a:lnSpc>
              <a:spcAft>
                <a:spcPts val="600"/>
              </a:spcAft>
              <a:buFont typeface="Arial,Sans-Serif" panose="020B0604020202020204" pitchFamily="34" charset="0"/>
              <a:buChar char="•"/>
            </a:pPr>
            <a:r>
              <a:rPr lang="zh-CN" sz="1400" b="1" dirty="0">
                <a:solidFill>
                  <a:schemeClr val="tx1"/>
                </a:solidFill>
                <a:latin typeface="Microsoft YaHei"/>
                <a:ea typeface="Microsoft YaHei"/>
              </a:rPr>
              <a:t>恩考芬尼与激酶的核糖结合位点</a:t>
            </a:r>
            <a:r>
              <a:rPr lang="en-US" sz="1400" b="1" dirty="0">
                <a:solidFill>
                  <a:schemeClr val="tx1"/>
                </a:solidFill>
                <a:latin typeface="Microsoft YaHei"/>
                <a:ea typeface="Microsoft YaHei"/>
              </a:rPr>
              <a:t>+</a:t>
            </a:r>
            <a:r>
              <a:rPr lang="zh-CN" sz="1400" b="1" dirty="0">
                <a:solidFill>
                  <a:schemeClr val="tx1"/>
                </a:solidFill>
                <a:latin typeface="Microsoft YaHei"/>
                <a:ea typeface="Microsoft YaHei"/>
              </a:rPr>
              <a:t>延伸铰链区双位点结合更牢固，</a:t>
            </a:r>
            <a:r>
              <a:rPr lang="zh-CN" b="1" dirty="0">
                <a:solidFill>
                  <a:srgbClr val="C14F4F"/>
                </a:solidFill>
                <a:latin typeface="Microsoft YaHei"/>
                <a:ea typeface="Microsoft YaHei"/>
              </a:rPr>
              <a:t>更长的解离半衰期</a:t>
            </a:r>
            <a:r>
              <a:rPr lang="zh-CN" sz="1400" b="1" dirty="0">
                <a:solidFill>
                  <a:schemeClr val="tx1"/>
                </a:solidFill>
                <a:latin typeface="Microsoft YaHei"/>
                <a:ea typeface="Microsoft YaHei"/>
              </a:rPr>
              <a:t>，</a:t>
            </a:r>
            <a:r>
              <a:rPr lang="zh-CN" b="1" dirty="0">
                <a:solidFill>
                  <a:srgbClr val="C14F4F"/>
                </a:solidFill>
                <a:latin typeface="Microsoft YaHei"/>
                <a:ea typeface="Microsoft YaHei"/>
              </a:rPr>
              <a:t>更短的血浆消除半衰期</a:t>
            </a:r>
            <a:endParaRPr lang="en-US" dirty="0">
              <a:solidFill>
                <a:schemeClr val="tx1"/>
              </a:solidFill>
              <a:latin typeface="Microsoft YaHei"/>
              <a:ea typeface="Microsoft YaHei"/>
            </a:endParaRPr>
          </a:p>
          <a:p>
            <a:pPr marL="447675" indent="-267970">
              <a:lnSpc>
                <a:spcPct val="150000"/>
              </a:lnSpc>
              <a:buFont typeface="Arial,Sans-Serif" panose="020B0604020202020204" pitchFamily="34" charset="0"/>
              <a:buChar char="•"/>
            </a:pPr>
            <a:r>
              <a:rPr lang="zh-CN" sz="1400" b="1" dirty="0">
                <a:solidFill>
                  <a:schemeClr val="tx1"/>
                </a:solidFill>
                <a:latin typeface="Microsoft YaHei"/>
                <a:ea typeface="Microsoft YaHei"/>
                <a:cs typeface="Arial" panose="020B0604020202020204" pitchFamily="34" charset="0"/>
              </a:rPr>
              <a:t>达拉非尼只与</a:t>
            </a:r>
            <a:r>
              <a:rPr lang="zh-CN" sz="1400" b="1" dirty="0">
                <a:solidFill>
                  <a:schemeClr val="tx1"/>
                </a:solidFill>
                <a:latin typeface="Microsoft YaHei"/>
                <a:ea typeface="Microsoft YaHei"/>
              </a:rPr>
              <a:t>激酶的</a:t>
            </a:r>
            <a:r>
              <a:rPr lang="zh-CN" sz="1400" b="1" dirty="0">
                <a:solidFill>
                  <a:schemeClr val="tx1"/>
                </a:solidFill>
                <a:latin typeface="Microsoft YaHei"/>
                <a:ea typeface="Microsoft YaHei"/>
                <a:cs typeface="Arial" panose="020B0604020202020204" pitchFamily="34" charset="0"/>
              </a:rPr>
              <a:t>核糖结合位点结合，与恩考芬尼相比解离半衰期更短</a:t>
            </a:r>
            <a:endParaRPr lang="zh-CN" sz="1400" dirty="0">
              <a:solidFill>
                <a:schemeClr val="tx1"/>
              </a:solidFill>
              <a:latin typeface="Microsoft YaHei"/>
              <a:ea typeface="Microsoft YaHei"/>
              <a:cs typeface="Arial" panose="020B0604020202020204" pitchFamily="34" charset="0"/>
            </a:endParaRPr>
          </a:p>
        </p:txBody>
      </p:sp>
    </p:spTree>
    <p:extLst>
      <p:ext uri="{BB962C8B-B14F-4D97-AF65-F5344CB8AC3E}">
        <p14:creationId xmlns:p14="http://schemas.microsoft.com/office/powerpoint/2010/main" val="356013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2662</Words>
  <Application>Microsoft Office PowerPoint</Application>
  <PresentationFormat>Widescreen</PresentationFormat>
  <Paragraphs>368</Paragraphs>
  <Slides>11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Arial,Sans-Serif</vt:lpstr>
      <vt:lpstr>等线</vt:lpstr>
      <vt:lpstr>等线 Light</vt:lpstr>
      <vt:lpstr>微软雅黑</vt:lpstr>
      <vt:lpstr>微软雅黑</vt:lpstr>
      <vt:lpstr>Arial</vt:lpstr>
      <vt:lpstr>Microsoft Uighur</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Development</dc:title>
  <dc:creator>Linda Zheng</dc:creator>
  <cp:lastModifiedBy>JIANG Xiaobin</cp:lastModifiedBy>
  <cp:revision>6</cp:revision>
  <dcterms:created xsi:type="dcterms:W3CDTF">2025-04-22T09:46:18Z</dcterms:created>
  <dcterms:modified xsi:type="dcterms:W3CDTF">2026-06-09T10:21:26Z</dcterms:modified>
</cp:coreProperties>
</file>