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147482943" r:id="rId2"/>
    <p:sldId id="2147482944" r:id="rId3"/>
    <p:sldId id="2147482945" r:id="rId4"/>
    <p:sldId id="2147482947" r:id="rId5"/>
    <p:sldId id="2147482948" r:id="rId6"/>
    <p:sldId id="2147482965" r:id="rId7"/>
    <p:sldId id="2147482966" r:id="rId8"/>
    <p:sldId id="2147482967" r:id="rId9"/>
    <p:sldId id="2147482952" r:id="rId10"/>
    <p:sldId id="2147482959" r:id="rId11"/>
    <p:sldId id="214748294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274A43-34F4-52DD-010E-696901C0CCE4}" name="Linda Zheng" initials="HZ" userId="S::zhengh@pierre-fabre.com::5b52da9d-b2aa-4fa7-a660-464cefde0972" providerId="AD"/>
  <p188:author id="{64713087-A438-1D20-ED6C-3E0B0BEF38C5}" name="LI Wilson" initials="LW" userId="S::liyo@pierre-fabre.com::88d9b7b4-51c5-4b6a-860a-afc478b08637" providerId="AD"/>
  <p188:author id="{736D0A9B-AEC3-575A-AA3B-3D28EA587160}" name="ZHANG Chunqiu" initials="CZ" userId="S::PE152016@pierre-fabre.com::be56fefd-0bfe-4687-a652-48548b31ad7a" providerId="AD"/>
  <p188:author id="{CB95FAB3-73D2-09C3-6864-60C7D42E98DE}" name="YUAN Yiping" initials="YY" userId="S::yuany@pierre-fabre.com::92add5e4-aa9a-4bda-8b2c-7f28e0f3a419" providerId="AD"/>
  <p188:author id="{4F2972E5-3131-59A3-B40E-FA7A91D2D8B2}" name="JIANG Xiaobin" initials="XJ" userId="S::PE153559@pierre-fabre.com::437e1df4-1bf3-47e0-aead-f4bb5f1c9c2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eviewer" lastIdx="14" clrIdx="0">
    <p:extLst>
      <p:ext uri="{19B8F6BF-5375-455C-9EA6-DF929625EA0E}">
        <p15:presenceInfo xmlns:p15="http://schemas.microsoft.com/office/powerpoint/2012/main" userId="Reviewer" providerId="None"/>
      </p:ext>
    </p:extLst>
  </p:cmAuthor>
  <p:cmAuthor id="2" name="JIANG Xiaobin" initials="XJ" lastIdx="2" clrIdx="1">
    <p:extLst>
      <p:ext uri="{19B8F6BF-5375-455C-9EA6-DF929625EA0E}">
        <p15:presenceInfo xmlns:p15="http://schemas.microsoft.com/office/powerpoint/2012/main" userId="S::PE153559@pierre-fabre.com::437e1df4-1bf3-47e0-aead-f4bb5f1c9c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F4F"/>
    <a:srgbClr val="1C4C90"/>
    <a:srgbClr val="EE67B7"/>
    <a:srgbClr val="85DFFF"/>
    <a:srgbClr val="4BD0FF"/>
    <a:srgbClr val="00B0F0"/>
    <a:srgbClr val="2F5597"/>
    <a:srgbClr val="F2F8FD"/>
    <a:srgbClr val="00756E"/>
    <a:srgbClr val="E6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0A8C9-4518-4679-AF8D-2EE0CDC49816}" v="27" dt="2026-06-08T14:08:28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6449" autoAdjust="0"/>
  </p:normalViewPr>
  <p:slideViewPr>
    <p:cSldViewPr snapToGrid="0">
      <p:cViewPr varScale="1">
        <p:scale>
          <a:sx n="60" d="100"/>
          <a:sy n="60" d="100"/>
        </p:scale>
        <p:origin x="7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433224955775404"/>
          <c:w val="0.98599023140387076"/>
          <c:h val="0.49064731704121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所有级别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51F9A18-D150-4E20-9B5F-187876E550BB}" type="VALUE">
                      <a:rPr lang="en-US" altLang="zh-CN" smtClean="0"/>
                      <a:pPr/>
                      <a:t>[VALUE]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(8/98)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0A-4749-A480-5BF10710D5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14A68B6-36A1-47F6-878A-14B84C4F01BA}" type="VALUE">
                      <a:rPr lang="en-US" altLang="zh-CN" smtClean="0"/>
                      <a:pPr/>
                      <a:t>[VALUE]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(52/93)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D3A-4D93-8D70-134806CAD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恩考芬尼+贝美替尼
PHAROS</c:v>
                </c:pt>
                <c:pt idx="1">
                  <c:v>达拉非尼+曲美替尼
BRF113928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0.08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A-4749-A480-5BF10710D52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3-4级</c:v>
                </c:pt>
              </c:strCache>
            </c:strRef>
          </c:tx>
          <c:spPr>
            <a:solidFill>
              <a:srgbClr val="C14F4F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9A6-4CA3-8717-093B9578445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fld id="{40BCB933-7CC4-4B9E-83BB-BB353DDD0AF0}" type="VALUE">
                      <a:rPr lang="en-US" altLang="zh-CN" sz="2000" b="1" smtClean="0"/>
                      <a:pPr>
                        <a:defRPr sz="1600" b="1"/>
                      </a:pPr>
                      <a:t>[VALUE]</a:t>
                    </a:fld>
                    <a:r>
                      <a:rPr lang="en-US" sz="1600" b="1"/>
                      <a:t> </a:t>
                    </a:r>
                  </a:p>
                  <a:p>
                    <a:pPr>
                      <a:defRPr sz="1600" b="1"/>
                    </a:pPr>
                    <a:r>
                      <a:rPr lang="en-US" sz="1600" b="0"/>
                      <a:t>(6/93)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0A-4749-A480-5BF10710D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恩考芬尼+贝美替尼
PHAROS</c:v>
                </c:pt>
                <c:pt idx="1">
                  <c:v>达拉非尼+曲美替尼
BRF113928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A-4749-A480-5BF10710D5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3"/>
        <c:overlap val="-69"/>
        <c:axId val="1305640511"/>
        <c:axId val="1567932527"/>
      </c:barChart>
      <c:catAx>
        <c:axId val="130564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en-US"/>
          </a:p>
        </c:txPr>
        <c:crossAx val="1567932527"/>
        <c:crosses val="autoZero"/>
        <c:auto val="1"/>
        <c:lblAlgn val="ctr"/>
        <c:lblOffset val="100"/>
        <c:noMultiLvlLbl val="0"/>
      </c:catAx>
      <c:valAx>
        <c:axId val="1567932527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0564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963785299744697"/>
          <c:y val="0.11204383148791194"/>
          <c:w val="0.45605437113972963"/>
          <c:h val="0.1195401689931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0333675548365"/>
          <c:y val="7.0643920115632822E-2"/>
          <c:w val="0.86914466637212862"/>
          <c:h val="0.51887664209800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1-2级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恶心</c:v>
                </c:pt>
                <c:pt idx="1">
                  <c:v>腹泻</c:v>
                </c:pt>
                <c:pt idx="2">
                  <c:v>疲劳</c:v>
                </c:pt>
                <c:pt idx="3">
                  <c:v>呕吐</c:v>
                </c:pt>
                <c:pt idx="4">
                  <c:v>视物模糊</c:v>
                </c:pt>
                <c:pt idx="5">
                  <c:v>贫血</c:v>
                </c:pt>
                <c:pt idx="6">
                  <c:v>便秘</c:v>
                </c:pt>
                <c:pt idx="7">
                  <c:v>AST升高</c:v>
                </c:pt>
                <c:pt idx="8">
                  <c:v>ALT升高</c:v>
                </c:pt>
                <c:pt idx="9">
                  <c:v>脱发</c:v>
                </c:pt>
                <c:pt idx="10">
                  <c:v>瘙痒</c:v>
                </c:pt>
                <c:pt idx="11">
                  <c:v>血肌酸磷酸激酶升高</c:v>
                </c:pt>
                <c:pt idx="12">
                  <c:v>腹痛</c:v>
                </c:pt>
                <c:pt idx="13">
                  <c:v>皮肤干燥</c:v>
                </c:pt>
                <c:pt idx="14">
                  <c:v>斑丘疹</c:v>
                </c:pt>
                <c:pt idx="15">
                  <c:v>肌痛</c:v>
                </c:pt>
                <c:pt idx="16">
                  <c:v>头晕</c:v>
                </c:pt>
                <c:pt idx="17">
                  <c:v>外周水肿</c:v>
                </c:pt>
                <c:pt idx="18">
                  <c:v>乏力</c:v>
                </c:pt>
                <c:pt idx="19">
                  <c:v>皮疹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0.48</c:v>
                </c:pt>
                <c:pt idx="1">
                  <c:v>0.38</c:v>
                </c:pt>
                <c:pt idx="2">
                  <c:v>0.3</c:v>
                </c:pt>
                <c:pt idx="3">
                  <c:v>0.28000000000000003</c:v>
                </c:pt>
                <c:pt idx="4">
                  <c:v>0.17</c:v>
                </c:pt>
                <c:pt idx="5">
                  <c:v>0.13</c:v>
                </c:pt>
                <c:pt idx="6">
                  <c:v>0.14000000000000001</c:v>
                </c:pt>
                <c:pt idx="7">
                  <c:v>0.08</c:v>
                </c:pt>
                <c:pt idx="8">
                  <c:v>0.06</c:v>
                </c:pt>
                <c:pt idx="9">
                  <c:v>0.12</c:v>
                </c:pt>
                <c:pt idx="10">
                  <c:v>0.12</c:v>
                </c:pt>
                <c:pt idx="11">
                  <c:v>0.1</c:v>
                </c:pt>
                <c:pt idx="12">
                  <c:v>0.11</c:v>
                </c:pt>
                <c:pt idx="13">
                  <c:v>0.11</c:v>
                </c:pt>
                <c:pt idx="14">
                  <c:v>0.1</c:v>
                </c:pt>
                <c:pt idx="15">
                  <c:v>0.09</c:v>
                </c:pt>
                <c:pt idx="16">
                  <c:v>0.1</c:v>
                </c:pt>
                <c:pt idx="17">
                  <c:v>0.11</c:v>
                </c:pt>
                <c:pt idx="18">
                  <c:v>7.0000000000000007E-2</c:v>
                </c:pt>
                <c:pt idx="19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9-4087-A1F0-B63E78BE37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3-4级</c:v>
                </c:pt>
              </c:strCache>
            </c:strRef>
          </c:tx>
          <c:spPr>
            <a:solidFill>
              <a:srgbClr val="C14F4F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恶心</c:v>
                </c:pt>
                <c:pt idx="1">
                  <c:v>腹泻</c:v>
                </c:pt>
                <c:pt idx="2">
                  <c:v>疲劳</c:v>
                </c:pt>
                <c:pt idx="3">
                  <c:v>呕吐</c:v>
                </c:pt>
                <c:pt idx="4">
                  <c:v>视物模糊</c:v>
                </c:pt>
                <c:pt idx="5">
                  <c:v>贫血</c:v>
                </c:pt>
                <c:pt idx="6">
                  <c:v>便秘</c:v>
                </c:pt>
                <c:pt idx="7">
                  <c:v>AST升高</c:v>
                </c:pt>
                <c:pt idx="8">
                  <c:v>ALT升高</c:v>
                </c:pt>
                <c:pt idx="9">
                  <c:v>脱发</c:v>
                </c:pt>
                <c:pt idx="10">
                  <c:v>瘙痒</c:v>
                </c:pt>
                <c:pt idx="11">
                  <c:v>血肌酸磷酸激酶升高</c:v>
                </c:pt>
                <c:pt idx="12">
                  <c:v>腹痛</c:v>
                </c:pt>
                <c:pt idx="13">
                  <c:v>皮肤干燥</c:v>
                </c:pt>
                <c:pt idx="14">
                  <c:v>斑丘疹</c:v>
                </c:pt>
                <c:pt idx="15">
                  <c:v>肌痛</c:v>
                </c:pt>
                <c:pt idx="16">
                  <c:v>头晕</c:v>
                </c:pt>
                <c:pt idx="17">
                  <c:v>外周水肿</c:v>
                </c:pt>
                <c:pt idx="18">
                  <c:v>乏力</c:v>
                </c:pt>
                <c:pt idx="19">
                  <c:v>皮疹</c:v>
                </c:pt>
              </c:strCache>
            </c:strRef>
          </c:cat>
          <c:val>
            <c:numRef>
              <c:f>Sheet1!$C$2:$C$21</c:f>
              <c:numCache>
                <c:formatCode>0%</c:formatCode>
                <c:ptCount val="20"/>
                <c:pt idx="0">
                  <c:v>0.04</c:v>
                </c:pt>
                <c:pt idx="1">
                  <c:v>0.05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  <c:pt idx="5">
                  <c:v>0.04</c:v>
                </c:pt>
                <c:pt idx="6">
                  <c:v>0</c:v>
                </c:pt>
                <c:pt idx="7">
                  <c:v>0.05</c:v>
                </c:pt>
                <c:pt idx="8">
                  <c:v>7.0000000000000007E-2</c:v>
                </c:pt>
                <c:pt idx="9">
                  <c:v>0</c:v>
                </c:pt>
                <c:pt idx="10">
                  <c:v>0</c:v>
                </c:pt>
                <c:pt idx="11">
                  <c:v>0.01</c:v>
                </c:pt>
                <c:pt idx="12">
                  <c:v>0</c:v>
                </c:pt>
                <c:pt idx="13">
                  <c:v>0</c:v>
                </c:pt>
                <c:pt idx="14">
                  <c:v>0.01</c:v>
                </c:pt>
                <c:pt idx="15">
                  <c:v>0.02</c:v>
                </c:pt>
                <c:pt idx="16">
                  <c:v>0.01</c:v>
                </c:pt>
                <c:pt idx="17">
                  <c:v>0</c:v>
                </c:pt>
                <c:pt idx="18">
                  <c:v>0.03</c:v>
                </c:pt>
                <c:pt idx="1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89-4087-A1F0-B63E78BE3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100"/>
        <c:axId val="898761327"/>
        <c:axId val="898762287"/>
      </c:barChart>
      <c:catAx>
        <c:axId val="89876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762287"/>
        <c:crosses val="autoZero"/>
        <c:auto val="1"/>
        <c:lblAlgn val="ctr"/>
        <c:lblOffset val="100"/>
        <c:noMultiLvlLbl val="0"/>
      </c:catAx>
      <c:valAx>
        <c:axId val="89876228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76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PowerPoint]Sheet1'!$B$16</c:f>
              <c:strCache>
                <c:ptCount val="1"/>
                <c:pt idx="0">
                  <c:v>1-2级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PowerPoint]Sheet1'!$A$17:$A$54</c:f>
              <c:strCache>
                <c:ptCount val="38"/>
                <c:pt idx="0">
                  <c:v>发热</c:v>
                </c:pt>
                <c:pt idx="1">
                  <c:v>恶心</c:v>
                </c:pt>
                <c:pt idx="2">
                  <c:v>呕吐</c:v>
                </c:pt>
                <c:pt idx="3">
                  <c:v>皮肤干燥</c:v>
                </c:pt>
                <c:pt idx="4">
                  <c:v>腹泻</c:v>
                </c:pt>
                <c:pt idx="5">
                  <c:v>外周水肿</c:v>
                </c:pt>
                <c:pt idx="6">
                  <c:v>食欲减退</c:v>
                </c:pt>
                <c:pt idx="7">
                  <c:v>咳嗽</c:v>
                </c:pt>
                <c:pt idx="8">
                  <c:v>疲劳</c:v>
                </c:pt>
                <c:pt idx="9">
                  <c:v>皮疹</c:v>
                </c:pt>
                <c:pt idx="10">
                  <c:v>衰弱</c:v>
                </c:pt>
                <c:pt idx="11">
                  <c:v>呼吸困难</c:v>
                </c:pt>
                <c:pt idx="12">
                  <c:v>寒战</c:v>
                </c:pt>
                <c:pt idx="13">
                  <c:v>关节痛</c:v>
                </c:pt>
                <c:pt idx="14">
                  <c:v>头痛</c:v>
                </c:pt>
                <c:pt idx="15">
                  <c:v>贫血</c:v>
                </c:pt>
                <c:pt idx="16">
                  <c:v>体重减轻</c:v>
                </c:pt>
                <c:pt idx="17">
                  <c:v>背痛</c:v>
                </c:pt>
                <c:pt idx="18">
                  <c:v>便秘</c:v>
                </c:pt>
                <c:pt idx="19">
                  <c:v>头晕</c:v>
                </c:pt>
                <c:pt idx="20">
                  <c:v>瘙痒</c:v>
                </c:pt>
                <c:pt idx="21">
                  <c:v>鼻咽炎</c:v>
                </c:pt>
                <c:pt idx="22">
                  <c:v>低血压</c:v>
                </c:pt>
                <c:pt idx="23">
                  <c:v>腹痛</c:v>
                </c:pt>
                <c:pt idx="24">
                  <c:v>血碱性磷酸酶升高</c:v>
                </c:pt>
                <c:pt idx="25">
                  <c:v>低钠血症</c:v>
                </c:pt>
                <c:pt idx="26">
                  <c:v>中性粒细胞减少症</c:v>
                </c:pt>
                <c:pt idx="27">
                  <c:v>AST升高</c:v>
                </c:pt>
                <c:pt idx="28">
                  <c:v>红斑</c:v>
                </c:pt>
                <c:pt idx="29">
                  <c:v>肌肉痉挛</c:v>
                </c:pt>
                <c:pt idx="30">
                  <c:v>尿路感染</c:v>
                </c:pt>
                <c:pt idx="31">
                  <c:v>肺炎</c:v>
                </c:pt>
                <c:pt idx="32">
                  <c:v>肌痛</c:v>
                </c:pt>
                <c:pt idx="33">
                  <c:v>ALT升高</c:v>
                </c:pt>
                <c:pt idx="34">
                  <c:v>体重增加</c:v>
                </c:pt>
                <c:pt idx="35">
                  <c:v>高血压</c:v>
                </c:pt>
                <c:pt idx="36">
                  <c:v>肢体疼痛</c:v>
                </c:pt>
                <c:pt idx="37">
                  <c:v>鼻炎</c:v>
                </c:pt>
              </c:strCache>
            </c:strRef>
          </c:cat>
          <c:val>
            <c:numRef>
              <c:f>'[Chart in Microsoft PowerPoint]Sheet1'!$B$17:$B$54</c:f>
              <c:numCache>
                <c:formatCode>0%</c:formatCode>
                <c:ptCount val="38"/>
                <c:pt idx="0">
                  <c:v>0.5</c:v>
                </c:pt>
                <c:pt idx="1">
                  <c:v>0.51</c:v>
                </c:pt>
                <c:pt idx="2">
                  <c:v>0.37</c:v>
                </c:pt>
                <c:pt idx="3">
                  <c:v>0.37</c:v>
                </c:pt>
                <c:pt idx="4">
                  <c:v>0.35</c:v>
                </c:pt>
                <c:pt idx="5">
                  <c:v>0.34</c:v>
                </c:pt>
                <c:pt idx="6">
                  <c:v>0.19</c:v>
                </c:pt>
                <c:pt idx="7">
                  <c:v>0.25</c:v>
                </c:pt>
                <c:pt idx="8">
                  <c:v>0.26</c:v>
                </c:pt>
                <c:pt idx="9">
                  <c:v>0.27</c:v>
                </c:pt>
                <c:pt idx="10">
                  <c:v>0.25</c:v>
                </c:pt>
                <c:pt idx="11">
                  <c:v>0.2</c:v>
                </c:pt>
                <c:pt idx="12">
                  <c:v>0.27</c:v>
                </c:pt>
                <c:pt idx="13">
                  <c:v>0.26</c:v>
                </c:pt>
                <c:pt idx="14">
                  <c:v>0.19</c:v>
                </c:pt>
                <c:pt idx="15">
                  <c:v>0.14000000000000001</c:v>
                </c:pt>
                <c:pt idx="16">
                  <c:v>0.18</c:v>
                </c:pt>
                <c:pt idx="17">
                  <c:v>0.15</c:v>
                </c:pt>
                <c:pt idx="18">
                  <c:v>0.18</c:v>
                </c:pt>
                <c:pt idx="19">
                  <c:v>0.18</c:v>
                </c:pt>
                <c:pt idx="20">
                  <c:v>0.14000000000000001</c:v>
                </c:pt>
                <c:pt idx="21">
                  <c:v>0.15</c:v>
                </c:pt>
                <c:pt idx="22">
                  <c:v>0.11</c:v>
                </c:pt>
                <c:pt idx="23">
                  <c:v>0.13</c:v>
                </c:pt>
                <c:pt idx="24">
                  <c:v>0.13</c:v>
                </c:pt>
                <c:pt idx="25">
                  <c:v>0.04</c:v>
                </c:pt>
                <c:pt idx="26">
                  <c:v>0.06</c:v>
                </c:pt>
                <c:pt idx="27">
                  <c:v>0.04</c:v>
                </c:pt>
                <c:pt idx="28">
                  <c:v>0.13</c:v>
                </c:pt>
                <c:pt idx="29">
                  <c:v>0.13</c:v>
                </c:pt>
                <c:pt idx="30">
                  <c:v>0.13</c:v>
                </c:pt>
                <c:pt idx="31">
                  <c:v>0.12</c:v>
                </c:pt>
                <c:pt idx="32">
                  <c:v>0.12</c:v>
                </c:pt>
                <c:pt idx="33">
                  <c:v>0.05</c:v>
                </c:pt>
                <c:pt idx="34">
                  <c:v>0.08</c:v>
                </c:pt>
                <c:pt idx="35">
                  <c:v>0.01</c:v>
                </c:pt>
                <c:pt idx="36">
                  <c:v>0.1</c:v>
                </c:pt>
                <c:pt idx="37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7-48D2-B885-C627575BA19C}"/>
            </c:ext>
          </c:extLst>
        </c:ser>
        <c:ser>
          <c:idx val="1"/>
          <c:order val="1"/>
          <c:tx>
            <c:strRef>
              <c:f>'[Chart in Microsoft PowerPoint]Sheet1'!$C$16</c:f>
              <c:strCache>
                <c:ptCount val="1"/>
                <c:pt idx="0">
                  <c:v>3-4级</c:v>
                </c:pt>
              </c:strCache>
            </c:strRef>
          </c:tx>
          <c:spPr>
            <a:solidFill>
              <a:srgbClr val="C14F4F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PowerPoint]Sheet1'!$A$17:$A$54</c:f>
              <c:strCache>
                <c:ptCount val="38"/>
                <c:pt idx="0">
                  <c:v>发热</c:v>
                </c:pt>
                <c:pt idx="1">
                  <c:v>恶心</c:v>
                </c:pt>
                <c:pt idx="2">
                  <c:v>呕吐</c:v>
                </c:pt>
                <c:pt idx="3">
                  <c:v>皮肤干燥</c:v>
                </c:pt>
                <c:pt idx="4">
                  <c:v>腹泻</c:v>
                </c:pt>
                <c:pt idx="5">
                  <c:v>外周水肿</c:v>
                </c:pt>
                <c:pt idx="6">
                  <c:v>食欲减退</c:v>
                </c:pt>
                <c:pt idx="7">
                  <c:v>咳嗽</c:v>
                </c:pt>
                <c:pt idx="8">
                  <c:v>疲劳</c:v>
                </c:pt>
                <c:pt idx="9">
                  <c:v>皮疹</c:v>
                </c:pt>
                <c:pt idx="10">
                  <c:v>衰弱</c:v>
                </c:pt>
                <c:pt idx="11">
                  <c:v>呼吸困难</c:v>
                </c:pt>
                <c:pt idx="12">
                  <c:v>寒战</c:v>
                </c:pt>
                <c:pt idx="13">
                  <c:v>关节痛</c:v>
                </c:pt>
                <c:pt idx="14">
                  <c:v>头痛</c:v>
                </c:pt>
                <c:pt idx="15">
                  <c:v>贫血</c:v>
                </c:pt>
                <c:pt idx="16">
                  <c:v>体重减轻</c:v>
                </c:pt>
                <c:pt idx="17">
                  <c:v>背痛</c:v>
                </c:pt>
                <c:pt idx="18">
                  <c:v>便秘</c:v>
                </c:pt>
                <c:pt idx="19">
                  <c:v>头晕</c:v>
                </c:pt>
                <c:pt idx="20">
                  <c:v>瘙痒</c:v>
                </c:pt>
                <c:pt idx="21">
                  <c:v>鼻咽炎</c:v>
                </c:pt>
                <c:pt idx="22">
                  <c:v>低血压</c:v>
                </c:pt>
                <c:pt idx="23">
                  <c:v>腹痛</c:v>
                </c:pt>
                <c:pt idx="24">
                  <c:v>血碱性磷酸酶升高</c:v>
                </c:pt>
                <c:pt idx="25">
                  <c:v>低钠血症</c:v>
                </c:pt>
                <c:pt idx="26">
                  <c:v>中性粒细胞减少症</c:v>
                </c:pt>
                <c:pt idx="27">
                  <c:v>AST升高</c:v>
                </c:pt>
                <c:pt idx="28">
                  <c:v>红斑</c:v>
                </c:pt>
                <c:pt idx="29">
                  <c:v>肌肉痉挛</c:v>
                </c:pt>
                <c:pt idx="30">
                  <c:v>尿路感染</c:v>
                </c:pt>
                <c:pt idx="31">
                  <c:v>肺炎</c:v>
                </c:pt>
                <c:pt idx="32">
                  <c:v>肌痛</c:v>
                </c:pt>
                <c:pt idx="33">
                  <c:v>ALT升高</c:v>
                </c:pt>
                <c:pt idx="34">
                  <c:v>体重增加</c:v>
                </c:pt>
                <c:pt idx="35">
                  <c:v>高血压</c:v>
                </c:pt>
                <c:pt idx="36">
                  <c:v>肢体疼痛</c:v>
                </c:pt>
                <c:pt idx="37">
                  <c:v>鼻炎</c:v>
                </c:pt>
              </c:strCache>
            </c:strRef>
          </c:cat>
          <c:val>
            <c:numRef>
              <c:f>'[Chart in Microsoft PowerPoint]Sheet1'!$C$17:$C$54</c:f>
              <c:numCache>
                <c:formatCode>0%</c:formatCode>
                <c:ptCount val="38"/>
                <c:pt idx="0">
                  <c:v>0.06</c:v>
                </c:pt>
                <c:pt idx="1">
                  <c:v>0</c:v>
                </c:pt>
                <c:pt idx="2">
                  <c:v>0.03</c:v>
                </c:pt>
                <c:pt idx="3">
                  <c:v>0.01</c:v>
                </c:pt>
                <c:pt idx="4">
                  <c:v>0.02</c:v>
                </c:pt>
                <c:pt idx="5">
                  <c:v>0.03</c:v>
                </c:pt>
                <c:pt idx="6">
                  <c:v>0.14000000000000001</c:v>
                </c:pt>
                <c:pt idx="7">
                  <c:v>0.06</c:v>
                </c:pt>
                <c:pt idx="8">
                  <c:v>0.03</c:v>
                </c:pt>
                <c:pt idx="9">
                  <c:v>0.02</c:v>
                </c:pt>
                <c:pt idx="10">
                  <c:v>0.04</c:v>
                </c:pt>
                <c:pt idx="11">
                  <c:v>0.08</c:v>
                </c:pt>
                <c:pt idx="12">
                  <c:v>0</c:v>
                </c:pt>
                <c:pt idx="13">
                  <c:v>0.01</c:v>
                </c:pt>
                <c:pt idx="14">
                  <c:v>0.01</c:v>
                </c:pt>
                <c:pt idx="15">
                  <c:v>0.05</c:v>
                </c:pt>
                <c:pt idx="16">
                  <c:v>0.01</c:v>
                </c:pt>
                <c:pt idx="17">
                  <c:v>0.03</c:v>
                </c:pt>
                <c:pt idx="18">
                  <c:v>0</c:v>
                </c:pt>
                <c:pt idx="19">
                  <c:v>0</c:v>
                </c:pt>
                <c:pt idx="20">
                  <c:v>0.02</c:v>
                </c:pt>
                <c:pt idx="21">
                  <c:v>0</c:v>
                </c:pt>
                <c:pt idx="22">
                  <c:v>0.03</c:v>
                </c:pt>
                <c:pt idx="23">
                  <c:v>0.01</c:v>
                </c:pt>
                <c:pt idx="24">
                  <c:v>0.01</c:v>
                </c:pt>
                <c:pt idx="25">
                  <c:v>0.1</c:v>
                </c:pt>
                <c:pt idx="26">
                  <c:v>0.08</c:v>
                </c:pt>
                <c:pt idx="27">
                  <c:v>0.1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0.06</c:v>
                </c:pt>
                <c:pt idx="34">
                  <c:v>0.03</c:v>
                </c:pt>
                <c:pt idx="35">
                  <c:v>0.1</c:v>
                </c:pt>
                <c:pt idx="36">
                  <c:v>0.01</c:v>
                </c:pt>
                <c:pt idx="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7-48D2-B885-C627575BA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730175"/>
        <c:axId val="49731135"/>
      </c:barChart>
      <c:catAx>
        <c:axId val="4973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1135"/>
        <c:crosses val="autoZero"/>
        <c:auto val="1"/>
        <c:lblAlgn val="ctr"/>
        <c:lblOffset val="100"/>
        <c:noMultiLvlLbl val="0"/>
      </c:catAx>
      <c:valAx>
        <c:axId val="497311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017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02807-07C3-4CB4-83A8-39710751F9E7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02979-F025-4331-B1BE-B786DDBFC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2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06470-0292-D6C2-A7FF-6BFB520B8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D34BC7-F2FB-F9E4-6D23-6D480C9F4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ACA8F7-278E-51E4-910A-FA193AAB7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F186A4-18D7-295B-3A56-2373065FB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2F43D-6BE4-41CF-99D6-F2E00CA40D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73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DFBFA-B06C-E1A7-6E64-747A39CDF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B0E251-F2A5-E882-1E5D-E32C2A006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E415465-0307-3120-FC3F-316606CBC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24DE95-3DFB-6A9B-4291-8DF869EF4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1426-37CF-4B69-87AA-277221FE0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6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F6FD4-FD3F-F43A-6EAD-BFFE2F0EA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1DFC88-9F9A-D437-416A-ECE0BBE7C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153327-98D7-5F42-1264-DFE674F61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8FE37E-A743-7F11-BBB9-D49953D06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1426-37CF-4B69-87AA-277221FE05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8BFF6-C9C4-9768-7058-370CDDE5A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8F04D96-3C98-4EDD-3148-A958B747D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EF77D1-4AF2-33DA-BBF2-D8E213CA5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444613-E04E-EDD7-733C-03DB1599C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1426-37CF-4B69-87AA-277221FE05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38EE1-A35A-C7C2-48BF-F98764E9F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919441C-1471-829F-7345-1FE638374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642FFC-24CF-B583-FC09-3D255EF36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54A78E-EEAF-EABD-EE66-E16F53133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1426-37CF-4B69-87AA-277221FE05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4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E9052-1D1C-4175-BA03-40909692D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0723DA-F78A-811B-AB4B-0FF990A7C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5D6554-1FC8-9DC6-C407-0804614BA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C3DB5D-3A2A-5F15-798D-8F2B908E9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1426-37CF-4B69-87AA-277221FE05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0C81F-D270-385F-07BF-641D78776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2619AB-0A44-1BBA-2CBC-FAFDB6BFE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A044783-7783-E351-B804-DF9CAF408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B02D16-83C5-4B9F-1EA6-7D15065CF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1426-37CF-4B69-87AA-277221FE05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2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B331B-8CB0-E261-0EEF-0C3A46A5C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669A2D8-BF3F-6365-B1B6-D04080D12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C3FAF44-B38B-A639-181B-1C5DFCC9B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694C0E-3CD7-68E7-9247-61E1078B7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1426-37CF-4B69-87AA-277221FE05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3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CB8E1-0238-B0D6-916D-74EA0B05C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E56C1F0-5F4A-CA87-8F94-F39859364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C26DD88-60B8-7CC2-EB0F-0B6C0DA71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253123-2BAB-8E04-A0F9-4A733EC70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1426-37CF-4B69-87AA-277221FE05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3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CD0A3-528E-6A8A-BC15-8BB20163D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0D1CA6-3B93-3AF8-6F35-E5782C0DB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DEFBE7-BEF1-51FF-8670-06B1F1030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7D0FF5-48BB-381D-2F40-98318C657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1426-37CF-4B69-87AA-277221FE05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2253F-2BA3-DD0D-E7FE-AAEB72D30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087ACF-5C24-ABCE-2B24-C8B0FF68A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430A88-5344-2E32-A40A-02AF111C4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B9D4EE-EF13-7CA8-9450-85380D3E7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1426-37CF-4B69-87AA-277221FE05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6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335F-3601-2044-A1AE-B1CF7CD86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EFCB8-4F35-F308-EB7D-DF0A8B7B7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30561-450A-2D2A-138A-AEDB402A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F9EC2-6EA4-EF7F-A120-D787D830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8B481-77D8-59D7-9CDB-ACBA88CB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31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0074-53DE-DE86-DE15-DD120458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42492-6E2D-CE0C-8F6F-F2FD0A1EB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EC6A6-3FE2-EA32-B80C-4F384B2B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B9337-5367-5D0E-C43C-E9BC8153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ECDE9-BA97-533D-EA28-E77D27BB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8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10EC4-283F-E194-1A31-9FF999C2A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18A9E-AC34-1E2C-5E6A-7F16CAB4D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8947D-4057-4BAA-EBC2-B3C1984B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017A-692A-132B-E50F-87E09FF3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5529-0D6D-8BFD-B263-A1062B16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5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2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018" y="1518732"/>
            <a:ext cx="87659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1" name="文本占位符 16">
            <a:extLst>
              <a:ext uri="{FF2B5EF4-FFF2-40B4-BE49-F238E27FC236}">
                <a16:creationId xmlns:a16="http://schemas.microsoft.com/office/drawing/2014/main" id="{54228605-9C37-A375-9B2C-BC2895C2A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3018" y="357605"/>
            <a:ext cx="8765963" cy="871709"/>
          </a:xfrm>
        </p:spPr>
        <p:txBody>
          <a:bodyPr anchor="ctr"/>
          <a:lstStyle>
            <a:lvl1pPr marL="0" indent="0">
              <a:buNone/>
              <a:defRPr/>
            </a:lvl1pPr>
            <a:lvl2pPr marL="457144" indent="0">
              <a:buNone/>
              <a:defRPr/>
            </a:lvl2pPr>
            <a:lvl3pPr marL="914288" indent="0">
              <a:buNone/>
              <a:defRPr/>
            </a:lvl3pPr>
            <a:lvl4pPr marL="1371432" indent="0">
              <a:buNone/>
              <a:defRPr/>
            </a:lvl4pPr>
            <a:lvl5pPr marL="1828576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88B1BF6-5C9C-6B05-8006-D35367C08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1892"/>
          <a:stretch>
            <a:fillRect/>
          </a:stretch>
        </p:blipFill>
        <p:spPr>
          <a:xfrm flipH="1">
            <a:off x="0" y="5319309"/>
            <a:ext cx="12192000" cy="1539655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405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3E4F-A313-8BB5-48E5-EC51C03F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AB33-02C7-FF13-0435-1EA0FE7C2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89486-709D-A045-EC10-D9D8940B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C0512-95D8-CBB7-8607-D5703CA4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BFADC-022A-B9AB-35EC-79D7ED56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88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E25B-2D17-658B-1893-ED5EA819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CEDE0-D97F-FDE6-E464-D2833A3AC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FE4B0-4A99-4910-7E40-B6E9263A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3A163-D4A2-861F-99C2-117E246D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6DBF9-EF08-1400-BC94-A0081924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47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8DA7-3786-0F6D-F657-818D4C7F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1ACD2-BAC1-E3D0-A89E-896674CE4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4502A-482C-A228-0F5A-ED02AE000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84D35-1972-DF7C-9812-059B3E6A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5F1B9-3590-AE64-F9FE-C121B227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5C303-4F4B-2FE0-0678-9F3E3561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0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B35F-9427-4332-D146-ECEE4868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FA004-CBA1-B41A-33F0-42309FA04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62A29-3CD5-16A7-EC05-D53C79621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C0329-9AE4-D67C-DD76-E8A3F72BE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A5D23-1D70-5AB0-86A3-BD3E283D1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73C3B2-3E16-238A-833B-F1777E5D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89C66-BBED-F2C8-61B5-2D7E6F1F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275C0-3CB7-A7C0-B8A2-4C2C6100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83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3341-B19A-E726-427F-D4BAF204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309E7-0C76-6F75-7246-89B53895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63C31-E2A5-562C-CAA7-9504A48A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55A58-157F-8A06-7246-6E1BD57E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28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B4076-3DD6-7FD9-7D12-C48B54F8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A8366-F0A3-FAE0-5726-B839FC51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0BDCB-FFCF-6557-B7D5-834BF158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21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7C91-02E8-1560-9E30-DC1511B4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5001E-D304-27D6-FE01-50B2DD01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A08D2-193C-B68F-9279-C2FD2DC98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5339-32A2-CED3-C1A7-E793C6FB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F9862-815B-EBE9-4A96-1CF4E0EE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DDE21-1F83-1B95-D9F5-28ADEC86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22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29A1-EF57-4743-6440-A3B93F30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E489CF-6E10-8962-AFF2-5590BB2DB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4B289-D196-6D6A-471F-417EFF27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4A062-9724-9B43-3AFC-77FB3441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58DE5-0918-1AC6-8446-B53A4DFE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498ED-B440-628F-0437-013263E5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65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DD033-08CF-DA73-FFBE-DFED6B53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C654A-D466-7634-35B5-8D444759C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1B855-C04D-C764-CCAF-4523C4FF5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B26C5-F4DB-4D11-8108-4755A627B760}" type="datetimeFigureOut">
              <a:rPr lang="zh-CN" altLang="en-US" smtClean="0"/>
              <a:t>2026/06/09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7BA12-1C38-2724-AF48-236FE902C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2E852-EBE8-9CD0-7B13-978CCD7D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343E1-E5BA-4C79-AB59-606D578EF9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50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9D96F-1D93-1829-5115-C03EC140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  AI 生成的内容可能不正确。">
            <a:extLst>
              <a:ext uri="{FF2B5EF4-FFF2-40B4-BE49-F238E27FC236}">
                <a16:creationId xmlns:a16="http://schemas.microsoft.com/office/drawing/2014/main" id="{2FC3085A-DC19-6525-A5E6-3C9B9DCDC28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0468" cy="6858000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87BAEF74-56C3-F4B8-8A1B-6D3D909BBD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892"/>
          <a:stretch>
            <a:fillRect/>
          </a:stretch>
        </p:blipFill>
        <p:spPr>
          <a:xfrm flipH="1">
            <a:off x="0" y="5319309"/>
            <a:ext cx="12192000" cy="15396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6119700-E1FF-42EF-EB78-E756CDE58FD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5000"/>
          </a:blip>
          <a:srcRect l="22797"/>
          <a:stretch>
            <a:fillRect/>
          </a:stretch>
        </p:blipFill>
        <p:spPr>
          <a:xfrm>
            <a:off x="-8467" y="1"/>
            <a:ext cx="2077491" cy="2305839"/>
          </a:xfrm>
          <a:prstGeom prst="rect">
            <a:avLst/>
          </a:pr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C8CE02B7-96EC-343F-B63D-F7B5D7F17B4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530140" y="-36672"/>
            <a:ext cx="630249" cy="62214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27000"/>
                </a:schemeClr>
              </a:gs>
              <a:gs pos="85000">
                <a:srgbClr val="1F9BD9">
                  <a:alpha val="18000"/>
                </a:srgbClr>
              </a:gs>
            </a:gsLst>
            <a:lin ang="5400000" scaled="1"/>
          </a:gradFill>
          <a:ln w="13783">
            <a:solidFill>
              <a:srgbClr val="BCD6F2">
                <a:alpha val="68000"/>
              </a:srgbClr>
            </a:solidFill>
          </a:ln>
          <a:effectLst>
            <a:outerShdw blurRad="303223" dist="41349" dir="5400000" algn="t" rotWithShape="0">
              <a:srgbClr val="4888E6">
                <a:alpha val="10000"/>
              </a:srgbClr>
            </a:outerShd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37" tIns="49619" rIns="99237" bIns="496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5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梦源黑体 CN W26" panose="020B0200000000000000" pitchFamily="34" charset="-122"/>
              <a:ea typeface="梦源黑体 CN W26" panose="020B0200000000000000" pitchFamily="34" charset="-122"/>
              <a:cs typeface="阿里巴巴普惠体 2.0 105 Heavy" panose="00020600040101010101" pitchFamily="18" charset="-122"/>
            </a:endParaRPr>
          </a:p>
        </p:txBody>
      </p:sp>
      <p:graphicFrame>
        <p:nvGraphicFramePr>
          <p:cNvPr id="3147" name="Table 3146">
            <a:extLst>
              <a:ext uri="{FF2B5EF4-FFF2-40B4-BE49-F238E27FC236}">
                <a16:creationId xmlns:a16="http://schemas.microsoft.com/office/drawing/2014/main" id="{ADA80E52-0CA8-805E-0848-6FC70D79437A}"/>
              </a:ext>
            </a:extLst>
          </p:cNvPr>
          <p:cNvGraphicFramePr>
            <a:graphicFrameLocks noGrp="1"/>
          </p:cNvGraphicFramePr>
          <p:nvPr/>
        </p:nvGraphicFramePr>
        <p:xfrm>
          <a:off x="568337" y="2364113"/>
          <a:ext cx="6636796" cy="7981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36796">
                  <a:extLst>
                    <a:ext uri="{9D8B030D-6E8A-4147-A177-3AD203B41FA5}">
                      <a16:colId xmlns:a16="http://schemas.microsoft.com/office/drawing/2014/main" val="120453554"/>
                    </a:ext>
                  </a:extLst>
                </a:gridCol>
              </a:tblGrid>
              <a:tr h="399068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首个取得</a:t>
                      </a:r>
                      <a:r>
                        <a:rPr lang="en-US" altLang="zh-CN" sz="1600" b="1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47.6</a:t>
                      </a:r>
                      <a:r>
                        <a:rPr lang="zh-CN" altLang="en-US" sz="1600" b="1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r>
                        <a:rPr lang="en-US" altLang="zh-CN" sz="1600" b="1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mOS</a:t>
                      </a:r>
                      <a:r>
                        <a:rPr lang="zh-CN" altLang="en-US" sz="1600" b="1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600" b="1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BRAF</a:t>
                      </a:r>
                      <a:r>
                        <a:rPr lang="en-US" altLang="zh-CN" sz="1600" b="1" baseline="300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V600E</a:t>
                      </a:r>
                      <a:r>
                        <a:rPr lang="zh-CN" altLang="en-US" sz="1600" b="1" baseline="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突变转移性非小细胞肺癌</a:t>
                      </a:r>
                      <a:r>
                        <a:rPr lang="zh-CN" altLang="en-US" sz="1600" b="1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治疗方案</a:t>
                      </a:r>
                      <a:endParaRPr lang="en-US" altLang="zh-CN" sz="1600" b="1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955087"/>
                  </a:ext>
                </a:extLst>
              </a:tr>
              <a:tr h="399068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显著降低了</a:t>
                      </a:r>
                      <a:r>
                        <a:rPr lang="en-US" altLang="zh-CN" sz="16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53%</a:t>
                      </a:r>
                      <a:r>
                        <a:rPr lang="zh-CN" altLang="en-US" sz="16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的疾病进展风险；</a:t>
                      </a:r>
                      <a:r>
                        <a:rPr lang="zh-CN" altLang="en-US" sz="1600" b="1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解决了目录内靶向治疗严重发热问题</a:t>
                      </a:r>
                      <a:endParaRPr lang="en-US" altLang="zh-CN" sz="1600" b="1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111737"/>
                  </a:ext>
                </a:extLst>
              </a:tr>
            </a:tbl>
          </a:graphicData>
        </a:graphic>
      </p:graphicFrame>
      <p:graphicFrame>
        <p:nvGraphicFramePr>
          <p:cNvPr id="3148" name="Table 3147">
            <a:extLst>
              <a:ext uri="{FF2B5EF4-FFF2-40B4-BE49-F238E27FC236}">
                <a16:creationId xmlns:a16="http://schemas.microsoft.com/office/drawing/2014/main" id="{C4C7699C-8E90-95C0-DBAD-7BE6A814869F}"/>
              </a:ext>
            </a:extLst>
          </p:cNvPr>
          <p:cNvGraphicFramePr>
            <a:graphicFrameLocks noGrp="1"/>
          </p:cNvGraphicFramePr>
          <p:nvPr/>
        </p:nvGraphicFramePr>
        <p:xfrm>
          <a:off x="723927" y="3652646"/>
          <a:ext cx="6211810" cy="231227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817435">
                  <a:extLst>
                    <a:ext uri="{9D8B030D-6E8A-4147-A177-3AD203B41FA5}">
                      <a16:colId xmlns:a16="http://schemas.microsoft.com/office/drawing/2014/main" val="120453554"/>
                    </a:ext>
                  </a:extLst>
                </a:gridCol>
                <a:gridCol w="1310898">
                  <a:extLst>
                    <a:ext uri="{9D8B030D-6E8A-4147-A177-3AD203B41FA5}">
                      <a16:colId xmlns:a16="http://schemas.microsoft.com/office/drawing/2014/main" val="2516324296"/>
                    </a:ext>
                  </a:extLst>
                </a:gridCol>
                <a:gridCol w="3083477">
                  <a:extLst>
                    <a:ext uri="{9D8B030D-6E8A-4147-A177-3AD203B41FA5}">
                      <a16:colId xmlns:a16="http://schemas.microsoft.com/office/drawing/2014/main" val="3511113035"/>
                    </a:ext>
                  </a:extLst>
                </a:gridCol>
              </a:tblGrid>
              <a:tr h="423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baseline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  <a:endParaRPr lang="en-US" altLang="zh-CN" sz="1600" b="1" baseline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5597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医保评审</a:t>
                      </a:r>
                      <a:endParaRPr lang="en-US" altLang="zh-CN" sz="1600" b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5597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baseline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en-US" altLang="zh-CN" sz="1600" b="1" baseline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F5597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39110"/>
                  </a:ext>
                </a:extLst>
              </a:tr>
              <a:tr h="707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非小细胞肺癌</a:t>
                      </a:r>
                      <a:endParaRPr lang="en-US" altLang="zh-CN" sz="1400" b="0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恩考芬尼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贝美替尼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申请新增</a:t>
                      </a:r>
                      <a:endParaRPr lang="en-US" altLang="zh-CN" sz="1400" b="1" kern="1200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恩考芬尼</a:t>
                      </a:r>
                      <a:r>
                        <a:rPr lang="en-US" altLang="zh-CN" sz="1400" b="0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b="0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贝美替尼同时申报</a:t>
                      </a:r>
                      <a:endParaRPr lang="en-US" altLang="zh-CN" sz="1400" b="0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955087"/>
                  </a:ext>
                </a:extLst>
              </a:tr>
              <a:tr h="1181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结直肠癌</a:t>
                      </a:r>
                      <a:endParaRPr lang="en-US" altLang="zh-CN" sz="1400" b="0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恩考芬尼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西妥昔单抗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受两家不同公司联合用药条件</a:t>
                      </a:r>
                      <a:r>
                        <a:rPr lang="zh-CN" altLang="en-US" sz="1400" b="1" kern="1200" dirty="0">
                          <a:solidFill>
                            <a:srgbClr val="C62828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限制</a:t>
                      </a:r>
                      <a:endParaRPr lang="en-US" altLang="zh-CN" sz="1400" b="1" kern="1200" dirty="0">
                        <a:solidFill>
                          <a:srgbClr val="C62828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鉴于西妥昔单抗不申报新增此联合适应症的特殊情况，该适应症暂不具备申报条件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111737"/>
                  </a:ext>
                </a:extLst>
              </a:tr>
            </a:tbl>
          </a:graphicData>
        </a:graphic>
      </p:graphicFrame>
      <p:sp>
        <p:nvSpPr>
          <p:cNvPr id="3149" name="Rectangle: Rounded Corners 3148">
            <a:extLst>
              <a:ext uri="{FF2B5EF4-FFF2-40B4-BE49-F238E27FC236}">
                <a16:creationId xmlns:a16="http://schemas.microsoft.com/office/drawing/2014/main" id="{B53748BE-88FC-8F09-6ACD-4192735A3DD5}"/>
              </a:ext>
            </a:extLst>
          </p:cNvPr>
          <p:cNvSpPr/>
          <p:nvPr/>
        </p:nvSpPr>
        <p:spPr>
          <a:xfrm>
            <a:off x="723927" y="6249986"/>
            <a:ext cx="3536924" cy="33397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申报企业：皮尔法伯（上海）医疗科技有限公司</a:t>
            </a:r>
          </a:p>
        </p:txBody>
      </p:sp>
      <p:grpSp>
        <p:nvGrpSpPr>
          <p:cNvPr id="3150" name="Group 3149">
            <a:extLst>
              <a:ext uri="{FF2B5EF4-FFF2-40B4-BE49-F238E27FC236}">
                <a16:creationId xmlns:a16="http://schemas.microsoft.com/office/drawing/2014/main" id="{E7FE087A-AAF4-6E8E-2D22-AD2FD4F7FAF3}"/>
              </a:ext>
            </a:extLst>
          </p:cNvPr>
          <p:cNvGrpSpPr/>
          <p:nvPr/>
        </p:nvGrpSpPr>
        <p:grpSpPr>
          <a:xfrm>
            <a:off x="659357" y="985734"/>
            <a:ext cx="6365037" cy="1361576"/>
            <a:chOff x="1138203" y="-59836"/>
            <a:chExt cx="4928960" cy="982132"/>
          </a:xfrm>
        </p:grpSpPr>
        <p:sp>
          <p:nvSpPr>
            <p:cNvPr id="3151" name="Title 8">
              <a:extLst>
                <a:ext uri="{FF2B5EF4-FFF2-40B4-BE49-F238E27FC236}">
                  <a16:creationId xmlns:a16="http://schemas.microsoft.com/office/drawing/2014/main" id="{14D5E337-9BD5-CDE9-2968-05F8F55836F2}"/>
                </a:ext>
              </a:extLst>
            </p:cNvPr>
            <p:cNvSpPr txBox="1">
              <a:spLocks/>
            </p:cNvSpPr>
            <p:nvPr/>
          </p:nvSpPr>
          <p:spPr>
            <a:xfrm>
              <a:off x="1142878" y="-59836"/>
              <a:ext cx="4924285" cy="9821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zh-CN" altLang="en-US" sz="6600" b="1">
                  <a:ln w="152400">
                    <a:solidFill>
                      <a:srgbClr val="2F5597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恩考芬尼胶囊 </a:t>
              </a:r>
              <a:endParaRPr lang="en-US" sz="5400">
                <a:ln w="152400">
                  <a:solidFill>
                    <a:srgbClr val="2F5597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152" name="Title 8">
              <a:extLst>
                <a:ext uri="{FF2B5EF4-FFF2-40B4-BE49-F238E27FC236}">
                  <a16:creationId xmlns:a16="http://schemas.microsoft.com/office/drawing/2014/main" id="{05DE7A86-A5DD-7411-6A1E-B2F32FD9AAA6}"/>
                </a:ext>
              </a:extLst>
            </p:cNvPr>
            <p:cNvSpPr txBox="1">
              <a:spLocks/>
            </p:cNvSpPr>
            <p:nvPr/>
          </p:nvSpPr>
          <p:spPr>
            <a:xfrm>
              <a:off x="1138203" y="-59836"/>
              <a:ext cx="4923057" cy="9821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zh-CN" altLang="en-US" sz="6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恩考芬尼胶囊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A890C3-AB86-E916-8C77-130A1582D0B6}"/>
              </a:ext>
            </a:extLst>
          </p:cNvPr>
          <p:cNvGrpSpPr/>
          <p:nvPr/>
        </p:nvGrpSpPr>
        <p:grpSpPr>
          <a:xfrm>
            <a:off x="456505" y="521719"/>
            <a:ext cx="1594906" cy="618528"/>
            <a:chOff x="696784" y="-59836"/>
            <a:chExt cx="6331188" cy="982132"/>
          </a:xfrm>
        </p:grpSpPr>
        <p:sp>
          <p:nvSpPr>
            <p:cNvPr id="5" name="Title 8">
              <a:extLst>
                <a:ext uri="{FF2B5EF4-FFF2-40B4-BE49-F238E27FC236}">
                  <a16:creationId xmlns:a16="http://schemas.microsoft.com/office/drawing/2014/main" id="{579C85C4-F4B5-58D7-431D-A9384FB77EC1}"/>
                </a:ext>
              </a:extLst>
            </p:cNvPr>
            <p:cNvSpPr txBox="1">
              <a:spLocks/>
            </p:cNvSpPr>
            <p:nvPr/>
          </p:nvSpPr>
          <p:spPr>
            <a:xfrm>
              <a:off x="696784" y="-59836"/>
              <a:ext cx="6307664" cy="9821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000" b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毕太维</a:t>
              </a:r>
              <a:r>
                <a:rPr lang="en-US" altLang="zh-CN" sz="2000" b="1" baseline="3000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®</a:t>
              </a:r>
              <a:endParaRPr lang="en-US" sz="400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Title 8">
              <a:extLst>
                <a:ext uri="{FF2B5EF4-FFF2-40B4-BE49-F238E27FC236}">
                  <a16:creationId xmlns:a16="http://schemas.microsoft.com/office/drawing/2014/main" id="{2F899A4D-4A29-CE06-3AC2-EB7E3F8E045C}"/>
                </a:ext>
              </a:extLst>
            </p:cNvPr>
            <p:cNvSpPr txBox="1">
              <a:spLocks/>
            </p:cNvSpPr>
            <p:nvPr/>
          </p:nvSpPr>
          <p:spPr>
            <a:xfrm>
              <a:off x="720308" y="-59836"/>
              <a:ext cx="6307664" cy="9821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000" b="1" dirty="0">
                  <a:solidFill>
                    <a:srgbClr val="0075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毕太维</a:t>
              </a:r>
              <a:r>
                <a:rPr lang="en-US" altLang="zh-CN" sz="2000" b="1" baseline="30000" dirty="0">
                  <a:solidFill>
                    <a:srgbClr val="0075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®</a:t>
              </a:r>
              <a:endParaRPr lang="en-US" sz="4000" dirty="0">
                <a:solidFill>
                  <a:srgbClr val="00756E"/>
                </a:solidFill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059443CC-24D0-F956-F5E7-FE29DBA3A812}"/>
              </a:ext>
            </a:extLst>
          </p:cNvPr>
          <p:cNvGrpSpPr/>
          <p:nvPr/>
        </p:nvGrpSpPr>
        <p:grpSpPr>
          <a:xfrm>
            <a:off x="7924279" y="1349150"/>
            <a:ext cx="3817972" cy="3969195"/>
            <a:chOff x="2278028" y="1618749"/>
            <a:chExt cx="3817972" cy="3969195"/>
          </a:xfrm>
        </p:grpSpPr>
        <p:cxnSp>
          <p:nvCxnSpPr>
            <p:cNvPr id="24" name="Straight Arrow Connector 55">
              <a:extLst>
                <a:ext uri="{FF2B5EF4-FFF2-40B4-BE49-F238E27FC236}">
                  <a16:creationId xmlns:a16="http://schemas.microsoft.com/office/drawing/2014/main" id="{6D4336C1-EE6A-61A5-5C45-BCD3356A764F}"/>
                </a:ext>
              </a:extLst>
            </p:cNvPr>
            <p:cNvCxnSpPr/>
            <p:nvPr/>
          </p:nvCxnSpPr>
          <p:spPr>
            <a:xfrm>
              <a:off x="4193168" y="3150090"/>
              <a:ext cx="0" cy="202665"/>
            </a:xfrm>
            <a:prstGeom prst="straightConnector1">
              <a:avLst/>
            </a:prstGeom>
            <a:noFill/>
            <a:ln w="12700" cap="flat" cmpd="sng" algn="ctr">
              <a:solidFill>
                <a:srgbClr val="0061A7"/>
              </a:solidFill>
              <a:prstDash val="solid"/>
              <a:tailEnd type="triangle"/>
            </a:ln>
            <a:effectLst/>
          </p:spPr>
        </p:cxn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1A3C9469-F019-58B2-5AAE-E8466634C700}"/>
                </a:ext>
              </a:extLst>
            </p:cNvPr>
            <p:cNvSpPr txBox="1"/>
            <p:nvPr/>
          </p:nvSpPr>
          <p:spPr>
            <a:xfrm>
              <a:off x="3744893" y="4640926"/>
              <a:ext cx="896551" cy="432792"/>
            </a:xfrm>
            <a:prstGeom prst="ellipse">
              <a:avLst/>
            </a:prstGeom>
            <a:solidFill>
              <a:srgbClr val="77BC1F">
                <a:lumMod val="5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rPr>
                <a:t>ERK</a:t>
              </a: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5F86718E-3BF3-61DD-8BCC-08FF29E4634A}"/>
                </a:ext>
              </a:extLst>
            </p:cNvPr>
            <p:cNvSpPr txBox="1"/>
            <p:nvPr/>
          </p:nvSpPr>
          <p:spPr>
            <a:xfrm>
              <a:off x="3744893" y="4007213"/>
              <a:ext cx="896551" cy="432792"/>
            </a:xfrm>
            <a:prstGeom prst="ellipse">
              <a:avLst/>
            </a:prstGeom>
            <a:solidFill>
              <a:srgbClr val="74797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rPr>
                <a:t>MEK</a:t>
              </a:r>
            </a:p>
          </p:txBody>
        </p:sp>
        <p:sp>
          <p:nvSpPr>
            <p:cNvPr id="36" name="TextBox 25">
              <a:extLst>
                <a:ext uri="{FF2B5EF4-FFF2-40B4-BE49-F238E27FC236}">
                  <a16:creationId xmlns:a16="http://schemas.microsoft.com/office/drawing/2014/main" id="{C45A1859-1929-0A14-2DCF-858EA212CB29}"/>
                </a:ext>
              </a:extLst>
            </p:cNvPr>
            <p:cNvSpPr txBox="1"/>
            <p:nvPr/>
          </p:nvSpPr>
          <p:spPr>
            <a:xfrm>
              <a:off x="3744893" y="3373499"/>
              <a:ext cx="896551" cy="432792"/>
            </a:xfrm>
            <a:prstGeom prst="ellipse">
              <a:avLst/>
            </a:prstGeom>
            <a:solidFill>
              <a:srgbClr val="CDC3BB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rPr>
                <a:t>RAF</a:t>
              </a:r>
            </a:p>
          </p:txBody>
        </p:sp>
        <p:sp>
          <p:nvSpPr>
            <p:cNvPr id="37" name="TextBox 26">
              <a:extLst>
                <a:ext uri="{FF2B5EF4-FFF2-40B4-BE49-F238E27FC236}">
                  <a16:creationId xmlns:a16="http://schemas.microsoft.com/office/drawing/2014/main" id="{C31DA6AC-A70B-F9C8-5B33-C26C955AE30A}"/>
                </a:ext>
              </a:extLst>
            </p:cNvPr>
            <p:cNvSpPr txBox="1"/>
            <p:nvPr/>
          </p:nvSpPr>
          <p:spPr>
            <a:xfrm>
              <a:off x="3744893" y="2724048"/>
              <a:ext cx="896551" cy="432792"/>
            </a:xfrm>
            <a:prstGeom prst="ellipse">
              <a:avLst/>
            </a:prstGeom>
            <a:solidFill>
              <a:srgbClr val="77BC1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rPr>
                <a:t>RAS</a:t>
              </a:r>
            </a:p>
          </p:txBody>
        </p:sp>
        <p:pic>
          <p:nvPicPr>
            <p:cNvPr id="38" name="Picture 60">
              <a:extLst>
                <a:ext uri="{FF2B5EF4-FFF2-40B4-BE49-F238E27FC236}">
                  <a16:creationId xmlns:a16="http://schemas.microsoft.com/office/drawing/2014/main" id="{4F941DDE-AA3D-7865-7425-2E16C84E8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2401896" y="1909363"/>
              <a:ext cx="3694104" cy="706384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Diamond 61">
              <a:extLst>
                <a:ext uri="{FF2B5EF4-FFF2-40B4-BE49-F238E27FC236}">
                  <a16:creationId xmlns:a16="http://schemas.microsoft.com/office/drawing/2014/main" id="{C80806E4-B623-3BBA-513D-F8F600BB330E}"/>
                </a:ext>
              </a:extLst>
            </p:cNvPr>
            <p:cNvSpPr/>
            <p:nvPr/>
          </p:nvSpPr>
          <p:spPr>
            <a:xfrm>
              <a:off x="4057996" y="1686984"/>
              <a:ext cx="270345" cy="239443"/>
            </a:xfrm>
            <a:prstGeom prst="diamond">
              <a:avLst/>
            </a:prstGeom>
            <a:solidFill>
              <a:srgbClr val="7030A0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45720" rIns="45720" rtlCol="0" anchor="ctr" anchorCtr="0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40" name="TextBox 62">
              <a:extLst>
                <a:ext uri="{FF2B5EF4-FFF2-40B4-BE49-F238E27FC236}">
                  <a16:creationId xmlns:a16="http://schemas.microsoft.com/office/drawing/2014/main" id="{C88A9470-3675-3767-38A0-B1CEAF41861D}"/>
                </a:ext>
              </a:extLst>
            </p:cNvPr>
            <p:cNvSpPr txBox="1"/>
            <p:nvPr/>
          </p:nvSpPr>
          <p:spPr>
            <a:xfrm>
              <a:off x="3144051" y="5280167"/>
              <a:ext cx="2105015" cy="307777"/>
            </a:xfrm>
            <a:prstGeom prst="rect">
              <a:avLst/>
            </a:prstGeom>
            <a:solidFill>
              <a:srgbClr val="74797D">
                <a:lumMod val="5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rPr>
                <a:t>细胞生长与增殖失控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  <p:cxnSp>
          <p:nvCxnSpPr>
            <p:cNvPr id="41" name="Straight Arrow Connector 63">
              <a:extLst>
                <a:ext uri="{FF2B5EF4-FFF2-40B4-BE49-F238E27FC236}">
                  <a16:creationId xmlns:a16="http://schemas.microsoft.com/office/drawing/2014/main" id="{745351A1-1BD0-6716-7603-03CDE4422D1A}"/>
                </a:ext>
              </a:extLst>
            </p:cNvPr>
            <p:cNvCxnSpPr/>
            <p:nvPr/>
          </p:nvCxnSpPr>
          <p:spPr>
            <a:xfrm>
              <a:off x="4193168" y="2514415"/>
              <a:ext cx="0" cy="202665"/>
            </a:xfrm>
            <a:prstGeom prst="straightConnector1">
              <a:avLst/>
            </a:prstGeom>
            <a:noFill/>
            <a:ln w="12700" cap="flat" cmpd="sng" algn="ctr">
              <a:solidFill>
                <a:srgbClr val="0061A7"/>
              </a:solidFill>
              <a:prstDash val="solid"/>
              <a:tailEnd type="triangle"/>
            </a:ln>
            <a:effectLst/>
          </p:spPr>
        </p:cxnSp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C7796D2A-66F9-7132-D416-3BA0D347E0C5}"/>
                </a:ext>
              </a:extLst>
            </p:cNvPr>
            <p:cNvSpPr txBox="1"/>
            <p:nvPr/>
          </p:nvSpPr>
          <p:spPr>
            <a:xfrm>
              <a:off x="3214753" y="1626240"/>
              <a:ext cx="735027" cy="276999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rPr>
                <a:t>EGFR</a:t>
              </a:r>
            </a:p>
          </p:txBody>
        </p:sp>
        <p:pic>
          <p:nvPicPr>
            <p:cNvPr id="43" name="Picture 65">
              <a:extLst>
                <a:ext uri="{FF2B5EF4-FFF2-40B4-BE49-F238E27FC236}">
                  <a16:creationId xmlns:a16="http://schemas.microsoft.com/office/drawing/2014/main" id="{B1F5EF2C-AFD8-1A90-DFA2-67755F70C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rgbClr val="0061A7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956299" y="1866689"/>
              <a:ext cx="473737" cy="664568"/>
            </a:xfrm>
            <a:prstGeom prst="rect">
              <a:avLst/>
            </a:prstGeom>
            <a:effectLst>
              <a:outerShdw blurRad="38100" dist="38100" dir="2700000" algn="tl" rotWithShape="0">
                <a:prstClr val="black">
                  <a:alpha val="25000"/>
                </a:prstClr>
              </a:outerShdw>
            </a:effectLst>
          </p:spPr>
        </p:pic>
        <p:cxnSp>
          <p:nvCxnSpPr>
            <p:cNvPr id="60" name="Straight Connector 69">
              <a:extLst>
                <a:ext uri="{FF2B5EF4-FFF2-40B4-BE49-F238E27FC236}">
                  <a16:creationId xmlns:a16="http://schemas.microsoft.com/office/drawing/2014/main" id="{4D982FCA-72FF-9981-2699-1C22B1697307}"/>
                </a:ext>
              </a:extLst>
            </p:cNvPr>
            <p:cNvCxnSpPr/>
            <p:nvPr/>
          </p:nvCxnSpPr>
          <p:spPr>
            <a:xfrm flipH="1">
              <a:off x="5006290" y="2499735"/>
              <a:ext cx="5737" cy="2382297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61" name="Straight Connector 70">
              <a:extLst>
                <a:ext uri="{FF2B5EF4-FFF2-40B4-BE49-F238E27FC236}">
                  <a16:creationId xmlns:a16="http://schemas.microsoft.com/office/drawing/2014/main" id="{FCE8E6D3-87BC-D854-5DBA-A1861F1A29DF}"/>
                </a:ext>
              </a:extLst>
            </p:cNvPr>
            <p:cNvCxnSpPr/>
            <p:nvPr/>
          </p:nvCxnSpPr>
          <p:spPr>
            <a:xfrm flipH="1">
              <a:off x="4696598" y="4882033"/>
              <a:ext cx="321823" cy="2487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62" name="Straight Connector 71">
              <a:extLst>
                <a:ext uri="{FF2B5EF4-FFF2-40B4-BE49-F238E27FC236}">
                  <a16:creationId xmlns:a16="http://schemas.microsoft.com/office/drawing/2014/main" id="{BD3C82CF-4DCC-0AE6-A69D-08DD30C8FBB8}"/>
                </a:ext>
              </a:extLst>
            </p:cNvPr>
            <p:cNvCxnSpPr/>
            <p:nvPr/>
          </p:nvCxnSpPr>
          <p:spPr>
            <a:xfrm flipH="1">
              <a:off x="4641442" y="2497741"/>
              <a:ext cx="368219" cy="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63" name="Straight Connector 67">
              <a:extLst>
                <a:ext uri="{FF2B5EF4-FFF2-40B4-BE49-F238E27FC236}">
                  <a16:creationId xmlns:a16="http://schemas.microsoft.com/office/drawing/2014/main" id="{5A49E0A4-6910-A390-6D24-0E88F5D2051C}"/>
                </a:ext>
              </a:extLst>
            </p:cNvPr>
            <p:cNvCxnSpPr/>
            <p:nvPr/>
          </p:nvCxnSpPr>
          <p:spPr>
            <a:xfrm flipH="1" flipV="1">
              <a:off x="4643384" y="2403423"/>
              <a:ext cx="0" cy="188637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136" name="TextBox 12">
              <a:extLst>
                <a:ext uri="{FF2B5EF4-FFF2-40B4-BE49-F238E27FC236}">
                  <a16:creationId xmlns:a16="http://schemas.microsoft.com/office/drawing/2014/main" id="{00432DB3-FBE3-DD1D-535E-897344607B82}"/>
                </a:ext>
              </a:extLst>
            </p:cNvPr>
            <p:cNvSpPr txBox="1"/>
            <p:nvPr/>
          </p:nvSpPr>
          <p:spPr>
            <a:xfrm>
              <a:off x="4216988" y="1618749"/>
              <a:ext cx="497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rPr>
                <a:t>GF</a:t>
              </a:r>
            </a:p>
          </p:txBody>
        </p:sp>
        <p:cxnSp>
          <p:nvCxnSpPr>
            <p:cNvPr id="3137" name="Straight Arrow Connector 45">
              <a:extLst>
                <a:ext uri="{FF2B5EF4-FFF2-40B4-BE49-F238E27FC236}">
                  <a16:creationId xmlns:a16="http://schemas.microsoft.com/office/drawing/2014/main" id="{090DC1DB-AB1A-9BE1-1497-B37E64259019}"/>
                </a:ext>
              </a:extLst>
            </p:cNvPr>
            <p:cNvCxnSpPr/>
            <p:nvPr/>
          </p:nvCxnSpPr>
          <p:spPr>
            <a:xfrm>
              <a:off x="4199473" y="3804548"/>
              <a:ext cx="0" cy="20266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138" name="Straight Arrow Connector 46">
              <a:extLst>
                <a:ext uri="{FF2B5EF4-FFF2-40B4-BE49-F238E27FC236}">
                  <a16:creationId xmlns:a16="http://schemas.microsoft.com/office/drawing/2014/main" id="{4A0C94FA-6814-6834-5A94-56FA0EDAA0B6}"/>
                </a:ext>
              </a:extLst>
            </p:cNvPr>
            <p:cNvCxnSpPr/>
            <p:nvPr/>
          </p:nvCxnSpPr>
          <p:spPr>
            <a:xfrm>
              <a:off x="4328341" y="3804548"/>
              <a:ext cx="0" cy="20266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139" name="Straight Arrow Connector 47">
              <a:extLst>
                <a:ext uri="{FF2B5EF4-FFF2-40B4-BE49-F238E27FC236}">
                  <a16:creationId xmlns:a16="http://schemas.microsoft.com/office/drawing/2014/main" id="{5ED5D0B2-EA88-01B3-7241-04EB228DA602}"/>
                </a:ext>
              </a:extLst>
            </p:cNvPr>
            <p:cNvCxnSpPr/>
            <p:nvPr/>
          </p:nvCxnSpPr>
          <p:spPr>
            <a:xfrm>
              <a:off x="4066666" y="3804548"/>
              <a:ext cx="0" cy="20266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140" name="Straight Arrow Connector 48">
              <a:extLst>
                <a:ext uri="{FF2B5EF4-FFF2-40B4-BE49-F238E27FC236}">
                  <a16:creationId xmlns:a16="http://schemas.microsoft.com/office/drawing/2014/main" id="{172FC176-FC84-5C56-A151-01D3ADC5FB2C}"/>
                </a:ext>
              </a:extLst>
            </p:cNvPr>
            <p:cNvCxnSpPr/>
            <p:nvPr/>
          </p:nvCxnSpPr>
          <p:spPr>
            <a:xfrm>
              <a:off x="4193168" y="4424268"/>
              <a:ext cx="0" cy="20266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141" name="Straight Arrow Connector 49">
              <a:extLst>
                <a:ext uri="{FF2B5EF4-FFF2-40B4-BE49-F238E27FC236}">
                  <a16:creationId xmlns:a16="http://schemas.microsoft.com/office/drawing/2014/main" id="{795725A0-1DB2-1AF0-9453-2AFF506F6DF6}"/>
                </a:ext>
              </a:extLst>
            </p:cNvPr>
            <p:cNvCxnSpPr/>
            <p:nvPr/>
          </p:nvCxnSpPr>
          <p:spPr>
            <a:xfrm>
              <a:off x="4333899" y="4424268"/>
              <a:ext cx="0" cy="20266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142" name="Straight Arrow Connector 50">
              <a:extLst>
                <a:ext uri="{FF2B5EF4-FFF2-40B4-BE49-F238E27FC236}">
                  <a16:creationId xmlns:a16="http://schemas.microsoft.com/office/drawing/2014/main" id="{B13D24A0-D5C0-F73C-8CB3-9807E2091C93}"/>
                </a:ext>
              </a:extLst>
            </p:cNvPr>
            <p:cNvCxnSpPr/>
            <p:nvPr/>
          </p:nvCxnSpPr>
          <p:spPr>
            <a:xfrm>
              <a:off x="4049732" y="4412577"/>
              <a:ext cx="0" cy="20266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143" name="Straight Arrow Connector 51">
              <a:extLst>
                <a:ext uri="{FF2B5EF4-FFF2-40B4-BE49-F238E27FC236}">
                  <a16:creationId xmlns:a16="http://schemas.microsoft.com/office/drawing/2014/main" id="{A1F3C8AF-DF3B-9A91-F343-F302198BB9A2}"/>
                </a:ext>
              </a:extLst>
            </p:cNvPr>
            <p:cNvCxnSpPr/>
            <p:nvPr/>
          </p:nvCxnSpPr>
          <p:spPr>
            <a:xfrm>
              <a:off x="4187610" y="5074584"/>
              <a:ext cx="0" cy="20266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144" name="Straight Arrow Connector 52">
              <a:extLst>
                <a:ext uri="{FF2B5EF4-FFF2-40B4-BE49-F238E27FC236}">
                  <a16:creationId xmlns:a16="http://schemas.microsoft.com/office/drawing/2014/main" id="{04B91585-AAE8-8E11-6331-7BE742D7E956}"/>
                </a:ext>
              </a:extLst>
            </p:cNvPr>
            <p:cNvCxnSpPr/>
            <p:nvPr/>
          </p:nvCxnSpPr>
          <p:spPr>
            <a:xfrm>
              <a:off x="4328341" y="5074584"/>
              <a:ext cx="0" cy="20266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145" name="Straight Arrow Connector 53">
              <a:extLst>
                <a:ext uri="{FF2B5EF4-FFF2-40B4-BE49-F238E27FC236}">
                  <a16:creationId xmlns:a16="http://schemas.microsoft.com/office/drawing/2014/main" id="{301C6A61-590B-0CAA-7446-91DD22B84296}"/>
                </a:ext>
              </a:extLst>
            </p:cNvPr>
            <p:cNvCxnSpPr/>
            <p:nvPr/>
          </p:nvCxnSpPr>
          <p:spPr>
            <a:xfrm>
              <a:off x="4044174" y="5062893"/>
              <a:ext cx="0" cy="20266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3146" name="TextBox 3">
              <a:extLst>
                <a:ext uri="{FF2B5EF4-FFF2-40B4-BE49-F238E27FC236}">
                  <a16:creationId xmlns:a16="http://schemas.microsoft.com/office/drawing/2014/main" id="{BE5B3ED0-82B1-7BFD-03BC-0CE6D2BA54BA}"/>
                </a:ext>
              </a:extLst>
            </p:cNvPr>
            <p:cNvSpPr txBox="1"/>
            <p:nvPr/>
          </p:nvSpPr>
          <p:spPr>
            <a:xfrm>
              <a:off x="2278028" y="3420618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1A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rPr>
                <a:t>恩考芬尼</a:t>
              </a:r>
              <a:endPara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6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  <p:grpSp>
          <p:nvGrpSpPr>
            <p:cNvPr id="3153" name="Group 11">
              <a:extLst>
                <a:ext uri="{FF2B5EF4-FFF2-40B4-BE49-F238E27FC236}">
                  <a16:creationId xmlns:a16="http://schemas.microsoft.com/office/drawing/2014/main" id="{70A10B4B-920F-D9A5-1A9D-2811A9A0F4AC}"/>
                </a:ext>
              </a:extLst>
            </p:cNvPr>
            <p:cNvGrpSpPr/>
            <p:nvPr/>
          </p:nvGrpSpPr>
          <p:grpSpPr>
            <a:xfrm rot="10800000">
              <a:off x="3252317" y="3495576"/>
              <a:ext cx="368219" cy="188637"/>
              <a:chOff x="3872679" y="2415942"/>
              <a:chExt cx="368219" cy="188637"/>
            </a:xfrm>
          </p:grpSpPr>
          <p:cxnSp>
            <p:nvCxnSpPr>
              <p:cNvPr id="3159" name="Straight Connector 9">
                <a:extLst>
                  <a:ext uri="{FF2B5EF4-FFF2-40B4-BE49-F238E27FC236}">
                    <a16:creationId xmlns:a16="http://schemas.microsoft.com/office/drawing/2014/main" id="{FF8E7B4D-F436-6F3D-E70D-9248AFB4016E}"/>
                  </a:ext>
                </a:extLst>
              </p:cNvPr>
              <p:cNvCxnSpPr/>
              <p:nvPr/>
            </p:nvCxnSpPr>
            <p:spPr>
              <a:xfrm flipH="1">
                <a:off x="3872679" y="2510260"/>
                <a:ext cx="368219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dash"/>
              </a:ln>
              <a:effectLst/>
            </p:spPr>
          </p:cxnSp>
          <p:cxnSp>
            <p:nvCxnSpPr>
              <p:cNvPr id="3160" name="Straight Connector 10">
                <a:extLst>
                  <a:ext uri="{FF2B5EF4-FFF2-40B4-BE49-F238E27FC236}">
                    <a16:creationId xmlns:a16="http://schemas.microsoft.com/office/drawing/2014/main" id="{4B764CD0-4979-C79E-2310-533B3FB2B160}"/>
                  </a:ext>
                </a:extLst>
              </p:cNvPr>
              <p:cNvCxnSpPr/>
              <p:nvPr/>
            </p:nvCxnSpPr>
            <p:spPr>
              <a:xfrm flipH="1" flipV="1">
                <a:off x="3874621" y="2415942"/>
                <a:ext cx="0" cy="188637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</a:ln>
              <a:effectLst/>
            </p:spPr>
          </p:cxnSp>
        </p:grpSp>
        <p:grpSp>
          <p:nvGrpSpPr>
            <p:cNvPr id="3154" name="Group 27">
              <a:extLst>
                <a:ext uri="{FF2B5EF4-FFF2-40B4-BE49-F238E27FC236}">
                  <a16:creationId xmlns:a16="http://schemas.microsoft.com/office/drawing/2014/main" id="{ED93F19D-2A93-10C2-2DBC-1FD59513A918}"/>
                </a:ext>
              </a:extLst>
            </p:cNvPr>
            <p:cNvGrpSpPr/>
            <p:nvPr/>
          </p:nvGrpSpPr>
          <p:grpSpPr>
            <a:xfrm>
              <a:off x="2278028" y="4046463"/>
              <a:ext cx="1342508" cy="338554"/>
              <a:chOff x="2278028" y="4050838"/>
              <a:chExt cx="1342508" cy="338554"/>
            </a:xfrm>
          </p:grpSpPr>
          <p:sp>
            <p:nvSpPr>
              <p:cNvPr id="3155" name="TextBox 23">
                <a:extLst>
                  <a:ext uri="{FF2B5EF4-FFF2-40B4-BE49-F238E27FC236}">
                    <a16:creationId xmlns:a16="http://schemas.microsoft.com/office/drawing/2014/main" id="{FA4514DA-07EE-4C6D-64CB-55A69E552830}"/>
                  </a:ext>
                </a:extLst>
              </p:cNvPr>
              <p:cNvSpPr txBox="1"/>
              <p:nvPr/>
            </p:nvSpPr>
            <p:spPr>
              <a:xfrm>
                <a:off x="2278028" y="4050838"/>
                <a:ext cx="10054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1A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贝美替尼</a:t>
                </a:r>
                <a:endParaRPr kumimoji="0" lang="en-C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1A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3156" name="Group 24">
                <a:extLst>
                  <a:ext uri="{FF2B5EF4-FFF2-40B4-BE49-F238E27FC236}">
                    <a16:creationId xmlns:a16="http://schemas.microsoft.com/office/drawing/2014/main" id="{AFF8FC4E-53CD-99E5-AFC2-B018E836C2FE}"/>
                  </a:ext>
                </a:extLst>
              </p:cNvPr>
              <p:cNvGrpSpPr/>
              <p:nvPr/>
            </p:nvGrpSpPr>
            <p:grpSpPr>
              <a:xfrm rot="10800000">
                <a:off x="3252317" y="4125796"/>
                <a:ext cx="368219" cy="188637"/>
                <a:chOff x="4793842" y="2415942"/>
                <a:chExt cx="368219" cy="188637"/>
              </a:xfrm>
            </p:grpSpPr>
            <p:cxnSp>
              <p:nvCxnSpPr>
                <p:cNvPr id="3157" name="Straight Connector 25">
                  <a:extLst>
                    <a:ext uri="{FF2B5EF4-FFF2-40B4-BE49-F238E27FC236}">
                      <a16:creationId xmlns:a16="http://schemas.microsoft.com/office/drawing/2014/main" id="{5AB1E169-37EC-7079-77A1-6E56FA6B3EC9}"/>
                    </a:ext>
                  </a:extLst>
                </p:cNvPr>
                <p:cNvCxnSpPr/>
                <p:nvPr/>
              </p:nvCxnSpPr>
              <p:spPr>
                <a:xfrm flipH="1">
                  <a:off x="4793842" y="2510260"/>
                  <a:ext cx="368219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accent2"/>
                  </a:solidFill>
                  <a:prstDash val="dash"/>
                </a:ln>
                <a:effectLst/>
              </p:spPr>
            </p:cxnSp>
            <p:cxnSp>
              <p:nvCxnSpPr>
                <p:cNvPr id="3158" name="Straight Connector 26">
                  <a:extLst>
                    <a:ext uri="{FF2B5EF4-FFF2-40B4-BE49-F238E27FC236}">
                      <a16:creationId xmlns:a16="http://schemas.microsoft.com/office/drawing/2014/main" id="{54D881E3-BC9F-89E1-FC2A-347FE9CE8E37}"/>
                    </a:ext>
                  </a:extLst>
                </p:cNvPr>
                <p:cNvCxnSpPr/>
                <p:nvPr/>
              </p:nvCxnSpPr>
              <p:spPr>
                <a:xfrm flipH="1" flipV="1">
                  <a:off x="4795784" y="2415942"/>
                  <a:ext cx="0" cy="188637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3168" name="Text3">
            <a:extLst>
              <a:ext uri="{FF2B5EF4-FFF2-40B4-BE49-F238E27FC236}">
                <a16:creationId xmlns:a16="http://schemas.microsoft.com/office/drawing/2014/main" id="{10502795-D923-7A92-B47A-9FFD5B55F036}"/>
              </a:ext>
            </a:extLst>
          </p:cNvPr>
          <p:cNvSpPr/>
          <p:nvPr/>
        </p:nvSpPr>
        <p:spPr>
          <a:xfrm flipH="1">
            <a:off x="7502037" y="5878511"/>
            <a:ext cx="4421754" cy="60215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defTabSz="913765">
              <a:lnSpc>
                <a:spcPct val="120000"/>
              </a:lnSpc>
              <a:buSzPct val="25000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单独抑制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BRAF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可能通过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ERK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通路反向激活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MAPK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通路；联合使用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MEK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抑制剂可减轻这种效应</a:t>
            </a:r>
          </a:p>
        </p:txBody>
      </p:sp>
      <p:sp>
        <p:nvSpPr>
          <p:cNvPr id="3176" name="TextBox 3175">
            <a:extLst>
              <a:ext uri="{FF2B5EF4-FFF2-40B4-BE49-F238E27FC236}">
                <a16:creationId xmlns:a16="http://schemas.microsoft.com/office/drawing/2014/main" id="{8CE9DB84-8CF1-C3D2-CFBA-3363FAD5FC54}"/>
              </a:ext>
            </a:extLst>
          </p:cNvPr>
          <p:cNvSpPr txBox="1"/>
          <p:nvPr/>
        </p:nvSpPr>
        <p:spPr>
          <a:xfrm>
            <a:off x="7502039" y="5372015"/>
            <a:ext cx="4421755" cy="454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65">
              <a:lnSpc>
                <a:spcPct val="170000"/>
              </a:lnSpc>
              <a:buSzPct val="25000"/>
              <a:defRPr/>
            </a:pPr>
            <a:r>
              <a:rPr lang="zh-CN" altLang="en-US" sz="1600" b="1" dirty="0">
                <a:solidFill>
                  <a:srgbClr val="0061A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恩考芬尼联合贝美替尼</a:t>
            </a:r>
            <a:endParaRPr lang="en-US" altLang="zh-CN" sz="1600" b="1" dirty="0">
              <a:solidFill>
                <a:srgbClr val="0061A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grpSp>
        <p:nvGrpSpPr>
          <p:cNvPr id="3177" name="Group 3176">
            <a:extLst>
              <a:ext uri="{FF2B5EF4-FFF2-40B4-BE49-F238E27FC236}">
                <a16:creationId xmlns:a16="http://schemas.microsoft.com/office/drawing/2014/main" id="{BC80C3CA-0F45-2A19-13DC-34EC02C05E62}"/>
              </a:ext>
            </a:extLst>
          </p:cNvPr>
          <p:cNvGrpSpPr/>
          <p:nvPr/>
        </p:nvGrpSpPr>
        <p:grpSpPr>
          <a:xfrm>
            <a:off x="10135552" y="139127"/>
            <a:ext cx="1816042" cy="464231"/>
            <a:chOff x="8758107" y="365125"/>
            <a:chExt cx="2909605" cy="743777"/>
          </a:xfrm>
        </p:grpSpPr>
        <p:pic>
          <p:nvPicPr>
            <p:cNvPr id="3178" name="Picture 2">
              <a:extLst>
                <a:ext uri="{FF2B5EF4-FFF2-40B4-BE49-F238E27FC236}">
                  <a16:creationId xmlns:a16="http://schemas.microsoft.com/office/drawing/2014/main" id="{DF2A5E01-E6D7-CF7C-D7D5-F7ADF788E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8107" y="365125"/>
              <a:ext cx="1339442" cy="743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9" name="Subtitle 2">
              <a:extLst>
                <a:ext uri="{FF2B5EF4-FFF2-40B4-BE49-F238E27FC236}">
                  <a16:creationId xmlns:a16="http://schemas.microsoft.com/office/drawing/2014/main" id="{39B2BE57-153B-E7A9-5F16-A3CA5064B240}"/>
                </a:ext>
              </a:extLst>
            </p:cNvPr>
            <p:cNvSpPr txBox="1">
              <a:spLocks/>
            </p:cNvSpPr>
            <p:nvPr/>
          </p:nvSpPr>
          <p:spPr>
            <a:xfrm>
              <a:off x="10134057" y="609366"/>
              <a:ext cx="350318" cy="4233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2800" b="1">
                  <a:solidFill>
                    <a:srgbClr val="0649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+</a:t>
              </a:r>
              <a:endParaRPr lang="en-US" sz="2800" b="1">
                <a:solidFill>
                  <a:srgbClr val="06497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3180" name="Picture 2">
              <a:extLst>
                <a:ext uri="{FF2B5EF4-FFF2-40B4-BE49-F238E27FC236}">
                  <a16:creationId xmlns:a16="http://schemas.microsoft.com/office/drawing/2014/main" id="{BB2F5E14-887B-E98A-E21E-126415374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0883" y="365125"/>
              <a:ext cx="1146829" cy="743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544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8AD01-DC58-D477-2E82-61AD8B421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AFEA1FE9-D101-F4E9-1B95-0E748AD49FD3}"/>
              </a:ext>
            </a:extLst>
          </p:cNvPr>
          <p:cNvSpPr txBox="1">
            <a:spLocks/>
          </p:cNvSpPr>
          <p:nvPr/>
        </p:nvSpPr>
        <p:spPr>
          <a:xfrm>
            <a:off x="398736" y="417548"/>
            <a:ext cx="11411461" cy="841628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恩考芬尼</a:t>
            </a:r>
            <a:r>
              <a:rPr lang="en-US" altLang="zh-CN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贝美替尼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弥补目录内靶向治疗的疗效和安全性短板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；罕见突变靶点，患者人群少，对医保基金影响小；靶点明确，避免滥用，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临床管理难度低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26658C-AD8D-EFD4-91D0-2EF9CA520C69}"/>
              </a:ext>
            </a:extLst>
          </p:cNvPr>
          <p:cNvSpPr/>
          <p:nvPr/>
        </p:nvSpPr>
        <p:spPr>
          <a:xfrm>
            <a:off x="465666" y="0"/>
            <a:ext cx="1440000" cy="334116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FE996-4FCF-778A-E39E-44FF39552F6B}"/>
              </a:ext>
            </a:extLst>
          </p:cNvPr>
          <p:cNvSpPr txBox="1"/>
          <p:nvPr/>
        </p:nvSpPr>
        <p:spPr>
          <a:xfrm>
            <a:off x="660399" y="1965804"/>
            <a:ext cx="5084235" cy="2181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BRAF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突变为非小细胞肺癌的不良预后因素之一，存在明确临床未满足需求。</a:t>
            </a:r>
          </a:p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恩考芬尼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贝美替尼在初治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BRAF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V600E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突变晚期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患者中，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延长至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47.6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mPFS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延长至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30.4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，这是迄今为止该类患者人群中报告的最长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mPFS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756C8-11C7-626C-5C9C-6EFC6FB59C66}"/>
              </a:ext>
            </a:extLst>
          </p:cNvPr>
          <p:cNvSpPr txBox="1"/>
          <p:nvPr/>
        </p:nvSpPr>
        <p:spPr>
          <a:xfrm>
            <a:off x="6447367" y="1972024"/>
            <a:ext cx="5050366" cy="175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医保目录内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靶向治疗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级发热率为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，临床管理难度大，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级发热率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，弥补初治患者现有治疗的安全性短板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本品的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SAE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发生比值显著降低了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5E560-AFAF-4350-48D1-E1FEB8669A84}"/>
              </a:ext>
            </a:extLst>
          </p:cNvPr>
          <p:cNvSpPr txBox="1"/>
          <p:nvPr/>
        </p:nvSpPr>
        <p:spPr>
          <a:xfrm>
            <a:off x="6447367" y="5112063"/>
            <a:ext cx="5050366" cy="1319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BRAF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为常规必检基因，靶点明确，适应症明确，目标患者清晰，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临床管理难度低</a:t>
            </a:r>
          </a:p>
          <a:p>
            <a:pPr marL="179388" indent="-179388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口服给药，提高患者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依从性及治疗便利性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BDEEFA-21A7-D3D9-81BB-7ED7D108C623}"/>
              </a:ext>
            </a:extLst>
          </p:cNvPr>
          <p:cNvSpPr txBox="1"/>
          <p:nvPr/>
        </p:nvSpPr>
        <p:spPr>
          <a:xfrm>
            <a:off x="660400" y="5112063"/>
            <a:ext cx="5058832" cy="1319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BRAF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V600E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罕见突变靶点，突变率约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0.96-1.60%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，新发患者人群少，年新发约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4485-7177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人，对基金影响小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优效替代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目录内治疗方案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，保障患者对延长生命的基本需求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CD989B-F670-4E1C-FBCA-F0EC000462DB}"/>
              </a:ext>
            </a:extLst>
          </p:cNvPr>
          <p:cNvSpPr/>
          <p:nvPr/>
        </p:nvSpPr>
        <p:spPr>
          <a:xfrm>
            <a:off x="485521" y="1491624"/>
            <a:ext cx="5450938" cy="428093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弥补疗效短板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6611B6-FF0F-5D84-72F4-548A63336C3A}"/>
              </a:ext>
            </a:extLst>
          </p:cNvPr>
          <p:cNvSpPr/>
          <p:nvPr/>
        </p:nvSpPr>
        <p:spPr>
          <a:xfrm>
            <a:off x="485521" y="4452095"/>
            <a:ext cx="5450938" cy="428093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保障罕见突变患者用药需求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6B20478-2ADC-438F-2D49-FD4EC667D604}"/>
              </a:ext>
            </a:extLst>
          </p:cNvPr>
          <p:cNvSpPr/>
          <p:nvPr/>
        </p:nvSpPr>
        <p:spPr>
          <a:xfrm>
            <a:off x="6255540" y="4452095"/>
            <a:ext cx="5450938" cy="428093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临床管理清晰便利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485FCD-66BE-76D6-5A15-8CF1E34CE601}"/>
              </a:ext>
            </a:extLst>
          </p:cNvPr>
          <p:cNvSpPr/>
          <p:nvPr/>
        </p:nvSpPr>
        <p:spPr>
          <a:xfrm>
            <a:off x="6255543" y="1487850"/>
            <a:ext cx="5450936" cy="428093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弥补安全性短板</a:t>
            </a:r>
          </a:p>
        </p:txBody>
      </p:sp>
    </p:spTree>
    <p:extLst>
      <p:ext uri="{BB962C8B-B14F-4D97-AF65-F5344CB8AC3E}">
        <p14:creationId xmlns:p14="http://schemas.microsoft.com/office/powerpoint/2010/main" val="99632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3FD1E-E70D-B64A-45C4-07F12B6D7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80ECF5D-8CF8-4AFD-4DA9-73E805B4A49B}"/>
              </a:ext>
            </a:extLst>
          </p:cNvPr>
          <p:cNvSpPr txBox="1">
            <a:spLocks/>
          </p:cNvSpPr>
          <p:nvPr/>
        </p:nvSpPr>
        <p:spPr>
          <a:xfrm>
            <a:off x="510364" y="417547"/>
            <a:ext cx="11323674" cy="930193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恩考芬尼</a:t>
            </a:r>
            <a:r>
              <a:rPr lang="en-US" altLang="zh-CN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贝美替尼是首个取得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47.6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个月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mOS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BRAF</a:t>
            </a:r>
            <a:r>
              <a:rPr lang="en-US" altLang="zh-CN" sz="2400" b="1" baseline="30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V600E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突变转移性</a:t>
            </a:r>
            <a:r>
              <a:rPr lang="en-US" altLang="zh-CN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NSCLC</a:t>
            </a:r>
          </a:p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联合治疗方案，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疾病进展风险显著降低了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53%</a:t>
            </a:r>
            <a:r>
              <a:rPr lang="en-US" altLang="zh-CN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解决了现有靶向治疗显著发热问题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21A23-9552-961F-916A-3A58D37ABC34}"/>
              </a:ext>
            </a:extLst>
          </p:cNvPr>
          <p:cNvSpPr txBox="1"/>
          <p:nvPr/>
        </p:nvSpPr>
        <p:spPr>
          <a:xfrm>
            <a:off x="748142" y="2661917"/>
            <a:ext cx="2617881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30.4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 10.8</a:t>
            </a:r>
          </a:p>
          <a:p>
            <a:pPr algn="ctr">
              <a:spcAft>
                <a:spcPts val="600"/>
              </a:spcAft>
            </a:pPr>
            <a:r>
              <a:rPr lang="en-US" altLang="zh-CN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mPFS</a:t>
            </a:r>
            <a:r>
              <a:rPr lang="zh-CN" altLang="en-US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000" dirty="0">
              <a:solidFill>
                <a:srgbClr val="1C4C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421B4-DD55-6DB3-C970-348494830A31}"/>
              </a:ext>
            </a:extLst>
          </p:cNvPr>
          <p:cNvSpPr txBox="1"/>
          <p:nvPr/>
        </p:nvSpPr>
        <p:spPr>
          <a:xfrm>
            <a:off x="3438222" y="2661916"/>
            <a:ext cx="2357769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47.6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 17.3</a:t>
            </a:r>
          </a:p>
          <a:p>
            <a:pPr algn="ctr">
              <a:spcAft>
                <a:spcPts val="600"/>
              </a:spcAft>
            </a:pPr>
            <a:r>
              <a:rPr lang="en-US" altLang="zh-CN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mOS</a:t>
            </a:r>
            <a:r>
              <a:rPr lang="zh-CN" altLang="en-US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000" dirty="0">
              <a:solidFill>
                <a:srgbClr val="1C4C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C9AD8-7103-E755-9F5B-681E0579753B}"/>
              </a:ext>
            </a:extLst>
          </p:cNvPr>
          <p:cNvSpPr txBox="1"/>
          <p:nvPr/>
        </p:nvSpPr>
        <p:spPr>
          <a:xfrm>
            <a:off x="6534328" y="2661917"/>
            <a:ext cx="2453775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 56%</a:t>
            </a:r>
          </a:p>
          <a:p>
            <a:pPr algn="ctr">
              <a:spcAft>
                <a:spcPts val="600"/>
              </a:spcAft>
            </a:pPr>
            <a:r>
              <a:rPr lang="zh-CN" altLang="en-US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所有级别发热率</a:t>
            </a:r>
            <a:endParaRPr lang="en-US" altLang="zh-CN" sz="2000" dirty="0">
              <a:solidFill>
                <a:srgbClr val="1C4C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12414-C2C0-768D-CEB8-E79F3471788F}"/>
              </a:ext>
            </a:extLst>
          </p:cNvPr>
          <p:cNvSpPr txBox="1"/>
          <p:nvPr/>
        </p:nvSpPr>
        <p:spPr>
          <a:xfrm>
            <a:off x="8865423" y="2661917"/>
            <a:ext cx="2549779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-65%</a:t>
            </a:r>
            <a:endParaRPr lang="en-US" sz="2400" dirty="0"/>
          </a:p>
          <a:p>
            <a:pPr algn="ctr">
              <a:spcAft>
                <a:spcPts val="600"/>
              </a:spcAft>
            </a:pPr>
            <a:r>
              <a:rPr lang="en-US" altLang="zh-CN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SAE</a:t>
            </a:r>
            <a:r>
              <a:rPr lang="zh-CN" altLang="en-US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发生风险</a:t>
            </a:r>
            <a:endParaRPr lang="en-US" altLang="zh-CN" sz="2000" dirty="0">
              <a:solidFill>
                <a:srgbClr val="1C4C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B02B2-A2A1-8180-44A8-CB38A4F3E206}"/>
              </a:ext>
            </a:extLst>
          </p:cNvPr>
          <p:cNvSpPr txBox="1"/>
          <p:nvPr/>
        </p:nvSpPr>
        <p:spPr>
          <a:xfrm>
            <a:off x="776798" y="5310484"/>
            <a:ext cx="276786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双位点结合</a:t>
            </a:r>
            <a:endParaRPr lang="en-US" altLang="zh-CN" sz="2400" b="1" dirty="0">
              <a:solidFill>
                <a:srgbClr val="C14F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zh-CN" altLang="en-US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核糖位点</a:t>
            </a:r>
            <a:r>
              <a:rPr lang="en-US" altLang="zh-CN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延伸铰链区</a:t>
            </a:r>
            <a:endParaRPr lang="en-US" altLang="zh-CN" sz="2000" dirty="0">
              <a:solidFill>
                <a:srgbClr val="1C4C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C7F198-71DD-4F21-DF74-E65437B837D5}"/>
              </a:ext>
            </a:extLst>
          </p:cNvPr>
          <p:cNvSpPr txBox="1"/>
          <p:nvPr/>
        </p:nvSpPr>
        <p:spPr>
          <a:xfrm>
            <a:off x="3544662" y="5310484"/>
            <a:ext cx="2357769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双靶点抑制</a:t>
            </a:r>
            <a:endParaRPr lang="en-US" altLang="zh-CN" sz="2400" b="1" dirty="0">
              <a:solidFill>
                <a:srgbClr val="C14F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en-US" altLang="zh-CN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BRAF + MEK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216F4E-E993-BC4A-359D-BFA7A72C161E}"/>
              </a:ext>
            </a:extLst>
          </p:cNvPr>
          <p:cNvSpPr txBox="1"/>
          <p:nvPr/>
        </p:nvSpPr>
        <p:spPr>
          <a:xfrm>
            <a:off x="6534328" y="5309965"/>
            <a:ext cx="2357769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0.96-1.60%</a:t>
            </a:r>
          </a:p>
          <a:p>
            <a:pPr algn="ctr">
              <a:spcAft>
                <a:spcPts val="600"/>
              </a:spcAft>
            </a:pPr>
            <a:r>
              <a:rPr lang="en-US" altLang="zh-CN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BRAF</a:t>
            </a:r>
            <a:r>
              <a:rPr lang="en-US" altLang="zh-CN" sz="2000" baseline="30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V600E</a:t>
            </a:r>
            <a:r>
              <a:rPr lang="zh-CN" altLang="en-US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突变罕见</a:t>
            </a:r>
            <a:endParaRPr lang="en-US" altLang="zh-CN" sz="2000" dirty="0">
              <a:solidFill>
                <a:srgbClr val="1C4C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3C2F1-22EB-7E16-E84C-EE663E4485FF}"/>
              </a:ext>
            </a:extLst>
          </p:cNvPr>
          <p:cNvSpPr txBox="1"/>
          <p:nvPr/>
        </p:nvSpPr>
        <p:spPr>
          <a:xfrm>
            <a:off x="9057433" y="5309965"/>
            <a:ext cx="2357769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4485-7177</a:t>
            </a:r>
          </a:p>
          <a:p>
            <a:pPr algn="ctr">
              <a:spcAft>
                <a:spcPts val="600"/>
              </a:spcAft>
            </a:pPr>
            <a:r>
              <a:rPr lang="zh-CN" altLang="en-US" sz="2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年新发患者数少</a:t>
            </a:r>
            <a:endParaRPr lang="en-US" altLang="zh-CN" sz="2000" dirty="0">
              <a:solidFill>
                <a:srgbClr val="1C4C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: 圆角 9">
            <a:extLst>
              <a:ext uri="{FF2B5EF4-FFF2-40B4-BE49-F238E27FC236}">
                <a16:creationId xmlns:a16="http://schemas.microsoft.com/office/drawing/2014/main" id="{6C05C5DC-6643-1EA2-55AD-B8CDA08D6226}"/>
              </a:ext>
            </a:extLst>
          </p:cNvPr>
          <p:cNvSpPr/>
          <p:nvPr/>
        </p:nvSpPr>
        <p:spPr>
          <a:xfrm>
            <a:off x="680827" y="2058187"/>
            <a:ext cx="5415173" cy="1852119"/>
          </a:xfrm>
          <a:prstGeom prst="roundRect">
            <a:avLst/>
          </a:prstGeom>
          <a:noFill/>
          <a:ln w="19050" cap="flat" cmpd="sng" algn="ctr">
            <a:solidFill>
              <a:srgbClr val="7A6B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3FA9C771-BDE3-6185-8CF5-47EC68D1C51C}"/>
              </a:ext>
            </a:extLst>
          </p:cNvPr>
          <p:cNvSpPr/>
          <p:nvPr/>
        </p:nvSpPr>
        <p:spPr>
          <a:xfrm>
            <a:off x="1187711" y="1630870"/>
            <a:ext cx="4501022" cy="802829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疗效显著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恩考芬尼</a:t>
            </a:r>
            <a:r>
              <a:rPr lang="en-US" altLang="zh-CN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贝美替尼 </a:t>
            </a:r>
            <a:r>
              <a:rPr lang="en-US" altLang="zh-CN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 </a:t>
            </a:r>
            <a:r>
              <a:rPr lang="zh-CN" altLang="en-US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达拉非尼</a:t>
            </a:r>
            <a:r>
              <a:rPr lang="en-US" altLang="zh-CN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曲美替尼</a:t>
            </a:r>
          </a:p>
        </p:txBody>
      </p:sp>
      <p:sp>
        <p:nvSpPr>
          <p:cNvPr id="18" name="矩形: 圆角 9">
            <a:extLst>
              <a:ext uri="{FF2B5EF4-FFF2-40B4-BE49-F238E27FC236}">
                <a16:creationId xmlns:a16="http://schemas.microsoft.com/office/drawing/2014/main" id="{768C8F29-DFF7-2951-C5F4-49271873EC00}"/>
              </a:ext>
            </a:extLst>
          </p:cNvPr>
          <p:cNvSpPr/>
          <p:nvPr/>
        </p:nvSpPr>
        <p:spPr>
          <a:xfrm>
            <a:off x="6358271" y="2058187"/>
            <a:ext cx="5160048" cy="1852119"/>
          </a:xfrm>
          <a:prstGeom prst="roundRect">
            <a:avLst/>
          </a:prstGeom>
          <a:noFill/>
          <a:ln w="19050" cap="flat" cmpd="sng" algn="ctr">
            <a:solidFill>
              <a:srgbClr val="7A6B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7C2E844E-5496-6A4C-1AD3-0A543E3D4374}"/>
              </a:ext>
            </a:extLst>
          </p:cNvPr>
          <p:cNvSpPr/>
          <p:nvPr/>
        </p:nvSpPr>
        <p:spPr>
          <a:xfrm>
            <a:off x="6737592" y="1630870"/>
            <a:ext cx="4501022" cy="802829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安全性显著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恩考芬尼</a:t>
            </a:r>
            <a:r>
              <a:rPr lang="en-US" altLang="zh-CN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贝美替尼 </a:t>
            </a:r>
            <a:r>
              <a:rPr lang="en-US" altLang="zh-CN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 </a:t>
            </a:r>
            <a:r>
              <a:rPr lang="zh-CN" altLang="en-US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达拉非尼</a:t>
            </a:r>
            <a:r>
              <a:rPr lang="en-US" altLang="zh-CN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曲美替尼</a:t>
            </a:r>
          </a:p>
        </p:txBody>
      </p:sp>
      <p:sp>
        <p:nvSpPr>
          <p:cNvPr id="21" name="矩形: 圆角 9">
            <a:extLst>
              <a:ext uri="{FF2B5EF4-FFF2-40B4-BE49-F238E27FC236}">
                <a16:creationId xmlns:a16="http://schemas.microsoft.com/office/drawing/2014/main" id="{F53B3967-B135-FB4C-95B2-AFD407524279}"/>
              </a:ext>
            </a:extLst>
          </p:cNvPr>
          <p:cNvSpPr/>
          <p:nvPr/>
        </p:nvSpPr>
        <p:spPr>
          <a:xfrm>
            <a:off x="680827" y="4697537"/>
            <a:ext cx="5415173" cy="1852119"/>
          </a:xfrm>
          <a:prstGeom prst="roundRect">
            <a:avLst/>
          </a:prstGeom>
          <a:noFill/>
          <a:ln w="19050" cap="flat" cmpd="sng" algn="ctr">
            <a:solidFill>
              <a:srgbClr val="7A6B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3F523437-6493-C89C-AE19-5ACD9BFD2988}"/>
              </a:ext>
            </a:extLst>
          </p:cNvPr>
          <p:cNvSpPr/>
          <p:nvPr/>
        </p:nvSpPr>
        <p:spPr>
          <a:xfrm>
            <a:off x="1187711" y="4193436"/>
            <a:ext cx="4501022" cy="802829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分子结构设计创新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恩考芬尼 </a:t>
            </a:r>
            <a:r>
              <a:rPr lang="en-US" altLang="zh-CN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 </a:t>
            </a:r>
            <a:r>
              <a:rPr lang="zh-CN" altLang="en-US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达拉非尼</a:t>
            </a:r>
          </a:p>
        </p:txBody>
      </p:sp>
      <p:sp>
        <p:nvSpPr>
          <p:cNvPr id="23" name="矩形: 圆角 9">
            <a:extLst>
              <a:ext uri="{FF2B5EF4-FFF2-40B4-BE49-F238E27FC236}">
                <a16:creationId xmlns:a16="http://schemas.microsoft.com/office/drawing/2014/main" id="{898384BF-355D-7CA6-493D-76263ACA6AE1}"/>
              </a:ext>
            </a:extLst>
          </p:cNvPr>
          <p:cNvSpPr/>
          <p:nvPr/>
        </p:nvSpPr>
        <p:spPr>
          <a:xfrm>
            <a:off x="6358272" y="4697537"/>
            <a:ext cx="5160048" cy="1852119"/>
          </a:xfrm>
          <a:prstGeom prst="roundRect">
            <a:avLst/>
          </a:prstGeom>
          <a:noFill/>
          <a:ln w="19050" cap="flat" cmpd="sng" algn="ctr">
            <a:solidFill>
              <a:srgbClr val="7A6B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34D36309-7DC4-0781-BC3A-7BC46E195059}"/>
              </a:ext>
            </a:extLst>
          </p:cNvPr>
          <p:cNvSpPr/>
          <p:nvPr/>
        </p:nvSpPr>
        <p:spPr>
          <a:xfrm>
            <a:off x="6693145" y="4193436"/>
            <a:ext cx="4501022" cy="802829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对基金影响小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突变罕见，适应症明确，临床管理便利</a:t>
            </a:r>
          </a:p>
        </p:txBody>
      </p:sp>
    </p:spTree>
    <p:extLst>
      <p:ext uri="{BB962C8B-B14F-4D97-AF65-F5344CB8AC3E}">
        <p14:creationId xmlns:p14="http://schemas.microsoft.com/office/powerpoint/2010/main" val="29127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6F925-71A5-9FF7-59FC-17E15629D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9F40CDBB-4E7E-57BD-37AC-EFBAEACB85BC}"/>
              </a:ext>
            </a:extLst>
          </p:cNvPr>
          <p:cNvSpPr txBox="1">
            <a:spLocks/>
          </p:cNvSpPr>
          <p:nvPr/>
        </p:nvSpPr>
        <p:spPr>
          <a:xfrm>
            <a:off x="398736" y="502605"/>
            <a:ext cx="11411461" cy="806520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恩考芬尼</a:t>
            </a:r>
            <a:r>
              <a:rPr lang="en-US" altLang="zh-CN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贝美替尼治疗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BRAF</a:t>
            </a:r>
            <a:r>
              <a:rPr lang="en-US" altLang="zh-CN" sz="2400" b="1" baseline="30000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V600E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突变型转移性非小细胞肺癌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，建议参照药为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达拉非尼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曲美替尼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D9E7E-275A-75B9-ED68-2BE80D7B3581}"/>
              </a:ext>
            </a:extLst>
          </p:cNvPr>
          <p:cNvSpPr txBox="1"/>
          <p:nvPr/>
        </p:nvSpPr>
        <p:spPr>
          <a:xfrm>
            <a:off x="465667" y="6526755"/>
            <a:ext cx="6671734" cy="21544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Planchard, D et al. ESMO open vol. 11,2 (2026): 106051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D812D6-906B-3773-8421-411FE2AC1E57}"/>
              </a:ext>
            </a:extLst>
          </p:cNvPr>
          <p:cNvSpPr/>
          <p:nvPr/>
        </p:nvSpPr>
        <p:spPr>
          <a:xfrm>
            <a:off x="465666" y="0"/>
            <a:ext cx="1440000" cy="334116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药品信息</a:t>
            </a:r>
            <a:endParaRPr 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5E1F05B-5355-C087-3B5B-CB8E9602C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13175"/>
              </p:ext>
            </p:extLst>
          </p:nvPr>
        </p:nvGraphicFramePr>
        <p:xfrm>
          <a:off x="345351" y="1352259"/>
          <a:ext cx="5554134" cy="505123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41287">
                  <a:extLst>
                    <a:ext uri="{9D8B030D-6E8A-4147-A177-3AD203B41FA5}">
                      <a16:colId xmlns:a16="http://schemas.microsoft.com/office/drawing/2014/main" val="1552975641"/>
                    </a:ext>
                  </a:extLst>
                </a:gridCol>
                <a:gridCol w="1843780">
                  <a:extLst>
                    <a:ext uri="{9D8B030D-6E8A-4147-A177-3AD203B41FA5}">
                      <a16:colId xmlns:a16="http://schemas.microsoft.com/office/drawing/2014/main" val="184505603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412663955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07504171"/>
                    </a:ext>
                  </a:extLst>
                </a:gridCol>
              </a:tblGrid>
              <a:tr h="590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  <a:endParaRPr lang="en-US" sz="1400" b="1" dirty="0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18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恩考芬尼胶囊</a:t>
                      </a:r>
                      <a:endParaRPr lang="en-US" sz="1800" b="1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  <a:endParaRPr lang="en-US" altLang="zh-CN" sz="1400" b="1" kern="1200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75mg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076678"/>
                  </a:ext>
                </a:extLst>
              </a:tr>
              <a:tr h="8490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400" b="1" kern="1200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说明书适应症</a:t>
                      </a:r>
                      <a:endParaRPr lang="en-US" sz="1400" b="1" kern="1200" dirty="0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恩考芬尼联合贝美替尼治疗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BRAF</a:t>
                      </a:r>
                      <a:r>
                        <a:rPr lang="en-US" altLang="zh-CN" sz="1400" b="0" kern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V600E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突变型转移性非小细胞肺癌（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NSCLC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）成人患者。</a:t>
                      </a:r>
                      <a:endParaRPr lang="en-US" sz="1400" b="1" dirty="0">
                        <a:solidFill>
                          <a:srgbClr val="EE482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105569"/>
                  </a:ext>
                </a:extLst>
              </a:tr>
              <a:tr h="529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申报类别</a:t>
                      </a:r>
                      <a:endParaRPr lang="en-US" sz="1400" b="1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基本医保目录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918093"/>
                  </a:ext>
                </a:extLst>
              </a:tr>
              <a:tr h="84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en-US" sz="1400" b="1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恩考芬尼每次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450mg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粒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*75mg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），每日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次。</a:t>
                      </a:r>
                      <a:endParaRPr lang="en-US" altLang="zh-CN" sz="140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贝美替尼每次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45mg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片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*15mg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），每日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次。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90528"/>
                  </a:ext>
                </a:extLst>
              </a:tr>
              <a:tr h="62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中国获批时间</a:t>
                      </a:r>
                      <a:endParaRPr lang="en-US" sz="1400" b="1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2026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日已完成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CDE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技术审评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427010"/>
                  </a:ext>
                </a:extLst>
              </a:tr>
              <a:tr h="84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全球首次上市</a:t>
                      </a:r>
                      <a:endParaRPr lang="en-US" altLang="zh-CN" sz="1400" b="1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时间及国家</a:t>
                      </a:r>
                      <a:endParaRPr lang="en-US" sz="1400" b="1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日（黑色素瘤），美国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NSCLC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），美国</a:t>
                      </a:r>
                      <a:endParaRPr 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48236"/>
                  </a:ext>
                </a:extLst>
              </a:tr>
              <a:tr h="75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大陆地区同通用名药品上市情况</a:t>
                      </a:r>
                      <a:endParaRPr lang="en-US" sz="1400" b="1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E3F3">
                        <a:alpha val="69804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独家药品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，核心专利处于保护期内</a:t>
                      </a:r>
                      <a:endParaRPr lang="en-US" sz="14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98216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CDC1CCA-D346-7BE8-8B5F-A1E918B5E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69859"/>
              </p:ext>
            </p:extLst>
          </p:nvPr>
        </p:nvGraphicFramePr>
        <p:xfrm>
          <a:off x="6034952" y="1352258"/>
          <a:ext cx="5964008" cy="505123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198968">
                  <a:extLst>
                    <a:ext uri="{9D8B030D-6E8A-4147-A177-3AD203B41FA5}">
                      <a16:colId xmlns:a16="http://schemas.microsoft.com/office/drawing/2014/main" val="2340843957"/>
                    </a:ext>
                  </a:extLst>
                </a:gridCol>
                <a:gridCol w="4765040">
                  <a:extLst>
                    <a:ext uri="{9D8B030D-6E8A-4147-A177-3AD203B41FA5}">
                      <a16:colId xmlns:a16="http://schemas.microsoft.com/office/drawing/2014/main" val="3219564145"/>
                    </a:ext>
                  </a:extLst>
                </a:gridCol>
              </a:tblGrid>
              <a:tr h="6187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</a:t>
                      </a:r>
                      <a:endParaRPr lang="en-US" altLang="zh-CN" sz="1400" b="1" dirty="0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达拉非尼</a:t>
                      </a:r>
                      <a:r>
                        <a:rPr lang="en-US" altLang="zh-CN" sz="18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曲美替尼</a:t>
                      </a:r>
                      <a:endParaRPr lang="en-US" sz="1800" b="1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186731"/>
                  </a:ext>
                </a:extLst>
              </a:tr>
              <a:tr h="2209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</a:t>
                      </a:r>
                      <a:endParaRPr lang="en-US" altLang="zh-CN" sz="1400" b="1" dirty="0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选择理由</a:t>
                      </a:r>
                      <a:endParaRPr lang="en-US" sz="1400" b="1" dirty="0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相同适应症：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BRAF</a:t>
                      </a:r>
                      <a:r>
                        <a:rPr lang="en-US" altLang="zh-CN" sz="1600" kern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V600E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突变型转移性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NSCLC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相同作用机制：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BRAF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抑制剂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+MEK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抑制剂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相同给药途径：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均为口服给药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相同指南推荐：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国内外权威指南一致推荐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证据可比：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临床试验基线相似，可做高质量间接比较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157304"/>
                  </a:ext>
                </a:extLst>
              </a:tr>
              <a:tr h="2189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恩考芬尼</a:t>
                      </a:r>
                      <a:r>
                        <a:rPr lang="en-US" altLang="zh-CN" sz="1400" b="1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b="1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贝美替尼与参照药相比的优势</a:t>
                      </a:r>
                      <a:endParaRPr lang="en-US" altLang="zh-CN" sz="1400" b="1" baseline="30000" dirty="0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疗效更好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541338" marR="0" lvl="1" indent="-185738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疾病进展风险显著降低了</a:t>
                      </a:r>
                      <a:r>
                        <a:rPr lang="en-US" altLang="zh-CN" sz="14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安全性更优</a:t>
                      </a:r>
                      <a:r>
                        <a:rPr lang="en-US" altLang="zh-CN" sz="1400" b="1" baseline="30000" dirty="0">
                          <a:solidFill>
                            <a:srgbClr val="06497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541338" marR="0" lvl="1" indent="-185738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严重不良事件 </a:t>
                      </a:r>
                      <a:r>
                        <a:rPr lang="en-US" altLang="zh-CN" sz="14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(SAE)</a:t>
                      </a:r>
                      <a:r>
                        <a:rPr lang="zh-CN" altLang="en-US" sz="14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发生比值显著降低了</a:t>
                      </a:r>
                      <a:r>
                        <a:rPr lang="en-US" altLang="zh-CN" sz="14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65%</a:t>
                      </a:r>
                    </a:p>
                    <a:p>
                      <a:pPr marL="1841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价值评级建议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542925" marR="0" lvl="1" indent="-18732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改进</a:t>
                      </a:r>
                      <a:endParaRPr lang="en-US" altLang="zh-CN" sz="2000" b="1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661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27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79C06-09EC-094D-4495-16945F0E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7D1F3137-5B09-A2AE-9F25-90EF2FF5C853}"/>
              </a:ext>
            </a:extLst>
          </p:cNvPr>
          <p:cNvSpPr txBox="1">
            <a:spLocks/>
          </p:cNvSpPr>
          <p:nvPr/>
        </p:nvSpPr>
        <p:spPr>
          <a:xfrm>
            <a:off x="398736" y="417227"/>
            <a:ext cx="11541627" cy="869305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400" b="1" dirty="0">
                <a:solidFill>
                  <a:srgbClr val="1C4C90"/>
                </a:solidFill>
                <a:latin typeface="微软雅黑"/>
                <a:ea typeface="微软雅黑"/>
                <a:cs typeface="Arial"/>
              </a:rPr>
              <a:t>BRAF</a:t>
            </a:r>
            <a:r>
              <a:rPr lang="en-US" altLang="zh-CN" sz="2400" b="1" baseline="30000" dirty="0">
                <a:solidFill>
                  <a:srgbClr val="1C4C90"/>
                </a:solidFill>
                <a:latin typeface="微软雅黑"/>
                <a:ea typeface="微软雅黑"/>
                <a:cs typeface="Arial"/>
              </a:rPr>
              <a:t>V600E</a:t>
            </a:r>
            <a:r>
              <a:rPr lang="zh-CN" altLang="en-US" sz="2400" b="1" dirty="0">
                <a:solidFill>
                  <a:srgbClr val="C14F4F"/>
                </a:solidFill>
                <a:latin typeface="微软雅黑"/>
                <a:ea typeface="微软雅黑"/>
                <a:cs typeface="Arial"/>
              </a:rPr>
              <a:t>突变罕见，预后差</a:t>
            </a:r>
            <a:r>
              <a:rPr lang="zh-CN" altLang="en-US" sz="2400" b="1" dirty="0">
                <a:solidFill>
                  <a:srgbClr val="1C4C90"/>
                </a:solidFill>
                <a:latin typeface="微软雅黑"/>
                <a:ea typeface="微软雅黑"/>
                <a:cs typeface="Arial"/>
              </a:rPr>
              <a:t>，化</a:t>
            </a:r>
            <a:r>
              <a:rPr lang="en-US" altLang="zh-CN" sz="2400" b="1" dirty="0">
                <a:solidFill>
                  <a:srgbClr val="1C4C90"/>
                </a:solidFill>
                <a:latin typeface="微软雅黑"/>
                <a:ea typeface="微软雅黑"/>
                <a:cs typeface="Arial"/>
              </a:rPr>
              <a:t>/</a:t>
            </a:r>
            <a:r>
              <a:rPr lang="zh-CN" altLang="en-US" sz="2400" b="1" dirty="0">
                <a:solidFill>
                  <a:srgbClr val="1C4C90"/>
                </a:solidFill>
                <a:latin typeface="微软雅黑"/>
                <a:ea typeface="微软雅黑"/>
                <a:cs typeface="Arial"/>
              </a:rPr>
              <a:t>免、现有靶向药治疗获益有限，恩考芬尼</a:t>
            </a:r>
            <a:r>
              <a:rPr lang="en-US" altLang="zh-CN" sz="2400" b="1" dirty="0">
                <a:solidFill>
                  <a:srgbClr val="1C4C90"/>
                </a:solidFill>
                <a:latin typeface="微软雅黑"/>
                <a:ea typeface="微软雅黑"/>
                <a:cs typeface="Arial"/>
              </a:rPr>
              <a:t>+</a:t>
            </a:r>
            <a:r>
              <a:rPr lang="zh-CN" altLang="en-US" sz="2400" b="1" dirty="0">
                <a:solidFill>
                  <a:srgbClr val="1C4C90"/>
                </a:solidFill>
                <a:latin typeface="微软雅黑"/>
                <a:ea typeface="微软雅黑"/>
                <a:cs typeface="Arial"/>
              </a:rPr>
              <a:t>贝美替尼双靶治疗将</a:t>
            </a:r>
            <a:r>
              <a:rPr lang="en-US" altLang="zh-CN" sz="2400" b="1" dirty="0">
                <a:solidFill>
                  <a:srgbClr val="C14F4F"/>
                </a:solidFill>
                <a:latin typeface="微软雅黑"/>
                <a:ea typeface="微软雅黑"/>
                <a:cs typeface="Arial"/>
              </a:rPr>
              <a:t>ORR</a:t>
            </a:r>
            <a:r>
              <a:rPr lang="zh-CN" altLang="en-US" sz="2400" b="1" dirty="0">
                <a:solidFill>
                  <a:srgbClr val="C14F4F"/>
                </a:solidFill>
                <a:latin typeface="微软雅黑"/>
                <a:ea typeface="微软雅黑"/>
                <a:cs typeface="Arial"/>
              </a:rPr>
              <a:t>提升至</a:t>
            </a:r>
            <a:r>
              <a:rPr lang="en-US" altLang="zh-CN" sz="2400" b="1" dirty="0">
                <a:solidFill>
                  <a:srgbClr val="C14F4F"/>
                </a:solidFill>
                <a:latin typeface="微软雅黑"/>
                <a:ea typeface="微软雅黑"/>
                <a:cs typeface="Arial"/>
              </a:rPr>
              <a:t>75%</a:t>
            </a:r>
            <a:r>
              <a:rPr lang="zh-CN" altLang="en-US" sz="2400" b="1" dirty="0">
                <a:solidFill>
                  <a:srgbClr val="C14F4F"/>
                </a:solidFill>
                <a:latin typeface="微软雅黑"/>
                <a:ea typeface="微软雅黑"/>
                <a:cs typeface="Arial"/>
              </a:rPr>
              <a:t>，彻底改变了</a:t>
            </a:r>
            <a:r>
              <a:rPr lang="en-US" altLang="zh-CN" sz="2400" b="1" dirty="0">
                <a:solidFill>
                  <a:srgbClr val="C14F4F"/>
                </a:solidFill>
                <a:latin typeface="微软雅黑"/>
                <a:ea typeface="微软雅黑"/>
                <a:cs typeface="Arial"/>
              </a:rPr>
              <a:t>BRAF</a:t>
            </a:r>
            <a:r>
              <a:rPr lang="en-US" altLang="zh-CN" sz="2400" b="1" baseline="30000" dirty="0">
                <a:solidFill>
                  <a:srgbClr val="C14F4F"/>
                </a:solidFill>
                <a:latin typeface="微软雅黑"/>
                <a:ea typeface="微软雅黑"/>
                <a:cs typeface="Arial"/>
              </a:rPr>
              <a:t>V600E</a:t>
            </a:r>
            <a:r>
              <a:rPr lang="en-US" altLang="zh-CN" sz="2400" b="1" dirty="0">
                <a:solidFill>
                  <a:srgbClr val="C14F4F"/>
                </a:solidFill>
                <a:latin typeface="微软雅黑"/>
                <a:ea typeface="微软雅黑"/>
                <a:cs typeface="Arial"/>
              </a:rPr>
              <a:t>mNSCLC</a:t>
            </a:r>
            <a:r>
              <a:rPr lang="zh-CN" altLang="en-US" sz="2400" b="1" dirty="0">
                <a:solidFill>
                  <a:srgbClr val="C14F4F"/>
                </a:solidFill>
                <a:latin typeface="微软雅黑"/>
                <a:ea typeface="微软雅黑"/>
                <a:cs typeface="Arial"/>
              </a:rPr>
              <a:t>治疗格局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0B4243-8BF7-5993-8F3F-6AFBABFE7F55}"/>
              </a:ext>
            </a:extLst>
          </p:cNvPr>
          <p:cNvSpPr/>
          <p:nvPr/>
        </p:nvSpPr>
        <p:spPr>
          <a:xfrm>
            <a:off x="465666" y="0"/>
            <a:ext cx="1440000" cy="334116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疾病信息</a:t>
            </a:r>
            <a:endParaRPr 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FB0D5-CF31-C189-A9C5-3ED90848D67B}"/>
              </a:ext>
            </a:extLst>
          </p:cNvPr>
          <p:cNvSpPr txBox="1"/>
          <p:nvPr/>
        </p:nvSpPr>
        <p:spPr>
          <a:xfrm>
            <a:off x="399449" y="6234446"/>
            <a:ext cx="10665669" cy="5760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2025</a:t>
            </a:r>
            <a:r>
              <a:rPr lang="zh-CN" altLang="en-US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年国民经济和社会发展统计公报 </a:t>
            </a: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https://www.stats.gov.cn/sj/zxfb/202602/t20260228_1962662.html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Han B, et al. Cancer incidence and mortality in China, 2022. J Natl Cancer Cent.2024;4(1):page. 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Ⅳ</a:t>
            </a:r>
            <a:r>
              <a:rPr lang="zh-CN" altLang="en-US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期原发性肺癌中国治疗指南（</a:t>
            </a: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2026</a:t>
            </a:r>
            <a:r>
              <a:rPr lang="zh-CN" altLang="en-US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版）</a:t>
            </a: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[J]. </a:t>
            </a:r>
            <a:r>
              <a:rPr lang="zh-CN" altLang="en-US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中华肿瘤杂志</a:t>
            </a: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, 2026, 48(1): 1-43.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Jia B</a:t>
            </a:r>
            <a:r>
              <a:rPr lang="zh-CN" altLang="en-US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，</a:t>
            </a: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et al. </a:t>
            </a:r>
            <a:r>
              <a:rPr lang="en-US" altLang="zh-CN" sz="800" dirty="0" err="1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EBioMedicine</a:t>
            </a: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. 2025;114105652.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8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Mazieres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 J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，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et al. Ann Oncol. 2020;31(2):289-294.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Lin Q</a:t>
            </a:r>
            <a:r>
              <a:rPr lang="zh-CN" altLang="en-US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，</a:t>
            </a: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et al. J </a:t>
            </a:r>
            <a:r>
              <a:rPr lang="en-US" altLang="zh-CN" sz="800" dirty="0" err="1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Transl</a:t>
            </a:r>
            <a:r>
              <a:rPr lang="en-US" altLang="zh-CN" sz="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 Med. 2019;17(1)298. </a:t>
            </a:r>
            <a:endParaRPr lang="en-US" altLang="zh-CN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张茜敏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.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非小细胞肺癌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TNM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分期与中医证型及凝血、炎症指标的相关性分析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[D].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广西中医药大学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,2023.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Planchard D, et al. NPJ Precis Oncol. 2024 Apr 16;8(1):90. </a:t>
            </a:r>
          </a:p>
        </p:txBody>
      </p:sp>
      <p:sp>
        <p:nvSpPr>
          <p:cNvPr id="53" name="矩形: 圆角 9">
            <a:extLst>
              <a:ext uri="{FF2B5EF4-FFF2-40B4-BE49-F238E27FC236}">
                <a16:creationId xmlns:a16="http://schemas.microsoft.com/office/drawing/2014/main" id="{B78EA3F7-BDAF-69A5-B90E-5D7B9CA7B6D5}"/>
              </a:ext>
            </a:extLst>
          </p:cNvPr>
          <p:cNvSpPr/>
          <p:nvPr/>
        </p:nvSpPr>
        <p:spPr>
          <a:xfrm>
            <a:off x="519069" y="1733595"/>
            <a:ext cx="3756659" cy="1509363"/>
          </a:xfrm>
          <a:prstGeom prst="roundRect">
            <a:avLst/>
          </a:prstGeom>
          <a:noFill/>
          <a:ln w="12700" cap="flat" cmpd="sng" algn="ctr">
            <a:solidFill>
              <a:srgbClr val="7A6B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54" name="Title">
            <a:extLst>
              <a:ext uri="{FF2B5EF4-FFF2-40B4-BE49-F238E27FC236}">
                <a16:creationId xmlns:a16="http://schemas.microsoft.com/office/drawing/2014/main" id="{B2FC62E3-3142-165C-EF2C-A932AF7A7A1D}"/>
              </a:ext>
            </a:extLst>
          </p:cNvPr>
          <p:cNvSpPr/>
          <p:nvPr/>
        </p:nvSpPr>
        <p:spPr>
          <a:xfrm>
            <a:off x="641749" y="1399140"/>
            <a:ext cx="3584988" cy="661914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BRAF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V600E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突变转移性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年新发患者数估算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1-7</a:t>
            </a:r>
          </a:p>
        </p:txBody>
      </p:sp>
      <p:sp>
        <p:nvSpPr>
          <p:cNvPr id="56" name="箭头: 下 12">
            <a:extLst>
              <a:ext uri="{FF2B5EF4-FFF2-40B4-BE49-F238E27FC236}">
                <a16:creationId xmlns:a16="http://schemas.microsoft.com/office/drawing/2014/main" id="{B14B82DE-BCEF-89E1-AADE-64A4F538E87D}"/>
              </a:ext>
            </a:extLst>
          </p:cNvPr>
          <p:cNvSpPr/>
          <p:nvPr/>
        </p:nvSpPr>
        <p:spPr>
          <a:xfrm>
            <a:off x="2001053" y="4415407"/>
            <a:ext cx="603056" cy="615346"/>
          </a:xfrm>
          <a:prstGeom prst="downArrow">
            <a:avLst/>
          </a:prstGeom>
          <a:gradFill>
            <a:gsLst>
              <a:gs pos="0">
                <a:srgbClr val="7A6BFF">
                  <a:lumMod val="5000"/>
                  <a:lumOff val="95000"/>
                  <a:alpha val="0"/>
                </a:srgbClr>
              </a:gs>
              <a:gs pos="88000">
                <a:srgbClr val="7A6B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70" name="Number1">
            <a:extLst>
              <a:ext uri="{FF2B5EF4-FFF2-40B4-BE49-F238E27FC236}">
                <a16:creationId xmlns:a16="http://schemas.microsoft.com/office/drawing/2014/main" id="{98286875-9BD8-BA35-88F1-48BBCE767D01}"/>
              </a:ext>
            </a:extLst>
          </p:cNvPr>
          <p:cNvSpPr/>
          <p:nvPr/>
        </p:nvSpPr>
        <p:spPr>
          <a:xfrm>
            <a:off x="576598" y="2323638"/>
            <a:ext cx="321520" cy="325010"/>
          </a:xfrm>
          <a:prstGeom prst="ellipse">
            <a:avLst/>
          </a:prstGeom>
          <a:solidFill>
            <a:srgbClr val="7A6B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1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71" name="Bullet1">
            <a:extLst>
              <a:ext uri="{FF2B5EF4-FFF2-40B4-BE49-F238E27FC236}">
                <a16:creationId xmlns:a16="http://schemas.microsoft.com/office/drawing/2014/main" id="{7210C82E-1801-8CBE-7541-B23B8775F1AC}"/>
              </a:ext>
            </a:extLst>
          </p:cNvPr>
          <p:cNvSpPr/>
          <p:nvPr/>
        </p:nvSpPr>
        <p:spPr>
          <a:xfrm>
            <a:off x="721246" y="2308763"/>
            <a:ext cx="1441582" cy="399315"/>
          </a:xfrm>
          <a:prstGeom prst="round2DiagRect">
            <a:avLst/>
          </a:prstGeom>
          <a:solidFill>
            <a:srgbClr val="7A6BFF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140489</a:t>
            </a: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万</a:t>
            </a:r>
          </a:p>
        </p:txBody>
      </p:sp>
      <p:sp>
        <p:nvSpPr>
          <p:cNvPr id="72" name="Text1">
            <a:extLst>
              <a:ext uri="{FF2B5EF4-FFF2-40B4-BE49-F238E27FC236}">
                <a16:creationId xmlns:a16="http://schemas.microsoft.com/office/drawing/2014/main" id="{234925A7-F1CB-9B9C-4BD7-67601297FC6E}"/>
              </a:ext>
            </a:extLst>
          </p:cNvPr>
          <p:cNvSpPr/>
          <p:nvPr/>
        </p:nvSpPr>
        <p:spPr>
          <a:xfrm flipH="1">
            <a:off x="529603" y="2762487"/>
            <a:ext cx="1840243" cy="389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t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2025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年底中国总人口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7" name="Number2">
            <a:extLst>
              <a:ext uri="{FF2B5EF4-FFF2-40B4-BE49-F238E27FC236}">
                <a16:creationId xmlns:a16="http://schemas.microsoft.com/office/drawing/2014/main" id="{03C6FC5F-2306-3DE2-70DB-8119BBE44166}"/>
              </a:ext>
            </a:extLst>
          </p:cNvPr>
          <p:cNvSpPr/>
          <p:nvPr/>
        </p:nvSpPr>
        <p:spPr>
          <a:xfrm>
            <a:off x="3757734" y="2323638"/>
            <a:ext cx="321520" cy="325010"/>
          </a:xfrm>
          <a:prstGeom prst="ellipse">
            <a:avLst/>
          </a:prstGeom>
          <a:solidFill>
            <a:srgbClr val="64A7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2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68" name="Bullet2">
            <a:extLst>
              <a:ext uri="{FF2B5EF4-FFF2-40B4-BE49-F238E27FC236}">
                <a16:creationId xmlns:a16="http://schemas.microsoft.com/office/drawing/2014/main" id="{B4DD039C-21EA-1960-9021-D28FC7BB31DC}"/>
              </a:ext>
            </a:extLst>
          </p:cNvPr>
          <p:cNvSpPr/>
          <p:nvPr/>
        </p:nvSpPr>
        <p:spPr>
          <a:xfrm>
            <a:off x="2435490" y="2308763"/>
            <a:ext cx="1441582" cy="399315"/>
          </a:xfrm>
          <a:prstGeom prst="round2DiagRect">
            <a:avLst/>
          </a:prstGeom>
          <a:solidFill>
            <a:srgbClr val="64A7FF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75.13/10</a:t>
            </a: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万人</a:t>
            </a:r>
          </a:p>
        </p:txBody>
      </p:sp>
      <p:sp>
        <p:nvSpPr>
          <p:cNvPr id="69" name="Text2">
            <a:extLst>
              <a:ext uri="{FF2B5EF4-FFF2-40B4-BE49-F238E27FC236}">
                <a16:creationId xmlns:a16="http://schemas.microsoft.com/office/drawing/2014/main" id="{19298000-EE39-141D-691B-02C5A015B0EB}"/>
              </a:ext>
            </a:extLst>
          </p:cNvPr>
          <p:cNvSpPr/>
          <p:nvPr/>
        </p:nvSpPr>
        <p:spPr>
          <a:xfrm flipH="1">
            <a:off x="2435489" y="2762487"/>
            <a:ext cx="1840243" cy="3891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t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中国肺癌发病率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5" name="Bullet3">
            <a:extLst>
              <a:ext uri="{FF2B5EF4-FFF2-40B4-BE49-F238E27FC236}">
                <a16:creationId xmlns:a16="http://schemas.microsoft.com/office/drawing/2014/main" id="{D3CB25F9-AEC5-0333-B146-C679DC1CA886}"/>
              </a:ext>
            </a:extLst>
          </p:cNvPr>
          <p:cNvSpPr/>
          <p:nvPr/>
        </p:nvSpPr>
        <p:spPr>
          <a:xfrm>
            <a:off x="2435486" y="5213064"/>
            <a:ext cx="1441582" cy="456043"/>
          </a:xfrm>
          <a:prstGeom prst="round2DiagRect">
            <a:avLst/>
          </a:prstGeom>
          <a:solidFill>
            <a:srgbClr val="64A7FF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C14F4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4485-7177</a:t>
            </a: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14F4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66" name="Text3">
            <a:extLst>
              <a:ext uri="{FF2B5EF4-FFF2-40B4-BE49-F238E27FC236}">
                <a16:creationId xmlns:a16="http://schemas.microsoft.com/office/drawing/2014/main" id="{FA6EAAD9-3905-FF0C-524D-E877B4909DB4}"/>
              </a:ext>
            </a:extLst>
          </p:cNvPr>
          <p:cNvSpPr/>
          <p:nvPr/>
        </p:nvSpPr>
        <p:spPr>
          <a:xfrm flipH="1">
            <a:off x="2435485" y="5725781"/>
            <a:ext cx="1840243" cy="3891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t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年新发目标患者总数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3" name="矩形: 圆角 9">
            <a:extLst>
              <a:ext uri="{FF2B5EF4-FFF2-40B4-BE49-F238E27FC236}">
                <a16:creationId xmlns:a16="http://schemas.microsoft.com/office/drawing/2014/main" id="{D90F3911-B411-62F9-98A2-80AF30EA0DE9}"/>
              </a:ext>
            </a:extLst>
          </p:cNvPr>
          <p:cNvSpPr/>
          <p:nvPr/>
        </p:nvSpPr>
        <p:spPr>
          <a:xfrm>
            <a:off x="519069" y="3388595"/>
            <a:ext cx="3756659" cy="1068202"/>
          </a:xfrm>
          <a:prstGeom prst="roundRect">
            <a:avLst/>
          </a:prstGeom>
          <a:noFill/>
          <a:ln w="12700" cap="flat" cmpd="sng" algn="ctr">
            <a:solidFill>
              <a:srgbClr val="7A6B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75" name="Number1">
            <a:extLst>
              <a:ext uri="{FF2B5EF4-FFF2-40B4-BE49-F238E27FC236}">
                <a16:creationId xmlns:a16="http://schemas.microsoft.com/office/drawing/2014/main" id="{307E89A9-DAC1-72CF-B354-4C5E3CEBF99C}"/>
              </a:ext>
            </a:extLst>
          </p:cNvPr>
          <p:cNvSpPr/>
          <p:nvPr/>
        </p:nvSpPr>
        <p:spPr>
          <a:xfrm>
            <a:off x="576598" y="3594537"/>
            <a:ext cx="321520" cy="325010"/>
          </a:xfrm>
          <a:prstGeom prst="ellipse">
            <a:avLst/>
          </a:prstGeom>
          <a:solidFill>
            <a:srgbClr val="7A6B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3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76" name="Bullet1">
            <a:extLst>
              <a:ext uri="{FF2B5EF4-FFF2-40B4-BE49-F238E27FC236}">
                <a16:creationId xmlns:a16="http://schemas.microsoft.com/office/drawing/2014/main" id="{3CFDC5D0-5125-8D36-EA07-2E95321E6F8E}"/>
              </a:ext>
            </a:extLst>
          </p:cNvPr>
          <p:cNvSpPr/>
          <p:nvPr/>
        </p:nvSpPr>
        <p:spPr>
          <a:xfrm>
            <a:off x="721246" y="3571018"/>
            <a:ext cx="1441582" cy="397326"/>
          </a:xfrm>
          <a:prstGeom prst="round2DiagRect">
            <a:avLst/>
          </a:prstGeom>
          <a:solidFill>
            <a:srgbClr val="7A6BFF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85%</a:t>
            </a:r>
          </a:p>
        </p:txBody>
      </p:sp>
      <p:sp>
        <p:nvSpPr>
          <p:cNvPr id="77" name="Text1">
            <a:extLst>
              <a:ext uri="{FF2B5EF4-FFF2-40B4-BE49-F238E27FC236}">
                <a16:creationId xmlns:a16="http://schemas.microsoft.com/office/drawing/2014/main" id="{A0E31540-FB35-BD4C-6B9F-2FE8B685EECB}"/>
              </a:ext>
            </a:extLst>
          </p:cNvPr>
          <p:cNvSpPr/>
          <p:nvPr/>
        </p:nvSpPr>
        <p:spPr>
          <a:xfrm flipH="1">
            <a:off x="457518" y="4022753"/>
            <a:ext cx="1984412" cy="3891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t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NSCLC</a:t>
            </a:r>
            <a:r>
              <a:rPr lang="zh-CN" altLang="en-US" sz="1400" kern="0" dirty="0">
                <a:solidFill>
                  <a:srgbClr val="2F2F2F"/>
                </a:solidFill>
                <a:latin typeface="Times New Roman"/>
                <a:ea typeface="微软雅黑"/>
              </a:rPr>
              <a:t>在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肺癌中占比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9" name="Number2">
            <a:extLst>
              <a:ext uri="{FF2B5EF4-FFF2-40B4-BE49-F238E27FC236}">
                <a16:creationId xmlns:a16="http://schemas.microsoft.com/office/drawing/2014/main" id="{11F08A04-F970-326C-CEDB-7AAD4113C96B}"/>
              </a:ext>
            </a:extLst>
          </p:cNvPr>
          <p:cNvSpPr/>
          <p:nvPr/>
        </p:nvSpPr>
        <p:spPr>
          <a:xfrm>
            <a:off x="3757734" y="3552005"/>
            <a:ext cx="321520" cy="325010"/>
          </a:xfrm>
          <a:prstGeom prst="ellipse">
            <a:avLst/>
          </a:prstGeom>
          <a:solidFill>
            <a:srgbClr val="64A7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4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80" name="Bullet2">
            <a:extLst>
              <a:ext uri="{FF2B5EF4-FFF2-40B4-BE49-F238E27FC236}">
                <a16:creationId xmlns:a16="http://schemas.microsoft.com/office/drawing/2014/main" id="{71647378-BFC8-B4C1-64FC-C9112C664628}"/>
              </a:ext>
            </a:extLst>
          </p:cNvPr>
          <p:cNvSpPr/>
          <p:nvPr/>
        </p:nvSpPr>
        <p:spPr>
          <a:xfrm>
            <a:off x="2435490" y="3571018"/>
            <a:ext cx="1441582" cy="397326"/>
          </a:xfrm>
          <a:prstGeom prst="round2DiagRect">
            <a:avLst/>
          </a:prstGeom>
          <a:solidFill>
            <a:srgbClr val="64A7FF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0.96-1.60%</a:t>
            </a:r>
          </a:p>
        </p:txBody>
      </p:sp>
      <p:sp>
        <p:nvSpPr>
          <p:cNvPr id="81" name="Text2">
            <a:extLst>
              <a:ext uri="{FF2B5EF4-FFF2-40B4-BE49-F238E27FC236}">
                <a16:creationId xmlns:a16="http://schemas.microsoft.com/office/drawing/2014/main" id="{E8FB80BA-E1CB-2FAC-B3E3-F60E5BC602F2}"/>
              </a:ext>
            </a:extLst>
          </p:cNvPr>
          <p:cNvSpPr/>
          <p:nvPr/>
        </p:nvSpPr>
        <p:spPr>
          <a:xfrm flipH="1">
            <a:off x="2435489" y="4022753"/>
            <a:ext cx="1840243" cy="3891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t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BRAF</a:t>
            </a:r>
            <a:r>
              <a:rPr kumimoji="0" lang="en-US" altLang="zh-CN" sz="1400" b="0" i="0" u="none" strike="noStrike" kern="0" cap="none" spc="0" normalizeH="0" baseline="3000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V600E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突变占比</a:t>
            </a:r>
          </a:p>
        </p:txBody>
      </p:sp>
      <p:sp>
        <p:nvSpPr>
          <p:cNvPr id="84" name="Bullet1">
            <a:extLst>
              <a:ext uri="{FF2B5EF4-FFF2-40B4-BE49-F238E27FC236}">
                <a16:creationId xmlns:a16="http://schemas.microsoft.com/office/drawing/2014/main" id="{ADA9214E-6E64-FD47-9A41-0FB88B516654}"/>
              </a:ext>
            </a:extLst>
          </p:cNvPr>
          <p:cNvSpPr/>
          <p:nvPr/>
        </p:nvSpPr>
        <p:spPr>
          <a:xfrm>
            <a:off x="721246" y="5213064"/>
            <a:ext cx="1441582" cy="458310"/>
          </a:xfrm>
          <a:prstGeom prst="round2DiagRect">
            <a:avLst/>
          </a:prstGeom>
          <a:solidFill>
            <a:srgbClr val="7A6BFF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52.7%</a:t>
            </a:r>
          </a:p>
        </p:txBody>
      </p:sp>
      <p:sp>
        <p:nvSpPr>
          <p:cNvPr id="85" name="Text1">
            <a:extLst>
              <a:ext uri="{FF2B5EF4-FFF2-40B4-BE49-F238E27FC236}">
                <a16:creationId xmlns:a16="http://schemas.microsoft.com/office/drawing/2014/main" id="{43AA7751-6972-B3D5-E439-35820C13C257}"/>
              </a:ext>
            </a:extLst>
          </p:cNvPr>
          <p:cNvSpPr/>
          <p:nvPr/>
        </p:nvSpPr>
        <p:spPr>
          <a:xfrm flipH="1">
            <a:off x="449831" y="5725783"/>
            <a:ext cx="1984412" cy="3891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t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确诊时为转移性的占</a:t>
            </a:r>
            <a:r>
              <a:rPr lang="zh-CN" altLang="en-US" sz="1400" kern="0" dirty="0">
                <a:solidFill>
                  <a:srgbClr val="2F2F2F"/>
                </a:solidFill>
                <a:latin typeface="Times New Roman"/>
                <a:ea typeface="微软雅黑"/>
              </a:rPr>
              <a:t>比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86" name="矩形: 圆角 9">
            <a:extLst>
              <a:ext uri="{FF2B5EF4-FFF2-40B4-BE49-F238E27FC236}">
                <a16:creationId xmlns:a16="http://schemas.microsoft.com/office/drawing/2014/main" id="{AFD76AAA-AE2B-DBE9-0633-AB7250695986}"/>
              </a:ext>
            </a:extLst>
          </p:cNvPr>
          <p:cNvSpPr/>
          <p:nvPr/>
        </p:nvSpPr>
        <p:spPr>
          <a:xfrm>
            <a:off x="519069" y="5031482"/>
            <a:ext cx="3756659" cy="1084185"/>
          </a:xfrm>
          <a:prstGeom prst="roundRect">
            <a:avLst/>
          </a:prstGeom>
          <a:noFill/>
          <a:ln w="12700" cap="flat" cmpd="sng" algn="ctr">
            <a:solidFill>
              <a:srgbClr val="C14F4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88" name="Number1">
            <a:extLst>
              <a:ext uri="{FF2B5EF4-FFF2-40B4-BE49-F238E27FC236}">
                <a16:creationId xmlns:a16="http://schemas.microsoft.com/office/drawing/2014/main" id="{9E37C872-50BD-5E55-5576-112D5ADFE38B}"/>
              </a:ext>
            </a:extLst>
          </p:cNvPr>
          <p:cNvSpPr/>
          <p:nvPr/>
        </p:nvSpPr>
        <p:spPr>
          <a:xfrm>
            <a:off x="576594" y="5260325"/>
            <a:ext cx="321520" cy="325010"/>
          </a:xfrm>
          <a:prstGeom prst="ellipse">
            <a:avLst/>
          </a:prstGeom>
          <a:solidFill>
            <a:srgbClr val="7A6B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5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89" name="Number2">
            <a:extLst>
              <a:ext uri="{FF2B5EF4-FFF2-40B4-BE49-F238E27FC236}">
                <a16:creationId xmlns:a16="http://schemas.microsoft.com/office/drawing/2014/main" id="{A56A8D3D-70D2-5AE6-0315-586E577E9A91}"/>
              </a:ext>
            </a:extLst>
          </p:cNvPr>
          <p:cNvSpPr/>
          <p:nvPr/>
        </p:nvSpPr>
        <p:spPr>
          <a:xfrm>
            <a:off x="3757728" y="5253258"/>
            <a:ext cx="321520" cy="325010"/>
          </a:xfrm>
          <a:prstGeom prst="ellipse">
            <a:avLst/>
          </a:prstGeom>
          <a:solidFill>
            <a:srgbClr val="64A7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6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01" name="Title">
            <a:extLst>
              <a:ext uri="{FF2B5EF4-FFF2-40B4-BE49-F238E27FC236}">
                <a16:creationId xmlns:a16="http://schemas.microsoft.com/office/drawing/2014/main" id="{8B6A334F-6963-DB00-EB61-D3C54C53AF07}"/>
              </a:ext>
            </a:extLst>
          </p:cNvPr>
          <p:cNvSpPr/>
          <p:nvPr/>
        </p:nvSpPr>
        <p:spPr>
          <a:xfrm>
            <a:off x="4644686" y="1399140"/>
            <a:ext cx="3271584" cy="661914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化疗</a:t>
            </a:r>
          </a:p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1970~2015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A64CF30-7FEB-3E42-1C25-35C08F5F8C49}"/>
              </a:ext>
            </a:extLst>
          </p:cNvPr>
          <p:cNvSpPr txBox="1"/>
          <p:nvPr/>
        </p:nvSpPr>
        <p:spPr>
          <a:xfrm>
            <a:off x="4644685" y="2139749"/>
            <a:ext cx="32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1970-1990</a:t>
            </a:r>
            <a:r>
              <a:rPr lang="zh-CN" altLang="en-US" sz="12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年代</a:t>
            </a:r>
            <a:r>
              <a:rPr lang="zh-CN" altLang="en-US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200" kern="0" spc="-6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zh-CN" altLang="en-US"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一代</a:t>
            </a:r>
            <a:r>
              <a:rPr lang="zh-CN" altLang="en-US"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、第二代</a:t>
            </a:r>
            <a:r>
              <a:rPr lang="zh-CN" altLang="en-US" sz="12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、第三代化疗药物</a:t>
            </a:r>
            <a:r>
              <a:rPr lang="zh-CN" altLang="en-US" sz="12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相继出现，用于肺癌治疗。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sz="1200" dirty="0"/>
          </a:p>
        </p:txBody>
      </p:sp>
      <p:sp>
        <p:nvSpPr>
          <p:cNvPr id="112" name="Title">
            <a:extLst>
              <a:ext uri="{FF2B5EF4-FFF2-40B4-BE49-F238E27FC236}">
                <a16:creationId xmlns:a16="http://schemas.microsoft.com/office/drawing/2014/main" id="{CB5B7670-7388-D134-300D-815E0202128C}"/>
              </a:ext>
            </a:extLst>
          </p:cNvPr>
          <p:cNvSpPr/>
          <p:nvPr/>
        </p:nvSpPr>
        <p:spPr>
          <a:xfrm>
            <a:off x="4695217" y="2698771"/>
            <a:ext cx="3106043" cy="777023"/>
          </a:xfrm>
          <a:prstGeom prst="roundRect">
            <a:avLst>
              <a:gd name="adj" fmla="val 180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kern="0" spc="-30" dirty="0">
                <a:solidFill>
                  <a:srgbClr val="00447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 29%</a:t>
            </a:r>
          </a:p>
          <a:p>
            <a:pPr algn="ctr">
              <a:lnSpc>
                <a:spcPct val="150000"/>
              </a:lnSpc>
            </a:pPr>
            <a:r>
              <a:rPr lang="en-US" sz="1600" b="1" kern="0" spc="-30" dirty="0">
                <a:solidFill>
                  <a:srgbClr val="00447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mPFS 4.1</a:t>
            </a:r>
            <a:r>
              <a:rPr lang="zh-CN" altLang="en-US" sz="1600" b="1" kern="0" spc="-30" dirty="0">
                <a:solidFill>
                  <a:srgbClr val="00447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sz="1600" b="1" kern="0" spc="-30" dirty="0">
              <a:solidFill>
                <a:srgbClr val="004473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itle">
            <a:extLst>
              <a:ext uri="{FF2B5EF4-FFF2-40B4-BE49-F238E27FC236}">
                <a16:creationId xmlns:a16="http://schemas.microsoft.com/office/drawing/2014/main" id="{219F47E8-9743-A086-2F06-29710C93859E}"/>
              </a:ext>
            </a:extLst>
          </p:cNvPr>
          <p:cNvSpPr/>
          <p:nvPr/>
        </p:nvSpPr>
        <p:spPr>
          <a:xfrm>
            <a:off x="4644686" y="1399141"/>
            <a:ext cx="3271584" cy="2185614"/>
          </a:xfrm>
          <a:prstGeom prst="roundRect">
            <a:avLst>
              <a:gd name="adj" fmla="val 15633"/>
            </a:avLst>
          </a:prstGeom>
          <a:noFill/>
          <a:ln>
            <a:solidFill>
              <a:srgbClr val="1C4C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Title">
            <a:extLst>
              <a:ext uri="{FF2B5EF4-FFF2-40B4-BE49-F238E27FC236}">
                <a16:creationId xmlns:a16="http://schemas.microsoft.com/office/drawing/2014/main" id="{07CF5507-2658-09A4-F44A-7227AEAC02EA}"/>
              </a:ext>
            </a:extLst>
          </p:cNvPr>
          <p:cNvSpPr/>
          <p:nvPr/>
        </p:nvSpPr>
        <p:spPr>
          <a:xfrm>
            <a:off x="8344401" y="1399140"/>
            <a:ext cx="3338250" cy="661914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免疫治疗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2015~2020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552EA7D-B27E-6DC9-9BFC-650D3A155D99}"/>
              </a:ext>
            </a:extLst>
          </p:cNvPr>
          <p:cNvSpPr txBox="1"/>
          <p:nvPr/>
        </p:nvSpPr>
        <p:spPr>
          <a:xfrm>
            <a:off x="8394931" y="2139749"/>
            <a:ext cx="3284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2015 </a:t>
            </a:r>
            <a:r>
              <a:rPr lang="en-US" altLang="zh-CN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altLang="en-US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批准首个程序性死亡受体（</a:t>
            </a:r>
            <a:r>
              <a:rPr lang="en-US" altLang="zh-CN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PD-1</a:t>
            </a:r>
            <a:r>
              <a:rPr lang="zh-CN" altLang="en-US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）抑制剂用于晚期</a:t>
            </a:r>
            <a:r>
              <a:rPr lang="en-US" altLang="zh-CN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</a:t>
            </a:r>
            <a:r>
              <a:rPr lang="zh-CN" altLang="en-US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sz="1200" dirty="0"/>
          </a:p>
        </p:txBody>
      </p:sp>
      <p:sp>
        <p:nvSpPr>
          <p:cNvPr id="116" name="Title">
            <a:extLst>
              <a:ext uri="{FF2B5EF4-FFF2-40B4-BE49-F238E27FC236}">
                <a16:creationId xmlns:a16="http://schemas.microsoft.com/office/drawing/2014/main" id="{D78680BD-AEBF-6A41-C397-55073BC93AF9}"/>
              </a:ext>
            </a:extLst>
          </p:cNvPr>
          <p:cNvSpPr/>
          <p:nvPr/>
        </p:nvSpPr>
        <p:spPr>
          <a:xfrm>
            <a:off x="8394932" y="2698771"/>
            <a:ext cx="3169335" cy="777023"/>
          </a:xfrm>
          <a:prstGeom prst="roundRect">
            <a:avLst>
              <a:gd name="adj" fmla="val 695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kern="0" spc="-30" dirty="0">
                <a:solidFill>
                  <a:srgbClr val="00447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 24-52%</a:t>
            </a:r>
          </a:p>
          <a:p>
            <a:pPr algn="ctr">
              <a:lnSpc>
                <a:spcPct val="150000"/>
              </a:lnSpc>
            </a:pPr>
            <a:r>
              <a:rPr lang="en-US" sz="1600" b="1" kern="0" spc="-30" dirty="0">
                <a:solidFill>
                  <a:srgbClr val="00447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mPFS 10.5</a:t>
            </a:r>
            <a:r>
              <a:rPr lang="zh-CN" altLang="en-US" sz="1600" b="1" kern="0" spc="-30" dirty="0">
                <a:solidFill>
                  <a:srgbClr val="00447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sz="1600" b="1" kern="0" spc="-30" dirty="0">
              <a:solidFill>
                <a:srgbClr val="004473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Title">
            <a:extLst>
              <a:ext uri="{FF2B5EF4-FFF2-40B4-BE49-F238E27FC236}">
                <a16:creationId xmlns:a16="http://schemas.microsoft.com/office/drawing/2014/main" id="{AB66132F-BA7B-840B-2AEB-A504CB0AFF86}"/>
              </a:ext>
            </a:extLst>
          </p:cNvPr>
          <p:cNvSpPr/>
          <p:nvPr/>
        </p:nvSpPr>
        <p:spPr>
          <a:xfrm>
            <a:off x="8344401" y="1399141"/>
            <a:ext cx="3338250" cy="2185613"/>
          </a:xfrm>
          <a:prstGeom prst="roundRect">
            <a:avLst>
              <a:gd name="adj" fmla="val 15633"/>
            </a:avLst>
          </a:prstGeom>
          <a:noFill/>
          <a:ln>
            <a:solidFill>
              <a:srgbClr val="1C4C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Title">
            <a:extLst>
              <a:ext uri="{FF2B5EF4-FFF2-40B4-BE49-F238E27FC236}">
                <a16:creationId xmlns:a16="http://schemas.microsoft.com/office/drawing/2014/main" id="{D8C2454C-A70A-B0EB-1C12-C35A35156441}"/>
              </a:ext>
            </a:extLst>
          </p:cNvPr>
          <p:cNvSpPr/>
          <p:nvPr/>
        </p:nvSpPr>
        <p:spPr>
          <a:xfrm>
            <a:off x="4693067" y="3704263"/>
            <a:ext cx="3223203" cy="661914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靶向治疗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2015~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至今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337D69A-1356-37F2-F874-015CAEE1E280}"/>
              </a:ext>
            </a:extLst>
          </p:cNvPr>
          <p:cNvSpPr txBox="1"/>
          <p:nvPr/>
        </p:nvSpPr>
        <p:spPr>
          <a:xfrm>
            <a:off x="4733784" y="4444872"/>
            <a:ext cx="3115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2015 </a:t>
            </a:r>
            <a:r>
              <a:rPr lang="en-US" altLang="zh-CN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altLang="en-US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批准首个</a:t>
            </a:r>
            <a:r>
              <a:rPr lang="en-US" altLang="zh-CN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BRAF</a:t>
            </a:r>
            <a:r>
              <a:rPr lang="zh-CN" altLang="en-US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抑制剂用于</a:t>
            </a:r>
            <a:r>
              <a:rPr lang="en-US" altLang="zh-CN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BRAF</a:t>
            </a:r>
            <a:r>
              <a:rPr lang="en-US" altLang="zh-CN" sz="1200" kern="0" spc="50" baseline="3000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V600E</a:t>
            </a:r>
            <a:r>
              <a:rPr lang="zh-CN" altLang="en-US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突变型</a:t>
            </a:r>
            <a:r>
              <a:rPr lang="en-US" altLang="zh-CN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</a:t>
            </a:r>
            <a:r>
              <a:rPr lang="zh-CN" altLang="en-US"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，开启精准靶向治疗时代。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sz="1200" dirty="0"/>
          </a:p>
        </p:txBody>
      </p:sp>
      <p:sp>
        <p:nvSpPr>
          <p:cNvPr id="120" name="Title">
            <a:extLst>
              <a:ext uri="{FF2B5EF4-FFF2-40B4-BE49-F238E27FC236}">
                <a16:creationId xmlns:a16="http://schemas.microsoft.com/office/drawing/2014/main" id="{FA02E835-D0A0-70A6-2D1F-04AFDBC73CFF}"/>
              </a:ext>
            </a:extLst>
          </p:cNvPr>
          <p:cNvSpPr/>
          <p:nvPr/>
        </p:nvSpPr>
        <p:spPr>
          <a:xfrm>
            <a:off x="4733784" y="5169898"/>
            <a:ext cx="3115089" cy="777023"/>
          </a:xfrm>
          <a:prstGeom prst="roundRect">
            <a:avLst>
              <a:gd name="adj" fmla="val 695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kern="0" spc="-30" dirty="0">
                <a:solidFill>
                  <a:srgbClr val="00447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 33-64%</a:t>
            </a:r>
          </a:p>
          <a:p>
            <a:pPr algn="ctr">
              <a:lnSpc>
                <a:spcPct val="150000"/>
              </a:lnSpc>
            </a:pPr>
            <a:r>
              <a:rPr lang="en-US" sz="1600" b="1" kern="0" spc="-30" dirty="0">
                <a:solidFill>
                  <a:srgbClr val="00447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mPFS 5.2-12.9</a:t>
            </a:r>
            <a:r>
              <a:rPr lang="zh-CN" altLang="en-US" sz="1600" b="1" kern="0" spc="-30" dirty="0">
                <a:solidFill>
                  <a:srgbClr val="00447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121" name="Title">
            <a:extLst>
              <a:ext uri="{FF2B5EF4-FFF2-40B4-BE49-F238E27FC236}">
                <a16:creationId xmlns:a16="http://schemas.microsoft.com/office/drawing/2014/main" id="{B8A41A02-1520-EE4C-28EF-94F26A0233B7}"/>
              </a:ext>
            </a:extLst>
          </p:cNvPr>
          <p:cNvSpPr/>
          <p:nvPr/>
        </p:nvSpPr>
        <p:spPr>
          <a:xfrm>
            <a:off x="4693067" y="3704264"/>
            <a:ext cx="3223203" cy="2410674"/>
          </a:xfrm>
          <a:prstGeom prst="roundRect">
            <a:avLst>
              <a:gd name="adj" fmla="val 15633"/>
            </a:avLst>
          </a:prstGeom>
          <a:noFill/>
          <a:ln>
            <a:solidFill>
              <a:srgbClr val="1C4C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itle">
            <a:extLst>
              <a:ext uri="{FF2B5EF4-FFF2-40B4-BE49-F238E27FC236}">
                <a16:creationId xmlns:a16="http://schemas.microsoft.com/office/drawing/2014/main" id="{94F0F0B0-0219-FE16-5B3D-6A53191EB60E}"/>
              </a:ext>
            </a:extLst>
          </p:cNvPr>
          <p:cNvSpPr/>
          <p:nvPr/>
        </p:nvSpPr>
        <p:spPr>
          <a:xfrm>
            <a:off x="8484633" y="4136292"/>
            <a:ext cx="3104890" cy="1978646"/>
          </a:xfrm>
          <a:prstGeom prst="roundRect">
            <a:avLst>
              <a:gd name="adj" fmla="val 3376"/>
            </a:avLst>
          </a:prstGeom>
          <a:solidFill>
            <a:schemeClr val="bg1"/>
          </a:solidFill>
          <a:ln w="28575">
            <a:solidFill>
              <a:srgbClr val="1C4C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kern="0" spc="-30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恩考芬尼</a:t>
            </a:r>
            <a:r>
              <a:rPr lang="en-US" altLang="zh-CN" sz="2000" b="1" kern="0" spc="-30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kern="0" spc="-30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贝美替尼</a:t>
            </a:r>
          </a:p>
          <a:p>
            <a:pPr algn="ctr">
              <a:lnSpc>
                <a:spcPct val="150000"/>
              </a:lnSpc>
            </a:pPr>
            <a:r>
              <a:rPr lang="en-US" b="1" kern="0" spc="-30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 75% </a:t>
            </a:r>
            <a:r>
              <a:rPr lang="en-US" altLang="zh-CN" b="1" kern="0" spc="-30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 33-64%</a:t>
            </a:r>
            <a:endParaRPr lang="en-US" b="1" kern="0" spc="-30" dirty="0">
              <a:solidFill>
                <a:srgbClr val="C14F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b="1" kern="0" spc="-30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mPFS 30.4</a:t>
            </a:r>
            <a:r>
              <a:rPr lang="zh-CN" altLang="en-US" b="1" kern="0" spc="-30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个月，延长了</a:t>
            </a:r>
            <a:r>
              <a:rPr lang="en-US" altLang="zh-CN" b="1" kern="0" spc="-30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17.5</a:t>
            </a:r>
            <a:r>
              <a:rPr lang="zh-CN" altLang="en-US" b="1" kern="0" spc="-30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b="1" kern="0" spc="-30" dirty="0">
              <a:solidFill>
                <a:srgbClr val="C14F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箭头: 下 12">
            <a:extLst>
              <a:ext uri="{FF2B5EF4-FFF2-40B4-BE49-F238E27FC236}">
                <a16:creationId xmlns:a16="http://schemas.microsoft.com/office/drawing/2014/main" id="{8FD1A485-3A20-C095-60DE-27781BC93C4E}"/>
              </a:ext>
            </a:extLst>
          </p:cNvPr>
          <p:cNvSpPr/>
          <p:nvPr/>
        </p:nvSpPr>
        <p:spPr>
          <a:xfrm rot="5400000">
            <a:off x="7960748" y="4777442"/>
            <a:ext cx="603056" cy="615346"/>
          </a:xfrm>
          <a:prstGeom prst="downArrow">
            <a:avLst/>
          </a:prstGeom>
          <a:gradFill>
            <a:gsLst>
              <a:gs pos="0">
                <a:srgbClr val="7A6BFF">
                  <a:lumMod val="5000"/>
                  <a:lumOff val="95000"/>
                  <a:alpha val="0"/>
                </a:srgbClr>
              </a:gs>
              <a:gs pos="88000">
                <a:srgbClr val="7A6B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27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EDF03-122F-A611-8C2F-9CE347DEA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E3E5F312-24D5-CDBE-7B4A-5E4E2BABC07A}"/>
              </a:ext>
            </a:extLst>
          </p:cNvPr>
          <p:cNvSpPr txBox="1">
            <a:spLocks/>
          </p:cNvSpPr>
          <p:nvPr/>
        </p:nvSpPr>
        <p:spPr>
          <a:xfrm>
            <a:off x="398736" y="457348"/>
            <a:ext cx="11411461" cy="481463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恩考芬尼分子结构的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双位点占据机制赋予其独特的药学优势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，驱动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更优的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临床疗效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371120-741A-8EC8-5563-971FFCAEE984}"/>
              </a:ext>
            </a:extLst>
          </p:cNvPr>
          <p:cNvSpPr/>
          <p:nvPr/>
        </p:nvSpPr>
        <p:spPr>
          <a:xfrm>
            <a:off x="465666" y="0"/>
            <a:ext cx="1440000" cy="334116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mmaryBox">
            <a:extLst>
              <a:ext uri="{FF2B5EF4-FFF2-40B4-BE49-F238E27FC236}">
                <a16:creationId xmlns:a16="http://schemas.microsoft.com/office/drawing/2014/main" id="{EEC9C12A-CB9C-8156-24A6-592CBDB39677}"/>
              </a:ext>
            </a:extLst>
          </p:cNvPr>
          <p:cNvSpPr txBox="1"/>
          <p:nvPr/>
        </p:nvSpPr>
        <p:spPr>
          <a:xfrm>
            <a:off x="457199" y="5510613"/>
            <a:ext cx="11124035" cy="104258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lIns="91439" tIns="45719" rIns="91439" bIns="45719"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结论：双位点占据带来的超长靶点驻留、最低脱靶毒性及最强抑制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MAPK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矛盾性激活，是恩考芬尼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比美替尼在NSCLC中实现更优疗效（mOS 47.6个月 vs 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17.3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个月）的核心药学机制基础</a:t>
            </a:r>
          </a:p>
        </p:txBody>
      </p:sp>
      <p:sp>
        <p:nvSpPr>
          <p:cNvPr id="5" name="DrugName1">
            <a:extLst>
              <a:ext uri="{FF2B5EF4-FFF2-40B4-BE49-F238E27FC236}">
                <a16:creationId xmlns:a16="http://schemas.microsoft.com/office/drawing/2014/main" id="{8A85643E-5BCF-4D4F-8769-5F42F1DDDF10}"/>
              </a:ext>
            </a:extLst>
          </p:cNvPr>
          <p:cNvSpPr/>
          <p:nvPr/>
        </p:nvSpPr>
        <p:spPr>
          <a:xfrm>
            <a:off x="457200" y="1428868"/>
            <a:ext cx="2400000" cy="345748"/>
          </a:xfrm>
          <a:prstGeom prst="rect">
            <a:avLst/>
          </a:prstGeom>
          <a:solidFill>
            <a:srgbClr val="C8A400"/>
          </a:solidFill>
          <a:ln>
            <a:noFill/>
          </a:ln>
        </p:spPr>
        <p:txBody>
          <a:bodyPr lIns="91439" tIns="45719" rIns="91439" bIns="45719" anchor="ctr"/>
          <a:lstStyle/>
          <a:p>
            <a:pPr algn="ctr"/>
            <a:r>
              <a:rPr lang="zh-CN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维莫非尼（第一代）</a:t>
            </a:r>
          </a:p>
        </p:txBody>
      </p:sp>
      <p:sp>
        <p:nvSpPr>
          <p:cNvPr id="6" name="DrugName2">
            <a:extLst>
              <a:ext uri="{FF2B5EF4-FFF2-40B4-BE49-F238E27FC236}">
                <a16:creationId xmlns:a16="http://schemas.microsoft.com/office/drawing/2014/main" id="{1BE0DE7F-3CD1-9B56-719E-9EE73D135EC9}"/>
              </a:ext>
            </a:extLst>
          </p:cNvPr>
          <p:cNvSpPr/>
          <p:nvPr/>
        </p:nvSpPr>
        <p:spPr>
          <a:xfrm>
            <a:off x="4720800" y="1428868"/>
            <a:ext cx="2400000" cy="345748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lIns="91439" tIns="45719" rIns="91439" bIns="45719" anchor="ctr"/>
          <a:lstStyle/>
          <a:p>
            <a:pPr algn="ctr"/>
            <a:r>
              <a:rPr lang="zh-CN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达拉非尼（第二代）</a:t>
            </a:r>
          </a:p>
        </p:txBody>
      </p:sp>
      <p:sp>
        <p:nvSpPr>
          <p:cNvPr id="7" name="DrugName3">
            <a:extLst>
              <a:ext uri="{FF2B5EF4-FFF2-40B4-BE49-F238E27FC236}">
                <a16:creationId xmlns:a16="http://schemas.microsoft.com/office/drawing/2014/main" id="{506B57B6-2BE0-1C22-6623-CBDC4A33C415}"/>
              </a:ext>
            </a:extLst>
          </p:cNvPr>
          <p:cNvSpPr/>
          <p:nvPr/>
        </p:nvSpPr>
        <p:spPr>
          <a:xfrm>
            <a:off x="8984400" y="1428868"/>
            <a:ext cx="2596835" cy="345748"/>
          </a:xfrm>
          <a:prstGeom prst="rect">
            <a:avLst/>
          </a:prstGeom>
          <a:solidFill>
            <a:srgbClr val="EE67B7"/>
          </a:solidFill>
          <a:ln>
            <a:noFill/>
          </a:ln>
        </p:spPr>
        <p:txBody>
          <a:bodyPr lIns="91439" tIns="45719" rIns="91439" bIns="45719" anchor="ctr"/>
          <a:lstStyle/>
          <a:p>
            <a:pPr algn="ctr"/>
            <a:r>
              <a:rPr lang="zh-CN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恩考芬尼（双位点）</a:t>
            </a:r>
          </a:p>
        </p:txBody>
      </p:sp>
      <p:sp>
        <p:nvSpPr>
          <p:cNvPr id="8" name="Arrow1">
            <a:extLst>
              <a:ext uri="{FF2B5EF4-FFF2-40B4-BE49-F238E27FC236}">
                <a16:creationId xmlns:a16="http://schemas.microsoft.com/office/drawing/2014/main" id="{AB9C4DA5-BC4E-24E8-470E-5BC71954236D}"/>
              </a:ext>
            </a:extLst>
          </p:cNvPr>
          <p:cNvSpPr/>
          <p:nvPr/>
        </p:nvSpPr>
        <p:spPr>
          <a:xfrm>
            <a:off x="2960000" y="1516400"/>
            <a:ext cx="1660000" cy="17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4C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" name="Arrow2">
            <a:extLst>
              <a:ext uri="{FF2B5EF4-FFF2-40B4-BE49-F238E27FC236}">
                <a16:creationId xmlns:a16="http://schemas.microsoft.com/office/drawing/2014/main" id="{2F007602-2155-7957-06FC-75F13C5BD37A}"/>
              </a:ext>
            </a:extLst>
          </p:cNvPr>
          <p:cNvSpPr/>
          <p:nvPr/>
        </p:nvSpPr>
        <p:spPr>
          <a:xfrm>
            <a:off x="7220000" y="1516400"/>
            <a:ext cx="1660000" cy="17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4C90"/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F7DB59-DDE1-78B8-D6F9-C57946961E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160"/>
          <a:stretch>
            <a:fillRect/>
          </a:stretch>
        </p:blipFill>
        <p:spPr>
          <a:xfrm>
            <a:off x="2592801" y="1907225"/>
            <a:ext cx="2506504" cy="11295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D1DEFFA-8E79-B7B2-0391-F38C5967243C}"/>
              </a:ext>
            </a:extLst>
          </p:cNvPr>
          <p:cNvGrpSpPr/>
          <p:nvPr/>
        </p:nvGrpSpPr>
        <p:grpSpPr>
          <a:xfrm>
            <a:off x="7130638" y="1798369"/>
            <a:ext cx="2790754" cy="1347210"/>
            <a:chOff x="6946237" y="1642924"/>
            <a:chExt cx="3289962" cy="158819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49F042-17DA-0F85-00AA-461D30833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6237" y="1642924"/>
              <a:ext cx="2875098" cy="158819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4BB46F2-0506-E96B-723C-039F9827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0459" y="2731094"/>
              <a:ext cx="1895740" cy="362001"/>
            </a:xfrm>
            <a:prstGeom prst="rect">
              <a:avLst/>
            </a:prstGeom>
          </p:spPr>
        </p:pic>
      </p:grpSp>
      <p:sp>
        <p:nvSpPr>
          <p:cNvPr id="24" name="Vemu_text">
            <a:extLst>
              <a:ext uri="{FF2B5EF4-FFF2-40B4-BE49-F238E27FC236}">
                <a16:creationId xmlns:a16="http://schemas.microsoft.com/office/drawing/2014/main" id="{21401164-2FD8-ADDE-67AE-7A0BC33912DA}"/>
              </a:ext>
            </a:extLst>
          </p:cNvPr>
          <p:cNvSpPr txBox="1"/>
          <p:nvPr/>
        </p:nvSpPr>
        <p:spPr>
          <a:xfrm>
            <a:off x="457200" y="3328141"/>
            <a:ext cx="2400000" cy="924139"/>
          </a:xfrm>
          <a:prstGeom prst="rect">
            <a:avLst/>
          </a:prstGeom>
          <a:solidFill>
            <a:srgbClr val="FFF8DC"/>
          </a:solidFill>
          <a:ln w="12700">
            <a:solidFill>
              <a:srgbClr val="C8A400"/>
            </a:solidFill>
          </a:ln>
        </p:spPr>
        <p:txBody>
          <a:bodyPr wrap="square" lIns="91439" tIns="45719" rIns="91439" bIns="45719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har char="✓"/>
            </a:pPr>
            <a:r>
              <a:rPr lang="zh-CN" sz="1600" dirty="0">
                <a:solidFill>
                  <a:srgbClr val="5C4000"/>
                </a:solidFill>
                <a:latin typeface="微软雅黑" pitchFamily="34" charset="-122"/>
                <a:ea typeface="微软雅黑" pitchFamily="34" charset="-122"/>
              </a:rPr>
              <a:t>占据延伸铰链区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har char="✗"/>
            </a:pPr>
            <a:r>
              <a:rPr lang="zh-CN" sz="1600" dirty="0">
                <a:solidFill>
                  <a:srgbClr val="B00000"/>
                </a:solidFill>
                <a:latin typeface="微软雅黑" pitchFamily="34" charset="-122"/>
                <a:ea typeface="微软雅黑" pitchFamily="34" charset="-122"/>
              </a:rPr>
              <a:t>未占据核糖位点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12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→ </a:t>
            </a:r>
            <a:r>
              <a:rPr lang="zh-CN" altLang="en-US" sz="12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靶点</a:t>
            </a:r>
            <a:r>
              <a:rPr lang="zh-CN" sz="12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驻留时间T1/2 = 0.5 h</a:t>
            </a:r>
          </a:p>
        </p:txBody>
      </p:sp>
      <p:sp>
        <p:nvSpPr>
          <p:cNvPr id="25" name="Dabra_text">
            <a:extLst>
              <a:ext uri="{FF2B5EF4-FFF2-40B4-BE49-F238E27FC236}">
                <a16:creationId xmlns:a16="http://schemas.microsoft.com/office/drawing/2014/main" id="{F4F4326C-7BC6-76EC-4DC8-978B28F03157}"/>
              </a:ext>
            </a:extLst>
          </p:cNvPr>
          <p:cNvSpPr txBox="1"/>
          <p:nvPr/>
        </p:nvSpPr>
        <p:spPr>
          <a:xfrm>
            <a:off x="4720800" y="3328141"/>
            <a:ext cx="2400000" cy="924139"/>
          </a:xfrm>
          <a:prstGeom prst="rect">
            <a:avLst/>
          </a:prstGeom>
          <a:solidFill>
            <a:srgbClr val="E8F5E9"/>
          </a:solidFill>
          <a:ln w="12700">
            <a:solidFill>
              <a:srgbClr val="2E7D32"/>
            </a:solidFill>
          </a:ln>
        </p:spPr>
        <p:txBody>
          <a:bodyPr wrap="square" lIns="91439" tIns="45719" rIns="91439" bIns="45719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har char="✓"/>
            </a:pPr>
            <a:r>
              <a:rPr lang="zh-CN" sz="1600" dirty="0">
                <a:solidFill>
                  <a:srgbClr val="1B5E20"/>
                </a:solidFill>
                <a:latin typeface="微软雅黑" pitchFamily="34" charset="-122"/>
                <a:ea typeface="微软雅黑" pitchFamily="34" charset="-122"/>
              </a:rPr>
              <a:t>占据核糖位点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har char="✗"/>
            </a:pPr>
            <a:r>
              <a:rPr lang="zh-CN" sz="1600" dirty="0">
                <a:solidFill>
                  <a:srgbClr val="B00000"/>
                </a:solidFill>
                <a:latin typeface="微软雅黑" pitchFamily="34" charset="-122"/>
                <a:ea typeface="微软雅黑" pitchFamily="34" charset="-122"/>
              </a:rPr>
              <a:t>未占据延伸铰链区</a:t>
            </a:r>
          </a:p>
          <a:p>
            <a:r>
              <a:rPr lang="zh-CN" sz="12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zh-CN" altLang="en-US" sz="12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靶点</a:t>
            </a:r>
            <a:r>
              <a:rPr lang="zh-CN" sz="12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驻留时间T1/2 = 2 h</a:t>
            </a:r>
          </a:p>
        </p:txBody>
      </p:sp>
      <p:sp>
        <p:nvSpPr>
          <p:cNvPr id="26" name="Encora_text">
            <a:extLst>
              <a:ext uri="{FF2B5EF4-FFF2-40B4-BE49-F238E27FC236}">
                <a16:creationId xmlns:a16="http://schemas.microsoft.com/office/drawing/2014/main" id="{2BB89454-F423-EE78-E9B0-8AAC9F42EEF2}"/>
              </a:ext>
            </a:extLst>
          </p:cNvPr>
          <p:cNvSpPr txBox="1"/>
          <p:nvPr/>
        </p:nvSpPr>
        <p:spPr>
          <a:xfrm>
            <a:off x="8679122" y="3328141"/>
            <a:ext cx="2875098" cy="922043"/>
          </a:xfrm>
          <a:prstGeom prst="rect">
            <a:avLst/>
          </a:prstGeom>
          <a:solidFill>
            <a:srgbClr val="CCECFF"/>
          </a:solidFill>
          <a:ln w="25400">
            <a:noFill/>
          </a:ln>
        </p:spPr>
        <p:txBody>
          <a:bodyPr wrap="square" lIns="91439" tIns="45719" rIns="91439" bIns="45719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sz="1600" b="1" dirty="0">
                <a:solidFill>
                  <a:srgbClr val="EE67B7"/>
                </a:solidFill>
                <a:latin typeface="微软雅黑" pitchFamily="34" charset="-122"/>
                <a:ea typeface="微软雅黑" pitchFamily="34" charset="-122"/>
              </a:rPr>
              <a:t>占据</a:t>
            </a:r>
            <a:r>
              <a:rPr lang="zh-CN" altLang="en-US" sz="1600" b="1" dirty="0">
                <a:solidFill>
                  <a:srgbClr val="EE67B7"/>
                </a:solidFill>
                <a:latin typeface="微软雅黑" pitchFamily="34" charset="-122"/>
                <a:ea typeface="微软雅黑" pitchFamily="34" charset="-122"/>
              </a:rPr>
              <a:t>核糖位点</a:t>
            </a:r>
            <a:endParaRPr lang="en-US" altLang="zh-CN" sz="1600" b="1" dirty="0">
              <a:solidFill>
                <a:srgbClr val="EE67B7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rgbClr val="EE67B7"/>
                </a:solidFill>
                <a:latin typeface="微软雅黑" pitchFamily="34" charset="-122"/>
                <a:ea typeface="微软雅黑" pitchFamily="34" charset="-122"/>
              </a:rPr>
              <a:t>占据延伸铰链区</a:t>
            </a:r>
            <a:endParaRPr lang="zh-CN" sz="1600" b="1" dirty="0">
              <a:solidFill>
                <a:srgbClr val="EE67B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靶点</a:t>
            </a:r>
            <a:r>
              <a:rPr 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驻留时间</a:t>
            </a:r>
            <a:r>
              <a:rPr 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T1/2 &gt;30 h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是达拉非尼的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</a:t>
            </a:r>
            <a:endParaRPr 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60EF13-40B7-23B0-0E14-F9435F582089}"/>
              </a:ext>
            </a:extLst>
          </p:cNvPr>
          <p:cNvSpPr txBox="1"/>
          <p:nvPr/>
        </p:nvSpPr>
        <p:spPr>
          <a:xfrm>
            <a:off x="398736" y="3038754"/>
            <a:ext cx="265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维莫非尼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棕色，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个芳香环）</a:t>
            </a:r>
            <a:endParaRPr lang="en-US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C34683-F2C9-87BA-9D50-945B2EE654B7}"/>
              </a:ext>
            </a:extLst>
          </p:cNvPr>
          <p:cNvSpPr txBox="1"/>
          <p:nvPr/>
        </p:nvSpPr>
        <p:spPr>
          <a:xfrm>
            <a:off x="4620000" y="3038754"/>
            <a:ext cx="265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达拉非尼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绿色，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个芳香环）</a:t>
            </a:r>
            <a:endParaRPr lang="en-US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8D5A71-DA47-5509-BFC2-74072C74AC30}"/>
              </a:ext>
            </a:extLst>
          </p:cNvPr>
          <p:cNvSpPr txBox="1"/>
          <p:nvPr/>
        </p:nvSpPr>
        <p:spPr>
          <a:xfrm>
            <a:off x="8896934" y="3038754"/>
            <a:ext cx="265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恩考芬尼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粉色，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个芳香环）</a:t>
            </a:r>
            <a:endParaRPr lang="en-US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Citations">
            <a:extLst>
              <a:ext uri="{FF2B5EF4-FFF2-40B4-BE49-F238E27FC236}">
                <a16:creationId xmlns:a16="http://schemas.microsoft.com/office/drawing/2014/main" id="{C30DB5B5-A6BD-3A02-3EE3-256965CF2488}"/>
              </a:ext>
            </a:extLst>
          </p:cNvPr>
          <p:cNvSpPr txBox="1"/>
          <p:nvPr/>
        </p:nvSpPr>
        <p:spPr>
          <a:xfrm>
            <a:off x="361216" y="6572394"/>
            <a:ext cx="11315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Clin Cancer Res 2017, 23(18):5339-5348; Oncotarget 2016;7:30453-60;    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Res Perspect 2023;11:e01140; Pharmacological Research 2025, 216, 107723;     Planchard D et al. ESMO Open 2026;11(2):106051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566462-5515-5BC0-1601-741EF3E86A51}"/>
              </a:ext>
            </a:extLst>
          </p:cNvPr>
          <p:cNvSpPr/>
          <p:nvPr/>
        </p:nvSpPr>
        <p:spPr bwMode="auto">
          <a:xfrm>
            <a:off x="457200" y="4796732"/>
            <a:ext cx="3200400" cy="65441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EE67B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更利于口服吸收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1400" noProof="1">
                <a:solidFill>
                  <a:srgbClr val="EE67B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芳香环更少 → 水溶性更高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B7E5AC-C61B-A820-A5D2-D830182AB1F3}"/>
              </a:ext>
            </a:extLst>
          </p:cNvPr>
          <p:cNvSpPr/>
          <p:nvPr/>
        </p:nvSpPr>
        <p:spPr bwMode="auto">
          <a:xfrm>
            <a:off x="4105211" y="4796732"/>
            <a:ext cx="3828013" cy="65441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EE67B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更充分持久的</a:t>
            </a:r>
            <a:r>
              <a:rPr lang="en-US" altLang="zh-CN" sz="1600" b="1" dirty="0">
                <a:solidFill>
                  <a:srgbClr val="EE67B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BRAF</a:t>
            </a:r>
            <a:r>
              <a:rPr lang="zh-CN" altLang="en-US" sz="1600" b="1" dirty="0">
                <a:solidFill>
                  <a:srgbClr val="EE67B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抑制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1400" noProof="1">
                <a:solidFill>
                  <a:srgbClr val="EE67B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血浆蛋白结合率更低 → 游离药物更多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8C5CC0-6F40-9172-6689-D46EAC18B20C}"/>
              </a:ext>
            </a:extLst>
          </p:cNvPr>
          <p:cNvSpPr/>
          <p:nvPr/>
        </p:nvSpPr>
        <p:spPr bwMode="auto">
          <a:xfrm>
            <a:off x="8380835" y="4796732"/>
            <a:ext cx="3200400" cy="65441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EE67B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降低长期脱靶风险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1400" noProof="1">
                <a:solidFill>
                  <a:srgbClr val="EE67B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代谢更简洁 → 药效学可预测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780A7329-E2C2-5665-ED53-24377DAF14E2}"/>
              </a:ext>
            </a:extLst>
          </p:cNvPr>
          <p:cNvSpPr/>
          <p:nvPr/>
        </p:nvSpPr>
        <p:spPr>
          <a:xfrm>
            <a:off x="457199" y="973148"/>
            <a:ext cx="11097020" cy="39237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① 分子结构演化：恩考芬尼是集两代药物疗效优势于一身的</a:t>
            </a:r>
            <a:r>
              <a:rPr lang="en-US" altLang="zh-CN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进化版</a:t>
            </a:r>
            <a:r>
              <a:rPr lang="en-US" altLang="zh-CN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"</a:t>
            </a:r>
            <a:endParaRPr lang="zh-CN" altLang="en-US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842BB2DB-0D06-720A-1A95-B3EA30326EE1}"/>
              </a:ext>
            </a:extLst>
          </p:cNvPr>
          <p:cNvSpPr/>
          <p:nvPr/>
        </p:nvSpPr>
        <p:spPr>
          <a:xfrm>
            <a:off x="457199" y="4380607"/>
            <a:ext cx="11097020" cy="39237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② 理化性</a:t>
            </a:r>
            <a:r>
              <a:rPr lang="zh-CN" altLang="en-US" b="1" dirty="0">
                <a:solidFill>
                  <a:srgbClr val="FFFFFF"/>
                </a:solidFill>
                <a:latin typeface="Microsoft Uighur" panose="02000000000000000000" pitchFamily="2" charset="-78"/>
                <a:ea typeface="微软雅黑" pitchFamily="34" charset="-122"/>
                <a:cs typeface="Microsoft Uighur" panose="02000000000000000000" pitchFamily="2" charset="-78"/>
              </a:rPr>
              <a:t>质</a:t>
            </a:r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ADME</a:t>
            </a:r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优势：恩考芬尼独特的分子设计有助于降低毒性风险并改善临床耐受性</a:t>
            </a:r>
          </a:p>
        </p:txBody>
      </p:sp>
    </p:spTree>
    <p:extLst>
      <p:ext uri="{BB962C8B-B14F-4D97-AF65-F5344CB8AC3E}">
        <p14:creationId xmlns:p14="http://schemas.microsoft.com/office/powerpoint/2010/main" val="66799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073F5-5D0A-480F-EE41-A901F9EE8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88F53674-4B35-D9C6-6183-8F9CD39BC84A}"/>
              </a:ext>
            </a:extLst>
          </p:cNvPr>
          <p:cNvSpPr txBox="1">
            <a:spLocks/>
          </p:cNvSpPr>
          <p:nvPr/>
        </p:nvSpPr>
        <p:spPr>
          <a:xfrm>
            <a:off x="398736" y="431482"/>
            <a:ext cx="11411461" cy="869411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恩考芬尼</a:t>
            </a:r>
            <a:r>
              <a:rPr lang="en-US" altLang="zh-CN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贝美替尼是</a:t>
            </a:r>
            <a:r>
              <a:rPr lang="en-US" altLang="zh-CN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BRAF</a:t>
            </a:r>
            <a:r>
              <a:rPr lang="en-US" altLang="zh-CN" sz="2400" b="1" baseline="30000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V600E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突变</a:t>
            </a:r>
            <a:r>
              <a:rPr lang="en-US" altLang="zh-CN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NSCLC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靶向治疗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新标杆，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初治患者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ORR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75%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mPFS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30.4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个月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mOS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47.6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个月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A648D7-2F2A-7AE0-CD0D-26F4C9911B96}"/>
              </a:ext>
            </a:extLst>
          </p:cNvPr>
          <p:cNvSpPr/>
          <p:nvPr/>
        </p:nvSpPr>
        <p:spPr>
          <a:xfrm>
            <a:off x="465666" y="0"/>
            <a:ext cx="1440000" cy="334116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BE2113CB-FDCF-2A96-3E9C-7EDC950C1D31}"/>
              </a:ext>
            </a:extLst>
          </p:cNvPr>
          <p:cNvSpPr/>
          <p:nvPr/>
        </p:nvSpPr>
        <p:spPr>
          <a:xfrm>
            <a:off x="651933" y="1332792"/>
            <a:ext cx="10731332" cy="468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恩考芬尼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贝美替尼国际多中心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期单臂临床试验 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PHAROS 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初治患者（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n=59)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，客观缓解率（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3" name="文本框 197">
            <a:extLst>
              <a:ext uri="{FF2B5EF4-FFF2-40B4-BE49-F238E27FC236}">
                <a16:creationId xmlns:a16="http://schemas.microsoft.com/office/drawing/2014/main" id="{8A4A2554-F894-005B-6896-DE58D6DB9499}"/>
              </a:ext>
            </a:extLst>
          </p:cNvPr>
          <p:cNvSpPr txBox="1"/>
          <p:nvPr/>
        </p:nvSpPr>
        <p:spPr>
          <a:xfrm>
            <a:off x="611023" y="6503590"/>
            <a:ext cx="10868415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Johnson, Melissa L et al. Journal of clinical oncology : official journal of the American Society of Clinical Oncology vol. 43,35 (2025): 3706-3713.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Planchard D et</a:t>
            </a:r>
            <a:r>
              <a:rPr lang="zh-CN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zh-CN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2022 Journal of Thoracic Oncology Vol. 17 No. 1: 103–115</a:t>
            </a:r>
            <a:endParaRPr lang="it-IT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03E44DA-062D-6757-65D2-01FB519DE123}"/>
              </a:ext>
            </a:extLst>
          </p:cNvPr>
          <p:cNvSpPr/>
          <p:nvPr/>
        </p:nvSpPr>
        <p:spPr>
          <a:xfrm>
            <a:off x="718885" y="1849032"/>
            <a:ext cx="5035751" cy="4253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mPFS 30.4 </a:t>
            </a:r>
            <a:r>
              <a:rPr lang="zh-CN" altLang="en-US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16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 CI, 15.7-NE</a:t>
            </a:r>
            <a:r>
              <a:rPr lang="zh-CN" altLang="en-US" sz="16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1600" b="1" dirty="0">
              <a:solidFill>
                <a:srgbClr val="1C4C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4DE44EA-1B87-7E20-3DAF-23E8D5E3CB34}"/>
              </a:ext>
            </a:extLst>
          </p:cNvPr>
          <p:cNvSpPr/>
          <p:nvPr/>
        </p:nvSpPr>
        <p:spPr>
          <a:xfrm>
            <a:off x="6491610" y="1849032"/>
            <a:ext cx="4891655" cy="4253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 47.6 </a:t>
            </a:r>
            <a:r>
              <a:rPr lang="zh-CN" altLang="en-US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16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 CI, 31.3-NE</a:t>
            </a:r>
            <a:r>
              <a:rPr lang="zh-CN" altLang="en-US" sz="16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1600" b="1" dirty="0">
              <a:solidFill>
                <a:srgbClr val="1C4C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433B18D-4AA7-1A0A-B666-5AE6DDA9DF05}"/>
              </a:ext>
            </a:extLst>
          </p:cNvPr>
          <p:cNvGrpSpPr/>
          <p:nvPr/>
        </p:nvGrpSpPr>
        <p:grpSpPr>
          <a:xfrm>
            <a:off x="6491610" y="2329745"/>
            <a:ext cx="4891655" cy="1962855"/>
            <a:chOff x="6236416" y="3048000"/>
            <a:chExt cx="5439121" cy="288719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15D6327-F65A-E845-505C-07D4F912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2202"/>
            <a:stretch>
              <a:fillRect/>
            </a:stretch>
          </p:blipFill>
          <p:spPr>
            <a:xfrm>
              <a:off x="6236416" y="3048000"/>
              <a:ext cx="5439121" cy="2887198"/>
            </a:xfrm>
            <a:prstGeom prst="rect">
              <a:avLst/>
            </a:prstGeom>
          </p:spPr>
        </p:pic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0C6FA1A-FFD9-F491-5881-98B46F1E0034}"/>
                </a:ext>
              </a:extLst>
            </p:cNvPr>
            <p:cNvCxnSpPr>
              <a:cxnSpLocks/>
            </p:cNvCxnSpPr>
            <p:nvPr/>
          </p:nvCxnSpPr>
          <p:spPr>
            <a:xfrm>
              <a:off x="6951134" y="4318000"/>
              <a:ext cx="4588933" cy="0"/>
            </a:xfrm>
            <a:prstGeom prst="line">
              <a:avLst/>
            </a:prstGeom>
            <a:ln w="1270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85CDF2F-100D-AF37-2E20-F6572ED4A6A8}"/>
              </a:ext>
            </a:extLst>
          </p:cNvPr>
          <p:cNvGrpSpPr/>
          <p:nvPr/>
        </p:nvGrpSpPr>
        <p:grpSpPr>
          <a:xfrm>
            <a:off x="718886" y="2329745"/>
            <a:ext cx="5035752" cy="1948038"/>
            <a:chOff x="516463" y="3050739"/>
            <a:chExt cx="5148944" cy="286301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0AE1249-2E3B-728B-A631-B2FCDB086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2866"/>
            <a:stretch>
              <a:fillRect/>
            </a:stretch>
          </p:blipFill>
          <p:spPr>
            <a:xfrm>
              <a:off x="516463" y="3050739"/>
              <a:ext cx="5148944" cy="2863017"/>
            </a:xfrm>
            <a:prstGeom prst="rect">
              <a:avLst/>
            </a:prstGeom>
          </p:spPr>
        </p:pic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2EB161C-B9B2-E93A-6984-7A81556ECA24}"/>
                </a:ext>
              </a:extLst>
            </p:cNvPr>
            <p:cNvCxnSpPr/>
            <p:nvPr/>
          </p:nvCxnSpPr>
          <p:spPr>
            <a:xfrm>
              <a:off x="1270000" y="4318000"/>
              <a:ext cx="4339167" cy="0"/>
            </a:xfrm>
            <a:prstGeom prst="line">
              <a:avLst/>
            </a:prstGeom>
            <a:ln w="1270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2729F3B-B05D-F512-CB46-E195FA42657C}"/>
                </a:ext>
              </a:extLst>
            </p:cNvPr>
            <p:cNvCxnSpPr>
              <a:cxnSpLocks/>
            </p:cNvCxnSpPr>
            <p:nvPr/>
          </p:nvCxnSpPr>
          <p:spPr>
            <a:xfrm>
              <a:off x="3095168" y="4123843"/>
              <a:ext cx="0" cy="1375257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4D6C1CB-F64A-7B28-C4C3-1679F908B20A}"/>
                </a:ext>
              </a:extLst>
            </p:cNvPr>
            <p:cNvCxnSpPr>
              <a:cxnSpLocks/>
            </p:cNvCxnSpPr>
            <p:nvPr/>
          </p:nvCxnSpPr>
          <p:spPr>
            <a:xfrm>
              <a:off x="4013801" y="4415367"/>
              <a:ext cx="0" cy="108373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2CE76D5-82F4-927B-0EDB-C2D11EBF87C4}"/>
              </a:ext>
            </a:extLst>
          </p:cNvPr>
          <p:cNvGrpSpPr/>
          <p:nvPr/>
        </p:nvGrpSpPr>
        <p:grpSpPr>
          <a:xfrm rot="10800000">
            <a:off x="11068048" y="4409896"/>
            <a:ext cx="875055" cy="1801454"/>
            <a:chOff x="10801948" y="1604790"/>
            <a:chExt cx="1064084" cy="1659711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1D3E0347-322F-A524-669E-61329069F8A2}"/>
                </a:ext>
              </a:extLst>
            </p:cNvPr>
            <p:cNvSpPr/>
            <p:nvPr/>
          </p:nvSpPr>
          <p:spPr>
            <a:xfrm>
              <a:off x="10801948" y="1604790"/>
              <a:ext cx="1064084" cy="1659711"/>
            </a:xfrm>
            <a:prstGeom prst="downArrow">
              <a:avLst>
                <a:gd name="adj1" fmla="val 76064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1C4C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157647-44DF-993C-65DA-D53101C78A97}"/>
                </a:ext>
              </a:extLst>
            </p:cNvPr>
            <p:cNvSpPr txBox="1"/>
            <p:nvPr/>
          </p:nvSpPr>
          <p:spPr>
            <a:xfrm rot="10800000">
              <a:off x="10847425" y="2035041"/>
              <a:ext cx="970346" cy="885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mOS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47.6</a:t>
              </a:r>
            </a:p>
          </p:txBody>
        </p:sp>
      </p:grp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0FD52F0B-08CF-3B13-D7A0-046C9684123A}"/>
              </a:ext>
            </a:extLst>
          </p:cNvPr>
          <p:cNvGraphicFramePr>
            <a:graphicFrameLocks noGrp="1"/>
          </p:cNvGraphicFramePr>
          <p:nvPr/>
        </p:nvGraphicFramePr>
        <p:xfrm>
          <a:off x="605722" y="4409891"/>
          <a:ext cx="8261831" cy="1813398"/>
        </p:xfrm>
        <a:graphic>
          <a:graphicData uri="http://schemas.openxmlformats.org/drawingml/2006/table">
            <a:tbl>
              <a:tblPr/>
              <a:tblGrid>
                <a:gridCol w="1740999">
                  <a:extLst>
                    <a:ext uri="{9D8B030D-6E8A-4147-A177-3AD203B41FA5}">
                      <a16:colId xmlns:a16="http://schemas.microsoft.com/office/drawing/2014/main" val="4049931387"/>
                    </a:ext>
                  </a:extLst>
                </a:gridCol>
                <a:gridCol w="1107909">
                  <a:extLst>
                    <a:ext uri="{9D8B030D-6E8A-4147-A177-3AD203B41FA5}">
                      <a16:colId xmlns:a16="http://schemas.microsoft.com/office/drawing/2014/main" val="1619194490"/>
                    </a:ext>
                  </a:extLst>
                </a:gridCol>
                <a:gridCol w="824570">
                  <a:extLst>
                    <a:ext uri="{9D8B030D-6E8A-4147-A177-3AD203B41FA5}">
                      <a16:colId xmlns:a16="http://schemas.microsoft.com/office/drawing/2014/main" val="2889475442"/>
                    </a:ext>
                  </a:extLst>
                </a:gridCol>
                <a:gridCol w="1037616">
                  <a:extLst>
                    <a:ext uri="{9D8B030D-6E8A-4147-A177-3AD203B41FA5}">
                      <a16:colId xmlns:a16="http://schemas.microsoft.com/office/drawing/2014/main" val="3540479331"/>
                    </a:ext>
                  </a:extLst>
                </a:gridCol>
                <a:gridCol w="1256561">
                  <a:extLst>
                    <a:ext uri="{9D8B030D-6E8A-4147-A177-3AD203B41FA5}">
                      <a16:colId xmlns:a16="http://schemas.microsoft.com/office/drawing/2014/main" val="2180586305"/>
                    </a:ext>
                  </a:extLst>
                </a:gridCol>
                <a:gridCol w="1237522">
                  <a:extLst>
                    <a:ext uri="{9D8B030D-6E8A-4147-A177-3AD203B41FA5}">
                      <a16:colId xmlns:a16="http://schemas.microsoft.com/office/drawing/2014/main" val="2400738792"/>
                    </a:ext>
                  </a:extLst>
                </a:gridCol>
                <a:gridCol w="1056654">
                  <a:extLst>
                    <a:ext uri="{9D8B030D-6E8A-4147-A177-3AD203B41FA5}">
                      <a16:colId xmlns:a16="http://schemas.microsoft.com/office/drawing/2014/main" val="100633410"/>
                    </a:ext>
                  </a:extLst>
                </a:gridCol>
              </a:tblGrid>
              <a:tr h="604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靶向治疗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4C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临床试验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4C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初治</a:t>
                      </a:r>
                      <a:endParaRPr lang="en-US" altLang="zh-CN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患者数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4C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ORR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4C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mPFS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月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, 95% CI)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4C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mOS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月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, 95% CI)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4C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mDOR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月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4C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903544"/>
                  </a:ext>
                </a:extLst>
              </a:tr>
              <a:tr h="604466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恩考芬尼</a:t>
                      </a: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+</a:t>
                      </a:r>
                      <a:r>
                        <a:rPr lang="zh-CN" altLang="en-US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贝美替尼</a:t>
                      </a:r>
                      <a:r>
                        <a:rPr lang="en-US" altLang="zh-CN" sz="1400" b="1" baseline="30000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1</a:t>
                      </a:r>
                      <a:endParaRPr lang="en-US" sz="1400" b="1" baseline="30000" dirty="0">
                        <a:solidFill>
                          <a:srgbClr val="102E6A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PHAROS</a:t>
                      </a: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75%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(62-85)</a:t>
                      </a: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30.4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(15.7-NE)</a:t>
                      </a: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47.6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(31.3-NE)</a:t>
                      </a: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40.0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(23.2-NE)</a:t>
                      </a: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83302"/>
                  </a:ext>
                </a:extLst>
              </a:tr>
              <a:tr h="604466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达拉非尼</a:t>
                      </a: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+</a:t>
                      </a:r>
                      <a:r>
                        <a:rPr lang="zh-CN" altLang="en-US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曲美替尼</a:t>
                      </a:r>
                      <a:r>
                        <a:rPr lang="en-US" altLang="zh-CN" sz="1400" b="1" baseline="30000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solidFill>
                          <a:srgbClr val="102E6A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2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kern="1200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</a:rPr>
                        <a:t>BRF113928</a:t>
                      </a:r>
                      <a:endParaRPr lang="en-US" altLang="zh-CN" sz="1400" b="1" kern="1200" dirty="0">
                        <a:solidFill>
                          <a:srgbClr val="102E6A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2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2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64%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(46-79)</a:t>
                      </a: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2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10.8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(7.0-14.5)</a:t>
                      </a: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2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17.3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(12.3-40.2)</a:t>
                      </a: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2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10.2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102E6A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(8.3-15.2)</a:t>
                      </a:r>
                    </a:p>
                  </a:txBody>
                  <a:tcPr marL="0" marR="0" marT="0" marB="0" anchor="ctr">
                    <a:lnL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2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460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7001A29-2172-6C79-DE4A-7CF7B316A4C2}"/>
              </a:ext>
            </a:extLst>
          </p:cNvPr>
          <p:cNvSpPr txBox="1"/>
          <p:nvPr/>
        </p:nvSpPr>
        <p:spPr>
          <a:xfrm>
            <a:off x="611023" y="6289024"/>
            <a:ext cx="78843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ORR: objective response rate; DOR: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duration of response; CI: confidence interval; NE: not estimable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FEDFD5-9333-48D6-533F-098E4CC14EA0}"/>
              </a:ext>
            </a:extLst>
          </p:cNvPr>
          <p:cNvGrpSpPr/>
          <p:nvPr/>
        </p:nvGrpSpPr>
        <p:grpSpPr>
          <a:xfrm rot="10800000">
            <a:off x="8975249" y="4409890"/>
            <a:ext cx="809968" cy="1801456"/>
            <a:chOff x="10801946" y="1384517"/>
            <a:chExt cx="984938" cy="1879985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D37130BC-A22A-934E-231A-EC5FDD9511EE}"/>
                </a:ext>
              </a:extLst>
            </p:cNvPr>
            <p:cNvSpPr/>
            <p:nvPr/>
          </p:nvSpPr>
          <p:spPr>
            <a:xfrm>
              <a:off x="10801946" y="1384517"/>
              <a:ext cx="984938" cy="1879985"/>
            </a:xfrm>
            <a:prstGeom prst="downArrow">
              <a:avLst>
                <a:gd name="adj1" fmla="val 76064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1C4C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C14F4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0F4624-130D-A43E-9111-251DBE06BA19}"/>
                </a:ext>
              </a:extLst>
            </p:cNvPr>
            <p:cNvSpPr txBox="1"/>
            <p:nvPr/>
          </p:nvSpPr>
          <p:spPr>
            <a:xfrm rot="10800000">
              <a:off x="10816538" y="1816390"/>
              <a:ext cx="970346" cy="10031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ORR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en-US" sz="20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870ECA-4ACF-AEF1-3655-880FB1FE123F}"/>
              </a:ext>
            </a:extLst>
          </p:cNvPr>
          <p:cNvGrpSpPr/>
          <p:nvPr/>
        </p:nvGrpSpPr>
        <p:grpSpPr>
          <a:xfrm rot="10800000">
            <a:off x="9942323" y="4348002"/>
            <a:ext cx="996312" cy="1866838"/>
            <a:chOff x="10801946" y="1380872"/>
            <a:chExt cx="999530" cy="1948215"/>
          </a:xfrm>
        </p:grpSpPr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1C48C432-5675-4473-8553-29094C284CF6}"/>
                </a:ext>
              </a:extLst>
            </p:cNvPr>
            <p:cNvSpPr/>
            <p:nvPr/>
          </p:nvSpPr>
          <p:spPr>
            <a:xfrm>
              <a:off x="10801946" y="1380872"/>
              <a:ext cx="999530" cy="1948215"/>
            </a:xfrm>
            <a:prstGeom prst="downArrow">
              <a:avLst>
                <a:gd name="adj1" fmla="val 76064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1C4C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09FCB7-3B02-3E25-6CD9-1BC3A94697C3}"/>
                </a:ext>
              </a:extLst>
            </p:cNvPr>
            <p:cNvSpPr txBox="1"/>
            <p:nvPr/>
          </p:nvSpPr>
          <p:spPr>
            <a:xfrm rot="10800000">
              <a:off x="10816538" y="1866979"/>
              <a:ext cx="970346" cy="10031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mPFS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30.4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F5089D-5344-1400-AEAC-4CF0B72544B2}"/>
              </a:ext>
            </a:extLst>
          </p:cNvPr>
          <p:cNvSpPr/>
          <p:nvPr/>
        </p:nvSpPr>
        <p:spPr>
          <a:xfrm rot="16200000">
            <a:off x="477926" y="3014998"/>
            <a:ext cx="1075232" cy="4253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PFS (%)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1FBE9D-01CE-1A3F-201D-655FB19A7C92}"/>
              </a:ext>
            </a:extLst>
          </p:cNvPr>
          <p:cNvSpPr/>
          <p:nvPr/>
        </p:nvSpPr>
        <p:spPr>
          <a:xfrm rot="16200000">
            <a:off x="6228828" y="3014998"/>
            <a:ext cx="1075232" cy="4253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 (%)</a:t>
            </a:r>
          </a:p>
        </p:txBody>
      </p:sp>
    </p:spTree>
    <p:extLst>
      <p:ext uri="{BB962C8B-B14F-4D97-AF65-F5344CB8AC3E}">
        <p14:creationId xmlns:p14="http://schemas.microsoft.com/office/powerpoint/2010/main" val="306358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CE3AD-F3DD-5BEF-69A5-A67533029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56023946-1658-02C4-2737-235616850302}"/>
              </a:ext>
            </a:extLst>
          </p:cNvPr>
          <p:cNvSpPr txBox="1">
            <a:spLocks/>
          </p:cNvSpPr>
          <p:nvPr/>
        </p:nvSpPr>
        <p:spPr>
          <a:xfrm>
            <a:off x="436688" y="415570"/>
            <a:ext cx="11265426" cy="880325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国内外权威指南一致推荐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恩考芬尼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贝美替尼用于一线治疗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BRAF</a:t>
            </a:r>
            <a:r>
              <a:rPr lang="en-US" altLang="zh-CN" sz="2400" b="1" baseline="300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V600E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突变型转移性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NSCLC</a:t>
            </a:r>
            <a:endParaRPr lang="zh-CN" altLang="en-US" sz="2400" b="1" dirty="0">
              <a:solidFill>
                <a:srgbClr val="2F5597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40">
            <a:extLst>
              <a:ext uri="{FF2B5EF4-FFF2-40B4-BE49-F238E27FC236}">
                <a16:creationId xmlns:a16="http://schemas.microsoft.com/office/drawing/2014/main" id="{06045B77-D6E9-E235-0DFF-B22C30BAD4B4}"/>
              </a:ext>
            </a:extLst>
          </p:cNvPr>
          <p:cNvSpPr txBox="1"/>
          <p:nvPr/>
        </p:nvSpPr>
        <p:spPr>
          <a:xfrm>
            <a:off x="436687" y="6345812"/>
            <a:ext cx="4972711" cy="46166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28600" indent="-228600">
              <a:buFont typeface="Arial" panose="020B0604020202020204" pitchFamily="34" charset="0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110004020202020204"/>
                <a:ea typeface="微软雅黑"/>
                <a:cs typeface="+mn-ea"/>
                <a:sym typeface="+mn-lt"/>
              </a:rPr>
              <a:t>Lee, S-H et al. ESMO open vol. 9,12 (2024): 103996.</a:t>
            </a:r>
          </a:p>
          <a:p>
            <a:pPr marL="228600" indent="-228600">
              <a:buFont typeface="Arial" panose="020B0604020202020204" pitchFamily="34" charset="0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110004020202020204"/>
                <a:ea typeface="微软雅黑"/>
                <a:cs typeface="+mn-ea"/>
                <a:sym typeface="+mn-lt"/>
              </a:rPr>
              <a:t>NCCN Guidelines</a:t>
            </a:r>
            <a:r>
              <a:rPr lang="en-US" altLang="zh-CN" sz="800">
                <a:solidFill>
                  <a:prstClr val="black"/>
                </a:solidFill>
                <a:latin typeface="Arial" panose="02110004020202020204"/>
                <a:ea typeface="微软雅黑"/>
                <a:cs typeface="+mn-ea"/>
                <a:sym typeface="+mn-lt"/>
              </a:rPr>
              <a:t>.</a:t>
            </a:r>
            <a:r>
              <a:rPr lang="zh-CN" altLang="en-US" sz="800">
                <a:solidFill>
                  <a:prstClr val="black"/>
                </a:solidFill>
                <a:latin typeface="Arial" panose="02110004020202020204"/>
                <a:ea typeface="微软雅黑"/>
                <a:cs typeface="+mn-ea"/>
                <a:sym typeface="+mn-lt"/>
              </a:rPr>
              <a:t> </a:t>
            </a:r>
            <a:r>
              <a:rPr lang="en-US" altLang="zh-CN" sz="800">
                <a:solidFill>
                  <a:prstClr val="black"/>
                </a:solidFill>
                <a:latin typeface="Arial" panose="02110004020202020204"/>
                <a:ea typeface="微软雅黑"/>
                <a:cs typeface="+mn-ea"/>
                <a:sym typeface="+mn-lt"/>
              </a:rPr>
              <a:t>Non-Small Cell Lung Cancer Version 5.2026</a:t>
            </a:r>
          </a:p>
          <a:p>
            <a:pPr marL="228600" indent="-228600">
              <a:buFont typeface="Arial" panose="020B0604020202020204" pitchFamily="34" charset="0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110004020202020204"/>
                <a:ea typeface="微软雅黑"/>
                <a:cs typeface="+mn-ea"/>
                <a:sym typeface="+mn-lt"/>
              </a:rPr>
              <a:t>CSCO</a:t>
            </a: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110004020202020204"/>
                <a:ea typeface="微软雅黑"/>
                <a:cs typeface="+mn-ea"/>
                <a:sym typeface="+mn-lt"/>
              </a:rPr>
              <a:t>非小细胞肺癌诊疗指南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110004020202020204"/>
                <a:ea typeface="微软雅黑"/>
                <a:cs typeface="+mn-ea"/>
                <a:sym typeface="+mn-lt"/>
              </a:rPr>
              <a:t>2026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52E667-8022-FD18-C327-6BC2363E63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5" t="8178" r="2522" b="6804"/>
          <a:stretch/>
        </p:blipFill>
        <p:spPr>
          <a:xfrm>
            <a:off x="1002048" y="2330364"/>
            <a:ext cx="2547392" cy="685672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11CC0BE1-196B-DCC9-8AE1-40635D724782}"/>
              </a:ext>
            </a:extLst>
          </p:cNvPr>
          <p:cNvGraphicFramePr>
            <a:graphicFrameLocks noGrp="1"/>
          </p:cNvGraphicFramePr>
          <p:nvPr/>
        </p:nvGraphicFramePr>
        <p:xfrm>
          <a:off x="651933" y="3399168"/>
          <a:ext cx="3341844" cy="62629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341844">
                  <a:extLst>
                    <a:ext uri="{9D8B030D-6E8A-4147-A177-3AD203B41FA5}">
                      <a16:colId xmlns:a16="http://schemas.microsoft.com/office/drawing/2014/main" val="83310724"/>
                    </a:ext>
                  </a:extLst>
                </a:gridCol>
              </a:tblGrid>
              <a:tr h="6262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rgbClr val="7D1A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强烈推荐</a:t>
                      </a:r>
                      <a:endParaRPr lang="en-US" sz="1800" b="1" kern="1200" baseline="30000" dirty="0">
                        <a:solidFill>
                          <a:srgbClr val="7D1A5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86731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49B641FF-98D6-47A4-500F-F6CBCFDC4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15" y="2324090"/>
            <a:ext cx="2724415" cy="6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50EA715-63C7-FAB9-06B8-3299DD8E0515}"/>
              </a:ext>
            </a:extLst>
          </p:cNvPr>
          <p:cNvGrpSpPr/>
          <p:nvPr/>
        </p:nvGrpSpPr>
        <p:grpSpPr>
          <a:xfrm>
            <a:off x="8436918" y="2116760"/>
            <a:ext cx="2568666" cy="898042"/>
            <a:chOff x="8436918" y="2116760"/>
            <a:chExt cx="2568666" cy="89804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C32FB0-58F8-7F47-C702-F3D0CA9FB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61372"/>
            <a:stretch>
              <a:fillRect/>
            </a:stretch>
          </p:blipFill>
          <p:spPr>
            <a:xfrm>
              <a:off x="9016665" y="2116760"/>
              <a:ext cx="1409171" cy="5619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782E56-4523-3358-3BF7-7F8A2F251E15}"/>
                </a:ext>
              </a:extLst>
            </p:cNvPr>
            <p:cNvSpPr txBox="1"/>
            <p:nvPr/>
          </p:nvSpPr>
          <p:spPr>
            <a:xfrm>
              <a:off x="8436918" y="2707025"/>
              <a:ext cx="25686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081A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非小细胞肺癌诊疗指南</a:t>
              </a:r>
              <a:r>
                <a:rPr lang="en-US" altLang="zh-CN" sz="1400" b="1">
                  <a:solidFill>
                    <a:srgbClr val="081A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2026</a:t>
              </a:r>
              <a:endParaRPr lang="en-US" sz="1400">
                <a:solidFill>
                  <a:srgbClr val="081A6E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0D61E3-8B6F-7144-32EE-C66C13C7A0D4}"/>
              </a:ext>
            </a:extLst>
          </p:cNvPr>
          <p:cNvSpPr txBox="1"/>
          <p:nvPr/>
        </p:nvSpPr>
        <p:spPr>
          <a:xfrm>
            <a:off x="439620" y="4307268"/>
            <a:ext cx="3714257" cy="1607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BRAF</a:t>
            </a:r>
            <a:r>
              <a:rPr lang="en-US" altLang="zh-CN" sz="1600" b="1" baseline="300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V600 </a:t>
            </a:r>
            <a:r>
              <a:rPr lang="en-US" altLang="zh-CN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NSCLC</a:t>
            </a:r>
            <a:r>
              <a:rPr lang="zh-CN" alt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一线治疗</a:t>
            </a:r>
            <a:endParaRPr lang="en-US" altLang="zh-CN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临床获益程度评分更高</a:t>
            </a:r>
            <a:r>
              <a:rPr 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(1-5)</a:t>
            </a:r>
            <a:endParaRPr lang="en-US" altLang="zh-CN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恩考芬尼</a:t>
            </a:r>
            <a:r>
              <a:rPr lang="en-US" altLang="zh-CN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</a:t>
            </a:r>
            <a:r>
              <a:rPr lang="zh-CN" altLang="en-US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贝美替尼</a:t>
            </a:r>
            <a:r>
              <a:rPr lang="en-US" altLang="zh-CN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: 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达拉非尼</a:t>
            </a:r>
            <a:r>
              <a:rPr lang="en-US" altLang="zh-CN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曲美替尼 </a:t>
            </a:r>
            <a:endParaRPr lang="en-US" altLang="zh-CN" sz="14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 </a:t>
            </a:r>
            <a:r>
              <a:rPr lang="zh-CN" altLang="en-US" sz="20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</a:t>
            </a:r>
            <a:r>
              <a:rPr lang="en-US" altLang="zh-CN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        :             2 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</a:t>
            </a:r>
            <a:endParaRPr lang="en-US" sz="14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3BB76-17AF-A5A0-84D1-2D7BFC69F0D4}"/>
              </a:ext>
            </a:extLst>
          </p:cNvPr>
          <p:cNvSpPr txBox="1"/>
          <p:nvPr/>
        </p:nvSpPr>
        <p:spPr>
          <a:xfrm>
            <a:off x="4153877" y="4307268"/>
            <a:ext cx="3714257" cy="746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BRAF</a:t>
            </a:r>
            <a:r>
              <a:rPr lang="en-US" altLang="zh-CN" sz="1600" b="1" baseline="300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V600E </a:t>
            </a:r>
            <a:r>
              <a:rPr lang="en-US" altLang="zh-CN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NSCLC</a:t>
            </a:r>
            <a:r>
              <a:rPr lang="zh-CN" alt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一线治疗</a:t>
            </a:r>
            <a:endParaRPr lang="en-US" altLang="zh-CN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恩考芬尼</a:t>
            </a:r>
            <a:r>
              <a:rPr lang="en-US" altLang="zh-CN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贝美替尼</a:t>
            </a:r>
            <a:r>
              <a:rPr lang="en-US" altLang="zh-CN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是优先推荐之一</a:t>
            </a:r>
            <a:endParaRPr lang="en-US" sz="14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C83F9-B10D-917B-E45F-9D66F3F1109C}"/>
              </a:ext>
            </a:extLst>
          </p:cNvPr>
          <p:cNvSpPr txBox="1"/>
          <p:nvPr/>
        </p:nvSpPr>
        <p:spPr>
          <a:xfrm>
            <a:off x="7883500" y="4307268"/>
            <a:ext cx="3714257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BRAF</a:t>
            </a:r>
            <a:r>
              <a:rPr lang="en-US" altLang="zh-CN" sz="1600" b="1" baseline="3000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V600 </a:t>
            </a:r>
            <a:r>
              <a:rPr lang="en-US" altLang="zh-CN" sz="1600" b="1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NSCLC</a:t>
            </a:r>
            <a:r>
              <a:rPr lang="zh-CN" altLang="en-US" sz="1600" b="1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一线治疗</a:t>
            </a:r>
            <a:endParaRPr lang="en-US" altLang="zh-CN" sz="1600" b="1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恩考芬尼</a:t>
            </a:r>
            <a:r>
              <a:rPr lang="en-US" altLang="zh-CN" sz="140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+</a:t>
            </a:r>
            <a:r>
              <a:rPr lang="zh-CN" altLang="en-US" sz="140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贝美替尼</a:t>
            </a:r>
            <a:r>
              <a:rPr lang="en-US" altLang="zh-CN" sz="140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1600" b="1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在中国上市前就已获得</a:t>
            </a:r>
            <a:r>
              <a:rPr lang="en-US" altLang="zh-CN" sz="1600" b="1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III</a:t>
            </a:r>
            <a:r>
              <a:rPr lang="zh-CN" altLang="en-US" sz="1600" b="1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级推荐</a:t>
            </a:r>
            <a:endParaRPr lang="en-US" sz="1400" b="1">
              <a:solidFill>
                <a:srgbClr val="C14F4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30096460-53F3-45BB-6375-57D436D1A7C8}"/>
              </a:ext>
            </a:extLst>
          </p:cNvPr>
          <p:cNvSpPr/>
          <p:nvPr/>
        </p:nvSpPr>
        <p:spPr>
          <a:xfrm>
            <a:off x="465666" y="0"/>
            <a:ext cx="1440000" cy="334116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651DF8A1-7563-4677-06CD-DDB581A10708}"/>
              </a:ext>
            </a:extLst>
          </p:cNvPr>
          <p:cNvSpPr/>
          <p:nvPr/>
        </p:nvSpPr>
        <p:spPr>
          <a:xfrm>
            <a:off x="651933" y="1324186"/>
            <a:ext cx="10888134" cy="61553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恩考芬尼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贝美替尼在中国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上市前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就已获得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CSCO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指南推荐</a:t>
            </a:r>
            <a:r>
              <a:rPr lang="en-US" altLang="zh-CN" sz="2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17BCC0-986C-C73D-2DC9-1B48A950ACA1}"/>
              </a:ext>
            </a:extLst>
          </p:cNvPr>
          <p:cNvGraphicFramePr>
            <a:graphicFrameLocks noGrp="1"/>
          </p:cNvGraphicFramePr>
          <p:nvPr/>
        </p:nvGraphicFramePr>
        <p:xfrm>
          <a:off x="4340083" y="3399168"/>
          <a:ext cx="3341844" cy="62629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341844">
                  <a:extLst>
                    <a:ext uri="{9D8B030D-6E8A-4147-A177-3AD203B41FA5}">
                      <a16:colId xmlns:a16="http://schemas.microsoft.com/office/drawing/2014/main" val="83310724"/>
                    </a:ext>
                  </a:extLst>
                </a:gridCol>
              </a:tblGrid>
              <a:tr h="6262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rgbClr val="1665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优先推荐</a:t>
                      </a:r>
                      <a:endParaRPr lang="en-US" sz="1800" b="1" kern="1200" baseline="30000" dirty="0">
                        <a:solidFill>
                          <a:srgbClr val="1665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867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F2D2FA-183B-5ABE-7CB9-9BB2DE2F3460}"/>
              </a:ext>
            </a:extLst>
          </p:cNvPr>
          <p:cNvGraphicFramePr>
            <a:graphicFrameLocks noGrp="1"/>
          </p:cNvGraphicFramePr>
          <p:nvPr/>
        </p:nvGraphicFramePr>
        <p:xfrm>
          <a:off x="8028233" y="3399168"/>
          <a:ext cx="3341844" cy="62629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341844">
                  <a:extLst>
                    <a:ext uri="{9D8B030D-6E8A-4147-A177-3AD203B41FA5}">
                      <a16:colId xmlns:a16="http://schemas.microsoft.com/office/drawing/2014/main" val="83310724"/>
                    </a:ext>
                  </a:extLst>
                </a:gridCol>
              </a:tblGrid>
              <a:tr h="6262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III</a:t>
                      </a:r>
                      <a:r>
                        <a:rPr lang="zh-CN" altLang="en-US" sz="18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级推荐</a:t>
                      </a:r>
                      <a:endParaRPr lang="en-US" sz="1800" b="1" kern="1200" baseline="300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8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63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E0542-EDBD-E913-630F-B1AAC050F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A88AE3EE-2F6E-B85F-5BA2-7AA8B36F9C5D}"/>
              </a:ext>
            </a:extLst>
          </p:cNvPr>
          <p:cNvSpPr txBox="1">
            <a:spLocks/>
          </p:cNvSpPr>
          <p:nvPr/>
        </p:nvSpPr>
        <p:spPr>
          <a:xfrm>
            <a:off x="398736" y="375008"/>
            <a:ext cx="11185651" cy="856555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与目录内靶向治疗相比，恩考芬尼</a:t>
            </a:r>
            <a:r>
              <a:rPr lang="en-US" altLang="zh-CN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贝美替尼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显著降低了初治患者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53%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的疾病进展风险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，具有提高总生存期及客观缓解率的趋势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12C20-CFAA-AEF8-35E6-B56B63764C0F}"/>
              </a:ext>
            </a:extLst>
          </p:cNvPr>
          <p:cNvSpPr/>
          <p:nvPr/>
        </p:nvSpPr>
        <p:spPr>
          <a:xfrm>
            <a:off x="465666" y="0"/>
            <a:ext cx="1440000" cy="334116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46CFDF-BB05-CA87-7ECA-D0684FF24B47}"/>
              </a:ext>
            </a:extLst>
          </p:cNvPr>
          <p:cNvSpPr/>
          <p:nvPr/>
        </p:nvSpPr>
        <p:spPr>
          <a:xfrm>
            <a:off x="333554" y="1272455"/>
            <a:ext cx="4038253" cy="628933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恩考芬尼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贝美替尼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显著降低了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53%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疾病进展风险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文本框 197">
            <a:extLst>
              <a:ext uri="{FF2B5EF4-FFF2-40B4-BE49-F238E27FC236}">
                <a16:creationId xmlns:a16="http://schemas.microsoft.com/office/drawing/2014/main" id="{4E0DC3B6-CE1B-B960-507B-2D71B4385917}"/>
              </a:ext>
            </a:extLst>
          </p:cNvPr>
          <p:cNvSpPr txBox="1"/>
          <p:nvPr/>
        </p:nvSpPr>
        <p:spPr>
          <a:xfrm>
            <a:off x="521842" y="6650887"/>
            <a:ext cx="11185650" cy="21544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Planchard, D et al. ESMO open vol. 11,2 (2026): 106051.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0163EE-DD22-77F1-B026-65E6BAEE4CAC}"/>
              </a:ext>
            </a:extLst>
          </p:cNvPr>
          <p:cNvGraphicFramePr>
            <a:graphicFrameLocks noGrp="1"/>
          </p:cNvGraphicFramePr>
          <p:nvPr/>
        </p:nvGraphicFramePr>
        <p:xfrm>
          <a:off x="362044" y="1986867"/>
          <a:ext cx="4009763" cy="429377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19160">
                  <a:extLst>
                    <a:ext uri="{9D8B030D-6E8A-4147-A177-3AD203B41FA5}">
                      <a16:colId xmlns:a16="http://schemas.microsoft.com/office/drawing/2014/main" val="2491297758"/>
                    </a:ext>
                  </a:extLst>
                </a:gridCol>
                <a:gridCol w="1590273">
                  <a:extLst>
                    <a:ext uri="{9D8B030D-6E8A-4147-A177-3AD203B41FA5}">
                      <a16:colId xmlns:a16="http://schemas.microsoft.com/office/drawing/2014/main" val="2782800175"/>
                    </a:ext>
                  </a:extLst>
                </a:gridCol>
                <a:gridCol w="1400330">
                  <a:extLst>
                    <a:ext uri="{9D8B030D-6E8A-4147-A177-3AD203B41FA5}">
                      <a16:colId xmlns:a16="http://schemas.microsoft.com/office/drawing/2014/main" val="847732790"/>
                    </a:ext>
                  </a:extLst>
                </a:gridCol>
              </a:tblGrid>
              <a:tr h="1056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2F559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间接比较</a:t>
                      </a:r>
                      <a:endParaRPr lang="en-US" altLang="zh-CN" sz="1400" b="1" dirty="0">
                        <a:solidFill>
                          <a:srgbClr val="2F559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rgbClr val="2F559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CN" altLang="en-US" sz="1400" b="1" dirty="0">
                          <a:solidFill>
                            <a:srgbClr val="2F559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匹配调整</a:t>
                      </a:r>
                      <a:r>
                        <a:rPr lang="en-US" altLang="zh-CN" sz="1400" b="1" dirty="0">
                          <a:solidFill>
                            <a:srgbClr val="2F559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恩考芬尼</a:t>
                      </a:r>
                      <a:r>
                        <a:rPr lang="en-US" altLang="zh-CN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</a:t>
                      </a: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贝美替尼 </a:t>
                      </a:r>
                      <a:r>
                        <a:rPr lang="en-US" altLang="zh-CN" sz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PHAROS) </a:t>
                      </a: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12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200" b="1" kern="1200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VS</a:t>
                      </a:r>
                      <a:r>
                        <a:rPr lang="en-US" altLang="zh-CN" sz="12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达拉非尼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曲美替尼 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(BRF113928) 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kern="1200" dirty="0">
                          <a:solidFill>
                            <a:srgbClr val="2F559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优势</a:t>
                      </a:r>
                      <a:endParaRPr lang="en-US" sz="1400" b="1" kern="1200" dirty="0">
                        <a:solidFill>
                          <a:srgbClr val="2F559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54139"/>
                  </a:ext>
                </a:extLst>
              </a:tr>
              <a:tr h="10932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mPFS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HR (95% CI)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it-IT" altLang="zh-CN" sz="1800" b="1" kern="1200" dirty="0">
                          <a:solidFill>
                            <a:srgbClr val="C14F4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0.47</a:t>
                      </a:r>
                      <a:r>
                        <a:rPr lang="it-IT" altLang="zh-CN" sz="1800" b="1" kern="1200" dirty="0">
                          <a:solidFill>
                            <a:srgbClr val="EE482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it-IT" altLang="zh-CN" sz="105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(0.26-0.85); P = 0.01</a:t>
                      </a:r>
                      <a:endParaRPr lang="en-US" sz="900" b="1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显著降低</a:t>
                      </a:r>
                      <a:r>
                        <a:rPr lang="en-US" altLang="zh-CN" sz="12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53%</a:t>
                      </a:r>
                      <a:r>
                        <a:rPr lang="zh-CN" altLang="en-US" sz="12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的疾病进展风险</a:t>
                      </a:r>
                      <a:endParaRPr lang="en-US" sz="1200" b="1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072386"/>
                  </a:ext>
                </a:extLst>
              </a:tr>
              <a:tr h="8524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HR (95% CI)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it-IT" altLang="zh-CN" sz="16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0.55</a:t>
                      </a:r>
                      <a:r>
                        <a:rPr lang="it-IT" altLang="zh-CN" sz="1600" b="1" kern="1200" dirty="0">
                          <a:solidFill>
                            <a:srgbClr val="EE482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it-IT" altLang="zh-CN" sz="105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(0.30-1.01); P = 0.06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有降低死亡风险的趋势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17811"/>
                  </a:ext>
                </a:extLst>
              </a:tr>
              <a:tr h="9172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客观缓解率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OR (95% CI)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altLang="zh-CN" sz="16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1.81</a:t>
                      </a:r>
                      <a:r>
                        <a:rPr lang="pl-PL" altLang="zh-CN" sz="1600" b="1" kern="1200" dirty="0">
                          <a:solidFill>
                            <a:srgbClr val="EE482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1600" b="1" kern="1200" dirty="0">
                        <a:solidFill>
                          <a:srgbClr val="EE482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altLang="zh-CN" sz="105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(0.71-4.59); P = 0.21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有提升肿瘤缓解率的趋势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101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7CB60A1-8D6F-FAF6-259A-4C9D689E1497}"/>
              </a:ext>
            </a:extLst>
          </p:cNvPr>
          <p:cNvSpPr txBox="1"/>
          <p:nvPr/>
        </p:nvSpPr>
        <p:spPr>
          <a:xfrm>
            <a:off x="484508" y="6286822"/>
            <a:ext cx="42755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HR</a:t>
            </a:r>
            <a:r>
              <a:rPr lang="zh-CN" altLang="en-US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en-US" altLang="zh-CN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hazard ratio; OR</a:t>
            </a:r>
            <a:r>
              <a:rPr lang="zh-CN" altLang="en-US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en-US" altLang="zh-CN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odds ratio</a:t>
            </a:r>
            <a:r>
              <a:rPr lang="zh-CN" altLang="en-US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lang="en-US" altLang="zh-CN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CI: confidence interval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7EFA00-5073-FB1B-12A1-CF28EEAF8315}"/>
              </a:ext>
            </a:extLst>
          </p:cNvPr>
          <p:cNvGrpSpPr/>
          <p:nvPr/>
        </p:nvGrpSpPr>
        <p:grpSpPr>
          <a:xfrm>
            <a:off x="4591304" y="1184463"/>
            <a:ext cx="6371830" cy="2822886"/>
            <a:chOff x="6572249" y="1604796"/>
            <a:chExt cx="4400551" cy="23812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30C1CD8-B300-03C5-E3AC-599A2A961502}"/>
                </a:ext>
              </a:extLst>
            </p:cNvPr>
            <p:cNvSpPr/>
            <p:nvPr/>
          </p:nvSpPr>
          <p:spPr>
            <a:xfrm>
              <a:off x="6572249" y="1604796"/>
              <a:ext cx="4400551" cy="2381226"/>
            </a:xfrm>
            <a:prstGeom prst="roundRect">
              <a:avLst>
                <a:gd name="adj" fmla="val 1335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3EA6F1-726F-C8E0-27BC-EE3FEA2E1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" t="5647" r="-1" b="43992"/>
            <a:stretch>
              <a:fillRect/>
            </a:stretch>
          </p:blipFill>
          <p:spPr>
            <a:xfrm>
              <a:off x="6795683" y="1675122"/>
              <a:ext cx="4085794" cy="206695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E35DB5-829A-D993-191C-E354E79CE163}"/>
                </a:ext>
              </a:extLst>
            </p:cNvPr>
            <p:cNvSpPr txBox="1"/>
            <p:nvPr/>
          </p:nvSpPr>
          <p:spPr>
            <a:xfrm rot="16200000">
              <a:off x="5722321" y="2672022"/>
              <a:ext cx="2227473" cy="2336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PFS </a:t>
              </a:r>
              <a:r>
                <a:rPr lang="en-US" altLang="zh-CN" sz="1200" dirty="0"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sz="1200" dirty="0"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FC22D5-3E47-FB48-AC62-B6D9F4695A66}"/>
                </a:ext>
              </a:extLst>
            </p:cNvPr>
            <p:cNvSpPr txBox="1"/>
            <p:nvPr/>
          </p:nvSpPr>
          <p:spPr>
            <a:xfrm>
              <a:off x="6870879" y="3685791"/>
              <a:ext cx="4010592" cy="2336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2F55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时间（月）</a:t>
              </a:r>
              <a:endParaRPr lang="en-US" sz="1000" dirty="0">
                <a:solidFill>
                  <a:srgbClr val="2F5597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5D24D58-E674-B87B-3384-90DB736098EC}"/>
                </a:ext>
              </a:extLst>
            </p:cNvPr>
            <p:cNvSpPr/>
            <p:nvPr/>
          </p:nvSpPr>
          <p:spPr>
            <a:xfrm>
              <a:off x="8779063" y="1675117"/>
              <a:ext cx="2029066" cy="711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456CCC-CB85-4BF0-36B4-5805FE89AB1A}"/>
                </a:ext>
              </a:extLst>
            </p:cNvPr>
            <p:cNvSpPr txBox="1"/>
            <p:nvPr/>
          </p:nvSpPr>
          <p:spPr>
            <a:xfrm>
              <a:off x="8567670" y="1784503"/>
              <a:ext cx="2403604" cy="285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恩考芬尼</a:t>
              </a:r>
              <a:r>
                <a:rPr lang="en-US" altLang="zh-CN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lang="zh-CN" altLang="en-US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贝美替尼 </a:t>
              </a:r>
              <a:r>
                <a:rPr lang="en-US" altLang="zh-CN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</a:t>
              </a:r>
              <a:r>
                <a:rPr lang="zh-CN" altLang="en-US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匹配调整前</a:t>
              </a:r>
              <a:r>
                <a:rPr lang="en-US" altLang="zh-CN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)</a:t>
              </a:r>
              <a:endParaRPr lang="en-US" sz="1600" b="1" dirty="0">
                <a:solidFill>
                  <a:srgbClr val="A02528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B237A4-2DA5-D5E0-CEED-D31AC0590335}"/>
                </a:ext>
              </a:extLst>
            </p:cNvPr>
            <p:cNvSpPr txBox="1"/>
            <p:nvPr/>
          </p:nvSpPr>
          <p:spPr>
            <a:xfrm>
              <a:off x="8567670" y="2072744"/>
              <a:ext cx="2403604" cy="285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恩考芬尼</a:t>
              </a:r>
              <a:r>
                <a:rPr lang="en-US" altLang="zh-CN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lang="zh-CN" altLang="en-US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贝美替尼 </a:t>
              </a:r>
              <a:r>
                <a:rPr lang="en-US" altLang="zh-CN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</a:t>
              </a:r>
              <a:r>
                <a:rPr lang="zh-CN" altLang="en-US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匹配调整后</a:t>
              </a:r>
              <a:r>
                <a:rPr lang="en-US" altLang="zh-CN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)</a:t>
              </a:r>
              <a:endParaRPr lang="en-US" sz="1600" b="1" dirty="0">
                <a:solidFill>
                  <a:srgbClr val="1B456F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058C2F-5A18-CE3E-624A-0C59774E7723}"/>
                </a:ext>
              </a:extLst>
            </p:cNvPr>
            <p:cNvSpPr txBox="1"/>
            <p:nvPr/>
          </p:nvSpPr>
          <p:spPr>
            <a:xfrm>
              <a:off x="9457439" y="3117651"/>
              <a:ext cx="1423861" cy="28558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1600" b="1" kern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达拉非尼</a:t>
              </a:r>
              <a:r>
                <a:rPr lang="en-US" altLang="zh-CN" sz="1600" b="1" kern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lang="zh-CN" altLang="en-US" sz="1600" b="1" kern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曲美替尼 </a:t>
              </a:r>
              <a:endParaRPr lang="en-US" sz="1600" b="1" dirty="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32B5A3C-0DC2-8EFB-80CC-FA1DB9ACB29F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>
              <a:off x="8333875" y="1927295"/>
              <a:ext cx="233795" cy="522924"/>
            </a:xfrm>
            <a:prstGeom prst="straightConnector1">
              <a:avLst/>
            </a:prstGeom>
            <a:ln w="28575">
              <a:solidFill>
                <a:srgbClr val="A025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92F1F87-5CE8-BE8C-5B91-9349BC6DE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7428" y="2327337"/>
              <a:ext cx="276078" cy="326184"/>
            </a:xfrm>
            <a:prstGeom prst="straightConnector1">
              <a:avLst/>
            </a:prstGeom>
            <a:ln w="28575">
              <a:solidFill>
                <a:srgbClr val="1B456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CC35942-EA30-BD71-20E0-59C1885895F6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 flipV="1">
              <a:off x="9225200" y="3260442"/>
              <a:ext cx="232239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61C3FA-5395-1E19-63CE-8E8EC6E04B3E}"/>
              </a:ext>
            </a:extLst>
          </p:cNvPr>
          <p:cNvGrpSpPr/>
          <p:nvPr/>
        </p:nvGrpSpPr>
        <p:grpSpPr>
          <a:xfrm>
            <a:off x="4579419" y="3952836"/>
            <a:ext cx="6383713" cy="2803813"/>
            <a:chOff x="6572249" y="4114044"/>
            <a:chExt cx="4400552" cy="23607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67DCFB4-DF19-E9C6-8512-1DC62177F310}"/>
                </a:ext>
              </a:extLst>
            </p:cNvPr>
            <p:cNvSpPr/>
            <p:nvPr/>
          </p:nvSpPr>
          <p:spPr>
            <a:xfrm>
              <a:off x="6572249" y="4114044"/>
              <a:ext cx="4400552" cy="2360735"/>
            </a:xfrm>
            <a:prstGeom prst="roundRect">
              <a:avLst>
                <a:gd name="adj" fmla="val 1335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AB116E-E5D1-C84F-7AE5-EF5B669D3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267" b="40244"/>
            <a:stretch>
              <a:fillRect/>
            </a:stretch>
          </p:blipFill>
          <p:spPr>
            <a:xfrm>
              <a:off x="6795683" y="4196770"/>
              <a:ext cx="4085794" cy="21982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C344BE-34DF-CB7F-1556-47AD25C32D4F}"/>
                </a:ext>
              </a:extLst>
            </p:cNvPr>
            <p:cNvSpPr txBox="1"/>
            <p:nvPr/>
          </p:nvSpPr>
          <p:spPr>
            <a:xfrm rot="16200000">
              <a:off x="5736038" y="5179297"/>
              <a:ext cx="2198282" cy="2332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   OS</a:t>
              </a:r>
              <a:r>
                <a:rPr lang="zh-CN" altLang="en-US" sz="1200" dirty="0"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sz="1200" dirty="0"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C7BE4B-6901-2C14-72BE-FB85A7AFD315}"/>
                </a:ext>
              </a:extLst>
            </p:cNvPr>
            <p:cNvSpPr txBox="1"/>
            <p:nvPr/>
          </p:nvSpPr>
          <p:spPr>
            <a:xfrm>
              <a:off x="6718564" y="6168653"/>
              <a:ext cx="4162909" cy="2332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2F55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时间（月）</a:t>
              </a:r>
              <a:endParaRPr lang="en-US" sz="1000" dirty="0">
                <a:solidFill>
                  <a:srgbClr val="2F5597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13A611-20D2-70D8-B920-9D2394208AED}"/>
                </a:ext>
              </a:extLst>
            </p:cNvPr>
            <p:cNvSpPr/>
            <p:nvPr/>
          </p:nvSpPr>
          <p:spPr>
            <a:xfrm>
              <a:off x="8847321" y="4184373"/>
              <a:ext cx="1996317" cy="673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686B61-AD9F-0DD0-A31B-97A7733BEBAC}"/>
                </a:ext>
              </a:extLst>
            </p:cNvPr>
            <p:cNvSpPr txBox="1"/>
            <p:nvPr/>
          </p:nvSpPr>
          <p:spPr>
            <a:xfrm>
              <a:off x="9425713" y="5675908"/>
              <a:ext cx="1427430" cy="285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kern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达拉非尼</a:t>
              </a:r>
              <a:r>
                <a:rPr lang="en-US" altLang="zh-CN" sz="1600" b="1" kern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lang="zh-CN" altLang="en-US" sz="1600" b="1" kern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曲美替尼 </a:t>
              </a:r>
              <a:endParaRPr lang="en-US" sz="16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39E5AB-5F85-03B7-AF88-B126EC48FC7A}"/>
                </a:ext>
              </a:extLst>
            </p:cNvPr>
            <p:cNvSpPr txBox="1"/>
            <p:nvPr/>
          </p:nvSpPr>
          <p:spPr>
            <a:xfrm>
              <a:off x="8567670" y="4295573"/>
              <a:ext cx="2270081" cy="285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恩考芬尼</a:t>
              </a:r>
              <a:r>
                <a:rPr lang="en-US" altLang="zh-CN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lang="zh-CN" altLang="en-US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贝美替尼 </a:t>
              </a:r>
              <a:r>
                <a:rPr lang="en-US" altLang="zh-CN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</a:t>
              </a:r>
              <a:r>
                <a:rPr lang="zh-CN" altLang="en-US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匹配调整前</a:t>
              </a:r>
              <a:r>
                <a:rPr lang="en-US" altLang="zh-CN" sz="1600" b="1" kern="1200" dirty="0">
                  <a:solidFill>
                    <a:srgbClr val="A02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)</a:t>
              </a:r>
              <a:endParaRPr lang="en-US" sz="1600" b="1" dirty="0">
                <a:solidFill>
                  <a:srgbClr val="A02528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95D2A4-9748-4B93-6AF0-C94EF44237C7}"/>
                </a:ext>
              </a:extLst>
            </p:cNvPr>
            <p:cNvSpPr txBox="1"/>
            <p:nvPr/>
          </p:nvSpPr>
          <p:spPr>
            <a:xfrm>
              <a:off x="8567670" y="4519828"/>
              <a:ext cx="2270081" cy="285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恩考芬尼</a:t>
              </a:r>
              <a:r>
                <a:rPr lang="en-US" altLang="zh-CN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lang="zh-CN" altLang="en-US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贝美替尼 </a:t>
              </a:r>
              <a:r>
                <a:rPr lang="en-US" altLang="zh-CN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</a:t>
              </a:r>
              <a:r>
                <a:rPr lang="zh-CN" altLang="en-US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匹配调整后</a:t>
              </a:r>
              <a:r>
                <a:rPr lang="en-US" altLang="zh-CN" sz="1600" b="1" kern="1200" dirty="0">
                  <a:solidFill>
                    <a:srgbClr val="1B4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)</a:t>
              </a:r>
              <a:endParaRPr lang="en-US" sz="1600" b="1" dirty="0">
                <a:solidFill>
                  <a:srgbClr val="1B456F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07E6DD8-A560-F362-4EFB-7862B104908B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>
              <a:off x="8323770" y="4438100"/>
              <a:ext cx="243900" cy="412121"/>
            </a:xfrm>
            <a:prstGeom prst="straightConnector1">
              <a:avLst/>
            </a:prstGeom>
            <a:ln w="28575">
              <a:solidFill>
                <a:srgbClr val="A025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126D4BC-93C9-1EBE-8F52-C0BBC65DD9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9064" y="4752987"/>
              <a:ext cx="265630" cy="137612"/>
            </a:xfrm>
            <a:prstGeom prst="straightConnector1">
              <a:avLst/>
            </a:prstGeom>
            <a:ln w="28575">
              <a:solidFill>
                <a:srgbClr val="1B456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BE3793B-7030-C96C-B194-2B7A8036FB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28233" y="5401657"/>
              <a:ext cx="174476" cy="2742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9E2CB5-20ED-65CE-5129-80C135587C76}"/>
              </a:ext>
            </a:extLst>
          </p:cNvPr>
          <p:cNvGrpSpPr/>
          <p:nvPr/>
        </p:nvGrpSpPr>
        <p:grpSpPr>
          <a:xfrm>
            <a:off x="11036795" y="2923953"/>
            <a:ext cx="894785" cy="3715333"/>
            <a:chOff x="10976343" y="2633428"/>
            <a:chExt cx="894785" cy="2750571"/>
          </a:xfrm>
        </p:grpSpPr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77FA7C3D-5E9A-243B-775E-47910793E3FF}"/>
                </a:ext>
              </a:extLst>
            </p:cNvPr>
            <p:cNvSpPr/>
            <p:nvPr/>
          </p:nvSpPr>
          <p:spPr>
            <a:xfrm>
              <a:off x="10976343" y="2633428"/>
              <a:ext cx="894785" cy="2750571"/>
            </a:xfrm>
            <a:prstGeom prst="downArrow">
              <a:avLst>
                <a:gd name="adj1" fmla="val 76064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1C4C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BF34126-02FC-69C4-619F-711CFED76CF8}"/>
                </a:ext>
              </a:extLst>
            </p:cNvPr>
            <p:cNvSpPr txBox="1"/>
            <p:nvPr/>
          </p:nvSpPr>
          <p:spPr>
            <a:xfrm>
              <a:off x="11031891" y="2771564"/>
              <a:ext cx="774862" cy="23469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高质量间接比较，疾病进展风险显著降低</a:t>
              </a:r>
              <a:r>
                <a:rPr lang="en-US" altLang="zh-CN" sz="20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53%</a:t>
              </a:r>
              <a:endParaRPr lang="en-US" sz="20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40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08DFF-714E-44AB-0ED6-22D49BA2D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94C87D6E-406E-126A-A4AF-C183FE0ADDBE}"/>
              </a:ext>
            </a:extLst>
          </p:cNvPr>
          <p:cNvSpPr txBox="1">
            <a:spLocks/>
          </p:cNvSpPr>
          <p:nvPr/>
        </p:nvSpPr>
        <p:spPr>
          <a:xfrm>
            <a:off x="398736" y="370109"/>
            <a:ext cx="11411461" cy="519529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与目录内靶向治疗相比，治疗相关发热率更低，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显著降低了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65%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SAE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16F88F-FA65-C18F-CD03-AAF2CBFDB10D}"/>
              </a:ext>
            </a:extLst>
          </p:cNvPr>
          <p:cNvSpPr/>
          <p:nvPr/>
        </p:nvSpPr>
        <p:spPr>
          <a:xfrm>
            <a:off x="465666" y="0"/>
            <a:ext cx="1440000" cy="334116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00A9F-77F5-EB9C-64EB-7CD442D66567}"/>
              </a:ext>
            </a:extLst>
          </p:cNvPr>
          <p:cNvSpPr txBox="1"/>
          <p:nvPr/>
        </p:nvSpPr>
        <p:spPr>
          <a:xfrm>
            <a:off x="398736" y="6418588"/>
            <a:ext cx="8153404" cy="52815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it-IT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Johnson, Melissa L et al. Journal of clinical oncology : official journal of the American Society of Clinical Oncology vol. 43,35 (2025): 3706-3713.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Planchard D, et al. J Thorac Oncol. 2022 Jan;17(1):103-115.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Planchard, D et al. ESMO open vol. 11,2 (2026): 106051.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黄硕涵 等 中国药学杂志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2023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月第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58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卷第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16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期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9DC123-0448-6834-6D28-5FDE76890376}"/>
              </a:ext>
            </a:extLst>
          </p:cNvPr>
          <p:cNvSpPr/>
          <p:nvPr/>
        </p:nvSpPr>
        <p:spPr>
          <a:xfrm>
            <a:off x="516466" y="947002"/>
            <a:ext cx="5439062" cy="378339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恩考芬尼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贝美替尼治疗相关发热发生率更低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1-2</a:t>
            </a:r>
            <a:endParaRPr lang="zh-CN" altLang="en-US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671F1D-1BED-C3A5-576D-4268D3FE7693}"/>
              </a:ext>
            </a:extLst>
          </p:cNvPr>
          <p:cNvGraphicFramePr>
            <a:graphicFrameLocks noGrp="1"/>
          </p:cNvGraphicFramePr>
          <p:nvPr/>
        </p:nvGraphicFramePr>
        <p:xfrm>
          <a:off x="6236471" y="1371492"/>
          <a:ext cx="5439061" cy="243916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314702">
                  <a:extLst>
                    <a:ext uri="{9D8B030D-6E8A-4147-A177-3AD203B41FA5}">
                      <a16:colId xmlns:a16="http://schemas.microsoft.com/office/drawing/2014/main" val="2491297758"/>
                    </a:ext>
                  </a:extLst>
                </a:gridCol>
                <a:gridCol w="2841523">
                  <a:extLst>
                    <a:ext uri="{9D8B030D-6E8A-4147-A177-3AD203B41FA5}">
                      <a16:colId xmlns:a16="http://schemas.microsoft.com/office/drawing/2014/main" val="2782800175"/>
                    </a:ext>
                  </a:extLst>
                </a:gridCol>
                <a:gridCol w="1282836">
                  <a:extLst>
                    <a:ext uri="{9D8B030D-6E8A-4147-A177-3AD203B41FA5}">
                      <a16:colId xmlns:a16="http://schemas.microsoft.com/office/drawing/2014/main" val="271177750"/>
                    </a:ext>
                  </a:extLst>
                </a:gridCol>
              </a:tblGrid>
              <a:tr h="1118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rgbClr val="2F559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间接比较</a:t>
                      </a:r>
                      <a:endParaRPr lang="en-US" altLang="zh-CN" sz="1600" b="1" dirty="0">
                        <a:solidFill>
                          <a:srgbClr val="2F559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rgbClr val="2F559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CN" altLang="en-US" sz="1400" b="0" dirty="0">
                          <a:solidFill>
                            <a:srgbClr val="2F559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初治患者</a:t>
                      </a:r>
                      <a:r>
                        <a:rPr lang="en-US" altLang="zh-CN" sz="1400" b="0" dirty="0">
                          <a:solidFill>
                            <a:srgbClr val="2F559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恩考芬尼</a:t>
                      </a:r>
                      <a:r>
                        <a:rPr lang="en-US" altLang="zh-CN" sz="16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</a:t>
                      </a:r>
                      <a:r>
                        <a:rPr lang="zh-CN" altLang="en-US" sz="16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贝美替尼 </a:t>
                      </a:r>
                      <a:r>
                        <a:rPr lang="en-US" altLang="zh-CN" sz="16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(PHAROS) </a:t>
                      </a:r>
                      <a:r>
                        <a:rPr lang="zh-CN" altLang="en-US" sz="16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1600" b="1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kern="1200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VS</a:t>
                      </a:r>
                      <a:r>
                        <a:rPr lang="en-US" altLang="zh-CN" sz="14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达拉非尼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曲美替尼 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(BRF113928)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2F559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优势</a:t>
                      </a:r>
                      <a:endParaRPr lang="en-US" sz="1600" b="1" kern="1200" dirty="0">
                        <a:solidFill>
                          <a:srgbClr val="2F559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54139"/>
                  </a:ext>
                </a:extLst>
              </a:tr>
              <a:tr h="795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严重不良事件 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(SAE)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 (95% CI)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rgbClr val="C14F4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0.35</a:t>
                      </a:r>
                      <a:r>
                        <a:rPr lang="en-US" altLang="zh-CN" sz="1600" b="1" kern="1200" dirty="0">
                          <a:solidFill>
                            <a:srgbClr val="EE482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0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(0.14-0.85); </a:t>
                      </a:r>
                    </a:p>
                    <a:p>
                      <a:pPr algn="ctr"/>
                      <a:r>
                        <a:rPr lang="en-US" altLang="zh-CN" sz="20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 = 0.02</a:t>
                      </a:r>
                      <a:endParaRPr lang="en-US" sz="1400" b="1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SAE</a:t>
                      </a:r>
                      <a:r>
                        <a:rPr lang="zh-CN" altLang="en-US" sz="18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显著降低</a:t>
                      </a:r>
                      <a:r>
                        <a:rPr lang="en-US" altLang="zh-CN" sz="1800" b="1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65%</a:t>
                      </a:r>
                      <a:endParaRPr lang="en-US" sz="1800" b="1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072386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0AA6183-B5CE-EC9B-8599-400A60790712}"/>
              </a:ext>
            </a:extLst>
          </p:cNvPr>
          <p:cNvGraphicFramePr/>
          <p:nvPr/>
        </p:nvGraphicFramePr>
        <p:xfrm>
          <a:off x="516465" y="1325341"/>
          <a:ext cx="5439062" cy="244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9E6CDE-7F3D-02EF-C0D4-CF01D306A36F}"/>
              </a:ext>
            </a:extLst>
          </p:cNvPr>
          <p:cNvSpPr/>
          <p:nvPr/>
        </p:nvSpPr>
        <p:spPr>
          <a:xfrm>
            <a:off x="516466" y="3870792"/>
            <a:ext cx="11159068" cy="378339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恩考芬尼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贝美替尼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vs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达拉非尼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曲美替尼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发生率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&gt;10%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治疗相关不良事件（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AE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）更少</a:t>
            </a:r>
            <a:r>
              <a:rPr lang="en-US" altLang="zh-CN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1-2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72C445-E05E-8BB0-0AC4-C3E229CE90F4}"/>
              </a:ext>
            </a:extLst>
          </p:cNvPr>
          <p:cNvSpPr/>
          <p:nvPr/>
        </p:nvSpPr>
        <p:spPr>
          <a:xfrm>
            <a:off x="6194307" y="947002"/>
            <a:ext cx="5511028" cy="378339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恩考芬尼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贝美替尼显著降低了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65%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的严重不良事件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(SAE)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1F708A8-00D0-95E3-73C0-14D4A1D70FDE}"/>
              </a:ext>
            </a:extLst>
          </p:cNvPr>
          <p:cNvGraphicFramePr/>
          <p:nvPr/>
        </p:nvGraphicFramePr>
        <p:xfrm>
          <a:off x="6878413" y="4383480"/>
          <a:ext cx="3678312" cy="214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8AB6C48-794C-DB3C-76B2-32D030038721}"/>
              </a:ext>
            </a:extLst>
          </p:cNvPr>
          <p:cNvSpPr txBox="1"/>
          <p:nvPr/>
        </p:nvSpPr>
        <p:spPr>
          <a:xfrm>
            <a:off x="7333268" y="4289561"/>
            <a:ext cx="3263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恩考芬尼</a:t>
            </a:r>
            <a:r>
              <a:rPr lang="en-US" altLang="zh-CN" sz="12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贝美替尼</a:t>
            </a:r>
            <a:endParaRPr lang="en-US" sz="12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1D7465-CB99-B3AC-2971-17B8F4891B90}"/>
              </a:ext>
            </a:extLst>
          </p:cNvPr>
          <p:cNvGrpSpPr/>
          <p:nvPr/>
        </p:nvGrpSpPr>
        <p:grpSpPr>
          <a:xfrm>
            <a:off x="6257037" y="4352502"/>
            <a:ext cx="693620" cy="548129"/>
            <a:chOff x="6367677" y="4362999"/>
            <a:chExt cx="693620" cy="54812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A1B3CA3-AD59-F1AE-EA17-607E30AE06F6}"/>
                </a:ext>
              </a:extLst>
            </p:cNvPr>
            <p:cNvSpPr/>
            <p:nvPr/>
          </p:nvSpPr>
          <p:spPr>
            <a:xfrm>
              <a:off x="6367677" y="4715694"/>
              <a:ext cx="147881" cy="108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C1A5A4-3FFB-66AD-CA46-C41AFF1621B2}"/>
                </a:ext>
              </a:extLst>
            </p:cNvPr>
            <p:cNvSpPr/>
            <p:nvPr/>
          </p:nvSpPr>
          <p:spPr>
            <a:xfrm>
              <a:off x="6369096" y="4444564"/>
              <a:ext cx="147881" cy="108000"/>
            </a:xfrm>
            <a:prstGeom prst="rect">
              <a:avLst/>
            </a:prstGeom>
            <a:solidFill>
              <a:srgbClr val="C14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3A12BA-6621-C7D0-4B45-6379C4064A26}"/>
                </a:ext>
              </a:extLst>
            </p:cNvPr>
            <p:cNvSpPr txBox="1"/>
            <p:nvPr/>
          </p:nvSpPr>
          <p:spPr>
            <a:xfrm>
              <a:off x="6472091" y="4634129"/>
              <a:ext cx="584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altLang="zh-CN" sz="12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1-2</a:t>
              </a:r>
              <a:r>
                <a:rPr lang="zh-CN" altLang="en-US" sz="12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级</a:t>
              </a:r>
              <a:endParaRPr lang="en-US" sz="1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C95AC8-B5B2-A6DD-B1E4-ECF0220B0594}"/>
                </a:ext>
              </a:extLst>
            </p:cNvPr>
            <p:cNvSpPr txBox="1"/>
            <p:nvPr/>
          </p:nvSpPr>
          <p:spPr>
            <a:xfrm>
              <a:off x="6477097" y="4362999"/>
              <a:ext cx="584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altLang="zh-CN" sz="12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3-4</a:t>
              </a:r>
              <a:r>
                <a:rPr lang="zh-CN" altLang="en-US" sz="120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级</a:t>
              </a:r>
              <a:endParaRPr lang="en-US" sz="1200" dirty="0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820425-8B05-7347-36ED-8AC44EB08640}"/>
              </a:ext>
            </a:extLst>
          </p:cNvPr>
          <p:cNvCxnSpPr>
            <a:cxnSpLocks/>
          </p:cNvCxnSpPr>
          <p:nvPr/>
        </p:nvCxnSpPr>
        <p:spPr>
          <a:xfrm>
            <a:off x="2027767" y="3107267"/>
            <a:ext cx="385233" cy="0"/>
          </a:xfrm>
          <a:prstGeom prst="line">
            <a:avLst/>
          </a:prstGeom>
          <a:ln>
            <a:solidFill>
              <a:srgbClr val="C1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94370E3-DA7A-BDF3-CA8F-A61AE02BA3FE}"/>
              </a:ext>
            </a:extLst>
          </p:cNvPr>
          <p:cNvSpPr txBox="1"/>
          <p:nvPr/>
        </p:nvSpPr>
        <p:spPr>
          <a:xfrm>
            <a:off x="8042579" y="6606424"/>
            <a:ext cx="2946957" cy="25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</a:t>
            </a:r>
            <a:r>
              <a:rPr lang="zh-CN" altLang="en-US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en-US" altLang="zh-CN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odds ratio</a:t>
            </a:r>
            <a:r>
              <a:rPr lang="zh-CN" altLang="en-US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lang="en-US" altLang="zh-CN" sz="10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CI: confidence interval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28F73-485B-0AAF-61D3-8377B87AA1D5}"/>
              </a:ext>
            </a:extLst>
          </p:cNvPr>
          <p:cNvSpPr txBox="1"/>
          <p:nvPr/>
        </p:nvSpPr>
        <p:spPr>
          <a:xfrm>
            <a:off x="1890063" y="4282637"/>
            <a:ext cx="3263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达拉非尼</a:t>
            </a:r>
            <a:r>
              <a:rPr lang="en-US" altLang="zh-CN" sz="12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曲美替尼</a:t>
            </a:r>
            <a:endParaRPr lang="en-US" sz="12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2E19487-F2E0-1D2E-2FC7-5BCCD8F99FB2}"/>
              </a:ext>
            </a:extLst>
          </p:cNvPr>
          <p:cNvGraphicFramePr>
            <a:graphicFrameLocks/>
          </p:cNvGraphicFramePr>
          <p:nvPr/>
        </p:nvGraphicFramePr>
        <p:xfrm>
          <a:off x="312258" y="4383480"/>
          <a:ext cx="5924213" cy="219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1F16B04-3677-59EA-FE6F-729770ACFC6B}"/>
              </a:ext>
            </a:extLst>
          </p:cNvPr>
          <p:cNvSpPr txBox="1"/>
          <p:nvPr/>
        </p:nvSpPr>
        <p:spPr>
          <a:xfrm>
            <a:off x="516464" y="1327241"/>
            <a:ext cx="5439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反复</a:t>
            </a:r>
            <a:r>
              <a:rPr lang="en-US" altLang="zh-CN" sz="1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严重发热可能导致药物减量、中断或永久停药，影响疗效</a:t>
            </a:r>
            <a:r>
              <a:rPr lang="en-US" altLang="zh-CN" sz="1400" b="1" baseline="30000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1400" baseline="30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54B3B7-0DB3-4365-E2AA-D9132342DB58}"/>
              </a:ext>
            </a:extLst>
          </p:cNvPr>
          <p:cNvGrpSpPr/>
          <p:nvPr/>
        </p:nvGrpSpPr>
        <p:grpSpPr>
          <a:xfrm>
            <a:off x="2890520" y="2311400"/>
            <a:ext cx="753098" cy="841575"/>
            <a:chOff x="10917867" y="1917005"/>
            <a:chExt cx="753098" cy="841575"/>
          </a:xfrm>
        </p:grpSpPr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7339B935-228E-1C38-8015-4754A4E70413}"/>
                </a:ext>
              </a:extLst>
            </p:cNvPr>
            <p:cNvSpPr/>
            <p:nvPr/>
          </p:nvSpPr>
          <p:spPr>
            <a:xfrm>
              <a:off x="10986447" y="1917005"/>
              <a:ext cx="615938" cy="841575"/>
            </a:xfrm>
            <a:prstGeom prst="downArrow">
              <a:avLst>
                <a:gd name="adj1" fmla="val 76064"/>
                <a:gd name="adj2" fmla="val 51244"/>
              </a:avLst>
            </a:prstGeom>
            <a:solidFill>
              <a:schemeClr val="bg1"/>
            </a:solidFill>
            <a:ln w="12700">
              <a:solidFill>
                <a:srgbClr val="1C4C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264DE8-A36D-A662-142D-B61A2632AB2D}"/>
                </a:ext>
              </a:extLst>
            </p:cNvPr>
            <p:cNvSpPr txBox="1"/>
            <p:nvPr/>
          </p:nvSpPr>
          <p:spPr>
            <a:xfrm>
              <a:off x="10917867" y="2007131"/>
              <a:ext cx="753098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发热</a:t>
              </a:r>
              <a:endParaRPr lang="en-US" altLang="zh-CN" sz="1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4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-48%</a:t>
              </a:r>
              <a:endParaRPr 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203630-1554-74A9-BC4A-306F0D240DD4}"/>
              </a:ext>
            </a:extLst>
          </p:cNvPr>
          <p:cNvGrpSpPr/>
          <p:nvPr/>
        </p:nvGrpSpPr>
        <p:grpSpPr>
          <a:xfrm>
            <a:off x="10597170" y="4542068"/>
            <a:ext cx="1455710" cy="1797188"/>
            <a:chOff x="10809243" y="1676326"/>
            <a:chExt cx="970345" cy="1036546"/>
          </a:xfrm>
        </p:grpSpPr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817710D9-FAE2-B1FF-7F1C-0ADDA2B96337}"/>
                </a:ext>
              </a:extLst>
            </p:cNvPr>
            <p:cNvSpPr/>
            <p:nvPr/>
          </p:nvSpPr>
          <p:spPr>
            <a:xfrm>
              <a:off x="10911737" y="1676326"/>
              <a:ext cx="765357" cy="1036546"/>
            </a:xfrm>
            <a:prstGeom prst="downArrow">
              <a:avLst>
                <a:gd name="adj1" fmla="val 76064"/>
                <a:gd name="adj2" fmla="val 51244"/>
              </a:avLst>
            </a:prstGeom>
            <a:solidFill>
              <a:schemeClr val="bg1"/>
            </a:solidFill>
            <a:ln w="28575">
              <a:solidFill>
                <a:srgbClr val="1C4C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4C1122-D6A4-0B16-1AE0-A6269A70E3AB}"/>
                </a:ext>
              </a:extLst>
            </p:cNvPr>
            <p:cNvSpPr txBox="1"/>
            <p:nvPr/>
          </p:nvSpPr>
          <p:spPr>
            <a:xfrm>
              <a:off x="10809243" y="1821021"/>
              <a:ext cx="970345" cy="654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C14F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-65%</a:t>
              </a:r>
              <a:endParaRPr 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05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C39D0-2CAE-82CC-F9D2-1862BED20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14BA541F-CE0D-8AF2-32FD-5F2BE5F4A966}"/>
              </a:ext>
            </a:extLst>
          </p:cNvPr>
          <p:cNvSpPr txBox="1">
            <a:spLocks/>
          </p:cNvSpPr>
          <p:nvPr/>
        </p:nvSpPr>
        <p:spPr>
          <a:xfrm>
            <a:off x="398736" y="470705"/>
            <a:ext cx="11411461" cy="841628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恩考芬尼与激酶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双位点结合设计</a:t>
            </a:r>
            <a:r>
              <a:rPr lang="en-US" altLang="zh-CN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24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双靶点双重抑制</a:t>
            </a:r>
            <a:r>
              <a:rPr lang="zh-CN" altLang="en-US" sz="24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，更长解离半衰期和更短血浆消除时间，带来更长效靶点抑制和更低脱靶毒性，治疗窗更宽、耐受性更好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7760C0-DAC8-5C00-8C42-3FBA01E933A5}"/>
              </a:ext>
            </a:extLst>
          </p:cNvPr>
          <p:cNvSpPr/>
          <p:nvPr/>
        </p:nvSpPr>
        <p:spPr>
          <a:xfrm>
            <a:off x="465666" y="0"/>
            <a:ext cx="1440000" cy="334116"/>
          </a:xfrm>
          <a:prstGeom prst="roundRect">
            <a:avLst>
              <a:gd name="adj" fmla="val 50000"/>
            </a:avLst>
          </a:prstGeom>
          <a:solidFill>
            <a:srgbClr val="1C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555756-7C01-5B12-3F99-E0D2874F888E}"/>
              </a:ext>
            </a:extLst>
          </p:cNvPr>
          <p:cNvSpPr txBox="1">
            <a:spLocks/>
          </p:cNvSpPr>
          <p:nvPr/>
        </p:nvSpPr>
        <p:spPr>
          <a:xfrm>
            <a:off x="524773" y="6464452"/>
            <a:ext cx="9841972" cy="393548"/>
          </a:xfrm>
          <a:prstGeom prst="rect">
            <a:avLst/>
          </a:prstGeom>
        </p:spPr>
        <p:txBody>
          <a:bodyPr numCol="2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zh-CN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恩考芬尼化合物设计差异化优势报告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it-IT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Gregory J Riely, et al. Future Oncol. (2022) 18(7), 781–791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Adelmann, Charles H. et al.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Oncotarget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2016, 7(21), 30453−30460. doi:10.18632/oncotarget.8351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8A3EE6-4EF6-970F-D5A0-39F9FDBFBA4B}"/>
              </a:ext>
            </a:extLst>
          </p:cNvPr>
          <p:cNvGraphicFramePr>
            <a:graphicFrameLocks noGrp="1"/>
          </p:cNvGraphicFramePr>
          <p:nvPr/>
        </p:nvGraphicFramePr>
        <p:xfrm>
          <a:off x="524771" y="3309426"/>
          <a:ext cx="6258801" cy="3077869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635841">
                  <a:extLst>
                    <a:ext uri="{9D8B030D-6E8A-4147-A177-3AD203B41FA5}">
                      <a16:colId xmlns:a16="http://schemas.microsoft.com/office/drawing/2014/main" val="2491297758"/>
                    </a:ext>
                  </a:extLst>
                </a:gridCol>
                <a:gridCol w="1357288">
                  <a:extLst>
                    <a:ext uri="{9D8B030D-6E8A-4147-A177-3AD203B41FA5}">
                      <a16:colId xmlns:a16="http://schemas.microsoft.com/office/drawing/2014/main" val="278280017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8850525"/>
                    </a:ext>
                  </a:extLst>
                </a:gridCol>
                <a:gridCol w="1894072">
                  <a:extLst>
                    <a:ext uri="{9D8B030D-6E8A-4147-A177-3AD203B41FA5}">
                      <a16:colId xmlns:a16="http://schemas.microsoft.com/office/drawing/2014/main" val="1941642064"/>
                    </a:ext>
                  </a:extLst>
                </a:gridCol>
              </a:tblGrid>
              <a:tr h="5131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创新点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恩考芬尼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达拉非尼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临床优势</a:t>
                      </a:r>
                      <a:r>
                        <a:rPr lang="en-US" altLang="zh-CN" sz="1400" b="1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1-3</a:t>
                      </a:r>
                      <a:endParaRPr lang="en-US" sz="1400" b="1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72386"/>
                  </a:ext>
                </a:extLst>
              </a:tr>
              <a:tr h="7135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解离半衰期长</a:t>
                      </a:r>
                      <a:endParaRPr lang="en-US" altLang="zh-CN" sz="14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&gt;30 </a:t>
                      </a:r>
                      <a:r>
                        <a:rPr lang="zh-CN" altLang="en-US" sz="1400" b="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en-US" sz="1400" b="0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  <a:r>
                        <a:rPr lang="zh-CN" altLang="en-US" sz="1400" b="0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en-US" sz="1400" b="0" kern="1200" dirty="0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更长时间靶点抑制</a:t>
                      </a:r>
                      <a:endParaRPr lang="en-US" sz="1400" b="0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17811"/>
                  </a:ext>
                </a:extLst>
              </a:tr>
              <a:tr h="6962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血浆消除半衰期短</a:t>
                      </a:r>
                      <a:endParaRPr lang="en-US" altLang="zh-CN" sz="1400" b="0" kern="1200" baseline="300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 </a:t>
                      </a:r>
                      <a:r>
                        <a:rPr lang="zh-CN" altLang="en-US" sz="1400" b="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en-US" sz="1400" b="0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</a:t>
                      </a:r>
                      <a:r>
                        <a:rPr lang="zh-CN" altLang="en-US" sz="1400" b="0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en-US" sz="1400" b="0" kern="1200" dirty="0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降低脱靶毒性</a:t>
                      </a:r>
                      <a:endParaRPr lang="en-US" sz="1400" b="0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1018"/>
                  </a:ext>
                </a:extLst>
              </a:tr>
              <a:tr h="11548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较高的悖论指数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(PI=EC</a:t>
                      </a:r>
                      <a:r>
                        <a:rPr lang="en-US" altLang="zh-CN" sz="1400" b="0" kern="1200" baseline="-250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/IC</a:t>
                      </a:r>
                      <a:r>
                        <a:rPr lang="en-US" altLang="zh-CN" sz="1400" b="0" kern="1200" baseline="-250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</a:t>
                      </a:r>
                      <a:r>
                        <a:rPr lang="en-US" altLang="zh-CN" sz="1400" b="0" kern="1200" baseline="-250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/IC</a:t>
                      </a:r>
                      <a:r>
                        <a:rPr lang="en-US" altLang="zh-CN" sz="1400" b="0" kern="1200" baseline="-250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sz="1400" b="0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=50</a:t>
                      </a:r>
                      <a:endParaRPr lang="en-US" sz="1400" b="0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</a:t>
                      </a:r>
                      <a:r>
                        <a:rPr lang="en-US" altLang="zh-CN" sz="1400" b="0" kern="1200" baseline="-250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/IC</a:t>
                      </a:r>
                      <a:r>
                        <a:rPr lang="en-US" altLang="zh-CN" sz="1400" b="0" kern="1200" baseline="-250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sz="1400" b="0" kern="1200" dirty="0">
                          <a:solidFill>
                            <a:srgbClr val="1C4C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=10</a:t>
                      </a:r>
                      <a:endParaRPr lang="en-US" sz="1400" b="0" kern="1200" dirty="0">
                        <a:solidFill>
                          <a:srgbClr val="1C4C9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治疗窗更宽，抑制肿瘤的同时避免悖论性</a:t>
                      </a:r>
                      <a:r>
                        <a:rPr lang="en-US" altLang="zh-CN" sz="1400" b="0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ERK</a:t>
                      </a:r>
                      <a:r>
                        <a:rPr lang="zh-CN" altLang="en-US" sz="1400" b="0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激活</a:t>
                      </a:r>
                      <a:r>
                        <a:rPr lang="en-US" altLang="zh-CN" sz="1400" b="0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rgbClr val="C14F4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提升耐受性</a:t>
                      </a:r>
                      <a:endParaRPr lang="en-US" sz="1400" b="0" kern="1200" dirty="0">
                        <a:solidFill>
                          <a:srgbClr val="C14F4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48236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6D285A7-47AC-15AB-6CF3-5DFC72B53F75}"/>
              </a:ext>
            </a:extLst>
          </p:cNvPr>
          <p:cNvSpPr txBox="1"/>
          <p:nvPr/>
        </p:nvSpPr>
        <p:spPr>
          <a:xfrm>
            <a:off x="524771" y="1463675"/>
            <a:ext cx="62588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zh-CN" sz="1600" b="1" dirty="0">
                <a:solidFill>
                  <a:srgbClr val="C14F4F"/>
                </a:solidFill>
                <a:latin typeface="Microsoft YaHei"/>
                <a:ea typeface="Microsoft YaHei"/>
              </a:rPr>
              <a:t>恩考芬尼创新分子结构设计优势</a:t>
            </a:r>
            <a:r>
              <a:rPr lang="en-US" altLang="zh-CN" sz="1600" b="1" baseline="30000" dirty="0">
                <a:solidFill>
                  <a:srgbClr val="C14F4F"/>
                </a:solidFill>
                <a:latin typeface="Microsoft YaHei"/>
                <a:ea typeface="Microsoft YaHei"/>
              </a:rPr>
              <a:t>1</a:t>
            </a:r>
            <a:r>
              <a:rPr lang="zh-CN" sz="1600" b="1" dirty="0">
                <a:solidFill>
                  <a:srgbClr val="C14F4F"/>
                </a:solidFill>
                <a:latin typeface="Microsoft YaHei"/>
                <a:ea typeface="Microsoft YaHei"/>
              </a:rPr>
              <a:t>：</a:t>
            </a:r>
            <a:endParaRPr lang="zh-CN" dirty="0"/>
          </a:p>
          <a:p>
            <a:pPr algn="ctr"/>
            <a:endParaRPr lang="zh-CN" altLang="en-US" sz="1600" b="1" dirty="0">
              <a:solidFill>
                <a:srgbClr val="C14F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60">
            <a:extLst>
              <a:ext uri="{FF2B5EF4-FFF2-40B4-BE49-F238E27FC236}">
                <a16:creationId xmlns:a16="http://schemas.microsoft.com/office/drawing/2014/main" id="{2306D7BF-54D2-3EFC-9F27-4EF1B26F6C6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960" y="2044866"/>
            <a:ext cx="3694104" cy="706384"/>
          </a:xfrm>
          <a:prstGeom prst="rect">
            <a:avLst/>
          </a:prstGeom>
          <a:ln>
            <a:noFill/>
          </a:ln>
        </p:spPr>
      </p:pic>
      <p:sp>
        <p:nvSpPr>
          <p:cNvPr id="17" name="Diamond 61">
            <a:extLst>
              <a:ext uri="{FF2B5EF4-FFF2-40B4-BE49-F238E27FC236}">
                <a16:creationId xmlns:a16="http://schemas.microsoft.com/office/drawing/2014/main" id="{D45C9675-BA65-5F23-B164-252992662732}"/>
              </a:ext>
            </a:extLst>
          </p:cNvPr>
          <p:cNvSpPr/>
          <p:nvPr/>
        </p:nvSpPr>
        <p:spPr>
          <a:xfrm>
            <a:off x="9250427" y="1812091"/>
            <a:ext cx="270345" cy="239443"/>
          </a:xfrm>
          <a:prstGeom prst="diamond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45720" rIns="45720" rtlCol="0" anchor="ctr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pic>
        <p:nvPicPr>
          <p:cNvPr id="18" name="Picture 65">
            <a:extLst>
              <a:ext uri="{FF2B5EF4-FFF2-40B4-BE49-F238E27FC236}">
                <a16:creationId xmlns:a16="http://schemas.microsoft.com/office/drawing/2014/main" id="{CB2E7922-3C2C-5D71-C2A9-4BEEE55E8D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0061A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730" y="1985835"/>
            <a:ext cx="473737" cy="664568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9A7E435B-1F24-7E22-0F60-720CBE975183}"/>
              </a:ext>
            </a:extLst>
          </p:cNvPr>
          <p:cNvSpPr txBox="1"/>
          <p:nvPr/>
        </p:nvSpPr>
        <p:spPr>
          <a:xfrm>
            <a:off x="9424336" y="1787421"/>
            <a:ext cx="1027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生长因子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E87CEE-2809-045B-C3A2-4C89D7B08629}"/>
              </a:ext>
            </a:extLst>
          </p:cNvPr>
          <p:cNvSpPr/>
          <p:nvPr/>
        </p:nvSpPr>
        <p:spPr>
          <a:xfrm>
            <a:off x="10180230" y="4409310"/>
            <a:ext cx="1327475" cy="3077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14F4F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tx1"/>
                </a:solidFill>
              </a:rPr>
              <a:t>贝美替尼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8677DC-D430-3DF1-F6BC-92F5962876F9}"/>
              </a:ext>
            </a:extLst>
          </p:cNvPr>
          <p:cNvSpPr txBox="1"/>
          <p:nvPr/>
        </p:nvSpPr>
        <p:spPr>
          <a:xfrm>
            <a:off x="10252162" y="4106358"/>
            <a:ext cx="1183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tx1"/>
                </a:solidFill>
              </a:rPr>
              <a:t>MEK</a:t>
            </a:r>
            <a:r>
              <a:rPr lang="zh-CN" altLang="en-US" sz="1400" b="1">
                <a:solidFill>
                  <a:schemeClr val="tx1"/>
                </a:solidFill>
              </a:rPr>
              <a:t>抑制剂</a:t>
            </a:r>
            <a:endParaRPr lang="en-US" sz="1400" b="1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EF8FD0-082B-0B50-A6C5-3077294CF5E9}"/>
              </a:ext>
            </a:extLst>
          </p:cNvPr>
          <p:cNvCxnSpPr>
            <a:cxnSpLocks/>
          </p:cNvCxnSpPr>
          <p:nvPr/>
        </p:nvCxnSpPr>
        <p:spPr>
          <a:xfrm>
            <a:off x="9764037" y="4449743"/>
            <a:ext cx="0" cy="226912"/>
          </a:xfrm>
          <a:prstGeom prst="line">
            <a:avLst/>
          </a:prstGeom>
          <a:ln w="19050">
            <a:solidFill>
              <a:srgbClr val="C1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23D37B-72D3-3409-B6D6-D9DA2A243CBB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9764037" y="4563199"/>
            <a:ext cx="416193" cy="0"/>
          </a:xfrm>
          <a:prstGeom prst="line">
            <a:avLst/>
          </a:prstGeom>
          <a:ln w="19050">
            <a:solidFill>
              <a:srgbClr val="C1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019114-A1FE-482C-C12D-B4A6241B96D9}"/>
              </a:ext>
            </a:extLst>
          </p:cNvPr>
          <p:cNvSpPr/>
          <p:nvPr/>
        </p:nvSpPr>
        <p:spPr>
          <a:xfrm>
            <a:off x="7344859" y="3585897"/>
            <a:ext cx="1249757" cy="3077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14F4F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tx1"/>
                </a:solidFill>
              </a:rPr>
              <a:t>恩考芬尼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B9F261-618C-FA8F-6DBF-B085A4DA564D}"/>
              </a:ext>
            </a:extLst>
          </p:cNvPr>
          <p:cNvSpPr txBox="1"/>
          <p:nvPr/>
        </p:nvSpPr>
        <p:spPr>
          <a:xfrm>
            <a:off x="7380637" y="3250030"/>
            <a:ext cx="117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BRAF</a:t>
            </a:r>
            <a:r>
              <a:rPr lang="zh-CN" altLang="en-US" sz="1400" b="1" dirty="0">
                <a:solidFill>
                  <a:schemeClr val="tx1"/>
                </a:solidFill>
              </a:rPr>
              <a:t>抑制剂</a:t>
            </a:r>
            <a:endParaRPr lang="en-US" sz="1400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32628D-B0A8-BD25-2C87-427F43965B14}"/>
              </a:ext>
            </a:extLst>
          </p:cNvPr>
          <p:cNvCxnSpPr>
            <a:cxnSpLocks/>
          </p:cNvCxnSpPr>
          <p:nvPr/>
        </p:nvCxnSpPr>
        <p:spPr>
          <a:xfrm>
            <a:off x="9066350" y="3626330"/>
            <a:ext cx="0" cy="226912"/>
          </a:xfrm>
          <a:prstGeom prst="line">
            <a:avLst/>
          </a:prstGeom>
          <a:ln w="19050">
            <a:solidFill>
              <a:srgbClr val="C1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20A7BC-B012-8A75-4E9B-EA05FA6D045C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8594616" y="3739786"/>
            <a:ext cx="471734" cy="0"/>
          </a:xfrm>
          <a:prstGeom prst="line">
            <a:avLst/>
          </a:prstGeom>
          <a:ln w="19050">
            <a:solidFill>
              <a:srgbClr val="C1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Arrow Down with solid fill">
            <a:extLst>
              <a:ext uri="{FF2B5EF4-FFF2-40B4-BE49-F238E27FC236}">
                <a16:creationId xmlns:a16="http://schemas.microsoft.com/office/drawing/2014/main" id="{2BEB5334-579F-6F3B-22A4-48D875A3555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2609" y="3237846"/>
            <a:ext cx="229880" cy="182880"/>
          </a:xfrm>
          <a:prstGeom prst="rect">
            <a:avLst/>
          </a:prstGeom>
        </p:spPr>
      </p:pic>
      <p:pic>
        <p:nvPicPr>
          <p:cNvPr id="29" name="Graphic 28" descr="Arrow Down with solid fill">
            <a:extLst>
              <a:ext uri="{FF2B5EF4-FFF2-40B4-BE49-F238E27FC236}">
                <a16:creationId xmlns:a16="http://schemas.microsoft.com/office/drawing/2014/main" id="{A50ECD13-467A-E7EC-A755-317B76AD0A9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2609" y="4048999"/>
            <a:ext cx="229880" cy="182880"/>
          </a:xfrm>
          <a:prstGeom prst="rect">
            <a:avLst/>
          </a:prstGeom>
        </p:spPr>
      </p:pic>
      <p:pic>
        <p:nvPicPr>
          <p:cNvPr id="30" name="Graphic 29" descr="Arrow Down with solid fill">
            <a:extLst>
              <a:ext uri="{FF2B5EF4-FFF2-40B4-BE49-F238E27FC236}">
                <a16:creationId xmlns:a16="http://schemas.microsoft.com/office/drawing/2014/main" id="{A565228C-0DB9-8E74-9A33-55FBAF6E492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2609" y="4849513"/>
            <a:ext cx="229880" cy="18288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6E026-8CB0-A3EB-5DF6-C89A83407B7E}"/>
              </a:ext>
            </a:extLst>
          </p:cNvPr>
          <p:cNvGrpSpPr/>
          <p:nvPr/>
        </p:nvGrpSpPr>
        <p:grpSpPr>
          <a:xfrm>
            <a:off x="9083029" y="2609824"/>
            <a:ext cx="649040" cy="649040"/>
            <a:chOff x="9136898" y="2096195"/>
            <a:chExt cx="760474" cy="76047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0DE2EC7-445A-6DD7-C842-5901111BD0AF}"/>
                </a:ext>
              </a:extLst>
            </p:cNvPr>
            <p:cNvSpPr/>
            <p:nvPr/>
          </p:nvSpPr>
          <p:spPr>
            <a:xfrm>
              <a:off x="9136898" y="2096195"/>
              <a:ext cx="760474" cy="76047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723BDAB-2A12-3B34-70C6-40BC8FE2D178}"/>
                </a:ext>
              </a:extLst>
            </p:cNvPr>
            <p:cNvSpPr/>
            <p:nvPr/>
          </p:nvSpPr>
          <p:spPr>
            <a:xfrm>
              <a:off x="9170890" y="2130187"/>
              <a:ext cx="692490" cy="692490"/>
            </a:xfrm>
            <a:prstGeom prst="roundRect">
              <a:avLst>
                <a:gd name="adj" fmla="val 50000"/>
              </a:avLst>
            </a:prstGeom>
            <a:solidFill>
              <a:srgbClr val="8FAADC">
                <a:alpha val="74902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E9EC4D0-8B6A-DAA9-1ED2-3525A3322DB1}"/>
                </a:ext>
              </a:extLst>
            </p:cNvPr>
            <p:cNvSpPr/>
            <p:nvPr/>
          </p:nvSpPr>
          <p:spPr>
            <a:xfrm>
              <a:off x="9199154" y="2158451"/>
              <a:ext cx="635962" cy="635962"/>
            </a:xfrm>
            <a:prstGeom prst="roundRect">
              <a:avLst>
                <a:gd name="adj" fmla="val 50000"/>
              </a:avLst>
            </a:prstGeom>
            <a:solidFill>
              <a:srgbClr val="2F5597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DA8B405-34B0-40D5-B6B4-17C321D4230A}"/>
                </a:ext>
              </a:extLst>
            </p:cNvPr>
            <p:cNvSpPr txBox="1"/>
            <p:nvPr/>
          </p:nvSpPr>
          <p:spPr>
            <a:xfrm>
              <a:off x="9199154" y="2307514"/>
              <a:ext cx="6423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RAS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9AAA2F-BB4D-E2E1-A2FD-0E1FE5488C82}"/>
              </a:ext>
            </a:extLst>
          </p:cNvPr>
          <p:cNvGrpSpPr/>
          <p:nvPr/>
        </p:nvGrpSpPr>
        <p:grpSpPr>
          <a:xfrm>
            <a:off x="9083029" y="3420974"/>
            <a:ext cx="649040" cy="649040"/>
            <a:chOff x="9136898" y="2096195"/>
            <a:chExt cx="760474" cy="76047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E85DC93-4BD5-529A-D952-EF2473836C56}"/>
                </a:ext>
              </a:extLst>
            </p:cNvPr>
            <p:cNvSpPr/>
            <p:nvPr/>
          </p:nvSpPr>
          <p:spPr>
            <a:xfrm>
              <a:off x="9136898" y="2096195"/>
              <a:ext cx="760474" cy="76047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5EDA423-4E17-9FB5-F0C8-D4514799F0C1}"/>
                </a:ext>
              </a:extLst>
            </p:cNvPr>
            <p:cNvSpPr/>
            <p:nvPr/>
          </p:nvSpPr>
          <p:spPr>
            <a:xfrm>
              <a:off x="9170890" y="2130187"/>
              <a:ext cx="692490" cy="692490"/>
            </a:xfrm>
            <a:prstGeom prst="roundRect">
              <a:avLst>
                <a:gd name="adj" fmla="val 50000"/>
              </a:avLst>
            </a:prstGeom>
            <a:solidFill>
              <a:srgbClr val="8FAADC">
                <a:alpha val="74902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287E929-B629-56DD-6CE0-525963EAA8B7}"/>
                </a:ext>
              </a:extLst>
            </p:cNvPr>
            <p:cNvSpPr/>
            <p:nvPr/>
          </p:nvSpPr>
          <p:spPr>
            <a:xfrm>
              <a:off x="9199154" y="2158451"/>
              <a:ext cx="635962" cy="635962"/>
            </a:xfrm>
            <a:prstGeom prst="roundRect">
              <a:avLst>
                <a:gd name="adj" fmla="val 50000"/>
              </a:avLst>
            </a:prstGeom>
            <a:solidFill>
              <a:srgbClr val="2F5597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2774BF-EE98-A6AF-7BD9-493F0FD98E19}"/>
                </a:ext>
              </a:extLst>
            </p:cNvPr>
            <p:cNvSpPr txBox="1"/>
            <p:nvPr/>
          </p:nvSpPr>
          <p:spPr>
            <a:xfrm>
              <a:off x="9199154" y="2307514"/>
              <a:ext cx="6423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RAF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5A0692-E690-3BC3-9970-24C29DE77220}"/>
              </a:ext>
            </a:extLst>
          </p:cNvPr>
          <p:cNvGrpSpPr/>
          <p:nvPr/>
        </p:nvGrpSpPr>
        <p:grpSpPr>
          <a:xfrm>
            <a:off x="9083029" y="4232127"/>
            <a:ext cx="649040" cy="649040"/>
            <a:chOff x="9136898" y="2096195"/>
            <a:chExt cx="760474" cy="76047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2F177A8-9E81-4409-16D5-F713E65EAB60}"/>
                </a:ext>
              </a:extLst>
            </p:cNvPr>
            <p:cNvSpPr/>
            <p:nvPr/>
          </p:nvSpPr>
          <p:spPr>
            <a:xfrm>
              <a:off x="9136898" y="2096195"/>
              <a:ext cx="760474" cy="76047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1873D97-113E-3518-E0C0-7E510BCA2CFC}"/>
                </a:ext>
              </a:extLst>
            </p:cNvPr>
            <p:cNvSpPr/>
            <p:nvPr/>
          </p:nvSpPr>
          <p:spPr>
            <a:xfrm>
              <a:off x="9170890" y="2130187"/>
              <a:ext cx="692490" cy="692490"/>
            </a:xfrm>
            <a:prstGeom prst="roundRect">
              <a:avLst>
                <a:gd name="adj" fmla="val 50000"/>
              </a:avLst>
            </a:prstGeom>
            <a:solidFill>
              <a:srgbClr val="8FAADC">
                <a:alpha val="74902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482DE30-8384-EA4D-DE7A-387FEC30A932}"/>
                </a:ext>
              </a:extLst>
            </p:cNvPr>
            <p:cNvSpPr/>
            <p:nvPr/>
          </p:nvSpPr>
          <p:spPr>
            <a:xfrm>
              <a:off x="9199154" y="2158451"/>
              <a:ext cx="635962" cy="635962"/>
            </a:xfrm>
            <a:prstGeom prst="roundRect">
              <a:avLst>
                <a:gd name="adj" fmla="val 50000"/>
              </a:avLst>
            </a:prstGeom>
            <a:solidFill>
              <a:srgbClr val="2F5597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A952F8-6CC2-E717-5A31-E3C3E6DDFC95}"/>
                </a:ext>
              </a:extLst>
            </p:cNvPr>
            <p:cNvSpPr txBox="1"/>
            <p:nvPr/>
          </p:nvSpPr>
          <p:spPr>
            <a:xfrm>
              <a:off x="9199154" y="2307514"/>
              <a:ext cx="6423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MEK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9630D0-CF46-EF9E-19EF-2F237F058806}"/>
              </a:ext>
            </a:extLst>
          </p:cNvPr>
          <p:cNvGrpSpPr/>
          <p:nvPr/>
        </p:nvGrpSpPr>
        <p:grpSpPr>
          <a:xfrm>
            <a:off x="9083029" y="5011374"/>
            <a:ext cx="649040" cy="649040"/>
            <a:chOff x="9136898" y="2096195"/>
            <a:chExt cx="760474" cy="760474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CC12F42-183D-1E80-260E-5167D818522E}"/>
                </a:ext>
              </a:extLst>
            </p:cNvPr>
            <p:cNvSpPr/>
            <p:nvPr/>
          </p:nvSpPr>
          <p:spPr>
            <a:xfrm>
              <a:off x="9136898" y="2096195"/>
              <a:ext cx="760474" cy="76047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78BA7DC-790B-8E81-D102-5554F59CE26E}"/>
                </a:ext>
              </a:extLst>
            </p:cNvPr>
            <p:cNvSpPr/>
            <p:nvPr/>
          </p:nvSpPr>
          <p:spPr>
            <a:xfrm>
              <a:off x="9170890" y="2130187"/>
              <a:ext cx="692490" cy="692490"/>
            </a:xfrm>
            <a:prstGeom prst="roundRect">
              <a:avLst>
                <a:gd name="adj" fmla="val 50000"/>
              </a:avLst>
            </a:prstGeom>
            <a:solidFill>
              <a:srgbClr val="8FAADC">
                <a:alpha val="74902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42FBA2-7026-73A7-D9E2-BDEA99517B97}"/>
                </a:ext>
              </a:extLst>
            </p:cNvPr>
            <p:cNvSpPr/>
            <p:nvPr/>
          </p:nvSpPr>
          <p:spPr>
            <a:xfrm>
              <a:off x="9199154" y="2158451"/>
              <a:ext cx="635962" cy="635962"/>
            </a:xfrm>
            <a:prstGeom prst="roundRect">
              <a:avLst>
                <a:gd name="adj" fmla="val 50000"/>
              </a:avLst>
            </a:prstGeom>
            <a:solidFill>
              <a:srgbClr val="2F5597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C15474E-92AF-E208-224E-CE837E82D1A8}"/>
                </a:ext>
              </a:extLst>
            </p:cNvPr>
            <p:cNvSpPr txBox="1"/>
            <p:nvPr/>
          </p:nvSpPr>
          <p:spPr>
            <a:xfrm>
              <a:off x="9199154" y="2307514"/>
              <a:ext cx="6423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ERK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9DA3E19-C2BD-55A8-2ACB-C46B3AFDA180}"/>
              </a:ext>
            </a:extLst>
          </p:cNvPr>
          <p:cNvSpPr txBox="1"/>
          <p:nvPr/>
        </p:nvSpPr>
        <p:spPr>
          <a:xfrm>
            <a:off x="7147867" y="1463676"/>
            <a:ext cx="4471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双靶点双重抑制</a:t>
            </a:r>
            <a:r>
              <a:rPr lang="en-US" altLang="zh-CN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MAPK</a:t>
            </a:r>
            <a:r>
              <a:rPr lang="zh-CN" altLang="en-US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信号通路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EAE8EC-0E03-C971-0419-67DA50F70A93}"/>
              </a:ext>
            </a:extLst>
          </p:cNvPr>
          <p:cNvSpPr/>
          <p:nvPr/>
        </p:nvSpPr>
        <p:spPr>
          <a:xfrm>
            <a:off x="480597" y="1822421"/>
            <a:ext cx="6441198" cy="1405278"/>
          </a:xfrm>
          <a:prstGeom prst="roundRect">
            <a:avLst>
              <a:gd name="adj" fmla="val 8874"/>
            </a:avLst>
          </a:prstGeom>
          <a:solidFill>
            <a:srgbClr val="F2F8FD"/>
          </a:solidFill>
          <a:ln w="28575" cap="flat" cmpd="sng" algn="ctr">
            <a:solidFill>
              <a:srgbClr val="C14F4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91440" tIns="45720" rIns="91440" bIns="45720" rtlCol="0" anchor="ctr"/>
          <a:lstStyle/>
          <a:p>
            <a:pPr marL="447675" indent="-267970">
              <a:lnSpc>
                <a:spcPct val="15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zh-CN" sz="1400" b="1" dirty="0">
                <a:solidFill>
                  <a:schemeClr val="tx1"/>
                </a:solidFill>
                <a:latin typeface="Microsoft YaHei"/>
                <a:ea typeface="Microsoft YaHei"/>
              </a:rPr>
              <a:t>恩考芬尼与激酶的核糖结合位点</a:t>
            </a:r>
            <a:r>
              <a:rPr lang="en-US" sz="1400" b="1" dirty="0">
                <a:solidFill>
                  <a:schemeClr val="tx1"/>
                </a:solidFill>
                <a:latin typeface="Microsoft YaHei"/>
                <a:ea typeface="Microsoft YaHei"/>
              </a:rPr>
              <a:t>+</a:t>
            </a:r>
            <a:r>
              <a:rPr lang="zh-CN" sz="1400" b="1" dirty="0">
                <a:solidFill>
                  <a:schemeClr val="tx1"/>
                </a:solidFill>
                <a:latin typeface="Microsoft YaHei"/>
                <a:ea typeface="Microsoft YaHei"/>
              </a:rPr>
              <a:t>延伸铰链区双位点结合更牢固，</a:t>
            </a:r>
            <a:r>
              <a:rPr lang="zh-CN" b="1" dirty="0">
                <a:solidFill>
                  <a:srgbClr val="C14F4F"/>
                </a:solidFill>
                <a:latin typeface="Microsoft YaHei"/>
                <a:ea typeface="Microsoft YaHei"/>
              </a:rPr>
              <a:t>更长的解离半衰期</a:t>
            </a:r>
            <a:r>
              <a:rPr lang="zh-CN" sz="1400" b="1" dirty="0">
                <a:solidFill>
                  <a:schemeClr val="tx1"/>
                </a:solidFill>
                <a:latin typeface="Microsoft YaHei"/>
                <a:ea typeface="Microsoft YaHei"/>
              </a:rPr>
              <a:t>，</a:t>
            </a:r>
            <a:r>
              <a:rPr lang="zh-CN" b="1" dirty="0">
                <a:solidFill>
                  <a:srgbClr val="C14F4F"/>
                </a:solidFill>
                <a:latin typeface="Microsoft YaHei"/>
                <a:ea typeface="Microsoft YaHei"/>
              </a:rPr>
              <a:t>更短的血浆消除半衰期</a:t>
            </a:r>
            <a:endParaRPr lang="en-US" dirty="0">
              <a:solidFill>
                <a:schemeClr val="tx1"/>
              </a:solidFill>
              <a:latin typeface="Microsoft YaHei"/>
              <a:ea typeface="Microsoft YaHei"/>
            </a:endParaRPr>
          </a:p>
          <a:p>
            <a:pPr marL="447675" indent="-26797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zh-CN" sz="1400" b="1" dirty="0">
                <a:solidFill>
                  <a:schemeClr val="tx1"/>
                </a:solidFill>
                <a:latin typeface="Microsoft YaHei"/>
                <a:ea typeface="Microsoft YaHei"/>
                <a:cs typeface="Arial" panose="020B0604020202020204" pitchFamily="34" charset="0"/>
              </a:rPr>
              <a:t>达拉非尼只与</a:t>
            </a:r>
            <a:r>
              <a:rPr lang="zh-CN" sz="1400" b="1" dirty="0">
                <a:solidFill>
                  <a:schemeClr val="tx1"/>
                </a:solidFill>
                <a:latin typeface="Microsoft YaHei"/>
                <a:ea typeface="Microsoft YaHei"/>
              </a:rPr>
              <a:t>激酶的</a:t>
            </a:r>
            <a:r>
              <a:rPr lang="zh-CN" sz="1400" b="1" dirty="0">
                <a:solidFill>
                  <a:schemeClr val="tx1"/>
                </a:solidFill>
                <a:latin typeface="Microsoft YaHei"/>
                <a:ea typeface="Microsoft YaHei"/>
                <a:cs typeface="Arial" panose="020B0604020202020204" pitchFamily="34" charset="0"/>
              </a:rPr>
              <a:t>核糖结合位点结合，与恩考芬尼相比解离半衰期更短</a:t>
            </a:r>
            <a:endParaRPr lang="zh-CN" sz="1400" dirty="0">
              <a:solidFill>
                <a:schemeClr val="tx1"/>
              </a:solidFill>
              <a:latin typeface="Microsoft YaHei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960FA53-1F0D-6FD2-F5F7-56B6D34E3E5D}"/>
              </a:ext>
            </a:extLst>
          </p:cNvPr>
          <p:cNvSpPr txBox="1">
            <a:spLocks/>
          </p:cNvSpPr>
          <p:nvPr/>
        </p:nvSpPr>
        <p:spPr>
          <a:xfrm>
            <a:off x="6921795" y="5687122"/>
            <a:ext cx="5135521" cy="697667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双靶点双重抑制</a:t>
            </a:r>
            <a:r>
              <a:rPr lang="en-US" altLang="zh-CN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MAPK</a:t>
            </a:r>
            <a:r>
              <a:rPr lang="zh-CN" altLang="en-US" sz="1600" b="1" dirty="0">
                <a:solidFill>
                  <a:srgbClr val="C1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信号通路</a:t>
            </a:r>
            <a:r>
              <a:rPr lang="zh-CN" altLang="en-US" sz="1600" b="1" dirty="0">
                <a:solidFill>
                  <a:srgbClr val="1C4C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，降低脱靶毒性，更长时间靶点抑制，治疗窗更宽，悖论指数高，提升耐受性</a:t>
            </a:r>
          </a:p>
        </p:txBody>
      </p:sp>
    </p:spTree>
    <p:extLst>
      <p:ext uri="{BB962C8B-B14F-4D97-AF65-F5344CB8AC3E}">
        <p14:creationId xmlns:p14="http://schemas.microsoft.com/office/powerpoint/2010/main" val="356013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ADJUSTMENTS" val="30.789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9228</TotalTime>
  <Words>2684</Words>
  <Application>Microsoft Office PowerPoint</Application>
  <PresentationFormat>Widescreen</PresentationFormat>
  <Paragraphs>372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Arial,Sans-Serif</vt:lpstr>
      <vt:lpstr>等线</vt:lpstr>
      <vt:lpstr>等线 Light</vt:lpstr>
      <vt:lpstr>梦源黑体 CN W26</vt:lpstr>
      <vt:lpstr>微软雅黑</vt:lpstr>
      <vt:lpstr>微软雅黑</vt:lpstr>
      <vt:lpstr>Arial</vt:lpstr>
      <vt:lpstr>Microsoft Uighur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Development</dc:title>
  <dc:creator>Linda Zheng</dc:creator>
  <cp:lastModifiedBy>JIANG Xiaobin</cp:lastModifiedBy>
  <cp:revision>59</cp:revision>
  <dcterms:created xsi:type="dcterms:W3CDTF">2025-04-22T09:46:18Z</dcterms:created>
  <dcterms:modified xsi:type="dcterms:W3CDTF">2026-06-09T10:20:40Z</dcterms:modified>
</cp:coreProperties>
</file>