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handoutMasters/handoutMaster1.xml" ContentType="application/vnd.openxmlformats-officedocument.presentationml.handoutMaster+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handoutMasterIdLst>
    <p:handoutMasterId r:id="rId16"/>
  </p:handoutMasterIdLst>
  <p:sldIdLst>
    <p:sldId id="257" r:id="rId5"/>
    <p:sldId id="260" r:id="rId7"/>
    <p:sldId id="263" r:id="rId8"/>
    <p:sldId id="265" r:id="rId9"/>
    <p:sldId id="266" r:id="rId10"/>
    <p:sldId id="267" r:id="rId11"/>
    <p:sldId id="271" r:id="rId12"/>
    <p:sldId id="268" r:id="rId13"/>
    <p:sldId id="272" r:id="rId14"/>
    <p:sldId id="276"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FF"/>
    <a:srgbClr val="6AB0DC"/>
    <a:srgbClr val="5CA9CD"/>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8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463.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C:\Users\13631\Desktop\&#26032;&#24314;%20XLSX%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meiyu\Desktop\&#21307;&#20445;ppt&#35201;&#277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rPr>
              <a:t>有效率（</a:t>
            </a:r>
            <a:r>
              <a:rPr lang="en-US" altLang="zh-CN">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rPr>
              <a:t>%</a:t>
            </a:r>
            <a:r>
              <a:rPr lang="zh-CN" altLang="en-US">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rPr>
              <a:t>）</a:t>
            </a:r>
            <a:endParaRPr lang="zh-CN" altLang="en-US">
              <a:solidFill>
                <a:schemeClr val="tx1">
                  <a:lumMod val="65000"/>
                  <a:lumOff val="35000"/>
                </a:schemeClr>
              </a:solidFill>
              <a:uFillTx/>
              <a:latin typeface="黑体" panose="02010609060101010101" pitchFamily="49" charset="-122"/>
              <a:ea typeface="黑体" panose="02010609060101010101" pitchFamily="49" charset="-122"/>
              <a:cs typeface="黑体" panose="02010609060101010101" pitchFamily="49" charset="-122"/>
            </a:endParaRPr>
          </a:p>
        </c:rich>
      </c:tx>
      <c:layout>
        <c:manualLayout>
          <c:xMode val="edge"/>
          <c:yMode val="edge"/>
          <c:x val="0.387304517827477"/>
          <c:y val="0.00668449197860963"/>
        </c:manualLayout>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有效率（%）</c:v>
                </c:pt>
              </c:strCache>
            </c:strRef>
          </c:tx>
          <c:spPr>
            <a:solidFill>
              <a:srgbClr val="3477B2"/>
            </a:solidFill>
            <a:ln>
              <a:noFill/>
            </a:ln>
            <a:effectLst/>
          </c:spPr>
          <c:invertIfNegative val="0"/>
          <c:dLbls>
            <c:dLbl>
              <c:idx val="0"/>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forceAA="0">
                <a:spAutoFit/>
              </a:bodyPr>
              <a:lstStyle/>
              <a:p>
                <a:pPr>
                  <a:defRPr lang="zh-CN" sz="1000" b="1"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工作表.xlsx]Sheet1'!$A$2:$A$7</c:f>
              <c:strCache>
                <c:ptCount val="6"/>
                <c:pt idx="0">
                  <c:v>骨关节炎</c:v>
                </c:pt>
                <c:pt idx="1">
                  <c:v>腰痛</c:v>
                </c:pt>
                <c:pt idx="2">
                  <c:v>肩周炎</c:v>
                </c:pt>
                <c:pt idx="3">
                  <c:v>手术后，创伤后</c:v>
                </c:pt>
                <c:pt idx="4">
                  <c:v>拔牙后疼痛</c:v>
                </c:pt>
                <c:pt idx="5">
                  <c:v>急性上呼吸道炎症</c:v>
                </c:pt>
              </c:strCache>
            </c:strRef>
          </c:cat>
          <c:val>
            <c:numRef>
              <c:f>'[新建 XLSX 工作表.xlsx]Sheet1'!$B$2:$B$7</c:f>
              <c:numCache>
                <c:formatCode>General</c:formatCode>
                <c:ptCount val="6"/>
                <c:pt idx="0">
                  <c:v>87.3</c:v>
                </c:pt>
                <c:pt idx="1">
                  <c:v>77.1</c:v>
                </c:pt>
                <c:pt idx="2">
                  <c:v>85.2</c:v>
                </c:pt>
                <c:pt idx="3">
                  <c:v>95.4</c:v>
                </c:pt>
                <c:pt idx="4">
                  <c:v>97.2</c:v>
                </c:pt>
                <c:pt idx="5">
                  <c:v>89.4</c:v>
                </c:pt>
              </c:numCache>
            </c:numRef>
          </c:val>
        </c:ser>
        <c:dLbls>
          <c:showLegendKey val="0"/>
          <c:showVal val="1"/>
          <c:showCatName val="0"/>
          <c:showSerName val="0"/>
          <c:showPercent val="0"/>
          <c:showBubbleSize val="0"/>
        </c:dLbls>
        <c:gapWidth val="219"/>
        <c:overlap val="-27"/>
        <c:axId val="756076059"/>
        <c:axId val="301824049"/>
      </c:barChart>
      <c:catAx>
        <c:axId val="756076059"/>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301824049"/>
        <c:crosses val="autoZero"/>
        <c:auto val="1"/>
        <c:lblAlgn val="ctr"/>
        <c:lblOffset val="100"/>
        <c:noMultiLvlLbl val="0"/>
      </c:catAx>
      <c:valAx>
        <c:axId val="301824049"/>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56076059"/>
        <c:crosses val="autoZero"/>
        <c:crossBetween val="between"/>
      </c:valAx>
      <c:spPr>
        <a:noFill/>
        <a:ln>
          <a:noFill/>
        </a:ln>
        <a:effectLst/>
      </c:spPr>
    </c:plotArea>
    <c:plotVisOnly val="1"/>
    <c:dispBlanksAs val="gap"/>
    <c:showDLblsOverMax val="0"/>
    <c:extLst>
      <c:ext uri="{0b15fc19-7d7d-44ad-8c2d-2c3a37ce22c3}">
        <chartProps xmlns="https://web.wps.cn/et/2018/main" chartId="{406d77fc-c364-41eb-a214-2fb821939782}"/>
      </c:ext>
    </c:extLst>
  </c:chart>
  <c:spPr>
    <a:noFill/>
    <a:ln w="6350" cap="flat" cmpd="sng" algn="ctr">
      <a:solidFill>
        <a:sysClr val="window" lastClr="FFFFFF">
          <a:alpha val="25000"/>
        </a:sysClr>
      </a:solidFill>
      <a:round/>
    </a:ln>
    <a:effectLst>
      <a:outerShdw blurRad="63500" dist="37357" dir="2700000" sx="0" sy="0" rotWithShape="0">
        <a:scrgbClr r="0" g="0" b="0"/>
      </a:outerShdw>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0" i="0" u="none" strike="noStrike" kern="1200" baseline="0">
                <a:solidFill>
                  <a:schemeClr val="tx1">
                    <a:lumMod val="75000"/>
                    <a:lumOff val="25000"/>
                  </a:schemeClr>
                </a:solidFill>
                <a:latin typeface="+mn-lt"/>
                <a:ea typeface="+mn-ea"/>
                <a:cs typeface="+mn-cs"/>
              </a:defRPr>
            </a:pPr>
            <a:r>
              <a:rPr sz="1200" b="0"/>
              <a:t>疼痛缓解疗效（%）</a:t>
            </a:r>
            <a:endParaRPr sz="1200" b="0"/>
          </a:p>
        </c:rich>
      </c:tx>
      <c:layout>
        <c:manualLayout>
          <c:xMode val="edge"/>
          <c:yMode val="edge"/>
          <c:x val="0.265981100611451"/>
          <c:y val="0.0269582909460834"/>
        </c:manualLayout>
      </c:layout>
      <c:overlay val="0"/>
      <c:spPr>
        <a:noFill/>
        <a:ln>
          <a:noFill/>
        </a:ln>
        <a:effectLst/>
      </c:spPr>
    </c:title>
    <c:autoTitleDeleted val="0"/>
    <c:plotArea>
      <c:layout/>
      <c:barChart>
        <c:barDir val="col"/>
        <c:grouping val="clustered"/>
        <c:varyColors val="0"/>
        <c:ser>
          <c:idx val="0"/>
          <c:order val="0"/>
          <c:tx>
            <c:strRef>
              <c:f>[医保ppt要求.xlsx]洛索洛芬钠!$C$31</c:f>
              <c:strCache>
                <c:ptCount val="1"/>
                <c:pt idx="0">
                  <c:v>各疼痛缓解疗效</c:v>
                </c:pt>
              </c:strCache>
            </c:strRef>
          </c:tx>
          <c:spPr>
            <a:solidFill>
              <a:srgbClr val="0070C0"/>
            </a:solidFill>
            <a:ln>
              <a:noFill/>
            </a:ln>
            <a:effectLst/>
          </c:spPr>
          <c:invertIfNegative val="0"/>
          <c:dLbls>
            <c:dLbl>
              <c:idx val="0"/>
              <c:layout>
                <c:manualLayout>
                  <c:x val="0.00389105058365759"/>
                  <c:y val="0.013310745401742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08171206225681"/>
                      <c:h val="0.119070667957406"/>
                    </c:manualLayout>
                  </c15:layout>
                </c:ext>
              </c:extLst>
            </c:dLbl>
            <c:dLbl>
              <c:idx val="1"/>
              <c:layout>
                <c:manualLayout>
                  <c:x val="0"/>
                  <c:y val="0.0166989351403679"/>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4680377987771"/>
                      <c:h val="0.119070667957406"/>
                    </c:manualLayout>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[医保ppt要求.xlsx]洛索洛芬钠!$B$32:$B$33</c:f>
              <c:strCache>
                <c:ptCount val="2"/>
                <c:pt idx="0">
                  <c:v>洛索洛芬钠</c:v>
                </c:pt>
                <c:pt idx="1">
                  <c:v>布洛芬</c:v>
                </c:pt>
              </c:strCache>
            </c:strRef>
          </c:cat>
          <c:val>
            <c:numRef>
              <c:f>[医保ppt要求.xlsx]洛索洛芬钠!$C$32:$C$33</c:f>
              <c:numCache>
                <c:formatCode>0.00%</c:formatCode>
                <c:ptCount val="2"/>
                <c:pt idx="0">
                  <c:v>0.525</c:v>
                </c:pt>
                <c:pt idx="1">
                  <c:v>0.368</c:v>
                </c:pt>
              </c:numCache>
            </c:numRef>
          </c:val>
        </c:ser>
        <c:dLbls>
          <c:showLegendKey val="0"/>
          <c:showVal val="1"/>
          <c:showCatName val="0"/>
          <c:showSerName val="0"/>
          <c:showPercent val="0"/>
          <c:showBubbleSize val="0"/>
        </c:dLbls>
        <c:gapWidth val="246"/>
        <c:overlap val="-28"/>
        <c:axId val="835676372"/>
        <c:axId val="777518656"/>
      </c:barChart>
      <c:catAx>
        <c:axId val="8356763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7518656"/>
        <c:crosses val="autoZero"/>
        <c:auto val="1"/>
        <c:lblAlgn val="ctr"/>
        <c:lblOffset val="100"/>
        <c:noMultiLvlLbl val="0"/>
      </c:catAx>
      <c:valAx>
        <c:axId val="777518656"/>
        <c:scaling>
          <c:orientation val="minMax"/>
        </c:scaling>
        <c:delete val="1"/>
        <c:axPos val="l"/>
        <c:numFmt formatCode="0.00%"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35676372"/>
        <c:crosses val="autoZero"/>
        <c:crossBetween val="between"/>
      </c:valAx>
      <c:spPr>
        <a:noFill/>
        <a:ln>
          <a:noFill/>
        </a:ln>
        <a:effectLst/>
      </c:spPr>
    </c:plotArea>
    <c:plotVisOnly val="1"/>
    <c:dispBlanksAs val="gap"/>
    <c:showDLblsOverMax val="0"/>
    <c:extLst>
      <c:ext uri="{0b15fc19-7d7d-44ad-8c2d-2c3a37ce22c3}">
        <chartProps xmlns="https://web.wps.cn/et/2018/main" chartId="{3d49d9a7-c6dc-4421-b415-b4827211215b}"/>
      </c:ext>
    </c:extLst>
  </c:chart>
  <c:spPr>
    <a:solidFill>
      <a:srgbClr val="F5FCFF"/>
    </a:solidFill>
    <a:ln w="9525" cap="flat" cmpd="sng" algn="ctr">
      <a:noFill/>
      <a:round/>
    </a:ln>
    <a:effectLst/>
  </c:spPr>
  <c:txPr>
    <a:bodyPr/>
    <a:lstStyle/>
    <a:p>
      <a:pPr>
        <a:defRPr lang="zh-CN" sz="9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9A5F825-9C29-43CC-BB96-80A60E9689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1" Type="http://schemas.openxmlformats.org/officeDocument/2006/relationships/image" Target="../media/image3.png"/><Relationship Id="rId20" Type="http://schemas.openxmlformats.org/officeDocument/2006/relationships/tags" Target="../tags/tag17.xml"/><Relationship Id="rId2" Type="http://schemas.openxmlformats.org/officeDocument/2006/relationships/tags" Target="../tags/tag1.xml"/><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image" Target="../media/image2.svg"/><Relationship Id="rId16" Type="http://schemas.openxmlformats.org/officeDocument/2006/relationships/image" Target="../media/image1.png"/><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6" Type="http://schemas.openxmlformats.org/officeDocument/2006/relationships/tags" Target="../tags/tag108.xml"/><Relationship Id="rId25" Type="http://schemas.openxmlformats.org/officeDocument/2006/relationships/image" Target="../media/image2.svg"/><Relationship Id="rId24" Type="http://schemas.openxmlformats.org/officeDocument/2006/relationships/image" Target="../media/image4.png"/><Relationship Id="rId23" Type="http://schemas.openxmlformats.org/officeDocument/2006/relationships/tags" Target="../tags/tag107.xml"/><Relationship Id="rId22" Type="http://schemas.openxmlformats.org/officeDocument/2006/relationships/tags" Target="../tags/tag106.xml"/><Relationship Id="rId21" Type="http://schemas.openxmlformats.org/officeDocument/2006/relationships/tags" Target="../tags/tag105.xml"/><Relationship Id="rId20" Type="http://schemas.openxmlformats.org/officeDocument/2006/relationships/tags" Target="../tags/tag104.xml"/><Relationship Id="rId2" Type="http://schemas.openxmlformats.org/officeDocument/2006/relationships/tags" Target="../tags/tag86.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tags" Target="../tags/tag99.xml"/><Relationship Id="rId14" Type="http://schemas.openxmlformats.org/officeDocument/2006/relationships/tags" Target="../tags/tag98.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3" Type="http://schemas.openxmlformats.org/officeDocument/2006/relationships/image" Target="../media/image3.png"/><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image" Target="../media/image7.png"/><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image" Target="../media/image8.png"/><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6" Type="http://schemas.openxmlformats.org/officeDocument/2006/relationships/tags" Target="../tags/tag237.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image" Target="../media/image2.svg"/><Relationship Id="rId2" Type="http://schemas.openxmlformats.org/officeDocument/2006/relationships/tags" Target="../tags/tag215.xml"/><Relationship Id="rId19" Type="http://schemas.openxmlformats.org/officeDocument/2006/relationships/image" Target="../media/image1.png"/><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9" Type="http://schemas.openxmlformats.org/officeDocument/2006/relationships/tags" Target="../tags/tag274.xml"/><Relationship Id="rId18" Type="http://schemas.openxmlformats.org/officeDocument/2006/relationships/tags" Target="../tags/tag273.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0" Type="http://schemas.openxmlformats.org/officeDocument/2006/relationships/image" Target="../media/image3.png"/><Relationship Id="rId2" Type="http://schemas.openxmlformats.org/officeDocument/2006/relationships/tags" Target="../tags/tag305.xml"/><Relationship Id="rId19" Type="http://schemas.openxmlformats.org/officeDocument/2006/relationships/tags" Target="../tags/tag320.xml"/><Relationship Id="rId18" Type="http://schemas.openxmlformats.org/officeDocument/2006/relationships/image" Target="../media/image2.svg"/><Relationship Id="rId17" Type="http://schemas.openxmlformats.org/officeDocument/2006/relationships/image" Target="../media/image4.png"/><Relationship Id="rId16" Type="http://schemas.openxmlformats.org/officeDocument/2006/relationships/tags" Target="../tags/tag319.xml"/><Relationship Id="rId15" Type="http://schemas.openxmlformats.org/officeDocument/2006/relationships/tags" Target="../tags/tag318.xml"/><Relationship Id="rId14" Type="http://schemas.openxmlformats.org/officeDocument/2006/relationships/tags" Target="../tags/tag317.xml"/><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307975" y="6423025"/>
            <a:ext cx="3192145" cy="365125"/>
          </a:xfrm>
        </p:spPr>
        <p:txBody>
          <a:bodyPr wrap="square">
            <a:noAutofit/>
          </a:bodyPr>
          <a:lstStyle>
            <a:lvl1pPr>
              <a:defRPr sz="2000">
                <a:solidFill>
                  <a:schemeClr val="bg1"/>
                </a:solidFill>
              </a:defRPr>
            </a:lvl1pPr>
          </a:lstStyle>
          <a:p>
            <a:r>
              <a:rPr lang="zh-CN" altLang="en-US" smtClean="0"/>
              <a:t>海南广升誉制药有限公司</a:t>
            </a:r>
            <a:endParaRPr lang="zh-CN" altLang="en-US" smtClean="0"/>
          </a:p>
        </p:txBody>
      </p:sp>
      <p:sp>
        <p:nvSpPr>
          <p:cNvPr id="7" name="矩形 6"/>
          <p:cNvSpPr/>
          <p:nvPr userDrawn="1">
            <p:custDataLst>
              <p:tags r:id="rId3"/>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8" name="直接连接符 17"/>
          <p:cNvCxnSpPr/>
          <p:nvPr userDrawn="1">
            <p:custDataLst>
              <p:tags r:id="rId5"/>
            </p:custDataLst>
          </p:nvPr>
        </p:nvCxnSpPr>
        <p:spPr>
          <a:xfrm flipH="1">
            <a:off x="11312049" y="670162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6"/>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7"/>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8"/>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9"/>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0"/>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1"/>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2"/>
            </p:custDataLst>
          </p:nvPr>
        </p:nvSpPr>
        <p:spPr>
          <a:xfrm>
            <a:off x="7819164" y="64140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3"/>
            </p:custDataLst>
          </p:nvPr>
        </p:nvSpPr>
        <p:spPr>
          <a:xfrm>
            <a:off x="10137187" y="4897272"/>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4"/>
            </p:custDataLst>
          </p:nvPr>
        </p:nvSpPr>
        <p:spPr>
          <a:xfrm>
            <a:off x="11185085" y="137668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形 29"/>
          <p:cNvPicPr>
            <a:picLocks noChangeAspect="1"/>
          </p:cNvPicPr>
          <p:nvPr userDrawn="1">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rot="2700000">
            <a:off x="1360596" y="4813301"/>
            <a:ext cx="162734" cy="162734"/>
          </a:xfrm>
          <a:prstGeom prst="rect">
            <a:avLst/>
          </a:prstGeom>
        </p:spPr>
      </p:pic>
      <p:sp>
        <p:nvSpPr>
          <p:cNvPr id="2" name="标题 1"/>
          <p:cNvSpPr>
            <a:spLocks noGrp="1"/>
          </p:cNvSpPr>
          <p:nvPr>
            <p:ph type="ctrTitle"/>
            <p:custDataLst>
              <p:tags r:id="rId18"/>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19"/>
            </p:custDataLst>
          </p:nvPr>
        </p:nvSpPr>
        <p:spPr>
          <a:xfrm>
            <a:off x="2957653" y="3967443"/>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pic>
        <p:nvPicPr>
          <p:cNvPr id="8" name="图片 7" descr="e58fbaa3-0222-4b3a-936d-9e569676a30b"/>
          <p:cNvPicPr>
            <a:picLocks noChangeAspect="1"/>
          </p:cNvPicPr>
          <p:nvPr userDrawn="1">
            <p:custDataLst>
              <p:tags r:id="rId20"/>
            </p:custDataLst>
          </p:nvPr>
        </p:nvPicPr>
        <p:blipFill>
          <a:blip r:embed="rId21"/>
          <a:stretch>
            <a:fillRect/>
          </a:stretch>
        </p:blipFill>
        <p:spPr>
          <a:xfrm>
            <a:off x="10718165" y="83185"/>
            <a:ext cx="1464945" cy="10394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矩形 13"/>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8" name="直接连接符 17"/>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任意多边形: 形状 16"/>
          <p:cNvSpPr/>
          <p:nvPr userDrawn="1">
            <p:custDataLst>
              <p:tags r:id="rId8"/>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9"/>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10"/>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custDataLst>
              <p:tags r:id="rId1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14"/>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15"/>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6"/>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7"/>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8"/>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9"/>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20"/>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21"/>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userDrawn="1">
            <p:custDataLst>
              <p:tags r:id="rId22"/>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3" name="图形 32"/>
          <p:cNvPicPr>
            <a:picLocks noChangeAspect="1"/>
          </p:cNvPicPr>
          <p:nvPr userDrawn="1">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rot="2700000">
            <a:off x="1360596" y="4813301"/>
            <a:ext cx="162734" cy="162734"/>
          </a:xfrm>
          <a:prstGeom prst="rect">
            <a:avLst/>
          </a:prstGeom>
        </p:spPr>
      </p:pic>
      <p:sp>
        <p:nvSpPr>
          <p:cNvPr id="3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alpha val="0"/>
                </a:schemeClr>
              </a:gs>
              <a:gs pos="91000">
                <a:schemeClr val="accent1">
                  <a:alpha val="24000"/>
                </a:schemeClr>
              </a:gs>
            </a:gsLst>
            <a:lin ang="7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圆: 空心 7"/>
          <p:cNvSpPr/>
          <p:nvPr userDrawn="1">
            <p:custDataLst>
              <p:tags r:id="rId3"/>
            </p:custDataLst>
          </p:nvPr>
        </p:nvSpPr>
        <p:spPr>
          <a:xfrm>
            <a:off x="498005" y="727076"/>
            <a:ext cx="4457700" cy="4457700"/>
          </a:xfrm>
          <a:prstGeom prst="donut">
            <a:avLst>
              <a:gd name="adj" fmla="val 23891"/>
            </a:avLst>
          </a:prstGeom>
          <a:gradFill>
            <a:gsLst>
              <a:gs pos="32000">
                <a:schemeClr val="accent1">
                  <a:lumMod val="40000"/>
                  <a:lumOff val="60000"/>
                  <a:alpha val="0"/>
                </a:schemeClr>
              </a:gs>
              <a:gs pos="100000">
                <a:schemeClr val="accent1">
                  <a:alpha val="53000"/>
                </a:schemeClr>
              </a:gs>
            </a:gsLst>
            <a:lin ang="180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pic>
        <p:nvPicPr>
          <p:cNvPr id="14" name="图片 13"/>
          <p:cNvPicPr>
            <a:picLocks noChangeAspect="1"/>
          </p:cNvPicPr>
          <p:nvPr userDrawn="1">
            <p:custDataLst>
              <p:tags r:id="rId4"/>
            </p:custDataLst>
          </p:nvPr>
        </p:nvPicPr>
        <p:blipFill rotWithShape="1">
          <a:blip r:embed="rId5" cstate="print">
            <a:extLst>
              <a:ext uri="{BEBA8EAE-BF5A-486C-A8C5-ECC9F3942E4B}">
                <a14:imgProps xmlns:a14="http://schemas.microsoft.com/office/drawing/2010/main">
                  <a14:imgLayer r:embed="rId6">
                    <a14:imgEffect>
                      <a14:brightnessContrast bright="5000" contrast="2000"/>
                    </a14:imgEffect>
                    <a14:imgEffect>
                      <a14:saturation sat="200000"/>
                    </a14:imgEffect>
                  </a14:imgLayer>
                </a14:imgProps>
              </a:ext>
              <a:ext uri="{28A0092B-C50C-407E-A947-70E740481C1C}">
                <a14:useLocalDpi xmlns:a14="http://schemas.microsoft.com/office/drawing/2010/main" val="0"/>
              </a:ext>
            </a:extLst>
          </a:blip>
          <a:srcRect l="27395" r="-2347"/>
          <a:stretch>
            <a:fillRect/>
          </a:stretch>
        </p:blipFill>
        <p:spPr>
          <a:xfrm>
            <a:off x="0" y="1186744"/>
            <a:ext cx="6400800" cy="5670939"/>
          </a:xfrm>
          <a:prstGeom prst="rect">
            <a:avLst/>
          </a:prstGeom>
        </p:spPr>
      </p:pic>
      <p:sp>
        <p:nvSpPr>
          <p:cNvPr id="15" name="任意多边形: 形状 14"/>
          <p:cNvSpPr/>
          <p:nvPr userDrawn="1">
            <p:custDataLst>
              <p:tags r:id="rId7"/>
            </p:custDataLst>
          </p:nvPr>
        </p:nvSpPr>
        <p:spPr>
          <a:xfrm>
            <a:off x="3360756" y="2144455"/>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9" name="矩形 8"/>
          <p:cNvSpPr/>
          <p:nvPr userDrawn="1">
            <p:custDataLst>
              <p:tags r:id="rId8"/>
            </p:custDataLst>
          </p:nvPr>
        </p:nvSpPr>
        <p:spPr>
          <a:xfrm>
            <a:off x="0" y="6021388"/>
            <a:ext cx="12192000" cy="8366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custDataLst>
              <p:tags r:id="rId9"/>
            </p:custDataLst>
          </p:nvPr>
        </p:nvCxnSpPr>
        <p:spPr>
          <a:xfrm>
            <a:off x="1701800" y="6439694"/>
            <a:ext cx="9398000" cy="0"/>
          </a:xfrm>
          <a:prstGeom prst="line">
            <a:avLst/>
          </a:prstGeo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10"/>
            </p:custDataLst>
          </p:nvPr>
        </p:nvCxnSpPr>
        <p:spPr>
          <a:xfrm>
            <a:off x="1092200" y="6439694"/>
            <a:ext cx="487851"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custDataLst>
              <p:tags r:id="rId11"/>
            </p:custDataLst>
          </p:nvPr>
        </p:nvSpPr>
        <p:spPr>
          <a:xfrm>
            <a:off x="5844900" y="1153202"/>
            <a:ext cx="5257800" cy="2364656"/>
          </a:xfrm>
        </p:spPr>
        <p:txBody>
          <a:bodyPr wrap="square" anchor="b">
            <a:normAutofit/>
          </a:bodyPr>
          <a:lstStyle>
            <a:lvl1pPr algn="r">
              <a:lnSpc>
                <a:spcPct val="100000"/>
              </a:lnSpc>
              <a:defRPr sz="6000">
                <a:solidFill>
                  <a:schemeClr val="tx2"/>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2"/>
            </p:custDataLst>
          </p:nvPr>
        </p:nvSpPr>
        <p:spPr>
          <a:xfrm>
            <a:off x="5844900" y="3661858"/>
            <a:ext cx="5257800" cy="806314"/>
          </a:xfrm>
        </p:spPr>
        <p:txBody>
          <a:bodyPr wrap="square">
            <a:normAutofit/>
          </a:bodyPr>
          <a:lstStyle>
            <a:lvl1pPr marL="0" indent="0" algn="r">
              <a:lnSpc>
                <a:spcPct val="100000"/>
              </a:lnSpc>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a:normAutofit/>
          </a:bodyPr>
          <a:lstStyle/>
          <a:p>
            <a:endParaRPr lang="zh-CN" altLang="en-US" dirty="0"/>
          </a:p>
        </p:txBody>
      </p:sp>
      <p:sp>
        <p:nvSpPr>
          <p:cNvPr id="6" name="灯片编号占位符 5"/>
          <p:cNvSpPr>
            <a:spLocks noGrp="1"/>
          </p:cNvSpPr>
          <p:nvPr>
            <p:ph type="sldNum" sz="quarter" idx="12"/>
            <p:custDataLst>
              <p:tags r:id="rId15"/>
            </p:custDataLst>
          </p:nvPr>
        </p:nvSpPr>
        <p:spPr>
          <a:xfrm>
            <a:off x="8610600" y="6356350"/>
            <a:ext cx="2743200" cy="365125"/>
          </a:xfr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6"/>
            </p:custDataLst>
          </p:nvPr>
        </p:nvSpPr>
        <p:spPr>
          <a:xfrm>
            <a:off x="8222700" y="504000"/>
            <a:ext cx="2880000" cy="504000"/>
          </a:xfrm>
        </p:spPr>
        <p:txBody>
          <a:bodyPr wrap="square" anchor="ctr">
            <a:normAutofit/>
          </a:bodyPr>
          <a:lstStyle>
            <a:lvl1pPr marL="0" indent="0" algn="r">
              <a:lnSpc>
                <a:spcPct val="100000"/>
              </a:lnSpc>
              <a:buNone/>
              <a:defRPr sz="160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17"/>
            </p:custDataLst>
          </p:nvPr>
        </p:nvSpPr>
        <p:spPr>
          <a:xfrm>
            <a:off x="8219800" y="4688094"/>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4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gradFill flip="none" rotWithShape="1">
            <a:gsLst>
              <a:gs pos="0">
                <a:schemeClr val="bg1">
                  <a:alpha val="0"/>
                </a:schemeClr>
              </a:gs>
              <a:gs pos="88000">
                <a:schemeClr val="accent1">
                  <a:alpha val="19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任意多边形: 形状 3"/>
          <p:cNvSpPr/>
          <p:nvPr userDrawn="1">
            <p:custDataLst>
              <p:tags r:id="rId3"/>
            </p:custDataLst>
          </p:nvPr>
        </p:nvSpPr>
        <p:spPr>
          <a:xfrm>
            <a:off x="0" y="459105"/>
            <a:ext cx="4038600" cy="5940425"/>
          </a:xfrm>
          <a:custGeom>
            <a:avLst/>
            <a:gdLst>
              <a:gd name="connsiteX0" fmla="*/ 2098237 w 5068293"/>
              <a:gd name="connsiteY0" fmla="*/ 0 h 5940112"/>
              <a:gd name="connsiteX1" fmla="*/ 5068293 w 5068293"/>
              <a:gd name="connsiteY1" fmla="*/ 2970056 h 5940112"/>
              <a:gd name="connsiteX2" fmla="*/ 2098237 w 5068293"/>
              <a:gd name="connsiteY2" fmla="*/ 5940112 h 5940112"/>
              <a:gd name="connsiteX3" fmla="*/ 88089 w 5068293"/>
              <a:gd name="connsiteY3" fmla="*/ 5156522 h 5940112"/>
              <a:gd name="connsiteX4" fmla="*/ 0 w 5068293"/>
              <a:gd name="connsiteY4" fmla="*/ 5069996 h 5940112"/>
              <a:gd name="connsiteX5" fmla="*/ 0 w 5068293"/>
              <a:gd name="connsiteY5" fmla="*/ 870118 h 5940112"/>
              <a:gd name="connsiteX6" fmla="*/ 88089 w 5068293"/>
              <a:gd name="connsiteY6" fmla="*/ 783591 h 5940112"/>
              <a:gd name="connsiteX7" fmla="*/ 2098237 w 5068293"/>
              <a:gd name="connsiteY7" fmla="*/ 0 h 594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8293" h="5940112">
                <a:moveTo>
                  <a:pt x="2098237" y="0"/>
                </a:moveTo>
                <a:cubicBezTo>
                  <a:pt x="3738554" y="0"/>
                  <a:pt x="5068293" y="1329739"/>
                  <a:pt x="5068293" y="2970056"/>
                </a:cubicBezTo>
                <a:cubicBezTo>
                  <a:pt x="5068293" y="4610373"/>
                  <a:pt x="3738554" y="5940112"/>
                  <a:pt x="2098237" y="5940112"/>
                </a:cubicBezTo>
                <a:cubicBezTo>
                  <a:pt x="1322931" y="5940112"/>
                  <a:pt x="617009" y="5643044"/>
                  <a:pt x="88089" y="5156522"/>
                </a:cubicBezTo>
                <a:lnTo>
                  <a:pt x="0" y="5069996"/>
                </a:lnTo>
                <a:lnTo>
                  <a:pt x="0" y="870118"/>
                </a:lnTo>
                <a:lnTo>
                  <a:pt x="88089" y="783591"/>
                </a:lnTo>
                <a:cubicBezTo>
                  <a:pt x="617009" y="297069"/>
                  <a:pt x="1322931" y="0"/>
                  <a:pt x="2098237" y="0"/>
                </a:cubicBezTo>
                <a:close/>
              </a:path>
            </a:pathLst>
          </a:custGeom>
          <a:gradFill flip="none" rotWithShape="1">
            <a:gsLst>
              <a:gs pos="0">
                <a:schemeClr val="accent1">
                  <a:alpha val="9000"/>
                </a:schemeClr>
              </a:gs>
              <a:gs pos="100000">
                <a:schemeClr val="accent1">
                  <a:lumMod val="20000"/>
                  <a:lumOff val="80000"/>
                  <a:alpha val="0"/>
                </a:schemeClr>
              </a:gs>
            </a:gsLst>
            <a:lin ang="10800000" scaled="1"/>
            <a:tileRect/>
          </a:gradFill>
          <a:ln>
            <a:gradFill flip="none" rotWithShape="1">
              <a:gsLst>
                <a:gs pos="56000">
                  <a:schemeClr val="accent1">
                    <a:lumMod val="40000"/>
                    <a:lumOff val="60000"/>
                    <a:alpha val="0"/>
                  </a:schemeClr>
                </a:gs>
                <a:gs pos="100000">
                  <a:schemeClr val="accent1">
                    <a:lumMod val="40000"/>
                    <a:lumOff val="60000"/>
                  </a:schemeClr>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圆: 空心 4"/>
          <p:cNvSpPr/>
          <p:nvPr userDrawn="1">
            <p:custDataLst>
              <p:tags r:id="rId4"/>
            </p:custDataLst>
          </p:nvPr>
        </p:nvSpPr>
        <p:spPr>
          <a:xfrm>
            <a:off x="0" y="1361440"/>
            <a:ext cx="3564890" cy="4135755"/>
          </a:xfrm>
          <a:prstGeom prst="donut">
            <a:avLst>
              <a:gd name="adj" fmla="val 23891"/>
            </a:avLst>
          </a:prstGeom>
          <a:gradFill flip="none" rotWithShape="1">
            <a:gsLst>
              <a:gs pos="0">
                <a:schemeClr val="accent1">
                  <a:alpha val="36000"/>
                </a:schemeClr>
              </a:gs>
              <a:gs pos="100000">
                <a:schemeClr val="accent1">
                  <a:lumMod val="20000"/>
                  <a:lumOff val="80000"/>
                  <a:alpha val="0"/>
                </a:schemeClr>
              </a:gs>
            </a:gsLst>
            <a:lin ang="10800000" scaled="1"/>
            <a:tileRect/>
          </a:gradFill>
          <a:ln>
            <a:gradFill flip="none" rotWithShape="1">
              <a:gsLst>
                <a:gs pos="56000">
                  <a:schemeClr val="accent1">
                    <a:lumMod val="40000"/>
                    <a:lumOff val="60000"/>
                    <a:alpha val="0"/>
                  </a:schemeClr>
                </a:gs>
                <a:gs pos="100000">
                  <a:schemeClr val="accent1">
                    <a:lumMod val="40000"/>
                    <a:lumOff val="60000"/>
                  </a:schemeClr>
                </a:gs>
              </a:gsLst>
              <a:lin ang="189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任意多边形: 形状 5"/>
          <p:cNvSpPr/>
          <p:nvPr userDrawn="1">
            <p:custDataLst>
              <p:tags r:id="rId5"/>
            </p:custDataLst>
          </p:nvPr>
        </p:nvSpPr>
        <p:spPr>
          <a:xfrm>
            <a:off x="0" y="1779905"/>
            <a:ext cx="3063240" cy="3298825"/>
          </a:xfrm>
          <a:custGeom>
            <a:avLst/>
            <a:gdLst>
              <a:gd name="connsiteX0" fmla="*/ 0 w 3689951"/>
              <a:gd name="connsiteY0" fmla="*/ 0 h 3298604"/>
              <a:gd name="connsiteX1" fmla="*/ 2040649 w 3689951"/>
              <a:gd name="connsiteY1" fmla="*/ 0 h 3298604"/>
              <a:gd name="connsiteX2" fmla="*/ 3689951 w 3689951"/>
              <a:gd name="connsiteY2" fmla="*/ 1649302 h 3298604"/>
              <a:gd name="connsiteX3" fmla="*/ 2040649 w 3689951"/>
              <a:gd name="connsiteY3" fmla="*/ 3298604 h 3298604"/>
              <a:gd name="connsiteX4" fmla="*/ 0 w 3689951"/>
              <a:gd name="connsiteY4" fmla="*/ 3298604 h 329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951" h="3298604">
                <a:moveTo>
                  <a:pt x="0" y="0"/>
                </a:moveTo>
                <a:lnTo>
                  <a:pt x="2040649" y="0"/>
                </a:lnTo>
                <a:cubicBezTo>
                  <a:pt x="2951533" y="0"/>
                  <a:pt x="3689951" y="738418"/>
                  <a:pt x="3689951" y="1649302"/>
                </a:cubicBezTo>
                <a:cubicBezTo>
                  <a:pt x="3689951" y="2560186"/>
                  <a:pt x="2951533" y="3298604"/>
                  <a:pt x="2040649" y="3298604"/>
                </a:cubicBezTo>
                <a:lnTo>
                  <a:pt x="0" y="3298604"/>
                </a:lnTo>
                <a:close/>
              </a:path>
            </a:pathLst>
          </a:custGeom>
          <a:gradFill>
            <a:gsLst>
              <a:gs pos="6000">
                <a:srgbClr val="258BD6"/>
              </a:gs>
              <a:gs pos="100000">
                <a:srgbClr val="C4E1F5"/>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custDataLst>
              <p:tags r:id="rId6"/>
            </p:custDataLst>
          </p:nvPr>
        </p:nvSpPr>
        <p:spPr>
          <a:xfrm>
            <a:off x="633413" y="6028782"/>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custDataLst>
              <p:tags r:id="rId7"/>
            </p:custDataLst>
          </p:nvPr>
        </p:nvSpPr>
        <p:spPr>
          <a:xfrm>
            <a:off x="10874393" y="647126"/>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8"/>
            </p:custDataLst>
          </p:nvPr>
        </p:nvSpPr>
        <p:spPr>
          <a:xfrm>
            <a:off x="439880" y="2785822"/>
            <a:ext cx="1928812" cy="1081088"/>
          </a:xfrm>
        </p:spPr>
        <p:txBody>
          <a:bodyPr wrap="square" anchor="b">
            <a:normAutofit/>
          </a:bodyPr>
          <a:lstStyle>
            <a:lvl1pPr algn="ctr">
              <a:defRPr sz="6000">
                <a:solidFill>
                  <a:srgbClr val="FFFFFF"/>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0"/>
            </p:custDataLst>
          </p:nvPr>
        </p:nvSpPr>
        <p:spPr/>
        <p:txBody>
          <a:bodyPr/>
          <a:lstStyle/>
          <a:p>
            <a:endParaRPr lang="zh-CN" alt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e58fbaa3-0222-4b3a-936d-9e569676a30b"/>
          <p:cNvPicPr>
            <a:picLocks noChangeAspect="1"/>
          </p:cNvPicPr>
          <p:nvPr userDrawn="1">
            <p:custDataLst>
              <p:tags r:id="rId12"/>
            </p:custDataLst>
          </p:nvPr>
        </p:nvPicPr>
        <p:blipFill>
          <a:blip r:embed="rId13"/>
          <a:stretch>
            <a:fillRect/>
          </a:stretch>
        </p:blipFill>
        <p:spPr>
          <a:xfrm>
            <a:off x="10718165" y="83185"/>
            <a:ext cx="1464945" cy="103949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alpha val="0"/>
                </a:schemeClr>
              </a:gs>
              <a:gs pos="91000">
                <a:schemeClr val="accent1">
                  <a:alpha val="2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圆: 空心 10"/>
          <p:cNvSpPr/>
          <p:nvPr userDrawn="1">
            <p:custDataLst>
              <p:tags r:id="rId3"/>
            </p:custDataLst>
          </p:nvPr>
        </p:nvSpPr>
        <p:spPr>
          <a:xfrm>
            <a:off x="6570662" y="588777"/>
            <a:ext cx="4457700" cy="4457700"/>
          </a:xfrm>
          <a:prstGeom prst="donut">
            <a:avLst>
              <a:gd name="adj" fmla="val 23891"/>
            </a:avLst>
          </a:prstGeom>
          <a:gradFill>
            <a:gsLst>
              <a:gs pos="32000">
                <a:schemeClr val="accent1">
                  <a:lumMod val="40000"/>
                  <a:lumOff val="60000"/>
                  <a:alpha val="0"/>
                </a:schemeClr>
              </a:gs>
              <a:gs pos="100000">
                <a:schemeClr val="accent1">
                  <a:alpha val="53000"/>
                </a:schemeClr>
              </a:gs>
            </a:gsLst>
            <a:lin ang="156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pic>
        <p:nvPicPr>
          <p:cNvPr id="17" name="图片 16"/>
          <p:cNvPicPr>
            <a:picLocks noChangeAspect="1"/>
          </p:cNvPicPr>
          <p:nvPr userDrawn="1">
            <p:custDataLst>
              <p:tags r:id="rId4"/>
            </p:custDataLst>
          </p:nvPr>
        </p:nvPicPr>
        <p:blipFill>
          <a:blip r:embed="rId5"/>
          <a:stretch>
            <a:fillRect/>
          </a:stretch>
        </p:blipFill>
        <p:spPr>
          <a:xfrm>
            <a:off x="6607580" y="1388026"/>
            <a:ext cx="5584420" cy="4633362"/>
          </a:xfrm>
          <a:prstGeom prst="rect">
            <a:avLst/>
          </a:prstGeom>
        </p:spPr>
      </p:pic>
      <p:sp>
        <p:nvSpPr>
          <p:cNvPr id="9" name="任意多边形: 形状 8"/>
          <p:cNvSpPr/>
          <p:nvPr userDrawn="1">
            <p:custDataLst>
              <p:tags r:id="rId6"/>
            </p:custDataLst>
          </p:nvPr>
        </p:nvSpPr>
        <p:spPr>
          <a:xfrm>
            <a:off x="1163638" y="4868102"/>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userDrawn="1">
            <p:custDataLst>
              <p:tags r:id="rId7"/>
            </p:custDataLst>
          </p:nvPr>
        </p:nvSpPr>
        <p:spPr>
          <a:xfrm>
            <a:off x="0" y="2"/>
            <a:ext cx="1427153" cy="1452614"/>
          </a:xfrm>
          <a:custGeom>
            <a:avLst/>
            <a:gdLst>
              <a:gd name="connsiteX0" fmla="*/ 1249953 w 2244456"/>
              <a:gd name="connsiteY0" fmla="*/ 0 h 2284497"/>
              <a:gd name="connsiteX1" fmla="*/ 2244456 w 2244456"/>
              <a:gd name="connsiteY1" fmla="*/ 0 h 2284497"/>
              <a:gd name="connsiteX2" fmla="*/ 2205594 w 2244456"/>
              <a:gd name="connsiteY2" fmla="*/ 254635 h 2284497"/>
              <a:gd name="connsiteX3" fmla="*/ 207382 w 2244456"/>
              <a:gd name="connsiteY3" fmla="*/ 2252846 h 2284497"/>
              <a:gd name="connsiteX4" fmla="*/ 0 w 2244456"/>
              <a:gd name="connsiteY4" fmla="*/ 2284497 h 2284497"/>
              <a:gd name="connsiteX5" fmla="*/ 0 w 2244456"/>
              <a:gd name="connsiteY5" fmla="*/ 1289993 h 2284497"/>
              <a:gd name="connsiteX6" fmla="*/ 9026 w 2244456"/>
              <a:gd name="connsiteY6" fmla="*/ 1288615 h 2284497"/>
              <a:gd name="connsiteX7" fmla="*/ 1241363 w 2244456"/>
              <a:gd name="connsiteY7" fmla="*/ 56279 h 2284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4456" h="2284497">
                <a:moveTo>
                  <a:pt x="1249953" y="0"/>
                </a:moveTo>
                <a:lnTo>
                  <a:pt x="2244456" y="0"/>
                </a:lnTo>
                <a:lnTo>
                  <a:pt x="2205594" y="254635"/>
                </a:lnTo>
                <a:cubicBezTo>
                  <a:pt x="2000354" y="1257621"/>
                  <a:pt x="1210369" y="2047606"/>
                  <a:pt x="207382" y="2252846"/>
                </a:cubicBezTo>
                <a:lnTo>
                  <a:pt x="0" y="2284497"/>
                </a:lnTo>
                <a:lnTo>
                  <a:pt x="0" y="1289993"/>
                </a:lnTo>
                <a:lnTo>
                  <a:pt x="9026" y="1288615"/>
                </a:lnTo>
                <a:cubicBezTo>
                  <a:pt x="627588" y="1162039"/>
                  <a:pt x="1114787" y="674840"/>
                  <a:pt x="1241363" y="56279"/>
                </a:cubicBezTo>
                <a:close/>
              </a:path>
            </a:pathLst>
          </a:custGeom>
          <a:gradFill>
            <a:gsLst>
              <a:gs pos="0">
                <a:schemeClr val="accent1">
                  <a:lumMod val="40000"/>
                  <a:lumOff val="60000"/>
                  <a:alpha val="0"/>
                </a:schemeClr>
              </a:gs>
              <a:gs pos="100000">
                <a:schemeClr val="accent1">
                  <a:alpha val="23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sp>
        <p:nvSpPr>
          <p:cNvPr id="13" name="任意多边形: 形状 12"/>
          <p:cNvSpPr/>
          <p:nvPr userDrawn="1">
            <p:custDataLst>
              <p:tags r:id="rId8"/>
            </p:custDataLst>
          </p:nvPr>
        </p:nvSpPr>
        <p:spPr>
          <a:xfrm flipH="1">
            <a:off x="10820155" y="877871"/>
            <a:ext cx="677398" cy="174577"/>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useBgFill="1">
        <p:nvSpPr>
          <p:cNvPr id="14" name="矩形 13"/>
          <p:cNvSpPr/>
          <p:nvPr userDrawn="1">
            <p:custDataLst>
              <p:tags r:id="rId9"/>
            </p:custDataLst>
          </p:nvPr>
        </p:nvSpPr>
        <p:spPr>
          <a:xfrm>
            <a:off x="0" y="6021388"/>
            <a:ext cx="12192000" cy="8366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custDataLst>
              <p:tags r:id="rId10"/>
            </p:custDataLst>
          </p:nvPr>
        </p:nvCxnSpPr>
        <p:spPr>
          <a:xfrm flipH="1">
            <a:off x="1127919" y="6439694"/>
            <a:ext cx="9241472" cy="0"/>
          </a:xfrm>
          <a:prstGeom prst="line">
            <a:avLst/>
          </a:prstGeo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11"/>
            </p:custDataLst>
          </p:nvPr>
        </p:nvCxnSpPr>
        <p:spPr>
          <a:xfrm flipH="1">
            <a:off x="10576230" y="6439694"/>
            <a:ext cx="487851" cy="0"/>
          </a:xfrm>
          <a:prstGeom prst="line">
            <a:avLst/>
          </a:prstGeom>
          <a:ln w="25400">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12"/>
            </p:custDataLst>
          </p:nvPr>
        </p:nvSpPr>
        <p:spPr>
          <a:xfrm>
            <a:off x="1100950" y="2893588"/>
            <a:ext cx="5880100" cy="1875854"/>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3"/>
            </p:custDataLst>
          </p:nvPr>
        </p:nvSpPr>
        <p:spPr>
          <a:xfrm>
            <a:off x="1098550" y="762705"/>
            <a:ext cx="5880100" cy="1934548"/>
          </a:xfrm>
        </p:spPr>
        <p:txBody>
          <a:bodyPr wrap="none" anchor="b" anchorCtr="0">
            <a:noAutofit/>
          </a:bodyPr>
          <a:lstStyle>
            <a:lvl1pPr marL="0" indent="0" algn="l">
              <a:buNone/>
              <a:defRPr sz="72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1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5"/>
            </p:custDataLst>
          </p:nvPr>
        </p:nvSpPr>
        <p:spPr/>
        <p:txBody>
          <a:bodyPr/>
          <a:lstStyle/>
          <a:p>
            <a:endParaRPr lang="zh-CN" altLang="en-US"/>
          </a:p>
        </p:txBody>
      </p:sp>
      <p:sp>
        <p:nvSpPr>
          <p:cNvPr id="6"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flip="none" rotWithShape="1">
            <a:gsLst>
              <a:gs pos="0">
                <a:schemeClr val="bg1">
                  <a:alpha val="0"/>
                </a:schemeClr>
              </a:gs>
              <a:gs pos="89000">
                <a:schemeClr val="accent1">
                  <a:alpha val="2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圆: 空心 7"/>
          <p:cNvSpPr/>
          <p:nvPr userDrawn="1">
            <p:custDataLst>
              <p:tags r:id="rId3"/>
            </p:custDataLst>
          </p:nvPr>
        </p:nvSpPr>
        <p:spPr>
          <a:xfrm>
            <a:off x="872490" y="698297"/>
            <a:ext cx="4457700" cy="4457700"/>
          </a:xfrm>
          <a:prstGeom prst="donut">
            <a:avLst>
              <a:gd name="adj" fmla="val 23891"/>
            </a:avLst>
          </a:prstGeom>
          <a:gradFill>
            <a:gsLst>
              <a:gs pos="32000">
                <a:schemeClr val="accent1">
                  <a:lumMod val="40000"/>
                  <a:lumOff val="60000"/>
                  <a:alpha val="0"/>
                </a:schemeClr>
              </a:gs>
              <a:gs pos="100000">
                <a:schemeClr val="accent1">
                  <a:alpha val="53000"/>
                </a:schemeClr>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sym typeface="+mn-ea"/>
            </a:endParaRPr>
          </a:p>
        </p:txBody>
      </p:sp>
      <p:pic>
        <p:nvPicPr>
          <p:cNvPr id="17" name="图片 16"/>
          <p:cNvPicPr>
            <a:picLocks noChangeAspect="1"/>
          </p:cNvPicPr>
          <p:nvPr userDrawn="1">
            <p:custDataLst>
              <p:tags r:id="rId4"/>
            </p:custDataLst>
          </p:nvPr>
        </p:nvPicPr>
        <p:blipFill>
          <a:blip r:embed="rId5"/>
          <a:stretch>
            <a:fillRect/>
          </a:stretch>
        </p:blipFill>
        <p:spPr>
          <a:xfrm>
            <a:off x="0" y="630693"/>
            <a:ext cx="6742760" cy="5596613"/>
          </a:xfrm>
          <a:prstGeom prst="rect">
            <a:avLst/>
          </a:prstGeom>
        </p:spPr>
      </p:pic>
      <p:sp useBgFill="1">
        <p:nvSpPr>
          <p:cNvPr id="12" name="矩形 11"/>
          <p:cNvSpPr/>
          <p:nvPr userDrawn="1">
            <p:custDataLst>
              <p:tags r:id="rId6"/>
            </p:custDataLst>
          </p:nvPr>
        </p:nvSpPr>
        <p:spPr>
          <a:xfrm>
            <a:off x="0" y="6021388"/>
            <a:ext cx="12192000" cy="8366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custDataLst>
              <p:tags r:id="rId7"/>
            </p:custDataLst>
          </p:nvPr>
        </p:nvCxnSpPr>
        <p:spPr>
          <a:xfrm>
            <a:off x="1701800" y="6439694"/>
            <a:ext cx="9398000" cy="0"/>
          </a:xfrm>
          <a:prstGeom prst="line">
            <a:avLst/>
          </a:prstGeom>
          <a:ln w="25400">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8"/>
            </p:custDataLst>
          </p:nvPr>
        </p:nvCxnSpPr>
        <p:spPr>
          <a:xfrm>
            <a:off x="1092200" y="6439694"/>
            <a:ext cx="487851" cy="0"/>
          </a:xfrm>
          <a:prstGeom prst="line">
            <a:avLst/>
          </a:prstGeom>
          <a:ln w="25400">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sp>
        <p:nvSpPr>
          <p:cNvPr id="9" name="任意多边形: 形状 8"/>
          <p:cNvSpPr/>
          <p:nvPr userDrawn="1">
            <p:custDataLst>
              <p:tags r:id="rId9"/>
            </p:custDataLst>
          </p:nvPr>
        </p:nvSpPr>
        <p:spPr>
          <a:xfrm>
            <a:off x="1830241" y="2115676"/>
            <a:ext cx="692132" cy="178375"/>
          </a:xfrm>
          <a:custGeom>
            <a:avLst/>
            <a:gdLst>
              <a:gd name="connsiteX0" fmla="*/ 779279 w 797474"/>
              <a:gd name="connsiteY0" fmla="*/ 169134 h 205524"/>
              <a:gd name="connsiteX1" fmla="*/ 797474 w 797474"/>
              <a:gd name="connsiteY1" fmla="*/ 187329 h 205524"/>
              <a:gd name="connsiteX2" fmla="*/ 779279 w 797474"/>
              <a:gd name="connsiteY2" fmla="*/ 205524 h 205524"/>
              <a:gd name="connsiteX3" fmla="*/ 761084 w 797474"/>
              <a:gd name="connsiteY3" fmla="*/ 187329 h 205524"/>
              <a:gd name="connsiteX4" fmla="*/ 779279 w 797474"/>
              <a:gd name="connsiteY4" fmla="*/ 169134 h 205524"/>
              <a:gd name="connsiteX5" fmla="*/ 670867 w 797474"/>
              <a:gd name="connsiteY5" fmla="*/ 169134 h 205524"/>
              <a:gd name="connsiteX6" fmla="*/ 689062 w 797474"/>
              <a:gd name="connsiteY6" fmla="*/ 187329 h 205524"/>
              <a:gd name="connsiteX7" fmla="*/ 670867 w 797474"/>
              <a:gd name="connsiteY7" fmla="*/ 205524 h 205524"/>
              <a:gd name="connsiteX8" fmla="*/ 652672 w 797474"/>
              <a:gd name="connsiteY8" fmla="*/ 187329 h 205524"/>
              <a:gd name="connsiteX9" fmla="*/ 670867 w 797474"/>
              <a:gd name="connsiteY9" fmla="*/ 169134 h 205524"/>
              <a:gd name="connsiteX10" fmla="*/ 562455 w 797474"/>
              <a:gd name="connsiteY10" fmla="*/ 169134 h 205524"/>
              <a:gd name="connsiteX11" fmla="*/ 580650 w 797474"/>
              <a:gd name="connsiteY11" fmla="*/ 187329 h 205524"/>
              <a:gd name="connsiteX12" fmla="*/ 562455 w 797474"/>
              <a:gd name="connsiteY12" fmla="*/ 205524 h 205524"/>
              <a:gd name="connsiteX13" fmla="*/ 544260 w 797474"/>
              <a:gd name="connsiteY13" fmla="*/ 187329 h 205524"/>
              <a:gd name="connsiteX14" fmla="*/ 562455 w 797474"/>
              <a:gd name="connsiteY14" fmla="*/ 169134 h 205524"/>
              <a:gd name="connsiteX15" fmla="*/ 454043 w 797474"/>
              <a:gd name="connsiteY15" fmla="*/ 169134 h 205524"/>
              <a:gd name="connsiteX16" fmla="*/ 472238 w 797474"/>
              <a:gd name="connsiteY16" fmla="*/ 187329 h 205524"/>
              <a:gd name="connsiteX17" fmla="*/ 454043 w 797474"/>
              <a:gd name="connsiteY17" fmla="*/ 205524 h 205524"/>
              <a:gd name="connsiteX18" fmla="*/ 435848 w 797474"/>
              <a:gd name="connsiteY18" fmla="*/ 187329 h 205524"/>
              <a:gd name="connsiteX19" fmla="*/ 454043 w 797474"/>
              <a:gd name="connsiteY19" fmla="*/ 169134 h 205524"/>
              <a:gd name="connsiteX20" fmla="*/ 343431 w 797474"/>
              <a:gd name="connsiteY20" fmla="*/ 169134 h 205524"/>
              <a:gd name="connsiteX21" fmla="*/ 361626 w 797474"/>
              <a:gd name="connsiteY21" fmla="*/ 187329 h 205524"/>
              <a:gd name="connsiteX22" fmla="*/ 343431 w 797474"/>
              <a:gd name="connsiteY22" fmla="*/ 205524 h 205524"/>
              <a:gd name="connsiteX23" fmla="*/ 325236 w 797474"/>
              <a:gd name="connsiteY23" fmla="*/ 187329 h 205524"/>
              <a:gd name="connsiteX24" fmla="*/ 343431 w 797474"/>
              <a:gd name="connsiteY24" fmla="*/ 169134 h 205524"/>
              <a:gd name="connsiteX25" fmla="*/ 235019 w 797474"/>
              <a:gd name="connsiteY25" fmla="*/ 169134 h 205524"/>
              <a:gd name="connsiteX26" fmla="*/ 253214 w 797474"/>
              <a:gd name="connsiteY26" fmla="*/ 187329 h 205524"/>
              <a:gd name="connsiteX27" fmla="*/ 235019 w 797474"/>
              <a:gd name="connsiteY27" fmla="*/ 205524 h 205524"/>
              <a:gd name="connsiteX28" fmla="*/ 216824 w 797474"/>
              <a:gd name="connsiteY28" fmla="*/ 187329 h 205524"/>
              <a:gd name="connsiteX29" fmla="*/ 235019 w 797474"/>
              <a:gd name="connsiteY29" fmla="*/ 169134 h 205524"/>
              <a:gd name="connsiteX30" fmla="*/ 126607 w 797474"/>
              <a:gd name="connsiteY30" fmla="*/ 169134 h 205524"/>
              <a:gd name="connsiteX31" fmla="*/ 144802 w 797474"/>
              <a:gd name="connsiteY31" fmla="*/ 187329 h 205524"/>
              <a:gd name="connsiteX32" fmla="*/ 126607 w 797474"/>
              <a:gd name="connsiteY32" fmla="*/ 205524 h 205524"/>
              <a:gd name="connsiteX33" fmla="*/ 108412 w 797474"/>
              <a:gd name="connsiteY33" fmla="*/ 187329 h 205524"/>
              <a:gd name="connsiteX34" fmla="*/ 126607 w 797474"/>
              <a:gd name="connsiteY34" fmla="*/ 169134 h 205524"/>
              <a:gd name="connsiteX35" fmla="*/ 18195 w 797474"/>
              <a:gd name="connsiteY35" fmla="*/ 169134 h 205524"/>
              <a:gd name="connsiteX36" fmla="*/ 36390 w 797474"/>
              <a:gd name="connsiteY36" fmla="*/ 187329 h 205524"/>
              <a:gd name="connsiteX37" fmla="*/ 18195 w 797474"/>
              <a:gd name="connsiteY37" fmla="*/ 205524 h 205524"/>
              <a:gd name="connsiteX38" fmla="*/ 0 w 797474"/>
              <a:gd name="connsiteY38" fmla="*/ 187329 h 205524"/>
              <a:gd name="connsiteX39" fmla="*/ 18195 w 797474"/>
              <a:gd name="connsiteY39" fmla="*/ 169134 h 205524"/>
              <a:gd name="connsiteX40" fmla="*/ 779279 w 797474"/>
              <a:gd name="connsiteY40" fmla="*/ 84567 h 205524"/>
              <a:gd name="connsiteX41" fmla="*/ 797474 w 797474"/>
              <a:gd name="connsiteY41" fmla="*/ 102762 h 205524"/>
              <a:gd name="connsiteX42" fmla="*/ 779279 w 797474"/>
              <a:gd name="connsiteY42" fmla="*/ 120957 h 205524"/>
              <a:gd name="connsiteX43" fmla="*/ 761084 w 797474"/>
              <a:gd name="connsiteY43" fmla="*/ 102762 h 205524"/>
              <a:gd name="connsiteX44" fmla="*/ 779279 w 797474"/>
              <a:gd name="connsiteY44" fmla="*/ 84567 h 205524"/>
              <a:gd name="connsiteX45" fmla="*/ 670867 w 797474"/>
              <a:gd name="connsiteY45" fmla="*/ 84567 h 205524"/>
              <a:gd name="connsiteX46" fmla="*/ 689062 w 797474"/>
              <a:gd name="connsiteY46" fmla="*/ 102762 h 205524"/>
              <a:gd name="connsiteX47" fmla="*/ 670867 w 797474"/>
              <a:gd name="connsiteY47" fmla="*/ 120957 h 205524"/>
              <a:gd name="connsiteX48" fmla="*/ 652672 w 797474"/>
              <a:gd name="connsiteY48" fmla="*/ 102762 h 205524"/>
              <a:gd name="connsiteX49" fmla="*/ 670867 w 797474"/>
              <a:gd name="connsiteY49" fmla="*/ 84567 h 205524"/>
              <a:gd name="connsiteX50" fmla="*/ 562455 w 797474"/>
              <a:gd name="connsiteY50" fmla="*/ 84567 h 205524"/>
              <a:gd name="connsiteX51" fmla="*/ 580650 w 797474"/>
              <a:gd name="connsiteY51" fmla="*/ 102762 h 205524"/>
              <a:gd name="connsiteX52" fmla="*/ 562455 w 797474"/>
              <a:gd name="connsiteY52" fmla="*/ 120957 h 205524"/>
              <a:gd name="connsiteX53" fmla="*/ 544260 w 797474"/>
              <a:gd name="connsiteY53" fmla="*/ 102762 h 205524"/>
              <a:gd name="connsiteX54" fmla="*/ 562455 w 797474"/>
              <a:gd name="connsiteY54" fmla="*/ 84567 h 205524"/>
              <a:gd name="connsiteX55" fmla="*/ 454043 w 797474"/>
              <a:gd name="connsiteY55" fmla="*/ 84567 h 205524"/>
              <a:gd name="connsiteX56" fmla="*/ 472238 w 797474"/>
              <a:gd name="connsiteY56" fmla="*/ 102762 h 205524"/>
              <a:gd name="connsiteX57" fmla="*/ 454043 w 797474"/>
              <a:gd name="connsiteY57" fmla="*/ 120957 h 205524"/>
              <a:gd name="connsiteX58" fmla="*/ 435848 w 797474"/>
              <a:gd name="connsiteY58" fmla="*/ 102762 h 205524"/>
              <a:gd name="connsiteX59" fmla="*/ 454043 w 797474"/>
              <a:gd name="connsiteY59" fmla="*/ 84567 h 205524"/>
              <a:gd name="connsiteX60" fmla="*/ 343431 w 797474"/>
              <a:gd name="connsiteY60" fmla="*/ 84567 h 205524"/>
              <a:gd name="connsiteX61" fmla="*/ 361626 w 797474"/>
              <a:gd name="connsiteY61" fmla="*/ 102762 h 205524"/>
              <a:gd name="connsiteX62" fmla="*/ 343431 w 797474"/>
              <a:gd name="connsiteY62" fmla="*/ 120957 h 205524"/>
              <a:gd name="connsiteX63" fmla="*/ 325236 w 797474"/>
              <a:gd name="connsiteY63" fmla="*/ 102762 h 205524"/>
              <a:gd name="connsiteX64" fmla="*/ 343431 w 797474"/>
              <a:gd name="connsiteY64" fmla="*/ 84567 h 205524"/>
              <a:gd name="connsiteX65" fmla="*/ 235019 w 797474"/>
              <a:gd name="connsiteY65" fmla="*/ 84567 h 205524"/>
              <a:gd name="connsiteX66" fmla="*/ 253214 w 797474"/>
              <a:gd name="connsiteY66" fmla="*/ 102762 h 205524"/>
              <a:gd name="connsiteX67" fmla="*/ 235019 w 797474"/>
              <a:gd name="connsiteY67" fmla="*/ 120957 h 205524"/>
              <a:gd name="connsiteX68" fmla="*/ 216824 w 797474"/>
              <a:gd name="connsiteY68" fmla="*/ 102762 h 205524"/>
              <a:gd name="connsiteX69" fmla="*/ 235019 w 797474"/>
              <a:gd name="connsiteY69" fmla="*/ 84567 h 205524"/>
              <a:gd name="connsiteX70" fmla="*/ 126607 w 797474"/>
              <a:gd name="connsiteY70" fmla="*/ 84567 h 205524"/>
              <a:gd name="connsiteX71" fmla="*/ 144802 w 797474"/>
              <a:gd name="connsiteY71" fmla="*/ 102762 h 205524"/>
              <a:gd name="connsiteX72" fmla="*/ 126607 w 797474"/>
              <a:gd name="connsiteY72" fmla="*/ 120957 h 205524"/>
              <a:gd name="connsiteX73" fmla="*/ 108412 w 797474"/>
              <a:gd name="connsiteY73" fmla="*/ 102762 h 205524"/>
              <a:gd name="connsiteX74" fmla="*/ 126607 w 797474"/>
              <a:gd name="connsiteY74" fmla="*/ 84567 h 205524"/>
              <a:gd name="connsiteX75" fmla="*/ 18195 w 797474"/>
              <a:gd name="connsiteY75" fmla="*/ 84567 h 205524"/>
              <a:gd name="connsiteX76" fmla="*/ 36390 w 797474"/>
              <a:gd name="connsiteY76" fmla="*/ 102762 h 205524"/>
              <a:gd name="connsiteX77" fmla="*/ 18195 w 797474"/>
              <a:gd name="connsiteY77" fmla="*/ 120957 h 205524"/>
              <a:gd name="connsiteX78" fmla="*/ 0 w 797474"/>
              <a:gd name="connsiteY78" fmla="*/ 102762 h 205524"/>
              <a:gd name="connsiteX79" fmla="*/ 18195 w 797474"/>
              <a:gd name="connsiteY79" fmla="*/ 84567 h 205524"/>
              <a:gd name="connsiteX80" fmla="*/ 779279 w 797474"/>
              <a:gd name="connsiteY80" fmla="*/ 0 h 205524"/>
              <a:gd name="connsiteX81" fmla="*/ 797474 w 797474"/>
              <a:gd name="connsiteY81" fmla="*/ 18195 h 205524"/>
              <a:gd name="connsiteX82" fmla="*/ 779279 w 797474"/>
              <a:gd name="connsiteY82" fmla="*/ 36390 h 205524"/>
              <a:gd name="connsiteX83" fmla="*/ 761084 w 797474"/>
              <a:gd name="connsiteY83" fmla="*/ 18195 h 205524"/>
              <a:gd name="connsiteX84" fmla="*/ 779279 w 797474"/>
              <a:gd name="connsiteY84" fmla="*/ 0 h 205524"/>
              <a:gd name="connsiteX85" fmla="*/ 670867 w 797474"/>
              <a:gd name="connsiteY85" fmla="*/ 0 h 205524"/>
              <a:gd name="connsiteX86" fmla="*/ 689062 w 797474"/>
              <a:gd name="connsiteY86" fmla="*/ 18195 h 205524"/>
              <a:gd name="connsiteX87" fmla="*/ 670867 w 797474"/>
              <a:gd name="connsiteY87" fmla="*/ 36390 h 205524"/>
              <a:gd name="connsiteX88" fmla="*/ 652672 w 797474"/>
              <a:gd name="connsiteY88" fmla="*/ 18195 h 205524"/>
              <a:gd name="connsiteX89" fmla="*/ 670867 w 797474"/>
              <a:gd name="connsiteY89" fmla="*/ 0 h 205524"/>
              <a:gd name="connsiteX90" fmla="*/ 562455 w 797474"/>
              <a:gd name="connsiteY90" fmla="*/ 0 h 205524"/>
              <a:gd name="connsiteX91" fmla="*/ 580650 w 797474"/>
              <a:gd name="connsiteY91" fmla="*/ 18195 h 205524"/>
              <a:gd name="connsiteX92" fmla="*/ 562455 w 797474"/>
              <a:gd name="connsiteY92" fmla="*/ 36390 h 205524"/>
              <a:gd name="connsiteX93" fmla="*/ 544260 w 797474"/>
              <a:gd name="connsiteY93" fmla="*/ 18195 h 205524"/>
              <a:gd name="connsiteX94" fmla="*/ 562455 w 797474"/>
              <a:gd name="connsiteY94" fmla="*/ 0 h 205524"/>
              <a:gd name="connsiteX95" fmla="*/ 454043 w 797474"/>
              <a:gd name="connsiteY95" fmla="*/ 0 h 205524"/>
              <a:gd name="connsiteX96" fmla="*/ 472238 w 797474"/>
              <a:gd name="connsiteY96" fmla="*/ 18195 h 205524"/>
              <a:gd name="connsiteX97" fmla="*/ 454043 w 797474"/>
              <a:gd name="connsiteY97" fmla="*/ 36390 h 205524"/>
              <a:gd name="connsiteX98" fmla="*/ 435848 w 797474"/>
              <a:gd name="connsiteY98" fmla="*/ 18195 h 205524"/>
              <a:gd name="connsiteX99" fmla="*/ 454043 w 797474"/>
              <a:gd name="connsiteY99" fmla="*/ 0 h 205524"/>
              <a:gd name="connsiteX100" fmla="*/ 343431 w 797474"/>
              <a:gd name="connsiteY100" fmla="*/ 0 h 205524"/>
              <a:gd name="connsiteX101" fmla="*/ 361626 w 797474"/>
              <a:gd name="connsiteY101" fmla="*/ 18195 h 205524"/>
              <a:gd name="connsiteX102" fmla="*/ 343431 w 797474"/>
              <a:gd name="connsiteY102" fmla="*/ 36390 h 205524"/>
              <a:gd name="connsiteX103" fmla="*/ 325236 w 797474"/>
              <a:gd name="connsiteY103" fmla="*/ 18195 h 205524"/>
              <a:gd name="connsiteX104" fmla="*/ 343431 w 797474"/>
              <a:gd name="connsiteY104" fmla="*/ 0 h 205524"/>
              <a:gd name="connsiteX105" fmla="*/ 235019 w 797474"/>
              <a:gd name="connsiteY105" fmla="*/ 0 h 205524"/>
              <a:gd name="connsiteX106" fmla="*/ 253214 w 797474"/>
              <a:gd name="connsiteY106" fmla="*/ 18195 h 205524"/>
              <a:gd name="connsiteX107" fmla="*/ 235019 w 797474"/>
              <a:gd name="connsiteY107" fmla="*/ 36390 h 205524"/>
              <a:gd name="connsiteX108" fmla="*/ 216824 w 797474"/>
              <a:gd name="connsiteY108" fmla="*/ 18195 h 205524"/>
              <a:gd name="connsiteX109" fmla="*/ 235019 w 797474"/>
              <a:gd name="connsiteY109" fmla="*/ 0 h 205524"/>
              <a:gd name="connsiteX110" fmla="*/ 126607 w 797474"/>
              <a:gd name="connsiteY110" fmla="*/ 0 h 205524"/>
              <a:gd name="connsiteX111" fmla="*/ 144802 w 797474"/>
              <a:gd name="connsiteY111" fmla="*/ 18195 h 205524"/>
              <a:gd name="connsiteX112" fmla="*/ 126607 w 797474"/>
              <a:gd name="connsiteY112" fmla="*/ 36390 h 205524"/>
              <a:gd name="connsiteX113" fmla="*/ 108412 w 797474"/>
              <a:gd name="connsiteY113" fmla="*/ 18195 h 205524"/>
              <a:gd name="connsiteX114" fmla="*/ 126607 w 797474"/>
              <a:gd name="connsiteY114" fmla="*/ 0 h 205524"/>
              <a:gd name="connsiteX115" fmla="*/ 18195 w 797474"/>
              <a:gd name="connsiteY115" fmla="*/ 0 h 205524"/>
              <a:gd name="connsiteX116" fmla="*/ 36390 w 797474"/>
              <a:gd name="connsiteY116" fmla="*/ 18195 h 205524"/>
              <a:gd name="connsiteX117" fmla="*/ 18195 w 797474"/>
              <a:gd name="connsiteY117" fmla="*/ 36390 h 205524"/>
              <a:gd name="connsiteX118" fmla="*/ 0 w 797474"/>
              <a:gd name="connsiteY118" fmla="*/ 18195 h 205524"/>
              <a:gd name="connsiteX119" fmla="*/ 18195 w 797474"/>
              <a:gd name="connsiteY119" fmla="*/ 0 h 2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97474" h="205524">
                <a:moveTo>
                  <a:pt x="779279" y="169134"/>
                </a:moveTo>
                <a:cubicBezTo>
                  <a:pt x="789328" y="169134"/>
                  <a:pt x="797474" y="177280"/>
                  <a:pt x="797474" y="187329"/>
                </a:cubicBezTo>
                <a:cubicBezTo>
                  <a:pt x="797474" y="197378"/>
                  <a:pt x="789328" y="205524"/>
                  <a:pt x="779279" y="205524"/>
                </a:cubicBezTo>
                <a:cubicBezTo>
                  <a:pt x="769230" y="205524"/>
                  <a:pt x="761084" y="197378"/>
                  <a:pt x="761084" y="187329"/>
                </a:cubicBezTo>
                <a:cubicBezTo>
                  <a:pt x="761084" y="177280"/>
                  <a:pt x="769230" y="169134"/>
                  <a:pt x="779279" y="169134"/>
                </a:cubicBezTo>
                <a:close/>
                <a:moveTo>
                  <a:pt x="670867" y="169134"/>
                </a:moveTo>
                <a:cubicBezTo>
                  <a:pt x="680916" y="169134"/>
                  <a:pt x="689062" y="177280"/>
                  <a:pt x="689062" y="187329"/>
                </a:cubicBezTo>
                <a:cubicBezTo>
                  <a:pt x="689062" y="197378"/>
                  <a:pt x="680916" y="205524"/>
                  <a:pt x="670867" y="205524"/>
                </a:cubicBezTo>
                <a:cubicBezTo>
                  <a:pt x="660819" y="205524"/>
                  <a:pt x="652672" y="197378"/>
                  <a:pt x="652672" y="187329"/>
                </a:cubicBezTo>
                <a:cubicBezTo>
                  <a:pt x="652672" y="177280"/>
                  <a:pt x="660819" y="169134"/>
                  <a:pt x="670867" y="169134"/>
                </a:cubicBezTo>
                <a:close/>
                <a:moveTo>
                  <a:pt x="562455" y="169134"/>
                </a:moveTo>
                <a:cubicBezTo>
                  <a:pt x="572504" y="169134"/>
                  <a:pt x="580650" y="177280"/>
                  <a:pt x="580650" y="187329"/>
                </a:cubicBezTo>
                <a:cubicBezTo>
                  <a:pt x="580650" y="197378"/>
                  <a:pt x="572504" y="205524"/>
                  <a:pt x="562455" y="205524"/>
                </a:cubicBezTo>
                <a:cubicBezTo>
                  <a:pt x="552406" y="205524"/>
                  <a:pt x="544260" y="197378"/>
                  <a:pt x="544260" y="187329"/>
                </a:cubicBezTo>
                <a:cubicBezTo>
                  <a:pt x="544260" y="177280"/>
                  <a:pt x="552406" y="169134"/>
                  <a:pt x="562455" y="169134"/>
                </a:cubicBezTo>
                <a:close/>
                <a:moveTo>
                  <a:pt x="454043" y="169134"/>
                </a:moveTo>
                <a:cubicBezTo>
                  <a:pt x="464092" y="169134"/>
                  <a:pt x="472238" y="177280"/>
                  <a:pt x="472238" y="187329"/>
                </a:cubicBezTo>
                <a:cubicBezTo>
                  <a:pt x="472238" y="197378"/>
                  <a:pt x="464092" y="205524"/>
                  <a:pt x="454043" y="205524"/>
                </a:cubicBezTo>
                <a:cubicBezTo>
                  <a:pt x="443994" y="205524"/>
                  <a:pt x="435848" y="197378"/>
                  <a:pt x="435848" y="187329"/>
                </a:cubicBezTo>
                <a:cubicBezTo>
                  <a:pt x="435848" y="177280"/>
                  <a:pt x="443994" y="169134"/>
                  <a:pt x="454043" y="169134"/>
                </a:cubicBezTo>
                <a:close/>
                <a:moveTo>
                  <a:pt x="343431" y="169134"/>
                </a:moveTo>
                <a:cubicBezTo>
                  <a:pt x="353480" y="169134"/>
                  <a:pt x="361626" y="177280"/>
                  <a:pt x="361626" y="187329"/>
                </a:cubicBezTo>
                <a:cubicBezTo>
                  <a:pt x="361626" y="197378"/>
                  <a:pt x="353480" y="205524"/>
                  <a:pt x="343431" y="205524"/>
                </a:cubicBezTo>
                <a:cubicBezTo>
                  <a:pt x="333382" y="205524"/>
                  <a:pt x="325236" y="197378"/>
                  <a:pt x="325236" y="187329"/>
                </a:cubicBezTo>
                <a:cubicBezTo>
                  <a:pt x="325236" y="177280"/>
                  <a:pt x="333382" y="169134"/>
                  <a:pt x="343431" y="169134"/>
                </a:cubicBezTo>
                <a:close/>
                <a:moveTo>
                  <a:pt x="235019" y="169134"/>
                </a:moveTo>
                <a:cubicBezTo>
                  <a:pt x="245068" y="169134"/>
                  <a:pt x="253214" y="177280"/>
                  <a:pt x="253214" y="187329"/>
                </a:cubicBezTo>
                <a:cubicBezTo>
                  <a:pt x="253214" y="197378"/>
                  <a:pt x="245068" y="205524"/>
                  <a:pt x="235019" y="205524"/>
                </a:cubicBezTo>
                <a:cubicBezTo>
                  <a:pt x="224970" y="205524"/>
                  <a:pt x="216824" y="197378"/>
                  <a:pt x="216824" y="187329"/>
                </a:cubicBezTo>
                <a:cubicBezTo>
                  <a:pt x="216824" y="177280"/>
                  <a:pt x="224970" y="169134"/>
                  <a:pt x="235019" y="169134"/>
                </a:cubicBezTo>
                <a:close/>
                <a:moveTo>
                  <a:pt x="126607" y="169134"/>
                </a:moveTo>
                <a:cubicBezTo>
                  <a:pt x="136656" y="169134"/>
                  <a:pt x="144802" y="177280"/>
                  <a:pt x="144802" y="187329"/>
                </a:cubicBezTo>
                <a:cubicBezTo>
                  <a:pt x="144802" y="197378"/>
                  <a:pt x="136656" y="205524"/>
                  <a:pt x="126607" y="205524"/>
                </a:cubicBezTo>
                <a:cubicBezTo>
                  <a:pt x="116558" y="205524"/>
                  <a:pt x="108412" y="197378"/>
                  <a:pt x="108412" y="187329"/>
                </a:cubicBezTo>
                <a:cubicBezTo>
                  <a:pt x="108412" y="177280"/>
                  <a:pt x="116558" y="169134"/>
                  <a:pt x="126607" y="169134"/>
                </a:cubicBezTo>
                <a:close/>
                <a:moveTo>
                  <a:pt x="18195" y="169134"/>
                </a:moveTo>
                <a:cubicBezTo>
                  <a:pt x="28244" y="169134"/>
                  <a:pt x="36390" y="177280"/>
                  <a:pt x="36390" y="187329"/>
                </a:cubicBezTo>
                <a:cubicBezTo>
                  <a:pt x="36390" y="197378"/>
                  <a:pt x="28244" y="205524"/>
                  <a:pt x="18195" y="205524"/>
                </a:cubicBezTo>
                <a:cubicBezTo>
                  <a:pt x="8146" y="205524"/>
                  <a:pt x="0" y="197378"/>
                  <a:pt x="0" y="187329"/>
                </a:cubicBezTo>
                <a:cubicBezTo>
                  <a:pt x="0" y="177280"/>
                  <a:pt x="8146" y="169134"/>
                  <a:pt x="18195" y="169134"/>
                </a:cubicBezTo>
                <a:close/>
                <a:moveTo>
                  <a:pt x="779279" y="84567"/>
                </a:moveTo>
                <a:cubicBezTo>
                  <a:pt x="789328" y="84567"/>
                  <a:pt x="797474" y="92713"/>
                  <a:pt x="797474" y="102762"/>
                </a:cubicBezTo>
                <a:cubicBezTo>
                  <a:pt x="797474" y="112811"/>
                  <a:pt x="789328" y="120957"/>
                  <a:pt x="779279" y="120957"/>
                </a:cubicBezTo>
                <a:cubicBezTo>
                  <a:pt x="769230" y="120957"/>
                  <a:pt x="761084" y="112811"/>
                  <a:pt x="761084" y="102762"/>
                </a:cubicBezTo>
                <a:cubicBezTo>
                  <a:pt x="761084" y="92713"/>
                  <a:pt x="769230" y="84567"/>
                  <a:pt x="779279" y="84567"/>
                </a:cubicBezTo>
                <a:close/>
                <a:moveTo>
                  <a:pt x="670867" y="84567"/>
                </a:moveTo>
                <a:cubicBezTo>
                  <a:pt x="680916" y="84567"/>
                  <a:pt x="689062" y="92713"/>
                  <a:pt x="689062" y="102762"/>
                </a:cubicBezTo>
                <a:cubicBezTo>
                  <a:pt x="689062" y="112811"/>
                  <a:pt x="680916" y="120957"/>
                  <a:pt x="670867" y="120957"/>
                </a:cubicBezTo>
                <a:cubicBezTo>
                  <a:pt x="660819" y="120957"/>
                  <a:pt x="652672" y="112811"/>
                  <a:pt x="652672" y="102762"/>
                </a:cubicBezTo>
                <a:cubicBezTo>
                  <a:pt x="652672" y="92713"/>
                  <a:pt x="660819" y="84567"/>
                  <a:pt x="670867" y="84567"/>
                </a:cubicBezTo>
                <a:close/>
                <a:moveTo>
                  <a:pt x="562455" y="84567"/>
                </a:moveTo>
                <a:cubicBezTo>
                  <a:pt x="572504" y="84567"/>
                  <a:pt x="580650" y="92713"/>
                  <a:pt x="580650" y="102762"/>
                </a:cubicBezTo>
                <a:cubicBezTo>
                  <a:pt x="580650" y="112811"/>
                  <a:pt x="572504" y="120957"/>
                  <a:pt x="562455" y="120957"/>
                </a:cubicBezTo>
                <a:cubicBezTo>
                  <a:pt x="552406" y="120957"/>
                  <a:pt x="544260" y="112811"/>
                  <a:pt x="544260" y="102762"/>
                </a:cubicBezTo>
                <a:cubicBezTo>
                  <a:pt x="544260" y="92713"/>
                  <a:pt x="552406" y="84567"/>
                  <a:pt x="562455" y="84567"/>
                </a:cubicBezTo>
                <a:close/>
                <a:moveTo>
                  <a:pt x="454043" y="84567"/>
                </a:moveTo>
                <a:cubicBezTo>
                  <a:pt x="464092" y="84567"/>
                  <a:pt x="472238" y="92713"/>
                  <a:pt x="472238" y="102762"/>
                </a:cubicBezTo>
                <a:cubicBezTo>
                  <a:pt x="472238" y="112811"/>
                  <a:pt x="464092" y="120957"/>
                  <a:pt x="454043" y="120957"/>
                </a:cubicBezTo>
                <a:cubicBezTo>
                  <a:pt x="443994" y="120957"/>
                  <a:pt x="435848" y="112811"/>
                  <a:pt x="435848" y="102762"/>
                </a:cubicBezTo>
                <a:cubicBezTo>
                  <a:pt x="435848" y="92713"/>
                  <a:pt x="443994" y="84567"/>
                  <a:pt x="454043" y="84567"/>
                </a:cubicBezTo>
                <a:close/>
                <a:moveTo>
                  <a:pt x="343431" y="84567"/>
                </a:moveTo>
                <a:cubicBezTo>
                  <a:pt x="353480" y="84567"/>
                  <a:pt x="361626" y="92713"/>
                  <a:pt x="361626" y="102762"/>
                </a:cubicBezTo>
                <a:cubicBezTo>
                  <a:pt x="361626" y="112811"/>
                  <a:pt x="353480" y="120957"/>
                  <a:pt x="343431" y="120957"/>
                </a:cubicBezTo>
                <a:cubicBezTo>
                  <a:pt x="333382" y="120957"/>
                  <a:pt x="325236" y="112811"/>
                  <a:pt x="325236" y="102762"/>
                </a:cubicBezTo>
                <a:cubicBezTo>
                  <a:pt x="325236" y="92713"/>
                  <a:pt x="333382" y="84567"/>
                  <a:pt x="343431" y="84567"/>
                </a:cubicBezTo>
                <a:close/>
                <a:moveTo>
                  <a:pt x="235019" y="84567"/>
                </a:moveTo>
                <a:cubicBezTo>
                  <a:pt x="245068" y="84567"/>
                  <a:pt x="253214" y="92713"/>
                  <a:pt x="253214" y="102762"/>
                </a:cubicBezTo>
                <a:cubicBezTo>
                  <a:pt x="253214" y="112811"/>
                  <a:pt x="245068" y="120957"/>
                  <a:pt x="235019" y="120957"/>
                </a:cubicBezTo>
                <a:cubicBezTo>
                  <a:pt x="224970" y="120957"/>
                  <a:pt x="216824" y="112811"/>
                  <a:pt x="216824" y="102762"/>
                </a:cubicBezTo>
                <a:cubicBezTo>
                  <a:pt x="216824" y="92713"/>
                  <a:pt x="224970" y="84567"/>
                  <a:pt x="235019" y="84567"/>
                </a:cubicBezTo>
                <a:close/>
                <a:moveTo>
                  <a:pt x="126607" y="84567"/>
                </a:moveTo>
                <a:cubicBezTo>
                  <a:pt x="136656" y="84567"/>
                  <a:pt x="144802" y="92713"/>
                  <a:pt x="144802" y="102762"/>
                </a:cubicBezTo>
                <a:cubicBezTo>
                  <a:pt x="144802" y="112811"/>
                  <a:pt x="136656" y="120957"/>
                  <a:pt x="126607" y="120957"/>
                </a:cubicBezTo>
                <a:cubicBezTo>
                  <a:pt x="116558" y="120957"/>
                  <a:pt x="108412" y="112811"/>
                  <a:pt x="108412" y="102762"/>
                </a:cubicBezTo>
                <a:cubicBezTo>
                  <a:pt x="108412" y="92713"/>
                  <a:pt x="116558" y="84567"/>
                  <a:pt x="126607" y="84567"/>
                </a:cubicBezTo>
                <a:close/>
                <a:moveTo>
                  <a:pt x="18195" y="84567"/>
                </a:moveTo>
                <a:cubicBezTo>
                  <a:pt x="28244" y="84567"/>
                  <a:pt x="36390" y="92713"/>
                  <a:pt x="36390" y="102762"/>
                </a:cubicBezTo>
                <a:cubicBezTo>
                  <a:pt x="36390" y="112811"/>
                  <a:pt x="28244" y="120957"/>
                  <a:pt x="18195" y="120957"/>
                </a:cubicBezTo>
                <a:cubicBezTo>
                  <a:pt x="8146" y="120957"/>
                  <a:pt x="0" y="112811"/>
                  <a:pt x="0" y="102762"/>
                </a:cubicBezTo>
                <a:cubicBezTo>
                  <a:pt x="0" y="92713"/>
                  <a:pt x="8146" y="84567"/>
                  <a:pt x="18195" y="84567"/>
                </a:cubicBezTo>
                <a:close/>
                <a:moveTo>
                  <a:pt x="779279" y="0"/>
                </a:moveTo>
                <a:cubicBezTo>
                  <a:pt x="789328" y="0"/>
                  <a:pt x="797474" y="8146"/>
                  <a:pt x="797474" y="18195"/>
                </a:cubicBezTo>
                <a:cubicBezTo>
                  <a:pt x="797474" y="28244"/>
                  <a:pt x="789328" y="36390"/>
                  <a:pt x="779279" y="36390"/>
                </a:cubicBezTo>
                <a:cubicBezTo>
                  <a:pt x="769230" y="36390"/>
                  <a:pt x="761084" y="28244"/>
                  <a:pt x="761084" y="18195"/>
                </a:cubicBezTo>
                <a:cubicBezTo>
                  <a:pt x="761084" y="8146"/>
                  <a:pt x="769230" y="0"/>
                  <a:pt x="779279" y="0"/>
                </a:cubicBezTo>
                <a:close/>
                <a:moveTo>
                  <a:pt x="670867" y="0"/>
                </a:moveTo>
                <a:cubicBezTo>
                  <a:pt x="680916" y="0"/>
                  <a:pt x="689062" y="8146"/>
                  <a:pt x="689062" y="18195"/>
                </a:cubicBezTo>
                <a:cubicBezTo>
                  <a:pt x="689062" y="28244"/>
                  <a:pt x="680916" y="36390"/>
                  <a:pt x="670867" y="36390"/>
                </a:cubicBezTo>
                <a:cubicBezTo>
                  <a:pt x="660819" y="36390"/>
                  <a:pt x="652672" y="28244"/>
                  <a:pt x="652672" y="18195"/>
                </a:cubicBezTo>
                <a:cubicBezTo>
                  <a:pt x="652672" y="8146"/>
                  <a:pt x="660819" y="0"/>
                  <a:pt x="670867" y="0"/>
                </a:cubicBezTo>
                <a:close/>
                <a:moveTo>
                  <a:pt x="562455" y="0"/>
                </a:moveTo>
                <a:cubicBezTo>
                  <a:pt x="572504" y="0"/>
                  <a:pt x="580650" y="8146"/>
                  <a:pt x="580650" y="18195"/>
                </a:cubicBezTo>
                <a:cubicBezTo>
                  <a:pt x="580650" y="28244"/>
                  <a:pt x="572504" y="36390"/>
                  <a:pt x="562455" y="36390"/>
                </a:cubicBezTo>
                <a:cubicBezTo>
                  <a:pt x="552406" y="36390"/>
                  <a:pt x="544260" y="28244"/>
                  <a:pt x="544260" y="18195"/>
                </a:cubicBezTo>
                <a:cubicBezTo>
                  <a:pt x="544260" y="8146"/>
                  <a:pt x="552406" y="0"/>
                  <a:pt x="562455" y="0"/>
                </a:cubicBezTo>
                <a:close/>
                <a:moveTo>
                  <a:pt x="454043" y="0"/>
                </a:moveTo>
                <a:cubicBezTo>
                  <a:pt x="464092" y="0"/>
                  <a:pt x="472238" y="8146"/>
                  <a:pt x="472238" y="18195"/>
                </a:cubicBezTo>
                <a:cubicBezTo>
                  <a:pt x="472238" y="28244"/>
                  <a:pt x="464092" y="36390"/>
                  <a:pt x="454043" y="36390"/>
                </a:cubicBezTo>
                <a:cubicBezTo>
                  <a:pt x="443994" y="36390"/>
                  <a:pt x="435848" y="28244"/>
                  <a:pt x="435848" y="18195"/>
                </a:cubicBezTo>
                <a:cubicBezTo>
                  <a:pt x="435848" y="8146"/>
                  <a:pt x="443994" y="0"/>
                  <a:pt x="454043" y="0"/>
                </a:cubicBezTo>
                <a:close/>
                <a:moveTo>
                  <a:pt x="343431" y="0"/>
                </a:moveTo>
                <a:cubicBezTo>
                  <a:pt x="353480" y="0"/>
                  <a:pt x="361626" y="8146"/>
                  <a:pt x="361626" y="18195"/>
                </a:cubicBezTo>
                <a:cubicBezTo>
                  <a:pt x="361626" y="28244"/>
                  <a:pt x="353480" y="36390"/>
                  <a:pt x="343431" y="36390"/>
                </a:cubicBezTo>
                <a:cubicBezTo>
                  <a:pt x="333382" y="36390"/>
                  <a:pt x="325236" y="28244"/>
                  <a:pt x="325236" y="18195"/>
                </a:cubicBezTo>
                <a:cubicBezTo>
                  <a:pt x="325236" y="8146"/>
                  <a:pt x="333382" y="0"/>
                  <a:pt x="343431" y="0"/>
                </a:cubicBezTo>
                <a:close/>
                <a:moveTo>
                  <a:pt x="235019" y="0"/>
                </a:moveTo>
                <a:cubicBezTo>
                  <a:pt x="245068" y="0"/>
                  <a:pt x="253214" y="8146"/>
                  <a:pt x="253214" y="18195"/>
                </a:cubicBezTo>
                <a:cubicBezTo>
                  <a:pt x="253214" y="28244"/>
                  <a:pt x="245068" y="36390"/>
                  <a:pt x="235019" y="36390"/>
                </a:cubicBezTo>
                <a:cubicBezTo>
                  <a:pt x="224970" y="36390"/>
                  <a:pt x="216824" y="28244"/>
                  <a:pt x="216824" y="18195"/>
                </a:cubicBezTo>
                <a:cubicBezTo>
                  <a:pt x="216824" y="8146"/>
                  <a:pt x="224970" y="0"/>
                  <a:pt x="235019" y="0"/>
                </a:cubicBezTo>
                <a:close/>
                <a:moveTo>
                  <a:pt x="126607" y="0"/>
                </a:moveTo>
                <a:cubicBezTo>
                  <a:pt x="136656" y="0"/>
                  <a:pt x="144802" y="8146"/>
                  <a:pt x="144802" y="18195"/>
                </a:cubicBezTo>
                <a:cubicBezTo>
                  <a:pt x="144802" y="28244"/>
                  <a:pt x="136656" y="36390"/>
                  <a:pt x="126607" y="36390"/>
                </a:cubicBezTo>
                <a:cubicBezTo>
                  <a:pt x="116558" y="36390"/>
                  <a:pt x="108412" y="28244"/>
                  <a:pt x="108412" y="18195"/>
                </a:cubicBezTo>
                <a:cubicBezTo>
                  <a:pt x="108412" y="8146"/>
                  <a:pt x="116558" y="0"/>
                  <a:pt x="126607" y="0"/>
                </a:cubicBezTo>
                <a:close/>
                <a:moveTo>
                  <a:pt x="18195" y="0"/>
                </a:moveTo>
                <a:cubicBezTo>
                  <a:pt x="28244" y="0"/>
                  <a:pt x="36390" y="8146"/>
                  <a:pt x="36390" y="18195"/>
                </a:cubicBezTo>
                <a:cubicBezTo>
                  <a:pt x="36390" y="28244"/>
                  <a:pt x="28244" y="36390"/>
                  <a:pt x="18195" y="36390"/>
                </a:cubicBezTo>
                <a:cubicBezTo>
                  <a:pt x="8146" y="36390"/>
                  <a:pt x="0" y="28244"/>
                  <a:pt x="0" y="18195"/>
                </a:cubicBezTo>
                <a:cubicBezTo>
                  <a:pt x="0" y="8146"/>
                  <a:pt x="8146" y="0"/>
                  <a:pt x="18195"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p:custDataLst>
              <p:tags r:id="rId10"/>
            </p:custDataLst>
          </p:nvPr>
        </p:nvSpPr>
        <p:spPr>
          <a:xfrm>
            <a:off x="5363882" y="1365497"/>
            <a:ext cx="5735918" cy="2139650"/>
          </a:xfrm>
        </p:spPr>
        <p:txBody>
          <a:bodyPr wrap="square" anchor="b">
            <a:normAutofit/>
          </a:bodyPr>
          <a:lstStyle>
            <a:lvl1pPr algn="r">
              <a:lnSpc>
                <a:spcPct val="100000"/>
              </a:lnSpc>
              <a:defRPr sz="600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11"/>
            </p:custDataLst>
          </p:nvPr>
        </p:nvSpPr>
        <p:spPr>
          <a:xfrm>
            <a:off x="5363882" y="3593650"/>
            <a:ext cx="5735918" cy="972000"/>
          </a:xfrm>
        </p:spPr>
        <p:txBody>
          <a:bodyPr wrap="square">
            <a:noAutofit/>
          </a:bodyPr>
          <a:lstStyle>
            <a:lvl1pPr marL="0" indent="0" algn="r">
              <a:lnSpc>
                <a:spcPct val="100000"/>
              </a:lnSpc>
              <a:buNone/>
              <a:defRPr sz="4800" b="1"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5"/>
            </p:custDataLst>
          </p:nvPr>
        </p:nvSpPr>
        <p:spPr>
          <a:xfrm>
            <a:off x="8215392" y="504000"/>
            <a:ext cx="2880000" cy="504000"/>
          </a:xfrm>
        </p:spPr>
        <p:txBody>
          <a:bodyPr wrap="square" anchor="ctr">
            <a:normAutofit/>
          </a:bodyPr>
          <a:lstStyle>
            <a:lvl1pPr marL="0" indent="0" algn="r">
              <a:lnSpc>
                <a:spcPct val="100000"/>
              </a:lnSpc>
              <a:buNone/>
              <a:defRPr sz="1600">
                <a:solidFill>
                  <a:schemeClr val="tx2">
                    <a:alpha val="70000"/>
                  </a:schemeClr>
                </a:solidFill>
              </a:defRPr>
            </a:lvl1pPr>
          </a:lstStyle>
          <a:p>
            <a:pPr lvl="0"/>
            <a:r>
              <a:rPr lang="zh-CN" altLang="en-US" dirty="0"/>
              <a:t>公司名</a:t>
            </a:r>
            <a:endParaRPr lang="zh-CN" altLang="en-US" dirty="0"/>
          </a:p>
        </p:txBody>
      </p:sp>
      <p:sp>
        <p:nvSpPr>
          <p:cNvPr id="14" name="署名占位符 10"/>
          <p:cNvSpPr>
            <a:spLocks noGrp="1"/>
          </p:cNvSpPr>
          <p:nvPr>
            <p:ph type="body" sz="quarter" idx="17" hasCustomPrompt="1"/>
            <p:custDataLst>
              <p:tags r:id="rId16"/>
            </p:custDataLst>
          </p:nvPr>
        </p:nvSpPr>
        <p:spPr>
          <a:xfrm>
            <a:off x="8219800" y="4688094"/>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400">
                <a:solidFill>
                  <a:srgbClr val="FFFFFF"/>
                </a:solidFill>
              </a:defRPr>
            </a:lvl1pPr>
          </a:lstStyle>
          <a:p>
            <a:pPr lvl="0"/>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70926" y="1455960"/>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矩形 21"/>
          <p:cNvSpPr/>
          <p:nvPr userDrawn="1">
            <p:custDataLst>
              <p:tags r:id="rId5"/>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cxnSp>
        <p:nvCxnSpPr>
          <p:cNvPr id="14" name="直接连接符 13"/>
          <p:cNvCxnSpPr/>
          <p:nvPr userDrawn="1">
            <p:custDataLst>
              <p:tags r:id="rId6"/>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7"/>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椭圆 8"/>
          <p:cNvSpPr/>
          <p:nvPr userDrawn="1">
            <p:custDataLst>
              <p:tags r:id="rId8"/>
            </p:custDataLst>
          </p:nvPr>
        </p:nvSpPr>
        <p:spPr>
          <a:xfrm>
            <a:off x="1065726"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custDataLst>
              <p:tags r:id="rId9"/>
            </p:custDataLst>
          </p:nvPr>
        </p:nvSpPr>
        <p:spPr>
          <a:xfrm>
            <a:off x="1471998"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10"/>
            </p:custDataLst>
          </p:nvPr>
        </p:nvSpPr>
        <p:spPr>
          <a:xfrm>
            <a:off x="1675135"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11"/>
            </p:custDataLst>
          </p:nvPr>
        </p:nvSpPr>
        <p:spPr>
          <a:xfrm>
            <a:off x="1268862"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custDataLst>
              <p:tags r:id="rId12"/>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13"/>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p:cNvSpPr/>
          <p:nvPr userDrawn="1">
            <p:custDataLst>
              <p:tags r:id="rId14"/>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5"/>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6"/>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17"/>
            </p:custDataLst>
          </p:nvPr>
        </p:nvSpPr>
        <p:spPr>
          <a:xfrm>
            <a:off x="1054100" y="4624668"/>
            <a:ext cx="1889646" cy="540000"/>
          </a:xfrm>
          <a:prstGeom prst="roundRect">
            <a:avLst>
              <a:gd name="adj" fmla="val 50000"/>
            </a:avLst>
          </a:prstGeom>
          <a:gradFill flip="none" rotWithShape="1">
            <a:gsLst>
              <a:gs pos="2000">
                <a:schemeClr val="accent1"/>
              </a:gs>
              <a:gs pos="100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ltLang="zh-CN" sz="2800" b="1" dirty="0">
              <a:latin typeface="+mj-ea"/>
              <a:ea typeface="+mj-ea"/>
              <a:sym typeface="+mn-ea"/>
            </a:endParaRPr>
          </a:p>
        </p:txBody>
      </p:sp>
      <p:pic>
        <p:nvPicPr>
          <p:cNvPr id="30" name="图形 29"/>
          <p:cNvPicPr>
            <a:picLocks noChangeAspect="1"/>
          </p:cNvPicPr>
          <p:nvPr userDrawn="1">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rot="2700000">
            <a:off x="1360596" y="4813301"/>
            <a:ext cx="162734" cy="162734"/>
          </a:xfrm>
          <a:prstGeom prst="rect">
            <a:avLst/>
          </a:prstGeom>
        </p:spPr>
      </p:pic>
      <p:sp>
        <p:nvSpPr>
          <p:cNvPr id="4" name="日期占位符 3"/>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2"/>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3"/>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ctrTitle"/>
            <p:custDataLst>
              <p:tags r:id="rId24"/>
            </p:custDataLst>
          </p:nvPr>
        </p:nvSpPr>
        <p:spPr>
          <a:xfrm>
            <a:off x="1054102" y="1589837"/>
            <a:ext cx="6093417" cy="2294852"/>
          </a:xfrm>
        </p:spPr>
        <p:txBody>
          <a:bodyPr wrap="square" anchor="b">
            <a:normAutofit/>
          </a:bodyPr>
          <a:lstStyle>
            <a:lvl1pPr algn="l">
              <a:lnSpc>
                <a:spcPct val="100000"/>
              </a:lnSpc>
              <a:defRPr sz="6000">
                <a:solidFill>
                  <a:schemeClr val="tx2"/>
                </a:solidFill>
              </a:defRPr>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25"/>
            </p:custDataLst>
          </p:nvPr>
        </p:nvSpPr>
        <p:spPr>
          <a:xfrm>
            <a:off x="8479674" y="654348"/>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4" name="署名占位符 10"/>
          <p:cNvSpPr>
            <a:spLocks noGrp="1"/>
          </p:cNvSpPr>
          <p:nvPr>
            <p:ph type="body" sz="quarter" idx="17" hasCustomPrompt="1"/>
            <p:custDataLst>
              <p:tags r:id="rId26"/>
            </p:custDataLst>
          </p:nvPr>
        </p:nvSpPr>
        <p:spPr>
          <a:xfrm>
            <a:off x="1713688" y="4624668"/>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lvl1pPr marL="0" indent="0" algn="ctr">
              <a:lnSpc>
                <a:spcPct val="100000"/>
              </a:lnSpc>
              <a:spcBef>
                <a:spcPts val="0"/>
              </a:spcBef>
              <a:buNone/>
              <a:defRPr lang="zh-CN" altLang="en-US" sz="1600" b="1" dirty="0">
                <a:solidFill>
                  <a:srgbClr val="031A2F"/>
                </a:solidFill>
                <a:latin typeface="+mn-ea"/>
                <a:ea typeface="+mn-ea"/>
              </a:defRPr>
            </a:lvl1pPr>
          </a:lstStyle>
          <a:p>
            <a:pPr marL="0" lvl="0" algn="ctr"/>
            <a:r>
              <a:rPr lang="zh-CN" altLang="en-US" dirty="0"/>
              <a:t>署名</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矩形 17"/>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9" name="椭圆 18"/>
          <p:cNvSpPr/>
          <p:nvPr userDrawn="1">
            <p:custDataLst>
              <p:tags r:id="rId3"/>
            </p:custDataLst>
          </p:nvPr>
        </p:nvSpPr>
        <p:spPr>
          <a:xfrm>
            <a:off x="10122177" y="390350"/>
            <a:ext cx="1224507" cy="1224507"/>
          </a:xfrm>
          <a:prstGeom prst="ellipse">
            <a:avLst/>
          </a:prstGeom>
          <a:gradFill>
            <a:gsLst>
              <a:gs pos="100000">
                <a:schemeClr val="accent2">
                  <a:alpha val="70000"/>
                </a:schemeClr>
              </a:gs>
              <a:gs pos="0">
                <a:schemeClr val="accent2">
                  <a:alpha val="0"/>
                </a:schemeClr>
              </a:gs>
            </a:gsLst>
            <a:lin ang="5400000" scaled="1"/>
          </a:grad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4"/>
            </p:custDataLst>
          </p:nvPr>
        </p:nvSpPr>
        <p:spPr>
          <a:xfrm>
            <a:off x="10315575" y="527100"/>
            <a:ext cx="1876425" cy="1444245"/>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71000">
                <a:schemeClr val="bg1">
                  <a:alpha val="68000"/>
                </a:schemeClr>
              </a:gs>
              <a:gs pos="50000">
                <a:schemeClr val="bg1">
                  <a:alpha val="5000"/>
                </a:schemeClr>
              </a:gs>
            </a:gsLst>
            <a:lin ang="13500000" scaled="1"/>
            <a:tileRect/>
          </a:gradFill>
          <a:ln w="6350">
            <a:gradFill flip="none" rotWithShape="1">
              <a:gsLst>
                <a:gs pos="17000">
                  <a:schemeClr val="bg2"/>
                </a:gs>
                <a:gs pos="30000">
                  <a:schemeClr val="bg2">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31" name="矩形 30"/>
          <p:cNvSpPr/>
          <p:nvPr userDrawn="1">
            <p:custDataLst>
              <p:tags r:id="rId5"/>
            </p:custDataLst>
          </p:nvPr>
        </p:nvSpPr>
        <p:spPr>
          <a:xfrm>
            <a:off x="0" y="1893811"/>
            <a:ext cx="12192000" cy="4964189"/>
          </a:xfrm>
          <a:prstGeom prst="rect">
            <a:avLst/>
          </a:prstGeom>
          <a:gradFill>
            <a:gsLst>
              <a:gs pos="95000">
                <a:srgbClr val="FEFEFF">
                  <a:alpha val="100000"/>
                </a:srgbClr>
              </a:gs>
              <a:gs pos="0">
                <a:srgbClr val="E6EFFE">
                  <a:alpha val="100000"/>
                  <a:lumMod val="5000"/>
                  <a:lumOff val="95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custDataLst>
              <p:tags r:id="rId6"/>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userDrawn="1">
            <p:custDataLst>
              <p:tags r:id="rId7"/>
            </p:custDataLst>
          </p:nvPr>
        </p:nvSpPr>
        <p:spPr>
          <a:xfrm>
            <a:off x="2" y="2"/>
            <a:ext cx="891201" cy="780696"/>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p:cNvSpPr/>
          <p:nvPr userDrawn="1">
            <p:custDataLst>
              <p:tags r:id="rId8"/>
            </p:custDataLst>
          </p:nvPr>
        </p:nvSpPr>
        <p:spPr>
          <a:xfrm>
            <a:off x="8346055" y="1014463"/>
            <a:ext cx="106363" cy="10636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custDataLst>
              <p:tags r:id="rId9"/>
            </p:custDataLst>
          </p:nvPr>
        </p:nvSpPr>
        <p:spPr>
          <a:xfrm>
            <a:off x="8708679" y="1014463"/>
            <a:ext cx="106363" cy="106363"/>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0"/>
            </p:custDataLst>
          </p:nvPr>
        </p:nvSpPr>
        <p:spPr>
          <a:xfrm>
            <a:off x="8889990" y="1014463"/>
            <a:ext cx="106363" cy="106363"/>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1"/>
            </p:custDataLst>
          </p:nvPr>
        </p:nvSpPr>
        <p:spPr>
          <a:xfrm>
            <a:off x="8527367" y="1014463"/>
            <a:ext cx="106363" cy="1063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userDrawn="1">
            <p:ph type="ftr" sz="quarter" idx="11"/>
            <p:custDataLst>
              <p:tags r:id="rId13"/>
            </p:custDataLst>
          </p:nvPr>
        </p:nvSpPr>
        <p:spPr/>
        <p:txBody>
          <a:bodyPr/>
          <a:lstStyle/>
          <a:p>
            <a:endParaRPr lang="zh-CN" altLang="en-US"/>
          </a:p>
        </p:txBody>
      </p:sp>
      <p:sp>
        <p:nvSpPr>
          <p:cNvPr id="9" name="灯片编号占位符 5"/>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userDrawn="1">
            <p:ph type="title" hasCustomPrompt="1"/>
            <p:custDataLst>
              <p:tags r:id="rId15"/>
            </p:custDataLst>
          </p:nvPr>
        </p:nvSpPr>
        <p:spPr>
          <a:xfrm>
            <a:off x="1066800" y="527100"/>
            <a:ext cx="1760105" cy="1081088"/>
          </a:xfrm>
        </p:spPr>
        <p:txBody>
          <a:bodyPr wrap="square" anchor="ctr" anchorCtr="0">
            <a:normAutofit/>
          </a:bodyPr>
          <a:lstStyle>
            <a:lvl1pPr>
              <a:defRPr sz="5400"/>
            </a:lvl1pPr>
          </a:lstStyle>
          <a:p>
            <a:r>
              <a:rPr lang="zh-CN" altLang="en-US" dirty="0"/>
              <a:t>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7999"/>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椭圆 14"/>
          <p:cNvSpPr/>
          <p:nvPr userDrawn="1">
            <p:custDataLst>
              <p:tags r:id="rId3"/>
            </p:custDataLst>
          </p:nvPr>
        </p:nvSpPr>
        <p:spPr>
          <a:xfrm>
            <a:off x="7367286" y="1479791"/>
            <a:ext cx="3240000" cy="324000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381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任意多边形: 形状 18"/>
          <p:cNvSpPr/>
          <p:nvPr userDrawn="1">
            <p:custDataLst>
              <p:tags r:id="rId4"/>
            </p:custDataLst>
          </p:nvPr>
        </p:nvSpPr>
        <p:spPr>
          <a:xfrm>
            <a:off x="8451850" y="1632262"/>
            <a:ext cx="3740150" cy="5210789"/>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任意多边形: 形状 16"/>
          <p:cNvSpPr/>
          <p:nvPr userDrawn="1">
            <p:custDataLst>
              <p:tags r:id="rId5"/>
            </p:custDataLst>
          </p:nvPr>
        </p:nvSpPr>
        <p:spPr>
          <a:xfrm>
            <a:off x="1" y="1"/>
            <a:ext cx="1320207" cy="1156508"/>
          </a:xfrm>
          <a:custGeom>
            <a:avLst/>
            <a:gdLst>
              <a:gd name="connsiteX0" fmla="*/ 0 w 1809977"/>
              <a:gd name="connsiteY0" fmla="*/ 0 h 1585549"/>
              <a:gd name="connsiteX1" fmla="*/ 1809977 w 1809977"/>
              <a:gd name="connsiteY1" fmla="*/ 0 h 1585549"/>
              <a:gd name="connsiteX2" fmla="*/ 1801326 w 1809977"/>
              <a:gd name="connsiteY2" fmla="*/ 56684 h 1585549"/>
              <a:gd name="connsiteX3" fmla="*/ 116835 w 1809977"/>
              <a:gd name="connsiteY3" fmla="*/ 1579650 h 1585549"/>
              <a:gd name="connsiteX4" fmla="*/ 0 w 1809977"/>
              <a:gd name="connsiteY4" fmla="*/ 1585549 h 1585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977" h="1585549">
                <a:moveTo>
                  <a:pt x="0" y="0"/>
                </a:moveTo>
                <a:lnTo>
                  <a:pt x="1809977" y="0"/>
                </a:lnTo>
                <a:lnTo>
                  <a:pt x="1801326" y="56684"/>
                </a:lnTo>
                <a:cubicBezTo>
                  <a:pt x="1635100" y="869008"/>
                  <a:pt x="955821" y="1494446"/>
                  <a:pt x="116835" y="1579650"/>
                </a:cubicBezTo>
                <a:lnTo>
                  <a:pt x="0" y="1585549"/>
                </a:lnTo>
                <a:close/>
              </a:path>
            </a:pathLst>
          </a:custGeom>
          <a:gradFill flip="none" rotWithShape="1">
            <a:gsLst>
              <a:gs pos="20000">
                <a:schemeClr val="accent2">
                  <a:alpha val="0"/>
                </a:schemeClr>
              </a:gs>
              <a:gs pos="100000">
                <a:schemeClr val="accent2">
                  <a:alpha val="30000"/>
                </a:schemeClr>
              </a:gs>
            </a:gsLst>
            <a:lin ang="27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弧形 20"/>
          <p:cNvSpPr/>
          <p:nvPr userDrawn="1">
            <p:custDataLst>
              <p:tags r:id="rId6"/>
            </p:custDataLst>
          </p:nvPr>
        </p:nvSpPr>
        <p:spPr>
          <a:xfrm flipH="1" flipV="1">
            <a:off x="6581827" y="572963"/>
            <a:ext cx="4505466" cy="4505466"/>
          </a:xfrm>
          <a:prstGeom prst="arc">
            <a:avLst>
              <a:gd name="adj1" fmla="val 8263304"/>
              <a:gd name="adj2" fmla="val 8979118"/>
            </a:avLst>
          </a:prstGeom>
          <a:solidFill>
            <a:schemeClr val="bg2">
              <a:alpha val="0"/>
            </a:schemeClr>
          </a:solidFill>
          <a:ln>
            <a:solidFill>
              <a:schemeClr val="bg2">
                <a:lumMod val="90000"/>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椭圆 30"/>
          <p:cNvSpPr/>
          <p:nvPr userDrawn="1">
            <p:custDataLst>
              <p:tags r:id="rId7"/>
            </p:custDataLst>
          </p:nvPr>
        </p:nvSpPr>
        <p:spPr>
          <a:xfrm>
            <a:off x="7819164" y="890328"/>
            <a:ext cx="334236" cy="334236"/>
          </a:xfrm>
          <a:prstGeom prst="ellipse">
            <a:avLst/>
          </a:prstGeom>
          <a:gradFill>
            <a:gsLst>
              <a:gs pos="95000">
                <a:schemeClr val="accent2"/>
              </a:gs>
              <a:gs pos="0">
                <a:schemeClr val="accent2">
                  <a:alpha val="0"/>
                </a:schemeClr>
              </a:gs>
            </a:gsLst>
            <a:lin ang="5400000" scaled="1"/>
          </a:gradFill>
          <a:ln>
            <a:noFill/>
          </a:ln>
          <a:effectLst>
            <a:softEdge rad="50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custDataLst>
              <p:tags r:id="rId8"/>
            </p:custDataLst>
          </p:nvPr>
        </p:nvSpPr>
        <p:spPr>
          <a:xfrm>
            <a:off x="1063228" y="1775895"/>
            <a:ext cx="5235972" cy="2024362"/>
          </a:xfrm>
        </p:spPr>
        <p:txBody>
          <a:bodyPr wrap="square" anchor="b">
            <a:noAutofit/>
          </a:bodyPr>
          <a:lstStyle>
            <a:lvl1pPr algn="l">
              <a:lnSpc>
                <a:spcPct val="100000"/>
              </a:lnSpc>
              <a:defRPr sz="6400"/>
            </a:lvl1pPr>
          </a:lstStyle>
          <a:p>
            <a:r>
              <a:rPr lang="zh-CN" altLang="en-US" dirty="0"/>
              <a:t>单击此处编辑母版标题样式</a:t>
            </a:r>
            <a:endParaRPr lang="zh-CN" altLang="en-US" dirty="0"/>
          </a:p>
        </p:txBody>
      </p:sp>
      <p:sp>
        <p:nvSpPr>
          <p:cNvPr id="10" name="公司名占位符 6"/>
          <p:cNvSpPr>
            <a:spLocks noGrp="1"/>
          </p:cNvSpPr>
          <p:nvPr>
            <p:ph type="body" sz="quarter" idx="13" hasCustomPrompt="1"/>
            <p:custDataLst>
              <p:tags r:id="rId9"/>
            </p:custDataLst>
          </p:nvPr>
        </p:nvSpPr>
        <p:spPr>
          <a:xfrm>
            <a:off x="8473202" y="667501"/>
            <a:ext cx="2880000" cy="504000"/>
          </a:xfrm>
        </p:spPr>
        <p:txBody>
          <a:bodyPr wrap="square" anchor="ctr">
            <a:normAutofit/>
          </a:bodyPr>
          <a:lstStyle>
            <a:lvl1pPr marL="0" indent="0" algn="r">
              <a:lnSpc>
                <a:spcPct val="100000"/>
              </a:lnSpc>
              <a:buNone/>
              <a:defRPr sz="1600" b="0">
                <a:solidFill>
                  <a:schemeClr val="tx2">
                    <a:alpha val="70000"/>
                  </a:schemeClr>
                </a:solidFill>
              </a:defRPr>
            </a:lvl1pPr>
          </a:lstStyle>
          <a:p>
            <a:pPr lvl="0"/>
            <a:r>
              <a:rPr lang="zh-CN" altLang="en-US" dirty="0"/>
              <a:t>公司名</a:t>
            </a:r>
            <a:endParaRPr lang="zh-CN" altLang="en-US" dirty="0"/>
          </a:p>
        </p:txBody>
      </p:sp>
      <p:sp>
        <p:nvSpPr>
          <p:cNvPr id="22" name="椭圆 21"/>
          <p:cNvSpPr/>
          <p:nvPr userDrawn="1">
            <p:custDataLst>
              <p:tags r:id="rId10"/>
            </p:custDataLst>
          </p:nvPr>
        </p:nvSpPr>
        <p:spPr>
          <a:xfrm>
            <a:off x="1074851" y="867326"/>
            <a:ext cx="108000" cy="10800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11"/>
            </p:custDataLst>
          </p:nvPr>
        </p:nvSpPr>
        <p:spPr>
          <a:xfrm>
            <a:off x="1481123" y="867326"/>
            <a:ext cx="108000" cy="1080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custDataLst>
              <p:tags r:id="rId12"/>
            </p:custDataLst>
          </p:nvPr>
        </p:nvSpPr>
        <p:spPr>
          <a:xfrm>
            <a:off x="1684260" y="867326"/>
            <a:ext cx="108000" cy="10800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custDataLst>
              <p:tags r:id="rId13"/>
            </p:custDataLst>
          </p:nvPr>
        </p:nvSpPr>
        <p:spPr>
          <a:xfrm>
            <a:off x="1277987" y="867326"/>
            <a:ext cx="108000" cy="10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custDataLst>
              <p:tags r:id="rId14"/>
            </p:custDataLst>
          </p:nvPr>
        </p:nvSpPr>
        <p:spPr>
          <a:xfrm>
            <a:off x="10137187" y="3838727"/>
            <a:ext cx="1174493" cy="1174493"/>
          </a:xfrm>
          <a:prstGeom prst="ellipse">
            <a:avLst/>
          </a:prstGeom>
          <a:gradFill>
            <a:gsLst>
              <a:gs pos="100000">
                <a:schemeClr val="accent2">
                  <a:alpha val="30000"/>
                </a:schemeClr>
              </a:gs>
              <a:gs pos="0">
                <a:schemeClr val="accent2">
                  <a:alpha val="0"/>
                </a:schemeClr>
              </a:gs>
            </a:gsLst>
            <a:lin ang="5400000" scaled="1"/>
          </a:gra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custDataLst>
              <p:tags r:id="rId15"/>
            </p:custDataLst>
          </p:nvPr>
        </p:nvSpPr>
        <p:spPr>
          <a:xfrm>
            <a:off x="10741220" y="2120901"/>
            <a:ext cx="828798" cy="828798"/>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形 32"/>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rot="2700000">
            <a:off x="1360596" y="4813301"/>
            <a:ext cx="162734" cy="162734"/>
          </a:xfrm>
          <a:prstGeom prst="rect">
            <a:avLst/>
          </a:prstGeom>
        </p:spPr>
      </p:pic>
      <p:pic>
        <p:nvPicPr>
          <p:cNvPr id="3" name="图片 2" descr="e58fbaa3-0222-4b3a-936d-9e569676a30b"/>
          <p:cNvPicPr>
            <a:picLocks noChangeAspect="1"/>
          </p:cNvPicPr>
          <p:nvPr userDrawn="1">
            <p:custDataLst>
              <p:tags r:id="rId19"/>
            </p:custDataLst>
          </p:nvPr>
        </p:nvPicPr>
        <p:blipFill>
          <a:blip r:embed="rId20"/>
          <a:stretch>
            <a:fillRect/>
          </a:stretch>
        </p:blipFill>
        <p:spPr>
          <a:xfrm>
            <a:off x="10718165" y="83185"/>
            <a:ext cx="1464945" cy="10394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37002"/>
          </a:xfrm>
          <a:prstGeom prst="rect">
            <a:avLst/>
          </a:prstGeom>
          <a:gradFill flip="none" rotWithShape="1">
            <a:gsLst>
              <a:gs pos="0">
                <a:schemeClr val="bg1">
                  <a:alpha val="0"/>
                </a:schemeClr>
              </a:gs>
              <a:gs pos="76000">
                <a:schemeClr val="accent2">
                  <a:alpha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任意多边形: 形状 4"/>
          <p:cNvSpPr/>
          <p:nvPr userDrawn="1">
            <p:custDataLst>
              <p:tags r:id="rId3"/>
            </p:custDataLst>
          </p:nvPr>
        </p:nvSpPr>
        <p:spPr>
          <a:xfrm>
            <a:off x="11163935" y="5203190"/>
            <a:ext cx="1028065" cy="1173480"/>
          </a:xfrm>
          <a:custGeom>
            <a:avLst/>
            <a:gdLst>
              <a:gd name="connsiteX0" fmla="*/ 1028065 w 1028065"/>
              <a:gd name="connsiteY0" fmla="*/ 0 h 1173480"/>
              <a:gd name="connsiteX1" fmla="*/ 1028065 w 1028065"/>
              <a:gd name="connsiteY1" fmla="*/ 1173480 h 1173480"/>
              <a:gd name="connsiteX2" fmla="*/ 0 w 1028065"/>
              <a:gd name="connsiteY2" fmla="*/ 1173480 h 1173480"/>
              <a:gd name="connsiteX3" fmla="*/ 3825 w 1028065"/>
              <a:gd name="connsiteY3" fmla="*/ 1097731 h 1173480"/>
              <a:gd name="connsiteX4" fmla="*/ 991311 w 1028065"/>
              <a:gd name="connsiteY4" fmla="*/ 5608 h 117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065" h="1173480">
                <a:moveTo>
                  <a:pt x="1028065" y="0"/>
                </a:moveTo>
                <a:lnTo>
                  <a:pt x="1028065" y="1173480"/>
                </a:lnTo>
                <a:lnTo>
                  <a:pt x="0" y="1173480"/>
                </a:lnTo>
                <a:lnTo>
                  <a:pt x="3825" y="1097731"/>
                </a:lnTo>
                <a:cubicBezTo>
                  <a:pt x="59071" y="553783"/>
                  <a:pt x="464603" y="113379"/>
                  <a:pt x="991311" y="5608"/>
                </a:cubicBezTo>
                <a:close/>
              </a:path>
            </a:pathLst>
          </a:custGeom>
          <a:gradFill>
            <a:gsLst>
              <a:gs pos="33000">
                <a:schemeClr val="bg1">
                  <a:alpha val="0"/>
                </a:schemeClr>
              </a:gs>
              <a:gs pos="85000">
                <a:schemeClr val="bg1"/>
              </a:gs>
            </a:gsLst>
            <a:lin ang="13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userDrawn="1">
            <p:custDataLst>
              <p:tags r:id="rId4"/>
            </p:custDataLst>
          </p:nvPr>
        </p:nvSpPr>
        <p:spPr>
          <a:xfrm flipH="1">
            <a:off x="2304848" y="959828"/>
            <a:ext cx="2704621" cy="2704620"/>
          </a:xfrm>
          <a:prstGeom prst="ellipse">
            <a:avLst/>
          </a:prstGeom>
          <a:gradFill>
            <a:gsLst>
              <a:gs pos="100000">
                <a:schemeClr val="accent1"/>
              </a:gs>
              <a:gs pos="52000">
                <a:schemeClr val="accent2"/>
              </a:gs>
              <a:gs pos="0">
                <a:schemeClr val="accent2">
                  <a:alpha val="0"/>
                </a:schemeClr>
              </a:gs>
            </a:gsLst>
            <a:lin ang="540000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userDrawn="1">
            <p:custDataLst>
              <p:tags r:id="rId5"/>
            </p:custDataLst>
          </p:nvPr>
        </p:nvSpPr>
        <p:spPr>
          <a:xfrm flipH="1">
            <a:off x="0" y="922053"/>
            <a:ext cx="4260648" cy="5935948"/>
          </a:xfrm>
          <a:custGeom>
            <a:avLst/>
            <a:gdLst>
              <a:gd name="connsiteX0" fmla="*/ 3740150 w 3740150"/>
              <a:gd name="connsiteY0" fmla="*/ 0 h 5210789"/>
              <a:gd name="connsiteX1" fmla="*/ 3740150 w 3740150"/>
              <a:gd name="connsiteY1" fmla="*/ 5210789 h 5210789"/>
              <a:gd name="connsiteX2" fmla="*/ 301051 w 3740150"/>
              <a:gd name="connsiteY2" fmla="*/ 5210789 h 5210789"/>
              <a:gd name="connsiteX3" fmla="*/ 293920 w 3740150"/>
              <a:gd name="connsiteY3" fmla="*/ 5195985 h 5210789"/>
              <a:gd name="connsiteX4" fmla="*/ 0 w 3740150"/>
              <a:gd name="connsiteY4" fmla="*/ 3740150 h 5210789"/>
              <a:gd name="connsiteX5" fmla="*/ 3740150 w 3740150"/>
              <a:gd name="connsiteY5" fmla="*/ 0 h 521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0150" h="5210789">
                <a:moveTo>
                  <a:pt x="3740150" y="0"/>
                </a:moveTo>
                <a:lnTo>
                  <a:pt x="3740150" y="5210789"/>
                </a:lnTo>
                <a:lnTo>
                  <a:pt x="301051" y="5210789"/>
                </a:lnTo>
                <a:lnTo>
                  <a:pt x="293920" y="5195985"/>
                </a:lnTo>
                <a:cubicBezTo>
                  <a:pt x="104658" y="4748520"/>
                  <a:pt x="0" y="4256557"/>
                  <a:pt x="0" y="3740150"/>
                </a:cubicBezTo>
                <a:cubicBezTo>
                  <a:pt x="0" y="1674522"/>
                  <a:pt x="1674522" y="0"/>
                  <a:pt x="3740150" y="0"/>
                </a:cubicBezTo>
                <a:close/>
              </a:path>
            </a:pathLst>
          </a:custGeom>
          <a:gradFill flip="none" rotWithShape="1">
            <a:gsLst>
              <a:gs pos="88000">
                <a:schemeClr val="bg2"/>
              </a:gs>
              <a:gs pos="39000">
                <a:schemeClr val="bg2">
                  <a:alpha val="0"/>
                </a:schemeClr>
              </a:gs>
            </a:gsLst>
            <a:lin ang="13500000" scaled="1"/>
            <a:tileRect/>
          </a:gradFill>
          <a:ln w="12700">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5" name="矩形 14"/>
          <p:cNvSpPr/>
          <p:nvPr userDrawn="1">
            <p:custDataLst>
              <p:tags r:id="rId6"/>
            </p:custDataLst>
          </p:nvPr>
        </p:nvSpPr>
        <p:spPr>
          <a:xfrm>
            <a:off x="0" y="6351259"/>
            <a:ext cx="12192000" cy="506741"/>
          </a:xfrm>
          <a:prstGeom prst="rect">
            <a:avLst/>
          </a:prstGeom>
          <a:gradFill flip="none" rotWithShape="1">
            <a:gsLst>
              <a:gs pos="19000">
                <a:schemeClr val="accent1"/>
              </a:gs>
              <a:gs pos="83000">
                <a:schemeClr val="accent2"/>
              </a:gs>
            </a:gsLst>
            <a:lin ang="135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zh-CN" altLang="en-US" sz="2800" b="1">
              <a:latin typeface="+mj-ea"/>
              <a:ea typeface="+mj-ea"/>
            </a:endParaRPr>
          </a:p>
        </p:txBody>
      </p:sp>
      <p:sp>
        <p:nvSpPr>
          <p:cNvPr id="12" name="椭圆 11"/>
          <p:cNvSpPr/>
          <p:nvPr userDrawn="1">
            <p:custDataLst>
              <p:tags r:id="rId7"/>
            </p:custDataLst>
          </p:nvPr>
        </p:nvSpPr>
        <p:spPr>
          <a:xfrm>
            <a:off x="1777048" y="3626673"/>
            <a:ext cx="1055600" cy="1055600"/>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675814" y="673304"/>
            <a:ext cx="436971" cy="436971"/>
          </a:xfrm>
          <a:prstGeom prst="ellipse">
            <a:avLst/>
          </a:prstGeom>
          <a:gradFill>
            <a:gsLst>
              <a:gs pos="95000">
                <a:schemeClr val="accent2"/>
              </a:gs>
              <a:gs pos="0">
                <a:schemeClr val="accent2">
                  <a:alpha val="0"/>
                </a:schemeClr>
              </a:gs>
            </a:gsLst>
            <a:lin ang="5400000" scaled="1"/>
          </a:gra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9"/>
            </p:custDataLst>
          </p:nvPr>
        </p:nvSpPr>
        <p:spPr>
          <a:xfrm flipH="1">
            <a:off x="10690611" y="5145127"/>
            <a:ext cx="92066" cy="92066"/>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custDataLst>
              <p:tags r:id="rId10"/>
            </p:custDataLst>
          </p:nvPr>
        </p:nvSpPr>
        <p:spPr>
          <a:xfrm flipH="1">
            <a:off x="10376728" y="5145127"/>
            <a:ext cx="92066" cy="92066"/>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11"/>
            </p:custDataLst>
          </p:nvPr>
        </p:nvSpPr>
        <p:spPr>
          <a:xfrm flipH="1">
            <a:off x="10219788" y="5145127"/>
            <a:ext cx="92066" cy="92066"/>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12"/>
            </p:custDataLst>
          </p:nvPr>
        </p:nvSpPr>
        <p:spPr>
          <a:xfrm flipH="1">
            <a:off x="10533670" y="5145127"/>
            <a:ext cx="92066" cy="9206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4"/>
          <p:cNvSpPr>
            <a:spLocks noGrp="1"/>
          </p:cNvSpPr>
          <p:nvPr>
            <p:ph type="dt" sz="half" idx="10"/>
            <p:custDataLst>
              <p:tags r:id="rId1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4"/>
            </p:custDataLst>
          </p:nvPr>
        </p:nvSpPr>
        <p:spPr/>
        <p:txBody>
          <a:bodyPr/>
          <a:lstStyle/>
          <a:p>
            <a:endParaRPr lang="zh-CN" altLang="en-US"/>
          </a:p>
        </p:txBody>
      </p:sp>
      <p:sp>
        <p:nvSpPr>
          <p:cNvPr id="6" name="灯片编号占位符 6"/>
          <p:cNvSpPr>
            <a:spLocks noGrp="1"/>
          </p:cNvSpPr>
          <p:nvPr>
            <p:ph type="sldNum" sz="quarter" idx="12"/>
            <p:custDataLst>
              <p:tags r:id="rId15"/>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p:custDataLst>
              <p:tags r:id="rId16"/>
            </p:custDataLst>
          </p:nvPr>
        </p:nvSpPr>
        <p:spPr>
          <a:xfrm>
            <a:off x="5305909" y="3019881"/>
            <a:ext cx="5466468" cy="2055473"/>
          </a:xfrm>
        </p:spPr>
        <p:txBody>
          <a:bodyPr wrap="square" anchor="t" anchorCtr="0">
            <a:normAutofit/>
          </a:bodyPr>
          <a:lstStyle>
            <a:lvl1pPr algn="r">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17"/>
            </p:custDataLst>
          </p:nvPr>
        </p:nvSpPr>
        <p:spPr>
          <a:xfrm>
            <a:off x="5303509" y="1110275"/>
            <a:ext cx="5466468" cy="1813863"/>
          </a:xfrm>
        </p:spPr>
        <p:txBody>
          <a:bodyPr wrap="none" anchor="b" anchorCtr="0">
            <a:normAutofit/>
          </a:bodyPr>
          <a:lstStyle>
            <a:lvl1pPr marL="0" indent="0" algn="r">
              <a:buNone/>
              <a:defRPr sz="8800" b="1">
                <a:gradFill flip="none" rotWithShape="1">
                  <a:gsLst>
                    <a:gs pos="0">
                      <a:schemeClr val="accent2"/>
                    </a:gs>
                    <a:gs pos="100000">
                      <a:schemeClr val="accent1"/>
                    </a:gs>
                  </a:gsLst>
                  <a:lin ang="2700000" scaled="1"/>
                  <a:tileRect/>
                </a:gradFill>
              </a:defRPr>
            </a:lvl1pPr>
          </a:lstStyle>
          <a:p>
            <a:pPr lvl="0"/>
            <a:r>
              <a:rPr lang="zh-CN" altLang="en-US" dirty="0"/>
              <a:t>节编号</a:t>
            </a:r>
            <a:endParaRPr lang="zh-CN" altLang="en-US" dirty="0"/>
          </a:p>
        </p:txBody>
      </p:sp>
      <p:cxnSp>
        <p:nvCxnSpPr>
          <p:cNvPr id="3" name="直接连接符 2"/>
          <p:cNvCxnSpPr/>
          <p:nvPr userDrawn="1">
            <p:custDataLst>
              <p:tags r:id="rId18"/>
            </p:custDataLst>
          </p:nvPr>
        </p:nvCxnSpPr>
        <p:spPr>
          <a:xfrm>
            <a:off x="695960" y="6605101"/>
            <a:ext cx="10077450" cy="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0945019" y="6605101"/>
            <a:ext cx="573881" cy="0"/>
          </a:xfrm>
          <a:prstGeom prst="line">
            <a:avLst/>
          </a:prstGeom>
          <a:ln w="22225" cap="rnd">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pic>
        <p:nvPicPr>
          <p:cNvPr id="8" name="图片 7" descr="e58fbaa3-0222-4b3a-936d-9e569676a30b"/>
          <p:cNvPicPr>
            <a:picLocks noChangeAspect="1"/>
          </p:cNvPicPr>
          <p:nvPr userDrawn="1">
            <p:custDataLst>
              <p:tags r:id="rId5"/>
            </p:custDataLst>
          </p:nvPr>
        </p:nvPicPr>
        <p:blipFill>
          <a:blip r:embed="rId6"/>
          <a:stretch>
            <a:fillRect/>
          </a:stretch>
        </p:blipFill>
        <p:spPr>
          <a:xfrm>
            <a:off x="10572750" y="149860"/>
            <a:ext cx="1464945" cy="103949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118.xml"/><Relationship Id="rId20" Type="http://schemas.openxmlformats.org/officeDocument/2006/relationships/tags" Target="../tags/tag117.xml"/><Relationship Id="rId2" Type="http://schemas.openxmlformats.org/officeDocument/2006/relationships/slideLayout" Target="../slideLayouts/slideLayout2.xml"/><Relationship Id="rId19" Type="http://schemas.openxmlformats.org/officeDocument/2006/relationships/tags" Target="../tags/tag116.xml"/><Relationship Id="rId18" Type="http://schemas.openxmlformats.org/officeDocument/2006/relationships/tags" Target="../tags/tag115.xml"/><Relationship Id="rId17" Type="http://schemas.openxmlformats.org/officeDocument/2006/relationships/tags" Target="../tags/tag114.xml"/><Relationship Id="rId16" Type="http://schemas.openxmlformats.org/officeDocument/2006/relationships/tags" Target="../tags/tag113.xml"/><Relationship Id="rId15" Type="http://schemas.openxmlformats.org/officeDocument/2006/relationships/tags" Target="../tags/tag112.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slideLayout" Target="../slideLayouts/slideLayout13.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microsoft.com/office/2007/relationships/hdphoto" Target="../media/image10.wdp"/><Relationship Id="rId14" Type="http://schemas.openxmlformats.org/officeDocument/2006/relationships/image" Target="../media/image9.png"/><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2" Type="http://schemas.openxmlformats.org/officeDocument/2006/relationships/theme" Target="../theme/theme3.xml"/><Relationship Id="rId21" Type="http://schemas.openxmlformats.org/officeDocument/2006/relationships/tags" Target="../tags/tag330.xml"/><Relationship Id="rId20" Type="http://schemas.openxmlformats.org/officeDocument/2006/relationships/tags" Target="../tags/tag329.xml"/><Relationship Id="rId2" Type="http://schemas.openxmlformats.org/officeDocument/2006/relationships/slideLayout" Target="../slideLayouts/slideLayout24.xml"/><Relationship Id="rId19" Type="http://schemas.openxmlformats.org/officeDocument/2006/relationships/tags" Target="../tags/tag328.xml"/><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矩形 8"/>
          <p:cNvSpPr/>
          <p:nvPr userDrawn="1">
            <p:custDataLst>
              <p:tags r:id="rId12"/>
            </p:custDataLst>
          </p:nvPr>
        </p:nvSpPr>
        <p:spPr>
          <a:xfrm>
            <a:off x="0" y="0"/>
            <a:ext cx="12192000" cy="6858000"/>
          </a:xfrm>
          <a:prstGeom prst="rect">
            <a:avLst/>
          </a:prstGeom>
          <a:gradFill flip="none" rotWithShape="1">
            <a:gsLst>
              <a:gs pos="0">
                <a:schemeClr val="bg1">
                  <a:alpha val="0"/>
                </a:schemeClr>
              </a:gs>
              <a:gs pos="91000">
                <a:schemeClr val="accent1">
                  <a:alpha val="2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custDataLst>
              <p:tags r:id="rId13"/>
            </p:custDataLst>
          </p:nvPr>
        </p:nvPicPr>
        <p:blipFill rotWithShape="1">
          <a:blip r:embed="rId14">
            <a:alphaModFix amt="4000"/>
            <a:extLst>
              <a:ext uri="{BEBA8EAE-BF5A-486C-A8C5-ECC9F3942E4B}">
                <a14:imgProps xmlns:a14="http://schemas.microsoft.com/office/drawing/2010/main">
                  <a14:imgLayer r:embed="rId15">
                    <a14:imgEffect>
                      <a14:brightnessContrast bright="6000" contrast="5000"/>
                    </a14:imgEffect>
                    <a14:imgEffect>
                      <a14:saturation sat="120000"/>
                    </a14:imgEffect>
                  </a14:imgLayer>
                </a14:imgProps>
              </a:ext>
              <a:ext uri="{28A0092B-C50C-407E-A947-70E740481C1C}">
                <a14:useLocalDpi xmlns:a14="http://schemas.microsoft.com/office/drawing/2010/main" val="0"/>
              </a:ext>
            </a:extLst>
          </a:blip>
          <a:srcRect l="25048"/>
          <a:stretch>
            <a:fillRect/>
          </a:stretch>
        </p:blipFill>
        <p:spPr>
          <a:xfrm flipH="1">
            <a:off x="4889500" y="388179"/>
            <a:ext cx="7302500" cy="6469821"/>
          </a:xfrm>
          <a:prstGeom prst="rect">
            <a:avLst/>
          </a:prstGeom>
        </p:spPr>
      </p:pic>
      <p:sp>
        <p:nvSpPr>
          <p:cNvPr id="2" name="标题占位符 1"/>
          <p:cNvSpPr>
            <a:spLocks noGrp="1"/>
          </p:cNvSpPr>
          <p:nvPr>
            <p:ph type="title"/>
            <p:custDataLst>
              <p:tags r:id="rId16"/>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37002"/>
          </a:xfrm>
          <a:prstGeom prst="rect">
            <a:avLst/>
          </a:prstGeom>
          <a:gradFill flip="none" rotWithShape="1">
            <a:gsLst>
              <a:gs pos="0">
                <a:schemeClr val="bg1">
                  <a:alpha val="0"/>
                </a:schemeClr>
              </a:gs>
              <a:gs pos="100000">
                <a:schemeClr val="accent2">
                  <a:alpha val="15000"/>
                </a:scheme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13"/>
            </p:custDataLst>
          </p:nvPr>
        </p:nvSpPr>
        <p:spPr>
          <a:xfrm>
            <a:off x="10767139" y="296501"/>
            <a:ext cx="742236" cy="742238"/>
          </a:xfrm>
          <a:prstGeom prst="ellipse">
            <a:avLst/>
          </a:prstGeom>
          <a:gradFill>
            <a:gsLst>
              <a:gs pos="100000">
                <a:schemeClr val="accent2">
                  <a:alpha val="50000"/>
                </a:schemeClr>
              </a:gs>
              <a:gs pos="0">
                <a:schemeClr val="accent2">
                  <a:alpha val="0"/>
                </a:schemeClr>
              </a:gs>
            </a:gsLst>
            <a:lin ang="5400000" scaled="1"/>
          </a:gradFill>
          <a:ln>
            <a:noFill/>
          </a:ln>
          <a:effectLst>
            <a:softEdge rad="762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custDataLst>
              <p:tags r:id="rId14"/>
            </p:custDataLst>
          </p:nvPr>
        </p:nvSpPr>
        <p:spPr>
          <a:xfrm>
            <a:off x="10975832" y="261411"/>
            <a:ext cx="1216167" cy="936058"/>
          </a:xfrm>
          <a:custGeom>
            <a:avLst/>
            <a:gdLst>
              <a:gd name="connsiteX0" fmla="*/ 1762548 w 1762548"/>
              <a:gd name="connsiteY0" fmla="*/ 0 h 1540757"/>
              <a:gd name="connsiteX1" fmla="*/ 1762548 w 1762548"/>
              <a:gd name="connsiteY1" fmla="*/ 1540757 h 1540757"/>
              <a:gd name="connsiteX2" fmla="*/ 0 w 1762548"/>
              <a:gd name="connsiteY2" fmla="*/ 1540757 h 1540757"/>
              <a:gd name="connsiteX3" fmla="*/ 18169 w 1762548"/>
              <a:gd name="connsiteY3" fmla="*/ 1421710 h 1540757"/>
              <a:gd name="connsiteX4" fmla="*/ 1762548 w 1762548"/>
              <a:gd name="connsiteY4" fmla="*/ 0 h 1540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48" h="1540757">
                <a:moveTo>
                  <a:pt x="1762548" y="0"/>
                </a:moveTo>
                <a:lnTo>
                  <a:pt x="1762548" y="1540757"/>
                </a:lnTo>
                <a:lnTo>
                  <a:pt x="0" y="1540757"/>
                </a:lnTo>
                <a:lnTo>
                  <a:pt x="18169" y="1421710"/>
                </a:lnTo>
                <a:cubicBezTo>
                  <a:pt x="184199" y="610342"/>
                  <a:pt x="902097" y="0"/>
                  <a:pt x="1762548" y="0"/>
                </a:cubicBezTo>
                <a:close/>
              </a:path>
            </a:pathLst>
          </a:custGeom>
          <a:gradFill flip="none" rotWithShape="1">
            <a:gsLst>
              <a:gs pos="83000">
                <a:schemeClr val="bg1">
                  <a:alpha val="50000"/>
                </a:schemeClr>
              </a:gs>
              <a:gs pos="39000">
                <a:schemeClr val="bg1">
                  <a:alpha val="5000"/>
                </a:schemeClr>
              </a:gs>
            </a:gsLst>
            <a:lin ang="13500000" scaled="1"/>
            <a:tileRect/>
          </a:gradFill>
          <a:ln w="6350">
            <a:gradFill flip="none" rotWithShape="1">
              <a:gsLst>
                <a:gs pos="17000">
                  <a:schemeClr val="bg1"/>
                </a:gs>
                <a:gs pos="43000">
                  <a:schemeClr val="bg1">
                    <a:alpha val="0"/>
                  </a:schemeClr>
                </a:gs>
              </a:gsLst>
              <a:lin ang="27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userDrawn="1">
            <p:custDataLst>
              <p:tags r:id="rId15"/>
            </p:custDataLst>
          </p:nvPr>
        </p:nvSpPr>
        <p:spPr>
          <a:xfrm>
            <a:off x="0" y="6585002"/>
            <a:ext cx="12192000" cy="272998"/>
          </a:xfrm>
          <a:prstGeom prst="rect">
            <a:avLst/>
          </a:prstGeom>
          <a:gradFill flip="none" rotWithShape="1">
            <a:gsLst>
              <a:gs pos="0">
                <a:schemeClr val="accent2">
                  <a:lumMod val="20000"/>
                  <a:lumOff val="80000"/>
                  <a:alpha val="0"/>
                </a:schemeClr>
              </a:gs>
              <a:gs pos="100000">
                <a:schemeClr val="accent2">
                  <a:lumMod val="20000"/>
                  <a:lumOff val="80000"/>
                </a:schemeClr>
              </a:gs>
            </a:gsLst>
            <a:lin ang="10800000" scaled="1"/>
            <a:tileRect/>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 name="标题占位符 1"/>
          <p:cNvSpPr>
            <a:spLocks noGrp="1"/>
          </p:cNvSpPr>
          <p:nvPr>
            <p:ph type="title"/>
            <p:custDataLst>
              <p:tags r:id="rId19"/>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KSO_TEMPLATE" hidden="1"/>
          <p:cNvSpPr/>
          <p:nvPr userDrawn="1">
            <p:custDataLst>
              <p:tags r:id="rId2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33.xml"/><Relationship Id="rId3" Type="http://schemas.openxmlformats.org/officeDocument/2006/relationships/image" Target="../media/image11.png"/><Relationship Id="rId2" Type="http://schemas.openxmlformats.org/officeDocument/2006/relationships/tags" Target="../tags/tag332.xml"/><Relationship Id="rId1" Type="http://schemas.openxmlformats.org/officeDocument/2006/relationships/tags" Target="../tags/tag33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3.xml"/><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s>
</file>

<file path=ppt/slides/_rels/slide2.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5" Type="http://schemas.openxmlformats.org/officeDocument/2006/relationships/notesSlide" Target="../notesSlides/notesSlide2.xml"/><Relationship Id="rId24" Type="http://schemas.openxmlformats.org/officeDocument/2006/relationships/slideLayout" Target="../slideLayouts/slideLayout14.xml"/><Relationship Id="rId23" Type="http://schemas.openxmlformats.org/officeDocument/2006/relationships/tags" Target="../tags/tag356.xml"/><Relationship Id="rId22" Type="http://schemas.openxmlformats.org/officeDocument/2006/relationships/tags" Target="../tags/tag355.xml"/><Relationship Id="rId21" Type="http://schemas.openxmlformats.org/officeDocument/2006/relationships/tags" Target="../tags/tag354.xml"/><Relationship Id="rId20" Type="http://schemas.openxmlformats.org/officeDocument/2006/relationships/tags" Target="../tags/tag353.xml"/><Relationship Id="rId2" Type="http://schemas.openxmlformats.org/officeDocument/2006/relationships/tags" Target="../tags/tag335.xml"/><Relationship Id="rId19" Type="http://schemas.openxmlformats.org/officeDocument/2006/relationships/tags" Target="../tags/tag352.xml"/><Relationship Id="rId18" Type="http://schemas.openxmlformats.org/officeDocument/2006/relationships/tags" Target="../tags/tag351.xml"/><Relationship Id="rId17" Type="http://schemas.openxmlformats.org/officeDocument/2006/relationships/tags" Target="../tags/tag350.xml"/><Relationship Id="rId16" Type="http://schemas.openxmlformats.org/officeDocument/2006/relationships/tags" Target="../tags/tag349.xml"/><Relationship Id="rId15" Type="http://schemas.openxmlformats.org/officeDocument/2006/relationships/tags" Target="../tags/tag348.xml"/><Relationship Id="rId14" Type="http://schemas.openxmlformats.org/officeDocument/2006/relationships/tags" Target="../tags/tag347.xml"/><Relationship Id="rId13" Type="http://schemas.openxmlformats.org/officeDocument/2006/relationships/tags" Target="../tags/tag346.xml"/><Relationship Id="rId12" Type="http://schemas.openxmlformats.org/officeDocument/2006/relationships/tags" Target="../tags/tag345.xml"/><Relationship Id="rId11" Type="http://schemas.openxmlformats.org/officeDocument/2006/relationships/tags" Target="../tags/tag344.xml"/><Relationship Id="rId10" Type="http://schemas.openxmlformats.org/officeDocument/2006/relationships/tags" Target="../tags/tag343.xml"/><Relationship Id="rId1" Type="http://schemas.openxmlformats.org/officeDocument/2006/relationships/tags" Target="../tags/tag33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4.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5" Type="http://schemas.openxmlformats.org/officeDocument/2006/relationships/slideLayout" Target="../slideLayouts/slideLayout8.xml"/><Relationship Id="rId14" Type="http://schemas.openxmlformats.org/officeDocument/2006/relationships/tags" Target="../tags/tag377.xml"/><Relationship Id="rId13" Type="http://schemas.openxmlformats.org/officeDocument/2006/relationships/tags" Target="../tags/tag376.xml"/><Relationship Id="rId12" Type="http://schemas.openxmlformats.org/officeDocument/2006/relationships/tags" Target="../tags/tag375.xml"/><Relationship Id="rId11" Type="http://schemas.openxmlformats.org/officeDocument/2006/relationships/tags" Target="../tags/tag374.xml"/><Relationship Id="rId10" Type="http://schemas.openxmlformats.org/officeDocument/2006/relationships/tags" Target="../tags/tag373.xml"/><Relationship Id="rId1" Type="http://schemas.openxmlformats.org/officeDocument/2006/relationships/tags" Target="../tags/tag364.xml"/></Relationships>
</file>

<file path=ppt/slides/_rels/slide5.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5" Type="http://schemas.openxmlformats.org/officeDocument/2006/relationships/notesSlide" Target="../notesSlides/notesSlide3.xml"/><Relationship Id="rId14" Type="http://schemas.openxmlformats.org/officeDocument/2006/relationships/slideLayout" Target="../slideLayouts/slideLayout8.xml"/><Relationship Id="rId13" Type="http://schemas.openxmlformats.org/officeDocument/2006/relationships/tags" Target="../tags/tag390.xml"/><Relationship Id="rId12" Type="http://schemas.openxmlformats.org/officeDocument/2006/relationships/tags" Target="../tags/tag389.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78.xml"/></Relationships>
</file>

<file path=ppt/slides/_rels/slide6.xml.rels><?xml version="1.0" encoding="UTF-8" standalone="yes"?>
<Relationships xmlns="http://schemas.openxmlformats.org/package/2006/relationships"><Relationship Id="rId9" Type="http://schemas.openxmlformats.org/officeDocument/2006/relationships/tags" Target="../tags/tag397.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openxmlformats.org/officeDocument/2006/relationships/tags" Target="../tags/tag393.xml"/><Relationship Id="rId4" Type="http://schemas.openxmlformats.org/officeDocument/2006/relationships/tags" Target="../tags/tag392.xml"/><Relationship Id="rId3" Type="http://schemas.openxmlformats.org/officeDocument/2006/relationships/tags" Target="../tags/tag391.xml"/><Relationship Id="rId20" Type="http://schemas.openxmlformats.org/officeDocument/2006/relationships/slideLayout" Target="../slideLayouts/slideLayout8.xml"/><Relationship Id="rId2" Type="http://schemas.openxmlformats.org/officeDocument/2006/relationships/chart" Target="../charts/chart2.xml"/><Relationship Id="rId19" Type="http://schemas.openxmlformats.org/officeDocument/2006/relationships/tags" Target="../tags/tag406.xml"/><Relationship Id="rId18" Type="http://schemas.openxmlformats.org/officeDocument/2006/relationships/tags" Target="../tags/tag405.xml"/><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tags" Target="../tags/tag402.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image" Target="../media/image12.png"/><Relationship Id="rId10" Type="http://schemas.openxmlformats.org/officeDocument/2006/relationships/tags" Target="../tags/tag398.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8.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4" Type="http://schemas.openxmlformats.org/officeDocument/2006/relationships/notesSlide" Target="../notesSlides/notesSlide4.xml"/><Relationship Id="rId13" Type="http://schemas.openxmlformats.org/officeDocument/2006/relationships/slideLayout" Target="../slideLayouts/slideLayout8.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tags" Target="../tags/tag414.xml"/></Relationships>
</file>

<file path=ppt/slides/_rels/slide9.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4" Type="http://schemas.openxmlformats.org/officeDocument/2006/relationships/slideLayout" Target="../slideLayouts/slideLayout8.xml"/><Relationship Id="rId33" Type="http://schemas.openxmlformats.org/officeDocument/2006/relationships/tags" Target="../tags/tag458.xml"/><Relationship Id="rId32" Type="http://schemas.openxmlformats.org/officeDocument/2006/relationships/tags" Target="../tags/tag457.xml"/><Relationship Id="rId31" Type="http://schemas.openxmlformats.org/officeDocument/2006/relationships/tags" Target="../tags/tag456.xml"/><Relationship Id="rId30" Type="http://schemas.openxmlformats.org/officeDocument/2006/relationships/tags" Target="../tags/tag455.xml"/><Relationship Id="rId3" Type="http://schemas.openxmlformats.org/officeDocument/2006/relationships/tags" Target="../tags/tag428.xml"/><Relationship Id="rId29" Type="http://schemas.openxmlformats.org/officeDocument/2006/relationships/tags" Target="../tags/tag454.xml"/><Relationship Id="rId28" Type="http://schemas.openxmlformats.org/officeDocument/2006/relationships/tags" Target="../tags/tag453.xml"/><Relationship Id="rId27" Type="http://schemas.openxmlformats.org/officeDocument/2006/relationships/tags" Target="../tags/tag452.xml"/><Relationship Id="rId26" Type="http://schemas.openxmlformats.org/officeDocument/2006/relationships/tags" Target="../tags/tag451.xml"/><Relationship Id="rId25" Type="http://schemas.openxmlformats.org/officeDocument/2006/relationships/tags" Target="../tags/tag450.xml"/><Relationship Id="rId24" Type="http://schemas.openxmlformats.org/officeDocument/2006/relationships/tags" Target="../tags/tag449.xml"/><Relationship Id="rId23" Type="http://schemas.openxmlformats.org/officeDocument/2006/relationships/tags" Target="../tags/tag448.xml"/><Relationship Id="rId22" Type="http://schemas.openxmlformats.org/officeDocument/2006/relationships/tags" Target="../tags/tag447.xml"/><Relationship Id="rId21" Type="http://schemas.openxmlformats.org/officeDocument/2006/relationships/tags" Target="../tags/tag446.xml"/><Relationship Id="rId20" Type="http://schemas.openxmlformats.org/officeDocument/2006/relationships/tags" Target="../tags/tag445.xml"/><Relationship Id="rId2" Type="http://schemas.openxmlformats.org/officeDocument/2006/relationships/tags" Target="../tags/tag427.xml"/><Relationship Id="rId19" Type="http://schemas.openxmlformats.org/officeDocument/2006/relationships/tags" Target="../tags/tag444.xml"/><Relationship Id="rId18" Type="http://schemas.openxmlformats.org/officeDocument/2006/relationships/tags" Target="../tags/tag443.xml"/><Relationship Id="rId17" Type="http://schemas.openxmlformats.org/officeDocument/2006/relationships/tags" Target="../tags/tag442.xml"/><Relationship Id="rId16" Type="http://schemas.openxmlformats.org/officeDocument/2006/relationships/tags" Target="../tags/tag441.xml"/><Relationship Id="rId15" Type="http://schemas.openxmlformats.org/officeDocument/2006/relationships/tags" Target="../tags/tag440.xml"/><Relationship Id="rId14" Type="http://schemas.openxmlformats.org/officeDocument/2006/relationships/tags" Target="../tags/tag439.xml"/><Relationship Id="rId13" Type="http://schemas.openxmlformats.org/officeDocument/2006/relationships/tags" Target="../tags/tag438.xml"/><Relationship Id="rId12" Type="http://schemas.openxmlformats.org/officeDocument/2006/relationships/tags" Target="../tags/tag437.xml"/><Relationship Id="rId11" Type="http://schemas.openxmlformats.org/officeDocument/2006/relationships/tags" Target="../tags/tag436.xml"/><Relationship Id="rId10" Type="http://schemas.openxmlformats.org/officeDocument/2006/relationships/tags" Target="../tags/tag435.xml"/><Relationship Id="rId1" Type="http://schemas.openxmlformats.org/officeDocument/2006/relationships/tags" Target="../tags/tag4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036320" y="1671955"/>
            <a:ext cx="6093460" cy="1182370"/>
          </a:xfrm>
        </p:spPr>
        <p:txBody>
          <a:bodyPr>
            <a:scene3d>
              <a:camera prst="orthographicFront"/>
              <a:lightRig rig="threePt" dir="t"/>
            </a:scene3d>
          </a:bodyPr>
          <a:lstStyle/>
          <a:p>
            <a:r>
              <a:rPr lang="zh-CN" altLang="en-US" sz="4800">
                <a:solidFill>
                  <a:srgbClr val="6AB0DC"/>
                </a:solidFill>
                <a:effectLst>
                  <a:outerShdw blurRad="38100" dist="25400" dir="5400000" algn="ctr" rotWithShape="0">
                    <a:srgbClr val="6E747A">
                      <a:alpha val="43000"/>
                    </a:srgbClr>
                  </a:outerShdw>
                </a:effectLst>
              </a:rPr>
              <a:t>洛索洛芬钠口服溶液</a:t>
            </a:r>
            <a:endParaRPr lang="zh-CN" altLang="en-US" sz="4800">
              <a:solidFill>
                <a:srgbClr val="6AB0DC"/>
              </a:solidFill>
              <a:effectLst>
                <a:outerShdw blurRad="38100" dist="25400" dir="5400000" algn="ctr" rotWithShape="0">
                  <a:srgbClr val="6E747A">
                    <a:alpha val="43000"/>
                  </a:srgbClr>
                </a:outerShdw>
              </a:effectLst>
            </a:endParaRPr>
          </a:p>
        </p:txBody>
      </p:sp>
      <p:sp>
        <p:nvSpPr>
          <p:cNvPr id="10" name="署名"/>
          <p:cNvSpPr>
            <a:spLocks noGrp="1"/>
          </p:cNvSpPr>
          <p:nvPr>
            <p:ph type="body" sz="quarter" idx="17"/>
            <p:custDataLst>
              <p:tags r:id="rId2"/>
            </p:custDataLst>
          </p:nvPr>
        </p:nvSpPr>
        <p:spPr>
          <a:xfrm>
            <a:off x="2369008" y="3053043"/>
            <a:ext cx="2880000" cy="540000"/>
          </a:xfrm>
        </p:spPr>
        <p:txBody>
          <a:bodyPr/>
          <a:lstStyle/>
          <a:p>
            <a:r>
              <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10ml:60mg</a:t>
            </a:r>
            <a:endPar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5" name="右箭头 4"/>
          <p:cNvSpPr/>
          <p:nvPr/>
        </p:nvSpPr>
        <p:spPr>
          <a:xfrm>
            <a:off x="2428240" y="4118610"/>
            <a:ext cx="344170" cy="227965"/>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995805" y="5610860"/>
            <a:ext cx="4174490" cy="565150"/>
          </a:xfrm>
          <a:prstGeom prst="rect">
            <a:avLst/>
          </a:prstGeom>
          <a:noFill/>
        </p:spPr>
        <p:txBody>
          <a:bodyPr wrap="square" rtlCol="0">
            <a:noAutofit/>
            <a:scene3d>
              <a:camera prst="orthographicFront"/>
              <a:lightRig rig="threePt" dir="t"/>
            </a:scene3d>
          </a:bodyPr>
          <a:p>
            <a:pPr algn="l">
              <a:lnSpc>
                <a:spcPct val="140000"/>
              </a:lnSpc>
            </a:pPr>
            <a:r>
              <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rPr>
              <a:t>海南广升誉制药有限公司</a:t>
            </a:r>
            <a:endPar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endParaRPr>
          </a:p>
        </p:txBody>
      </p:sp>
      <p:pic>
        <p:nvPicPr>
          <p:cNvPr id="2" name="图片 1" descr="洛索洛芬钠口服溶液"/>
          <p:cNvPicPr>
            <a:picLocks noChangeAspect="1"/>
          </p:cNvPicPr>
          <p:nvPr/>
        </p:nvPicPr>
        <p:blipFill>
          <a:blip r:embed="rId3"/>
          <a:stretch>
            <a:fillRect/>
          </a:stretch>
        </p:blipFill>
        <p:spPr>
          <a:xfrm>
            <a:off x="6584315" y="1770380"/>
            <a:ext cx="4949825" cy="3317240"/>
          </a:xfrm>
          <a:prstGeom prst="rect">
            <a:avLst/>
          </a:prstGeom>
        </p:spPr>
      </p:pic>
      <p:sp>
        <p:nvSpPr>
          <p:cNvPr id="3" name="文本框 2" descr="7b0a202020202262756c6c6574223a20227b5c2263617465676f727949645c223a5c225c222c5c2274656d706c61746549645c223a32303233313332347d220a7d0a"/>
          <p:cNvSpPr txBox="1"/>
          <p:nvPr/>
        </p:nvSpPr>
        <p:spPr>
          <a:xfrm>
            <a:off x="969645" y="3856355"/>
            <a:ext cx="5800725" cy="1491615"/>
          </a:xfrm>
          <a:prstGeom prst="rect">
            <a:avLst/>
          </a:prstGeom>
          <a:noFill/>
        </p:spPr>
        <p:txBody>
          <a:bodyPr wrap="square" rtlCol="0">
            <a:normAutofit/>
          </a:bodyPr>
          <a:p>
            <a:pPr marL="342900" indent="-342900" algn="l">
              <a:lnSpc>
                <a:spcPct val="140000"/>
              </a:lnSpc>
              <a:buFont typeface="Wingdings" panose="05000000000000000000" charset="0"/>
              <a:buChar char="Ø"/>
            </a:pPr>
            <a:r>
              <a:rPr lang="zh-CN" altLang="en-US" sz="2000" kern="100" dirty="0">
                <a:effectLst/>
                <a:latin typeface="+mn-ea"/>
                <a:cs typeface="江城圆体 400W" panose="020B0500000000000000" pitchFamily="34" charset="-122"/>
              </a:rPr>
              <a:t>非甾体类抗炎药，起效快、疗效强、安全性高</a:t>
            </a:r>
            <a:endParaRPr lang="en-US" altLang="zh-CN" sz="2000" kern="100" dirty="0">
              <a:effectLst/>
              <a:latin typeface="+mn-ea"/>
              <a:cs typeface="江城圆体 400W" panose="020B0500000000000000" pitchFamily="34" charset="-122"/>
            </a:endParaRPr>
          </a:p>
          <a:p>
            <a:pPr marL="342900" indent="-342900" algn="l">
              <a:lnSpc>
                <a:spcPct val="140000"/>
              </a:lnSpc>
              <a:buFont typeface="Wingdings" panose="05000000000000000000" charset="0"/>
              <a:buChar char="Ø"/>
            </a:pPr>
            <a:r>
              <a:rPr lang="zh-CN" altLang="en-US" sz="2000" kern="100" dirty="0">
                <a:effectLst/>
                <a:latin typeface="+mn-ea"/>
                <a:cs typeface="江城圆体 400W" panose="020B0500000000000000" pitchFamily="34" charset="-122"/>
              </a:rPr>
              <a:t>口服溶液剂型，满足吞咽困难患者的用药</a:t>
            </a:r>
            <a:r>
              <a:rPr lang="zh-CN" altLang="en-US" sz="2000" kern="100" dirty="0">
                <a:effectLst/>
                <a:latin typeface="+mn-ea"/>
                <a:cs typeface="江城圆体 400W" panose="020B0500000000000000" pitchFamily="34" charset="-122"/>
              </a:rPr>
              <a:t>需求</a:t>
            </a:r>
            <a:endParaRPr lang="zh-CN" altLang="en-US" sz="2000" kern="100" dirty="0">
              <a:effectLst/>
              <a:latin typeface="+mn-ea"/>
              <a:cs typeface="江城圆体 400W" panose="020B0500000000000000" pitchFamily="34"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213723" y="460810"/>
            <a:ext cx="5235972" cy="2024362"/>
          </a:xfrm>
        </p:spPr>
        <p:txBody>
          <a:bodyPr/>
          <a:lstStyle/>
          <a:p>
            <a:r>
              <a:rPr lang="zh-CN" altLang="en-US"/>
              <a:t>感谢您的观看</a:t>
            </a:r>
            <a:endParaRPr lang="zh-CN" altLang="en-US"/>
          </a:p>
        </p:txBody>
      </p:sp>
      <p:sp>
        <p:nvSpPr>
          <p:cNvPr id="5" name="标题"/>
          <p:cNvSpPr>
            <a:spLocks noGrp="1"/>
          </p:cNvSpPr>
          <p:nvPr>
            <p:custDataLst>
              <p:tags r:id="rId2"/>
            </p:custDataLst>
          </p:nvPr>
        </p:nvSpPr>
        <p:spPr>
          <a:xfrm>
            <a:off x="1036320" y="2430780"/>
            <a:ext cx="6093460" cy="1182370"/>
          </a:xfrm>
          <a:prstGeom prst="rect">
            <a:avLst/>
          </a:prstGeom>
        </p:spPr>
        <p:txBody>
          <a:bodyPr vert="horz" wrap="square" lIns="0" tIns="0" rIns="0" bIns="0" rtlCol="0" anchor="b" anchorCtr="0">
            <a:normAutofit/>
            <a:scene3d>
              <a:camera prst="orthographicFront"/>
              <a:lightRig rig="threePt" dir="t"/>
            </a:scene3d>
          </a:bodyPr>
          <a:lstStyle>
            <a:lvl1pPr algn="l" defTabSz="914400" rtl="0" eaLnBrk="1" latinLnBrk="0" hangingPunct="1">
              <a:lnSpc>
                <a:spcPct val="100000"/>
              </a:lnSpc>
              <a:spcBef>
                <a:spcPct val="0"/>
              </a:spcBef>
              <a:buNone/>
              <a:defRPr sz="6000" b="1" kern="1200">
                <a:solidFill>
                  <a:schemeClr val="tx2"/>
                </a:solidFill>
                <a:latin typeface="+mj-lt"/>
                <a:ea typeface="+mj-ea"/>
                <a:cs typeface="+mj-cs"/>
              </a:defRPr>
            </a:lvl1pPr>
          </a:lstStyle>
          <a:p>
            <a:r>
              <a:rPr lang="zh-CN" altLang="en-US" sz="4800">
                <a:solidFill>
                  <a:srgbClr val="6AB0DC"/>
                </a:solidFill>
                <a:effectLst>
                  <a:outerShdw blurRad="38100" dist="25400" dir="5400000" algn="ctr" rotWithShape="0">
                    <a:srgbClr val="6E747A">
                      <a:alpha val="43000"/>
                    </a:srgbClr>
                  </a:outerShdw>
                </a:effectLst>
              </a:rPr>
              <a:t>洛索洛芬钠口服溶液</a:t>
            </a:r>
            <a:endParaRPr lang="zh-CN" altLang="en-US" sz="4800">
              <a:solidFill>
                <a:srgbClr val="6AB0DC"/>
              </a:solidFill>
              <a:effectLst>
                <a:outerShdw blurRad="38100" dist="25400" dir="5400000" algn="ctr" rotWithShape="0">
                  <a:srgbClr val="6E747A">
                    <a:alpha val="43000"/>
                  </a:srgbClr>
                </a:outerShdw>
              </a:effectLst>
            </a:endParaRPr>
          </a:p>
        </p:txBody>
      </p:sp>
      <p:sp>
        <p:nvSpPr>
          <p:cNvPr id="8" name="署名"/>
          <p:cNvSpPr>
            <a:spLocks noGrp="1"/>
          </p:cNvSpPr>
          <p:nvPr>
            <p:custDataLst>
              <p:tags r:id="rId3"/>
            </p:custDataLst>
          </p:nvPr>
        </p:nvSpPr>
        <p:spPr>
          <a:xfrm>
            <a:off x="2391868" y="3613113"/>
            <a:ext cx="2880000" cy="540000"/>
          </a:xfrm>
          <a:prstGeom prst="roundRect">
            <a:avLst>
              <a:gd name="adj" fmla="val 50000"/>
            </a:avLst>
          </a:prstGeom>
          <a:solidFill>
            <a:srgbClr val="FFFFFF"/>
          </a:solidFill>
          <a:ln w="12700">
            <a:solidFill>
              <a:schemeClr val="bg2"/>
            </a:solidFill>
          </a:ln>
          <a:effectLst>
            <a:outerShdw blurRad="101600" dist="101600" dir="2700000" algn="tl" rotWithShape="0">
              <a:schemeClr val="accent2">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rmAutofit/>
          </a:bodyPr>
          <a:lstStyle>
            <a:lvl1pPr marL="0" indent="0" algn="ctr" defTabSz="914400" rtl="0" eaLnBrk="1" latinLnBrk="0" hangingPunct="1">
              <a:lnSpc>
                <a:spcPct val="100000"/>
              </a:lnSpc>
              <a:spcBef>
                <a:spcPts val="0"/>
              </a:spcBef>
              <a:buFont typeface="Arial" panose="020B0604020202020204" pitchFamily="34" charset="0"/>
              <a:buNone/>
              <a:defRPr lang="zh-CN" altLang="en-US" sz="1600" b="1" kern="1200" dirty="0">
                <a:solidFill>
                  <a:srgbClr val="031A2F"/>
                </a:solidFill>
                <a:latin typeface="+mn-ea"/>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10ml:60mg</a:t>
            </a:r>
            <a:endParaRPr lang="en-US" altLang="zh-CN" sz="2000">
              <a:solidFill>
                <a:srgbClr val="6AB0DC"/>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 name="文本框 8"/>
          <p:cNvSpPr txBox="1"/>
          <p:nvPr/>
        </p:nvSpPr>
        <p:spPr>
          <a:xfrm>
            <a:off x="1943100" y="4543425"/>
            <a:ext cx="4174490" cy="565150"/>
          </a:xfrm>
          <a:prstGeom prst="rect">
            <a:avLst/>
          </a:prstGeom>
          <a:noFill/>
        </p:spPr>
        <p:txBody>
          <a:bodyPr wrap="square" rtlCol="0">
            <a:noAutofit/>
            <a:scene3d>
              <a:camera prst="orthographicFront"/>
              <a:lightRig rig="threePt" dir="t"/>
            </a:scene3d>
          </a:bodyPr>
          <a:p>
            <a:pPr algn="l">
              <a:lnSpc>
                <a:spcPct val="140000"/>
              </a:lnSpc>
            </a:pPr>
            <a:r>
              <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rPr>
              <a:t>海南广升誉制药有限公司</a:t>
            </a:r>
            <a:endParaRPr lang="zh-CN" altLang="en-US" sz="2800" b="1" kern="100" dirty="0">
              <a:solidFill>
                <a:srgbClr val="6AB0DC"/>
              </a:solidFill>
              <a:effectLst>
                <a:outerShdw blurRad="38100" dist="25400" dir="5400000" algn="ctr" rotWithShape="0">
                  <a:srgbClr val="6E747A">
                    <a:alpha val="43000"/>
                  </a:srgbClr>
                </a:outerShdw>
              </a:effectLst>
              <a:latin typeface="+mn-ea"/>
              <a:cs typeface="江城圆体 400W" panose="020B0500000000000000" pitchFamily="34" charset="-122"/>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目录</a:t>
            </a:r>
            <a:endParaRPr lang="zh-CN" altLang="en-US"/>
          </a:p>
        </p:txBody>
      </p:sp>
      <p:sp>
        <p:nvSpPr>
          <p:cNvPr id="27" name="任意多边形: 形状 26"/>
          <p:cNvSpPr/>
          <p:nvPr>
            <p:custDataLst>
              <p:tags r:id="rId2"/>
            </p:custDataLst>
          </p:nvPr>
        </p:nvSpPr>
        <p:spPr>
          <a:xfrm>
            <a:off x="664489" y="3885027"/>
            <a:ext cx="1603177" cy="238274"/>
          </a:xfrm>
          <a:custGeom>
            <a:avLst/>
            <a:gdLst/>
            <a:ahLst/>
            <a:cxnLst/>
            <a:rect l="l" t="t" r="r" b="b"/>
            <a:pathLst>
              <a:path w="1603177" h="238274">
                <a:moveTo>
                  <a:pt x="310307" y="26789"/>
                </a:moveTo>
                <a:cubicBezTo>
                  <a:pt x="286792" y="26789"/>
                  <a:pt x="267742" y="35322"/>
                  <a:pt x="253157" y="52387"/>
                </a:cubicBezTo>
                <a:cubicBezTo>
                  <a:pt x="238571" y="69453"/>
                  <a:pt x="231279" y="91827"/>
                  <a:pt x="231279" y="119509"/>
                </a:cubicBezTo>
                <a:cubicBezTo>
                  <a:pt x="231279" y="147389"/>
                  <a:pt x="238398" y="169738"/>
                  <a:pt x="252636" y="186556"/>
                </a:cubicBezTo>
                <a:cubicBezTo>
                  <a:pt x="266874" y="203373"/>
                  <a:pt x="285452" y="211782"/>
                  <a:pt x="308372" y="211782"/>
                </a:cubicBezTo>
                <a:cubicBezTo>
                  <a:pt x="332978" y="211782"/>
                  <a:pt x="352301" y="203721"/>
                  <a:pt x="366340" y="187598"/>
                </a:cubicBezTo>
                <a:cubicBezTo>
                  <a:pt x="380380" y="171475"/>
                  <a:pt x="387399" y="148927"/>
                  <a:pt x="387399" y="119955"/>
                </a:cubicBezTo>
                <a:cubicBezTo>
                  <a:pt x="387399" y="90190"/>
                  <a:pt x="380529" y="67221"/>
                  <a:pt x="366787" y="51048"/>
                </a:cubicBezTo>
                <a:cubicBezTo>
                  <a:pt x="353045" y="34875"/>
                  <a:pt x="334218" y="26789"/>
                  <a:pt x="310307" y="26789"/>
                </a:cubicBezTo>
                <a:close/>
                <a:moveTo>
                  <a:pt x="1277392" y="3869"/>
                </a:moveTo>
                <a:lnTo>
                  <a:pt x="1440061" y="3869"/>
                </a:lnTo>
                <a:lnTo>
                  <a:pt x="1440061" y="30361"/>
                </a:lnTo>
                <a:lnTo>
                  <a:pt x="1373535" y="30361"/>
                </a:lnTo>
                <a:lnTo>
                  <a:pt x="1373535" y="234404"/>
                </a:lnTo>
                <a:lnTo>
                  <a:pt x="1343620" y="234404"/>
                </a:lnTo>
                <a:lnTo>
                  <a:pt x="1343620" y="30361"/>
                </a:lnTo>
                <a:lnTo>
                  <a:pt x="1277392" y="30361"/>
                </a:lnTo>
                <a:close/>
                <a:moveTo>
                  <a:pt x="1053108" y="3869"/>
                </a:moveTo>
                <a:lnTo>
                  <a:pt x="1090464" y="3869"/>
                </a:lnTo>
                <a:lnTo>
                  <a:pt x="1203275" y="180082"/>
                </a:lnTo>
                <a:cubicBezTo>
                  <a:pt x="1208633" y="188416"/>
                  <a:pt x="1211808" y="193724"/>
                  <a:pt x="1212800" y="196006"/>
                </a:cubicBezTo>
                <a:lnTo>
                  <a:pt x="1213396" y="196006"/>
                </a:lnTo>
                <a:cubicBezTo>
                  <a:pt x="1212403" y="189458"/>
                  <a:pt x="1211907" y="178246"/>
                  <a:pt x="1211907" y="162371"/>
                </a:cubicBezTo>
                <a:lnTo>
                  <a:pt x="1211907" y="3869"/>
                </a:lnTo>
                <a:lnTo>
                  <a:pt x="1241375" y="3869"/>
                </a:lnTo>
                <a:lnTo>
                  <a:pt x="1241375" y="234404"/>
                </a:lnTo>
                <a:lnTo>
                  <a:pt x="1206103" y="234404"/>
                </a:lnTo>
                <a:lnTo>
                  <a:pt x="1090166" y="55066"/>
                </a:lnTo>
                <a:cubicBezTo>
                  <a:pt x="1086892" y="50006"/>
                  <a:pt x="1084263" y="44996"/>
                  <a:pt x="1082278" y="40035"/>
                </a:cubicBezTo>
                <a:lnTo>
                  <a:pt x="1081385" y="40035"/>
                </a:lnTo>
                <a:cubicBezTo>
                  <a:pt x="1082179" y="45194"/>
                  <a:pt x="1082576" y="55959"/>
                  <a:pt x="1082576" y="72330"/>
                </a:cubicBezTo>
                <a:lnTo>
                  <a:pt x="1082576" y="234404"/>
                </a:lnTo>
                <a:lnTo>
                  <a:pt x="1053108" y="234404"/>
                </a:lnTo>
                <a:close/>
                <a:moveTo>
                  <a:pt x="881658" y="3869"/>
                </a:moveTo>
                <a:lnTo>
                  <a:pt x="1000423" y="3869"/>
                </a:lnTo>
                <a:lnTo>
                  <a:pt x="1000423" y="30361"/>
                </a:lnTo>
                <a:lnTo>
                  <a:pt x="911423" y="30361"/>
                </a:lnTo>
                <a:lnTo>
                  <a:pt x="911423" y="104180"/>
                </a:lnTo>
                <a:lnTo>
                  <a:pt x="993874" y="104180"/>
                </a:lnTo>
                <a:lnTo>
                  <a:pt x="993874" y="130522"/>
                </a:lnTo>
                <a:lnTo>
                  <a:pt x="911423" y="130522"/>
                </a:lnTo>
                <a:lnTo>
                  <a:pt x="911423" y="208062"/>
                </a:lnTo>
                <a:lnTo>
                  <a:pt x="1005631" y="208062"/>
                </a:lnTo>
                <a:lnTo>
                  <a:pt x="1005631" y="234404"/>
                </a:lnTo>
                <a:lnTo>
                  <a:pt x="881658" y="234404"/>
                </a:lnTo>
                <a:close/>
                <a:moveTo>
                  <a:pt x="686842" y="3869"/>
                </a:moveTo>
                <a:lnTo>
                  <a:pt x="849511" y="3869"/>
                </a:lnTo>
                <a:lnTo>
                  <a:pt x="849511" y="30361"/>
                </a:lnTo>
                <a:lnTo>
                  <a:pt x="782985" y="30361"/>
                </a:lnTo>
                <a:lnTo>
                  <a:pt x="782985" y="234404"/>
                </a:lnTo>
                <a:lnTo>
                  <a:pt x="753070" y="234404"/>
                </a:lnTo>
                <a:lnTo>
                  <a:pt x="753070" y="30361"/>
                </a:lnTo>
                <a:lnTo>
                  <a:pt x="686842" y="30361"/>
                </a:lnTo>
                <a:close/>
                <a:moveTo>
                  <a:pt x="462558" y="3869"/>
                </a:moveTo>
                <a:lnTo>
                  <a:pt x="499914" y="3869"/>
                </a:lnTo>
                <a:lnTo>
                  <a:pt x="612725" y="180082"/>
                </a:lnTo>
                <a:cubicBezTo>
                  <a:pt x="618083" y="188416"/>
                  <a:pt x="621258" y="193724"/>
                  <a:pt x="622250" y="196006"/>
                </a:cubicBezTo>
                <a:lnTo>
                  <a:pt x="622846" y="196006"/>
                </a:lnTo>
                <a:cubicBezTo>
                  <a:pt x="621853" y="189458"/>
                  <a:pt x="621357" y="178246"/>
                  <a:pt x="621357" y="162371"/>
                </a:cubicBezTo>
                <a:lnTo>
                  <a:pt x="621357" y="3869"/>
                </a:lnTo>
                <a:lnTo>
                  <a:pt x="650825" y="3869"/>
                </a:lnTo>
                <a:lnTo>
                  <a:pt x="650825" y="234404"/>
                </a:lnTo>
                <a:lnTo>
                  <a:pt x="615553" y="234404"/>
                </a:lnTo>
                <a:lnTo>
                  <a:pt x="499616" y="55066"/>
                </a:lnTo>
                <a:cubicBezTo>
                  <a:pt x="496342" y="50006"/>
                  <a:pt x="493712" y="44996"/>
                  <a:pt x="491728" y="40035"/>
                </a:cubicBezTo>
                <a:lnTo>
                  <a:pt x="490835" y="40035"/>
                </a:lnTo>
                <a:cubicBezTo>
                  <a:pt x="491629" y="45194"/>
                  <a:pt x="492026" y="55959"/>
                  <a:pt x="492026" y="72330"/>
                </a:cubicBezTo>
                <a:lnTo>
                  <a:pt x="492026" y="234404"/>
                </a:lnTo>
                <a:lnTo>
                  <a:pt x="462558" y="234404"/>
                </a:lnTo>
                <a:close/>
                <a:moveTo>
                  <a:pt x="1542901" y="0"/>
                </a:moveTo>
                <a:cubicBezTo>
                  <a:pt x="1565821" y="0"/>
                  <a:pt x="1582638" y="2778"/>
                  <a:pt x="1593354" y="8334"/>
                </a:cubicBezTo>
                <a:lnTo>
                  <a:pt x="1593354" y="40779"/>
                </a:lnTo>
                <a:cubicBezTo>
                  <a:pt x="1579463" y="31155"/>
                  <a:pt x="1561902" y="26342"/>
                  <a:pt x="1540669" y="26342"/>
                </a:cubicBezTo>
                <a:cubicBezTo>
                  <a:pt x="1526580" y="26342"/>
                  <a:pt x="1515095" y="29294"/>
                  <a:pt x="1506215" y="35198"/>
                </a:cubicBezTo>
                <a:cubicBezTo>
                  <a:pt x="1497335" y="41101"/>
                  <a:pt x="1492895" y="49312"/>
                  <a:pt x="1492895" y="59829"/>
                </a:cubicBezTo>
                <a:cubicBezTo>
                  <a:pt x="1492895" y="69155"/>
                  <a:pt x="1495971" y="76746"/>
                  <a:pt x="1502122" y="82599"/>
                </a:cubicBezTo>
                <a:cubicBezTo>
                  <a:pt x="1508274" y="88453"/>
                  <a:pt x="1521619" y="96440"/>
                  <a:pt x="1542157" y="106561"/>
                </a:cubicBezTo>
                <a:cubicBezTo>
                  <a:pt x="1564779" y="117376"/>
                  <a:pt x="1580604" y="128190"/>
                  <a:pt x="1589633" y="139005"/>
                </a:cubicBezTo>
                <a:cubicBezTo>
                  <a:pt x="1598662" y="149820"/>
                  <a:pt x="1603177" y="161974"/>
                  <a:pt x="1603177" y="175468"/>
                </a:cubicBezTo>
                <a:cubicBezTo>
                  <a:pt x="1603177" y="195709"/>
                  <a:pt x="1595834" y="211237"/>
                  <a:pt x="1581150" y="222051"/>
                </a:cubicBezTo>
                <a:cubicBezTo>
                  <a:pt x="1566466" y="232866"/>
                  <a:pt x="1546076" y="238274"/>
                  <a:pt x="1519982" y="238274"/>
                </a:cubicBezTo>
                <a:cubicBezTo>
                  <a:pt x="1510854" y="238274"/>
                  <a:pt x="1500212" y="237009"/>
                  <a:pt x="1488058" y="234479"/>
                </a:cubicBezTo>
                <a:cubicBezTo>
                  <a:pt x="1475904" y="231948"/>
                  <a:pt x="1467048" y="228798"/>
                  <a:pt x="1461492" y="225028"/>
                </a:cubicBezTo>
                <a:lnTo>
                  <a:pt x="1461492" y="191095"/>
                </a:lnTo>
                <a:cubicBezTo>
                  <a:pt x="1468537" y="197247"/>
                  <a:pt x="1477963" y="202307"/>
                  <a:pt x="1489770" y="206276"/>
                </a:cubicBezTo>
                <a:cubicBezTo>
                  <a:pt x="1501576" y="210244"/>
                  <a:pt x="1512788" y="212229"/>
                  <a:pt x="1523405" y="212229"/>
                </a:cubicBezTo>
                <a:cubicBezTo>
                  <a:pt x="1555750" y="212229"/>
                  <a:pt x="1571923" y="200719"/>
                  <a:pt x="1571923" y="177701"/>
                </a:cubicBezTo>
                <a:cubicBezTo>
                  <a:pt x="1571923" y="171251"/>
                  <a:pt x="1570186" y="165447"/>
                  <a:pt x="1566714" y="160288"/>
                </a:cubicBezTo>
                <a:cubicBezTo>
                  <a:pt x="1563241" y="155128"/>
                  <a:pt x="1558479" y="150564"/>
                  <a:pt x="1552426" y="146596"/>
                </a:cubicBezTo>
                <a:cubicBezTo>
                  <a:pt x="1546374" y="142627"/>
                  <a:pt x="1535013" y="136525"/>
                  <a:pt x="1518345" y="128290"/>
                </a:cubicBezTo>
                <a:cubicBezTo>
                  <a:pt x="1495227" y="116780"/>
                  <a:pt x="1479996" y="106089"/>
                  <a:pt x="1472654" y="96217"/>
                </a:cubicBezTo>
                <a:cubicBezTo>
                  <a:pt x="1465312" y="86345"/>
                  <a:pt x="1461641" y="75059"/>
                  <a:pt x="1461641" y="62359"/>
                </a:cubicBezTo>
                <a:cubicBezTo>
                  <a:pt x="1461641" y="43210"/>
                  <a:pt x="1469330" y="28029"/>
                  <a:pt x="1484709" y="16817"/>
                </a:cubicBezTo>
                <a:cubicBezTo>
                  <a:pt x="1500088" y="5606"/>
                  <a:pt x="1519486" y="0"/>
                  <a:pt x="1542901" y="0"/>
                </a:cubicBezTo>
                <a:close/>
                <a:moveTo>
                  <a:pt x="312093" y="0"/>
                </a:moveTo>
                <a:cubicBezTo>
                  <a:pt x="344140" y="0"/>
                  <a:pt x="369937" y="10765"/>
                  <a:pt x="389483" y="32296"/>
                </a:cubicBezTo>
                <a:cubicBezTo>
                  <a:pt x="409029" y="53826"/>
                  <a:pt x="418802" y="81855"/>
                  <a:pt x="418802" y="116383"/>
                </a:cubicBezTo>
                <a:cubicBezTo>
                  <a:pt x="418802" y="153789"/>
                  <a:pt x="408781" y="183455"/>
                  <a:pt x="388739" y="205383"/>
                </a:cubicBezTo>
                <a:cubicBezTo>
                  <a:pt x="368697" y="227310"/>
                  <a:pt x="341908" y="238274"/>
                  <a:pt x="308372" y="238274"/>
                </a:cubicBezTo>
                <a:cubicBezTo>
                  <a:pt x="275630" y="238274"/>
                  <a:pt x="249386" y="227508"/>
                  <a:pt x="229642" y="205978"/>
                </a:cubicBezTo>
                <a:cubicBezTo>
                  <a:pt x="209897" y="184447"/>
                  <a:pt x="200025" y="156418"/>
                  <a:pt x="200025" y="121890"/>
                </a:cubicBezTo>
                <a:cubicBezTo>
                  <a:pt x="200025" y="84683"/>
                  <a:pt x="210096" y="55066"/>
                  <a:pt x="230237" y="33040"/>
                </a:cubicBezTo>
                <a:cubicBezTo>
                  <a:pt x="250378" y="11013"/>
                  <a:pt x="277664" y="0"/>
                  <a:pt x="312093" y="0"/>
                </a:cubicBezTo>
                <a:close/>
                <a:moveTo>
                  <a:pt x="118021" y="0"/>
                </a:moveTo>
                <a:cubicBezTo>
                  <a:pt x="140047" y="0"/>
                  <a:pt x="158254" y="3125"/>
                  <a:pt x="172641" y="9376"/>
                </a:cubicBezTo>
                <a:lnTo>
                  <a:pt x="172641" y="40481"/>
                </a:lnTo>
                <a:cubicBezTo>
                  <a:pt x="156170" y="31353"/>
                  <a:pt x="138063" y="26789"/>
                  <a:pt x="118318" y="26789"/>
                </a:cubicBezTo>
                <a:cubicBezTo>
                  <a:pt x="92621" y="26789"/>
                  <a:pt x="71685" y="35347"/>
                  <a:pt x="55513" y="52462"/>
                </a:cubicBezTo>
                <a:cubicBezTo>
                  <a:pt x="39340" y="69577"/>
                  <a:pt x="31254" y="92670"/>
                  <a:pt x="31254" y="121741"/>
                </a:cubicBezTo>
                <a:cubicBezTo>
                  <a:pt x="31254" y="149324"/>
                  <a:pt x="38794" y="171227"/>
                  <a:pt x="53876" y="187449"/>
                </a:cubicBezTo>
                <a:cubicBezTo>
                  <a:pt x="68957" y="203671"/>
                  <a:pt x="88701" y="211782"/>
                  <a:pt x="113109" y="211782"/>
                </a:cubicBezTo>
                <a:cubicBezTo>
                  <a:pt x="135930" y="211782"/>
                  <a:pt x="155773" y="206623"/>
                  <a:pt x="172641" y="196304"/>
                </a:cubicBezTo>
                <a:lnTo>
                  <a:pt x="172641" y="224879"/>
                </a:lnTo>
                <a:cubicBezTo>
                  <a:pt x="155674" y="233809"/>
                  <a:pt x="134392" y="238274"/>
                  <a:pt x="108793" y="238274"/>
                </a:cubicBezTo>
                <a:cubicBezTo>
                  <a:pt x="75753" y="238274"/>
                  <a:pt x="49361" y="227781"/>
                  <a:pt x="29617" y="206797"/>
                </a:cubicBezTo>
                <a:cubicBezTo>
                  <a:pt x="9872" y="185812"/>
                  <a:pt x="0" y="158055"/>
                  <a:pt x="0" y="123527"/>
                </a:cubicBezTo>
                <a:cubicBezTo>
                  <a:pt x="0" y="86419"/>
                  <a:pt x="11112" y="56555"/>
                  <a:pt x="33337" y="33933"/>
                </a:cubicBezTo>
                <a:cubicBezTo>
                  <a:pt x="55563" y="11311"/>
                  <a:pt x="83790" y="0"/>
                  <a:pt x="118021" y="0"/>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圆角 8"/>
          <p:cNvSpPr/>
          <p:nvPr>
            <p:custDataLst>
              <p:tags r:id="rId3"/>
            </p:custDataLst>
          </p:nvPr>
        </p:nvSpPr>
        <p:spPr>
          <a:xfrm flipH="1">
            <a:off x="3936122" y="83153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0" name="序号"/>
          <p:cNvSpPr txBox="1"/>
          <p:nvPr>
            <p:custDataLst>
              <p:tags r:id="rId4"/>
            </p:custDataLst>
          </p:nvPr>
        </p:nvSpPr>
        <p:spPr>
          <a:xfrm>
            <a:off x="4166001" y="92743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01</a:t>
            </a:r>
            <a:endParaRPr lang="en-US" sz="2800" b="1" dirty="0">
              <a:solidFill>
                <a:schemeClr val="accent1"/>
              </a:solidFill>
              <a:latin typeface="+mn-ea"/>
            </a:endParaRPr>
          </a:p>
        </p:txBody>
      </p:sp>
      <p:cxnSp>
        <p:nvCxnSpPr>
          <p:cNvPr id="21" name="直接连接符 20"/>
          <p:cNvCxnSpPr/>
          <p:nvPr>
            <p:custDataLst>
              <p:tags r:id="rId5"/>
            </p:custDataLst>
          </p:nvPr>
        </p:nvCxnSpPr>
        <p:spPr>
          <a:xfrm>
            <a:off x="5270090" y="110744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矩形: 圆角 11"/>
          <p:cNvSpPr/>
          <p:nvPr>
            <p:custDataLst>
              <p:tags r:id="rId6"/>
            </p:custDataLst>
          </p:nvPr>
        </p:nvSpPr>
        <p:spPr>
          <a:xfrm flipH="1">
            <a:off x="4408322" y="190231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3" name="序号"/>
          <p:cNvSpPr txBox="1"/>
          <p:nvPr>
            <p:custDataLst>
              <p:tags r:id="rId7"/>
            </p:custDataLst>
          </p:nvPr>
        </p:nvSpPr>
        <p:spPr>
          <a:xfrm>
            <a:off x="4638201" y="199821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02</a:t>
            </a:r>
            <a:endParaRPr lang="en-US" sz="2800" b="1" dirty="0">
              <a:solidFill>
                <a:schemeClr val="accent1"/>
              </a:solidFill>
              <a:latin typeface="+mn-ea"/>
            </a:endParaRPr>
          </a:p>
        </p:txBody>
      </p:sp>
      <p:cxnSp>
        <p:nvCxnSpPr>
          <p:cNvPr id="22" name="直接连接符 21"/>
          <p:cNvCxnSpPr/>
          <p:nvPr>
            <p:custDataLst>
              <p:tags r:id="rId8"/>
            </p:custDataLst>
          </p:nvPr>
        </p:nvCxnSpPr>
        <p:spPr>
          <a:xfrm>
            <a:off x="5742290" y="217822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矩形: 圆角 14"/>
          <p:cNvSpPr/>
          <p:nvPr>
            <p:custDataLst>
              <p:tags r:id="rId9"/>
            </p:custDataLst>
          </p:nvPr>
        </p:nvSpPr>
        <p:spPr>
          <a:xfrm flipH="1">
            <a:off x="4408322" y="404387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6" name="序号"/>
          <p:cNvSpPr txBox="1"/>
          <p:nvPr>
            <p:custDataLst>
              <p:tags r:id="rId10"/>
            </p:custDataLst>
          </p:nvPr>
        </p:nvSpPr>
        <p:spPr>
          <a:xfrm>
            <a:off x="4638201" y="413977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04</a:t>
            </a:r>
            <a:endParaRPr lang="en-US" sz="2800" b="1" dirty="0">
              <a:solidFill>
                <a:schemeClr val="accent1"/>
              </a:solidFill>
              <a:latin typeface="+mn-ea"/>
            </a:endParaRPr>
          </a:p>
        </p:txBody>
      </p:sp>
      <p:cxnSp>
        <p:nvCxnSpPr>
          <p:cNvPr id="23" name="直接连接符 22"/>
          <p:cNvCxnSpPr/>
          <p:nvPr>
            <p:custDataLst>
              <p:tags r:id="rId11"/>
            </p:custDataLst>
          </p:nvPr>
        </p:nvCxnSpPr>
        <p:spPr>
          <a:xfrm>
            <a:off x="5742290" y="431978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矩形: 圆角 17"/>
          <p:cNvSpPr/>
          <p:nvPr>
            <p:custDataLst>
              <p:tags r:id="rId12"/>
            </p:custDataLst>
          </p:nvPr>
        </p:nvSpPr>
        <p:spPr>
          <a:xfrm flipH="1">
            <a:off x="3936122" y="511465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19" name="序号"/>
          <p:cNvSpPr txBox="1"/>
          <p:nvPr>
            <p:custDataLst>
              <p:tags r:id="rId13"/>
            </p:custDataLst>
          </p:nvPr>
        </p:nvSpPr>
        <p:spPr>
          <a:xfrm>
            <a:off x="4166001" y="521055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05</a:t>
            </a:r>
            <a:endParaRPr lang="en-US" sz="2800" b="1" dirty="0">
              <a:solidFill>
                <a:schemeClr val="accent1"/>
              </a:solidFill>
              <a:latin typeface="+mn-ea"/>
            </a:endParaRPr>
          </a:p>
        </p:txBody>
      </p:sp>
      <p:cxnSp>
        <p:nvCxnSpPr>
          <p:cNvPr id="24" name="直接连接符 23"/>
          <p:cNvCxnSpPr/>
          <p:nvPr>
            <p:custDataLst>
              <p:tags r:id="rId14"/>
            </p:custDataLst>
          </p:nvPr>
        </p:nvCxnSpPr>
        <p:spPr>
          <a:xfrm>
            <a:off x="5270090" y="539056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矩形: 圆角 1"/>
          <p:cNvSpPr/>
          <p:nvPr>
            <p:custDataLst>
              <p:tags r:id="rId15"/>
            </p:custDataLst>
          </p:nvPr>
        </p:nvSpPr>
        <p:spPr>
          <a:xfrm flipH="1">
            <a:off x="4648716" y="2973097"/>
            <a:ext cx="6667245" cy="911806"/>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latin typeface="+mn-ea"/>
              <a:sym typeface="+mn-ea"/>
            </a:endParaRPr>
          </a:p>
        </p:txBody>
      </p:sp>
      <p:sp>
        <p:nvSpPr>
          <p:cNvPr id="3" name="序号"/>
          <p:cNvSpPr txBox="1"/>
          <p:nvPr>
            <p:custDataLst>
              <p:tags r:id="rId16"/>
            </p:custDataLst>
          </p:nvPr>
        </p:nvSpPr>
        <p:spPr>
          <a:xfrm>
            <a:off x="4878595" y="306899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chemeClr val="accent1"/>
                </a:solidFill>
                <a:latin typeface="+mn-ea"/>
              </a:rPr>
              <a:t>03</a:t>
            </a:r>
            <a:endParaRPr lang="en-US" sz="2800" b="1" dirty="0">
              <a:solidFill>
                <a:schemeClr val="accent1"/>
              </a:solidFill>
              <a:latin typeface="+mn-ea"/>
            </a:endParaRPr>
          </a:p>
        </p:txBody>
      </p:sp>
      <p:cxnSp>
        <p:nvCxnSpPr>
          <p:cNvPr id="6" name="直接连接符 5"/>
          <p:cNvCxnSpPr/>
          <p:nvPr>
            <p:custDataLst>
              <p:tags r:id="rId17"/>
            </p:custDataLst>
          </p:nvPr>
        </p:nvCxnSpPr>
        <p:spPr>
          <a:xfrm>
            <a:off x="5982684" y="3249000"/>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项标题"/>
          <p:cNvSpPr txBox="1"/>
          <p:nvPr>
            <p:custDataLst>
              <p:tags r:id="rId18"/>
            </p:custDataLst>
          </p:nvPr>
        </p:nvSpPr>
        <p:spPr>
          <a:xfrm>
            <a:off x="5483860" y="96901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基本信息</a:t>
            </a:r>
            <a:endParaRPr lang="zh-CN" altLang="en-US" sz="2400" b="1" spc="300" dirty="0">
              <a:ln w="15875"/>
              <a:solidFill>
                <a:srgbClr val="6AB0DC"/>
              </a:solidFill>
              <a:effectLst/>
              <a:latin typeface="+mn-ea"/>
            </a:endParaRPr>
          </a:p>
        </p:txBody>
      </p:sp>
      <p:sp>
        <p:nvSpPr>
          <p:cNvPr id="8" name="项标题"/>
          <p:cNvSpPr txBox="1"/>
          <p:nvPr>
            <p:custDataLst>
              <p:tags r:id="rId19"/>
            </p:custDataLst>
          </p:nvPr>
        </p:nvSpPr>
        <p:spPr>
          <a:xfrm>
            <a:off x="6000750" y="2002155"/>
            <a:ext cx="2513330" cy="42164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安全性</a:t>
            </a:r>
            <a:endParaRPr lang="zh-CN" altLang="en-US" sz="2400" b="1" spc="300" dirty="0">
              <a:solidFill>
                <a:srgbClr val="6AB0DC"/>
              </a:solidFill>
              <a:latin typeface="+mn-ea"/>
            </a:endParaRPr>
          </a:p>
        </p:txBody>
      </p:sp>
      <p:sp>
        <p:nvSpPr>
          <p:cNvPr id="25" name="项标题"/>
          <p:cNvSpPr txBox="1"/>
          <p:nvPr>
            <p:custDataLst>
              <p:tags r:id="rId20"/>
            </p:custDataLst>
          </p:nvPr>
        </p:nvSpPr>
        <p:spPr>
          <a:xfrm>
            <a:off x="6241415" y="3103880"/>
            <a:ext cx="4683760" cy="38227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有效性</a:t>
            </a:r>
            <a:endParaRPr lang="zh-CN" altLang="en-US" sz="2400" b="1" spc="300" dirty="0">
              <a:solidFill>
                <a:srgbClr val="6AB0DC"/>
              </a:solidFill>
              <a:latin typeface="+mn-ea"/>
            </a:endParaRPr>
          </a:p>
        </p:txBody>
      </p:sp>
      <p:sp>
        <p:nvSpPr>
          <p:cNvPr id="26" name="项标题"/>
          <p:cNvSpPr txBox="1"/>
          <p:nvPr>
            <p:custDataLst>
              <p:tags r:id="rId21"/>
            </p:custDataLst>
          </p:nvPr>
        </p:nvSpPr>
        <p:spPr>
          <a:xfrm>
            <a:off x="5527675" y="5227955"/>
            <a:ext cx="4683760" cy="35433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公平性</a:t>
            </a:r>
            <a:endParaRPr lang="zh-CN" altLang="en-US" sz="2400" b="1" spc="300" dirty="0">
              <a:solidFill>
                <a:srgbClr val="6AB0DC"/>
              </a:solidFill>
              <a:latin typeface="+mn-ea"/>
            </a:endParaRPr>
          </a:p>
        </p:txBody>
      </p:sp>
      <p:sp>
        <p:nvSpPr>
          <p:cNvPr id="28" name="项标题"/>
          <p:cNvSpPr txBox="1"/>
          <p:nvPr>
            <p:custDataLst>
              <p:tags r:id="rId22"/>
            </p:custDataLst>
          </p:nvPr>
        </p:nvSpPr>
        <p:spPr>
          <a:xfrm>
            <a:off x="6113145" y="4192905"/>
            <a:ext cx="4683760" cy="35433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solidFill>
                  <a:srgbClr val="6AB0DC"/>
                </a:solidFill>
                <a:latin typeface="+mn-ea"/>
              </a:rPr>
              <a:t>创新性</a:t>
            </a:r>
            <a:endParaRPr lang="zh-CN" altLang="en-US" sz="2400" b="1" spc="300" dirty="0">
              <a:solidFill>
                <a:srgbClr val="6AB0DC"/>
              </a:solidFill>
              <a:latin typeface="+mn-ea"/>
            </a:endParaRPr>
          </a:p>
        </p:txBody>
      </p:sp>
      <p:sp>
        <p:nvSpPr>
          <p:cNvPr id="29" name="文本框 28"/>
          <p:cNvSpPr txBox="1"/>
          <p:nvPr/>
        </p:nvSpPr>
        <p:spPr>
          <a:xfrm>
            <a:off x="5424170" y="1296035"/>
            <a:ext cx="494855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洛索洛芬钠口服溶液剂型，解热、镇痛、消炎类药物</a:t>
            </a:r>
            <a:endParaRPr lang="zh-CN" altLang="en-US" sz="1600" kern="100" dirty="0">
              <a:effectLst/>
              <a:latin typeface="+mn-ea"/>
              <a:cs typeface="江城圆体 400W" panose="020B0500000000000000" pitchFamily="34" charset="-122"/>
            </a:endParaRPr>
          </a:p>
        </p:txBody>
      </p:sp>
      <p:sp>
        <p:nvSpPr>
          <p:cNvPr id="30" name="文本框 29"/>
          <p:cNvSpPr txBox="1"/>
          <p:nvPr/>
        </p:nvSpPr>
        <p:spPr>
          <a:xfrm>
            <a:off x="5889625" y="2334260"/>
            <a:ext cx="496760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前体药物，临床不良事件轻微，耐受性好，安全性高</a:t>
            </a:r>
            <a:endParaRPr lang="zh-CN" altLang="en-US" sz="1600" kern="100" dirty="0">
              <a:effectLst/>
              <a:latin typeface="+mn-ea"/>
              <a:cs typeface="江城圆体 400W" panose="020B0500000000000000" pitchFamily="34" charset="-122"/>
            </a:endParaRPr>
          </a:p>
        </p:txBody>
      </p:sp>
      <p:sp>
        <p:nvSpPr>
          <p:cNvPr id="31" name="文本框 30"/>
          <p:cNvSpPr txBox="1"/>
          <p:nvPr/>
        </p:nvSpPr>
        <p:spPr>
          <a:xfrm>
            <a:off x="6137910" y="3417570"/>
            <a:ext cx="423481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起效快，疗效强，多指南共识推荐</a:t>
            </a:r>
            <a:endParaRPr lang="zh-CN" altLang="en-US" sz="1600" kern="100" dirty="0">
              <a:effectLst/>
              <a:latin typeface="+mn-ea"/>
              <a:cs typeface="江城圆体 400W" panose="020B0500000000000000" pitchFamily="34" charset="-122"/>
            </a:endParaRPr>
          </a:p>
        </p:txBody>
      </p:sp>
      <p:sp>
        <p:nvSpPr>
          <p:cNvPr id="32" name="文本框 31"/>
          <p:cNvSpPr txBox="1"/>
          <p:nvPr/>
        </p:nvSpPr>
        <p:spPr>
          <a:xfrm>
            <a:off x="6000750" y="4438015"/>
            <a:ext cx="4234815"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口服溶液剂型，适用于吞咽困难患者</a:t>
            </a:r>
            <a:endParaRPr lang="zh-CN" altLang="en-US" sz="1600" kern="100" dirty="0">
              <a:effectLst/>
              <a:latin typeface="+mn-ea"/>
              <a:cs typeface="江城圆体 400W" panose="020B0500000000000000" pitchFamily="34" charset="-122"/>
            </a:endParaRPr>
          </a:p>
        </p:txBody>
      </p:sp>
      <p:sp>
        <p:nvSpPr>
          <p:cNvPr id="33" name="文本框 32"/>
          <p:cNvSpPr txBox="1"/>
          <p:nvPr/>
        </p:nvSpPr>
        <p:spPr>
          <a:xfrm>
            <a:off x="5424170" y="5509260"/>
            <a:ext cx="5078730" cy="417195"/>
          </a:xfrm>
          <a:prstGeom prst="rect">
            <a:avLst/>
          </a:prstGeom>
          <a:noFill/>
        </p:spPr>
        <p:txBody>
          <a:bodyPr wrap="square" rtlCol="0">
            <a:noAutofit/>
          </a:bodyPr>
          <a:p>
            <a:pPr>
              <a:lnSpc>
                <a:spcPct val="140000"/>
              </a:lnSpc>
            </a:pPr>
            <a:r>
              <a:rPr lang="zh-CN" altLang="en-US" sz="1600" kern="100" dirty="0">
                <a:effectLst/>
                <a:latin typeface="+mn-ea"/>
                <a:cs typeface="江城圆体 400W" panose="020B0500000000000000" pitchFamily="34" charset="-122"/>
              </a:rPr>
              <a:t>弥补医保目录内口服溶液剂型短板，临床管理简便可靠</a:t>
            </a:r>
            <a:endParaRPr lang="zh-CN" altLang="en-US" sz="1600" kern="100" dirty="0">
              <a:effectLst/>
              <a:latin typeface="+mn-ea"/>
              <a:cs typeface="江城圆体 400W" panose="020B0500000000000000" pitchFamily="34" charset="-122"/>
            </a:endParaRPr>
          </a:p>
        </p:txBody>
      </p:sp>
    </p:spTree>
    <p:custDataLst>
      <p:tags r:id="rId2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6555"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01</a:t>
            </a:r>
            <a:endParaRPr lang="en-US" sz="2800" b="1" dirty="0">
              <a:solidFill>
                <a:srgbClr val="6AB0DC"/>
              </a:solidFill>
              <a:latin typeface="+mn-ea"/>
            </a:endParaRPr>
          </a:p>
        </p:txBody>
      </p:sp>
      <p:sp>
        <p:nvSpPr>
          <p:cNvPr id="7" name="项标题"/>
          <p:cNvSpPr txBox="1"/>
          <p:nvPr>
            <p:custDataLst>
              <p:tags r:id="rId3"/>
            </p:custDataLst>
          </p:nvPr>
        </p:nvSpPr>
        <p:spPr>
          <a:xfrm>
            <a:off x="1093470"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基本信息（</a:t>
            </a:r>
            <a:r>
              <a:rPr lang="en-US" altLang="zh-CN" sz="2400" b="1" spc="300" dirty="0">
                <a:ln w="15875"/>
                <a:solidFill>
                  <a:srgbClr val="6AB0DC"/>
                </a:solidFill>
                <a:effectLst/>
                <a:latin typeface="+mn-ea"/>
              </a:rPr>
              <a:t>1/2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p:nvPr>
            <p:custDataLst>
              <p:tags r:id="rId5"/>
            </p:custDataLst>
          </p:nvPr>
        </p:nvGraphicFramePr>
        <p:xfrm>
          <a:off x="1094105" y="1156335"/>
          <a:ext cx="9926320" cy="2930525"/>
        </p:xfrm>
        <a:graphic>
          <a:graphicData uri="http://schemas.openxmlformats.org/drawingml/2006/table">
            <a:tbl>
              <a:tblPr/>
              <a:tblGrid>
                <a:gridCol w="3596640"/>
                <a:gridCol w="3664585"/>
                <a:gridCol w="2665095"/>
              </a:tblGrid>
              <a:tr h="355600">
                <a:tc>
                  <a:txBody>
                    <a:bodyPr/>
                    <a:p>
                      <a:pPr algn="ctr" fontAlgn="ctr"/>
                      <a:r>
                        <a:rPr lang="zh-CN" altLang="en-US" sz="1100" b="1" i="0">
                          <a:solidFill>
                            <a:srgbClr val="FFFFFF"/>
                          </a:solidFill>
                          <a:latin typeface="微软雅黑" panose="020B0503020204020204" charset="-122"/>
                          <a:ea typeface="微软雅黑" panose="020B0503020204020204" charset="-122"/>
                        </a:rPr>
                        <a:t>通用名称</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rPr>
                        <a:t>注册规格</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是否为 </a:t>
                      </a:r>
                      <a:r>
                        <a:rPr lang="en-US" altLang="zh-CN" sz="1100" b="1" i="0">
                          <a:solidFill>
                            <a:srgbClr val="FFFFFF"/>
                          </a:solidFill>
                          <a:latin typeface="微软雅黑" panose="020B0503020204020204" charset="-122"/>
                          <a:ea typeface="微软雅黑" panose="020B0503020204020204" charset="-122"/>
                          <a:cs typeface="微软雅黑" panose="020B0503020204020204" charset="-122"/>
                        </a:rPr>
                        <a:t>OTC </a:t>
                      </a: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药品</a:t>
                      </a:r>
                      <a:endParaRPr lang="zh-CN" altLang="en-US" sz="1100" b="1" i="0">
                        <a:solidFill>
                          <a:srgbClr val="FFFFFF"/>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r>
              <a:tr h="387350">
                <a:tc>
                  <a:txBody>
                    <a:bodyPr/>
                    <a:p>
                      <a:pPr algn="ctr" fontAlgn="ctr"/>
                      <a:r>
                        <a:rPr lang="zh-CN" altLang="en-US" sz="1100" b="0" i="0">
                          <a:solidFill>
                            <a:srgbClr val="000000"/>
                          </a:solidFill>
                          <a:latin typeface="微软雅黑" panose="020B0503020204020204" charset="-122"/>
                          <a:ea typeface="微软雅黑" panose="020B0503020204020204" charset="-122"/>
                        </a:rPr>
                        <a:t>洛索洛芬钠口服溶液</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10ml:60mg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（按</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C</a:t>
                      </a:r>
                      <a:r>
                        <a:rPr lang="en-US" altLang="zh-CN" sz="1100" b="0" i="0" baseline="-25000">
                          <a:solidFill>
                            <a:srgbClr val="000000"/>
                          </a:solidFill>
                          <a:latin typeface="微软雅黑" panose="020B0503020204020204" charset="-122"/>
                          <a:ea typeface="微软雅黑" panose="020B0503020204020204" charset="-122"/>
                          <a:cs typeface="微软雅黑" panose="020B0503020204020204" charset="-122"/>
                        </a:rPr>
                        <a:t>15</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H</a:t>
                      </a:r>
                      <a:r>
                        <a:rPr lang="en-US" altLang="zh-CN" sz="1100" b="0" i="0" baseline="-25000">
                          <a:solidFill>
                            <a:srgbClr val="000000"/>
                          </a:solidFill>
                          <a:latin typeface="微软雅黑" panose="020B0503020204020204" charset="-122"/>
                          <a:ea typeface="微软雅黑" panose="020B0503020204020204" charset="-122"/>
                          <a:cs typeface="微软雅黑" panose="020B0503020204020204" charset="-122"/>
                        </a:rPr>
                        <a:t>17</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NaO</a:t>
                      </a:r>
                      <a:r>
                        <a:rPr lang="en-US" altLang="zh-CN" sz="1100" b="0" i="0" baseline="-2500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计）</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微软雅黑" panose="020B0503020204020204" charset="-122"/>
                          <a:ea typeface="微软雅黑" panose="020B0503020204020204" charset="-122"/>
                        </a:rPr>
                        <a:t>否</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54965">
                <a:tc>
                  <a:txBody>
                    <a:bodyPr/>
                    <a:p>
                      <a:pPr algn="ctr" fontAlgn="ctr"/>
                      <a:r>
                        <a:rPr lang="zh-CN" altLang="en-US" sz="1100" b="1" i="0">
                          <a:solidFill>
                            <a:srgbClr val="FFFFFF"/>
                          </a:solidFill>
                          <a:latin typeface="微软雅黑" panose="020B0503020204020204" charset="-122"/>
                          <a:ea typeface="微软雅黑" panose="020B0503020204020204" charset="-122"/>
                        </a:rPr>
                        <a:t>适应症</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gridSpan="2">
                  <a:txBody>
                    <a:bodyPr/>
                    <a:p>
                      <a:pPr algn="ctr" fontAlgn="ctr"/>
                      <a:r>
                        <a:rPr lang="zh-CN" altLang="en-US" sz="1100" b="1" i="0">
                          <a:solidFill>
                            <a:srgbClr val="FFFFFF"/>
                          </a:solidFill>
                          <a:latin typeface="微软雅黑" panose="020B0503020204020204" charset="-122"/>
                          <a:ea typeface="微软雅黑" panose="020B0503020204020204" charset="-122"/>
                        </a:rPr>
                        <a:t>用法用量</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44525">
                <a:tc>
                  <a:txBody>
                    <a:bodyPr/>
                    <a:p>
                      <a:pPr algn="l" fontAlgn="ct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下述疾患及症状的消炎和镇痛：类风湿关节炎、骨性关节炎、腰痛症、肩关节周围炎、颈肩腕综合征、牙痛。</a:t>
                      </a:r>
                      <a:b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b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gridSpan="2">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通常，成人</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次口服洛索洛芬钠（以无水物计）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，一日</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次。出现症状时可</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次口服</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120mg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。应随年龄及症状适宜增减。另外，空腹时不宜服药，或遵医嘱。</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rowSpan="2"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r>
              <a:tr h="472440">
                <a:tc>
                  <a:txBody>
                    <a:bodyPr/>
                    <a:p>
                      <a:pPr algn="ctr" fontAlgn="ctr"/>
                      <a:r>
                        <a:rPr lang="zh-CN" altLang="en-US" sz="1100" b="0" i="0">
                          <a:solidFill>
                            <a:srgbClr val="000000"/>
                          </a:solidFill>
                          <a:latin typeface="微软雅黑" panose="020B0503020204020204" charset="-122"/>
                          <a:ea typeface="微软雅黑" panose="020B0503020204020204" charset="-122"/>
                        </a:rPr>
                        <a:t>手术后，外伤后及拔牙后的镇痛和消炎。</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vMerge="1" gridSpan="2">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635635">
                <a:tc>
                  <a:txBody>
                    <a:bodyPr/>
                    <a:p>
                      <a:pPr algn="l" fontAlgn="ct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下述疾患的解热和镇痛：急性上呼吸道炎（包括伴有急性支气管炎的急性上呼吸道炎）。</a:t>
                      </a:r>
                      <a:b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b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gridSpan="2">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通常，出现症状时，成人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次口服洛索洛芬钠（以无水物计）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。应随年龄及症状适宜增减，但原则上一日</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次，一日最多</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180mg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为限。另外，空腹时不宜服药，或遵医嘱。</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graphicFrame>
        <p:nvGraphicFramePr>
          <p:cNvPr id="6" name="表格 5"/>
          <p:cNvGraphicFramePr/>
          <p:nvPr>
            <p:custDataLst>
              <p:tags r:id="rId6"/>
            </p:custDataLst>
          </p:nvPr>
        </p:nvGraphicFramePr>
        <p:xfrm>
          <a:off x="1093470" y="4085590"/>
          <a:ext cx="9926320" cy="2510155"/>
        </p:xfrm>
        <a:graphic>
          <a:graphicData uri="http://schemas.openxmlformats.org/drawingml/2006/table">
            <a:tbl>
              <a:tblPr/>
              <a:tblGrid>
                <a:gridCol w="3605530"/>
                <a:gridCol w="3048635"/>
                <a:gridCol w="3272155"/>
              </a:tblGrid>
              <a:tr h="353695">
                <a:tc>
                  <a:txBody>
                    <a:bodyPr/>
                    <a:p>
                      <a:pPr algn="ctr" fontAlgn="ctr"/>
                      <a:r>
                        <a:rPr lang="zh-CN" altLang="en-US" sz="1100" b="1" i="0">
                          <a:solidFill>
                            <a:srgbClr val="FFFFFF"/>
                          </a:solidFill>
                          <a:latin typeface="微软雅黑" panose="020B0503020204020204" charset="-122"/>
                          <a:ea typeface="微软雅黑" panose="020B0503020204020204" charset="-122"/>
                        </a:rPr>
                        <a:t>中国大陆首次上市时间</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gridSpan="2">
                  <a:txBody>
                    <a:bodyPr/>
                    <a:p>
                      <a:pPr algn="ctr" fontAlgn="ct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全球首个上市国家</a:t>
                      </a:r>
                      <a:r>
                        <a:rPr lang="en-US" altLang="zh-CN" sz="1100" b="1" i="0">
                          <a:solidFill>
                            <a:srgbClr val="FFFFFF"/>
                          </a:solidFill>
                          <a:latin typeface="微软雅黑" panose="020B0503020204020204" charset="-122"/>
                          <a:ea typeface="微软雅黑" panose="020B0503020204020204" charset="-122"/>
                          <a:cs typeface="微软雅黑" panose="020B0503020204020204" charset="-122"/>
                        </a:rPr>
                        <a:t>/</a:t>
                      </a:r>
                      <a:r>
                        <a:rPr lang="zh-CN" altLang="en-US" sz="1100" b="1" i="0">
                          <a:solidFill>
                            <a:srgbClr val="FFFFFF"/>
                          </a:solidFill>
                          <a:latin typeface="微软雅黑" panose="020B0503020204020204" charset="-122"/>
                          <a:ea typeface="微软雅黑" panose="020B0503020204020204" charset="-122"/>
                          <a:cs typeface="微软雅黑" panose="020B0503020204020204" charset="-122"/>
                        </a:rPr>
                        <a:t>地区及上市时间</a:t>
                      </a:r>
                      <a:endParaRPr lang="zh-CN" altLang="en-US" sz="1100" b="1" i="0">
                        <a:solidFill>
                          <a:srgbClr val="FFFFFF"/>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11480">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10</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gridSpan="2">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日本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2001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363855">
                <a:tc>
                  <a:txBody>
                    <a:bodyPr/>
                    <a:p>
                      <a:pPr algn="ctr" fontAlgn="ctr"/>
                      <a:r>
                        <a:rPr lang="zh-CN" altLang="en-US" sz="1100" b="1" i="0">
                          <a:solidFill>
                            <a:srgbClr val="FFFFFF"/>
                          </a:solidFill>
                          <a:latin typeface="微软雅黑" panose="020B0503020204020204" charset="-122"/>
                          <a:ea typeface="微软雅黑" panose="020B0503020204020204" charset="-122"/>
                        </a:rPr>
                        <a:t>大陆地区同通用名药品的上市情况</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rPr>
                        <a:t>参照药品建议</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zh-CN" altLang="en-US" sz="1100" b="1" i="0">
                          <a:solidFill>
                            <a:srgbClr val="FFFFFF"/>
                          </a:solidFill>
                          <a:latin typeface="微软雅黑" panose="020B0503020204020204" charset="-122"/>
                          <a:ea typeface="微软雅黑" panose="020B0503020204020204" charset="-122"/>
                        </a:rPr>
                        <a:t>与参照药品相比的优势</a:t>
                      </a:r>
                      <a:endParaRPr lang="zh-CN" altLang="en-US" sz="11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r>
              <a:tr h="1248410">
                <a:tc>
                  <a:txBody>
                    <a:bodyPr/>
                    <a:p>
                      <a:pPr algn="ctr" fontAlgn="ctr">
                        <a:lnSpc>
                          <a:spcPct val="150000"/>
                        </a:lnSpc>
                      </a:pP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同通用名药品国内共上市</a:t>
                      </a:r>
                      <a:r>
                        <a:rPr lang="en-US" altLang="zh-CN" sz="1000">
                          <a:solidFill>
                            <a:srgbClr val="000000"/>
                          </a:solidFill>
                          <a:latin typeface="微软雅黑" panose="020B0503020204020204" charset="-122"/>
                          <a:ea typeface="微软雅黑" panose="020B0503020204020204" charset="-122"/>
                          <a:cs typeface="微软雅黑" panose="020B0503020204020204" charset="-122"/>
                          <a:sym typeface="+mn-ea"/>
                        </a:rPr>
                        <a:t>13</a:t>
                      </a: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家</a:t>
                      </a: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a:t>
                      </a:r>
                      <a:endPar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endParaRPr>
                    </a:p>
                    <a:p>
                      <a:pPr algn="ctr" fontAlgn="ctr">
                        <a:lnSpc>
                          <a:spcPct val="150000"/>
                        </a:lnSpc>
                      </a:pPr>
                      <a:r>
                        <a:rPr lang="zh-CN" altLang="en-US" sz="1000" b="1">
                          <a:solidFill>
                            <a:srgbClr val="000000"/>
                          </a:solidFill>
                          <a:latin typeface="微软雅黑" panose="020B0503020204020204" charset="-122"/>
                          <a:ea typeface="微软雅黑" panose="020B0503020204020204" charset="-122"/>
                          <a:cs typeface="微软雅黑" panose="020B0503020204020204" charset="-122"/>
                          <a:sym typeface="+mn-ea"/>
                        </a:rPr>
                        <a:t>海南广升誉制药有限公司于</a:t>
                      </a:r>
                      <a:r>
                        <a:rPr lang="en-US" altLang="zh-CN" sz="1000">
                          <a:solidFill>
                            <a:srgbClr val="000000"/>
                          </a:solidFill>
                          <a:latin typeface="微软雅黑" panose="020B0503020204020204" charset="-122"/>
                          <a:ea typeface="微软雅黑" panose="020B0503020204020204" charset="-122"/>
                          <a:cs typeface="微软雅黑" panose="020B0503020204020204" charset="-122"/>
                          <a:sym typeface="+mn-ea"/>
                        </a:rPr>
                        <a:t>2025</a:t>
                      </a: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年</a:t>
                      </a:r>
                      <a:r>
                        <a:rPr lang="en-US" altLang="zh-CN" sz="1000">
                          <a:solidFill>
                            <a:srgbClr val="000000"/>
                          </a:solidFill>
                          <a:latin typeface="微软雅黑" panose="020B0503020204020204" charset="-122"/>
                          <a:ea typeface="微软雅黑" panose="020B0503020204020204" charset="-122"/>
                          <a:cs typeface="微软雅黑" panose="020B0503020204020204" charset="-122"/>
                          <a:sym typeface="+mn-ea"/>
                        </a:rPr>
                        <a:t>4</a:t>
                      </a: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月获批本品</a:t>
                      </a:r>
                      <a:endParaRPr lang="zh-CN" altLang="en-US" sz="1000" b="0" i="0">
                        <a:solidFill>
                          <a:srgbClr val="000000"/>
                        </a:solidFill>
                        <a:latin typeface="微软雅黑" panose="020B0503020204020204" charset="-122"/>
                        <a:ea typeface="微软雅黑" panose="020B0503020204020204" charset="-122"/>
                        <a:cs typeface="微软雅黑" panose="020B0503020204020204" charset="-122"/>
                      </a:endParaRPr>
                    </a:p>
                    <a:p>
                      <a:pPr algn="ctr" fontAlgn="ctr">
                        <a:lnSpc>
                          <a:spcPct val="150000"/>
                        </a:lnSpc>
                      </a:pPr>
                      <a:endParaRPr lang="zh-CN" altLang="en-US" sz="10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rPr>
                        <a:t>洛索洛芬钠片：国内临床广泛应用的非甾体抗炎药物之一，适用于</a:t>
                      </a:r>
                      <a:r>
                        <a:rPr lang="en-US" altLang="zh-CN" sz="1100" b="0" i="0">
                          <a:solidFill>
                            <a:srgbClr val="000000"/>
                          </a:solidFill>
                          <a:latin typeface="微软雅黑" panose="020B0503020204020204" charset="-122"/>
                          <a:ea typeface="微软雅黑" panose="020B0503020204020204" charset="-122"/>
                        </a:rPr>
                        <a:t>1.</a:t>
                      </a:r>
                      <a:r>
                        <a:rPr lang="zh-CN" altLang="en-US" sz="1100" b="0" i="0">
                          <a:solidFill>
                            <a:srgbClr val="000000"/>
                          </a:solidFill>
                          <a:latin typeface="微软雅黑" panose="020B0503020204020204" charset="-122"/>
                          <a:ea typeface="微软雅黑" panose="020B0503020204020204" charset="-122"/>
                        </a:rPr>
                        <a:t>类风湿关节炎、骨性关节炎、腰痛症、肩关节周围炎、颈肩腕综合征、牙痛的消炎镇痛；</a:t>
                      </a:r>
                      <a:r>
                        <a:rPr lang="en-US" altLang="zh-CN" sz="1100" b="0" i="0">
                          <a:solidFill>
                            <a:srgbClr val="000000"/>
                          </a:solidFill>
                          <a:latin typeface="微软雅黑" panose="020B0503020204020204" charset="-122"/>
                          <a:ea typeface="微软雅黑" panose="020B0503020204020204" charset="-122"/>
                        </a:rPr>
                        <a:t>2.</a:t>
                      </a:r>
                      <a:r>
                        <a:rPr lang="en-US" altLang="zh-CN" sz="1100" b="0" i="0">
                          <a:solidFill>
                            <a:srgbClr val="000000"/>
                          </a:solidFill>
                          <a:latin typeface="微软雅黑" panose="020B0503020204020204" charset="-122"/>
                          <a:ea typeface="微软雅黑" panose="020B0503020204020204" charset="-122"/>
                        </a:rPr>
                        <a:t> </a:t>
                      </a:r>
                      <a:r>
                        <a:rPr lang="zh-CN" altLang="en-US" sz="1100" b="0" i="0">
                          <a:solidFill>
                            <a:srgbClr val="000000"/>
                          </a:solidFill>
                          <a:latin typeface="微软雅黑" panose="020B0503020204020204" charset="-122"/>
                          <a:ea typeface="微软雅黑" panose="020B0503020204020204" charset="-122"/>
                        </a:rPr>
                        <a:t>手术后，外伤后及拔牙后的镇痛和消炎；</a:t>
                      </a:r>
                      <a:r>
                        <a:rPr lang="en-US" altLang="zh-CN" sz="1100" b="0" i="0">
                          <a:solidFill>
                            <a:srgbClr val="000000"/>
                          </a:solidFill>
                          <a:latin typeface="微软雅黑" panose="020B0503020204020204" charset="-122"/>
                          <a:ea typeface="微软雅黑" panose="020B0503020204020204" charset="-122"/>
                        </a:rPr>
                        <a:t>3. </a:t>
                      </a:r>
                      <a:r>
                        <a:rPr lang="zh-CN" altLang="en-US" sz="1100" b="0" i="0">
                          <a:solidFill>
                            <a:srgbClr val="000000"/>
                          </a:solidFill>
                          <a:latin typeface="微软雅黑" panose="020B0503020204020204" charset="-122"/>
                          <a:ea typeface="微软雅黑" panose="020B0503020204020204" charset="-122"/>
                        </a:rPr>
                        <a:t>下述疾患的解热和镇痛</a:t>
                      </a:r>
                      <a:r>
                        <a:rPr lang="en-US" altLang="en-US" sz="1100" b="0" i="0">
                          <a:solidFill>
                            <a:srgbClr val="000000"/>
                          </a:solidFill>
                          <a:latin typeface="微软雅黑" panose="020B0503020204020204" charset="-122"/>
                          <a:ea typeface="微软雅黑" panose="020B0503020204020204" charset="-122"/>
                        </a:rPr>
                        <a:t> </a:t>
                      </a:r>
                      <a:r>
                        <a:rPr lang="zh-CN" altLang="en-US" sz="1100" b="0" i="0">
                          <a:solidFill>
                            <a:srgbClr val="000000"/>
                          </a:solidFill>
                          <a:latin typeface="微软雅黑" panose="020B0503020204020204" charset="-122"/>
                          <a:ea typeface="微软雅黑" panose="020B0503020204020204" charset="-122"/>
                        </a:rPr>
                        <a:t>急性上呼吸道炎（包括伴有急性支气管炎的急性上呼吸道炎）。</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indent="0">
                        <a:buFont typeface="Wingdings" panose="05000000000000000000" charset="0"/>
                        <a:buNone/>
                      </a:pPr>
                      <a:r>
                        <a:rPr lang="en-US" altLang="zh-CN" sz="1000" b="1">
                          <a:latin typeface="微软雅黑" panose="020B0503020204020204" charset="-122"/>
                          <a:ea typeface="微软雅黑" panose="020B0503020204020204" charset="-122"/>
                          <a:cs typeface="微软雅黑" panose="020B0503020204020204" charset="-122"/>
                          <a:sym typeface="+mn-ea"/>
                        </a:rPr>
                        <a:t>1. </a:t>
                      </a:r>
                      <a:r>
                        <a:rPr lang="zh-CN" altLang="en-US" sz="1000" b="1">
                          <a:latin typeface="微软雅黑" panose="020B0503020204020204" charset="-122"/>
                          <a:ea typeface="微软雅黑" panose="020B0503020204020204" charset="-122"/>
                          <a:cs typeface="微软雅黑" panose="020B0503020204020204" charset="-122"/>
                          <a:sym typeface="+mn-ea"/>
                        </a:rPr>
                        <a:t>洛索洛芬钠口服溶液对比普通片剂，血药浓度达峰时间更快（</a:t>
                      </a:r>
                      <a:r>
                        <a:rPr lang="en-US" altLang="zh-CN" sz="1000" b="1">
                          <a:latin typeface="微软雅黑" panose="020B0503020204020204" charset="-122"/>
                          <a:ea typeface="微软雅黑" panose="020B0503020204020204" charset="-122"/>
                          <a:cs typeface="微软雅黑" panose="020B0503020204020204" charset="-122"/>
                          <a:sym typeface="+mn-ea"/>
                        </a:rPr>
                        <a:t>0.32h</a:t>
                      </a:r>
                      <a:r>
                        <a:rPr lang="zh-CN" altLang="en-US" sz="1000" b="1">
                          <a:latin typeface="微软雅黑" panose="020B0503020204020204" charset="-122"/>
                          <a:ea typeface="微软雅黑" panose="020B0503020204020204" charset="-122"/>
                          <a:cs typeface="微软雅黑" panose="020B0503020204020204" charset="-122"/>
                          <a:sym typeface="+mn-ea"/>
                        </a:rPr>
                        <a:t>），峰浓度更高，提示对比普通片剂，溶液剂起效更快，疗效更好；</a:t>
                      </a:r>
                      <a:endParaRPr lang="zh-CN" altLang="en-US" sz="1000" b="1">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en-US" altLang="zh-CN" sz="1000" b="1">
                          <a:latin typeface="微软雅黑" panose="020B0503020204020204" charset="-122"/>
                          <a:ea typeface="微软雅黑" panose="020B0503020204020204" charset="-122"/>
                          <a:cs typeface="微软雅黑" panose="020B0503020204020204" charset="-122"/>
                          <a:sym typeface="+mn-ea"/>
                        </a:rPr>
                        <a:t>2. </a:t>
                      </a:r>
                      <a:r>
                        <a:rPr lang="zh-CN" altLang="en-US" sz="1000" b="1">
                          <a:latin typeface="微软雅黑" panose="020B0503020204020204" charset="-122"/>
                          <a:ea typeface="微软雅黑" panose="020B0503020204020204" charset="-122"/>
                          <a:cs typeface="微软雅黑" panose="020B0503020204020204" charset="-122"/>
                          <a:sym typeface="+mn-ea"/>
                        </a:rPr>
                        <a:t>单包装剂型独特，使用方便，特别适合吞咽困难患者的</a:t>
                      </a:r>
                      <a:r>
                        <a:rPr lang="zh-CN" altLang="en-US" sz="1000" b="1">
                          <a:latin typeface="微软雅黑" panose="020B0503020204020204" charset="-122"/>
                          <a:ea typeface="微软雅黑" panose="020B0503020204020204" charset="-122"/>
                          <a:cs typeface="微软雅黑" panose="020B0503020204020204" charset="-122"/>
                          <a:sym typeface="+mn-ea"/>
                        </a:rPr>
                        <a:t>服用；</a:t>
                      </a:r>
                      <a:endParaRPr lang="zh-CN" altLang="en-US" sz="1000" b="1">
                        <a:latin typeface="微软雅黑" panose="020B0503020204020204" charset="-122"/>
                        <a:ea typeface="微软雅黑" panose="020B0503020204020204" charset="-122"/>
                        <a:cs typeface="微软雅黑" panose="020B0503020204020204" charset="-122"/>
                        <a:sym typeface="+mn-ea"/>
                      </a:endParaRPr>
                    </a:p>
                    <a:p>
                      <a:pPr indent="0">
                        <a:buFont typeface="Wingdings" panose="05000000000000000000" charset="0"/>
                        <a:buNone/>
                      </a:pPr>
                      <a:r>
                        <a:rPr lang="en-US" altLang="zh-CN" sz="1000" b="1">
                          <a:latin typeface="微软雅黑" panose="020B0503020204020204" charset="-122"/>
                          <a:ea typeface="微软雅黑" panose="020B0503020204020204" charset="-122"/>
                          <a:cs typeface="微软雅黑" panose="020B0503020204020204" charset="-122"/>
                          <a:sym typeface="+mn-ea"/>
                        </a:rPr>
                        <a:t>3. </a:t>
                      </a:r>
                      <a:r>
                        <a:rPr lang="zh-CN" altLang="en-US" sz="1000" b="1">
                          <a:latin typeface="微软雅黑" panose="020B0503020204020204" charset="-122"/>
                          <a:ea typeface="微软雅黑" panose="020B0503020204020204" charset="-122"/>
                          <a:cs typeface="微软雅黑" panose="020B0503020204020204" charset="-122"/>
                          <a:sym typeface="+mn-ea"/>
                        </a:rPr>
                        <a:t>口服溶液与片剂在不良反应方面无差异。</a:t>
                      </a:r>
                      <a:endParaRPr lang="zh-CN" altLang="en-US" sz="1000" b="1"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01</a:t>
            </a:r>
            <a:endParaRPr lang="en-US" sz="2800" b="1" dirty="0">
              <a:solidFill>
                <a:srgbClr val="6AB0DC"/>
              </a:solidFill>
              <a:latin typeface="+mn-ea"/>
            </a:endParaRPr>
          </a:p>
        </p:txBody>
      </p:sp>
      <p:sp>
        <p:nvSpPr>
          <p:cNvPr id="7" name="项标题"/>
          <p:cNvSpPr txBox="1"/>
          <p:nvPr>
            <p:custDataLst>
              <p:tags r:id="rId3"/>
            </p:custDataLst>
          </p:nvPr>
        </p:nvSpPr>
        <p:spPr>
          <a:xfrm>
            <a:off x="1275080"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基本信息（</a:t>
            </a:r>
            <a:r>
              <a:rPr lang="en-US" altLang="zh-CN" sz="2400" b="1" spc="300" dirty="0">
                <a:ln w="15875"/>
                <a:solidFill>
                  <a:srgbClr val="6AB0DC"/>
                </a:solidFill>
                <a:effectLst/>
                <a:latin typeface="+mn-ea"/>
              </a:rPr>
              <a:t>2/2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useBgFill="1">
        <p:nvSpPr>
          <p:cNvPr id="2" name="矩形: 圆角 2"/>
          <p:cNvSpPr/>
          <p:nvPr>
            <p:custDataLst>
              <p:tags r:id="rId5"/>
            </p:custDataLst>
          </p:nvPr>
        </p:nvSpPr>
        <p:spPr>
          <a:xfrm>
            <a:off x="6166623" y="1492279"/>
            <a:ext cx="5053988" cy="4524981"/>
          </a:xfrm>
          <a:prstGeom prst="roundRect">
            <a:avLst>
              <a:gd name="adj" fmla="val 7930"/>
            </a:avLst>
          </a:prstGeom>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a:solidFill>
                <a:schemeClr val="tx1"/>
              </a:solidFill>
            </a:endParaRPr>
          </a:p>
        </p:txBody>
      </p:sp>
      <p:sp>
        <p:nvSpPr>
          <p:cNvPr id="6" name="矩形: 圆角 25"/>
          <p:cNvSpPr/>
          <p:nvPr>
            <p:custDataLst>
              <p:tags r:id="rId6"/>
            </p:custDataLst>
          </p:nvPr>
        </p:nvSpPr>
        <p:spPr>
          <a:xfrm>
            <a:off x="6166623" y="1492279"/>
            <a:ext cx="5053988" cy="4524981"/>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p>
            <a:pPr algn="l">
              <a:lnSpc>
                <a:spcPct val="150000"/>
              </a:lnSpc>
              <a:buFont typeface="Arial" panose="020B0604020202020204" pitchFamily="34" charset="0"/>
            </a:pPr>
            <a:endParaRPr lang="zh-CN" altLang="en-US">
              <a:solidFill>
                <a:schemeClr val="tx1"/>
              </a:solidFill>
            </a:endParaRPr>
          </a:p>
        </p:txBody>
      </p:sp>
      <p:sp useBgFill="1">
        <p:nvSpPr>
          <p:cNvPr id="5" name="矩形: 圆角 25"/>
          <p:cNvSpPr/>
          <p:nvPr>
            <p:custDataLst>
              <p:tags r:id="rId7"/>
            </p:custDataLst>
          </p:nvPr>
        </p:nvSpPr>
        <p:spPr>
          <a:xfrm>
            <a:off x="707229" y="1492279"/>
            <a:ext cx="5053988" cy="4524981"/>
          </a:xfrm>
          <a:prstGeom prst="roundRect">
            <a:avLst>
              <a:gd name="adj" fmla="val 8081"/>
            </a:avLst>
          </a:prstGeom>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3" name="矩形: 圆角 25"/>
          <p:cNvSpPr/>
          <p:nvPr>
            <p:custDataLst>
              <p:tags r:id="rId8"/>
            </p:custDataLst>
          </p:nvPr>
        </p:nvSpPr>
        <p:spPr>
          <a:xfrm>
            <a:off x="707229" y="1492279"/>
            <a:ext cx="5053988" cy="4524981"/>
          </a:xfrm>
          <a:prstGeom prst="roundRect">
            <a:avLst>
              <a:gd name="adj" fmla="val 8081"/>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p>
            <a:pPr algn="ctr"/>
            <a:endParaRPr lang="zh-CN" altLang="en-US">
              <a:solidFill>
                <a:schemeClr val="tx1"/>
              </a:solidFill>
            </a:endParaRPr>
          </a:p>
        </p:txBody>
      </p:sp>
      <p:sp>
        <p:nvSpPr>
          <p:cNvPr id="15" name="矩形 14"/>
          <p:cNvSpPr/>
          <p:nvPr>
            <p:custDataLst>
              <p:tags r:id="rId9"/>
            </p:custDataLst>
          </p:nvPr>
        </p:nvSpPr>
        <p:spPr>
          <a:xfrm>
            <a:off x="1307015" y="2354275"/>
            <a:ext cx="3531858" cy="2489296"/>
          </a:xfrm>
          <a:prstGeom prst="rect">
            <a:avLst/>
          </a:prstGeom>
          <a:noFill/>
        </p:spPr>
        <p:txBody>
          <a:bodyPr wrap="square" lIns="0" tIns="0" rIns="0" bIns="0" rtlCol="0" anchor="t" anchorCtr="0">
            <a:noAutofit/>
          </a:bodyPr>
          <a:p>
            <a:pPr>
              <a:lnSpc>
                <a:spcPct val="150000"/>
              </a:lnSpc>
              <a:spcBef>
                <a:spcPct val="0"/>
              </a:spcBef>
              <a:spcAft>
                <a:spcPct val="0"/>
              </a:spcAft>
            </a:pPr>
            <a:endParaRPr lang="zh-CN" altLang="en-US" sz="1200" dirty="0">
              <a:ln>
                <a:noFill/>
                <a:prstDash val="sysDot"/>
              </a:ln>
              <a:solidFill>
                <a:schemeClr val="tx1">
                  <a:lumMod val="85000"/>
                  <a:lumOff val="15000"/>
                </a:schemeClr>
              </a:solidFill>
              <a:latin typeface="+mn-ea"/>
              <a:cs typeface="+mn-ea"/>
            </a:endParaRPr>
          </a:p>
        </p:txBody>
      </p:sp>
      <p:graphicFrame>
        <p:nvGraphicFramePr>
          <p:cNvPr id="26" name="表格 25"/>
          <p:cNvGraphicFramePr/>
          <p:nvPr>
            <p:custDataLst>
              <p:tags r:id="rId10"/>
            </p:custDataLst>
          </p:nvPr>
        </p:nvGraphicFramePr>
        <p:xfrm>
          <a:off x="1762125" y="1506855"/>
          <a:ext cx="2868295" cy="559435"/>
        </p:xfrm>
        <a:graphic>
          <a:graphicData uri="http://schemas.openxmlformats.org/drawingml/2006/table">
            <a:tbl>
              <a:tblPr/>
              <a:tblGrid>
                <a:gridCol w="2868295"/>
              </a:tblGrid>
              <a:tr h="559435">
                <a:tc>
                  <a:txBody>
                    <a:bodyPr/>
                    <a:p>
                      <a:pPr algn="ctr" fontAlgn="ctr"/>
                      <a:r>
                        <a:rPr lang="zh-CN" altLang="en-US" sz="1800" b="1" i="0">
                          <a:solidFill>
                            <a:srgbClr val="FFFFFF"/>
                          </a:solidFill>
                          <a:latin typeface="微软雅黑" panose="020B0503020204020204" charset="-122"/>
                          <a:ea typeface="微软雅黑" panose="020B0503020204020204" charset="-122"/>
                        </a:rPr>
                        <a:t>疾病基本情况</a:t>
                      </a:r>
                      <a:endParaRPr lang="zh-CN" altLang="en-US" sz="1800" b="1" i="0">
                        <a:solidFill>
                          <a:srgbClr val="FFFFFF"/>
                        </a:solidFill>
                        <a:latin typeface="微软雅黑" panose="020B0503020204020204" charset="-122"/>
                        <a:ea typeface="微软雅黑" panose="020B0503020204020204" charset="-122"/>
                      </a:endParaRPr>
                    </a:p>
                  </a:txBody>
                  <a:tcPr marL="9842" marR="9842" marT="9842" marB="0" anchor="ctr" anchorCtr="0">
                    <a:lnL>
                      <a:noFill/>
                    </a:lnL>
                    <a:lnR>
                      <a:noFill/>
                    </a:lnR>
                    <a:lnT>
                      <a:noFill/>
                    </a:lnT>
                    <a:lnB>
                      <a:noFill/>
                    </a:lnB>
                    <a:lnTlToBr>
                      <a:noFill/>
                    </a:lnTlToBr>
                    <a:lnBlToTr>
                      <a:noFill/>
                    </a:lnBlToTr>
                    <a:solidFill>
                      <a:srgbClr val="6AB0DC"/>
                    </a:solidFill>
                  </a:tcPr>
                </a:tc>
              </a:tr>
            </a:tbl>
          </a:graphicData>
        </a:graphic>
      </p:graphicFrame>
      <p:graphicFrame>
        <p:nvGraphicFramePr>
          <p:cNvPr id="27" name="表格 26"/>
          <p:cNvGraphicFramePr/>
          <p:nvPr>
            <p:custDataLst>
              <p:tags r:id="rId11"/>
            </p:custDataLst>
          </p:nvPr>
        </p:nvGraphicFramePr>
        <p:xfrm>
          <a:off x="7282180" y="1506855"/>
          <a:ext cx="2868295" cy="559435"/>
        </p:xfrm>
        <a:graphic>
          <a:graphicData uri="http://schemas.openxmlformats.org/drawingml/2006/table">
            <a:tbl>
              <a:tblPr/>
              <a:tblGrid>
                <a:gridCol w="2868295"/>
              </a:tblGrid>
              <a:tr h="559435">
                <a:tc>
                  <a:txBody>
                    <a:bodyPr/>
                    <a:p>
                      <a:pPr algn="ctr" fontAlgn="ctr"/>
                      <a:r>
                        <a:rPr lang="zh-CN" altLang="en-US" sz="1800" b="1" i="0">
                          <a:solidFill>
                            <a:srgbClr val="FFFFFF"/>
                          </a:solidFill>
                          <a:latin typeface="微软雅黑" panose="020B0503020204020204" charset="-122"/>
                          <a:ea typeface="微软雅黑" panose="020B0503020204020204" charset="-122"/>
                        </a:rPr>
                        <a:t>未满足的临床需求情况</a:t>
                      </a:r>
                      <a:endParaRPr lang="zh-CN" altLang="en-US" sz="1800" b="1" i="0">
                        <a:solidFill>
                          <a:srgbClr val="FFFFFF"/>
                        </a:solidFill>
                        <a:latin typeface="微软雅黑" panose="020B0503020204020204" charset="-122"/>
                        <a:ea typeface="微软雅黑" panose="020B0503020204020204" charset="-122"/>
                      </a:endParaRPr>
                    </a:p>
                  </a:txBody>
                  <a:tcPr marL="9842" marR="9842" marT="9842" marB="0" anchor="ctr" anchorCtr="0">
                    <a:lnL>
                      <a:noFill/>
                    </a:lnL>
                    <a:lnR>
                      <a:noFill/>
                    </a:lnR>
                    <a:lnT>
                      <a:noFill/>
                    </a:lnT>
                    <a:lnB>
                      <a:noFill/>
                    </a:lnB>
                    <a:lnTlToBr>
                      <a:noFill/>
                    </a:lnTlToBr>
                    <a:lnBlToTr>
                      <a:noFill/>
                    </a:lnBlToTr>
                    <a:solidFill>
                      <a:srgbClr val="6AB0DC"/>
                    </a:solidFill>
                  </a:tcPr>
                </a:tc>
              </a:tr>
            </a:tbl>
          </a:graphicData>
        </a:graphic>
      </p:graphicFrame>
      <p:sp>
        <p:nvSpPr>
          <p:cNvPr id="28" name="矩形 27"/>
          <p:cNvSpPr/>
          <p:nvPr>
            <p:custDataLst>
              <p:tags r:id="rId12"/>
            </p:custDataLst>
          </p:nvPr>
        </p:nvSpPr>
        <p:spPr>
          <a:xfrm>
            <a:off x="1047750" y="2195195"/>
            <a:ext cx="4379595" cy="3531235"/>
          </a:xfrm>
          <a:prstGeom prst="rect">
            <a:avLst/>
          </a:prstGeom>
          <a:noFill/>
        </p:spPr>
        <p:txBody>
          <a:bodyPr wrap="square" lIns="0" tIns="0" rIns="0" bIns="0" rtlCol="0" anchor="t" anchorCtr="0">
            <a:noAutofit/>
          </a:bodyPr>
          <a:p>
            <a:pPr marL="171450" indent="-1714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疼痛人群超</a:t>
            </a:r>
            <a:r>
              <a:rPr lang="en-US" altLang="zh-CN" sz="1600" b="1" dirty="0">
                <a:ln>
                  <a:noFill/>
                  <a:prstDash val="sysDot"/>
                </a:ln>
                <a:solidFill>
                  <a:schemeClr val="tx1">
                    <a:lumMod val="85000"/>
                    <a:lumOff val="15000"/>
                  </a:schemeClr>
                </a:solidFill>
                <a:latin typeface="+mn-ea"/>
                <a:cs typeface="+mn-ea"/>
              </a:rPr>
              <a:t>3</a:t>
            </a:r>
            <a:r>
              <a:rPr lang="zh-CN" altLang="en-US" sz="1600" b="1" dirty="0">
                <a:ln>
                  <a:noFill/>
                  <a:prstDash val="sysDot"/>
                </a:ln>
                <a:solidFill>
                  <a:schemeClr val="tx1">
                    <a:lumMod val="85000"/>
                    <a:lumOff val="15000"/>
                  </a:schemeClr>
                </a:solidFill>
                <a:latin typeface="+mn-ea"/>
                <a:cs typeface="+mn-ea"/>
              </a:rPr>
              <a:t>亿，疾病负担重：</a:t>
            </a:r>
            <a:endParaRPr lang="zh-CN" altLang="en-US" sz="1600" b="1"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r>
              <a:rPr lang="zh-CN" altLang="en-US" sz="1200" dirty="0">
                <a:ln>
                  <a:noFill/>
                  <a:prstDash val="sysDot"/>
                </a:ln>
                <a:solidFill>
                  <a:schemeClr val="tx1">
                    <a:lumMod val="85000"/>
                    <a:lumOff val="15000"/>
                  </a:schemeClr>
                </a:solidFill>
                <a:latin typeface="+mn-ea"/>
                <a:cs typeface="+mn-ea"/>
              </a:rPr>
              <a:t>《中国疼痛医学发展报告</a:t>
            </a:r>
            <a:r>
              <a:rPr lang="en-US" altLang="zh-CN" sz="1200" dirty="0">
                <a:ln>
                  <a:noFill/>
                  <a:prstDash val="sysDot"/>
                </a:ln>
                <a:solidFill>
                  <a:schemeClr val="tx1">
                    <a:lumMod val="85000"/>
                    <a:lumOff val="15000"/>
                  </a:schemeClr>
                </a:solidFill>
                <a:latin typeface="+mn-ea"/>
                <a:cs typeface="+mn-ea"/>
              </a:rPr>
              <a:t> (2020)</a:t>
            </a:r>
            <a:r>
              <a:rPr lang="zh-CN" altLang="en-US" sz="1200" dirty="0">
                <a:ln>
                  <a:noFill/>
                  <a:prstDash val="sysDot"/>
                </a:ln>
                <a:solidFill>
                  <a:schemeClr val="tx1">
                    <a:lumMod val="85000"/>
                    <a:lumOff val="15000"/>
                  </a:schemeClr>
                </a:solidFill>
                <a:latin typeface="+mn-ea"/>
                <a:cs typeface="+mn-ea"/>
              </a:rPr>
              <a:t>》显示，我国慢性疼痛病人数量超过</a:t>
            </a:r>
            <a:r>
              <a:rPr lang="en-US" altLang="zh-CN" sz="1200" dirty="0">
                <a:ln>
                  <a:noFill/>
                  <a:prstDash val="sysDot"/>
                </a:ln>
                <a:solidFill>
                  <a:schemeClr val="tx1">
                    <a:lumMod val="85000"/>
                    <a:lumOff val="15000"/>
                  </a:schemeClr>
                </a:solidFill>
                <a:latin typeface="+mn-ea"/>
                <a:cs typeface="+mn-ea"/>
              </a:rPr>
              <a:t>3</a:t>
            </a:r>
            <a:r>
              <a:rPr lang="zh-CN" altLang="en-US" sz="1200" dirty="0">
                <a:ln>
                  <a:noFill/>
                  <a:prstDash val="sysDot"/>
                </a:ln>
                <a:solidFill>
                  <a:schemeClr val="tx1">
                    <a:lumMod val="85000"/>
                    <a:lumOff val="15000"/>
                  </a:schemeClr>
                </a:solidFill>
                <a:latin typeface="+mn-ea"/>
                <a:cs typeface="+mn-ea"/>
              </a:rPr>
              <a:t>亿，并正以每年</a:t>
            </a:r>
            <a:r>
              <a:rPr lang="en-US" altLang="zh-CN" sz="1200" dirty="0">
                <a:ln>
                  <a:noFill/>
                  <a:prstDash val="sysDot"/>
                </a:ln>
                <a:solidFill>
                  <a:schemeClr val="tx1">
                    <a:lumMod val="85000"/>
                    <a:lumOff val="15000"/>
                  </a:schemeClr>
                </a:solidFill>
                <a:latin typeface="+mn-ea"/>
                <a:cs typeface="+mn-ea"/>
              </a:rPr>
              <a:t>1000</a:t>
            </a:r>
            <a:r>
              <a:rPr lang="zh-CN" altLang="en-US" sz="1200" dirty="0">
                <a:ln>
                  <a:noFill/>
                  <a:prstDash val="sysDot"/>
                </a:ln>
                <a:solidFill>
                  <a:schemeClr val="tx1">
                    <a:lumMod val="85000"/>
                    <a:lumOff val="15000"/>
                  </a:schemeClr>
                </a:solidFill>
                <a:latin typeface="+mn-ea"/>
                <a:cs typeface="+mn-ea"/>
              </a:rPr>
              <a:t>万至</a:t>
            </a:r>
            <a:r>
              <a:rPr lang="en-US" altLang="zh-CN" sz="1200" dirty="0">
                <a:ln>
                  <a:noFill/>
                  <a:prstDash val="sysDot"/>
                </a:ln>
                <a:solidFill>
                  <a:schemeClr val="tx1">
                    <a:lumMod val="85000"/>
                    <a:lumOff val="15000"/>
                  </a:schemeClr>
                </a:solidFill>
                <a:latin typeface="+mn-ea"/>
                <a:cs typeface="+mn-ea"/>
              </a:rPr>
              <a:t>2000</a:t>
            </a:r>
            <a:r>
              <a:rPr lang="zh-CN" altLang="en-US" sz="1200" dirty="0">
                <a:ln>
                  <a:noFill/>
                  <a:prstDash val="sysDot"/>
                </a:ln>
                <a:solidFill>
                  <a:schemeClr val="tx1">
                    <a:lumMod val="85000"/>
                    <a:lumOff val="15000"/>
                  </a:schemeClr>
                </a:solidFill>
                <a:latin typeface="+mn-ea"/>
                <a:cs typeface="+mn-ea"/>
              </a:rPr>
              <a:t>万的速度增长。疼痛已成为继心脑血管疾病、肿瘤之后第三大健康问题，严重影响人们的生命健康和生活质量。</a:t>
            </a:r>
            <a:endParaRPr lang="zh-CN" altLang="en-US" sz="1200" dirty="0">
              <a:ln>
                <a:noFill/>
                <a:prstDash val="sysDot"/>
              </a:ln>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吞咽困难人群增多：</a:t>
            </a:r>
            <a:endParaRPr lang="zh-CN" altLang="en-US" sz="1600" b="1"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吞咽障碍的发病率和患病率随年龄的增加而增加，其中</a:t>
            </a:r>
            <a:r>
              <a:rPr lang="en-US" altLang="zh-CN" sz="1200" dirty="0">
                <a:ln>
                  <a:noFill/>
                  <a:prstDash val="sysDot"/>
                </a:ln>
                <a:solidFill>
                  <a:schemeClr val="tx1">
                    <a:lumMod val="85000"/>
                    <a:lumOff val="15000"/>
                  </a:schemeClr>
                </a:solidFill>
                <a:latin typeface="+mn-ea"/>
                <a:cs typeface="+mn-ea"/>
              </a:rPr>
              <a:t>50 </a:t>
            </a:r>
            <a:r>
              <a:rPr lang="zh-CN" altLang="en-US" sz="1200" dirty="0">
                <a:ln>
                  <a:noFill/>
                  <a:prstDash val="sysDot"/>
                </a:ln>
                <a:solidFill>
                  <a:schemeClr val="tx1">
                    <a:lumMod val="85000"/>
                    <a:lumOff val="15000"/>
                  </a:schemeClr>
                </a:solidFill>
                <a:latin typeface="+mn-ea"/>
                <a:cs typeface="+mn-ea"/>
              </a:rPr>
              <a:t>岁以上人群的患病率为</a:t>
            </a:r>
            <a:r>
              <a:rPr lang="en-US" altLang="zh-CN" sz="1200" dirty="0">
                <a:ln>
                  <a:noFill/>
                  <a:prstDash val="sysDot"/>
                </a:ln>
                <a:solidFill>
                  <a:schemeClr val="tx1">
                    <a:lumMod val="85000"/>
                    <a:lumOff val="15000"/>
                  </a:schemeClr>
                </a:solidFill>
                <a:latin typeface="+mn-ea"/>
                <a:cs typeface="+mn-ea"/>
              </a:rPr>
              <a:t>5.5</a:t>
            </a:r>
            <a:r>
              <a:rPr lang="zh-CN" altLang="en-US" sz="1200" dirty="0">
                <a:ln>
                  <a:noFill/>
                  <a:prstDash val="sysDot"/>
                </a:ln>
                <a:solidFill>
                  <a:schemeClr val="tx1">
                    <a:lumMod val="85000"/>
                    <a:lumOff val="15000"/>
                  </a:schemeClr>
                </a:solidFill>
                <a:latin typeface="+mn-ea"/>
                <a:cs typeface="+mn-ea"/>
              </a:rPr>
              <a:t>％</a:t>
            </a:r>
            <a:r>
              <a:rPr lang="en-US" altLang="zh-CN" sz="1200" dirty="0">
                <a:ln>
                  <a:noFill/>
                  <a:prstDash val="sysDot"/>
                </a:ln>
                <a:solidFill>
                  <a:schemeClr val="tx1">
                    <a:lumMod val="85000"/>
                    <a:lumOff val="15000"/>
                  </a:schemeClr>
                </a:solidFill>
                <a:latin typeface="+mn-ea"/>
                <a:cs typeface="+mn-ea"/>
              </a:rPr>
              <a:t>-8</a:t>
            </a:r>
            <a:r>
              <a:rPr lang="zh-CN" altLang="en-US" sz="1200" dirty="0">
                <a:ln>
                  <a:noFill/>
                  <a:prstDash val="sysDot"/>
                </a:ln>
                <a:solidFill>
                  <a:schemeClr val="tx1">
                    <a:lumMod val="85000"/>
                    <a:lumOff val="15000"/>
                  </a:schemeClr>
                </a:solidFill>
                <a:latin typeface="+mn-ea"/>
                <a:cs typeface="+mn-ea"/>
              </a:rPr>
              <a:t>％，脑卒中患者急性期吞咽障碍的患病率约为</a:t>
            </a:r>
            <a:r>
              <a:rPr lang="en-US" altLang="zh-CN" sz="1200" dirty="0">
                <a:ln>
                  <a:noFill/>
                  <a:prstDash val="sysDot"/>
                </a:ln>
                <a:solidFill>
                  <a:schemeClr val="tx1">
                    <a:lumMod val="85000"/>
                    <a:lumOff val="15000"/>
                  </a:schemeClr>
                </a:solidFill>
                <a:latin typeface="+mn-ea"/>
                <a:cs typeface="+mn-ea"/>
              </a:rPr>
              <a:t>42%</a:t>
            </a:r>
            <a:r>
              <a:rPr lang="zh-CN" altLang="en-US" sz="1200" dirty="0">
                <a:ln>
                  <a:noFill/>
                  <a:prstDash val="sysDot"/>
                </a:ln>
                <a:solidFill>
                  <a:schemeClr val="tx1">
                    <a:lumMod val="85000"/>
                    <a:lumOff val="15000"/>
                  </a:schemeClr>
                </a:solidFill>
                <a:latin typeface="+mn-ea"/>
                <a:cs typeface="+mn-ea"/>
              </a:rPr>
              <a:t>。</a:t>
            </a:r>
            <a:endParaRPr lang="zh-CN" altLang="en-US" sz="1200"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据统计，约</a:t>
            </a:r>
            <a:r>
              <a:rPr lang="en-US" altLang="zh-CN" sz="1200" dirty="0">
                <a:ln>
                  <a:noFill/>
                  <a:prstDash val="sysDot"/>
                </a:ln>
                <a:solidFill>
                  <a:schemeClr val="tx1">
                    <a:lumMod val="85000"/>
                    <a:lumOff val="15000"/>
                  </a:schemeClr>
                </a:solidFill>
                <a:latin typeface="+mn-ea"/>
                <a:cs typeface="+mn-ea"/>
              </a:rPr>
              <a:t>70%</a:t>
            </a:r>
            <a:r>
              <a:rPr lang="zh-CN" altLang="en-US" sz="1200" dirty="0">
                <a:ln>
                  <a:noFill/>
                  <a:prstDash val="sysDot"/>
                </a:ln>
                <a:solidFill>
                  <a:schemeClr val="tx1">
                    <a:lumMod val="85000"/>
                    <a:lumOff val="15000"/>
                  </a:schemeClr>
                </a:solidFill>
                <a:latin typeface="+mn-ea"/>
                <a:cs typeface="+mn-ea"/>
              </a:rPr>
              <a:t>的卒中患者每天忍受疼痛的折磨。非甾体抗炎药（</a:t>
            </a:r>
            <a:r>
              <a:rPr lang="en-US" altLang="zh-CN" sz="1200" dirty="0">
                <a:ln>
                  <a:noFill/>
                  <a:prstDash val="sysDot"/>
                </a:ln>
                <a:solidFill>
                  <a:schemeClr val="tx1">
                    <a:lumMod val="85000"/>
                    <a:lumOff val="15000"/>
                  </a:schemeClr>
                </a:solidFill>
                <a:latin typeface="+mn-ea"/>
                <a:cs typeface="+mn-ea"/>
              </a:rPr>
              <a:t>NSAIDs</a:t>
            </a:r>
            <a:r>
              <a:rPr lang="zh-CN" altLang="en-US" sz="1200" dirty="0">
                <a:ln>
                  <a:noFill/>
                  <a:prstDash val="sysDot"/>
                </a:ln>
                <a:solidFill>
                  <a:schemeClr val="tx1">
                    <a:lumMod val="85000"/>
                    <a:lumOff val="15000"/>
                  </a:schemeClr>
                </a:solidFill>
                <a:latin typeface="+mn-ea"/>
                <a:cs typeface="+mn-ea"/>
              </a:rPr>
              <a:t>）是卒中后疼痛的一线用药。</a:t>
            </a:r>
            <a:endParaRPr lang="zh-CN" altLang="en-US" sz="1200" dirty="0">
              <a:ln>
                <a:noFill/>
                <a:prstDash val="sysDot"/>
              </a:ln>
              <a:solidFill>
                <a:schemeClr val="tx1">
                  <a:lumMod val="85000"/>
                  <a:lumOff val="15000"/>
                </a:schemeClr>
              </a:solidFill>
              <a:latin typeface="+mn-ea"/>
              <a:cs typeface="+mn-ea"/>
            </a:endParaRPr>
          </a:p>
          <a:p>
            <a:pPr>
              <a:lnSpc>
                <a:spcPct val="150000"/>
              </a:lnSpc>
              <a:spcBef>
                <a:spcPct val="0"/>
              </a:spcBef>
              <a:spcAft>
                <a:spcPct val="0"/>
              </a:spcAft>
            </a:pPr>
            <a:endParaRPr lang="zh-CN" altLang="en-US" sz="1200" dirty="0">
              <a:ln>
                <a:noFill/>
                <a:prstDash val="sysDot"/>
              </a:ln>
              <a:solidFill>
                <a:schemeClr val="tx1">
                  <a:lumMod val="85000"/>
                  <a:lumOff val="15000"/>
                </a:schemeClr>
              </a:solidFill>
              <a:latin typeface="+mn-ea"/>
              <a:cs typeface="+mn-ea"/>
            </a:endParaRPr>
          </a:p>
        </p:txBody>
      </p:sp>
      <p:sp>
        <p:nvSpPr>
          <p:cNvPr id="29" name="文本框 28"/>
          <p:cNvSpPr txBox="1"/>
          <p:nvPr/>
        </p:nvSpPr>
        <p:spPr>
          <a:xfrm>
            <a:off x="707390" y="6069965"/>
            <a:ext cx="6096000" cy="478155"/>
          </a:xfrm>
          <a:prstGeom prst="rect">
            <a:avLst/>
          </a:prstGeom>
          <a:noFill/>
        </p:spPr>
        <p:txBody>
          <a:bodyPr wrap="square" rtlCol="0" anchor="t">
            <a:spAutoFit/>
          </a:bodyPr>
          <a:p>
            <a:pPr algn="l">
              <a:lnSpc>
                <a:spcPct val="140000"/>
              </a:lnSpc>
            </a:pPr>
            <a:r>
              <a:rPr lang="en-US" altLang="zh-CN" sz="900" dirty="0">
                <a:sym typeface="+mn-ea"/>
              </a:rPr>
              <a:t>[1]</a:t>
            </a:r>
            <a:r>
              <a:rPr lang="zh-CN" altLang="en-US" sz="900" dirty="0">
                <a:sym typeface="+mn-ea"/>
              </a:rPr>
              <a:t>樊碧发</a:t>
            </a:r>
            <a:r>
              <a:rPr lang="en-US" altLang="zh-CN" sz="900" dirty="0">
                <a:sym typeface="+mn-ea"/>
              </a:rPr>
              <a:t>.</a:t>
            </a:r>
            <a:r>
              <a:rPr lang="en-US" altLang="zh-CN" sz="900" dirty="0">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900" dirty="0">
                <a:latin typeface="黑体" panose="02010609060101010101" pitchFamily="49" charset="-122"/>
                <a:ea typeface="黑体" panose="02010609060101010101" pitchFamily="49" charset="-122"/>
                <a:cs typeface="Times New Roman" panose="02020603050405020304" pitchFamily="18" charset="0"/>
                <a:sym typeface="+mn-ea"/>
              </a:rPr>
              <a:t>中国疼痛医学发展报告 </a:t>
            </a:r>
            <a:r>
              <a:rPr lang="en-US" altLang="zh-CN" sz="900" dirty="0">
                <a:latin typeface="黑体" panose="02010609060101010101" pitchFamily="49" charset="-122"/>
                <a:ea typeface="黑体" panose="02010609060101010101" pitchFamily="49" charset="-122"/>
                <a:cs typeface="Times New Roman" panose="02020603050405020304" pitchFamily="18" charset="0"/>
                <a:sym typeface="+mn-ea"/>
              </a:rPr>
              <a:t>(2020)》</a:t>
            </a:r>
            <a:r>
              <a:rPr lang="zh-CN" altLang="en-US" sz="900" dirty="0">
                <a:latin typeface="黑体" panose="02010609060101010101" pitchFamily="49" charset="-122"/>
                <a:ea typeface="黑体" panose="02010609060101010101" pitchFamily="49" charset="-122"/>
                <a:cs typeface="Times New Roman" panose="02020603050405020304" pitchFamily="18" charset="0"/>
                <a:sym typeface="+mn-ea"/>
              </a:rPr>
              <a:t>；</a:t>
            </a:r>
            <a:r>
              <a:rPr lang="en-US" altLang="zh-CN" sz="900" dirty="0">
                <a:sym typeface="+mn-ea"/>
              </a:rPr>
              <a:t>[2]</a:t>
            </a:r>
            <a:r>
              <a:rPr lang="en-US" altLang="zh-CN" sz="900" dirty="0">
                <a:latin typeface="黑体" panose="02010609060101010101" pitchFamily="49" charset="-122"/>
                <a:ea typeface="黑体" panose="02010609060101010101" pitchFamily="49" charset="-122"/>
                <a:cs typeface="Times New Roman" panose="02020603050405020304" pitchFamily="18" charset="0"/>
                <a:sym typeface="+mn-ea"/>
              </a:rPr>
              <a:t>《</a:t>
            </a:r>
            <a:r>
              <a:rPr sz="900" dirty="0">
                <a:latin typeface="Times New Roman" panose="02020603050405020304" pitchFamily="18" charset="0"/>
                <a:cs typeface="Times New Roman" panose="02020603050405020304" pitchFamily="18" charset="0"/>
                <a:sym typeface="+mn-ea"/>
              </a:rPr>
              <a:t>中国吞咽障碍康复管理指南(2023)</a:t>
            </a:r>
            <a:r>
              <a:rPr lang="zh-CN" sz="900" dirty="0">
                <a:latin typeface="Times New Roman" panose="02020603050405020304" pitchFamily="18" charset="0"/>
                <a:cs typeface="Times New Roman" panose="02020603050405020304" pitchFamily="18" charset="0"/>
                <a:sym typeface="+mn-ea"/>
              </a:rPr>
              <a:t>》；</a:t>
            </a:r>
            <a:endParaRPr sz="900" dirty="0">
              <a:latin typeface="Times New Roman" panose="02020603050405020304" pitchFamily="18" charset="0"/>
              <a:cs typeface="Times New Roman" panose="02020603050405020304" pitchFamily="18" charset="0"/>
            </a:endParaRPr>
          </a:p>
          <a:p>
            <a:pPr algn="l">
              <a:lnSpc>
                <a:spcPct val="140000"/>
              </a:lnSpc>
            </a:pPr>
            <a:r>
              <a:rPr lang="en-US" altLang="zh-CN" sz="900" dirty="0">
                <a:sym typeface="+mn-ea"/>
              </a:rPr>
              <a:t>[3] </a:t>
            </a:r>
            <a:r>
              <a:rPr sz="900" dirty="0">
                <a:latin typeface="Times New Roman" panose="02020603050405020304" pitchFamily="18" charset="0"/>
                <a:cs typeface="Times New Roman" panose="02020603050405020304" pitchFamily="18" charset="0"/>
                <a:sym typeface="+mn-ea"/>
              </a:rPr>
              <a:t>赵庆祥, 吴小娟, 王德强, 等.  脑卒中后疼痛的诊疗进展 [J] . 国际麻醉学与复苏杂志，2020，41 (12): 1201-1205.</a:t>
            </a:r>
            <a:r>
              <a:rPr sz="900" i="1" dirty="0">
                <a:latin typeface="Times New Roman" panose="02020603050405020304" pitchFamily="18" charset="0"/>
                <a:cs typeface="Times New Roman" panose="02020603050405020304" pitchFamily="18" charset="0"/>
                <a:sym typeface="+mn-ea"/>
              </a:rPr>
              <a:t> </a:t>
            </a:r>
            <a:endParaRPr lang="zh-CN" altLang="en-US" sz="900" i="1" kern="100" dirty="0">
              <a:effectLst/>
              <a:latin typeface="Times New Roman" panose="02020603050405020304" pitchFamily="18" charset="0"/>
              <a:cs typeface="Times New Roman" panose="02020603050405020304" pitchFamily="18" charset="0"/>
              <a:sym typeface="+mn-ea"/>
            </a:endParaRPr>
          </a:p>
        </p:txBody>
      </p:sp>
      <p:sp>
        <p:nvSpPr>
          <p:cNvPr id="30" name="矩形 29"/>
          <p:cNvSpPr/>
          <p:nvPr>
            <p:custDataLst>
              <p:tags r:id="rId13"/>
            </p:custDataLst>
          </p:nvPr>
        </p:nvSpPr>
        <p:spPr>
          <a:xfrm>
            <a:off x="6503670" y="2195195"/>
            <a:ext cx="4379595" cy="3531235"/>
          </a:xfrm>
          <a:prstGeom prst="rect">
            <a:avLst/>
          </a:prstGeom>
          <a:noFill/>
        </p:spPr>
        <p:txBody>
          <a:bodyPr wrap="square" lIns="0" tIns="0" rIns="0" bIns="0" rtlCol="0" anchor="t" anchorCtr="0">
            <a:noAutofit/>
          </a:bodyPr>
          <a:p>
            <a:pPr marL="171450" indent="-1714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NSAIDs药物被广泛应用：</a:t>
            </a:r>
            <a:endParaRPr lang="zh-CN" altLang="en-US" sz="1600" b="1"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英国</a:t>
            </a:r>
            <a:r>
              <a:rPr lang="en-US" altLang="zh-CN" sz="1200" dirty="0">
                <a:ln>
                  <a:noFill/>
                  <a:prstDash val="sysDot"/>
                </a:ln>
                <a:solidFill>
                  <a:schemeClr val="tx1">
                    <a:lumMod val="85000"/>
                    <a:lumOff val="15000"/>
                  </a:schemeClr>
                </a:solidFill>
                <a:latin typeface="+mn-ea"/>
                <a:cs typeface="+mn-ea"/>
              </a:rPr>
              <a:t>NICE</a:t>
            </a:r>
            <a:r>
              <a:rPr lang="zh-CN" altLang="en-US" sz="1200" dirty="0">
                <a:ln>
                  <a:noFill/>
                  <a:prstDash val="sysDot"/>
                </a:ln>
                <a:solidFill>
                  <a:schemeClr val="tx1">
                    <a:lumMod val="85000"/>
                    <a:lumOff val="15000"/>
                  </a:schemeClr>
                </a:solidFill>
                <a:latin typeface="+mn-ea"/>
                <a:cs typeface="+mn-ea"/>
              </a:rPr>
              <a:t>：非甾体抗炎药（</a:t>
            </a:r>
            <a:r>
              <a:rPr lang="en-US" altLang="zh-CN" sz="1200" dirty="0">
                <a:ln>
                  <a:noFill/>
                  <a:prstDash val="sysDot"/>
                </a:ln>
                <a:solidFill>
                  <a:schemeClr val="tx1">
                    <a:lumMod val="85000"/>
                    <a:lumOff val="15000"/>
                  </a:schemeClr>
                </a:solidFill>
                <a:latin typeface="+mn-ea"/>
                <a:cs typeface="+mn-ea"/>
              </a:rPr>
              <a:t>NSAIDs</a:t>
            </a:r>
            <a:r>
              <a:rPr lang="zh-CN" altLang="en-US" sz="1200" dirty="0">
                <a:ln>
                  <a:noFill/>
                  <a:prstDash val="sysDot"/>
                </a:ln>
                <a:solidFill>
                  <a:schemeClr val="tx1">
                    <a:lumMod val="85000"/>
                    <a:lumOff val="15000"/>
                  </a:schemeClr>
                </a:solidFill>
                <a:latin typeface="+mn-ea"/>
                <a:cs typeface="+mn-ea"/>
              </a:rPr>
              <a:t>）是最具有成本效果的药物，可以很好的缓解疼痛，并且改善患者行动功能。</a:t>
            </a:r>
            <a:endParaRPr lang="zh-CN" altLang="en-US" sz="1200"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美国：</a:t>
            </a:r>
            <a:r>
              <a:rPr lang="en-US" altLang="zh-CN" sz="1200" dirty="0">
                <a:ln>
                  <a:noFill/>
                  <a:prstDash val="sysDot"/>
                </a:ln>
                <a:solidFill>
                  <a:schemeClr val="tx1">
                    <a:lumMod val="85000"/>
                    <a:lumOff val="15000"/>
                  </a:schemeClr>
                </a:solidFill>
                <a:latin typeface="+mn-ea"/>
                <a:cs typeface="+mn-ea"/>
              </a:rPr>
              <a:t>65.4%</a:t>
            </a:r>
            <a:r>
              <a:rPr lang="zh-CN" altLang="en-US" sz="1200" dirty="0">
                <a:ln>
                  <a:noFill/>
                  <a:prstDash val="sysDot"/>
                </a:ln>
                <a:solidFill>
                  <a:schemeClr val="tx1">
                    <a:lumMod val="85000"/>
                    <a:lumOff val="15000"/>
                  </a:schemeClr>
                </a:solidFill>
                <a:latin typeface="+mn-ea"/>
                <a:cs typeface="+mn-ea"/>
              </a:rPr>
              <a:t>的骨关节炎患者和</a:t>
            </a:r>
            <a:r>
              <a:rPr lang="en-US" altLang="zh-CN" sz="1200" dirty="0">
                <a:ln>
                  <a:noFill/>
                  <a:prstDash val="sysDot"/>
                </a:ln>
                <a:solidFill>
                  <a:schemeClr val="tx1">
                    <a:lumMod val="85000"/>
                    <a:lumOff val="15000"/>
                  </a:schemeClr>
                </a:solidFill>
                <a:latin typeface="+mn-ea"/>
                <a:cs typeface="+mn-ea"/>
              </a:rPr>
              <a:t>56.1%</a:t>
            </a:r>
            <a:r>
              <a:rPr lang="zh-CN" altLang="en-US" sz="1200" dirty="0">
                <a:ln>
                  <a:noFill/>
                  <a:prstDash val="sysDot"/>
                </a:ln>
                <a:solidFill>
                  <a:schemeClr val="tx1">
                    <a:lumMod val="85000"/>
                    <a:lumOff val="15000"/>
                  </a:schemeClr>
                </a:solidFill>
                <a:latin typeface="+mn-ea"/>
                <a:cs typeface="+mn-ea"/>
              </a:rPr>
              <a:t>的慢性腰痛患者使用</a:t>
            </a:r>
            <a:r>
              <a:rPr lang="en-US" altLang="zh-CN" sz="1200" dirty="0">
                <a:ln>
                  <a:noFill/>
                  <a:prstDash val="sysDot"/>
                </a:ln>
                <a:solidFill>
                  <a:schemeClr val="tx1">
                    <a:lumMod val="85000"/>
                    <a:lumOff val="15000"/>
                  </a:schemeClr>
                </a:solidFill>
                <a:latin typeface="+mn-ea"/>
                <a:cs typeface="+mn-ea"/>
              </a:rPr>
              <a:t>NSAIDs</a:t>
            </a:r>
            <a:r>
              <a:rPr lang="zh-CN" altLang="en-US" sz="1200" dirty="0">
                <a:ln>
                  <a:noFill/>
                  <a:prstDash val="sysDot"/>
                </a:ln>
                <a:solidFill>
                  <a:schemeClr val="tx1">
                    <a:lumMod val="85000"/>
                    <a:lumOff val="15000"/>
                  </a:schemeClr>
                </a:solidFill>
                <a:latin typeface="+mn-ea"/>
                <a:cs typeface="+mn-ea"/>
              </a:rPr>
              <a:t>治疗疼痛。</a:t>
            </a:r>
            <a:endParaRPr lang="zh-CN" altLang="en-US" sz="1200" dirty="0">
              <a:ln>
                <a:noFill/>
                <a:prstDash val="sysDot"/>
              </a:ln>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Ø"/>
            </a:pPr>
            <a:r>
              <a:rPr lang="zh-CN" altLang="en-US" sz="1600" b="1" dirty="0">
                <a:ln>
                  <a:noFill/>
                  <a:prstDash val="sysDot"/>
                </a:ln>
                <a:solidFill>
                  <a:schemeClr val="tx1">
                    <a:lumMod val="85000"/>
                    <a:lumOff val="15000"/>
                  </a:schemeClr>
                </a:solidFill>
                <a:latin typeface="+mn-ea"/>
                <a:cs typeface="+mn-ea"/>
              </a:rPr>
              <a:t>尚未被满足的需求：</a:t>
            </a:r>
            <a:endParaRPr lang="zh-CN" altLang="en-US" sz="1600" b="1"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临床上常用的口服类NSAIDs药物是片剂和胶囊剂型等，对于吞咽障碍人群不能满足用药需求。</a:t>
            </a:r>
            <a:endParaRPr lang="zh-CN" altLang="en-US" sz="1200" dirty="0">
              <a:ln>
                <a:noFill/>
                <a:prstDash val="sysDot"/>
              </a:ln>
              <a:solidFill>
                <a:schemeClr val="tx1">
                  <a:lumMod val="85000"/>
                  <a:lumOff val="15000"/>
                </a:schemeClr>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b="1" dirty="0">
                <a:ln>
                  <a:noFill/>
                  <a:prstDash val="sysDot"/>
                </a:ln>
                <a:solidFill>
                  <a:srgbClr val="FF0000"/>
                </a:solidFill>
                <a:latin typeface="+mn-ea"/>
                <a:cs typeface="+mn-ea"/>
              </a:rPr>
              <a:t>洛索洛芬钠口服溶液可以满足慢性疼痛及吞咽困难等患者的用药需求。</a:t>
            </a:r>
            <a:endParaRPr lang="zh-CN" altLang="en-US" sz="1200" dirty="0">
              <a:ln>
                <a:noFill/>
                <a:prstDash val="sysDot"/>
              </a:ln>
              <a:solidFill>
                <a:srgbClr val="FF0000"/>
              </a:solidFill>
              <a:latin typeface="+mn-ea"/>
              <a:cs typeface="+mn-ea"/>
            </a:endParaRPr>
          </a:p>
          <a:p>
            <a:pPr marL="171450" indent="-171450">
              <a:lnSpc>
                <a:spcPct val="150000"/>
              </a:lnSpc>
              <a:spcBef>
                <a:spcPct val="0"/>
              </a:spcBef>
              <a:spcAft>
                <a:spcPct val="0"/>
              </a:spcAft>
              <a:buFont typeface="Wingdings" panose="05000000000000000000" charset="0"/>
              <a:buChar char="ü"/>
            </a:pPr>
            <a:r>
              <a:rPr lang="zh-CN" altLang="en-US" sz="1200" dirty="0">
                <a:ln>
                  <a:noFill/>
                  <a:prstDash val="sysDot"/>
                </a:ln>
                <a:solidFill>
                  <a:schemeClr val="tx1">
                    <a:lumMod val="85000"/>
                    <a:lumOff val="15000"/>
                  </a:schemeClr>
                </a:solidFill>
                <a:latin typeface="+mn-ea"/>
                <a:cs typeface="+mn-ea"/>
              </a:rPr>
              <a:t>洛索洛芬钠口服溶液能更好地填补吞咽困难患者在流行性呼吸道传染疾病期间解热、消炎、镇痛的需求。</a:t>
            </a:r>
            <a:endParaRPr lang="zh-CN" altLang="en-US" sz="1600" b="1" dirty="0">
              <a:ln>
                <a:noFill/>
                <a:prstDash val="sysDot"/>
              </a:ln>
              <a:solidFill>
                <a:schemeClr val="tx1">
                  <a:lumMod val="85000"/>
                  <a:lumOff val="15000"/>
                </a:schemeClr>
              </a:solidFill>
              <a:latin typeface="+mn-ea"/>
              <a:cs typeface="+mn-ea"/>
            </a:endParaRPr>
          </a:p>
          <a:p>
            <a:pPr indent="0">
              <a:lnSpc>
                <a:spcPct val="150000"/>
              </a:lnSpc>
              <a:spcBef>
                <a:spcPct val="0"/>
              </a:spcBef>
              <a:spcAft>
                <a:spcPct val="0"/>
              </a:spcAft>
              <a:buFont typeface="Wingdings" panose="05000000000000000000" charset="0"/>
              <a:buNone/>
            </a:pPr>
            <a:endParaRPr lang="zh-CN" altLang="en-US" sz="1200" dirty="0">
              <a:ln>
                <a:noFill/>
                <a:prstDash val="sysDot"/>
              </a:ln>
              <a:solidFill>
                <a:schemeClr val="tx1">
                  <a:lumMod val="85000"/>
                  <a:lumOff val="15000"/>
                </a:schemeClr>
              </a:solidFill>
              <a:latin typeface="+mn-ea"/>
              <a:cs typeface="+mn-ea"/>
            </a:endParaRPr>
          </a:p>
        </p:txBody>
      </p:sp>
      <p:sp>
        <p:nvSpPr>
          <p:cNvPr id="31" name="文本框 30"/>
          <p:cNvSpPr txBox="1"/>
          <p:nvPr/>
        </p:nvSpPr>
        <p:spPr>
          <a:xfrm>
            <a:off x="3108960" y="650240"/>
            <a:ext cx="7313930" cy="478155"/>
          </a:xfrm>
          <a:prstGeom prst="rect">
            <a:avLst/>
          </a:prstGeom>
          <a:noFill/>
        </p:spPr>
        <p:txBody>
          <a:bodyPr wrap="square" rtlCol="0" anchor="t">
            <a:spAutoFit/>
          </a:bodyPr>
          <a:p>
            <a:pPr algn="l">
              <a:lnSpc>
                <a:spcPct val="140000"/>
              </a:lnSpc>
            </a:pPr>
            <a:r>
              <a:rPr lang="zh-CN" altLang="en-US" b="1" dirty="0">
                <a:ln w="15875"/>
                <a:solidFill>
                  <a:srgbClr val="6AB0DC"/>
                </a:solidFill>
                <a:effectLst/>
                <a:uFillTx/>
                <a:latin typeface="+中文正文" charset="0"/>
              </a:rPr>
              <a:t>慢性疼痛及吞咽障碍人群快速增长，疾病负担重，临床需求尚未被满足</a:t>
            </a:r>
            <a:endParaRPr lang="zh-CN" altLang="en-US" b="1" dirty="0">
              <a:ln w="15875"/>
              <a:solidFill>
                <a:srgbClr val="6AB0DC"/>
              </a:solidFill>
              <a:effectLst/>
              <a:uFillTx/>
              <a:latin typeface="+中文正文" charset="0"/>
              <a:cs typeface="江城圆体 400W" panose="020B0500000000000000" pitchFamily="34" charset="-122"/>
            </a:endParaRPr>
          </a:p>
        </p:txBody>
      </p:sp>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02</a:t>
            </a:r>
            <a:endParaRPr lang="en-US" sz="2800" b="1" dirty="0">
              <a:solidFill>
                <a:srgbClr val="6AB0DC"/>
              </a:solidFill>
              <a:latin typeface="+mn-ea"/>
            </a:endParaRPr>
          </a:p>
        </p:txBody>
      </p:sp>
      <p:sp>
        <p:nvSpPr>
          <p:cNvPr id="7" name="项标题"/>
          <p:cNvSpPr txBox="1"/>
          <p:nvPr>
            <p:custDataLst>
              <p:tags r:id="rId3"/>
            </p:custDataLst>
          </p:nvPr>
        </p:nvSpPr>
        <p:spPr>
          <a:xfrm>
            <a:off x="1349375"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安全性</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0" name="矩形: 圆角 29"/>
          <p:cNvSpPr/>
          <p:nvPr>
            <p:custDataLst>
              <p:tags r:id="rId5"/>
            </p:custDataLst>
          </p:nvPr>
        </p:nvSpPr>
        <p:spPr>
          <a:xfrm>
            <a:off x="630555" y="1706245"/>
            <a:ext cx="3308350" cy="4156710"/>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765" tIns="702310" rIns="532765" bIns="453390" numCol="1" spcCol="0" rtlCol="0" fromWordArt="0" anchor="ctr" anchorCtr="0" forceAA="0" compatLnSpc="1">
            <a:noAutofit/>
          </a:bodyPr>
          <a:lstStyle/>
          <a:p>
            <a:pPr lvl="0" algn="just">
              <a:lnSpc>
                <a:spcPct val="150000"/>
              </a:lnSpc>
              <a:spcBef>
                <a:spcPts val="0"/>
              </a:spcBef>
              <a:spcAft>
                <a:spcPts val="0"/>
              </a:spcAft>
              <a:buClrTx/>
              <a:buSzTx/>
              <a:buFontTx/>
            </a:pPr>
            <a:endParaRPr lang="zh-CN" altLang="zh-CN" sz="1600" dirty="0">
              <a:ln>
                <a:noFill/>
              </a:ln>
              <a:solidFill>
                <a:schemeClr val="tx1">
                  <a:lumMod val="85000"/>
                  <a:lumOff val="15000"/>
                </a:schemeClr>
              </a:solidFill>
              <a:effectLst/>
              <a:latin typeface="+mn-ea"/>
              <a:cs typeface="+mn-ea"/>
              <a:sym typeface="+mn-ea"/>
            </a:endParaRPr>
          </a:p>
        </p:txBody>
      </p:sp>
      <p:sp>
        <p:nvSpPr>
          <p:cNvPr id="15" name="标题"/>
          <p:cNvSpPr/>
          <p:nvPr>
            <p:custDataLst>
              <p:tags r:id="rId6"/>
            </p:custDataLst>
          </p:nvPr>
        </p:nvSpPr>
        <p:spPr>
          <a:xfrm>
            <a:off x="630555" y="1396365"/>
            <a:ext cx="3308350" cy="53594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药品说明书收载的安全性信息</a:t>
            </a:r>
            <a:endParaRPr lang="zh-CN" altLang="en-US" sz="1400" b="1">
              <a:solidFill>
                <a:srgbClr val="FFFFFF"/>
              </a:solidFill>
              <a:uFillTx/>
              <a:latin typeface="+mn-ea"/>
              <a:cs typeface="+mn-ea"/>
              <a:sym typeface="+mn-ea"/>
            </a:endParaRPr>
          </a:p>
        </p:txBody>
      </p:sp>
      <p:sp>
        <p:nvSpPr>
          <p:cNvPr id="33" name="矩形: 圆角 32"/>
          <p:cNvSpPr/>
          <p:nvPr>
            <p:custDataLst>
              <p:tags r:id="rId7"/>
            </p:custDataLst>
          </p:nvPr>
        </p:nvSpPr>
        <p:spPr>
          <a:xfrm>
            <a:off x="4379595" y="1706245"/>
            <a:ext cx="3308350" cy="4156710"/>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422" tIns="701253" rIns="532422" bIns="455676" numCol="1" spcCol="0" rtlCol="0" fromWordArt="0" anchor="ctr" anchorCtr="0" forceAA="0" compatLnSpc="1">
            <a:noAutofit/>
          </a:bodyPr>
          <a:lstStyle/>
          <a:p>
            <a:pPr marL="0" algn="just" rtl="0" eaLnBrk="1" latinLnBrk="0" hangingPunct="1">
              <a:lnSpc>
                <a:spcPct val="150000"/>
              </a:lnSpc>
              <a:spcBef>
                <a:spcPts val="0"/>
              </a:spcBef>
              <a:spcAft>
                <a:spcPts val="0"/>
              </a:spcAft>
            </a:pPr>
            <a:r>
              <a:rPr lang="zh-CN" altLang="zh-CN" sz="1200" kern="1200">
                <a:ln>
                  <a:noFill/>
                </a:ln>
                <a:noFill/>
                <a:effectLst/>
                <a:latin typeface="+mn-ea"/>
                <a:cs typeface="+mn-ea"/>
                <a:sym typeface="+mn-ea"/>
              </a:rPr>
              <a:t>单击此处输入你的项正文，文字是您思想的提炼，请尽量言简意赅的阐述观点。单击此处输入你的项正文，简明扼要地阐述您的观点</a:t>
            </a:r>
            <a:endParaRPr lang="zh-CN" altLang="zh-CN" sz="1200" kern="1200">
              <a:ln>
                <a:noFill/>
              </a:ln>
              <a:noFill/>
              <a:effectLst/>
              <a:latin typeface="+mn-ea"/>
              <a:cs typeface="+mn-ea"/>
              <a:sym typeface="+mn-ea"/>
            </a:endParaRPr>
          </a:p>
        </p:txBody>
      </p:sp>
      <p:sp>
        <p:nvSpPr>
          <p:cNvPr id="37" name="矩形: 圆角 36"/>
          <p:cNvSpPr/>
          <p:nvPr>
            <p:custDataLst>
              <p:tags r:id="rId8"/>
            </p:custDataLst>
          </p:nvPr>
        </p:nvSpPr>
        <p:spPr>
          <a:xfrm>
            <a:off x="8128635" y="1706245"/>
            <a:ext cx="3308350" cy="4156710"/>
          </a:xfrm>
          <a:prstGeom prst="roundRect">
            <a:avLst>
              <a:gd name="adj" fmla="val 6098"/>
            </a:avLst>
          </a:prstGeom>
          <a:noFill/>
          <a:ln>
            <a:solidFill>
              <a:schemeClr val="accent2">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765" tIns="702310" rIns="532765" bIns="453390" numCol="1" spcCol="0" rtlCol="0" fromWordArt="0" anchor="ctr" anchorCtr="0" forceAA="0" compatLnSpc="1">
            <a:noAutofit/>
          </a:bodyPr>
          <a:lstStyle/>
          <a:p>
            <a:pPr lvl="0" algn="just">
              <a:lnSpc>
                <a:spcPct val="150000"/>
              </a:lnSpc>
              <a:spcBef>
                <a:spcPts val="0"/>
              </a:spcBef>
              <a:spcAft>
                <a:spcPts val="0"/>
              </a:spcAft>
              <a:buClrTx/>
              <a:buSzTx/>
              <a:buFontTx/>
            </a:pPr>
            <a:r>
              <a:rPr lang="zh-CN" altLang="zh-CN" sz="1600" dirty="0">
                <a:ln>
                  <a:noFill/>
                </a:ln>
                <a:noFill/>
                <a:effectLst/>
                <a:latin typeface="+mn-ea"/>
                <a:cs typeface="+mn-ea"/>
                <a:sym typeface="+mn-ea"/>
              </a:rPr>
              <a:t>单击此处输入项正文，文字是您思想的提炼，请尽量言简意赅的阐述观点。单击此处输入正文，简明扼要地阐述您的观点</a:t>
            </a:r>
            <a:endParaRPr lang="zh-CN" altLang="zh-CN" sz="1600" dirty="0">
              <a:ln>
                <a:noFill/>
              </a:ln>
              <a:noFill/>
              <a:effectLst/>
              <a:latin typeface="+mn-ea"/>
              <a:cs typeface="+mn-ea"/>
              <a:sym typeface="+mn-ea"/>
            </a:endParaRPr>
          </a:p>
        </p:txBody>
      </p:sp>
      <p:sp>
        <p:nvSpPr>
          <p:cNvPr id="2" name="标题"/>
          <p:cNvSpPr/>
          <p:nvPr>
            <p:custDataLst>
              <p:tags r:id="rId9"/>
            </p:custDataLst>
          </p:nvPr>
        </p:nvSpPr>
        <p:spPr>
          <a:xfrm>
            <a:off x="4424045" y="1396365"/>
            <a:ext cx="3308350" cy="53594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国内外不良反应发生情况</a:t>
            </a:r>
            <a:endParaRPr lang="zh-CN" altLang="en-US" sz="1400" b="1">
              <a:solidFill>
                <a:srgbClr val="FFFFFF"/>
              </a:solidFill>
              <a:uFillTx/>
              <a:latin typeface="+mn-ea"/>
              <a:cs typeface="+mn-ea"/>
              <a:sym typeface="+mn-ea"/>
            </a:endParaRPr>
          </a:p>
        </p:txBody>
      </p:sp>
      <p:sp>
        <p:nvSpPr>
          <p:cNvPr id="3" name="标题"/>
          <p:cNvSpPr/>
          <p:nvPr>
            <p:custDataLst>
              <p:tags r:id="rId10"/>
            </p:custDataLst>
          </p:nvPr>
        </p:nvSpPr>
        <p:spPr>
          <a:xfrm>
            <a:off x="8164195" y="1396365"/>
            <a:ext cx="3308350" cy="53594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目录内同类药品安全性方面的主要优势</a:t>
            </a:r>
            <a:endParaRPr lang="zh-CN" altLang="en-US" sz="1400" b="1">
              <a:solidFill>
                <a:srgbClr val="FFFFFF"/>
              </a:solidFill>
              <a:uFillTx/>
              <a:latin typeface="+mn-ea"/>
              <a:cs typeface="+mn-ea"/>
              <a:sym typeface="+mn-ea"/>
            </a:endParaRPr>
          </a:p>
        </p:txBody>
      </p:sp>
      <p:sp>
        <p:nvSpPr>
          <p:cNvPr id="4" name="文本框 3"/>
          <p:cNvSpPr txBox="1"/>
          <p:nvPr/>
        </p:nvSpPr>
        <p:spPr>
          <a:xfrm>
            <a:off x="867410" y="2138680"/>
            <a:ext cx="2894330" cy="3462655"/>
          </a:xfrm>
          <a:prstGeom prst="rect">
            <a:avLst/>
          </a:prstGeom>
          <a:noFill/>
        </p:spPr>
        <p:txBody>
          <a:bodyPr wrap="square" rtlCol="0"/>
          <a:p>
            <a:pPr indent="0" algn="l">
              <a:lnSpc>
                <a:spcPct val="150000"/>
              </a:lnSpc>
              <a:buFont typeface="Wingdings" panose="05000000000000000000" charset="0"/>
              <a:buNone/>
            </a:pPr>
            <a:r>
              <a:rPr lang="zh-CN" altLang="en-US" sz="1200" kern="100" dirty="0">
                <a:effectLst/>
                <a:latin typeface="微软雅黑" panose="020B0503020204020204" charset="-122"/>
                <a:ea typeface="微软雅黑" panose="020B0503020204020204" charset="-122"/>
                <a:cs typeface="微软雅黑" panose="020B0503020204020204" charset="-122"/>
              </a:rPr>
              <a:t>【不良反应】该药物尚未进行过调查来阐明副作用的发生频率。</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sz="1200" kern="100" dirty="0">
                <a:effectLst/>
                <a:latin typeface="微软雅黑" panose="020B0503020204020204" charset="-122"/>
                <a:ea typeface="微软雅黑" panose="020B0503020204020204" charset="-122"/>
                <a:cs typeface="微软雅黑" panose="020B0503020204020204" charset="-122"/>
              </a:rPr>
              <a:t>据文献报道</a:t>
            </a:r>
            <a:r>
              <a:rPr lang="en-US" altLang="zh-CN" sz="1200" kern="100" dirty="0">
                <a:effectLst/>
                <a:latin typeface="微软雅黑" panose="020B0503020204020204" charset="-122"/>
                <a:ea typeface="微软雅黑" panose="020B0503020204020204" charset="-122"/>
                <a:cs typeface="微软雅黑" panose="020B0503020204020204" charset="-122"/>
              </a:rPr>
              <a:t>:</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en-US" altLang="zh-CN" sz="1200" kern="100" dirty="0">
                <a:effectLst/>
                <a:latin typeface="微软雅黑" panose="020B0503020204020204" charset="-122"/>
                <a:ea typeface="微软雅黑" panose="020B0503020204020204" charset="-122"/>
                <a:cs typeface="微软雅黑" panose="020B0503020204020204" charset="-122"/>
              </a:rPr>
              <a:t>1.</a:t>
            </a:r>
            <a:r>
              <a:rPr lang="zh-CN" altLang="en-US" sz="1200" kern="100" dirty="0">
                <a:effectLst/>
                <a:latin typeface="微软雅黑" panose="020B0503020204020204" charset="-122"/>
                <a:ea typeface="微软雅黑" panose="020B0503020204020204" charset="-122"/>
                <a:cs typeface="微软雅黑" panose="020B0503020204020204" charset="-122"/>
              </a:rPr>
              <a:t>重大不良反应</a:t>
            </a:r>
            <a:r>
              <a:rPr lang="en-US" altLang="zh-CN" sz="1200" kern="100" dirty="0">
                <a:effectLst/>
                <a:latin typeface="微软雅黑" panose="020B0503020204020204" charset="-122"/>
                <a:ea typeface="微软雅黑" panose="020B0503020204020204" charset="-122"/>
                <a:cs typeface="微软雅黑" panose="020B0503020204020204" charset="-122"/>
              </a:rPr>
              <a:t>(</a:t>
            </a:r>
            <a:r>
              <a:rPr lang="zh-CN" altLang="en-US" sz="1200" kern="100" dirty="0">
                <a:effectLst/>
                <a:latin typeface="微软雅黑" panose="020B0503020204020204" charset="-122"/>
                <a:ea typeface="微软雅黑" panose="020B0503020204020204" charset="-122"/>
                <a:cs typeface="微软雅黑" panose="020B0503020204020204" charset="-122"/>
              </a:rPr>
              <a:t>发生率不详</a:t>
            </a:r>
            <a:r>
              <a:rPr lang="en-US" altLang="zh-CN" sz="1200" kern="100" dirty="0">
                <a:effectLst/>
                <a:latin typeface="微软雅黑" panose="020B0503020204020204" charset="-122"/>
                <a:ea typeface="微软雅黑" panose="020B0503020204020204" charset="-122"/>
                <a:cs typeface="微软雅黑" panose="020B0503020204020204" charset="-122"/>
              </a:rPr>
              <a:t>):</a:t>
            </a:r>
            <a:r>
              <a:rPr lang="zh-CN" altLang="en-US" sz="1200" kern="100" dirty="0">
                <a:effectLst/>
                <a:latin typeface="微软雅黑" panose="020B0503020204020204" charset="-122"/>
                <a:ea typeface="微软雅黑" panose="020B0503020204020204" charset="-122"/>
                <a:cs typeface="微软雅黑" panose="020B0503020204020204" charset="-122"/>
              </a:rPr>
              <a:t>休克及过敏反应、粒细胞缺乏、溶血性贫血、皮肤黏膜眼综合征、急性肾功能损伤、肾病综合征、充血性心衰、消化道穿孔等可能发生。</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en-US" altLang="zh-CN" sz="1200" kern="100" dirty="0">
                <a:effectLst/>
                <a:latin typeface="微软雅黑" panose="020B0503020204020204" charset="-122"/>
                <a:ea typeface="微软雅黑" panose="020B0503020204020204" charset="-122"/>
                <a:cs typeface="微软雅黑" panose="020B0503020204020204" charset="-122"/>
              </a:rPr>
              <a:t>2.</a:t>
            </a:r>
            <a:r>
              <a:rPr lang="zh-CN" altLang="en-US" sz="1200" kern="100" dirty="0">
                <a:effectLst/>
                <a:latin typeface="微软雅黑" panose="020B0503020204020204" charset="-122"/>
                <a:ea typeface="微软雅黑" panose="020B0503020204020204" charset="-122"/>
                <a:cs typeface="微软雅黑" panose="020B0503020204020204" charset="-122"/>
              </a:rPr>
              <a:t>同类其它药品的重大不良反应：其他非甾体类消炎镇痛剂可能发生再生障碍性贫血</a:t>
            </a:r>
            <a:r>
              <a:rPr lang="zh-CN" sz="1200" kern="100" dirty="0">
                <a:effectLst/>
                <a:latin typeface="微软雅黑" panose="020B0503020204020204" charset="-122"/>
                <a:ea typeface="微软雅黑" panose="020B0503020204020204" charset="-122"/>
                <a:cs typeface="微软雅黑" panose="020B0503020204020204" charset="-122"/>
              </a:rPr>
              <a:t>。</a:t>
            </a:r>
            <a:endParaRPr lang="zh-CN" sz="1200" kern="100" dirty="0">
              <a:effectLst/>
              <a:latin typeface="微软雅黑" panose="020B0503020204020204" charset="-122"/>
              <a:ea typeface="微软雅黑" panose="020B0503020204020204" charset="-122"/>
              <a:cs typeface="微软雅黑" panose="020B0503020204020204" charset="-122"/>
            </a:endParaRPr>
          </a:p>
          <a:p>
            <a:pPr algn="l">
              <a:lnSpc>
                <a:spcPct val="150000"/>
              </a:lnSpc>
            </a:pPr>
            <a:r>
              <a:rPr lang="en-US" altLang="zh-CN" sz="1200" kern="100" dirty="0">
                <a:effectLst/>
                <a:latin typeface="微软雅黑" panose="020B0503020204020204" charset="-122"/>
                <a:ea typeface="微软雅黑" panose="020B0503020204020204" charset="-122"/>
                <a:cs typeface="微软雅黑" panose="020B0503020204020204" charset="-122"/>
              </a:rPr>
              <a:t>3.</a:t>
            </a:r>
            <a:r>
              <a:rPr lang="zh-CN" altLang="en-US" sz="1200" kern="100" dirty="0">
                <a:effectLst/>
                <a:latin typeface="微软雅黑" panose="020B0503020204020204" charset="-122"/>
                <a:ea typeface="微软雅黑" panose="020B0503020204020204" charset="-122"/>
                <a:cs typeface="微软雅黑" panose="020B0503020204020204" charset="-122"/>
              </a:rPr>
              <a:t>其他不良反应（发生率不详）。</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indent="0" algn="l">
              <a:lnSpc>
                <a:spcPct val="140000"/>
              </a:lnSpc>
              <a:buFont typeface="Wingdings" panose="05000000000000000000" charset="0"/>
              <a:buNone/>
            </a:pPr>
            <a:endParaRPr lang="zh-CN" altLang="en-US" sz="1100" kern="100" dirty="0">
              <a:effectLst/>
              <a:latin typeface="微软雅黑" panose="020B0503020204020204" charset="-122"/>
              <a:ea typeface="微软雅黑" panose="020B0503020204020204" charset="-122"/>
              <a:cs typeface="微软雅黑" panose="020B0503020204020204" charset="-122"/>
            </a:endParaRPr>
          </a:p>
          <a:p>
            <a:pPr indent="0" algn="l">
              <a:lnSpc>
                <a:spcPct val="140000"/>
              </a:lnSpc>
              <a:buFont typeface="Wingdings" panose="05000000000000000000" charset="0"/>
              <a:buNone/>
            </a:pPr>
            <a:endParaRPr lang="zh-CN" altLang="en-US" sz="1100" kern="100" dirty="0">
              <a:effectLst/>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516120" y="2146300"/>
            <a:ext cx="2964815" cy="3396615"/>
          </a:xfrm>
          <a:prstGeom prst="rect">
            <a:avLst/>
          </a:prstGeom>
          <a:noFill/>
        </p:spPr>
        <p:txBody>
          <a:bodyPr wrap="square" rtlCol="0"/>
          <a:p>
            <a:pPr marL="171450" indent="-171450" algn="l">
              <a:lnSpc>
                <a:spcPct val="140000"/>
              </a:lnSpc>
              <a:buFont typeface="Wingdings" panose="05000000000000000000" charset="0"/>
              <a:buChar char="Ø"/>
            </a:pPr>
            <a:r>
              <a:rPr lang="zh-CN" altLang="en-US" sz="1200" kern="100" dirty="0">
                <a:effectLst/>
                <a:latin typeface="微软雅黑" panose="020B0503020204020204" charset="-122"/>
                <a:ea typeface="微软雅黑" panose="020B0503020204020204" charset="-122"/>
                <a:cs typeface="微软雅黑" panose="020B0503020204020204" charset="-122"/>
              </a:rPr>
              <a:t>在一项开放性多中心试验中，洛索洛芬钠（</a:t>
            </a:r>
            <a:r>
              <a:rPr lang="en-US" altLang="zh-CN" sz="1200" kern="100" dirty="0">
                <a:effectLst/>
                <a:latin typeface="微软雅黑" panose="020B0503020204020204" charset="-122"/>
                <a:ea typeface="微软雅黑" panose="020B0503020204020204" charset="-122"/>
                <a:cs typeface="微软雅黑" panose="020B0503020204020204" charset="-122"/>
              </a:rPr>
              <a:t>60 </a:t>
            </a:r>
            <a:r>
              <a:rPr lang="zh-CN" altLang="en-US" sz="1200" kern="100" dirty="0">
                <a:effectLst/>
                <a:latin typeface="微软雅黑" panose="020B0503020204020204" charset="-122"/>
                <a:ea typeface="微软雅黑" panose="020B0503020204020204" charset="-122"/>
                <a:cs typeface="微软雅黑" panose="020B0503020204020204" charset="-122"/>
              </a:rPr>
              <a:t>毫克，每天</a:t>
            </a:r>
            <a:r>
              <a:rPr lang="en-US" altLang="zh-CN" sz="1200" kern="100" dirty="0">
                <a:effectLst/>
                <a:latin typeface="微软雅黑" panose="020B0503020204020204" charset="-122"/>
                <a:ea typeface="微软雅黑" panose="020B0503020204020204" charset="-122"/>
                <a:cs typeface="微软雅黑" panose="020B0503020204020204" charset="-122"/>
              </a:rPr>
              <a:t> 3 </a:t>
            </a:r>
            <a:r>
              <a:rPr lang="zh-CN" altLang="en-US" sz="1200" kern="100" dirty="0">
                <a:effectLst/>
                <a:latin typeface="微软雅黑" panose="020B0503020204020204" charset="-122"/>
                <a:ea typeface="微软雅黑" panose="020B0503020204020204" charset="-122"/>
                <a:cs typeface="微软雅黑" panose="020B0503020204020204" charset="-122"/>
              </a:rPr>
              <a:t>次）被给予</a:t>
            </a:r>
            <a:r>
              <a:rPr lang="en-US" altLang="zh-CN" sz="1200" kern="100" dirty="0">
                <a:effectLst/>
                <a:latin typeface="微软雅黑" panose="020B0503020204020204" charset="-122"/>
                <a:ea typeface="微软雅黑" panose="020B0503020204020204" charset="-122"/>
                <a:cs typeface="微软雅黑" panose="020B0503020204020204" charset="-122"/>
              </a:rPr>
              <a:t> 4024 </a:t>
            </a:r>
            <a:r>
              <a:rPr lang="zh-CN" altLang="en-US" sz="1200" kern="100" dirty="0">
                <a:effectLst/>
                <a:latin typeface="微软雅黑" panose="020B0503020204020204" charset="-122"/>
                <a:ea typeface="微软雅黑" panose="020B0503020204020204" charset="-122"/>
                <a:cs typeface="微软雅黑" panose="020B0503020204020204" charset="-122"/>
              </a:rPr>
              <a:t>名老年患者，为期长达</a:t>
            </a:r>
            <a:r>
              <a:rPr lang="en-US" altLang="zh-CN" sz="1200" kern="100" dirty="0">
                <a:effectLst/>
                <a:latin typeface="微软雅黑" panose="020B0503020204020204" charset="-122"/>
                <a:ea typeface="微软雅黑" panose="020B0503020204020204" charset="-122"/>
                <a:cs typeface="微软雅黑" panose="020B0503020204020204" charset="-122"/>
              </a:rPr>
              <a:t> 8 </a:t>
            </a:r>
            <a:r>
              <a:rPr lang="zh-CN" altLang="en-US" sz="1200" kern="100" dirty="0">
                <a:effectLst/>
                <a:latin typeface="微软雅黑" panose="020B0503020204020204" charset="-122"/>
                <a:ea typeface="微软雅黑" panose="020B0503020204020204" charset="-122"/>
                <a:cs typeface="微软雅黑" panose="020B0503020204020204" charset="-122"/>
              </a:rPr>
              <a:t>周。在这个庞大的研究人群中，不良事件的发生率极低，仅影响</a:t>
            </a:r>
            <a:r>
              <a:rPr lang="en-US" altLang="zh-CN" sz="1200" kern="100" dirty="0">
                <a:effectLst/>
                <a:latin typeface="微软雅黑" panose="020B0503020204020204" charset="-122"/>
                <a:ea typeface="微软雅黑" panose="020B0503020204020204" charset="-122"/>
                <a:cs typeface="微软雅黑" panose="020B0503020204020204" charset="-122"/>
              </a:rPr>
              <a:t> 2.2% </a:t>
            </a:r>
            <a:r>
              <a:rPr lang="zh-CN" altLang="en-US" sz="1200" kern="100" dirty="0">
                <a:effectLst/>
                <a:latin typeface="微软雅黑" panose="020B0503020204020204" charset="-122"/>
                <a:ea typeface="微软雅黑" panose="020B0503020204020204" charset="-122"/>
                <a:cs typeface="微软雅黑" panose="020B0503020204020204" charset="-122"/>
              </a:rPr>
              <a:t>的患者，并且大多是轻微的，影响消化道。因此</a:t>
            </a:r>
            <a:r>
              <a:rPr lang="zh-CN" altLang="en-US" sz="1200" b="1" kern="100" dirty="0">
                <a:effectLst/>
                <a:latin typeface="微软雅黑" panose="020B0503020204020204" charset="-122"/>
                <a:ea typeface="微软雅黑" panose="020B0503020204020204" charset="-122"/>
                <a:cs typeface="微软雅黑" panose="020B0503020204020204" charset="-122"/>
              </a:rPr>
              <a:t>，洛索洛芬是一种耐受性良好的非甾体抗炎药</a:t>
            </a:r>
            <a:r>
              <a:rPr lang="zh-CN" altLang="en-US" sz="1200" kern="100" dirty="0">
                <a:effectLst/>
                <a:latin typeface="微软雅黑" panose="020B0503020204020204" charset="-122"/>
                <a:ea typeface="微软雅黑" panose="020B0503020204020204" charset="-122"/>
                <a:cs typeface="微软雅黑" panose="020B0503020204020204" charset="-122"/>
              </a:rPr>
              <a:t>。</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r>
              <a:rPr lang="zh-CN" altLang="en-US" sz="1200" kern="100" dirty="0">
                <a:effectLst/>
                <a:latin typeface="微软雅黑" panose="020B0503020204020204" charset="-122"/>
                <a:ea typeface="微软雅黑" panose="020B0503020204020204" charset="-122"/>
                <a:cs typeface="微软雅黑" panose="020B0503020204020204" charset="-122"/>
              </a:rPr>
              <a:t>总结上市以来发表的临床文献及上市后的药物使用结果调查：洛索洛芬钠的耐受性良好，大多数不良事件是轻微的，不需要停用洛索洛芬钠。</a:t>
            </a:r>
            <a:endParaRPr lang="zh-CN" altLang="en-US" sz="1200" kern="100" dirty="0">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11"/>
            </p:custDataLst>
          </p:nvPr>
        </p:nvSpPr>
        <p:spPr>
          <a:xfrm>
            <a:off x="630555" y="6059805"/>
            <a:ext cx="7186295" cy="534035"/>
          </a:xfrm>
          <a:prstGeom prst="rect">
            <a:avLst/>
          </a:prstGeom>
          <a:noFill/>
        </p:spPr>
        <p:txBody>
          <a:bodyPr wrap="square" rtlCol="0" anchor="t">
            <a:noAutofit/>
          </a:bodyPr>
          <a:p>
            <a:pPr algn="l">
              <a:buClrTx/>
              <a:buSzTx/>
              <a:buFontTx/>
            </a:pPr>
            <a:r>
              <a:rPr lang="en-US" altLang="zh-CN" sz="900" dirty="0">
                <a:sym typeface="+mn-ea"/>
              </a:rPr>
              <a:t>[4]</a:t>
            </a:r>
            <a:r>
              <a:rPr lang="zh-CN" altLang="en-US" sz="900" dirty="0">
                <a:sym typeface="+mn-ea"/>
              </a:rPr>
              <a:t>洛索洛芬钠口服溶液说明书</a:t>
            </a:r>
            <a:r>
              <a:rPr lang="en-US" altLang="zh-CN" sz="900" dirty="0">
                <a:sym typeface="+mn-ea"/>
              </a:rPr>
              <a:t>    </a:t>
            </a:r>
            <a:r>
              <a:rPr lang="en-US" altLang="zh-CN" sz="900" dirty="0">
                <a:sym typeface="+mn-ea"/>
              </a:rPr>
              <a:t>[5]</a:t>
            </a:r>
            <a:r>
              <a:rPr lang="zh-CN" altLang="en-US" sz="900" dirty="0">
                <a:sym typeface="+mn-ea"/>
              </a:rPr>
              <a:t>洛索洛芬钠片说明书</a:t>
            </a:r>
            <a:endParaRPr lang="zh-CN" altLang="en-US" sz="900" dirty="0">
              <a:sym typeface="+mn-ea"/>
            </a:endParaRPr>
          </a:p>
          <a:p>
            <a:pPr algn="l">
              <a:buClrTx/>
              <a:buSzTx/>
              <a:buFontTx/>
            </a:pPr>
            <a:r>
              <a:rPr lang="en-US" altLang="zh-CN" sz="900" dirty="0">
                <a:sym typeface="+mn-ea"/>
              </a:rPr>
              <a:t>[6]</a:t>
            </a:r>
            <a:r>
              <a:rPr sz="900" dirty="0">
                <a:sym typeface="+mn-ea"/>
              </a:rPr>
              <a:t>Aoki T. Effectiveness and safety of loxoprofen in elderly patients with lumbar pain[J]. Drug Investigation, 1992, 4(6): 477-483.</a:t>
            </a:r>
            <a:endParaRPr sz="900" dirty="0">
              <a:sym typeface="+mn-ea"/>
            </a:endParaRPr>
          </a:p>
          <a:p>
            <a:pPr algn="l">
              <a:buClrTx/>
              <a:buSzTx/>
              <a:buFontTx/>
            </a:pPr>
            <a:r>
              <a:rPr lang="en-US" altLang="zh-CN" sz="900" dirty="0">
                <a:sym typeface="+mn-ea"/>
              </a:rPr>
              <a:t>[7]</a:t>
            </a:r>
            <a:r>
              <a:rPr lang="zh-CN" altLang="en-US" sz="900" kern="100" dirty="0">
                <a:effectLst/>
                <a:latin typeface="微软雅黑" panose="020B0503020204020204" charset="-122"/>
                <a:ea typeface="微软雅黑" panose="020B0503020204020204" charset="-122"/>
                <a:cs typeface="微软雅黑" panose="020B0503020204020204" charset="-122"/>
                <a:sym typeface="+mn-ea"/>
              </a:rPr>
              <a:t>《</a:t>
            </a:r>
            <a:r>
              <a:rPr lang="zh-CN" sz="900" kern="100" dirty="0">
                <a:effectLst/>
                <a:latin typeface="微软雅黑" panose="020B0503020204020204" charset="-122"/>
                <a:ea typeface="微软雅黑" panose="020B0503020204020204" charset="-122"/>
                <a:cs typeface="微软雅黑" panose="020B0503020204020204" charset="-122"/>
                <a:sym typeface="+mn-ea"/>
              </a:rPr>
              <a:t>中华人民共和国药典</a:t>
            </a:r>
            <a:r>
              <a:rPr lang="en-US" altLang="zh-CN" sz="900" kern="100" dirty="0">
                <a:effectLst/>
                <a:latin typeface="微软雅黑" panose="020B0503020204020204" charset="-122"/>
                <a:ea typeface="微软雅黑" panose="020B0503020204020204" charset="-122"/>
                <a:cs typeface="微软雅黑" panose="020B0503020204020204" charset="-122"/>
                <a:sym typeface="+mn-ea"/>
              </a:rPr>
              <a:t>-</a:t>
            </a:r>
            <a:r>
              <a:rPr lang="zh-CN" sz="900" kern="100" dirty="0">
                <a:effectLst/>
                <a:latin typeface="微软雅黑" panose="020B0503020204020204" charset="-122"/>
                <a:ea typeface="微软雅黑" panose="020B0503020204020204" charset="-122"/>
                <a:cs typeface="微软雅黑" panose="020B0503020204020204" charset="-122"/>
                <a:sym typeface="+mn-ea"/>
              </a:rPr>
              <a:t>化学药和生物制品卷</a:t>
            </a:r>
            <a:r>
              <a:rPr lang="en-US" altLang="zh-CN" sz="900" kern="100" dirty="0">
                <a:effectLst/>
                <a:latin typeface="微软雅黑" panose="020B0503020204020204" charset="-122"/>
                <a:ea typeface="微软雅黑" panose="020B0503020204020204" charset="-122"/>
                <a:cs typeface="微软雅黑" panose="020B0503020204020204" charset="-122"/>
                <a:sym typeface="+mn-ea"/>
              </a:rPr>
              <a:t>2020</a:t>
            </a:r>
            <a:r>
              <a:rPr lang="zh-CN" altLang="en-US" sz="900" kern="100" dirty="0">
                <a:effectLst/>
                <a:latin typeface="微软雅黑" panose="020B0503020204020204" charset="-122"/>
                <a:ea typeface="微软雅黑" panose="020B0503020204020204" charset="-122"/>
                <a:cs typeface="微软雅黑" panose="020B0503020204020204" charset="-122"/>
                <a:sym typeface="+mn-ea"/>
              </a:rPr>
              <a:t>版》</a:t>
            </a:r>
            <a:endParaRPr lang="zh-CN" altLang="en-US" sz="900" dirty="0">
              <a:latin typeface="微软雅黑" panose="020B0503020204020204" charset="-122"/>
              <a:ea typeface="微软雅黑" panose="020B0503020204020204" charset="-122"/>
              <a:cs typeface="微软雅黑" panose="020B0503020204020204" charset="-122"/>
              <a:sym typeface="+mn-ea"/>
            </a:endParaRPr>
          </a:p>
          <a:p>
            <a:pPr algn="l">
              <a:buClrTx/>
              <a:buSzTx/>
              <a:buFontTx/>
            </a:pPr>
            <a:endParaRPr lang="en-US" altLang="zh-CN" sz="900" dirty="0">
              <a:latin typeface="Times New Roman" panose="02020603050405020304" pitchFamily="18" charset="0"/>
              <a:cs typeface="Times New Roman" panose="02020603050405020304" pitchFamily="18" charset="0"/>
              <a:sym typeface="+mn-ea"/>
            </a:endParaRPr>
          </a:p>
          <a:p>
            <a:pPr algn="l">
              <a:buClrTx/>
              <a:buSzTx/>
              <a:buFontTx/>
            </a:pPr>
            <a:endParaRPr lang="zh-CN" altLang="en-US" sz="900" dirty="0">
              <a:sym typeface="+mn-ea"/>
            </a:endParaRPr>
          </a:p>
        </p:txBody>
      </p:sp>
      <p:sp>
        <p:nvSpPr>
          <p:cNvPr id="11" name="文本框 10"/>
          <p:cNvSpPr txBox="1"/>
          <p:nvPr/>
        </p:nvSpPr>
        <p:spPr>
          <a:xfrm>
            <a:off x="8305800" y="2204720"/>
            <a:ext cx="2964815" cy="3396615"/>
          </a:xfrm>
          <a:prstGeom prst="rect">
            <a:avLst/>
          </a:prstGeom>
          <a:noFill/>
        </p:spPr>
        <p:txBody>
          <a:bodyPr wrap="square" rtlCol="0"/>
          <a:p>
            <a:pPr marL="171450" indent="-171450" algn="l">
              <a:lnSpc>
                <a:spcPct val="140000"/>
              </a:lnSpc>
              <a:buFont typeface="Wingdings" panose="05000000000000000000" charset="0"/>
              <a:buChar char="Ø"/>
            </a:pPr>
            <a:r>
              <a:rPr lang="zh-CN" altLang="en-US" sz="1200" kern="100" dirty="0">
                <a:effectLst/>
                <a:latin typeface="微软雅黑" panose="020B0503020204020204" charset="-122"/>
                <a:ea typeface="微软雅黑" panose="020B0503020204020204" charset="-122"/>
                <a:cs typeface="微软雅黑" panose="020B0503020204020204" charset="-122"/>
              </a:rPr>
              <a:t>洛索洛芬钠为前体药物，本身没有活性，经消化道吸收后，转变为活性代谢物反式</a:t>
            </a:r>
            <a:r>
              <a:rPr lang="en-US" altLang="zh-CN" sz="1200" kern="100" dirty="0">
                <a:effectLst/>
                <a:latin typeface="微软雅黑" panose="020B0503020204020204" charset="-122"/>
                <a:ea typeface="微软雅黑" panose="020B0503020204020204" charset="-122"/>
                <a:cs typeface="微软雅黑" panose="020B0503020204020204" charset="-122"/>
              </a:rPr>
              <a:t>-OH </a:t>
            </a:r>
            <a:r>
              <a:rPr lang="zh-CN" altLang="en-US" sz="1200" kern="100" dirty="0">
                <a:effectLst/>
                <a:latin typeface="微软雅黑" panose="020B0503020204020204" charset="-122"/>
                <a:ea typeface="微软雅黑" panose="020B0503020204020204" charset="-122"/>
                <a:cs typeface="微软雅黑" panose="020B0503020204020204" charset="-122"/>
              </a:rPr>
              <a:t>体发挥作用。</a:t>
            </a:r>
            <a:r>
              <a:rPr lang="zh-CN" altLang="en-US" sz="1200" b="1" kern="100" dirty="0">
                <a:effectLst/>
                <a:latin typeface="微软雅黑" panose="020B0503020204020204" charset="-122"/>
                <a:ea typeface="微软雅黑" panose="020B0503020204020204" charset="-122"/>
                <a:cs typeface="微软雅黑" panose="020B0503020204020204" charset="-122"/>
              </a:rPr>
              <a:t>前体药物消化道不良反应发生率低，副作用小，安全性高。</a:t>
            </a:r>
            <a:endParaRPr lang="zh-CN" altLang="en-US" sz="1200" b="1"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r>
              <a:rPr lang="zh-CN" altLang="en-US" sz="1200" b="1" kern="100" dirty="0">
                <a:effectLst/>
                <a:latin typeface="微软雅黑" panose="020B0503020204020204" charset="-122"/>
                <a:ea typeface="微软雅黑" panose="020B0503020204020204" charset="-122"/>
                <a:cs typeface="微软雅黑" panose="020B0503020204020204" charset="-122"/>
              </a:rPr>
              <a:t>洛索洛芬钠对比目录内同类药品整体不良反应发生率低，安全性高。</a:t>
            </a:r>
            <a:endParaRPr lang="zh-CN" altLang="en-US" sz="1200" kern="100" dirty="0">
              <a:effectLst/>
              <a:latin typeface="微软雅黑" panose="020B0503020204020204" charset="-122"/>
              <a:ea typeface="微软雅黑" panose="020B0503020204020204" charset="-122"/>
              <a:cs typeface="微软雅黑" panose="020B0503020204020204" charset="-122"/>
            </a:endParaRPr>
          </a:p>
          <a:p>
            <a:pPr marL="171450" indent="-171450" algn="l">
              <a:lnSpc>
                <a:spcPct val="140000"/>
              </a:lnSpc>
              <a:buFont typeface="Wingdings" panose="05000000000000000000" charset="0"/>
              <a:buChar char="Ø"/>
            </a:pPr>
            <a:endParaRPr lang="zh-CN" altLang="en-US" sz="1200" kern="100" dirty="0">
              <a:effectLst/>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3225800" y="637540"/>
            <a:ext cx="6907530" cy="478155"/>
          </a:xfrm>
          <a:prstGeom prst="rect">
            <a:avLst/>
          </a:prstGeom>
          <a:noFill/>
        </p:spPr>
        <p:txBody>
          <a:bodyPr wrap="square" rtlCol="0" anchor="t">
            <a:spAutoFit/>
          </a:bodyPr>
          <a:p>
            <a:pPr>
              <a:lnSpc>
                <a:spcPct val="140000"/>
              </a:lnSpc>
            </a:pPr>
            <a:r>
              <a:rPr lang="zh-CN" altLang="en-US" sz="1800" b="1" dirty="0">
                <a:ln w="15875"/>
                <a:solidFill>
                  <a:srgbClr val="6AB0DC"/>
                </a:solidFill>
                <a:effectLst/>
                <a:uFillTx/>
                <a:latin typeface="+中文正文" charset="0"/>
                <a:sym typeface="+mn-ea"/>
              </a:rPr>
              <a:t>洛索洛芬钠为前体药物，临床不良事件轻微，耐受性好，安全性高</a:t>
            </a:r>
            <a:endParaRPr lang="zh-CN" altLang="en-US" sz="1800" b="1" dirty="0">
              <a:ln w="15875"/>
              <a:solidFill>
                <a:srgbClr val="6AB0DC"/>
              </a:solidFill>
              <a:effectLst/>
              <a:uFillTx/>
              <a:latin typeface="+中文正文" charset="0"/>
              <a:sym typeface="+mn-ea"/>
            </a:endParaRPr>
          </a:p>
        </p:txBody>
      </p:sp>
      <p:graphicFrame>
        <p:nvGraphicFramePr>
          <p:cNvPr id="13" name="表格 12"/>
          <p:cNvGraphicFramePr/>
          <p:nvPr>
            <p:custDataLst>
              <p:tags r:id="rId12"/>
            </p:custDataLst>
          </p:nvPr>
        </p:nvGraphicFramePr>
        <p:xfrm>
          <a:off x="8355330" y="4068445"/>
          <a:ext cx="2882900" cy="1743075"/>
        </p:xfrm>
        <a:graphic>
          <a:graphicData uri="http://schemas.openxmlformats.org/drawingml/2006/table">
            <a:tbl>
              <a:tblPr/>
              <a:tblGrid>
                <a:gridCol w="641350"/>
                <a:gridCol w="567055"/>
                <a:gridCol w="532130"/>
                <a:gridCol w="549275"/>
                <a:gridCol w="593090"/>
              </a:tblGrid>
              <a:tr h="471805">
                <a:tc>
                  <a:txBody>
                    <a:bodyPr/>
                    <a:p>
                      <a:pPr algn="ctr" fontAlgn="ctr"/>
                      <a:r>
                        <a:rPr lang="zh-CN" altLang="en-US" sz="1100" b="0" i="0">
                          <a:solidFill>
                            <a:srgbClr val="000000"/>
                          </a:solidFill>
                          <a:latin typeface="+mn-ea"/>
                        </a:rPr>
                        <a:t>不良反应发生率</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洛索洛芬钠</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布洛芬</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双氯芬酸钠</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0" i="0">
                          <a:solidFill>
                            <a:srgbClr val="000000"/>
                          </a:solidFill>
                          <a:latin typeface="+mn-ea"/>
                        </a:rPr>
                        <a:t>塞来昔布</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63550">
                <a:tc>
                  <a:txBody>
                    <a:bodyPr/>
                    <a:p>
                      <a:pPr algn="ctr" fontAlgn="ctr"/>
                      <a:r>
                        <a:rPr lang="zh-CN" altLang="en-US" sz="1100" b="0" i="0">
                          <a:solidFill>
                            <a:srgbClr val="000000"/>
                          </a:solidFill>
                          <a:latin typeface="+mn-ea"/>
                        </a:rPr>
                        <a:t>消化道症状</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2.25%</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16%</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2.2%-13.5%</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38760">
                <a:tc>
                  <a:txBody>
                    <a:bodyPr/>
                    <a:p>
                      <a:pPr algn="ctr" fontAlgn="ctr"/>
                      <a:r>
                        <a:rPr lang="zh-CN" altLang="en-US" sz="1100" b="0" i="0">
                          <a:solidFill>
                            <a:srgbClr val="000000"/>
                          </a:solidFill>
                          <a:latin typeface="+mn-ea"/>
                        </a:rPr>
                        <a:t>心血管症状</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1.50%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1.80%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3.40%</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62915">
                <a:tc>
                  <a:txBody>
                    <a:bodyPr/>
                    <a:p>
                      <a:pPr algn="ctr" fontAlgn="ctr"/>
                      <a:r>
                        <a:rPr lang="zh-CN" altLang="en-US" sz="1100" b="0" i="0">
                          <a:solidFill>
                            <a:srgbClr val="000000"/>
                          </a:solidFill>
                          <a:latin typeface="+mn-ea"/>
                        </a:rPr>
                        <a:t>神经系统症状</a:t>
                      </a:r>
                      <a:endParaRPr lang="zh-CN" altLang="en-US" sz="11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0.1%-0.5%</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1%-3%</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000" b="0" i="0">
                          <a:solidFill>
                            <a:srgbClr val="000000"/>
                          </a:solidFill>
                          <a:latin typeface="+mn-ea"/>
                          <a:cs typeface="+mn-ea"/>
                        </a:rPr>
                        <a:t>＜</a:t>
                      </a:r>
                      <a:r>
                        <a:rPr lang="en-US" altLang="zh-CN" sz="1000" b="0" i="0">
                          <a:solidFill>
                            <a:srgbClr val="000000"/>
                          </a:solidFill>
                          <a:latin typeface="+mn-ea"/>
                          <a:cs typeface="+mn-ea"/>
                        </a:rPr>
                        <a:t>1%</a:t>
                      </a:r>
                      <a:endParaRPr lang="en-US" altLang="zh-CN" sz="1000" b="0" i="0">
                        <a:solidFill>
                          <a:srgbClr val="000000"/>
                        </a:solidFill>
                        <a:latin typeface="+mn-ea"/>
                        <a:cs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000" b="0" i="0">
                          <a:solidFill>
                            <a:srgbClr val="000000"/>
                          </a:solidFill>
                          <a:latin typeface="+mn-ea"/>
                        </a:rPr>
                        <a:t>2.3%-15.8%</a:t>
                      </a:r>
                      <a:endParaRPr lang="en-US" altLang="zh-CN" sz="1000" b="0" i="0">
                        <a:solidFill>
                          <a:srgbClr val="000000"/>
                        </a:solidFill>
                        <a:latin typeface="+mn-ea"/>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Tree>
    <p:custDataLst>
      <p:tags r:id="rId1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圆角 25"/>
          <p:cNvSpPr/>
          <p:nvPr>
            <p:custDataLst>
              <p:tags r:id="rId3"/>
            </p:custDataLst>
          </p:nvPr>
        </p:nvSpPr>
        <p:spPr>
          <a:xfrm>
            <a:off x="532130" y="1438275"/>
            <a:ext cx="5274945" cy="3799840"/>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p>
            <a:pPr algn="l">
              <a:lnSpc>
                <a:spcPct val="150000"/>
              </a:lnSpc>
              <a:buFont typeface="Arial" panose="020B0604020202020204" pitchFamily="34" charset="0"/>
            </a:pPr>
            <a:endParaRPr lang="zh-CN" altLang="en-US">
              <a:solidFill>
                <a:schemeClr val="tx1"/>
              </a:solidFill>
            </a:endParaRPr>
          </a:p>
        </p:txBody>
      </p:sp>
      <p:sp>
        <p:nvSpPr>
          <p:cNvPr id="9" name="矩形: 圆角 8"/>
          <p:cNvSpPr/>
          <p:nvPr>
            <p:custDataLst>
              <p:tags r:id="rId4"/>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5"/>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03</a:t>
            </a:r>
            <a:endParaRPr lang="en-US" sz="2800" b="1" dirty="0">
              <a:solidFill>
                <a:srgbClr val="6AB0DC"/>
              </a:solidFill>
              <a:latin typeface="+mn-ea"/>
            </a:endParaRPr>
          </a:p>
        </p:txBody>
      </p:sp>
      <p:sp>
        <p:nvSpPr>
          <p:cNvPr id="7" name="项标题"/>
          <p:cNvSpPr txBox="1"/>
          <p:nvPr>
            <p:custDataLst>
              <p:tags r:id="rId6"/>
            </p:custDataLst>
          </p:nvPr>
        </p:nvSpPr>
        <p:spPr>
          <a:xfrm>
            <a:off x="1364615" y="271145"/>
            <a:ext cx="1244600"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有效性</a:t>
            </a:r>
            <a:endParaRPr lang="zh-CN" altLang="en-US" sz="2400" b="1" spc="300" dirty="0">
              <a:ln w="15875"/>
              <a:solidFill>
                <a:srgbClr val="6AB0DC"/>
              </a:solidFill>
              <a:effectLst/>
              <a:latin typeface="+mn-ea"/>
            </a:endParaRPr>
          </a:p>
        </p:txBody>
      </p:sp>
      <p:cxnSp>
        <p:nvCxnSpPr>
          <p:cNvPr id="21" name="直接连接符 20"/>
          <p:cNvCxnSpPr/>
          <p:nvPr>
            <p:custDataLst>
              <p:tags r:id="rId7"/>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02945" y="6135370"/>
            <a:ext cx="7703820" cy="418465"/>
          </a:xfrm>
          <a:prstGeom prst="rect">
            <a:avLst/>
          </a:prstGeom>
        </p:spPr>
        <p:txBody>
          <a:bodyPr wrap="square">
            <a:noAutofit/>
          </a:bodyPr>
          <a:p>
            <a:r>
              <a:rPr lang="zh-CN" altLang="en-US" sz="900" dirty="0">
                <a:sym typeface="+mn-ea"/>
              </a:rPr>
              <a:t>[</a:t>
            </a:r>
            <a:r>
              <a:rPr lang="en-US" sz="900" dirty="0">
                <a:sym typeface="+mn-ea"/>
              </a:rPr>
              <a:t>8</a:t>
            </a:r>
            <a:r>
              <a:rPr lang="zh-CN" altLang="en-US" sz="900" dirty="0">
                <a:sym typeface="+mn-ea"/>
              </a:rPr>
              <a:t>]</a:t>
            </a:r>
            <a:r>
              <a:rPr sz="900" dirty="0">
                <a:latin typeface="Times New Roman" panose="02020603050405020304" pitchFamily="18" charset="0"/>
                <a:cs typeface="Times New Roman" panose="02020603050405020304" pitchFamily="18" charset="0"/>
                <a:sym typeface="+mn-ea"/>
              </a:rPr>
              <a:t>日医工株式会社. ロキソプロフェンナトリウム内服液 IF 利用の手引きの概要. 2021 年 3 月改訂(第 12 版)</a:t>
            </a:r>
            <a:endParaRPr sz="900" dirty="0">
              <a:latin typeface="Times New Roman" panose="02020603050405020304" pitchFamily="18" charset="0"/>
              <a:cs typeface="Times New Roman" panose="02020603050405020304" pitchFamily="18" charset="0"/>
              <a:sym typeface="+mn-ea"/>
            </a:endParaRPr>
          </a:p>
          <a:p>
            <a:r>
              <a:rPr lang="zh-CN" altLang="en-US" sz="900" dirty="0">
                <a:sym typeface="+mn-ea"/>
              </a:rPr>
              <a:t>[</a:t>
            </a:r>
            <a:r>
              <a:rPr lang="en-US" altLang="zh-CN" sz="900" dirty="0">
                <a:sym typeface="+mn-ea"/>
              </a:rPr>
              <a:t>9</a:t>
            </a:r>
            <a:r>
              <a:rPr lang="zh-CN" altLang="en-US" sz="900" dirty="0">
                <a:sym typeface="+mn-ea"/>
              </a:rPr>
              <a:t>]</a:t>
            </a:r>
            <a:r>
              <a:rPr lang="zh-CN" altLang="en-US" sz="900" dirty="0">
                <a:latin typeface="Times New Roman" panose="02020603050405020304" pitchFamily="18" charset="0"/>
                <a:cs typeface="Times New Roman" panose="02020603050405020304" pitchFamily="18" charset="0"/>
                <a:sym typeface="+mn-ea"/>
              </a:rPr>
              <a:t>非甾体类抗炎药对中国骨关节炎患者疗效及胃肠道不良反应的</a:t>
            </a:r>
            <a:r>
              <a:rPr lang="en-US" altLang="zh-CN" sz="900" dirty="0">
                <a:latin typeface="Times New Roman" panose="02020603050405020304" pitchFamily="18" charset="0"/>
                <a:cs typeface="Times New Roman" panose="02020603050405020304" pitchFamily="18" charset="0"/>
                <a:sym typeface="+mn-ea"/>
              </a:rPr>
              <a:t> Meta </a:t>
            </a:r>
            <a:r>
              <a:rPr lang="zh-CN" altLang="en-US" sz="900" dirty="0">
                <a:latin typeface="Times New Roman" panose="02020603050405020304" pitchFamily="18" charset="0"/>
                <a:cs typeface="Times New Roman" panose="02020603050405020304" pitchFamily="18" charset="0"/>
                <a:sym typeface="+mn-ea"/>
              </a:rPr>
              <a:t>分析</a:t>
            </a:r>
            <a:r>
              <a:rPr lang="en-US" altLang="zh-CN" sz="900" dirty="0">
                <a:latin typeface="Times New Roman" panose="02020603050405020304" pitchFamily="18" charset="0"/>
                <a:cs typeface="Times New Roman" panose="02020603050405020304" pitchFamily="18" charset="0"/>
                <a:sym typeface="+mn-ea"/>
              </a:rPr>
              <a:t>.Chin J Joint Surg( Electronic Edition) ,February 2018,Vol.12</a:t>
            </a:r>
            <a:r>
              <a:rPr lang="zh-CN" altLang="en-US" sz="900" dirty="0">
                <a:latin typeface="Times New Roman" panose="02020603050405020304" pitchFamily="18" charset="0"/>
                <a:cs typeface="Times New Roman" panose="02020603050405020304" pitchFamily="18" charset="0"/>
                <a:sym typeface="+mn-ea"/>
              </a:rPr>
              <a:t>，</a:t>
            </a:r>
            <a:r>
              <a:rPr lang="en-US" altLang="zh-CN" sz="900" dirty="0">
                <a:latin typeface="Times New Roman" panose="02020603050405020304" pitchFamily="18" charset="0"/>
                <a:cs typeface="Times New Roman" panose="02020603050405020304" pitchFamily="18" charset="0"/>
                <a:sym typeface="+mn-ea"/>
              </a:rPr>
              <a:t>No.1</a:t>
            </a:r>
            <a:endParaRPr lang="en-US" altLang="zh-CN" sz="900" dirty="0">
              <a:latin typeface="Times New Roman" panose="02020603050405020304" pitchFamily="18" charset="0"/>
              <a:cs typeface="Times New Roman" panose="02020603050405020304" pitchFamily="18" charset="0"/>
              <a:sym typeface="+mn-ea"/>
            </a:endParaRPr>
          </a:p>
          <a:p>
            <a:r>
              <a:rPr lang="zh-CN" altLang="en-US" sz="900" dirty="0">
                <a:sym typeface="+mn-ea"/>
              </a:rPr>
              <a:t>[</a:t>
            </a:r>
            <a:r>
              <a:rPr lang="en-US" altLang="zh-CN" sz="900" dirty="0">
                <a:sym typeface="+mn-ea"/>
              </a:rPr>
              <a:t>10</a:t>
            </a:r>
            <a:r>
              <a:rPr lang="zh-CN" altLang="en-US" sz="900" dirty="0">
                <a:sym typeface="+mn-ea"/>
              </a:rPr>
              <a:t>]</a:t>
            </a:r>
            <a:r>
              <a:rPr lang="ja-JP" altLang="en-US" sz="900" dirty="0">
                <a:latin typeface="Times New Roman" panose="02020603050405020304" pitchFamily="18" charset="0"/>
                <a:cs typeface="Times New Roman" panose="02020603050405020304" pitchFamily="18" charset="0"/>
                <a:sym typeface="+mn-ea"/>
              </a:rPr>
              <a:t>ロキソプロフエンナトリウム</a:t>
            </a:r>
            <a:r>
              <a:rPr lang="zh-CN" altLang="en-US" sz="900" dirty="0">
                <a:latin typeface="Times New Roman" panose="02020603050405020304" pitchFamily="18" charset="0"/>
                <a:cs typeface="Times New Roman" panose="02020603050405020304" pitchFamily="18" charset="0"/>
                <a:sym typeface="+mn-ea"/>
              </a:rPr>
              <a:t>錠</a:t>
            </a:r>
            <a:r>
              <a:rPr lang="en-US" altLang="zh-CN" sz="900" dirty="0">
                <a:latin typeface="Times New Roman" panose="02020603050405020304" pitchFamily="18" charset="0"/>
                <a:cs typeface="Times New Roman" panose="02020603050405020304" pitchFamily="18" charset="0"/>
                <a:sym typeface="+mn-ea"/>
              </a:rPr>
              <a:t>60mg</a:t>
            </a:r>
            <a:r>
              <a:rPr lang="zh-CN" altLang="en-US" sz="900" dirty="0">
                <a:latin typeface="Times New Roman" panose="02020603050405020304" pitchFamily="18" charset="0"/>
                <a:cs typeface="Times New Roman" panose="02020603050405020304" pitchFamily="18" charset="0"/>
                <a:sym typeface="+mn-ea"/>
              </a:rPr>
              <a:t>「三惠」</a:t>
            </a:r>
            <a:r>
              <a:rPr lang="en-US" altLang="zh-CN" sz="900" dirty="0">
                <a:latin typeface="Times New Roman" panose="02020603050405020304" pitchFamily="18" charset="0"/>
                <a:cs typeface="Times New Roman" panose="02020603050405020304" pitchFamily="18" charset="0"/>
                <a:sym typeface="+mn-ea"/>
              </a:rPr>
              <a:t>.2024</a:t>
            </a:r>
            <a:r>
              <a:rPr lang="zh-CN" altLang="en-US" sz="900" dirty="0">
                <a:latin typeface="Times New Roman" panose="02020603050405020304" pitchFamily="18" charset="0"/>
                <a:cs typeface="Times New Roman" panose="02020603050405020304" pitchFamily="18" charset="0"/>
                <a:sym typeface="+mn-ea"/>
              </a:rPr>
              <a:t>年</a:t>
            </a:r>
            <a:r>
              <a:rPr lang="en-US" altLang="zh-CN" sz="900" dirty="0">
                <a:latin typeface="Times New Roman" panose="02020603050405020304" pitchFamily="18" charset="0"/>
                <a:cs typeface="Times New Roman" panose="02020603050405020304" pitchFamily="18" charset="0"/>
                <a:sym typeface="+mn-ea"/>
              </a:rPr>
              <a:t>4</a:t>
            </a:r>
            <a:r>
              <a:rPr lang="zh-CN" altLang="en-US" sz="900" dirty="0">
                <a:latin typeface="Times New Roman" panose="02020603050405020304" pitchFamily="18" charset="0"/>
                <a:cs typeface="Times New Roman" panose="02020603050405020304" pitchFamily="18" charset="0"/>
                <a:sym typeface="+mn-ea"/>
              </a:rPr>
              <a:t>月改訂</a:t>
            </a:r>
            <a:r>
              <a:rPr lang="en-US" altLang="zh-CN" sz="900" dirty="0">
                <a:latin typeface="Times New Roman" panose="02020603050405020304" pitchFamily="18" charset="0"/>
                <a:cs typeface="Times New Roman" panose="02020603050405020304" pitchFamily="18" charset="0"/>
                <a:sym typeface="+mn-ea"/>
              </a:rPr>
              <a:t>(</a:t>
            </a:r>
            <a:r>
              <a:rPr lang="zh-CN" altLang="en-US" sz="900" dirty="0">
                <a:latin typeface="Times New Roman" panose="02020603050405020304" pitchFamily="18" charset="0"/>
                <a:cs typeface="Times New Roman" panose="02020603050405020304" pitchFamily="18" charset="0"/>
                <a:sym typeface="+mn-ea"/>
              </a:rPr>
              <a:t>第</a:t>
            </a:r>
            <a:r>
              <a:rPr lang="en-US" altLang="zh-CN" sz="900" dirty="0">
                <a:latin typeface="Times New Roman" panose="02020603050405020304" pitchFamily="18" charset="0"/>
                <a:cs typeface="Times New Roman" panose="02020603050405020304" pitchFamily="18" charset="0"/>
                <a:sym typeface="+mn-ea"/>
              </a:rPr>
              <a:t>2</a:t>
            </a:r>
            <a:r>
              <a:rPr lang="zh-CN" altLang="en-US" sz="900" dirty="0">
                <a:latin typeface="Times New Roman" panose="02020603050405020304" pitchFamily="18" charset="0"/>
                <a:cs typeface="Times New Roman" panose="02020603050405020304" pitchFamily="18" charset="0"/>
                <a:sym typeface="+mn-ea"/>
              </a:rPr>
              <a:t>版</a:t>
            </a:r>
            <a:r>
              <a:rPr lang="en-US" altLang="zh-CN" sz="900" dirty="0">
                <a:latin typeface="Times New Roman" panose="02020603050405020304" pitchFamily="18" charset="0"/>
                <a:cs typeface="Times New Roman" panose="02020603050405020304" pitchFamily="18" charset="0"/>
                <a:sym typeface="+mn-ea"/>
              </a:rPr>
              <a:t>)</a:t>
            </a:r>
            <a:endParaRPr lang="en-US" altLang="zh-CN" sz="900" dirty="0">
              <a:latin typeface="Times New Roman" panose="02020603050405020304" pitchFamily="18" charset="0"/>
              <a:cs typeface="Times New Roman" panose="02020603050405020304" pitchFamily="18" charset="0"/>
              <a:sym typeface="+mn-ea"/>
            </a:endParaRPr>
          </a:p>
          <a:p>
            <a:endParaRPr lang="en-US" altLang="zh-CN" sz="900" dirty="0">
              <a:latin typeface="Times New Roman" panose="02020603050405020304" pitchFamily="18" charset="0"/>
              <a:cs typeface="Times New Roman" panose="02020603050405020304" pitchFamily="18" charset="0"/>
              <a:sym typeface="+mn-ea"/>
            </a:endParaRPr>
          </a:p>
        </p:txBody>
      </p:sp>
      <p:sp>
        <p:nvSpPr>
          <p:cNvPr id="4" name="项标题"/>
          <p:cNvSpPr txBox="1"/>
          <p:nvPr>
            <p:custDataLst>
              <p:tags r:id="rId8"/>
            </p:custDataLst>
          </p:nvPr>
        </p:nvSpPr>
        <p:spPr>
          <a:xfrm>
            <a:off x="1202690" y="659130"/>
            <a:ext cx="1244600"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a:t>
            </a:r>
            <a:r>
              <a:rPr lang="en-US" altLang="zh-CN" sz="2400" b="1" spc="300" dirty="0">
                <a:ln w="15875"/>
                <a:solidFill>
                  <a:srgbClr val="6AB0DC"/>
                </a:solidFill>
                <a:effectLst/>
                <a:latin typeface="+mn-ea"/>
              </a:rPr>
              <a:t>1/2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graphicFrame>
        <p:nvGraphicFramePr>
          <p:cNvPr id="3" name="表格 2"/>
          <p:cNvGraphicFramePr/>
          <p:nvPr>
            <p:custDataLst>
              <p:tags r:id="rId9"/>
            </p:custDataLst>
          </p:nvPr>
        </p:nvGraphicFramePr>
        <p:xfrm>
          <a:off x="989965" y="1823085"/>
          <a:ext cx="4316095" cy="840105"/>
        </p:xfrm>
        <a:graphic>
          <a:graphicData uri="http://schemas.openxmlformats.org/drawingml/2006/table">
            <a:tbl>
              <a:tblPr/>
              <a:tblGrid>
                <a:gridCol w="1610360"/>
                <a:gridCol w="1335405"/>
                <a:gridCol w="1370330"/>
              </a:tblGrid>
              <a:tr h="280035">
                <a:tc>
                  <a:txBody>
                    <a:bodyPr/>
                    <a:p>
                      <a:pPr algn="ctr" fontAlgn="ctr"/>
                      <a:r>
                        <a:rPr lang="zh-CN" sz="1100" b="0" i="0">
                          <a:solidFill>
                            <a:srgbClr val="000000"/>
                          </a:solidFill>
                          <a:latin typeface="微软雅黑" panose="020B0503020204020204" charset="-122"/>
                          <a:ea typeface="微软雅黑" panose="020B0503020204020204" charset="-122"/>
                        </a:rPr>
                        <a:t>药代动力学</a:t>
                      </a:r>
                      <a:endParaRPr lang="zh-CN" sz="11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Cmax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μg/mL</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Tmax</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hr</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6AB0DC"/>
                    </a:solidFill>
                  </a:tcPr>
                </a:tc>
              </a:tr>
              <a:tr h="280035">
                <a:tc>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洛索洛芬钠口服液</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6.09±0.92</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0.32±0.10</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80035">
                <a:tc>
                  <a:txBody>
                    <a:bodyPr/>
                    <a:p>
                      <a:pPr algn="ctr"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标准制剂（片剂</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5.86±1.40</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0.47±0.15</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pic>
        <p:nvPicPr>
          <p:cNvPr id="5" name="图片 4"/>
          <p:cNvPicPr>
            <a:picLocks noChangeAspect="1"/>
          </p:cNvPicPr>
          <p:nvPr>
            <p:custDataLst>
              <p:tags r:id="rId10"/>
            </p:custDataLst>
          </p:nvPr>
        </p:nvPicPr>
        <p:blipFill>
          <a:blip r:embed="rId11"/>
          <a:stretch>
            <a:fillRect/>
          </a:stretch>
        </p:blipFill>
        <p:spPr>
          <a:xfrm>
            <a:off x="973455" y="2684780"/>
            <a:ext cx="4355465" cy="2399030"/>
          </a:xfrm>
          <a:prstGeom prst="rect">
            <a:avLst/>
          </a:prstGeom>
        </p:spPr>
      </p:pic>
      <p:sp>
        <p:nvSpPr>
          <p:cNvPr id="15" name="标题"/>
          <p:cNvSpPr/>
          <p:nvPr>
            <p:custDataLst>
              <p:tags r:id="rId12"/>
            </p:custDataLst>
          </p:nvPr>
        </p:nvSpPr>
        <p:spPr>
          <a:xfrm>
            <a:off x="1489075" y="1245235"/>
            <a:ext cx="3308350" cy="41529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洛索洛芬钠</a:t>
            </a:r>
            <a:r>
              <a:rPr lang="en-US" altLang="zh-CN" sz="1400" b="1">
                <a:solidFill>
                  <a:srgbClr val="FFFFFF"/>
                </a:solidFill>
                <a:uFillTx/>
                <a:latin typeface="+mn-ea"/>
                <a:cs typeface="+mn-ea"/>
                <a:sym typeface="+mn-ea"/>
              </a:rPr>
              <a:t>    </a:t>
            </a:r>
            <a:r>
              <a:rPr lang="zh-CN" altLang="en-US" sz="1400" b="1">
                <a:solidFill>
                  <a:srgbClr val="FFFFFF"/>
                </a:solidFill>
                <a:uFillTx/>
                <a:latin typeface="+mn-ea"/>
                <a:cs typeface="+mn-ea"/>
                <a:sym typeface="+mn-ea"/>
              </a:rPr>
              <a:t>口服溶液</a:t>
            </a:r>
            <a:r>
              <a:rPr lang="en-US" altLang="zh-CN" b="1">
                <a:solidFill>
                  <a:srgbClr val="FFFFFF"/>
                </a:solidFill>
                <a:uFillTx/>
                <a:latin typeface="+mn-ea"/>
                <a:cs typeface="+mn-ea"/>
                <a:sym typeface="+mn-ea"/>
              </a:rPr>
              <a:t>vs</a:t>
            </a:r>
            <a:r>
              <a:rPr lang="zh-CN" altLang="en-US" sz="1400" b="1">
                <a:solidFill>
                  <a:srgbClr val="FFFFFF"/>
                </a:solidFill>
                <a:uFillTx/>
                <a:latin typeface="+mn-ea"/>
                <a:cs typeface="+mn-ea"/>
                <a:sym typeface="+mn-ea"/>
              </a:rPr>
              <a:t>片剂</a:t>
            </a:r>
            <a:endParaRPr lang="zh-CN" altLang="en-US" sz="1400" b="1">
              <a:solidFill>
                <a:srgbClr val="FFFFFF"/>
              </a:solidFill>
              <a:uFillTx/>
              <a:latin typeface="+mn-ea"/>
              <a:cs typeface="+mn-ea"/>
              <a:sym typeface="+mn-ea"/>
            </a:endParaRPr>
          </a:p>
        </p:txBody>
      </p:sp>
      <p:sp>
        <p:nvSpPr>
          <p:cNvPr id="14" name="文本框 13"/>
          <p:cNvSpPr txBox="1"/>
          <p:nvPr>
            <p:custDataLst>
              <p:tags r:id="rId13"/>
            </p:custDataLst>
          </p:nvPr>
        </p:nvSpPr>
        <p:spPr>
          <a:xfrm>
            <a:off x="702945" y="5266055"/>
            <a:ext cx="4896485" cy="866140"/>
          </a:xfrm>
          <a:prstGeom prst="rect">
            <a:avLst/>
          </a:prstGeom>
          <a:noFill/>
        </p:spPr>
        <p:txBody>
          <a:bodyPr wrap="square" rtlCol="0" anchor="t">
            <a:spAutoFit/>
          </a:bodyPr>
          <a:p>
            <a:pPr marL="171450" indent="-171450" algn="l">
              <a:lnSpc>
                <a:spcPct val="140000"/>
              </a:lnSpc>
              <a:buFont typeface="Wingdings" panose="05000000000000000000" charset="0"/>
              <a:buChar char="ü"/>
            </a:pPr>
            <a:r>
              <a:rPr lang="zh-CN" altLang="en-US" sz="1200" kern="100" dirty="0">
                <a:effectLst/>
                <a:latin typeface="+mn-ea"/>
                <a:cs typeface="江城圆体 400W" panose="020B0500000000000000" pitchFamily="34" charset="-122"/>
              </a:rPr>
              <a:t>洛索洛芬钠口服溶液对比普通片剂，血药浓度达峰时间更快，给药后</a:t>
            </a:r>
            <a:r>
              <a:rPr lang="en-US" altLang="zh-CN" sz="1200" kern="100" dirty="0">
                <a:effectLst/>
                <a:latin typeface="+mn-ea"/>
                <a:cs typeface="江城圆体 400W" panose="020B0500000000000000" pitchFamily="34" charset="-122"/>
              </a:rPr>
              <a:t>0.32h</a:t>
            </a:r>
            <a:r>
              <a:rPr lang="zh-CN" altLang="en-US" sz="1200" kern="100" dirty="0">
                <a:effectLst/>
                <a:latin typeface="+mn-ea"/>
                <a:cs typeface="江城圆体 400W" panose="020B0500000000000000" pitchFamily="34" charset="-122"/>
              </a:rPr>
              <a:t>达到最大值，并且血药</a:t>
            </a:r>
            <a:r>
              <a:rPr lang="zh-CN" altLang="en-US" sz="1200" kern="100" dirty="0">
                <a:effectLst/>
                <a:latin typeface="+mn-ea"/>
                <a:cs typeface="江城圆体 400W" panose="020B0500000000000000" pitchFamily="34" charset="-122"/>
              </a:rPr>
              <a:t>峰浓度更高。</a:t>
            </a:r>
            <a:endParaRPr lang="zh-CN" altLang="en-US" sz="1200" kern="100" dirty="0">
              <a:effectLst/>
              <a:latin typeface="+mn-ea"/>
              <a:cs typeface="江城圆体 400W" panose="020B0500000000000000" pitchFamily="34" charset="-122"/>
            </a:endParaRPr>
          </a:p>
          <a:p>
            <a:pPr marL="171450" indent="-171450" algn="l">
              <a:lnSpc>
                <a:spcPct val="140000"/>
              </a:lnSpc>
              <a:buFont typeface="Wingdings" panose="05000000000000000000" charset="0"/>
              <a:buChar char="ü"/>
            </a:pPr>
            <a:r>
              <a:rPr lang="zh-CN" altLang="en-US" sz="1200" b="1" kern="100" dirty="0">
                <a:solidFill>
                  <a:srgbClr val="FF0000"/>
                </a:solidFill>
                <a:effectLst/>
                <a:latin typeface="+mn-ea"/>
                <a:cs typeface="江城圆体 400W" panose="020B0500000000000000" pitchFamily="34" charset="-122"/>
              </a:rPr>
              <a:t>洛索洛芬钠相较于普通片剂，口服溶液剂起效更快，疗效更好。</a:t>
            </a:r>
            <a:endParaRPr lang="zh-CN" altLang="en-US" sz="1200" b="1" kern="100" dirty="0">
              <a:solidFill>
                <a:srgbClr val="FF0000"/>
              </a:solidFill>
              <a:effectLst/>
              <a:latin typeface="+mn-ea"/>
              <a:cs typeface="江城圆体 400W" panose="020B0500000000000000" pitchFamily="34" charset="-122"/>
            </a:endParaRPr>
          </a:p>
        </p:txBody>
      </p:sp>
      <p:sp>
        <p:nvSpPr>
          <p:cNvPr id="16" name="矩形: 圆角 25"/>
          <p:cNvSpPr/>
          <p:nvPr>
            <p:custDataLst>
              <p:tags r:id="rId14"/>
            </p:custDataLst>
          </p:nvPr>
        </p:nvSpPr>
        <p:spPr>
          <a:xfrm>
            <a:off x="6322695" y="1438275"/>
            <a:ext cx="5143500" cy="3799840"/>
          </a:xfrm>
          <a:prstGeom prst="roundRect">
            <a:avLst>
              <a:gd name="adj" fmla="val 8081"/>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p>
            <a:pPr algn="l">
              <a:lnSpc>
                <a:spcPct val="150000"/>
              </a:lnSpc>
              <a:buFont typeface="Arial" panose="020B0604020202020204" pitchFamily="34" charset="0"/>
            </a:pPr>
            <a:endParaRPr lang="zh-CN" altLang="en-US">
              <a:solidFill>
                <a:schemeClr val="tx1"/>
              </a:solidFill>
            </a:endParaRPr>
          </a:p>
        </p:txBody>
      </p:sp>
      <p:graphicFrame>
        <p:nvGraphicFramePr>
          <p:cNvPr id="38" name="图表 37" descr="7b0a202020202263686172745265734964223a20223230343736333435220a7d0a"/>
          <p:cNvGraphicFramePr/>
          <p:nvPr>
            <p:custDataLst>
              <p:tags r:id="rId15"/>
            </p:custDataLst>
          </p:nvPr>
        </p:nvGraphicFramePr>
        <p:xfrm>
          <a:off x="6472555" y="1938020"/>
          <a:ext cx="2625090" cy="3225165"/>
        </p:xfrm>
        <a:graphic>
          <a:graphicData uri="http://schemas.openxmlformats.org/drawingml/2006/chart">
            <c:chart xmlns:c="http://schemas.openxmlformats.org/drawingml/2006/chart" xmlns:r="http://schemas.openxmlformats.org/officeDocument/2006/relationships" r:id="rId1"/>
          </a:graphicData>
        </a:graphic>
      </p:graphicFrame>
      <p:sp>
        <p:nvSpPr>
          <p:cNvPr id="17" name="标题"/>
          <p:cNvSpPr/>
          <p:nvPr>
            <p:custDataLst>
              <p:tags r:id="rId16"/>
            </p:custDataLst>
          </p:nvPr>
        </p:nvSpPr>
        <p:spPr>
          <a:xfrm>
            <a:off x="7368540" y="1245235"/>
            <a:ext cx="3308350" cy="415290"/>
          </a:xfrm>
          <a:prstGeom prst="roundRect">
            <a:avLst>
              <a:gd name="adj" fmla="val 50000"/>
            </a:avLst>
          </a:prstGeom>
          <a:solidFill>
            <a:srgbClr val="6AB0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zh-CN" altLang="en-US" sz="1400" b="1">
                <a:solidFill>
                  <a:srgbClr val="FFFFFF"/>
                </a:solidFill>
                <a:uFillTx/>
                <a:latin typeface="+mn-ea"/>
                <a:cs typeface="+mn-ea"/>
                <a:sym typeface="+mn-ea"/>
              </a:rPr>
              <a:t>洛索洛芬钠临床有效率</a:t>
            </a:r>
            <a:endParaRPr lang="zh-CN" altLang="en-US" sz="1400" b="1">
              <a:solidFill>
                <a:srgbClr val="FFFFFF"/>
              </a:solidFill>
              <a:uFillTx/>
              <a:latin typeface="+mn-ea"/>
              <a:cs typeface="+mn-ea"/>
              <a:sym typeface="+mn-ea"/>
            </a:endParaRPr>
          </a:p>
        </p:txBody>
      </p:sp>
      <p:sp>
        <p:nvSpPr>
          <p:cNvPr id="20" name="文本框 19"/>
          <p:cNvSpPr txBox="1"/>
          <p:nvPr>
            <p:custDataLst>
              <p:tags r:id="rId17"/>
            </p:custDataLst>
          </p:nvPr>
        </p:nvSpPr>
        <p:spPr>
          <a:xfrm>
            <a:off x="6569710" y="5293995"/>
            <a:ext cx="4799330" cy="866140"/>
          </a:xfrm>
          <a:prstGeom prst="rect">
            <a:avLst/>
          </a:prstGeom>
          <a:noFill/>
        </p:spPr>
        <p:txBody>
          <a:bodyPr wrap="square" rtlCol="0" anchor="t">
            <a:spAutoFit/>
          </a:bodyPr>
          <a:p>
            <a:pPr marL="171450" indent="-171450" algn="l">
              <a:lnSpc>
                <a:spcPct val="140000"/>
              </a:lnSpc>
              <a:buFont typeface="Wingdings" panose="05000000000000000000" charset="0"/>
              <a:buChar char="ü"/>
            </a:pPr>
            <a:r>
              <a:rPr lang="zh-CN" altLang="en-US" sz="1200" b="1" kern="100" dirty="0">
                <a:solidFill>
                  <a:srgbClr val="FF0000"/>
                </a:solidFill>
                <a:effectLst/>
                <a:latin typeface="+mn-ea"/>
                <a:cs typeface="江城圆体 400W" panose="020B0500000000000000" pitchFamily="34" charset="-122"/>
              </a:rPr>
              <a:t>洛索洛芬钠</a:t>
            </a:r>
            <a:r>
              <a:rPr lang="zh-CN" altLang="en-US" sz="1200" b="1" kern="100" dirty="0">
                <a:solidFill>
                  <a:srgbClr val="FF0000"/>
                </a:solidFill>
                <a:effectLst/>
                <a:latin typeface="+mn-ea"/>
                <a:cs typeface="江城圆体 400W" panose="020B0500000000000000" pitchFamily="34" charset="-122"/>
              </a:rPr>
              <a:t>整体临床有效率高，适应症广</a:t>
            </a:r>
            <a:r>
              <a:rPr lang="zh-CN" altLang="en-US" sz="1200" kern="100" dirty="0">
                <a:solidFill>
                  <a:schemeClr val="tx2"/>
                </a:solidFill>
                <a:effectLst/>
                <a:latin typeface="+mn-ea"/>
                <a:cs typeface="江城圆体 400W" panose="020B0500000000000000" pitchFamily="34" charset="-122"/>
              </a:rPr>
              <a:t>。</a:t>
            </a:r>
            <a:endParaRPr lang="zh-CN" altLang="en-US" sz="1200" kern="100" dirty="0">
              <a:solidFill>
                <a:schemeClr val="tx2"/>
              </a:solidFill>
              <a:effectLst/>
              <a:latin typeface="+mn-ea"/>
              <a:cs typeface="江城圆体 400W" panose="020B0500000000000000" pitchFamily="34" charset="-122"/>
            </a:endParaRPr>
          </a:p>
          <a:p>
            <a:pPr marL="171450" indent="-171450" algn="l">
              <a:lnSpc>
                <a:spcPct val="140000"/>
              </a:lnSpc>
              <a:buFont typeface="Wingdings" panose="05000000000000000000" charset="0"/>
              <a:buChar char="ü"/>
            </a:pPr>
            <a:r>
              <a:rPr lang="zh-CN" altLang="en-US" sz="1200" kern="100" dirty="0">
                <a:solidFill>
                  <a:schemeClr val="tx2"/>
                </a:solidFill>
                <a:effectLst/>
                <a:latin typeface="+mn-ea"/>
                <a:cs typeface="江城圆体 400W" panose="020B0500000000000000" pitchFamily="34" charset="-122"/>
              </a:rPr>
              <a:t>洛索洛芬钠治疗骨关节炎患者疼痛缓解疗效为</a:t>
            </a:r>
            <a:r>
              <a:rPr lang="en-US" altLang="zh-CN" sz="1200" kern="100" dirty="0">
                <a:solidFill>
                  <a:schemeClr val="tx2"/>
                </a:solidFill>
                <a:effectLst/>
                <a:latin typeface="+mn-ea"/>
                <a:cs typeface="江城圆体 400W" panose="020B0500000000000000" pitchFamily="34" charset="-122"/>
              </a:rPr>
              <a:t>52.5%</a:t>
            </a:r>
            <a:r>
              <a:rPr lang="zh-CN" altLang="en-US" sz="1200" kern="100" dirty="0">
                <a:solidFill>
                  <a:schemeClr val="tx2"/>
                </a:solidFill>
                <a:effectLst/>
                <a:latin typeface="+mn-ea"/>
                <a:cs typeface="江城圆体 400W" panose="020B0500000000000000" pitchFamily="34" charset="-122"/>
              </a:rPr>
              <a:t>，布洛芬治疗</a:t>
            </a:r>
            <a:r>
              <a:rPr lang="zh-CN" altLang="en-US" sz="1200" kern="100" dirty="0">
                <a:solidFill>
                  <a:schemeClr val="tx2"/>
                </a:solidFill>
                <a:effectLst/>
                <a:latin typeface="+mn-ea"/>
                <a:cs typeface="江城圆体 400W" panose="020B0500000000000000" pitchFamily="34" charset="-122"/>
                <a:sym typeface="+mn-ea"/>
              </a:rPr>
              <a:t>骨关节炎患者疼痛缓解疗效</a:t>
            </a:r>
            <a:r>
              <a:rPr lang="zh-CN" altLang="en-US" sz="1200" kern="100" dirty="0">
                <a:solidFill>
                  <a:schemeClr val="tx2"/>
                </a:solidFill>
                <a:effectLst/>
                <a:latin typeface="+mn-ea"/>
                <a:cs typeface="江城圆体 400W" panose="020B0500000000000000" pitchFamily="34" charset="-122"/>
              </a:rPr>
              <a:t>为</a:t>
            </a:r>
            <a:r>
              <a:rPr lang="en-US" altLang="zh-CN" sz="1200" kern="100" dirty="0">
                <a:solidFill>
                  <a:schemeClr val="tx2"/>
                </a:solidFill>
                <a:effectLst/>
                <a:latin typeface="+mn-ea"/>
                <a:cs typeface="江城圆体 400W" panose="020B0500000000000000" pitchFamily="34" charset="-122"/>
              </a:rPr>
              <a:t>36.8%</a:t>
            </a:r>
            <a:r>
              <a:rPr lang="zh-CN" altLang="en-US" sz="1200" kern="100" dirty="0">
                <a:solidFill>
                  <a:schemeClr val="tx2"/>
                </a:solidFill>
                <a:effectLst/>
                <a:latin typeface="+mn-ea"/>
                <a:cs typeface="江城圆体 400W" panose="020B0500000000000000" pitchFamily="34" charset="-122"/>
              </a:rPr>
              <a:t>，</a:t>
            </a:r>
            <a:r>
              <a:rPr lang="zh-CN" altLang="en-US" sz="1200" b="1" kern="100" dirty="0">
                <a:solidFill>
                  <a:srgbClr val="FF0000"/>
                </a:solidFill>
                <a:effectLst/>
                <a:latin typeface="+mn-ea"/>
                <a:cs typeface="江城圆体 400W" panose="020B0500000000000000" pitchFamily="34" charset="-122"/>
              </a:rPr>
              <a:t>洛索洛芬钠优于布洛芬</a:t>
            </a:r>
            <a:r>
              <a:rPr lang="zh-CN" altLang="en-US" sz="1200" kern="100" dirty="0">
                <a:solidFill>
                  <a:schemeClr val="tx2"/>
                </a:solidFill>
                <a:effectLst/>
                <a:latin typeface="+mn-ea"/>
                <a:cs typeface="江城圆体 400W" panose="020B0500000000000000" pitchFamily="34" charset="-122"/>
              </a:rPr>
              <a:t>。</a:t>
            </a:r>
            <a:endParaRPr lang="zh-CN" altLang="en-US" sz="1200" b="1" kern="100" dirty="0">
              <a:solidFill>
                <a:schemeClr val="tx2"/>
              </a:solidFill>
              <a:effectLst/>
              <a:latin typeface="+mn-ea"/>
              <a:cs typeface="江城圆体 400W" panose="020B0500000000000000" pitchFamily="34" charset="-122"/>
            </a:endParaRPr>
          </a:p>
        </p:txBody>
      </p:sp>
      <p:sp>
        <p:nvSpPr>
          <p:cNvPr id="22" name="文本框 21"/>
          <p:cNvSpPr txBox="1"/>
          <p:nvPr/>
        </p:nvSpPr>
        <p:spPr>
          <a:xfrm>
            <a:off x="3270250" y="590550"/>
            <a:ext cx="6563360" cy="478155"/>
          </a:xfrm>
          <a:prstGeom prst="rect">
            <a:avLst/>
          </a:prstGeom>
          <a:noFill/>
        </p:spPr>
        <p:txBody>
          <a:bodyPr wrap="square" rtlCol="0" anchor="t">
            <a:spAutoFit/>
          </a:bodyPr>
          <a:p>
            <a:pPr algn="l">
              <a:lnSpc>
                <a:spcPct val="140000"/>
              </a:lnSpc>
            </a:pPr>
            <a:r>
              <a:rPr lang="zh-CN" altLang="en-US" sz="1800" b="1" dirty="0">
                <a:ln w="15875"/>
                <a:solidFill>
                  <a:srgbClr val="6AB0DC"/>
                </a:solidFill>
                <a:effectLst/>
                <a:uFillTx/>
                <a:latin typeface="+中文正文" charset="0"/>
              </a:rPr>
              <a:t>洛索洛芬钠口服溶液起效快、疗效好、适应症广、有效率高</a:t>
            </a:r>
            <a:endParaRPr lang="zh-CN" altLang="en-US" sz="1800" b="1" dirty="0">
              <a:ln w="15875"/>
              <a:solidFill>
                <a:srgbClr val="6AB0DC"/>
              </a:solidFill>
              <a:effectLst/>
              <a:uFillTx/>
              <a:latin typeface="+中文正文" charset="0"/>
            </a:endParaRPr>
          </a:p>
        </p:txBody>
      </p:sp>
      <p:graphicFrame>
        <p:nvGraphicFramePr>
          <p:cNvPr id="8" name="图表 7"/>
          <p:cNvGraphicFramePr/>
          <p:nvPr>
            <p:custDataLst>
              <p:tags r:id="rId18"/>
            </p:custDataLst>
          </p:nvPr>
        </p:nvGraphicFramePr>
        <p:xfrm>
          <a:off x="9084310" y="1871980"/>
          <a:ext cx="2284730" cy="2623820"/>
        </p:xfrm>
        <a:graphic>
          <a:graphicData uri="http://schemas.openxmlformats.org/drawingml/2006/chart">
            <c:chart xmlns:c="http://schemas.openxmlformats.org/drawingml/2006/chart" xmlns:r="http://schemas.openxmlformats.org/officeDocument/2006/relationships" r:id="rId2"/>
          </a:graphicData>
        </a:graphic>
      </p:graphicFrame>
    </p:spTree>
    <p:custDataLst>
      <p:tags r:id="rId1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03</a:t>
            </a:r>
            <a:endParaRPr lang="en-US" sz="2800" b="1" dirty="0">
              <a:solidFill>
                <a:srgbClr val="6AB0DC"/>
              </a:solidFill>
              <a:latin typeface="+mn-ea"/>
            </a:endParaRPr>
          </a:p>
        </p:txBody>
      </p:sp>
      <p:sp>
        <p:nvSpPr>
          <p:cNvPr id="7" name="项标题"/>
          <p:cNvSpPr txBox="1"/>
          <p:nvPr>
            <p:custDataLst>
              <p:tags r:id="rId3"/>
            </p:custDataLst>
          </p:nvPr>
        </p:nvSpPr>
        <p:spPr>
          <a:xfrm>
            <a:off x="1395095" y="271145"/>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有效性</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txBox="1"/>
          <p:nvPr/>
        </p:nvSpPr>
        <p:spPr>
          <a:xfrm>
            <a:off x="698500" y="1472565"/>
            <a:ext cx="10944225" cy="4782185"/>
          </a:xfrm>
          <a:prstGeom prst="plaque">
            <a:avLst>
              <a:gd name="adj" fmla="val 7454"/>
            </a:avLst>
          </a:prstGeom>
          <a:solidFill>
            <a:schemeClr val="tx2">
              <a:lumMod val="10000"/>
              <a:lumOff val="90000"/>
            </a:schemeClr>
          </a:solidFill>
          <a:ln w="12700" cap="sq">
            <a:noFill/>
            <a:miter/>
          </a:ln>
        </p:spPr>
        <p:txBody>
          <a:bodyPr vert="horz" wrap="square" lIns="91440" tIns="45720" rIns="91440" bIns="45720" rtlCol="0" anchor="ctr"/>
          <a:p>
            <a:pPr algn="ctr">
              <a:lnSpc>
                <a:spcPct val="110000"/>
              </a:lnSpc>
            </a:pPr>
            <a:endParaRPr kumimoji="1" lang="zh-CN" altLang="en-US"/>
          </a:p>
        </p:txBody>
      </p:sp>
      <p:graphicFrame>
        <p:nvGraphicFramePr>
          <p:cNvPr id="4" name="表格 3"/>
          <p:cNvGraphicFramePr/>
          <p:nvPr>
            <p:custDataLst>
              <p:tags r:id="rId5"/>
            </p:custDataLst>
          </p:nvPr>
        </p:nvGraphicFramePr>
        <p:xfrm>
          <a:off x="989965" y="1792605"/>
          <a:ext cx="10391140" cy="4064000"/>
        </p:xfrm>
        <a:graphic>
          <a:graphicData uri="http://schemas.openxmlformats.org/drawingml/2006/table">
            <a:tbl>
              <a:tblPr/>
              <a:tblGrid>
                <a:gridCol w="4180205"/>
                <a:gridCol w="6210935"/>
              </a:tblGrid>
              <a:tr h="406400">
                <a:tc>
                  <a:txBody>
                    <a:bodyPr/>
                    <a:p>
                      <a:pPr algn="ctr" fontAlgn="ctr"/>
                      <a:r>
                        <a:rPr lang="zh-CN" altLang="en-US" sz="1100" b="1" i="0">
                          <a:solidFill>
                            <a:srgbClr val="000000"/>
                          </a:solidFill>
                          <a:latin typeface="微软雅黑" panose="020B0503020204020204" charset="-122"/>
                          <a:ea typeface="微软雅黑" panose="020B0503020204020204" charset="-122"/>
                        </a:rPr>
                        <a:t>指南名称</a:t>
                      </a:r>
                      <a:endParaRPr lang="zh-CN" altLang="en-US" sz="1100" b="1"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ctr" fontAlgn="ctr"/>
                      <a:r>
                        <a:rPr lang="zh-CN" altLang="en-US" sz="1100" b="1" i="0">
                          <a:solidFill>
                            <a:srgbClr val="000000"/>
                          </a:solidFill>
                          <a:latin typeface="微软雅黑" panose="020B0503020204020204" charset="-122"/>
                          <a:ea typeface="微软雅黑" panose="020B0503020204020204" charset="-122"/>
                        </a:rPr>
                        <a:t>推荐内容</a:t>
                      </a:r>
                      <a:endParaRPr lang="zh-CN" altLang="en-US" sz="1100" b="1"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老年骨关节炎慢病管理指南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b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b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老年骨关节炎患者的常用止痛药物：口服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：无禁忌证患者的一线药，用最低有效剂量并短期使用，</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洛索洛芬钠</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60mg/</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次</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/d</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肌肉骨骼慢性疼痛诊治专家共识</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2021</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年版）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1" i="0">
                          <a:solidFill>
                            <a:srgbClr val="000000"/>
                          </a:solidFill>
                          <a:latin typeface="微软雅黑" panose="020B0503020204020204" charset="-122"/>
                          <a:ea typeface="微软雅黑" panose="020B0503020204020204" charset="-122"/>
                          <a:cs typeface="微软雅黑" panose="020B0503020204020204" charset="-122"/>
                        </a:rPr>
                        <a:t>口服</a:t>
                      </a:r>
                      <a:r>
                        <a:rPr lang="en-US" altLang="zh-CN" sz="1100" b="1"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药物是肌肉骨骼慢性疼痛治疗的一线用药。</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中国骨关节炎疼痛管理临床实践指南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2020</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OA</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疼痛症状持续存在或中重度疼痛患者可以口服 </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，包括非选择性</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和选择性</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COX2</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抑制剂，</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类药物包括双氯芬酸钠、塞来昔布、</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等。</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骨科常见疼痛管理临床实践指南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2018</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对于创伤患者，明确诊断并当接受相应骨科治疗后仍存在疼痛，在患者无明确禁忌证的情况下推荐使用对乙酰氨基酚或</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类药物，如：双氯芬酸钠、塞来昔布、</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等。</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成人日间手术后镇痛专家共识</a:t>
                      </a:r>
                      <a:r>
                        <a:rPr lang="en-US" altLang="zh-CN" sz="110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2017</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en-US" altLang="zh-CN" sz="1100" b="1"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镇痛是日间手术的基础镇痛方法。</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zh-CN" altLang="en-US" sz="1100" b="0" i="0">
                          <a:solidFill>
                            <a:srgbClr val="000000"/>
                          </a:solidFill>
                          <a:latin typeface="微软雅黑" panose="020B0503020204020204" charset="-122"/>
                          <a:ea typeface="微软雅黑" panose="020B0503020204020204" charset="-122"/>
                        </a:rPr>
                        <a:t>《中国骨科手术加速康复围手术期疼痛管理指南》（</a:t>
                      </a:r>
                      <a:r>
                        <a:rPr lang="en-US" altLang="zh-CN" sz="1100" b="0" i="0">
                          <a:solidFill>
                            <a:srgbClr val="000000"/>
                          </a:solidFill>
                          <a:latin typeface="微软雅黑" panose="020B0503020204020204" charset="-122"/>
                          <a:ea typeface="微软雅黑" panose="020B0503020204020204" charset="-122"/>
                        </a:rPr>
                        <a:t>2019</a:t>
                      </a:r>
                      <a:r>
                        <a:rPr lang="zh-CN" altLang="en-US" sz="1100" b="0" i="0">
                          <a:solidFill>
                            <a:srgbClr val="000000"/>
                          </a:solidFill>
                          <a:latin typeface="微软雅黑" panose="020B0503020204020204" charset="-122"/>
                          <a:ea typeface="微软雅黑" panose="020B0503020204020204" charset="-122"/>
                        </a:rPr>
                        <a:t>版）</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患者非急诊手术</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，轻中度疼痛，推荐口服对乙酰氨基酚及</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 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药物（如口服</a:t>
                      </a:r>
                      <a:r>
                        <a:rPr lang="zh-CN" altLang="en-US" sz="1100" b="1" i="0">
                          <a:solidFill>
                            <a:srgbClr val="FF0000"/>
                          </a:solidFill>
                          <a:latin typeface="微软雅黑" panose="020B0503020204020204" charset="-122"/>
                          <a:ea typeface="微软雅黑" panose="020B0503020204020204" charset="-122"/>
                          <a:cs typeface="微软雅黑" panose="020B0503020204020204" charset="-122"/>
                        </a:rPr>
                        <a:t>洛索洛芬</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等</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，在疼痛控制不佳情况下，联合使用阿片类药物。</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《2019OARSI </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膝关节、髋关节和多关节骨关节炎非手术治疗指南</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将</a:t>
                      </a:r>
                      <a:r>
                        <a:rPr lang="zh-CN" altLang="en-US" sz="1100" b="1" i="0">
                          <a:solidFill>
                            <a:srgbClr val="000000"/>
                          </a:solidFill>
                          <a:latin typeface="微软雅黑" panose="020B0503020204020204" charset="-122"/>
                          <a:ea typeface="微软雅黑" panose="020B0503020204020204" charset="-122"/>
                          <a:cs typeface="微软雅黑" panose="020B0503020204020204" charset="-122"/>
                        </a:rPr>
                        <a:t>口服</a:t>
                      </a:r>
                      <a:r>
                        <a:rPr lang="en-US" altLang="zh-CN" sz="1100" b="1" i="0">
                          <a:solidFill>
                            <a:srgbClr val="000000"/>
                          </a:solidFill>
                          <a:latin typeface="微软雅黑" panose="020B0503020204020204" charset="-122"/>
                          <a:ea typeface="微软雅黑" panose="020B0503020204020204" charset="-122"/>
                          <a:cs typeface="微软雅黑" panose="020B0503020204020204" charset="-122"/>
                        </a:rPr>
                        <a:t>NSAIDs</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用于治疗持续性疼痛。</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《NICE</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骨关节炎的诊断和管理（</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a:t>
                      </a:r>
                      <a:endParaRPr lang="en-US" altLang="zh-CN"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如果外用药物无效或不合适，考虑给予</a:t>
                      </a:r>
                      <a:r>
                        <a:rPr lang="en-US" altLang="zh-CN" sz="1100" b="0" i="0">
                          <a:solidFill>
                            <a:srgbClr val="000000"/>
                          </a:solidFill>
                          <a:latin typeface="微软雅黑" panose="020B0503020204020204" charset="-122"/>
                          <a:ea typeface="微软雅黑" panose="020B0503020204020204" charset="-122"/>
                          <a:cs typeface="微软雅黑" panose="020B0503020204020204" charset="-122"/>
                        </a:rPr>
                        <a:t>OA</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患者</a:t>
                      </a:r>
                      <a:r>
                        <a:rPr lang="zh-CN" altLang="en-US" sz="1100" b="1" i="0">
                          <a:solidFill>
                            <a:srgbClr val="000000"/>
                          </a:solidFill>
                          <a:latin typeface="微软雅黑" panose="020B0503020204020204" charset="-122"/>
                          <a:ea typeface="微软雅黑" panose="020B0503020204020204" charset="-122"/>
                          <a:cs typeface="微软雅黑" panose="020B0503020204020204" charset="-122"/>
                        </a:rPr>
                        <a:t>口服非甾体抗炎药</a:t>
                      </a:r>
                      <a:r>
                        <a:rPr lang="zh-CN" altLang="en-US" sz="1100" b="0" i="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100" b="0" i="0">
                        <a:solidFill>
                          <a:srgbClr val="000000"/>
                        </a:solidFill>
                        <a:latin typeface="微软雅黑" panose="020B0503020204020204" charset="-122"/>
                        <a:ea typeface="微软雅黑" panose="020B0503020204020204" charset="-122"/>
                        <a:cs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406400">
                <a:tc>
                  <a:txBody>
                    <a:bodyPr/>
                    <a:p>
                      <a:pPr algn="l" fontAlgn="ctr"/>
                      <a:r>
                        <a:rPr lang="en-US" altLang="zh-CN" sz="1100" b="0" i="0">
                          <a:solidFill>
                            <a:srgbClr val="000000"/>
                          </a:solidFill>
                          <a:latin typeface="微软雅黑" panose="020B0503020204020204" charset="-122"/>
                          <a:ea typeface="微软雅黑" panose="020B0503020204020204" charset="-122"/>
                        </a:rPr>
                        <a:t>《</a:t>
                      </a:r>
                      <a:r>
                        <a:rPr lang="zh-CN" altLang="en-US" sz="1100" b="0" i="0">
                          <a:solidFill>
                            <a:srgbClr val="000000"/>
                          </a:solidFill>
                          <a:latin typeface="微软雅黑" panose="020B0503020204020204" charset="-122"/>
                          <a:ea typeface="微软雅黑" panose="020B0503020204020204" charset="-122"/>
                        </a:rPr>
                        <a:t>成人非腰部肌肉骨骼损伤引起的急性疼痛的非药物和药物治疗</a:t>
                      </a:r>
                      <a:r>
                        <a:rPr lang="en-US" altLang="zh-CN" sz="1100" b="0" i="0">
                          <a:solidFill>
                            <a:srgbClr val="000000"/>
                          </a:solidFill>
                          <a:latin typeface="微软雅黑" panose="020B0503020204020204" charset="-122"/>
                          <a:ea typeface="微软雅黑" panose="020B0503020204020204" charset="-122"/>
                        </a:rPr>
                        <a:t>》</a:t>
                      </a:r>
                      <a:endParaRPr lang="en-US" altLang="zh-CN" sz="11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algn="l" fontAlgn="ctr"/>
                      <a:r>
                        <a:rPr lang="zh-CN" altLang="en-US" sz="1100" b="0" i="0">
                          <a:solidFill>
                            <a:srgbClr val="000000"/>
                          </a:solidFill>
                          <a:latin typeface="微软雅黑" panose="020B0503020204020204" charset="-122"/>
                          <a:ea typeface="微软雅黑" panose="020B0503020204020204" charset="-122"/>
                        </a:rPr>
                        <a:t>推荐临床医生用</a:t>
                      </a:r>
                      <a:r>
                        <a:rPr lang="zh-CN" altLang="en-US" sz="1100" b="1" i="0">
                          <a:solidFill>
                            <a:srgbClr val="000000"/>
                          </a:solidFill>
                          <a:latin typeface="微软雅黑" panose="020B0503020204020204" charset="-122"/>
                          <a:ea typeface="微软雅黑" panose="020B0503020204020204" charset="-122"/>
                        </a:rPr>
                        <a:t>口服非甾体抗炎药</a:t>
                      </a:r>
                      <a:r>
                        <a:rPr lang="zh-CN" altLang="en-US" sz="1100" b="0" i="0">
                          <a:solidFill>
                            <a:srgbClr val="000000"/>
                          </a:solidFill>
                          <a:latin typeface="微软雅黑" panose="020B0503020204020204" charset="-122"/>
                          <a:ea typeface="微软雅黑" panose="020B0503020204020204" charset="-122"/>
                        </a:rPr>
                        <a:t>来治疗非腰背部、肌肉骨骼损伤引起的急性疼痛，以减轻或缓解症状，包括疼痛以及改善身体功能（有条件推荐）。</a:t>
                      </a:r>
                      <a:endParaRPr lang="zh-CN" altLang="en-US" sz="11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5" name="文本框 4"/>
          <p:cNvSpPr txBox="1"/>
          <p:nvPr/>
        </p:nvSpPr>
        <p:spPr>
          <a:xfrm>
            <a:off x="3248660" y="492125"/>
            <a:ext cx="6096000" cy="607695"/>
          </a:xfrm>
          <a:prstGeom prst="rect">
            <a:avLst/>
          </a:prstGeom>
          <a:noFill/>
        </p:spPr>
        <p:txBody>
          <a:bodyPr wrap="square" rtlCol="0" anchor="t">
            <a:spAutoFit/>
          </a:bodyPr>
          <a:p>
            <a:pPr algn="l">
              <a:lnSpc>
                <a:spcPct val="140000"/>
              </a:lnSpc>
            </a:pPr>
            <a:r>
              <a:rPr lang="zh-CN" altLang="en-US" sz="2400" b="1" dirty="0">
                <a:ln w="15875"/>
                <a:solidFill>
                  <a:srgbClr val="6AB0DC"/>
                </a:solidFill>
                <a:effectLst/>
                <a:uFillTx/>
                <a:latin typeface="+中文正文" charset="0"/>
                <a:sym typeface="+mn-lt"/>
              </a:rPr>
              <a:t>国内外权威指南一致推荐</a:t>
            </a:r>
            <a:endParaRPr lang="zh-CN" altLang="en-US" sz="2400" b="1" dirty="0">
              <a:ln w="15875"/>
              <a:solidFill>
                <a:srgbClr val="6AB0DC"/>
              </a:solidFill>
              <a:effectLst/>
              <a:uFillTx/>
              <a:latin typeface="+中文正文" charset="0"/>
              <a:sym typeface="+mn-lt"/>
            </a:endParaRPr>
          </a:p>
        </p:txBody>
      </p:sp>
      <p:sp>
        <p:nvSpPr>
          <p:cNvPr id="6" name="项标题"/>
          <p:cNvSpPr txBox="1"/>
          <p:nvPr>
            <p:custDataLst>
              <p:tags r:id="rId6"/>
            </p:custDataLst>
          </p:nvPr>
        </p:nvSpPr>
        <p:spPr>
          <a:xfrm>
            <a:off x="1231265" y="659130"/>
            <a:ext cx="1244600"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a:t>
            </a:r>
            <a:r>
              <a:rPr lang="en-US" altLang="zh-CN" sz="2400" b="1" spc="300" dirty="0">
                <a:ln w="15875"/>
                <a:solidFill>
                  <a:srgbClr val="6AB0DC"/>
                </a:solidFill>
                <a:effectLst/>
                <a:latin typeface="+mn-ea"/>
              </a:rPr>
              <a:t>2/2</a:t>
            </a:r>
            <a:r>
              <a:rPr lang="zh-CN" altLang="en-US" sz="2400" b="1" spc="300" dirty="0">
                <a:ln w="15875"/>
                <a:solidFill>
                  <a:srgbClr val="6AB0DC"/>
                </a:solidFill>
                <a:effectLst/>
                <a:latin typeface="+mn-ea"/>
              </a:rPr>
              <a:t>）</a:t>
            </a:r>
            <a:endParaRPr lang="zh-CN" altLang="en-US" sz="2400" b="1" spc="300" dirty="0">
              <a:ln w="15875"/>
              <a:solidFill>
                <a:srgbClr val="6AB0DC"/>
              </a:solidFill>
              <a:effectLst/>
              <a:latin typeface="+mn-ea"/>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mn-ea"/>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mn-ea"/>
              </a:rPr>
              <a:t>04</a:t>
            </a:r>
            <a:endParaRPr lang="en-US" sz="2800" b="1" dirty="0">
              <a:solidFill>
                <a:srgbClr val="6AB0DC"/>
              </a:solidFill>
              <a:latin typeface="+mn-ea"/>
            </a:endParaRPr>
          </a:p>
        </p:txBody>
      </p:sp>
      <p:sp>
        <p:nvSpPr>
          <p:cNvPr id="7" name="项标题"/>
          <p:cNvSpPr txBox="1"/>
          <p:nvPr>
            <p:custDataLst>
              <p:tags r:id="rId3"/>
            </p:custDataLst>
          </p:nvPr>
        </p:nvSpPr>
        <p:spPr>
          <a:xfrm>
            <a:off x="1415415"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mn-ea"/>
              </a:rPr>
              <a:t>创新性</a:t>
            </a:r>
            <a:endParaRPr lang="zh-CN" altLang="en-US" sz="2400" b="1" spc="300" dirty="0">
              <a:ln w="15875"/>
              <a:solidFill>
                <a:srgbClr val="6AB0DC"/>
              </a:solidFill>
              <a:effectLst/>
              <a:latin typeface="+mn-ea"/>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标题 1"/>
          <p:cNvSpPr txBox="1"/>
          <p:nvPr/>
        </p:nvSpPr>
        <p:spPr>
          <a:xfrm>
            <a:off x="1167130" y="1425575"/>
            <a:ext cx="5508625" cy="467995"/>
          </a:xfrm>
          <a:prstGeom prst="rect">
            <a:avLst/>
          </a:prstGeom>
          <a:noFill/>
          <a:ln>
            <a:noFill/>
          </a:ln>
        </p:spPr>
        <p:txBody>
          <a:bodyPr vert="horz" wrap="square" lIns="0" tIns="0" rIns="0" bIns="0" rtlCol="0" anchor="ctr"/>
          <a:p>
            <a:pPr indent="0" algn="l">
              <a:lnSpc>
                <a:spcPct val="110000"/>
              </a:lnSpc>
              <a:buFont typeface="Wingdings" panose="05000000000000000000" charset="0"/>
              <a:buNone/>
            </a:pPr>
            <a:r>
              <a:rPr kumimoji="1" lang="en-US" altLang="zh-CN" sz="3200">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剂型创新-</a:t>
            </a:r>
            <a:r>
              <a:rPr kumimoji="1" lang="zh-CN" altLang="en-US" sz="3200">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rPr>
              <a:t>口服溶液剂型</a:t>
            </a:r>
            <a:endParaRPr kumimoji="1" lang="zh-CN" altLang="en-US" sz="3200">
              <a:ln w="12700">
                <a:noFill/>
              </a:ln>
              <a:solidFill>
                <a:srgbClr val="262626">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2" name="标题 1"/>
          <p:cNvSpPr txBox="1"/>
          <p:nvPr>
            <p:custDataLst>
              <p:tags r:id="rId5"/>
            </p:custDataLst>
          </p:nvPr>
        </p:nvSpPr>
        <p:spPr>
          <a:xfrm>
            <a:off x="1379378" y="2322044"/>
            <a:ext cx="7920000" cy="429128"/>
          </a:xfrm>
          <a:prstGeom prst="rect">
            <a:avLst/>
          </a:prstGeom>
          <a:noFill/>
          <a:ln cap="sq">
            <a:noFill/>
          </a:ln>
        </p:spPr>
        <p:txBody>
          <a:bodyPr vert="horz" wrap="square" lIns="0" tIns="0" rIns="0" bIns="0" rtlCol="0" anchor="t"/>
          <a:p>
            <a:pPr algn="l">
              <a:lnSpc>
                <a:spcPct val="130000"/>
              </a:lnSpc>
            </a:pPr>
            <a:r>
              <a:rPr kumimoji="1" lang="en-US" altLang="zh-CN">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rPr>
              <a:t>满足特殊人群需求</a:t>
            </a:r>
            <a:endParaRPr kumimoji="1" lang="en-US" altLang="zh-CN">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3" name="标题 1"/>
          <p:cNvSpPr txBox="1"/>
          <p:nvPr>
            <p:custDataLst>
              <p:tags r:id="rId6"/>
            </p:custDataLst>
          </p:nvPr>
        </p:nvSpPr>
        <p:spPr>
          <a:xfrm>
            <a:off x="1379147" y="2749420"/>
            <a:ext cx="2592000" cy="252000"/>
          </a:xfrm>
          <a:custGeom>
            <a:avLst/>
            <a:gdLst>
              <a:gd name="connsiteX0" fmla="*/ 0 w 2574758"/>
              <a:gd name="connsiteY0" fmla="*/ 0 h 637674"/>
              <a:gd name="connsiteX1" fmla="*/ 2574758 w 2574758"/>
              <a:gd name="connsiteY1" fmla="*/ 0 h 637674"/>
              <a:gd name="connsiteX2" fmla="*/ 1680828 w 2574758"/>
              <a:gd name="connsiteY2" fmla="*/ 637674 h 637674"/>
              <a:gd name="connsiteX3" fmla="*/ 1680828 w 2574758"/>
              <a:gd name="connsiteY3" fmla="*/ 238624 h 637674"/>
              <a:gd name="connsiteX4" fmla="*/ 0 w 2574758"/>
              <a:gd name="connsiteY4" fmla="*/ 238624 h 637674"/>
            </a:gdLst>
            <a:ahLst/>
            <a:cxnLst/>
            <a:rect l="l" t="t" r="r" b="b"/>
            <a:pathLst>
              <a:path w="2574758" h="637674">
                <a:moveTo>
                  <a:pt x="0" y="0"/>
                </a:moveTo>
                <a:lnTo>
                  <a:pt x="2574758" y="0"/>
                </a:lnTo>
                <a:lnTo>
                  <a:pt x="1680828" y="637674"/>
                </a:lnTo>
                <a:lnTo>
                  <a:pt x="1680828" y="238624"/>
                </a:lnTo>
                <a:lnTo>
                  <a:pt x="0" y="238624"/>
                </a:lnTo>
                <a:close/>
              </a:path>
            </a:pathLst>
          </a:cu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8" name="标题 1"/>
          <p:cNvSpPr txBox="1"/>
          <p:nvPr>
            <p:custDataLst>
              <p:tags r:id="rId7"/>
            </p:custDataLst>
          </p:nvPr>
        </p:nvSpPr>
        <p:spPr>
          <a:xfrm>
            <a:off x="1379220" y="2955925"/>
            <a:ext cx="7169785" cy="609600"/>
          </a:xfrm>
          <a:prstGeom prst="rect">
            <a:avLst/>
          </a:prstGeom>
          <a:noFill/>
          <a:ln cap="sq">
            <a:noFill/>
          </a:ln>
        </p:spPr>
        <p:txBody>
          <a:bodyPr vert="horz" wrap="square" lIns="0" tIns="0" rIns="0" bIns="0" rtlCol="0" anchor="t"/>
          <a:p>
            <a:pPr algn="l">
              <a:lnSpc>
                <a:spcPct val="150000"/>
              </a:lnSpc>
            </a:pP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国内</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sym typeface="+mn-ea"/>
              </a:rPr>
              <a:t>口服</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非甾体抗炎药以固体剂型为主，</a:t>
            </a: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口服溶液剂型填补了洛索洛芬钠在特殊人群（如老年人、吞咽困难患者）中的用药空白，为这些患者提供了更合适的用药选择。</a:t>
            </a:r>
            <a:endParaRPr kumimoji="1" lang="zh-CN" altLang="en-US">
              <a:latin typeface="微软雅黑" panose="020B0503020204020204" charset="-122"/>
              <a:ea typeface="微软雅黑" panose="020B0503020204020204" charset="-122"/>
            </a:endParaRPr>
          </a:p>
        </p:txBody>
      </p:sp>
      <p:sp>
        <p:nvSpPr>
          <p:cNvPr id="12" name="标题 1"/>
          <p:cNvSpPr txBox="1"/>
          <p:nvPr>
            <p:custDataLst>
              <p:tags r:id="rId8"/>
            </p:custDataLst>
          </p:nvPr>
        </p:nvSpPr>
        <p:spPr>
          <a:xfrm>
            <a:off x="2227556" y="3724313"/>
            <a:ext cx="7920000" cy="429128"/>
          </a:xfrm>
          <a:prstGeom prst="rect">
            <a:avLst/>
          </a:prstGeom>
          <a:noFill/>
          <a:ln cap="sq">
            <a:noFill/>
          </a:ln>
        </p:spPr>
        <p:txBody>
          <a:bodyPr vert="horz" wrap="square" lIns="0" tIns="0" rIns="0" bIns="0" rtlCol="0" anchor="t"/>
          <a:p>
            <a:pPr algn="l">
              <a:lnSpc>
                <a:spcPct val="130000"/>
              </a:lnSpc>
            </a:pPr>
            <a:r>
              <a:rPr kumimoji="1" lang="en-US" altLang="zh-CN">
                <a:ln w="12700">
                  <a:noFill/>
                </a:ln>
                <a:solidFill>
                  <a:srgbClr val="84C945">
                    <a:alpha val="100000"/>
                  </a:srgbClr>
                </a:solidFill>
                <a:latin typeface="微软雅黑" panose="020B0503020204020204" charset="-122"/>
                <a:ea typeface="微软雅黑" panose="020B0503020204020204" charset="-122"/>
                <a:cs typeface="Source Han Sans CN Bold" panose="020B0800000000000000" charset="-122"/>
              </a:rPr>
              <a:t>提高患者依从性</a:t>
            </a:r>
            <a:endParaRPr kumimoji="1" lang="en-US" altLang="zh-CN">
              <a:ln w="12700">
                <a:noFill/>
              </a:ln>
              <a:solidFill>
                <a:srgbClr val="84C945">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4" name="标题 1"/>
          <p:cNvSpPr txBox="1"/>
          <p:nvPr>
            <p:custDataLst>
              <p:tags r:id="rId9"/>
            </p:custDataLst>
          </p:nvPr>
        </p:nvSpPr>
        <p:spPr>
          <a:xfrm>
            <a:off x="2227325" y="4105970"/>
            <a:ext cx="2592000" cy="252000"/>
          </a:xfrm>
          <a:custGeom>
            <a:avLst/>
            <a:gdLst>
              <a:gd name="connsiteX0" fmla="*/ 0 w 2574758"/>
              <a:gd name="connsiteY0" fmla="*/ 0 h 637674"/>
              <a:gd name="connsiteX1" fmla="*/ 2574758 w 2574758"/>
              <a:gd name="connsiteY1" fmla="*/ 0 h 637674"/>
              <a:gd name="connsiteX2" fmla="*/ 1680828 w 2574758"/>
              <a:gd name="connsiteY2" fmla="*/ 637674 h 637674"/>
              <a:gd name="connsiteX3" fmla="*/ 1680828 w 2574758"/>
              <a:gd name="connsiteY3" fmla="*/ 238624 h 637674"/>
              <a:gd name="connsiteX4" fmla="*/ 0 w 2574758"/>
              <a:gd name="connsiteY4" fmla="*/ 238624 h 637674"/>
            </a:gdLst>
            <a:ahLst/>
            <a:cxnLst/>
            <a:rect l="l" t="t" r="r" b="b"/>
            <a:pathLst>
              <a:path w="2574758" h="637674">
                <a:moveTo>
                  <a:pt x="0" y="0"/>
                </a:moveTo>
                <a:lnTo>
                  <a:pt x="2574758" y="0"/>
                </a:lnTo>
                <a:lnTo>
                  <a:pt x="1680828" y="637674"/>
                </a:lnTo>
                <a:lnTo>
                  <a:pt x="1680828" y="238624"/>
                </a:lnTo>
                <a:lnTo>
                  <a:pt x="0" y="238624"/>
                </a:lnTo>
                <a:close/>
              </a:path>
            </a:pathLst>
          </a:custGeom>
          <a:solidFill>
            <a:schemeClr val="accent2"/>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1" name="标题 1"/>
          <p:cNvSpPr txBox="1"/>
          <p:nvPr>
            <p:custDataLst>
              <p:tags r:id="rId10"/>
            </p:custDataLst>
          </p:nvPr>
        </p:nvSpPr>
        <p:spPr>
          <a:xfrm>
            <a:off x="2210180" y="4272236"/>
            <a:ext cx="7920000" cy="609605"/>
          </a:xfrm>
          <a:prstGeom prst="rect">
            <a:avLst/>
          </a:prstGeom>
          <a:noFill/>
          <a:ln cap="sq">
            <a:noFill/>
          </a:ln>
        </p:spPr>
        <p:txBody>
          <a:bodyPr vert="horz" wrap="square" lIns="0" tIns="0" rIns="0" bIns="0" rtlCol="0" anchor="t"/>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液体剂型便于剂量调整，能够根据患者的年龄、体重和病情灵活调整用药剂量，</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避免因用药量不精确导致疗效不佳，</a:t>
            </a: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从而提高患者的用药依从性。</a:t>
            </a:r>
            <a:endParaRPr kumimoji="1" lang="zh-CN" altLang="en-US">
              <a:latin typeface="微软雅黑" panose="020B0503020204020204" charset="-122"/>
              <a:ea typeface="微软雅黑" panose="020B0503020204020204" charset="-122"/>
            </a:endParaRPr>
          </a:p>
        </p:txBody>
      </p:sp>
      <p:sp>
        <p:nvSpPr>
          <p:cNvPr id="13" name="标题 1"/>
          <p:cNvSpPr txBox="1"/>
          <p:nvPr/>
        </p:nvSpPr>
        <p:spPr>
          <a:xfrm>
            <a:off x="3029148" y="5405370"/>
            <a:ext cx="2592000" cy="252000"/>
          </a:xfrm>
          <a:custGeom>
            <a:avLst/>
            <a:gdLst>
              <a:gd name="connsiteX0" fmla="*/ 0 w 2574758"/>
              <a:gd name="connsiteY0" fmla="*/ 0 h 637674"/>
              <a:gd name="connsiteX1" fmla="*/ 2574758 w 2574758"/>
              <a:gd name="connsiteY1" fmla="*/ 0 h 637674"/>
              <a:gd name="connsiteX2" fmla="*/ 1680828 w 2574758"/>
              <a:gd name="connsiteY2" fmla="*/ 637674 h 637674"/>
              <a:gd name="connsiteX3" fmla="*/ 1680828 w 2574758"/>
              <a:gd name="connsiteY3" fmla="*/ 238624 h 637674"/>
              <a:gd name="connsiteX4" fmla="*/ 0 w 2574758"/>
              <a:gd name="connsiteY4" fmla="*/ 238624 h 637674"/>
            </a:gdLst>
            <a:ahLst/>
            <a:cxnLst/>
            <a:rect l="l" t="t" r="r" b="b"/>
            <a:pathLst>
              <a:path w="2574758" h="637674">
                <a:moveTo>
                  <a:pt x="0" y="0"/>
                </a:moveTo>
                <a:lnTo>
                  <a:pt x="2574758" y="0"/>
                </a:lnTo>
                <a:lnTo>
                  <a:pt x="1680828" y="637674"/>
                </a:lnTo>
                <a:lnTo>
                  <a:pt x="1680828" y="238624"/>
                </a:lnTo>
                <a:lnTo>
                  <a:pt x="0" y="238624"/>
                </a:lnTo>
                <a:close/>
              </a:path>
            </a:pathLst>
          </a:custGeom>
          <a:solidFill>
            <a:schemeClr val="accent1"/>
          </a:solidFill>
          <a:ln w="12700" cap="sq">
            <a:noFill/>
            <a:miter/>
          </a:ln>
        </p:spPr>
        <p:txBody>
          <a:bodyPr vert="horz" wrap="square" lIns="91440" tIns="45720" rIns="91440" bIns="45720" rtlCol="0" anchor="ctr"/>
          <a:p>
            <a:pPr algn="ctr">
              <a:lnSpc>
                <a:spcPct val="110000"/>
              </a:lnSpc>
            </a:pPr>
            <a:endParaRPr kumimoji="1" lang="zh-CN" altLang="en-US"/>
          </a:p>
        </p:txBody>
      </p:sp>
      <p:sp>
        <p:nvSpPr>
          <p:cNvPr id="15" name="标题 1"/>
          <p:cNvSpPr txBox="1"/>
          <p:nvPr/>
        </p:nvSpPr>
        <p:spPr>
          <a:xfrm>
            <a:off x="3028744" y="5059273"/>
            <a:ext cx="7920000" cy="429128"/>
          </a:xfrm>
          <a:prstGeom prst="rect">
            <a:avLst/>
          </a:prstGeom>
          <a:noFill/>
          <a:ln cap="sq">
            <a:noFill/>
          </a:ln>
        </p:spPr>
        <p:txBody>
          <a:bodyPr vert="horz" wrap="square" lIns="0" tIns="0" rIns="0" bIns="0" rtlCol="0" anchor="t"/>
          <a:p>
            <a:pPr algn="l">
              <a:lnSpc>
                <a:spcPct val="130000"/>
              </a:lnSpc>
            </a:pPr>
            <a:r>
              <a:rPr kumimoji="1" lang="zh-CN" altLang="en-US" sz="1600">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rPr>
              <a:t>起效快、适用人群广</a:t>
            </a:r>
            <a:endParaRPr kumimoji="1" lang="zh-CN" altLang="en-US" sz="1600">
              <a:ln w="12700">
                <a:noFill/>
              </a:ln>
              <a:solidFill>
                <a:srgbClr val="0896C8">
                  <a:alpha val="100000"/>
                </a:srgbClr>
              </a:solidFill>
              <a:latin typeface="微软雅黑" panose="020B0503020204020204" charset="-122"/>
              <a:ea typeface="微软雅黑" panose="020B0503020204020204" charset="-122"/>
              <a:cs typeface="Source Han Sans CN Bold" panose="020B0800000000000000" charset="-122"/>
            </a:endParaRPr>
          </a:p>
        </p:txBody>
      </p:sp>
      <p:sp>
        <p:nvSpPr>
          <p:cNvPr id="18" name="标题 1"/>
          <p:cNvSpPr txBox="1"/>
          <p:nvPr/>
        </p:nvSpPr>
        <p:spPr>
          <a:xfrm>
            <a:off x="769891" y="1425766"/>
            <a:ext cx="540000" cy="540000"/>
          </a:xfrm>
          <a:prstGeom prst="ellipse">
            <a:avLst/>
          </a:prstGeom>
          <a:gradFill>
            <a:gsLst>
              <a:gs pos="5000">
                <a:schemeClr val="accent1">
                  <a:lumMod val="60000"/>
                  <a:lumOff val="40000"/>
                </a:schemeClr>
              </a:gs>
              <a:gs pos="100000">
                <a:schemeClr val="bg1">
                  <a:alpha val="0"/>
                </a:schemeClr>
              </a:gs>
            </a:gsLst>
            <a:lin ang="0" scaled="0"/>
          </a:gradFill>
          <a:ln w="12700" cap="sq">
            <a:noFill/>
            <a:miter/>
          </a:ln>
        </p:spPr>
        <p:txBody>
          <a:bodyPr vert="horz" wrap="square" lIns="91440" tIns="45720" rIns="91440" bIns="45720" rtlCol="0" anchor="ctr"/>
          <a:p>
            <a:pPr algn="ctr">
              <a:lnSpc>
                <a:spcPct val="110000"/>
              </a:lnSpc>
            </a:pPr>
            <a:endParaRPr kumimoji="1" lang="zh-CN" altLang="en-US"/>
          </a:p>
        </p:txBody>
      </p:sp>
      <p:sp>
        <p:nvSpPr>
          <p:cNvPr id="5" name="标题 1"/>
          <p:cNvSpPr txBox="1"/>
          <p:nvPr>
            <p:custDataLst>
              <p:tags r:id="rId11"/>
            </p:custDataLst>
          </p:nvPr>
        </p:nvSpPr>
        <p:spPr>
          <a:xfrm>
            <a:off x="3028950" y="5614670"/>
            <a:ext cx="7919720" cy="680720"/>
          </a:xfrm>
          <a:prstGeom prst="rect">
            <a:avLst/>
          </a:prstGeom>
          <a:noFill/>
          <a:ln cap="sq">
            <a:noFill/>
          </a:ln>
        </p:spPr>
        <p:txBody>
          <a:bodyPr vert="horz" wrap="square" lIns="0" tIns="0" rIns="0" bIns="0" rtlCol="0" anchor="t"/>
          <a:p>
            <a:pPr algn="l">
              <a:lnSpc>
                <a:spcPct val="150000"/>
              </a:lnSpc>
            </a:pPr>
            <a:r>
              <a:rPr kumimoji="1" lang="en-US" altLang="zh-CN"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口服后迅速吸收，洛索洛芬钠血药浓度达峰时间约为30min，半衰期均为约1.25 h</a:t>
            </a:r>
            <a:r>
              <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rPr>
              <a:t>。临床上具有吸收快，起效迅速，适用人群广泛的特点，可以快速缓解症状，具有比其他口服固体制剂更明显的优势。</a:t>
            </a:r>
            <a:endParaRPr kumimoji="1" lang="zh-CN" altLang="en-US" sz="1400">
              <a:ln w="12700">
                <a:noFill/>
              </a:ln>
              <a:solidFill>
                <a:srgbClr val="262626">
                  <a:alpha val="100000"/>
                </a:srgbClr>
              </a:solidFill>
              <a:latin typeface="微软雅黑" panose="020B0503020204020204" charset="-122"/>
              <a:ea typeface="微软雅黑" panose="020B0503020204020204" charset="-122"/>
              <a:cs typeface="Source Han Sans" panose="020B0500000000000000" charset="-122"/>
            </a:endParaRPr>
          </a:p>
        </p:txBody>
      </p:sp>
      <p:grpSp>
        <p:nvGrpSpPr>
          <p:cNvPr id="14" name="组合 13" descr="7b0a202020202274657874626f78223a2022220a7d0a"/>
          <p:cNvGrpSpPr/>
          <p:nvPr/>
        </p:nvGrpSpPr>
        <p:grpSpPr>
          <a:xfrm>
            <a:off x="6421755" y="1222375"/>
            <a:ext cx="4077335" cy="1223645"/>
            <a:chOff x="5868" y="3651"/>
            <a:chExt cx="7463" cy="3499"/>
          </a:xfrm>
        </p:grpSpPr>
        <p:grpSp>
          <p:nvGrpSpPr>
            <p:cNvPr id="140" name="图形 138"/>
            <p:cNvGrpSpPr/>
            <p:nvPr/>
          </p:nvGrpSpPr>
          <p:grpSpPr>
            <a:xfrm>
              <a:off x="5868" y="3651"/>
              <a:ext cx="7463" cy="3499"/>
              <a:chOff x="3726473" y="2318083"/>
              <a:chExt cx="4739054" cy="2221834"/>
            </a:xfrm>
          </p:grpSpPr>
          <p:grpSp>
            <p:nvGrpSpPr>
              <p:cNvPr id="141" name="图形 138"/>
              <p:cNvGrpSpPr/>
              <p:nvPr/>
            </p:nvGrpSpPr>
            <p:grpSpPr>
              <a:xfrm>
                <a:off x="3843343" y="2601912"/>
                <a:ext cx="4615761" cy="1939288"/>
                <a:chOff x="3843343" y="2601912"/>
                <a:chExt cx="4615761" cy="1939288"/>
              </a:xfrm>
            </p:grpSpPr>
            <p:sp>
              <p:nvSpPr>
                <p:cNvPr id="142" name="任意多边形: 形状 141"/>
                <p:cNvSpPr/>
                <p:nvPr/>
              </p:nvSpPr>
              <p:spPr>
                <a:xfrm>
                  <a:off x="3849765" y="2608334"/>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任意多边形: 形状 142"/>
                <p:cNvSpPr/>
                <p:nvPr/>
              </p:nvSpPr>
              <p:spPr>
                <a:xfrm>
                  <a:off x="3843343" y="2601912"/>
                  <a:ext cx="4615761" cy="1939288"/>
                </a:xfrm>
                <a:custGeom>
                  <a:avLst/>
                  <a:gdLst>
                    <a:gd name="connsiteX0" fmla="*/ 4615762 w 4615761"/>
                    <a:gd name="connsiteY0" fmla="*/ 1939289 h 1939288"/>
                    <a:gd name="connsiteX1" fmla="*/ 0 w 4615761"/>
                    <a:gd name="connsiteY1" fmla="*/ 1939289 h 1939288"/>
                    <a:gd name="connsiteX2" fmla="*/ 0 w 4615761"/>
                    <a:gd name="connsiteY2" fmla="*/ 0 h 1939288"/>
                    <a:gd name="connsiteX3" fmla="*/ 4615762 w 4615761"/>
                    <a:gd name="connsiteY3" fmla="*/ 0 h 1939288"/>
                    <a:gd name="connsiteX4" fmla="*/ 4615762 w 4615761"/>
                    <a:gd name="connsiteY4" fmla="*/ 1939289 h 1939288"/>
                    <a:gd name="connsiteX5" fmla="*/ 12843 w 4615761"/>
                    <a:gd name="connsiteY5" fmla="*/ 1926446 h 1939288"/>
                    <a:gd name="connsiteX6" fmla="*/ 4602919 w 4615761"/>
                    <a:gd name="connsiteY6" fmla="*/ 1926446 h 1939288"/>
                    <a:gd name="connsiteX7" fmla="*/ 4602919 w 4615761"/>
                    <a:gd name="connsiteY7" fmla="*/ 12843 h 1939288"/>
                    <a:gd name="connsiteX8" fmla="*/ 12843 w 4615761"/>
                    <a:gd name="connsiteY8" fmla="*/ 12843 h 1939288"/>
                    <a:gd name="connsiteX9" fmla="*/ 12843 w 4615761"/>
                    <a:gd name="connsiteY9" fmla="*/ 1926446 h 19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761" h="1939288">
                      <a:moveTo>
                        <a:pt x="4615762" y="1939289"/>
                      </a:moveTo>
                      <a:lnTo>
                        <a:pt x="0" y="1939289"/>
                      </a:lnTo>
                      <a:lnTo>
                        <a:pt x="0" y="0"/>
                      </a:lnTo>
                      <a:lnTo>
                        <a:pt x="4615762" y="0"/>
                      </a:lnTo>
                      <a:lnTo>
                        <a:pt x="4615762" y="1939289"/>
                      </a:lnTo>
                      <a:close/>
                      <a:moveTo>
                        <a:pt x="12843" y="1926446"/>
                      </a:moveTo>
                      <a:lnTo>
                        <a:pt x="4602919" y="1926446"/>
                      </a:lnTo>
                      <a:lnTo>
                        <a:pt x="4602919" y="12843"/>
                      </a:lnTo>
                      <a:lnTo>
                        <a:pt x="12843" y="12843"/>
                      </a:lnTo>
                      <a:lnTo>
                        <a:pt x="12843"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4" name="图形 138"/>
              <p:cNvGrpSpPr/>
              <p:nvPr/>
            </p:nvGrpSpPr>
            <p:grpSpPr>
              <a:xfrm>
                <a:off x="3798393" y="2556962"/>
                <a:ext cx="4615761" cy="1939288"/>
                <a:chOff x="3798393" y="2556962"/>
                <a:chExt cx="4615761" cy="1939288"/>
              </a:xfrm>
            </p:grpSpPr>
            <p:sp>
              <p:nvSpPr>
                <p:cNvPr id="145" name="任意多边形: 形状 144"/>
                <p:cNvSpPr/>
                <p:nvPr/>
              </p:nvSpPr>
              <p:spPr>
                <a:xfrm>
                  <a:off x="3804815" y="2563383"/>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任意多边形: 形状 145"/>
                <p:cNvSpPr/>
                <p:nvPr/>
              </p:nvSpPr>
              <p:spPr>
                <a:xfrm>
                  <a:off x="3798393" y="2556962"/>
                  <a:ext cx="4615761" cy="1939288"/>
                </a:xfrm>
                <a:custGeom>
                  <a:avLst/>
                  <a:gdLst>
                    <a:gd name="connsiteX0" fmla="*/ 4615762 w 4615761"/>
                    <a:gd name="connsiteY0" fmla="*/ 1939289 h 1939288"/>
                    <a:gd name="connsiteX1" fmla="*/ 0 w 4615761"/>
                    <a:gd name="connsiteY1" fmla="*/ 1939289 h 1939288"/>
                    <a:gd name="connsiteX2" fmla="*/ 0 w 4615761"/>
                    <a:gd name="connsiteY2" fmla="*/ 0 h 1939288"/>
                    <a:gd name="connsiteX3" fmla="*/ 4615762 w 4615761"/>
                    <a:gd name="connsiteY3" fmla="*/ 0 h 1939288"/>
                    <a:gd name="connsiteX4" fmla="*/ 4615762 w 4615761"/>
                    <a:gd name="connsiteY4" fmla="*/ 1939289 h 1939288"/>
                    <a:gd name="connsiteX5" fmla="*/ 12843 w 4615761"/>
                    <a:gd name="connsiteY5" fmla="*/ 1926446 h 1939288"/>
                    <a:gd name="connsiteX6" fmla="*/ 4602919 w 4615761"/>
                    <a:gd name="connsiteY6" fmla="*/ 1926446 h 1939288"/>
                    <a:gd name="connsiteX7" fmla="*/ 4602919 w 4615761"/>
                    <a:gd name="connsiteY7" fmla="*/ 12843 h 1939288"/>
                    <a:gd name="connsiteX8" fmla="*/ 12843 w 4615761"/>
                    <a:gd name="connsiteY8" fmla="*/ 12843 h 1939288"/>
                    <a:gd name="connsiteX9" fmla="*/ 12843 w 4615761"/>
                    <a:gd name="connsiteY9" fmla="*/ 1926446 h 193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761" h="1939288">
                      <a:moveTo>
                        <a:pt x="4615762" y="1939289"/>
                      </a:moveTo>
                      <a:lnTo>
                        <a:pt x="0" y="1939289"/>
                      </a:lnTo>
                      <a:lnTo>
                        <a:pt x="0" y="0"/>
                      </a:lnTo>
                      <a:lnTo>
                        <a:pt x="4615762" y="0"/>
                      </a:lnTo>
                      <a:lnTo>
                        <a:pt x="4615762" y="1939289"/>
                      </a:lnTo>
                      <a:close/>
                      <a:moveTo>
                        <a:pt x="12843" y="1926446"/>
                      </a:moveTo>
                      <a:lnTo>
                        <a:pt x="4602919" y="1926446"/>
                      </a:lnTo>
                      <a:lnTo>
                        <a:pt x="4602919" y="12843"/>
                      </a:lnTo>
                      <a:lnTo>
                        <a:pt x="12843" y="12843"/>
                      </a:lnTo>
                      <a:lnTo>
                        <a:pt x="12843"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7" name="图形 138"/>
              <p:cNvGrpSpPr/>
              <p:nvPr/>
            </p:nvGrpSpPr>
            <p:grpSpPr>
              <a:xfrm>
                <a:off x="3726473" y="2479904"/>
                <a:ext cx="4641447" cy="1964974"/>
                <a:chOff x="3726473" y="2479904"/>
                <a:chExt cx="4641447" cy="1964974"/>
              </a:xfrm>
            </p:grpSpPr>
            <p:sp>
              <p:nvSpPr>
                <p:cNvPr id="148" name="任意多边形: 形状 147"/>
                <p:cNvSpPr/>
                <p:nvPr/>
              </p:nvSpPr>
              <p:spPr>
                <a:xfrm>
                  <a:off x="3745737" y="2499168"/>
                  <a:ext cx="4602918" cy="1926445"/>
                </a:xfrm>
                <a:custGeom>
                  <a:avLst/>
                  <a:gdLst>
                    <a:gd name="connsiteX0" fmla="*/ 0 w 4602918"/>
                    <a:gd name="connsiteY0" fmla="*/ 0 h 1926445"/>
                    <a:gd name="connsiteX1" fmla="*/ 4602919 w 4602918"/>
                    <a:gd name="connsiteY1" fmla="*/ 0 h 1926445"/>
                    <a:gd name="connsiteX2" fmla="*/ 4602919 w 4602918"/>
                    <a:gd name="connsiteY2" fmla="*/ 1926446 h 1926445"/>
                    <a:gd name="connsiteX3" fmla="*/ 0 w 4602918"/>
                    <a:gd name="connsiteY3" fmla="*/ 1926446 h 1926445"/>
                  </a:gdLst>
                  <a:ahLst/>
                  <a:cxnLst>
                    <a:cxn ang="0">
                      <a:pos x="connsiteX0" y="connsiteY0"/>
                    </a:cxn>
                    <a:cxn ang="0">
                      <a:pos x="connsiteX1" y="connsiteY1"/>
                    </a:cxn>
                    <a:cxn ang="0">
                      <a:pos x="connsiteX2" y="connsiteY2"/>
                    </a:cxn>
                    <a:cxn ang="0">
                      <a:pos x="connsiteX3" y="connsiteY3"/>
                    </a:cxn>
                  </a:cxnLst>
                  <a:rect l="l" t="t" r="r" b="b"/>
                  <a:pathLst>
                    <a:path w="4602918" h="1926445">
                      <a:moveTo>
                        <a:pt x="0" y="0"/>
                      </a:moveTo>
                      <a:lnTo>
                        <a:pt x="4602919" y="0"/>
                      </a:lnTo>
                      <a:lnTo>
                        <a:pt x="4602919" y="1926446"/>
                      </a:lnTo>
                      <a:lnTo>
                        <a:pt x="0" y="1926446"/>
                      </a:lnTo>
                      <a:close/>
                    </a:path>
                  </a:pathLst>
                </a:custGeom>
                <a:solidFill>
                  <a:srgbClr val="FFFFFF"/>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任意多边形: 形状 148"/>
                <p:cNvSpPr/>
                <p:nvPr/>
              </p:nvSpPr>
              <p:spPr>
                <a:xfrm>
                  <a:off x="3726473" y="2479904"/>
                  <a:ext cx="4641447" cy="1964974"/>
                </a:xfrm>
                <a:custGeom>
                  <a:avLst/>
                  <a:gdLst>
                    <a:gd name="connsiteX0" fmla="*/ 4641448 w 4641447"/>
                    <a:gd name="connsiteY0" fmla="*/ 1964975 h 1964974"/>
                    <a:gd name="connsiteX1" fmla="*/ 0 w 4641447"/>
                    <a:gd name="connsiteY1" fmla="*/ 1964975 h 1964974"/>
                    <a:gd name="connsiteX2" fmla="*/ 0 w 4641447"/>
                    <a:gd name="connsiteY2" fmla="*/ 0 h 1964974"/>
                    <a:gd name="connsiteX3" fmla="*/ 4641448 w 4641447"/>
                    <a:gd name="connsiteY3" fmla="*/ 0 h 1964974"/>
                    <a:gd name="connsiteX4" fmla="*/ 4641448 w 4641447"/>
                    <a:gd name="connsiteY4" fmla="*/ 1964975 h 1964974"/>
                    <a:gd name="connsiteX5" fmla="*/ 38529 w 4641447"/>
                    <a:gd name="connsiteY5" fmla="*/ 1926446 h 1964974"/>
                    <a:gd name="connsiteX6" fmla="*/ 4602919 w 4641447"/>
                    <a:gd name="connsiteY6" fmla="*/ 1926446 h 1964974"/>
                    <a:gd name="connsiteX7" fmla="*/ 4602919 w 4641447"/>
                    <a:gd name="connsiteY7" fmla="*/ 38529 h 1964974"/>
                    <a:gd name="connsiteX8" fmla="*/ 38529 w 4641447"/>
                    <a:gd name="connsiteY8" fmla="*/ 38529 h 1964974"/>
                    <a:gd name="connsiteX9" fmla="*/ 38529 w 4641447"/>
                    <a:gd name="connsiteY9" fmla="*/ 1926446 h 196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1447" h="1964974">
                      <a:moveTo>
                        <a:pt x="4641448" y="1964975"/>
                      </a:moveTo>
                      <a:lnTo>
                        <a:pt x="0" y="1964975"/>
                      </a:lnTo>
                      <a:lnTo>
                        <a:pt x="0" y="0"/>
                      </a:lnTo>
                      <a:lnTo>
                        <a:pt x="4641448" y="0"/>
                      </a:lnTo>
                      <a:lnTo>
                        <a:pt x="4641448" y="1964975"/>
                      </a:lnTo>
                      <a:close/>
                      <a:moveTo>
                        <a:pt x="38529" y="1926446"/>
                      </a:moveTo>
                      <a:lnTo>
                        <a:pt x="4602919" y="1926446"/>
                      </a:lnTo>
                      <a:lnTo>
                        <a:pt x="4602919" y="38529"/>
                      </a:lnTo>
                      <a:lnTo>
                        <a:pt x="38529" y="38529"/>
                      </a:lnTo>
                      <a:lnTo>
                        <a:pt x="38529" y="1926446"/>
                      </a:lnTo>
                      <a:close/>
                    </a:path>
                  </a:pathLst>
                </a:custGeom>
                <a:solidFill>
                  <a:srgbClr val="231815"/>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0" name="图形 138"/>
              <p:cNvGrpSpPr/>
              <p:nvPr/>
            </p:nvGrpSpPr>
            <p:grpSpPr>
              <a:xfrm>
                <a:off x="3792167" y="2318369"/>
                <a:ext cx="415557" cy="653420"/>
                <a:chOff x="3792167" y="2318369"/>
                <a:chExt cx="415557" cy="653420"/>
              </a:xfrm>
              <a:solidFill>
                <a:srgbClr val="007BD4"/>
              </a:solidFill>
            </p:grpSpPr>
            <p:sp>
              <p:nvSpPr>
                <p:cNvPr id="151" name="任意多边形: 形状 150"/>
                <p:cNvSpPr/>
                <p:nvPr/>
              </p:nvSpPr>
              <p:spPr>
                <a:xfrm>
                  <a:off x="3839491" y="2424679"/>
                  <a:ext cx="51371" cy="55224"/>
                </a:xfrm>
                <a:custGeom>
                  <a:avLst/>
                  <a:gdLst>
                    <a:gd name="connsiteX0" fmla="*/ 17980 w 51371"/>
                    <a:gd name="connsiteY0" fmla="*/ 55225 h 55224"/>
                    <a:gd name="connsiteX1" fmla="*/ 0 w 51371"/>
                    <a:gd name="connsiteY1" fmla="*/ 11559 h 55224"/>
                    <a:gd name="connsiteX2" fmla="*/ 30823 w 51371"/>
                    <a:gd name="connsiteY2" fmla="*/ 0 h 55224"/>
                    <a:gd name="connsiteX3" fmla="*/ 51372 w 51371"/>
                    <a:gd name="connsiteY3" fmla="*/ 55225 h 55224"/>
                  </a:gdLst>
                  <a:ahLst/>
                  <a:cxnLst>
                    <a:cxn ang="0">
                      <a:pos x="connsiteX0" y="connsiteY0"/>
                    </a:cxn>
                    <a:cxn ang="0">
                      <a:pos x="connsiteX1" y="connsiteY1"/>
                    </a:cxn>
                    <a:cxn ang="0">
                      <a:pos x="connsiteX2" y="connsiteY2"/>
                    </a:cxn>
                    <a:cxn ang="0">
                      <a:pos x="connsiteX3" y="connsiteY3"/>
                    </a:cxn>
                  </a:cxnLst>
                  <a:rect l="l" t="t" r="r" b="b"/>
                  <a:pathLst>
                    <a:path w="51371" h="55224">
                      <a:moveTo>
                        <a:pt x="17980" y="55225"/>
                      </a:moveTo>
                      <a:lnTo>
                        <a:pt x="0" y="11559"/>
                      </a:lnTo>
                      <a:lnTo>
                        <a:pt x="30823" y="0"/>
                      </a:lnTo>
                      <a:lnTo>
                        <a:pt x="51372" y="55225"/>
                      </a:lnTo>
                      <a:close/>
                    </a:path>
                  </a:pathLst>
                </a:custGeom>
                <a:solidFill>
                  <a:srgbClr val="007BD4"/>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任意多边形: 形状 151"/>
                <p:cNvSpPr/>
                <p:nvPr/>
              </p:nvSpPr>
              <p:spPr>
                <a:xfrm>
                  <a:off x="3792167" y="2318369"/>
                  <a:ext cx="415557" cy="653420"/>
                </a:xfrm>
                <a:custGeom>
                  <a:avLst/>
                  <a:gdLst>
                    <a:gd name="connsiteX0" fmla="*/ 287487 w 415557"/>
                    <a:gd name="connsiteY0" fmla="*/ 653420 h 653420"/>
                    <a:gd name="connsiteX1" fmla="*/ 184744 w 415557"/>
                    <a:gd name="connsiteY1" fmla="*/ 587921 h 653420"/>
                    <a:gd name="connsiteX2" fmla="*/ 4942 w 415557"/>
                    <a:gd name="connsiteY2" fmla="*/ 123006 h 653420"/>
                    <a:gd name="connsiteX3" fmla="*/ 65304 w 415557"/>
                    <a:gd name="connsiteY3" fmla="*/ 7419 h 653420"/>
                    <a:gd name="connsiteX4" fmla="*/ 137225 w 415557"/>
                    <a:gd name="connsiteY4" fmla="*/ 6135 h 653420"/>
                    <a:gd name="connsiteX5" fmla="*/ 187312 w 415557"/>
                    <a:gd name="connsiteY5" fmla="*/ 53654 h 653420"/>
                    <a:gd name="connsiteX6" fmla="*/ 228410 w 415557"/>
                    <a:gd name="connsiteY6" fmla="*/ 162819 h 653420"/>
                    <a:gd name="connsiteX7" fmla="*/ 193734 w 415557"/>
                    <a:gd name="connsiteY7" fmla="*/ 162819 h 653420"/>
                    <a:gd name="connsiteX8" fmla="*/ 157773 w 415557"/>
                    <a:gd name="connsiteY8" fmla="*/ 63928 h 653420"/>
                    <a:gd name="connsiteX9" fmla="*/ 126950 w 415557"/>
                    <a:gd name="connsiteY9" fmla="*/ 35674 h 653420"/>
                    <a:gd name="connsiteX10" fmla="*/ 76863 w 415557"/>
                    <a:gd name="connsiteY10" fmla="*/ 36958 h 653420"/>
                    <a:gd name="connsiteX11" fmla="*/ 35765 w 415557"/>
                    <a:gd name="connsiteY11" fmla="*/ 111447 h 653420"/>
                    <a:gd name="connsiteX12" fmla="*/ 214282 w 415557"/>
                    <a:gd name="connsiteY12" fmla="*/ 577647 h 653420"/>
                    <a:gd name="connsiteX13" fmla="*/ 323448 w 415557"/>
                    <a:gd name="connsiteY13" fmla="*/ 616176 h 653420"/>
                    <a:gd name="connsiteX14" fmla="*/ 379957 w 415557"/>
                    <a:gd name="connsiteY14" fmla="*/ 514716 h 653420"/>
                    <a:gd name="connsiteX15" fmla="*/ 205292 w 415557"/>
                    <a:gd name="connsiteY15" fmla="*/ 57507 h 653420"/>
                    <a:gd name="connsiteX16" fmla="*/ 234831 w 415557"/>
                    <a:gd name="connsiteY16" fmla="*/ 45948 h 653420"/>
                    <a:gd name="connsiteX17" fmla="*/ 409495 w 415557"/>
                    <a:gd name="connsiteY17" fmla="*/ 501873 h 653420"/>
                    <a:gd name="connsiteX18" fmla="*/ 335006 w 415557"/>
                    <a:gd name="connsiteY18" fmla="*/ 644430 h 653420"/>
                    <a:gd name="connsiteX19" fmla="*/ 287487 w 415557"/>
                    <a:gd name="connsiteY19" fmla="*/ 653420 h 65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5557" h="653420">
                      <a:moveTo>
                        <a:pt x="287487" y="653420"/>
                      </a:moveTo>
                      <a:cubicBezTo>
                        <a:pt x="241253" y="653420"/>
                        <a:pt x="200155" y="629019"/>
                        <a:pt x="184744" y="587921"/>
                      </a:cubicBezTo>
                      <a:lnTo>
                        <a:pt x="4942" y="123006"/>
                      </a:lnTo>
                      <a:cubicBezTo>
                        <a:pt x="-11754" y="78055"/>
                        <a:pt x="15216" y="26683"/>
                        <a:pt x="65304" y="7419"/>
                      </a:cubicBezTo>
                      <a:cubicBezTo>
                        <a:pt x="89706" y="-1571"/>
                        <a:pt x="115392" y="-2855"/>
                        <a:pt x="137225" y="6135"/>
                      </a:cubicBezTo>
                      <a:cubicBezTo>
                        <a:pt x="160342" y="15125"/>
                        <a:pt x="178322" y="31821"/>
                        <a:pt x="187312" y="53654"/>
                      </a:cubicBezTo>
                      <a:lnTo>
                        <a:pt x="228410" y="162819"/>
                      </a:lnTo>
                      <a:lnTo>
                        <a:pt x="193734" y="162819"/>
                      </a:lnTo>
                      <a:lnTo>
                        <a:pt x="157773" y="63928"/>
                      </a:lnTo>
                      <a:cubicBezTo>
                        <a:pt x="152636" y="51085"/>
                        <a:pt x="141077" y="40811"/>
                        <a:pt x="126950" y="35674"/>
                      </a:cubicBezTo>
                      <a:cubicBezTo>
                        <a:pt x="111539" y="30536"/>
                        <a:pt x="93558" y="30536"/>
                        <a:pt x="76863" y="36958"/>
                      </a:cubicBezTo>
                      <a:cubicBezTo>
                        <a:pt x="43471" y="49801"/>
                        <a:pt x="24206" y="83193"/>
                        <a:pt x="35765" y="111447"/>
                      </a:cubicBezTo>
                      <a:lnTo>
                        <a:pt x="214282" y="577647"/>
                      </a:lnTo>
                      <a:cubicBezTo>
                        <a:pt x="228410" y="616176"/>
                        <a:pt x="278497" y="632872"/>
                        <a:pt x="323448" y="616176"/>
                      </a:cubicBezTo>
                      <a:cubicBezTo>
                        <a:pt x="369682" y="598196"/>
                        <a:pt x="394084" y="553245"/>
                        <a:pt x="379957" y="514716"/>
                      </a:cubicBezTo>
                      <a:lnTo>
                        <a:pt x="205292" y="57507"/>
                      </a:lnTo>
                      <a:lnTo>
                        <a:pt x="234831" y="45948"/>
                      </a:lnTo>
                      <a:lnTo>
                        <a:pt x="409495" y="501873"/>
                      </a:lnTo>
                      <a:cubicBezTo>
                        <a:pt x="430044" y="557098"/>
                        <a:pt x="396652" y="621313"/>
                        <a:pt x="335006" y="644430"/>
                      </a:cubicBezTo>
                      <a:cubicBezTo>
                        <a:pt x="318310" y="650852"/>
                        <a:pt x="302899" y="653420"/>
                        <a:pt x="287487" y="653420"/>
                      </a:cubicBezTo>
                      <a:close/>
                    </a:path>
                  </a:pathLst>
                </a:custGeom>
                <a:solidFill>
                  <a:srgbClr val="007BD4"/>
                </a:solidFill>
                <a:ln w="12829"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17" name="文本框 16"/>
            <p:cNvSpPr txBox="1"/>
            <p:nvPr/>
          </p:nvSpPr>
          <p:spPr>
            <a:xfrm>
              <a:off x="6625" y="4791"/>
              <a:ext cx="6323" cy="1849"/>
            </a:xfrm>
            <a:prstGeom prst="rect">
              <a:avLst/>
            </a:prstGeom>
            <a:noFill/>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40000"/>
                </a:lnSpc>
              </a:pPr>
              <a:r>
                <a:rPr lang="zh-CN" altLang="en-US" sz="1600" kern="100" dirty="0">
                  <a:effectLst/>
                  <a:latin typeface="+mn-ea"/>
                  <a:cs typeface="江城圆体 400W" panose="020B0500000000000000" pitchFamily="34" charset="-122"/>
                  <a:sym typeface="+mn-ea"/>
                </a:rPr>
                <a:t>药品注册分类</a:t>
              </a:r>
              <a:r>
                <a:rPr lang="en-US" altLang="zh-CN" sz="1600" kern="100" dirty="0">
                  <a:effectLst/>
                  <a:latin typeface="+mn-ea"/>
                  <a:cs typeface="江城圆体 400W" panose="020B0500000000000000" pitchFamily="34" charset="-122"/>
                  <a:sym typeface="+mn-ea"/>
                </a:rPr>
                <a:t>:</a:t>
              </a:r>
              <a:r>
                <a:rPr lang="zh-CN" altLang="en-US" sz="1600" kern="100" dirty="0">
                  <a:effectLst/>
                  <a:latin typeface="+mn-ea"/>
                  <a:cs typeface="江城圆体 400W" panose="020B0500000000000000" pitchFamily="34" charset="-122"/>
                  <a:sym typeface="+mn-ea"/>
                </a:rPr>
                <a:t>化学药品</a:t>
              </a:r>
              <a:r>
                <a:rPr lang="en-US" altLang="zh-CN" sz="1600" kern="100" dirty="0">
                  <a:effectLst/>
                  <a:latin typeface="+mn-ea"/>
                  <a:cs typeface="江城圆体 400W" panose="020B0500000000000000" pitchFamily="34" charset="-122"/>
                  <a:sym typeface="+mn-ea"/>
                </a:rPr>
                <a:t>3</a:t>
              </a:r>
              <a:r>
                <a:rPr lang="zh-CN" altLang="en-US" sz="1600" kern="100" dirty="0">
                  <a:effectLst/>
                  <a:latin typeface="+mn-ea"/>
                  <a:cs typeface="江城圆体 400W" panose="020B0500000000000000" pitchFamily="34" charset="-122"/>
                  <a:sym typeface="+mn-ea"/>
                </a:rPr>
                <a:t>类</a:t>
              </a:r>
              <a:endParaRPr lang="zh-CN" altLang="en-US" sz="1600" kern="100" dirty="0">
                <a:effectLst/>
                <a:latin typeface="+mn-ea"/>
                <a:cs typeface="江城圆体 400W" panose="020B0500000000000000" pitchFamily="34" charset="-122"/>
              </a:endParaRPr>
            </a:p>
            <a:p>
              <a:pPr algn="just">
                <a:lnSpc>
                  <a:spcPct val="140000"/>
                </a:lnSpc>
                <a:spcBef>
                  <a:spcPts val="0"/>
                </a:spcBef>
                <a:spcAft>
                  <a:spcPts val="0"/>
                </a:spcAft>
              </a:pPr>
              <a:r>
                <a:rPr lang="en-US" altLang="zh-CN" sz="1400" spc="200">
                  <a:solidFill>
                    <a:schemeClr val="tx1"/>
                  </a:solidFill>
                  <a:uFillTx/>
                  <a:latin typeface="微软雅黑" panose="020B0503020204020204" charset="-122"/>
                  <a:ea typeface="微软雅黑" panose="020B0503020204020204" charset="-122"/>
                  <a:cs typeface="微软雅黑" panose="020B0503020204020204" charset="-122"/>
                </a:rPr>
                <a:t>  </a:t>
              </a:r>
              <a:endParaRPr lang="zh-CN" altLang="en-US" sz="1400" spc="200">
                <a:solidFill>
                  <a:schemeClr val="tx1"/>
                </a:solidFill>
                <a:uFillTx/>
                <a:latin typeface="微软雅黑" panose="020B0503020204020204" charset="-122"/>
                <a:ea typeface="微软雅黑" panose="020B0503020204020204" charset="-122"/>
                <a:cs typeface="微软雅黑" panose="020B0503020204020204" charset="-122"/>
              </a:endParaRPr>
            </a:p>
          </p:txBody>
        </p:sp>
      </p:gr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custDataLst>
              <p:tags r:id="rId1"/>
            </p:custDataLst>
          </p:nvPr>
        </p:nvSpPr>
        <p:spPr>
          <a:xfrm flipH="1">
            <a:off x="193040" y="204470"/>
            <a:ext cx="2915920" cy="911860"/>
          </a:xfrm>
          <a:prstGeom prst="roundRect">
            <a:avLst>
              <a:gd name="adj" fmla="val 50000"/>
            </a:avLst>
          </a:prstGeom>
          <a:gradFill>
            <a:gsLst>
              <a:gs pos="0">
                <a:schemeClr val="bg2">
                  <a:lumMod val="4000"/>
                  <a:lumOff val="96000"/>
                </a:schemeClr>
              </a:gs>
              <a:gs pos="100000">
                <a:schemeClr val="bg2">
                  <a:lumMod val="4000"/>
                  <a:lumOff val="96000"/>
                </a:schemeClr>
              </a:gs>
            </a:gsLst>
            <a:lin ang="10800000" scaled="0"/>
          </a:gradFill>
          <a:ln>
            <a:solidFill>
              <a:schemeClr val="accent1">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600">
              <a:latin typeface="微软雅黑" panose="020B0503020204020204" charset="-122"/>
              <a:ea typeface="微软雅黑" panose="020B0503020204020204" charset="-122"/>
              <a:sym typeface="+mn-ea"/>
            </a:endParaRPr>
          </a:p>
        </p:txBody>
      </p:sp>
      <p:sp>
        <p:nvSpPr>
          <p:cNvPr id="10" name="序号"/>
          <p:cNvSpPr txBox="1"/>
          <p:nvPr>
            <p:custDataLst>
              <p:tags r:id="rId2"/>
            </p:custDataLst>
          </p:nvPr>
        </p:nvSpPr>
        <p:spPr>
          <a:xfrm>
            <a:off x="247416" y="324189"/>
            <a:ext cx="845820" cy="720000"/>
          </a:xfrm>
          <a:prstGeom prst="rect">
            <a:avLst/>
          </a:prstGeom>
          <a:noFill/>
        </p:spPr>
        <p:txBody>
          <a:bodyPr wrap="non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800" b="1" dirty="0">
                <a:solidFill>
                  <a:srgbClr val="6AB0DC"/>
                </a:solidFill>
                <a:latin typeface="微软雅黑" panose="020B0503020204020204" charset="-122"/>
                <a:ea typeface="微软雅黑" panose="020B0503020204020204" charset="-122"/>
              </a:rPr>
              <a:t>05</a:t>
            </a:r>
            <a:endParaRPr lang="en-US" sz="2800" b="1" dirty="0">
              <a:solidFill>
                <a:srgbClr val="6AB0DC"/>
              </a:solidFill>
              <a:latin typeface="微软雅黑" panose="020B0503020204020204" charset="-122"/>
              <a:ea typeface="微软雅黑" panose="020B0503020204020204" charset="-122"/>
            </a:endParaRPr>
          </a:p>
        </p:txBody>
      </p:sp>
      <p:sp>
        <p:nvSpPr>
          <p:cNvPr id="7" name="项标题"/>
          <p:cNvSpPr txBox="1"/>
          <p:nvPr>
            <p:custDataLst>
              <p:tags r:id="rId3"/>
            </p:custDataLst>
          </p:nvPr>
        </p:nvSpPr>
        <p:spPr>
          <a:xfrm>
            <a:off x="1423670" y="471170"/>
            <a:ext cx="2271395" cy="384810"/>
          </a:xfrm>
          <a:prstGeom prst="rect">
            <a:avLst/>
          </a:prstGeom>
          <a:noFill/>
        </p:spPr>
        <p:txBody>
          <a:bodyPr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2400" b="1" spc="300" dirty="0">
                <a:ln w="15875"/>
                <a:solidFill>
                  <a:srgbClr val="6AB0DC"/>
                </a:solidFill>
                <a:effectLst/>
                <a:latin typeface="微软雅黑" panose="020B0503020204020204" charset="-122"/>
                <a:ea typeface="微软雅黑" panose="020B0503020204020204" charset="-122"/>
              </a:rPr>
              <a:t>公平性</a:t>
            </a:r>
            <a:endParaRPr lang="zh-CN" altLang="en-US" sz="2400" b="1" spc="300" dirty="0">
              <a:ln w="15875"/>
              <a:solidFill>
                <a:srgbClr val="6AB0DC"/>
              </a:solidFill>
              <a:effectLst/>
              <a:latin typeface="微软雅黑" panose="020B0503020204020204" charset="-122"/>
              <a:ea typeface="微软雅黑" panose="020B0503020204020204" charset="-122"/>
            </a:endParaRPr>
          </a:p>
        </p:txBody>
      </p:sp>
      <p:cxnSp>
        <p:nvCxnSpPr>
          <p:cNvPr id="21" name="直接连接符 20"/>
          <p:cNvCxnSpPr/>
          <p:nvPr>
            <p:custDataLst>
              <p:tags r:id="rId4"/>
            </p:custDataLst>
          </p:nvPr>
        </p:nvCxnSpPr>
        <p:spPr>
          <a:xfrm>
            <a:off x="990190" y="479425"/>
            <a:ext cx="0" cy="360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标题 1"/>
          <p:cNvSpPr txBox="1"/>
          <p:nvPr>
            <p:custDataLst>
              <p:tags r:id="rId5"/>
            </p:custDataLst>
          </p:nvPr>
        </p:nvSpPr>
        <p:spPr>
          <a:xfrm flipH="1">
            <a:off x="6951980" y="5143158"/>
            <a:ext cx="5239936" cy="1747367"/>
          </a:xfrm>
          <a:custGeom>
            <a:avLst/>
            <a:gdLst>
              <a:gd name="connsiteX0" fmla="*/ -944 w 7972010"/>
              <a:gd name="connsiteY0" fmla="*/ 178627 h 2658434"/>
              <a:gd name="connsiteX1" fmla="*/ 2048272 w 7972010"/>
              <a:gd name="connsiteY1" fmla="*/ 970679 h 2658434"/>
              <a:gd name="connsiteX2" fmla="*/ 5612511 w 7972010"/>
              <a:gd name="connsiteY2" fmla="*/ 1986707 h 2658434"/>
              <a:gd name="connsiteX3" fmla="*/ 7971066 w 7972010"/>
              <a:gd name="connsiteY3" fmla="*/ 2658192 h 2658434"/>
              <a:gd name="connsiteX4" fmla="*/ -944 w 7972010"/>
              <a:gd name="connsiteY4" fmla="*/ 2658192 h 2658434"/>
            </a:gdLst>
            <a:ahLst/>
            <a:cxnLst/>
            <a:rect l="l" t="t" r="r" b="b"/>
            <a:pathLst>
              <a:path w="7972010" h="2658434">
                <a:moveTo>
                  <a:pt x="-944" y="178627"/>
                </a:moveTo>
                <a:cubicBezTo>
                  <a:pt x="-944" y="178627"/>
                  <a:pt x="722464" y="-561942"/>
                  <a:pt x="2048272" y="970679"/>
                </a:cubicBezTo>
                <a:cubicBezTo>
                  <a:pt x="2840324" y="1900461"/>
                  <a:pt x="3459886" y="3038817"/>
                  <a:pt x="5612511" y="1986707"/>
                </a:cubicBezTo>
                <a:cubicBezTo>
                  <a:pt x="5990935" y="1797054"/>
                  <a:pt x="7420149" y="1177494"/>
                  <a:pt x="7971066" y="2658192"/>
                </a:cubicBezTo>
                <a:lnTo>
                  <a:pt x="-944" y="2658192"/>
                </a:lnTo>
                <a:close/>
              </a:path>
            </a:pathLst>
          </a:custGeom>
          <a:gradFill>
            <a:gsLst>
              <a:gs pos="0">
                <a:schemeClr val="accent1">
                  <a:lumMod val="20000"/>
                  <a:lumOff val="80000"/>
                  <a:alpha val="0"/>
                </a:schemeClr>
              </a:gs>
              <a:gs pos="100000">
                <a:schemeClr val="accent1">
                  <a:lumMod val="40000"/>
                  <a:lumOff val="60000"/>
                </a:schemeClr>
              </a:gs>
            </a:gsLst>
            <a:lin ang="9000000" scaled="0"/>
          </a:gradFill>
          <a:ln w="35472" cap="flat">
            <a:noFill/>
            <a:miter/>
          </a:ln>
        </p:spPr>
        <p:txBody>
          <a:bodyPr vert="horz" wrap="square" lIns="91440" tIns="45720" rIns="91440" bIns="45720" rtlCol="0" anchor="ctr"/>
          <a:p>
            <a:pPr algn="l">
              <a:lnSpc>
                <a:spcPct val="100000"/>
              </a:lnSpc>
            </a:pPr>
            <a:endParaRPr kumimoji="1" lang="zh-CN" altLang="en-US">
              <a:latin typeface="微软雅黑" panose="020B0503020204020204" charset="-122"/>
              <a:ea typeface="微软雅黑" panose="020B0503020204020204" charset="-122"/>
            </a:endParaRPr>
          </a:p>
        </p:txBody>
      </p:sp>
      <p:sp>
        <p:nvSpPr>
          <p:cNvPr id="34" name="矩形: 剪去对角 148"/>
          <p:cNvSpPr/>
          <p:nvPr>
            <p:custDataLst>
              <p:tags r:id="rId6"/>
            </p:custDataLst>
          </p:nvPr>
        </p:nvSpPr>
        <p:spPr>
          <a:xfrm>
            <a:off x="704533" y="1397635"/>
            <a:ext cx="10798810" cy="1472565"/>
          </a:xfrm>
          <a:prstGeom prst="snip2DiagRect">
            <a:avLst>
              <a:gd name="adj1" fmla="val 0"/>
              <a:gd name="adj2" fmla="val 12621"/>
            </a:avLst>
          </a:prstGeom>
          <a:gradFill>
            <a:gsLst>
              <a:gs pos="0">
                <a:schemeClr val="accent1">
                  <a:alpha val="0"/>
                </a:schemeClr>
              </a:gs>
              <a:gs pos="100000">
                <a:schemeClr val="accent1">
                  <a:alpha val="15000"/>
                </a:schemeClr>
              </a:gs>
            </a:gsLst>
            <a:lin ang="5400000" scaled="0"/>
          </a:gradFill>
          <a:ln w="6350">
            <a:solidFill>
              <a:schemeClr val="accent1">
                <a:alpha val="5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黑体" panose="02010609060101010101" pitchFamily="49" charset="-122"/>
            </a:endParaRPr>
          </a:p>
        </p:txBody>
      </p:sp>
      <p:sp>
        <p:nvSpPr>
          <p:cNvPr id="32" name="矩形: 剪去对角 148"/>
          <p:cNvSpPr/>
          <p:nvPr>
            <p:custDataLst>
              <p:tags r:id="rId7"/>
            </p:custDataLst>
          </p:nvPr>
        </p:nvSpPr>
        <p:spPr>
          <a:xfrm>
            <a:off x="704533" y="3119120"/>
            <a:ext cx="10798810" cy="1472565"/>
          </a:xfrm>
          <a:prstGeom prst="snip2DiagRect">
            <a:avLst>
              <a:gd name="adj1" fmla="val 0"/>
              <a:gd name="adj2" fmla="val 12621"/>
            </a:avLst>
          </a:prstGeom>
          <a:gradFill>
            <a:gsLst>
              <a:gs pos="0">
                <a:schemeClr val="accent2">
                  <a:alpha val="0"/>
                </a:schemeClr>
              </a:gs>
              <a:gs pos="100000">
                <a:schemeClr val="accent2">
                  <a:alpha val="15000"/>
                </a:schemeClr>
              </a:gs>
            </a:gsLst>
            <a:lin ang="5400000" scaled="0"/>
          </a:gradFill>
          <a:ln w="6350">
            <a:solidFill>
              <a:schemeClr val="accent2">
                <a:alpha val="5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黑体" panose="02010609060101010101" pitchFamily="49" charset="-122"/>
            </a:endParaRPr>
          </a:p>
        </p:txBody>
      </p:sp>
      <p:sp>
        <p:nvSpPr>
          <p:cNvPr id="33" name="矩形: 剪去对角 148"/>
          <p:cNvSpPr/>
          <p:nvPr>
            <p:custDataLst>
              <p:tags r:id="rId8"/>
            </p:custDataLst>
          </p:nvPr>
        </p:nvSpPr>
        <p:spPr>
          <a:xfrm>
            <a:off x="707073" y="4832350"/>
            <a:ext cx="10798810" cy="1472565"/>
          </a:xfrm>
          <a:prstGeom prst="snip2DiagRect">
            <a:avLst>
              <a:gd name="adj1" fmla="val 0"/>
              <a:gd name="adj2" fmla="val 12621"/>
            </a:avLst>
          </a:prstGeom>
          <a:gradFill>
            <a:gsLst>
              <a:gs pos="0">
                <a:schemeClr val="accent1">
                  <a:alpha val="0"/>
                </a:schemeClr>
              </a:gs>
              <a:gs pos="100000">
                <a:schemeClr val="accent1">
                  <a:alpha val="15000"/>
                </a:schemeClr>
              </a:gs>
            </a:gsLst>
            <a:lin ang="5400000" scaled="0"/>
          </a:gradFill>
          <a:ln w="6350">
            <a:solidFill>
              <a:schemeClr val="accent1">
                <a:alpha val="5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黑体" panose="02010609060101010101" pitchFamily="49" charset="-122"/>
            </a:endParaRPr>
          </a:p>
        </p:txBody>
      </p:sp>
      <p:sp>
        <p:nvSpPr>
          <p:cNvPr id="35" name="任意多边形 34"/>
          <p:cNvSpPr/>
          <p:nvPr>
            <p:custDataLst>
              <p:tags r:id="rId9"/>
            </p:custDataLst>
          </p:nvPr>
        </p:nvSpPr>
        <p:spPr>
          <a:xfrm>
            <a:off x="11149013" y="2794000"/>
            <a:ext cx="360045" cy="76200"/>
          </a:xfrm>
          <a:custGeom>
            <a:avLst/>
            <a:gdLst/>
            <a:ahLst/>
            <a:cxnLst>
              <a:cxn ang="3">
                <a:pos x="hc" y="t"/>
              </a:cxn>
              <a:cxn ang="cd2">
                <a:pos x="l" y="vc"/>
              </a:cxn>
              <a:cxn ang="cd4">
                <a:pos x="hc" y="b"/>
              </a:cxn>
              <a:cxn ang="0">
                <a:pos x="r" y="vc"/>
              </a:cxn>
            </a:cxnLst>
            <a:rect l="l" t="t" r="r" b="b"/>
            <a:pathLst>
              <a:path w="1533" h="506">
                <a:moveTo>
                  <a:pt x="506" y="0"/>
                </a:moveTo>
                <a:lnTo>
                  <a:pt x="1533" y="0"/>
                </a:lnTo>
                <a:lnTo>
                  <a:pt x="1533" y="437"/>
                </a:lnTo>
                <a:lnTo>
                  <a:pt x="1532" y="437"/>
                </a:lnTo>
                <a:lnTo>
                  <a:pt x="1532" y="506"/>
                </a:lnTo>
                <a:lnTo>
                  <a:pt x="506" y="506"/>
                </a:lnTo>
                <a:lnTo>
                  <a:pt x="506" y="506"/>
                </a:lnTo>
                <a:lnTo>
                  <a:pt x="0" y="506"/>
                </a:lnTo>
                <a:lnTo>
                  <a:pt x="506" y="0"/>
                </a:ln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37" name="任意多边形 48"/>
          <p:cNvSpPr/>
          <p:nvPr>
            <p:custDataLst>
              <p:tags r:id="rId10"/>
            </p:custDataLst>
          </p:nvPr>
        </p:nvSpPr>
        <p:spPr>
          <a:xfrm>
            <a:off x="704533" y="1389380"/>
            <a:ext cx="1360805" cy="421005"/>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38" name="等腰三角形 37"/>
          <p:cNvSpPr/>
          <p:nvPr>
            <p:custDataLst>
              <p:tags r:id="rId11"/>
            </p:custDataLst>
          </p:nvPr>
        </p:nvSpPr>
        <p:spPr>
          <a:xfrm rot="10800000" flipH="1">
            <a:off x="704533" y="1389380"/>
            <a:ext cx="266065" cy="16637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39" name="直接连接符 38"/>
          <p:cNvCxnSpPr/>
          <p:nvPr>
            <p:custDataLst>
              <p:tags r:id="rId12"/>
            </p:custDataLst>
          </p:nvPr>
        </p:nvCxnSpPr>
        <p:spPr>
          <a:xfrm>
            <a:off x="735648" y="1642110"/>
            <a:ext cx="0" cy="1250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任意多边形: 形状 73"/>
          <p:cNvSpPr/>
          <p:nvPr>
            <p:custDataLst>
              <p:tags r:id="rId13"/>
            </p:custDataLst>
          </p:nvPr>
        </p:nvSpPr>
        <p:spPr>
          <a:xfrm>
            <a:off x="1274763" y="1346200"/>
            <a:ext cx="396240" cy="4064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sp>
        <p:nvSpPr>
          <p:cNvPr id="36" name="任意多边形 35"/>
          <p:cNvSpPr/>
          <p:nvPr>
            <p:custDataLst>
              <p:tags r:id="rId14"/>
            </p:custDataLst>
          </p:nvPr>
        </p:nvSpPr>
        <p:spPr>
          <a:xfrm>
            <a:off x="11149013" y="4515485"/>
            <a:ext cx="360045" cy="76200"/>
          </a:xfrm>
          <a:custGeom>
            <a:avLst/>
            <a:gdLst/>
            <a:ahLst/>
            <a:cxnLst>
              <a:cxn ang="3">
                <a:pos x="hc" y="t"/>
              </a:cxn>
              <a:cxn ang="cd2">
                <a:pos x="l" y="vc"/>
              </a:cxn>
              <a:cxn ang="cd4">
                <a:pos x="hc" y="b"/>
              </a:cxn>
              <a:cxn ang="0">
                <a:pos x="r" y="vc"/>
              </a:cxn>
            </a:cxnLst>
            <a:rect l="l" t="t" r="r" b="b"/>
            <a:pathLst>
              <a:path w="1533" h="506">
                <a:moveTo>
                  <a:pt x="506" y="0"/>
                </a:moveTo>
                <a:lnTo>
                  <a:pt x="1533" y="0"/>
                </a:lnTo>
                <a:lnTo>
                  <a:pt x="1533" y="437"/>
                </a:lnTo>
                <a:lnTo>
                  <a:pt x="1532" y="437"/>
                </a:lnTo>
                <a:lnTo>
                  <a:pt x="1532" y="506"/>
                </a:lnTo>
                <a:lnTo>
                  <a:pt x="506" y="506"/>
                </a:lnTo>
                <a:lnTo>
                  <a:pt x="506" y="506"/>
                </a:lnTo>
                <a:lnTo>
                  <a:pt x="0" y="506"/>
                </a:lnTo>
                <a:lnTo>
                  <a:pt x="506" y="0"/>
                </a:ln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41" name="任意多边形 48"/>
          <p:cNvSpPr/>
          <p:nvPr>
            <p:custDataLst>
              <p:tags r:id="rId15"/>
            </p:custDataLst>
          </p:nvPr>
        </p:nvSpPr>
        <p:spPr>
          <a:xfrm>
            <a:off x="704533" y="3110865"/>
            <a:ext cx="1360805" cy="421005"/>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42" name="等腰三角形 41"/>
          <p:cNvSpPr/>
          <p:nvPr>
            <p:custDataLst>
              <p:tags r:id="rId16"/>
            </p:custDataLst>
          </p:nvPr>
        </p:nvSpPr>
        <p:spPr>
          <a:xfrm rot="10800000" flipH="1">
            <a:off x="704533" y="3110865"/>
            <a:ext cx="266065" cy="16637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43" name="直接连接符 42"/>
          <p:cNvCxnSpPr/>
          <p:nvPr>
            <p:custDataLst>
              <p:tags r:id="rId17"/>
            </p:custDataLst>
          </p:nvPr>
        </p:nvCxnSpPr>
        <p:spPr>
          <a:xfrm>
            <a:off x="735648" y="3363595"/>
            <a:ext cx="0" cy="12509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任意多边形: 形状 73"/>
          <p:cNvSpPr/>
          <p:nvPr>
            <p:custDataLst>
              <p:tags r:id="rId18"/>
            </p:custDataLst>
          </p:nvPr>
        </p:nvSpPr>
        <p:spPr>
          <a:xfrm>
            <a:off x="1274763" y="3067685"/>
            <a:ext cx="396240" cy="4064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sp>
        <p:nvSpPr>
          <p:cNvPr id="45" name="矩形 44"/>
          <p:cNvSpPr/>
          <p:nvPr>
            <p:custDataLst>
              <p:tags r:id="rId19"/>
            </p:custDataLst>
          </p:nvPr>
        </p:nvSpPr>
        <p:spPr>
          <a:xfrm>
            <a:off x="943928" y="1395730"/>
            <a:ext cx="2272030" cy="1472566"/>
          </a:xfrm>
          <a:prstGeom prst="rect">
            <a:avLst/>
          </a:prstGeom>
          <a:noFill/>
        </p:spPr>
        <p:txBody>
          <a:bodyPr wrap="square" lIns="0" tIns="0" rIns="0" bIns="0" rtlCol="0" anchor="ctr">
            <a:noAutofit/>
          </a:bodyPr>
          <a:lstStyle/>
          <a:p>
            <a:pPr algn="ctr">
              <a:spcBef>
                <a:spcPct val="0"/>
              </a:spcBef>
              <a:spcAft>
                <a:spcPct val="0"/>
              </a:spcAft>
            </a:pPr>
            <a:r>
              <a:rPr lang="zh-CN" altLang="en-US" sz="2800" b="1" dirty="0">
                <a:solidFill>
                  <a:schemeClr val="accent1"/>
                </a:solidFill>
                <a:latin typeface="+mn-ea"/>
                <a:cs typeface="+mn-ea"/>
              </a:rPr>
              <a:t>弥补短板</a:t>
            </a:r>
            <a:endParaRPr lang="zh-CN" altLang="en-US" sz="2800" b="1" dirty="0">
              <a:solidFill>
                <a:schemeClr val="accent1"/>
              </a:solidFill>
              <a:latin typeface="+mn-ea"/>
              <a:cs typeface="+mn-ea"/>
            </a:endParaRPr>
          </a:p>
        </p:txBody>
      </p:sp>
      <p:sp>
        <p:nvSpPr>
          <p:cNvPr id="47" name="矩形 46"/>
          <p:cNvSpPr/>
          <p:nvPr>
            <p:custDataLst>
              <p:tags r:id="rId20"/>
            </p:custDataLst>
          </p:nvPr>
        </p:nvSpPr>
        <p:spPr>
          <a:xfrm>
            <a:off x="3579177" y="1395730"/>
            <a:ext cx="7923528" cy="1472566"/>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当前医保目录中</a:t>
            </a:r>
            <a:r>
              <a:rPr lang="en-US" altLang="zh-CN" sz="1400" dirty="0">
                <a:solidFill>
                  <a:schemeClr val="tx1">
                    <a:lumMod val="85000"/>
                    <a:lumOff val="15000"/>
                  </a:schemeClr>
                </a:solidFill>
                <a:latin typeface="+mn-ea"/>
                <a:cs typeface="+mn-ea"/>
              </a:rPr>
              <a:t>NSAIDs</a:t>
            </a:r>
            <a:r>
              <a:rPr lang="zh-CN" altLang="en-US" sz="1400" dirty="0">
                <a:solidFill>
                  <a:schemeClr val="tx1">
                    <a:lumMod val="85000"/>
                    <a:lumOff val="15000"/>
                  </a:schemeClr>
                </a:solidFill>
                <a:latin typeface="+mn-ea"/>
                <a:cs typeface="+mn-ea"/>
              </a:rPr>
              <a:t>类药物多为片剂、胶囊剂，缺乏液体制剂，难以满足老年人及吞咽困难患者的需求。</a:t>
            </a:r>
            <a:endParaRPr lang="zh-CN" altLang="en-US" sz="1400" dirty="0">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洛索洛芬钠口服溶液可以</a:t>
            </a:r>
            <a:r>
              <a:rPr lang="zh-CN" altLang="en-US" sz="1400" b="1" dirty="0">
                <a:solidFill>
                  <a:schemeClr val="tx1">
                    <a:lumMod val="85000"/>
                    <a:lumOff val="15000"/>
                  </a:schemeClr>
                </a:solidFill>
                <a:latin typeface="+mn-ea"/>
                <a:cs typeface="+mn-ea"/>
              </a:rPr>
              <a:t>填补医保目录内液体剂型的不足</a:t>
            </a:r>
            <a:r>
              <a:rPr lang="zh-CN" altLang="en-US" sz="1400" dirty="0">
                <a:solidFill>
                  <a:schemeClr val="tx1">
                    <a:lumMod val="85000"/>
                    <a:lumOff val="15000"/>
                  </a:schemeClr>
                </a:solidFill>
                <a:latin typeface="+mn-ea"/>
                <a:cs typeface="+mn-ea"/>
              </a:rPr>
              <a:t>，满足特殊人群的用药需求，提高用药依从性，有助于提升整体治疗质量。</a:t>
            </a:r>
            <a:endParaRPr lang="zh-CN" altLang="en-US" sz="1400" dirty="0">
              <a:solidFill>
                <a:schemeClr val="tx1">
                  <a:lumMod val="85000"/>
                  <a:lumOff val="15000"/>
                </a:schemeClr>
              </a:solidFill>
              <a:latin typeface="+mn-ea"/>
              <a:cs typeface="+mn-ea"/>
            </a:endParaRPr>
          </a:p>
        </p:txBody>
      </p:sp>
      <p:cxnSp>
        <p:nvCxnSpPr>
          <p:cNvPr id="48" name="直接连接符 47"/>
          <p:cNvCxnSpPr/>
          <p:nvPr>
            <p:custDataLst>
              <p:tags r:id="rId21"/>
            </p:custDataLst>
          </p:nvPr>
        </p:nvCxnSpPr>
        <p:spPr>
          <a:xfrm>
            <a:off x="3374708" y="1674495"/>
            <a:ext cx="0" cy="915035"/>
          </a:xfrm>
          <a:prstGeom prst="line">
            <a:avLst/>
          </a:prstGeom>
          <a:ln w="12700">
            <a:gradFill flip="none" rotWithShape="1">
              <a:gsLst>
                <a:gs pos="0">
                  <a:schemeClr val="accent1">
                    <a:alpha val="0"/>
                  </a:schemeClr>
                </a:gs>
                <a:gs pos="53000">
                  <a:schemeClr val="accent1">
                    <a:alpha val="100000"/>
                  </a:schemeClr>
                </a:gs>
                <a:gs pos="100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9" name="矩形 48"/>
          <p:cNvSpPr/>
          <p:nvPr>
            <p:custDataLst>
              <p:tags r:id="rId22"/>
            </p:custDataLst>
          </p:nvPr>
        </p:nvSpPr>
        <p:spPr>
          <a:xfrm>
            <a:off x="3579178" y="3117850"/>
            <a:ext cx="7923527" cy="1472566"/>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洛索洛芬钠口服溶液</a:t>
            </a:r>
            <a:r>
              <a:rPr lang="zh-CN" altLang="en-US" sz="1400" b="1" dirty="0">
                <a:solidFill>
                  <a:schemeClr val="tx1">
                    <a:lumMod val="85000"/>
                    <a:lumOff val="15000"/>
                  </a:schemeClr>
                </a:solidFill>
                <a:latin typeface="+mn-ea"/>
                <a:cs typeface="+mn-ea"/>
              </a:rPr>
              <a:t>用药便捷，适应症广，安全性高，临床管理难度低</a:t>
            </a:r>
            <a:r>
              <a:rPr lang="zh-CN" altLang="en-US" sz="1400" dirty="0">
                <a:solidFill>
                  <a:schemeClr val="tx1">
                    <a:lumMod val="85000"/>
                    <a:lumOff val="15000"/>
                  </a:schemeClr>
                </a:solidFill>
                <a:latin typeface="+mn-ea"/>
                <a:cs typeface="+mn-ea"/>
              </a:rPr>
              <a:t>，有助于提高医疗资源的利用效率。</a:t>
            </a:r>
            <a:endParaRPr lang="zh-CN" altLang="en-US" sz="1400" dirty="0">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口服溶液的临床优势可以使其在老年人、吞咽困难</a:t>
            </a:r>
            <a:r>
              <a:rPr lang="zh-CN" altLang="en-US" sz="1400" dirty="0">
                <a:solidFill>
                  <a:schemeClr val="tx1">
                    <a:lumMod val="85000"/>
                    <a:lumOff val="15000"/>
                  </a:schemeClr>
                </a:solidFill>
                <a:latin typeface="+mn-ea"/>
                <a:cs typeface="+mn-ea"/>
              </a:rPr>
              <a:t>患者的应用更广泛，进一步提升了医疗服务的公平性和可及性。</a:t>
            </a:r>
            <a:endParaRPr lang="zh-CN" altLang="en-US" sz="1400" dirty="0">
              <a:solidFill>
                <a:schemeClr val="tx1">
                  <a:lumMod val="85000"/>
                  <a:lumOff val="15000"/>
                </a:schemeClr>
              </a:solidFill>
              <a:latin typeface="+mn-ea"/>
              <a:cs typeface="+mn-ea"/>
            </a:endParaRPr>
          </a:p>
        </p:txBody>
      </p:sp>
      <p:cxnSp>
        <p:nvCxnSpPr>
          <p:cNvPr id="52" name="直接连接符 51"/>
          <p:cNvCxnSpPr/>
          <p:nvPr>
            <p:custDataLst>
              <p:tags r:id="rId23"/>
            </p:custDataLst>
          </p:nvPr>
        </p:nvCxnSpPr>
        <p:spPr>
          <a:xfrm>
            <a:off x="3374708" y="3396615"/>
            <a:ext cx="0" cy="915035"/>
          </a:xfrm>
          <a:prstGeom prst="line">
            <a:avLst/>
          </a:prstGeom>
          <a:ln w="12700">
            <a:gradFill flip="none" rotWithShape="1">
              <a:gsLst>
                <a:gs pos="0">
                  <a:schemeClr val="accent2">
                    <a:alpha val="0"/>
                  </a:schemeClr>
                </a:gs>
                <a:gs pos="53000">
                  <a:schemeClr val="accent2">
                    <a:alpha val="100000"/>
                  </a:schemeClr>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3" name="矩形 52"/>
          <p:cNvSpPr/>
          <p:nvPr>
            <p:custDataLst>
              <p:tags r:id="rId24"/>
            </p:custDataLst>
          </p:nvPr>
        </p:nvSpPr>
        <p:spPr>
          <a:xfrm>
            <a:off x="3579178" y="4839335"/>
            <a:ext cx="7923525" cy="1472568"/>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Wingdings" panose="05000000000000000000" charset="0"/>
              <a:buChar char="ü"/>
            </a:pPr>
            <a:endParaRPr lang="zh-CN" altLang="en-US" sz="1400" dirty="0">
              <a:solidFill>
                <a:schemeClr val="tx1">
                  <a:lumMod val="85000"/>
                  <a:lumOff val="15000"/>
                </a:schemeClr>
              </a:solidFill>
              <a:latin typeface="+mn-ea"/>
              <a:cs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rPr>
              <a:t>洛索洛芬钠为解热、镇痛、抗炎类</a:t>
            </a:r>
            <a:r>
              <a:rPr lang="en-US" altLang="zh-CN" sz="1400" dirty="0">
                <a:solidFill>
                  <a:schemeClr val="tx1">
                    <a:lumMod val="85000"/>
                    <a:lumOff val="15000"/>
                  </a:schemeClr>
                </a:solidFill>
                <a:latin typeface="+mn-ea"/>
                <a:cs typeface="+mn-ea"/>
                <a:sym typeface="+mn-ea"/>
              </a:rPr>
              <a:t>NSAIDs</a:t>
            </a:r>
            <a:r>
              <a:rPr lang="zh-CN" altLang="en-US" sz="1400" dirty="0">
                <a:solidFill>
                  <a:schemeClr val="tx1">
                    <a:lumMod val="85000"/>
                    <a:lumOff val="15000"/>
                  </a:schemeClr>
                </a:solidFill>
                <a:latin typeface="+mn-ea"/>
                <a:cs typeface="+mn-ea"/>
                <a:sym typeface="+mn-ea"/>
              </a:rPr>
              <a:t>药物，国内外有多指南共识推荐。</a:t>
            </a:r>
            <a:endParaRPr lang="zh-CN" altLang="en-US" sz="1400" dirty="0">
              <a:solidFill>
                <a:schemeClr val="tx1">
                  <a:lumMod val="85000"/>
                  <a:lumOff val="15000"/>
                </a:schemeClr>
              </a:solidFill>
              <a:latin typeface="+mn-ea"/>
              <a:cs typeface="+mn-ea"/>
              <a:sym typeface="+mn-ea"/>
            </a:endParaRPr>
          </a:p>
          <a:p>
            <a:pPr marL="285750" indent="-285750">
              <a:lnSpc>
                <a:spcPct val="150000"/>
              </a:lnSpc>
              <a:spcBef>
                <a:spcPct val="0"/>
              </a:spcBef>
              <a:spcAft>
                <a:spcPct val="0"/>
              </a:spcAft>
              <a:buFont typeface="Wingdings" panose="05000000000000000000" charset="0"/>
              <a:buChar char="ü"/>
            </a:pPr>
            <a:r>
              <a:rPr lang="zh-CN" altLang="en-US" sz="1400" dirty="0">
                <a:solidFill>
                  <a:schemeClr val="tx1">
                    <a:lumMod val="85000"/>
                    <a:lumOff val="15000"/>
                  </a:schemeClr>
                </a:solidFill>
                <a:latin typeface="+mn-ea"/>
                <a:cs typeface="+mn-ea"/>
                <a:sym typeface="+mn-ea"/>
              </a:rPr>
              <a:t>将洛索洛芬钠口服溶液纳入医保，可满足成人吞咽困难等特殊人群的基本用药需求，有效缓解患者症状，</a:t>
            </a:r>
            <a:r>
              <a:rPr lang="zh-CN" altLang="en-US" sz="1400" b="1" dirty="0">
                <a:solidFill>
                  <a:schemeClr val="tx1">
                    <a:lumMod val="85000"/>
                    <a:lumOff val="15000"/>
                  </a:schemeClr>
                </a:solidFill>
                <a:latin typeface="+mn-ea"/>
                <a:cs typeface="+mn-ea"/>
                <a:sym typeface="+mn-ea"/>
              </a:rPr>
              <a:t>符合</a:t>
            </a:r>
            <a:r>
              <a:rPr lang="en-US" altLang="zh-CN" sz="1400" b="1" dirty="0">
                <a:solidFill>
                  <a:schemeClr val="tx1">
                    <a:lumMod val="85000"/>
                    <a:lumOff val="15000"/>
                  </a:schemeClr>
                </a:solidFill>
                <a:latin typeface="+mn-ea"/>
                <a:cs typeface="+mn-ea"/>
                <a:sym typeface="+mn-ea"/>
              </a:rPr>
              <a:t>“</a:t>
            </a:r>
            <a:r>
              <a:rPr lang="zh-CN" altLang="en-US" sz="1400" b="1" dirty="0">
                <a:solidFill>
                  <a:schemeClr val="tx1">
                    <a:lumMod val="85000"/>
                    <a:lumOff val="15000"/>
                  </a:schemeClr>
                </a:solidFill>
                <a:latin typeface="+mn-ea"/>
                <a:cs typeface="+mn-ea"/>
                <a:sym typeface="+mn-ea"/>
              </a:rPr>
              <a:t>保基本</a:t>
            </a:r>
            <a:r>
              <a:rPr lang="en-US" altLang="zh-CN" sz="1400" b="1" dirty="0">
                <a:solidFill>
                  <a:schemeClr val="tx1">
                    <a:lumMod val="85000"/>
                    <a:lumOff val="15000"/>
                  </a:schemeClr>
                </a:solidFill>
                <a:latin typeface="+mn-ea"/>
                <a:cs typeface="+mn-ea"/>
                <a:sym typeface="+mn-ea"/>
              </a:rPr>
              <a:t>”</a:t>
            </a:r>
            <a:r>
              <a:rPr lang="zh-CN" altLang="en-US" sz="1400" b="1" dirty="0">
                <a:solidFill>
                  <a:schemeClr val="tx1">
                    <a:lumMod val="85000"/>
                    <a:lumOff val="15000"/>
                  </a:schemeClr>
                </a:solidFill>
                <a:latin typeface="+mn-ea"/>
                <a:cs typeface="+mn-ea"/>
                <a:sym typeface="+mn-ea"/>
              </a:rPr>
              <a:t>的原则</a:t>
            </a:r>
            <a:r>
              <a:rPr lang="zh-CN" altLang="en-US" sz="1400" dirty="0">
                <a:solidFill>
                  <a:schemeClr val="tx1">
                    <a:lumMod val="85000"/>
                    <a:lumOff val="15000"/>
                  </a:schemeClr>
                </a:solidFill>
                <a:latin typeface="+mn-ea"/>
                <a:cs typeface="+mn-ea"/>
                <a:sym typeface="+mn-ea"/>
              </a:rPr>
              <a:t>。</a:t>
            </a:r>
            <a:endParaRPr lang="zh-CN" altLang="en-US" sz="1400" dirty="0">
              <a:solidFill>
                <a:schemeClr val="tx1">
                  <a:lumMod val="85000"/>
                  <a:lumOff val="15000"/>
                </a:schemeClr>
              </a:solidFill>
              <a:latin typeface="+mn-ea"/>
              <a:cs typeface="+mn-ea"/>
              <a:sym typeface="+mn-ea"/>
            </a:endParaRPr>
          </a:p>
          <a:p>
            <a:pPr>
              <a:lnSpc>
                <a:spcPct val="150000"/>
              </a:lnSpc>
              <a:spcBef>
                <a:spcPct val="0"/>
              </a:spcBef>
              <a:spcAft>
                <a:spcPct val="0"/>
              </a:spcAft>
            </a:pPr>
            <a:endParaRPr lang="zh-CN" altLang="en-US" sz="1400" dirty="0">
              <a:solidFill>
                <a:schemeClr val="tx1">
                  <a:lumMod val="85000"/>
                  <a:lumOff val="15000"/>
                </a:schemeClr>
              </a:solidFill>
              <a:latin typeface="+mn-ea"/>
              <a:cs typeface="+mn-ea"/>
              <a:sym typeface="+mn-ea"/>
            </a:endParaRPr>
          </a:p>
        </p:txBody>
      </p:sp>
      <p:cxnSp>
        <p:nvCxnSpPr>
          <p:cNvPr id="54" name="直接连接符 53"/>
          <p:cNvCxnSpPr/>
          <p:nvPr>
            <p:custDataLst>
              <p:tags r:id="rId25"/>
            </p:custDataLst>
          </p:nvPr>
        </p:nvCxnSpPr>
        <p:spPr>
          <a:xfrm>
            <a:off x="3374708" y="5118100"/>
            <a:ext cx="0" cy="915035"/>
          </a:xfrm>
          <a:prstGeom prst="line">
            <a:avLst/>
          </a:prstGeom>
          <a:ln w="12700">
            <a:gradFill flip="none" rotWithShape="1">
              <a:gsLst>
                <a:gs pos="0">
                  <a:schemeClr val="accent1">
                    <a:alpha val="0"/>
                  </a:schemeClr>
                </a:gs>
                <a:gs pos="53000">
                  <a:schemeClr val="accent1">
                    <a:alpha val="100000"/>
                  </a:schemeClr>
                </a:gs>
                <a:gs pos="100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5" name="矩形 54"/>
          <p:cNvSpPr/>
          <p:nvPr>
            <p:custDataLst>
              <p:tags r:id="rId26"/>
            </p:custDataLst>
          </p:nvPr>
        </p:nvSpPr>
        <p:spPr>
          <a:xfrm>
            <a:off x="943928" y="3117850"/>
            <a:ext cx="2272030" cy="1472566"/>
          </a:xfrm>
          <a:prstGeom prst="rect">
            <a:avLst/>
          </a:prstGeom>
          <a:noFill/>
        </p:spPr>
        <p:txBody>
          <a:bodyPr wrap="square" lIns="0" tIns="0" rIns="0" bIns="0" rtlCol="0" anchor="ctr">
            <a:noAutofit/>
          </a:bodyPr>
          <a:lstStyle/>
          <a:p>
            <a:pPr algn="ctr">
              <a:spcBef>
                <a:spcPct val="0"/>
              </a:spcBef>
              <a:spcAft>
                <a:spcPct val="0"/>
              </a:spcAft>
            </a:pPr>
            <a:r>
              <a:rPr lang="zh-CN" altLang="en-US" sz="2800" b="1" dirty="0">
                <a:solidFill>
                  <a:schemeClr val="accent2"/>
                </a:solidFill>
                <a:latin typeface="+mn-ea"/>
                <a:cs typeface="+mn-ea"/>
              </a:rPr>
              <a:t>临床管理</a:t>
            </a:r>
            <a:endParaRPr lang="zh-CN" altLang="en-US" sz="2800" b="1" dirty="0">
              <a:solidFill>
                <a:schemeClr val="accent2"/>
              </a:solidFill>
              <a:latin typeface="+mn-ea"/>
              <a:cs typeface="+mn-ea"/>
            </a:endParaRPr>
          </a:p>
        </p:txBody>
      </p:sp>
      <p:sp>
        <p:nvSpPr>
          <p:cNvPr id="56" name="矩形 55"/>
          <p:cNvSpPr/>
          <p:nvPr>
            <p:custDataLst>
              <p:tags r:id="rId27"/>
            </p:custDataLst>
          </p:nvPr>
        </p:nvSpPr>
        <p:spPr>
          <a:xfrm>
            <a:off x="943928" y="4838700"/>
            <a:ext cx="2272030" cy="1473836"/>
          </a:xfrm>
          <a:prstGeom prst="rect">
            <a:avLst/>
          </a:prstGeom>
          <a:noFill/>
        </p:spPr>
        <p:txBody>
          <a:bodyPr wrap="square" lIns="0" tIns="0" rIns="0" bIns="0" rtlCol="0" anchor="ctr">
            <a:noAutofit/>
          </a:bodyPr>
          <a:lstStyle/>
          <a:p>
            <a:pPr algn="ctr">
              <a:spcBef>
                <a:spcPct val="0"/>
              </a:spcBef>
              <a:spcAft>
                <a:spcPct val="0"/>
              </a:spcAft>
            </a:pPr>
            <a:r>
              <a:rPr lang="zh-CN" altLang="en-US" sz="2800" b="1" dirty="0">
                <a:solidFill>
                  <a:schemeClr val="accent1"/>
                </a:solidFill>
                <a:latin typeface="+mn-ea"/>
                <a:cs typeface="+mn-ea"/>
              </a:rPr>
              <a:t>保基本</a:t>
            </a:r>
            <a:endParaRPr lang="zh-CN" altLang="en-US" sz="2800" b="1" dirty="0">
              <a:solidFill>
                <a:schemeClr val="accent1"/>
              </a:solidFill>
              <a:latin typeface="+mn-ea"/>
              <a:cs typeface="+mn-ea"/>
            </a:endParaRPr>
          </a:p>
        </p:txBody>
      </p:sp>
      <p:sp>
        <p:nvSpPr>
          <p:cNvPr id="57" name="任意多边形 56"/>
          <p:cNvSpPr/>
          <p:nvPr>
            <p:custDataLst>
              <p:tags r:id="rId28"/>
            </p:custDataLst>
          </p:nvPr>
        </p:nvSpPr>
        <p:spPr>
          <a:xfrm>
            <a:off x="11145838" y="6236970"/>
            <a:ext cx="360045" cy="76200"/>
          </a:xfrm>
          <a:custGeom>
            <a:avLst/>
            <a:gdLst/>
            <a:ahLst/>
            <a:cxnLst>
              <a:cxn ang="3">
                <a:pos x="hc" y="t"/>
              </a:cxn>
              <a:cxn ang="cd2">
                <a:pos x="l" y="vc"/>
              </a:cxn>
              <a:cxn ang="cd4">
                <a:pos x="hc" y="b"/>
              </a:cxn>
              <a:cxn ang="0">
                <a:pos x="r" y="vc"/>
              </a:cxn>
            </a:cxnLst>
            <a:rect l="l" t="t" r="r" b="b"/>
            <a:pathLst>
              <a:path w="1533" h="506">
                <a:moveTo>
                  <a:pt x="506" y="0"/>
                </a:moveTo>
                <a:lnTo>
                  <a:pt x="1533" y="0"/>
                </a:lnTo>
                <a:lnTo>
                  <a:pt x="1533" y="437"/>
                </a:lnTo>
                <a:lnTo>
                  <a:pt x="1532" y="437"/>
                </a:lnTo>
                <a:lnTo>
                  <a:pt x="1532" y="506"/>
                </a:lnTo>
                <a:lnTo>
                  <a:pt x="506" y="506"/>
                </a:lnTo>
                <a:lnTo>
                  <a:pt x="506" y="506"/>
                </a:lnTo>
                <a:lnTo>
                  <a:pt x="0" y="506"/>
                </a:lnTo>
                <a:lnTo>
                  <a:pt x="506" y="0"/>
                </a:lnTo>
                <a:close/>
              </a:path>
            </a:pathLst>
          </a:cu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solidFill>
                <a:schemeClr val="lt1"/>
              </a:solidFill>
            </a:endParaRPr>
          </a:p>
        </p:txBody>
      </p:sp>
      <p:sp>
        <p:nvSpPr>
          <p:cNvPr id="58" name="任意多边形 48"/>
          <p:cNvSpPr/>
          <p:nvPr>
            <p:custDataLst>
              <p:tags r:id="rId29"/>
            </p:custDataLst>
          </p:nvPr>
        </p:nvSpPr>
        <p:spPr>
          <a:xfrm>
            <a:off x="701358" y="4832350"/>
            <a:ext cx="1360805" cy="421005"/>
          </a:xfrm>
          <a:custGeom>
            <a:avLst/>
            <a:gdLst>
              <a:gd name="connsiteX0" fmla="*/ 1360968 w 1360968"/>
              <a:gd name="connsiteY0" fmla="*/ 0 h 457200"/>
              <a:gd name="connsiteX1" fmla="*/ 0 w 1360968"/>
              <a:gd name="connsiteY1" fmla="*/ 0 h 457200"/>
              <a:gd name="connsiteX2" fmla="*/ 0 w 1360968"/>
              <a:gd name="connsiteY2" fmla="*/ 457200 h 457200"/>
            </a:gdLst>
            <a:ahLst/>
            <a:cxnLst>
              <a:cxn ang="0">
                <a:pos x="connsiteX0" y="connsiteY0"/>
              </a:cxn>
              <a:cxn ang="0">
                <a:pos x="connsiteX1" y="connsiteY1"/>
              </a:cxn>
              <a:cxn ang="0">
                <a:pos x="connsiteX2" y="connsiteY2"/>
              </a:cxn>
            </a:cxnLst>
            <a:rect l="l" t="t" r="r" b="b"/>
            <a:pathLst>
              <a:path w="1360968" h="457200">
                <a:moveTo>
                  <a:pt x="1360968" y="0"/>
                </a:moveTo>
                <a:lnTo>
                  <a:pt x="0" y="0"/>
                </a:lnTo>
                <a:lnTo>
                  <a:pt x="0" y="4572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sp>
        <p:nvSpPr>
          <p:cNvPr id="59" name="等腰三角形 58"/>
          <p:cNvSpPr/>
          <p:nvPr>
            <p:custDataLst>
              <p:tags r:id="rId30"/>
            </p:custDataLst>
          </p:nvPr>
        </p:nvSpPr>
        <p:spPr>
          <a:xfrm rot="10800000" flipH="1">
            <a:off x="701358" y="4832350"/>
            <a:ext cx="266065" cy="16637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汉仪文黑-55简" panose="00020600040101010101" charset="-122"/>
              <a:ea typeface="汉仪文黑-55简" panose="00020600040101010101" charset="-122"/>
              <a:cs typeface="+mn-cs"/>
            </a:endParaRPr>
          </a:p>
        </p:txBody>
      </p:sp>
      <p:cxnSp>
        <p:nvCxnSpPr>
          <p:cNvPr id="60" name="直接连接符 59"/>
          <p:cNvCxnSpPr/>
          <p:nvPr>
            <p:custDataLst>
              <p:tags r:id="rId31"/>
            </p:custDataLst>
          </p:nvPr>
        </p:nvCxnSpPr>
        <p:spPr>
          <a:xfrm>
            <a:off x="732473" y="5085080"/>
            <a:ext cx="0" cy="1250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任意多边形: 形状 73"/>
          <p:cNvSpPr/>
          <p:nvPr>
            <p:custDataLst>
              <p:tags r:id="rId32"/>
            </p:custDataLst>
          </p:nvPr>
        </p:nvSpPr>
        <p:spPr>
          <a:xfrm>
            <a:off x="1271588" y="4789170"/>
            <a:ext cx="396240" cy="40640"/>
          </a:xfrm>
          <a:custGeom>
            <a:avLst/>
            <a:gdLst>
              <a:gd name="connsiteX0" fmla="*/ 149306 w 220641"/>
              <a:gd name="connsiteY0" fmla="*/ 0 h 40720"/>
              <a:gd name="connsiteX1" fmla="*/ 220641 w 220641"/>
              <a:gd name="connsiteY1" fmla="*/ 39541 h 40720"/>
              <a:gd name="connsiteX2" fmla="*/ 0 w 220641"/>
              <a:gd name="connsiteY2" fmla="*/ 40720 h 40720"/>
              <a:gd name="connsiteX3" fmla="*/ 22194 w 220641"/>
              <a:gd name="connsiteY3" fmla="*/ 680 h 40720"/>
              <a:gd name="connsiteX4" fmla="*/ 149306 w 220641"/>
              <a:gd name="connsiteY4" fmla="*/ 0 h 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41" h="40720">
                <a:moveTo>
                  <a:pt x="149306" y="0"/>
                </a:moveTo>
                <a:lnTo>
                  <a:pt x="220641" y="39541"/>
                </a:lnTo>
                <a:lnTo>
                  <a:pt x="0" y="40720"/>
                </a:lnTo>
                <a:lnTo>
                  <a:pt x="22194" y="680"/>
                </a:lnTo>
                <a:lnTo>
                  <a:pt x="1493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black"/>
              </a:solidFill>
              <a:latin typeface="汉仪文黑-55简" panose="00020600040101010101" charset="-122"/>
              <a:ea typeface="汉仪文黑-55简" panose="00020600040101010101" charset="-122"/>
            </a:endParaRPr>
          </a:p>
        </p:txBody>
      </p:sp>
    </p:spTree>
    <p:custDataLst>
      <p:tags r:id="rId33"/>
    </p:custDataLst>
  </p:cSld>
  <p:clrMapOvr>
    <a:masterClrMapping/>
  </p:clrMapOvr>
</p:sld>
</file>

<file path=ppt/tags/tag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0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11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34"/>
</p:tagLst>
</file>

<file path=ppt/tags/tag118.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119.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12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8"/>
</p:tagLst>
</file>

<file path=ppt/tags/tag12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13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 name="KSO_WM_UNIT_TEXT_LAYER_COUNT" val="1"/>
</p:tagLst>
</file>

<file path=ppt/tags/tag13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3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UNIT_TEXT_LAYER_COUNT" val="1"/>
</p:tagLst>
</file>

<file path=ppt/tags/tag13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14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150.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159.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6"/>
</p:tagLst>
</file>

<file path=ppt/tags/tag1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 name="KSO_WM_UNIT_TEXT_LAYER_COUNT" val="1"/>
</p:tagLst>
</file>

<file path=ppt/tags/tag16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16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 name="KSO_WM_UNIT_TEXT_LAYER_COUNT" val="1"/>
</p:tagLst>
</file>

<file path=ppt/tags/tag165.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 name="KSO_WM_UNIT_TEXT_LAYER_COUNT" val="1"/>
</p:tagLst>
</file>

<file path=ppt/tags/tag16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 name="KSO_WM_UNIT_TEXT_LAYER_COUNT" val="1"/>
</p:tagLst>
</file>

<file path=ppt/tags/tag171.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172.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 name="KSO_WM_UNIT_TEXT_LAYER_COUNT" val="1"/>
</p:tagLst>
</file>

<file path=ppt/tags/tag17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7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7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8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08"/>
  <p:tag name="KSO_WM_UNIT_TEXT_LAYER_COUNT" val="1"/>
</p:tagLst>
</file>

<file path=ppt/tags/tag18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18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9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93.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4.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0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9"/>
</p:tagLst>
</file>

<file path=ppt/tags/tag20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206.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0"/>
  <p:tag name="KSO_WM_UNIT_TEXT_LAYER_COUNT" val="1"/>
</p:tagLst>
</file>

<file path=ppt/tags/tag207.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005"/>
</p:tagLst>
</file>

<file path=ppt/tags/tag2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UNIT_TEXT_LAYER_COUNT" val="1"/>
  <p:tag name="KSO_WM_TEMPLATE_CATEGORY" val="custom"/>
  <p:tag name="KSO_WM_TEMPLATE_INDEX" val="20236005"/>
</p:tagLst>
</file>

<file path=ppt/tags/tag21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005"/>
  <p:tag name="KSO_WM_TEMPLATE_CATEGORY" val="custom"/>
  <p:tag name="KSO_WM_TEMPLATE_MASTER_TYPE" val="0"/>
</p:tagLst>
</file>

<file path=ppt/tags/tag215.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7.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1.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6.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1.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36.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3"/>
  <p:tag name="KSO_WM_UNIT_TEXT_LAYER_COUNT" val="1"/>
</p:tagLst>
</file>

<file path=ppt/tags/tag23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6"/>
  <p:tag name="KSO_WM_UNIT_TEXT_LAYER_COUNT" val="1"/>
</p:tagLst>
</file>

<file path=ppt/tags/tag23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3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4.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5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2.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7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7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7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82.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83.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84.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8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8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9.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9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0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05.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1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31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934"/>
</p:tagLst>
</file>

<file path=ppt/tags/tag32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5934"/>
</p:tagLst>
</file>

<file path=ppt/tags/tag3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5934"/>
  <p:tag name="KSO_WM_TEMPLATE_CATEGORY" val="custom"/>
  <p:tag name="KSO_WM_TEMPLATE_MASTER_TYPE" val="0"/>
  <p:tag name="KSO_WM_TEMPLATE_COLORSEQUENCE" val="1,2,3,4,5,6"/>
</p:tagLst>
</file>

<file path=ppt/tags/tag331.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单击此处&#10;添加文档标题"/>
</p:tagLst>
</file>

<file path=ppt/tags/tag33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TEXT_LAYER_COUNT" val="1"/>
  <p:tag name="KSO_WM_UNIT_PRESET_TEXT_INDEX" val="-1"/>
  <p:tag name="KSO_WM_UNIT_PRESET_TEXT_LEN" val="0"/>
</p:tagLst>
</file>

<file path=ppt/tags/tag333.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5934"/>
  <p:tag name="KSO_WM_TEMPLATE_CATEGORY" val="custom"/>
  <p:tag name="KSO_WM_SLIDE_INDEX" val="1"/>
  <p:tag name="KSO_WM_SLIDE_ID" val="custom20235934_1"/>
  <p:tag name="KSO_WM_TEMPLATE_MASTER_TYPE" val="0"/>
  <p:tag name="KSO_WM_SLIDE_LAYOUT" val="a_f"/>
  <p:tag name="KSO_WM_SLIDE_LAYOUT_CNT" val="1_2"/>
  <p:tag name="KSO_WM_TEMPLATE_COLORSEQUENCE" val="1,2,3,4,5,6"/>
</p:tagLst>
</file>

<file path=ppt/tags/tag334.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6005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005"/>
  <p:tag name="KSO_WM_TEMPLATE_CATEGORY" val="custom"/>
  <p:tag name="KSO_WM_UNIT_VALUE" val="2"/>
  <p:tag name="KSO_WM_UNIT_PRESET_TEXT_INDEX" val="-1"/>
  <p:tag name="KSO_WM_UNIT_PRESET_TEXT_LEN" val="0"/>
  <p:tag name="KSO_WM_UNIT_USESOURCEFORMAT_APPLY" val="1"/>
</p:tagLst>
</file>

<file path=ppt/tags/tag335.xml><?xml version="1.0" encoding="utf-8"?>
<p:tagLst xmlns:p="http://schemas.openxmlformats.org/presentationml/2006/main">
  <p:tag name="KSO_WM_UNIT_TYPE" val="i"/>
  <p:tag name="KSO_WM_UNIT_INDEX" val="1"/>
  <p:tag name="KSO_WM_BEAUTIFY_FLAG" val="#wm#"/>
  <p:tag name="KSO_WM_TAG_VERSION" val="3.0"/>
  <p:tag name="KSO_WM_DIAGRAM_GROUP_CODE" val="l1-1"/>
  <p:tag name="KSO_WM_UNIT_ID" val="custom20236005_5*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005"/>
  <p:tag name="KSO_WM_TEMPLATE_CATEGORY" val="custom"/>
  <p:tag name="KSO_WM_UNIT_TEXT_FILL_FORE_SCHEMECOLOR_INDEX" val="2"/>
  <p:tag name="KSO_WM_UNIT_TEXT_FILL_TYPE" val="1"/>
  <p:tag name="KSO_WM_UNIT_USESOURCEFORMAT_APPLY" val="1"/>
</p:tagLst>
</file>

<file path=ppt/tags/tag336.xml><?xml version="1.0" encoding="utf-8"?>
<p:tagLst xmlns:p="http://schemas.openxmlformats.org/presentationml/2006/main">
  <p:tag name="KSO_WM_UNIT_TYPE" val="l_h_i"/>
  <p:tag name="KSO_WM_UNIT_INDEX" val="1_1_2"/>
  <p:tag name="KSO_WM_BEAUTIFY_FLAG" val="#wm#"/>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37.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38.xml><?xml version="1.0" encoding="utf-8"?>
<p:tagLst xmlns:p="http://schemas.openxmlformats.org/presentationml/2006/main">
  <p:tag name="KSO_WM_UNIT_TYPE" val="l_h_i"/>
  <p:tag name="KSO_WM_UNIT_INDEX" val="1_1_3"/>
  <p:tag name="KSO_WM_BEAUTIFY_FLAG" val="#wm#"/>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39.xml><?xml version="1.0" encoding="utf-8"?>
<p:tagLst xmlns:p="http://schemas.openxmlformats.org/presentationml/2006/main">
  <p:tag name="KSO_WM_UNIT_TYPE" val="l_h_i"/>
  <p:tag name="KSO_WM_UNIT_INDEX" val="1_2_2"/>
  <p:tag name="KSO_WM_BEAUTIFY_FLAG" val="#wm#"/>
  <p:tag name="KSO_WM_TAG_VERSION" val="3.0"/>
  <p:tag name="KSO_WM_DIAGRAM_VERSION" val="3"/>
  <p:tag name="KSO_WM_DIAGRAM_GROUP_CODE" val="l1-1"/>
  <p:tag name="KSO_WM_UNIT_ID" val="custom20236005_5*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UNIT_ID" val="custom20236005_5*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41.xml><?xml version="1.0" encoding="utf-8"?>
<p:tagLst xmlns:p="http://schemas.openxmlformats.org/presentationml/2006/main">
  <p:tag name="KSO_WM_UNIT_TYPE" val="l_h_i"/>
  <p:tag name="KSO_WM_UNIT_INDEX" val="1_2_3"/>
  <p:tag name="KSO_WM_BEAUTIFY_FLAG" val="#wm#"/>
  <p:tag name="KSO_WM_TAG_VERSION" val="3.0"/>
  <p:tag name="KSO_WM_DIAGRAM_VERSION" val="3"/>
  <p:tag name="KSO_WM_DIAGRAM_GROUP_CODE" val="l1-1"/>
  <p:tag name="KSO_WM_UNIT_ID" val="custom20236005_5*l_h_i*1_2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42.xml><?xml version="1.0" encoding="utf-8"?>
<p:tagLst xmlns:p="http://schemas.openxmlformats.org/presentationml/2006/main">
  <p:tag name="KSO_WM_UNIT_TYPE" val="l_h_i"/>
  <p:tag name="KSO_WM_UNIT_INDEX" val="1_4_2"/>
  <p:tag name="KSO_WM_BEAUTIFY_FLAG" val="#wm#"/>
  <p:tag name="KSO_WM_TAG_VERSION" val="3.0"/>
  <p:tag name="KSO_WM_DIAGRAM_VERSION" val="3"/>
  <p:tag name="KSO_WM_DIAGRAM_GROUP_CODE" val="l1-1"/>
  <p:tag name="KSO_WM_UNIT_ID" val="custom20236005_5*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3.xml><?xml version="1.0" encoding="utf-8"?>
<p:tagLst xmlns:p="http://schemas.openxmlformats.org/presentationml/2006/main">
  <p:tag name="KSO_WM_UNIT_TYPE" val="l_h_i"/>
  <p:tag name="KSO_WM_UNIT_SUBTYPE" val="d"/>
  <p:tag name="KSO_WM_UNIT_INDEX" val="1_4_1"/>
  <p:tag name="KSO_WM_BEAUTIFY_FLAG" val="#wm#"/>
  <p:tag name="KSO_WM_TAG_VERSION" val="3.0"/>
  <p:tag name="KSO_WM_DIAGRAM_VERSION" val="3"/>
  <p:tag name="KSO_WM_DIAGRAM_GROUP_CODE" val="l1-1"/>
  <p:tag name="KSO_WM_UNIT_ID" val="custom20236005_5*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44.xml><?xml version="1.0" encoding="utf-8"?>
<p:tagLst xmlns:p="http://schemas.openxmlformats.org/presentationml/2006/main">
  <p:tag name="KSO_WM_UNIT_TYPE" val="l_h_i"/>
  <p:tag name="KSO_WM_UNIT_INDEX" val="1_4_3"/>
  <p:tag name="KSO_WM_BEAUTIFY_FLAG" val="#wm#"/>
  <p:tag name="KSO_WM_TAG_VERSION" val="3.0"/>
  <p:tag name="KSO_WM_DIAGRAM_VERSION" val="3"/>
  <p:tag name="KSO_WM_DIAGRAM_GROUP_CODE" val="l1-1"/>
  <p:tag name="KSO_WM_UNIT_ID" val="custom20236005_5*l_h_i*1_4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45.xml><?xml version="1.0" encoding="utf-8"?>
<p:tagLst xmlns:p="http://schemas.openxmlformats.org/presentationml/2006/main">
  <p:tag name="KSO_WM_UNIT_TYPE" val="l_h_i"/>
  <p:tag name="KSO_WM_UNIT_INDEX" val="1_5_2"/>
  <p:tag name="KSO_WM_BEAUTIFY_FLAG" val="#wm#"/>
  <p:tag name="KSO_WM_TAG_VERSION" val="3.0"/>
  <p:tag name="KSO_WM_DIAGRAM_VERSION" val="3"/>
  <p:tag name="KSO_WM_DIAGRAM_GROUP_CODE" val="l1-1"/>
  <p:tag name="KSO_WM_UNIT_ID" val="custom20236005_5*l_h_i*1_5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6.xml><?xml version="1.0" encoding="utf-8"?>
<p:tagLst xmlns:p="http://schemas.openxmlformats.org/presentationml/2006/main">
  <p:tag name="KSO_WM_UNIT_TYPE" val="l_h_i"/>
  <p:tag name="KSO_WM_UNIT_SUBTYPE" val="d"/>
  <p:tag name="KSO_WM_UNIT_INDEX" val="1_5_1"/>
  <p:tag name="KSO_WM_BEAUTIFY_FLAG" val="#wm#"/>
  <p:tag name="KSO_WM_TAG_VERSION" val="3.0"/>
  <p:tag name="KSO_WM_DIAGRAM_VERSION" val="3"/>
  <p:tag name="KSO_WM_DIAGRAM_GROUP_CODE" val="l1-1"/>
  <p:tag name="KSO_WM_UNIT_ID" val="custom20236005_5*l_h_i*1_5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47.xml><?xml version="1.0" encoding="utf-8"?>
<p:tagLst xmlns:p="http://schemas.openxmlformats.org/presentationml/2006/main">
  <p:tag name="KSO_WM_UNIT_TYPE" val="l_h_i"/>
  <p:tag name="KSO_WM_UNIT_INDEX" val="1_5_3"/>
  <p:tag name="KSO_WM_BEAUTIFY_FLAG" val="#wm#"/>
  <p:tag name="KSO_WM_TAG_VERSION" val="3.0"/>
  <p:tag name="KSO_WM_DIAGRAM_VERSION" val="3"/>
  <p:tag name="KSO_WM_DIAGRAM_GROUP_CODE" val="l1-1"/>
  <p:tag name="KSO_WM_UNIT_ID" val="custom20236005_5*l_h_i*1_5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48.xml><?xml version="1.0" encoding="utf-8"?>
<p:tagLst xmlns:p="http://schemas.openxmlformats.org/presentationml/2006/main">
  <p:tag name="KSO_WM_UNIT_TYPE" val="l_h_i"/>
  <p:tag name="KSO_WM_UNIT_INDEX" val="1_3_2"/>
  <p:tag name="KSO_WM_BEAUTIFY_FLAG" val="#wm#"/>
  <p:tag name="KSO_WM_TAG_VERSION" val="3.0"/>
  <p:tag name="KSO_WM_DIAGRAM_VERSION" val="3"/>
  <p:tag name="KSO_WM_DIAGRAM_GROUP_CODE" val="l1-1"/>
  <p:tag name="KSO_WM_UNIT_ID" val="custom20236005_5*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49.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UNIT_ID" val="custom20236005_5*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TYPE" val="l_h_i"/>
  <p:tag name="KSO_WM_UNIT_INDEX" val="1_3_3"/>
  <p:tag name="KSO_WM_BEAUTIFY_FLAG" val="#wm#"/>
  <p:tag name="KSO_WM_TAG_VERSION" val="3.0"/>
  <p:tag name="KSO_WM_DIAGRAM_VERSION" val="3"/>
  <p:tag name="KSO_WM_DIAGRAM_GROUP_CODE" val="l1-1"/>
  <p:tag name="KSO_WM_UNIT_ID" val="custom20236005_5*l_h_i*1_3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51.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2.xml><?xml version="1.0" encoding="utf-8"?>
<p:tagLst xmlns:p="http://schemas.openxmlformats.org/presentationml/2006/main">
  <p:tag name="KSO_WM_UNIT_TYPE" val="l_h_f"/>
  <p:tag name="KSO_WM_UNIT_INDEX" val="1_2_1"/>
  <p:tag name="KSO_WM_TAG_VERSION" val="3.0"/>
  <p:tag name="KSO_WM_DIAGRAM_VERSION" val="3"/>
  <p:tag name="KSO_WM_DIAGRAM_GROUP_CODE" val="l1-1"/>
  <p:tag name="KSO_WM_UNIT_ID" val="custom20236005_5*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3.xml><?xml version="1.0" encoding="utf-8"?>
<p:tagLst xmlns:p="http://schemas.openxmlformats.org/presentationml/2006/main">
  <p:tag name="KSO_WM_UNIT_TYPE" val="l_h_f"/>
  <p:tag name="KSO_WM_UNIT_INDEX" val="1_3_1"/>
  <p:tag name="KSO_WM_TAG_VERSION" val="3.0"/>
  <p:tag name="KSO_WM_DIAGRAM_VERSION" val="3"/>
  <p:tag name="KSO_WM_DIAGRAM_GROUP_CODE" val="l1-1"/>
  <p:tag name="KSO_WM_UNIT_ID" val="custom20236005_5*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4.xml><?xml version="1.0" encoding="utf-8"?>
<p:tagLst xmlns:p="http://schemas.openxmlformats.org/presentationml/2006/main">
  <p:tag name="KSO_WM_UNIT_TYPE" val="l_h_f"/>
  <p:tag name="KSO_WM_UNIT_INDEX" val="1_4_1"/>
  <p:tag name="KSO_WM_TAG_VERSION" val="3.0"/>
  <p:tag name="KSO_WM_DIAGRAM_VERSION" val="3"/>
  <p:tag name="KSO_WM_DIAGRAM_GROUP_CODE" val="l1-1"/>
  <p:tag name="KSO_WM_UNIT_ID" val="custom20236005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5.xml><?xml version="1.0" encoding="utf-8"?>
<p:tagLst xmlns:p="http://schemas.openxmlformats.org/presentationml/2006/main">
  <p:tag name="KSO_WM_UNIT_TYPE" val="l_h_f"/>
  <p:tag name="KSO_WM_UNIT_INDEX" val="1_4_1"/>
  <p:tag name="KSO_WM_TAG_VERSION" val="3.0"/>
  <p:tag name="KSO_WM_DIAGRAM_VERSION" val="3"/>
  <p:tag name="KSO_WM_DIAGRAM_GROUP_CODE" val="l1-1"/>
  <p:tag name="KSO_WM_UNIT_ID" val="custom20236005_5*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56.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5"/>
  <p:tag name="KSO_WM_DIAGRAM_GROUP_CODE" val="l1-1"/>
  <p:tag name="KSO_WM_BEAUTIFY_FLAG" val="#wm#"/>
  <p:tag name="KSO_WM_TEMPLATE_INDEX" val="20236005"/>
  <p:tag name="KSO_WM_TEMPLATE_CATEGORY" val="custom"/>
  <p:tag name="KSO_WM_SLIDE_INDEX" val="5"/>
  <p:tag name="KSO_WM_SLIDE_ID" val="custom20236005_5"/>
  <p:tag name="KSO_WM_TEMPLATE_MASTER_TYPE" val="0"/>
  <p:tag name="KSO_WM_SLIDE_LAYOUT" val="a_l"/>
  <p:tag name="KSO_WM_SLIDE_LAYOUT_CNT" val="1_1"/>
  <p:tag name="KSO_WM_SLIDE_DIAGTYPE" val="l"/>
</p:tagLst>
</file>

<file path=ppt/tags/tag357.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58.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59.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360.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61.xml><?xml version="1.0" encoding="utf-8"?>
<p:tagLst xmlns:p="http://schemas.openxmlformats.org/presentationml/2006/main">
  <p:tag name="TABLE_ENDDRAG_ORIGIN_RECT" val="781*245"/>
  <p:tag name="TABLE_ENDDRAG_RECT" val="86*92*781*245"/>
</p:tagLst>
</file>

<file path=ppt/tags/tag362.xml><?xml version="1.0" encoding="utf-8"?>
<p:tagLst xmlns:p="http://schemas.openxmlformats.org/presentationml/2006/main">
  <p:tag name="TABLE_ENDDRAG_ORIGIN_RECT" val="781*191"/>
  <p:tag name="TABLE_ENDDRAG_RECT" val="86*321*781*191"/>
</p:tagLst>
</file>

<file path=ppt/tags/tag363.xml><?xml version="1.0" encoding="utf-8"?>
<p:tagLst xmlns:p="http://schemas.openxmlformats.org/presentationml/2006/main">
  <p:tag name="KSO_WM_BEAUTIFY_FLAG" val="#wm#"/>
  <p:tag name="KSO_WM_TEMPLATE_CATEGORY" val="custom"/>
  <p:tag name="KSO_WM_TEMPLATE_INDEX" val="20236005"/>
</p:tagLst>
</file>

<file path=ppt/tags/tag364.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65.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66.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67.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2462_1*l_h_i*1_2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36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62_1*l_h_i*1_1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37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2462_1*l_h_i*1_1_3"/>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1*l_h_f*1_1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5.59999694824216,&quot;left&quot;:43.977960205078126,&quot;top&quot;:78.20000305175782,&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373.xml><?xml version="1.0" encoding="utf-8"?>
<p:tagLst xmlns:p="http://schemas.openxmlformats.org/presentationml/2006/main">
  <p:tag name="TABLE_ENDDRAG_ORIGIN_RECT" val="225*44"/>
  <p:tag name="TABLE_ENDDRAG_RECT" val="162*118*225*44"/>
</p:tagLst>
</file>

<file path=ppt/tags/tag374.xml><?xml version="1.0" encoding="utf-8"?>
<p:tagLst xmlns:p="http://schemas.openxmlformats.org/presentationml/2006/main">
  <p:tag name="TABLE_ENDDRAG_ORIGIN_RECT" val="225*44"/>
  <p:tag name="TABLE_ENDDRAG_RECT" val="162*118*225*44"/>
</p:tagLst>
</file>

<file path=ppt/tags/tag3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1*l_h_f*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5.59999389648436,&quot;left&quot;:44.67796020507812,&quot;top&quot;:102.55000305175781,&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37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1*l_h_f*1_2_1"/>
  <p:tag name="KSO_WM_TEMPLATE_CATEGORY" val="diagram"/>
  <p:tag name="KSO_WM_TEMPLATE_INDEX" val="2023246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95.59999389648436,&quot;left&quot;:44.67796020507812,&quot;top&quot;:102.55000305175781,&quot;width&quot;:851.24407958984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文本，简明扼要地阐述您的观点。根据需要可酌情增减文字，以便观者准确地理解您传达的思想。单击此处添加文本具体内容，简明扼要地阐述您的观点。根据需要可酌情增减文字"/>
  <p:tag name="KSO_WM_UNIT_TEXT_FILL_FORE_SCHEMECOLOR_INDEX" val="1"/>
  <p:tag name="KSO_WM_UNIT_TEXT_FILL_TYPE" val="1"/>
  <p:tag name="KSO_WM_DIAGRAM_USE_COLOR_VALUE" val="{&quot;color_scheme&quot;:1,&quot;color_type&quot;:1,&quot;theme_color_indexes&quot;:[5,6,5,6,5,6]}"/>
</p:tagLst>
</file>

<file path=ppt/tags/tag377.xml><?xml version="1.0" encoding="utf-8"?>
<p:tagLst xmlns:p="http://schemas.openxmlformats.org/presentationml/2006/main">
  <p:tag name="KSO_WM_BEAUTIFY_FLAG" val="#wm#"/>
  <p:tag name="KSO_WM_TEMPLATE_CATEGORY" val="custom"/>
  <p:tag name="KSO_WM_TEMPLATE_INDEX" val="20236005"/>
  <p:tag name="resource_record_key" val="{&quot;19&quot;:[20348538],&quot;65&quot;:[20235934],&quot;70&quot;:[3321780]}"/>
</p:tagLst>
</file>

<file path=ppt/tags/tag378.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79.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8.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81.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82.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1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1_1"/>
  <p:tag name="KSO_WM_TEMPLATE_INDEX" val="20231751"/>
  <p:tag name="KSO_WM_TAG_VERSION" val="3.0"/>
  <p:tag name="KSO_WM_DIAGRAM_VERSION" val="3"/>
  <p:tag name="KSO_WM_DIAGRAM_COLOR_TEXT_CAN_REMOVE" val="n"/>
  <p:tag name="KSO_WM_DIAGRAM_MAX_ITEMCNT" val="6"/>
  <p:tag name="KSO_WM_DIAGRAM_VIRTUALLY_FRAME" val="{&quot;height&quot;:387.0003967285156,&quot;left&quot;:49.64150390625,&quot;top&quot;:74.64960327148438,&quot;width&quot;:850.932905542569}"/>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正文，文字是您思想的提炼，请尽量言简意赅的阐述观点。单击此处输入你的项正文，简明扼要地阐述您的观点"/>
  <p:tag name="KSO_WM_UNIT_LINE_FORE_SCHEMECOLOR_INDEX" val="5"/>
  <p:tag name="KSO_WM_UNIT_TEXT_FILL_FORE_SCHEMECOLOR_INDEX" val="1"/>
  <p:tag name="KSO_WM_UNIT_TEXT_FILL_TYPE" val="1"/>
  <p:tag name="KSO_WM_DIAGRAM_USE_COLOR_VALUE" val="{&quot;color_scheme&quot;:1,&quot;color_type&quot;:1,&quot;theme_color_indexes&quot;:[6,6,6,6,6,6]}"/>
</p:tagLst>
</file>

<file path=ppt/tags/tag3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384.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2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2_1"/>
  <p:tag name="KSO_WM_TEMPLATE_INDEX" val="20231751"/>
  <p:tag name="KSO_WM_TAG_VERSION" val="3.0"/>
  <p:tag name="KSO_WM_DIAGRAM_VERSION" val="3"/>
  <p:tag name="KSO_WM_DIAGRAM_COLOR_TEXT_CAN_REMOVE" val="n"/>
  <p:tag name="KSO_WM_DIAGRAM_MAX_ITEMCNT" val="6"/>
  <p:tag name="KSO_WM_DIAGRAM_VIRTUALLY_FRAME" val="{&quot;height&quot;:387.0003967285156,&quot;left&quot;:49.64150390625,&quot;top&quot;:74.64960327148438,&quot;width&quot;:850.932905542569}"/>
  <p:tag name="KSO_WM_DIAGRAM_COLOR_MATCH_VALUE" val="{&quot;shape&quot;:{&quot;fill&quot;:{&quot;type&quot;:0},&quot;glow&quot;:{&quot;colorType&quot;:0},&quot;line&quot;:{&quot;solidLine&quot;:{&quot;brightness&quot;:0,&quot;colorType&quot;:1,&quot;foreColorIndex&quot;:6,&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简明扼要地阐述您的观点"/>
  <p:tag name="KSO_WM_UNIT_LINE_FORE_SCHEMECOLOR_INDEX" val="6"/>
  <p:tag name="KSO_WM_UNIT_TEXT_FILL_FORE_SCHEMECOLOR_INDEX" val="1"/>
  <p:tag name="KSO_WM_UNIT_TEXT_FILL_TYPE" val="1"/>
  <p:tag name="KSO_WM_DIAGRAM_USE_COLOR_VALUE" val="{&quot;color_scheme&quot;:1,&quot;color_type&quot;:1,&quot;theme_color_indexes&quot;:[6,6,6,6,6,6]}"/>
</p:tagLst>
</file>

<file path=ppt/tags/tag385.xml><?xml version="1.0" encoding="utf-8"?>
<p:tagLst xmlns:p="http://schemas.openxmlformats.org/presentationml/2006/main">
  <p:tag name="KSO_WM_UNIT_COMPATIBLE" val="0"/>
  <p:tag name="KSO_WM_UNIT_DIAGRAM_ISREFERUNIT" val="0"/>
  <p:tag name="KSO_WM_TEMPLATE_CATEGORY" val="diagram"/>
  <p:tag name="KSO_WM_UNIT_LAYERLEVEL" val="1_1_1"/>
  <p:tag name="KSO_WM_DIAGRAM_COLOR_TRICK" val="2"/>
  <p:tag name="KSO_WM_DIAGRAM_GROUP_CODE" val="l1-1"/>
  <p:tag name="KSO_WM_UNIT_INDEX" val="1_3_1"/>
  <p:tag name="KSO_WM_DIAGRAM_MIN_ITEMCNT" val="2"/>
  <p:tag name="KSO_WM_UNIT_SUBTYPE" val="a"/>
  <p:tag name="KSO_WM_UNIT_NOCLEAR" val="0"/>
  <p:tag name="KSO_WM_UNIT_VALUE" val="60"/>
  <p:tag name="KSO_WM_UNIT_HIGHLIGHT" val="0"/>
  <p:tag name="KSO_WM_UNIT_DIAGRAM_ISNUMVISUAL" val="0"/>
  <p:tag name="KSO_WM_UNIT_TYPE" val="l_h_f"/>
  <p:tag name="KSO_WM_UNIT_ID" val="diagram20231751_2*l_h_f*1_3_1"/>
  <p:tag name="KSO_WM_TEMPLATE_INDEX" val="20231751"/>
  <p:tag name="KSO_WM_TAG_VERSION" val="3.0"/>
  <p:tag name="KSO_WM_DIAGRAM_VERSION" val="3"/>
  <p:tag name="KSO_WM_DIAGRAM_COLOR_TEXT_CAN_REMOVE" val="n"/>
  <p:tag name="KSO_WM_DIAGRAM_MAX_ITEMCNT" val="6"/>
  <p:tag name="KSO_WM_DIAGRAM_VIRTUALLY_FRAME" val="{&quot;height&quot;:387.0003967285156,&quot;left&quot;:49.64150390625,&quot;top&quot;:74.64960327148438,&quot;width&quot;:850.932905542569}"/>
  <p:tag name="KSO_WM_DIAGRAM_COLOR_MATCH_VALUE" val="{&quot;shape&quot;:{&quot;fill&quot;:{&quot;type&quot;:0},&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FILL_FORE_SCHEMECOLOR_INDEX" val="14"/>
  <p:tag name="KSO_WM_UNIT_FILL_FORE_SCHEMECOLOR_INDEX_BRIGHTNESS" val="0"/>
  <p:tag name="KSO_WM_UNIT_TEXT_TYPE" val="1"/>
  <p:tag name="KSO_WM_UNIT_TEXT_LAYER_COUNT" val="1"/>
  <p:tag name="KSO_WM_BEAUTIFY_FLAG" val="#wm#"/>
  <p:tag name="KSO_WM_UNIT_PRESET_TEXT" val="单击此处输入项正文，文字是您思想的提炼，请尽量言简意赅的阐述观点。单击此处输入正文，简明扼要地阐述您的观点"/>
  <p:tag name="KSO_WM_UNIT_LINE_FORE_SCHEMECOLOR_INDEX" val="5"/>
  <p:tag name="KSO_WM_UNIT_TEXT_FILL_FORE_SCHEMECOLOR_INDEX" val="1"/>
  <p:tag name="KSO_WM_UNIT_TEXT_FILL_TYPE" val="1"/>
  <p:tag name="KSO_WM_DIAGRAM_USE_COLOR_VALUE" val="{&quot;color_scheme&quot;:1,&quot;color_type&quot;:1,&quot;theme_color_indexes&quot;:[6,6,6,6,6,6]}"/>
</p:tagLst>
</file>

<file path=ppt/tags/tag3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50079345703125,&quot;left&quot;:53.14150390625,&quot;top&quot;:105.2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3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8.50079345703125,&quot;left&quot;:53.14150390625,&quot;top&quot;:105.2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TABLE_ENDDRAG_ORIGIN_RECT" val="233*128"/>
  <p:tag name="TABLE_ENDDRAG_RECT" val="655*326*233*128"/>
</p:tagLst>
</file>

<file path=ppt/tags/tag39.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BEAUTIFY_FLAG" val="#wm#"/>
  <p:tag name="KSO_WM_TEMPLATE_CATEGORY" val="custom"/>
  <p:tag name="KSO_WM_TEMPLATE_INDEX" val="20236005"/>
  <p:tag name="resource_record_key" val="{&quot;65&quot;:[20235934],&quot;70&quot;:[3321646]}"/>
</p:tagLst>
</file>

<file path=ppt/tags/tag39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6.84999694824216,&quot;left&quot;:41.9,&quot;top&quot;:78.20000305175782,&quot;width&quot;:860.95}"/>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92.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393.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394.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95.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396.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397.xml><?xml version="1.0" encoding="utf-8"?>
<p:tagLst xmlns:p="http://schemas.openxmlformats.org/presentationml/2006/main">
  <p:tag name="TABLE_ENDDRAG_ORIGIN_RECT" val="339*66"/>
  <p:tag name="TABLE_ENDDRAG_RECT" val="196*249*339*66"/>
</p:tagLst>
</file>

<file path=ppt/tags/tag398.xml><?xml version="1.0" encoding="utf-8"?>
<p:tagLst xmlns:p="http://schemas.openxmlformats.org/presentationml/2006/main">
  <p:tag name="KSO_WM_DIAGRAM_VIRTUALLY_FRAME" val="{&quot;height&quot;:406.84999694824216,&quot;left&quot;:41.9,&quot;top&quot;:78.20000305175782,&quot;width&quot;:860.95}"/>
</p:tagLst>
</file>

<file path=ppt/tags/tag3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4.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DIAGRAM_VIRTUALLY_FRAME" val="{&quot;height&quot;:406.84999694824216,&quot;left&quot;:41.9,&quot;top&quot;:78.20000305175782,&quot;width&quot;:860.95}"/>
</p:tagLst>
</file>

<file path=ppt/tags/tag40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62_1*l_h_i*1_2_2"/>
  <p:tag name="KSO_WM_TEMPLATE_CATEGORY" val="diagram"/>
  <p:tag name="KSO_WM_TEMPLATE_INDEX" val="20232462"/>
  <p:tag name="KSO_WM_UNIT_LAYERLEVEL" val="1_1_1"/>
  <p:tag name="KSO_WM_TAG_VERSION" val="3.0"/>
  <p:tag name="KSO_WM_DIAGRAM_MAX_ITEMCNT" val="6"/>
  <p:tag name="KSO_WM_DIAGRAM_MIN_ITEMCNT" val="2"/>
  <p:tag name="KSO_WM_DIAGRAM_VIRTUALLY_FRAME" val="{&quot;height&quot;:406.84999694824216,&quot;left&quot;:41.9,&quot;top&quot;:78.20000305175782,&quot;width&quot;:860.95}"/>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402.xml><?xml version="1.0" encoding="utf-8"?>
<p:tagLst xmlns:p="http://schemas.openxmlformats.org/presentationml/2006/main">
  <p:tag name="KSO_WM_DIAGRAM_VIRTUALLY_FRAME" val="{&quot;height&quot;:406.84999694824216,&quot;left&quot;:41.9,&quot;top&quot;:78.20000305175782,&quot;width&quot;:860.95}"/>
</p:tagLst>
</file>

<file path=ppt/tags/tag40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51_2*l_h_a*1_1_1"/>
  <p:tag name="KSO_WM_TEMPLATE_CATEGORY" val="diagram"/>
  <p:tag name="KSO_WM_TEMPLATE_INDEX" val="20231751"/>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DIAGRAM_GROUP_CODE" val="l1-1"/>
  <p:tag name="KSO_WM_DIAGRAM_MAX_ITEMCNT" val="6"/>
  <p:tag name="KSO_WM_DIAGRAM_MIN_ITEMCNT" val="2"/>
  <p:tag name="KSO_WM_DIAGRAM_VIRTUALLY_FRAME" val="{&quot;height&quot;:387.0003967285156,&quot;left&quot;:49.64150390625,&quot;top&quot;:74.64960327148438,&quot;width&quot;:850.9329055425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添加标题"/>
  <p:tag name="KSO_WM_UNIT_FILL_TYPE" val="1"/>
  <p:tag name="KSO_WM_UNIT_FILL_FORE_SCHEMECOLOR_INDEX" val="5"/>
  <p:tag name="KSO_WM_UNIT_FILL_FORE_SCHEMECOLOR_INDEX_BRIGHTNESS" val="0"/>
  <p:tag name="KSO_WM_DIAGRAM_USE_COLOR_VALUE" val="{&quot;color_scheme&quot;:1,&quot;color_type&quot;:1,&quot;theme_color_indexes&quot;:[6,6,6,6,6,6]}"/>
</p:tagLst>
</file>

<file path=ppt/tags/tag404.xml><?xml version="1.0" encoding="utf-8"?>
<p:tagLst xmlns:p="http://schemas.openxmlformats.org/presentationml/2006/main">
  <p:tag name="KSO_WM_DIAGRAM_VIRTUALLY_FRAME" val="{&quot;height&quot;:406.84999694824216,&quot;left&quot;:41.9,&quot;top&quot;:78.20000305175782,&quot;width&quot;:860.95}"/>
</p:tagLst>
</file>

<file path=ppt/tags/tag405.xml><?xml version="1.0" encoding="utf-8"?>
<p:tagLst xmlns:p="http://schemas.openxmlformats.org/presentationml/2006/main">
  <p:tag name="KSO_WM_DIAGRAM_VIRTUALLY_FRAME" val="{&quot;height&quot;:406.84999694824216,&quot;left&quot;:41.9,&quot;top&quot;:78.20000305175782,&quot;width&quot;:860.95}"/>
</p:tagLst>
</file>

<file path=ppt/tags/tag406.xml><?xml version="1.0" encoding="utf-8"?>
<p:tagLst xmlns:p="http://schemas.openxmlformats.org/presentationml/2006/main">
  <p:tag name="KSO_WM_BEAUTIFY_FLAG" val="#wm#"/>
  <p:tag name="KSO_WM_TEMPLATE_CATEGORY" val="custom"/>
  <p:tag name="KSO_WM_TEMPLATE_INDEX" val="20236005"/>
  <p:tag name="resource_record_key" val="{&quot;19&quot;:[20347442],&quot;65&quot;:[20235934]}"/>
</p:tagLst>
</file>

<file path=ppt/tags/tag407.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408.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09.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1.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0.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11.xml><?xml version="1.0" encoding="utf-8"?>
<p:tagLst xmlns:p="http://schemas.openxmlformats.org/presentationml/2006/main">
  <p:tag name="TABLE_ENDDRAG_ORIGIN_RECT" val="818*320"/>
  <p:tag name="TABLE_ENDDRAG_RECT" val="77*141*818*320"/>
</p:tagLst>
</file>

<file path=ppt/tags/tag412.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13.xml><?xml version="1.0" encoding="utf-8"?>
<p:tagLst xmlns:p="http://schemas.openxmlformats.org/presentationml/2006/main">
  <p:tag name="KSO_WM_BEAUTIFY_FLAG" val="#wm#"/>
  <p:tag name="KSO_WM_TEMPLATE_CATEGORY" val="custom"/>
  <p:tag name="KSO_WM_TEMPLATE_INDEX" val="20236005"/>
</p:tagLst>
</file>

<file path=ppt/tags/tag414.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415.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16.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17.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18.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19.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0.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1.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2.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3.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4.xml><?xml version="1.0" encoding="utf-8"?>
<p:tagLst xmlns:p="http://schemas.openxmlformats.org/presentationml/2006/main">
  <p:tag name="KSO_WM_DIAGRAM_VIRTUALLY_FRAME" val="{&quot;height&quot;:216.85881889763778,&quot;left&quot;:107.09425196850393,&quot;top&quot;:167.53811023622046,&quot;width&quot;:691.9259055118112}"/>
</p:tagLst>
</file>

<file path=ppt/tags/tag425.xml><?xml version="1.0" encoding="utf-8"?>
<p:tagLst xmlns:p="http://schemas.openxmlformats.org/presentationml/2006/main">
  <p:tag name="KSO_WM_BEAUTIFY_FLAG" val="#wm#"/>
  <p:tag name="KSO_WM_TEMPLATE_CATEGORY" val="custom"/>
  <p:tag name="KSO_WM_TEMPLATE_INDEX" val="20236005"/>
  <p:tag name="resource_record_key" val="{&quot;19&quot;:[20342110],&quot;65&quot;:[20235934]}"/>
</p:tagLst>
</file>

<file path=ppt/tags/tag426.xml><?xml version="1.0" encoding="utf-8"?>
<p:tagLst xmlns:p="http://schemas.openxmlformats.org/presentationml/2006/main">
  <p:tag name="KSO_WM_UNIT_TYPE" val="l_h_i"/>
  <p:tag name="KSO_WM_UNIT_INDEX" val="1_1_2"/>
  <p:tag name="KSO_WM_TAG_VERSION" val="3.0"/>
  <p:tag name="KSO_WM_DIAGRAM_VERSION" val="3"/>
  <p:tag name="KSO_WM_DIAGRAM_GROUP_CODE" val="l1-1"/>
  <p:tag name="KSO_WM_UNIT_ID" val="custom20236005_5*l_h_i*1_1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gradient&quot;:[{&quot;brightness&quot;:0.9599999785423279,&quot;colorType&quot;:1,&quot;foreColorIndex&quot;:16,&quot;pos&quot;:0,&quot;transparency&quot;:0},{&quot;brightness&quot;:0.9599999785423279,&quot;colorType&quot;:1,&quot;foreColorIndex&quot;:16,&quot;pos&quot;:1,&quot;transparency&quot;:0}],&quot;type&quot;:3},&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6"/>
  <p:tag name="KSO_WM_UNIT_LINE_FORE_SCHEMECOLOR_INDEX" val="5"/>
  <p:tag name="KSO_WM_UNIT_LINE_FILL_TYPE" val="2"/>
  <p:tag name="KSO_WM_UNIT_TEXT_FILL_FORE_SCHEMECOLOR_INDEX" val="2"/>
  <p:tag name="KSO_WM_UNIT_TEXT_FILL_TYPE" val="1"/>
  <p:tag name="KSO_WM_UNIT_USESOURCEFORMAT_APPLY" val="1"/>
</p:tagLst>
</file>

<file path=ppt/tags/tag427.xml><?xml version="1.0" encoding="utf-8"?>
<p:tagLst xmlns:p="http://schemas.openxmlformats.org/presentationml/2006/main">
  <p:tag name="KSO_WM_UNIT_TYPE" val="l_h_i"/>
  <p:tag name="KSO_WM_UNIT_SUBTYPE" val="d"/>
  <p:tag name="KSO_WM_UNIT_INDEX" val="1_1_1"/>
  <p:tag name="KSO_WM_TAG_VERSION" val="3.0"/>
  <p:tag name="KSO_WM_DIAGRAM_VERSION" val="3"/>
  <p:tag name="KSO_WM_DIAGRAM_GROUP_CODE" val="l1-1"/>
  <p:tag name="KSO_WM_UNIT_ID" val="custom20236005_5*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428.xml><?xml version="1.0" encoding="utf-8"?>
<p:tagLst xmlns:p="http://schemas.openxmlformats.org/presentationml/2006/main">
  <p:tag name="KSO_WM_UNIT_TYPE" val="l_h_f"/>
  <p:tag name="KSO_WM_UNIT_INDEX" val="1_1_1"/>
  <p:tag name="KSO_WM_TAG_VERSION" val="3.0"/>
  <p:tag name="KSO_WM_DIAGRAM_VERSION" val="3"/>
  <p:tag name="KSO_WM_DIAGRAM_GROUP_CODE" val="l1-1"/>
  <p:tag name="KSO_WM_UNIT_ID" val="custom20236005_5*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UNIT_SUBTYPE" val="a"/>
  <p:tag name="KSO_WM_UNIT_VALUE" val="36"/>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添加目录项标题"/>
  <p:tag name="KSO_WM_UNIT_USESOURCEFORMAT_APPLY" val="1"/>
</p:tagLst>
</file>

<file path=ppt/tags/tag429.xml><?xml version="1.0" encoding="utf-8"?>
<p:tagLst xmlns:p="http://schemas.openxmlformats.org/presentationml/2006/main">
  <p:tag name="KSO_WM_UNIT_TYPE" val="l_h_i"/>
  <p:tag name="KSO_WM_UNIT_INDEX" val="1_1_3"/>
  <p:tag name="KSO_WM_TAG_VERSION" val="3.0"/>
  <p:tag name="KSO_WM_DIAGRAM_VERSION" val="3"/>
  <p:tag name="KSO_WM_DIAGRAM_GROUP_CODE" val="l1-1"/>
  <p:tag name="KSO_WM_UNIT_ID" val="custom20236005_5*l_h_i*1_1_3"/>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6005"/>
  <p:tag name="KSO_WM_TEMPLATE_CATEGORY" val="custom"/>
  <p:tag name="KSO_WM_DIAGRAM_MAX_ITEMCNT" val="6"/>
  <p:tag name="KSO_WM_DIAGRAM_MIN_ITEMCNT" val="2"/>
  <p:tag name="KSO_WM_DIAGRAM_VIRTUALLY_FRAME" val="{&quot;height&quot;:441.31268310546875,&quot;left&quot;:309.93086614173217,&quot;top&quot;:49.343658447265625,&quot;width&quot;:581.08968503937}"/>
  <p:tag name="KSO_WM_DIAGRAM_COLOR_MATCH_VALUE" val="{&quot;shape&quot;:{&quot;fill&quot;:{&quot;type&quot;:0},&quot;glow&quot;:{&quot;colorType&quot;:0},&quot;line&quot;:{&quot;solidLine&quot;:{&quot;brightness&quot;:0.800000011920929,&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4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0.xml><?xml version="1.0" encoding="utf-8"?>
<p:tagLst xmlns:p="http://schemas.openxmlformats.org/presentationml/2006/main">
  <p:tag name="KSO_WM_DIAGRAM_VIRTUALLY_FRAME" val="{&quot;height&quot;:445.25362204724416,&quot;left&quot;:159.91228346456688,&quot;top&quot;:97.30740157480315,&quot;width&quot;:800.0811023622048}"/>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7"/>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7"/>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gradient&quot;:[{&quot;brightness&quot;:0,&quot;colorType&quot;:1,&quot;foreColorIndex&quot;:5,&quot;pos&quot;:0,&quot;transparency&quot;:1},{&quot;brightness&quot;:0,&quot;colorType&quot;:1,&quot;foreColorIndex&quot;:5,&quot;pos&quot;:1,&quot;transparency&quot;:0.8500000238418579}],&quot;type&quot;:3},&quot;glow&quot;:{&quot;colorType&quot;:0},&quot;line&quot;:{&quot;solidLine&quot;:{&quot;brightness&quot;:0,&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5,6,5,6,5,6]}"/>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7"/>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7"/>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gradient&quot;:[{&quot;brightness&quot;:0,&quot;colorType&quot;:1,&quot;foreColorIndex&quot;:5,&quot;pos&quot;:0,&quot;transparency&quot;:1},{&quot;brightness&quot;:0,&quot;colorType&quot;:1,&quot;foreColorIndex&quot;:5,&quot;pos&quot;:1,&quot;transparency&quot;:0.8500000238418579}],&quot;type&quot;:3},&quot;glow&quot;:{&quot;colorType&quot;:0},&quot;line&quot;:{&quot;solidLine&quot;:{&quot;brightness&quot;:0,&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5,6,5,6,5,6]}"/>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7"/>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7"/>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gradient&quot;:[{&quot;brightness&quot;:0,&quot;colorType&quot;:1,&quot;foreColorIndex&quot;:5,&quot;pos&quot;:0,&quot;transparency&quot;:1},{&quot;brightness&quot;:0,&quot;colorType&quot;:1,&quot;foreColorIndex&quot;:5,&quot;pos&quot;:1,&quot;transparency&quot;:0.8500000238418579}],&quot;type&quot;:3},&quot;glow&quot;:{&quot;colorType&quot;:0},&quot;line&quot;:{&quot;solidLine&quot;:{&quot;brightness&quot;:0,&quot;colorType&quot;:1,&quot;foreColorIndex&quot;:5,&quot;transparency&quot;:0.4499999880790710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LINE_FORE_SCHEMECOLOR_INDEX" val="5"/>
  <p:tag name="KSO_WM_DIAGRAM_USE_COLOR_VALUE" val="{&quot;color_scheme&quot;:1,&quot;color_type&quot;:1,&quot;theme_color_indexes&quot;:[5,6,5,6,5,6]}"/>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4"/>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4"/>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6"/>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6"/>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5"/>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5"/>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1"/>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1_3"/>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1_3"/>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4"/>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4"/>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4.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6"/>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6"/>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5"/>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5"/>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1"/>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2_3"/>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2_3"/>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4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820_2*l_h_a*1_1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4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4820_2*l_h_f*1_1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820_2*l_h_i*1_1_2"/>
  <p:tag name="KSO_WM_TEMPLATE_CATEGORY" val="diagram"/>
  <p:tag name="KSO_WM_TEMPLATE_INDEX" val="20234820"/>
  <p:tag name="KSO_WM_UNIT_LAYERLEVEL" val="1_1_1"/>
  <p:tag name="KSO_WM_TAG_VERSION" val="3.0"/>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BEAUTIFY_FLAG" val="#wm#"/>
  <p:tag name="KSO_WM_DIAGRAM_USE_COLOR_VALUE" val="{&quot;color_scheme&quot;:1,&quot;color_type&quot;:1,&quot;theme_color_indexes&quot;:[5,6,5,6,5,6]}"/>
</p:tagLst>
</file>

<file path=ppt/tags/tag44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4820_2*l_h_f*1_2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820_2*l_h_i*1_2_2"/>
  <p:tag name="KSO_WM_TEMPLATE_CATEGORY" val="diagram"/>
  <p:tag name="KSO_WM_TEMPLATE_INDEX" val="20234820"/>
  <p:tag name="KSO_WM_UNIT_LAYERLEVEL" val="1_1_1"/>
  <p:tag name="KSO_WM_TAG_VERSION" val="3.0"/>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BEAUTIFY_FLAG" val="#wm#"/>
  <p:tag name="KSO_WM_DIAGRAM_USE_COLOR_VALUE" val="{&quot;color_scheme&quot;:1,&quot;color_type&quot;:1,&quot;theme_color_indexes&quot;:[5,6,5,6,5,6]}"/>
</p:tagLst>
</file>

<file path=ppt/tags/tag44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4820_2*l_h_f*1_3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4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820_2*l_h_i*1_3_2"/>
  <p:tag name="KSO_WM_TEMPLATE_CATEGORY" val="diagram"/>
  <p:tag name="KSO_WM_TEMPLATE_INDEX" val="20234820"/>
  <p:tag name="KSO_WM_UNIT_LAYERLEVEL" val="1_1_1"/>
  <p:tag name="KSO_WM_TAG_VERSION" val="3.0"/>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BEAUTIFY_FLAG" val="#wm#"/>
  <p:tag name="KSO_WM_DIAGRAM_USE_COLOR_VALUE" val="{&quot;color_scheme&quot;:1,&quot;color_type&quot;:1,&quot;theme_color_indexes&quot;:[5,6,5,6,5,6]}"/>
</p:tagLst>
</file>

<file path=ppt/tags/tag45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4820_2*l_h_a*1_2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4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4820_2*l_h_a*1_3_1"/>
  <p:tag name="KSO_WM_TEMPLATE_CATEGORY" val="diagram"/>
  <p:tag name="KSO_WM_TEMPLATE_INDEX" val="20234820"/>
  <p:tag name="KSO_WM_UNIT_LAYERLEVEL" val="1_1_1"/>
  <p:tag name="KSO_WM_TAG_VERSION" val="3.0"/>
  <p:tag name="KSO_WM_DIAGRAM_GROUP_CODE" val="l1-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BEAUTIFY_FLAG" val="#wm#"/>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4"/>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4"/>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6"/>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6"/>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5"/>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5"/>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1"/>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1"/>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5,6,5,6,5,6]}"/>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4820_2*l_h_i*1_3_3"/>
  <p:tag name="KSO_WM_TEMPLATE_CATEGORY" val="diagram"/>
  <p:tag name="KSO_WM_TEMPLATE_INDEX" val="20234820"/>
  <p:tag name="KSO_WM_UNIT_LAYERLEVEL" val="1_1_1"/>
  <p:tag name="KSO_WM_TAG_VERSION" val="3.0"/>
  <p:tag name="KSO_WM_BEAUTIFY_FLAG" val="#wm#"/>
  <p:tag name="KSO_WM_DIAGRAM_VERSION" val="3"/>
  <p:tag name="KSO_WM_DIAGRAM_COLOR_TRICK" val="1"/>
  <p:tag name="KSO_WM_DIAGRAM_COLOR_TEXT_CAN_REMOVE" val="n"/>
  <p:tag name="KSO_WM_UNIT_TYPE" val="l_h_i"/>
  <p:tag name="KSO_WM_UNIT_INDEX" val="1_3_3"/>
  <p:tag name="KSO_WM_DIAGRAM_MAX_ITEMCNT" val="3"/>
  <p:tag name="KSO_WM_DIAGRAM_MIN_ITEMCNT" val="2"/>
  <p:tag name="KSO_WM_DIAGRAM_VIRTUALLY_FRAME" val="{&quot;height&quot;:391.1000061035156,&quot;left&quot;:55.2,&quot;top&quot;:105.99999694824218,&quot;width&quot;:851.025039370078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458.xml><?xml version="1.0" encoding="utf-8"?>
<p:tagLst xmlns:p="http://schemas.openxmlformats.org/presentationml/2006/main">
  <p:tag name="KSO_WM_BEAUTIFY_FLAG" val="#wm#"/>
  <p:tag name="KSO_WM_TEMPLATE_CATEGORY" val="custom"/>
  <p:tag name="KSO_WM_TEMPLATE_INDEX" val="20236005"/>
  <p:tag name="resource_record_key" val="{&quot;65&quot;:[20235934],&quot;70&quot;:[3326204]}"/>
</p:tagLst>
</file>

<file path=ppt/tags/tag459.xml><?xml version="1.0" encoding="utf-8"?>
<p:tagLst xmlns:p="http://schemas.openxmlformats.org/presentationml/2006/main">
  <p:tag name="KSO_WM_UNIT_TYPE" val="a"/>
  <p:tag name="KSO_WM_UNIT_INDEX" val="1"/>
  <p:tag name="KSO_WM_BEAUTIFY_FLAG" val="#wm#"/>
  <p:tag name="KSO_WM_TAG_VERSION" val="3.0"/>
  <p:tag name="KSO_WM_UNIT_ID" val="custom20235934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Lst>
</file>

<file path=ppt/tags/tag4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0.xml><?xml version="1.0" encoding="utf-8"?>
<p:tagLst xmlns:p="http://schemas.openxmlformats.org/presentationml/2006/main">
  <p:tag name="KSO_WM_UNIT_TYPE" val="a"/>
  <p:tag name="KSO_WM_UNIT_INDEX" val="1"/>
  <p:tag name="KSO_WM_BEAUTIFY_FLAG" val="#wm#"/>
  <p:tag name="KSO_WM_TAG_VERSION" val="3.0"/>
  <p:tag name="KSO_WM_UNIT_ID" val="custom2023593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ISCONTENTSTITLE" val="0"/>
  <p:tag name="KSO_WM_UNIT_TEXT_TYPE" val="1"/>
  <p:tag name="KSO_WM_UNIT_PRESET_TEXT" val="单击此处&#10;添加文档标题"/>
</p:tagLst>
</file>

<file path=ppt/tags/tag46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93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34"/>
  <p:tag name="KSO_WM_TEMPLATE_CATEGORY" val="custom"/>
  <p:tag name="KSO_WM_UNIT_TEXT_LAYER_COUNT" val="1"/>
  <p:tag name="KSO_WM_UNIT_PRESET_TEXT_INDEX" val="-1"/>
  <p:tag name="KSO_WM_UNIT_PRESET_TEXT_LEN" val="0"/>
</p:tagLst>
</file>

<file path=ppt/tags/tag462.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934"/>
  <p:tag name="KSO_WM_TEMPLATE_CATEGORY" val="custom"/>
  <p:tag name="KSO_WM_SLIDE_INDEX" val="9"/>
  <p:tag name="KSO_WM_SLIDE_ID" val="custom20235934_9"/>
  <p:tag name="KSO_WM_TEMPLATE_MASTER_TYPE" val="0"/>
  <p:tag name="KSO_WM_SLIDE_LAYOUT" val="a_f"/>
  <p:tag name="KSO_WM_SLIDE_LAYOUT_CNT" val="1_2"/>
  <p:tag name="KSO_WM_TEMPLATE_COLORSEQUENCE" val="1,2,3,4,5,6"/>
</p:tagLst>
</file>

<file path=ppt/tags/tag463.xml><?xml version="1.0" encoding="utf-8"?>
<p:tagLst xmlns:p="http://schemas.openxmlformats.org/presentationml/2006/main">
  <p:tag name="resource_record_key" val="{&quot;13&quot;:[20481828],&quot;19&quot;:[20348538,20342110,20347442],&quot;65&quot;:[20236005],&quot;70&quot;:[3321780,3321646,3326204,3312351]}"/>
</p:tagLst>
</file>

<file path=ppt/tags/tag47.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2.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5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5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62.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63.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64.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6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9.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heme/theme1.xml><?xml version="1.0" encoding="utf-8"?>
<a:theme xmlns:a="http://schemas.openxmlformats.org/drawingml/2006/main" name="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19">
      <a:dk1>
        <a:srgbClr val="333333"/>
      </a:dk1>
      <a:lt1>
        <a:srgbClr val="FFFFFF"/>
      </a:lt1>
      <a:dk2>
        <a:srgbClr val="0E2E34"/>
      </a:dk2>
      <a:lt2>
        <a:srgbClr val="DEF0FA"/>
      </a:lt2>
      <a:accent1>
        <a:srgbClr val="3FACE3"/>
      </a:accent1>
      <a:accent2>
        <a:srgbClr val="6B86FB"/>
      </a:accent2>
      <a:accent3>
        <a:srgbClr val="4C9DE6"/>
      </a:accent3>
      <a:accent4>
        <a:srgbClr val="7995A7"/>
      </a:accent4>
      <a:accent5>
        <a:srgbClr val="3D5D7A"/>
      </a:accent5>
      <a:accent6>
        <a:srgbClr val="2D455B"/>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2024.3.12-4">
      <a:dk1>
        <a:srgbClr val="333333"/>
      </a:dk1>
      <a:lt1>
        <a:sysClr val="window" lastClr="FFFFFF"/>
      </a:lt1>
      <a:dk2>
        <a:srgbClr val="031A2F"/>
      </a:dk2>
      <a:lt2>
        <a:srgbClr val="E6EFFE"/>
      </a:lt2>
      <a:accent1>
        <a:srgbClr val="3758FB"/>
      </a:accent1>
      <a:accent2>
        <a:srgbClr val="419BFD"/>
      </a:accent2>
      <a:accent3>
        <a:srgbClr val="6542FC"/>
      </a:accent3>
      <a:accent4>
        <a:srgbClr val="9B42FC"/>
      </a:accent4>
      <a:accent5>
        <a:srgbClr val="D042FC"/>
      </a:accent5>
      <a:accent6>
        <a:srgbClr val="FB43CB"/>
      </a:accent6>
      <a:hlink>
        <a:srgbClr val="0026E5"/>
      </a:hlink>
      <a:folHlink>
        <a:srgbClr val="7E1FAD"/>
      </a:folHlink>
    </a:clrScheme>
    <a:fontScheme name="qm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gn="l">
          <a:lnSpc>
            <a:spcPct val="140000"/>
          </a:lnSpc>
          <a:defRPr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4729</Words>
  <Application>WPS 演示</Application>
  <PresentationFormat>宽屏</PresentationFormat>
  <Paragraphs>354</Paragraphs>
  <Slides>10</Slides>
  <Notes>4</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10</vt:i4>
      </vt:variant>
    </vt:vector>
  </HeadingPairs>
  <TitlesOfParts>
    <vt:vector size="28" baseType="lpstr">
      <vt:lpstr>Arial</vt:lpstr>
      <vt:lpstr>宋体</vt:lpstr>
      <vt:lpstr>Wingdings</vt:lpstr>
      <vt:lpstr>江城圆体 400W</vt:lpstr>
      <vt:lpstr>微软雅黑</vt:lpstr>
      <vt:lpstr>Wingdings</vt:lpstr>
      <vt:lpstr>黑体</vt:lpstr>
      <vt:lpstr>Times New Roman</vt:lpstr>
      <vt:lpstr>+中文正文</vt:lpstr>
      <vt:lpstr>Liberation Mono</vt:lpstr>
      <vt:lpstr>Source Han Sans CN Bold</vt:lpstr>
      <vt:lpstr>Source Han Sans</vt:lpstr>
      <vt:lpstr>汉仪文黑-55简</vt:lpstr>
      <vt:lpstr>Arial Unicode MS</vt:lpstr>
      <vt:lpstr>Calibri</vt:lpstr>
      <vt:lpstr>Office 主题​​</vt:lpstr>
      <vt:lpstr>2_Office 主题​​</vt:lpstr>
      <vt:lpstr>1_Office 主题​​</vt:lpstr>
      <vt:lpstr>洛索洛芬钠口服溶液</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探路者</cp:lastModifiedBy>
  <cp:revision>257</cp:revision>
  <dcterms:created xsi:type="dcterms:W3CDTF">2019-06-19T02:08:00Z</dcterms:created>
  <dcterms:modified xsi:type="dcterms:W3CDTF">2026-06-02T01:33:46Z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9F9C824B4C25493490CB6C039366826B_13</vt:lpwstr>
  </property>
</Properties>
</file>