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handoutMasters/handoutMaster1.xml" ContentType="application/vnd.openxmlformats-officedocument.presentationml.handoutMaster+xml"/>
  <Override PartName="/ppt/media/image2.svg" ContentType="image/svg+xml"/>
  <Override PartName="/ppt/media/image4.svg" ContentType="image/svg+xml"/>
  <Override PartName="/ppt/media/image5.svg" ContentType="image/svg+xml"/>
  <Override PartName="/ppt/media/image7.svg" ContentType="image/svg+xml"/>
  <Override PartName="/ppt/notesMasters/notesMaster1.xml" ContentType="application/vnd.openxmlformats-officedocument.presentationml.notesMaster+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3" Type="http://schemas.openxmlformats.org/package/2006/relationships/metadata/core-properties" Target="docProps/core.xml"/><Relationship Id="rId2" Type="http://schemas.openxmlformats.org/officeDocument/2006/relationships/extended-properties" Target="docProps/app.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55" r:id="rId3"/>
    <p:sldMasterId id="2147483662" r:id="rId4"/>
  </p:sldMasterIdLst>
  <p:notesMasterIdLst>
    <p:notesMasterId r:id="rId14"/>
  </p:notesMasterIdLst>
  <p:handoutMasterIdLst>
    <p:handoutMasterId r:id="rId15"/>
  </p:handoutMasterIdLst>
  <p:sldIdLst>
    <p:sldId id="256" r:id="rId5"/>
    <p:sldId id="257" r:id="rId6"/>
    <p:sldId id="268" r:id="rId7"/>
    <p:sldId id="269" r:id="rId8"/>
    <p:sldId id="270" r:id="rId9"/>
    <p:sldId id="274" r:id="rId10"/>
    <p:sldId id="272" r:id="rId11"/>
    <p:sldId id="275" r:id="rId12"/>
    <p:sldId id="265" r:id="rId13"/>
  </p:sldIdLst>
  <p:sldSz cx="12192000" cy="6858000"/>
  <p:notesSz cx="12192000" cy="6858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2" userDrawn="1">
          <p15:clr>
            <a:srgbClr val="A4A3A4"/>
          </p15:clr>
        </p15:guide>
        <p15:guide id="2" pos="2144"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4DBD7A"/>
    <a:srgbClr val="CCECD9"/>
    <a:srgbClr val="B1E2C5"/>
    <a:srgbClr val="00A141"/>
    <a:srgbClr val="E9F3EB"/>
    <a:srgbClr val="DDEBDE"/>
    <a:srgbClr val="E5F7ED"/>
    <a:srgbClr val="00448E"/>
    <a:srgbClr val="FAA010"/>
    <a:srgbClr val="4D7CB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无样式，网格型">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howGuides="1">
      <p:cViewPr varScale="1">
        <p:scale>
          <a:sx n="78" d="100"/>
          <a:sy n="78" d="100"/>
        </p:scale>
        <p:origin x="-1536" y="-84"/>
      </p:cViewPr>
      <p:guideLst>
        <p:guide orient="horz" pos="2882"/>
        <p:guide pos="214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5.xml"/><Relationship Id="rId8" Type="http://schemas.openxmlformats.org/officeDocument/2006/relationships/slide" Target="slides/slide4.xml"/><Relationship Id="rId7" Type="http://schemas.openxmlformats.org/officeDocument/2006/relationships/slide" Target="slides/slide3.xml"/><Relationship Id="rId6" Type="http://schemas.openxmlformats.org/officeDocument/2006/relationships/slide" Target="slides/slide2.xml"/><Relationship Id="rId5" Type="http://schemas.openxmlformats.org/officeDocument/2006/relationships/slide" Target="slides/slide1.xml"/><Relationship Id="rId4" Type="http://schemas.openxmlformats.org/officeDocument/2006/relationships/slideMaster" Target="slideMasters/slideMaster3.xml"/><Relationship Id="rId3" Type="http://schemas.openxmlformats.org/officeDocument/2006/relationships/slideMaster" Target="slideMasters/slideMaster2.xml"/><Relationship Id="rId2" Type="http://schemas.openxmlformats.org/officeDocument/2006/relationships/theme" Target="theme/theme1.xml"/><Relationship Id="rId18" Type="http://schemas.openxmlformats.org/officeDocument/2006/relationships/tableStyles" Target="tableStyles.xml"/><Relationship Id="rId17" Type="http://schemas.openxmlformats.org/officeDocument/2006/relationships/viewProps" Target="viewProps.xml"/><Relationship Id="rId16" Type="http://schemas.openxmlformats.org/officeDocument/2006/relationships/presProps" Target="presProps.xml"/><Relationship Id="rId15" Type="http://schemas.openxmlformats.org/officeDocument/2006/relationships/handoutMaster" Target="handoutMasters/handoutMaster1.xml"/><Relationship Id="rId14" Type="http://schemas.openxmlformats.org/officeDocument/2006/relationships/notesMaster" Target="notesMasters/notesMaster1.xml"/><Relationship Id="rId13" Type="http://schemas.openxmlformats.org/officeDocument/2006/relationships/slide" Target="slides/slide9.xml"/><Relationship Id="rId12" Type="http://schemas.openxmlformats.org/officeDocument/2006/relationships/slide" Target="slides/slide8.xml"/><Relationship Id="rId11" Type="http://schemas.openxmlformats.org/officeDocument/2006/relationships/slide" Target="slides/slide7.xml"/><Relationship Id="rId10" Type="http://schemas.openxmlformats.org/officeDocument/2006/relationships/slide" Target="slides/slide6.xml"/><Relationship Id="rId1" Type="http://schemas.openxmlformats.org/officeDocument/2006/relationships/slideMaster" Target="slideMasters/slide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5283200" cy="344091"/>
          </a:xfrm>
          <a:prstGeom prst="rect">
            <a:avLst/>
          </a:prstGeom>
        </p:spPr>
        <p:txBody>
          <a:bodyPr vert="horz" lIns="91440" tIns="45720" rIns="91440" bIns="45720" rtlCol="0"/>
          <a:lstStyle>
            <a:lvl1pPr algn="l">
              <a:defRPr sz="900"/>
            </a:lvl1pPr>
          </a:lstStyle>
          <a:p>
            <a:endParaRPr lang="zh-CN" altLang="en-US"/>
          </a:p>
        </p:txBody>
      </p:sp>
      <p:sp>
        <p:nvSpPr>
          <p:cNvPr id="3" name="日期占位符 2"/>
          <p:cNvSpPr>
            <a:spLocks noGrp="1"/>
          </p:cNvSpPr>
          <p:nvPr>
            <p:ph type="dt" sz="quarter" idx="1"/>
          </p:nvPr>
        </p:nvSpPr>
        <p:spPr>
          <a:xfrm>
            <a:off x="6905979" y="0"/>
            <a:ext cx="5283200" cy="344091"/>
          </a:xfrm>
          <a:prstGeom prst="rect">
            <a:avLst/>
          </a:prstGeom>
        </p:spPr>
        <p:txBody>
          <a:bodyPr vert="horz" lIns="91440" tIns="45720" rIns="91440" bIns="45720" rtlCol="0"/>
          <a:lstStyle>
            <a:lvl1pPr algn="r">
              <a:defRPr sz="900"/>
            </a:lvl1pPr>
          </a:lstStyle>
          <a:p>
            <a:fld id="{0F9B84EA-7D68-4D60-9CB1-D50884785D1C}" type="datetimeFigureOut">
              <a:rPr lang="zh-CN" altLang="en-US" smtClean="0"/>
            </a:fld>
            <a:endParaRPr lang="zh-CN" altLang="en-US"/>
          </a:p>
        </p:txBody>
      </p:sp>
      <p:sp>
        <p:nvSpPr>
          <p:cNvPr id="4" name="页脚占位符 3"/>
          <p:cNvSpPr>
            <a:spLocks noGrp="1"/>
          </p:cNvSpPr>
          <p:nvPr>
            <p:ph type="ftr" sz="quarter" idx="2"/>
          </p:nvPr>
        </p:nvSpPr>
        <p:spPr>
          <a:xfrm>
            <a:off x="0" y="6513910"/>
            <a:ext cx="5283200" cy="344090"/>
          </a:xfrm>
          <a:prstGeom prst="rect">
            <a:avLst/>
          </a:prstGeom>
        </p:spPr>
        <p:txBody>
          <a:bodyPr vert="horz" lIns="91440" tIns="45720" rIns="91440" bIns="45720" rtlCol="0" anchor="b"/>
          <a:lstStyle>
            <a:lvl1pPr algn="l">
              <a:defRPr sz="900"/>
            </a:lvl1pPr>
          </a:lstStyle>
          <a:p>
            <a:endParaRPr lang="zh-CN" altLang="en-US"/>
          </a:p>
        </p:txBody>
      </p:sp>
      <p:sp>
        <p:nvSpPr>
          <p:cNvPr id="5" name="灯片编号占位符 4"/>
          <p:cNvSpPr>
            <a:spLocks noGrp="1"/>
          </p:cNvSpPr>
          <p:nvPr>
            <p:ph type="sldNum" sz="quarter" idx="3"/>
          </p:nvPr>
        </p:nvSpPr>
        <p:spPr>
          <a:xfrm>
            <a:off x="6905979" y="6513910"/>
            <a:ext cx="5283200" cy="344090"/>
          </a:xfrm>
          <a:prstGeom prst="rect">
            <a:avLst/>
          </a:prstGeom>
        </p:spPr>
        <p:txBody>
          <a:bodyPr vert="horz" lIns="91440" tIns="45720" rIns="91440" bIns="45720" rtlCol="0" anchor="b"/>
          <a:lstStyle>
            <a:lvl1pPr algn="r">
              <a:defRPr sz="900"/>
            </a:lvl1pPr>
          </a:lstStyle>
          <a:p>
            <a:fld id="{8D4E0FC9-F1F8-4FAE-9988-3BA365CFD46F}" type="slidenum">
              <a:rPr lang="zh-CN" altLang="en-US" smtClean="0"/>
            </a:fld>
            <a:endParaRPr lang="zh-CN" alt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5283200" cy="344091"/>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6905979" y="0"/>
            <a:ext cx="5283200" cy="344091"/>
          </a:xfrm>
          <a:prstGeom prst="rect">
            <a:avLst/>
          </a:prstGeom>
        </p:spPr>
        <p:txBody>
          <a:bodyPr vert="horz" lIns="91440" tIns="45720" rIns="91440" bIns="45720" rtlCol="0"/>
          <a:lstStyle>
            <a:lvl1pPr algn="r">
              <a:defRPr sz="1200"/>
            </a:lvl1pPr>
          </a:lstStyle>
          <a:p>
            <a:fld id="{D2A48B96-639E-45A3-A0BA-2464DFDB1FAA}" type="datetimeFigureOut">
              <a:rPr lang="zh-CN" altLang="en-US" smtClean="0"/>
            </a:fld>
            <a:endParaRPr lang="zh-CN" altLang="en-US"/>
          </a:p>
        </p:txBody>
      </p:sp>
      <p:sp>
        <p:nvSpPr>
          <p:cNvPr id="4" name="幻灯片图像占位符 3"/>
          <p:cNvSpPr>
            <a:spLocks noGrp="1" noRot="1" noChangeAspect="1"/>
          </p:cNvSpPr>
          <p:nvPr>
            <p:ph type="sldImg" idx="2"/>
          </p:nvPr>
        </p:nvSpPr>
        <p:spPr>
          <a:xfrm>
            <a:off x="4038600" y="857250"/>
            <a:ext cx="4114800" cy="2314575"/>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1219200" y="3300413"/>
            <a:ext cx="9753600" cy="2700338"/>
          </a:xfrm>
          <a:prstGeom prst="rect">
            <a:avLst/>
          </a:prstGeom>
        </p:spPr>
        <p:txBody>
          <a:bodyPr vert="horz" lIns="91440" tIns="45720" rIns="91440" bIns="45720" rtlCol="0"/>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6" name="页脚占位符 5"/>
          <p:cNvSpPr>
            <a:spLocks noGrp="1"/>
          </p:cNvSpPr>
          <p:nvPr>
            <p:ph type="ftr" sz="quarter" idx="4"/>
          </p:nvPr>
        </p:nvSpPr>
        <p:spPr>
          <a:xfrm>
            <a:off x="0" y="6513910"/>
            <a:ext cx="5283200" cy="344090"/>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6905979" y="6513910"/>
            <a:ext cx="5283200" cy="344090"/>
          </a:xfrm>
          <a:prstGeom prst="rect">
            <a:avLst/>
          </a:prstGeom>
        </p:spPr>
        <p:txBody>
          <a:bodyPr vert="horz" lIns="91440" tIns="45720" rIns="91440" bIns="45720" rtlCol="0" anchor="b"/>
          <a:lstStyle>
            <a:lvl1pPr algn="r">
              <a:defRPr sz="1200"/>
            </a:lvl1pPr>
          </a:lstStyle>
          <a:p>
            <a:fld id="{A6837353-30EB-4A48-80EB-173D804AEFBD}" type="slidenum">
              <a:rPr lang="zh-CN" altLang="en-US" smtClean="0"/>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3.png"/><Relationship Id="rId1" Type="http://schemas.openxmlformats.org/officeDocument/2006/relationships/slideMaster" Target="../slideMasters/slideMaster3.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3.png"/><Relationship Id="rId1" Type="http://schemas.openxmlformats.org/officeDocument/2006/relationships/slideMaster" Target="../slideMasters/slideMaster3.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914400" y="2125980"/>
            <a:ext cx="10363200" cy="1440180"/>
          </a:xfrm>
          <a:prstGeom prst="rect">
            <a:avLst/>
          </a:prstGeom>
        </p:spPr>
        <p:txBody>
          <a:bodyPr wrap="square" lIns="0" tIns="0" rIns="0" bIns="0">
            <a:spAutoFit/>
          </a:bodyPr>
          <a:lstStyle>
            <a:lvl1pPr>
              <a:defRPr/>
            </a:lvl1pPr>
          </a:lstStyle>
          <a:p/>
        </p:txBody>
      </p:sp>
      <p:sp>
        <p:nvSpPr>
          <p:cNvPr id="3" name="Holder 3"/>
          <p:cNvSpPr>
            <a:spLocks noGrp="1"/>
          </p:cNvSpPr>
          <p:nvPr>
            <p:ph type="subTitle" idx="4"/>
          </p:nvPr>
        </p:nvSpPr>
        <p:spPr>
          <a:xfrm>
            <a:off x="1828800" y="3840480"/>
            <a:ext cx="8534400" cy="1714500"/>
          </a:xfrm>
          <a:prstGeom prst="rect">
            <a:avLst/>
          </a:prstGeom>
        </p:spPr>
        <p:txBody>
          <a:bodyPr wrap="square" lIns="0" tIns="0" rIns="0" bIns="0">
            <a:spAutoFit/>
          </a:bodyPr>
          <a:lstStyle>
            <a:lvl1pPr>
              <a:defRPr/>
            </a:lvl1pPr>
          </a:lstStyle>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fld>
            <a:endParaRPr lang="en-US"/>
          </a:p>
        </p:txBody>
      </p:sp>
      <p:sp>
        <p:nvSpPr>
          <p:cNvPr id="6" name="Holder 6"/>
          <p:cNvSpPr>
            <a:spLocks noGrp="1"/>
          </p:cNvSpPr>
          <p:nvPr>
            <p:ph type="sldNum" sz="quarter" idx="7"/>
          </p:nvPr>
        </p:nvSpPr>
        <p:spPr/>
        <p:txBody>
          <a:bodyPr lIns="0" tIns="0" rIns="0" bIns="0"/>
          <a:lstStyle>
            <a:lvl1pPr>
              <a:defRPr sz="1200" b="0" i="0">
                <a:solidFill>
                  <a:srgbClr val="888888"/>
                </a:solidFill>
                <a:latin typeface="等线" panose="02010600030101010101" charset="-122"/>
                <a:cs typeface="等线" panose="02010600030101010101" charset="-122"/>
              </a:defRPr>
            </a:lvl1pPr>
          </a:lstStyle>
          <a:p>
            <a:pPr marL="117475">
              <a:lnSpc>
                <a:spcPts val="1310"/>
              </a:lnSpc>
            </a:pPr>
            <a:fld id="{81D60167-4931-47E6-BA6A-407CBD079E47}" type="slidenum">
              <a:rPr dirty="0"/>
            </a:fld>
            <a:endParaRPr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 preserve="1" showMasterSp="0">
  <p:cSld name="1_Two Content">
    <p:bg>
      <p:bgPr>
        <a:solidFill>
          <a:schemeClr val="bg1"/>
        </a:solidFill>
        <a:effectLst/>
      </p:bgPr>
    </p:bg>
    <p:spTree>
      <p:nvGrpSpPr>
        <p:cNvPr id="1" name=""/>
        <p:cNvGrpSpPr/>
        <p:nvPr/>
      </p:nvGrpSpPr>
      <p:grpSpPr>
        <a:xfrm>
          <a:off x="0" y="0"/>
          <a:ext cx="0" cy="0"/>
          <a:chOff x="0" y="0"/>
          <a:chExt cx="0" cy="0"/>
        </a:xfrm>
      </p:grpSpPr>
      <p:sp>
        <p:nvSpPr>
          <p:cNvPr id="10" name="矩形 9"/>
          <p:cNvSpPr/>
          <p:nvPr userDrawn="1"/>
        </p:nvSpPr>
        <p:spPr>
          <a:xfrm>
            <a:off x="0" y="0"/>
            <a:ext cx="12192000" cy="1102360"/>
          </a:xfrm>
          <a:prstGeom prst="rect">
            <a:avLst/>
          </a:prstGeom>
          <a:gradFill>
            <a:gsLst>
              <a:gs pos="0">
                <a:srgbClr val="00A141"/>
              </a:gs>
              <a:gs pos="100000">
                <a:srgbClr val="00448E"/>
              </a:gs>
            </a:gsLst>
            <a:lin ang="0" scaled="0"/>
          </a:gradFill>
          <a:ln>
            <a:noFill/>
          </a:ln>
        </p:spPr>
        <p:style>
          <a:lnRef idx="2">
            <a:schemeClr val="accent1">
              <a:lumMod val="75000"/>
            </a:schemeClr>
          </a:lnRef>
          <a:fillRef idx="1">
            <a:schemeClr val="accent1"/>
          </a:fillRef>
          <a:effectRef idx="0">
            <a:srgbClr val="FFFFFF"/>
          </a:effectRef>
          <a:fontRef idx="minor">
            <a:schemeClr val="lt1"/>
          </a:fontRef>
        </p:style>
        <p:txBody>
          <a:bodyPr rtlCol="0" anchor="ctr"/>
          <a:p>
            <a:pPr algn="ctr"/>
            <a:endParaRPr lang="zh-CN" altLang="en-US"/>
          </a:p>
        </p:txBody>
      </p:sp>
      <p:sp>
        <p:nvSpPr>
          <p:cNvPr id="14" name="任意多边形 13"/>
          <p:cNvSpPr/>
          <p:nvPr userDrawn="1"/>
        </p:nvSpPr>
        <p:spPr>
          <a:xfrm rot="5400000">
            <a:off x="82550" y="-98425"/>
            <a:ext cx="1118870" cy="1282700"/>
          </a:xfrm>
          <a:custGeom>
            <a:avLst/>
            <a:gdLst>
              <a:gd name="adj" fmla="val 50000"/>
              <a:gd name="a" fmla="pin 0 adj 100000"/>
              <a:gd name="x1" fmla="*/ w a 200000"/>
              <a:gd name="x2" fmla="*/ w a 100000"/>
              <a:gd name="x3" fmla="+- x1 wd2 0"/>
            </a:gdLst>
            <a:ahLst/>
            <a:cxnLst>
              <a:cxn ang="3">
                <a:pos x="x2" y="t"/>
              </a:cxn>
              <a:cxn ang="cd2">
                <a:pos x="x1" y="vc"/>
              </a:cxn>
              <a:cxn ang="cd4">
                <a:pos x="l" y="b"/>
              </a:cxn>
              <a:cxn ang="cd4">
                <a:pos x="x2" y="b"/>
              </a:cxn>
              <a:cxn ang="cd4">
                <a:pos x="r" y="b"/>
              </a:cxn>
              <a:cxn ang="0">
                <a:pos x="x3" y="vc"/>
              </a:cxn>
            </a:cxnLst>
            <a:rect l="l" t="t" r="r" b="b"/>
            <a:pathLst>
              <a:path w="1109" h="2020">
                <a:moveTo>
                  <a:pt x="555" y="0"/>
                </a:moveTo>
                <a:lnTo>
                  <a:pt x="1109" y="259"/>
                </a:lnTo>
                <a:lnTo>
                  <a:pt x="1109" y="2020"/>
                </a:lnTo>
                <a:lnTo>
                  <a:pt x="2" y="2020"/>
                </a:lnTo>
                <a:lnTo>
                  <a:pt x="2" y="259"/>
                </a:lnTo>
                <a:lnTo>
                  <a:pt x="0" y="259"/>
                </a:lnTo>
                <a:lnTo>
                  <a:pt x="555" y="0"/>
                </a:lnTo>
                <a:close/>
              </a:path>
            </a:pathLst>
          </a:custGeom>
          <a:solidFill>
            <a:srgbClr val="00448E"/>
          </a:solidFill>
          <a:ln>
            <a:noFill/>
          </a:ln>
          <a:effectLst>
            <a:outerShdw blurRad="76200" dist="38100" dir="2700000" algn="tl" rotWithShape="0">
              <a:prstClr val="black">
                <a:alpha val="30000"/>
              </a:prstClr>
            </a:outerShdw>
          </a:effectLst>
        </p:spPr>
        <p:style>
          <a:lnRef idx="2">
            <a:schemeClr val="accent1">
              <a:lumMod val="75000"/>
            </a:schemeClr>
          </a:lnRef>
          <a:fillRef idx="1">
            <a:schemeClr val="accent1"/>
          </a:fillRef>
          <a:effectRef idx="0">
            <a:srgbClr val="FFFFFF"/>
          </a:effectRef>
          <a:fontRef idx="minor">
            <a:schemeClr val="lt1"/>
          </a:fontRef>
        </p:style>
        <p:txBody>
          <a:bodyPr wrap="square" rtlCol="0" anchor="ctr">
            <a:noAutofit/>
          </a:bodyPr>
          <a:p>
            <a:pPr algn="ctr"/>
            <a:endParaRPr lang="zh-CN" altLang="en-US"/>
          </a:p>
        </p:txBody>
      </p:sp>
      <p:sp>
        <p:nvSpPr>
          <p:cNvPr id="2" name="Holder 2"/>
          <p:cNvSpPr>
            <a:spLocks noGrp="1"/>
          </p:cNvSpPr>
          <p:nvPr>
            <p:ph type="title"/>
          </p:nvPr>
        </p:nvSpPr>
        <p:spPr>
          <a:xfrm>
            <a:off x="1415415" y="100330"/>
            <a:ext cx="5717540" cy="725170"/>
          </a:xfrm>
        </p:spPr>
        <p:txBody>
          <a:bodyPr lIns="0" tIns="0" rIns="0" bIns="0">
            <a:noAutofit/>
          </a:bodyPr>
          <a:lstStyle>
            <a:lvl1pPr>
              <a:defRPr sz="2800" b="1" i="0">
                <a:solidFill>
                  <a:schemeClr val="bg1"/>
                </a:solidFill>
                <a:latin typeface="微软雅黑" panose="020B0503020204020204" charset="-122"/>
                <a:cs typeface="微软雅黑" panose="020B0503020204020204" charset="-122"/>
              </a:defRPr>
            </a:lvl1pPr>
          </a:lstStyle>
          <a:p/>
        </p:txBody>
      </p:sp>
      <p:sp>
        <p:nvSpPr>
          <p:cNvPr id="3" name="Holder 3"/>
          <p:cNvSpPr>
            <a:spLocks noGrp="1"/>
          </p:cNvSpPr>
          <p:nvPr>
            <p:ph sz="half" idx="2"/>
          </p:nvPr>
        </p:nvSpPr>
        <p:spPr>
          <a:xfrm>
            <a:off x="609600" y="1577340"/>
            <a:ext cx="5303520" cy="4526280"/>
          </a:xfrm>
          <a:prstGeom prst="rect">
            <a:avLst/>
          </a:prstGeom>
        </p:spPr>
        <p:txBody>
          <a:bodyPr wrap="square" lIns="0" tIns="0" rIns="0" bIns="0">
            <a:spAutoFit/>
          </a:bodyPr>
          <a:lstStyle>
            <a:lvl1pPr>
              <a:defRPr/>
            </a:lvl1pPr>
          </a:lstStyle>
          <a:p/>
        </p:txBody>
      </p:sp>
      <p:sp>
        <p:nvSpPr>
          <p:cNvPr id="4" name="Holder 4"/>
          <p:cNvSpPr>
            <a:spLocks noGrp="1"/>
          </p:cNvSpPr>
          <p:nvPr>
            <p:ph sz="half" idx="3"/>
          </p:nvPr>
        </p:nvSpPr>
        <p:spPr>
          <a:xfrm>
            <a:off x="6278880" y="1577340"/>
            <a:ext cx="5303520" cy="4526280"/>
          </a:xfrm>
          <a:prstGeom prst="rect">
            <a:avLst/>
          </a:prstGeom>
        </p:spPr>
        <p:txBody>
          <a:bodyPr wrap="square" lIns="0" tIns="0" rIns="0" bIns="0">
            <a:spAutoFit/>
          </a:bodyPr>
          <a:lstStyle>
            <a:lvl1pPr>
              <a:defRPr/>
            </a:lvl1pPr>
          </a:lstStyle>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fld>
            <a:endParaRPr lang="en-US"/>
          </a:p>
        </p:txBody>
      </p:sp>
      <p:sp>
        <p:nvSpPr>
          <p:cNvPr id="7" name="Holder 7"/>
          <p:cNvSpPr>
            <a:spLocks noGrp="1"/>
          </p:cNvSpPr>
          <p:nvPr>
            <p:ph type="sldNum" sz="quarter" idx="7"/>
          </p:nvPr>
        </p:nvSpPr>
        <p:spPr/>
        <p:txBody>
          <a:bodyPr lIns="0" tIns="0" rIns="0" bIns="0"/>
          <a:lstStyle>
            <a:lvl1pPr>
              <a:defRPr sz="1200" b="0" i="0">
                <a:solidFill>
                  <a:srgbClr val="888888"/>
                </a:solidFill>
                <a:latin typeface="等线" panose="02010600030101010101" charset="-122"/>
                <a:cs typeface="等线" panose="02010600030101010101" charset="-122"/>
              </a:defRPr>
            </a:lvl1pPr>
          </a:lstStyle>
          <a:p>
            <a:pPr marL="117475">
              <a:lnSpc>
                <a:spcPts val="1310"/>
              </a:lnSpc>
            </a:pPr>
            <a:fld id="{81D60167-4931-47E6-BA6A-407CBD079E47}" type="slidenum">
              <a:rPr dirty="0"/>
            </a:fld>
            <a:endParaRPr dirty="0"/>
          </a:p>
        </p:txBody>
      </p:sp>
      <p:pic>
        <p:nvPicPr>
          <p:cNvPr id="11" name="图片 10" descr="未标题-1"/>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0134600" y="386080"/>
            <a:ext cx="1871345" cy="313690"/>
          </a:xfrm>
          <a:prstGeom prst="rect">
            <a:avLst/>
          </a:prstGeom>
        </p:spPr>
      </p:pic>
      <p:sp>
        <p:nvSpPr>
          <p:cNvPr id="21" name="文本框 20"/>
          <p:cNvSpPr txBox="1"/>
          <p:nvPr userDrawn="1"/>
        </p:nvSpPr>
        <p:spPr>
          <a:xfrm>
            <a:off x="4070985" y="927100"/>
            <a:ext cx="3701415" cy="368300"/>
          </a:xfrm>
          <a:prstGeom prst="rect">
            <a:avLst/>
          </a:prstGeom>
          <a:noFill/>
        </p:spPr>
        <p:txBody>
          <a:bodyPr wrap="square" rtlCol="0">
            <a:spAutoFit/>
          </a:bodyPr>
          <a:p>
            <a:endParaRPr lang="zh-CN" altLang="en-US"/>
          </a:p>
        </p:txBody>
      </p:sp>
      <p:sp>
        <p:nvSpPr>
          <p:cNvPr id="12" name="文本占位符 11"/>
          <p:cNvSpPr>
            <a:spLocks noGrp="1"/>
          </p:cNvSpPr>
          <p:nvPr>
            <p:ph type="body" idx="10" hasCustomPrompt="1"/>
          </p:nvPr>
        </p:nvSpPr>
        <p:spPr>
          <a:xfrm>
            <a:off x="107950" y="378143"/>
            <a:ext cx="1064895" cy="329565"/>
          </a:xfrm>
        </p:spPr>
        <p:txBody>
          <a:bodyPr wrap="square">
            <a:noAutofit/>
          </a:bodyPr>
          <a:lstStyle>
            <a:lvl1pPr algn="ctr">
              <a:defRPr sz="2000" b="1">
                <a:solidFill>
                  <a:schemeClr val="bg1"/>
                </a:solidFill>
                <a:latin typeface="微软雅黑" panose="020B0503020204020204" charset="-122"/>
                <a:ea typeface="微软雅黑" panose="020B0503020204020204" charset="-122"/>
              </a:defRPr>
            </a:lvl1pPr>
          </a:lstStyle>
          <a:p>
            <a:pPr lvl="0"/>
            <a:r>
              <a:rPr lang="zh-CN" altLang="en-US" smtClean="0"/>
              <a:t>单击此处</a:t>
            </a:r>
            <a:endParaRPr lang="zh-CN" altLang="en-US" smtClean="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2800" b="1" i="0">
                <a:solidFill>
                  <a:schemeClr val="bg1"/>
                </a:solidFill>
                <a:latin typeface="微软雅黑" panose="020B0503020204020204" charset="-122"/>
                <a:cs typeface="微软雅黑" panose="020B0503020204020204" charset="-122"/>
              </a:defRPr>
            </a:lvl1pPr>
          </a:lstStyle>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fld>
            <a:endParaRPr lang="en-US"/>
          </a:p>
        </p:txBody>
      </p:sp>
      <p:sp>
        <p:nvSpPr>
          <p:cNvPr id="5" name="Holder 5"/>
          <p:cNvSpPr>
            <a:spLocks noGrp="1"/>
          </p:cNvSpPr>
          <p:nvPr>
            <p:ph type="sldNum" sz="quarter" idx="7"/>
          </p:nvPr>
        </p:nvSpPr>
        <p:spPr/>
        <p:txBody>
          <a:bodyPr lIns="0" tIns="0" rIns="0" bIns="0"/>
          <a:lstStyle>
            <a:lvl1pPr>
              <a:defRPr sz="1200" b="0" i="0">
                <a:solidFill>
                  <a:srgbClr val="888888"/>
                </a:solidFill>
                <a:latin typeface="等线" panose="02010600030101010101" charset="-122"/>
                <a:cs typeface="等线" panose="02010600030101010101" charset="-122"/>
              </a:defRPr>
            </a:lvl1pPr>
          </a:lstStyle>
          <a:p>
            <a:pPr marL="117475">
              <a:lnSpc>
                <a:spcPts val="1310"/>
              </a:lnSpc>
            </a:pPr>
            <a:fld id="{81D60167-4931-47E6-BA6A-407CBD079E47}" type="slidenum">
              <a:rPr dirty="0"/>
            </a:fld>
            <a:endParaRPr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fld>
            <a:endParaRPr lang="en-US"/>
          </a:p>
        </p:txBody>
      </p:sp>
      <p:sp>
        <p:nvSpPr>
          <p:cNvPr id="4" name="Holder 4"/>
          <p:cNvSpPr>
            <a:spLocks noGrp="1"/>
          </p:cNvSpPr>
          <p:nvPr>
            <p:ph type="sldNum" sz="quarter" idx="7"/>
          </p:nvPr>
        </p:nvSpPr>
        <p:spPr/>
        <p:txBody>
          <a:bodyPr lIns="0" tIns="0" rIns="0" bIns="0"/>
          <a:lstStyle>
            <a:lvl1pPr>
              <a:defRPr sz="1200" b="0" i="0">
                <a:solidFill>
                  <a:srgbClr val="888888"/>
                </a:solidFill>
                <a:latin typeface="等线" panose="02010600030101010101" charset="-122"/>
                <a:cs typeface="等线" panose="02010600030101010101" charset="-122"/>
              </a:defRPr>
            </a:lvl1pPr>
          </a:lstStyle>
          <a:p>
            <a:pPr marL="117475">
              <a:lnSpc>
                <a:spcPts val="1310"/>
              </a:lnSpc>
            </a:pPr>
            <a:fld id="{81D60167-4931-47E6-BA6A-407CBD079E47}" type="slidenum">
              <a:rPr dirty="0"/>
            </a:fld>
            <a:endParaRPr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914400" y="2125980"/>
            <a:ext cx="10363200" cy="1440180"/>
          </a:xfrm>
          <a:prstGeom prst="rect">
            <a:avLst/>
          </a:prstGeom>
        </p:spPr>
        <p:txBody>
          <a:bodyPr wrap="square" lIns="0" tIns="0" rIns="0" bIns="0">
            <a:spAutoFit/>
          </a:bodyPr>
          <a:lstStyle>
            <a:lvl1pPr>
              <a:defRPr/>
            </a:lvl1pPr>
          </a:lstStyle>
          <a:p/>
        </p:txBody>
      </p:sp>
      <p:sp>
        <p:nvSpPr>
          <p:cNvPr id="3" name="Holder 3"/>
          <p:cNvSpPr>
            <a:spLocks noGrp="1"/>
          </p:cNvSpPr>
          <p:nvPr>
            <p:ph type="subTitle" idx="4"/>
          </p:nvPr>
        </p:nvSpPr>
        <p:spPr>
          <a:xfrm>
            <a:off x="1828800" y="3840480"/>
            <a:ext cx="8534400" cy="1714500"/>
          </a:xfrm>
          <a:prstGeom prst="rect">
            <a:avLst/>
          </a:prstGeom>
        </p:spPr>
        <p:txBody>
          <a:bodyPr wrap="square" lIns="0" tIns="0" rIns="0" bIns="0">
            <a:spAutoFit/>
          </a:bodyPr>
          <a:lstStyle>
            <a:lvl1pPr>
              <a:defRPr/>
            </a:lvl1pPr>
          </a:lstStyle>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fld>
            <a:endParaRPr lang="en-US"/>
          </a:p>
        </p:txBody>
      </p:sp>
      <p:sp>
        <p:nvSpPr>
          <p:cNvPr id="6" name="Holder 6"/>
          <p:cNvSpPr>
            <a:spLocks noGrp="1"/>
          </p:cNvSpPr>
          <p:nvPr>
            <p:ph type="sldNum" sz="quarter" idx="7"/>
          </p:nvPr>
        </p:nvSpPr>
        <p:spPr/>
        <p:txBody>
          <a:bodyPr lIns="0" tIns="0" rIns="0" bIns="0"/>
          <a:lstStyle>
            <a:lvl1pPr>
              <a:defRPr sz="1200" b="0" i="0">
                <a:solidFill>
                  <a:srgbClr val="888888"/>
                </a:solidFill>
                <a:latin typeface="等线" panose="02010600030101010101" charset="-122"/>
                <a:cs typeface="等线" panose="02010600030101010101" charset="-122"/>
              </a:defRPr>
            </a:lvl1pPr>
          </a:lstStyle>
          <a:p>
            <a:pPr marL="117475">
              <a:lnSpc>
                <a:spcPts val="1310"/>
              </a:lnSpc>
            </a:pPr>
            <a:fld id="{81D60167-4931-47E6-BA6A-407CBD079E47}" type="slidenum">
              <a:rPr dirty="0"/>
            </a:fld>
            <a:endParaRPr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2800" b="1" i="0">
                <a:solidFill>
                  <a:schemeClr val="bg1"/>
                </a:solidFill>
                <a:latin typeface="微软雅黑" panose="020B0503020204020204" charset="-122"/>
                <a:cs typeface="微软雅黑" panose="020B0503020204020204" charset="-122"/>
              </a:defRPr>
            </a:lvl1pPr>
          </a:lstStyle>
          <a:p/>
        </p:txBody>
      </p:sp>
      <p:sp>
        <p:nvSpPr>
          <p:cNvPr id="3" name="Holder 3"/>
          <p:cNvSpPr>
            <a:spLocks noGrp="1"/>
          </p:cNvSpPr>
          <p:nvPr>
            <p:ph type="body" idx="1"/>
          </p:nvPr>
        </p:nvSpPr>
        <p:spPr/>
        <p:txBody>
          <a:bodyPr lIns="0" tIns="0" rIns="0" bIns="0"/>
          <a:lstStyle>
            <a:lvl1pPr>
              <a:defRPr b="0" i="0">
                <a:solidFill>
                  <a:schemeClr val="tx1"/>
                </a:solidFill>
              </a:defRPr>
            </a:lvl1pPr>
          </a:lstStyle>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fld>
            <a:endParaRPr lang="en-US"/>
          </a:p>
        </p:txBody>
      </p:sp>
      <p:sp>
        <p:nvSpPr>
          <p:cNvPr id="6" name="Holder 6"/>
          <p:cNvSpPr>
            <a:spLocks noGrp="1"/>
          </p:cNvSpPr>
          <p:nvPr>
            <p:ph type="sldNum" sz="quarter" idx="7"/>
          </p:nvPr>
        </p:nvSpPr>
        <p:spPr/>
        <p:txBody>
          <a:bodyPr lIns="0" tIns="0" rIns="0" bIns="0"/>
          <a:lstStyle>
            <a:lvl1pPr>
              <a:defRPr sz="1200" b="0" i="0">
                <a:solidFill>
                  <a:srgbClr val="888888"/>
                </a:solidFill>
                <a:latin typeface="等线" panose="02010600030101010101" charset="-122"/>
                <a:cs typeface="等线" panose="02010600030101010101" charset="-122"/>
              </a:defRPr>
            </a:lvl1pPr>
          </a:lstStyle>
          <a:p>
            <a:pPr marL="117475">
              <a:lnSpc>
                <a:spcPts val="1310"/>
              </a:lnSpc>
            </a:pPr>
            <a:fld id="{81D60167-4931-47E6-BA6A-407CBD079E47}" type="slidenum">
              <a:rPr dirty="0"/>
            </a:fld>
            <a:endParaRPr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reserve="1" showMasterSp="0">
  <p:cSld name="Two Content">
    <p:bg>
      <p:bgPr>
        <a:solidFill>
          <a:schemeClr val="bg1"/>
        </a:solidFill>
        <a:effectLst/>
      </p:bgPr>
    </p:bg>
    <p:spTree>
      <p:nvGrpSpPr>
        <p:cNvPr id="1" name=""/>
        <p:cNvGrpSpPr/>
        <p:nvPr/>
      </p:nvGrpSpPr>
      <p:grpSpPr>
        <a:xfrm>
          <a:off x="0" y="0"/>
          <a:ext cx="0" cy="0"/>
          <a:chOff x="0" y="0"/>
          <a:chExt cx="0" cy="0"/>
        </a:xfrm>
      </p:grpSpPr>
      <p:sp>
        <p:nvSpPr>
          <p:cNvPr id="10" name="矩形 9"/>
          <p:cNvSpPr/>
          <p:nvPr userDrawn="1"/>
        </p:nvSpPr>
        <p:spPr>
          <a:xfrm>
            <a:off x="0" y="0"/>
            <a:ext cx="12192000" cy="687070"/>
          </a:xfrm>
          <a:prstGeom prst="rect">
            <a:avLst/>
          </a:prstGeom>
          <a:gradFill>
            <a:gsLst>
              <a:gs pos="0">
                <a:srgbClr val="00A141"/>
              </a:gs>
              <a:gs pos="100000">
                <a:srgbClr val="00448E"/>
              </a:gs>
            </a:gsLst>
            <a:lin ang="0" scaled="0"/>
          </a:gradFill>
          <a:ln>
            <a:noFill/>
          </a:ln>
        </p:spPr>
        <p:style>
          <a:lnRef idx="2">
            <a:schemeClr val="accent1">
              <a:lumMod val="75000"/>
            </a:schemeClr>
          </a:lnRef>
          <a:fillRef idx="1">
            <a:schemeClr val="accent1"/>
          </a:fillRef>
          <a:effectRef idx="0">
            <a:srgbClr val="FFFFFF"/>
          </a:effectRef>
          <a:fontRef idx="minor">
            <a:schemeClr val="lt1"/>
          </a:fontRef>
        </p:style>
        <p:txBody>
          <a:bodyPr rtlCol="0" anchor="ctr"/>
          <a:p>
            <a:pPr algn="ctr"/>
            <a:endParaRPr lang="zh-CN" altLang="en-US"/>
          </a:p>
        </p:txBody>
      </p:sp>
      <p:sp>
        <p:nvSpPr>
          <p:cNvPr id="14" name="任意多边形 13"/>
          <p:cNvSpPr/>
          <p:nvPr userDrawn="1"/>
        </p:nvSpPr>
        <p:spPr>
          <a:xfrm rot="5400000">
            <a:off x="289243" y="-306387"/>
            <a:ext cx="704215" cy="1282700"/>
          </a:xfrm>
          <a:custGeom>
            <a:avLst/>
            <a:gdLst>
              <a:gd name="adj" fmla="val 50000"/>
              <a:gd name="a" fmla="pin 0 adj 100000"/>
              <a:gd name="x1" fmla="*/ w a 200000"/>
              <a:gd name="x2" fmla="*/ w a 100000"/>
              <a:gd name="x3" fmla="+- x1 wd2 0"/>
            </a:gdLst>
            <a:ahLst/>
            <a:cxnLst>
              <a:cxn ang="3">
                <a:pos x="x2" y="t"/>
              </a:cxn>
              <a:cxn ang="cd2">
                <a:pos x="x1" y="vc"/>
              </a:cxn>
              <a:cxn ang="cd4">
                <a:pos x="l" y="b"/>
              </a:cxn>
              <a:cxn ang="cd4">
                <a:pos x="x2" y="b"/>
              </a:cxn>
              <a:cxn ang="cd4">
                <a:pos x="r" y="b"/>
              </a:cxn>
              <a:cxn ang="0">
                <a:pos x="x3" y="vc"/>
              </a:cxn>
            </a:cxnLst>
            <a:rect l="l" t="t" r="r" b="b"/>
            <a:pathLst>
              <a:path w="1109" h="2020">
                <a:moveTo>
                  <a:pt x="555" y="0"/>
                </a:moveTo>
                <a:lnTo>
                  <a:pt x="1109" y="259"/>
                </a:lnTo>
                <a:lnTo>
                  <a:pt x="1109" y="2020"/>
                </a:lnTo>
                <a:lnTo>
                  <a:pt x="2" y="2020"/>
                </a:lnTo>
                <a:lnTo>
                  <a:pt x="2" y="259"/>
                </a:lnTo>
                <a:lnTo>
                  <a:pt x="0" y="259"/>
                </a:lnTo>
                <a:lnTo>
                  <a:pt x="555" y="0"/>
                </a:lnTo>
                <a:close/>
              </a:path>
            </a:pathLst>
          </a:custGeom>
          <a:solidFill>
            <a:srgbClr val="00448E"/>
          </a:solidFill>
          <a:ln>
            <a:noFill/>
          </a:ln>
          <a:effectLst>
            <a:outerShdw blurRad="76200" dist="38100" dir="2700000" algn="tl" rotWithShape="0">
              <a:prstClr val="black">
                <a:alpha val="30000"/>
              </a:prstClr>
            </a:outerShdw>
          </a:effectLst>
        </p:spPr>
        <p:style>
          <a:lnRef idx="2">
            <a:schemeClr val="accent1">
              <a:lumMod val="75000"/>
            </a:schemeClr>
          </a:lnRef>
          <a:fillRef idx="1">
            <a:schemeClr val="accent1"/>
          </a:fillRef>
          <a:effectRef idx="0">
            <a:srgbClr val="FFFFFF"/>
          </a:effectRef>
          <a:fontRef idx="minor">
            <a:schemeClr val="lt1"/>
          </a:fontRef>
        </p:style>
        <p:txBody>
          <a:bodyPr wrap="square" rtlCol="0" anchor="ctr">
            <a:noAutofit/>
          </a:bodyPr>
          <a:p>
            <a:pPr algn="ctr"/>
            <a:endParaRPr lang="zh-CN" altLang="en-US"/>
          </a:p>
        </p:txBody>
      </p:sp>
      <p:sp>
        <p:nvSpPr>
          <p:cNvPr id="2" name="Holder 2"/>
          <p:cNvSpPr>
            <a:spLocks noGrp="1"/>
          </p:cNvSpPr>
          <p:nvPr>
            <p:ph type="title"/>
          </p:nvPr>
        </p:nvSpPr>
        <p:spPr>
          <a:xfrm>
            <a:off x="1415426" y="100030"/>
            <a:ext cx="5717540" cy="430530"/>
          </a:xfrm>
        </p:spPr>
        <p:txBody>
          <a:bodyPr lIns="0" tIns="0" rIns="0" bIns="0"/>
          <a:lstStyle>
            <a:lvl1pPr>
              <a:defRPr sz="2800" b="1" i="0">
                <a:solidFill>
                  <a:schemeClr val="bg1"/>
                </a:solidFill>
                <a:latin typeface="微软雅黑" panose="020B0503020204020204" charset="-122"/>
                <a:cs typeface="微软雅黑" panose="020B0503020204020204" charset="-122"/>
              </a:defRPr>
            </a:lvl1pPr>
          </a:lstStyle>
          <a:p/>
        </p:txBody>
      </p:sp>
      <p:sp>
        <p:nvSpPr>
          <p:cNvPr id="3" name="Holder 3"/>
          <p:cNvSpPr>
            <a:spLocks noGrp="1"/>
          </p:cNvSpPr>
          <p:nvPr>
            <p:ph sz="half" idx="2"/>
          </p:nvPr>
        </p:nvSpPr>
        <p:spPr>
          <a:xfrm>
            <a:off x="609600" y="1577340"/>
            <a:ext cx="5303520" cy="4526280"/>
          </a:xfrm>
          <a:prstGeom prst="rect">
            <a:avLst/>
          </a:prstGeom>
        </p:spPr>
        <p:txBody>
          <a:bodyPr wrap="square" lIns="0" tIns="0" rIns="0" bIns="0">
            <a:spAutoFit/>
          </a:bodyPr>
          <a:lstStyle>
            <a:lvl1pPr>
              <a:defRPr/>
            </a:lvl1pPr>
          </a:lstStyle>
          <a:p/>
        </p:txBody>
      </p:sp>
      <p:sp>
        <p:nvSpPr>
          <p:cNvPr id="4" name="Holder 4"/>
          <p:cNvSpPr>
            <a:spLocks noGrp="1"/>
          </p:cNvSpPr>
          <p:nvPr>
            <p:ph sz="half" idx="3"/>
          </p:nvPr>
        </p:nvSpPr>
        <p:spPr>
          <a:xfrm>
            <a:off x="6278880" y="1577340"/>
            <a:ext cx="5303520" cy="4526280"/>
          </a:xfrm>
          <a:prstGeom prst="rect">
            <a:avLst/>
          </a:prstGeom>
        </p:spPr>
        <p:txBody>
          <a:bodyPr wrap="square" lIns="0" tIns="0" rIns="0" bIns="0">
            <a:spAutoFit/>
          </a:bodyPr>
          <a:lstStyle>
            <a:lvl1pPr>
              <a:defRPr/>
            </a:lvl1pPr>
          </a:lstStyle>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fld>
            <a:endParaRPr lang="en-US"/>
          </a:p>
        </p:txBody>
      </p:sp>
      <p:sp>
        <p:nvSpPr>
          <p:cNvPr id="7" name="Holder 7"/>
          <p:cNvSpPr>
            <a:spLocks noGrp="1"/>
          </p:cNvSpPr>
          <p:nvPr>
            <p:ph type="sldNum" sz="quarter" idx="7"/>
          </p:nvPr>
        </p:nvSpPr>
        <p:spPr/>
        <p:txBody>
          <a:bodyPr lIns="0" tIns="0" rIns="0" bIns="0"/>
          <a:lstStyle>
            <a:lvl1pPr>
              <a:defRPr sz="1200" b="0" i="0">
                <a:solidFill>
                  <a:srgbClr val="888888"/>
                </a:solidFill>
                <a:latin typeface="等线" panose="02010600030101010101" charset="-122"/>
                <a:cs typeface="等线" panose="02010600030101010101" charset="-122"/>
              </a:defRPr>
            </a:lvl1pPr>
          </a:lstStyle>
          <a:p>
            <a:pPr marL="117475">
              <a:lnSpc>
                <a:spcPts val="1310"/>
              </a:lnSpc>
            </a:pPr>
            <a:fld id="{81D60167-4931-47E6-BA6A-407CBD079E47}" type="slidenum">
              <a:rPr dirty="0"/>
            </a:fld>
            <a:endParaRPr dirty="0"/>
          </a:p>
        </p:txBody>
      </p:sp>
      <p:pic>
        <p:nvPicPr>
          <p:cNvPr id="11" name="图片 10" descr="未标题-1"/>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0134600" y="179705"/>
            <a:ext cx="1871345" cy="313690"/>
          </a:xfrm>
          <a:prstGeom prst="rect">
            <a:avLst/>
          </a:prstGeom>
        </p:spPr>
      </p:pic>
      <p:sp>
        <p:nvSpPr>
          <p:cNvPr id="21" name="文本框 20"/>
          <p:cNvSpPr txBox="1"/>
          <p:nvPr userDrawn="1"/>
        </p:nvSpPr>
        <p:spPr>
          <a:xfrm>
            <a:off x="4070985" y="927100"/>
            <a:ext cx="3701415" cy="368300"/>
          </a:xfrm>
          <a:prstGeom prst="rect">
            <a:avLst/>
          </a:prstGeom>
          <a:noFill/>
        </p:spPr>
        <p:txBody>
          <a:bodyPr wrap="square" rtlCol="0">
            <a:spAutoFit/>
          </a:bodyPr>
          <a:p>
            <a:endParaRPr lang="zh-CN" altLang="en-US"/>
          </a:p>
        </p:txBody>
      </p:sp>
      <p:sp>
        <p:nvSpPr>
          <p:cNvPr id="12" name="文本占位符 11"/>
          <p:cNvSpPr>
            <a:spLocks noGrp="1"/>
          </p:cNvSpPr>
          <p:nvPr>
            <p:ph type="body" idx="10" hasCustomPrompt="1"/>
          </p:nvPr>
        </p:nvSpPr>
        <p:spPr>
          <a:xfrm>
            <a:off x="107950" y="163830"/>
            <a:ext cx="1064895" cy="329565"/>
          </a:xfrm>
        </p:spPr>
        <p:txBody>
          <a:bodyPr wrap="square">
            <a:noAutofit/>
          </a:bodyPr>
          <a:lstStyle>
            <a:lvl1pPr algn="ctr">
              <a:defRPr sz="2000" b="1">
                <a:solidFill>
                  <a:schemeClr val="bg1"/>
                </a:solidFill>
                <a:latin typeface="微软雅黑" panose="020B0503020204020204" charset="-122"/>
                <a:ea typeface="微软雅黑" panose="020B0503020204020204" charset="-122"/>
              </a:defRPr>
            </a:lvl1pPr>
          </a:lstStyle>
          <a:p>
            <a:pPr lvl="0"/>
            <a:r>
              <a:rPr lang="zh-CN" altLang="en-US" smtClean="0"/>
              <a:t>单击此处</a:t>
            </a:r>
            <a:endParaRPr lang="zh-CN" altLang="en-US" smtClean="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obj" preserve="1" showMasterSp="0">
  <p:cSld name="1_Two Content">
    <p:bg>
      <p:bgPr>
        <a:solidFill>
          <a:schemeClr val="bg1"/>
        </a:solidFill>
        <a:effectLst/>
      </p:bgPr>
    </p:bg>
    <p:spTree>
      <p:nvGrpSpPr>
        <p:cNvPr id="1" name=""/>
        <p:cNvGrpSpPr/>
        <p:nvPr/>
      </p:nvGrpSpPr>
      <p:grpSpPr>
        <a:xfrm>
          <a:off x="0" y="0"/>
          <a:ext cx="0" cy="0"/>
          <a:chOff x="0" y="0"/>
          <a:chExt cx="0" cy="0"/>
        </a:xfrm>
      </p:grpSpPr>
      <p:sp>
        <p:nvSpPr>
          <p:cNvPr id="10" name="矩形 9"/>
          <p:cNvSpPr/>
          <p:nvPr userDrawn="1"/>
        </p:nvSpPr>
        <p:spPr>
          <a:xfrm>
            <a:off x="0" y="0"/>
            <a:ext cx="12192000" cy="1102360"/>
          </a:xfrm>
          <a:prstGeom prst="rect">
            <a:avLst/>
          </a:prstGeom>
          <a:gradFill>
            <a:gsLst>
              <a:gs pos="0">
                <a:srgbClr val="00A141"/>
              </a:gs>
              <a:gs pos="100000">
                <a:srgbClr val="00448E"/>
              </a:gs>
            </a:gsLst>
            <a:lin ang="0" scaled="0"/>
          </a:gradFill>
          <a:ln>
            <a:noFill/>
          </a:ln>
        </p:spPr>
        <p:style>
          <a:lnRef idx="2">
            <a:schemeClr val="accent1">
              <a:lumMod val="75000"/>
            </a:schemeClr>
          </a:lnRef>
          <a:fillRef idx="1">
            <a:schemeClr val="accent1"/>
          </a:fillRef>
          <a:effectRef idx="0">
            <a:srgbClr val="FFFFFF"/>
          </a:effectRef>
          <a:fontRef idx="minor">
            <a:schemeClr val="lt1"/>
          </a:fontRef>
        </p:style>
        <p:txBody>
          <a:bodyPr rtlCol="0" anchor="ctr"/>
          <a:p>
            <a:pPr algn="ctr"/>
            <a:endParaRPr lang="zh-CN" altLang="en-US"/>
          </a:p>
        </p:txBody>
      </p:sp>
      <p:sp>
        <p:nvSpPr>
          <p:cNvPr id="14" name="任意多边形 13"/>
          <p:cNvSpPr/>
          <p:nvPr userDrawn="1"/>
        </p:nvSpPr>
        <p:spPr>
          <a:xfrm rot="5400000">
            <a:off x="82550" y="-98425"/>
            <a:ext cx="1118870" cy="1282700"/>
          </a:xfrm>
          <a:custGeom>
            <a:avLst/>
            <a:gdLst>
              <a:gd name="adj" fmla="val 50000"/>
              <a:gd name="a" fmla="pin 0 adj 100000"/>
              <a:gd name="x1" fmla="*/ w a 200000"/>
              <a:gd name="x2" fmla="*/ w a 100000"/>
              <a:gd name="x3" fmla="+- x1 wd2 0"/>
            </a:gdLst>
            <a:ahLst/>
            <a:cxnLst>
              <a:cxn ang="3">
                <a:pos x="x2" y="t"/>
              </a:cxn>
              <a:cxn ang="cd2">
                <a:pos x="x1" y="vc"/>
              </a:cxn>
              <a:cxn ang="cd4">
                <a:pos x="l" y="b"/>
              </a:cxn>
              <a:cxn ang="cd4">
                <a:pos x="x2" y="b"/>
              </a:cxn>
              <a:cxn ang="cd4">
                <a:pos x="r" y="b"/>
              </a:cxn>
              <a:cxn ang="0">
                <a:pos x="x3" y="vc"/>
              </a:cxn>
            </a:cxnLst>
            <a:rect l="l" t="t" r="r" b="b"/>
            <a:pathLst>
              <a:path w="1109" h="2020">
                <a:moveTo>
                  <a:pt x="555" y="0"/>
                </a:moveTo>
                <a:lnTo>
                  <a:pt x="1109" y="259"/>
                </a:lnTo>
                <a:lnTo>
                  <a:pt x="1109" y="2020"/>
                </a:lnTo>
                <a:lnTo>
                  <a:pt x="2" y="2020"/>
                </a:lnTo>
                <a:lnTo>
                  <a:pt x="2" y="259"/>
                </a:lnTo>
                <a:lnTo>
                  <a:pt x="0" y="259"/>
                </a:lnTo>
                <a:lnTo>
                  <a:pt x="555" y="0"/>
                </a:lnTo>
                <a:close/>
              </a:path>
            </a:pathLst>
          </a:custGeom>
          <a:solidFill>
            <a:srgbClr val="00448E"/>
          </a:solidFill>
          <a:ln>
            <a:noFill/>
          </a:ln>
          <a:effectLst>
            <a:outerShdw blurRad="76200" dist="38100" dir="2700000" algn="tl" rotWithShape="0">
              <a:prstClr val="black">
                <a:alpha val="30000"/>
              </a:prstClr>
            </a:outerShdw>
          </a:effectLst>
        </p:spPr>
        <p:style>
          <a:lnRef idx="2">
            <a:schemeClr val="accent1">
              <a:lumMod val="75000"/>
            </a:schemeClr>
          </a:lnRef>
          <a:fillRef idx="1">
            <a:schemeClr val="accent1"/>
          </a:fillRef>
          <a:effectRef idx="0">
            <a:srgbClr val="FFFFFF"/>
          </a:effectRef>
          <a:fontRef idx="minor">
            <a:schemeClr val="lt1"/>
          </a:fontRef>
        </p:style>
        <p:txBody>
          <a:bodyPr wrap="square" rtlCol="0" anchor="ctr">
            <a:noAutofit/>
          </a:bodyPr>
          <a:p>
            <a:pPr algn="ctr"/>
            <a:endParaRPr lang="zh-CN" altLang="en-US"/>
          </a:p>
        </p:txBody>
      </p:sp>
      <p:sp>
        <p:nvSpPr>
          <p:cNvPr id="2" name="Holder 2"/>
          <p:cNvSpPr>
            <a:spLocks noGrp="1"/>
          </p:cNvSpPr>
          <p:nvPr>
            <p:ph type="title"/>
          </p:nvPr>
        </p:nvSpPr>
        <p:spPr>
          <a:xfrm>
            <a:off x="1415415" y="100330"/>
            <a:ext cx="5717540" cy="725170"/>
          </a:xfrm>
        </p:spPr>
        <p:txBody>
          <a:bodyPr lIns="0" tIns="0" rIns="0" bIns="0">
            <a:noAutofit/>
          </a:bodyPr>
          <a:lstStyle>
            <a:lvl1pPr>
              <a:defRPr sz="2800" b="1" i="0">
                <a:solidFill>
                  <a:schemeClr val="bg1"/>
                </a:solidFill>
                <a:latin typeface="微软雅黑" panose="020B0503020204020204" charset="-122"/>
                <a:cs typeface="微软雅黑" panose="020B0503020204020204" charset="-122"/>
              </a:defRPr>
            </a:lvl1pPr>
          </a:lstStyle>
          <a:p/>
        </p:txBody>
      </p:sp>
      <p:sp>
        <p:nvSpPr>
          <p:cNvPr id="3" name="Holder 3"/>
          <p:cNvSpPr>
            <a:spLocks noGrp="1"/>
          </p:cNvSpPr>
          <p:nvPr>
            <p:ph sz="half" idx="2"/>
          </p:nvPr>
        </p:nvSpPr>
        <p:spPr>
          <a:xfrm>
            <a:off x="609600" y="1577340"/>
            <a:ext cx="5303520" cy="4526280"/>
          </a:xfrm>
          <a:prstGeom prst="rect">
            <a:avLst/>
          </a:prstGeom>
        </p:spPr>
        <p:txBody>
          <a:bodyPr wrap="square" lIns="0" tIns="0" rIns="0" bIns="0">
            <a:spAutoFit/>
          </a:bodyPr>
          <a:lstStyle>
            <a:lvl1pPr>
              <a:defRPr/>
            </a:lvl1pPr>
          </a:lstStyle>
          <a:p/>
        </p:txBody>
      </p:sp>
      <p:sp>
        <p:nvSpPr>
          <p:cNvPr id="4" name="Holder 4"/>
          <p:cNvSpPr>
            <a:spLocks noGrp="1"/>
          </p:cNvSpPr>
          <p:nvPr>
            <p:ph sz="half" idx="3"/>
          </p:nvPr>
        </p:nvSpPr>
        <p:spPr>
          <a:xfrm>
            <a:off x="6278880" y="1577340"/>
            <a:ext cx="5303520" cy="4526280"/>
          </a:xfrm>
          <a:prstGeom prst="rect">
            <a:avLst/>
          </a:prstGeom>
        </p:spPr>
        <p:txBody>
          <a:bodyPr wrap="square" lIns="0" tIns="0" rIns="0" bIns="0">
            <a:spAutoFit/>
          </a:bodyPr>
          <a:lstStyle>
            <a:lvl1pPr>
              <a:defRPr/>
            </a:lvl1pPr>
          </a:lstStyle>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fld>
            <a:endParaRPr lang="en-US"/>
          </a:p>
        </p:txBody>
      </p:sp>
      <p:sp>
        <p:nvSpPr>
          <p:cNvPr id="7" name="Holder 7"/>
          <p:cNvSpPr>
            <a:spLocks noGrp="1"/>
          </p:cNvSpPr>
          <p:nvPr>
            <p:ph type="sldNum" sz="quarter" idx="7"/>
          </p:nvPr>
        </p:nvSpPr>
        <p:spPr/>
        <p:txBody>
          <a:bodyPr lIns="0" tIns="0" rIns="0" bIns="0"/>
          <a:lstStyle>
            <a:lvl1pPr>
              <a:defRPr sz="1200" b="0" i="0">
                <a:solidFill>
                  <a:srgbClr val="888888"/>
                </a:solidFill>
                <a:latin typeface="等线" panose="02010600030101010101" charset="-122"/>
                <a:cs typeface="等线" panose="02010600030101010101" charset="-122"/>
              </a:defRPr>
            </a:lvl1pPr>
          </a:lstStyle>
          <a:p>
            <a:pPr marL="117475">
              <a:lnSpc>
                <a:spcPts val="1310"/>
              </a:lnSpc>
            </a:pPr>
            <a:fld id="{81D60167-4931-47E6-BA6A-407CBD079E47}" type="slidenum">
              <a:rPr dirty="0"/>
            </a:fld>
            <a:endParaRPr dirty="0"/>
          </a:p>
        </p:txBody>
      </p:sp>
      <p:pic>
        <p:nvPicPr>
          <p:cNvPr id="11" name="图片 10" descr="未标题-1"/>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0134600" y="386080"/>
            <a:ext cx="1871345" cy="313690"/>
          </a:xfrm>
          <a:prstGeom prst="rect">
            <a:avLst/>
          </a:prstGeom>
        </p:spPr>
      </p:pic>
      <p:sp>
        <p:nvSpPr>
          <p:cNvPr id="21" name="文本框 20"/>
          <p:cNvSpPr txBox="1"/>
          <p:nvPr userDrawn="1"/>
        </p:nvSpPr>
        <p:spPr>
          <a:xfrm>
            <a:off x="4070985" y="927100"/>
            <a:ext cx="3701415" cy="368300"/>
          </a:xfrm>
          <a:prstGeom prst="rect">
            <a:avLst/>
          </a:prstGeom>
          <a:noFill/>
        </p:spPr>
        <p:txBody>
          <a:bodyPr wrap="square" rtlCol="0">
            <a:spAutoFit/>
          </a:bodyPr>
          <a:p>
            <a:endParaRPr lang="zh-CN" altLang="en-US"/>
          </a:p>
        </p:txBody>
      </p:sp>
      <p:sp>
        <p:nvSpPr>
          <p:cNvPr id="12" name="文本占位符 11"/>
          <p:cNvSpPr>
            <a:spLocks noGrp="1"/>
          </p:cNvSpPr>
          <p:nvPr>
            <p:ph type="body" idx="10" hasCustomPrompt="1"/>
          </p:nvPr>
        </p:nvSpPr>
        <p:spPr>
          <a:xfrm>
            <a:off x="107950" y="378143"/>
            <a:ext cx="1064895" cy="329565"/>
          </a:xfrm>
        </p:spPr>
        <p:txBody>
          <a:bodyPr wrap="square">
            <a:noAutofit/>
          </a:bodyPr>
          <a:lstStyle>
            <a:lvl1pPr algn="ctr">
              <a:defRPr sz="2000" b="1">
                <a:solidFill>
                  <a:schemeClr val="bg1"/>
                </a:solidFill>
                <a:latin typeface="微软雅黑" panose="020B0503020204020204" charset="-122"/>
                <a:ea typeface="微软雅黑" panose="020B0503020204020204" charset="-122"/>
              </a:defRPr>
            </a:lvl1pPr>
          </a:lstStyle>
          <a:p>
            <a:pPr lvl="0"/>
            <a:r>
              <a:rPr lang="zh-CN" altLang="en-US" smtClean="0"/>
              <a:t>单击此处</a:t>
            </a:r>
            <a:endParaRPr lang="zh-CN" altLang="en-US" smtClean="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2800" b="1" i="0">
                <a:solidFill>
                  <a:schemeClr val="bg1"/>
                </a:solidFill>
                <a:latin typeface="微软雅黑" panose="020B0503020204020204" charset="-122"/>
                <a:cs typeface="微软雅黑" panose="020B0503020204020204" charset="-122"/>
              </a:defRPr>
            </a:lvl1pPr>
          </a:lstStyle>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fld>
            <a:endParaRPr lang="en-US"/>
          </a:p>
        </p:txBody>
      </p:sp>
      <p:sp>
        <p:nvSpPr>
          <p:cNvPr id="5" name="Holder 5"/>
          <p:cNvSpPr>
            <a:spLocks noGrp="1"/>
          </p:cNvSpPr>
          <p:nvPr>
            <p:ph type="sldNum" sz="quarter" idx="7"/>
          </p:nvPr>
        </p:nvSpPr>
        <p:spPr/>
        <p:txBody>
          <a:bodyPr lIns="0" tIns="0" rIns="0" bIns="0"/>
          <a:lstStyle>
            <a:lvl1pPr>
              <a:defRPr sz="1200" b="0" i="0">
                <a:solidFill>
                  <a:srgbClr val="888888"/>
                </a:solidFill>
                <a:latin typeface="等线" panose="02010600030101010101" charset="-122"/>
                <a:cs typeface="等线" panose="02010600030101010101" charset="-122"/>
              </a:defRPr>
            </a:lvl1pPr>
          </a:lstStyle>
          <a:p>
            <a:pPr marL="117475">
              <a:lnSpc>
                <a:spcPts val="1310"/>
              </a:lnSpc>
            </a:pPr>
            <a:fld id="{81D60167-4931-47E6-BA6A-407CBD079E47}" type="slidenum">
              <a:rPr dirty="0"/>
            </a:fld>
            <a:endParaRPr dirty="0"/>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fld>
            <a:endParaRPr lang="en-US"/>
          </a:p>
        </p:txBody>
      </p:sp>
      <p:sp>
        <p:nvSpPr>
          <p:cNvPr id="4" name="Holder 4"/>
          <p:cNvSpPr>
            <a:spLocks noGrp="1"/>
          </p:cNvSpPr>
          <p:nvPr>
            <p:ph type="sldNum" sz="quarter" idx="7"/>
          </p:nvPr>
        </p:nvSpPr>
        <p:spPr/>
        <p:txBody>
          <a:bodyPr lIns="0" tIns="0" rIns="0" bIns="0"/>
          <a:lstStyle>
            <a:lvl1pPr>
              <a:defRPr sz="1200" b="0" i="0">
                <a:solidFill>
                  <a:srgbClr val="888888"/>
                </a:solidFill>
                <a:latin typeface="等线" panose="02010600030101010101" charset="-122"/>
                <a:cs typeface="等线" panose="02010600030101010101" charset="-122"/>
              </a:defRPr>
            </a:lvl1pPr>
          </a:lstStyle>
          <a:p>
            <a:pPr marL="117475">
              <a:lnSpc>
                <a:spcPts val="1310"/>
              </a:lnSpc>
            </a:pPr>
            <a:fld id="{81D60167-4931-47E6-BA6A-407CBD079E47}" type="slidenum">
              <a:rPr dirty="0"/>
            </a:fld>
            <a:endParaRPr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2800" b="1" i="0">
                <a:solidFill>
                  <a:schemeClr val="bg1"/>
                </a:solidFill>
                <a:latin typeface="微软雅黑" panose="020B0503020204020204" charset="-122"/>
                <a:cs typeface="微软雅黑" panose="020B0503020204020204" charset="-122"/>
              </a:defRPr>
            </a:lvl1pPr>
          </a:lstStyle>
          <a:p/>
        </p:txBody>
      </p:sp>
      <p:sp>
        <p:nvSpPr>
          <p:cNvPr id="3" name="Holder 3"/>
          <p:cNvSpPr>
            <a:spLocks noGrp="1"/>
          </p:cNvSpPr>
          <p:nvPr>
            <p:ph type="body" idx="1"/>
          </p:nvPr>
        </p:nvSpPr>
        <p:spPr/>
        <p:txBody>
          <a:bodyPr lIns="0" tIns="0" rIns="0" bIns="0"/>
          <a:lstStyle>
            <a:lvl1pPr>
              <a:defRPr b="0" i="0">
                <a:solidFill>
                  <a:schemeClr val="tx1"/>
                </a:solidFill>
              </a:defRPr>
            </a:lvl1pPr>
          </a:lstStyle>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fld>
            <a:endParaRPr lang="en-US"/>
          </a:p>
        </p:txBody>
      </p:sp>
      <p:sp>
        <p:nvSpPr>
          <p:cNvPr id="6" name="Holder 6"/>
          <p:cNvSpPr>
            <a:spLocks noGrp="1"/>
          </p:cNvSpPr>
          <p:nvPr>
            <p:ph type="sldNum" sz="quarter" idx="7"/>
          </p:nvPr>
        </p:nvSpPr>
        <p:spPr/>
        <p:txBody>
          <a:bodyPr lIns="0" tIns="0" rIns="0" bIns="0"/>
          <a:lstStyle>
            <a:lvl1pPr>
              <a:defRPr sz="1200" b="0" i="0">
                <a:solidFill>
                  <a:srgbClr val="888888"/>
                </a:solidFill>
                <a:latin typeface="等线" panose="02010600030101010101" charset="-122"/>
                <a:cs typeface="等线" panose="02010600030101010101" charset="-122"/>
              </a:defRPr>
            </a:lvl1pPr>
          </a:lstStyle>
          <a:p>
            <a:pPr marL="117475">
              <a:lnSpc>
                <a:spcPts val="1310"/>
              </a:lnSpc>
            </a:pPr>
            <a:fld id="{81D60167-4931-47E6-BA6A-407CBD079E47}" type="slidenum">
              <a:rPr dirty="0"/>
            </a:fld>
            <a:endParaRPr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showMasterSp="0">
  <p:cSld name="Two Content">
    <p:bg>
      <p:bgPr>
        <a:solidFill>
          <a:schemeClr val="bg1"/>
        </a:solidFill>
        <a:effectLst/>
      </p:bgPr>
    </p:bg>
    <p:spTree>
      <p:nvGrpSpPr>
        <p:cNvPr id="1" name=""/>
        <p:cNvGrpSpPr/>
        <p:nvPr/>
      </p:nvGrpSpPr>
      <p:grpSpPr>
        <a:xfrm>
          <a:off x="0" y="0"/>
          <a:ext cx="0" cy="0"/>
          <a:chOff x="0" y="0"/>
          <a:chExt cx="0" cy="0"/>
        </a:xfrm>
      </p:grpSpPr>
      <p:sp>
        <p:nvSpPr>
          <p:cNvPr id="10" name="矩形 9"/>
          <p:cNvSpPr/>
          <p:nvPr userDrawn="1"/>
        </p:nvSpPr>
        <p:spPr>
          <a:xfrm>
            <a:off x="0" y="0"/>
            <a:ext cx="12192000" cy="687070"/>
          </a:xfrm>
          <a:prstGeom prst="rect">
            <a:avLst/>
          </a:prstGeom>
          <a:gradFill>
            <a:gsLst>
              <a:gs pos="0">
                <a:srgbClr val="00A141"/>
              </a:gs>
              <a:gs pos="100000">
                <a:srgbClr val="00448E"/>
              </a:gs>
            </a:gsLst>
            <a:lin ang="0" scaled="0"/>
          </a:gradFill>
          <a:ln>
            <a:noFill/>
          </a:ln>
        </p:spPr>
        <p:style>
          <a:lnRef idx="2">
            <a:schemeClr val="accent1">
              <a:lumMod val="75000"/>
            </a:schemeClr>
          </a:lnRef>
          <a:fillRef idx="1">
            <a:schemeClr val="accent1"/>
          </a:fillRef>
          <a:effectRef idx="0">
            <a:srgbClr val="FFFFFF"/>
          </a:effectRef>
          <a:fontRef idx="minor">
            <a:schemeClr val="lt1"/>
          </a:fontRef>
        </p:style>
        <p:txBody>
          <a:bodyPr rtlCol="0" anchor="ctr"/>
          <a:p>
            <a:pPr algn="ctr"/>
            <a:endParaRPr lang="zh-CN" altLang="en-US"/>
          </a:p>
        </p:txBody>
      </p:sp>
      <p:sp>
        <p:nvSpPr>
          <p:cNvPr id="14" name="任意多边形 13"/>
          <p:cNvSpPr/>
          <p:nvPr userDrawn="1"/>
        </p:nvSpPr>
        <p:spPr>
          <a:xfrm rot="5400000">
            <a:off x="289243" y="-306387"/>
            <a:ext cx="704215" cy="1282700"/>
          </a:xfrm>
          <a:custGeom>
            <a:avLst/>
            <a:gdLst>
              <a:gd name="adj" fmla="val 50000"/>
              <a:gd name="a" fmla="pin 0 adj 100000"/>
              <a:gd name="x1" fmla="*/ w a 200000"/>
              <a:gd name="x2" fmla="*/ w a 100000"/>
              <a:gd name="x3" fmla="+- x1 wd2 0"/>
            </a:gdLst>
            <a:ahLst/>
            <a:cxnLst>
              <a:cxn ang="3">
                <a:pos x="x2" y="t"/>
              </a:cxn>
              <a:cxn ang="cd2">
                <a:pos x="x1" y="vc"/>
              </a:cxn>
              <a:cxn ang="cd4">
                <a:pos x="l" y="b"/>
              </a:cxn>
              <a:cxn ang="cd4">
                <a:pos x="x2" y="b"/>
              </a:cxn>
              <a:cxn ang="cd4">
                <a:pos x="r" y="b"/>
              </a:cxn>
              <a:cxn ang="0">
                <a:pos x="x3" y="vc"/>
              </a:cxn>
            </a:cxnLst>
            <a:rect l="l" t="t" r="r" b="b"/>
            <a:pathLst>
              <a:path w="1109" h="2020">
                <a:moveTo>
                  <a:pt x="555" y="0"/>
                </a:moveTo>
                <a:lnTo>
                  <a:pt x="1109" y="259"/>
                </a:lnTo>
                <a:lnTo>
                  <a:pt x="1109" y="2020"/>
                </a:lnTo>
                <a:lnTo>
                  <a:pt x="2" y="2020"/>
                </a:lnTo>
                <a:lnTo>
                  <a:pt x="2" y="259"/>
                </a:lnTo>
                <a:lnTo>
                  <a:pt x="0" y="259"/>
                </a:lnTo>
                <a:lnTo>
                  <a:pt x="555" y="0"/>
                </a:lnTo>
                <a:close/>
              </a:path>
            </a:pathLst>
          </a:custGeom>
          <a:solidFill>
            <a:srgbClr val="00448E"/>
          </a:solidFill>
          <a:ln>
            <a:noFill/>
          </a:ln>
          <a:effectLst>
            <a:outerShdw blurRad="76200" dist="38100" dir="2700000" algn="tl" rotWithShape="0">
              <a:prstClr val="black">
                <a:alpha val="30000"/>
              </a:prstClr>
            </a:outerShdw>
          </a:effectLst>
        </p:spPr>
        <p:style>
          <a:lnRef idx="2">
            <a:schemeClr val="accent1">
              <a:lumMod val="75000"/>
            </a:schemeClr>
          </a:lnRef>
          <a:fillRef idx="1">
            <a:schemeClr val="accent1"/>
          </a:fillRef>
          <a:effectRef idx="0">
            <a:srgbClr val="FFFFFF"/>
          </a:effectRef>
          <a:fontRef idx="minor">
            <a:schemeClr val="lt1"/>
          </a:fontRef>
        </p:style>
        <p:txBody>
          <a:bodyPr wrap="square" rtlCol="0" anchor="ctr">
            <a:noAutofit/>
          </a:bodyPr>
          <a:p>
            <a:pPr algn="ctr"/>
            <a:endParaRPr lang="zh-CN" altLang="en-US"/>
          </a:p>
        </p:txBody>
      </p:sp>
      <p:sp>
        <p:nvSpPr>
          <p:cNvPr id="2" name="Holder 2"/>
          <p:cNvSpPr>
            <a:spLocks noGrp="1"/>
          </p:cNvSpPr>
          <p:nvPr>
            <p:ph type="title"/>
          </p:nvPr>
        </p:nvSpPr>
        <p:spPr>
          <a:xfrm>
            <a:off x="1415426" y="100030"/>
            <a:ext cx="5717540" cy="430530"/>
          </a:xfrm>
        </p:spPr>
        <p:txBody>
          <a:bodyPr lIns="0" tIns="0" rIns="0" bIns="0"/>
          <a:lstStyle>
            <a:lvl1pPr>
              <a:defRPr sz="2800" b="1" i="0">
                <a:solidFill>
                  <a:schemeClr val="bg1"/>
                </a:solidFill>
                <a:latin typeface="微软雅黑" panose="020B0503020204020204" charset="-122"/>
                <a:cs typeface="微软雅黑" panose="020B0503020204020204" charset="-122"/>
              </a:defRPr>
            </a:lvl1pPr>
          </a:lstStyle>
          <a:p/>
        </p:txBody>
      </p:sp>
      <p:sp>
        <p:nvSpPr>
          <p:cNvPr id="3" name="Holder 3"/>
          <p:cNvSpPr>
            <a:spLocks noGrp="1"/>
          </p:cNvSpPr>
          <p:nvPr>
            <p:ph sz="half" idx="2"/>
          </p:nvPr>
        </p:nvSpPr>
        <p:spPr>
          <a:xfrm>
            <a:off x="609600" y="1577340"/>
            <a:ext cx="5303520" cy="4526280"/>
          </a:xfrm>
          <a:prstGeom prst="rect">
            <a:avLst/>
          </a:prstGeom>
        </p:spPr>
        <p:txBody>
          <a:bodyPr wrap="square" lIns="0" tIns="0" rIns="0" bIns="0">
            <a:spAutoFit/>
          </a:bodyPr>
          <a:lstStyle>
            <a:lvl1pPr>
              <a:defRPr/>
            </a:lvl1pPr>
          </a:lstStyle>
          <a:p/>
        </p:txBody>
      </p:sp>
      <p:sp>
        <p:nvSpPr>
          <p:cNvPr id="4" name="Holder 4"/>
          <p:cNvSpPr>
            <a:spLocks noGrp="1"/>
          </p:cNvSpPr>
          <p:nvPr>
            <p:ph sz="half" idx="3"/>
          </p:nvPr>
        </p:nvSpPr>
        <p:spPr>
          <a:xfrm>
            <a:off x="6278880" y="1577340"/>
            <a:ext cx="5303520" cy="4526280"/>
          </a:xfrm>
          <a:prstGeom prst="rect">
            <a:avLst/>
          </a:prstGeom>
        </p:spPr>
        <p:txBody>
          <a:bodyPr wrap="square" lIns="0" tIns="0" rIns="0" bIns="0">
            <a:spAutoFit/>
          </a:bodyPr>
          <a:lstStyle>
            <a:lvl1pPr>
              <a:defRPr/>
            </a:lvl1pPr>
          </a:lstStyle>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fld>
            <a:endParaRPr lang="en-US"/>
          </a:p>
        </p:txBody>
      </p:sp>
      <p:sp>
        <p:nvSpPr>
          <p:cNvPr id="7" name="Holder 7"/>
          <p:cNvSpPr>
            <a:spLocks noGrp="1"/>
          </p:cNvSpPr>
          <p:nvPr>
            <p:ph type="sldNum" sz="quarter" idx="7"/>
          </p:nvPr>
        </p:nvSpPr>
        <p:spPr/>
        <p:txBody>
          <a:bodyPr lIns="0" tIns="0" rIns="0" bIns="0"/>
          <a:lstStyle>
            <a:lvl1pPr>
              <a:defRPr sz="1200" b="0" i="0">
                <a:solidFill>
                  <a:srgbClr val="888888"/>
                </a:solidFill>
                <a:latin typeface="等线" panose="02010600030101010101" charset="-122"/>
                <a:cs typeface="等线" panose="02010600030101010101" charset="-122"/>
              </a:defRPr>
            </a:lvl1pPr>
          </a:lstStyle>
          <a:p>
            <a:pPr marL="117475">
              <a:lnSpc>
                <a:spcPts val="1310"/>
              </a:lnSpc>
            </a:pPr>
            <a:fld id="{81D60167-4931-47E6-BA6A-407CBD079E47}" type="slidenum">
              <a:rPr dirty="0"/>
            </a:fld>
            <a:endParaRPr dirty="0"/>
          </a:p>
        </p:txBody>
      </p:sp>
      <p:pic>
        <p:nvPicPr>
          <p:cNvPr id="11" name="图片 10" descr="未标题-1"/>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0134600" y="179705"/>
            <a:ext cx="1871345" cy="313690"/>
          </a:xfrm>
          <a:prstGeom prst="rect">
            <a:avLst/>
          </a:prstGeom>
        </p:spPr>
      </p:pic>
      <p:sp>
        <p:nvSpPr>
          <p:cNvPr id="21" name="文本框 20"/>
          <p:cNvSpPr txBox="1"/>
          <p:nvPr userDrawn="1"/>
        </p:nvSpPr>
        <p:spPr>
          <a:xfrm>
            <a:off x="4070985" y="927100"/>
            <a:ext cx="3701415" cy="368300"/>
          </a:xfrm>
          <a:prstGeom prst="rect">
            <a:avLst/>
          </a:prstGeom>
          <a:noFill/>
        </p:spPr>
        <p:txBody>
          <a:bodyPr wrap="square" rtlCol="0">
            <a:spAutoFit/>
          </a:bodyPr>
          <a:p>
            <a:endParaRPr lang="zh-CN" altLang="en-US"/>
          </a:p>
        </p:txBody>
      </p:sp>
      <p:sp>
        <p:nvSpPr>
          <p:cNvPr id="12" name="文本占位符 11"/>
          <p:cNvSpPr>
            <a:spLocks noGrp="1"/>
          </p:cNvSpPr>
          <p:nvPr>
            <p:ph type="body" idx="10" hasCustomPrompt="1"/>
          </p:nvPr>
        </p:nvSpPr>
        <p:spPr>
          <a:xfrm>
            <a:off x="107950" y="163830"/>
            <a:ext cx="1064895" cy="329565"/>
          </a:xfrm>
        </p:spPr>
        <p:txBody>
          <a:bodyPr wrap="square">
            <a:noAutofit/>
          </a:bodyPr>
          <a:lstStyle>
            <a:lvl1pPr algn="ctr">
              <a:defRPr sz="2000" b="1">
                <a:solidFill>
                  <a:schemeClr val="bg1"/>
                </a:solidFill>
                <a:latin typeface="微软雅黑" panose="020B0503020204020204" charset="-122"/>
                <a:ea typeface="微软雅黑" panose="020B0503020204020204" charset="-122"/>
              </a:defRPr>
            </a:lvl1pPr>
          </a:lstStyle>
          <a:p>
            <a:pPr lvl="0"/>
            <a:r>
              <a:rPr lang="zh-CN" altLang="en-US" smtClean="0"/>
              <a:t>单击此处</a:t>
            </a:r>
            <a:endParaRPr lang="zh-CN" altLang="en-US" smtClean="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showMasterSp="0">
  <p:cSld name="1_Two Content">
    <p:bg>
      <p:bgPr>
        <a:solidFill>
          <a:schemeClr val="bg1"/>
        </a:solidFill>
        <a:effectLst/>
      </p:bgPr>
    </p:bg>
    <p:spTree>
      <p:nvGrpSpPr>
        <p:cNvPr id="1" name=""/>
        <p:cNvGrpSpPr/>
        <p:nvPr/>
      </p:nvGrpSpPr>
      <p:grpSpPr>
        <a:xfrm>
          <a:off x="0" y="0"/>
          <a:ext cx="0" cy="0"/>
          <a:chOff x="0" y="0"/>
          <a:chExt cx="0" cy="0"/>
        </a:xfrm>
      </p:grpSpPr>
      <p:sp>
        <p:nvSpPr>
          <p:cNvPr id="10" name="矩形 9"/>
          <p:cNvSpPr/>
          <p:nvPr userDrawn="1"/>
        </p:nvSpPr>
        <p:spPr>
          <a:xfrm>
            <a:off x="0" y="0"/>
            <a:ext cx="12192000" cy="1102360"/>
          </a:xfrm>
          <a:prstGeom prst="rect">
            <a:avLst/>
          </a:prstGeom>
          <a:gradFill>
            <a:gsLst>
              <a:gs pos="0">
                <a:srgbClr val="00A141"/>
              </a:gs>
              <a:gs pos="100000">
                <a:srgbClr val="00448E"/>
              </a:gs>
            </a:gsLst>
            <a:lin ang="0" scaled="0"/>
          </a:gradFill>
          <a:ln>
            <a:noFill/>
          </a:ln>
        </p:spPr>
        <p:style>
          <a:lnRef idx="2">
            <a:schemeClr val="accent1">
              <a:lumMod val="75000"/>
            </a:schemeClr>
          </a:lnRef>
          <a:fillRef idx="1">
            <a:schemeClr val="accent1"/>
          </a:fillRef>
          <a:effectRef idx="0">
            <a:srgbClr val="FFFFFF"/>
          </a:effectRef>
          <a:fontRef idx="minor">
            <a:schemeClr val="lt1"/>
          </a:fontRef>
        </p:style>
        <p:txBody>
          <a:bodyPr rtlCol="0" anchor="ctr"/>
          <a:p>
            <a:pPr algn="ctr"/>
            <a:endParaRPr lang="zh-CN" altLang="en-US"/>
          </a:p>
        </p:txBody>
      </p:sp>
      <p:sp>
        <p:nvSpPr>
          <p:cNvPr id="14" name="任意多边形 13"/>
          <p:cNvSpPr/>
          <p:nvPr userDrawn="1"/>
        </p:nvSpPr>
        <p:spPr>
          <a:xfrm rot="5400000">
            <a:off x="82550" y="-98425"/>
            <a:ext cx="1118870" cy="1282700"/>
          </a:xfrm>
          <a:custGeom>
            <a:avLst/>
            <a:gdLst>
              <a:gd name="adj" fmla="val 50000"/>
              <a:gd name="a" fmla="pin 0 adj 100000"/>
              <a:gd name="x1" fmla="*/ w a 200000"/>
              <a:gd name="x2" fmla="*/ w a 100000"/>
              <a:gd name="x3" fmla="+- x1 wd2 0"/>
            </a:gdLst>
            <a:ahLst/>
            <a:cxnLst>
              <a:cxn ang="3">
                <a:pos x="x2" y="t"/>
              </a:cxn>
              <a:cxn ang="cd2">
                <a:pos x="x1" y="vc"/>
              </a:cxn>
              <a:cxn ang="cd4">
                <a:pos x="l" y="b"/>
              </a:cxn>
              <a:cxn ang="cd4">
                <a:pos x="x2" y="b"/>
              </a:cxn>
              <a:cxn ang="cd4">
                <a:pos x="r" y="b"/>
              </a:cxn>
              <a:cxn ang="0">
                <a:pos x="x3" y="vc"/>
              </a:cxn>
            </a:cxnLst>
            <a:rect l="l" t="t" r="r" b="b"/>
            <a:pathLst>
              <a:path w="1109" h="2020">
                <a:moveTo>
                  <a:pt x="555" y="0"/>
                </a:moveTo>
                <a:lnTo>
                  <a:pt x="1109" y="259"/>
                </a:lnTo>
                <a:lnTo>
                  <a:pt x="1109" y="2020"/>
                </a:lnTo>
                <a:lnTo>
                  <a:pt x="2" y="2020"/>
                </a:lnTo>
                <a:lnTo>
                  <a:pt x="2" y="259"/>
                </a:lnTo>
                <a:lnTo>
                  <a:pt x="0" y="259"/>
                </a:lnTo>
                <a:lnTo>
                  <a:pt x="555" y="0"/>
                </a:lnTo>
                <a:close/>
              </a:path>
            </a:pathLst>
          </a:custGeom>
          <a:solidFill>
            <a:srgbClr val="00448E"/>
          </a:solidFill>
          <a:ln>
            <a:noFill/>
          </a:ln>
          <a:effectLst>
            <a:outerShdw blurRad="76200" dist="38100" dir="2700000" algn="tl" rotWithShape="0">
              <a:prstClr val="black">
                <a:alpha val="30000"/>
              </a:prstClr>
            </a:outerShdw>
          </a:effectLst>
        </p:spPr>
        <p:style>
          <a:lnRef idx="2">
            <a:schemeClr val="accent1">
              <a:lumMod val="75000"/>
            </a:schemeClr>
          </a:lnRef>
          <a:fillRef idx="1">
            <a:schemeClr val="accent1"/>
          </a:fillRef>
          <a:effectRef idx="0">
            <a:srgbClr val="FFFFFF"/>
          </a:effectRef>
          <a:fontRef idx="minor">
            <a:schemeClr val="lt1"/>
          </a:fontRef>
        </p:style>
        <p:txBody>
          <a:bodyPr wrap="square" rtlCol="0" anchor="ctr">
            <a:noAutofit/>
          </a:bodyPr>
          <a:p>
            <a:pPr algn="ctr"/>
            <a:endParaRPr lang="zh-CN" altLang="en-US"/>
          </a:p>
        </p:txBody>
      </p:sp>
      <p:sp>
        <p:nvSpPr>
          <p:cNvPr id="2" name="Holder 2"/>
          <p:cNvSpPr>
            <a:spLocks noGrp="1"/>
          </p:cNvSpPr>
          <p:nvPr>
            <p:ph type="title"/>
          </p:nvPr>
        </p:nvSpPr>
        <p:spPr>
          <a:xfrm>
            <a:off x="1415415" y="100330"/>
            <a:ext cx="5717540" cy="725170"/>
          </a:xfrm>
        </p:spPr>
        <p:txBody>
          <a:bodyPr lIns="0" tIns="0" rIns="0" bIns="0">
            <a:noAutofit/>
          </a:bodyPr>
          <a:lstStyle>
            <a:lvl1pPr>
              <a:defRPr sz="2800" b="1" i="0">
                <a:solidFill>
                  <a:schemeClr val="bg1"/>
                </a:solidFill>
                <a:latin typeface="微软雅黑" panose="020B0503020204020204" charset="-122"/>
                <a:cs typeface="微软雅黑" panose="020B0503020204020204" charset="-122"/>
              </a:defRPr>
            </a:lvl1pPr>
          </a:lstStyle>
          <a:p/>
        </p:txBody>
      </p:sp>
      <p:sp>
        <p:nvSpPr>
          <p:cNvPr id="3" name="Holder 3"/>
          <p:cNvSpPr>
            <a:spLocks noGrp="1"/>
          </p:cNvSpPr>
          <p:nvPr>
            <p:ph sz="half" idx="2"/>
          </p:nvPr>
        </p:nvSpPr>
        <p:spPr>
          <a:xfrm>
            <a:off x="609600" y="1577340"/>
            <a:ext cx="5303520" cy="4526280"/>
          </a:xfrm>
          <a:prstGeom prst="rect">
            <a:avLst/>
          </a:prstGeom>
        </p:spPr>
        <p:txBody>
          <a:bodyPr wrap="square" lIns="0" tIns="0" rIns="0" bIns="0">
            <a:spAutoFit/>
          </a:bodyPr>
          <a:lstStyle>
            <a:lvl1pPr>
              <a:defRPr/>
            </a:lvl1pPr>
          </a:lstStyle>
          <a:p/>
        </p:txBody>
      </p:sp>
      <p:sp>
        <p:nvSpPr>
          <p:cNvPr id="4" name="Holder 4"/>
          <p:cNvSpPr>
            <a:spLocks noGrp="1"/>
          </p:cNvSpPr>
          <p:nvPr>
            <p:ph sz="half" idx="3"/>
          </p:nvPr>
        </p:nvSpPr>
        <p:spPr>
          <a:xfrm>
            <a:off x="6278880" y="1577340"/>
            <a:ext cx="5303520" cy="4526280"/>
          </a:xfrm>
          <a:prstGeom prst="rect">
            <a:avLst/>
          </a:prstGeom>
        </p:spPr>
        <p:txBody>
          <a:bodyPr wrap="square" lIns="0" tIns="0" rIns="0" bIns="0">
            <a:spAutoFit/>
          </a:bodyPr>
          <a:lstStyle>
            <a:lvl1pPr>
              <a:defRPr/>
            </a:lvl1pPr>
          </a:lstStyle>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fld>
            <a:endParaRPr lang="en-US"/>
          </a:p>
        </p:txBody>
      </p:sp>
      <p:sp>
        <p:nvSpPr>
          <p:cNvPr id="7" name="Holder 7"/>
          <p:cNvSpPr>
            <a:spLocks noGrp="1"/>
          </p:cNvSpPr>
          <p:nvPr>
            <p:ph type="sldNum" sz="quarter" idx="7"/>
          </p:nvPr>
        </p:nvSpPr>
        <p:spPr/>
        <p:txBody>
          <a:bodyPr lIns="0" tIns="0" rIns="0" bIns="0"/>
          <a:lstStyle>
            <a:lvl1pPr>
              <a:defRPr sz="1200" b="0" i="0">
                <a:solidFill>
                  <a:srgbClr val="888888"/>
                </a:solidFill>
                <a:latin typeface="等线" panose="02010600030101010101" charset="-122"/>
                <a:cs typeface="等线" panose="02010600030101010101" charset="-122"/>
              </a:defRPr>
            </a:lvl1pPr>
          </a:lstStyle>
          <a:p>
            <a:pPr marL="117475">
              <a:lnSpc>
                <a:spcPts val="1310"/>
              </a:lnSpc>
            </a:pPr>
            <a:fld id="{81D60167-4931-47E6-BA6A-407CBD079E47}" type="slidenum">
              <a:rPr dirty="0"/>
            </a:fld>
            <a:endParaRPr dirty="0"/>
          </a:p>
        </p:txBody>
      </p:sp>
      <p:pic>
        <p:nvPicPr>
          <p:cNvPr id="11" name="图片 10" descr="未标题-1"/>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0134600" y="386080"/>
            <a:ext cx="1871345" cy="313690"/>
          </a:xfrm>
          <a:prstGeom prst="rect">
            <a:avLst/>
          </a:prstGeom>
        </p:spPr>
      </p:pic>
      <p:sp>
        <p:nvSpPr>
          <p:cNvPr id="21" name="文本框 20"/>
          <p:cNvSpPr txBox="1"/>
          <p:nvPr userDrawn="1"/>
        </p:nvSpPr>
        <p:spPr>
          <a:xfrm>
            <a:off x="4070985" y="927100"/>
            <a:ext cx="3701415" cy="368300"/>
          </a:xfrm>
          <a:prstGeom prst="rect">
            <a:avLst/>
          </a:prstGeom>
          <a:noFill/>
        </p:spPr>
        <p:txBody>
          <a:bodyPr wrap="square" rtlCol="0">
            <a:spAutoFit/>
          </a:bodyPr>
          <a:p>
            <a:endParaRPr lang="zh-CN" altLang="en-US"/>
          </a:p>
        </p:txBody>
      </p:sp>
      <p:sp>
        <p:nvSpPr>
          <p:cNvPr id="12" name="文本占位符 11"/>
          <p:cNvSpPr>
            <a:spLocks noGrp="1"/>
          </p:cNvSpPr>
          <p:nvPr>
            <p:ph type="body" idx="10" hasCustomPrompt="1"/>
          </p:nvPr>
        </p:nvSpPr>
        <p:spPr>
          <a:xfrm>
            <a:off x="107950" y="378143"/>
            <a:ext cx="1064895" cy="329565"/>
          </a:xfrm>
        </p:spPr>
        <p:txBody>
          <a:bodyPr wrap="square">
            <a:noAutofit/>
          </a:bodyPr>
          <a:lstStyle>
            <a:lvl1pPr algn="ctr">
              <a:defRPr sz="2000" b="1">
                <a:solidFill>
                  <a:schemeClr val="bg1"/>
                </a:solidFill>
                <a:latin typeface="微软雅黑" panose="020B0503020204020204" charset="-122"/>
                <a:ea typeface="微软雅黑" panose="020B0503020204020204" charset="-122"/>
              </a:defRPr>
            </a:lvl1pPr>
          </a:lstStyle>
          <a:p>
            <a:pPr lvl="0"/>
            <a:r>
              <a:rPr lang="zh-CN" altLang="en-US" smtClean="0"/>
              <a:t>单击此处</a:t>
            </a:r>
            <a:endParaRPr lang="zh-CN" altLang="en-US" smtClean="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2800" b="1" i="0">
                <a:solidFill>
                  <a:schemeClr val="bg1"/>
                </a:solidFill>
                <a:latin typeface="微软雅黑" panose="020B0503020204020204" charset="-122"/>
                <a:cs typeface="微软雅黑" panose="020B0503020204020204" charset="-122"/>
              </a:defRPr>
            </a:lvl1pPr>
          </a:lstStyle>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fld>
            <a:endParaRPr lang="en-US"/>
          </a:p>
        </p:txBody>
      </p:sp>
      <p:sp>
        <p:nvSpPr>
          <p:cNvPr id="5" name="Holder 5"/>
          <p:cNvSpPr>
            <a:spLocks noGrp="1"/>
          </p:cNvSpPr>
          <p:nvPr>
            <p:ph type="sldNum" sz="quarter" idx="7"/>
          </p:nvPr>
        </p:nvSpPr>
        <p:spPr/>
        <p:txBody>
          <a:bodyPr lIns="0" tIns="0" rIns="0" bIns="0"/>
          <a:lstStyle>
            <a:lvl1pPr>
              <a:defRPr sz="1200" b="0" i="0">
                <a:solidFill>
                  <a:srgbClr val="888888"/>
                </a:solidFill>
                <a:latin typeface="等线" panose="02010600030101010101" charset="-122"/>
                <a:cs typeface="等线" panose="02010600030101010101" charset="-122"/>
              </a:defRPr>
            </a:lvl1pPr>
          </a:lstStyle>
          <a:p>
            <a:pPr marL="117475">
              <a:lnSpc>
                <a:spcPts val="1310"/>
              </a:lnSpc>
            </a:pPr>
            <a:fld id="{81D60167-4931-47E6-BA6A-407CBD079E47}" type="slidenum">
              <a:rPr dirty="0"/>
            </a:fld>
            <a:endParaRPr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fld>
            <a:endParaRPr lang="en-US"/>
          </a:p>
        </p:txBody>
      </p:sp>
      <p:sp>
        <p:nvSpPr>
          <p:cNvPr id="4" name="Holder 4"/>
          <p:cNvSpPr>
            <a:spLocks noGrp="1"/>
          </p:cNvSpPr>
          <p:nvPr>
            <p:ph type="sldNum" sz="quarter" idx="7"/>
          </p:nvPr>
        </p:nvSpPr>
        <p:spPr/>
        <p:txBody>
          <a:bodyPr lIns="0" tIns="0" rIns="0" bIns="0"/>
          <a:lstStyle>
            <a:lvl1pPr>
              <a:defRPr sz="1200" b="0" i="0">
                <a:solidFill>
                  <a:srgbClr val="888888"/>
                </a:solidFill>
                <a:latin typeface="等线" panose="02010600030101010101" charset="-122"/>
                <a:cs typeface="等线" panose="02010600030101010101" charset="-122"/>
              </a:defRPr>
            </a:lvl1pPr>
          </a:lstStyle>
          <a:p>
            <a:pPr marL="117475">
              <a:lnSpc>
                <a:spcPts val="1310"/>
              </a:lnSpc>
            </a:pPr>
            <a:fld id="{81D60167-4931-47E6-BA6A-407CBD079E47}" type="slidenum">
              <a:rPr dirty="0"/>
            </a:fld>
            <a:endParaRPr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914400" y="2125980"/>
            <a:ext cx="10363200" cy="1440180"/>
          </a:xfrm>
          <a:prstGeom prst="rect">
            <a:avLst/>
          </a:prstGeom>
        </p:spPr>
        <p:txBody>
          <a:bodyPr wrap="square" lIns="0" tIns="0" rIns="0" bIns="0">
            <a:spAutoFit/>
          </a:bodyPr>
          <a:lstStyle>
            <a:lvl1pPr>
              <a:defRPr/>
            </a:lvl1pPr>
          </a:lstStyle>
          <a:p/>
        </p:txBody>
      </p:sp>
      <p:sp>
        <p:nvSpPr>
          <p:cNvPr id="3" name="Holder 3"/>
          <p:cNvSpPr>
            <a:spLocks noGrp="1"/>
          </p:cNvSpPr>
          <p:nvPr>
            <p:ph type="subTitle" idx="4"/>
          </p:nvPr>
        </p:nvSpPr>
        <p:spPr>
          <a:xfrm>
            <a:off x="1828800" y="3840480"/>
            <a:ext cx="8534400" cy="1714500"/>
          </a:xfrm>
          <a:prstGeom prst="rect">
            <a:avLst/>
          </a:prstGeom>
        </p:spPr>
        <p:txBody>
          <a:bodyPr wrap="square" lIns="0" tIns="0" rIns="0" bIns="0">
            <a:spAutoFit/>
          </a:bodyPr>
          <a:lstStyle>
            <a:lvl1pPr>
              <a:defRPr/>
            </a:lvl1pPr>
          </a:lstStyle>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fld>
            <a:endParaRPr lang="en-US"/>
          </a:p>
        </p:txBody>
      </p:sp>
      <p:sp>
        <p:nvSpPr>
          <p:cNvPr id="6" name="Holder 6"/>
          <p:cNvSpPr>
            <a:spLocks noGrp="1"/>
          </p:cNvSpPr>
          <p:nvPr>
            <p:ph type="sldNum" sz="quarter" idx="7"/>
          </p:nvPr>
        </p:nvSpPr>
        <p:spPr/>
        <p:txBody>
          <a:bodyPr lIns="0" tIns="0" rIns="0" bIns="0"/>
          <a:lstStyle>
            <a:lvl1pPr>
              <a:defRPr sz="1200" b="0" i="0">
                <a:solidFill>
                  <a:srgbClr val="888888"/>
                </a:solidFill>
                <a:latin typeface="等线" panose="02010600030101010101" charset="-122"/>
                <a:cs typeface="等线" panose="02010600030101010101" charset="-122"/>
              </a:defRPr>
            </a:lvl1pPr>
          </a:lstStyle>
          <a:p>
            <a:pPr marL="117475">
              <a:lnSpc>
                <a:spcPts val="1310"/>
              </a:lnSpc>
            </a:pPr>
            <a:fld id="{81D60167-4931-47E6-BA6A-407CBD079E47}" type="slidenum">
              <a:rPr dirty="0"/>
            </a:fld>
            <a:endParaRPr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2800" b="1" i="0">
                <a:solidFill>
                  <a:schemeClr val="bg1"/>
                </a:solidFill>
                <a:latin typeface="微软雅黑" panose="020B0503020204020204" charset="-122"/>
                <a:cs typeface="微软雅黑" panose="020B0503020204020204" charset="-122"/>
              </a:defRPr>
            </a:lvl1pPr>
          </a:lstStyle>
          <a:p/>
        </p:txBody>
      </p:sp>
      <p:sp>
        <p:nvSpPr>
          <p:cNvPr id="3" name="Holder 3"/>
          <p:cNvSpPr>
            <a:spLocks noGrp="1"/>
          </p:cNvSpPr>
          <p:nvPr>
            <p:ph type="body" idx="1"/>
          </p:nvPr>
        </p:nvSpPr>
        <p:spPr/>
        <p:txBody>
          <a:bodyPr lIns="0" tIns="0" rIns="0" bIns="0"/>
          <a:lstStyle>
            <a:lvl1pPr>
              <a:defRPr b="0" i="0">
                <a:solidFill>
                  <a:schemeClr val="tx1"/>
                </a:solidFill>
              </a:defRPr>
            </a:lvl1pPr>
          </a:lstStyle>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fld>
            <a:endParaRPr lang="en-US"/>
          </a:p>
        </p:txBody>
      </p:sp>
      <p:sp>
        <p:nvSpPr>
          <p:cNvPr id="6" name="Holder 6"/>
          <p:cNvSpPr>
            <a:spLocks noGrp="1"/>
          </p:cNvSpPr>
          <p:nvPr>
            <p:ph type="sldNum" sz="quarter" idx="7"/>
          </p:nvPr>
        </p:nvSpPr>
        <p:spPr/>
        <p:txBody>
          <a:bodyPr lIns="0" tIns="0" rIns="0" bIns="0"/>
          <a:lstStyle>
            <a:lvl1pPr>
              <a:defRPr sz="1200" b="0" i="0">
                <a:solidFill>
                  <a:srgbClr val="888888"/>
                </a:solidFill>
                <a:latin typeface="等线" panose="02010600030101010101" charset="-122"/>
                <a:cs typeface="等线" panose="02010600030101010101" charset="-122"/>
              </a:defRPr>
            </a:lvl1pPr>
          </a:lstStyle>
          <a:p>
            <a:pPr marL="117475">
              <a:lnSpc>
                <a:spcPts val="1310"/>
              </a:lnSpc>
            </a:pPr>
            <a:fld id="{81D60167-4931-47E6-BA6A-407CBD079E47}" type="slidenum">
              <a:rPr dirty="0"/>
            </a:fld>
            <a:endParaRPr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 preserve="1" showMasterSp="0">
  <p:cSld name="Two Content">
    <p:bg>
      <p:bgPr>
        <a:solidFill>
          <a:schemeClr val="bg1"/>
        </a:solidFill>
        <a:effectLst/>
      </p:bgPr>
    </p:bg>
    <p:spTree>
      <p:nvGrpSpPr>
        <p:cNvPr id="1" name=""/>
        <p:cNvGrpSpPr/>
        <p:nvPr/>
      </p:nvGrpSpPr>
      <p:grpSpPr>
        <a:xfrm>
          <a:off x="0" y="0"/>
          <a:ext cx="0" cy="0"/>
          <a:chOff x="0" y="0"/>
          <a:chExt cx="0" cy="0"/>
        </a:xfrm>
      </p:grpSpPr>
      <p:sp>
        <p:nvSpPr>
          <p:cNvPr id="10" name="矩形 9"/>
          <p:cNvSpPr/>
          <p:nvPr userDrawn="1"/>
        </p:nvSpPr>
        <p:spPr>
          <a:xfrm>
            <a:off x="0" y="0"/>
            <a:ext cx="12192000" cy="687070"/>
          </a:xfrm>
          <a:prstGeom prst="rect">
            <a:avLst/>
          </a:prstGeom>
          <a:gradFill>
            <a:gsLst>
              <a:gs pos="0">
                <a:srgbClr val="00A141"/>
              </a:gs>
              <a:gs pos="100000">
                <a:srgbClr val="00448E"/>
              </a:gs>
            </a:gsLst>
            <a:lin ang="0" scaled="0"/>
          </a:gradFill>
          <a:ln>
            <a:noFill/>
          </a:ln>
        </p:spPr>
        <p:style>
          <a:lnRef idx="2">
            <a:schemeClr val="accent1">
              <a:lumMod val="75000"/>
            </a:schemeClr>
          </a:lnRef>
          <a:fillRef idx="1">
            <a:schemeClr val="accent1"/>
          </a:fillRef>
          <a:effectRef idx="0">
            <a:srgbClr val="FFFFFF"/>
          </a:effectRef>
          <a:fontRef idx="minor">
            <a:schemeClr val="lt1"/>
          </a:fontRef>
        </p:style>
        <p:txBody>
          <a:bodyPr rtlCol="0" anchor="ctr"/>
          <a:p>
            <a:pPr algn="ctr"/>
            <a:endParaRPr lang="zh-CN" altLang="en-US"/>
          </a:p>
        </p:txBody>
      </p:sp>
      <p:sp>
        <p:nvSpPr>
          <p:cNvPr id="14" name="任意多边形 13"/>
          <p:cNvSpPr/>
          <p:nvPr userDrawn="1"/>
        </p:nvSpPr>
        <p:spPr>
          <a:xfrm rot="5400000">
            <a:off x="289243" y="-306387"/>
            <a:ext cx="704215" cy="1282700"/>
          </a:xfrm>
          <a:custGeom>
            <a:avLst/>
            <a:gdLst>
              <a:gd name="adj" fmla="val 50000"/>
              <a:gd name="a" fmla="pin 0 adj 100000"/>
              <a:gd name="x1" fmla="*/ w a 200000"/>
              <a:gd name="x2" fmla="*/ w a 100000"/>
              <a:gd name="x3" fmla="+- x1 wd2 0"/>
            </a:gdLst>
            <a:ahLst/>
            <a:cxnLst>
              <a:cxn ang="3">
                <a:pos x="x2" y="t"/>
              </a:cxn>
              <a:cxn ang="cd2">
                <a:pos x="x1" y="vc"/>
              </a:cxn>
              <a:cxn ang="cd4">
                <a:pos x="l" y="b"/>
              </a:cxn>
              <a:cxn ang="cd4">
                <a:pos x="x2" y="b"/>
              </a:cxn>
              <a:cxn ang="cd4">
                <a:pos x="r" y="b"/>
              </a:cxn>
              <a:cxn ang="0">
                <a:pos x="x3" y="vc"/>
              </a:cxn>
            </a:cxnLst>
            <a:rect l="l" t="t" r="r" b="b"/>
            <a:pathLst>
              <a:path w="1109" h="2020">
                <a:moveTo>
                  <a:pt x="555" y="0"/>
                </a:moveTo>
                <a:lnTo>
                  <a:pt x="1109" y="259"/>
                </a:lnTo>
                <a:lnTo>
                  <a:pt x="1109" y="2020"/>
                </a:lnTo>
                <a:lnTo>
                  <a:pt x="2" y="2020"/>
                </a:lnTo>
                <a:lnTo>
                  <a:pt x="2" y="259"/>
                </a:lnTo>
                <a:lnTo>
                  <a:pt x="0" y="259"/>
                </a:lnTo>
                <a:lnTo>
                  <a:pt x="555" y="0"/>
                </a:lnTo>
                <a:close/>
              </a:path>
            </a:pathLst>
          </a:custGeom>
          <a:solidFill>
            <a:srgbClr val="00448E"/>
          </a:solidFill>
          <a:ln>
            <a:noFill/>
          </a:ln>
          <a:effectLst>
            <a:outerShdw blurRad="76200" dist="38100" dir="2700000" algn="tl" rotWithShape="0">
              <a:prstClr val="black">
                <a:alpha val="30000"/>
              </a:prstClr>
            </a:outerShdw>
          </a:effectLst>
        </p:spPr>
        <p:style>
          <a:lnRef idx="2">
            <a:schemeClr val="accent1">
              <a:lumMod val="75000"/>
            </a:schemeClr>
          </a:lnRef>
          <a:fillRef idx="1">
            <a:schemeClr val="accent1"/>
          </a:fillRef>
          <a:effectRef idx="0">
            <a:srgbClr val="FFFFFF"/>
          </a:effectRef>
          <a:fontRef idx="minor">
            <a:schemeClr val="lt1"/>
          </a:fontRef>
        </p:style>
        <p:txBody>
          <a:bodyPr wrap="square" rtlCol="0" anchor="ctr">
            <a:noAutofit/>
          </a:bodyPr>
          <a:p>
            <a:pPr algn="ctr"/>
            <a:endParaRPr lang="zh-CN" altLang="en-US"/>
          </a:p>
        </p:txBody>
      </p:sp>
      <p:sp>
        <p:nvSpPr>
          <p:cNvPr id="2" name="Holder 2"/>
          <p:cNvSpPr>
            <a:spLocks noGrp="1"/>
          </p:cNvSpPr>
          <p:nvPr>
            <p:ph type="title"/>
          </p:nvPr>
        </p:nvSpPr>
        <p:spPr>
          <a:xfrm>
            <a:off x="1415426" y="100030"/>
            <a:ext cx="5717540" cy="430530"/>
          </a:xfrm>
        </p:spPr>
        <p:txBody>
          <a:bodyPr lIns="0" tIns="0" rIns="0" bIns="0"/>
          <a:lstStyle>
            <a:lvl1pPr>
              <a:defRPr sz="2800" b="1" i="0">
                <a:solidFill>
                  <a:schemeClr val="bg1"/>
                </a:solidFill>
                <a:latin typeface="微软雅黑" panose="020B0503020204020204" charset="-122"/>
                <a:cs typeface="微软雅黑" panose="020B0503020204020204" charset="-122"/>
              </a:defRPr>
            </a:lvl1pPr>
          </a:lstStyle>
          <a:p/>
        </p:txBody>
      </p:sp>
      <p:sp>
        <p:nvSpPr>
          <p:cNvPr id="3" name="Holder 3"/>
          <p:cNvSpPr>
            <a:spLocks noGrp="1"/>
          </p:cNvSpPr>
          <p:nvPr>
            <p:ph sz="half" idx="2"/>
          </p:nvPr>
        </p:nvSpPr>
        <p:spPr>
          <a:xfrm>
            <a:off x="609600" y="1577340"/>
            <a:ext cx="5303520" cy="4526280"/>
          </a:xfrm>
          <a:prstGeom prst="rect">
            <a:avLst/>
          </a:prstGeom>
        </p:spPr>
        <p:txBody>
          <a:bodyPr wrap="square" lIns="0" tIns="0" rIns="0" bIns="0">
            <a:spAutoFit/>
          </a:bodyPr>
          <a:lstStyle>
            <a:lvl1pPr>
              <a:defRPr/>
            </a:lvl1pPr>
          </a:lstStyle>
          <a:p/>
        </p:txBody>
      </p:sp>
      <p:sp>
        <p:nvSpPr>
          <p:cNvPr id="4" name="Holder 4"/>
          <p:cNvSpPr>
            <a:spLocks noGrp="1"/>
          </p:cNvSpPr>
          <p:nvPr>
            <p:ph sz="half" idx="3"/>
          </p:nvPr>
        </p:nvSpPr>
        <p:spPr>
          <a:xfrm>
            <a:off x="6278880" y="1577340"/>
            <a:ext cx="5303520" cy="4526280"/>
          </a:xfrm>
          <a:prstGeom prst="rect">
            <a:avLst/>
          </a:prstGeom>
        </p:spPr>
        <p:txBody>
          <a:bodyPr wrap="square" lIns="0" tIns="0" rIns="0" bIns="0">
            <a:spAutoFit/>
          </a:bodyPr>
          <a:lstStyle>
            <a:lvl1pPr>
              <a:defRPr/>
            </a:lvl1pPr>
          </a:lstStyle>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fld>
            <a:endParaRPr lang="en-US"/>
          </a:p>
        </p:txBody>
      </p:sp>
      <p:sp>
        <p:nvSpPr>
          <p:cNvPr id="7" name="Holder 7"/>
          <p:cNvSpPr>
            <a:spLocks noGrp="1"/>
          </p:cNvSpPr>
          <p:nvPr>
            <p:ph type="sldNum" sz="quarter" idx="7"/>
          </p:nvPr>
        </p:nvSpPr>
        <p:spPr/>
        <p:txBody>
          <a:bodyPr lIns="0" tIns="0" rIns="0" bIns="0"/>
          <a:lstStyle>
            <a:lvl1pPr>
              <a:defRPr sz="1200" b="0" i="0">
                <a:solidFill>
                  <a:srgbClr val="888888"/>
                </a:solidFill>
                <a:latin typeface="等线" panose="02010600030101010101" charset="-122"/>
                <a:cs typeface="等线" panose="02010600030101010101" charset="-122"/>
              </a:defRPr>
            </a:lvl1pPr>
          </a:lstStyle>
          <a:p>
            <a:pPr marL="117475">
              <a:lnSpc>
                <a:spcPts val="1310"/>
              </a:lnSpc>
            </a:pPr>
            <a:fld id="{81D60167-4931-47E6-BA6A-407CBD079E47}" type="slidenum">
              <a:rPr dirty="0"/>
            </a:fld>
            <a:endParaRPr dirty="0"/>
          </a:p>
        </p:txBody>
      </p:sp>
      <p:pic>
        <p:nvPicPr>
          <p:cNvPr id="11" name="图片 10" descr="未标题-1"/>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0134600" y="179705"/>
            <a:ext cx="1871345" cy="313690"/>
          </a:xfrm>
          <a:prstGeom prst="rect">
            <a:avLst/>
          </a:prstGeom>
        </p:spPr>
      </p:pic>
      <p:sp>
        <p:nvSpPr>
          <p:cNvPr id="21" name="文本框 20"/>
          <p:cNvSpPr txBox="1"/>
          <p:nvPr userDrawn="1"/>
        </p:nvSpPr>
        <p:spPr>
          <a:xfrm>
            <a:off x="4070985" y="927100"/>
            <a:ext cx="3701415" cy="368300"/>
          </a:xfrm>
          <a:prstGeom prst="rect">
            <a:avLst/>
          </a:prstGeom>
          <a:noFill/>
        </p:spPr>
        <p:txBody>
          <a:bodyPr wrap="square" rtlCol="0">
            <a:spAutoFit/>
          </a:bodyPr>
          <a:p>
            <a:endParaRPr lang="zh-CN" altLang="en-US"/>
          </a:p>
        </p:txBody>
      </p:sp>
      <p:sp>
        <p:nvSpPr>
          <p:cNvPr id="12" name="文本占位符 11"/>
          <p:cNvSpPr>
            <a:spLocks noGrp="1"/>
          </p:cNvSpPr>
          <p:nvPr>
            <p:ph type="body" idx="10" hasCustomPrompt="1"/>
          </p:nvPr>
        </p:nvSpPr>
        <p:spPr>
          <a:xfrm>
            <a:off x="107950" y="163830"/>
            <a:ext cx="1064895" cy="329565"/>
          </a:xfrm>
        </p:spPr>
        <p:txBody>
          <a:bodyPr wrap="square">
            <a:noAutofit/>
          </a:bodyPr>
          <a:lstStyle>
            <a:lvl1pPr algn="ctr">
              <a:defRPr sz="2000" b="1">
                <a:solidFill>
                  <a:schemeClr val="bg1"/>
                </a:solidFill>
                <a:latin typeface="微软雅黑" panose="020B0503020204020204" charset="-122"/>
                <a:ea typeface="微软雅黑" panose="020B0503020204020204" charset="-122"/>
              </a:defRPr>
            </a:lvl1pPr>
          </a:lstStyle>
          <a:p>
            <a:pPr lvl="0"/>
            <a:r>
              <a:rPr lang="zh-CN" altLang="en-US" smtClean="0"/>
              <a:t>单击此处</a:t>
            </a:r>
            <a:endParaRPr lang="zh-CN" altLang="en-US" smtClean="0"/>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theme" Target="../theme/theme1.xml"/><Relationship Id="rId8" Type="http://schemas.openxmlformats.org/officeDocument/2006/relationships/image" Target="../media/image2.svg"/><Relationship Id="rId7" Type="http://schemas.openxmlformats.org/officeDocument/2006/relationships/image" Target="../media/image1.png"/><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9" Type="http://schemas.openxmlformats.org/officeDocument/2006/relationships/theme" Target="../theme/theme2.xml"/><Relationship Id="rId8" Type="http://schemas.openxmlformats.org/officeDocument/2006/relationships/image" Target="../media/image4.svg"/><Relationship Id="rId7" Type="http://schemas.openxmlformats.org/officeDocument/2006/relationships/image" Target="../media/image3.png"/><Relationship Id="rId6" Type="http://schemas.openxmlformats.org/officeDocument/2006/relationships/slideLayout" Target="../slideLayouts/slideLayout12.xml"/><Relationship Id="rId5" Type="http://schemas.openxmlformats.org/officeDocument/2006/relationships/slideLayout" Target="../slideLayouts/slideLayout11.xml"/><Relationship Id="rId4" Type="http://schemas.openxmlformats.org/officeDocument/2006/relationships/slideLayout" Target="../slideLayouts/slideLayout10.xml"/><Relationship Id="rId3" Type="http://schemas.openxmlformats.org/officeDocument/2006/relationships/slideLayout" Target="../slideLayouts/slideLayout9.xml"/><Relationship Id="rId2" Type="http://schemas.openxmlformats.org/officeDocument/2006/relationships/slideLayout" Target="../slideLayouts/slideLayout8.xml"/><Relationship Id="rId1" Type="http://schemas.openxmlformats.org/officeDocument/2006/relationships/slideLayout" Target="../slideLayouts/slideLayout7.xml"/></Relationships>
</file>

<file path=ppt/slideMasters/_rels/slideMaster3.xml.rels><?xml version="1.0" encoding="UTF-8" standalone="yes"?>
<Relationships xmlns="http://schemas.openxmlformats.org/package/2006/relationships"><Relationship Id="rId9" Type="http://schemas.openxmlformats.org/officeDocument/2006/relationships/theme" Target="../theme/theme3.xml"/><Relationship Id="rId8" Type="http://schemas.openxmlformats.org/officeDocument/2006/relationships/image" Target="../media/image5.svg"/><Relationship Id="rId7" Type="http://schemas.openxmlformats.org/officeDocument/2006/relationships/image" Target="../media/image3.png"/><Relationship Id="rId6" Type="http://schemas.openxmlformats.org/officeDocument/2006/relationships/slideLayout" Target="../slideLayouts/slideLayout18.xml"/><Relationship Id="rId5" Type="http://schemas.openxmlformats.org/officeDocument/2006/relationships/slideLayout" Target="../slideLayouts/slideLayout17.xml"/><Relationship Id="rId4" Type="http://schemas.openxmlformats.org/officeDocument/2006/relationships/slideLayout" Target="../slideLayouts/slideLayout16.xml"/><Relationship Id="rId3" Type="http://schemas.openxmlformats.org/officeDocument/2006/relationships/slideLayout" Target="../slideLayouts/slideLayout15.xml"/><Relationship Id="rId2" Type="http://schemas.openxmlformats.org/officeDocument/2006/relationships/slideLayout" Target="../slideLayouts/slideLayout14.xml"/><Relationship Id="rId1" Type="http://schemas.openxmlformats.org/officeDocument/2006/relationships/slideLayout" Target="../slideLayouts/slideLayout1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矩形 9"/>
          <p:cNvSpPr/>
          <p:nvPr userDrawn="1"/>
        </p:nvSpPr>
        <p:spPr>
          <a:xfrm>
            <a:off x="0" y="0"/>
            <a:ext cx="12192000" cy="687070"/>
          </a:xfrm>
          <a:prstGeom prst="rect">
            <a:avLst/>
          </a:prstGeom>
          <a:gradFill>
            <a:gsLst>
              <a:gs pos="0">
                <a:srgbClr val="00A141"/>
              </a:gs>
              <a:gs pos="100000">
                <a:srgbClr val="00448E"/>
              </a:gs>
            </a:gsLst>
            <a:lin ang="0" scaled="0"/>
          </a:gradFill>
          <a:ln>
            <a:noFill/>
          </a:ln>
        </p:spPr>
        <p:style>
          <a:lnRef idx="2">
            <a:schemeClr val="accent1">
              <a:lumMod val="75000"/>
            </a:schemeClr>
          </a:lnRef>
          <a:fillRef idx="1">
            <a:schemeClr val="accent1"/>
          </a:fillRef>
          <a:effectRef idx="0">
            <a:srgbClr val="FFFFFF"/>
          </a:effectRef>
          <a:fontRef idx="minor">
            <a:schemeClr val="lt1"/>
          </a:fontRef>
        </p:style>
        <p:txBody>
          <a:bodyPr rtlCol="0" anchor="ctr"/>
          <a:p>
            <a:pPr algn="ctr"/>
            <a:endParaRPr lang="zh-CN" altLang="en-US"/>
          </a:p>
        </p:txBody>
      </p:sp>
      <p:sp>
        <p:nvSpPr>
          <p:cNvPr id="2" name="Holder 2"/>
          <p:cNvSpPr>
            <a:spLocks noGrp="1"/>
          </p:cNvSpPr>
          <p:nvPr>
            <p:ph type="title"/>
          </p:nvPr>
        </p:nvSpPr>
        <p:spPr>
          <a:xfrm>
            <a:off x="1339226" y="100030"/>
            <a:ext cx="5717540" cy="430530"/>
          </a:xfrm>
          <a:prstGeom prst="rect">
            <a:avLst/>
          </a:prstGeom>
        </p:spPr>
        <p:txBody>
          <a:bodyPr wrap="square" lIns="0" tIns="0" rIns="0" bIns="0">
            <a:spAutoFit/>
          </a:bodyPr>
          <a:lstStyle>
            <a:lvl1pPr>
              <a:defRPr sz="2800" b="1" i="0">
                <a:solidFill>
                  <a:schemeClr val="bg1"/>
                </a:solidFill>
                <a:latin typeface="微软雅黑" panose="020B0503020204020204" charset="-122"/>
                <a:cs typeface="微软雅黑" panose="020B0503020204020204" charset="-122"/>
              </a:defRPr>
            </a:lvl1pPr>
          </a:lstStyle>
          <a:p/>
        </p:txBody>
      </p:sp>
      <p:sp>
        <p:nvSpPr>
          <p:cNvPr id="3" name="Holder 3"/>
          <p:cNvSpPr>
            <a:spLocks noGrp="1"/>
          </p:cNvSpPr>
          <p:nvPr>
            <p:ph type="body" idx="1"/>
          </p:nvPr>
        </p:nvSpPr>
        <p:spPr>
          <a:xfrm>
            <a:off x="642950" y="2201495"/>
            <a:ext cx="11053445" cy="3754120"/>
          </a:xfrm>
          <a:prstGeom prst="rect">
            <a:avLst/>
          </a:prstGeom>
        </p:spPr>
        <p:txBody>
          <a:bodyPr wrap="square" lIns="0" tIns="0" rIns="0" bIns="0">
            <a:spAutoFit/>
          </a:bodyPr>
          <a:lstStyle>
            <a:lvl1pPr>
              <a:defRPr b="0" i="0">
                <a:solidFill>
                  <a:schemeClr val="tx1"/>
                </a:solidFill>
              </a:defRPr>
            </a:lvl1pPr>
          </a:lstStyle>
          <a:p/>
        </p:txBody>
      </p:sp>
      <p:sp>
        <p:nvSpPr>
          <p:cNvPr id="4" name="Holder 4"/>
          <p:cNvSpPr>
            <a:spLocks noGrp="1"/>
          </p:cNvSpPr>
          <p:nvPr>
            <p:ph type="ftr" sz="quarter" idx="5"/>
          </p:nvPr>
        </p:nvSpPr>
        <p:spPr>
          <a:xfrm>
            <a:off x="4145280" y="6377940"/>
            <a:ext cx="3901440" cy="342900"/>
          </a:xfrm>
          <a:prstGeom prst="rect">
            <a:avLst/>
          </a:prstGeom>
        </p:spPr>
        <p:txBody>
          <a:bodyPr wrap="square" lIns="0" tIns="0" rIns="0" bIns="0">
            <a:spAutoFit/>
          </a:bodyPr>
          <a:lstStyle>
            <a:lvl1pPr algn="ctr">
              <a:defRPr>
                <a:solidFill>
                  <a:schemeClr val="tx1">
                    <a:tint val="75000"/>
                  </a:schemeClr>
                </a:solidFill>
              </a:defRPr>
            </a:lvl1pPr>
          </a:lstStyle>
          <a:p/>
        </p:txBody>
      </p:sp>
      <p:sp>
        <p:nvSpPr>
          <p:cNvPr id="5" name="Holder 5"/>
          <p:cNvSpPr>
            <a:spLocks noGrp="1"/>
          </p:cNvSpPr>
          <p:nvPr>
            <p:ph type="dt" sz="half" idx="6"/>
          </p:nvPr>
        </p:nvSpPr>
        <p:spPr>
          <a:xfrm>
            <a:off x="609600" y="6377940"/>
            <a:ext cx="2804160" cy="342900"/>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fld>
            <a:endParaRPr lang="en-US"/>
          </a:p>
        </p:txBody>
      </p:sp>
      <p:sp>
        <p:nvSpPr>
          <p:cNvPr id="6" name="Holder 6"/>
          <p:cNvSpPr>
            <a:spLocks noGrp="1"/>
          </p:cNvSpPr>
          <p:nvPr>
            <p:ph type="sldNum" sz="quarter" idx="7"/>
          </p:nvPr>
        </p:nvSpPr>
        <p:spPr>
          <a:xfrm>
            <a:off x="11062716" y="6453813"/>
            <a:ext cx="236854" cy="184784"/>
          </a:xfrm>
          <a:prstGeom prst="rect">
            <a:avLst/>
          </a:prstGeom>
        </p:spPr>
        <p:txBody>
          <a:bodyPr wrap="square" lIns="0" tIns="0" rIns="0" bIns="0">
            <a:spAutoFit/>
          </a:bodyPr>
          <a:lstStyle>
            <a:lvl1pPr>
              <a:defRPr sz="1200" b="0" i="0">
                <a:solidFill>
                  <a:srgbClr val="888888"/>
                </a:solidFill>
                <a:latin typeface="等线" panose="02010600030101010101" charset="-122"/>
                <a:cs typeface="等线" panose="02010600030101010101" charset="-122"/>
              </a:defRPr>
            </a:lvl1pPr>
          </a:lstStyle>
          <a:p>
            <a:pPr marL="117475">
              <a:lnSpc>
                <a:spcPts val="1310"/>
              </a:lnSpc>
            </a:pPr>
            <a:fld id="{81D60167-4931-47E6-BA6A-407CBD079E47}" type="slidenum">
              <a:rPr dirty="0"/>
            </a:fld>
            <a:endParaRPr dirty="0"/>
          </a:p>
        </p:txBody>
      </p:sp>
      <p:pic>
        <p:nvPicPr>
          <p:cNvPr id="9" name="图片 8" descr="未标题-1"/>
          <p:cNvPicPr>
            <a:picLocks noChangeAspect="1"/>
          </p:cNvPicPr>
          <p:nvPr userDrawn="1"/>
        </p:nvPicPr>
        <p:blipFill>
          <a:blip r:embed="rId7">
            <a:extLst>
              <a:ext uri="{96DAC541-7B7A-43D3-8B79-37D633B846F1}">
                <asvg:svgBlip xmlns:asvg="http://schemas.microsoft.com/office/drawing/2016/SVG/main" r:embed="rId8"/>
              </a:ext>
            </a:extLst>
          </a:blip>
          <a:stretch>
            <a:fillRect/>
          </a:stretch>
        </p:blipFill>
        <p:spPr>
          <a:xfrm>
            <a:off x="10134600" y="179705"/>
            <a:ext cx="1871345" cy="313690"/>
          </a:xfrm>
          <a:prstGeom prst="rect">
            <a:avLst/>
          </a:prstGeom>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Lst>
  <p:txStyles>
    <p:titleStyle>
      <a:lvl1pPr>
        <a:defRPr>
          <a:latin typeface="微软雅黑" panose="020B0503020204020204" charset="-122"/>
          <a:ea typeface="微软雅黑" panose="020B0503020204020204" charset="-122"/>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矩形 9"/>
          <p:cNvSpPr/>
          <p:nvPr userDrawn="1"/>
        </p:nvSpPr>
        <p:spPr>
          <a:xfrm>
            <a:off x="0" y="0"/>
            <a:ext cx="12192000" cy="687070"/>
          </a:xfrm>
          <a:prstGeom prst="rect">
            <a:avLst/>
          </a:prstGeom>
          <a:gradFill>
            <a:gsLst>
              <a:gs pos="0">
                <a:srgbClr val="00A141"/>
              </a:gs>
              <a:gs pos="100000">
                <a:srgbClr val="00448E"/>
              </a:gs>
            </a:gsLst>
            <a:lin ang="0" scaled="0"/>
          </a:gradFill>
          <a:ln>
            <a:noFill/>
          </a:ln>
        </p:spPr>
        <p:style>
          <a:lnRef idx="2">
            <a:schemeClr val="accent1">
              <a:lumMod val="75000"/>
            </a:schemeClr>
          </a:lnRef>
          <a:fillRef idx="1">
            <a:schemeClr val="accent1"/>
          </a:fillRef>
          <a:effectRef idx="0">
            <a:srgbClr val="FFFFFF"/>
          </a:effectRef>
          <a:fontRef idx="minor">
            <a:schemeClr val="lt1"/>
          </a:fontRef>
        </p:style>
        <p:txBody>
          <a:bodyPr rtlCol="0" anchor="ctr"/>
          <a:p>
            <a:pPr algn="ctr"/>
            <a:endParaRPr lang="zh-CN" altLang="en-US"/>
          </a:p>
        </p:txBody>
      </p:sp>
      <p:sp>
        <p:nvSpPr>
          <p:cNvPr id="2" name="Holder 2"/>
          <p:cNvSpPr>
            <a:spLocks noGrp="1"/>
          </p:cNvSpPr>
          <p:nvPr>
            <p:ph type="title"/>
          </p:nvPr>
        </p:nvSpPr>
        <p:spPr>
          <a:xfrm>
            <a:off x="1339226" y="100030"/>
            <a:ext cx="5717540" cy="430530"/>
          </a:xfrm>
          <a:prstGeom prst="rect">
            <a:avLst/>
          </a:prstGeom>
        </p:spPr>
        <p:txBody>
          <a:bodyPr wrap="square" lIns="0" tIns="0" rIns="0" bIns="0">
            <a:spAutoFit/>
          </a:bodyPr>
          <a:lstStyle>
            <a:lvl1pPr>
              <a:defRPr sz="2800" b="1" i="0">
                <a:solidFill>
                  <a:schemeClr val="bg1"/>
                </a:solidFill>
                <a:latin typeface="微软雅黑" panose="020B0503020204020204" charset="-122"/>
                <a:cs typeface="微软雅黑" panose="020B0503020204020204" charset="-122"/>
              </a:defRPr>
            </a:lvl1pPr>
          </a:lstStyle>
          <a:p/>
        </p:txBody>
      </p:sp>
      <p:sp>
        <p:nvSpPr>
          <p:cNvPr id="3" name="Holder 3"/>
          <p:cNvSpPr>
            <a:spLocks noGrp="1"/>
          </p:cNvSpPr>
          <p:nvPr>
            <p:ph type="body" idx="1"/>
          </p:nvPr>
        </p:nvSpPr>
        <p:spPr>
          <a:xfrm>
            <a:off x="642950" y="2201495"/>
            <a:ext cx="11053445" cy="3754120"/>
          </a:xfrm>
          <a:prstGeom prst="rect">
            <a:avLst/>
          </a:prstGeom>
        </p:spPr>
        <p:txBody>
          <a:bodyPr wrap="square" lIns="0" tIns="0" rIns="0" bIns="0">
            <a:spAutoFit/>
          </a:bodyPr>
          <a:lstStyle>
            <a:lvl1pPr>
              <a:defRPr b="0" i="0">
                <a:solidFill>
                  <a:schemeClr val="tx1"/>
                </a:solidFill>
              </a:defRPr>
            </a:lvl1pPr>
          </a:lstStyle>
          <a:p/>
        </p:txBody>
      </p:sp>
      <p:sp>
        <p:nvSpPr>
          <p:cNvPr id="4" name="Holder 4"/>
          <p:cNvSpPr>
            <a:spLocks noGrp="1"/>
          </p:cNvSpPr>
          <p:nvPr>
            <p:ph type="ftr" sz="quarter" idx="5"/>
          </p:nvPr>
        </p:nvSpPr>
        <p:spPr>
          <a:xfrm>
            <a:off x="4145280" y="6377940"/>
            <a:ext cx="3901440" cy="342900"/>
          </a:xfrm>
          <a:prstGeom prst="rect">
            <a:avLst/>
          </a:prstGeom>
        </p:spPr>
        <p:txBody>
          <a:bodyPr wrap="square" lIns="0" tIns="0" rIns="0" bIns="0">
            <a:spAutoFit/>
          </a:bodyPr>
          <a:lstStyle>
            <a:lvl1pPr algn="ctr">
              <a:defRPr>
                <a:solidFill>
                  <a:schemeClr val="tx1">
                    <a:tint val="75000"/>
                  </a:schemeClr>
                </a:solidFill>
              </a:defRPr>
            </a:lvl1pPr>
          </a:lstStyle>
          <a:p/>
        </p:txBody>
      </p:sp>
      <p:sp>
        <p:nvSpPr>
          <p:cNvPr id="5" name="Holder 5"/>
          <p:cNvSpPr>
            <a:spLocks noGrp="1"/>
          </p:cNvSpPr>
          <p:nvPr>
            <p:ph type="dt" sz="half" idx="6"/>
          </p:nvPr>
        </p:nvSpPr>
        <p:spPr>
          <a:xfrm>
            <a:off x="609600" y="6377940"/>
            <a:ext cx="2804160" cy="342900"/>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fld>
            <a:endParaRPr lang="en-US"/>
          </a:p>
        </p:txBody>
      </p:sp>
      <p:sp>
        <p:nvSpPr>
          <p:cNvPr id="6" name="Holder 6"/>
          <p:cNvSpPr>
            <a:spLocks noGrp="1"/>
          </p:cNvSpPr>
          <p:nvPr>
            <p:ph type="sldNum" sz="quarter" idx="7"/>
          </p:nvPr>
        </p:nvSpPr>
        <p:spPr>
          <a:xfrm>
            <a:off x="11062716" y="6453813"/>
            <a:ext cx="236854" cy="184784"/>
          </a:xfrm>
          <a:prstGeom prst="rect">
            <a:avLst/>
          </a:prstGeom>
        </p:spPr>
        <p:txBody>
          <a:bodyPr wrap="square" lIns="0" tIns="0" rIns="0" bIns="0">
            <a:spAutoFit/>
          </a:bodyPr>
          <a:lstStyle>
            <a:lvl1pPr>
              <a:defRPr sz="1200" b="0" i="0">
                <a:solidFill>
                  <a:srgbClr val="888888"/>
                </a:solidFill>
                <a:latin typeface="等线" panose="02010600030101010101" charset="-122"/>
                <a:cs typeface="等线" panose="02010600030101010101" charset="-122"/>
              </a:defRPr>
            </a:lvl1pPr>
          </a:lstStyle>
          <a:p>
            <a:pPr marL="117475">
              <a:lnSpc>
                <a:spcPts val="1310"/>
              </a:lnSpc>
            </a:pPr>
            <a:fld id="{81D60167-4931-47E6-BA6A-407CBD079E47}" type="slidenum">
              <a:rPr dirty="0"/>
            </a:fld>
            <a:endParaRPr dirty="0"/>
          </a:p>
        </p:txBody>
      </p:sp>
      <p:pic>
        <p:nvPicPr>
          <p:cNvPr id="9" name="图片 8" descr="未标题-1"/>
          <p:cNvPicPr>
            <a:picLocks noChangeAspect="1"/>
          </p:cNvPicPr>
          <p:nvPr userDrawn="1"/>
        </p:nvPicPr>
        <p:blipFill>
          <a:blip r:embed="rId7">
            <a:extLst>
              <a:ext uri="{96DAC541-7B7A-43D3-8B79-37D633B846F1}">
                <asvg:svgBlip xmlns:asvg="http://schemas.microsoft.com/office/drawing/2016/SVG/main" r:embed="rId8"/>
              </a:ext>
            </a:extLst>
          </a:blip>
          <a:stretch>
            <a:fillRect/>
          </a:stretch>
        </p:blipFill>
        <p:spPr>
          <a:xfrm>
            <a:off x="10134600" y="179705"/>
            <a:ext cx="1871345" cy="313690"/>
          </a:xfrm>
          <a:prstGeom prst="rect">
            <a:avLst/>
          </a:prstGeom>
        </p:spPr>
      </p:pic>
    </p:spTree>
  </p:cSld>
  <p:clrMap bg1="lt1" tx1="dk1" bg2="lt2" tx2="dk2" accent1="accent1" accent2="accent2" accent3="accent3" accent4="accent4" accent5="accent5" accent6="accent6" hlink="hlink" folHlink="folHlink"/>
  <p:sldLayoutIdLst>
    <p:sldLayoutId id="2147483656" r:id="rId1"/>
    <p:sldLayoutId id="2147483657" r:id="rId2"/>
    <p:sldLayoutId id="2147483658" r:id="rId3"/>
    <p:sldLayoutId id="2147483659" r:id="rId4"/>
    <p:sldLayoutId id="2147483660" r:id="rId5"/>
    <p:sldLayoutId id="2147483661" r:id="rId6"/>
  </p:sldLayoutIdLst>
  <p:txStyles>
    <p:titleStyle>
      <a:lvl1pPr>
        <a:defRPr>
          <a:latin typeface="微软雅黑" panose="020B0503020204020204" charset="-122"/>
          <a:ea typeface="微软雅黑" panose="020B0503020204020204" charset="-122"/>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矩形 9"/>
          <p:cNvSpPr/>
          <p:nvPr userDrawn="1"/>
        </p:nvSpPr>
        <p:spPr>
          <a:xfrm>
            <a:off x="0" y="0"/>
            <a:ext cx="12192000" cy="687070"/>
          </a:xfrm>
          <a:prstGeom prst="rect">
            <a:avLst/>
          </a:prstGeom>
          <a:gradFill>
            <a:gsLst>
              <a:gs pos="0">
                <a:srgbClr val="00A141"/>
              </a:gs>
              <a:gs pos="100000">
                <a:srgbClr val="00448E"/>
              </a:gs>
            </a:gsLst>
            <a:lin ang="0" scaled="0"/>
          </a:gradFill>
          <a:ln>
            <a:noFill/>
          </a:ln>
        </p:spPr>
        <p:style>
          <a:lnRef idx="2">
            <a:schemeClr val="accent1">
              <a:lumMod val="75000"/>
            </a:schemeClr>
          </a:lnRef>
          <a:fillRef idx="1">
            <a:schemeClr val="accent1"/>
          </a:fillRef>
          <a:effectRef idx="0">
            <a:srgbClr val="FFFFFF"/>
          </a:effectRef>
          <a:fontRef idx="minor">
            <a:schemeClr val="lt1"/>
          </a:fontRef>
        </p:style>
        <p:txBody>
          <a:bodyPr rtlCol="0" anchor="ctr"/>
          <a:p>
            <a:pPr algn="ctr"/>
            <a:endParaRPr lang="zh-CN" altLang="en-US"/>
          </a:p>
        </p:txBody>
      </p:sp>
      <p:sp>
        <p:nvSpPr>
          <p:cNvPr id="2" name="Holder 2"/>
          <p:cNvSpPr>
            <a:spLocks noGrp="1"/>
          </p:cNvSpPr>
          <p:nvPr>
            <p:ph type="title"/>
          </p:nvPr>
        </p:nvSpPr>
        <p:spPr>
          <a:xfrm>
            <a:off x="1339226" y="100030"/>
            <a:ext cx="5717540" cy="430530"/>
          </a:xfrm>
          <a:prstGeom prst="rect">
            <a:avLst/>
          </a:prstGeom>
        </p:spPr>
        <p:txBody>
          <a:bodyPr wrap="square" lIns="0" tIns="0" rIns="0" bIns="0">
            <a:spAutoFit/>
          </a:bodyPr>
          <a:lstStyle>
            <a:lvl1pPr>
              <a:defRPr sz="2800" b="1" i="0">
                <a:solidFill>
                  <a:schemeClr val="bg1"/>
                </a:solidFill>
                <a:latin typeface="微软雅黑" panose="020B0503020204020204" charset="-122"/>
                <a:cs typeface="微软雅黑" panose="020B0503020204020204" charset="-122"/>
              </a:defRPr>
            </a:lvl1pPr>
          </a:lstStyle>
          <a:p/>
        </p:txBody>
      </p:sp>
      <p:sp>
        <p:nvSpPr>
          <p:cNvPr id="3" name="Holder 3"/>
          <p:cNvSpPr>
            <a:spLocks noGrp="1"/>
          </p:cNvSpPr>
          <p:nvPr>
            <p:ph type="body" idx="1"/>
          </p:nvPr>
        </p:nvSpPr>
        <p:spPr>
          <a:xfrm>
            <a:off x="642950" y="2201495"/>
            <a:ext cx="11053445" cy="3754120"/>
          </a:xfrm>
          <a:prstGeom prst="rect">
            <a:avLst/>
          </a:prstGeom>
        </p:spPr>
        <p:txBody>
          <a:bodyPr wrap="square" lIns="0" tIns="0" rIns="0" bIns="0">
            <a:spAutoFit/>
          </a:bodyPr>
          <a:lstStyle>
            <a:lvl1pPr>
              <a:defRPr b="0" i="0">
                <a:solidFill>
                  <a:schemeClr val="tx1"/>
                </a:solidFill>
              </a:defRPr>
            </a:lvl1pPr>
          </a:lstStyle>
          <a:p/>
        </p:txBody>
      </p:sp>
      <p:sp>
        <p:nvSpPr>
          <p:cNvPr id="4" name="Holder 4"/>
          <p:cNvSpPr>
            <a:spLocks noGrp="1"/>
          </p:cNvSpPr>
          <p:nvPr>
            <p:ph type="ftr" sz="quarter" idx="5"/>
          </p:nvPr>
        </p:nvSpPr>
        <p:spPr>
          <a:xfrm>
            <a:off x="4145280" y="6377940"/>
            <a:ext cx="3901440" cy="342900"/>
          </a:xfrm>
          <a:prstGeom prst="rect">
            <a:avLst/>
          </a:prstGeom>
        </p:spPr>
        <p:txBody>
          <a:bodyPr wrap="square" lIns="0" tIns="0" rIns="0" bIns="0">
            <a:spAutoFit/>
          </a:bodyPr>
          <a:lstStyle>
            <a:lvl1pPr algn="ctr">
              <a:defRPr>
                <a:solidFill>
                  <a:schemeClr val="tx1">
                    <a:tint val="75000"/>
                  </a:schemeClr>
                </a:solidFill>
              </a:defRPr>
            </a:lvl1pPr>
          </a:lstStyle>
          <a:p/>
        </p:txBody>
      </p:sp>
      <p:sp>
        <p:nvSpPr>
          <p:cNvPr id="5" name="Holder 5"/>
          <p:cNvSpPr>
            <a:spLocks noGrp="1"/>
          </p:cNvSpPr>
          <p:nvPr>
            <p:ph type="dt" sz="half" idx="6"/>
          </p:nvPr>
        </p:nvSpPr>
        <p:spPr>
          <a:xfrm>
            <a:off x="609600" y="6377940"/>
            <a:ext cx="2804160" cy="342900"/>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fld>
            <a:endParaRPr lang="en-US"/>
          </a:p>
        </p:txBody>
      </p:sp>
      <p:sp>
        <p:nvSpPr>
          <p:cNvPr id="6" name="Holder 6"/>
          <p:cNvSpPr>
            <a:spLocks noGrp="1"/>
          </p:cNvSpPr>
          <p:nvPr>
            <p:ph type="sldNum" sz="quarter" idx="7"/>
          </p:nvPr>
        </p:nvSpPr>
        <p:spPr>
          <a:xfrm>
            <a:off x="11062716" y="6453813"/>
            <a:ext cx="236854" cy="184784"/>
          </a:xfrm>
          <a:prstGeom prst="rect">
            <a:avLst/>
          </a:prstGeom>
        </p:spPr>
        <p:txBody>
          <a:bodyPr wrap="square" lIns="0" tIns="0" rIns="0" bIns="0">
            <a:spAutoFit/>
          </a:bodyPr>
          <a:lstStyle>
            <a:lvl1pPr>
              <a:defRPr sz="1200" b="0" i="0">
                <a:solidFill>
                  <a:srgbClr val="888888"/>
                </a:solidFill>
                <a:latin typeface="等线" panose="02010600030101010101" charset="-122"/>
                <a:cs typeface="等线" panose="02010600030101010101" charset="-122"/>
              </a:defRPr>
            </a:lvl1pPr>
          </a:lstStyle>
          <a:p>
            <a:pPr marL="117475">
              <a:lnSpc>
                <a:spcPts val="1310"/>
              </a:lnSpc>
            </a:pPr>
            <a:fld id="{81D60167-4931-47E6-BA6A-407CBD079E47}" type="slidenum">
              <a:rPr dirty="0"/>
            </a:fld>
            <a:endParaRPr dirty="0"/>
          </a:p>
        </p:txBody>
      </p:sp>
      <p:pic>
        <p:nvPicPr>
          <p:cNvPr id="9" name="图片 8" descr="未标题-1"/>
          <p:cNvPicPr>
            <a:picLocks noChangeAspect="1"/>
          </p:cNvPicPr>
          <p:nvPr userDrawn="1"/>
        </p:nvPicPr>
        <p:blipFill>
          <a:blip r:embed="rId7">
            <a:extLst>
              <a:ext uri="{96DAC541-7B7A-43D3-8B79-37D633B846F1}">
                <asvg:svgBlip xmlns:asvg="http://schemas.microsoft.com/office/drawing/2016/SVG/main" r:embed="rId8"/>
              </a:ext>
            </a:extLst>
          </a:blip>
          <a:stretch>
            <a:fillRect/>
          </a:stretch>
        </p:blipFill>
        <p:spPr>
          <a:xfrm>
            <a:off x="10134600" y="179705"/>
            <a:ext cx="1871345" cy="313690"/>
          </a:xfrm>
          <a:prstGeom prst="rect">
            <a:avLst/>
          </a:prstGeom>
        </p:spPr>
      </p:pic>
    </p:spTree>
  </p:cSld>
  <p:clrMap bg1="lt1" tx1="dk1" bg2="lt2" tx2="dk2" accent1="accent1" accent2="accent2" accent3="accent3" accent4="accent4" accent5="accent5" accent6="accent6" hlink="hlink" folHlink="folHlink"/>
  <p:sldLayoutIdLst>
    <p:sldLayoutId id="2147483663" r:id="rId1"/>
    <p:sldLayoutId id="2147483664" r:id="rId2"/>
    <p:sldLayoutId id="2147483665" r:id="rId3"/>
    <p:sldLayoutId id="2147483666" r:id="rId4"/>
    <p:sldLayoutId id="2147483667" r:id="rId5"/>
    <p:sldLayoutId id="2147483668" r:id="rId6"/>
  </p:sldLayoutIdLst>
  <p:txStyles>
    <p:titleStyle>
      <a:lvl1pPr>
        <a:defRPr>
          <a:latin typeface="微软雅黑" panose="020B0503020204020204" charset="-122"/>
          <a:ea typeface="微软雅黑" panose="020B0503020204020204" charset="-122"/>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image" Target="../media/image7.svg"/><Relationship Id="rId1" Type="http://schemas.openxmlformats.org/officeDocument/2006/relationships/image" Target="../media/image6.png"/></Relationships>
</file>

<file path=ppt/slides/_rels/slide2.xml.rels><?xml version="1.0" encoding="UTF-8" standalone="yes"?>
<Relationships xmlns="http://schemas.openxmlformats.org/package/2006/relationships"><Relationship Id="rId9" Type="http://schemas.openxmlformats.org/officeDocument/2006/relationships/tags" Target="../tags/tag7.xml"/><Relationship Id="rId8" Type="http://schemas.openxmlformats.org/officeDocument/2006/relationships/image" Target="../media/image7.svg"/><Relationship Id="rId7" Type="http://schemas.openxmlformats.org/officeDocument/2006/relationships/image" Target="../media/image6.png"/><Relationship Id="rId6" Type="http://schemas.openxmlformats.org/officeDocument/2006/relationships/tags" Target="../tags/tag6.xml"/><Relationship Id="rId5" Type="http://schemas.openxmlformats.org/officeDocument/2006/relationships/tags" Target="../tags/tag5.xml"/><Relationship Id="rId4" Type="http://schemas.openxmlformats.org/officeDocument/2006/relationships/tags" Target="../tags/tag4.xml"/><Relationship Id="rId3" Type="http://schemas.openxmlformats.org/officeDocument/2006/relationships/tags" Target="../tags/tag3.xml"/><Relationship Id="rId2" Type="http://schemas.openxmlformats.org/officeDocument/2006/relationships/tags" Target="../tags/tag2.xml"/><Relationship Id="rId13" Type="http://schemas.openxmlformats.org/officeDocument/2006/relationships/slideLayout" Target="../slideLayouts/slideLayout2.xml"/><Relationship Id="rId12" Type="http://schemas.openxmlformats.org/officeDocument/2006/relationships/tags" Target="../tags/tag10.xml"/><Relationship Id="rId11" Type="http://schemas.openxmlformats.org/officeDocument/2006/relationships/tags" Target="../tags/tag9.xml"/><Relationship Id="rId10" Type="http://schemas.openxmlformats.org/officeDocument/2006/relationships/tags" Target="../tags/tag8.xml"/><Relationship Id="rId1" Type="http://schemas.openxmlformats.org/officeDocument/2006/relationships/tags" Target="../tags/tag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5" Type="http://schemas.openxmlformats.org/officeDocument/2006/relationships/slideLayout" Target="../slideLayouts/slideLayout9.xml"/><Relationship Id="rId4" Type="http://schemas.openxmlformats.org/officeDocument/2006/relationships/tags" Target="../tags/tag14.xml"/><Relationship Id="rId3" Type="http://schemas.openxmlformats.org/officeDocument/2006/relationships/tags" Target="../tags/tag13.xml"/><Relationship Id="rId2" Type="http://schemas.openxmlformats.org/officeDocument/2006/relationships/tags" Target="../tags/tag12.xml"/><Relationship Id="rId1" Type="http://schemas.openxmlformats.org/officeDocument/2006/relationships/tags" Target="../tags/tag11.xml"/></Relationships>
</file>

<file path=ppt/slides/_rels/slide5.xml.rels><?xml version="1.0" encoding="UTF-8" standalone="yes"?>
<Relationships xmlns="http://schemas.openxmlformats.org/package/2006/relationships"><Relationship Id="rId9" Type="http://schemas.openxmlformats.org/officeDocument/2006/relationships/tags" Target="../tags/tag23.xml"/><Relationship Id="rId8" Type="http://schemas.openxmlformats.org/officeDocument/2006/relationships/tags" Target="../tags/tag22.xml"/><Relationship Id="rId7" Type="http://schemas.openxmlformats.org/officeDocument/2006/relationships/tags" Target="../tags/tag21.xml"/><Relationship Id="rId6" Type="http://schemas.openxmlformats.org/officeDocument/2006/relationships/tags" Target="../tags/tag20.xml"/><Relationship Id="rId5" Type="http://schemas.openxmlformats.org/officeDocument/2006/relationships/tags" Target="../tags/tag19.xml"/><Relationship Id="rId4" Type="http://schemas.openxmlformats.org/officeDocument/2006/relationships/tags" Target="../tags/tag18.xml"/><Relationship Id="rId3" Type="http://schemas.openxmlformats.org/officeDocument/2006/relationships/tags" Target="../tags/tag17.xml"/><Relationship Id="rId2" Type="http://schemas.openxmlformats.org/officeDocument/2006/relationships/tags" Target="../tags/tag16.xml"/><Relationship Id="rId16" Type="http://schemas.openxmlformats.org/officeDocument/2006/relationships/slideLayout" Target="../slideLayouts/slideLayout9.xml"/><Relationship Id="rId15" Type="http://schemas.openxmlformats.org/officeDocument/2006/relationships/tags" Target="../tags/tag29.xml"/><Relationship Id="rId14" Type="http://schemas.openxmlformats.org/officeDocument/2006/relationships/tags" Target="../tags/tag28.xml"/><Relationship Id="rId13" Type="http://schemas.openxmlformats.org/officeDocument/2006/relationships/tags" Target="../tags/tag27.xml"/><Relationship Id="rId12" Type="http://schemas.openxmlformats.org/officeDocument/2006/relationships/tags" Target="../tags/tag26.xml"/><Relationship Id="rId11" Type="http://schemas.openxmlformats.org/officeDocument/2006/relationships/tags" Target="../tags/tag25.xml"/><Relationship Id="rId10" Type="http://schemas.openxmlformats.org/officeDocument/2006/relationships/tags" Target="../tags/tag24.xml"/><Relationship Id="rId1" Type="http://schemas.openxmlformats.org/officeDocument/2006/relationships/tags" Target="../tags/tag15.xml"/></Relationships>
</file>

<file path=ppt/slides/_rels/slide6.xml.rels><?xml version="1.0" encoding="UTF-8" standalone="yes"?>
<Relationships xmlns="http://schemas.openxmlformats.org/package/2006/relationships"><Relationship Id="rId3" Type="http://schemas.openxmlformats.org/officeDocument/2006/relationships/slideLayout" Target="../slideLayouts/slideLayout15.xml"/><Relationship Id="rId2" Type="http://schemas.openxmlformats.org/officeDocument/2006/relationships/tags" Target="../tags/tag30.xml"/><Relationship Id="rId1" Type="http://schemas.openxmlformats.org/officeDocument/2006/relationships/image" Target="../media/image8.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9.xml.rels><?xml version="1.0" encoding="UTF-8" standalone="yes"?>
<Relationships xmlns="http://schemas.openxmlformats.org/package/2006/relationships"><Relationship Id="rId9" Type="http://schemas.openxmlformats.org/officeDocument/2006/relationships/tags" Target="../tags/tag39.xml"/><Relationship Id="rId8" Type="http://schemas.openxmlformats.org/officeDocument/2006/relationships/tags" Target="../tags/tag38.xml"/><Relationship Id="rId7" Type="http://schemas.openxmlformats.org/officeDocument/2006/relationships/tags" Target="../tags/tag37.xml"/><Relationship Id="rId6" Type="http://schemas.openxmlformats.org/officeDocument/2006/relationships/tags" Target="../tags/tag36.xml"/><Relationship Id="rId5" Type="http://schemas.openxmlformats.org/officeDocument/2006/relationships/tags" Target="../tags/tag35.xml"/><Relationship Id="rId4" Type="http://schemas.openxmlformats.org/officeDocument/2006/relationships/tags" Target="../tags/tag34.xml"/><Relationship Id="rId3" Type="http://schemas.openxmlformats.org/officeDocument/2006/relationships/tags" Target="../tags/tag33.xml"/><Relationship Id="rId2" Type="http://schemas.openxmlformats.org/officeDocument/2006/relationships/tags" Target="../tags/tag32.xml"/><Relationship Id="rId17" Type="http://schemas.openxmlformats.org/officeDocument/2006/relationships/slideLayout" Target="../slideLayouts/slideLayout3.xml"/><Relationship Id="rId16" Type="http://schemas.openxmlformats.org/officeDocument/2006/relationships/tags" Target="../tags/tag46.xml"/><Relationship Id="rId15" Type="http://schemas.openxmlformats.org/officeDocument/2006/relationships/tags" Target="../tags/tag45.xml"/><Relationship Id="rId14" Type="http://schemas.openxmlformats.org/officeDocument/2006/relationships/tags" Target="../tags/tag44.xml"/><Relationship Id="rId13" Type="http://schemas.openxmlformats.org/officeDocument/2006/relationships/tags" Target="../tags/tag43.xml"/><Relationship Id="rId12" Type="http://schemas.openxmlformats.org/officeDocument/2006/relationships/tags" Target="../tags/tag42.xml"/><Relationship Id="rId11" Type="http://schemas.openxmlformats.org/officeDocument/2006/relationships/tags" Target="../tags/tag41.xml"/><Relationship Id="rId10" Type="http://schemas.openxmlformats.org/officeDocument/2006/relationships/tags" Target="../tags/tag40.xml"/><Relationship Id="rId1" Type="http://schemas.openxmlformats.org/officeDocument/2006/relationships/tags" Target="../tags/tag31.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1" name="矩形 10"/>
          <p:cNvSpPr/>
          <p:nvPr/>
        </p:nvSpPr>
        <p:spPr>
          <a:xfrm>
            <a:off x="0" y="1789430"/>
            <a:ext cx="12186920" cy="1944370"/>
          </a:xfrm>
          <a:prstGeom prst="rect">
            <a:avLst/>
          </a:prstGeom>
          <a:gradFill>
            <a:gsLst>
              <a:gs pos="0">
                <a:srgbClr val="00A141"/>
              </a:gs>
              <a:gs pos="100000">
                <a:srgbClr val="00448E"/>
              </a:gs>
            </a:gsLst>
            <a:lin ang="0" scaled="0"/>
          </a:gradFill>
          <a:ln>
            <a:noFill/>
          </a:ln>
        </p:spPr>
        <p:style>
          <a:lnRef idx="2">
            <a:schemeClr val="accent1">
              <a:lumMod val="75000"/>
            </a:schemeClr>
          </a:lnRef>
          <a:fillRef idx="1">
            <a:schemeClr val="accent1"/>
          </a:fillRef>
          <a:effectRef idx="0">
            <a:srgbClr val="FFFFFF"/>
          </a:effectRef>
          <a:fontRef idx="minor">
            <a:schemeClr val="lt1"/>
          </a:fontRef>
        </p:style>
        <p:txBody>
          <a:bodyPr rtlCol="0" anchor="ctr"/>
          <a:p>
            <a:pPr algn="ctr"/>
            <a:endParaRPr lang="zh-CN" altLang="en-US"/>
          </a:p>
        </p:txBody>
      </p:sp>
      <p:sp>
        <p:nvSpPr>
          <p:cNvPr id="3" name="object 3"/>
          <p:cNvSpPr txBox="1">
            <a:spLocks noGrp="1"/>
          </p:cNvSpPr>
          <p:nvPr>
            <p:ph type="title"/>
          </p:nvPr>
        </p:nvSpPr>
        <p:spPr>
          <a:xfrm>
            <a:off x="3048000" y="2438400"/>
            <a:ext cx="5923280" cy="751205"/>
          </a:xfrm>
          <a:prstGeom prst="rect">
            <a:avLst/>
          </a:prstGeom>
        </p:spPr>
        <p:txBody>
          <a:bodyPr vert="horz" wrap="square" lIns="0" tIns="12700" rIns="0" bIns="0" rtlCol="0">
            <a:spAutoFit/>
          </a:bodyPr>
          <a:lstStyle/>
          <a:p>
            <a:pPr marL="38100">
              <a:lnSpc>
                <a:spcPct val="100000"/>
              </a:lnSpc>
              <a:spcBef>
                <a:spcPts val="100"/>
              </a:spcBef>
            </a:pPr>
            <a:r>
              <a:rPr lang="zh-CN" sz="4800">
                <a:ea typeface="微软雅黑" panose="020B0503020204020204" charset="-122"/>
              </a:rPr>
              <a:t>洛索洛芬钠口服溶液</a:t>
            </a:r>
            <a:endParaRPr lang="zh-CN" sz="4800">
              <a:ea typeface="微软雅黑" panose="020B0503020204020204" charset="-122"/>
            </a:endParaRPr>
          </a:p>
        </p:txBody>
      </p:sp>
      <p:sp>
        <p:nvSpPr>
          <p:cNvPr id="4" name="object 4"/>
          <p:cNvSpPr txBox="1"/>
          <p:nvPr/>
        </p:nvSpPr>
        <p:spPr>
          <a:xfrm>
            <a:off x="5017770" y="5519382"/>
            <a:ext cx="2156460" cy="227330"/>
          </a:xfrm>
          <a:prstGeom prst="rect">
            <a:avLst/>
          </a:prstGeom>
        </p:spPr>
        <p:txBody>
          <a:bodyPr vert="horz" wrap="square" lIns="0" tIns="12065" rIns="0" bIns="0" rtlCol="0">
            <a:spAutoFit/>
          </a:bodyPr>
          <a:lstStyle/>
          <a:p>
            <a:pPr marL="12700" algn="ctr">
              <a:lnSpc>
                <a:spcPct val="100000"/>
              </a:lnSpc>
              <a:spcBef>
                <a:spcPts val="95"/>
              </a:spcBef>
            </a:pPr>
            <a:r>
              <a:rPr lang="zh-CN" altLang="en-US" sz="1400">
                <a:latin typeface="微软雅黑" panose="020B0503020204020204" charset="-122"/>
                <a:ea typeface="微软雅黑" panose="020B0503020204020204" charset="-122"/>
                <a:cs typeface="微软雅黑" panose="020B0503020204020204" charset="-122"/>
              </a:rPr>
              <a:t>湖南先施制药有限公司</a:t>
            </a:r>
            <a:endParaRPr lang="zh-CN" altLang="en-US" sz="1400">
              <a:latin typeface="微软雅黑" panose="020B0503020204020204" charset="-122"/>
              <a:ea typeface="微软雅黑" panose="020B0503020204020204" charset="-122"/>
              <a:cs typeface="微软雅黑" panose="020B0503020204020204" charset="-122"/>
            </a:endParaRPr>
          </a:p>
        </p:txBody>
      </p:sp>
      <p:sp>
        <p:nvSpPr>
          <p:cNvPr id="5" name="object 5"/>
          <p:cNvSpPr txBox="1"/>
          <p:nvPr/>
        </p:nvSpPr>
        <p:spPr>
          <a:xfrm>
            <a:off x="2346325" y="4243705"/>
            <a:ext cx="7499350" cy="996950"/>
          </a:xfrm>
          <a:prstGeom prst="rect">
            <a:avLst/>
          </a:prstGeom>
        </p:spPr>
        <p:txBody>
          <a:bodyPr vert="horz" wrap="square" lIns="0" tIns="12065" rIns="0" bIns="0" rtlCol="0">
            <a:spAutoFit/>
          </a:bodyPr>
          <a:lstStyle/>
          <a:p>
            <a:pPr marL="12700" algn="ctr">
              <a:lnSpc>
                <a:spcPct val="100000"/>
              </a:lnSpc>
              <a:spcBef>
                <a:spcPts val="95"/>
              </a:spcBef>
            </a:pPr>
            <a:r>
              <a:rPr lang="zh-CN" altLang="en-US" sz="3200" b="1">
                <a:solidFill>
                  <a:srgbClr val="FF0000"/>
                </a:solidFill>
                <a:latin typeface="微软雅黑" panose="020B0503020204020204" charset="-122"/>
                <a:ea typeface="微软雅黑" panose="020B0503020204020204" charset="-122"/>
                <a:sym typeface="+mn-ea"/>
              </a:rPr>
              <a:t>弥补目录内吞咽困难患者解热、消炎、镇痛的用药不足</a:t>
            </a:r>
            <a:endParaRPr sz="3200" b="1" spc="-5" dirty="0">
              <a:solidFill>
                <a:srgbClr val="00A141"/>
              </a:solidFill>
              <a:latin typeface="微软雅黑" panose="020B0503020204020204" charset="-122"/>
              <a:ea typeface="微软雅黑" panose="020B0503020204020204" charset="-122"/>
              <a:cs typeface="微软雅黑" panose="020B0503020204020204" charset="-122"/>
            </a:endParaRPr>
          </a:p>
        </p:txBody>
      </p:sp>
      <p:sp>
        <p:nvSpPr>
          <p:cNvPr id="8" name="object 8"/>
          <p:cNvSpPr txBox="1"/>
          <p:nvPr/>
        </p:nvSpPr>
        <p:spPr>
          <a:xfrm>
            <a:off x="10130559" y="6470184"/>
            <a:ext cx="1854200" cy="206375"/>
          </a:xfrm>
          <a:prstGeom prst="rect">
            <a:avLst/>
          </a:prstGeom>
        </p:spPr>
        <p:txBody>
          <a:bodyPr vert="horz" wrap="square" lIns="0" tIns="14605" rIns="0" bIns="0" rtlCol="0">
            <a:spAutoFit/>
          </a:bodyPr>
          <a:lstStyle/>
          <a:p>
            <a:pPr marL="12700">
              <a:lnSpc>
                <a:spcPct val="100000"/>
              </a:lnSpc>
              <a:spcBef>
                <a:spcPts val="115"/>
              </a:spcBef>
            </a:pPr>
            <a:r>
              <a:rPr sz="1250" i="1" spc="-50" dirty="0">
                <a:solidFill>
                  <a:srgbClr val="AEABAB"/>
                </a:solidFill>
                <a:latin typeface="微软雅黑" panose="020B0503020204020204" charset="-122"/>
                <a:ea typeface="微软雅黑" panose="020B0503020204020204" charset="-122"/>
                <a:cs typeface="微软雅黑" panose="020B0503020204020204" charset="-122"/>
              </a:rPr>
              <a:t>仅供国家医保准入申报使用</a:t>
            </a:r>
            <a:endParaRPr sz="1250">
              <a:latin typeface="微软雅黑" panose="020B0503020204020204" charset="-122"/>
              <a:ea typeface="微软雅黑" panose="020B0503020204020204" charset="-122"/>
              <a:cs typeface="微软雅黑" panose="020B0503020204020204" charset="-122"/>
            </a:endParaRPr>
          </a:p>
        </p:txBody>
      </p:sp>
      <p:pic>
        <p:nvPicPr>
          <p:cNvPr id="13" name="图片 12" descr="未标题-1"/>
          <p:cNvPicPr>
            <a:picLocks noChangeAspect="1"/>
          </p:cNvPicPr>
          <p:nvPr userDrawn="1"/>
        </p:nvPicPr>
        <p:blipFill>
          <a:blip r:embed="rId1">
            <a:extLst>
              <a:ext uri="{96DAC541-7B7A-43D3-8B79-37D633B846F1}">
                <asvg:svgBlip xmlns:asvg="http://schemas.microsoft.com/office/drawing/2016/SVG/main" r:embed="rId2"/>
              </a:ext>
            </a:extLst>
          </a:blip>
          <a:stretch>
            <a:fillRect/>
          </a:stretch>
        </p:blipFill>
        <p:spPr>
          <a:xfrm>
            <a:off x="10134600" y="179705"/>
            <a:ext cx="1871345" cy="313690"/>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object 3"/>
          <p:cNvSpPr txBox="1">
            <a:spLocks noGrp="1"/>
          </p:cNvSpPr>
          <p:nvPr>
            <p:ph type="title"/>
          </p:nvPr>
        </p:nvSpPr>
        <p:spPr>
          <a:xfrm>
            <a:off x="990903" y="1905314"/>
            <a:ext cx="1856105" cy="843280"/>
          </a:xfrm>
          <a:prstGeom prst="rect">
            <a:avLst/>
          </a:prstGeom>
        </p:spPr>
        <p:txBody>
          <a:bodyPr vert="horz" wrap="square" lIns="0" tIns="12700" rIns="0" bIns="0" rtlCol="0">
            <a:spAutoFit/>
          </a:bodyPr>
          <a:lstStyle/>
          <a:p>
            <a:pPr marL="12700">
              <a:lnSpc>
                <a:spcPct val="100000"/>
              </a:lnSpc>
              <a:spcBef>
                <a:spcPts val="100"/>
              </a:spcBef>
              <a:tabLst>
                <a:tab pos="1156970" algn="l"/>
              </a:tabLst>
            </a:pPr>
            <a:r>
              <a:rPr sz="5400" dirty="0">
                <a:solidFill>
                  <a:srgbClr val="00A141"/>
                </a:solidFill>
                <a:ea typeface="微软雅黑" panose="020B0503020204020204" charset="-122"/>
              </a:rPr>
              <a:t>目</a:t>
            </a:r>
            <a:r>
              <a:rPr lang="en-US" sz="5400" dirty="0">
                <a:solidFill>
                  <a:srgbClr val="00A141"/>
                </a:solidFill>
                <a:ea typeface="微软雅黑" panose="020B0503020204020204" charset="-122"/>
              </a:rPr>
              <a:t> </a:t>
            </a:r>
            <a:r>
              <a:rPr sz="5400" dirty="0">
                <a:solidFill>
                  <a:srgbClr val="00A141"/>
                </a:solidFill>
                <a:ea typeface="微软雅黑" panose="020B0503020204020204" charset="-122"/>
              </a:rPr>
              <a:t>录</a:t>
            </a:r>
            <a:endParaRPr sz="5400" dirty="0">
              <a:solidFill>
                <a:srgbClr val="00A141"/>
              </a:solidFill>
              <a:ea typeface="微软雅黑" panose="020B0503020204020204" charset="-122"/>
            </a:endParaRPr>
          </a:p>
        </p:txBody>
      </p:sp>
      <p:sp>
        <p:nvSpPr>
          <p:cNvPr id="4" name="object 4"/>
          <p:cNvSpPr txBox="1"/>
          <p:nvPr/>
        </p:nvSpPr>
        <p:spPr>
          <a:xfrm>
            <a:off x="1752600" y="3657600"/>
            <a:ext cx="1902460" cy="319405"/>
          </a:xfrm>
          <a:prstGeom prst="rect">
            <a:avLst/>
          </a:prstGeom>
        </p:spPr>
        <p:txBody>
          <a:bodyPr vert="horz" wrap="square" lIns="0" tIns="12065" rIns="0" bIns="0" rtlCol="0">
            <a:spAutoFit/>
          </a:bodyPr>
          <a:lstStyle/>
          <a:p>
            <a:pPr marL="12700">
              <a:lnSpc>
                <a:spcPct val="100000"/>
              </a:lnSpc>
              <a:spcBef>
                <a:spcPts val="95"/>
              </a:spcBef>
            </a:pPr>
            <a:r>
              <a:rPr sz="2000" b="1" spc="-30" dirty="0">
                <a:solidFill>
                  <a:srgbClr val="00A141"/>
                </a:solidFill>
                <a:latin typeface="微软雅黑" panose="020B0503020204020204" charset="-122"/>
                <a:ea typeface="微软雅黑" panose="020B0503020204020204" charset="-122"/>
                <a:cs typeface="微软雅黑" panose="020B0503020204020204" charset="-122"/>
              </a:rPr>
              <a:t>CONTANTS</a:t>
            </a:r>
            <a:endParaRPr sz="2000" b="1" spc="-30" dirty="0">
              <a:solidFill>
                <a:srgbClr val="00A141"/>
              </a:solidFill>
              <a:latin typeface="微软雅黑" panose="020B0503020204020204" charset="-122"/>
              <a:ea typeface="微软雅黑" panose="020B0503020204020204" charset="-122"/>
              <a:cs typeface="微软雅黑" panose="020B0503020204020204" charset="-122"/>
            </a:endParaRPr>
          </a:p>
        </p:txBody>
      </p:sp>
      <p:sp>
        <p:nvSpPr>
          <p:cNvPr id="5" name="object 5"/>
          <p:cNvSpPr txBox="1"/>
          <p:nvPr>
            <p:custDataLst>
              <p:tags r:id="rId1"/>
            </p:custDataLst>
          </p:nvPr>
        </p:nvSpPr>
        <p:spPr>
          <a:xfrm>
            <a:off x="7545705" y="1204595"/>
            <a:ext cx="4486275" cy="520065"/>
          </a:xfrm>
          <a:prstGeom prst="rect">
            <a:avLst/>
          </a:prstGeom>
        </p:spPr>
        <p:txBody>
          <a:bodyPr vert="horz" wrap="square" lIns="0" tIns="12065" rIns="0" bIns="0" rtlCol="0">
            <a:noAutofit/>
          </a:bodyPr>
          <a:lstStyle/>
          <a:p>
            <a:pPr marL="0" marR="0" lvl="0" indent="0" algn="l" defTabSz="457200" rtl="0" eaLnBrk="1" fontAlgn="auto" latinLnBrk="0" hangingPunct="1">
              <a:lnSpc>
                <a:spcPct val="100000"/>
              </a:lnSpc>
              <a:spcBef>
                <a:spcPts val="0"/>
              </a:spcBef>
              <a:spcAft>
                <a:spcPts val="0"/>
              </a:spcAft>
              <a:buClrTx/>
              <a:buSzTx/>
              <a:buFontTx/>
              <a:buNone/>
              <a:defRPr/>
            </a:pPr>
            <a:r>
              <a:rPr lang="zh-CN" altLang="en-US" sz="2000" b="1" noProof="0" dirty="0">
                <a:ln>
                  <a:noFill/>
                </a:ln>
                <a:solidFill>
                  <a:srgbClr val="3477B2"/>
                </a:solidFill>
                <a:effectLst/>
                <a:uLnTx/>
                <a:uFillTx/>
                <a:latin typeface="微软雅黑" panose="020B0503020204020204" charset="-122"/>
                <a:ea typeface="微软雅黑" panose="020B0503020204020204" charset="-122"/>
                <a:sym typeface="微软雅黑" panose="020B0503020204020204" charset="-122"/>
              </a:rPr>
              <a:t>药品基本信息：</a:t>
            </a:r>
            <a:endParaRPr sz="2000">
              <a:latin typeface="微软雅黑" panose="020B0503020204020204" charset="-122"/>
              <a:ea typeface="微软雅黑" panose="020B0503020204020204" charset="-122"/>
              <a:cs typeface="微软雅黑" panose="020B0503020204020204" charset="-122"/>
            </a:endParaRPr>
          </a:p>
        </p:txBody>
      </p:sp>
      <p:sp>
        <p:nvSpPr>
          <p:cNvPr id="6" name="object 6"/>
          <p:cNvSpPr txBox="1"/>
          <p:nvPr>
            <p:custDataLst>
              <p:tags r:id="rId2"/>
            </p:custDataLst>
          </p:nvPr>
        </p:nvSpPr>
        <p:spPr>
          <a:xfrm>
            <a:off x="6604010" y="1016635"/>
            <a:ext cx="647588" cy="636773"/>
          </a:xfrm>
          <a:prstGeom prst="rect">
            <a:avLst/>
          </a:prstGeom>
          <a:solidFill>
            <a:srgbClr val="00A141"/>
          </a:solidFill>
        </p:spPr>
        <p:txBody>
          <a:bodyPr vert="horz" wrap="square" lIns="0" tIns="148590" rIns="0" bIns="0" rtlCol="0">
            <a:noAutofit/>
          </a:bodyPr>
          <a:lstStyle/>
          <a:p>
            <a:pPr marL="159385">
              <a:lnSpc>
                <a:spcPct val="100000"/>
              </a:lnSpc>
              <a:spcBef>
                <a:spcPts val="1170"/>
              </a:spcBef>
            </a:pPr>
            <a:r>
              <a:rPr sz="2400" dirty="0">
                <a:solidFill>
                  <a:srgbClr val="FFFFFF"/>
                </a:solidFill>
                <a:latin typeface="微软雅黑" panose="020B0503020204020204" charset="-122"/>
                <a:ea typeface="微软雅黑" panose="020B0503020204020204" charset="-122"/>
                <a:cs typeface="微软雅黑" panose="020B0503020204020204" charset="-122"/>
              </a:rPr>
              <a:t>01</a:t>
            </a:r>
            <a:endParaRPr sz="2400">
              <a:latin typeface="微软雅黑" panose="020B0503020204020204" charset="-122"/>
              <a:ea typeface="微软雅黑" panose="020B0503020204020204" charset="-122"/>
              <a:cs typeface="微软雅黑" panose="020B0503020204020204" charset="-122"/>
            </a:endParaRPr>
          </a:p>
        </p:txBody>
      </p:sp>
      <p:sp>
        <p:nvSpPr>
          <p:cNvPr id="7" name="object 7"/>
          <p:cNvSpPr txBox="1"/>
          <p:nvPr>
            <p:custDataLst>
              <p:tags r:id="rId3"/>
            </p:custDataLst>
          </p:nvPr>
        </p:nvSpPr>
        <p:spPr>
          <a:xfrm>
            <a:off x="7545705" y="2227580"/>
            <a:ext cx="4410710" cy="867410"/>
          </a:xfrm>
          <a:prstGeom prst="rect">
            <a:avLst/>
          </a:prstGeom>
        </p:spPr>
        <p:txBody>
          <a:bodyPr vert="horz" wrap="square" lIns="0" tIns="12065" rIns="0" bIns="0" rtlCol="0">
            <a:noAutofit/>
          </a:bodyPr>
          <a:lstStyle/>
          <a:p>
            <a:pPr marL="12700">
              <a:lnSpc>
                <a:spcPct val="100000"/>
              </a:lnSpc>
              <a:spcBef>
                <a:spcPts val="95"/>
              </a:spcBef>
            </a:pPr>
            <a:r>
              <a:rPr lang="zh-CN" altLang="en-US" sz="2000" b="1" noProof="0" dirty="0">
                <a:ln>
                  <a:noFill/>
                </a:ln>
                <a:solidFill>
                  <a:srgbClr val="3477B2"/>
                </a:solidFill>
                <a:effectLst/>
                <a:uLnTx/>
                <a:uFillTx/>
                <a:latin typeface="微软雅黑" panose="020B0503020204020204" charset="-122"/>
                <a:ea typeface="微软雅黑" panose="020B0503020204020204" charset="-122"/>
                <a:cs typeface="Times New Roman" panose="02020603050405020304" pitchFamily="18" charset="0"/>
                <a:sym typeface="微软雅黑" panose="020B0503020204020204" charset="-122"/>
              </a:rPr>
              <a:t>安全性：</a:t>
            </a:r>
            <a:endParaRPr sz="2000">
              <a:latin typeface="微软雅黑" panose="020B0503020204020204" charset="-122"/>
              <a:ea typeface="微软雅黑" panose="020B0503020204020204" charset="-122"/>
              <a:cs typeface="微软雅黑" panose="020B0503020204020204" charset="-122"/>
            </a:endParaRPr>
          </a:p>
        </p:txBody>
      </p:sp>
      <p:sp>
        <p:nvSpPr>
          <p:cNvPr id="9" name="object 9"/>
          <p:cNvSpPr txBox="1"/>
          <p:nvPr>
            <p:custDataLst>
              <p:tags r:id="rId4"/>
            </p:custDataLst>
          </p:nvPr>
        </p:nvSpPr>
        <p:spPr>
          <a:xfrm>
            <a:off x="7545705" y="4483735"/>
            <a:ext cx="4422775" cy="864870"/>
          </a:xfrm>
          <a:prstGeom prst="rect">
            <a:avLst/>
          </a:prstGeom>
        </p:spPr>
        <p:txBody>
          <a:bodyPr vert="horz" wrap="square" lIns="0" tIns="12065" rIns="0" bIns="0" rtlCol="0">
            <a:noAutofit/>
          </a:bodyPr>
          <a:lstStyle/>
          <a:p>
            <a:pPr marL="12700">
              <a:lnSpc>
                <a:spcPct val="100000"/>
              </a:lnSpc>
              <a:spcBef>
                <a:spcPts val="95"/>
              </a:spcBef>
            </a:pPr>
            <a:r>
              <a:rPr lang="zh-CN" altLang="en-US" sz="2000" b="1" noProof="0" dirty="0">
                <a:ln>
                  <a:noFill/>
                </a:ln>
                <a:solidFill>
                  <a:srgbClr val="3477B2"/>
                </a:solidFill>
                <a:effectLst/>
                <a:uLnTx/>
                <a:uFillTx/>
                <a:latin typeface="微软雅黑" panose="020B0503020204020204" charset="-122"/>
                <a:ea typeface="微软雅黑" panose="020B0503020204020204" charset="-122"/>
                <a:cs typeface="Times New Roman" panose="02020603050405020304" pitchFamily="18" charset="0"/>
                <a:sym typeface="微软雅黑" panose="020B0503020204020204" charset="-122"/>
              </a:rPr>
              <a:t>创新性：</a:t>
            </a:r>
            <a:endParaRPr sz="2000">
              <a:latin typeface="微软雅黑" panose="020B0503020204020204" charset="-122"/>
              <a:ea typeface="微软雅黑" panose="020B0503020204020204" charset="-122"/>
              <a:cs typeface="微软雅黑" panose="020B0503020204020204" charset="-122"/>
            </a:endParaRPr>
          </a:p>
        </p:txBody>
      </p:sp>
      <p:sp>
        <p:nvSpPr>
          <p:cNvPr id="11" name="object 11"/>
          <p:cNvSpPr txBox="1"/>
          <p:nvPr>
            <p:custDataLst>
              <p:tags r:id="rId5"/>
            </p:custDataLst>
          </p:nvPr>
        </p:nvSpPr>
        <p:spPr>
          <a:xfrm>
            <a:off x="7545705" y="5640070"/>
            <a:ext cx="4528820" cy="835025"/>
          </a:xfrm>
          <a:prstGeom prst="rect">
            <a:avLst/>
          </a:prstGeom>
        </p:spPr>
        <p:txBody>
          <a:bodyPr vert="horz" wrap="square" lIns="0" tIns="12065" rIns="0" bIns="0" rtlCol="0">
            <a:noAutofit/>
          </a:bodyPr>
          <a:lstStyle/>
          <a:p>
            <a:pPr marL="12700">
              <a:lnSpc>
                <a:spcPct val="100000"/>
              </a:lnSpc>
              <a:spcBef>
                <a:spcPts val="95"/>
              </a:spcBef>
            </a:pPr>
            <a:r>
              <a:rPr lang="zh-CN" altLang="en-US" sz="2000" b="1" noProof="0" dirty="0">
                <a:ln>
                  <a:noFill/>
                </a:ln>
                <a:solidFill>
                  <a:srgbClr val="3477B2"/>
                </a:solidFill>
                <a:effectLst/>
                <a:uLnTx/>
                <a:uFillTx/>
                <a:latin typeface="微软雅黑" panose="020B0503020204020204" charset="-122"/>
                <a:ea typeface="微软雅黑" panose="020B0503020204020204" charset="-122"/>
                <a:sym typeface="微软雅黑" panose="020B0503020204020204" charset="-122"/>
              </a:rPr>
              <a:t>公平性：</a:t>
            </a:r>
            <a:endParaRPr sz="2000">
              <a:latin typeface="微软雅黑" panose="020B0503020204020204" charset="-122"/>
              <a:ea typeface="微软雅黑" panose="020B0503020204020204" charset="-122"/>
              <a:cs typeface="微软雅黑" panose="020B0503020204020204" charset="-122"/>
            </a:endParaRPr>
          </a:p>
        </p:txBody>
      </p:sp>
      <p:sp>
        <p:nvSpPr>
          <p:cNvPr id="13" name="object 13"/>
          <p:cNvSpPr txBox="1"/>
          <p:nvPr>
            <p:custDataLst>
              <p:tags r:id="rId6"/>
            </p:custDataLst>
          </p:nvPr>
        </p:nvSpPr>
        <p:spPr>
          <a:xfrm>
            <a:off x="7545705" y="3327400"/>
            <a:ext cx="4221480" cy="687705"/>
          </a:xfrm>
          <a:prstGeom prst="rect">
            <a:avLst/>
          </a:prstGeom>
        </p:spPr>
        <p:txBody>
          <a:bodyPr vert="horz" wrap="square" lIns="0" tIns="12065" rIns="0" bIns="0" rtlCol="0">
            <a:noAutofit/>
          </a:bodyPr>
          <a:lstStyle/>
          <a:p>
            <a:pPr marL="12700">
              <a:lnSpc>
                <a:spcPct val="100000"/>
              </a:lnSpc>
              <a:spcBef>
                <a:spcPts val="95"/>
              </a:spcBef>
            </a:pPr>
            <a:r>
              <a:rPr lang="zh-CN" altLang="en-US" sz="2000" b="1" noProof="0" dirty="0">
                <a:ln>
                  <a:noFill/>
                </a:ln>
                <a:solidFill>
                  <a:srgbClr val="3477B2"/>
                </a:solidFill>
                <a:effectLst/>
                <a:uLnTx/>
                <a:uFillTx/>
                <a:latin typeface="微软雅黑" panose="020B0503020204020204" charset="-122"/>
                <a:ea typeface="微软雅黑" panose="020B0503020204020204" charset="-122"/>
                <a:cs typeface="Times New Roman" panose="02020603050405020304" pitchFamily="18" charset="0"/>
                <a:sym typeface="微软雅黑" panose="020B0503020204020204" charset="-122"/>
              </a:rPr>
              <a:t>有效性：</a:t>
            </a:r>
            <a:endParaRPr sz="2000">
              <a:latin typeface="微软雅黑" panose="020B0503020204020204" charset="-122"/>
              <a:ea typeface="微软雅黑" panose="020B0503020204020204" charset="-122"/>
              <a:cs typeface="微软雅黑" panose="020B0503020204020204" charset="-122"/>
            </a:endParaRPr>
          </a:p>
        </p:txBody>
      </p:sp>
      <p:sp>
        <p:nvSpPr>
          <p:cNvPr id="15" name="object 15"/>
          <p:cNvSpPr/>
          <p:nvPr/>
        </p:nvSpPr>
        <p:spPr>
          <a:xfrm>
            <a:off x="6096380" y="855344"/>
            <a:ext cx="0" cy="5511800"/>
          </a:xfrm>
          <a:custGeom>
            <a:avLst/>
            <a:gdLst/>
            <a:ahLst/>
            <a:cxnLst/>
            <a:rect l="l" t="t" r="r" b="b"/>
            <a:pathLst>
              <a:path h="5511800">
                <a:moveTo>
                  <a:pt x="0" y="0"/>
                </a:moveTo>
                <a:lnTo>
                  <a:pt x="0" y="5511304"/>
                </a:lnTo>
              </a:path>
            </a:pathLst>
          </a:custGeom>
          <a:ln w="9525">
            <a:solidFill>
              <a:srgbClr val="4DBD7A"/>
            </a:solidFill>
          </a:ln>
        </p:spPr>
        <p:txBody>
          <a:bodyPr wrap="square" lIns="0" tIns="0" rIns="0" bIns="0" rtlCol="0"/>
          <a:lstStyle/>
          <a:p/>
        </p:txBody>
      </p:sp>
      <p:pic>
        <p:nvPicPr>
          <p:cNvPr id="19" name="图片 18" descr="未标题-1"/>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9514840" y="262255"/>
            <a:ext cx="2426335" cy="406400"/>
          </a:xfrm>
          <a:prstGeom prst="rect">
            <a:avLst/>
          </a:prstGeom>
        </p:spPr>
      </p:pic>
      <p:sp>
        <p:nvSpPr>
          <p:cNvPr id="20" name="object 6"/>
          <p:cNvSpPr txBox="1"/>
          <p:nvPr>
            <p:custDataLst>
              <p:tags r:id="rId9"/>
            </p:custDataLst>
          </p:nvPr>
        </p:nvSpPr>
        <p:spPr>
          <a:xfrm>
            <a:off x="6598285" y="2059264"/>
            <a:ext cx="647588" cy="636773"/>
          </a:xfrm>
          <a:prstGeom prst="rect">
            <a:avLst/>
          </a:prstGeom>
          <a:solidFill>
            <a:srgbClr val="00A141"/>
          </a:solidFill>
        </p:spPr>
        <p:txBody>
          <a:bodyPr vert="horz" wrap="square" lIns="0" tIns="148590" rIns="0" bIns="0" rtlCol="0">
            <a:noAutofit/>
          </a:bodyPr>
          <a:p>
            <a:pPr marL="159385">
              <a:lnSpc>
                <a:spcPct val="100000"/>
              </a:lnSpc>
              <a:spcBef>
                <a:spcPts val="1170"/>
              </a:spcBef>
            </a:pPr>
            <a:r>
              <a:rPr sz="2400" dirty="0">
                <a:solidFill>
                  <a:srgbClr val="FFFFFF"/>
                </a:solidFill>
                <a:latin typeface="微软雅黑" panose="020B0503020204020204" charset="-122"/>
                <a:ea typeface="微软雅黑" panose="020B0503020204020204" charset="-122"/>
                <a:cs typeface="微软雅黑" panose="020B0503020204020204" charset="-122"/>
              </a:rPr>
              <a:t>0</a:t>
            </a:r>
            <a:r>
              <a:rPr lang="en-US" sz="2400" dirty="0">
                <a:solidFill>
                  <a:srgbClr val="FFFFFF"/>
                </a:solidFill>
                <a:latin typeface="微软雅黑" panose="020B0503020204020204" charset="-122"/>
                <a:ea typeface="微软雅黑" panose="020B0503020204020204" charset="-122"/>
                <a:cs typeface="微软雅黑" panose="020B0503020204020204" charset="-122"/>
              </a:rPr>
              <a:t>2</a:t>
            </a:r>
            <a:endParaRPr lang="en-US" sz="2400" dirty="0">
              <a:solidFill>
                <a:srgbClr val="FFFFFF"/>
              </a:solidFill>
              <a:latin typeface="微软雅黑" panose="020B0503020204020204" charset="-122"/>
              <a:ea typeface="微软雅黑" panose="020B0503020204020204" charset="-122"/>
              <a:cs typeface="微软雅黑" panose="020B0503020204020204" charset="-122"/>
            </a:endParaRPr>
          </a:p>
        </p:txBody>
      </p:sp>
      <p:sp>
        <p:nvSpPr>
          <p:cNvPr id="21" name="object 6"/>
          <p:cNvSpPr txBox="1"/>
          <p:nvPr>
            <p:custDataLst>
              <p:tags r:id="rId10"/>
            </p:custDataLst>
          </p:nvPr>
        </p:nvSpPr>
        <p:spPr>
          <a:xfrm>
            <a:off x="6598285" y="3163598"/>
            <a:ext cx="647588" cy="636773"/>
          </a:xfrm>
          <a:prstGeom prst="rect">
            <a:avLst/>
          </a:prstGeom>
          <a:solidFill>
            <a:srgbClr val="00A141"/>
          </a:solidFill>
        </p:spPr>
        <p:txBody>
          <a:bodyPr vert="horz" wrap="square" lIns="0" tIns="148590" rIns="0" bIns="0" rtlCol="0">
            <a:noAutofit/>
          </a:bodyPr>
          <a:p>
            <a:pPr marL="159385">
              <a:lnSpc>
                <a:spcPct val="100000"/>
              </a:lnSpc>
              <a:spcBef>
                <a:spcPts val="1170"/>
              </a:spcBef>
            </a:pPr>
            <a:r>
              <a:rPr sz="2400" dirty="0">
                <a:solidFill>
                  <a:srgbClr val="FFFFFF"/>
                </a:solidFill>
                <a:latin typeface="微软雅黑" panose="020B0503020204020204" charset="-122"/>
                <a:ea typeface="微软雅黑" panose="020B0503020204020204" charset="-122"/>
                <a:cs typeface="微软雅黑" panose="020B0503020204020204" charset="-122"/>
              </a:rPr>
              <a:t>0</a:t>
            </a:r>
            <a:r>
              <a:rPr lang="en-US" sz="2400" dirty="0">
                <a:solidFill>
                  <a:srgbClr val="FFFFFF"/>
                </a:solidFill>
                <a:latin typeface="微软雅黑" panose="020B0503020204020204" charset="-122"/>
                <a:ea typeface="微软雅黑" panose="020B0503020204020204" charset="-122"/>
                <a:cs typeface="微软雅黑" panose="020B0503020204020204" charset="-122"/>
              </a:rPr>
              <a:t>3</a:t>
            </a:r>
            <a:endParaRPr lang="en-US" sz="2400" dirty="0">
              <a:solidFill>
                <a:srgbClr val="FFFFFF"/>
              </a:solidFill>
              <a:latin typeface="微软雅黑" panose="020B0503020204020204" charset="-122"/>
              <a:ea typeface="微软雅黑" panose="020B0503020204020204" charset="-122"/>
              <a:cs typeface="微软雅黑" panose="020B0503020204020204" charset="-122"/>
            </a:endParaRPr>
          </a:p>
        </p:txBody>
      </p:sp>
      <p:sp>
        <p:nvSpPr>
          <p:cNvPr id="22" name="object 6"/>
          <p:cNvSpPr txBox="1"/>
          <p:nvPr>
            <p:custDataLst>
              <p:tags r:id="rId11"/>
            </p:custDataLst>
          </p:nvPr>
        </p:nvSpPr>
        <p:spPr>
          <a:xfrm>
            <a:off x="6598285" y="4329001"/>
            <a:ext cx="647588" cy="636773"/>
          </a:xfrm>
          <a:prstGeom prst="rect">
            <a:avLst/>
          </a:prstGeom>
          <a:solidFill>
            <a:srgbClr val="00A141"/>
          </a:solidFill>
        </p:spPr>
        <p:txBody>
          <a:bodyPr vert="horz" wrap="square" lIns="0" tIns="148590" rIns="0" bIns="0" rtlCol="0">
            <a:noAutofit/>
          </a:bodyPr>
          <a:p>
            <a:pPr marL="159385">
              <a:lnSpc>
                <a:spcPct val="100000"/>
              </a:lnSpc>
              <a:spcBef>
                <a:spcPts val="1170"/>
              </a:spcBef>
            </a:pPr>
            <a:r>
              <a:rPr sz="2400" dirty="0">
                <a:solidFill>
                  <a:srgbClr val="FFFFFF"/>
                </a:solidFill>
                <a:latin typeface="微软雅黑" panose="020B0503020204020204" charset="-122"/>
                <a:ea typeface="微软雅黑" panose="020B0503020204020204" charset="-122"/>
                <a:cs typeface="微软雅黑" panose="020B0503020204020204" charset="-122"/>
              </a:rPr>
              <a:t>0</a:t>
            </a:r>
            <a:r>
              <a:rPr lang="en-US" sz="2400" dirty="0">
                <a:solidFill>
                  <a:srgbClr val="FFFFFF"/>
                </a:solidFill>
                <a:latin typeface="微软雅黑" panose="020B0503020204020204" charset="-122"/>
                <a:ea typeface="微软雅黑" panose="020B0503020204020204" charset="-122"/>
                <a:cs typeface="微软雅黑" panose="020B0503020204020204" charset="-122"/>
              </a:rPr>
              <a:t>4</a:t>
            </a:r>
            <a:endParaRPr lang="en-US" sz="2400" dirty="0">
              <a:solidFill>
                <a:srgbClr val="FFFFFF"/>
              </a:solidFill>
              <a:latin typeface="微软雅黑" panose="020B0503020204020204" charset="-122"/>
              <a:ea typeface="微软雅黑" panose="020B0503020204020204" charset="-122"/>
              <a:cs typeface="微软雅黑" panose="020B0503020204020204" charset="-122"/>
            </a:endParaRPr>
          </a:p>
        </p:txBody>
      </p:sp>
      <p:sp>
        <p:nvSpPr>
          <p:cNvPr id="23" name="object 6"/>
          <p:cNvSpPr txBox="1"/>
          <p:nvPr>
            <p:custDataLst>
              <p:tags r:id="rId12"/>
            </p:custDataLst>
          </p:nvPr>
        </p:nvSpPr>
        <p:spPr>
          <a:xfrm>
            <a:off x="6598285" y="5494405"/>
            <a:ext cx="647588" cy="636773"/>
          </a:xfrm>
          <a:prstGeom prst="rect">
            <a:avLst/>
          </a:prstGeom>
          <a:solidFill>
            <a:srgbClr val="00A141"/>
          </a:solidFill>
        </p:spPr>
        <p:txBody>
          <a:bodyPr vert="horz" wrap="square" lIns="0" tIns="148590" rIns="0" bIns="0" rtlCol="0">
            <a:noAutofit/>
          </a:bodyPr>
          <a:p>
            <a:pPr marL="159385">
              <a:lnSpc>
                <a:spcPct val="100000"/>
              </a:lnSpc>
              <a:spcBef>
                <a:spcPts val="1170"/>
              </a:spcBef>
            </a:pPr>
            <a:r>
              <a:rPr sz="2400" dirty="0">
                <a:solidFill>
                  <a:srgbClr val="FFFFFF"/>
                </a:solidFill>
                <a:latin typeface="微软雅黑" panose="020B0503020204020204" charset="-122"/>
                <a:ea typeface="微软雅黑" panose="020B0503020204020204" charset="-122"/>
                <a:cs typeface="微软雅黑" panose="020B0503020204020204" charset="-122"/>
              </a:rPr>
              <a:t>0</a:t>
            </a:r>
            <a:r>
              <a:rPr lang="en-US" sz="2400" dirty="0">
                <a:solidFill>
                  <a:srgbClr val="FFFFFF"/>
                </a:solidFill>
                <a:latin typeface="微软雅黑" panose="020B0503020204020204" charset="-122"/>
                <a:ea typeface="微软雅黑" panose="020B0503020204020204" charset="-122"/>
                <a:cs typeface="微软雅黑" panose="020B0503020204020204" charset="-122"/>
              </a:rPr>
              <a:t>5</a:t>
            </a:r>
            <a:endParaRPr lang="en-US" sz="2400" dirty="0">
              <a:solidFill>
                <a:srgbClr val="FFFFFF"/>
              </a:solidFill>
              <a:latin typeface="微软雅黑" panose="020B0503020204020204" charset="-122"/>
              <a:ea typeface="微软雅黑" panose="020B0503020204020204" charset="-122"/>
              <a:cs typeface="微软雅黑" panose="020B0503020204020204" charset="-122"/>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a:xfrm>
            <a:off x="1415426" y="100030"/>
            <a:ext cx="5717540" cy="430530"/>
          </a:xfrm>
        </p:spPr>
        <p:txBody>
          <a:bodyPr/>
          <a:p>
            <a:r>
              <a:rPr lang="zh-CN" altLang="en-US"/>
              <a:t>药品基本信息</a:t>
            </a:r>
            <a:endParaRPr lang="zh-CN" altLang="en-US"/>
          </a:p>
        </p:txBody>
      </p:sp>
      <p:sp>
        <p:nvSpPr>
          <p:cNvPr id="5" name="文本占位符 4"/>
          <p:cNvSpPr>
            <a:spLocks noGrp="1"/>
          </p:cNvSpPr>
          <p:nvPr>
            <p:ph type="body" idx="10"/>
          </p:nvPr>
        </p:nvSpPr>
        <p:spPr/>
        <p:txBody>
          <a:bodyPr/>
          <a:p>
            <a:r>
              <a:rPr lang="zh-CN" altLang="en-US"/>
              <a:t>基本信息</a:t>
            </a:r>
            <a:endParaRPr lang="zh-CN" altLang="en-US"/>
          </a:p>
        </p:txBody>
      </p:sp>
      <p:graphicFrame>
        <p:nvGraphicFramePr>
          <p:cNvPr id="7" name="表格 6"/>
          <p:cNvGraphicFramePr/>
          <p:nvPr/>
        </p:nvGraphicFramePr>
        <p:xfrm>
          <a:off x="457200" y="838200"/>
          <a:ext cx="10879455" cy="5608320"/>
        </p:xfrm>
        <a:graphic>
          <a:graphicData uri="http://schemas.openxmlformats.org/drawingml/2006/table">
            <a:tbl>
              <a:tblPr firstRow="1" bandRow="1">
                <a:tableStyleId>{5C22544A-7EE6-4342-B048-85BDC9FD1C3A}</a:tableStyleId>
              </a:tblPr>
              <a:tblGrid>
                <a:gridCol w="1769745"/>
                <a:gridCol w="3261678"/>
                <a:gridCol w="2133123"/>
                <a:gridCol w="3714750"/>
              </a:tblGrid>
              <a:tr h="381000">
                <a:tc gridSpan="4">
                  <a:txBody>
                    <a:bodyPr/>
                    <a:p>
                      <a:pPr algn="ctr">
                        <a:buNone/>
                      </a:pPr>
                      <a:r>
                        <a:rPr lang="zh-CN" altLang="en-US" sz="1400" dirty="0">
                          <a:latin typeface="微软雅黑" panose="020B0503020204020204" charset="-122"/>
                          <a:ea typeface="微软雅黑" panose="020B0503020204020204" charset="-122"/>
                          <a:sym typeface="+mn-ea"/>
                        </a:rPr>
                        <a:t>洛索洛芬钠口服溶液基本信息</a:t>
                      </a:r>
                      <a:endParaRPr lang="zh-CN" altLang="en-US" sz="1400" dirty="0">
                        <a:latin typeface="微软雅黑" panose="020B0503020204020204" charset="-122"/>
                        <a:ea typeface="微软雅黑" panose="020B0503020204020204" charset="-122"/>
                        <a:sym typeface="+mn-ea"/>
                      </a:endParaRPr>
                    </a:p>
                  </a:txBody>
                  <a:tcPr>
                    <a:lnB w="12700" cmpd="sng">
                      <a:solidFill>
                        <a:schemeClr val="tx1"/>
                      </a:solidFill>
                      <a:prstDash val="solid"/>
                    </a:lnB>
                  </a:tcPr>
                </a:tc>
                <a:tc hMerge="1">
                  <a:tcPr>
                    <a:lnB w="12700" cmpd="sng">
                      <a:solidFill>
                        <a:schemeClr val="tx1"/>
                      </a:solidFill>
                      <a:prstDash val="solid"/>
                    </a:lnB>
                  </a:tcPr>
                </a:tc>
                <a:tc hMerge="1">
                  <a:tcPr>
                    <a:lnB w="12700" cmpd="sng">
                      <a:solidFill>
                        <a:schemeClr val="tx1"/>
                      </a:solidFill>
                      <a:prstDash val="solid"/>
                    </a:lnB>
                  </a:tcPr>
                </a:tc>
                <a:tc hMerge="1">
                  <a:tcPr>
                    <a:lnB w="12700" cmpd="sng">
                      <a:solidFill>
                        <a:schemeClr val="tx1"/>
                      </a:solidFill>
                      <a:prstDash val="solid"/>
                    </a:lnB>
                  </a:tcPr>
                </a:tc>
              </a:tr>
              <a:tr h="381000">
                <a:tc>
                  <a:txBody>
                    <a:bodyPr/>
                    <a:p>
                      <a:pPr>
                        <a:buNone/>
                      </a:pPr>
                      <a:r>
                        <a:rPr lang="zh-CN" altLang="en-US" sz="1400" b="1">
                          <a:solidFill>
                            <a:srgbClr val="FF0000"/>
                          </a:solidFill>
                          <a:latin typeface="微软雅黑" panose="020B0503020204020204" charset="-122"/>
                          <a:ea typeface="微软雅黑" panose="020B0503020204020204" charset="-122"/>
                          <a:sym typeface="+mn-ea"/>
                        </a:rPr>
                        <a:t>通用名</a:t>
                      </a:r>
                      <a:endParaRPr lang="zh-CN" altLang="en-US" sz="1400" b="1">
                        <a:solidFill>
                          <a:srgbClr val="FF0000"/>
                        </a:solidFill>
                        <a:latin typeface="微软雅黑" panose="020B0503020204020204" charset="-122"/>
                        <a:ea typeface="微软雅黑" panose="020B0503020204020204" charset="-122"/>
                      </a:endParaRPr>
                    </a:p>
                    <a:p>
                      <a:pPr>
                        <a:buNone/>
                      </a:pPr>
                      <a:endParaRPr lang="zh-CN" altLang="en-US" sz="1400" b="1">
                        <a:solidFill>
                          <a:srgbClr val="FF0000"/>
                        </a:solidFill>
                        <a:latin typeface="微软雅黑" panose="020B0503020204020204" charset="-122"/>
                        <a:ea typeface="微软雅黑" panose="020B0503020204020204" charset="-122"/>
                      </a:endParaRPr>
                    </a:p>
                  </a:txBody>
                  <a:tcPr>
                    <a:lnL w="12700" cmpd="sng">
                      <a:solidFill>
                        <a:schemeClr val="tx1"/>
                      </a:solidFill>
                      <a:prstDash val="solid"/>
                    </a:lnL>
                    <a:lnR w="12700" cmpd="sng">
                      <a:solidFill>
                        <a:schemeClr val="tx1"/>
                      </a:solidFill>
                      <a:prstDash val="solid"/>
                    </a:lnR>
                    <a:lnT w="12700" cmpd="sng">
                      <a:solidFill>
                        <a:schemeClr val="tx1"/>
                      </a:solidFill>
                      <a:prstDash val="solid"/>
                    </a:lnT>
                    <a:lnB w="12700" cmpd="sng">
                      <a:solidFill>
                        <a:schemeClr val="tx1"/>
                      </a:solidFill>
                      <a:prstDash val="solid"/>
                    </a:lnB>
                    <a:solidFill>
                      <a:schemeClr val="bg1"/>
                    </a:solidFill>
                  </a:tcPr>
                </a:tc>
                <a:tc>
                  <a:txBody>
                    <a:bodyPr/>
                    <a:p>
                      <a:pPr>
                        <a:buNone/>
                      </a:pPr>
                      <a:r>
                        <a:rPr lang="zh-CN" altLang="en-US" sz="1400" noProof="0" dirty="0">
                          <a:ln>
                            <a:noFill/>
                          </a:ln>
                          <a:solidFill>
                            <a:srgbClr val="262626"/>
                          </a:solidFill>
                          <a:effectLst/>
                          <a:uLnTx/>
                          <a:uFillTx/>
                          <a:latin typeface="微软雅黑" panose="020B0503020204020204" charset="-122"/>
                          <a:ea typeface="微软雅黑" panose="020B0503020204020204" charset="-122"/>
                          <a:sym typeface="微软雅黑" panose="020B0503020204020204" charset="-122"/>
                        </a:rPr>
                        <a:t>洛索洛芬钠口服溶液</a:t>
                      </a:r>
                      <a:endParaRPr lang="zh-CN" altLang="en-US" sz="1400" noProof="0" dirty="0">
                        <a:ln>
                          <a:noFill/>
                        </a:ln>
                        <a:solidFill>
                          <a:srgbClr val="262626"/>
                        </a:solidFill>
                        <a:effectLst/>
                        <a:uLnTx/>
                        <a:uFillTx/>
                        <a:latin typeface="微软雅黑" panose="020B0503020204020204" charset="-122"/>
                        <a:ea typeface="微软雅黑" panose="020B0503020204020204" charset="-122"/>
                        <a:sym typeface="微软雅黑" panose="020B0503020204020204" charset="-122"/>
                      </a:endParaRPr>
                    </a:p>
                    <a:p>
                      <a:pPr>
                        <a:buNone/>
                      </a:pPr>
                      <a:endParaRPr lang="zh-CN" altLang="en-US" sz="1400" noProof="0" dirty="0">
                        <a:ln>
                          <a:noFill/>
                        </a:ln>
                        <a:solidFill>
                          <a:srgbClr val="262626"/>
                        </a:solidFill>
                        <a:effectLst/>
                        <a:uLnTx/>
                        <a:uFillTx/>
                        <a:latin typeface="微软雅黑" panose="020B0503020204020204" charset="-122"/>
                        <a:ea typeface="微软雅黑" panose="020B0503020204020204" charset="-122"/>
                        <a:sym typeface="微软雅黑" panose="020B0503020204020204" charset="-122"/>
                      </a:endParaRPr>
                    </a:p>
                  </a:txBody>
                  <a:tcPr>
                    <a:lnL w="12700" cmpd="sng">
                      <a:solidFill>
                        <a:schemeClr val="tx1"/>
                      </a:solidFill>
                      <a:prstDash val="solid"/>
                    </a:lnL>
                    <a:lnR w="12700" cmpd="sng">
                      <a:solidFill>
                        <a:schemeClr val="tx1"/>
                      </a:solidFill>
                      <a:prstDash val="solid"/>
                    </a:lnR>
                    <a:lnT w="12700" cmpd="sng">
                      <a:solidFill>
                        <a:schemeClr val="tx1"/>
                      </a:solidFill>
                      <a:prstDash val="solid"/>
                    </a:lnT>
                    <a:lnB w="12700" cmpd="sng">
                      <a:solidFill>
                        <a:schemeClr val="tx1"/>
                      </a:solidFill>
                      <a:prstDash val="solid"/>
                    </a:lnB>
                    <a:solidFill>
                      <a:schemeClr val="bg1"/>
                    </a:solidFill>
                  </a:tcPr>
                </a:tc>
                <a:tc>
                  <a:txBody>
                    <a:bodyPr/>
                    <a:p>
                      <a:pPr>
                        <a:buNone/>
                      </a:pPr>
                      <a:r>
                        <a:rPr lang="zh-CN" altLang="en-US" sz="1400" b="1">
                          <a:solidFill>
                            <a:srgbClr val="FF0000"/>
                          </a:solidFill>
                          <a:latin typeface="微软雅黑" panose="020B0503020204020204" charset="-122"/>
                          <a:ea typeface="微软雅黑" panose="020B0503020204020204" charset="-122"/>
                          <a:sym typeface="+mn-ea"/>
                        </a:rPr>
                        <a:t>注册规格</a:t>
                      </a:r>
                      <a:endParaRPr lang="zh-CN" altLang="en-US" sz="1400" b="1">
                        <a:solidFill>
                          <a:srgbClr val="FF0000"/>
                        </a:solidFill>
                        <a:latin typeface="微软雅黑" panose="020B0503020204020204" charset="-122"/>
                        <a:ea typeface="微软雅黑" panose="020B0503020204020204" charset="-122"/>
                      </a:endParaRPr>
                    </a:p>
                    <a:p>
                      <a:pPr>
                        <a:buNone/>
                      </a:pPr>
                      <a:endParaRPr lang="zh-CN" altLang="en-US" sz="1400" b="1">
                        <a:solidFill>
                          <a:srgbClr val="FF0000"/>
                        </a:solidFill>
                        <a:latin typeface="微软雅黑" panose="020B0503020204020204" charset="-122"/>
                        <a:ea typeface="微软雅黑" panose="020B0503020204020204" charset="-122"/>
                      </a:endParaRPr>
                    </a:p>
                  </a:txBody>
                  <a:tcPr>
                    <a:lnL w="12700" cmpd="sng">
                      <a:solidFill>
                        <a:schemeClr val="tx1"/>
                      </a:solidFill>
                      <a:prstDash val="solid"/>
                    </a:lnL>
                    <a:lnR w="12700" cmpd="sng">
                      <a:solidFill>
                        <a:schemeClr val="tx1"/>
                      </a:solidFill>
                      <a:prstDash val="solid"/>
                    </a:lnR>
                    <a:lnT w="12700" cmpd="sng">
                      <a:solidFill>
                        <a:schemeClr val="tx1"/>
                      </a:solidFill>
                      <a:prstDash val="solid"/>
                    </a:lnT>
                    <a:lnB w="12700" cmpd="sng">
                      <a:solidFill>
                        <a:schemeClr val="tx1"/>
                      </a:solidFill>
                      <a:prstDash val="solid"/>
                    </a:lnB>
                    <a:solidFill>
                      <a:schemeClr val="bg1"/>
                    </a:solidFill>
                  </a:tcPr>
                </a:tc>
                <a:tc>
                  <a:txBody>
                    <a:bodyPr/>
                    <a:p>
                      <a:pPr>
                        <a:buNone/>
                      </a:pPr>
                      <a:r>
                        <a:rPr sz="1400" noProof="0" dirty="0">
                          <a:ln>
                            <a:noFill/>
                          </a:ln>
                          <a:solidFill>
                            <a:srgbClr val="3C3C36"/>
                          </a:solidFill>
                          <a:effectLst/>
                          <a:uLnTx/>
                          <a:uFillTx/>
                          <a:latin typeface="微软雅黑" panose="020B0503020204020204" charset="-122"/>
                          <a:ea typeface="微软雅黑" panose="020B0503020204020204" charset="-122"/>
                          <a:cs typeface="微软雅黑" panose="020B0503020204020204" charset="-122"/>
                          <a:sym typeface="+mn-ea"/>
                        </a:rPr>
                        <a:t>10ml:60mg（按C</a:t>
                      </a:r>
                      <a:r>
                        <a:rPr sz="1400" baseline="-25000" noProof="0" dirty="0">
                          <a:ln>
                            <a:noFill/>
                          </a:ln>
                          <a:solidFill>
                            <a:srgbClr val="3C3C36"/>
                          </a:solidFill>
                          <a:effectLst/>
                          <a:uLnTx/>
                          <a:uFillTx/>
                          <a:latin typeface="微软雅黑" panose="020B0503020204020204" charset="-122"/>
                          <a:ea typeface="微软雅黑" panose="020B0503020204020204" charset="-122"/>
                          <a:cs typeface="微软雅黑" panose="020B0503020204020204" charset="-122"/>
                          <a:sym typeface="+mn-ea"/>
                        </a:rPr>
                        <a:t>15</a:t>
                      </a:r>
                      <a:r>
                        <a:rPr sz="1400" noProof="0" dirty="0">
                          <a:ln>
                            <a:noFill/>
                          </a:ln>
                          <a:solidFill>
                            <a:srgbClr val="3C3C36"/>
                          </a:solidFill>
                          <a:effectLst/>
                          <a:uLnTx/>
                          <a:uFillTx/>
                          <a:latin typeface="微软雅黑" panose="020B0503020204020204" charset="-122"/>
                          <a:ea typeface="微软雅黑" panose="020B0503020204020204" charset="-122"/>
                          <a:cs typeface="微软雅黑" panose="020B0503020204020204" charset="-122"/>
                          <a:sym typeface="+mn-ea"/>
                        </a:rPr>
                        <a:t>H</a:t>
                      </a:r>
                      <a:r>
                        <a:rPr sz="1400" baseline="-25000" noProof="0" dirty="0">
                          <a:ln>
                            <a:noFill/>
                          </a:ln>
                          <a:solidFill>
                            <a:srgbClr val="3C3C36"/>
                          </a:solidFill>
                          <a:effectLst/>
                          <a:uLnTx/>
                          <a:uFillTx/>
                          <a:latin typeface="微软雅黑" panose="020B0503020204020204" charset="-122"/>
                          <a:ea typeface="微软雅黑" panose="020B0503020204020204" charset="-122"/>
                          <a:cs typeface="微软雅黑" panose="020B0503020204020204" charset="-122"/>
                          <a:sym typeface="+mn-ea"/>
                        </a:rPr>
                        <a:t>17</a:t>
                      </a:r>
                      <a:r>
                        <a:rPr sz="1400" noProof="0" dirty="0">
                          <a:ln>
                            <a:noFill/>
                          </a:ln>
                          <a:solidFill>
                            <a:srgbClr val="3C3C36"/>
                          </a:solidFill>
                          <a:effectLst/>
                          <a:uLnTx/>
                          <a:uFillTx/>
                          <a:latin typeface="微软雅黑" panose="020B0503020204020204" charset="-122"/>
                          <a:ea typeface="微软雅黑" panose="020B0503020204020204" charset="-122"/>
                          <a:cs typeface="微软雅黑" panose="020B0503020204020204" charset="-122"/>
                          <a:sym typeface="+mn-ea"/>
                        </a:rPr>
                        <a:t>NaO</a:t>
                      </a:r>
                      <a:r>
                        <a:rPr sz="1400" baseline="-25000" noProof="0" dirty="0">
                          <a:ln>
                            <a:noFill/>
                          </a:ln>
                          <a:solidFill>
                            <a:srgbClr val="3C3C36"/>
                          </a:solidFill>
                          <a:effectLst/>
                          <a:uLnTx/>
                          <a:uFillTx/>
                          <a:latin typeface="微软雅黑" panose="020B0503020204020204" charset="-122"/>
                          <a:ea typeface="微软雅黑" panose="020B0503020204020204" charset="-122"/>
                          <a:cs typeface="微软雅黑" panose="020B0503020204020204" charset="-122"/>
                          <a:sym typeface="+mn-ea"/>
                        </a:rPr>
                        <a:t>3</a:t>
                      </a:r>
                      <a:r>
                        <a:rPr sz="1400" noProof="0" dirty="0">
                          <a:ln>
                            <a:noFill/>
                          </a:ln>
                          <a:solidFill>
                            <a:srgbClr val="3C3C36"/>
                          </a:solidFill>
                          <a:effectLst/>
                          <a:uLnTx/>
                          <a:uFillTx/>
                          <a:latin typeface="微软雅黑" panose="020B0503020204020204" charset="-122"/>
                          <a:ea typeface="微软雅黑" panose="020B0503020204020204" charset="-122"/>
                          <a:cs typeface="微软雅黑" panose="020B0503020204020204" charset="-122"/>
                          <a:sym typeface="+mn-ea"/>
                        </a:rPr>
                        <a:t>计）</a:t>
                      </a:r>
                      <a:endParaRPr sz="1400">
                        <a:latin typeface="微软雅黑" panose="020B0503020204020204" charset="-122"/>
                        <a:ea typeface="微软雅黑" panose="020B0503020204020204" charset="-122"/>
                        <a:cs typeface="微软雅黑" panose="020B0503020204020204" charset="-122"/>
                        <a:sym typeface="+mn-ea"/>
                      </a:endParaRPr>
                    </a:p>
                    <a:p>
                      <a:pPr>
                        <a:buNone/>
                      </a:pPr>
                      <a:endParaRPr lang="zh-CN" altLang="en-US" sz="1400">
                        <a:latin typeface="微软雅黑" panose="020B0503020204020204" charset="-122"/>
                        <a:ea typeface="微软雅黑" panose="020B0503020204020204" charset="-122"/>
                        <a:cs typeface="微软雅黑" panose="020B0503020204020204" charset="-122"/>
                        <a:sym typeface="+mn-ea"/>
                      </a:endParaRPr>
                    </a:p>
                  </a:txBody>
                  <a:tcPr>
                    <a:lnL w="12700" cmpd="sng">
                      <a:solidFill>
                        <a:schemeClr val="tx1"/>
                      </a:solidFill>
                      <a:prstDash val="solid"/>
                    </a:lnL>
                    <a:lnR w="12700" cmpd="sng">
                      <a:solidFill>
                        <a:schemeClr val="tx1"/>
                      </a:solidFill>
                      <a:prstDash val="solid"/>
                    </a:lnR>
                    <a:lnT w="12700" cmpd="sng">
                      <a:solidFill>
                        <a:schemeClr val="tx1"/>
                      </a:solidFill>
                      <a:prstDash val="solid"/>
                    </a:lnT>
                    <a:lnB w="12700" cmpd="sng">
                      <a:solidFill>
                        <a:schemeClr val="tx1"/>
                      </a:solidFill>
                      <a:prstDash val="solid"/>
                    </a:lnB>
                    <a:solidFill>
                      <a:schemeClr val="bg1"/>
                    </a:solidFill>
                  </a:tcPr>
                </a:tc>
              </a:tr>
              <a:tr h="381000">
                <a:tc>
                  <a:txBody>
                    <a:bodyPr/>
                    <a:p>
                      <a:pPr>
                        <a:buNone/>
                      </a:pPr>
                      <a:r>
                        <a:rPr lang="zh-CN" altLang="en-US" sz="1400" b="1">
                          <a:solidFill>
                            <a:srgbClr val="FF0000"/>
                          </a:solidFill>
                          <a:latin typeface="微软雅黑" panose="020B0503020204020204" charset="-122"/>
                          <a:ea typeface="微软雅黑" panose="020B0503020204020204" charset="-122"/>
                          <a:cs typeface="微软雅黑" panose="020B0503020204020204" charset="-122"/>
                          <a:sym typeface="+mn-ea"/>
                        </a:rPr>
                        <a:t>是否为OTC药物</a:t>
                      </a:r>
                      <a:endParaRPr lang="zh-CN" altLang="en-US" sz="1400" b="1">
                        <a:solidFill>
                          <a:srgbClr val="FF0000"/>
                        </a:solidFill>
                        <a:latin typeface="微软雅黑" panose="020B0503020204020204" charset="-122"/>
                        <a:ea typeface="微软雅黑" panose="020B0503020204020204" charset="-122"/>
                        <a:cs typeface="微软雅黑" panose="020B0503020204020204" charset="-122"/>
                      </a:endParaRPr>
                    </a:p>
                    <a:p>
                      <a:pPr>
                        <a:buNone/>
                      </a:pPr>
                      <a:endParaRPr lang="zh-CN" altLang="en-US" sz="1400" b="1">
                        <a:solidFill>
                          <a:srgbClr val="FF0000"/>
                        </a:solidFill>
                        <a:latin typeface="微软雅黑" panose="020B0503020204020204" charset="-122"/>
                        <a:ea typeface="微软雅黑" panose="020B0503020204020204" charset="-122"/>
                        <a:cs typeface="微软雅黑" panose="020B0503020204020204" charset="-122"/>
                      </a:endParaRPr>
                    </a:p>
                  </a:txBody>
                  <a:tcPr>
                    <a:lnL w="12700" cmpd="sng">
                      <a:solidFill>
                        <a:schemeClr val="tx1"/>
                      </a:solidFill>
                      <a:prstDash val="solid"/>
                    </a:lnL>
                    <a:lnR w="12700" cmpd="sng">
                      <a:solidFill>
                        <a:schemeClr val="tx1"/>
                      </a:solidFill>
                      <a:prstDash val="solid"/>
                    </a:lnR>
                    <a:lnT w="12700" cmpd="sng">
                      <a:solidFill>
                        <a:schemeClr val="tx1"/>
                      </a:solidFill>
                      <a:prstDash val="solid"/>
                    </a:lnT>
                    <a:lnB w="12700" cmpd="sng">
                      <a:solidFill>
                        <a:schemeClr val="tx1"/>
                      </a:solidFill>
                      <a:prstDash val="solid"/>
                    </a:lnB>
                    <a:solidFill>
                      <a:schemeClr val="bg1"/>
                    </a:solidFill>
                  </a:tcPr>
                </a:tc>
                <a:tc>
                  <a:txBody>
                    <a:bodyPr/>
                    <a:p>
                      <a:pPr>
                        <a:buNone/>
                      </a:pPr>
                      <a:r>
                        <a:rPr lang="zh-CN" sz="1400" dirty="0">
                          <a:solidFill>
                            <a:schemeClr val="tx1"/>
                          </a:solidFill>
                          <a:latin typeface="微软雅黑" panose="020B0503020204020204" charset="-122"/>
                          <a:ea typeface="微软雅黑" panose="020B0503020204020204" charset="-122"/>
                          <a:sym typeface="微软雅黑" panose="020B0503020204020204" charset="-122"/>
                        </a:rPr>
                        <a:t>否</a:t>
                      </a:r>
                      <a:endParaRPr lang="zh-CN" sz="1400" dirty="0">
                        <a:solidFill>
                          <a:schemeClr val="tx1"/>
                        </a:solidFill>
                        <a:latin typeface="微软雅黑" panose="020B0503020204020204" charset="-122"/>
                        <a:ea typeface="微软雅黑" panose="020B0503020204020204" charset="-122"/>
                        <a:sym typeface="微软雅黑" panose="020B0503020204020204" charset="-122"/>
                      </a:endParaRPr>
                    </a:p>
                    <a:p>
                      <a:pPr>
                        <a:buNone/>
                      </a:pPr>
                      <a:endParaRPr lang="zh-CN" altLang="en-US" sz="1400" dirty="0">
                        <a:solidFill>
                          <a:schemeClr val="tx1"/>
                        </a:solidFill>
                        <a:latin typeface="微软雅黑" panose="020B0503020204020204" charset="-122"/>
                        <a:ea typeface="微软雅黑" panose="020B0503020204020204" charset="-122"/>
                        <a:cs typeface="Times New Roman" panose="02020603050405020304" pitchFamily="18" charset="0"/>
                        <a:sym typeface="微软雅黑" panose="020B0503020204020204" charset="-122"/>
                      </a:endParaRPr>
                    </a:p>
                  </a:txBody>
                  <a:tcPr>
                    <a:lnL w="12700" cmpd="sng">
                      <a:solidFill>
                        <a:schemeClr val="tx1"/>
                      </a:solidFill>
                      <a:prstDash val="solid"/>
                    </a:lnL>
                    <a:lnR w="12700" cmpd="sng">
                      <a:solidFill>
                        <a:schemeClr val="tx1"/>
                      </a:solidFill>
                      <a:prstDash val="solid"/>
                    </a:lnR>
                    <a:lnT w="12700" cmpd="sng">
                      <a:solidFill>
                        <a:schemeClr val="tx1"/>
                      </a:solidFill>
                      <a:prstDash val="solid"/>
                    </a:lnT>
                    <a:lnB w="12700" cmpd="sng">
                      <a:solidFill>
                        <a:schemeClr val="tx1"/>
                      </a:solidFill>
                      <a:prstDash val="solid"/>
                    </a:lnB>
                    <a:solidFill>
                      <a:schemeClr val="bg1"/>
                    </a:solidFill>
                  </a:tcPr>
                </a:tc>
                <a:tc>
                  <a:txBody>
                    <a:bodyPr/>
                    <a:p>
                      <a:pPr>
                        <a:buNone/>
                      </a:pPr>
                      <a:r>
                        <a:rPr lang="zh-CN" altLang="en-US" sz="1400" b="1">
                          <a:solidFill>
                            <a:srgbClr val="FF0000"/>
                          </a:solidFill>
                          <a:latin typeface="微软雅黑" panose="020B0503020204020204" charset="-122"/>
                          <a:ea typeface="微软雅黑" panose="020B0503020204020204" charset="-122"/>
                          <a:sym typeface="微软雅黑" panose="020B0503020204020204" charset="-122"/>
                        </a:rPr>
                        <a:t>大陆地区同通用名药品的情况</a:t>
                      </a:r>
                      <a:endParaRPr lang="zh-CN" altLang="en-US" sz="1400" b="1">
                        <a:solidFill>
                          <a:srgbClr val="FF0000"/>
                        </a:solidFill>
                        <a:latin typeface="微软雅黑" panose="020B0503020204020204" charset="-122"/>
                        <a:ea typeface="微软雅黑" panose="020B0503020204020204" charset="-122"/>
                        <a:sym typeface="微软雅黑" panose="020B0503020204020204" charset="-122"/>
                      </a:endParaRPr>
                    </a:p>
                    <a:p>
                      <a:pPr>
                        <a:buNone/>
                      </a:pPr>
                      <a:endParaRPr lang="zh-CN" altLang="en-US" sz="1400" b="1">
                        <a:solidFill>
                          <a:srgbClr val="FF0000"/>
                        </a:solidFill>
                        <a:latin typeface="微软雅黑" panose="020B0503020204020204" charset="-122"/>
                        <a:ea typeface="微软雅黑" panose="020B0503020204020204" charset="-122"/>
                        <a:sym typeface="微软雅黑" panose="020B0503020204020204" charset="-122"/>
                      </a:endParaRPr>
                    </a:p>
                  </a:txBody>
                  <a:tcPr>
                    <a:lnL w="12700" cmpd="sng">
                      <a:solidFill>
                        <a:schemeClr val="tx1"/>
                      </a:solidFill>
                      <a:prstDash val="solid"/>
                    </a:lnL>
                    <a:lnR w="12700" cmpd="sng">
                      <a:solidFill>
                        <a:schemeClr val="tx1"/>
                      </a:solidFill>
                      <a:prstDash val="solid"/>
                    </a:lnR>
                    <a:lnT w="12700" cmpd="sng">
                      <a:solidFill>
                        <a:schemeClr val="tx1"/>
                      </a:solidFill>
                      <a:prstDash val="solid"/>
                    </a:lnT>
                    <a:lnB w="12700" cmpd="sng">
                      <a:solidFill>
                        <a:schemeClr val="tx1"/>
                      </a:solidFill>
                      <a:prstDash val="solid"/>
                    </a:lnB>
                    <a:solidFill>
                      <a:schemeClr val="bg1"/>
                    </a:solidFill>
                  </a:tcPr>
                </a:tc>
                <a:tc>
                  <a:txBody>
                    <a:bodyPr/>
                    <a:p>
                      <a:pPr>
                        <a:buNone/>
                      </a:pPr>
                      <a:r>
                        <a:rPr lang="zh-CN" altLang="en-US" sz="1400">
                          <a:latin typeface="微软雅黑" panose="020B0503020204020204" charset="-122"/>
                          <a:ea typeface="微软雅黑" panose="020B0503020204020204" charset="-122"/>
                          <a:cs typeface="微软雅黑" panose="020B0503020204020204" charset="-122"/>
                        </a:rPr>
                        <a:t>国内共13个厂家，</a:t>
                      </a:r>
                      <a:endParaRPr lang="zh-CN" altLang="en-US" sz="1400">
                        <a:latin typeface="微软雅黑" panose="020B0503020204020204" charset="-122"/>
                        <a:ea typeface="微软雅黑" panose="020B0503020204020204" charset="-122"/>
                        <a:cs typeface="微软雅黑" panose="020B0503020204020204" charset="-122"/>
                      </a:endParaRPr>
                    </a:p>
                    <a:p>
                      <a:pPr>
                        <a:buNone/>
                      </a:pPr>
                      <a:r>
                        <a:rPr lang="zh-CN" altLang="en-US" sz="1400">
                          <a:latin typeface="微软雅黑" panose="020B0503020204020204" charset="-122"/>
                          <a:ea typeface="微软雅黑" panose="020B0503020204020204" charset="-122"/>
                          <a:cs typeface="微软雅黑" panose="020B0503020204020204" charset="-122"/>
                        </a:rPr>
                        <a:t>湖南九典制药、山东益康药业、南京海鲸药业、湖南先施制药、重庆华邦制药、海南广升誉制药、福建汇天生物药业、江西施美药业、合肥诚志生物制药、北京远方通达医药、南京易腾药物研究院、广东万泰元科创药业、合肥启旸生物医药科技</a:t>
                      </a:r>
                      <a:endParaRPr lang="zh-CN" altLang="en-US" sz="1400">
                        <a:latin typeface="微软雅黑" panose="020B0503020204020204" charset="-122"/>
                        <a:ea typeface="微软雅黑" panose="020B0503020204020204" charset="-122"/>
                        <a:cs typeface="微软雅黑" panose="020B0503020204020204" charset="-122"/>
                      </a:endParaRPr>
                    </a:p>
                  </a:txBody>
                  <a:tcPr>
                    <a:lnL w="12700" cmpd="sng">
                      <a:solidFill>
                        <a:schemeClr val="tx1"/>
                      </a:solidFill>
                      <a:prstDash val="solid"/>
                    </a:lnL>
                    <a:lnR w="12700" cmpd="sng">
                      <a:solidFill>
                        <a:schemeClr val="tx1"/>
                      </a:solidFill>
                      <a:prstDash val="solid"/>
                    </a:lnR>
                    <a:lnT w="12700" cmpd="sng">
                      <a:solidFill>
                        <a:schemeClr val="tx1"/>
                      </a:solidFill>
                      <a:prstDash val="solid"/>
                    </a:lnT>
                    <a:lnB w="12700" cmpd="sng">
                      <a:solidFill>
                        <a:schemeClr val="tx1"/>
                      </a:solidFill>
                      <a:prstDash val="solid"/>
                    </a:lnB>
                    <a:solidFill>
                      <a:schemeClr val="bg1"/>
                    </a:solidFill>
                  </a:tcPr>
                </a:tc>
              </a:tr>
              <a:tr h="381000">
                <a:tc>
                  <a:txBody>
                    <a:bodyPr/>
                    <a:p>
                      <a:pPr>
                        <a:buNone/>
                      </a:pPr>
                      <a:r>
                        <a:rPr lang="zh-CN" altLang="en-US" sz="1400" b="1">
                          <a:solidFill>
                            <a:srgbClr val="FF0000"/>
                          </a:solidFill>
                          <a:latin typeface="微软雅黑" panose="020B0503020204020204" charset="-122"/>
                          <a:ea typeface="微软雅黑" panose="020B0503020204020204" charset="-122"/>
                          <a:sym typeface="微软雅黑" panose="020B0503020204020204" charset="-122"/>
                        </a:rPr>
                        <a:t>全球首个上市国家地区及上市时间</a:t>
                      </a:r>
                      <a:endParaRPr lang="zh-CN" altLang="en-US" sz="1400" b="1">
                        <a:solidFill>
                          <a:srgbClr val="FF0000"/>
                        </a:solidFill>
                        <a:latin typeface="微软雅黑" panose="020B0503020204020204" charset="-122"/>
                        <a:ea typeface="微软雅黑" panose="020B0503020204020204" charset="-122"/>
                        <a:sym typeface="微软雅黑" panose="020B0503020204020204" charset="-122"/>
                      </a:endParaRPr>
                    </a:p>
                    <a:p>
                      <a:pPr>
                        <a:buNone/>
                      </a:pPr>
                      <a:endParaRPr lang="zh-CN" altLang="en-US" sz="1400" b="1">
                        <a:solidFill>
                          <a:srgbClr val="FF0000"/>
                        </a:solidFill>
                        <a:latin typeface="微软雅黑" panose="020B0503020204020204" charset="-122"/>
                        <a:ea typeface="微软雅黑" panose="020B0503020204020204" charset="-122"/>
                        <a:cs typeface="Times New Roman" panose="02020603050405020304" pitchFamily="18" charset="0"/>
                        <a:sym typeface="微软雅黑" panose="020B0503020204020204" charset="-122"/>
                      </a:endParaRPr>
                    </a:p>
                  </a:txBody>
                  <a:tcPr>
                    <a:lnL w="12700" cmpd="sng">
                      <a:solidFill>
                        <a:schemeClr val="tx1"/>
                      </a:solidFill>
                      <a:prstDash val="solid"/>
                    </a:lnL>
                    <a:lnR w="12700" cmpd="sng">
                      <a:solidFill>
                        <a:schemeClr val="tx1"/>
                      </a:solidFill>
                      <a:prstDash val="solid"/>
                    </a:lnR>
                    <a:lnT w="12700" cmpd="sng">
                      <a:solidFill>
                        <a:schemeClr val="tx1"/>
                      </a:solidFill>
                      <a:prstDash val="solid"/>
                    </a:lnT>
                    <a:lnB w="12700" cmpd="sng">
                      <a:solidFill>
                        <a:schemeClr val="tx1"/>
                      </a:solidFill>
                      <a:prstDash val="solid"/>
                    </a:lnB>
                    <a:solidFill>
                      <a:schemeClr val="bg1"/>
                    </a:solidFill>
                  </a:tcPr>
                </a:tc>
                <a:tc>
                  <a:txBody>
                    <a:bodyPr/>
                    <a:p>
                      <a:pPr>
                        <a:buNone/>
                      </a:pPr>
                      <a:r>
                        <a:rPr sz="1400" dirty="0">
                          <a:latin typeface="微软雅黑" panose="020B0503020204020204" charset="-122"/>
                          <a:ea typeface="微软雅黑" panose="020B0503020204020204" charset="-122"/>
                          <a:cs typeface="微软雅黑" panose="020B0503020204020204" charset="-122"/>
                          <a:sym typeface="微软雅黑" panose="020B0503020204020204" charset="-122"/>
                        </a:rPr>
                        <a:t>日本，2001年</a:t>
                      </a:r>
                      <a:endParaRPr sz="1400" dirty="0">
                        <a:latin typeface="微软雅黑" panose="020B0503020204020204" charset="-122"/>
                        <a:ea typeface="微软雅黑" panose="020B0503020204020204" charset="-122"/>
                        <a:cs typeface="微软雅黑" panose="020B0503020204020204" charset="-122"/>
                        <a:sym typeface="微软雅黑" panose="020B0503020204020204" charset="-122"/>
                      </a:endParaRPr>
                    </a:p>
                    <a:p>
                      <a:pPr>
                        <a:buNone/>
                      </a:pPr>
                      <a:endParaRPr lang="zh-CN" altLang="en-US" sz="1400" dirty="0">
                        <a:solidFill>
                          <a:schemeClr val="tx1"/>
                        </a:solidFill>
                        <a:latin typeface="微软雅黑" panose="020B0503020204020204" charset="-122"/>
                        <a:ea typeface="微软雅黑" panose="020B0503020204020204" charset="-122"/>
                        <a:cs typeface="微软雅黑" panose="020B0503020204020204" charset="-122"/>
                        <a:sym typeface="微软雅黑" panose="020B0503020204020204" charset="-122"/>
                      </a:endParaRPr>
                    </a:p>
                  </a:txBody>
                  <a:tcPr>
                    <a:lnL w="12700" cmpd="sng">
                      <a:solidFill>
                        <a:schemeClr val="tx1"/>
                      </a:solidFill>
                      <a:prstDash val="solid"/>
                    </a:lnL>
                    <a:lnR w="12700" cmpd="sng">
                      <a:solidFill>
                        <a:schemeClr val="tx1"/>
                      </a:solidFill>
                      <a:prstDash val="solid"/>
                    </a:lnR>
                    <a:lnT w="12700" cmpd="sng">
                      <a:solidFill>
                        <a:schemeClr val="tx1"/>
                      </a:solidFill>
                      <a:prstDash val="solid"/>
                    </a:lnT>
                    <a:lnB w="12700" cmpd="sng">
                      <a:solidFill>
                        <a:schemeClr val="tx1"/>
                      </a:solidFill>
                      <a:prstDash val="solid"/>
                    </a:lnB>
                    <a:solidFill>
                      <a:schemeClr val="bg1"/>
                    </a:solidFill>
                  </a:tcPr>
                </a:tc>
                <a:tc>
                  <a:txBody>
                    <a:bodyPr/>
                    <a:p>
                      <a:pPr>
                        <a:buNone/>
                      </a:pPr>
                      <a:r>
                        <a:rPr lang="zh-CN" altLang="en-US" sz="1400" b="1">
                          <a:solidFill>
                            <a:srgbClr val="FF0000"/>
                          </a:solidFill>
                          <a:latin typeface="微软雅黑" panose="020B0503020204020204" charset="-122"/>
                          <a:ea typeface="微软雅黑" panose="020B0503020204020204" charset="-122"/>
                          <a:sym typeface="微软雅黑" panose="020B0503020204020204" charset="-122"/>
                        </a:rPr>
                        <a:t>中国大陆首次上市时间</a:t>
                      </a:r>
                      <a:endParaRPr lang="zh-CN" altLang="en-US" sz="1400" b="1">
                        <a:solidFill>
                          <a:srgbClr val="FF0000"/>
                        </a:solidFill>
                        <a:latin typeface="微软雅黑" panose="020B0503020204020204" charset="-122"/>
                        <a:ea typeface="微软雅黑" panose="020B0503020204020204" charset="-122"/>
                        <a:sym typeface="微软雅黑" panose="020B0503020204020204" charset="-122"/>
                      </a:endParaRPr>
                    </a:p>
                    <a:p>
                      <a:pPr>
                        <a:buNone/>
                      </a:pPr>
                      <a:endParaRPr lang="zh-CN" altLang="en-US" sz="1400" b="1">
                        <a:solidFill>
                          <a:srgbClr val="FF0000"/>
                        </a:solidFill>
                        <a:latin typeface="微软雅黑" panose="020B0503020204020204" charset="-122"/>
                        <a:ea typeface="微软雅黑" panose="020B0503020204020204" charset="-122"/>
                        <a:sym typeface="微软雅黑" panose="020B0503020204020204" charset="-122"/>
                      </a:endParaRPr>
                    </a:p>
                  </a:txBody>
                  <a:tcPr>
                    <a:lnL w="12700" cmpd="sng">
                      <a:solidFill>
                        <a:schemeClr val="tx1"/>
                      </a:solidFill>
                      <a:prstDash val="solid"/>
                    </a:lnL>
                    <a:lnR w="12700" cmpd="sng">
                      <a:solidFill>
                        <a:schemeClr val="tx1"/>
                      </a:solidFill>
                      <a:prstDash val="solid"/>
                    </a:lnR>
                    <a:lnT w="12700" cmpd="sng">
                      <a:solidFill>
                        <a:schemeClr val="tx1"/>
                      </a:solidFill>
                      <a:prstDash val="solid"/>
                    </a:lnT>
                    <a:lnB w="12700" cmpd="sng">
                      <a:solidFill>
                        <a:schemeClr val="tx1"/>
                      </a:solidFill>
                      <a:prstDash val="solid"/>
                    </a:lnB>
                    <a:solidFill>
                      <a:schemeClr val="bg1"/>
                    </a:solidFill>
                  </a:tcPr>
                </a:tc>
                <a:tc>
                  <a:txBody>
                    <a:bodyPr/>
                    <a:p>
                      <a:pPr>
                        <a:buNone/>
                      </a:pPr>
                      <a:r>
                        <a:rPr sz="1400" dirty="0">
                          <a:latin typeface="微软雅黑" panose="020B0503020204020204" charset="-122"/>
                          <a:ea typeface="微软雅黑" panose="020B0503020204020204" charset="-122"/>
                          <a:cs typeface="Times New Roman" panose="02020603050405020304" pitchFamily="18" charset="0"/>
                          <a:sym typeface="微软雅黑" panose="020B0503020204020204" charset="-122"/>
                        </a:rPr>
                        <a:t>2023-10-24</a:t>
                      </a:r>
                      <a:endParaRPr sz="1400" dirty="0">
                        <a:latin typeface="微软雅黑" panose="020B0503020204020204" charset="-122"/>
                        <a:ea typeface="微软雅黑" panose="020B0503020204020204" charset="-122"/>
                        <a:cs typeface="Times New Roman" panose="02020603050405020304" pitchFamily="18" charset="0"/>
                        <a:sym typeface="微软雅黑" panose="020B0503020204020204" charset="-122"/>
                      </a:endParaRPr>
                    </a:p>
                    <a:p>
                      <a:pPr>
                        <a:buNone/>
                      </a:pPr>
                      <a:endParaRPr lang="zh-CN" altLang="en-US" sz="1400" dirty="0">
                        <a:latin typeface="微软雅黑" panose="020B0503020204020204" charset="-122"/>
                        <a:ea typeface="微软雅黑" panose="020B0503020204020204" charset="-122"/>
                        <a:cs typeface="Times New Roman" panose="02020603050405020304" pitchFamily="18" charset="0"/>
                        <a:sym typeface="微软雅黑" panose="020B0503020204020204" charset="-122"/>
                      </a:endParaRPr>
                    </a:p>
                  </a:txBody>
                  <a:tcPr>
                    <a:lnL w="12700" cmpd="sng">
                      <a:solidFill>
                        <a:schemeClr val="tx1"/>
                      </a:solidFill>
                      <a:prstDash val="solid"/>
                    </a:lnL>
                    <a:lnR w="12700" cmpd="sng">
                      <a:solidFill>
                        <a:schemeClr val="tx1"/>
                      </a:solidFill>
                      <a:prstDash val="solid"/>
                    </a:lnR>
                    <a:lnT w="12700" cmpd="sng">
                      <a:solidFill>
                        <a:schemeClr val="tx1"/>
                      </a:solidFill>
                      <a:prstDash val="solid"/>
                    </a:lnT>
                    <a:lnB w="12700" cmpd="sng">
                      <a:solidFill>
                        <a:schemeClr val="tx1"/>
                      </a:solidFill>
                      <a:prstDash val="solid"/>
                    </a:lnB>
                    <a:solidFill>
                      <a:schemeClr val="bg1"/>
                    </a:solidFill>
                  </a:tcPr>
                </a:tc>
              </a:tr>
              <a:tr h="381000">
                <a:tc>
                  <a:txBody>
                    <a:bodyPr/>
                    <a:p>
                      <a:pPr>
                        <a:buNone/>
                      </a:pPr>
                      <a:r>
                        <a:rPr lang="zh-CN" altLang="en-US" sz="1400" b="1">
                          <a:solidFill>
                            <a:srgbClr val="FF0000"/>
                          </a:solidFill>
                          <a:latin typeface="微软雅黑" panose="020B0503020204020204" charset="-122"/>
                          <a:ea typeface="微软雅黑" panose="020B0503020204020204" charset="-122"/>
                          <a:sym typeface="+mn-ea"/>
                        </a:rPr>
                        <a:t>适应症</a:t>
                      </a:r>
                      <a:endParaRPr lang="zh-CN" altLang="en-US" sz="1400" b="1">
                        <a:solidFill>
                          <a:srgbClr val="FF0000"/>
                        </a:solidFill>
                        <a:latin typeface="微软雅黑" panose="020B0503020204020204" charset="-122"/>
                        <a:ea typeface="微软雅黑" panose="020B0503020204020204" charset="-122"/>
                      </a:endParaRPr>
                    </a:p>
                    <a:p>
                      <a:pPr>
                        <a:buNone/>
                      </a:pPr>
                      <a:endParaRPr lang="zh-CN" altLang="en-US" sz="1400" b="1">
                        <a:solidFill>
                          <a:srgbClr val="FF0000"/>
                        </a:solidFill>
                        <a:latin typeface="微软雅黑" panose="020B0503020204020204" charset="-122"/>
                        <a:ea typeface="微软雅黑" panose="020B0503020204020204" charset="-122"/>
                      </a:endParaRPr>
                    </a:p>
                  </a:txBody>
                  <a:tcPr>
                    <a:lnL w="12700" cmpd="sng">
                      <a:solidFill>
                        <a:schemeClr val="tx1"/>
                      </a:solidFill>
                      <a:prstDash val="solid"/>
                    </a:lnL>
                    <a:lnR w="12700" cmpd="sng">
                      <a:solidFill>
                        <a:schemeClr val="tx1"/>
                      </a:solidFill>
                      <a:prstDash val="solid"/>
                    </a:lnR>
                    <a:lnT w="12700" cmpd="sng">
                      <a:solidFill>
                        <a:schemeClr val="tx1"/>
                      </a:solidFill>
                      <a:prstDash val="solid"/>
                    </a:lnT>
                    <a:lnB w="12700" cmpd="sng">
                      <a:solidFill>
                        <a:schemeClr val="tx1"/>
                      </a:solidFill>
                      <a:prstDash val="solid"/>
                    </a:lnB>
                    <a:solidFill>
                      <a:schemeClr val="bg1"/>
                    </a:solidFill>
                  </a:tcPr>
                </a:tc>
                <a:tc gridSpan="3">
                  <a:txBody>
                    <a:bodyPr/>
                    <a:p>
                      <a:pPr>
                        <a:buNone/>
                      </a:pPr>
                      <a:r>
                        <a:rPr lang="zh-CN" altLang="en-US" sz="1400" dirty="0">
                          <a:latin typeface="微软雅黑" panose="020B0503020204020204" charset="-122"/>
                          <a:ea typeface="微软雅黑" panose="020B0503020204020204" charset="-122"/>
                          <a:cs typeface="微软雅黑" panose="020B0503020204020204" charset="-122"/>
                          <a:sym typeface="微软雅黑" panose="020B0503020204020204" charset="-122"/>
                        </a:rPr>
                        <a:t>①下述疾患及症状的消炎和镇痛</a:t>
                      </a:r>
                      <a:r>
                        <a:rPr lang="en-US" altLang="zh-CN" sz="1400" dirty="0">
                          <a:latin typeface="微软雅黑" panose="020B0503020204020204" charset="-122"/>
                          <a:ea typeface="微软雅黑" panose="020B0503020204020204" charset="-122"/>
                          <a:cs typeface="微软雅黑" panose="020B0503020204020204" charset="-122"/>
                          <a:sym typeface="微软雅黑" panose="020B0503020204020204" charset="-122"/>
                        </a:rPr>
                        <a:t> </a:t>
                      </a:r>
                      <a:r>
                        <a:rPr lang="zh-CN" altLang="en-US" sz="1400" dirty="0">
                          <a:latin typeface="微软雅黑" panose="020B0503020204020204" charset="-122"/>
                          <a:ea typeface="微软雅黑" panose="020B0503020204020204" charset="-122"/>
                          <a:cs typeface="微软雅黑" panose="020B0503020204020204" charset="-122"/>
                          <a:sym typeface="微软雅黑" panose="020B0503020204020204" charset="-122"/>
                        </a:rPr>
                        <a:t>类风湿关节炎、骨性关节炎、腰痛症、肩关节周围炎、颈肩腕综合征、牙痛。②手术后，外伤后及拔牙后的镇痛和消炎。③下述疾患的解热和镇痛</a:t>
                      </a:r>
                      <a:r>
                        <a:rPr lang="en-US" altLang="zh-CN" sz="1400" dirty="0">
                          <a:latin typeface="微软雅黑" panose="020B0503020204020204" charset="-122"/>
                          <a:ea typeface="微软雅黑" panose="020B0503020204020204" charset="-122"/>
                          <a:cs typeface="微软雅黑" panose="020B0503020204020204" charset="-122"/>
                          <a:sym typeface="微软雅黑" panose="020B0503020204020204" charset="-122"/>
                        </a:rPr>
                        <a:t> </a:t>
                      </a:r>
                      <a:r>
                        <a:rPr lang="zh-CN" altLang="en-US" sz="1400" dirty="0">
                          <a:latin typeface="微软雅黑" panose="020B0503020204020204" charset="-122"/>
                          <a:ea typeface="微软雅黑" panose="020B0503020204020204" charset="-122"/>
                          <a:cs typeface="微软雅黑" panose="020B0503020204020204" charset="-122"/>
                          <a:sym typeface="微软雅黑" panose="020B0503020204020204" charset="-122"/>
                        </a:rPr>
                        <a:t>急性上呼吸道炎（包括伴有急性支气管炎的急性上呼吸道炎）。</a:t>
                      </a:r>
                      <a:endParaRPr lang="zh-CN" altLang="en-US" sz="1400" dirty="0">
                        <a:latin typeface="微软雅黑" panose="020B0503020204020204" charset="-122"/>
                        <a:ea typeface="微软雅黑" panose="020B0503020204020204" charset="-122"/>
                        <a:cs typeface="微软雅黑" panose="020B0503020204020204" charset="-122"/>
                        <a:sym typeface="微软雅黑" panose="020B0503020204020204" charset="-122"/>
                      </a:endParaRPr>
                    </a:p>
                  </a:txBody>
                  <a:tcPr>
                    <a:lnL w="12700" cmpd="sng">
                      <a:solidFill>
                        <a:schemeClr val="tx1"/>
                      </a:solidFill>
                      <a:prstDash val="solid"/>
                    </a:lnL>
                    <a:lnR w="12700" cmpd="sng">
                      <a:solidFill>
                        <a:schemeClr val="tx1"/>
                      </a:solidFill>
                      <a:prstDash val="solid"/>
                    </a:lnR>
                    <a:lnT w="12700" cmpd="sng">
                      <a:solidFill>
                        <a:schemeClr val="tx1"/>
                      </a:solidFill>
                      <a:prstDash val="solid"/>
                    </a:lnT>
                    <a:lnB w="12700" cmpd="sng">
                      <a:solidFill>
                        <a:schemeClr val="tx1"/>
                      </a:solidFill>
                      <a:prstDash val="solid"/>
                    </a:lnB>
                    <a:solidFill>
                      <a:schemeClr val="bg1"/>
                    </a:solidFill>
                  </a:tcPr>
                </a:tc>
                <a:tc hMerge="1">
                  <a:tcPr>
                    <a:lnT w="12700" cmpd="sng">
                      <a:solidFill>
                        <a:schemeClr val="tx1"/>
                      </a:solidFill>
                      <a:prstDash val="solid"/>
                    </a:lnT>
                    <a:lnB w="12700" cmpd="sng">
                      <a:solidFill>
                        <a:schemeClr val="tx1"/>
                      </a:solidFill>
                      <a:prstDash val="solid"/>
                    </a:lnB>
                  </a:tcPr>
                </a:tc>
                <a:tc hMerge="1">
                  <a:tcPr>
                    <a:lnR w="12700" cmpd="sng">
                      <a:solidFill>
                        <a:schemeClr val="tx1"/>
                      </a:solidFill>
                      <a:prstDash val="solid"/>
                    </a:lnR>
                    <a:lnT w="12700" cmpd="sng">
                      <a:solidFill>
                        <a:schemeClr val="tx1"/>
                      </a:solidFill>
                      <a:prstDash val="solid"/>
                    </a:lnT>
                    <a:lnB w="12700" cmpd="sng">
                      <a:solidFill>
                        <a:schemeClr val="tx1"/>
                      </a:solidFill>
                      <a:prstDash val="solid"/>
                    </a:lnB>
                  </a:tcPr>
                </a:tc>
              </a:tr>
              <a:tr h="381000">
                <a:tc>
                  <a:txBody>
                    <a:bodyPr/>
                    <a:p>
                      <a:pPr>
                        <a:buNone/>
                      </a:pPr>
                      <a:r>
                        <a:rPr lang="zh-CN" altLang="en-US" sz="1400" b="1">
                          <a:solidFill>
                            <a:srgbClr val="FF0000"/>
                          </a:solidFill>
                          <a:latin typeface="微软雅黑" panose="020B0503020204020204" charset="-122"/>
                          <a:ea typeface="微软雅黑" panose="020B0503020204020204" charset="-122"/>
                          <a:sym typeface="微软雅黑" panose="020B0503020204020204" charset="-122"/>
                        </a:rPr>
                        <a:t>用法用量</a:t>
                      </a:r>
                      <a:endParaRPr lang="zh-CN" altLang="en-US" sz="1400" b="1">
                        <a:solidFill>
                          <a:srgbClr val="FF0000"/>
                        </a:solidFill>
                        <a:latin typeface="微软雅黑" panose="020B0503020204020204" charset="-122"/>
                        <a:ea typeface="微软雅黑" panose="020B0503020204020204" charset="-122"/>
                        <a:sym typeface="微软雅黑" panose="020B0503020204020204" charset="-122"/>
                      </a:endParaRPr>
                    </a:p>
                    <a:p>
                      <a:pPr>
                        <a:buNone/>
                      </a:pPr>
                      <a:endParaRPr lang="zh-CN" altLang="en-US" sz="1400" b="1">
                        <a:solidFill>
                          <a:srgbClr val="FF0000"/>
                        </a:solidFill>
                        <a:latin typeface="微软雅黑" panose="020B0503020204020204" charset="-122"/>
                        <a:ea typeface="微软雅黑" panose="020B0503020204020204" charset="-122"/>
                        <a:sym typeface="微软雅黑" panose="020B0503020204020204" charset="-122"/>
                      </a:endParaRPr>
                    </a:p>
                  </a:txBody>
                  <a:tcPr>
                    <a:lnL w="12700" cmpd="sng">
                      <a:solidFill>
                        <a:schemeClr val="tx1"/>
                      </a:solidFill>
                      <a:prstDash val="solid"/>
                    </a:lnL>
                    <a:lnR w="12700" cmpd="sng">
                      <a:solidFill>
                        <a:schemeClr val="tx1"/>
                      </a:solidFill>
                      <a:prstDash val="solid"/>
                    </a:lnR>
                    <a:lnT w="12700" cmpd="sng">
                      <a:solidFill>
                        <a:schemeClr val="tx1"/>
                      </a:solidFill>
                      <a:prstDash val="solid"/>
                    </a:lnT>
                    <a:lnB w="12700" cmpd="sng">
                      <a:solidFill>
                        <a:schemeClr val="tx1"/>
                      </a:solidFill>
                      <a:prstDash val="solid"/>
                    </a:lnB>
                    <a:solidFill>
                      <a:schemeClr val="bg1"/>
                    </a:solidFill>
                  </a:tcPr>
                </a:tc>
                <a:tc gridSpan="3">
                  <a:txBody>
                    <a:bodyPr/>
                    <a:p>
                      <a:pPr>
                        <a:buNone/>
                      </a:pPr>
                      <a:r>
                        <a:rPr lang="zh-CN" altLang="en-US" sz="1400" dirty="0">
                          <a:latin typeface="微软雅黑" panose="020B0503020204020204" charset="-122"/>
                          <a:ea typeface="微软雅黑" panose="020B0503020204020204" charset="-122"/>
                          <a:cs typeface="微软雅黑" panose="020B0503020204020204" charset="-122"/>
                          <a:sym typeface="+mn-ea"/>
                        </a:rPr>
                        <a:t>适应症的①及②时：通常，成人1次口服洛索洛芬钠（以无水物计）60mg（1支），一日3次。出现症状时可1次口服60～120mg（1～2支）。应随年龄及症状适宜增减。另外，空腹时不宜服药，或遵医嘱。</a:t>
                      </a:r>
                      <a:br>
                        <a:rPr lang="zh-CN" altLang="en-US" sz="1400" dirty="0">
                          <a:latin typeface="微软雅黑" panose="020B0503020204020204" charset="-122"/>
                          <a:ea typeface="微软雅黑" panose="020B0503020204020204" charset="-122"/>
                          <a:cs typeface="微软雅黑" panose="020B0503020204020204" charset="-122"/>
                          <a:sym typeface="+mn-ea"/>
                        </a:rPr>
                      </a:br>
                      <a:r>
                        <a:rPr lang="zh-CN" altLang="en-US" sz="1400" dirty="0">
                          <a:latin typeface="微软雅黑" panose="020B0503020204020204" charset="-122"/>
                          <a:ea typeface="微软雅黑" panose="020B0503020204020204" charset="-122"/>
                          <a:cs typeface="微软雅黑" panose="020B0503020204020204" charset="-122"/>
                          <a:sym typeface="+mn-ea"/>
                        </a:rPr>
                        <a:t>适应症③时：通常，出现症状时，成人1次口服洛索洛芬钠（以无水物计）60mg（1支）。应随年龄及症状适宜增减，但原则上一日2次，一日最多180mg（3支）为限。另外，空腹时不宜服药，或遵医嘱</a:t>
                      </a:r>
                      <a:r>
                        <a:rPr lang="zh-CN" altLang="en-US" sz="1400">
                          <a:solidFill>
                            <a:srgbClr val="000000"/>
                          </a:solidFill>
                          <a:latin typeface="微软雅黑" panose="020B0503020204020204" charset="-122"/>
                          <a:ea typeface="微软雅黑" panose="020B0503020204020204" charset="-122"/>
                          <a:cs typeface="微软雅黑" panose="020B0503020204020204" charset="-122"/>
                          <a:sym typeface="+mn-ea"/>
                        </a:rPr>
                        <a:t>。</a:t>
                      </a:r>
                      <a:r>
                        <a:rPr sz="1400" dirty="0">
                          <a:latin typeface="微软雅黑" panose="020B0503020204020204" charset="-122"/>
                          <a:ea typeface="微软雅黑" panose="020B0503020204020204" charset="-122"/>
                          <a:cs typeface="微软雅黑" panose="020B0503020204020204" charset="-122"/>
                          <a:sym typeface="微软雅黑" panose="020B0503020204020204" charset="-122"/>
                        </a:rPr>
                        <a:t> </a:t>
                      </a:r>
                      <a:endParaRPr lang="zh-CN" altLang="en-US" sz="1400" dirty="0">
                        <a:latin typeface="微软雅黑" panose="020B0503020204020204" charset="-122"/>
                        <a:ea typeface="微软雅黑" panose="020B0503020204020204" charset="-122"/>
                        <a:cs typeface="微软雅黑" panose="020B0503020204020204" charset="-122"/>
                        <a:sym typeface="微软雅黑" panose="020B0503020204020204" charset="-122"/>
                      </a:endParaRPr>
                    </a:p>
                  </a:txBody>
                  <a:tcPr>
                    <a:lnL w="12700" cmpd="sng">
                      <a:solidFill>
                        <a:schemeClr val="tx1"/>
                      </a:solidFill>
                      <a:prstDash val="solid"/>
                    </a:lnL>
                    <a:lnR w="12700" cmpd="sng">
                      <a:solidFill>
                        <a:schemeClr val="tx1"/>
                      </a:solidFill>
                      <a:prstDash val="solid"/>
                    </a:lnR>
                    <a:lnT w="12700" cmpd="sng">
                      <a:solidFill>
                        <a:schemeClr val="tx1"/>
                      </a:solidFill>
                      <a:prstDash val="solid"/>
                    </a:lnT>
                    <a:lnB w="12700" cmpd="sng">
                      <a:solidFill>
                        <a:schemeClr val="tx1"/>
                      </a:solidFill>
                      <a:prstDash val="solid"/>
                    </a:lnB>
                    <a:solidFill>
                      <a:schemeClr val="bg1"/>
                    </a:solidFill>
                  </a:tcPr>
                </a:tc>
                <a:tc hMerge="1">
                  <a:tcPr>
                    <a:lnT w="12700" cmpd="sng">
                      <a:solidFill>
                        <a:schemeClr val="tx1"/>
                      </a:solidFill>
                      <a:prstDash val="solid"/>
                    </a:lnT>
                    <a:lnB w="12700" cmpd="sng">
                      <a:solidFill>
                        <a:schemeClr val="tx1"/>
                      </a:solidFill>
                      <a:prstDash val="solid"/>
                    </a:lnB>
                  </a:tcPr>
                </a:tc>
                <a:tc hMerge="1">
                  <a:tcPr>
                    <a:lnR w="12700" cmpd="sng">
                      <a:solidFill>
                        <a:schemeClr val="tx1"/>
                      </a:solidFill>
                      <a:prstDash val="solid"/>
                    </a:lnR>
                    <a:lnT w="12700" cmpd="sng">
                      <a:solidFill>
                        <a:schemeClr val="tx1"/>
                      </a:solidFill>
                      <a:prstDash val="solid"/>
                    </a:lnT>
                    <a:lnB w="12700" cmpd="sng">
                      <a:solidFill>
                        <a:schemeClr val="tx1"/>
                      </a:solidFill>
                      <a:prstDash val="solid"/>
                    </a:lnB>
                  </a:tcPr>
                </a:tc>
              </a:tr>
              <a:tr h="381000">
                <a:tc>
                  <a:txBody>
                    <a:bodyPr/>
                    <a:p>
                      <a:pPr>
                        <a:buNone/>
                      </a:pPr>
                      <a:r>
                        <a:rPr lang="zh-CN" altLang="en-US" sz="1400" b="1">
                          <a:solidFill>
                            <a:srgbClr val="FF0000"/>
                          </a:solidFill>
                          <a:latin typeface="微软雅黑" panose="020B0503020204020204" charset="-122"/>
                          <a:ea typeface="微软雅黑" panose="020B0503020204020204" charset="-122"/>
                          <a:sym typeface="微软雅黑" panose="020B0503020204020204" charset="-122"/>
                        </a:rPr>
                        <a:t>参照药品建议</a:t>
                      </a:r>
                      <a:endParaRPr lang="zh-CN" altLang="en-US" sz="1400" b="1">
                        <a:solidFill>
                          <a:srgbClr val="FF0000"/>
                        </a:solidFill>
                        <a:latin typeface="微软雅黑" panose="020B0503020204020204" charset="-122"/>
                        <a:ea typeface="微软雅黑" panose="020B0503020204020204" charset="-122"/>
                        <a:sym typeface="微软雅黑" panose="020B0503020204020204" charset="-122"/>
                      </a:endParaRPr>
                    </a:p>
                    <a:p>
                      <a:pPr>
                        <a:buNone/>
                      </a:pPr>
                      <a:endParaRPr lang="zh-CN" altLang="en-US" sz="1400" b="1">
                        <a:solidFill>
                          <a:srgbClr val="FF0000"/>
                        </a:solidFill>
                        <a:latin typeface="微软雅黑" panose="020B0503020204020204" charset="-122"/>
                        <a:ea typeface="微软雅黑" panose="020B0503020204020204" charset="-122"/>
                        <a:sym typeface="微软雅黑" panose="020B0503020204020204" charset="-122"/>
                      </a:endParaRPr>
                    </a:p>
                  </a:txBody>
                  <a:tcPr>
                    <a:lnL w="12700" cmpd="sng">
                      <a:solidFill>
                        <a:schemeClr val="tx1"/>
                      </a:solidFill>
                      <a:prstDash val="solid"/>
                    </a:lnL>
                    <a:lnR w="12700" cmpd="sng">
                      <a:solidFill>
                        <a:schemeClr val="tx1"/>
                      </a:solidFill>
                      <a:prstDash val="solid"/>
                    </a:lnR>
                    <a:lnT w="12700" cmpd="sng">
                      <a:solidFill>
                        <a:schemeClr val="tx1"/>
                      </a:solidFill>
                      <a:prstDash val="solid"/>
                    </a:lnT>
                    <a:lnB w="12700" cmpd="sng">
                      <a:solidFill>
                        <a:schemeClr val="tx1"/>
                      </a:solidFill>
                      <a:prstDash val="solid"/>
                    </a:lnB>
                    <a:solidFill>
                      <a:schemeClr val="bg1"/>
                    </a:solidFill>
                  </a:tcPr>
                </a:tc>
                <a:tc gridSpan="3">
                  <a:txBody>
                    <a:bodyPr/>
                    <a:p>
                      <a:pPr>
                        <a:buNone/>
                      </a:pPr>
                      <a:r>
                        <a:rPr lang="zh-CN" altLang="en-US" sz="1400">
                          <a:solidFill>
                            <a:schemeClr val="tx1"/>
                          </a:solidFill>
                          <a:latin typeface="微软雅黑" panose="020B0503020204020204" charset="-122"/>
                          <a:ea typeface="微软雅黑" panose="020B0503020204020204" charset="-122"/>
                          <a:cs typeface="微软雅黑" panose="020B0503020204020204" charset="-122"/>
                          <a:sym typeface="+mn-ea"/>
                        </a:rPr>
                        <a:t>右旋布洛芬口服混悬液</a:t>
                      </a:r>
                      <a:r>
                        <a:rPr lang="zh-CN" altLang="en-US" sz="1400">
                          <a:solidFill>
                            <a:schemeClr val="tx1"/>
                          </a:solidFill>
                          <a:latin typeface="微软雅黑" panose="020B0503020204020204" charset="-122"/>
                          <a:ea typeface="微软雅黑" panose="020B0503020204020204" charset="-122"/>
                          <a:cs typeface="微软雅黑" panose="020B0503020204020204" charset="-122"/>
                        </a:rPr>
                        <a:t>：国家医保乙类。选择理由：</a:t>
                      </a:r>
                      <a:r>
                        <a:rPr lang="en-US" altLang="zh-CN" sz="1400">
                          <a:solidFill>
                            <a:schemeClr val="tx1"/>
                          </a:solidFill>
                          <a:latin typeface="微软雅黑" panose="020B0503020204020204" charset="-122"/>
                          <a:ea typeface="微软雅黑" panose="020B0503020204020204" charset="-122"/>
                          <a:cs typeface="微软雅黑" panose="020B0503020204020204" charset="-122"/>
                        </a:rPr>
                        <a:t>1</a:t>
                      </a:r>
                      <a:r>
                        <a:rPr lang="zh-CN" altLang="en-US" sz="1400">
                          <a:solidFill>
                            <a:schemeClr val="tx1"/>
                          </a:solidFill>
                          <a:latin typeface="微软雅黑" panose="020B0503020204020204" charset="-122"/>
                          <a:ea typeface="微软雅黑" panose="020B0503020204020204" charset="-122"/>
                          <a:cs typeface="微软雅黑" panose="020B0503020204020204" charset="-122"/>
                        </a:rPr>
                        <a:t>）</a:t>
                      </a:r>
                      <a:r>
                        <a:rPr lang="zh-CN" altLang="en-US" sz="1400">
                          <a:solidFill>
                            <a:schemeClr val="tx1"/>
                          </a:solidFill>
                          <a:latin typeface="微软雅黑" panose="020B0503020204020204" charset="-122"/>
                          <a:ea typeface="微软雅黑" panose="020B0503020204020204" charset="-122"/>
                          <a:cs typeface="微软雅黑" panose="020B0503020204020204" charset="-122"/>
                          <a:sym typeface="+mn-ea"/>
                        </a:rPr>
                        <a:t>按化学结构分类，右旋布洛芬与洛索洛芬钠同属于苯丙酸类</a:t>
                      </a:r>
                      <a:r>
                        <a:rPr lang="en-US" altLang="zh-CN" sz="1400">
                          <a:solidFill>
                            <a:schemeClr val="tx1"/>
                          </a:solidFill>
                          <a:latin typeface="微软雅黑" panose="020B0503020204020204" charset="-122"/>
                          <a:ea typeface="微软雅黑" panose="020B0503020204020204" charset="-122"/>
                          <a:cs typeface="微软雅黑" panose="020B0503020204020204" charset="-122"/>
                          <a:sym typeface="+mn-ea"/>
                        </a:rPr>
                        <a:t>NSAIDs</a:t>
                      </a:r>
                      <a:r>
                        <a:rPr lang="zh-CN" altLang="en-US" sz="1400">
                          <a:solidFill>
                            <a:schemeClr val="tx1"/>
                          </a:solidFill>
                          <a:latin typeface="微软雅黑" panose="020B0503020204020204" charset="-122"/>
                          <a:ea typeface="微软雅黑" panose="020B0503020204020204" charset="-122"/>
                          <a:cs typeface="微软雅黑" panose="020B0503020204020204" charset="-122"/>
                          <a:sym typeface="+mn-ea"/>
                        </a:rPr>
                        <a:t>药物。</a:t>
                      </a:r>
                      <a:r>
                        <a:rPr lang="en-US" altLang="zh-CN" sz="1400">
                          <a:solidFill>
                            <a:schemeClr val="tx1"/>
                          </a:solidFill>
                          <a:latin typeface="微软雅黑" panose="020B0503020204020204" charset="-122"/>
                          <a:ea typeface="微软雅黑" panose="020B0503020204020204" charset="-122"/>
                          <a:cs typeface="微软雅黑" panose="020B0503020204020204" charset="-122"/>
                          <a:sym typeface="+mn-ea"/>
                        </a:rPr>
                        <a:t>2</a:t>
                      </a:r>
                      <a:r>
                        <a:rPr lang="zh-CN" altLang="en-US" sz="1400">
                          <a:solidFill>
                            <a:schemeClr val="tx1"/>
                          </a:solidFill>
                          <a:latin typeface="微软雅黑" panose="020B0503020204020204" charset="-122"/>
                          <a:ea typeface="微软雅黑" panose="020B0503020204020204" charset="-122"/>
                          <a:cs typeface="微软雅黑" panose="020B0503020204020204" charset="-122"/>
                          <a:sym typeface="+mn-ea"/>
                        </a:rPr>
                        <a:t>）右旋布洛芬口服混悬液是目录内应用广泛、可用于成人吞咽困难患者的</a:t>
                      </a:r>
                      <a:r>
                        <a:rPr lang="en-US" altLang="zh-CN" sz="1400">
                          <a:solidFill>
                            <a:schemeClr val="tx1"/>
                          </a:solidFill>
                          <a:latin typeface="微软雅黑" panose="020B0503020204020204" charset="-122"/>
                          <a:ea typeface="微软雅黑" panose="020B0503020204020204" charset="-122"/>
                          <a:cs typeface="微软雅黑" panose="020B0503020204020204" charset="-122"/>
                          <a:sym typeface="+mn-ea"/>
                        </a:rPr>
                        <a:t>NSAIDs</a:t>
                      </a:r>
                      <a:r>
                        <a:rPr lang="zh-CN" altLang="en-US" sz="1400">
                          <a:solidFill>
                            <a:schemeClr val="tx1"/>
                          </a:solidFill>
                          <a:latin typeface="微软雅黑" panose="020B0503020204020204" charset="-122"/>
                          <a:ea typeface="微软雅黑" panose="020B0503020204020204" charset="-122"/>
                          <a:cs typeface="微软雅黑" panose="020B0503020204020204" charset="-122"/>
                          <a:sym typeface="+mn-ea"/>
                        </a:rPr>
                        <a:t>口服溶液。</a:t>
                      </a:r>
                      <a:r>
                        <a:rPr lang="en-US" altLang="zh-CN" sz="1400">
                          <a:solidFill>
                            <a:schemeClr val="tx1"/>
                          </a:solidFill>
                          <a:latin typeface="微软雅黑" panose="020B0503020204020204" charset="-122"/>
                          <a:ea typeface="微软雅黑" panose="020B0503020204020204" charset="-122"/>
                          <a:cs typeface="微软雅黑" panose="020B0503020204020204" charset="-122"/>
                          <a:sym typeface="+mn-ea"/>
                        </a:rPr>
                        <a:t>3</a:t>
                      </a:r>
                      <a:r>
                        <a:rPr lang="zh-CN" altLang="en-US" sz="1400">
                          <a:solidFill>
                            <a:schemeClr val="tx1"/>
                          </a:solidFill>
                          <a:latin typeface="微软雅黑" panose="020B0503020204020204" charset="-122"/>
                          <a:ea typeface="微软雅黑" panose="020B0503020204020204" charset="-122"/>
                          <a:cs typeface="微软雅黑" panose="020B0503020204020204" charset="-122"/>
                          <a:sym typeface="+mn-ea"/>
                        </a:rPr>
                        <a:t>）</a:t>
                      </a:r>
                      <a:r>
                        <a:rPr lang="zh-CN" altLang="en-US" sz="1400">
                          <a:solidFill>
                            <a:schemeClr val="tx1"/>
                          </a:solidFill>
                          <a:latin typeface="微软雅黑" panose="020B0503020204020204" charset="-122"/>
                          <a:ea typeface="微软雅黑" panose="020B0503020204020204" charset="-122"/>
                          <a:cs typeface="微软雅黑" panose="020B0503020204020204" charset="-122"/>
                          <a:sym typeface="+mn-ea"/>
                        </a:rPr>
                        <a:t>布洛芬与洛索洛芬钠均是指南</a:t>
                      </a:r>
                      <a:r>
                        <a:rPr lang="en-US" altLang="zh-CN" sz="1400">
                          <a:solidFill>
                            <a:schemeClr val="tx1"/>
                          </a:solidFill>
                          <a:latin typeface="微软雅黑" panose="020B0503020204020204" charset="-122"/>
                          <a:ea typeface="微软雅黑" panose="020B0503020204020204" charset="-122"/>
                          <a:cs typeface="微软雅黑" panose="020B0503020204020204" charset="-122"/>
                          <a:sym typeface="+mn-ea"/>
                        </a:rPr>
                        <a:t>/</a:t>
                      </a:r>
                      <a:r>
                        <a:rPr lang="zh-CN" altLang="en-US" sz="1400">
                          <a:solidFill>
                            <a:schemeClr val="tx1"/>
                          </a:solidFill>
                          <a:latin typeface="微软雅黑" panose="020B0503020204020204" charset="-122"/>
                          <a:ea typeface="微软雅黑" panose="020B0503020204020204" charset="-122"/>
                          <a:cs typeface="微软雅黑" panose="020B0503020204020204" charset="-122"/>
                          <a:sym typeface="+mn-ea"/>
                        </a:rPr>
                        <a:t>共识一线推荐药物</a:t>
                      </a:r>
                      <a:endParaRPr lang="zh-CN" altLang="en-US" sz="1400">
                        <a:solidFill>
                          <a:schemeClr val="tx1"/>
                        </a:solidFill>
                        <a:latin typeface="微软雅黑" panose="020B0503020204020204" charset="-122"/>
                        <a:ea typeface="微软雅黑" panose="020B0503020204020204" charset="-122"/>
                        <a:cs typeface="微软雅黑" panose="020B0503020204020204" charset="-122"/>
                        <a:sym typeface="+mn-ea"/>
                      </a:endParaRPr>
                    </a:p>
                  </a:txBody>
                  <a:tcPr>
                    <a:lnL w="12700" cmpd="sng">
                      <a:solidFill>
                        <a:schemeClr val="tx1"/>
                      </a:solidFill>
                      <a:prstDash val="solid"/>
                    </a:lnL>
                    <a:lnR w="12700" cmpd="sng">
                      <a:solidFill>
                        <a:schemeClr val="tx1"/>
                      </a:solidFill>
                      <a:prstDash val="solid"/>
                    </a:lnR>
                    <a:lnT w="12700" cmpd="sng">
                      <a:solidFill>
                        <a:schemeClr val="tx1"/>
                      </a:solidFill>
                      <a:prstDash val="solid"/>
                    </a:lnT>
                    <a:lnB w="12700" cmpd="sng">
                      <a:solidFill>
                        <a:schemeClr val="tx1"/>
                      </a:solidFill>
                      <a:prstDash val="solid"/>
                    </a:lnB>
                    <a:solidFill>
                      <a:schemeClr val="bg1"/>
                    </a:solidFill>
                  </a:tcPr>
                </a:tc>
                <a:tc hMerge="1">
                  <a:tcPr>
                    <a:lnT w="12700" cmpd="sng">
                      <a:solidFill>
                        <a:schemeClr val="tx1"/>
                      </a:solidFill>
                      <a:prstDash val="solid"/>
                    </a:lnT>
                    <a:lnB w="12700" cmpd="sng">
                      <a:solidFill>
                        <a:schemeClr val="tx1"/>
                      </a:solidFill>
                      <a:prstDash val="solid"/>
                    </a:lnB>
                  </a:tcPr>
                </a:tc>
                <a:tc hMerge="1">
                  <a:tcPr>
                    <a:lnR w="12700" cmpd="sng">
                      <a:solidFill>
                        <a:schemeClr val="tx1"/>
                      </a:solidFill>
                      <a:prstDash val="solid"/>
                    </a:lnR>
                    <a:lnT w="12700" cmpd="sng">
                      <a:solidFill>
                        <a:schemeClr val="tx1"/>
                      </a:solidFill>
                      <a:prstDash val="solid"/>
                    </a:lnT>
                    <a:lnB w="12700" cmpd="sng">
                      <a:solidFill>
                        <a:schemeClr val="tx1"/>
                      </a:solidFill>
                      <a:prstDash val="solid"/>
                    </a:lnB>
                  </a:tcPr>
                </a:tc>
              </a:tr>
            </a:tbl>
          </a:graphicData>
        </a:graphic>
      </p:graphicFrame>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a:xfrm>
            <a:off x="1415426" y="100030"/>
            <a:ext cx="5717540" cy="430530"/>
          </a:xfrm>
        </p:spPr>
        <p:txBody>
          <a:bodyPr/>
          <a:p>
            <a:r>
              <a:rPr lang="zh-CN" altLang="en-US"/>
              <a:t>临床需求</a:t>
            </a:r>
            <a:endParaRPr lang="zh-CN" altLang="en-US"/>
          </a:p>
        </p:txBody>
      </p:sp>
      <p:sp>
        <p:nvSpPr>
          <p:cNvPr id="5" name="文本占位符 4"/>
          <p:cNvSpPr>
            <a:spLocks noGrp="1"/>
          </p:cNvSpPr>
          <p:nvPr>
            <p:ph type="body" idx="10"/>
          </p:nvPr>
        </p:nvSpPr>
        <p:spPr/>
        <p:txBody>
          <a:bodyPr/>
          <a:p>
            <a:r>
              <a:rPr lang="zh-CN" altLang="en-US"/>
              <a:t>基本信息</a:t>
            </a:r>
            <a:endParaRPr lang="zh-CN" altLang="en-US"/>
          </a:p>
        </p:txBody>
      </p:sp>
      <p:sp>
        <p:nvSpPr>
          <p:cNvPr id="3" name="文本框 2"/>
          <p:cNvSpPr txBox="1"/>
          <p:nvPr/>
        </p:nvSpPr>
        <p:spPr>
          <a:xfrm>
            <a:off x="1577340" y="804545"/>
            <a:ext cx="9320530" cy="460375"/>
          </a:xfrm>
          <a:prstGeom prst="rect">
            <a:avLst/>
          </a:prstGeom>
          <a:noFill/>
        </p:spPr>
        <p:txBody>
          <a:bodyPr wrap="square" rtlCol="0" anchor="t">
            <a:spAutoFit/>
          </a:bodyPr>
          <a:p>
            <a:r>
              <a:rPr lang="zh-CN" altLang="en-US" sz="2400" b="1" dirty="0">
                <a:solidFill>
                  <a:srgbClr val="FF0000"/>
                </a:solidFill>
                <a:latin typeface="微软雅黑" panose="020B0503020204020204" charset="-122"/>
                <a:ea typeface="微软雅黑" panose="020B0503020204020204" charset="-122"/>
                <a:cs typeface="微软雅黑" panose="020B0503020204020204" charset="-122"/>
                <a:sym typeface="+mn-ea"/>
              </a:rPr>
              <a:t>慢性疼痛患者超</a:t>
            </a:r>
            <a:r>
              <a:rPr lang="en-US" altLang="zh-CN" sz="2400" b="1" dirty="0">
                <a:solidFill>
                  <a:srgbClr val="FF0000"/>
                </a:solidFill>
                <a:latin typeface="微软雅黑" panose="020B0503020204020204" charset="-122"/>
                <a:ea typeface="微软雅黑" panose="020B0503020204020204" charset="-122"/>
                <a:cs typeface="微软雅黑" panose="020B0503020204020204" charset="-122"/>
                <a:sym typeface="+mn-ea"/>
              </a:rPr>
              <a:t>3</a:t>
            </a:r>
            <a:r>
              <a:rPr lang="zh-CN" altLang="en-US" sz="2400" b="1" dirty="0">
                <a:solidFill>
                  <a:srgbClr val="FF0000"/>
                </a:solidFill>
                <a:latin typeface="微软雅黑" panose="020B0503020204020204" charset="-122"/>
                <a:ea typeface="微软雅黑" panose="020B0503020204020204" charset="-122"/>
                <a:cs typeface="微软雅黑" panose="020B0503020204020204" charset="-122"/>
                <a:sym typeface="+mn-ea"/>
              </a:rPr>
              <a:t>亿，吞咽困难的人群增多，临床需求未被满足</a:t>
            </a:r>
            <a:endParaRPr lang="zh-CN" altLang="en-US" sz="2400" b="1" dirty="0">
              <a:solidFill>
                <a:srgbClr val="FF0000"/>
              </a:solidFill>
              <a:latin typeface="微软雅黑" panose="020B0503020204020204" charset="-122"/>
              <a:ea typeface="微软雅黑" panose="020B0503020204020204" charset="-122"/>
              <a:cs typeface="微软雅黑" panose="020B0503020204020204" charset="-122"/>
              <a:sym typeface="+mn-ea"/>
            </a:endParaRPr>
          </a:p>
        </p:txBody>
      </p:sp>
      <p:grpSp>
        <p:nvGrpSpPr>
          <p:cNvPr id="9" name="组合 8"/>
          <p:cNvGrpSpPr/>
          <p:nvPr/>
        </p:nvGrpSpPr>
        <p:grpSpPr>
          <a:xfrm>
            <a:off x="508000" y="1447800"/>
            <a:ext cx="4942205" cy="4881880"/>
            <a:chOff x="800" y="2253"/>
            <a:chExt cx="7783" cy="6822"/>
          </a:xfrm>
        </p:grpSpPr>
        <p:sp>
          <p:nvSpPr>
            <p:cNvPr id="17" name="对角圆角矩形 4"/>
            <p:cNvSpPr/>
            <p:nvPr>
              <p:custDataLst>
                <p:tags r:id="rId1"/>
              </p:custDataLst>
            </p:nvPr>
          </p:nvSpPr>
          <p:spPr>
            <a:xfrm>
              <a:off x="819" y="2253"/>
              <a:ext cx="4022" cy="734"/>
            </a:xfrm>
            <a:prstGeom prst="round2DiagRect">
              <a:avLst/>
            </a:prstGeom>
            <a:solidFill>
              <a:srgbClr val="3477B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l"/>
              <a:r>
                <a:rPr lang="zh-CN" altLang="en-US" sz="1600" b="1" dirty="0">
                  <a:solidFill>
                    <a:schemeClr val="bg1"/>
                  </a:solidFill>
                  <a:latin typeface="微软雅黑" panose="020B0503020204020204" charset="-122"/>
                  <a:ea typeface="微软雅黑" panose="020B0503020204020204" charset="-122"/>
                  <a:sym typeface="Arial" panose="020B0604020202020204" pitchFamily="34" charset="0"/>
                </a:rPr>
                <a:t>疾病基本情况：</a:t>
              </a:r>
              <a:endParaRPr lang="zh-CN" altLang="en-US" sz="1600" b="1" dirty="0">
                <a:solidFill>
                  <a:schemeClr val="bg1"/>
                </a:solidFill>
                <a:latin typeface="微软雅黑" panose="020B0503020204020204" charset="-122"/>
                <a:ea typeface="微软雅黑" panose="020B0503020204020204" charset="-122"/>
                <a:sym typeface="Arial" panose="020B0604020202020204" pitchFamily="34" charset="0"/>
              </a:endParaRPr>
            </a:p>
          </p:txBody>
        </p:sp>
        <p:sp>
          <p:nvSpPr>
            <p:cNvPr id="18" name="矩形 17"/>
            <p:cNvSpPr/>
            <p:nvPr/>
          </p:nvSpPr>
          <p:spPr>
            <a:xfrm>
              <a:off x="800" y="2977"/>
              <a:ext cx="7783" cy="6098"/>
            </a:xfrm>
            <a:prstGeom prst="rect">
              <a:avLst/>
            </a:prstGeom>
            <a:noFill/>
            <a:ln>
              <a:solidFill>
                <a:srgbClr val="5B9BD5"/>
              </a:solid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latin typeface="微软雅黑" panose="020B0503020204020204" charset="-122"/>
                <a:ea typeface="微软雅黑" panose="020B0503020204020204" charset="-122"/>
                <a:cs typeface="Times New Roman" panose="02020603050405020304" pitchFamily="18" charset="0"/>
              </a:endParaRPr>
            </a:p>
          </p:txBody>
        </p:sp>
        <p:sp>
          <p:nvSpPr>
            <p:cNvPr id="34" name="文本框 33"/>
            <p:cNvSpPr txBox="1"/>
            <p:nvPr/>
          </p:nvSpPr>
          <p:spPr>
            <a:xfrm>
              <a:off x="1067" y="2987"/>
              <a:ext cx="7413" cy="5913"/>
            </a:xfrm>
            <a:prstGeom prst="rect">
              <a:avLst/>
            </a:prstGeom>
            <a:noFill/>
          </p:spPr>
          <p:txBody>
            <a:bodyPr wrap="square">
              <a:noAutofit/>
            </a:bodyPr>
            <a:p>
              <a:pPr fontAlgn="auto">
                <a:lnSpc>
                  <a:spcPct val="150000"/>
                </a:lnSpc>
              </a:pPr>
              <a:r>
                <a:rPr lang="zh-CN" altLang="en-US" b="1" dirty="0">
                  <a:solidFill>
                    <a:srgbClr val="000000"/>
                  </a:solidFill>
                  <a:latin typeface="微软雅黑" panose="020B0503020204020204" charset="-122"/>
                  <a:ea typeface="微软雅黑" panose="020B0503020204020204" charset="-122"/>
                  <a:cs typeface="微软雅黑" panose="020B0503020204020204" charset="-122"/>
                </a:rPr>
                <a:t>疼痛人群超</a:t>
              </a:r>
              <a:r>
                <a:rPr lang="en-US" altLang="zh-CN" b="1" dirty="0">
                  <a:solidFill>
                    <a:srgbClr val="000000"/>
                  </a:solidFill>
                  <a:latin typeface="微软雅黑" panose="020B0503020204020204" charset="-122"/>
                  <a:ea typeface="微软雅黑" panose="020B0503020204020204" charset="-122"/>
                  <a:cs typeface="微软雅黑" panose="020B0503020204020204" charset="-122"/>
                </a:rPr>
                <a:t>3</a:t>
              </a:r>
              <a:r>
                <a:rPr lang="zh-CN" altLang="en-US" b="1" dirty="0">
                  <a:solidFill>
                    <a:srgbClr val="000000"/>
                  </a:solidFill>
                  <a:latin typeface="微软雅黑" panose="020B0503020204020204" charset="-122"/>
                  <a:ea typeface="微软雅黑" panose="020B0503020204020204" charset="-122"/>
                  <a:cs typeface="微软雅黑" panose="020B0503020204020204" charset="-122"/>
                </a:rPr>
                <a:t>亿，疾病负担重</a:t>
              </a:r>
              <a:r>
                <a:rPr lang="zh-CN" altLang="en-US" b="1" baseline="30000" dirty="0">
                  <a:solidFill>
                    <a:srgbClr val="000000"/>
                  </a:solidFill>
                  <a:latin typeface="微软雅黑" panose="020B0503020204020204" charset="-122"/>
                  <a:ea typeface="微软雅黑" panose="020B0503020204020204" charset="-122"/>
                  <a:cs typeface="微软雅黑" panose="020B0503020204020204" charset="-122"/>
                </a:rPr>
                <a:t>[1]</a:t>
              </a:r>
              <a:r>
                <a:rPr lang="zh-CN" altLang="en-US" b="1" dirty="0">
                  <a:solidFill>
                    <a:srgbClr val="000000"/>
                  </a:solidFill>
                  <a:latin typeface="微软雅黑" panose="020B0503020204020204" charset="-122"/>
                  <a:ea typeface="微软雅黑" panose="020B0503020204020204" charset="-122"/>
                  <a:cs typeface="微软雅黑" panose="020B0503020204020204" charset="-122"/>
                </a:rPr>
                <a:t>：</a:t>
              </a:r>
              <a:endParaRPr lang="en-US" altLang="zh-CN" b="1" dirty="0">
                <a:solidFill>
                  <a:srgbClr val="000000"/>
                </a:solidFill>
                <a:latin typeface="微软雅黑" panose="020B0503020204020204" charset="-122"/>
                <a:ea typeface="微软雅黑" panose="020B0503020204020204" charset="-122"/>
                <a:cs typeface="微软雅黑" panose="020B0503020204020204" charset="-122"/>
              </a:endParaRPr>
            </a:p>
            <a:p>
              <a:pPr fontAlgn="auto">
                <a:lnSpc>
                  <a:spcPct val="150000"/>
                </a:lnSpc>
              </a:pPr>
              <a:r>
                <a:rPr lang="en-US" altLang="zh-CN" sz="1400" dirty="0">
                  <a:latin typeface="微软雅黑" panose="020B0503020204020204" charset="-122"/>
                  <a:ea typeface="微软雅黑" panose="020B0503020204020204" charset="-122"/>
                  <a:cs typeface="微软雅黑" panose="020B0503020204020204" charset="-122"/>
                </a:rPr>
                <a:t>《</a:t>
              </a:r>
              <a:r>
                <a:rPr lang="zh-CN" altLang="en-US" sz="1400" dirty="0">
                  <a:latin typeface="微软雅黑" panose="020B0503020204020204" charset="-122"/>
                  <a:ea typeface="微软雅黑" panose="020B0503020204020204" charset="-122"/>
                  <a:cs typeface="微软雅黑" panose="020B0503020204020204" charset="-122"/>
                </a:rPr>
                <a:t>中国疼痛医学发展报告 </a:t>
              </a:r>
              <a:r>
                <a:rPr lang="en-US" altLang="zh-CN" sz="1400" dirty="0">
                  <a:latin typeface="微软雅黑" panose="020B0503020204020204" charset="-122"/>
                  <a:ea typeface="微软雅黑" panose="020B0503020204020204" charset="-122"/>
                  <a:cs typeface="微软雅黑" panose="020B0503020204020204" charset="-122"/>
                </a:rPr>
                <a:t>(2020)》</a:t>
              </a:r>
              <a:r>
                <a:rPr lang="zh-CN" altLang="en-US" sz="1400" dirty="0">
                  <a:latin typeface="微软雅黑" panose="020B0503020204020204" charset="-122"/>
                  <a:ea typeface="微软雅黑" panose="020B0503020204020204" charset="-122"/>
                  <a:cs typeface="微软雅黑" panose="020B0503020204020204" charset="-122"/>
                </a:rPr>
                <a:t>显示，我国慢性疼痛病人数量超过</a:t>
              </a:r>
              <a:r>
                <a:rPr lang="en-US" altLang="zh-CN" sz="1400" b="1" dirty="0">
                  <a:solidFill>
                    <a:srgbClr val="FF0000"/>
                  </a:solidFill>
                  <a:latin typeface="微软雅黑" panose="020B0503020204020204" charset="-122"/>
                  <a:ea typeface="微软雅黑" panose="020B0503020204020204" charset="-122"/>
                  <a:cs typeface="微软雅黑" panose="020B0503020204020204" charset="-122"/>
                </a:rPr>
                <a:t>3</a:t>
              </a:r>
              <a:r>
                <a:rPr lang="zh-CN" altLang="en-US" sz="1400" b="1" dirty="0">
                  <a:solidFill>
                    <a:srgbClr val="FF0000"/>
                  </a:solidFill>
                  <a:latin typeface="微软雅黑" panose="020B0503020204020204" charset="-122"/>
                  <a:ea typeface="微软雅黑" panose="020B0503020204020204" charset="-122"/>
                  <a:cs typeface="微软雅黑" panose="020B0503020204020204" charset="-122"/>
                </a:rPr>
                <a:t>亿</a:t>
              </a:r>
              <a:r>
                <a:rPr lang="zh-CN" altLang="en-US" sz="1400" dirty="0">
                  <a:latin typeface="微软雅黑" panose="020B0503020204020204" charset="-122"/>
                  <a:ea typeface="微软雅黑" panose="020B0503020204020204" charset="-122"/>
                  <a:cs typeface="微软雅黑" panose="020B0503020204020204" charset="-122"/>
                </a:rPr>
                <a:t>，并正以每年</a:t>
              </a:r>
              <a:r>
                <a:rPr lang="en-US" altLang="zh-CN" sz="1400" dirty="0">
                  <a:latin typeface="微软雅黑" panose="020B0503020204020204" charset="-122"/>
                  <a:ea typeface="微软雅黑" panose="020B0503020204020204" charset="-122"/>
                  <a:cs typeface="微软雅黑" panose="020B0503020204020204" charset="-122"/>
                </a:rPr>
                <a:t>1000</a:t>
              </a:r>
              <a:r>
                <a:rPr lang="zh-CN" altLang="en-US" sz="1400" dirty="0">
                  <a:latin typeface="微软雅黑" panose="020B0503020204020204" charset="-122"/>
                  <a:ea typeface="微软雅黑" panose="020B0503020204020204" charset="-122"/>
                  <a:cs typeface="微软雅黑" panose="020B0503020204020204" charset="-122"/>
                </a:rPr>
                <a:t>万至</a:t>
              </a:r>
              <a:r>
                <a:rPr lang="en-US" altLang="zh-CN" sz="1400" dirty="0">
                  <a:latin typeface="微软雅黑" panose="020B0503020204020204" charset="-122"/>
                  <a:ea typeface="微软雅黑" panose="020B0503020204020204" charset="-122"/>
                  <a:cs typeface="微软雅黑" panose="020B0503020204020204" charset="-122"/>
                </a:rPr>
                <a:t>2000</a:t>
              </a:r>
              <a:r>
                <a:rPr lang="zh-CN" altLang="en-US" sz="1400" dirty="0">
                  <a:latin typeface="微软雅黑" panose="020B0503020204020204" charset="-122"/>
                  <a:ea typeface="微软雅黑" panose="020B0503020204020204" charset="-122"/>
                  <a:cs typeface="微软雅黑" panose="020B0503020204020204" charset="-122"/>
                </a:rPr>
                <a:t>万的速度增长。全球疼痛指数（</a:t>
              </a:r>
              <a:r>
                <a:rPr lang="en-US" altLang="zh-CN" sz="1400" dirty="0">
                  <a:latin typeface="微软雅黑" panose="020B0503020204020204" charset="-122"/>
                  <a:ea typeface="微软雅黑" panose="020B0503020204020204" charset="-122"/>
                  <a:cs typeface="微软雅黑" panose="020B0503020204020204" charset="-122"/>
                </a:rPr>
                <a:t>GPI</a:t>
              </a:r>
              <a:r>
                <a:rPr lang="zh-CN" altLang="en-US" sz="1400" dirty="0">
                  <a:latin typeface="微软雅黑" panose="020B0503020204020204" charset="-122"/>
                  <a:ea typeface="微软雅黑" panose="020B0503020204020204" charset="-122"/>
                  <a:cs typeface="微软雅黑" panose="020B0503020204020204" charset="-122"/>
                </a:rPr>
                <a:t>）报告发现，中国是身体疼痛的“重灾区”，中国城市居民中大约</a:t>
              </a:r>
              <a:r>
                <a:rPr lang="en-US" altLang="zh-CN" sz="1400" dirty="0">
                  <a:latin typeface="微软雅黑" panose="020B0503020204020204" charset="-122"/>
                  <a:ea typeface="微软雅黑" panose="020B0503020204020204" charset="-122"/>
                  <a:cs typeface="微软雅黑" panose="020B0503020204020204" charset="-122"/>
                </a:rPr>
                <a:t>57%</a:t>
              </a:r>
              <a:r>
                <a:rPr lang="zh-CN" altLang="en-US" sz="1400" dirty="0">
                  <a:latin typeface="微软雅黑" panose="020B0503020204020204" charset="-122"/>
                  <a:ea typeface="微软雅黑" panose="020B0503020204020204" charset="-122"/>
                  <a:cs typeface="微软雅黑" panose="020B0503020204020204" charset="-122"/>
                </a:rPr>
                <a:t>的人经历过不同程度的疼痛。</a:t>
              </a:r>
              <a:endParaRPr lang="en-US" altLang="zh-CN" sz="1400" b="1" dirty="0">
                <a:latin typeface="微软雅黑" panose="020B0503020204020204" charset="-122"/>
                <a:ea typeface="微软雅黑" panose="020B0503020204020204" charset="-122"/>
                <a:cs typeface="微软雅黑" panose="020B0503020204020204" charset="-122"/>
              </a:endParaRPr>
            </a:p>
            <a:p>
              <a:pPr fontAlgn="auto">
                <a:lnSpc>
                  <a:spcPct val="150000"/>
                </a:lnSpc>
              </a:pPr>
              <a:r>
                <a:rPr lang="zh-CN" altLang="en-US" b="1" dirty="0">
                  <a:solidFill>
                    <a:srgbClr val="000000"/>
                  </a:solidFill>
                  <a:latin typeface="微软雅黑" panose="020B0503020204020204" charset="-122"/>
                  <a:ea typeface="微软雅黑" panose="020B0503020204020204" charset="-122"/>
                  <a:cs typeface="微软雅黑" panose="020B0503020204020204" charset="-122"/>
                </a:rPr>
                <a:t>吞咽困难人群增多</a:t>
              </a:r>
              <a:r>
                <a:rPr lang="en-US" altLang="zh-CN" baseline="30000" dirty="0">
                  <a:latin typeface="微软雅黑" panose="020B0503020204020204" charset="-122"/>
                  <a:ea typeface="微软雅黑" panose="020B0503020204020204" charset="-122"/>
                  <a:cs typeface="微软雅黑" panose="020B0503020204020204" charset="-122"/>
                  <a:sym typeface="+mn-ea"/>
                </a:rPr>
                <a:t>[2,3]</a:t>
              </a:r>
              <a:r>
                <a:rPr lang="zh-CN" altLang="en-US" b="1" dirty="0">
                  <a:solidFill>
                    <a:srgbClr val="000000"/>
                  </a:solidFill>
                  <a:latin typeface="微软雅黑" panose="020B0503020204020204" charset="-122"/>
                  <a:ea typeface="微软雅黑" panose="020B0503020204020204" charset="-122"/>
                  <a:cs typeface="微软雅黑" panose="020B0503020204020204" charset="-122"/>
                </a:rPr>
                <a:t>：</a:t>
              </a:r>
              <a:endParaRPr lang="en-US" altLang="zh-CN" b="1" dirty="0">
                <a:solidFill>
                  <a:srgbClr val="000000"/>
                </a:solidFill>
                <a:latin typeface="微软雅黑" panose="020B0503020204020204" charset="-122"/>
                <a:ea typeface="微软雅黑" panose="020B0503020204020204" charset="-122"/>
                <a:cs typeface="微软雅黑" panose="020B0503020204020204" charset="-122"/>
              </a:endParaRPr>
            </a:p>
            <a:p>
              <a:pPr marL="285750" indent="-285750" fontAlgn="auto">
                <a:lnSpc>
                  <a:spcPct val="150000"/>
                </a:lnSpc>
                <a:buFont typeface="Arial" panose="020B0604020202020204" pitchFamily="34" charset="0"/>
                <a:buChar char="•"/>
              </a:pPr>
              <a:r>
                <a:rPr lang="zh-CN" altLang="en-US" sz="1400" b="1" dirty="0">
                  <a:latin typeface="微软雅黑" panose="020B0503020204020204" charset="-122"/>
                  <a:ea typeface="微软雅黑" panose="020B0503020204020204" charset="-122"/>
                  <a:cs typeface="微软雅黑" panose="020B0503020204020204" charset="-122"/>
                </a:rPr>
                <a:t>吞咽障碍的发病率和患病率随年龄的增加而增加</a:t>
              </a:r>
              <a:r>
                <a:rPr lang="zh-CN" altLang="en-US" sz="1400" dirty="0">
                  <a:latin typeface="微软雅黑" panose="020B0503020204020204" charset="-122"/>
                  <a:ea typeface="微软雅黑" panose="020B0503020204020204" charset="-122"/>
                  <a:cs typeface="微软雅黑" panose="020B0503020204020204" charset="-122"/>
                </a:rPr>
                <a:t>，其中</a:t>
              </a:r>
              <a:r>
                <a:rPr lang="en-US" altLang="zh-CN" sz="1400" dirty="0">
                  <a:latin typeface="微软雅黑" panose="020B0503020204020204" charset="-122"/>
                  <a:ea typeface="微软雅黑" panose="020B0503020204020204" charset="-122"/>
                  <a:cs typeface="微软雅黑" panose="020B0503020204020204" charset="-122"/>
                </a:rPr>
                <a:t>50 </a:t>
              </a:r>
              <a:r>
                <a:rPr lang="zh-CN" altLang="en-US" sz="1400" dirty="0">
                  <a:latin typeface="微软雅黑" panose="020B0503020204020204" charset="-122"/>
                  <a:ea typeface="微软雅黑" panose="020B0503020204020204" charset="-122"/>
                  <a:cs typeface="微软雅黑" panose="020B0503020204020204" charset="-122"/>
                </a:rPr>
                <a:t>岁以上人群的患病率为</a:t>
              </a:r>
              <a:r>
                <a:rPr lang="en-US" altLang="zh-CN" sz="1400" dirty="0">
                  <a:latin typeface="微软雅黑" panose="020B0503020204020204" charset="-122"/>
                  <a:ea typeface="微软雅黑" panose="020B0503020204020204" charset="-122"/>
                  <a:cs typeface="微软雅黑" panose="020B0503020204020204" charset="-122"/>
                </a:rPr>
                <a:t>5.5</a:t>
              </a:r>
              <a:r>
                <a:rPr lang="zh-CN" altLang="en-US" sz="1400" dirty="0">
                  <a:latin typeface="微软雅黑" panose="020B0503020204020204" charset="-122"/>
                  <a:ea typeface="微软雅黑" panose="020B0503020204020204" charset="-122"/>
                  <a:cs typeface="微软雅黑" panose="020B0503020204020204" charset="-122"/>
                </a:rPr>
                <a:t>％</a:t>
              </a:r>
              <a:r>
                <a:rPr lang="en-US" altLang="zh-CN" sz="1400" dirty="0">
                  <a:latin typeface="微软雅黑" panose="020B0503020204020204" charset="-122"/>
                  <a:ea typeface="微软雅黑" panose="020B0503020204020204" charset="-122"/>
                  <a:cs typeface="微软雅黑" panose="020B0503020204020204" charset="-122"/>
                </a:rPr>
                <a:t>-8</a:t>
              </a:r>
              <a:r>
                <a:rPr lang="zh-CN" altLang="en-US" sz="1400" dirty="0">
                  <a:latin typeface="微软雅黑" panose="020B0503020204020204" charset="-122"/>
                  <a:ea typeface="微软雅黑" panose="020B0503020204020204" charset="-122"/>
                  <a:cs typeface="微软雅黑" panose="020B0503020204020204" charset="-122"/>
                </a:rPr>
                <a:t>％，</a:t>
              </a:r>
              <a:r>
                <a:rPr lang="zh-CN" altLang="en-US" sz="1400" dirty="0">
                  <a:solidFill>
                    <a:schemeClr val="tx1"/>
                  </a:solidFill>
                  <a:latin typeface="微软雅黑" panose="020B0503020204020204" charset="-122"/>
                  <a:ea typeface="微软雅黑" panose="020B0503020204020204" charset="-122"/>
                  <a:cs typeface="微软雅黑" panose="020B0503020204020204" charset="-122"/>
                  <a:sym typeface="+mn-ea"/>
                </a:rPr>
                <a:t>脑卒中患者急性期吞咽障碍的患病率约为</a:t>
              </a:r>
              <a:r>
                <a:rPr lang="en-US" altLang="zh-CN" sz="1400" dirty="0">
                  <a:solidFill>
                    <a:schemeClr val="tx1"/>
                  </a:solidFill>
                  <a:latin typeface="微软雅黑" panose="020B0503020204020204" charset="-122"/>
                  <a:ea typeface="微软雅黑" panose="020B0503020204020204" charset="-122"/>
                  <a:cs typeface="微软雅黑" panose="020B0503020204020204" charset="-122"/>
                  <a:sym typeface="+mn-ea"/>
                </a:rPr>
                <a:t>42%</a:t>
              </a:r>
              <a:r>
                <a:rPr lang="zh-CN" altLang="en-US" sz="1400" dirty="0">
                  <a:solidFill>
                    <a:schemeClr val="tx1"/>
                  </a:solidFill>
                  <a:latin typeface="微软雅黑" panose="020B0503020204020204" charset="-122"/>
                  <a:ea typeface="微软雅黑" panose="020B0503020204020204" charset="-122"/>
                  <a:cs typeface="微软雅黑" panose="020B0503020204020204" charset="-122"/>
                  <a:sym typeface="+mn-ea"/>
                </a:rPr>
                <a:t>。</a:t>
              </a:r>
              <a:endParaRPr lang="en-US" altLang="zh-CN" sz="1400" dirty="0">
                <a:solidFill>
                  <a:schemeClr val="tx1"/>
                </a:solidFill>
                <a:latin typeface="微软雅黑" panose="020B0503020204020204" charset="-122"/>
                <a:ea typeface="微软雅黑" panose="020B0503020204020204" charset="-122"/>
                <a:cs typeface="微软雅黑" panose="020B0503020204020204" charset="-122"/>
              </a:endParaRPr>
            </a:p>
            <a:p>
              <a:pPr marL="285750" indent="-285750" fontAlgn="auto">
                <a:lnSpc>
                  <a:spcPct val="150000"/>
                </a:lnSpc>
                <a:buFont typeface="Arial" panose="020B0604020202020204" pitchFamily="34" charset="0"/>
                <a:buChar char="•"/>
              </a:pPr>
              <a:r>
                <a:rPr lang="zh-CN" altLang="en-US" sz="1400" dirty="0">
                  <a:solidFill>
                    <a:schemeClr val="tx1"/>
                  </a:solidFill>
                  <a:latin typeface="微软雅黑" panose="020B0503020204020204" charset="-122"/>
                  <a:ea typeface="微软雅黑" panose="020B0503020204020204" charset="-122"/>
                  <a:cs typeface="微软雅黑" panose="020B0503020204020204" charset="-122"/>
                </a:rPr>
                <a:t>据统计，约</a:t>
              </a:r>
              <a:r>
                <a:rPr lang="zh-CN" altLang="en-US" sz="1400" b="1" dirty="0">
                  <a:solidFill>
                    <a:schemeClr val="tx1"/>
                  </a:solidFill>
                  <a:latin typeface="微软雅黑" panose="020B0503020204020204" charset="-122"/>
                  <a:ea typeface="微软雅黑" panose="020B0503020204020204" charset="-122"/>
                  <a:cs typeface="微软雅黑" panose="020B0503020204020204" charset="-122"/>
                </a:rPr>
                <a:t>70%</a:t>
              </a:r>
              <a:r>
                <a:rPr lang="zh-CN" altLang="en-US" sz="1400" dirty="0">
                  <a:solidFill>
                    <a:schemeClr val="tx1"/>
                  </a:solidFill>
                  <a:latin typeface="微软雅黑" panose="020B0503020204020204" charset="-122"/>
                  <a:ea typeface="微软雅黑" panose="020B0503020204020204" charset="-122"/>
                  <a:cs typeface="微软雅黑" panose="020B0503020204020204" charset="-122"/>
                </a:rPr>
                <a:t>的</a:t>
              </a:r>
              <a:r>
                <a:rPr lang="zh-CN" altLang="en-US" sz="1400" dirty="0">
                  <a:solidFill>
                    <a:schemeClr val="tx1"/>
                  </a:solidFill>
                  <a:latin typeface="微软雅黑" panose="020B0503020204020204" charset="-122"/>
                  <a:ea typeface="微软雅黑" panose="020B0503020204020204" charset="-122"/>
                  <a:cs typeface="微软雅黑" panose="020B0503020204020204" charset="-122"/>
                  <a:sym typeface="+mn-ea"/>
                </a:rPr>
                <a:t>卒中患者每天忍受疼痛的折磨。非甾体抗炎药（NSAIDs）是卒中后疼痛的一线用药。</a:t>
              </a:r>
              <a:endParaRPr lang="zh-CN" altLang="en-US" sz="1400" dirty="0">
                <a:solidFill>
                  <a:schemeClr val="tx1"/>
                </a:solidFill>
                <a:latin typeface="微软雅黑" panose="020B0503020204020204" charset="-122"/>
                <a:ea typeface="微软雅黑" panose="020B0503020204020204" charset="-122"/>
                <a:cs typeface="微软雅黑" panose="020B0503020204020204" charset="-122"/>
                <a:sym typeface="+mn-ea"/>
              </a:endParaRPr>
            </a:p>
          </p:txBody>
        </p:sp>
      </p:grpSp>
      <p:grpSp>
        <p:nvGrpSpPr>
          <p:cNvPr id="6" name="组合 5"/>
          <p:cNvGrpSpPr/>
          <p:nvPr/>
        </p:nvGrpSpPr>
        <p:grpSpPr>
          <a:xfrm>
            <a:off x="5791200" y="1506220"/>
            <a:ext cx="5698490" cy="4816475"/>
            <a:chOff x="9101" y="2495"/>
            <a:chExt cx="8526" cy="7585"/>
          </a:xfrm>
        </p:grpSpPr>
        <p:sp>
          <p:nvSpPr>
            <p:cNvPr id="27" name="文本框 26"/>
            <p:cNvSpPr txBox="1"/>
            <p:nvPr>
              <p:custDataLst>
                <p:tags r:id="rId2"/>
              </p:custDataLst>
            </p:nvPr>
          </p:nvSpPr>
          <p:spPr>
            <a:xfrm>
              <a:off x="9240" y="3609"/>
              <a:ext cx="8387" cy="6396"/>
            </a:xfrm>
            <a:prstGeom prst="rect">
              <a:avLst/>
            </a:prstGeom>
            <a:noFill/>
          </p:spPr>
          <p:txBody>
            <a:bodyPr wrap="square" rtlCol="0">
              <a:spAutoFit/>
            </a:bodyPr>
            <a:p>
              <a:pPr marL="0" lvl="1" indent="0" fontAlgn="auto">
                <a:lnSpc>
                  <a:spcPct val="150000"/>
                </a:lnSpc>
                <a:buFont typeface="Arial" panose="020B0604020202020204" pitchFamily="34" charset="0"/>
                <a:buNone/>
              </a:pPr>
              <a:r>
                <a:rPr lang="zh-CN" altLang="en-US" b="1" dirty="0">
                  <a:solidFill>
                    <a:srgbClr val="FF0000"/>
                  </a:solidFill>
                  <a:latin typeface="微软雅黑" panose="020B0503020204020204" charset="-122"/>
                  <a:ea typeface="微软雅黑" panose="020B0503020204020204" charset="-122"/>
                  <a:cs typeface="微软雅黑" panose="020B0503020204020204" charset="-122"/>
                  <a:sym typeface="+mn-ea"/>
                </a:rPr>
                <a:t>尚未被满足的需求：</a:t>
              </a:r>
              <a:endParaRPr lang="zh-CN" altLang="en-US" b="1" dirty="0">
                <a:solidFill>
                  <a:srgbClr val="000000"/>
                </a:solidFill>
                <a:latin typeface="微软雅黑" panose="020B0503020204020204" charset="-122"/>
                <a:ea typeface="微软雅黑" panose="020B0503020204020204" charset="-122"/>
                <a:cs typeface="微软雅黑" panose="020B0503020204020204" charset="-122"/>
                <a:sym typeface="+mn-ea"/>
              </a:endParaRPr>
            </a:p>
            <a:p>
              <a:pPr marL="525780" lvl="1" indent="-285750" algn="l" fontAlgn="auto">
                <a:lnSpc>
                  <a:spcPct val="150000"/>
                </a:lnSpc>
                <a:buClrTx/>
                <a:buSzTx/>
                <a:buFont typeface="Arial" panose="020B0604020202020204" pitchFamily="34" charset="0"/>
                <a:buChar char="•"/>
              </a:pPr>
              <a:r>
                <a:rPr lang="zh-CN" altLang="en-US" sz="1400" dirty="0">
                  <a:solidFill>
                    <a:srgbClr val="000000"/>
                  </a:solidFill>
                  <a:latin typeface="微软雅黑" panose="020B0503020204020204" charset="-122"/>
                  <a:ea typeface="微软雅黑" panose="020B0503020204020204" charset="-122"/>
                  <a:cs typeface="微软雅黑" panose="020B0503020204020204" charset="-122"/>
                  <a:sym typeface="+mn-ea"/>
                </a:rPr>
                <a:t>临床上常用NSAIDs药物是采用口服片剂和胶囊剂型等，对于吞咽困难者，口服不便。</a:t>
              </a:r>
              <a:endParaRPr lang="zh-CN" altLang="en-US" sz="1400" dirty="0">
                <a:solidFill>
                  <a:srgbClr val="000000"/>
                </a:solidFill>
                <a:latin typeface="微软雅黑" panose="020B0503020204020204" charset="-122"/>
                <a:ea typeface="微软雅黑" panose="020B0503020204020204" charset="-122"/>
                <a:cs typeface="微软雅黑" panose="020B0503020204020204" charset="-122"/>
                <a:sym typeface="+mn-ea"/>
              </a:endParaRPr>
            </a:p>
            <a:p>
              <a:pPr marL="525780" lvl="1" indent="-285750" algn="l" fontAlgn="auto">
                <a:lnSpc>
                  <a:spcPct val="150000"/>
                </a:lnSpc>
                <a:buClrTx/>
                <a:buSzTx/>
                <a:buFont typeface="Arial" panose="020B0604020202020204" pitchFamily="34" charset="0"/>
                <a:buChar char="•"/>
              </a:pPr>
              <a:r>
                <a:rPr lang="zh-CN" altLang="en-US" sz="1400" b="1" dirty="0">
                  <a:solidFill>
                    <a:srgbClr val="FF0000"/>
                  </a:solidFill>
                  <a:latin typeface="微软雅黑" panose="020B0503020204020204" charset="-122"/>
                  <a:ea typeface="微软雅黑" panose="020B0503020204020204" charset="-122"/>
                  <a:cs typeface="微软雅黑" panose="020B0503020204020204" charset="-122"/>
                  <a:sym typeface="+mn-ea"/>
                </a:rPr>
                <a:t>洛索洛芬钠口服溶液可以满足吞咽困难等患者的用药需求。</a:t>
              </a:r>
              <a:endParaRPr lang="zh-CN" altLang="en-US" sz="1400" b="1" dirty="0">
                <a:solidFill>
                  <a:srgbClr val="FF0000"/>
                </a:solidFill>
                <a:latin typeface="微软雅黑" panose="020B0503020204020204" charset="-122"/>
                <a:ea typeface="微软雅黑" panose="020B0503020204020204" charset="-122"/>
                <a:cs typeface="微软雅黑" panose="020B0503020204020204" charset="-122"/>
                <a:sym typeface="+mn-ea"/>
              </a:endParaRPr>
            </a:p>
            <a:p>
              <a:pPr marL="525780" lvl="1" indent="-285750" algn="l" fontAlgn="auto">
                <a:lnSpc>
                  <a:spcPct val="150000"/>
                </a:lnSpc>
                <a:buClrTx/>
                <a:buSzTx/>
                <a:buFont typeface="Arial" panose="020B0604020202020204" pitchFamily="34" charset="0"/>
                <a:buChar char="•"/>
              </a:pPr>
              <a:r>
                <a:rPr lang="zh-CN" altLang="en-US" sz="1400" b="1" dirty="0">
                  <a:solidFill>
                    <a:srgbClr val="FF0000"/>
                  </a:solidFill>
                  <a:latin typeface="微软雅黑" panose="020B0503020204020204" charset="-122"/>
                  <a:ea typeface="微软雅黑" panose="020B0503020204020204" charset="-122"/>
                  <a:cs typeface="微软雅黑" panose="020B0503020204020204" charset="-122"/>
                  <a:sym typeface="+mn-ea"/>
                </a:rPr>
                <a:t>更好地填补吞咽困难患者在流行性呼吸道传染疾病期间解</a:t>
              </a:r>
              <a:r>
                <a:rPr lang="en-US" altLang="zh-CN" sz="1400" b="1" dirty="0">
                  <a:solidFill>
                    <a:srgbClr val="FF0000"/>
                  </a:solidFill>
                  <a:latin typeface="微软雅黑" panose="020B0503020204020204" charset="-122"/>
                  <a:ea typeface="微软雅黑" panose="020B0503020204020204" charset="-122"/>
                  <a:cs typeface="微软雅黑" panose="020B0503020204020204" charset="-122"/>
                  <a:sym typeface="+mn-ea"/>
                </a:rPr>
                <a:t> </a:t>
              </a:r>
              <a:endParaRPr lang="en-US" altLang="zh-CN" sz="1400" b="1" dirty="0">
                <a:solidFill>
                  <a:srgbClr val="FF0000"/>
                </a:solidFill>
                <a:latin typeface="微软雅黑" panose="020B0503020204020204" charset="-122"/>
                <a:ea typeface="微软雅黑" panose="020B0503020204020204" charset="-122"/>
                <a:cs typeface="微软雅黑" panose="020B0503020204020204" charset="-122"/>
                <a:sym typeface="+mn-ea"/>
              </a:endParaRPr>
            </a:p>
            <a:p>
              <a:pPr marL="240030" lvl="1" indent="0" algn="l" fontAlgn="auto">
                <a:lnSpc>
                  <a:spcPct val="150000"/>
                </a:lnSpc>
                <a:buClrTx/>
                <a:buSzTx/>
                <a:buFont typeface="Arial" panose="020B0604020202020204" pitchFamily="34" charset="0"/>
                <a:buNone/>
              </a:pPr>
              <a:r>
                <a:rPr lang="en-US" altLang="zh-CN" sz="1400" b="1" dirty="0">
                  <a:solidFill>
                    <a:srgbClr val="FF0000"/>
                  </a:solidFill>
                  <a:latin typeface="微软雅黑" panose="020B0503020204020204" charset="-122"/>
                  <a:ea typeface="微软雅黑" panose="020B0503020204020204" charset="-122"/>
                  <a:cs typeface="微软雅黑" panose="020B0503020204020204" charset="-122"/>
                  <a:sym typeface="+mn-ea"/>
                </a:rPr>
                <a:t>   </a:t>
              </a:r>
              <a:r>
                <a:rPr lang="zh-CN" altLang="en-US" sz="1400" b="1" dirty="0">
                  <a:solidFill>
                    <a:srgbClr val="FF0000"/>
                  </a:solidFill>
                  <a:latin typeface="微软雅黑" panose="020B0503020204020204" charset="-122"/>
                  <a:ea typeface="微软雅黑" panose="020B0503020204020204" charset="-122"/>
                  <a:cs typeface="微软雅黑" panose="020B0503020204020204" charset="-122"/>
                  <a:sym typeface="+mn-ea"/>
                </a:rPr>
                <a:t>热、消炎、镇痛的</a:t>
              </a:r>
              <a:r>
                <a:rPr lang="zh-CN" altLang="en-US" sz="1400" b="1" dirty="0">
                  <a:solidFill>
                    <a:srgbClr val="FF0000"/>
                  </a:solidFill>
                  <a:latin typeface="微软雅黑" panose="020B0503020204020204" charset="-122"/>
                  <a:ea typeface="微软雅黑" panose="020B0503020204020204" charset="-122"/>
                  <a:cs typeface="微软雅黑" panose="020B0503020204020204" charset="-122"/>
                  <a:sym typeface="+mn-ea"/>
                </a:rPr>
                <a:t>需求。</a:t>
              </a:r>
              <a:endParaRPr lang="zh-CN" altLang="en-US" sz="1400" b="1" dirty="0">
                <a:solidFill>
                  <a:srgbClr val="FF0000"/>
                </a:solidFill>
                <a:latin typeface="微软雅黑" panose="020B0503020204020204" charset="-122"/>
                <a:ea typeface="微软雅黑" panose="020B0503020204020204" charset="-122"/>
                <a:cs typeface="微软雅黑" panose="020B0503020204020204" charset="-122"/>
                <a:sym typeface="+mn-ea"/>
              </a:endParaRPr>
            </a:p>
            <a:p>
              <a:pPr marL="240030" lvl="1" indent="0" algn="l" fontAlgn="auto">
                <a:lnSpc>
                  <a:spcPct val="150000"/>
                </a:lnSpc>
                <a:buClrTx/>
                <a:buSzTx/>
                <a:buFont typeface="Arial" panose="020B0604020202020204" pitchFamily="34" charset="0"/>
                <a:buNone/>
              </a:pPr>
              <a:endParaRPr lang="zh-CN" altLang="en-US" sz="1400" b="1" dirty="0">
                <a:solidFill>
                  <a:srgbClr val="FF0000"/>
                </a:solidFill>
                <a:latin typeface="微软雅黑" panose="020B0503020204020204" charset="-122"/>
                <a:ea typeface="微软雅黑" panose="020B0503020204020204" charset="-122"/>
                <a:cs typeface="微软雅黑" panose="020B0503020204020204" charset="-122"/>
                <a:sym typeface="+mn-ea"/>
              </a:endParaRPr>
            </a:p>
            <a:p>
              <a:pPr marL="525780" lvl="1" indent="-285750" algn="l" fontAlgn="auto">
                <a:lnSpc>
                  <a:spcPct val="150000"/>
                </a:lnSpc>
                <a:buClrTx/>
                <a:buSzTx/>
                <a:buFont typeface="Arial" panose="020B0604020202020204" pitchFamily="34" charset="0"/>
                <a:buChar char="•"/>
              </a:pPr>
              <a:r>
                <a:rPr lang="zh-CN" altLang="en-US" sz="1400" dirty="0">
                  <a:solidFill>
                    <a:srgbClr val="000000"/>
                  </a:solidFill>
                  <a:latin typeface="微软雅黑" panose="020B0503020204020204" charset="-122"/>
                  <a:ea typeface="微软雅黑" panose="020B0503020204020204" charset="-122"/>
                  <a:cs typeface="微软雅黑" panose="020B0503020204020204" charset="-122"/>
                  <a:sym typeface="+mn-ea"/>
                </a:rPr>
                <a:t>NSAIDs</a:t>
              </a:r>
              <a:r>
                <a:rPr lang="zh-CN" altLang="en-US" sz="1400" dirty="0">
                  <a:solidFill>
                    <a:schemeClr val="tx1"/>
                  </a:solidFill>
                  <a:latin typeface="微软雅黑" panose="020B0503020204020204" charset="-122"/>
                  <a:ea typeface="微软雅黑" panose="020B0503020204020204" charset="-122"/>
                  <a:cs typeface="微软雅黑" panose="020B0503020204020204" charset="-122"/>
                  <a:sym typeface="+mn-ea"/>
                </a:rPr>
                <a:t>的不良反应主要有消化道损伤、肾脏损害、凝血障碍和诱发哮喘等。在长期使用</a:t>
              </a:r>
              <a:r>
                <a:rPr lang="zh-CN" altLang="en-US" sz="1400" dirty="0">
                  <a:solidFill>
                    <a:srgbClr val="000000"/>
                  </a:solidFill>
                  <a:latin typeface="微软雅黑" panose="020B0503020204020204" charset="-122"/>
                  <a:ea typeface="微软雅黑" panose="020B0503020204020204" charset="-122"/>
                  <a:cs typeface="微软雅黑" panose="020B0503020204020204" charset="-122"/>
                  <a:sym typeface="+mn-ea"/>
                </a:rPr>
                <a:t>NSAIDs</a:t>
              </a:r>
              <a:r>
                <a:rPr lang="zh-CN" altLang="en-US" sz="1400" dirty="0">
                  <a:solidFill>
                    <a:schemeClr val="tx1"/>
                  </a:solidFill>
                  <a:latin typeface="微软雅黑" panose="020B0503020204020204" charset="-122"/>
                  <a:ea typeface="微软雅黑" panose="020B0503020204020204" charset="-122"/>
                  <a:cs typeface="微软雅黑" panose="020B0503020204020204" charset="-122"/>
                  <a:sym typeface="+mn-ea"/>
                </a:rPr>
                <a:t>的患者中，胃溃疡发生率为</a:t>
              </a:r>
              <a:r>
                <a:rPr lang="en-US" altLang="zh-CN" sz="1400" dirty="0">
                  <a:solidFill>
                    <a:schemeClr val="tx1"/>
                  </a:solidFill>
                  <a:latin typeface="微软雅黑" panose="020B0503020204020204" charset="-122"/>
                  <a:ea typeface="微软雅黑" panose="020B0503020204020204" charset="-122"/>
                  <a:cs typeface="微软雅黑" panose="020B0503020204020204" charset="-122"/>
                  <a:sym typeface="+mn-ea"/>
                </a:rPr>
                <a:t>12</a:t>
              </a:r>
              <a:r>
                <a:rPr lang="zh-CN" altLang="en-US" sz="1400" dirty="0">
                  <a:solidFill>
                    <a:schemeClr val="tx1"/>
                  </a:solidFill>
                  <a:latin typeface="微软雅黑" panose="020B0503020204020204" charset="-122"/>
                  <a:ea typeface="微软雅黑" panose="020B0503020204020204" charset="-122"/>
                  <a:cs typeface="微软雅黑" panose="020B0503020204020204" charset="-122"/>
                  <a:sym typeface="+mn-ea"/>
                </a:rPr>
                <a:t>％</a:t>
              </a:r>
              <a:r>
                <a:rPr lang="en-US" altLang="zh-CN" sz="1400" dirty="0">
                  <a:solidFill>
                    <a:schemeClr val="tx1"/>
                  </a:solidFill>
                  <a:latin typeface="微软雅黑" panose="020B0503020204020204" charset="-122"/>
                  <a:ea typeface="微软雅黑" panose="020B0503020204020204" charset="-122"/>
                  <a:cs typeface="微软雅黑" panose="020B0503020204020204" charset="-122"/>
                  <a:sym typeface="+mn-ea"/>
                </a:rPr>
                <a:t> </a:t>
              </a:r>
              <a:r>
                <a:rPr lang="zh-CN" altLang="en-US" sz="1400" dirty="0">
                  <a:solidFill>
                    <a:schemeClr val="tx1"/>
                  </a:solidFill>
                  <a:latin typeface="微软雅黑" panose="020B0503020204020204" charset="-122"/>
                  <a:ea typeface="微软雅黑" panose="020B0503020204020204" charset="-122"/>
                  <a:cs typeface="微软雅黑" panose="020B0503020204020204" charset="-122"/>
                  <a:sym typeface="+mn-ea"/>
                </a:rPr>
                <a:t>～</a:t>
              </a:r>
              <a:r>
                <a:rPr lang="en-US" altLang="zh-CN" sz="1400" dirty="0">
                  <a:solidFill>
                    <a:schemeClr val="tx1"/>
                  </a:solidFill>
                  <a:latin typeface="微软雅黑" panose="020B0503020204020204" charset="-122"/>
                  <a:ea typeface="微软雅黑" panose="020B0503020204020204" charset="-122"/>
                  <a:cs typeface="微软雅黑" panose="020B0503020204020204" charset="-122"/>
                  <a:sym typeface="+mn-ea"/>
                </a:rPr>
                <a:t>30</a:t>
              </a:r>
              <a:r>
                <a:rPr lang="zh-CN" altLang="en-US" sz="1400" dirty="0">
                  <a:solidFill>
                    <a:schemeClr val="tx1"/>
                  </a:solidFill>
                  <a:latin typeface="微软雅黑" panose="020B0503020204020204" charset="-122"/>
                  <a:ea typeface="微软雅黑" panose="020B0503020204020204" charset="-122"/>
                  <a:cs typeface="微软雅黑" panose="020B0503020204020204" charset="-122"/>
                  <a:sym typeface="+mn-ea"/>
                </a:rPr>
                <a:t>％，十二指肠溃疡发生率为</a:t>
              </a:r>
              <a:r>
                <a:rPr lang="en-US" altLang="zh-CN" sz="1400" dirty="0">
                  <a:solidFill>
                    <a:schemeClr val="tx1"/>
                  </a:solidFill>
                  <a:latin typeface="微软雅黑" panose="020B0503020204020204" charset="-122"/>
                  <a:ea typeface="微软雅黑" panose="020B0503020204020204" charset="-122"/>
                  <a:cs typeface="微软雅黑" panose="020B0503020204020204" charset="-122"/>
                  <a:sym typeface="+mn-ea"/>
                </a:rPr>
                <a:t>2</a:t>
              </a:r>
              <a:r>
                <a:rPr lang="zh-CN" altLang="en-US" sz="1400" dirty="0">
                  <a:solidFill>
                    <a:schemeClr val="tx1"/>
                  </a:solidFill>
                  <a:latin typeface="微软雅黑" panose="020B0503020204020204" charset="-122"/>
                  <a:ea typeface="微软雅黑" panose="020B0503020204020204" charset="-122"/>
                  <a:cs typeface="微软雅黑" panose="020B0503020204020204" charset="-122"/>
                  <a:sym typeface="+mn-ea"/>
                </a:rPr>
                <a:t>％</a:t>
              </a:r>
              <a:r>
                <a:rPr lang="en-US" altLang="zh-CN" sz="1400" dirty="0">
                  <a:solidFill>
                    <a:schemeClr val="tx1"/>
                  </a:solidFill>
                  <a:latin typeface="微软雅黑" panose="020B0503020204020204" charset="-122"/>
                  <a:ea typeface="微软雅黑" panose="020B0503020204020204" charset="-122"/>
                  <a:cs typeface="微软雅黑" panose="020B0503020204020204" charset="-122"/>
                  <a:sym typeface="+mn-ea"/>
                </a:rPr>
                <a:t> </a:t>
              </a:r>
              <a:r>
                <a:rPr lang="zh-CN" altLang="en-US" sz="1400" dirty="0">
                  <a:solidFill>
                    <a:schemeClr val="tx1"/>
                  </a:solidFill>
                  <a:latin typeface="微软雅黑" panose="020B0503020204020204" charset="-122"/>
                  <a:ea typeface="微软雅黑" panose="020B0503020204020204" charset="-122"/>
                  <a:cs typeface="微软雅黑" panose="020B0503020204020204" charset="-122"/>
                  <a:sym typeface="+mn-ea"/>
                </a:rPr>
                <a:t>～</a:t>
              </a:r>
              <a:r>
                <a:rPr lang="en-US" altLang="zh-CN" sz="1400" dirty="0">
                  <a:solidFill>
                    <a:schemeClr val="tx1"/>
                  </a:solidFill>
                  <a:latin typeface="微软雅黑" panose="020B0503020204020204" charset="-122"/>
                  <a:ea typeface="微软雅黑" panose="020B0503020204020204" charset="-122"/>
                  <a:cs typeface="微软雅黑" panose="020B0503020204020204" charset="-122"/>
                  <a:sym typeface="+mn-ea"/>
                </a:rPr>
                <a:t>19</a:t>
              </a:r>
              <a:r>
                <a:rPr lang="zh-CN" altLang="en-US" sz="1400" dirty="0">
                  <a:solidFill>
                    <a:schemeClr val="tx1"/>
                  </a:solidFill>
                  <a:latin typeface="微软雅黑" panose="020B0503020204020204" charset="-122"/>
                  <a:ea typeface="微软雅黑" panose="020B0503020204020204" charset="-122"/>
                  <a:cs typeface="微软雅黑" panose="020B0503020204020204" charset="-122"/>
                  <a:sym typeface="+mn-ea"/>
                </a:rPr>
                <a:t>％。</a:t>
              </a:r>
              <a:endParaRPr lang="zh-CN" altLang="en-US" sz="1400" dirty="0">
                <a:solidFill>
                  <a:schemeClr val="tx1"/>
                </a:solidFill>
                <a:latin typeface="微软雅黑" panose="020B0503020204020204" charset="-122"/>
                <a:ea typeface="微软雅黑" panose="020B0503020204020204" charset="-122"/>
                <a:cs typeface="微软雅黑" panose="020B0503020204020204" charset="-122"/>
                <a:sym typeface="+mn-ea"/>
              </a:endParaRPr>
            </a:p>
            <a:p>
              <a:pPr marL="525780" lvl="1" indent="-285750" algn="l" fontAlgn="auto">
                <a:lnSpc>
                  <a:spcPct val="150000"/>
                </a:lnSpc>
                <a:buClrTx/>
                <a:buSzTx/>
                <a:buFont typeface="Arial" panose="020B0604020202020204" pitchFamily="34" charset="0"/>
                <a:buChar char="•"/>
              </a:pPr>
              <a:r>
                <a:rPr lang="zh-CN" altLang="en-US" sz="1400" b="1" dirty="0">
                  <a:solidFill>
                    <a:srgbClr val="FF0000"/>
                  </a:solidFill>
                  <a:latin typeface="微软雅黑" panose="020B0503020204020204" charset="-122"/>
                  <a:ea typeface="微软雅黑" panose="020B0503020204020204" charset="-122"/>
                  <a:cs typeface="微软雅黑" panose="020B0503020204020204" charset="-122"/>
                  <a:sym typeface="+mn-ea"/>
                </a:rPr>
                <a:t>在共计</a:t>
              </a:r>
              <a:r>
                <a:rPr lang="en-US" altLang="zh-CN" sz="1400" b="1" dirty="0">
                  <a:solidFill>
                    <a:srgbClr val="FF0000"/>
                  </a:solidFill>
                  <a:latin typeface="微软雅黑" panose="020B0503020204020204" charset="-122"/>
                  <a:ea typeface="微软雅黑" panose="020B0503020204020204" charset="-122"/>
                  <a:cs typeface="微软雅黑" panose="020B0503020204020204" charset="-122"/>
                  <a:sym typeface="+mn-ea"/>
                </a:rPr>
                <a:t>13486</a:t>
              </a:r>
              <a:r>
                <a:rPr lang="zh-CN" altLang="en-US" sz="1400" b="1" dirty="0">
                  <a:solidFill>
                    <a:srgbClr val="FF0000"/>
                  </a:solidFill>
                  <a:latin typeface="微软雅黑" panose="020B0503020204020204" charset="-122"/>
                  <a:ea typeface="微软雅黑" panose="020B0503020204020204" charset="-122"/>
                  <a:cs typeface="微软雅黑" panose="020B0503020204020204" charset="-122"/>
                  <a:sym typeface="+mn-ea"/>
                </a:rPr>
                <a:t>例病例中</a:t>
              </a:r>
              <a:r>
                <a:rPr lang="en-US" altLang="en-US" sz="1400" b="1" dirty="0">
                  <a:solidFill>
                    <a:srgbClr val="FF0000"/>
                  </a:solidFill>
                  <a:latin typeface="微软雅黑" panose="020B0503020204020204" charset="-122"/>
                  <a:ea typeface="微软雅黑" panose="020B0503020204020204" charset="-122"/>
                  <a:cs typeface="微软雅黑" panose="020B0503020204020204" charset="-122"/>
                  <a:sym typeface="+mn-ea"/>
                </a:rPr>
                <a:t></a:t>
              </a:r>
              <a:r>
                <a:rPr lang="zh-CN" altLang="en-US" sz="1400" b="1" dirty="0">
                  <a:solidFill>
                    <a:srgbClr val="FF0000"/>
                  </a:solidFill>
                  <a:latin typeface="微软雅黑" panose="020B0503020204020204" charset="-122"/>
                  <a:ea typeface="微软雅黑" panose="020B0503020204020204" charset="-122"/>
                  <a:cs typeface="微软雅黑" panose="020B0503020204020204" charset="-122"/>
                  <a:sym typeface="+mn-ea"/>
                </a:rPr>
                <a:t>洛索洛芬钠的消化道不良反应</a:t>
              </a:r>
              <a:r>
                <a:rPr lang="en-US" sz="1400" b="1" dirty="0">
                  <a:solidFill>
                    <a:srgbClr val="FF0000"/>
                  </a:solidFill>
                  <a:latin typeface="微软雅黑" panose="020B0503020204020204" charset="-122"/>
                  <a:ea typeface="微软雅黑" panose="020B0503020204020204" charset="-122"/>
                  <a:cs typeface="微软雅黑" panose="020B0503020204020204" charset="-122"/>
                  <a:sym typeface="+mn-ea"/>
                </a:rPr>
                <a:t>2.25</a:t>
              </a:r>
              <a:r>
                <a:rPr lang="zh-CN" altLang="en-US" sz="1400" b="1" dirty="0">
                  <a:solidFill>
                    <a:srgbClr val="FF0000"/>
                  </a:solidFill>
                  <a:latin typeface="微软雅黑" panose="020B0503020204020204" charset="-122"/>
                  <a:ea typeface="微软雅黑" panose="020B0503020204020204" charset="-122"/>
                  <a:cs typeface="微软雅黑" panose="020B0503020204020204" charset="-122"/>
                  <a:sym typeface="+mn-ea"/>
                </a:rPr>
                <a:t>％，对胃肠刺激性小。</a:t>
              </a:r>
              <a:r>
                <a:rPr lang="zh-CN" altLang="en-US" sz="1400" b="1" baseline="30000" dirty="0">
                  <a:solidFill>
                    <a:srgbClr val="000000"/>
                  </a:solidFill>
                  <a:latin typeface="微软雅黑" panose="020B0503020204020204" charset="-122"/>
                  <a:ea typeface="微软雅黑" panose="020B0503020204020204" charset="-122"/>
                  <a:cs typeface="微软雅黑" panose="020B0503020204020204" charset="-122"/>
                  <a:sym typeface="+mn-ea"/>
                </a:rPr>
                <a:t>[</a:t>
              </a:r>
              <a:r>
                <a:rPr lang="en-US" altLang="zh-CN" sz="1400" b="1" baseline="30000" dirty="0">
                  <a:solidFill>
                    <a:srgbClr val="000000"/>
                  </a:solidFill>
                  <a:latin typeface="微软雅黑" panose="020B0503020204020204" charset="-122"/>
                  <a:ea typeface="微软雅黑" panose="020B0503020204020204" charset="-122"/>
                  <a:cs typeface="微软雅黑" panose="020B0503020204020204" charset="-122"/>
                  <a:sym typeface="+mn-ea"/>
                </a:rPr>
                <a:t>4</a:t>
              </a:r>
              <a:r>
                <a:rPr lang="zh-CN" altLang="en-US" sz="1400" b="1" baseline="30000" dirty="0">
                  <a:solidFill>
                    <a:srgbClr val="000000"/>
                  </a:solidFill>
                  <a:latin typeface="微软雅黑" panose="020B0503020204020204" charset="-122"/>
                  <a:ea typeface="微软雅黑" panose="020B0503020204020204" charset="-122"/>
                  <a:cs typeface="微软雅黑" panose="020B0503020204020204" charset="-122"/>
                  <a:sym typeface="+mn-ea"/>
                </a:rPr>
                <a:t>]</a:t>
              </a:r>
              <a:endParaRPr lang="zh-CN" altLang="en-US" sz="1400" b="1" dirty="0">
                <a:solidFill>
                  <a:srgbClr val="FF0000"/>
                </a:solidFill>
                <a:latin typeface="微软雅黑" panose="020B0503020204020204" charset="-122"/>
                <a:ea typeface="微软雅黑" panose="020B0503020204020204" charset="-122"/>
                <a:cs typeface="微软雅黑" panose="020B0503020204020204" charset="-122"/>
                <a:sym typeface="+mn-ea"/>
              </a:endParaRPr>
            </a:p>
          </p:txBody>
        </p:sp>
        <p:sp>
          <p:nvSpPr>
            <p:cNvPr id="31" name="对角圆角矩形 4"/>
            <p:cNvSpPr/>
            <p:nvPr>
              <p:custDataLst>
                <p:tags r:id="rId3"/>
              </p:custDataLst>
            </p:nvPr>
          </p:nvSpPr>
          <p:spPr>
            <a:xfrm>
              <a:off x="9120" y="2495"/>
              <a:ext cx="4314" cy="734"/>
            </a:xfrm>
            <a:prstGeom prst="round2DiagRect">
              <a:avLst/>
            </a:prstGeom>
            <a:solidFill>
              <a:srgbClr val="3477B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zh-CN" altLang="en-US" sz="1600" b="1" dirty="0">
                  <a:latin typeface="微软雅黑" panose="020B0503020204020204" charset="-122"/>
                  <a:ea typeface="微软雅黑" panose="020B0503020204020204" charset="-122"/>
                  <a:cs typeface="Times New Roman" panose="02020603050405020304" pitchFamily="18" charset="0"/>
                  <a:sym typeface="Arial" panose="020B0604020202020204" pitchFamily="34" charset="0"/>
                </a:rPr>
                <a:t>尚存未满足的临床需求：</a:t>
              </a:r>
              <a:endParaRPr lang="zh-CN" altLang="en-US" sz="1600" b="1" dirty="0">
                <a:latin typeface="微软雅黑" panose="020B0503020204020204" charset="-122"/>
                <a:ea typeface="微软雅黑" panose="020B0503020204020204" charset="-122"/>
                <a:cs typeface="Times New Roman" panose="02020603050405020304" pitchFamily="18" charset="0"/>
                <a:sym typeface="Arial" panose="020B0604020202020204" pitchFamily="34" charset="0"/>
              </a:endParaRPr>
            </a:p>
          </p:txBody>
        </p:sp>
        <p:sp>
          <p:nvSpPr>
            <p:cNvPr id="32" name="矩形 31"/>
            <p:cNvSpPr/>
            <p:nvPr>
              <p:custDataLst>
                <p:tags r:id="rId4"/>
              </p:custDataLst>
            </p:nvPr>
          </p:nvSpPr>
          <p:spPr>
            <a:xfrm>
              <a:off x="9101" y="3219"/>
              <a:ext cx="8519" cy="6861"/>
            </a:xfrm>
            <a:prstGeom prst="rect">
              <a:avLst/>
            </a:prstGeom>
            <a:noFill/>
            <a:ln>
              <a:solidFill>
                <a:srgbClr val="5B9BD5"/>
              </a:solid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latin typeface="微软雅黑" panose="020B0503020204020204" charset="-122"/>
                <a:ea typeface="微软雅黑" panose="020B0503020204020204" charset="-122"/>
                <a:cs typeface="Times New Roman" panose="02020603050405020304" pitchFamily="18" charset="0"/>
              </a:endParaRPr>
            </a:p>
          </p:txBody>
        </p:sp>
      </p:grpSp>
      <p:sp>
        <p:nvSpPr>
          <p:cNvPr id="4" name="文本框 3"/>
          <p:cNvSpPr txBox="1"/>
          <p:nvPr/>
        </p:nvSpPr>
        <p:spPr>
          <a:xfrm>
            <a:off x="457200" y="6331585"/>
            <a:ext cx="8383270" cy="526415"/>
          </a:xfrm>
          <a:prstGeom prst="rect">
            <a:avLst/>
          </a:prstGeom>
          <a:noFill/>
        </p:spPr>
        <p:txBody>
          <a:bodyPr wrap="square" rtlCol="0" anchor="t">
            <a:noAutofit/>
          </a:bodyPr>
          <a:p>
            <a:r>
              <a:rPr lang="en-US" altLang="zh-CN" sz="900" dirty="0">
                <a:latin typeface="微软雅黑" panose="020B0503020204020204" charset="-122"/>
                <a:ea typeface="微软雅黑" panose="020B0503020204020204" charset="-122"/>
                <a:cs typeface="微软雅黑" panose="020B0503020204020204" charset="-122"/>
                <a:sym typeface="+mn-ea"/>
              </a:rPr>
              <a:t>[1]</a:t>
            </a:r>
            <a:r>
              <a:rPr lang="zh-CN" altLang="en-US" sz="900" dirty="0">
                <a:solidFill>
                  <a:srgbClr val="FF0000"/>
                </a:solidFill>
                <a:latin typeface="微软雅黑" panose="020B0503020204020204" charset="-122"/>
                <a:ea typeface="微软雅黑" panose="020B0503020204020204" charset="-122"/>
                <a:cs typeface="微软雅黑" panose="020B0503020204020204" charset="-122"/>
                <a:sym typeface="+mn-ea"/>
              </a:rPr>
              <a:t>樊碧发</a:t>
            </a:r>
            <a:r>
              <a:rPr lang="en-US" altLang="zh-CN" sz="900" dirty="0">
                <a:solidFill>
                  <a:srgbClr val="FF0000"/>
                </a:solidFill>
                <a:latin typeface="微软雅黑" panose="020B0503020204020204" charset="-122"/>
                <a:ea typeface="微软雅黑" panose="020B0503020204020204" charset="-122"/>
                <a:cs typeface="微软雅黑" panose="020B0503020204020204" charset="-122"/>
                <a:sym typeface="+mn-ea"/>
              </a:rPr>
              <a:t>.《</a:t>
            </a:r>
            <a:r>
              <a:rPr lang="zh-CN" altLang="en-US" sz="900" dirty="0">
                <a:solidFill>
                  <a:srgbClr val="FF0000"/>
                </a:solidFill>
                <a:latin typeface="微软雅黑" panose="020B0503020204020204" charset="-122"/>
                <a:ea typeface="微软雅黑" panose="020B0503020204020204" charset="-122"/>
                <a:cs typeface="微软雅黑" panose="020B0503020204020204" charset="-122"/>
                <a:sym typeface="+mn-ea"/>
              </a:rPr>
              <a:t>中国疼痛医学发展报告 </a:t>
            </a:r>
            <a:r>
              <a:rPr lang="en-US" altLang="zh-CN" sz="900" dirty="0">
                <a:solidFill>
                  <a:srgbClr val="FF0000"/>
                </a:solidFill>
                <a:latin typeface="微软雅黑" panose="020B0503020204020204" charset="-122"/>
                <a:ea typeface="微软雅黑" panose="020B0503020204020204" charset="-122"/>
                <a:cs typeface="微软雅黑" panose="020B0503020204020204" charset="-122"/>
                <a:sym typeface="+mn-ea"/>
              </a:rPr>
              <a:t>(2020)》</a:t>
            </a:r>
            <a:r>
              <a:rPr lang="zh-CN" altLang="en-US" sz="900" dirty="0">
                <a:solidFill>
                  <a:srgbClr val="FF0000"/>
                </a:solidFill>
                <a:latin typeface="微软雅黑" panose="020B0503020204020204" charset="-122"/>
                <a:ea typeface="微软雅黑" panose="020B0503020204020204" charset="-122"/>
                <a:cs typeface="微软雅黑" panose="020B0503020204020204" charset="-122"/>
                <a:sym typeface="+mn-ea"/>
              </a:rPr>
              <a:t>；</a:t>
            </a:r>
            <a:r>
              <a:rPr lang="en-US" altLang="zh-CN" sz="900" dirty="0">
                <a:solidFill>
                  <a:schemeClr val="tx1"/>
                </a:solidFill>
                <a:latin typeface="微软雅黑" panose="020B0503020204020204" charset="-122"/>
                <a:ea typeface="微软雅黑" panose="020B0503020204020204" charset="-122"/>
                <a:cs typeface="微软雅黑" panose="020B0503020204020204" charset="-122"/>
                <a:sym typeface="+mn-ea"/>
              </a:rPr>
              <a:t>[2]《</a:t>
            </a:r>
            <a:r>
              <a:rPr sz="900" dirty="0">
                <a:solidFill>
                  <a:schemeClr val="tx1"/>
                </a:solidFill>
                <a:latin typeface="微软雅黑" panose="020B0503020204020204" charset="-122"/>
                <a:ea typeface="微软雅黑" panose="020B0503020204020204" charset="-122"/>
                <a:cs typeface="微软雅黑" panose="020B0503020204020204" charset="-122"/>
              </a:rPr>
              <a:t>中国吞咽障碍康复管理指南(2023)</a:t>
            </a:r>
            <a:endParaRPr sz="900" dirty="0">
              <a:solidFill>
                <a:schemeClr val="tx1"/>
              </a:solidFill>
              <a:latin typeface="微软雅黑" panose="020B0503020204020204" charset="-122"/>
              <a:ea typeface="微软雅黑" panose="020B0503020204020204" charset="-122"/>
              <a:cs typeface="微软雅黑" panose="020B0503020204020204" charset="-122"/>
            </a:endParaRPr>
          </a:p>
          <a:p>
            <a:r>
              <a:rPr lang="en-US" altLang="zh-CN" sz="900" dirty="0">
                <a:solidFill>
                  <a:schemeClr val="tx1"/>
                </a:solidFill>
                <a:latin typeface="微软雅黑" panose="020B0503020204020204" charset="-122"/>
                <a:ea typeface="微软雅黑" panose="020B0503020204020204" charset="-122"/>
                <a:cs typeface="微软雅黑" panose="020B0503020204020204" charset="-122"/>
                <a:sym typeface="+mn-ea"/>
              </a:rPr>
              <a:t>[3] </a:t>
            </a:r>
            <a:r>
              <a:rPr sz="900" dirty="0">
                <a:solidFill>
                  <a:schemeClr val="tx1"/>
                </a:solidFill>
                <a:latin typeface="微软雅黑" panose="020B0503020204020204" charset="-122"/>
                <a:ea typeface="微软雅黑" panose="020B0503020204020204" charset="-122"/>
                <a:cs typeface="微软雅黑" panose="020B0503020204020204" charset="-122"/>
              </a:rPr>
              <a:t>赵庆祥, 吴小娟, 王德强, 等.  脑卒中后疼痛的诊疗进展 [J] . 国际麻醉学与复苏杂志，2020，41 (12): 1201-1205.</a:t>
            </a:r>
            <a:endParaRPr sz="900" dirty="0">
              <a:solidFill>
                <a:schemeClr val="tx1"/>
              </a:solidFill>
              <a:latin typeface="微软雅黑" panose="020B0503020204020204" charset="-122"/>
              <a:ea typeface="微软雅黑" panose="020B0503020204020204" charset="-122"/>
              <a:cs typeface="微软雅黑" panose="020B0503020204020204" charset="-122"/>
            </a:endParaRPr>
          </a:p>
          <a:p>
            <a:r>
              <a:rPr lang="en-US" altLang="zh-CN" sz="900" dirty="0">
                <a:latin typeface="微软雅黑" panose="020B0503020204020204" charset="-122"/>
                <a:ea typeface="微软雅黑" panose="020B0503020204020204" charset="-122"/>
                <a:cs typeface="微软雅黑" panose="020B0503020204020204" charset="-122"/>
                <a:sym typeface="+mn-ea"/>
              </a:rPr>
              <a:t>[4]</a:t>
            </a:r>
            <a:r>
              <a:rPr lang="zh-CN" altLang="en-US" sz="900" i="1" dirty="0">
                <a:latin typeface="微软雅黑" panose="020B0503020204020204" charset="-122"/>
                <a:ea typeface="微软雅黑" panose="020B0503020204020204" charset="-122"/>
                <a:cs typeface="微软雅黑" panose="020B0503020204020204" charset="-122"/>
              </a:rPr>
              <a:t>周淑琴</a:t>
            </a:r>
            <a:r>
              <a:rPr sz="900" i="1" dirty="0">
                <a:latin typeface="微软雅黑" panose="020B0503020204020204" charset="-122"/>
                <a:ea typeface="微软雅黑" panose="020B0503020204020204" charset="-122"/>
                <a:cs typeface="微软雅黑" panose="020B0503020204020204" charset="-122"/>
              </a:rPr>
              <a:t> </a:t>
            </a:r>
            <a:r>
              <a:rPr lang="zh-CN" sz="900" i="1" dirty="0">
                <a:latin typeface="微软雅黑" panose="020B0503020204020204" charset="-122"/>
                <a:ea typeface="微软雅黑" panose="020B0503020204020204" charset="-122"/>
                <a:cs typeface="微软雅黑" panose="020B0503020204020204" charset="-122"/>
              </a:rPr>
              <a:t>，</a:t>
            </a:r>
            <a:r>
              <a:rPr lang="zh-CN" altLang="en-US" sz="900" i="1" dirty="0">
                <a:latin typeface="微软雅黑" panose="020B0503020204020204" charset="-122"/>
                <a:ea typeface="微软雅黑" panose="020B0503020204020204" charset="-122"/>
                <a:cs typeface="微软雅黑" panose="020B0503020204020204" charset="-122"/>
              </a:rPr>
              <a:t>新型非甾体抗炎药洛索洛芬钠的研究进展，上海医药</a:t>
            </a:r>
            <a:r>
              <a:rPr lang="en-US" altLang="zh-CN" sz="900" i="1" dirty="0">
                <a:latin typeface="微软雅黑" panose="020B0503020204020204" charset="-122"/>
                <a:ea typeface="微软雅黑" panose="020B0503020204020204" charset="-122"/>
                <a:cs typeface="微软雅黑" panose="020B0503020204020204" charset="-122"/>
              </a:rPr>
              <a:t> 2008</a:t>
            </a:r>
            <a:r>
              <a:rPr lang="zh-CN" altLang="en-US" sz="900" i="1" dirty="0">
                <a:latin typeface="微软雅黑" panose="020B0503020204020204" charset="-122"/>
                <a:ea typeface="微软雅黑" panose="020B0503020204020204" charset="-122"/>
                <a:cs typeface="微软雅黑" panose="020B0503020204020204" charset="-122"/>
              </a:rPr>
              <a:t>年</a:t>
            </a:r>
            <a:r>
              <a:rPr lang="en-US" altLang="zh-CN" sz="900" i="1" dirty="0">
                <a:latin typeface="微软雅黑" panose="020B0503020204020204" charset="-122"/>
                <a:ea typeface="微软雅黑" panose="020B0503020204020204" charset="-122"/>
                <a:cs typeface="微软雅黑" panose="020B0503020204020204" charset="-122"/>
              </a:rPr>
              <a:t> </a:t>
            </a:r>
            <a:r>
              <a:rPr lang="zh-CN" altLang="en-US" sz="900" i="1" dirty="0">
                <a:latin typeface="微软雅黑" panose="020B0503020204020204" charset="-122"/>
                <a:ea typeface="微软雅黑" panose="020B0503020204020204" charset="-122"/>
                <a:cs typeface="微软雅黑" panose="020B0503020204020204" charset="-122"/>
              </a:rPr>
              <a:t>第</a:t>
            </a:r>
            <a:r>
              <a:rPr lang="en-US" altLang="zh-CN" sz="900" i="1" dirty="0">
                <a:latin typeface="微软雅黑" panose="020B0503020204020204" charset="-122"/>
                <a:ea typeface="微软雅黑" panose="020B0503020204020204" charset="-122"/>
                <a:cs typeface="微软雅黑" panose="020B0503020204020204" charset="-122"/>
              </a:rPr>
              <a:t> 29</a:t>
            </a:r>
            <a:r>
              <a:rPr lang="zh-CN" altLang="en-US" sz="900" i="1" dirty="0">
                <a:latin typeface="微软雅黑" panose="020B0503020204020204" charset="-122"/>
                <a:ea typeface="微软雅黑" panose="020B0503020204020204" charset="-122"/>
                <a:cs typeface="微软雅黑" panose="020B0503020204020204" charset="-122"/>
              </a:rPr>
              <a:t>卷</a:t>
            </a:r>
            <a:r>
              <a:rPr lang="en-US" altLang="zh-CN" sz="900" i="1" dirty="0">
                <a:latin typeface="微软雅黑" panose="020B0503020204020204" charset="-122"/>
                <a:ea typeface="微软雅黑" panose="020B0503020204020204" charset="-122"/>
                <a:cs typeface="微软雅黑" panose="020B0503020204020204" charset="-122"/>
              </a:rPr>
              <a:t> </a:t>
            </a:r>
            <a:r>
              <a:rPr lang="zh-CN" altLang="en-US" sz="900" i="1" dirty="0">
                <a:latin typeface="微软雅黑" panose="020B0503020204020204" charset="-122"/>
                <a:ea typeface="微软雅黑" panose="020B0503020204020204" charset="-122"/>
                <a:cs typeface="微软雅黑" panose="020B0503020204020204" charset="-122"/>
              </a:rPr>
              <a:t>第</a:t>
            </a:r>
            <a:r>
              <a:rPr lang="en-US" altLang="zh-CN" sz="900" i="1" dirty="0">
                <a:latin typeface="微软雅黑" panose="020B0503020204020204" charset="-122"/>
                <a:ea typeface="微软雅黑" panose="020B0503020204020204" charset="-122"/>
                <a:cs typeface="微软雅黑" panose="020B0503020204020204" charset="-122"/>
              </a:rPr>
              <a:t> 10</a:t>
            </a:r>
            <a:r>
              <a:rPr lang="zh-CN" altLang="en-US" sz="900" i="1" dirty="0">
                <a:latin typeface="微软雅黑" panose="020B0503020204020204" charset="-122"/>
                <a:ea typeface="微软雅黑" panose="020B0503020204020204" charset="-122"/>
                <a:cs typeface="微软雅黑" panose="020B0503020204020204" charset="-122"/>
              </a:rPr>
              <a:t>期</a:t>
            </a:r>
            <a:endParaRPr lang="zh-CN" altLang="en-US" sz="900" i="1" dirty="0">
              <a:latin typeface="微软雅黑" panose="020B0503020204020204" charset="-122"/>
              <a:ea typeface="微软雅黑" panose="020B0503020204020204" charset="-122"/>
              <a:cs typeface="微软雅黑" panose="020B0503020204020204" charset="-122"/>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a:xfrm>
            <a:off x="1415415" y="100330"/>
            <a:ext cx="9011920" cy="430530"/>
          </a:xfrm>
        </p:spPr>
        <p:txBody>
          <a:bodyPr wrap="square"/>
          <a:p>
            <a:r>
              <a:rPr lang="zh-CN" altLang="en-US" dirty="0">
                <a:solidFill>
                  <a:schemeClr val="bg1"/>
                </a:solidFill>
                <a:sym typeface="+mn-ea"/>
              </a:rPr>
              <a:t>洛索洛芬钠耐受性好，口服溶液剂型用药更安全</a:t>
            </a:r>
            <a:endParaRPr lang="zh-CN" altLang="en-US" dirty="0">
              <a:solidFill>
                <a:schemeClr val="bg1"/>
              </a:solidFill>
              <a:sym typeface="+mn-ea"/>
            </a:endParaRPr>
          </a:p>
        </p:txBody>
      </p:sp>
      <p:sp>
        <p:nvSpPr>
          <p:cNvPr id="5" name="文本占位符 4"/>
          <p:cNvSpPr>
            <a:spLocks noGrp="1"/>
          </p:cNvSpPr>
          <p:nvPr>
            <p:ph type="body" idx="10"/>
          </p:nvPr>
        </p:nvSpPr>
        <p:spPr/>
        <p:txBody>
          <a:bodyPr/>
          <a:p>
            <a:r>
              <a:rPr lang="zh-CN" altLang="en-US"/>
              <a:t>安全性</a:t>
            </a:r>
            <a:endParaRPr lang="zh-CN" altLang="en-US"/>
          </a:p>
        </p:txBody>
      </p:sp>
      <p:grpSp>
        <p:nvGrpSpPr>
          <p:cNvPr id="30" name="组合 29"/>
          <p:cNvGrpSpPr/>
          <p:nvPr>
            <p:custDataLst>
              <p:tags r:id="rId1"/>
            </p:custDataLst>
          </p:nvPr>
        </p:nvGrpSpPr>
        <p:grpSpPr>
          <a:xfrm>
            <a:off x="295275" y="1295400"/>
            <a:ext cx="3634740" cy="5141595"/>
            <a:chOff x="1440" y="2198"/>
            <a:chExt cx="5724" cy="8097"/>
          </a:xfrm>
        </p:grpSpPr>
        <p:grpSp>
          <p:nvGrpSpPr>
            <p:cNvPr id="25" name="组合 24"/>
            <p:cNvGrpSpPr/>
            <p:nvPr/>
          </p:nvGrpSpPr>
          <p:grpSpPr>
            <a:xfrm>
              <a:off x="1440" y="2198"/>
              <a:ext cx="5674" cy="780"/>
              <a:chOff x="-1390" y="1618"/>
              <a:chExt cx="5723" cy="780"/>
            </a:xfrm>
          </p:grpSpPr>
          <p:sp>
            <p:nvSpPr>
              <p:cNvPr id="26" name="同侧圆角矩形 25"/>
              <p:cNvSpPr/>
              <p:nvPr>
                <p:custDataLst>
                  <p:tags r:id="rId2"/>
                </p:custDataLst>
              </p:nvPr>
            </p:nvSpPr>
            <p:spPr>
              <a:xfrm>
                <a:off x="-1375" y="1618"/>
                <a:ext cx="5708" cy="750"/>
              </a:xfrm>
              <a:prstGeom prst="round2SameRect">
                <a:avLst/>
              </a:prstGeom>
              <a:solidFill>
                <a:srgbClr val="00A141"/>
              </a:solidFill>
              <a:ln>
                <a:noFill/>
              </a:ln>
            </p:spPr>
            <p:style>
              <a:lnRef idx="2">
                <a:schemeClr val="accent1">
                  <a:lumMod val="75000"/>
                </a:schemeClr>
              </a:lnRef>
              <a:fillRef idx="1">
                <a:schemeClr val="accent1"/>
              </a:fillRef>
              <a:effectRef idx="0">
                <a:srgbClr val="FFFFFF"/>
              </a:effectRef>
              <a:fontRef idx="minor">
                <a:schemeClr val="lt1"/>
              </a:fontRef>
            </p:style>
            <p:txBody>
              <a:bodyPr rtlCol="0" anchor="ctr"/>
              <a:p>
                <a:pPr algn="ctr"/>
                <a:endParaRPr lang="zh-CN" altLang="en-US" sz="800">
                  <a:latin typeface="微软雅黑" panose="020B0503020204020204" charset="-122"/>
                  <a:ea typeface="微软雅黑" panose="020B0503020204020204" charset="-122"/>
                </a:endParaRPr>
              </a:p>
            </p:txBody>
          </p:sp>
          <p:sp>
            <p:nvSpPr>
              <p:cNvPr id="27" name="文本框 26"/>
              <p:cNvSpPr txBox="1"/>
              <p:nvPr>
                <p:custDataLst>
                  <p:tags r:id="rId3"/>
                </p:custDataLst>
              </p:nvPr>
            </p:nvSpPr>
            <p:spPr>
              <a:xfrm>
                <a:off x="-1390" y="1760"/>
                <a:ext cx="5647" cy="638"/>
              </a:xfrm>
              <a:prstGeom prst="rect">
                <a:avLst/>
              </a:prstGeom>
              <a:noFill/>
            </p:spPr>
            <p:txBody>
              <a:bodyPr wrap="square" rtlCol="0">
                <a:spAutoFit/>
              </a:bodyPr>
              <a:p>
                <a:pPr algn="ctr"/>
                <a:r>
                  <a:rPr lang="zh-CN" altLang="en-US">
                    <a:solidFill>
                      <a:schemeClr val="bg1"/>
                    </a:solidFill>
                    <a:latin typeface="微软雅黑" panose="020B0503020204020204" charset="-122"/>
                    <a:ea typeface="微软雅黑" panose="020B0503020204020204" charset="-122"/>
                    <a:cs typeface="微软雅黑" panose="020B0503020204020204" charset="-122"/>
                  </a:rPr>
                  <a:t>★ 说明书及</a:t>
                </a:r>
                <a:r>
                  <a:rPr lang="zh-CN" altLang="en-US">
                    <a:solidFill>
                      <a:schemeClr val="bg1"/>
                    </a:solidFill>
                    <a:latin typeface="微软雅黑" panose="020B0503020204020204" charset="-122"/>
                    <a:ea typeface="微软雅黑" panose="020B0503020204020204" charset="-122"/>
                    <a:cs typeface="微软雅黑" panose="020B0503020204020204" charset="-122"/>
                  </a:rPr>
                  <a:t>上市后不良反应情况</a:t>
                </a:r>
                <a:endParaRPr lang="zh-CN" altLang="en-US">
                  <a:solidFill>
                    <a:schemeClr val="bg1"/>
                  </a:solidFill>
                  <a:latin typeface="微软雅黑" panose="020B0503020204020204" charset="-122"/>
                  <a:ea typeface="微软雅黑" panose="020B0503020204020204" charset="-122"/>
                  <a:cs typeface="微软雅黑" panose="020B0503020204020204" charset="-122"/>
                </a:endParaRPr>
              </a:p>
            </p:txBody>
          </p:sp>
        </p:grpSp>
        <p:sp>
          <p:nvSpPr>
            <p:cNvPr id="28" name="文本框 27"/>
            <p:cNvSpPr txBox="1"/>
            <p:nvPr>
              <p:custDataLst>
                <p:tags r:id="rId4"/>
              </p:custDataLst>
            </p:nvPr>
          </p:nvSpPr>
          <p:spPr>
            <a:xfrm>
              <a:off x="1440" y="3240"/>
              <a:ext cx="5724" cy="6967"/>
            </a:xfrm>
            <a:prstGeom prst="rect">
              <a:avLst/>
            </a:prstGeom>
            <a:noFill/>
          </p:spPr>
          <p:txBody>
            <a:bodyPr wrap="square" rtlCol="0" anchor="t">
              <a:noAutofit/>
            </a:bodyPr>
            <a:p>
              <a:pPr marL="285750" indent="-285750" fontAlgn="auto">
                <a:lnSpc>
                  <a:spcPct val="150000"/>
                </a:lnSpc>
                <a:buFont typeface="Wingdings" panose="05000000000000000000" charset="0"/>
                <a:buChar char="Ø"/>
              </a:pPr>
              <a:r>
                <a:rPr lang="zh-CN" altLang="en-US" sz="1400" dirty="0">
                  <a:latin typeface="微软雅黑" panose="020B0503020204020204" charset="-122"/>
                  <a:ea typeface="微软雅黑" panose="020B0503020204020204" charset="-122"/>
                  <a:cs typeface="微软雅黑" panose="020B0503020204020204" charset="-122"/>
                </a:rPr>
                <a:t>据文献报道，可能发生休克和过敏反应，粒细胞缺乏、溶血性贫血、血小板减少，急性肾功能损伤、肾病综合征、消化道穿孔等，该药物尚未进行过调查来阐明副作用的发生频率</a:t>
              </a:r>
              <a:r>
                <a:rPr lang="zh-CN" altLang="en-US" sz="1400" baseline="30000">
                  <a:solidFill>
                    <a:schemeClr val="tx1"/>
                  </a:solidFill>
                  <a:latin typeface="微软雅黑" panose="020B0503020204020204" charset="-122"/>
                  <a:ea typeface="微软雅黑" panose="020B0503020204020204" charset="-122"/>
                  <a:cs typeface="微软雅黑" panose="020B0503020204020204" charset="-122"/>
                  <a:sym typeface="+mn-ea"/>
                </a:rPr>
                <a:t>[</a:t>
              </a:r>
              <a:r>
                <a:rPr lang="en-US" altLang="zh-CN" sz="1400" baseline="30000">
                  <a:solidFill>
                    <a:schemeClr val="tx1"/>
                  </a:solidFill>
                  <a:latin typeface="微软雅黑" panose="020B0503020204020204" charset="-122"/>
                  <a:ea typeface="微软雅黑" panose="020B0503020204020204" charset="-122"/>
                  <a:cs typeface="微软雅黑" panose="020B0503020204020204" charset="-122"/>
                  <a:sym typeface="+mn-ea"/>
                </a:rPr>
                <a:t>1</a:t>
              </a:r>
              <a:r>
                <a:rPr lang="zh-CN" altLang="en-US" sz="1400" baseline="30000">
                  <a:solidFill>
                    <a:schemeClr val="tx1"/>
                  </a:solidFill>
                  <a:latin typeface="微软雅黑" panose="020B0503020204020204" charset="-122"/>
                  <a:ea typeface="微软雅黑" panose="020B0503020204020204" charset="-122"/>
                  <a:cs typeface="微软雅黑" panose="020B0503020204020204" charset="-122"/>
                  <a:sym typeface="+mn-ea"/>
                </a:rPr>
                <a:t>]</a:t>
              </a:r>
              <a:r>
                <a:rPr lang="zh-CN" altLang="en-US" sz="1400" dirty="0">
                  <a:latin typeface="微软雅黑" panose="020B0503020204020204" charset="-122"/>
                  <a:ea typeface="微软雅黑" panose="020B0503020204020204" charset="-122"/>
                  <a:cs typeface="微软雅黑" panose="020B0503020204020204" charset="-122"/>
                </a:rPr>
                <a:t>。</a:t>
              </a:r>
              <a:endParaRPr lang="zh-CN" altLang="en-US" sz="1400" dirty="0">
                <a:latin typeface="微软雅黑" panose="020B0503020204020204" charset="-122"/>
                <a:ea typeface="微软雅黑" panose="020B0503020204020204" charset="-122"/>
                <a:cs typeface="微软雅黑" panose="020B0503020204020204" charset="-122"/>
              </a:endParaRPr>
            </a:p>
            <a:p>
              <a:pPr marL="285750" indent="-285750" fontAlgn="auto">
                <a:lnSpc>
                  <a:spcPct val="150000"/>
                </a:lnSpc>
                <a:buFont typeface="Wingdings" panose="05000000000000000000" charset="0"/>
                <a:buChar char="Ø"/>
              </a:pPr>
              <a:endParaRPr lang="zh-CN" altLang="en-US" sz="1400" dirty="0">
                <a:latin typeface="微软雅黑" panose="020B0503020204020204" charset="-122"/>
                <a:ea typeface="微软雅黑" panose="020B0503020204020204" charset="-122"/>
                <a:cs typeface="微软雅黑" panose="020B0503020204020204" charset="-122"/>
              </a:endParaRPr>
            </a:p>
            <a:p>
              <a:pPr marL="285750" indent="-285750" fontAlgn="auto">
                <a:lnSpc>
                  <a:spcPct val="150000"/>
                </a:lnSpc>
                <a:buFont typeface="Wingdings" panose="05000000000000000000" charset="0"/>
                <a:buChar char="Ø"/>
              </a:pPr>
              <a:r>
                <a:rPr lang="zh-CN" altLang="en-US" sz="1400" dirty="0">
                  <a:latin typeface="微软雅黑" panose="020B0503020204020204" charset="-122"/>
                  <a:ea typeface="微软雅黑" panose="020B0503020204020204" charset="-122"/>
                  <a:cs typeface="微软雅黑" panose="020B0503020204020204" charset="-122"/>
                  <a:sym typeface="+mn-ea"/>
                </a:rPr>
                <a:t>总结上市以来发表的临床文献上市后的药物使用结果调查：</a:t>
              </a:r>
              <a:r>
                <a:rPr lang="zh-CN" altLang="en-US" sz="1400" dirty="0">
                  <a:solidFill>
                    <a:srgbClr val="FF0000"/>
                  </a:solidFill>
                  <a:latin typeface="微软雅黑" panose="020B0503020204020204" charset="-122"/>
                  <a:ea typeface="微软雅黑" panose="020B0503020204020204" charset="-122"/>
                  <a:cs typeface="微软雅黑" panose="020B0503020204020204" charset="-122"/>
                  <a:sym typeface="+mn-ea"/>
                </a:rPr>
                <a:t>洛索洛芬钠的耐受性良好，大多数不良事件是轻微的，不需要停用洛索洛芬</a:t>
              </a:r>
              <a:r>
                <a:rPr lang="zh-CN" altLang="en-US" sz="1400" baseline="30000" dirty="0">
                  <a:latin typeface="微软雅黑" panose="020B0503020204020204" charset="-122"/>
                  <a:ea typeface="微软雅黑" panose="020B0503020204020204" charset="-122"/>
                  <a:cs typeface="微软雅黑" panose="020B0503020204020204" charset="-122"/>
                  <a:sym typeface="+mn-ea"/>
                </a:rPr>
                <a:t>[</a:t>
              </a:r>
              <a:r>
                <a:rPr lang="en-US" altLang="zh-CN" sz="1400" baseline="30000" dirty="0">
                  <a:latin typeface="微软雅黑" panose="020B0503020204020204" charset="-122"/>
                  <a:ea typeface="微软雅黑" panose="020B0503020204020204" charset="-122"/>
                  <a:cs typeface="微软雅黑" panose="020B0503020204020204" charset="-122"/>
                  <a:sym typeface="+mn-ea"/>
                </a:rPr>
                <a:t>2</a:t>
              </a:r>
              <a:r>
                <a:rPr lang="zh-CN" altLang="en-US" sz="1400" baseline="30000" dirty="0">
                  <a:latin typeface="微软雅黑" panose="020B0503020204020204" charset="-122"/>
                  <a:ea typeface="微软雅黑" panose="020B0503020204020204" charset="-122"/>
                  <a:cs typeface="微软雅黑" panose="020B0503020204020204" charset="-122"/>
                  <a:sym typeface="+mn-ea"/>
                </a:rPr>
                <a:t>] </a:t>
              </a:r>
              <a:endParaRPr lang="zh-CN" altLang="en-US" sz="1400" dirty="0">
                <a:latin typeface="微软雅黑" panose="020B0503020204020204" charset="-122"/>
                <a:ea typeface="微软雅黑" panose="020B0503020204020204" charset="-122"/>
                <a:cs typeface="微软雅黑" panose="020B0503020204020204" charset="-122"/>
              </a:endParaRPr>
            </a:p>
            <a:p>
              <a:pPr marL="285750" indent="-285750">
                <a:buFont typeface="Wingdings" panose="05000000000000000000" charset="0"/>
                <a:buChar char="Ø"/>
              </a:pPr>
              <a:endParaRPr lang="zh-CN" altLang="en-US" sz="1400" dirty="0">
                <a:latin typeface="微软雅黑" panose="020B0503020204020204" charset="-122"/>
                <a:ea typeface="微软雅黑" panose="020B0503020204020204" charset="-122"/>
                <a:cs typeface="微软雅黑" panose="020B0503020204020204" charset="-122"/>
              </a:endParaRPr>
            </a:p>
            <a:p>
              <a:pPr marL="285750" indent="-285750">
                <a:buFont typeface="Wingdings" panose="05000000000000000000" charset="0"/>
                <a:buChar char="Ø"/>
              </a:pPr>
              <a:endParaRPr lang="zh-CN" altLang="en-US" sz="1400" dirty="0">
                <a:latin typeface="微软雅黑" panose="020B0503020204020204" charset="-122"/>
                <a:ea typeface="微软雅黑" panose="020B0503020204020204" charset="-122"/>
                <a:cs typeface="微软雅黑" panose="020B0503020204020204" charset="-122"/>
              </a:endParaRPr>
            </a:p>
          </p:txBody>
        </p:sp>
        <p:sp>
          <p:nvSpPr>
            <p:cNvPr id="29" name="矩形 28"/>
            <p:cNvSpPr/>
            <p:nvPr>
              <p:custDataLst>
                <p:tags r:id="rId5"/>
              </p:custDataLst>
            </p:nvPr>
          </p:nvSpPr>
          <p:spPr>
            <a:xfrm>
              <a:off x="1455" y="2948"/>
              <a:ext cx="5631" cy="7347"/>
            </a:xfrm>
            <a:prstGeom prst="rect">
              <a:avLst/>
            </a:prstGeom>
            <a:noFill/>
            <a:ln>
              <a:solidFill>
                <a:srgbClr val="00A141"/>
              </a:solidFill>
            </a:ln>
            <a:extLst>
              <a:ext uri="{909E8E84-426E-40DD-AFC4-6F175D3DCCD1}">
                <a14:hiddenFill xmlns:a14="http://schemas.microsoft.com/office/drawing/2010/main">
                  <a:solidFill>
                    <a:schemeClr val="accent1"/>
                  </a:solidFill>
                </a14:hiddenFill>
              </a:ext>
            </a:extLst>
          </p:spPr>
          <p:style>
            <a:lnRef idx="2">
              <a:schemeClr val="accent1">
                <a:lumMod val="75000"/>
              </a:schemeClr>
            </a:lnRef>
            <a:fillRef idx="1">
              <a:schemeClr val="accent1"/>
            </a:fillRef>
            <a:effectRef idx="0">
              <a:srgbClr val="FFFFFF"/>
            </a:effectRef>
            <a:fontRef idx="minor">
              <a:schemeClr val="lt1"/>
            </a:fontRef>
          </p:style>
          <p:txBody>
            <a:bodyPr rtlCol="0" anchor="ctr"/>
            <a:p>
              <a:pPr algn="ctr"/>
              <a:endParaRPr lang="zh-CN" altLang="en-US" sz="800">
                <a:latin typeface="微软雅黑" panose="020B0503020204020204" charset="-122"/>
                <a:ea typeface="微软雅黑" panose="020B0503020204020204" charset="-122"/>
              </a:endParaRPr>
            </a:p>
          </p:txBody>
        </p:sp>
      </p:grpSp>
      <p:grpSp>
        <p:nvGrpSpPr>
          <p:cNvPr id="32" name="组合 31"/>
          <p:cNvGrpSpPr/>
          <p:nvPr/>
        </p:nvGrpSpPr>
        <p:grpSpPr>
          <a:xfrm rot="0">
            <a:off x="4047758" y="1314450"/>
            <a:ext cx="4231908" cy="447338"/>
            <a:chOff x="-1375" y="1618"/>
            <a:chExt cx="5738" cy="608"/>
          </a:xfrm>
        </p:grpSpPr>
        <p:sp>
          <p:nvSpPr>
            <p:cNvPr id="33" name="同侧圆角矩形 32"/>
            <p:cNvSpPr/>
            <p:nvPr>
              <p:custDataLst>
                <p:tags r:id="rId6"/>
              </p:custDataLst>
            </p:nvPr>
          </p:nvSpPr>
          <p:spPr>
            <a:xfrm>
              <a:off x="-1375" y="1618"/>
              <a:ext cx="5708" cy="608"/>
            </a:xfrm>
            <a:prstGeom prst="round2SameRect">
              <a:avLst/>
            </a:prstGeom>
            <a:solidFill>
              <a:srgbClr val="00A141"/>
            </a:solidFill>
            <a:ln>
              <a:noFill/>
            </a:ln>
          </p:spPr>
          <p:style>
            <a:lnRef idx="2">
              <a:schemeClr val="accent1">
                <a:lumMod val="75000"/>
              </a:schemeClr>
            </a:lnRef>
            <a:fillRef idx="1">
              <a:schemeClr val="accent1"/>
            </a:fillRef>
            <a:effectRef idx="0">
              <a:srgbClr val="FFFFFF"/>
            </a:effectRef>
            <a:fontRef idx="minor">
              <a:schemeClr val="lt1"/>
            </a:fontRef>
          </p:style>
          <p:txBody>
            <a:bodyPr rtlCol="0" anchor="ctr"/>
            <a:p>
              <a:pPr algn="ctr"/>
              <a:endParaRPr lang="zh-CN" altLang="en-US">
                <a:latin typeface="微软雅黑" panose="020B0503020204020204" charset="-122"/>
                <a:ea typeface="微软雅黑" panose="020B0503020204020204" charset="-122"/>
              </a:endParaRPr>
            </a:p>
          </p:txBody>
        </p:sp>
        <p:sp>
          <p:nvSpPr>
            <p:cNvPr id="34" name="文本框 33"/>
            <p:cNvSpPr txBox="1"/>
            <p:nvPr>
              <p:custDataLst>
                <p:tags r:id="rId7"/>
              </p:custDataLst>
            </p:nvPr>
          </p:nvSpPr>
          <p:spPr>
            <a:xfrm>
              <a:off x="-1284" y="1661"/>
              <a:ext cx="5647" cy="501"/>
            </a:xfrm>
            <a:prstGeom prst="rect">
              <a:avLst/>
            </a:prstGeom>
            <a:noFill/>
          </p:spPr>
          <p:txBody>
            <a:bodyPr wrap="square" rtlCol="0">
              <a:spAutoFit/>
            </a:bodyPr>
            <a:p>
              <a:pPr algn="ctr"/>
              <a:r>
                <a:rPr lang="zh-CN" altLang="en-US">
                  <a:solidFill>
                    <a:schemeClr val="bg1"/>
                  </a:solidFill>
                  <a:latin typeface="微软雅黑" panose="020B0503020204020204" charset="-122"/>
                  <a:ea typeface="微软雅黑" panose="020B0503020204020204" charset="-122"/>
                  <a:cs typeface="微软雅黑" panose="020B0503020204020204" charset="-122"/>
                </a:rPr>
                <a:t>★ 与参照药品安全性比较</a:t>
              </a:r>
              <a:endParaRPr lang="zh-CN" altLang="en-US">
                <a:solidFill>
                  <a:schemeClr val="bg1"/>
                </a:solidFill>
                <a:latin typeface="微软雅黑" panose="020B0503020204020204" charset="-122"/>
                <a:ea typeface="微软雅黑" panose="020B0503020204020204" charset="-122"/>
                <a:cs typeface="微软雅黑" panose="020B0503020204020204" charset="-122"/>
              </a:endParaRPr>
            </a:p>
          </p:txBody>
        </p:sp>
      </p:grpSp>
      <p:sp>
        <p:nvSpPr>
          <p:cNvPr id="36" name="矩形 35"/>
          <p:cNvSpPr/>
          <p:nvPr>
            <p:custDataLst>
              <p:tags r:id="rId8"/>
            </p:custDataLst>
          </p:nvPr>
        </p:nvSpPr>
        <p:spPr>
          <a:xfrm>
            <a:off x="4048125" y="1736090"/>
            <a:ext cx="4189095" cy="4719320"/>
          </a:xfrm>
          <a:prstGeom prst="rect">
            <a:avLst/>
          </a:prstGeom>
          <a:noFill/>
          <a:ln>
            <a:solidFill>
              <a:srgbClr val="00A141"/>
            </a:solidFill>
          </a:ln>
          <a:extLst>
            <a:ext uri="{909E8E84-426E-40DD-AFC4-6F175D3DCCD1}">
              <a14:hiddenFill xmlns:a14="http://schemas.microsoft.com/office/drawing/2010/main">
                <a:solidFill>
                  <a:schemeClr val="accent1"/>
                </a:solidFill>
              </a14:hiddenFill>
            </a:ext>
          </a:extLst>
        </p:spPr>
        <p:style>
          <a:lnRef idx="2">
            <a:schemeClr val="accent1">
              <a:lumMod val="75000"/>
            </a:schemeClr>
          </a:lnRef>
          <a:fillRef idx="1">
            <a:schemeClr val="accent1"/>
          </a:fillRef>
          <a:effectRef idx="0">
            <a:srgbClr val="FFFFFF"/>
          </a:effectRef>
          <a:fontRef idx="minor">
            <a:schemeClr val="lt1"/>
          </a:fontRef>
        </p:style>
        <p:txBody>
          <a:bodyPr rtlCol="0" anchor="ctr"/>
          <a:p>
            <a:pPr algn="ctr"/>
            <a:endParaRPr lang="zh-CN" altLang="en-US">
              <a:latin typeface="微软雅黑" panose="020B0503020204020204" charset="-122"/>
              <a:ea typeface="微软雅黑" panose="020B0503020204020204" charset="-122"/>
            </a:endParaRPr>
          </a:p>
        </p:txBody>
      </p:sp>
      <p:grpSp>
        <p:nvGrpSpPr>
          <p:cNvPr id="37" name="组合 36"/>
          <p:cNvGrpSpPr/>
          <p:nvPr>
            <p:custDataLst>
              <p:tags r:id="rId9"/>
            </p:custDataLst>
          </p:nvPr>
        </p:nvGrpSpPr>
        <p:grpSpPr>
          <a:xfrm>
            <a:off x="8382000" y="1314450"/>
            <a:ext cx="3602990" cy="5154930"/>
            <a:chOff x="1440" y="2198"/>
            <a:chExt cx="5674" cy="6990"/>
          </a:xfrm>
        </p:grpSpPr>
        <p:grpSp>
          <p:nvGrpSpPr>
            <p:cNvPr id="38" name="组合 37"/>
            <p:cNvGrpSpPr/>
            <p:nvPr/>
          </p:nvGrpSpPr>
          <p:grpSpPr>
            <a:xfrm>
              <a:off x="1440" y="2198"/>
              <a:ext cx="5674" cy="594"/>
              <a:chOff x="-1390" y="1618"/>
              <a:chExt cx="5723" cy="594"/>
            </a:xfrm>
          </p:grpSpPr>
          <p:sp>
            <p:nvSpPr>
              <p:cNvPr id="39" name="同侧圆角矩形 38"/>
              <p:cNvSpPr/>
              <p:nvPr>
                <p:custDataLst>
                  <p:tags r:id="rId10"/>
                </p:custDataLst>
              </p:nvPr>
            </p:nvSpPr>
            <p:spPr>
              <a:xfrm>
                <a:off x="-1375" y="1618"/>
                <a:ext cx="5708" cy="594"/>
              </a:xfrm>
              <a:prstGeom prst="round2SameRect">
                <a:avLst/>
              </a:prstGeom>
              <a:solidFill>
                <a:srgbClr val="00A141"/>
              </a:solidFill>
              <a:ln>
                <a:noFill/>
              </a:ln>
            </p:spPr>
            <p:style>
              <a:lnRef idx="2">
                <a:schemeClr val="accent1">
                  <a:lumMod val="75000"/>
                </a:schemeClr>
              </a:lnRef>
              <a:fillRef idx="1">
                <a:schemeClr val="accent1"/>
              </a:fillRef>
              <a:effectRef idx="0">
                <a:srgbClr val="FFFFFF"/>
              </a:effectRef>
              <a:fontRef idx="minor">
                <a:schemeClr val="lt1"/>
              </a:fontRef>
            </p:style>
            <p:txBody>
              <a:bodyPr rtlCol="0" anchor="ctr"/>
              <a:p>
                <a:pPr algn="ctr"/>
                <a:endParaRPr lang="zh-CN" altLang="en-US">
                  <a:latin typeface="微软雅黑" panose="020B0503020204020204" charset="-122"/>
                  <a:ea typeface="微软雅黑" panose="020B0503020204020204" charset="-122"/>
                </a:endParaRPr>
              </a:p>
            </p:txBody>
          </p:sp>
          <p:sp>
            <p:nvSpPr>
              <p:cNvPr id="40" name="文本框 39"/>
              <p:cNvSpPr txBox="1"/>
              <p:nvPr>
                <p:custDataLst>
                  <p:tags r:id="rId11"/>
                </p:custDataLst>
              </p:nvPr>
            </p:nvSpPr>
            <p:spPr>
              <a:xfrm>
                <a:off x="-1390" y="1618"/>
                <a:ext cx="5647" cy="499"/>
              </a:xfrm>
              <a:prstGeom prst="rect">
                <a:avLst/>
              </a:prstGeom>
              <a:noFill/>
            </p:spPr>
            <p:txBody>
              <a:bodyPr wrap="square" rtlCol="0">
                <a:spAutoFit/>
              </a:bodyPr>
              <a:p>
                <a:r>
                  <a:rPr lang="zh-CN" altLang="en-US">
                    <a:solidFill>
                      <a:schemeClr val="bg1"/>
                    </a:solidFill>
                    <a:latin typeface="微软雅黑" panose="020B0503020204020204" charset="-122"/>
                    <a:ea typeface="微软雅黑" panose="020B0503020204020204" charset="-122"/>
                    <a:cs typeface="微软雅黑" panose="020B0503020204020204" charset="-122"/>
                  </a:rPr>
                  <a:t>★ </a:t>
                </a:r>
                <a:r>
                  <a:rPr lang="zh-CN" altLang="en-US" dirty="0">
                    <a:solidFill>
                      <a:schemeClr val="bg1"/>
                    </a:solidFill>
                    <a:latin typeface="微软雅黑" panose="020B0503020204020204" charset="-122"/>
                    <a:ea typeface="微软雅黑" panose="020B0503020204020204" charset="-122"/>
                    <a:cs typeface="微软雅黑" panose="020B0503020204020204" charset="-122"/>
                    <a:sym typeface="+mn-ea"/>
                  </a:rPr>
                  <a:t>口服溶液剂型</a:t>
                </a:r>
                <a:r>
                  <a:rPr lang="en-US" altLang="zh-CN" dirty="0">
                    <a:solidFill>
                      <a:schemeClr val="bg1"/>
                    </a:solidFill>
                    <a:latin typeface="微软雅黑" panose="020B0503020204020204" charset="-122"/>
                    <a:ea typeface="微软雅黑" panose="020B0503020204020204" charset="-122"/>
                    <a:cs typeface="微软雅黑" panose="020B0503020204020204" charset="-122"/>
                    <a:sym typeface="+mn-ea"/>
                  </a:rPr>
                  <a:t>VS</a:t>
                </a:r>
                <a:r>
                  <a:rPr lang="zh-CN" altLang="en-US" dirty="0">
                    <a:solidFill>
                      <a:schemeClr val="bg1"/>
                    </a:solidFill>
                    <a:latin typeface="微软雅黑" panose="020B0503020204020204" charset="-122"/>
                    <a:ea typeface="微软雅黑" panose="020B0503020204020204" charset="-122"/>
                    <a:cs typeface="微软雅黑" panose="020B0503020204020204" charset="-122"/>
                    <a:sym typeface="+mn-ea"/>
                  </a:rPr>
                  <a:t>固体常释剂型</a:t>
                </a:r>
                <a:endParaRPr lang="zh-CN" altLang="en-US">
                  <a:solidFill>
                    <a:schemeClr val="bg1"/>
                  </a:solidFill>
                  <a:latin typeface="微软雅黑" panose="020B0503020204020204" charset="-122"/>
                  <a:ea typeface="微软雅黑" panose="020B0503020204020204" charset="-122"/>
                  <a:cs typeface="微软雅黑" panose="020B0503020204020204" charset="-122"/>
                </a:endParaRPr>
              </a:p>
            </p:txBody>
          </p:sp>
        </p:grpSp>
        <p:sp>
          <p:nvSpPr>
            <p:cNvPr id="42" name="矩形 41"/>
            <p:cNvSpPr/>
            <p:nvPr>
              <p:custDataLst>
                <p:tags r:id="rId12"/>
              </p:custDataLst>
            </p:nvPr>
          </p:nvSpPr>
          <p:spPr>
            <a:xfrm>
              <a:off x="1455" y="2697"/>
              <a:ext cx="5631" cy="6491"/>
            </a:xfrm>
            <a:prstGeom prst="rect">
              <a:avLst/>
            </a:prstGeom>
            <a:noFill/>
            <a:ln>
              <a:solidFill>
                <a:srgbClr val="00A141"/>
              </a:solidFill>
            </a:ln>
            <a:extLst>
              <a:ext uri="{909E8E84-426E-40DD-AFC4-6F175D3DCCD1}">
                <a14:hiddenFill xmlns:a14="http://schemas.microsoft.com/office/drawing/2010/main">
                  <a:solidFill>
                    <a:schemeClr val="accent1"/>
                  </a:solidFill>
                </a14:hiddenFill>
              </a:ext>
            </a:extLst>
          </p:spPr>
          <p:style>
            <a:lnRef idx="2">
              <a:schemeClr val="accent1">
                <a:lumMod val="75000"/>
              </a:schemeClr>
            </a:lnRef>
            <a:fillRef idx="1">
              <a:schemeClr val="accent1"/>
            </a:fillRef>
            <a:effectRef idx="0">
              <a:srgbClr val="FFFFFF"/>
            </a:effectRef>
            <a:fontRef idx="minor">
              <a:schemeClr val="lt1"/>
            </a:fontRef>
          </p:style>
          <p:txBody>
            <a:bodyPr rtlCol="0" anchor="ctr"/>
            <a:p>
              <a:pPr algn="ctr"/>
              <a:endParaRPr lang="zh-CN" altLang="en-US">
                <a:latin typeface="微软雅黑" panose="020B0503020204020204" charset="-122"/>
                <a:ea typeface="微软雅黑" panose="020B0503020204020204" charset="-122"/>
              </a:endParaRPr>
            </a:p>
          </p:txBody>
        </p:sp>
      </p:grpSp>
      <p:sp>
        <p:nvSpPr>
          <p:cNvPr id="43" name="文本框 42"/>
          <p:cNvSpPr txBox="1"/>
          <p:nvPr>
            <p:custDataLst>
              <p:tags r:id="rId13"/>
            </p:custDataLst>
          </p:nvPr>
        </p:nvSpPr>
        <p:spPr>
          <a:xfrm>
            <a:off x="8387080" y="1790700"/>
            <a:ext cx="3503930" cy="3460750"/>
          </a:xfrm>
          <a:prstGeom prst="rect">
            <a:avLst/>
          </a:prstGeom>
          <a:noFill/>
        </p:spPr>
        <p:txBody>
          <a:bodyPr wrap="square" rtlCol="0" anchor="t">
            <a:noAutofit/>
          </a:bodyPr>
          <a:p>
            <a:endParaRPr lang="zh-CN" altLang="en-US" sz="1400" dirty="0">
              <a:latin typeface="微软雅黑" panose="020B0503020204020204" charset="-122"/>
              <a:ea typeface="微软雅黑" panose="020B0503020204020204" charset="-122"/>
              <a:cs typeface="微软雅黑" panose="020B0503020204020204" charset="-122"/>
            </a:endParaRPr>
          </a:p>
          <a:p>
            <a:pPr marL="285750" indent="-285750" fontAlgn="auto">
              <a:lnSpc>
                <a:spcPct val="150000"/>
              </a:lnSpc>
              <a:buFont typeface="Wingdings" panose="05000000000000000000" charset="0"/>
              <a:buChar char="Ø"/>
            </a:pPr>
            <a:r>
              <a:rPr lang="zh-CN" altLang="en-US" sz="1400" dirty="0">
                <a:solidFill>
                  <a:srgbClr val="FF0000"/>
                </a:solidFill>
                <a:latin typeface="微软雅黑" panose="020B0503020204020204" charset="-122"/>
                <a:ea typeface="微软雅黑" panose="020B0503020204020204" charset="-122"/>
                <a:cs typeface="微软雅黑" panose="020B0503020204020204" charset="-122"/>
                <a:sym typeface="+mn-ea"/>
              </a:rPr>
              <a:t>相比固体常释剂型，洛索洛芬钠口服溶液对于吞咽困难患者更为安全，不易噎到。</a:t>
            </a:r>
            <a:endParaRPr lang="zh-CN" altLang="en-US" sz="1400" dirty="0">
              <a:latin typeface="微软雅黑" panose="020B0503020204020204" charset="-122"/>
              <a:ea typeface="微软雅黑" panose="020B0503020204020204" charset="-122"/>
              <a:cs typeface="微软雅黑" panose="020B0503020204020204" charset="-122"/>
            </a:endParaRPr>
          </a:p>
          <a:p>
            <a:pPr marL="285750" indent="-285750" fontAlgn="auto">
              <a:lnSpc>
                <a:spcPct val="150000"/>
              </a:lnSpc>
              <a:buFont typeface="Wingdings" panose="05000000000000000000" charset="0"/>
              <a:buChar char="Ø"/>
            </a:pPr>
            <a:endParaRPr lang="zh-CN" altLang="en-US" sz="1400" dirty="0">
              <a:latin typeface="微软雅黑" panose="020B0503020204020204" charset="-122"/>
              <a:ea typeface="微软雅黑" panose="020B0503020204020204" charset="-122"/>
              <a:cs typeface="微软雅黑" panose="020B0503020204020204" charset="-122"/>
            </a:endParaRPr>
          </a:p>
          <a:p>
            <a:pPr marL="285750" indent="-285750" fontAlgn="auto">
              <a:lnSpc>
                <a:spcPct val="150000"/>
              </a:lnSpc>
              <a:buFont typeface="Wingdings" panose="05000000000000000000" charset="0"/>
              <a:buChar char="Ø"/>
            </a:pPr>
            <a:r>
              <a:rPr lang="zh-CN" altLang="en-US" sz="1400" dirty="0">
                <a:latin typeface="微软雅黑" panose="020B0503020204020204" charset="-122"/>
                <a:ea typeface="微软雅黑" panose="020B0503020204020204" charset="-122"/>
                <a:cs typeface="微软雅黑" panose="020B0503020204020204" charset="-122"/>
                <a:sym typeface="+mn-ea"/>
              </a:rPr>
              <a:t>对于肾功能不全者，洛索洛芬钠的剂量应根据肌酐清除率进行调整，以避免肾毒性</a:t>
            </a:r>
            <a:r>
              <a:rPr lang="zh-CN" altLang="en-US" sz="1400" baseline="30000">
                <a:latin typeface="微软雅黑" panose="020B0503020204020204" charset="-122"/>
                <a:ea typeface="微软雅黑" panose="020B0503020204020204" charset="-122"/>
                <a:cs typeface="微软雅黑" panose="020B0503020204020204" charset="-122"/>
                <a:sym typeface="+mn-ea"/>
              </a:rPr>
              <a:t>[</a:t>
            </a:r>
            <a:r>
              <a:rPr lang="en-US" altLang="zh-CN" sz="1400" baseline="30000">
                <a:latin typeface="微软雅黑" panose="020B0503020204020204" charset="-122"/>
                <a:ea typeface="微软雅黑" panose="020B0503020204020204" charset="-122"/>
                <a:cs typeface="微软雅黑" panose="020B0503020204020204" charset="-122"/>
                <a:sym typeface="+mn-ea"/>
              </a:rPr>
              <a:t>1</a:t>
            </a:r>
            <a:r>
              <a:rPr lang="zh-CN" altLang="en-US" sz="1400" baseline="30000">
                <a:latin typeface="微软雅黑" panose="020B0503020204020204" charset="-122"/>
                <a:ea typeface="微软雅黑" panose="020B0503020204020204" charset="-122"/>
                <a:cs typeface="微软雅黑" panose="020B0503020204020204" charset="-122"/>
                <a:sym typeface="+mn-ea"/>
              </a:rPr>
              <a:t>]</a:t>
            </a:r>
            <a:r>
              <a:rPr lang="zh-CN" altLang="en-US" sz="1400" dirty="0">
                <a:latin typeface="微软雅黑" panose="020B0503020204020204" charset="-122"/>
                <a:ea typeface="微软雅黑" panose="020B0503020204020204" charset="-122"/>
                <a:cs typeface="微软雅黑" panose="020B0503020204020204" charset="-122"/>
                <a:sym typeface="+mn-ea"/>
              </a:rPr>
              <a:t>。洛索洛芬钠口服溶液适合用药量需要适度增减患者（如儿童、老人），</a:t>
            </a:r>
            <a:r>
              <a:rPr lang="zh-CN" altLang="en-US" sz="1400" b="1" dirty="0">
                <a:solidFill>
                  <a:srgbClr val="FF0000"/>
                </a:solidFill>
                <a:latin typeface="微软雅黑" panose="020B0503020204020204" charset="-122"/>
                <a:ea typeface="微软雅黑" panose="020B0503020204020204" charset="-122"/>
                <a:cs typeface="微软雅黑" panose="020B0503020204020204" charset="-122"/>
                <a:sym typeface="+mn-ea"/>
              </a:rPr>
              <a:t>口服溶液可以精确控制用药量</a:t>
            </a:r>
            <a:r>
              <a:rPr lang="zh-CN" altLang="en-US" sz="1400" dirty="0">
                <a:latin typeface="微软雅黑" panose="020B0503020204020204" charset="-122"/>
                <a:ea typeface="微软雅黑" panose="020B0503020204020204" charset="-122"/>
                <a:cs typeface="微软雅黑" panose="020B0503020204020204" charset="-122"/>
                <a:sym typeface="+mn-ea"/>
              </a:rPr>
              <a:t>，减少因剂量偏倚带来的临床风险。</a:t>
            </a:r>
            <a:r>
              <a:rPr lang="zh-CN" altLang="en-US" sz="1400" baseline="30000" dirty="0">
                <a:latin typeface="微软雅黑" panose="020B0503020204020204" charset="-122"/>
                <a:ea typeface="微软雅黑" panose="020B0503020204020204" charset="-122"/>
                <a:cs typeface="微软雅黑" panose="020B0503020204020204" charset="-122"/>
              </a:rPr>
              <a:t> </a:t>
            </a:r>
            <a:endParaRPr lang="zh-CN" altLang="en-US" sz="1400" baseline="30000" dirty="0">
              <a:latin typeface="微软雅黑" panose="020B0503020204020204" charset="-122"/>
              <a:ea typeface="微软雅黑" panose="020B0503020204020204" charset="-122"/>
              <a:cs typeface="微软雅黑" panose="020B0503020204020204" charset="-122"/>
            </a:endParaRPr>
          </a:p>
        </p:txBody>
      </p:sp>
      <p:sp>
        <p:nvSpPr>
          <p:cNvPr id="3" name="文本框 2"/>
          <p:cNvSpPr txBox="1"/>
          <p:nvPr>
            <p:custDataLst>
              <p:tags r:id="rId14"/>
            </p:custDataLst>
          </p:nvPr>
        </p:nvSpPr>
        <p:spPr>
          <a:xfrm>
            <a:off x="4229100" y="1905000"/>
            <a:ext cx="3978910" cy="2891790"/>
          </a:xfrm>
          <a:prstGeom prst="rect">
            <a:avLst/>
          </a:prstGeom>
          <a:noFill/>
        </p:spPr>
        <p:txBody>
          <a:bodyPr wrap="square" rtlCol="0" anchor="t">
            <a:spAutoFit/>
          </a:bodyPr>
          <a:p>
            <a:pPr marL="285750" indent="-285750">
              <a:buFont typeface="Wingdings" panose="05000000000000000000" charset="0"/>
              <a:buChar char="Ø"/>
            </a:pPr>
            <a:r>
              <a:rPr lang="zh-CN" altLang="en-US" sz="1400" dirty="0">
                <a:latin typeface="微软雅黑" panose="020B0503020204020204" charset="-122"/>
                <a:ea typeface="微软雅黑" panose="020B0503020204020204" charset="-122"/>
                <a:cs typeface="微软雅黑" panose="020B0503020204020204" charset="-122"/>
                <a:sym typeface="+mn-ea"/>
              </a:rPr>
              <a:t>布洛芬直接作用于胃肠道，可能引起消化道症状。洛索洛芬钠是一种前体药，本身无药理活性，需要在体内转化为活性代谢物才能发挥作用，约 </a:t>
            </a:r>
            <a:r>
              <a:rPr lang="en-US" altLang="zh-CN" sz="1400" dirty="0">
                <a:latin typeface="微软雅黑" panose="020B0503020204020204" charset="-122"/>
                <a:ea typeface="微软雅黑" panose="020B0503020204020204" charset="-122"/>
                <a:cs typeface="微软雅黑" panose="020B0503020204020204" charset="-122"/>
                <a:sym typeface="+mn-ea"/>
              </a:rPr>
              <a:t>95%</a:t>
            </a:r>
            <a:r>
              <a:rPr lang="zh-CN" altLang="en-US" sz="1400" dirty="0">
                <a:latin typeface="微软雅黑" panose="020B0503020204020204" charset="-122"/>
                <a:ea typeface="微软雅黑" panose="020B0503020204020204" charset="-122"/>
                <a:cs typeface="微软雅黑" panose="020B0503020204020204" charset="-122"/>
                <a:sym typeface="+mn-ea"/>
              </a:rPr>
              <a:t>自尿中以原形及代谢产物排出，可减少对胃肠道的刺激和损伤，提高药物的安全性和耐受性</a:t>
            </a:r>
            <a:r>
              <a:rPr lang="zh-CN" altLang="en-US" sz="1400" baseline="30000" dirty="0">
                <a:latin typeface="微软雅黑" panose="020B0503020204020204" charset="-122"/>
                <a:ea typeface="微软雅黑" panose="020B0503020204020204" charset="-122"/>
                <a:cs typeface="微软雅黑" panose="020B0503020204020204" charset="-122"/>
                <a:sym typeface="+mn-ea"/>
              </a:rPr>
              <a:t>[</a:t>
            </a:r>
            <a:r>
              <a:rPr lang="en-US" altLang="zh-CN" sz="1400" baseline="30000" dirty="0">
                <a:latin typeface="微软雅黑" panose="020B0503020204020204" charset="-122"/>
                <a:ea typeface="微软雅黑" panose="020B0503020204020204" charset="-122"/>
                <a:cs typeface="微软雅黑" panose="020B0503020204020204" charset="-122"/>
                <a:sym typeface="+mn-ea"/>
              </a:rPr>
              <a:t>3</a:t>
            </a:r>
            <a:r>
              <a:rPr lang="zh-CN" altLang="en-US" sz="1400" baseline="30000" dirty="0">
                <a:latin typeface="微软雅黑" panose="020B0503020204020204" charset="-122"/>
                <a:ea typeface="微软雅黑" panose="020B0503020204020204" charset="-122"/>
                <a:cs typeface="微软雅黑" panose="020B0503020204020204" charset="-122"/>
                <a:sym typeface="+mn-ea"/>
              </a:rPr>
              <a:t>]</a:t>
            </a:r>
            <a:endParaRPr lang="zh-CN" altLang="en-US" sz="1400" dirty="0">
              <a:latin typeface="微软雅黑" panose="020B0503020204020204" charset="-122"/>
              <a:ea typeface="微软雅黑" panose="020B0503020204020204" charset="-122"/>
              <a:cs typeface="微软雅黑" panose="020B0503020204020204" charset="-122"/>
              <a:sym typeface="+mn-ea"/>
            </a:endParaRPr>
          </a:p>
          <a:p>
            <a:pPr marL="285750" indent="-285750" algn="l">
              <a:buFont typeface="Wingdings" panose="05000000000000000000" charset="0"/>
              <a:buChar char="Ø"/>
            </a:pPr>
            <a:r>
              <a:rPr lang="zh-CN" altLang="en-US" sz="1400" dirty="0">
                <a:latin typeface="微软雅黑" panose="020B0503020204020204" charset="-122"/>
                <a:ea typeface="微软雅黑" panose="020B0503020204020204" charset="-122"/>
                <a:cs typeface="微软雅黑" panose="020B0503020204020204" charset="-122"/>
                <a:sym typeface="+mn-ea"/>
              </a:rPr>
              <a:t>塞来昔布、依托考昔等属于高选择性</a:t>
            </a:r>
            <a:r>
              <a:rPr lang="en-US" altLang="zh-CN" sz="1400" dirty="0">
                <a:latin typeface="微软雅黑" panose="020B0503020204020204" charset="-122"/>
                <a:ea typeface="微软雅黑" panose="020B0503020204020204" charset="-122"/>
                <a:cs typeface="微软雅黑" panose="020B0503020204020204" charset="-122"/>
                <a:sym typeface="+mn-ea"/>
              </a:rPr>
              <a:t>COX-2</a:t>
            </a:r>
            <a:r>
              <a:rPr lang="zh-CN" altLang="en-US" sz="1400" dirty="0">
                <a:latin typeface="微软雅黑" panose="020B0503020204020204" charset="-122"/>
                <a:ea typeface="微软雅黑" panose="020B0503020204020204" charset="-122"/>
                <a:cs typeface="微软雅黑" panose="020B0503020204020204" charset="-122"/>
                <a:sym typeface="+mn-ea"/>
              </a:rPr>
              <a:t>抑制剂，</a:t>
            </a:r>
            <a:r>
              <a:rPr lang="zh-CN" altLang="en-US" sz="1400">
                <a:solidFill>
                  <a:srgbClr val="0F1115"/>
                </a:solidFill>
                <a:latin typeface="微软雅黑" panose="020B0503020204020204" charset="-122"/>
                <a:ea typeface="微软雅黑" panose="020B0503020204020204" charset="-122"/>
                <a:cs typeface="微软雅黑" panose="020B0503020204020204" charset="-122"/>
                <a:sym typeface="+mn-ea"/>
              </a:rPr>
              <a:t>长期强力抑制可能打破血管内前列环素</a:t>
            </a:r>
            <a:r>
              <a:rPr lang="en-US" altLang="zh-CN" sz="1400">
                <a:solidFill>
                  <a:srgbClr val="0F1115"/>
                </a:solidFill>
                <a:latin typeface="微软雅黑" panose="020B0503020204020204" charset="-122"/>
                <a:ea typeface="微软雅黑" panose="020B0503020204020204" charset="-122"/>
                <a:cs typeface="微软雅黑" panose="020B0503020204020204" charset="-122"/>
                <a:sym typeface="+mn-ea"/>
              </a:rPr>
              <a:t>/</a:t>
            </a:r>
            <a:r>
              <a:rPr lang="zh-CN" altLang="en-US" sz="1400">
                <a:solidFill>
                  <a:srgbClr val="0F1115"/>
                </a:solidFill>
                <a:latin typeface="微软雅黑" panose="020B0503020204020204" charset="-122"/>
                <a:ea typeface="微软雅黑" panose="020B0503020204020204" charset="-122"/>
                <a:cs typeface="微软雅黑" panose="020B0503020204020204" charset="-122"/>
                <a:sym typeface="+mn-ea"/>
              </a:rPr>
              <a:t>血栓素平衡，增加心血管风险。</a:t>
            </a:r>
            <a:r>
              <a:rPr lang="zh-CN" altLang="en-US" sz="1400" dirty="0">
                <a:latin typeface="微软雅黑" panose="020B0503020204020204" charset="-122"/>
                <a:ea typeface="微软雅黑" panose="020B0503020204020204" charset="-122"/>
                <a:cs typeface="微软雅黑" panose="020B0503020204020204" charset="-122"/>
                <a:sym typeface="+mn-ea"/>
              </a:rPr>
              <a:t>洛索洛芬钠</a:t>
            </a:r>
            <a:r>
              <a:rPr lang="zh-CN" altLang="en-US" sz="1400" dirty="0">
                <a:latin typeface="微软雅黑" panose="020B0503020204020204" charset="-122"/>
                <a:ea typeface="微软雅黑" panose="020B0503020204020204" charset="-122"/>
                <a:cs typeface="微软雅黑" panose="020B0503020204020204" charset="-122"/>
              </a:rPr>
              <a:t>相比昔布类药物不增加心血管栓塞风险，同时起效速度更快。</a:t>
            </a:r>
            <a:r>
              <a:rPr lang="zh-CN" altLang="en-US" sz="1400" dirty="0">
                <a:latin typeface="微软雅黑" panose="020B0503020204020204" charset="-122"/>
                <a:ea typeface="微软雅黑" panose="020B0503020204020204" charset="-122"/>
                <a:cs typeface="微软雅黑" panose="020B0503020204020204" charset="-122"/>
                <a:sym typeface="+mn-ea"/>
              </a:rPr>
              <a:t>洛索洛芬钠</a:t>
            </a:r>
            <a:r>
              <a:rPr lang="zh-CN" altLang="en-US" sz="1400" dirty="0">
                <a:latin typeface="微软雅黑" panose="020B0503020204020204" charset="-122"/>
                <a:ea typeface="微软雅黑" panose="020B0503020204020204" charset="-122"/>
                <a:cs typeface="微软雅黑" panose="020B0503020204020204" charset="-122"/>
              </a:rPr>
              <a:t>适用于需要快速镇痛，但又因存在心血管高危因素而不适用</a:t>
            </a:r>
            <a:r>
              <a:rPr lang="en-US" altLang="zh-CN" sz="1400" dirty="0">
                <a:latin typeface="微软雅黑" panose="020B0503020204020204" charset="-122"/>
                <a:ea typeface="微软雅黑" panose="020B0503020204020204" charset="-122"/>
                <a:cs typeface="微软雅黑" panose="020B0503020204020204" charset="-122"/>
              </a:rPr>
              <a:t>COX-2</a:t>
            </a:r>
            <a:r>
              <a:rPr lang="zh-CN" altLang="en-US" sz="1400" dirty="0">
                <a:latin typeface="微软雅黑" panose="020B0503020204020204" charset="-122"/>
                <a:ea typeface="微软雅黑" panose="020B0503020204020204" charset="-122"/>
                <a:cs typeface="微软雅黑" panose="020B0503020204020204" charset="-122"/>
              </a:rPr>
              <a:t>抑制剂的患者。</a:t>
            </a:r>
            <a:endParaRPr lang="zh-CN" altLang="en-US" sz="1400" dirty="0">
              <a:latin typeface="微软雅黑" panose="020B0503020204020204" charset="-122"/>
              <a:ea typeface="微软雅黑" panose="020B0503020204020204" charset="-122"/>
              <a:cs typeface="微软雅黑" panose="020B0503020204020204" charset="-122"/>
              <a:sym typeface="+mn-ea"/>
            </a:endParaRPr>
          </a:p>
        </p:txBody>
      </p:sp>
      <p:graphicFrame>
        <p:nvGraphicFramePr>
          <p:cNvPr id="4" name="表格 3"/>
          <p:cNvGraphicFramePr/>
          <p:nvPr>
            <p:custDataLst>
              <p:tags r:id="rId15"/>
            </p:custDataLst>
          </p:nvPr>
        </p:nvGraphicFramePr>
        <p:xfrm>
          <a:off x="4343400" y="4940300"/>
          <a:ext cx="3773170" cy="1245870"/>
        </p:xfrm>
        <a:graphic>
          <a:graphicData uri="http://schemas.openxmlformats.org/drawingml/2006/table">
            <a:tbl>
              <a:tblPr firstRow="1" bandRow="1">
                <a:tableStyleId>{5940675A-B579-460E-94D1-54222C63F5DA}</a:tableStyleId>
              </a:tblPr>
              <a:tblGrid>
                <a:gridCol w="1316990"/>
                <a:gridCol w="1198245"/>
                <a:gridCol w="1257935"/>
              </a:tblGrid>
              <a:tr h="433070">
                <a:tc>
                  <a:txBody>
                    <a:bodyPr/>
                    <a:p>
                      <a:pPr algn="ctr">
                        <a:buNone/>
                      </a:pPr>
                      <a:r>
                        <a:rPr lang="zh-CN" altLang="en-US" sz="1200">
                          <a:latin typeface="微软雅黑" panose="020B0503020204020204" charset="-122"/>
                          <a:ea typeface="微软雅黑" panose="020B0503020204020204" charset="-122"/>
                        </a:rPr>
                        <a:t>不良反应发生率</a:t>
                      </a:r>
                      <a:endParaRPr lang="zh-CN" altLang="en-US" sz="1200">
                        <a:latin typeface="微软雅黑" panose="020B0503020204020204" charset="-122"/>
                        <a:ea typeface="微软雅黑" panose="020B0503020204020204" charset="-122"/>
                      </a:endParaRPr>
                    </a:p>
                  </a:txBody>
                  <a:tcPr>
                    <a:lnL w="12700" cmpd="sng">
                      <a:solidFill>
                        <a:schemeClr val="tx1"/>
                      </a:solidFill>
                      <a:prstDash val="solid"/>
                    </a:lnL>
                    <a:lnR w="12700" cmpd="sng">
                      <a:solidFill>
                        <a:schemeClr val="tx1"/>
                      </a:solidFill>
                      <a:prstDash val="solid"/>
                    </a:lnR>
                    <a:lnT w="12700" cmpd="sng">
                      <a:solidFill>
                        <a:schemeClr val="tx1"/>
                      </a:solidFill>
                      <a:prstDash val="solid"/>
                    </a:lnT>
                    <a:lnB w="12700" cmpd="sng">
                      <a:solidFill>
                        <a:schemeClr val="tx1"/>
                      </a:solidFill>
                      <a:prstDash val="solid"/>
                    </a:lnB>
                  </a:tcPr>
                </a:tc>
                <a:tc>
                  <a:txBody>
                    <a:bodyPr/>
                    <a:p>
                      <a:pPr algn="ctr">
                        <a:buNone/>
                      </a:pPr>
                      <a:r>
                        <a:rPr lang="zh-CN" altLang="en-US" sz="1200">
                          <a:solidFill>
                            <a:srgbClr val="FF0000"/>
                          </a:solidFill>
                          <a:latin typeface="微软雅黑" panose="020B0503020204020204" charset="-122"/>
                          <a:ea typeface="微软雅黑" panose="020B0503020204020204" charset="-122"/>
                          <a:cs typeface="微软雅黑" panose="020B0503020204020204" charset="-122"/>
                        </a:rPr>
                        <a:t>洛索洛芬钠</a:t>
                      </a:r>
                      <a:r>
                        <a:rPr lang="zh-CN" altLang="en-US" sz="1200" baseline="30000">
                          <a:solidFill>
                            <a:srgbClr val="FF0000"/>
                          </a:solidFill>
                          <a:latin typeface="微软雅黑" panose="020B0503020204020204" charset="-122"/>
                          <a:ea typeface="微软雅黑" panose="020B0503020204020204" charset="-122"/>
                          <a:cs typeface="微软雅黑" panose="020B0503020204020204" charset="-122"/>
                        </a:rPr>
                        <a:t>[</a:t>
                      </a:r>
                      <a:r>
                        <a:rPr lang="en-US" altLang="zh-CN" sz="1200" baseline="30000">
                          <a:solidFill>
                            <a:srgbClr val="FF0000"/>
                          </a:solidFill>
                          <a:latin typeface="微软雅黑" panose="020B0503020204020204" charset="-122"/>
                          <a:ea typeface="微软雅黑" panose="020B0503020204020204" charset="-122"/>
                          <a:cs typeface="微软雅黑" panose="020B0503020204020204" charset="-122"/>
                        </a:rPr>
                        <a:t>1</a:t>
                      </a:r>
                      <a:r>
                        <a:rPr lang="zh-CN" altLang="en-US" sz="1200" baseline="30000">
                          <a:solidFill>
                            <a:srgbClr val="FF0000"/>
                          </a:solidFill>
                          <a:latin typeface="微软雅黑" panose="020B0503020204020204" charset="-122"/>
                          <a:ea typeface="微软雅黑" panose="020B0503020204020204" charset="-122"/>
                          <a:cs typeface="微软雅黑" panose="020B0503020204020204" charset="-122"/>
                        </a:rPr>
                        <a:t>] </a:t>
                      </a:r>
                      <a:endParaRPr lang="zh-CN" altLang="en-US" sz="1200" baseline="30000">
                        <a:solidFill>
                          <a:srgbClr val="FF0000"/>
                        </a:solidFill>
                        <a:latin typeface="微软雅黑" panose="020B0503020204020204" charset="-122"/>
                        <a:ea typeface="微软雅黑" panose="020B0503020204020204" charset="-122"/>
                        <a:cs typeface="微软雅黑" panose="020B0503020204020204" charset="-122"/>
                      </a:endParaRPr>
                    </a:p>
                  </a:txBody>
                  <a:tcPr>
                    <a:lnL w="12700" cmpd="sng">
                      <a:solidFill>
                        <a:schemeClr val="tx1"/>
                      </a:solidFill>
                      <a:prstDash val="solid"/>
                    </a:lnL>
                    <a:lnR w="12700" cmpd="sng">
                      <a:solidFill>
                        <a:schemeClr val="tx1"/>
                      </a:solidFill>
                      <a:prstDash val="solid"/>
                    </a:lnR>
                    <a:lnT w="12700" cmpd="sng">
                      <a:solidFill>
                        <a:schemeClr val="tx1"/>
                      </a:solidFill>
                      <a:prstDash val="solid"/>
                    </a:lnT>
                    <a:lnB w="12700" cmpd="sng">
                      <a:solidFill>
                        <a:schemeClr val="tx1"/>
                      </a:solidFill>
                      <a:prstDash val="solid"/>
                    </a:lnB>
                  </a:tcPr>
                </a:tc>
                <a:tc>
                  <a:txBody>
                    <a:bodyPr/>
                    <a:p>
                      <a:pPr algn="ctr">
                        <a:buNone/>
                      </a:pPr>
                      <a:r>
                        <a:rPr lang="zh-CN" altLang="en-US" sz="1200">
                          <a:latin typeface="微软雅黑" panose="020B0503020204020204" charset="-122"/>
                          <a:ea typeface="微软雅黑" panose="020B0503020204020204" charset="-122"/>
                          <a:cs typeface="微软雅黑" panose="020B0503020204020204" charset="-122"/>
                        </a:rPr>
                        <a:t>右旋布洛芬</a:t>
                      </a:r>
                      <a:r>
                        <a:rPr lang="zh-CN" altLang="en-US" sz="1200" baseline="30000">
                          <a:solidFill>
                            <a:schemeClr val="tx1"/>
                          </a:solidFill>
                          <a:latin typeface="微软雅黑" panose="020B0503020204020204" charset="-122"/>
                          <a:ea typeface="微软雅黑" panose="020B0503020204020204" charset="-122"/>
                          <a:cs typeface="微软雅黑" panose="020B0503020204020204" charset="-122"/>
                          <a:sym typeface="+mn-ea"/>
                        </a:rPr>
                        <a:t>[</a:t>
                      </a:r>
                      <a:r>
                        <a:rPr lang="en-US" altLang="zh-CN" sz="1200" baseline="30000">
                          <a:solidFill>
                            <a:schemeClr val="tx1"/>
                          </a:solidFill>
                          <a:latin typeface="微软雅黑" panose="020B0503020204020204" charset="-122"/>
                          <a:ea typeface="微软雅黑" panose="020B0503020204020204" charset="-122"/>
                          <a:cs typeface="微软雅黑" panose="020B0503020204020204" charset="-122"/>
                          <a:sym typeface="+mn-ea"/>
                        </a:rPr>
                        <a:t>4</a:t>
                      </a:r>
                      <a:r>
                        <a:rPr lang="zh-CN" altLang="en-US" sz="1200" baseline="30000">
                          <a:solidFill>
                            <a:schemeClr val="tx1"/>
                          </a:solidFill>
                          <a:latin typeface="微软雅黑" panose="020B0503020204020204" charset="-122"/>
                          <a:ea typeface="微软雅黑" panose="020B0503020204020204" charset="-122"/>
                          <a:cs typeface="微软雅黑" panose="020B0503020204020204" charset="-122"/>
                          <a:sym typeface="+mn-ea"/>
                        </a:rPr>
                        <a:t>]</a:t>
                      </a:r>
                      <a:endParaRPr lang="zh-CN" altLang="en-US" sz="1200" baseline="30000">
                        <a:solidFill>
                          <a:schemeClr val="tx1"/>
                        </a:solidFill>
                        <a:latin typeface="微软雅黑" panose="020B0503020204020204" charset="-122"/>
                        <a:ea typeface="微软雅黑" panose="020B0503020204020204" charset="-122"/>
                        <a:cs typeface="微软雅黑" panose="020B0503020204020204" charset="-122"/>
                        <a:sym typeface="+mn-ea"/>
                      </a:endParaRPr>
                    </a:p>
                  </a:txBody>
                  <a:tcPr>
                    <a:lnL w="12700" cmpd="sng">
                      <a:solidFill>
                        <a:schemeClr val="tx1"/>
                      </a:solidFill>
                      <a:prstDash val="solid"/>
                    </a:lnL>
                    <a:lnR w="12700" cmpd="sng">
                      <a:solidFill>
                        <a:schemeClr val="tx1"/>
                      </a:solidFill>
                      <a:prstDash val="solid"/>
                    </a:lnR>
                    <a:lnT w="12700" cmpd="sng">
                      <a:solidFill>
                        <a:schemeClr val="tx1"/>
                      </a:solidFill>
                      <a:prstDash val="solid"/>
                    </a:lnT>
                    <a:lnB w="12700" cmpd="sng">
                      <a:solidFill>
                        <a:schemeClr val="tx1"/>
                      </a:solidFill>
                      <a:prstDash val="solid"/>
                    </a:lnB>
                  </a:tcPr>
                </a:tc>
              </a:tr>
              <a:tr h="355600">
                <a:tc>
                  <a:txBody>
                    <a:bodyPr/>
                    <a:p>
                      <a:pPr algn="ctr">
                        <a:buNone/>
                      </a:pPr>
                      <a:r>
                        <a:rPr lang="zh-CN" altLang="en-US" sz="1200" b="0">
                          <a:solidFill>
                            <a:schemeClr val="tx1"/>
                          </a:solidFill>
                          <a:latin typeface="微软雅黑" panose="020B0503020204020204" charset="-122"/>
                          <a:ea typeface="微软雅黑" panose="020B0503020204020204" charset="-122"/>
                        </a:rPr>
                        <a:t>消化系统症状</a:t>
                      </a:r>
                      <a:endParaRPr lang="zh-CN" altLang="en-US" sz="1200" b="0">
                        <a:solidFill>
                          <a:schemeClr val="tx1"/>
                        </a:solidFill>
                        <a:latin typeface="微软雅黑" panose="020B0503020204020204" charset="-122"/>
                        <a:ea typeface="微软雅黑" panose="020B0503020204020204" charset="-122"/>
                      </a:endParaRPr>
                    </a:p>
                  </a:txBody>
                  <a:tcPr>
                    <a:lnL w="12700" cmpd="sng">
                      <a:solidFill>
                        <a:schemeClr val="tx1"/>
                      </a:solidFill>
                      <a:prstDash val="solid"/>
                    </a:lnL>
                    <a:lnR w="12700" cmpd="sng">
                      <a:solidFill>
                        <a:schemeClr val="tx1"/>
                      </a:solidFill>
                      <a:prstDash val="solid"/>
                    </a:lnR>
                    <a:lnT w="12700" cmpd="sng">
                      <a:solidFill>
                        <a:schemeClr val="tx1"/>
                      </a:solidFill>
                      <a:prstDash val="solid"/>
                    </a:lnT>
                    <a:lnB w="12700" cmpd="sng">
                      <a:solidFill>
                        <a:schemeClr val="tx1"/>
                      </a:solidFill>
                      <a:prstDash val="solid"/>
                    </a:lnB>
                  </a:tcPr>
                </a:tc>
                <a:tc>
                  <a:txBody>
                    <a:bodyPr/>
                    <a:p>
                      <a:pPr algn="ctr">
                        <a:buClrTx/>
                        <a:buSzTx/>
                        <a:buFontTx/>
                        <a:buNone/>
                      </a:pPr>
                      <a:r>
                        <a:rPr lang="zh-CN" altLang="en-US" sz="1200">
                          <a:solidFill>
                            <a:srgbClr val="FF0000"/>
                          </a:solidFill>
                          <a:latin typeface="微软雅黑" panose="020B0503020204020204" charset="-122"/>
                          <a:ea typeface="微软雅黑" panose="020B0503020204020204" charset="-122"/>
                        </a:rPr>
                        <a:t>2.25%</a:t>
                      </a:r>
                      <a:endParaRPr lang="zh-CN" altLang="en-US" sz="1200">
                        <a:solidFill>
                          <a:srgbClr val="FF0000"/>
                        </a:solidFill>
                        <a:latin typeface="微软雅黑" panose="020B0503020204020204" charset="-122"/>
                        <a:ea typeface="微软雅黑" panose="020B0503020204020204" charset="-122"/>
                      </a:endParaRPr>
                    </a:p>
                  </a:txBody>
                  <a:tcPr>
                    <a:lnL w="12700" cmpd="sng">
                      <a:solidFill>
                        <a:schemeClr val="tx1"/>
                      </a:solidFill>
                      <a:prstDash val="solid"/>
                    </a:lnL>
                    <a:lnR w="12700" cmpd="sng">
                      <a:solidFill>
                        <a:schemeClr val="tx1"/>
                      </a:solidFill>
                      <a:prstDash val="solid"/>
                    </a:lnR>
                    <a:lnT w="12700" cmpd="sng">
                      <a:solidFill>
                        <a:schemeClr val="tx1"/>
                      </a:solidFill>
                      <a:prstDash val="solid"/>
                    </a:lnT>
                    <a:lnB w="12700" cmpd="sng">
                      <a:solidFill>
                        <a:schemeClr val="tx1"/>
                      </a:solidFill>
                      <a:prstDash val="solid"/>
                    </a:lnB>
                  </a:tcPr>
                </a:tc>
                <a:tc>
                  <a:txBody>
                    <a:bodyPr/>
                    <a:p>
                      <a:pPr algn="ctr">
                        <a:buClrTx/>
                        <a:buSzTx/>
                        <a:buFontTx/>
                        <a:buNone/>
                      </a:pPr>
                      <a:r>
                        <a:rPr lang="zh-CN" altLang="en-US" sz="1200">
                          <a:solidFill>
                            <a:srgbClr val="FF0000"/>
                          </a:solidFill>
                          <a:latin typeface="微软雅黑" panose="020B0503020204020204" charset="-122"/>
                          <a:ea typeface="微软雅黑" panose="020B0503020204020204" charset="-122"/>
                        </a:rPr>
                        <a:t>16%</a:t>
                      </a:r>
                      <a:endParaRPr lang="zh-CN" altLang="en-US" sz="1200">
                        <a:solidFill>
                          <a:srgbClr val="FF0000"/>
                        </a:solidFill>
                        <a:latin typeface="微软雅黑" panose="020B0503020204020204" charset="-122"/>
                        <a:ea typeface="微软雅黑" panose="020B0503020204020204" charset="-122"/>
                      </a:endParaRPr>
                    </a:p>
                  </a:txBody>
                  <a:tcPr>
                    <a:lnL w="12700" cmpd="sng">
                      <a:solidFill>
                        <a:schemeClr val="tx1"/>
                      </a:solidFill>
                      <a:prstDash val="solid"/>
                    </a:lnL>
                    <a:lnR w="12700" cmpd="sng">
                      <a:solidFill>
                        <a:schemeClr val="tx1"/>
                      </a:solidFill>
                      <a:prstDash val="solid"/>
                    </a:lnR>
                    <a:lnT w="12700" cmpd="sng">
                      <a:solidFill>
                        <a:schemeClr val="tx1"/>
                      </a:solidFill>
                      <a:prstDash val="solid"/>
                    </a:lnT>
                    <a:lnB w="12700" cmpd="sng">
                      <a:solidFill>
                        <a:schemeClr val="tx1"/>
                      </a:solidFill>
                      <a:prstDash val="solid"/>
                    </a:lnB>
                  </a:tcPr>
                </a:tc>
              </a:tr>
              <a:tr h="457200">
                <a:tc>
                  <a:txBody>
                    <a:bodyPr/>
                    <a:p>
                      <a:pPr algn="ctr">
                        <a:buNone/>
                      </a:pPr>
                      <a:r>
                        <a:rPr lang="zh-CN" altLang="en-US" sz="1200" b="0">
                          <a:solidFill>
                            <a:schemeClr val="tx1"/>
                          </a:solidFill>
                          <a:latin typeface="微软雅黑" panose="020B0503020204020204" charset="-122"/>
                          <a:ea typeface="微软雅黑" panose="020B0503020204020204" charset="-122"/>
                        </a:rPr>
                        <a:t>神经系统症状（嗜睡）</a:t>
                      </a:r>
                      <a:endParaRPr lang="zh-CN" altLang="en-US" sz="1200" b="0">
                        <a:solidFill>
                          <a:schemeClr val="tx1"/>
                        </a:solidFill>
                        <a:latin typeface="微软雅黑" panose="020B0503020204020204" charset="-122"/>
                        <a:ea typeface="微软雅黑" panose="020B0503020204020204" charset="-122"/>
                      </a:endParaRPr>
                    </a:p>
                  </a:txBody>
                  <a:tcPr>
                    <a:lnL w="12700" cmpd="sng">
                      <a:solidFill>
                        <a:schemeClr val="tx1"/>
                      </a:solidFill>
                      <a:prstDash val="solid"/>
                    </a:lnL>
                    <a:lnR w="12700" cmpd="sng">
                      <a:solidFill>
                        <a:schemeClr val="tx1"/>
                      </a:solidFill>
                      <a:prstDash val="solid"/>
                    </a:lnR>
                    <a:lnT w="12700" cmpd="sng">
                      <a:solidFill>
                        <a:schemeClr val="tx1"/>
                      </a:solidFill>
                      <a:prstDash val="solid"/>
                    </a:lnT>
                    <a:lnB w="12700" cmpd="sng">
                      <a:solidFill>
                        <a:schemeClr val="tx1"/>
                      </a:solidFill>
                      <a:prstDash val="solid"/>
                    </a:lnB>
                  </a:tcPr>
                </a:tc>
                <a:tc>
                  <a:txBody>
                    <a:bodyPr/>
                    <a:p>
                      <a:pPr algn="ctr">
                        <a:buClrTx/>
                        <a:buSzTx/>
                        <a:buFontTx/>
                        <a:buNone/>
                      </a:pPr>
                      <a:r>
                        <a:rPr lang="zh-CN" altLang="en-US" sz="1200">
                          <a:solidFill>
                            <a:srgbClr val="FF0000"/>
                          </a:solidFill>
                          <a:latin typeface="微软雅黑" panose="020B0503020204020204" charset="-122"/>
                          <a:ea typeface="微软雅黑" panose="020B0503020204020204" charset="-122"/>
                        </a:rPr>
                        <a:t>0.1%</a:t>
                      </a:r>
                      <a:endParaRPr lang="zh-CN" altLang="en-US" sz="1200">
                        <a:solidFill>
                          <a:srgbClr val="FF0000"/>
                        </a:solidFill>
                        <a:latin typeface="微软雅黑" panose="020B0503020204020204" charset="-122"/>
                        <a:ea typeface="微软雅黑" panose="020B0503020204020204" charset="-122"/>
                      </a:endParaRPr>
                    </a:p>
                  </a:txBody>
                  <a:tcPr>
                    <a:lnL w="12700" cmpd="sng">
                      <a:solidFill>
                        <a:schemeClr val="tx1"/>
                      </a:solidFill>
                      <a:prstDash val="solid"/>
                    </a:lnL>
                    <a:lnR w="12700" cmpd="sng">
                      <a:solidFill>
                        <a:schemeClr val="tx1"/>
                      </a:solidFill>
                      <a:prstDash val="solid"/>
                    </a:lnR>
                    <a:lnT w="12700" cmpd="sng">
                      <a:solidFill>
                        <a:schemeClr val="tx1"/>
                      </a:solidFill>
                      <a:prstDash val="solid"/>
                    </a:lnT>
                    <a:lnB w="12700" cmpd="sng">
                      <a:solidFill>
                        <a:schemeClr val="tx1"/>
                      </a:solidFill>
                      <a:prstDash val="solid"/>
                    </a:lnB>
                  </a:tcPr>
                </a:tc>
                <a:tc>
                  <a:txBody>
                    <a:bodyPr/>
                    <a:p>
                      <a:pPr algn="ctr">
                        <a:buClrTx/>
                        <a:buSzTx/>
                        <a:buFontTx/>
                        <a:buNone/>
                      </a:pPr>
                      <a:r>
                        <a:rPr lang="zh-CN" altLang="en-US" sz="1200">
                          <a:solidFill>
                            <a:srgbClr val="FF0000"/>
                          </a:solidFill>
                          <a:latin typeface="微软雅黑" panose="020B0503020204020204" charset="-122"/>
                          <a:ea typeface="微软雅黑" panose="020B0503020204020204" charset="-122"/>
                        </a:rPr>
                        <a:t>1%-3%</a:t>
                      </a:r>
                      <a:endParaRPr lang="zh-CN" altLang="en-US" sz="1200">
                        <a:solidFill>
                          <a:srgbClr val="FF0000"/>
                        </a:solidFill>
                        <a:latin typeface="微软雅黑" panose="020B0503020204020204" charset="-122"/>
                        <a:ea typeface="微软雅黑" panose="020B0503020204020204" charset="-122"/>
                      </a:endParaRPr>
                    </a:p>
                  </a:txBody>
                  <a:tcPr>
                    <a:lnL w="12700" cmpd="sng">
                      <a:solidFill>
                        <a:schemeClr val="tx1"/>
                      </a:solidFill>
                      <a:prstDash val="solid"/>
                    </a:lnL>
                    <a:lnR w="12700" cmpd="sng">
                      <a:solidFill>
                        <a:schemeClr val="tx1"/>
                      </a:solidFill>
                      <a:prstDash val="solid"/>
                    </a:lnR>
                    <a:lnT w="12700" cmpd="sng">
                      <a:solidFill>
                        <a:schemeClr val="tx1"/>
                      </a:solidFill>
                      <a:prstDash val="solid"/>
                    </a:lnT>
                    <a:lnB w="12700" cmpd="sng">
                      <a:solidFill>
                        <a:schemeClr val="tx1"/>
                      </a:solidFill>
                      <a:prstDash val="solid"/>
                    </a:lnB>
                  </a:tcPr>
                </a:tc>
              </a:tr>
            </a:tbl>
          </a:graphicData>
        </a:graphic>
      </p:graphicFrame>
      <p:sp>
        <p:nvSpPr>
          <p:cNvPr id="6" name="文本框 5"/>
          <p:cNvSpPr txBox="1"/>
          <p:nvPr/>
        </p:nvSpPr>
        <p:spPr>
          <a:xfrm>
            <a:off x="914400" y="6477000"/>
            <a:ext cx="9309735" cy="583565"/>
          </a:xfrm>
          <a:prstGeom prst="rect">
            <a:avLst/>
          </a:prstGeom>
          <a:noFill/>
        </p:spPr>
        <p:txBody>
          <a:bodyPr wrap="square" rtlCol="0" anchor="t">
            <a:spAutoFit/>
          </a:bodyPr>
          <a:p>
            <a:r>
              <a:rPr lang="zh-CN" altLang="en-US" sz="800">
                <a:latin typeface="微软雅黑" panose="020B0503020204020204" charset="-122"/>
                <a:ea typeface="微软雅黑" panose="020B0503020204020204" charset="-122"/>
                <a:cs typeface="微软雅黑" panose="020B0503020204020204" charset="-122"/>
                <a:sym typeface="+mn-ea"/>
              </a:rPr>
              <a:t>[</a:t>
            </a:r>
            <a:r>
              <a:rPr lang="en-US" altLang="zh-CN" sz="800">
                <a:latin typeface="微软雅黑" panose="020B0503020204020204" charset="-122"/>
                <a:ea typeface="微软雅黑" panose="020B0503020204020204" charset="-122"/>
                <a:cs typeface="微软雅黑" panose="020B0503020204020204" charset="-122"/>
                <a:sym typeface="+mn-ea"/>
              </a:rPr>
              <a:t>1</a:t>
            </a:r>
            <a:r>
              <a:rPr lang="zh-CN" altLang="en-US" sz="800">
                <a:latin typeface="微软雅黑" panose="020B0503020204020204" charset="-122"/>
                <a:ea typeface="微软雅黑" panose="020B0503020204020204" charset="-122"/>
                <a:cs typeface="微软雅黑" panose="020B0503020204020204" charset="-122"/>
                <a:sym typeface="+mn-ea"/>
              </a:rPr>
              <a:t>]洛索洛芬钠口服溶液说明书</a:t>
            </a:r>
            <a:r>
              <a:rPr lang="en-US" altLang="zh-CN" sz="800">
                <a:latin typeface="微软雅黑" panose="020B0503020204020204" charset="-122"/>
                <a:ea typeface="微软雅黑" panose="020B0503020204020204" charset="-122"/>
                <a:cs typeface="微软雅黑" panose="020B0503020204020204" charset="-122"/>
                <a:sym typeface="+mn-ea"/>
              </a:rPr>
              <a:t> </a:t>
            </a:r>
            <a:r>
              <a:rPr lang="zh-CN" altLang="en-US" sz="800" dirty="0">
                <a:latin typeface="微软雅黑" panose="020B0503020204020204" charset="-122"/>
                <a:ea typeface="微软雅黑" panose="020B0503020204020204" charset="-122"/>
                <a:cs typeface="微软雅黑" panose="020B0503020204020204" charset="-122"/>
                <a:sym typeface="+mn-ea"/>
              </a:rPr>
              <a:t>[</a:t>
            </a:r>
            <a:r>
              <a:rPr lang="en-US" altLang="zh-CN" sz="800" dirty="0">
                <a:latin typeface="微软雅黑" panose="020B0503020204020204" charset="-122"/>
                <a:ea typeface="微软雅黑" panose="020B0503020204020204" charset="-122"/>
                <a:cs typeface="微软雅黑" panose="020B0503020204020204" charset="-122"/>
                <a:sym typeface="+mn-ea"/>
              </a:rPr>
              <a:t>2</a:t>
            </a:r>
            <a:r>
              <a:rPr lang="zh-CN" altLang="en-US" sz="800" dirty="0">
                <a:latin typeface="微软雅黑" panose="020B0503020204020204" charset="-122"/>
                <a:ea typeface="微软雅黑" panose="020B0503020204020204" charset="-122"/>
                <a:cs typeface="微软雅黑" panose="020B0503020204020204" charset="-122"/>
                <a:sym typeface="+mn-ea"/>
              </a:rPr>
              <a:t>]</a:t>
            </a:r>
            <a:r>
              <a:rPr lang="zh-CN" altLang="en-US" sz="800">
                <a:latin typeface="微软雅黑" panose="020B0503020204020204" charset="-122"/>
                <a:ea typeface="微软雅黑" panose="020B0503020204020204" charset="-122"/>
                <a:cs typeface="微软雅黑" panose="020B0503020204020204" charset="-122"/>
                <a:sym typeface="+mn-ea"/>
              </a:rPr>
              <a:t>Aoki T. Effectiveness and safety of loxoprofen in elderly patients with lumbar pain[J]. Drug Investigation, 1992, 4(6): 477-483.</a:t>
            </a:r>
            <a:endParaRPr lang="zh-CN" altLang="en-US" sz="800">
              <a:latin typeface="微软雅黑" panose="020B0503020204020204" charset="-122"/>
              <a:ea typeface="微软雅黑" panose="020B0503020204020204" charset="-122"/>
              <a:cs typeface="微软雅黑" panose="020B0503020204020204" charset="-122"/>
              <a:sym typeface="+mn-ea"/>
            </a:endParaRPr>
          </a:p>
          <a:p>
            <a:r>
              <a:rPr lang="zh-CN" altLang="en-US" sz="800" dirty="0">
                <a:latin typeface="微软雅黑" panose="020B0503020204020204" charset="-122"/>
                <a:ea typeface="微软雅黑" panose="020B0503020204020204" charset="-122"/>
                <a:cs typeface="微软雅黑" panose="020B0503020204020204" charset="-122"/>
                <a:sym typeface="+mn-ea"/>
              </a:rPr>
              <a:t>[</a:t>
            </a:r>
            <a:r>
              <a:rPr lang="en-US" altLang="zh-CN" sz="800" dirty="0">
                <a:latin typeface="微软雅黑" panose="020B0503020204020204" charset="-122"/>
                <a:ea typeface="微软雅黑" panose="020B0503020204020204" charset="-122"/>
                <a:cs typeface="微软雅黑" panose="020B0503020204020204" charset="-122"/>
                <a:sym typeface="+mn-ea"/>
              </a:rPr>
              <a:t>3</a:t>
            </a:r>
            <a:r>
              <a:rPr lang="zh-CN" altLang="en-US" sz="800" dirty="0">
                <a:latin typeface="微软雅黑" panose="020B0503020204020204" charset="-122"/>
                <a:ea typeface="微软雅黑" panose="020B0503020204020204" charset="-122"/>
                <a:cs typeface="微软雅黑" panose="020B0503020204020204" charset="-122"/>
                <a:sym typeface="+mn-ea"/>
              </a:rPr>
              <a:t>]</a:t>
            </a:r>
            <a:r>
              <a:rPr lang="zh-CN" altLang="en-US" sz="800">
                <a:latin typeface="微软雅黑" panose="020B0503020204020204" charset="-122"/>
                <a:ea typeface="微软雅黑" panose="020B0503020204020204" charset="-122"/>
                <a:cs typeface="微软雅黑" panose="020B0503020204020204" charset="-122"/>
                <a:sym typeface="+mn-ea"/>
              </a:rPr>
              <a:t>布洛芬与洛索洛芬钠在阻生齿拔除超前镇痛中的应用效果比较，齐齐哈尔医学院学报</a:t>
            </a:r>
            <a:r>
              <a:rPr lang="en-US" altLang="zh-CN" sz="800">
                <a:latin typeface="微软雅黑" panose="020B0503020204020204" charset="-122"/>
                <a:ea typeface="微软雅黑" panose="020B0503020204020204" charset="-122"/>
                <a:cs typeface="微软雅黑" panose="020B0503020204020204" charset="-122"/>
                <a:sym typeface="+mn-ea"/>
              </a:rPr>
              <a:t> </a:t>
            </a:r>
            <a:r>
              <a:rPr lang="zh-CN" altLang="en-US" sz="800">
                <a:latin typeface="微软雅黑" panose="020B0503020204020204" charset="-122"/>
                <a:ea typeface="微软雅黑" panose="020B0503020204020204" charset="-122"/>
                <a:cs typeface="微软雅黑" panose="020B0503020204020204" charset="-122"/>
                <a:sym typeface="+mn-ea"/>
              </a:rPr>
              <a:t>２０２４</a:t>
            </a:r>
            <a:r>
              <a:rPr lang="en-US" altLang="zh-CN" sz="800">
                <a:latin typeface="微软雅黑" panose="020B0503020204020204" charset="-122"/>
                <a:ea typeface="微软雅黑" panose="020B0503020204020204" charset="-122"/>
                <a:cs typeface="微软雅黑" panose="020B0503020204020204" charset="-122"/>
                <a:sym typeface="+mn-ea"/>
              </a:rPr>
              <a:t> </a:t>
            </a:r>
            <a:r>
              <a:rPr lang="zh-CN" altLang="en-US" sz="800">
                <a:latin typeface="微软雅黑" panose="020B0503020204020204" charset="-122"/>
                <a:ea typeface="微软雅黑" panose="020B0503020204020204" charset="-122"/>
                <a:cs typeface="微软雅黑" panose="020B0503020204020204" charset="-122"/>
                <a:sym typeface="+mn-ea"/>
              </a:rPr>
              <a:t>年第</a:t>
            </a:r>
            <a:r>
              <a:rPr lang="en-US" altLang="zh-CN" sz="800">
                <a:latin typeface="微软雅黑" panose="020B0503020204020204" charset="-122"/>
                <a:ea typeface="微软雅黑" panose="020B0503020204020204" charset="-122"/>
                <a:cs typeface="微软雅黑" panose="020B0503020204020204" charset="-122"/>
                <a:sym typeface="+mn-ea"/>
              </a:rPr>
              <a:t> </a:t>
            </a:r>
            <a:r>
              <a:rPr lang="zh-CN" altLang="en-US" sz="800">
                <a:latin typeface="微软雅黑" panose="020B0503020204020204" charset="-122"/>
                <a:ea typeface="微软雅黑" panose="020B0503020204020204" charset="-122"/>
                <a:cs typeface="微软雅黑" panose="020B0503020204020204" charset="-122"/>
                <a:sym typeface="+mn-ea"/>
              </a:rPr>
              <a:t>４５</a:t>
            </a:r>
            <a:r>
              <a:rPr lang="en-US" altLang="zh-CN" sz="800">
                <a:latin typeface="微软雅黑" panose="020B0503020204020204" charset="-122"/>
                <a:ea typeface="微软雅黑" panose="020B0503020204020204" charset="-122"/>
                <a:cs typeface="微软雅黑" panose="020B0503020204020204" charset="-122"/>
                <a:sym typeface="+mn-ea"/>
              </a:rPr>
              <a:t> </a:t>
            </a:r>
            <a:r>
              <a:rPr lang="zh-CN" altLang="en-US" sz="800">
                <a:latin typeface="微软雅黑" panose="020B0503020204020204" charset="-122"/>
                <a:ea typeface="微软雅黑" panose="020B0503020204020204" charset="-122"/>
                <a:cs typeface="微软雅黑" panose="020B0503020204020204" charset="-122"/>
                <a:sym typeface="+mn-ea"/>
              </a:rPr>
              <a:t>卷第</a:t>
            </a:r>
            <a:r>
              <a:rPr lang="en-US" altLang="zh-CN" sz="800">
                <a:latin typeface="微软雅黑" panose="020B0503020204020204" charset="-122"/>
                <a:ea typeface="微软雅黑" panose="020B0503020204020204" charset="-122"/>
                <a:cs typeface="微软雅黑" panose="020B0503020204020204" charset="-122"/>
                <a:sym typeface="+mn-ea"/>
              </a:rPr>
              <a:t> </a:t>
            </a:r>
            <a:r>
              <a:rPr lang="zh-CN" altLang="en-US" sz="800">
                <a:latin typeface="微软雅黑" panose="020B0503020204020204" charset="-122"/>
                <a:ea typeface="微软雅黑" panose="020B0503020204020204" charset="-122"/>
                <a:cs typeface="微软雅黑" panose="020B0503020204020204" charset="-122"/>
                <a:sym typeface="+mn-ea"/>
              </a:rPr>
              <a:t>８</a:t>
            </a:r>
            <a:r>
              <a:rPr lang="en-US" altLang="zh-CN" sz="800">
                <a:latin typeface="微软雅黑" panose="020B0503020204020204" charset="-122"/>
                <a:ea typeface="微软雅黑" panose="020B0503020204020204" charset="-122"/>
                <a:cs typeface="微软雅黑" panose="020B0503020204020204" charset="-122"/>
                <a:sym typeface="+mn-ea"/>
              </a:rPr>
              <a:t> </a:t>
            </a:r>
            <a:r>
              <a:rPr lang="zh-CN" altLang="en-US" sz="800">
                <a:latin typeface="微软雅黑" panose="020B0503020204020204" charset="-122"/>
                <a:ea typeface="微软雅黑" panose="020B0503020204020204" charset="-122"/>
                <a:cs typeface="微软雅黑" panose="020B0503020204020204" charset="-122"/>
                <a:sym typeface="+mn-ea"/>
              </a:rPr>
              <a:t>期</a:t>
            </a:r>
            <a:endParaRPr lang="zh-CN" altLang="en-US" sz="800">
              <a:latin typeface="微软雅黑" panose="020B0503020204020204" charset="-122"/>
              <a:ea typeface="微软雅黑" panose="020B0503020204020204" charset="-122"/>
              <a:cs typeface="微软雅黑" panose="020B0503020204020204" charset="-122"/>
              <a:sym typeface="+mn-ea"/>
            </a:endParaRPr>
          </a:p>
          <a:p>
            <a:r>
              <a:rPr lang="zh-CN" altLang="en-US" sz="800">
                <a:latin typeface="微软雅黑" panose="020B0503020204020204" charset="-122"/>
                <a:ea typeface="微软雅黑" panose="020B0503020204020204" charset="-122"/>
                <a:cs typeface="微软雅黑" panose="020B0503020204020204" charset="-122"/>
                <a:sym typeface="+mn-ea"/>
              </a:rPr>
              <a:t>[</a:t>
            </a:r>
            <a:r>
              <a:rPr lang="en-US" altLang="zh-CN" sz="800">
                <a:latin typeface="微软雅黑" panose="020B0503020204020204" charset="-122"/>
                <a:ea typeface="微软雅黑" panose="020B0503020204020204" charset="-122"/>
                <a:cs typeface="微软雅黑" panose="020B0503020204020204" charset="-122"/>
                <a:sym typeface="+mn-ea"/>
              </a:rPr>
              <a:t>4</a:t>
            </a:r>
            <a:r>
              <a:rPr lang="zh-CN" altLang="en-US" sz="800">
                <a:latin typeface="微软雅黑" panose="020B0503020204020204" charset="-122"/>
                <a:ea typeface="微软雅黑" panose="020B0503020204020204" charset="-122"/>
                <a:cs typeface="微软雅黑" panose="020B0503020204020204" charset="-122"/>
                <a:sym typeface="+mn-ea"/>
              </a:rPr>
              <a:t>]布洛芬口服溶液说明书</a:t>
            </a:r>
            <a:endParaRPr lang="zh-CN" altLang="en-US" sz="800">
              <a:solidFill>
                <a:schemeClr val="tx1"/>
              </a:solidFill>
              <a:latin typeface="微软雅黑" panose="020B0503020204020204" charset="-122"/>
              <a:ea typeface="微软雅黑" panose="020B0503020204020204" charset="-122"/>
              <a:cs typeface="微软雅黑" panose="020B0503020204020204" charset="-122"/>
              <a:sym typeface="+mn-ea"/>
            </a:endParaRPr>
          </a:p>
          <a:p>
            <a:endParaRPr lang="zh-CN" altLang="en-US" sz="800">
              <a:latin typeface="微软雅黑" panose="020B0503020204020204" charset="-122"/>
              <a:ea typeface="微软雅黑" panose="020B0503020204020204" charset="-122"/>
              <a:cs typeface="微软雅黑" panose="020B0503020204020204" charset="-122"/>
              <a:sym typeface="+mn-ea"/>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a:xfrm>
            <a:off x="1415415" y="100330"/>
            <a:ext cx="8453755" cy="430530"/>
          </a:xfrm>
        </p:spPr>
        <p:txBody>
          <a:bodyPr wrap="square"/>
          <a:p>
            <a:r>
              <a:rPr lang="zh-CN" altLang="en-US" dirty="0">
                <a:solidFill>
                  <a:schemeClr val="bg1"/>
                </a:solidFill>
                <a:sym typeface="+mn-ea"/>
              </a:rPr>
              <a:t>洛索洛芬钠口服溶液起效快、适应症广、镇痛强</a:t>
            </a:r>
            <a:endParaRPr lang="zh-CN" altLang="en-US" dirty="0">
              <a:solidFill>
                <a:schemeClr val="bg1"/>
              </a:solidFill>
              <a:sym typeface="+mn-ea"/>
            </a:endParaRPr>
          </a:p>
        </p:txBody>
      </p:sp>
      <p:sp>
        <p:nvSpPr>
          <p:cNvPr id="5" name="文本占位符 4"/>
          <p:cNvSpPr>
            <a:spLocks noGrp="1"/>
          </p:cNvSpPr>
          <p:nvPr>
            <p:ph type="body" idx="10"/>
          </p:nvPr>
        </p:nvSpPr>
        <p:spPr/>
        <p:txBody>
          <a:bodyPr/>
          <a:p>
            <a:r>
              <a:rPr lang="zh-CN" altLang="en-US"/>
              <a:t>有效性</a:t>
            </a:r>
            <a:endParaRPr lang="zh-CN" altLang="en-US"/>
          </a:p>
        </p:txBody>
      </p:sp>
      <p:pic>
        <p:nvPicPr>
          <p:cNvPr id="4" name="图片 3"/>
          <p:cNvPicPr>
            <a:picLocks noChangeAspect="1"/>
          </p:cNvPicPr>
          <p:nvPr/>
        </p:nvPicPr>
        <p:blipFill>
          <a:blip r:embed="rId1"/>
          <a:stretch>
            <a:fillRect/>
          </a:stretch>
        </p:blipFill>
        <p:spPr>
          <a:xfrm>
            <a:off x="457200" y="3489960"/>
            <a:ext cx="3920490" cy="1903095"/>
          </a:xfrm>
          <a:prstGeom prst="rect">
            <a:avLst/>
          </a:prstGeom>
        </p:spPr>
      </p:pic>
      <p:graphicFrame>
        <p:nvGraphicFramePr>
          <p:cNvPr id="8" name="表格 7"/>
          <p:cNvGraphicFramePr/>
          <p:nvPr>
            <p:custDataLst>
              <p:tags r:id="rId2"/>
            </p:custDataLst>
          </p:nvPr>
        </p:nvGraphicFramePr>
        <p:xfrm>
          <a:off x="506095" y="1600200"/>
          <a:ext cx="3740785" cy="1811020"/>
        </p:xfrm>
        <a:graphic>
          <a:graphicData uri="http://schemas.openxmlformats.org/drawingml/2006/table">
            <a:tbl>
              <a:tblPr/>
              <a:tblGrid>
                <a:gridCol w="913765"/>
                <a:gridCol w="962660"/>
                <a:gridCol w="912495"/>
                <a:gridCol w="951865"/>
              </a:tblGrid>
              <a:tr h="520700">
                <a:tc>
                  <a:txBody>
                    <a:bodyPr/>
                    <a:p>
                      <a:pPr marL="0" indent="0" algn="ctr">
                        <a:spcBef>
                          <a:spcPts val="500"/>
                        </a:spcBef>
                        <a:spcAft>
                          <a:spcPts val="500"/>
                        </a:spcAft>
                      </a:pPr>
                      <a:r>
                        <a:rPr lang="zh-CN" sz="900" b="1">
                          <a:solidFill>
                            <a:schemeClr val="tx1"/>
                          </a:solidFill>
                          <a:latin typeface="微软雅黑" panose="020B0503020204020204" charset="-122"/>
                          <a:ea typeface="微软雅黑" panose="020B0503020204020204" charset="-122"/>
                        </a:rPr>
                        <a:t>药代动力学</a:t>
                      </a:r>
                      <a:endParaRPr lang="zh-CN" sz="900" b="1">
                        <a:solidFill>
                          <a:schemeClr val="tx1"/>
                        </a:solidFill>
                        <a:latin typeface="微软雅黑" panose="020B0503020204020204" charset="-122"/>
                        <a:ea typeface="微软雅黑" panose="020B0503020204020204" charset="-122"/>
                      </a:endParaRPr>
                    </a:p>
                  </a:txBody>
                  <a:tcPr marL="177800" marR="177800" marT="107950" marB="107950" anchor="ctr" anchorCtr="0">
                    <a:lnL w="9525" cap="flat" cmpd="sng">
                      <a:solidFill>
                        <a:srgbClr val="000000"/>
                      </a:solidFill>
                      <a:prstDash val="solid"/>
                      <a:headEnd type="none" w="med" len="med"/>
                      <a:tailEnd type="none" w="med" len="med"/>
                    </a:lnL>
                    <a:lnR w="9525" cap="flat" cmpd="sng">
                      <a:solidFill>
                        <a:srgbClr val="000000"/>
                      </a:solidFill>
                      <a:prstDash val="solid"/>
                      <a:headEnd type="none" w="med" len="med"/>
                      <a:tailEnd type="none" w="med" len="med"/>
                    </a:lnR>
                    <a:lnT w="9525" cap="flat" cmpd="sng">
                      <a:solidFill>
                        <a:srgbClr val="000000"/>
                      </a:solidFill>
                      <a:prstDash val="solid"/>
                      <a:headEnd type="none" w="med" len="med"/>
                      <a:tailEnd type="none" w="med" len="med"/>
                    </a:lnT>
                    <a:lnB w="9525" cap="flat" cmpd="sng">
                      <a:solidFill>
                        <a:srgbClr val="000000"/>
                      </a:solidFill>
                      <a:prstDash val="solid"/>
                      <a:headEnd type="none" w="med" len="med"/>
                      <a:tailEnd type="none" w="med" len="med"/>
                    </a:lnB>
                    <a:solidFill>
                      <a:schemeClr val="bg1">
                        <a:lumMod val="85000"/>
                      </a:schemeClr>
                    </a:solidFill>
                  </a:tcPr>
                </a:tc>
                <a:tc>
                  <a:txBody>
                    <a:bodyPr/>
                    <a:p>
                      <a:pPr marL="0" indent="0" algn="ctr">
                        <a:spcBef>
                          <a:spcPts val="500"/>
                        </a:spcBef>
                        <a:spcAft>
                          <a:spcPts val="500"/>
                        </a:spcAft>
                      </a:pPr>
                      <a:r>
                        <a:rPr lang="en-US" altLang="zh-CN" sz="900" b="1">
                          <a:solidFill>
                            <a:schemeClr val="tx1"/>
                          </a:solidFill>
                          <a:latin typeface="微软雅黑" panose="020B0503020204020204" charset="-122"/>
                          <a:ea typeface="微软雅黑" panose="020B0503020204020204" charset="-122"/>
                          <a:cs typeface="微软雅黑" panose="020B0503020204020204" charset="-122"/>
                        </a:rPr>
                        <a:t>Cmax</a:t>
                      </a:r>
                      <a:r>
                        <a:rPr lang="zh-CN" altLang="en-US" sz="900" b="1">
                          <a:solidFill>
                            <a:schemeClr val="tx1"/>
                          </a:solidFill>
                          <a:latin typeface="微软雅黑" panose="020B0503020204020204" charset="-122"/>
                          <a:ea typeface="微软雅黑" panose="020B0503020204020204" charset="-122"/>
                          <a:cs typeface="微软雅黑" panose="020B0503020204020204" charset="-122"/>
                        </a:rPr>
                        <a:t>（</a:t>
                      </a:r>
                      <a:r>
                        <a:rPr lang="en-US" altLang="zh-CN" sz="900" b="1">
                          <a:solidFill>
                            <a:schemeClr val="tx1"/>
                          </a:solidFill>
                          <a:latin typeface="微软雅黑" panose="020B0503020204020204" charset="-122"/>
                          <a:ea typeface="微软雅黑" panose="020B0503020204020204" charset="-122"/>
                          <a:cs typeface="微软雅黑" panose="020B0503020204020204" charset="-122"/>
                        </a:rPr>
                        <a:t>ug/ml</a:t>
                      </a:r>
                      <a:r>
                        <a:rPr lang="zh-CN" altLang="en-US" sz="900" b="1">
                          <a:solidFill>
                            <a:schemeClr val="tx1"/>
                          </a:solidFill>
                          <a:latin typeface="微软雅黑" panose="020B0503020204020204" charset="-122"/>
                          <a:ea typeface="微软雅黑" panose="020B0503020204020204" charset="-122"/>
                          <a:cs typeface="微软雅黑" panose="020B0503020204020204" charset="-122"/>
                        </a:rPr>
                        <a:t>）</a:t>
                      </a:r>
                      <a:endParaRPr lang="zh-CN" altLang="en-US" sz="900" b="1">
                        <a:solidFill>
                          <a:schemeClr val="tx1"/>
                        </a:solidFill>
                        <a:latin typeface="微软雅黑" panose="020B0503020204020204" charset="-122"/>
                        <a:ea typeface="微软雅黑" panose="020B0503020204020204" charset="-122"/>
                        <a:cs typeface="微软雅黑" panose="020B0503020204020204" charset="-122"/>
                      </a:endParaRPr>
                    </a:p>
                  </a:txBody>
                  <a:tcPr marL="177800" marR="177800" marT="107950" marB="107950" anchor="ctr" anchorCtr="0">
                    <a:lnL w="9525" cap="flat" cmpd="sng">
                      <a:solidFill>
                        <a:srgbClr val="000000"/>
                      </a:solidFill>
                      <a:prstDash val="solid"/>
                      <a:headEnd type="none" w="med" len="med"/>
                      <a:tailEnd type="none" w="med" len="med"/>
                    </a:lnL>
                    <a:lnR w="9525" cap="flat" cmpd="sng">
                      <a:solidFill>
                        <a:srgbClr val="000000"/>
                      </a:solidFill>
                      <a:prstDash val="solid"/>
                      <a:headEnd type="none" w="med" len="med"/>
                      <a:tailEnd type="none" w="med" len="med"/>
                    </a:lnR>
                    <a:lnT w="9525" cap="flat" cmpd="sng">
                      <a:solidFill>
                        <a:srgbClr val="000000"/>
                      </a:solidFill>
                      <a:prstDash val="solid"/>
                      <a:headEnd type="none" w="med" len="med"/>
                      <a:tailEnd type="none" w="med" len="med"/>
                    </a:lnT>
                    <a:lnB w="9525" cap="flat" cmpd="sng">
                      <a:solidFill>
                        <a:srgbClr val="000000"/>
                      </a:solidFill>
                      <a:prstDash val="solid"/>
                      <a:headEnd type="none" w="med" len="med"/>
                      <a:tailEnd type="none" w="med" len="med"/>
                    </a:lnB>
                    <a:solidFill>
                      <a:schemeClr val="bg1">
                        <a:lumMod val="85000"/>
                      </a:schemeClr>
                    </a:solidFill>
                  </a:tcPr>
                </a:tc>
                <a:tc>
                  <a:txBody>
                    <a:bodyPr/>
                    <a:p>
                      <a:pPr marL="0" indent="0" algn="ctr">
                        <a:spcBef>
                          <a:spcPts val="500"/>
                        </a:spcBef>
                        <a:spcAft>
                          <a:spcPts val="500"/>
                        </a:spcAft>
                        <a:buNone/>
                      </a:pPr>
                      <a:r>
                        <a:rPr lang="en-US" altLang="zh-CN" sz="900" b="1">
                          <a:solidFill>
                            <a:schemeClr val="tx1"/>
                          </a:solidFill>
                          <a:latin typeface="微软雅黑" panose="020B0503020204020204" charset="-122"/>
                          <a:ea typeface="微软雅黑" panose="020B0503020204020204" charset="-122"/>
                        </a:rPr>
                        <a:t>T</a:t>
                      </a:r>
                      <a:r>
                        <a:rPr lang="en-US" altLang="zh-CN" sz="900" b="1" baseline="-25000">
                          <a:solidFill>
                            <a:schemeClr val="tx1"/>
                          </a:solidFill>
                          <a:latin typeface="微软雅黑" panose="020B0503020204020204" charset="-122"/>
                          <a:ea typeface="微软雅黑" panose="020B0503020204020204" charset="-122"/>
                        </a:rPr>
                        <a:t>1/2</a:t>
                      </a:r>
                      <a:r>
                        <a:rPr lang="en-US" altLang="zh-CN" sz="900" b="1">
                          <a:solidFill>
                            <a:schemeClr val="tx1"/>
                          </a:solidFill>
                          <a:latin typeface="微软雅黑" panose="020B0503020204020204" charset="-122"/>
                          <a:ea typeface="微软雅黑" panose="020B0503020204020204" charset="-122"/>
                        </a:rPr>
                        <a:t>(h)</a:t>
                      </a:r>
                      <a:endParaRPr lang="en-US" altLang="zh-CN" sz="900" b="1">
                        <a:solidFill>
                          <a:schemeClr val="tx1"/>
                        </a:solidFill>
                        <a:latin typeface="微软雅黑" panose="020B0503020204020204" charset="-122"/>
                        <a:ea typeface="微软雅黑" panose="020B0503020204020204" charset="-122"/>
                      </a:endParaRPr>
                    </a:p>
                  </a:txBody>
                  <a:tcPr marL="177800" marR="177800" marT="107950" marB="107950" anchor="ctr" anchorCtr="0">
                    <a:lnL w="9525" cap="flat" cmpd="sng">
                      <a:solidFill>
                        <a:srgbClr val="000000"/>
                      </a:solidFill>
                      <a:prstDash val="solid"/>
                      <a:headEnd type="none" w="med" len="med"/>
                      <a:tailEnd type="none" w="med" len="med"/>
                    </a:lnL>
                    <a:lnR w="9525" cap="flat" cmpd="sng">
                      <a:solidFill>
                        <a:srgbClr val="000000"/>
                      </a:solidFill>
                      <a:prstDash val="solid"/>
                      <a:headEnd type="none" w="med" len="med"/>
                      <a:tailEnd type="none" w="med" len="med"/>
                    </a:lnR>
                    <a:lnT w="9525" cap="flat" cmpd="sng">
                      <a:solidFill>
                        <a:srgbClr val="000000"/>
                      </a:solidFill>
                      <a:prstDash val="solid"/>
                      <a:headEnd type="none" w="med" len="med"/>
                      <a:tailEnd type="none" w="med" len="med"/>
                    </a:lnT>
                    <a:lnB w="9525" cap="flat" cmpd="sng">
                      <a:solidFill>
                        <a:srgbClr val="000000"/>
                      </a:solidFill>
                      <a:prstDash val="solid"/>
                      <a:headEnd type="none" w="med" len="med"/>
                      <a:tailEnd type="none" w="med" len="med"/>
                    </a:lnB>
                    <a:solidFill>
                      <a:schemeClr val="bg1">
                        <a:lumMod val="85000"/>
                      </a:schemeClr>
                    </a:solidFill>
                  </a:tcPr>
                </a:tc>
                <a:tc>
                  <a:txBody>
                    <a:bodyPr/>
                    <a:p>
                      <a:pPr marL="0" indent="0" algn="ctr">
                        <a:spcBef>
                          <a:spcPts val="500"/>
                        </a:spcBef>
                        <a:spcAft>
                          <a:spcPts val="500"/>
                        </a:spcAft>
                      </a:pPr>
                      <a:r>
                        <a:rPr lang="en-US" altLang="zh-CN" sz="900" b="1">
                          <a:solidFill>
                            <a:schemeClr val="tx1"/>
                          </a:solidFill>
                          <a:latin typeface="微软雅黑" panose="020B0503020204020204" charset="-122"/>
                          <a:ea typeface="微软雅黑" panose="020B0503020204020204" charset="-122"/>
                          <a:cs typeface="微软雅黑" panose="020B0503020204020204" charset="-122"/>
                        </a:rPr>
                        <a:t>tmax</a:t>
                      </a:r>
                      <a:r>
                        <a:rPr lang="zh-CN" altLang="en-US" sz="900" b="1">
                          <a:solidFill>
                            <a:schemeClr val="tx1"/>
                          </a:solidFill>
                          <a:latin typeface="微软雅黑" panose="020B0503020204020204" charset="-122"/>
                          <a:ea typeface="微软雅黑" panose="020B0503020204020204" charset="-122"/>
                          <a:cs typeface="微软雅黑" panose="020B0503020204020204" charset="-122"/>
                        </a:rPr>
                        <a:t>（</a:t>
                      </a:r>
                      <a:r>
                        <a:rPr lang="en-US" altLang="zh-CN" sz="900" b="1">
                          <a:solidFill>
                            <a:schemeClr val="tx1"/>
                          </a:solidFill>
                          <a:latin typeface="微软雅黑" panose="020B0503020204020204" charset="-122"/>
                          <a:ea typeface="微软雅黑" panose="020B0503020204020204" charset="-122"/>
                          <a:cs typeface="微软雅黑" panose="020B0503020204020204" charset="-122"/>
                        </a:rPr>
                        <a:t>h</a:t>
                      </a:r>
                      <a:r>
                        <a:rPr lang="zh-CN" altLang="en-US" sz="900" b="1">
                          <a:solidFill>
                            <a:schemeClr val="tx1"/>
                          </a:solidFill>
                          <a:latin typeface="微软雅黑" panose="020B0503020204020204" charset="-122"/>
                          <a:ea typeface="微软雅黑" panose="020B0503020204020204" charset="-122"/>
                          <a:cs typeface="微软雅黑" panose="020B0503020204020204" charset="-122"/>
                        </a:rPr>
                        <a:t>）</a:t>
                      </a:r>
                      <a:endParaRPr lang="zh-CN" altLang="en-US" sz="900" b="1">
                        <a:solidFill>
                          <a:schemeClr val="tx1"/>
                        </a:solidFill>
                        <a:latin typeface="微软雅黑" panose="020B0503020204020204" charset="-122"/>
                        <a:ea typeface="微软雅黑" panose="020B0503020204020204" charset="-122"/>
                        <a:cs typeface="微软雅黑" panose="020B0503020204020204" charset="-122"/>
                      </a:endParaRPr>
                    </a:p>
                  </a:txBody>
                  <a:tcPr marL="177800" marR="177800" marT="107950" marB="107950" anchor="ctr" anchorCtr="0">
                    <a:lnL w="9525" cap="flat" cmpd="sng">
                      <a:solidFill>
                        <a:srgbClr val="000000"/>
                      </a:solidFill>
                      <a:prstDash val="solid"/>
                      <a:headEnd type="none" w="med" len="med"/>
                      <a:tailEnd type="none" w="med" len="med"/>
                    </a:lnL>
                    <a:lnR w="9525" cap="flat" cmpd="sng">
                      <a:solidFill>
                        <a:srgbClr val="000000"/>
                      </a:solidFill>
                      <a:prstDash val="solid"/>
                      <a:headEnd type="none" w="med" len="med"/>
                      <a:tailEnd type="none" w="med" len="med"/>
                    </a:lnR>
                    <a:lnT w="9525" cap="flat" cmpd="sng">
                      <a:solidFill>
                        <a:srgbClr val="000000"/>
                      </a:solidFill>
                      <a:prstDash val="solid"/>
                      <a:headEnd type="none" w="med" len="med"/>
                      <a:tailEnd type="none" w="med" len="med"/>
                    </a:lnT>
                    <a:lnB w="9525" cap="flat" cmpd="sng">
                      <a:solidFill>
                        <a:srgbClr val="000000"/>
                      </a:solidFill>
                      <a:prstDash val="solid"/>
                      <a:headEnd type="none" w="med" len="med"/>
                      <a:tailEnd type="none" w="med" len="med"/>
                    </a:lnB>
                    <a:solidFill>
                      <a:schemeClr val="bg1">
                        <a:lumMod val="85000"/>
                      </a:schemeClr>
                    </a:solidFill>
                  </a:tcPr>
                </a:tc>
              </a:tr>
              <a:tr h="673100">
                <a:tc>
                  <a:txBody>
                    <a:bodyPr/>
                    <a:p>
                      <a:pPr marL="0" indent="0" algn="l">
                        <a:spcBef>
                          <a:spcPts val="500"/>
                        </a:spcBef>
                        <a:spcAft>
                          <a:spcPts val="500"/>
                        </a:spcAft>
                      </a:pPr>
                      <a:r>
                        <a:rPr lang="zh-CN" sz="900" b="1">
                          <a:solidFill>
                            <a:srgbClr val="000000"/>
                          </a:solidFill>
                          <a:latin typeface="微软雅黑" panose="020B0503020204020204" charset="-122"/>
                          <a:ea typeface="微软雅黑" panose="020B0503020204020204" charset="-122"/>
                          <a:cs typeface="微软雅黑" panose="020B0503020204020204" charset="-122"/>
                        </a:rPr>
                        <a:t>洛索洛芬钠口服溶液</a:t>
                      </a:r>
                      <a:r>
                        <a:rPr lang="en-US" altLang="zh-CN" sz="900" b="1">
                          <a:solidFill>
                            <a:srgbClr val="000000"/>
                          </a:solidFill>
                          <a:latin typeface="微软雅黑" panose="020B0503020204020204" charset="-122"/>
                          <a:ea typeface="微软雅黑" panose="020B0503020204020204" charset="-122"/>
                          <a:cs typeface="微软雅黑" panose="020B0503020204020204" charset="-122"/>
                        </a:rPr>
                        <a:t>60mL</a:t>
                      </a:r>
                      <a:endParaRPr lang="en-US" altLang="zh-CN" sz="900" b="1">
                        <a:solidFill>
                          <a:srgbClr val="000000"/>
                        </a:solidFill>
                        <a:latin typeface="微软雅黑" panose="020B0503020204020204" charset="-122"/>
                        <a:ea typeface="微软雅黑" panose="020B0503020204020204" charset="-122"/>
                        <a:cs typeface="微软雅黑" panose="020B0503020204020204" charset="-122"/>
                      </a:endParaRPr>
                    </a:p>
                  </a:txBody>
                  <a:tcPr marL="177800" marR="177800" marT="107950" marB="107950" anchor="ctr" anchorCtr="0">
                    <a:lnL w="9525" cap="flat" cmpd="sng">
                      <a:solidFill>
                        <a:srgbClr val="000000"/>
                      </a:solidFill>
                      <a:prstDash val="solid"/>
                      <a:headEnd type="none" w="med" len="med"/>
                      <a:tailEnd type="none" w="med" len="med"/>
                    </a:lnL>
                    <a:lnR w="9525" cap="flat" cmpd="sng">
                      <a:solidFill>
                        <a:srgbClr val="000000"/>
                      </a:solidFill>
                      <a:prstDash val="solid"/>
                      <a:headEnd type="none" w="med" len="med"/>
                      <a:tailEnd type="none" w="med" len="med"/>
                    </a:lnR>
                    <a:lnT w="9525" cap="flat" cmpd="sng">
                      <a:solidFill>
                        <a:srgbClr val="000000"/>
                      </a:solidFill>
                      <a:prstDash val="solid"/>
                      <a:headEnd type="none" w="med" len="med"/>
                      <a:tailEnd type="none" w="med" len="med"/>
                    </a:lnT>
                    <a:lnB w="9525" cap="flat" cmpd="sng">
                      <a:solidFill>
                        <a:srgbClr val="000000"/>
                      </a:solidFill>
                      <a:prstDash val="solid"/>
                      <a:headEnd type="none" w="med" len="med"/>
                      <a:tailEnd type="none" w="med" len="med"/>
                    </a:lnB>
                    <a:noFill/>
                  </a:tcPr>
                </a:tc>
                <a:tc>
                  <a:txBody>
                    <a:bodyPr/>
                    <a:p>
                      <a:pPr marL="0" indent="0" algn="ctr">
                        <a:spcBef>
                          <a:spcPts val="500"/>
                        </a:spcBef>
                        <a:spcAft>
                          <a:spcPts val="500"/>
                        </a:spcAft>
                      </a:pPr>
                      <a:r>
                        <a:rPr lang="en-US" altLang="zh-CN" sz="900">
                          <a:solidFill>
                            <a:srgbClr val="000000"/>
                          </a:solidFill>
                          <a:latin typeface="微软雅黑" panose="020B0503020204020204" charset="-122"/>
                          <a:ea typeface="微软雅黑" panose="020B0503020204020204" charset="-122"/>
                          <a:cs typeface="微软雅黑" panose="020B0503020204020204" charset="-122"/>
                        </a:rPr>
                        <a:t>6.09±0.92</a:t>
                      </a:r>
                      <a:endParaRPr lang="en-US" altLang="zh-CN" sz="900">
                        <a:solidFill>
                          <a:srgbClr val="000000"/>
                        </a:solidFill>
                        <a:latin typeface="微软雅黑" panose="020B0503020204020204" charset="-122"/>
                        <a:ea typeface="微软雅黑" panose="020B0503020204020204" charset="-122"/>
                        <a:cs typeface="微软雅黑" panose="020B0503020204020204" charset="-122"/>
                      </a:endParaRPr>
                    </a:p>
                  </a:txBody>
                  <a:tcPr marL="177800" marR="177800" marT="107950" marB="107950" anchor="ctr" anchorCtr="0">
                    <a:lnL w="9525" cap="flat" cmpd="sng">
                      <a:solidFill>
                        <a:srgbClr val="000000"/>
                      </a:solidFill>
                      <a:prstDash val="solid"/>
                      <a:headEnd type="none" w="med" len="med"/>
                      <a:tailEnd type="none" w="med" len="med"/>
                    </a:lnL>
                    <a:lnR w="9525" cap="flat" cmpd="sng">
                      <a:solidFill>
                        <a:srgbClr val="000000"/>
                      </a:solidFill>
                      <a:prstDash val="solid"/>
                      <a:headEnd type="none" w="med" len="med"/>
                      <a:tailEnd type="none" w="med" len="med"/>
                    </a:lnR>
                    <a:lnT w="9525" cap="flat" cmpd="sng">
                      <a:solidFill>
                        <a:srgbClr val="000000"/>
                      </a:solidFill>
                      <a:prstDash val="solid"/>
                      <a:headEnd type="none" w="med" len="med"/>
                      <a:tailEnd type="none" w="med" len="med"/>
                    </a:lnT>
                    <a:lnB w="9525" cap="flat" cmpd="sng">
                      <a:solidFill>
                        <a:srgbClr val="000000"/>
                      </a:solidFill>
                      <a:prstDash val="solid"/>
                      <a:headEnd type="none" w="med" len="med"/>
                      <a:tailEnd type="none" w="med" len="med"/>
                    </a:lnB>
                    <a:noFill/>
                  </a:tcPr>
                </a:tc>
                <a:tc>
                  <a:txBody>
                    <a:bodyPr/>
                    <a:p>
                      <a:pPr marL="0" indent="0" algn="ctr">
                        <a:spcBef>
                          <a:spcPts val="500"/>
                        </a:spcBef>
                        <a:spcAft>
                          <a:spcPts val="500"/>
                        </a:spcAft>
                        <a:buNone/>
                      </a:pPr>
                      <a:r>
                        <a:rPr lang="en-US" altLang="zh-CN" sz="900">
                          <a:solidFill>
                            <a:srgbClr val="000000"/>
                          </a:solidFill>
                          <a:latin typeface="微软雅黑" panose="020B0503020204020204" charset="-122"/>
                          <a:ea typeface="微软雅黑" panose="020B0503020204020204" charset="-122"/>
                          <a:cs typeface="微软雅黑" panose="020B0503020204020204" charset="-122"/>
                          <a:sym typeface="+mn-ea"/>
                        </a:rPr>
                        <a:t>2.02±0.29</a:t>
                      </a:r>
                      <a:endParaRPr lang="en-US" altLang="zh-CN" sz="900">
                        <a:solidFill>
                          <a:srgbClr val="000000"/>
                        </a:solidFill>
                        <a:latin typeface="微软雅黑" panose="020B0503020204020204" charset="-122"/>
                        <a:ea typeface="微软雅黑" panose="020B0503020204020204" charset="-122"/>
                        <a:cs typeface="微软雅黑" panose="020B0503020204020204" charset="-122"/>
                        <a:sym typeface="+mn-ea"/>
                      </a:endParaRPr>
                    </a:p>
                  </a:txBody>
                  <a:tcPr marL="177800" marR="177800" marT="107950" marB="107950" anchor="ctr" anchorCtr="0">
                    <a:lnL w="9525" cap="flat" cmpd="sng">
                      <a:solidFill>
                        <a:srgbClr val="000000"/>
                      </a:solidFill>
                      <a:prstDash val="solid"/>
                      <a:headEnd type="none" w="med" len="med"/>
                      <a:tailEnd type="none" w="med" len="med"/>
                    </a:lnL>
                    <a:lnR w="9525" cap="flat" cmpd="sng">
                      <a:solidFill>
                        <a:srgbClr val="000000"/>
                      </a:solidFill>
                      <a:prstDash val="solid"/>
                      <a:headEnd type="none" w="med" len="med"/>
                      <a:tailEnd type="none" w="med" len="med"/>
                    </a:lnR>
                    <a:lnT w="9525" cap="flat" cmpd="sng">
                      <a:solidFill>
                        <a:srgbClr val="000000"/>
                      </a:solidFill>
                      <a:prstDash val="solid"/>
                      <a:headEnd type="none" w="med" len="med"/>
                      <a:tailEnd type="none" w="med" len="med"/>
                    </a:lnT>
                    <a:lnB w="9525" cap="flat" cmpd="sng">
                      <a:solidFill>
                        <a:srgbClr val="000000"/>
                      </a:solidFill>
                      <a:prstDash val="solid"/>
                      <a:headEnd type="none" w="med" len="med"/>
                      <a:tailEnd type="none" w="med" len="med"/>
                    </a:lnB>
                    <a:noFill/>
                  </a:tcPr>
                </a:tc>
                <a:tc>
                  <a:txBody>
                    <a:bodyPr/>
                    <a:p>
                      <a:pPr marL="0" indent="0" algn="ctr">
                        <a:spcBef>
                          <a:spcPts val="500"/>
                        </a:spcBef>
                        <a:spcAft>
                          <a:spcPts val="500"/>
                        </a:spcAft>
                      </a:pPr>
                      <a:r>
                        <a:rPr lang="en-US" altLang="zh-CN" sz="900">
                          <a:solidFill>
                            <a:srgbClr val="000000"/>
                          </a:solidFill>
                          <a:latin typeface="微软雅黑" panose="020B0503020204020204" charset="-122"/>
                          <a:ea typeface="微软雅黑" panose="020B0503020204020204" charset="-122"/>
                          <a:cs typeface="微软雅黑" panose="020B0503020204020204" charset="-122"/>
                        </a:rPr>
                        <a:t>0.32±0.10</a:t>
                      </a:r>
                      <a:endParaRPr lang="en-US" altLang="zh-CN" sz="900">
                        <a:solidFill>
                          <a:srgbClr val="000000"/>
                        </a:solidFill>
                        <a:latin typeface="微软雅黑" panose="020B0503020204020204" charset="-122"/>
                        <a:ea typeface="微软雅黑" panose="020B0503020204020204" charset="-122"/>
                        <a:cs typeface="微软雅黑" panose="020B0503020204020204" charset="-122"/>
                      </a:endParaRPr>
                    </a:p>
                  </a:txBody>
                  <a:tcPr marL="177800" marR="177800" marT="107950" marB="107950" anchor="ctr" anchorCtr="0">
                    <a:lnL w="9525" cap="flat" cmpd="sng">
                      <a:solidFill>
                        <a:srgbClr val="000000"/>
                      </a:solidFill>
                      <a:prstDash val="solid"/>
                      <a:headEnd type="none" w="med" len="med"/>
                      <a:tailEnd type="none" w="med" len="med"/>
                    </a:lnL>
                    <a:lnR w="9525" cap="flat" cmpd="sng">
                      <a:solidFill>
                        <a:srgbClr val="000000"/>
                      </a:solidFill>
                      <a:prstDash val="solid"/>
                      <a:headEnd type="none" w="med" len="med"/>
                      <a:tailEnd type="none" w="med" len="med"/>
                    </a:lnR>
                    <a:lnT w="9525" cap="flat" cmpd="sng">
                      <a:solidFill>
                        <a:srgbClr val="000000"/>
                      </a:solidFill>
                      <a:prstDash val="solid"/>
                      <a:headEnd type="none" w="med" len="med"/>
                      <a:tailEnd type="none" w="med" len="med"/>
                    </a:lnT>
                    <a:lnB w="9525" cap="flat" cmpd="sng">
                      <a:solidFill>
                        <a:srgbClr val="000000"/>
                      </a:solidFill>
                      <a:prstDash val="solid"/>
                      <a:headEnd type="none" w="med" len="med"/>
                      <a:tailEnd type="none" w="med" len="med"/>
                    </a:lnB>
                    <a:noFill/>
                  </a:tcPr>
                </a:tc>
              </a:tr>
              <a:tr h="617220">
                <a:tc>
                  <a:txBody>
                    <a:bodyPr/>
                    <a:p>
                      <a:pPr marL="0" indent="0" algn="l">
                        <a:spcBef>
                          <a:spcPts val="500"/>
                        </a:spcBef>
                        <a:spcAft>
                          <a:spcPts val="500"/>
                        </a:spcAft>
                      </a:pPr>
                      <a:r>
                        <a:rPr lang="zh-CN" sz="900" b="1">
                          <a:solidFill>
                            <a:srgbClr val="000000"/>
                          </a:solidFill>
                          <a:latin typeface="微软雅黑" panose="020B0503020204020204" charset="-122"/>
                          <a:ea typeface="微软雅黑" panose="020B0503020204020204" charset="-122"/>
                          <a:cs typeface="微软雅黑" panose="020B0503020204020204" charset="-122"/>
                        </a:rPr>
                        <a:t>洛索洛芬钠片</a:t>
                      </a:r>
                      <a:r>
                        <a:rPr lang="en-US" altLang="zh-CN" sz="900" b="1">
                          <a:solidFill>
                            <a:srgbClr val="000000"/>
                          </a:solidFill>
                          <a:latin typeface="微软雅黑" panose="020B0503020204020204" charset="-122"/>
                          <a:ea typeface="微软雅黑" panose="020B0503020204020204" charset="-122"/>
                          <a:cs typeface="微软雅黑" panose="020B0503020204020204" charset="-122"/>
                        </a:rPr>
                        <a:t>60mg</a:t>
                      </a:r>
                      <a:endParaRPr lang="en-US" altLang="zh-CN" sz="900" b="1">
                        <a:solidFill>
                          <a:srgbClr val="000000"/>
                        </a:solidFill>
                        <a:latin typeface="微软雅黑" panose="020B0503020204020204" charset="-122"/>
                        <a:ea typeface="微软雅黑" panose="020B0503020204020204" charset="-122"/>
                        <a:cs typeface="微软雅黑" panose="020B0503020204020204" charset="-122"/>
                      </a:endParaRPr>
                    </a:p>
                  </a:txBody>
                  <a:tcPr marL="177800" marR="177800" marT="107950" marB="107950" anchor="ctr" anchorCtr="0">
                    <a:lnL w="9525" cap="flat" cmpd="sng">
                      <a:solidFill>
                        <a:srgbClr val="000000"/>
                      </a:solidFill>
                      <a:prstDash val="solid"/>
                      <a:headEnd type="none" w="med" len="med"/>
                      <a:tailEnd type="none" w="med" len="med"/>
                    </a:lnL>
                    <a:lnR w="9525" cap="flat" cmpd="sng">
                      <a:solidFill>
                        <a:srgbClr val="000000"/>
                      </a:solidFill>
                      <a:prstDash val="solid"/>
                      <a:headEnd type="none" w="med" len="med"/>
                      <a:tailEnd type="none" w="med" len="med"/>
                    </a:lnR>
                    <a:lnT w="9525" cap="flat" cmpd="sng">
                      <a:solidFill>
                        <a:srgbClr val="000000"/>
                      </a:solidFill>
                      <a:prstDash val="solid"/>
                      <a:headEnd type="none" w="med" len="med"/>
                      <a:tailEnd type="none" w="med" len="med"/>
                    </a:lnT>
                    <a:lnB w="9525" cap="flat" cmpd="sng">
                      <a:solidFill>
                        <a:srgbClr val="000000"/>
                      </a:solidFill>
                      <a:prstDash val="solid"/>
                      <a:headEnd type="none" w="med" len="med"/>
                      <a:tailEnd type="none" w="med" len="med"/>
                    </a:lnB>
                    <a:noFill/>
                  </a:tcPr>
                </a:tc>
                <a:tc>
                  <a:txBody>
                    <a:bodyPr/>
                    <a:p>
                      <a:pPr marL="0" indent="0" algn="ctr">
                        <a:spcBef>
                          <a:spcPts val="500"/>
                        </a:spcBef>
                        <a:spcAft>
                          <a:spcPts val="500"/>
                        </a:spcAft>
                      </a:pPr>
                      <a:r>
                        <a:rPr lang="en-US" altLang="zh-CN" sz="900">
                          <a:solidFill>
                            <a:srgbClr val="000000"/>
                          </a:solidFill>
                          <a:latin typeface="微软雅黑" panose="020B0503020204020204" charset="-122"/>
                          <a:ea typeface="微软雅黑" panose="020B0503020204020204" charset="-122"/>
                          <a:cs typeface="微软雅黑" panose="020B0503020204020204" charset="-122"/>
                        </a:rPr>
                        <a:t>5.86±1.40</a:t>
                      </a:r>
                      <a:endParaRPr lang="en-US" altLang="zh-CN" sz="900">
                        <a:solidFill>
                          <a:srgbClr val="000000"/>
                        </a:solidFill>
                        <a:latin typeface="微软雅黑" panose="020B0503020204020204" charset="-122"/>
                        <a:ea typeface="微软雅黑" panose="020B0503020204020204" charset="-122"/>
                        <a:cs typeface="微软雅黑" panose="020B0503020204020204" charset="-122"/>
                      </a:endParaRPr>
                    </a:p>
                  </a:txBody>
                  <a:tcPr marL="177800" marR="177800" marT="107950" marB="107950" anchor="ctr" anchorCtr="0">
                    <a:lnL w="9525" cap="flat" cmpd="sng">
                      <a:solidFill>
                        <a:srgbClr val="000000"/>
                      </a:solidFill>
                      <a:prstDash val="solid"/>
                      <a:headEnd type="none" w="med" len="med"/>
                      <a:tailEnd type="none" w="med" len="med"/>
                    </a:lnL>
                    <a:lnR w="9525" cap="flat" cmpd="sng">
                      <a:solidFill>
                        <a:srgbClr val="000000"/>
                      </a:solidFill>
                      <a:prstDash val="solid"/>
                      <a:headEnd type="none" w="med" len="med"/>
                      <a:tailEnd type="none" w="med" len="med"/>
                    </a:lnR>
                    <a:lnT w="9525" cap="flat" cmpd="sng">
                      <a:solidFill>
                        <a:srgbClr val="000000"/>
                      </a:solidFill>
                      <a:prstDash val="solid"/>
                      <a:headEnd type="none" w="med" len="med"/>
                      <a:tailEnd type="none" w="med" len="med"/>
                    </a:lnT>
                    <a:lnB w="9525" cap="flat" cmpd="sng">
                      <a:solidFill>
                        <a:srgbClr val="000000"/>
                      </a:solidFill>
                      <a:prstDash val="solid"/>
                      <a:headEnd type="none" w="med" len="med"/>
                      <a:tailEnd type="none" w="med" len="med"/>
                    </a:lnB>
                    <a:noFill/>
                  </a:tcPr>
                </a:tc>
                <a:tc>
                  <a:txBody>
                    <a:bodyPr/>
                    <a:p>
                      <a:pPr marL="0" indent="0" algn="ctr">
                        <a:spcBef>
                          <a:spcPts val="500"/>
                        </a:spcBef>
                        <a:spcAft>
                          <a:spcPts val="500"/>
                        </a:spcAft>
                        <a:buNone/>
                      </a:pPr>
                      <a:r>
                        <a:rPr lang="en-US" altLang="zh-CN" sz="900">
                          <a:solidFill>
                            <a:srgbClr val="000000"/>
                          </a:solidFill>
                          <a:latin typeface="微软雅黑" panose="020B0503020204020204" charset="-122"/>
                          <a:ea typeface="微软雅黑" panose="020B0503020204020204" charset="-122"/>
                          <a:cs typeface="微软雅黑" panose="020B0503020204020204" charset="-122"/>
                          <a:sym typeface="+mn-ea"/>
                        </a:rPr>
                        <a:t>1.99±0.24</a:t>
                      </a:r>
                      <a:endParaRPr lang="en-US" altLang="zh-CN" sz="900">
                        <a:solidFill>
                          <a:srgbClr val="000000"/>
                        </a:solidFill>
                        <a:latin typeface="微软雅黑" panose="020B0503020204020204" charset="-122"/>
                        <a:ea typeface="微软雅黑" panose="020B0503020204020204" charset="-122"/>
                        <a:cs typeface="微软雅黑" panose="020B0503020204020204" charset="-122"/>
                        <a:sym typeface="+mn-ea"/>
                      </a:endParaRPr>
                    </a:p>
                  </a:txBody>
                  <a:tcPr marL="177800" marR="177800" marT="107950" marB="107950" anchor="ctr" anchorCtr="0">
                    <a:lnL w="9525" cap="flat" cmpd="sng">
                      <a:solidFill>
                        <a:srgbClr val="000000"/>
                      </a:solidFill>
                      <a:prstDash val="solid"/>
                      <a:headEnd type="none" w="med" len="med"/>
                      <a:tailEnd type="none" w="med" len="med"/>
                    </a:lnL>
                    <a:lnR w="9525" cap="flat" cmpd="sng">
                      <a:solidFill>
                        <a:srgbClr val="000000"/>
                      </a:solidFill>
                      <a:prstDash val="solid"/>
                      <a:headEnd type="none" w="med" len="med"/>
                      <a:tailEnd type="none" w="med" len="med"/>
                    </a:lnR>
                    <a:lnT w="9525" cap="flat" cmpd="sng">
                      <a:solidFill>
                        <a:srgbClr val="000000"/>
                      </a:solidFill>
                      <a:prstDash val="solid"/>
                      <a:headEnd type="none" w="med" len="med"/>
                      <a:tailEnd type="none" w="med" len="med"/>
                    </a:lnT>
                    <a:lnB w="9525" cap="flat" cmpd="sng">
                      <a:solidFill>
                        <a:srgbClr val="000000"/>
                      </a:solidFill>
                      <a:prstDash val="solid"/>
                      <a:headEnd type="none" w="med" len="med"/>
                      <a:tailEnd type="none" w="med" len="med"/>
                    </a:lnB>
                    <a:noFill/>
                  </a:tcPr>
                </a:tc>
                <a:tc>
                  <a:txBody>
                    <a:bodyPr/>
                    <a:p>
                      <a:pPr marL="0" indent="0" algn="ctr">
                        <a:spcBef>
                          <a:spcPts val="500"/>
                        </a:spcBef>
                        <a:spcAft>
                          <a:spcPts val="500"/>
                        </a:spcAft>
                      </a:pPr>
                      <a:r>
                        <a:rPr lang="en-US" altLang="zh-CN" sz="900">
                          <a:solidFill>
                            <a:srgbClr val="000000"/>
                          </a:solidFill>
                          <a:latin typeface="微软雅黑" panose="020B0503020204020204" charset="-122"/>
                          <a:ea typeface="微软雅黑" panose="020B0503020204020204" charset="-122"/>
                          <a:cs typeface="微软雅黑" panose="020B0503020204020204" charset="-122"/>
                        </a:rPr>
                        <a:t>0.47±0.15</a:t>
                      </a:r>
                      <a:endParaRPr lang="en-US" altLang="zh-CN" sz="900">
                        <a:solidFill>
                          <a:srgbClr val="000000"/>
                        </a:solidFill>
                        <a:latin typeface="微软雅黑" panose="020B0503020204020204" charset="-122"/>
                        <a:ea typeface="微软雅黑" panose="020B0503020204020204" charset="-122"/>
                        <a:cs typeface="微软雅黑" panose="020B0503020204020204" charset="-122"/>
                      </a:endParaRPr>
                    </a:p>
                  </a:txBody>
                  <a:tcPr marL="177800" marR="177800" marT="107950" marB="107950" anchor="ctr" anchorCtr="0">
                    <a:lnL w="9525" cap="flat" cmpd="sng">
                      <a:solidFill>
                        <a:srgbClr val="000000"/>
                      </a:solidFill>
                      <a:prstDash val="solid"/>
                      <a:headEnd type="none" w="med" len="med"/>
                      <a:tailEnd type="none" w="med" len="med"/>
                    </a:lnL>
                    <a:lnR w="9525" cap="flat" cmpd="sng">
                      <a:solidFill>
                        <a:srgbClr val="000000"/>
                      </a:solidFill>
                      <a:prstDash val="solid"/>
                      <a:headEnd type="none" w="med" len="med"/>
                      <a:tailEnd type="none" w="med" len="med"/>
                    </a:lnR>
                    <a:lnT w="9525" cap="flat" cmpd="sng">
                      <a:solidFill>
                        <a:srgbClr val="000000"/>
                      </a:solidFill>
                      <a:prstDash val="solid"/>
                      <a:headEnd type="none" w="med" len="med"/>
                      <a:tailEnd type="none" w="med" len="med"/>
                    </a:lnT>
                    <a:lnB w="9525" cap="flat" cmpd="sng">
                      <a:solidFill>
                        <a:srgbClr val="000000"/>
                      </a:solidFill>
                      <a:prstDash val="solid"/>
                      <a:headEnd type="none" w="med" len="med"/>
                      <a:tailEnd type="none" w="med" len="med"/>
                    </a:lnB>
                    <a:noFill/>
                  </a:tcPr>
                </a:tc>
              </a:tr>
            </a:tbl>
          </a:graphicData>
        </a:graphic>
      </p:graphicFrame>
      <p:grpSp>
        <p:nvGrpSpPr>
          <p:cNvPr id="13" name="组合 12"/>
          <p:cNvGrpSpPr/>
          <p:nvPr/>
        </p:nvGrpSpPr>
        <p:grpSpPr>
          <a:xfrm>
            <a:off x="304800" y="990600"/>
            <a:ext cx="4250690" cy="4729480"/>
            <a:chOff x="917" y="2752"/>
            <a:chExt cx="6694" cy="7448"/>
          </a:xfrm>
        </p:grpSpPr>
        <p:sp>
          <p:nvSpPr>
            <p:cNvPr id="7" name="圆角矩形 6"/>
            <p:cNvSpPr/>
            <p:nvPr/>
          </p:nvSpPr>
          <p:spPr>
            <a:xfrm>
              <a:off x="917" y="2752"/>
              <a:ext cx="6695" cy="720"/>
            </a:xfrm>
            <a:prstGeom prst="roundRect">
              <a:avLst/>
            </a:prstGeom>
            <a:solidFill>
              <a:srgbClr val="00A141"/>
            </a:solidFill>
            <a:ln>
              <a:noFill/>
            </a:ln>
          </p:spPr>
          <p:style>
            <a:lnRef idx="2">
              <a:schemeClr val="accent1">
                <a:lumMod val="75000"/>
              </a:schemeClr>
            </a:lnRef>
            <a:fillRef idx="1">
              <a:schemeClr val="accent1"/>
            </a:fillRef>
            <a:effectRef idx="0">
              <a:srgbClr val="FFFFFF"/>
            </a:effectRef>
            <a:fontRef idx="minor">
              <a:schemeClr val="lt1"/>
            </a:fontRef>
          </p:style>
          <p:txBody>
            <a:bodyPr rtlCol="0" anchor="ctr"/>
            <a:p>
              <a:pPr algn="ctr"/>
              <a:r>
                <a:rPr lang="zh-CN" altLang="en-US">
                  <a:latin typeface="微软雅黑" panose="020B0503020204020204" charset="-122"/>
                  <a:ea typeface="微软雅黑" panose="020B0503020204020204" charset="-122"/>
                  <a:cs typeface="微软雅黑" panose="020B0503020204020204" charset="-122"/>
                </a:rPr>
                <a:t>相较固体制剂，口服溶液起效更快</a:t>
              </a:r>
              <a:r>
                <a:rPr lang="zh-CN" altLang="en-US" baseline="30000" dirty="0">
                  <a:latin typeface="微软雅黑" panose="020B0503020204020204" charset="-122"/>
                  <a:ea typeface="微软雅黑" panose="020B0503020204020204" charset="-122"/>
                  <a:cs typeface="微软雅黑" panose="020B0503020204020204" charset="-122"/>
                  <a:sym typeface="+mn-ea"/>
                </a:rPr>
                <a:t>[</a:t>
              </a:r>
              <a:r>
                <a:rPr lang="en-US" altLang="zh-CN" baseline="30000" dirty="0">
                  <a:latin typeface="微软雅黑" panose="020B0503020204020204" charset="-122"/>
                  <a:ea typeface="微软雅黑" panose="020B0503020204020204" charset="-122"/>
                  <a:cs typeface="微软雅黑" panose="020B0503020204020204" charset="-122"/>
                  <a:sym typeface="+mn-ea"/>
                </a:rPr>
                <a:t>1</a:t>
              </a:r>
              <a:r>
                <a:rPr lang="zh-CN" altLang="en-US" baseline="30000" dirty="0">
                  <a:latin typeface="微软雅黑" panose="020B0503020204020204" charset="-122"/>
                  <a:ea typeface="微软雅黑" panose="020B0503020204020204" charset="-122"/>
                  <a:cs typeface="微软雅黑" panose="020B0503020204020204" charset="-122"/>
                  <a:sym typeface="+mn-ea"/>
                </a:rPr>
                <a:t>]</a:t>
              </a:r>
              <a:endParaRPr lang="zh-CN" altLang="en-US">
                <a:latin typeface="微软雅黑" panose="020B0503020204020204" charset="-122"/>
                <a:ea typeface="微软雅黑" panose="020B0503020204020204" charset="-122"/>
                <a:cs typeface="微软雅黑" panose="020B0503020204020204" charset="-122"/>
              </a:endParaRPr>
            </a:p>
          </p:txBody>
        </p:sp>
        <p:sp>
          <p:nvSpPr>
            <p:cNvPr id="9" name="矩形 8"/>
            <p:cNvSpPr/>
            <p:nvPr/>
          </p:nvSpPr>
          <p:spPr>
            <a:xfrm>
              <a:off x="917" y="3472"/>
              <a:ext cx="6600" cy="6728"/>
            </a:xfrm>
            <a:prstGeom prst="rect">
              <a:avLst/>
            </a:prstGeom>
            <a:noFill/>
            <a:ln>
              <a:solidFill>
                <a:srgbClr val="00A141"/>
              </a:solidFill>
            </a:ln>
            <a:extLst>
              <a:ext uri="{909E8E84-426E-40DD-AFC4-6F175D3DCCD1}">
                <a14:hiddenFill xmlns:a14="http://schemas.microsoft.com/office/drawing/2010/main">
                  <a:solidFill>
                    <a:schemeClr val="accent1"/>
                  </a:solidFill>
                </a14:hiddenFill>
              </a:ext>
            </a:extLst>
          </p:spPr>
          <p:style>
            <a:lnRef idx="2">
              <a:schemeClr val="accent1">
                <a:lumMod val="75000"/>
              </a:schemeClr>
            </a:lnRef>
            <a:fillRef idx="1">
              <a:schemeClr val="accent1"/>
            </a:fillRef>
            <a:effectRef idx="0">
              <a:srgbClr val="FFFFFF"/>
            </a:effectRef>
            <a:fontRef idx="minor">
              <a:schemeClr val="lt1"/>
            </a:fontRef>
          </p:style>
          <p:txBody>
            <a:bodyPr rtlCol="0" anchor="ctr"/>
            <a:p>
              <a:pPr algn="ctr"/>
              <a:endParaRPr lang="zh-CN" altLang="en-US">
                <a:latin typeface="微软雅黑" panose="020B0503020204020204" charset="-122"/>
                <a:ea typeface="微软雅黑" panose="020B0503020204020204" charset="-122"/>
              </a:endParaRPr>
            </a:p>
          </p:txBody>
        </p:sp>
      </p:grpSp>
      <p:grpSp>
        <p:nvGrpSpPr>
          <p:cNvPr id="14" name="组合 13"/>
          <p:cNvGrpSpPr/>
          <p:nvPr/>
        </p:nvGrpSpPr>
        <p:grpSpPr>
          <a:xfrm>
            <a:off x="4800600" y="990600"/>
            <a:ext cx="7186295" cy="5716050"/>
            <a:chOff x="7871" y="1773"/>
            <a:chExt cx="11050" cy="7786"/>
          </a:xfrm>
        </p:grpSpPr>
        <p:sp>
          <p:nvSpPr>
            <p:cNvPr id="10" name="圆角矩形 9"/>
            <p:cNvSpPr/>
            <p:nvPr/>
          </p:nvSpPr>
          <p:spPr>
            <a:xfrm>
              <a:off x="7920" y="1773"/>
              <a:ext cx="11001" cy="720"/>
            </a:xfrm>
            <a:prstGeom prst="roundRect">
              <a:avLst/>
            </a:prstGeom>
            <a:solidFill>
              <a:srgbClr val="00A141"/>
            </a:solidFill>
            <a:ln>
              <a:noFill/>
            </a:ln>
          </p:spPr>
          <p:style>
            <a:lnRef idx="2">
              <a:schemeClr val="accent1">
                <a:lumMod val="75000"/>
              </a:schemeClr>
            </a:lnRef>
            <a:fillRef idx="1">
              <a:schemeClr val="accent1"/>
            </a:fillRef>
            <a:effectRef idx="0">
              <a:srgbClr val="FFFFFF"/>
            </a:effectRef>
            <a:fontRef idx="minor">
              <a:schemeClr val="lt1"/>
            </a:fontRef>
          </p:style>
          <p:txBody>
            <a:bodyPr rtlCol="0" anchor="ctr"/>
            <a:p>
              <a:pPr algn="ctr"/>
              <a:r>
                <a:rPr lang="zh-CN" altLang="en-US">
                  <a:latin typeface="微软雅黑" panose="020B0503020204020204" charset="-122"/>
                  <a:ea typeface="微软雅黑" panose="020B0503020204020204" charset="-122"/>
                </a:rPr>
                <a:t>相较其他同类更快更安全</a:t>
              </a:r>
              <a:endParaRPr lang="zh-CN" altLang="en-US">
                <a:latin typeface="微软雅黑" panose="020B0503020204020204" charset="-122"/>
                <a:ea typeface="微软雅黑" panose="020B0503020204020204" charset="-122"/>
              </a:endParaRPr>
            </a:p>
          </p:txBody>
        </p:sp>
        <p:sp>
          <p:nvSpPr>
            <p:cNvPr id="11" name="矩形 10"/>
            <p:cNvSpPr/>
            <p:nvPr/>
          </p:nvSpPr>
          <p:spPr>
            <a:xfrm>
              <a:off x="7871" y="2504"/>
              <a:ext cx="10969" cy="7055"/>
            </a:xfrm>
            <a:prstGeom prst="rect">
              <a:avLst/>
            </a:prstGeom>
            <a:noFill/>
            <a:ln>
              <a:solidFill>
                <a:srgbClr val="00A141"/>
              </a:solidFill>
            </a:ln>
            <a:extLst>
              <a:ext uri="{909E8E84-426E-40DD-AFC4-6F175D3DCCD1}">
                <a14:hiddenFill xmlns:a14="http://schemas.microsoft.com/office/drawing/2010/main">
                  <a:solidFill>
                    <a:schemeClr val="accent1"/>
                  </a:solidFill>
                </a14:hiddenFill>
              </a:ext>
            </a:extLst>
          </p:spPr>
          <p:style>
            <a:lnRef idx="2">
              <a:schemeClr val="accent1">
                <a:lumMod val="75000"/>
              </a:schemeClr>
            </a:lnRef>
            <a:fillRef idx="1">
              <a:schemeClr val="accent1"/>
            </a:fillRef>
            <a:effectRef idx="0">
              <a:srgbClr val="FFFFFF"/>
            </a:effectRef>
            <a:fontRef idx="minor">
              <a:schemeClr val="lt1"/>
            </a:fontRef>
          </p:style>
          <p:txBody>
            <a:bodyPr rtlCol="0" anchor="ctr"/>
            <a:p>
              <a:pPr algn="ctr"/>
              <a:endParaRPr lang="zh-CN" altLang="en-US">
                <a:latin typeface="微软雅黑" panose="020B0503020204020204" charset="-122"/>
                <a:ea typeface="微软雅黑" panose="020B0503020204020204" charset="-122"/>
              </a:endParaRPr>
            </a:p>
          </p:txBody>
        </p:sp>
      </p:grpSp>
      <p:graphicFrame>
        <p:nvGraphicFramePr>
          <p:cNvPr id="12" name="表格 11"/>
          <p:cNvGraphicFramePr/>
          <p:nvPr/>
        </p:nvGraphicFramePr>
        <p:xfrm>
          <a:off x="4964430" y="4724400"/>
          <a:ext cx="6810375" cy="1844040"/>
        </p:xfrm>
        <a:graphic>
          <a:graphicData uri="http://schemas.openxmlformats.org/drawingml/2006/table">
            <a:tbl>
              <a:tblPr/>
              <a:tblGrid>
                <a:gridCol w="742950"/>
                <a:gridCol w="6067425"/>
              </a:tblGrid>
              <a:tr h="0">
                <a:tc>
                  <a:txBody>
                    <a:bodyPr/>
                    <a:p>
                      <a:pPr marL="0" indent="0" algn="just">
                        <a:spcBef>
                          <a:spcPct val="0"/>
                        </a:spcBef>
                        <a:spcAft>
                          <a:spcPct val="0"/>
                        </a:spcAft>
                      </a:pPr>
                      <a:r>
                        <a:rPr lang="zh-CN" sz="1100">
                          <a:latin typeface="微软雅黑" panose="020B0503020204020204" charset="-122"/>
                          <a:ea typeface="微软雅黑" panose="020B0503020204020204" charset="-122"/>
                        </a:rPr>
                        <a:t>药理作用</a:t>
                      </a:r>
                      <a:endParaRPr lang="zh-CN" sz="1100">
                        <a:latin typeface="微软雅黑" panose="020B0503020204020204" charset="-122"/>
                        <a:ea typeface="微软雅黑" panose="020B0503020204020204" charset="-122"/>
                      </a:endParaRPr>
                    </a:p>
                  </a:txBody>
                  <a:tcPr marL="68580" marR="68580" marT="0" marB="0" anchor="t" anchorCtr="0">
                    <a:lnL w="6350" cap="flat" cmpd="sng">
                      <a:solidFill>
                        <a:srgbClr val="000008"/>
                      </a:solidFill>
                      <a:prstDash val="solid"/>
                      <a:headEnd type="none" w="med" len="med"/>
                      <a:tailEnd type="none" w="med" len="med"/>
                    </a:lnL>
                    <a:lnR w="6350" cap="flat" cmpd="sng">
                      <a:solidFill>
                        <a:srgbClr val="000008"/>
                      </a:solidFill>
                      <a:prstDash val="solid"/>
                      <a:headEnd type="none" w="med" len="med"/>
                      <a:tailEnd type="none" w="med" len="med"/>
                    </a:lnR>
                    <a:lnT w="6350" cap="flat" cmpd="sng">
                      <a:solidFill>
                        <a:srgbClr val="000008"/>
                      </a:solidFill>
                      <a:prstDash val="solid"/>
                      <a:headEnd type="none" w="med" len="med"/>
                      <a:tailEnd type="none" w="med" len="med"/>
                    </a:lnT>
                    <a:lnB w="6350" cap="flat" cmpd="sng">
                      <a:solidFill>
                        <a:srgbClr val="000008"/>
                      </a:solidFill>
                      <a:prstDash val="solid"/>
                      <a:headEnd type="none" w="med" len="med"/>
                      <a:tailEnd type="none" w="med" len="med"/>
                    </a:lnB>
                    <a:noFill/>
                  </a:tcPr>
                </a:tc>
                <a:tc>
                  <a:txBody>
                    <a:bodyPr/>
                    <a:p>
                      <a:pPr marL="0" indent="0" algn="just">
                        <a:spcBef>
                          <a:spcPct val="0"/>
                        </a:spcBef>
                        <a:spcAft>
                          <a:spcPct val="0"/>
                        </a:spcAft>
                      </a:pPr>
                      <a:r>
                        <a:rPr lang="zh-CN" sz="1100">
                          <a:latin typeface="微软雅黑" panose="020B0503020204020204" charset="-122"/>
                          <a:ea typeface="微软雅黑" panose="020B0503020204020204" charset="-122"/>
                          <a:cs typeface="微软雅黑" panose="020B0503020204020204" charset="-122"/>
                        </a:rPr>
                        <a:t>研究结果</a:t>
                      </a:r>
                      <a:r>
                        <a:rPr lang="zh-CN" altLang="en-US" sz="1100" baseline="30000" dirty="0">
                          <a:latin typeface="微软雅黑" panose="020B0503020204020204" charset="-122"/>
                          <a:ea typeface="微软雅黑" panose="020B0503020204020204" charset="-122"/>
                          <a:cs typeface="微软雅黑" panose="020B0503020204020204" charset="-122"/>
                          <a:sym typeface="+mn-ea"/>
                        </a:rPr>
                        <a:t>[</a:t>
                      </a:r>
                      <a:r>
                        <a:rPr lang="en-US" altLang="zh-CN" sz="1100" baseline="30000" dirty="0">
                          <a:latin typeface="微软雅黑" panose="020B0503020204020204" charset="-122"/>
                          <a:ea typeface="微软雅黑" panose="020B0503020204020204" charset="-122"/>
                          <a:cs typeface="微软雅黑" panose="020B0503020204020204" charset="-122"/>
                          <a:sym typeface="+mn-ea"/>
                        </a:rPr>
                        <a:t>3</a:t>
                      </a:r>
                      <a:r>
                        <a:rPr lang="zh-CN" altLang="en-US" sz="1100" baseline="30000" dirty="0">
                          <a:latin typeface="微软雅黑" panose="020B0503020204020204" charset="-122"/>
                          <a:ea typeface="微软雅黑" panose="020B0503020204020204" charset="-122"/>
                          <a:cs typeface="微软雅黑" panose="020B0503020204020204" charset="-122"/>
                          <a:sym typeface="+mn-ea"/>
                        </a:rPr>
                        <a:t>]</a:t>
                      </a:r>
                      <a:endParaRPr lang="zh-CN" sz="1100">
                        <a:latin typeface="微软雅黑" panose="020B0503020204020204" charset="-122"/>
                        <a:ea typeface="微软雅黑" panose="020B0503020204020204" charset="-122"/>
                        <a:cs typeface="微软雅黑" panose="020B0503020204020204" charset="-122"/>
                      </a:endParaRPr>
                    </a:p>
                  </a:txBody>
                  <a:tcPr marL="68580" marR="68580" marT="0" marB="0" anchor="t" anchorCtr="0">
                    <a:lnL w="6350" cap="flat" cmpd="sng">
                      <a:solidFill>
                        <a:srgbClr val="000008"/>
                      </a:solidFill>
                      <a:prstDash val="solid"/>
                      <a:headEnd type="none" w="med" len="med"/>
                      <a:tailEnd type="none" w="med" len="med"/>
                    </a:lnL>
                    <a:lnR w="6350" cap="flat" cmpd="sng">
                      <a:solidFill>
                        <a:srgbClr val="000008"/>
                      </a:solidFill>
                      <a:prstDash val="solid"/>
                      <a:headEnd type="none" w="med" len="med"/>
                      <a:tailEnd type="none" w="med" len="med"/>
                    </a:lnR>
                    <a:lnT w="6350" cap="flat" cmpd="sng">
                      <a:solidFill>
                        <a:srgbClr val="000008"/>
                      </a:solidFill>
                      <a:prstDash val="solid"/>
                      <a:headEnd type="none" w="med" len="med"/>
                      <a:tailEnd type="none" w="med" len="med"/>
                    </a:lnT>
                    <a:lnB w="6350" cap="flat" cmpd="sng">
                      <a:solidFill>
                        <a:srgbClr val="000008"/>
                      </a:solidFill>
                      <a:prstDash val="solid"/>
                      <a:headEnd type="none" w="med" len="med"/>
                      <a:tailEnd type="none" w="med" len="med"/>
                    </a:lnB>
                    <a:noFill/>
                  </a:tcPr>
                </a:tc>
              </a:tr>
              <a:tr h="0">
                <a:tc>
                  <a:txBody>
                    <a:bodyPr/>
                    <a:p>
                      <a:pPr marL="0" indent="0" algn="just">
                        <a:spcBef>
                          <a:spcPct val="0"/>
                        </a:spcBef>
                        <a:spcAft>
                          <a:spcPct val="0"/>
                        </a:spcAft>
                      </a:pPr>
                      <a:r>
                        <a:rPr lang="zh-CN" sz="1100">
                          <a:latin typeface="微软雅黑" panose="020B0503020204020204" charset="-122"/>
                          <a:ea typeface="微软雅黑" panose="020B0503020204020204" charset="-122"/>
                        </a:rPr>
                        <a:t>镇痛作用</a:t>
                      </a:r>
                      <a:endParaRPr lang="zh-CN" sz="1100">
                        <a:latin typeface="微软雅黑" panose="020B0503020204020204" charset="-122"/>
                        <a:ea typeface="微软雅黑" panose="020B0503020204020204" charset="-122"/>
                      </a:endParaRPr>
                    </a:p>
                  </a:txBody>
                  <a:tcPr marL="68580" marR="68580" marT="0" marB="0" anchor="t" anchorCtr="0">
                    <a:lnL w="6350" cap="flat" cmpd="sng">
                      <a:solidFill>
                        <a:srgbClr val="000008"/>
                      </a:solidFill>
                      <a:prstDash val="solid"/>
                      <a:headEnd type="none" w="med" len="med"/>
                      <a:tailEnd type="none" w="med" len="med"/>
                    </a:lnL>
                    <a:lnR w="6350" cap="flat" cmpd="sng">
                      <a:solidFill>
                        <a:srgbClr val="000008"/>
                      </a:solidFill>
                      <a:prstDash val="solid"/>
                      <a:headEnd type="none" w="med" len="med"/>
                      <a:tailEnd type="none" w="med" len="med"/>
                    </a:lnR>
                    <a:lnT w="6350" cap="flat" cmpd="sng">
                      <a:solidFill>
                        <a:srgbClr val="000008"/>
                      </a:solidFill>
                      <a:prstDash val="solid"/>
                      <a:headEnd type="none" w="med" len="med"/>
                      <a:tailEnd type="none" w="med" len="med"/>
                    </a:lnT>
                    <a:lnB w="6350" cap="flat" cmpd="sng">
                      <a:solidFill>
                        <a:srgbClr val="000008"/>
                      </a:solidFill>
                      <a:prstDash val="solid"/>
                      <a:headEnd type="none" w="med" len="med"/>
                      <a:tailEnd type="none" w="med" len="med"/>
                    </a:lnB>
                    <a:noFill/>
                  </a:tcPr>
                </a:tc>
                <a:tc>
                  <a:txBody>
                    <a:bodyPr/>
                    <a:p>
                      <a:pPr marL="0" indent="0" algn="just">
                        <a:spcBef>
                          <a:spcPct val="0"/>
                        </a:spcBef>
                        <a:spcAft>
                          <a:spcPct val="0"/>
                        </a:spcAft>
                        <a:buFont typeface="Times New Roman" panose="02020603050405020304"/>
                        <a:buAutoNum type="arabicPlain"/>
                      </a:pPr>
                      <a:r>
                        <a:rPr lang="zh-CN" sz="1100">
                          <a:latin typeface="微软雅黑" panose="020B0503020204020204" charset="-122"/>
                          <a:ea typeface="微软雅黑" panose="020B0503020204020204" charset="-122"/>
                          <a:cs typeface="微软雅黑" panose="020B0503020204020204" charset="-122"/>
                        </a:rPr>
                        <a:t>大鼠口服洛索洛芬钠水合物时，</a:t>
                      </a:r>
                      <a:r>
                        <a:rPr lang="en-US" altLang="zh-CN" sz="1100">
                          <a:latin typeface="微软雅黑" panose="020B0503020204020204" charset="-122"/>
                          <a:ea typeface="微软雅黑" panose="020B0503020204020204" charset="-122"/>
                          <a:cs typeface="微软雅黑" panose="020B0503020204020204" charset="-122"/>
                        </a:rPr>
                        <a:t>Randall-Selitto</a:t>
                      </a:r>
                      <a:r>
                        <a:rPr lang="zh-CN" sz="1100">
                          <a:latin typeface="微软雅黑" panose="020B0503020204020204" charset="-122"/>
                          <a:ea typeface="微软雅黑" panose="020B0503020204020204" charset="-122"/>
                          <a:cs typeface="微软雅黑" panose="020B0503020204020204" charset="-122"/>
                        </a:rPr>
                        <a:t>法（炎症足部加压法）的</a:t>
                      </a:r>
                      <a:r>
                        <a:rPr lang="en-US" altLang="zh-CN" sz="1100">
                          <a:latin typeface="微软雅黑" panose="020B0503020204020204" charset="-122"/>
                          <a:ea typeface="微软雅黑" panose="020B0503020204020204" charset="-122"/>
                          <a:cs typeface="微软雅黑" panose="020B0503020204020204" charset="-122"/>
                        </a:rPr>
                        <a:t>ED</a:t>
                      </a:r>
                      <a:r>
                        <a:rPr lang="en-US" altLang="zh-CN" sz="1100" baseline="-25000">
                          <a:latin typeface="微软雅黑" panose="020B0503020204020204" charset="-122"/>
                          <a:ea typeface="微软雅黑" panose="020B0503020204020204" charset="-122"/>
                          <a:cs typeface="微软雅黑" panose="020B0503020204020204" charset="-122"/>
                        </a:rPr>
                        <a:t>50</a:t>
                      </a:r>
                      <a:r>
                        <a:rPr lang="zh-CN" sz="1100">
                          <a:latin typeface="微软雅黑" panose="020B0503020204020204" charset="-122"/>
                          <a:ea typeface="微软雅黑" panose="020B0503020204020204" charset="-122"/>
                          <a:cs typeface="微软雅黑" panose="020B0503020204020204" charset="-122"/>
                        </a:rPr>
                        <a:t>值为</a:t>
                      </a:r>
                      <a:r>
                        <a:rPr lang="en-US" altLang="zh-CN" sz="1100">
                          <a:latin typeface="微软雅黑" panose="020B0503020204020204" charset="-122"/>
                          <a:ea typeface="微软雅黑" panose="020B0503020204020204" charset="-122"/>
                          <a:cs typeface="微软雅黑" panose="020B0503020204020204" charset="-122"/>
                        </a:rPr>
                        <a:t>0.13mg/kg</a:t>
                      </a:r>
                      <a:r>
                        <a:rPr lang="zh-CN" sz="1100">
                          <a:latin typeface="微软雅黑" panose="020B0503020204020204" charset="-122"/>
                          <a:ea typeface="微软雅黑" panose="020B0503020204020204" charset="-122"/>
                          <a:cs typeface="微软雅黑" panose="020B0503020204020204" charset="-122"/>
                        </a:rPr>
                        <a:t>，比酮洛芬、萘普生和吲哚美辛强</a:t>
                      </a:r>
                      <a:r>
                        <a:rPr lang="en-US" altLang="zh-CN" sz="1100">
                          <a:latin typeface="微软雅黑" panose="020B0503020204020204" charset="-122"/>
                          <a:ea typeface="微软雅黑" panose="020B0503020204020204" charset="-122"/>
                          <a:cs typeface="微软雅黑" panose="020B0503020204020204" charset="-122"/>
                        </a:rPr>
                        <a:t>10~20</a:t>
                      </a:r>
                      <a:r>
                        <a:rPr lang="zh-CN" sz="1100">
                          <a:latin typeface="微软雅黑" panose="020B0503020204020204" charset="-122"/>
                          <a:ea typeface="微软雅黑" panose="020B0503020204020204" charset="-122"/>
                          <a:cs typeface="微软雅黑" panose="020B0503020204020204" charset="-122"/>
                        </a:rPr>
                        <a:t>倍。</a:t>
                      </a:r>
                      <a:endParaRPr lang="zh-CN" sz="1100">
                        <a:latin typeface="微软雅黑" panose="020B0503020204020204" charset="-122"/>
                        <a:ea typeface="微软雅黑" panose="020B0503020204020204" charset="-122"/>
                        <a:cs typeface="微软雅黑" panose="020B0503020204020204" charset="-122"/>
                      </a:endParaRPr>
                    </a:p>
                    <a:p>
                      <a:pPr marL="0" indent="0" algn="just">
                        <a:spcBef>
                          <a:spcPct val="0"/>
                        </a:spcBef>
                        <a:spcAft>
                          <a:spcPct val="0"/>
                        </a:spcAft>
                        <a:buFont typeface="Times New Roman" panose="02020603050405020304"/>
                        <a:buAutoNum type="arabicPlain"/>
                      </a:pPr>
                      <a:r>
                        <a:rPr lang="zh-CN" sz="1100">
                          <a:latin typeface="微软雅黑" panose="020B0503020204020204" charset="-122"/>
                          <a:ea typeface="微软雅黑" panose="020B0503020204020204" charset="-122"/>
                          <a:cs typeface="微软雅黑" panose="020B0503020204020204" charset="-122"/>
                        </a:rPr>
                        <a:t>大鼠口服洛索洛芬钠水合物时，热炎性疼痛法中的</a:t>
                      </a:r>
                      <a:r>
                        <a:rPr lang="en-US" altLang="zh-CN" sz="1100">
                          <a:latin typeface="微软雅黑" panose="020B0503020204020204" charset="-122"/>
                          <a:ea typeface="微软雅黑" panose="020B0503020204020204" charset="-122"/>
                          <a:cs typeface="微软雅黑" panose="020B0503020204020204" charset="-122"/>
                        </a:rPr>
                        <a:t>ID</a:t>
                      </a:r>
                      <a:r>
                        <a:rPr lang="en-US" altLang="zh-CN" sz="1100" baseline="-25000">
                          <a:latin typeface="微软雅黑" panose="020B0503020204020204" charset="-122"/>
                          <a:ea typeface="微软雅黑" panose="020B0503020204020204" charset="-122"/>
                          <a:cs typeface="微软雅黑" panose="020B0503020204020204" charset="-122"/>
                        </a:rPr>
                        <a:t>50</a:t>
                      </a:r>
                      <a:r>
                        <a:rPr lang="zh-CN" sz="1100">
                          <a:latin typeface="微软雅黑" panose="020B0503020204020204" charset="-122"/>
                          <a:ea typeface="微软雅黑" panose="020B0503020204020204" charset="-122"/>
                          <a:cs typeface="微软雅黑" panose="020B0503020204020204" charset="-122"/>
                        </a:rPr>
                        <a:t>值为</a:t>
                      </a:r>
                      <a:r>
                        <a:rPr lang="en-US" altLang="zh-CN" sz="1100">
                          <a:latin typeface="微软雅黑" panose="020B0503020204020204" charset="-122"/>
                          <a:ea typeface="微软雅黑" panose="020B0503020204020204" charset="-122"/>
                          <a:cs typeface="微软雅黑" panose="020B0503020204020204" charset="-122"/>
                        </a:rPr>
                        <a:t>0.76mg/kg</a:t>
                      </a:r>
                      <a:r>
                        <a:rPr lang="zh-CN" sz="1100">
                          <a:latin typeface="微软雅黑" panose="020B0503020204020204" charset="-122"/>
                          <a:ea typeface="微软雅黑" panose="020B0503020204020204" charset="-122"/>
                          <a:cs typeface="微软雅黑" panose="020B0503020204020204" charset="-122"/>
                        </a:rPr>
                        <a:t>，镇痛作用与萘普生相当，是酮洛芬和吲哚美辛的</a:t>
                      </a:r>
                      <a:r>
                        <a:rPr lang="en-US" altLang="zh-CN" sz="1100">
                          <a:latin typeface="微软雅黑" panose="020B0503020204020204" charset="-122"/>
                          <a:ea typeface="微软雅黑" panose="020B0503020204020204" charset="-122"/>
                          <a:cs typeface="微软雅黑" panose="020B0503020204020204" charset="-122"/>
                        </a:rPr>
                        <a:t>3~5</a:t>
                      </a:r>
                      <a:r>
                        <a:rPr lang="zh-CN" sz="1100">
                          <a:latin typeface="微软雅黑" panose="020B0503020204020204" charset="-122"/>
                          <a:ea typeface="微软雅黑" panose="020B0503020204020204" charset="-122"/>
                          <a:cs typeface="微软雅黑" panose="020B0503020204020204" charset="-122"/>
                        </a:rPr>
                        <a:t>倍。</a:t>
                      </a:r>
                      <a:endParaRPr lang="zh-CN" sz="1100">
                        <a:latin typeface="微软雅黑" panose="020B0503020204020204" charset="-122"/>
                        <a:ea typeface="微软雅黑" panose="020B0503020204020204" charset="-122"/>
                        <a:cs typeface="微软雅黑" panose="020B0503020204020204" charset="-122"/>
                      </a:endParaRPr>
                    </a:p>
                    <a:p>
                      <a:pPr marL="0" indent="0" algn="just">
                        <a:spcBef>
                          <a:spcPct val="0"/>
                        </a:spcBef>
                        <a:spcAft>
                          <a:spcPct val="0"/>
                        </a:spcAft>
                        <a:buFont typeface="Times New Roman" panose="02020603050405020304"/>
                        <a:buAutoNum type="arabicPlain"/>
                      </a:pPr>
                      <a:r>
                        <a:rPr lang="zh-CN" sz="1100">
                          <a:latin typeface="微软雅黑" panose="020B0503020204020204" charset="-122"/>
                          <a:ea typeface="微软雅黑" panose="020B0503020204020204" charset="-122"/>
                          <a:cs typeface="微软雅黑" panose="020B0503020204020204" charset="-122"/>
                        </a:rPr>
                        <a:t>当大鼠口服洛索洛芬钠水合物时，慢性关节炎疼痛法中</a:t>
                      </a:r>
                      <a:r>
                        <a:rPr lang="en-US" altLang="zh-CN" sz="1100">
                          <a:latin typeface="微软雅黑" panose="020B0503020204020204" charset="-122"/>
                          <a:ea typeface="微软雅黑" panose="020B0503020204020204" charset="-122"/>
                          <a:cs typeface="微软雅黑" panose="020B0503020204020204" charset="-122"/>
                        </a:rPr>
                        <a:t>ED</a:t>
                      </a:r>
                      <a:r>
                        <a:rPr lang="en-US" altLang="zh-CN" sz="1100" baseline="-25000">
                          <a:latin typeface="微软雅黑" panose="020B0503020204020204" charset="-122"/>
                          <a:ea typeface="微软雅黑" panose="020B0503020204020204" charset="-122"/>
                          <a:cs typeface="微软雅黑" panose="020B0503020204020204" charset="-122"/>
                        </a:rPr>
                        <a:t>50</a:t>
                      </a:r>
                      <a:r>
                        <a:rPr lang="zh-CN" sz="1100">
                          <a:latin typeface="微软雅黑" panose="020B0503020204020204" charset="-122"/>
                          <a:ea typeface="微软雅黑" panose="020B0503020204020204" charset="-122"/>
                          <a:cs typeface="微软雅黑" panose="020B0503020204020204" charset="-122"/>
                        </a:rPr>
                        <a:t>值为</a:t>
                      </a:r>
                      <a:r>
                        <a:rPr lang="en-US" altLang="zh-CN" sz="1100">
                          <a:latin typeface="微软雅黑" panose="020B0503020204020204" charset="-122"/>
                          <a:ea typeface="微软雅黑" panose="020B0503020204020204" charset="-122"/>
                          <a:cs typeface="微软雅黑" panose="020B0503020204020204" charset="-122"/>
                        </a:rPr>
                        <a:t>0.53mg/kg</a:t>
                      </a:r>
                      <a:r>
                        <a:rPr lang="zh-CN" sz="1100">
                          <a:latin typeface="微软雅黑" panose="020B0503020204020204" charset="-122"/>
                          <a:ea typeface="微软雅黑" panose="020B0503020204020204" charset="-122"/>
                          <a:cs typeface="微软雅黑" panose="020B0503020204020204" charset="-122"/>
                        </a:rPr>
                        <a:t>，表现出较强的镇痛作用，镇痛作用是吲哚美辛、酮洛芬和萘普生的</a:t>
                      </a:r>
                      <a:r>
                        <a:rPr lang="en-US" altLang="zh-CN" sz="1100">
                          <a:latin typeface="微软雅黑" panose="020B0503020204020204" charset="-122"/>
                          <a:ea typeface="微软雅黑" panose="020B0503020204020204" charset="-122"/>
                          <a:cs typeface="微软雅黑" panose="020B0503020204020204" charset="-122"/>
                        </a:rPr>
                        <a:t>4</a:t>
                      </a:r>
                      <a:r>
                        <a:rPr lang="zh-CN" sz="1100">
                          <a:latin typeface="微软雅黑" panose="020B0503020204020204" charset="-122"/>
                          <a:ea typeface="微软雅黑" panose="020B0503020204020204" charset="-122"/>
                          <a:cs typeface="微软雅黑" panose="020B0503020204020204" charset="-122"/>
                        </a:rPr>
                        <a:t>至</a:t>
                      </a:r>
                      <a:r>
                        <a:rPr lang="en-US" altLang="zh-CN" sz="1100">
                          <a:latin typeface="微软雅黑" panose="020B0503020204020204" charset="-122"/>
                          <a:ea typeface="微软雅黑" panose="020B0503020204020204" charset="-122"/>
                          <a:cs typeface="微软雅黑" panose="020B0503020204020204" charset="-122"/>
                        </a:rPr>
                        <a:t>6</a:t>
                      </a:r>
                      <a:r>
                        <a:rPr lang="zh-CN" sz="1100">
                          <a:latin typeface="微软雅黑" panose="020B0503020204020204" charset="-122"/>
                          <a:ea typeface="微软雅黑" panose="020B0503020204020204" charset="-122"/>
                          <a:cs typeface="微软雅黑" panose="020B0503020204020204" charset="-122"/>
                        </a:rPr>
                        <a:t>倍。</a:t>
                      </a:r>
                      <a:endParaRPr lang="zh-CN" sz="1100">
                        <a:latin typeface="微软雅黑" panose="020B0503020204020204" charset="-122"/>
                        <a:ea typeface="微软雅黑" panose="020B0503020204020204" charset="-122"/>
                        <a:cs typeface="微软雅黑" panose="020B0503020204020204" charset="-122"/>
                      </a:endParaRPr>
                    </a:p>
                  </a:txBody>
                  <a:tcPr marL="68580" marR="68580" marT="0" marB="0" anchor="t" anchorCtr="0">
                    <a:lnL w="6350" cap="flat" cmpd="sng">
                      <a:solidFill>
                        <a:srgbClr val="000008"/>
                      </a:solidFill>
                      <a:prstDash val="solid"/>
                      <a:headEnd type="none" w="med" len="med"/>
                      <a:tailEnd type="none" w="med" len="med"/>
                    </a:lnL>
                    <a:lnR w="6350" cap="flat" cmpd="sng">
                      <a:solidFill>
                        <a:srgbClr val="000008"/>
                      </a:solidFill>
                      <a:prstDash val="solid"/>
                      <a:headEnd type="none" w="med" len="med"/>
                      <a:tailEnd type="none" w="med" len="med"/>
                    </a:lnR>
                    <a:lnT w="6350" cap="flat" cmpd="sng">
                      <a:solidFill>
                        <a:srgbClr val="000008"/>
                      </a:solidFill>
                      <a:prstDash val="solid"/>
                      <a:headEnd type="none" w="med" len="med"/>
                      <a:tailEnd type="none" w="med" len="med"/>
                    </a:lnT>
                    <a:lnB w="6350" cap="flat" cmpd="sng">
                      <a:solidFill>
                        <a:srgbClr val="000008"/>
                      </a:solidFill>
                      <a:prstDash val="solid"/>
                      <a:headEnd type="none" w="med" len="med"/>
                      <a:tailEnd type="none" w="med" len="med"/>
                    </a:lnB>
                    <a:noFill/>
                  </a:tcPr>
                </a:tc>
              </a:tr>
              <a:tr h="0">
                <a:tc>
                  <a:txBody>
                    <a:bodyPr/>
                    <a:p>
                      <a:pPr marL="0" indent="0" algn="just">
                        <a:spcBef>
                          <a:spcPct val="0"/>
                        </a:spcBef>
                        <a:spcAft>
                          <a:spcPct val="0"/>
                        </a:spcAft>
                      </a:pPr>
                      <a:r>
                        <a:rPr lang="zh-CN" sz="1100">
                          <a:latin typeface="微软雅黑" panose="020B0503020204020204" charset="-122"/>
                          <a:ea typeface="微软雅黑" panose="020B0503020204020204" charset="-122"/>
                        </a:rPr>
                        <a:t>抗炎作用</a:t>
                      </a:r>
                      <a:endParaRPr lang="zh-CN" sz="1100">
                        <a:latin typeface="微软雅黑" panose="020B0503020204020204" charset="-122"/>
                        <a:ea typeface="微软雅黑" panose="020B0503020204020204" charset="-122"/>
                      </a:endParaRPr>
                    </a:p>
                  </a:txBody>
                  <a:tcPr marL="68580" marR="68580" marT="0" marB="0" anchor="t" anchorCtr="0">
                    <a:lnL w="6350" cap="flat" cmpd="sng">
                      <a:solidFill>
                        <a:srgbClr val="000008"/>
                      </a:solidFill>
                      <a:prstDash val="solid"/>
                      <a:headEnd type="none" w="med" len="med"/>
                      <a:tailEnd type="none" w="med" len="med"/>
                    </a:lnL>
                    <a:lnR w="6350" cap="flat" cmpd="sng">
                      <a:solidFill>
                        <a:srgbClr val="000008"/>
                      </a:solidFill>
                      <a:prstDash val="solid"/>
                      <a:headEnd type="none" w="med" len="med"/>
                      <a:tailEnd type="none" w="med" len="med"/>
                    </a:lnR>
                    <a:lnT w="6350" cap="flat" cmpd="sng">
                      <a:solidFill>
                        <a:srgbClr val="000008"/>
                      </a:solidFill>
                      <a:prstDash val="solid"/>
                      <a:headEnd type="none" w="med" len="med"/>
                      <a:tailEnd type="none" w="med" len="med"/>
                    </a:lnT>
                    <a:lnB w="6350" cap="flat" cmpd="sng">
                      <a:solidFill>
                        <a:srgbClr val="000008"/>
                      </a:solidFill>
                      <a:prstDash val="solid"/>
                      <a:headEnd type="none" w="med" len="med"/>
                      <a:tailEnd type="none" w="med" len="med"/>
                    </a:lnB>
                    <a:noFill/>
                  </a:tcPr>
                </a:tc>
                <a:tc>
                  <a:txBody>
                    <a:bodyPr/>
                    <a:p>
                      <a:pPr marL="0" indent="0" algn="just">
                        <a:spcBef>
                          <a:spcPct val="0"/>
                        </a:spcBef>
                        <a:spcAft>
                          <a:spcPct val="0"/>
                        </a:spcAft>
                      </a:pPr>
                      <a:r>
                        <a:rPr lang="zh-CN" sz="1100">
                          <a:latin typeface="微软雅黑" panose="020B0503020204020204" charset="-122"/>
                          <a:ea typeface="微软雅黑" panose="020B0503020204020204" charset="-122"/>
                        </a:rPr>
                        <a:t>当大鼠口服洛索洛芬钠水合物时，对角叉菜胶水肿（急性炎症模型）、佐剂性关节炎（慢性炎症模型）等表现出与酮洛芬和萘普生几乎相同的抗炎作用</a:t>
                      </a:r>
                      <a:endParaRPr lang="zh-CN" sz="1100">
                        <a:latin typeface="微软雅黑" panose="020B0503020204020204" charset="-122"/>
                        <a:ea typeface="微软雅黑" panose="020B0503020204020204" charset="-122"/>
                      </a:endParaRPr>
                    </a:p>
                  </a:txBody>
                  <a:tcPr marL="68580" marR="68580" marT="0" marB="0" anchor="t" anchorCtr="0">
                    <a:lnL w="6350" cap="flat" cmpd="sng">
                      <a:solidFill>
                        <a:srgbClr val="000008"/>
                      </a:solidFill>
                      <a:prstDash val="solid"/>
                      <a:headEnd type="none" w="med" len="med"/>
                      <a:tailEnd type="none" w="med" len="med"/>
                    </a:lnL>
                    <a:lnR w="6350" cap="flat" cmpd="sng">
                      <a:solidFill>
                        <a:srgbClr val="000008"/>
                      </a:solidFill>
                      <a:prstDash val="solid"/>
                      <a:headEnd type="none" w="med" len="med"/>
                      <a:tailEnd type="none" w="med" len="med"/>
                    </a:lnR>
                    <a:lnT w="6350" cap="flat" cmpd="sng">
                      <a:solidFill>
                        <a:srgbClr val="000008"/>
                      </a:solidFill>
                      <a:prstDash val="solid"/>
                      <a:headEnd type="none" w="med" len="med"/>
                      <a:tailEnd type="none" w="med" len="med"/>
                    </a:lnT>
                    <a:lnB w="6350" cap="flat" cmpd="sng">
                      <a:solidFill>
                        <a:srgbClr val="000008"/>
                      </a:solidFill>
                      <a:prstDash val="solid"/>
                      <a:headEnd type="none" w="med" len="med"/>
                      <a:tailEnd type="none" w="med" len="med"/>
                    </a:lnB>
                    <a:noFill/>
                  </a:tcPr>
                </a:tc>
              </a:tr>
              <a:tr h="0">
                <a:tc>
                  <a:txBody>
                    <a:bodyPr/>
                    <a:p>
                      <a:pPr marL="0" indent="0" algn="just">
                        <a:spcBef>
                          <a:spcPct val="0"/>
                        </a:spcBef>
                        <a:spcAft>
                          <a:spcPct val="0"/>
                        </a:spcAft>
                      </a:pPr>
                      <a:r>
                        <a:rPr lang="zh-CN" sz="1100">
                          <a:latin typeface="微软雅黑" panose="020B0503020204020204" charset="-122"/>
                          <a:ea typeface="微软雅黑" panose="020B0503020204020204" charset="-122"/>
                        </a:rPr>
                        <a:t>解热作用</a:t>
                      </a:r>
                      <a:endParaRPr lang="zh-CN" sz="1100">
                        <a:latin typeface="微软雅黑" panose="020B0503020204020204" charset="-122"/>
                        <a:ea typeface="微软雅黑" panose="020B0503020204020204" charset="-122"/>
                      </a:endParaRPr>
                    </a:p>
                  </a:txBody>
                  <a:tcPr marL="68580" marR="68580" marT="0" marB="0" anchor="t" anchorCtr="0">
                    <a:lnL w="6350" cap="flat" cmpd="sng">
                      <a:solidFill>
                        <a:srgbClr val="000008"/>
                      </a:solidFill>
                      <a:prstDash val="solid"/>
                      <a:headEnd type="none" w="med" len="med"/>
                      <a:tailEnd type="none" w="med" len="med"/>
                    </a:lnL>
                    <a:lnR w="6350" cap="flat" cmpd="sng">
                      <a:solidFill>
                        <a:srgbClr val="000008"/>
                      </a:solidFill>
                      <a:prstDash val="solid"/>
                      <a:headEnd type="none" w="med" len="med"/>
                      <a:tailEnd type="none" w="med" len="med"/>
                    </a:lnR>
                    <a:lnT w="6350" cap="flat" cmpd="sng">
                      <a:solidFill>
                        <a:srgbClr val="000008"/>
                      </a:solidFill>
                      <a:prstDash val="solid"/>
                      <a:headEnd type="none" w="med" len="med"/>
                      <a:tailEnd type="none" w="med" len="med"/>
                    </a:lnT>
                    <a:lnB w="6350" cap="flat" cmpd="sng">
                      <a:solidFill>
                        <a:srgbClr val="000008"/>
                      </a:solidFill>
                      <a:prstDash val="solid"/>
                      <a:headEnd type="none" w="med" len="med"/>
                      <a:tailEnd type="none" w="med" len="med"/>
                    </a:lnB>
                    <a:noFill/>
                  </a:tcPr>
                </a:tc>
                <a:tc>
                  <a:txBody>
                    <a:bodyPr/>
                    <a:p>
                      <a:pPr marL="0" indent="0" algn="just">
                        <a:spcBef>
                          <a:spcPct val="0"/>
                        </a:spcBef>
                        <a:spcAft>
                          <a:spcPct val="0"/>
                        </a:spcAft>
                      </a:pPr>
                      <a:r>
                        <a:rPr lang="zh-CN" sz="1100">
                          <a:latin typeface="微软雅黑" panose="020B0503020204020204" charset="-122"/>
                          <a:ea typeface="微软雅黑" panose="020B0503020204020204" charset="-122"/>
                        </a:rPr>
                        <a:t>当大鼠口服洛索洛芬钠水合物时，对酵母菌发热的解热作用几乎与酮洛芬和萘普生相当，大约是吲哚美辛的三倍</a:t>
                      </a:r>
                      <a:endParaRPr lang="zh-CN" sz="1100">
                        <a:latin typeface="微软雅黑" panose="020B0503020204020204" charset="-122"/>
                        <a:ea typeface="微软雅黑" panose="020B0503020204020204" charset="-122"/>
                      </a:endParaRPr>
                    </a:p>
                  </a:txBody>
                  <a:tcPr marL="68580" marR="68580" marT="0" marB="0" anchor="t" anchorCtr="0">
                    <a:lnL w="6350" cap="flat" cmpd="sng">
                      <a:solidFill>
                        <a:srgbClr val="000008"/>
                      </a:solidFill>
                      <a:prstDash val="solid"/>
                      <a:headEnd type="none" w="med" len="med"/>
                      <a:tailEnd type="none" w="med" len="med"/>
                    </a:lnL>
                    <a:lnR w="6350" cap="flat" cmpd="sng">
                      <a:solidFill>
                        <a:srgbClr val="000008"/>
                      </a:solidFill>
                      <a:prstDash val="solid"/>
                      <a:headEnd type="none" w="med" len="med"/>
                      <a:tailEnd type="none" w="med" len="med"/>
                    </a:lnR>
                    <a:lnT w="6350" cap="flat" cmpd="sng">
                      <a:solidFill>
                        <a:srgbClr val="000008"/>
                      </a:solidFill>
                      <a:prstDash val="solid"/>
                      <a:headEnd type="none" w="med" len="med"/>
                      <a:tailEnd type="none" w="med" len="med"/>
                    </a:lnT>
                    <a:lnB w="6350" cap="flat" cmpd="sng">
                      <a:solidFill>
                        <a:srgbClr val="000008"/>
                      </a:solidFill>
                      <a:prstDash val="solid"/>
                      <a:headEnd type="none" w="med" len="med"/>
                      <a:tailEnd type="none" w="med" len="med"/>
                    </a:lnB>
                    <a:noFill/>
                  </a:tcPr>
                </a:tc>
              </a:tr>
            </a:tbl>
          </a:graphicData>
        </a:graphic>
      </p:graphicFrame>
      <p:sp>
        <p:nvSpPr>
          <p:cNvPr id="3" name="文本框 2"/>
          <p:cNvSpPr txBox="1"/>
          <p:nvPr/>
        </p:nvSpPr>
        <p:spPr>
          <a:xfrm>
            <a:off x="4872990" y="3200400"/>
            <a:ext cx="6930390" cy="1599565"/>
          </a:xfrm>
          <a:prstGeom prst="rect">
            <a:avLst/>
          </a:prstGeom>
          <a:noFill/>
        </p:spPr>
        <p:txBody>
          <a:bodyPr wrap="square" rtlCol="0" anchor="t">
            <a:spAutoFit/>
          </a:bodyPr>
          <a:p>
            <a:pPr marL="285750" indent="-285750" fontAlgn="auto">
              <a:lnSpc>
                <a:spcPct val="100000"/>
              </a:lnSpc>
              <a:buFont typeface="Wingdings" panose="05000000000000000000" charset="0"/>
              <a:buChar char="Ø"/>
            </a:pPr>
            <a:r>
              <a:rPr lang="zh-CN" altLang="en-US" sz="1400" dirty="0">
                <a:latin typeface="微软雅黑" panose="020B0503020204020204" charset="-122"/>
                <a:ea typeface="微软雅黑" panose="020B0503020204020204" charset="-122"/>
                <a:cs typeface="微软雅黑" panose="020B0503020204020204" charset="-122"/>
                <a:sym typeface="+mn-ea"/>
              </a:rPr>
              <a:t>洛索洛芬钠和布洛芬均能抑制</a:t>
            </a:r>
            <a:r>
              <a:rPr lang="en-US" altLang="zh-CN" sz="1400" dirty="0">
                <a:latin typeface="微软雅黑" panose="020B0503020204020204" charset="-122"/>
                <a:ea typeface="微软雅黑" panose="020B0503020204020204" charset="-122"/>
                <a:cs typeface="微软雅黑" panose="020B0503020204020204" charset="-122"/>
                <a:sym typeface="+mn-ea"/>
              </a:rPr>
              <a:t>COX-1</a:t>
            </a:r>
            <a:r>
              <a:rPr lang="zh-CN" altLang="en-US" sz="1400" dirty="0">
                <a:latin typeface="微软雅黑" panose="020B0503020204020204" charset="-122"/>
                <a:ea typeface="微软雅黑" panose="020B0503020204020204" charset="-122"/>
                <a:cs typeface="微软雅黑" panose="020B0503020204020204" charset="-122"/>
                <a:sym typeface="+mn-ea"/>
              </a:rPr>
              <a:t>和</a:t>
            </a:r>
            <a:r>
              <a:rPr lang="en-US" sz="1400" dirty="0">
                <a:latin typeface="微软雅黑" panose="020B0503020204020204" charset="-122"/>
                <a:ea typeface="微软雅黑" panose="020B0503020204020204" charset="-122"/>
                <a:cs typeface="微软雅黑" panose="020B0503020204020204" charset="-122"/>
                <a:sym typeface="+mn-ea"/>
              </a:rPr>
              <a:t>COX-2</a:t>
            </a:r>
            <a:r>
              <a:rPr lang="zh-CN" altLang="en-US" sz="1400" dirty="0">
                <a:latin typeface="微软雅黑" panose="020B0503020204020204" charset="-122"/>
                <a:ea typeface="微软雅黑" panose="020B0503020204020204" charset="-122"/>
                <a:cs typeface="微软雅黑" panose="020B0503020204020204" charset="-122"/>
                <a:sym typeface="+mn-ea"/>
              </a:rPr>
              <a:t>酶的活性，但洛索洛芬钠对</a:t>
            </a:r>
            <a:r>
              <a:rPr lang="en-US" sz="1400" dirty="0">
                <a:latin typeface="微软雅黑" panose="020B0503020204020204" charset="-122"/>
                <a:ea typeface="微软雅黑" panose="020B0503020204020204" charset="-122"/>
                <a:cs typeface="微软雅黑" panose="020B0503020204020204" charset="-122"/>
                <a:sym typeface="+mn-ea"/>
              </a:rPr>
              <a:t>COX-2</a:t>
            </a:r>
            <a:r>
              <a:rPr lang="zh-CN" altLang="en-US" sz="1400" dirty="0">
                <a:latin typeface="微软雅黑" panose="020B0503020204020204" charset="-122"/>
                <a:ea typeface="微软雅黑" panose="020B0503020204020204" charset="-122"/>
                <a:cs typeface="微软雅黑" panose="020B0503020204020204" charset="-122"/>
                <a:sym typeface="+mn-ea"/>
              </a:rPr>
              <a:t>的选择性抑制更强，因此镇痛作用更强，加之其吸收转化速度较快，可在短时间内达到高浓度的血药水平，从而产生快速和强效的镇痛效果。洛索洛芬钠半衰期为</a:t>
            </a:r>
            <a:r>
              <a:rPr lang="en-US" sz="1400" dirty="0">
                <a:latin typeface="微软雅黑" panose="020B0503020204020204" charset="-122"/>
                <a:ea typeface="微软雅黑" panose="020B0503020204020204" charset="-122"/>
                <a:cs typeface="微软雅黑" panose="020B0503020204020204" charset="-122"/>
                <a:sym typeface="+mn-ea"/>
              </a:rPr>
              <a:t>13</a:t>
            </a:r>
            <a:r>
              <a:rPr lang="zh-CN" altLang="en-US" sz="1400" dirty="0">
                <a:latin typeface="微软雅黑" panose="020B0503020204020204" charset="-122"/>
                <a:ea typeface="微软雅黑" panose="020B0503020204020204" charset="-122"/>
                <a:cs typeface="微软雅黑" panose="020B0503020204020204" charset="-122"/>
                <a:sym typeface="+mn-ea"/>
              </a:rPr>
              <a:t>～</a:t>
            </a:r>
            <a:r>
              <a:rPr lang="en-US" sz="1400" dirty="0">
                <a:latin typeface="微软雅黑" panose="020B0503020204020204" charset="-122"/>
                <a:ea typeface="微软雅黑" panose="020B0503020204020204" charset="-122"/>
                <a:cs typeface="微软雅黑" panose="020B0503020204020204" charset="-122"/>
                <a:sym typeface="+mn-ea"/>
              </a:rPr>
              <a:t>14</a:t>
            </a:r>
            <a:r>
              <a:rPr lang="zh-CN" altLang="en-US" sz="1400" dirty="0">
                <a:latin typeface="微软雅黑" panose="020B0503020204020204" charset="-122"/>
                <a:ea typeface="微软雅黑" panose="020B0503020204020204" charset="-122"/>
                <a:cs typeface="微软雅黑" panose="020B0503020204020204" charset="-122"/>
                <a:sym typeface="+mn-ea"/>
              </a:rPr>
              <a:t>ｈ，口服后</a:t>
            </a:r>
            <a:r>
              <a:rPr lang="en-US" sz="1400" dirty="0">
                <a:latin typeface="微软雅黑" panose="020B0503020204020204" charset="-122"/>
                <a:ea typeface="微软雅黑" panose="020B0503020204020204" charset="-122"/>
                <a:cs typeface="微软雅黑" panose="020B0503020204020204" charset="-122"/>
                <a:sym typeface="+mn-ea"/>
              </a:rPr>
              <a:t>15min</a:t>
            </a:r>
            <a:r>
              <a:rPr lang="zh-CN" altLang="en-US" sz="1400" dirty="0">
                <a:latin typeface="微软雅黑" panose="020B0503020204020204" charset="-122"/>
                <a:ea typeface="微软雅黑" panose="020B0503020204020204" charset="-122"/>
                <a:cs typeface="微软雅黑" panose="020B0503020204020204" charset="-122"/>
                <a:sym typeface="+mn-ea"/>
              </a:rPr>
              <a:t>内起效，镇痛作用可持续</a:t>
            </a:r>
            <a:r>
              <a:rPr lang="en-US" sz="1400" dirty="0">
                <a:latin typeface="微软雅黑" panose="020B0503020204020204" charset="-122"/>
                <a:ea typeface="微软雅黑" panose="020B0503020204020204" charset="-122"/>
                <a:cs typeface="微软雅黑" panose="020B0503020204020204" charset="-122"/>
                <a:sym typeface="+mn-ea"/>
              </a:rPr>
              <a:t>7h</a:t>
            </a:r>
            <a:r>
              <a:rPr lang="zh-CN" altLang="en-US" sz="1400" dirty="0">
                <a:latin typeface="微软雅黑" panose="020B0503020204020204" charset="-122"/>
                <a:ea typeface="微软雅黑" panose="020B0503020204020204" charset="-122"/>
                <a:cs typeface="微软雅黑" panose="020B0503020204020204" charset="-122"/>
                <a:sym typeface="+mn-ea"/>
              </a:rPr>
              <a:t>以上，布洛芬半衰期为</a:t>
            </a:r>
            <a:r>
              <a:rPr lang="en-US" altLang="zh-CN" sz="1400" dirty="0">
                <a:latin typeface="微软雅黑" panose="020B0503020204020204" charset="-122"/>
                <a:ea typeface="微软雅黑" panose="020B0503020204020204" charset="-122"/>
                <a:cs typeface="微软雅黑" panose="020B0503020204020204" charset="-122"/>
                <a:sym typeface="+mn-ea"/>
              </a:rPr>
              <a:t>1.8</a:t>
            </a:r>
            <a:r>
              <a:rPr lang="zh-CN" altLang="en-US" sz="1400" dirty="0">
                <a:latin typeface="微软雅黑" panose="020B0503020204020204" charset="-122"/>
                <a:ea typeface="微软雅黑" panose="020B0503020204020204" charset="-122"/>
                <a:cs typeface="微软雅黑" panose="020B0503020204020204" charset="-122"/>
                <a:sym typeface="+mn-ea"/>
              </a:rPr>
              <a:t>～</a:t>
            </a:r>
            <a:r>
              <a:rPr lang="en-US" sz="1400" dirty="0">
                <a:latin typeface="微软雅黑" panose="020B0503020204020204" charset="-122"/>
                <a:ea typeface="微软雅黑" panose="020B0503020204020204" charset="-122"/>
                <a:cs typeface="微软雅黑" panose="020B0503020204020204" charset="-122"/>
                <a:sym typeface="+mn-ea"/>
              </a:rPr>
              <a:t>2</a:t>
            </a:r>
            <a:r>
              <a:rPr lang="zh-CN" altLang="en-US" sz="1400" dirty="0">
                <a:latin typeface="微软雅黑" panose="020B0503020204020204" charset="-122"/>
                <a:ea typeface="微软雅黑" panose="020B0503020204020204" charset="-122"/>
                <a:cs typeface="微软雅黑" panose="020B0503020204020204" charset="-122"/>
                <a:sym typeface="+mn-ea"/>
              </a:rPr>
              <a:t>ｈ，口服后</a:t>
            </a:r>
            <a:r>
              <a:rPr lang="en-US" sz="1400" dirty="0">
                <a:latin typeface="微软雅黑" panose="020B0503020204020204" charset="-122"/>
                <a:ea typeface="微软雅黑" panose="020B0503020204020204" charset="-122"/>
                <a:cs typeface="微软雅黑" panose="020B0503020204020204" charset="-122"/>
                <a:sym typeface="+mn-ea"/>
              </a:rPr>
              <a:t>20</a:t>
            </a:r>
            <a:r>
              <a:rPr lang="zh-CN" altLang="en-US" sz="1400" dirty="0">
                <a:latin typeface="微软雅黑" panose="020B0503020204020204" charset="-122"/>
                <a:ea typeface="微软雅黑" panose="020B0503020204020204" charset="-122"/>
                <a:cs typeface="微软雅黑" panose="020B0503020204020204" charset="-122"/>
                <a:sym typeface="+mn-ea"/>
              </a:rPr>
              <a:t>～</a:t>
            </a:r>
            <a:r>
              <a:rPr lang="en-US" sz="1400" dirty="0">
                <a:latin typeface="微软雅黑" panose="020B0503020204020204" charset="-122"/>
                <a:ea typeface="微软雅黑" panose="020B0503020204020204" charset="-122"/>
                <a:cs typeface="微软雅黑" panose="020B0503020204020204" charset="-122"/>
                <a:sym typeface="+mn-ea"/>
              </a:rPr>
              <a:t>30min</a:t>
            </a:r>
            <a:r>
              <a:rPr lang="zh-CN" altLang="en-US" sz="1400" dirty="0">
                <a:latin typeface="微软雅黑" panose="020B0503020204020204" charset="-122"/>
                <a:ea typeface="微软雅黑" panose="020B0503020204020204" charset="-122"/>
                <a:cs typeface="微软雅黑" panose="020B0503020204020204" charset="-122"/>
                <a:sym typeface="+mn-ea"/>
              </a:rPr>
              <a:t>起效，作用时间为</a:t>
            </a:r>
            <a:r>
              <a:rPr lang="en-US" sz="1400" dirty="0">
                <a:latin typeface="微软雅黑" panose="020B0503020204020204" charset="-122"/>
                <a:ea typeface="微软雅黑" panose="020B0503020204020204" charset="-122"/>
                <a:cs typeface="微软雅黑" panose="020B0503020204020204" charset="-122"/>
                <a:sym typeface="+mn-ea"/>
              </a:rPr>
              <a:t>4</a:t>
            </a:r>
            <a:r>
              <a:rPr lang="zh-CN" altLang="en-US" sz="1400" dirty="0">
                <a:latin typeface="微软雅黑" panose="020B0503020204020204" charset="-122"/>
                <a:ea typeface="微软雅黑" panose="020B0503020204020204" charset="-122"/>
                <a:cs typeface="微软雅黑" panose="020B0503020204020204" charset="-122"/>
                <a:sym typeface="+mn-ea"/>
              </a:rPr>
              <a:t>～</a:t>
            </a:r>
            <a:r>
              <a:rPr lang="en-US" sz="1400" dirty="0">
                <a:latin typeface="微软雅黑" panose="020B0503020204020204" charset="-122"/>
                <a:ea typeface="微软雅黑" panose="020B0503020204020204" charset="-122"/>
                <a:cs typeface="微软雅黑" panose="020B0503020204020204" charset="-122"/>
                <a:sym typeface="+mn-ea"/>
              </a:rPr>
              <a:t>6</a:t>
            </a:r>
            <a:r>
              <a:rPr lang="zh-CN" altLang="en-US" sz="1400" dirty="0">
                <a:latin typeface="微软雅黑" panose="020B0503020204020204" charset="-122"/>
                <a:ea typeface="微软雅黑" panose="020B0503020204020204" charset="-122"/>
                <a:cs typeface="微软雅黑" panose="020B0503020204020204" charset="-122"/>
                <a:sym typeface="+mn-ea"/>
              </a:rPr>
              <a:t>ｈ。因此，洛索洛芬钠镇痛效果维持时间更长</a:t>
            </a:r>
            <a:r>
              <a:rPr lang="zh-CN" altLang="en-US" sz="1400" baseline="30000" dirty="0">
                <a:latin typeface="微软雅黑" panose="020B0503020204020204" charset="-122"/>
                <a:ea typeface="微软雅黑" panose="020B0503020204020204" charset="-122"/>
                <a:cs typeface="微软雅黑" panose="020B0503020204020204" charset="-122"/>
                <a:sym typeface="+mn-ea"/>
              </a:rPr>
              <a:t>[</a:t>
            </a:r>
            <a:r>
              <a:rPr lang="en-US" altLang="zh-CN" sz="1400" baseline="30000" dirty="0">
                <a:latin typeface="微软雅黑" panose="020B0503020204020204" charset="-122"/>
                <a:ea typeface="微软雅黑" panose="020B0503020204020204" charset="-122"/>
                <a:cs typeface="微软雅黑" panose="020B0503020204020204" charset="-122"/>
                <a:sym typeface="+mn-ea"/>
              </a:rPr>
              <a:t>2</a:t>
            </a:r>
            <a:r>
              <a:rPr lang="zh-CN" altLang="en-US" sz="1400" baseline="30000" dirty="0">
                <a:latin typeface="微软雅黑" panose="020B0503020204020204" charset="-122"/>
                <a:ea typeface="微软雅黑" panose="020B0503020204020204" charset="-122"/>
                <a:cs typeface="微软雅黑" panose="020B0503020204020204" charset="-122"/>
                <a:sym typeface="+mn-ea"/>
              </a:rPr>
              <a:t>]</a:t>
            </a:r>
            <a:endParaRPr lang="zh-CN" altLang="en-US" sz="1400" baseline="30000" dirty="0">
              <a:latin typeface="微软雅黑" panose="020B0503020204020204" charset="-122"/>
              <a:ea typeface="微软雅黑" panose="020B0503020204020204" charset="-122"/>
              <a:cs typeface="微软雅黑" panose="020B0503020204020204" charset="-122"/>
              <a:sym typeface="+mn-ea"/>
            </a:endParaRPr>
          </a:p>
          <a:p>
            <a:pPr marL="285750" indent="-285750" fontAlgn="auto">
              <a:lnSpc>
                <a:spcPct val="100000"/>
              </a:lnSpc>
              <a:buFont typeface="Wingdings" panose="05000000000000000000" charset="0"/>
              <a:buChar char="Ø"/>
            </a:pPr>
            <a:endParaRPr lang="zh-CN" altLang="en-US" sz="1400" dirty="0">
              <a:latin typeface="微软雅黑" panose="020B0503020204020204" charset="-122"/>
              <a:ea typeface="微软雅黑" panose="020B0503020204020204" charset="-122"/>
              <a:cs typeface="微软雅黑" panose="020B0503020204020204" charset="-122"/>
              <a:sym typeface="+mn-ea"/>
            </a:endParaRPr>
          </a:p>
        </p:txBody>
      </p:sp>
      <p:sp>
        <p:nvSpPr>
          <p:cNvPr id="15" name="文本框 14"/>
          <p:cNvSpPr txBox="1"/>
          <p:nvPr/>
        </p:nvSpPr>
        <p:spPr>
          <a:xfrm>
            <a:off x="152400" y="5867400"/>
            <a:ext cx="4572635" cy="953135"/>
          </a:xfrm>
          <a:prstGeom prst="rect">
            <a:avLst/>
          </a:prstGeom>
        </p:spPr>
        <p:txBody>
          <a:bodyPr wrap="square">
            <a:spAutoFit/>
          </a:bodyPr>
          <a:p>
            <a:r>
              <a:rPr lang="zh-CN" altLang="en-US" sz="800" dirty="0">
                <a:latin typeface="微软雅黑" panose="020B0503020204020204" charset="-122"/>
                <a:ea typeface="微软雅黑" panose="020B0503020204020204" charset="-122"/>
                <a:cs typeface="微软雅黑" panose="020B0503020204020204" charset="-122"/>
                <a:sym typeface="+mn-ea"/>
              </a:rPr>
              <a:t>[</a:t>
            </a:r>
            <a:r>
              <a:rPr lang="en-US" altLang="zh-CN" sz="800" dirty="0">
                <a:latin typeface="微软雅黑" panose="020B0503020204020204" charset="-122"/>
                <a:ea typeface="微软雅黑" panose="020B0503020204020204" charset="-122"/>
                <a:cs typeface="微软雅黑" panose="020B0503020204020204" charset="-122"/>
                <a:sym typeface="+mn-ea"/>
              </a:rPr>
              <a:t>1</a:t>
            </a:r>
            <a:r>
              <a:rPr lang="zh-CN" altLang="en-US" sz="800" dirty="0">
                <a:latin typeface="微软雅黑" panose="020B0503020204020204" charset="-122"/>
                <a:ea typeface="微软雅黑" panose="020B0503020204020204" charset="-122"/>
                <a:cs typeface="微软雅黑" panose="020B0503020204020204" charset="-122"/>
                <a:sym typeface="+mn-ea"/>
              </a:rPr>
              <a:t>]</a:t>
            </a:r>
            <a:r>
              <a:rPr sz="800" dirty="0">
                <a:latin typeface="微软雅黑" panose="020B0503020204020204" charset="-122"/>
                <a:ea typeface="微软雅黑" panose="020B0503020204020204" charset="-122"/>
                <a:cs typeface="微软雅黑" panose="020B0503020204020204" charset="-122"/>
                <a:sym typeface="+mn-ea"/>
              </a:rPr>
              <a:t>日医工株式会社.ロキソプロフェンナトリウム内服液IF利用の手引きの概要.2021年3月改訂(第12版).</a:t>
            </a:r>
            <a:endParaRPr sz="800" dirty="0">
              <a:latin typeface="微软雅黑" panose="020B0503020204020204" charset="-122"/>
              <a:ea typeface="微软雅黑" panose="020B0503020204020204" charset="-122"/>
              <a:cs typeface="微软雅黑" panose="020B0503020204020204" charset="-122"/>
              <a:sym typeface="+mn-ea"/>
            </a:endParaRPr>
          </a:p>
          <a:p>
            <a:r>
              <a:rPr lang="zh-CN" altLang="en-US" sz="800" dirty="0">
                <a:latin typeface="微软雅黑" panose="020B0503020204020204" charset="-122"/>
                <a:ea typeface="微软雅黑" panose="020B0503020204020204" charset="-122"/>
                <a:cs typeface="微软雅黑" panose="020B0503020204020204" charset="-122"/>
                <a:sym typeface="+mn-ea"/>
              </a:rPr>
              <a:t>[</a:t>
            </a:r>
            <a:r>
              <a:rPr lang="en-US" altLang="zh-CN" sz="800" dirty="0">
                <a:latin typeface="微软雅黑" panose="020B0503020204020204" charset="-122"/>
                <a:ea typeface="微软雅黑" panose="020B0503020204020204" charset="-122"/>
                <a:cs typeface="微软雅黑" panose="020B0503020204020204" charset="-122"/>
                <a:sym typeface="+mn-ea"/>
              </a:rPr>
              <a:t>2</a:t>
            </a:r>
            <a:r>
              <a:rPr lang="zh-CN" altLang="en-US" sz="800" dirty="0">
                <a:latin typeface="微软雅黑" panose="020B0503020204020204" charset="-122"/>
                <a:ea typeface="微软雅黑" panose="020B0503020204020204" charset="-122"/>
                <a:cs typeface="微软雅黑" panose="020B0503020204020204" charset="-122"/>
                <a:sym typeface="+mn-ea"/>
              </a:rPr>
              <a:t>]</a:t>
            </a:r>
            <a:r>
              <a:rPr lang="zh-CN" altLang="en-US" sz="800">
                <a:latin typeface="微软雅黑" panose="020B0503020204020204" charset="-122"/>
                <a:ea typeface="微软雅黑" panose="020B0503020204020204" charset="-122"/>
                <a:cs typeface="微软雅黑" panose="020B0503020204020204" charset="-122"/>
              </a:rPr>
              <a:t>布洛芬与洛索洛芬钠在阻生齿拔除超前镇痛中的应用效果比较，齐齐哈尔医学院学报２０２４年第４５</a:t>
            </a:r>
            <a:r>
              <a:rPr lang="zh-CN" altLang="en-US" sz="800">
                <a:latin typeface="微软雅黑" panose="020B0503020204020204" charset="-122"/>
                <a:ea typeface="微软雅黑" panose="020B0503020204020204" charset="-122"/>
                <a:cs typeface="微软雅黑" panose="020B0503020204020204" charset="-122"/>
              </a:rPr>
              <a:t>卷第８期</a:t>
            </a:r>
            <a:endParaRPr lang="zh-CN" altLang="en-US" sz="800">
              <a:latin typeface="微软雅黑" panose="020B0503020204020204" charset="-122"/>
              <a:ea typeface="微软雅黑" panose="020B0503020204020204" charset="-122"/>
              <a:cs typeface="微软雅黑" panose="020B0503020204020204" charset="-122"/>
            </a:endParaRPr>
          </a:p>
          <a:p>
            <a:r>
              <a:rPr lang="zh-CN" altLang="en-US" sz="800" dirty="0">
                <a:latin typeface="微软雅黑" panose="020B0503020204020204" charset="-122"/>
                <a:ea typeface="微软雅黑" panose="020B0503020204020204" charset="-122"/>
                <a:cs typeface="微软雅黑" panose="020B0503020204020204" charset="-122"/>
                <a:sym typeface="+mn-ea"/>
              </a:rPr>
              <a:t>[</a:t>
            </a:r>
            <a:r>
              <a:rPr lang="en-US" altLang="zh-CN" sz="800" dirty="0">
                <a:latin typeface="微软雅黑" panose="020B0503020204020204" charset="-122"/>
                <a:ea typeface="微软雅黑" panose="020B0503020204020204" charset="-122"/>
                <a:cs typeface="微软雅黑" panose="020B0503020204020204" charset="-122"/>
                <a:sym typeface="+mn-ea"/>
              </a:rPr>
              <a:t>3</a:t>
            </a:r>
            <a:r>
              <a:rPr lang="zh-CN" altLang="en-US" sz="800" dirty="0">
                <a:latin typeface="微软雅黑" panose="020B0503020204020204" charset="-122"/>
                <a:ea typeface="微软雅黑" panose="020B0503020204020204" charset="-122"/>
                <a:cs typeface="微软雅黑" panose="020B0503020204020204" charset="-122"/>
                <a:sym typeface="+mn-ea"/>
              </a:rPr>
              <a:t>]</a:t>
            </a:r>
            <a:r>
              <a:rPr lang="ja-JP" altLang="en-US" sz="800">
                <a:latin typeface="微软雅黑" panose="020B0503020204020204" charset="-122"/>
                <a:ea typeface="微软雅黑" panose="020B0503020204020204" charset="-122"/>
                <a:cs typeface="微软雅黑" panose="020B0503020204020204" charset="-122"/>
                <a:sym typeface="+mn-ea"/>
              </a:rPr>
              <a:t>ロキソプロフェンナトリウム</a:t>
            </a:r>
            <a:r>
              <a:rPr lang="zh-CN" altLang="en-US" sz="800">
                <a:latin typeface="微软雅黑" panose="020B0503020204020204" charset="-122"/>
                <a:ea typeface="微软雅黑" panose="020B0503020204020204" charset="-122"/>
                <a:cs typeface="微软雅黑" panose="020B0503020204020204" charset="-122"/>
                <a:sym typeface="+mn-ea"/>
              </a:rPr>
              <a:t>内服液</a:t>
            </a:r>
            <a:r>
              <a:rPr lang="en-US" altLang="zh-CN" sz="800">
                <a:latin typeface="微软雅黑" panose="020B0503020204020204" charset="-122"/>
                <a:ea typeface="微软雅黑" panose="020B0503020204020204" charset="-122"/>
                <a:cs typeface="微软雅黑" panose="020B0503020204020204" charset="-122"/>
                <a:sym typeface="+mn-ea"/>
              </a:rPr>
              <a:t>60mg</a:t>
            </a:r>
            <a:r>
              <a:rPr lang="zh-CN" altLang="en-US" sz="800">
                <a:latin typeface="微软雅黑" panose="020B0503020204020204" charset="-122"/>
                <a:ea typeface="微软雅黑" panose="020B0503020204020204" charset="-122"/>
                <a:cs typeface="微软雅黑" panose="020B0503020204020204" charset="-122"/>
                <a:sym typeface="+mn-ea"/>
              </a:rPr>
              <a:t>「日医工」说明书</a:t>
            </a:r>
            <a:endParaRPr lang="zh-CN" altLang="en-US" sz="800">
              <a:latin typeface="微软雅黑" panose="020B0503020204020204" charset="-122"/>
              <a:ea typeface="微软雅黑" panose="020B0503020204020204" charset="-122"/>
              <a:cs typeface="微软雅黑" panose="020B0503020204020204" charset="-122"/>
              <a:sym typeface="+mn-ea"/>
            </a:endParaRPr>
          </a:p>
          <a:p>
            <a:r>
              <a:rPr lang="en-US" altLang="zh-CN" sz="800" dirty="0">
                <a:latin typeface="微软雅黑" panose="020B0503020204020204" charset="-122"/>
                <a:ea typeface="微软雅黑" panose="020B0503020204020204" charset="-122"/>
                <a:cs typeface="微软雅黑" panose="020B0503020204020204" charset="-122"/>
                <a:sym typeface="+mn-ea"/>
              </a:rPr>
              <a:t>[4]</a:t>
            </a:r>
            <a:r>
              <a:rPr lang="zh-CN" altLang="en-US" sz="800" i="1" dirty="0">
                <a:latin typeface="微软雅黑" panose="020B0503020204020204" charset="-122"/>
                <a:ea typeface="微软雅黑" panose="020B0503020204020204" charset="-122"/>
                <a:cs typeface="微软雅黑" panose="020B0503020204020204" charset="-122"/>
                <a:sym typeface="+mn-ea"/>
              </a:rPr>
              <a:t>乐松应用于门诊手术后镇痛的效果分析，广州医药</a:t>
            </a:r>
            <a:r>
              <a:rPr lang="en-US" altLang="zh-CN" sz="800" i="1" dirty="0">
                <a:latin typeface="微软雅黑" panose="020B0503020204020204" charset="-122"/>
                <a:ea typeface="微软雅黑" panose="020B0503020204020204" charset="-122"/>
                <a:cs typeface="微软雅黑" panose="020B0503020204020204" charset="-122"/>
                <a:sym typeface="+mn-ea"/>
              </a:rPr>
              <a:t>2002</a:t>
            </a:r>
            <a:r>
              <a:rPr lang="zh-CN" altLang="en-US" sz="800" i="1" dirty="0">
                <a:latin typeface="微软雅黑" panose="020B0503020204020204" charset="-122"/>
                <a:ea typeface="微软雅黑" panose="020B0503020204020204" charset="-122"/>
                <a:cs typeface="微软雅黑" panose="020B0503020204020204" charset="-122"/>
                <a:sym typeface="+mn-ea"/>
              </a:rPr>
              <a:t>年第</a:t>
            </a:r>
            <a:r>
              <a:rPr lang="en-US" altLang="zh-CN" sz="800" i="1" dirty="0">
                <a:latin typeface="微软雅黑" panose="020B0503020204020204" charset="-122"/>
                <a:ea typeface="微软雅黑" panose="020B0503020204020204" charset="-122"/>
                <a:cs typeface="微软雅黑" panose="020B0503020204020204" charset="-122"/>
                <a:sym typeface="+mn-ea"/>
              </a:rPr>
              <a:t>33</a:t>
            </a:r>
            <a:r>
              <a:rPr lang="zh-CN" altLang="en-US" sz="800" i="1" dirty="0">
                <a:latin typeface="微软雅黑" panose="020B0503020204020204" charset="-122"/>
                <a:ea typeface="微软雅黑" panose="020B0503020204020204" charset="-122"/>
                <a:cs typeface="微软雅黑" panose="020B0503020204020204" charset="-122"/>
                <a:sym typeface="+mn-ea"/>
              </a:rPr>
              <a:t>卷第</a:t>
            </a:r>
            <a:r>
              <a:rPr lang="en-US" altLang="zh-CN" sz="800" i="1" dirty="0">
                <a:latin typeface="微软雅黑" panose="020B0503020204020204" charset="-122"/>
                <a:ea typeface="微软雅黑" panose="020B0503020204020204" charset="-122"/>
                <a:cs typeface="微软雅黑" panose="020B0503020204020204" charset="-122"/>
                <a:sym typeface="+mn-ea"/>
              </a:rPr>
              <a:t>6</a:t>
            </a:r>
            <a:r>
              <a:rPr lang="zh-CN" altLang="en-US" sz="800" i="1" dirty="0">
                <a:latin typeface="微软雅黑" panose="020B0503020204020204" charset="-122"/>
                <a:ea typeface="微软雅黑" panose="020B0503020204020204" charset="-122"/>
                <a:cs typeface="微软雅黑" panose="020B0503020204020204" charset="-122"/>
                <a:sym typeface="+mn-ea"/>
              </a:rPr>
              <a:t>期</a:t>
            </a:r>
            <a:endParaRPr lang="zh-CN" altLang="en-US" sz="800" i="1" dirty="0">
              <a:solidFill>
                <a:schemeClr val="tx1"/>
              </a:solidFill>
              <a:latin typeface="微软雅黑" panose="020B0503020204020204" charset="-122"/>
              <a:ea typeface="微软雅黑" panose="020B0503020204020204" charset="-122"/>
              <a:cs typeface="微软雅黑" panose="020B0503020204020204" charset="-122"/>
            </a:endParaRPr>
          </a:p>
          <a:p>
            <a:endParaRPr lang="zh-CN" altLang="en-US" sz="800">
              <a:latin typeface="微软雅黑" panose="020B0503020204020204" charset="-122"/>
              <a:ea typeface="微软雅黑" panose="020B0503020204020204" charset="-122"/>
              <a:cs typeface="微软雅黑" panose="020B0503020204020204" charset="-122"/>
            </a:endParaRPr>
          </a:p>
        </p:txBody>
      </p:sp>
      <p:graphicFrame>
        <p:nvGraphicFramePr>
          <p:cNvPr id="18" name="表格 17"/>
          <p:cNvGraphicFramePr/>
          <p:nvPr/>
        </p:nvGraphicFramePr>
        <p:xfrm>
          <a:off x="5486083" y="2321560"/>
          <a:ext cx="5387975" cy="685800"/>
        </p:xfrm>
        <a:graphic>
          <a:graphicData uri="http://schemas.openxmlformats.org/drawingml/2006/table">
            <a:tbl>
              <a:tblPr/>
              <a:tblGrid>
                <a:gridCol w="739775"/>
                <a:gridCol w="556895"/>
                <a:gridCol w="608965"/>
                <a:gridCol w="567055"/>
                <a:gridCol w="676275"/>
                <a:gridCol w="570230"/>
                <a:gridCol w="549910"/>
                <a:gridCol w="581660"/>
                <a:gridCol w="537210"/>
              </a:tblGrid>
              <a:tr h="171450">
                <a:tc rowSpan="2">
                  <a:txBody>
                    <a:bodyPr/>
                    <a:p>
                      <a:pPr algn="ctr" fontAlgn="ctr"/>
                      <a:endParaRPr sz="1000" b="0" i="0">
                        <a:solidFill>
                          <a:srgbClr val="000000"/>
                        </a:solidFill>
                        <a:latin typeface="微软雅黑" panose="020B0503020204020204" charset="-122"/>
                        <a:ea typeface="微软雅黑" panose="020B0503020204020204" charset="-122"/>
                      </a:endParaRPr>
                    </a:p>
                  </a:txBody>
                  <a:tcPr marL="9842" marR="9842" marT="9842" marB="0"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noFill/>
                  </a:tcPr>
                </a:tc>
                <a:tc gridSpan="4">
                  <a:txBody>
                    <a:bodyPr/>
                    <a:p>
                      <a:pPr algn="ctr" fontAlgn="ctr"/>
                      <a:r>
                        <a:rPr lang="zh-CN" altLang="en-US" sz="1000" b="0" i="0">
                          <a:solidFill>
                            <a:srgbClr val="000000"/>
                          </a:solidFill>
                          <a:latin typeface="微软雅黑" panose="020B0503020204020204" charset="-122"/>
                          <a:ea typeface="微软雅黑" panose="020B0503020204020204" charset="-122"/>
                          <a:cs typeface="微软雅黑" panose="020B0503020204020204" charset="-122"/>
                        </a:rPr>
                        <a:t>术后</a:t>
                      </a:r>
                      <a:r>
                        <a:rPr lang="en-US" altLang="zh-CN" sz="1000" b="0" i="0">
                          <a:solidFill>
                            <a:srgbClr val="000000"/>
                          </a:solidFill>
                          <a:latin typeface="微软雅黑" panose="020B0503020204020204" charset="-122"/>
                          <a:ea typeface="微软雅黑" panose="020B0503020204020204" charset="-122"/>
                          <a:cs typeface="微软雅黑" panose="020B0503020204020204" charset="-122"/>
                        </a:rPr>
                        <a:t>15min</a:t>
                      </a:r>
                      <a:r>
                        <a:rPr lang="zh-CN" altLang="en-US" sz="1000" b="0" i="0">
                          <a:solidFill>
                            <a:srgbClr val="000000"/>
                          </a:solidFill>
                          <a:latin typeface="微软雅黑" panose="020B0503020204020204" charset="-122"/>
                          <a:ea typeface="微软雅黑" panose="020B0503020204020204" charset="-122"/>
                          <a:cs typeface="微软雅黑" panose="020B0503020204020204" charset="-122"/>
                        </a:rPr>
                        <a:t>镇痛效果（例</a:t>
                      </a:r>
                      <a:r>
                        <a:rPr lang="en-US" altLang="zh-CN" sz="1000" b="0" i="0">
                          <a:solidFill>
                            <a:srgbClr val="000000"/>
                          </a:solidFill>
                          <a:latin typeface="微软雅黑" panose="020B0503020204020204" charset="-122"/>
                          <a:ea typeface="微软雅黑" panose="020B0503020204020204" charset="-122"/>
                          <a:cs typeface="微软雅黑" panose="020B0503020204020204" charset="-122"/>
                        </a:rPr>
                        <a:t>%</a:t>
                      </a:r>
                      <a:r>
                        <a:rPr lang="zh-CN" altLang="en-US" sz="1000" b="0" i="0">
                          <a:solidFill>
                            <a:srgbClr val="000000"/>
                          </a:solidFill>
                          <a:latin typeface="微软雅黑" panose="020B0503020204020204" charset="-122"/>
                          <a:ea typeface="微软雅黑" panose="020B0503020204020204" charset="-122"/>
                          <a:cs typeface="微软雅黑" panose="020B0503020204020204" charset="-122"/>
                        </a:rPr>
                        <a:t>）</a:t>
                      </a:r>
                      <a:endParaRPr lang="zh-CN" altLang="en-US" sz="1000" b="0" i="0">
                        <a:solidFill>
                          <a:srgbClr val="000000"/>
                        </a:solidFill>
                        <a:latin typeface="微软雅黑" panose="020B0503020204020204" charset="-122"/>
                        <a:ea typeface="微软雅黑" panose="020B0503020204020204" charset="-122"/>
                        <a:cs typeface="微软雅黑" panose="020B0503020204020204" charset="-122"/>
                      </a:endParaRPr>
                    </a:p>
                  </a:txBody>
                  <a:tcPr marL="9842" marR="9842" marT="9842" marB="0"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noFill/>
                  </a:tcPr>
                </a:tc>
                <a:tc hMerge="1">
                  <a:tcP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tcPr>
                </a:tc>
                <a:tc hMerge="1">
                  <a:tcP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tcPr>
                </a:tc>
                <a:tc hMerge="1">
                  <a:tcPr>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tcPr>
                </a:tc>
                <a:tc gridSpan="4">
                  <a:txBody>
                    <a:bodyPr/>
                    <a:p>
                      <a:pPr algn="ctr" fontAlgn="ctr"/>
                      <a:r>
                        <a:rPr lang="zh-CN" altLang="en-US" sz="1000" b="0" i="0">
                          <a:solidFill>
                            <a:srgbClr val="000000"/>
                          </a:solidFill>
                          <a:latin typeface="微软雅黑" panose="020B0503020204020204" charset="-122"/>
                          <a:ea typeface="微软雅黑" panose="020B0503020204020204" charset="-122"/>
                          <a:cs typeface="微软雅黑" panose="020B0503020204020204" charset="-122"/>
                        </a:rPr>
                        <a:t>术后</a:t>
                      </a:r>
                      <a:r>
                        <a:rPr lang="en-US" altLang="zh-CN" sz="1000" b="0" i="0">
                          <a:solidFill>
                            <a:srgbClr val="000000"/>
                          </a:solidFill>
                          <a:latin typeface="微软雅黑" panose="020B0503020204020204" charset="-122"/>
                          <a:ea typeface="微软雅黑" panose="020B0503020204020204" charset="-122"/>
                          <a:cs typeface="微软雅黑" panose="020B0503020204020204" charset="-122"/>
                        </a:rPr>
                        <a:t>30min</a:t>
                      </a:r>
                      <a:r>
                        <a:rPr lang="zh-CN" altLang="en-US" sz="1000" b="0" i="0">
                          <a:solidFill>
                            <a:srgbClr val="000000"/>
                          </a:solidFill>
                          <a:latin typeface="微软雅黑" panose="020B0503020204020204" charset="-122"/>
                          <a:ea typeface="微软雅黑" panose="020B0503020204020204" charset="-122"/>
                          <a:cs typeface="微软雅黑" panose="020B0503020204020204" charset="-122"/>
                        </a:rPr>
                        <a:t>镇痛效果</a:t>
                      </a:r>
                      <a:r>
                        <a:rPr lang="zh-CN" altLang="en-US" sz="1000">
                          <a:solidFill>
                            <a:srgbClr val="000000"/>
                          </a:solidFill>
                          <a:latin typeface="微软雅黑" panose="020B0503020204020204" charset="-122"/>
                          <a:ea typeface="微软雅黑" panose="020B0503020204020204" charset="-122"/>
                          <a:cs typeface="微软雅黑" panose="020B0503020204020204" charset="-122"/>
                          <a:sym typeface="+mn-ea"/>
                        </a:rPr>
                        <a:t>（例</a:t>
                      </a:r>
                      <a:r>
                        <a:rPr lang="en-US" altLang="zh-CN" sz="1000">
                          <a:solidFill>
                            <a:srgbClr val="000000"/>
                          </a:solidFill>
                          <a:latin typeface="微软雅黑" panose="020B0503020204020204" charset="-122"/>
                          <a:ea typeface="微软雅黑" panose="020B0503020204020204" charset="-122"/>
                          <a:cs typeface="微软雅黑" panose="020B0503020204020204" charset="-122"/>
                          <a:sym typeface="+mn-ea"/>
                        </a:rPr>
                        <a:t>%</a:t>
                      </a:r>
                      <a:r>
                        <a:rPr lang="zh-CN" altLang="en-US" sz="1000">
                          <a:solidFill>
                            <a:srgbClr val="000000"/>
                          </a:solidFill>
                          <a:latin typeface="微软雅黑" panose="020B0503020204020204" charset="-122"/>
                          <a:ea typeface="微软雅黑" panose="020B0503020204020204" charset="-122"/>
                          <a:cs typeface="微软雅黑" panose="020B0503020204020204" charset="-122"/>
                          <a:sym typeface="+mn-ea"/>
                        </a:rPr>
                        <a:t>）</a:t>
                      </a:r>
                      <a:endParaRPr lang="zh-CN" altLang="en-US" sz="1000" b="0" i="0">
                        <a:solidFill>
                          <a:srgbClr val="000000"/>
                        </a:solidFill>
                        <a:latin typeface="微软雅黑" panose="020B0503020204020204" charset="-122"/>
                        <a:ea typeface="微软雅黑" panose="020B0503020204020204" charset="-122"/>
                        <a:cs typeface="微软雅黑" panose="020B0503020204020204" charset="-122"/>
                      </a:endParaRPr>
                    </a:p>
                  </a:txBody>
                  <a:tcPr marL="9842" marR="9842" marT="9842" marB="0"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noFill/>
                  </a:tcPr>
                </a:tc>
                <a:tc hMerge="1">
                  <a:tcP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tcPr>
                </a:tc>
                <a:tc hMerge="1">
                  <a:tcP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tcPr>
                </a:tc>
                <a:tc hMerge="1">
                  <a:tcPr>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tcPr>
                </a:tc>
              </a:tr>
              <a:tr h="171450">
                <a:tc vMerge="1">
                  <a:tcPr>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B w="6350" cap="flat" cmpd="sng">
                      <a:solidFill>
                        <a:srgbClr val="000000"/>
                      </a:solidFill>
                      <a:prstDash val="solid"/>
                      <a:headEnd type="none" w="med" len="med"/>
                      <a:tailEnd type="none" w="med" len="med"/>
                    </a:lnB>
                  </a:tcPr>
                </a:tc>
                <a:tc>
                  <a:txBody>
                    <a:bodyPr/>
                    <a:p>
                      <a:pPr algn="l" fontAlgn="ctr"/>
                      <a:r>
                        <a:rPr lang="zh-CN" altLang="en-US" sz="1000" b="0" i="0">
                          <a:solidFill>
                            <a:srgbClr val="000000"/>
                          </a:solidFill>
                          <a:latin typeface="微软雅黑" panose="020B0503020204020204" charset="-122"/>
                          <a:ea typeface="微软雅黑" panose="020B0503020204020204" charset="-122"/>
                        </a:rPr>
                        <a:t>剧痛患者</a:t>
                      </a:r>
                      <a:endParaRPr lang="zh-CN" altLang="en-US" sz="1000" b="0" i="0">
                        <a:solidFill>
                          <a:srgbClr val="000000"/>
                        </a:solidFill>
                        <a:latin typeface="微软雅黑" panose="020B0503020204020204" charset="-122"/>
                        <a:ea typeface="微软雅黑" panose="020B0503020204020204" charset="-122"/>
                      </a:endParaRPr>
                    </a:p>
                  </a:txBody>
                  <a:tcPr marL="9842" marR="9842" marT="9842" marB="0"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noFill/>
                  </a:tcPr>
                </a:tc>
                <a:tc>
                  <a:txBody>
                    <a:bodyPr/>
                    <a:p>
                      <a:pPr algn="l" fontAlgn="ctr"/>
                      <a:r>
                        <a:rPr lang="zh-CN" altLang="en-US" sz="1000" b="0" i="0">
                          <a:solidFill>
                            <a:srgbClr val="000000"/>
                          </a:solidFill>
                          <a:latin typeface="微软雅黑" panose="020B0503020204020204" charset="-122"/>
                          <a:ea typeface="微软雅黑" panose="020B0503020204020204" charset="-122"/>
                        </a:rPr>
                        <a:t>中度患者</a:t>
                      </a:r>
                      <a:endParaRPr lang="zh-CN" altLang="en-US" sz="1000" b="0" i="0">
                        <a:solidFill>
                          <a:srgbClr val="000000"/>
                        </a:solidFill>
                        <a:latin typeface="微软雅黑" panose="020B0503020204020204" charset="-122"/>
                        <a:ea typeface="微软雅黑" panose="020B0503020204020204" charset="-122"/>
                      </a:endParaRPr>
                    </a:p>
                  </a:txBody>
                  <a:tcPr marL="9842" marR="9842" marT="9842" marB="0"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noFill/>
                  </a:tcPr>
                </a:tc>
                <a:tc>
                  <a:txBody>
                    <a:bodyPr/>
                    <a:p>
                      <a:pPr algn="l" fontAlgn="ctr"/>
                      <a:r>
                        <a:rPr lang="zh-CN" altLang="en-US" sz="1000" b="0" i="0">
                          <a:solidFill>
                            <a:srgbClr val="000000"/>
                          </a:solidFill>
                          <a:latin typeface="微软雅黑" panose="020B0503020204020204" charset="-122"/>
                          <a:ea typeface="微软雅黑" panose="020B0503020204020204" charset="-122"/>
                        </a:rPr>
                        <a:t>轻度患者</a:t>
                      </a:r>
                      <a:endParaRPr lang="zh-CN" altLang="en-US" sz="1000" b="0" i="0">
                        <a:solidFill>
                          <a:srgbClr val="000000"/>
                        </a:solidFill>
                        <a:latin typeface="微软雅黑" panose="020B0503020204020204" charset="-122"/>
                        <a:ea typeface="微软雅黑" panose="020B0503020204020204" charset="-122"/>
                      </a:endParaRPr>
                    </a:p>
                  </a:txBody>
                  <a:tcPr marL="9842" marR="9842" marT="9842" marB="0"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noFill/>
                  </a:tcPr>
                </a:tc>
                <a:tc>
                  <a:txBody>
                    <a:bodyPr/>
                    <a:p>
                      <a:pPr algn="l" fontAlgn="ctr"/>
                      <a:r>
                        <a:rPr lang="zh-CN" altLang="en-US" sz="1000" b="0" i="0">
                          <a:solidFill>
                            <a:srgbClr val="000000"/>
                          </a:solidFill>
                          <a:latin typeface="微软雅黑" panose="020B0503020204020204" charset="-122"/>
                          <a:ea typeface="微软雅黑" panose="020B0503020204020204" charset="-122"/>
                        </a:rPr>
                        <a:t>无痛患者</a:t>
                      </a:r>
                      <a:endParaRPr lang="zh-CN" altLang="en-US" sz="1000" b="0" i="0">
                        <a:solidFill>
                          <a:srgbClr val="000000"/>
                        </a:solidFill>
                        <a:latin typeface="微软雅黑" panose="020B0503020204020204" charset="-122"/>
                        <a:ea typeface="微软雅黑" panose="020B0503020204020204" charset="-122"/>
                      </a:endParaRPr>
                    </a:p>
                  </a:txBody>
                  <a:tcPr marL="9842" marR="9842" marT="9842" marB="0"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noFill/>
                  </a:tcPr>
                </a:tc>
                <a:tc>
                  <a:txBody>
                    <a:bodyPr/>
                    <a:p>
                      <a:pPr algn="l" fontAlgn="ctr"/>
                      <a:r>
                        <a:rPr lang="zh-CN" altLang="en-US" sz="1000" b="0" i="0">
                          <a:solidFill>
                            <a:srgbClr val="000000"/>
                          </a:solidFill>
                          <a:latin typeface="微软雅黑" panose="020B0503020204020204" charset="-122"/>
                          <a:ea typeface="微软雅黑" panose="020B0503020204020204" charset="-122"/>
                        </a:rPr>
                        <a:t>剧痛患者</a:t>
                      </a:r>
                      <a:endParaRPr lang="zh-CN" altLang="en-US" sz="1000" b="0" i="0">
                        <a:solidFill>
                          <a:srgbClr val="000000"/>
                        </a:solidFill>
                        <a:latin typeface="微软雅黑" panose="020B0503020204020204" charset="-122"/>
                        <a:ea typeface="微软雅黑" panose="020B0503020204020204" charset="-122"/>
                      </a:endParaRPr>
                    </a:p>
                  </a:txBody>
                  <a:tcPr marL="9842" marR="9842" marT="9842" marB="0"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noFill/>
                  </a:tcPr>
                </a:tc>
                <a:tc>
                  <a:txBody>
                    <a:bodyPr/>
                    <a:p>
                      <a:pPr algn="l" fontAlgn="ctr"/>
                      <a:r>
                        <a:rPr lang="zh-CN" altLang="en-US" sz="1000" b="0" i="0">
                          <a:solidFill>
                            <a:srgbClr val="000000"/>
                          </a:solidFill>
                          <a:latin typeface="微软雅黑" panose="020B0503020204020204" charset="-122"/>
                          <a:ea typeface="微软雅黑" panose="020B0503020204020204" charset="-122"/>
                        </a:rPr>
                        <a:t>中度患者</a:t>
                      </a:r>
                      <a:endParaRPr lang="zh-CN" altLang="en-US" sz="1000" b="0" i="0">
                        <a:solidFill>
                          <a:srgbClr val="000000"/>
                        </a:solidFill>
                        <a:latin typeface="微软雅黑" panose="020B0503020204020204" charset="-122"/>
                        <a:ea typeface="微软雅黑" panose="020B0503020204020204" charset="-122"/>
                      </a:endParaRPr>
                    </a:p>
                  </a:txBody>
                  <a:tcPr marL="9842" marR="9842" marT="9842" marB="0"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noFill/>
                  </a:tcPr>
                </a:tc>
                <a:tc>
                  <a:txBody>
                    <a:bodyPr/>
                    <a:p>
                      <a:pPr algn="l" fontAlgn="ctr"/>
                      <a:r>
                        <a:rPr lang="zh-CN" altLang="en-US" sz="1000" b="0" i="0">
                          <a:solidFill>
                            <a:srgbClr val="000000"/>
                          </a:solidFill>
                          <a:latin typeface="微软雅黑" panose="020B0503020204020204" charset="-122"/>
                          <a:ea typeface="微软雅黑" panose="020B0503020204020204" charset="-122"/>
                        </a:rPr>
                        <a:t>轻度患者</a:t>
                      </a:r>
                      <a:endParaRPr lang="zh-CN" altLang="en-US" sz="1000" b="0" i="0">
                        <a:solidFill>
                          <a:srgbClr val="000000"/>
                        </a:solidFill>
                        <a:latin typeface="微软雅黑" panose="020B0503020204020204" charset="-122"/>
                        <a:ea typeface="微软雅黑" panose="020B0503020204020204" charset="-122"/>
                      </a:endParaRPr>
                    </a:p>
                  </a:txBody>
                  <a:tcPr marL="9842" marR="9842" marT="9842" marB="0"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noFill/>
                  </a:tcPr>
                </a:tc>
                <a:tc>
                  <a:txBody>
                    <a:bodyPr/>
                    <a:p>
                      <a:pPr algn="l" fontAlgn="ctr"/>
                      <a:r>
                        <a:rPr lang="zh-CN" altLang="en-US" sz="1000" b="0" i="0">
                          <a:solidFill>
                            <a:srgbClr val="000000"/>
                          </a:solidFill>
                          <a:latin typeface="微软雅黑" panose="020B0503020204020204" charset="-122"/>
                          <a:ea typeface="微软雅黑" panose="020B0503020204020204" charset="-122"/>
                        </a:rPr>
                        <a:t>无痛患者</a:t>
                      </a:r>
                      <a:endParaRPr lang="zh-CN" altLang="en-US" sz="1000" b="0" i="0">
                        <a:solidFill>
                          <a:srgbClr val="000000"/>
                        </a:solidFill>
                        <a:latin typeface="微软雅黑" panose="020B0503020204020204" charset="-122"/>
                        <a:ea typeface="微软雅黑" panose="020B0503020204020204" charset="-122"/>
                      </a:endParaRPr>
                    </a:p>
                  </a:txBody>
                  <a:tcPr marL="9842" marR="9842" marT="9842" marB="0"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noFill/>
                  </a:tcPr>
                </a:tc>
              </a:tr>
              <a:tr h="171450">
                <a:tc>
                  <a:txBody>
                    <a:bodyPr/>
                    <a:p>
                      <a:pPr algn="l" fontAlgn="ctr"/>
                      <a:r>
                        <a:rPr lang="zh-CN" altLang="en-US" sz="1000" b="0" i="0">
                          <a:solidFill>
                            <a:srgbClr val="000000"/>
                          </a:solidFill>
                          <a:latin typeface="微软雅黑" panose="020B0503020204020204" charset="-122"/>
                          <a:ea typeface="微软雅黑" panose="020B0503020204020204" charset="-122"/>
                        </a:rPr>
                        <a:t>洛索洛芬钠</a:t>
                      </a:r>
                      <a:endParaRPr lang="zh-CN" altLang="en-US" sz="1000" b="0" i="0">
                        <a:solidFill>
                          <a:srgbClr val="000000"/>
                        </a:solidFill>
                        <a:latin typeface="微软雅黑" panose="020B0503020204020204" charset="-122"/>
                        <a:ea typeface="微软雅黑" panose="020B0503020204020204" charset="-122"/>
                      </a:endParaRPr>
                    </a:p>
                  </a:txBody>
                  <a:tcPr marL="9842" marR="9842" marT="9842" marB="0"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noFill/>
                  </a:tcPr>
                </a:tc>
                <a:tc>
                  <a:txBody>
                    <a:bodyPr/>
                    <a:p>
                      <a:pPr algn="r" fontAlgn="ctr"/>
                      <a:r>
                        <a:rPr lang="en-US" altLang="zh-CN" sz="1000" b="0" i="0">
                          <a:solidFill>
                            <a:srgbClr val="000000"/>
                          </a:solidFill>
                          <a:latin typeface="微软雅黑" panose="020B0503020204020204" charset="-122"/>
                          <a:ea typeface="微软雅黑" panose="020B0503020204020204" charset="-122"/>
                        </a:rPr>
                        <a:t>4%</a:t>
                      </a:r>
                      <a:endParaRPr lang="en-US" altLang="zh-CN" sz="1000" b="0" i="0">
                        <a:solidFill>
                          <a:srgbClr val="000000"/>
                        </a:solidFill>
                        <a:latin typeface="微软雅黑" panose="020B0503020204020204" charset="-122"/>
                        <a:ea typeface="微软雅黑" panose="020B0503020204020204" charset="-122"/>
                      </a:endParaRPr>
                    </a:p>
                  </a:txBody>
                  <a:tcPr marL="9842" marR="9842" marT="9842" marB="0"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noFill/>
                  </a:tcPr>
                </a:tc>
                <a:tc>
                  <a:txBody>
                    <a:bodyPr/>
                    <a:p>
                      <a:pPr algn="r" fontAlgn="ctr"/>
                      <a:r>
                        <a:rPr lang="en-US" altLang="zh-CN" sz="1000" b="0" i="0">
                          <a:solidFill>
                            <a:srgbClr val="000000"/>
                          </a:solidFill>
                          <a:latin typeface="微软雅黑" panose="020B0503020204020204" charset="-122"/>
                          <a:ea typeface="微软雅黑" panose="020B0503020204020204" charset="-122"/>
                        </a:rPr>
                        <a:t>9%</a:t>
                      </a:r>
                      <a:endParaRPr lang="en-US" altLang="zh-CN" sz="1000" b="0" i="0">
                        <a:solidFill>
                          <a:srgbClr val="000000"/>
                        </a:solidFill>
                        <a:latin typeface="微软雅黑" panose="020B0503020204020204" charset="-122"/>
                        <a:ea typeface="微软雅黑" panose="020B0503020204020204" charset="-122"/>
                      </a:endParaRPr>
                    </a:p>
                  </a:txBody>
                  <a:tcPr marL="9842" marR="9842" marT="9842" marB="0"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noFill/>
                  </a:tcPr>
                </a:tc>
                <a:tc>
                  <a:txBody>
                    <a:bodyPr/>
                    <a:p>
                      <a:pPr algn="r" fontAlgn="ctr"/>
                      <a:r>
                        <a:rPr lang="en-US" altLang="zh-CN" sz="1000" b="0" i="0">
                          <a:solidFill>
                            <a:srgbClr val="000000"/>
                          </a:solidFill>
                          <a:latin typeface="微软雅黑" panose="020B0503020204020204" charset="-122"/>
                          <a:ea typeface="微软雅黑" panose="020B0503020204020204" charset="-122"/>
                        </a:rPr>
                        <a:t>20%</a:t>
                      </a:r>
                      <a:endParaRPr lang="en-US" altLang="zh-CN" sz="1000" b="0" i="0">
                        <a:solidFill>
                          <a:srgbClr val="000000"/>
                        </a:solidFill>
                        <a:latin typeface="微软雅黑" panose="020B0503020204020204" charset="-122"/>
                        <a:ea typeface="微软雅黑" panose="020B0503020204020204" charset="-122"/>
                      </a:endParaRPr>
                    </a:p>
                  </a:txBody>
                  <a:tcPr marL="9842" marR="9842" marT="9842" marB="0"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noFill/>
                  </a:tcPr>
                </a:tc>
                <a:tc>
                  <a:txBody>
                    <a:bodyPr/>
                    <a:p>
                      <a:pPr algn="r" fontAlgn="ctr"/>
                      <a:r>
                        <a:rPr lang="en-US" altLang="zh-CN" sz="1000" b="0" i="0">
                          <a:solidFill>
                            <a:srgbClr val="000000"/>
                          </a:solidFill>
                          <a:latin typeface="微软雅黑" panose="020B0503020204020204" charset="-122"/>
                          <a:ea typeface="微软雅黑" panose="020B0503020204020204" charset="-122"/>
                        </a:rPr>
                        <a:t>67%</a:t>
                      </a:r>
                      <a:endParaRPr lang="en-US" altLang="zh-CN" sz="1000" b="0" i="0">
                        <a:solidFill>
                          <a:srgbClr val="000000"/>
                        </a:solidFill>
                        <a:latin typeface="微软雅黑" panose="020B0503020204020204" charset="-122"/>
                        <a:ea typeface="微软雅黑" panose="020B0503020204020204" charset="-122"/>
                      </a:endParaRPr>
                    </a:p>
                  </a:txBody>
                  <a:tcPr marL="9842" marR="9842" marT="9842" marB="0"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noFill/>
                  </a:tcPr>
                </a:tc>
                <a:tc>
                  <a:txBody>
                    <a:bodyPr/>
                    <a:p>
                      <a:pPr algn="r" fontAlgn="ctr"/>
                      <a:r>
                        <a:rPr lang="en-US" altLang="zh-CN" sz="1000" b="0" i="0">
                          <a:solidFill>
                            <a:srgbClr val="000000"/>
                          </a:solidFill>
                          <a:latin typeface="微软雅黑" panose="020B0503020204020204" charset="-122"/>
                          <a:ea typeface="微软雅黑" panose="020B0503020204020204" charset="-122"/>
                        </a:rPr>
                        <a:t>6%</a:t>
                      </a:r>
                      <a:endParaRPr lang="en-US" altLang="zh-CN" sz="1000" b="0" i="0">
                        <a:solidFill>
                          <a:srgbClr val="000000"/>
                        </a:solidFill>
                        <a:latin typeface="微软雅黑" panose="020B0503020204020204" charset="-122"/>
                        <a:ea typeface="微软雅黑" panose="020B0503020204020204" charset="-122"/>
                      </a:endParaRPr>
                    </a:p>
                  </a:txBody>
                  <a:tcPr marL="9842" marR="9842" marT="9842" marB="0"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noFill/>
                  </a:tcPr>
                </a:tc>
                <a:tc>
                  <a:txBody>
                    <a:bodyPr/>
                    <a:p>
                      <a:pPr algn="r" fontAlgn="ctr"/>
                      <a:r>
                        <a:rPr lang="en-US" altLang="zh-CN" sz="1000" b="0" i="0">
                          <a:solidFill>
                            <a:srgbClr val="000000"/>
                          </a:solidFill>
                          <a:latin typeface="微软雅黑" panose="020B0503020204020204" charset="-122"/>
                          <a:ea typeface="微软雅黑" panose="020B0503020204020204" charset="-122"/>
                        </a:rPr>
                        <a:t>12%</a:t>
                      </a:r>
                      <a:endParaRPr lang="en-US" altLang="zh-CN" sz="1000" b="0" i="0">
                        <a:solidFill>
                          <a:srgbClr val="000000"/>
                        </a:solidFill>
                        <a:latin typeface="微软雅黑" panose="020B0503020204020204" charset="-122"/>
                        <a:ea typeface="微软雅黑" panose="020B0503020204020204" charset="-122"/>
                      </a:endParaRPr>
                    </a:p>
                  </a:txBody>
                  <a:tcPr marL="9842" marR="9842" marT="9842" marB="0"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noFill/>
                  </a:tcPr>
                </a:tc>
                <a:tc>
                  <a:txBody>
                    <a:bodyPr/>
                    <a:p>
                      <a:pPr algn="r" fontAlgn="ctr"/>
                      <a:r>
                        <a:rPr lang="en-US" altLang="zh-CN" sz="1000" b="0" i="0">
                          <a:solidFill>
                            <a:srgbClr val="000000"/>
                          </a:solidFill>
                          <a:latin typeface="微软雅黑" panose="020B0503020204020204" charset="-122"/>
                          <a:ea typeface="微软雅黑" panose="020B0503020204020204" charset="-122"/>
                        </a:rPr>
                        <a:t>18%</a:t>
                      </a:r>
                      <a:endParaRPr lang="en-US" altLang="zh-CN" sz="1000" b="0" i="0">
                        <a:solidFill>
                          <a:srgbClr val="000000"/>
                        </a:solidFill>
                        <a:latin typeface="微软雅黑" panose="020B0503020204020204" charset="-122"/>
                        <a:ea typeface="微软雅黑" panose="020B0503020204020204" charset="-122"/>
                      </a:endParaRPr>
                    </a:p>
                  </a:txBody>
                  <a:tcPr marL="9842" marR="9842" marT="9842" marB="0"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noFill/>
                  </a:tcPr>
                </a:tc>
                <a:tc>
                  <a:txBody>
                    <a:bodyPr/>
                    <a:p>
                      <a:pPr algn="r" fontAlgn="ctr"/>
                      <a:r>
                        <a:rPr lang="en-US" altLang="zh-CN" sz="1000" b="0" i="0">
                          <a:solidFill>
                            <a:srgbClr val="000000"/>
                          </a:solidFill>
                          <a:latin typeface="微软雅黑" panose="020B0503020204020204" charset="-122"/>
                          <a:ea typeface="微软雅黑" panose="020B0503020204020204" charset="-122"/>
                        </a:rPr>
                        <a:t>63%</a:t>
                      </a:r>
                      <a:endParaRPr lang="en-US" altLang="zh-CN" sz="1000" b="0" i="0">
                        <a:solidFill>
                          <a:srgbClr val="000000"/>
                        </a:solidFill>
                        <a:latin typeface="微软雅黑" panose="020B0503020204020204" charset="-122"/>
                        <a:ea typeface="微软雅黑" panose="020B0503020204020204" charset="-122"/>
                      </a:endParaRPr>
                    </a:p>
                  </a:txBody>
                  <a:tcPr marL="9842" marR="9842" marT="9842" marB="0"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noFill/>
                  </a:tcPr>
                </a:tc>
              </a:tr>
              <a:tr h="171450">
                <a:tc>
                  <a:txBody>
                    <a:bodyPr/>
                    <a:p>
                      <a:pPr algn="l" fontAlgn="ctr"/>
                      <a:r>
                        <a:rPr lang="zh-CN" altLang="en-US" sz="1000" b="0" i="0">
                          <a:solidFill>
                            <a:srgbClr val="000000"/>
                          </a:solidFill>
                          <a:latin typeface="微软雅黑" panose="020B0503020204020204" charset="-122"/>
                          <a:ea typeface="微软雅黑" panose="020B0503020204020204" charset="-122"/>
                        </a:rPr>
                        <a:t>双氯芬酸钠</a:t>
                      </a:r>
                      <a:endParaRPr lang="zh-CN" altLang="en-US" sz="1000" b="0" i="0">
                        <a:solidFill>
                          <a:srgbClr val="000000"/>
                        </a:solidFill>
                        <a:latin typeface="微软雅黑" panose="020B0503020204020204" charset="-122"/>
                        <a:ea typeface="微软雅黑" panose="020B0503020204020204" charset="-122"/>
                      </a:endParaRPr>
                    </a:p>
                  </a:txBody>
                  <a:tcPr marL="9842" marR="9842" marT="9842" marB="0"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noFill/>
                  </a:tcPr>
                </a:tc>
                <a:tc>
                  <a:txBody>
                    <a:bodyPr/>
                    <a:p>
                      <a:pPr algn="r" fontAlgn="ctr"/>
                      <a:r>
                        <a:rPr lang="en-US" altLang="zh-CN" sz="1000" b="0" i="0">
                          <a:solidFill>
                            <a:srgbClr val="000000"/>
                          </a:solidFill>
                          <a:latin typeface="微软雅黑" panose="020B0503020204020204" charset="-122"/>
                          <a:ea typeface="微软雅黑" panose="020B0503020204020204" charset="-122"/>
                        </a:rPr>
                        <a:t>12.70%</a:t>
                      </a:r>
                      <a:endParaRPr lang="en-US" altLang="zh-CN" sz="1000" b="0" i="0">
                        <a:solidFill>
                          <a:srgbClr val="000000"/>
                        </a:solidFill>
                        <a:latin typeface="微软雅黑" panose="020B0503020204020204" charset="-122"/>
                        <a:ea typeface="微软雅黑" panose="020B0503020204020204" charset="-122"/>
                      </a:endParaRPr>
                    </a:p>
                  </a:txBody>
                  <a:tcPr marL="9842" marR="9842" marT="9842" marB="0"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noFill/>
                  </a:tcPr>
                </a:tc>
                <a:tc>
                  <a:txBody>
                    <a:bodyPr/>
                    <a:p>
                      <a:pPr algn="r" fontAlgn="ctr"/>
                      <a:r>
                        <a:rPr lang="en-US" altLang="zh-CN" sz="1000" b="0" i="0">
                          <a:solidFill>
                            <a:srgbClr val="000000"/>
                          </a:solidFill>
                          <a:latin typeface="微软雅黑" panose="020B0503020204020204" charset="-122"/>
                          <a:ea typeface="微软雅黑" panose="020B0503020204020204" charset="-122"/>
                        </a:rPr>
                        <a:t>16.36%</a:t>
                      </a:r>
                      <a:endParaRPr lang="en-US" altLang="zh-CN" sz="1000" b="0" i="0">
                        <a:solidFill>
                          <a:srgbClr val="000000"/>
                        </a:solidFill>
                        <a:latin typeface="微软雅黑" panose="020B0503020204020204" charset="-122"/>
                        <a:ea typeface="微软雅黑" panose="020B0503020204020204" charset="-122"/>
                      </a:endParaRPr>
                    </a:p>
                  </a:txBody>
                  <a:tcPr marL="9842" marR="9842" marT="9842" marB="0"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noFill/>
                  </a:tcPr>
                </a:tc>
                <a:tc>
                  <a:txBody>
                    <a:bodyPr/>
                    <a:p>
                      <a:pPr algn="r" fontAlgn="ctr"/>
                      <a:r>
                        <a:rPr lang="en-US" altLang="zh-CN" sz="1000" b="0" i="0">
                          <a:solidFill>
                            <a:srgbClr val="000000"/>
                          </a:solidFill>
                          <a:latin typeface="微软雅黑" panose="020B0503020204020204" charset="-122"/>
                          <a:ea typeface="微软雅黑" panose="020B0503020204020204" charset="-122"/>
                        </a:rPr>
                        <a:t>36.36%</a:t>
                      </a:r>
                      <a:endParaRPr lang="en-US" altLang="zh-CN" sz="1000" b="0" i="0">
                        <a:solidFill>
                          <a:srgbClr val="000000"/>
                        </a:solidFill>
                        <a:latin typeface="微软雅黑" panose="020B0503020204020204" charset="-122"/>
                        <a:ea typeface="微软雅黑" panose="020B0503020204020204" charset="-122"/>
                      </a:endParaRPr>
                    </a:p>
                  </a:txBody>
                  <a:tcPr marL="9842" marR="9842" marT="9842" marB="0"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noFill/>
                  </a:tcPr>
                </a:tc>
                <a:tc>
                  <a:txBody>
                    <a:bodyPr/>
                    <a:p>
                      <a:pPr algn="r" fontAlgn="ctr"/>
                      <a:r>
                        <a:rPr lang="en-US" altLang="zh-CN" sz="1000" b="0" i="0">
                          <a:solidFill>
                            <a:srgbClr val="000000"/>
                          </a:solidFill>
                          <a:latin typeface="微软雅黑" panose="020B0503020204020204" charset="-122"/>
                          <a:ea typeface="微软雅黑" panose="020B0503020204020204" charset="-122"/>
                        </a:rPr>
                        <a:t>34.54%</a:t>
                      </a:r>
                      <a:endParaRPr lang="en-US" altLang="zh-CN" sz="1000" b="0" i="0">
                        <a:solidFill>
                          <a:srgbClr val="000000"/>
                        </a:solidFill>
                        <a:latin typeface="微软雅黑" panose="020B0503020204020204" charset="-122"/>
                        <a:ea typeface="微软雅黑" panose="020B0503020204020204" charset="-122"/>
                      </a:endParaRPr>
                    </a:p>
                  </a:txBody>
                  <a:tcPr marL="9842" marR="9842" marT="9842" marB="0"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noFill/>
                  </a:tcPr>
                </a:tc>
                <a:tc>
                  <a:txBody>
                    <a:bodyPr/>
                    <a:p>
                      <a:pPr algn="r" fontAlgn="ctr"/>
                      <a:r>
                        <a:rPr lang="en-US" altLang="zh-CN" sz="1000" b="0" i="0">
                          <a:solidFill>
                            <a:srgbClr val="000000"/>
                          </a:solidFill>
                          <a:latin typeface="微软雅黑" panose="020B0503020204020204" charset="-122"/>
                          <a:ea typeface="微软雅黑" panose="020B0503020204020204" charset="-122"/>
                        </a:rPr>
                        <a:t>22.73%</a:t>
                      </a:r>
                      <a:endParaRPr lang="en-US" altLang="zh-CN" sz="1000" b="0" i="0">
                        <a:solidFill>
                          <a:srgbClr val="000000"/>
                        </a:solidFill>
                        <a:latin typeface="微软雅黑" panose="020B0503020204020204" charset="-122"/>
                        <a:ea typeface="微软雅黑" panose="020B0503020204020204" charset="-122"/>
                      </a:endParaRPr>
                    </a:p>
                  </a:txBody>
                  <a:tcPr marL="9842" marR="9842" marT="9842" marB="0"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noFill/>
                  </a:tcPr>
                </a:tc>
                <a:tc>
                  <a:txBody>
                    <a:bodyPr/>
                    <a:p>
                      <a:pPr algn="r" fontAlgn="ctr"/>
                      <a:r>
                        <a:rPr lang="en-US" altLang="zh-CN" sz="1000" b="0" i="0">
                          <a:solidFill>
                            <a:srgbClr val="000000"/>
                          </a:solidFill>
                          <a:latin typeface="微软雅黑" panose="020B0503020204020204" charset="-122"/>
                          <a:ea typeface="微软雅黑" panose="020B0503020204020204" charset="-122"/>
                        </a:rPr>
                        <a:t>24.54%</a:t>
                      </a:r>
                      <a:endParaRPr lang="en-US" altLang="zh-CN" sz="1000" b="0" i="0">
                        <a:solidFill>
                          <a:srgbClr val="000000"/>
                        </a:solidFill>
                        <a:latin typeface="微软雅黑" panose="020B0503020204020204" charset="-122"/>
                        <a:ea typeface="微软雅黑" panose="020B0503020204020204" charset="-122"/>
                      </a:endParaRPr>
                    </a:p>
                  </a:txBody>
                  <a:tcPr marL="9842" marR="9842" marT="9842" marB="0"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noFill/>
                  </a:tcPr>
                </a:tc>
                <a:tc>
                  <a:txBody>
                    <a:bodyPr/>
                    <a:p>
                      <a:pPr algn="r" fontAlgn="ctr"/>
                      <a:r>
                        <a:rPr lang="en-US" altLang="zh-CN" sz="1000" b="0" i="0">
                          <a:solidFill>
                            <a:srgbClr val="000000"/>
                          </a:solidFill>
                          <a:latin typeface="微软雅黑" panose="020B0503020204020204" charset="-122"/>
                          <a:ea typeface="微软雅黑" panose="020B0503020204020204" charset="-122"/>
                        </a:rPr>
                        <a:t>50.91%</a:t>
                      </a:r>
                      <a:endParaRPr lang="en-US" altLang="zh-CN" sz="1000" b="0" i="0">
                        <a:solidFill>
                          <a:srgbClr val="000000"/>
                        </a:solidFill>
                        <a:latin typeface="微软雅黑" panose="020B0503020204020204" charset="-122"/>
                        <a:ea typeface="微软雅黑" panose="020B0503020204020204" charset="-122"/>
                      </a:endParaRPr>
                    </a:p>
                  </a:txBody>
                  <a:tcPr marL="9842" marR="9842" marT="9842" marB="0"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noFill/>
                  </a:tcPr>
                </a:tc>
                <a:tc>
                  <a:txBody>
                    <a:bodyPr/>
                    <a:p>
                      <a:pPr algn="r" fontAlgn="ctr"/>
                      <a:r>
                        <a:rPr lang="en-US" altLang="zh-CN" sz="1000" b="0" i="0">
                          <a:solidFill>
                            <a:srgbClr val="000000"/>
                          </a:solidFill>
                          <a:latin typeface="微软雅黑" panose="020B0503020204020204" charset="-122"/>
                          <a:ea typeface="微软雅黑" panose="020B0503020204020204" charset="-122"/>
                        </a:rPr>
                        <a:t>1.82%</a:t>
                      </a:r>
                      <a:endParaRPr lang="en-US" altLang="zh-CN" sz="1000" b="0" i="0">
                        <a:solidFill>
                          <a:srgbClr val="000000"/>
                        </a:solidFill>
                        <a:latin typeface="微软雅黑" panose="020B0503020204020204" charset="-122"/>
                        <a:ea typeface="微软雅黑" panose="020B0503020204020204" charset="-122"/>
                      </a:endParaRPr>
                    </a:p>
                  </a:txBody>
                  <a:tcPr marL="9842" marR="9842" marT="9842" marB="0"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noFill/>
                  </a:tcPr>
                </a:tc>
              </a:tr>
            </a:tbl>
          </a:graphicData>
        </a:graphic>
      </p:graphicFrame>
      <p:sp>
        <p:nvSpPr>
          <p:cNvPr id="19" name="文本框 18"/>
          <p:cNvSpPr txBox="1"/>
          <p:nvPr/>
        </p:nvSpPr>
        <p:spPr>
          <a:xfrm>
            <a:off x="5105400" y="1605915"/>
            <a:ext cx="6522085" cy="521970"/>
          </a:xfrm>
          <a:prstGeom prst="rect">
            <a:avLst/>
          </a:prstGeom>
        </p:spPr>
        <p:txBody>
          <a:bodyPr wrap="square">
            <a:spAutoFit/>
          </a:bodyPr>
          <a:p>
            <a:pPr marL="285750" indent="-285750">
              <a:buFont typeface="Wingdings" panose="05000000000000000000" charset="0"/>
              <a:buChar char="Ø"/>
            </a:pPr>
            <a:r>
              <a:rPr lang="zh-CN" altLang="en-US" sz="1400" dirty="0">
                <a:latin typeface="微软雅黑" panose="020B0503020204020204" charset="-122"/>
                <a:ea typeface="微软雅黑" panose="020B0503020204020204" charset="-122"/>
                <a:cs typeface="微软雅黑" panose="020B0503020204020204" charset="-122"/>
              </a:rPr>
              <a:t>洛索洛芬钠对手术后、外伤后疼痛的镇痛效果显示60min有效率达90％以上，和双氯芬酸钠相比，显示出镇痛特别快的早期效果而且副作用又比较少。</a:t>
            </a:r>
            <a:r>
              <a:rPr lang="zh-CN" altLang="en-US" sz="1400" baseline="30000" dirty="0">
                <a:latin typeface="微软雅黑" panose="020B0503020204020204" charset="-122"/>
                <a:ea typeface="微软雅黑" panose="020B0503020204020204" charset="-122"/>
                <a:cs typeface="微软雅黑" panose="020B0503020204020204" charset="-122"/>
                <a:sym typeface="+mn-ea"/>
              </a:rPr>
              <a:t>[</a:t>
            </a:r>
            <a:r>
              <a:rPr lang="en-US" altLang="zh-CN" sz="1400" baseline="30000" dirty="0">
                <a:latin typeface="微软雅黑" panose="020B0503020204020204" charset="-122"/>
                <a:ea typeface="微软雅黑" panose="020B0503020204020204" charset="-122"/>
                <a:cs typeface="微软雅黑" panose="020B0503020204020204" charset="-122"/>
                <a:sym typeface="+mn-ea"/>
              </a:rPr>
              <a:t>4</a:t>
            </a:r>
            <a:r>
              <a:rPr lang="zh-CN" altLang="en-US" sz="1400" baseline="30000" dirty="0">
                <a:latin typeface="微软雅黑" panose="020B0503020204020204" charset="-122"/>
                <a:ea typeface="微软雅黑" panose="020B0503020204020204" charset="-122"/>
                <a:cs typeface="微软雅黑" panose="020B0503020204020204" charset="-122"/>
                <a:sym typeface="+mn-ea"/>
              </a:rPr>
              <a:t>]</a:t>
            </a:r>
            <a:endParaRPr lang="zh-CN" altLang="en-US" sz="1400" dirty="0">
              <a:latin typeface="微软雅黑" panose="020B0503020204020204" charset="-122"/>
              <a:ea typeface="微软雅黑" panose="020B0503020204020204" charset="-122"/>
              <a:cs typeface="微软雅黑" panose="020B0503020204020204" charset="-122"/>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a:xfrm>
            <a:off x="1415415" y="100330"/>
            <a:ext cx="7880985" cy="430530"/>
          </a:xfrm>
        </p:spPr>
        <p:txBody>
          <a:bodyPr wrap="square"/>
          <a:p>
            <a:r>
              <a:rPr lang="zh-CN" altLang="en-US" dirty="0">
                <a:sym typeface="+mn-lt"/>
              </a:rPr>
              <a:t>洛索洛芬钠—获得国内外权威指南一致推荐</a:t>
            </a:r>
            <a:endParaRPr lang="zh-CN" altLang="en-US" dirty="0">
              <a:sym typeface="+mn-lt"/>
            </a:endParaRPr>
          </a:p>
        </p:txBody>
      </p:sp>
      <p:sp>
        <p:nvSpPr>
          <p:cNvPr id="5" name="文本占位符 4"/>
          <p:cNvSpPr>
            <a:spLocks noGrp="1"/>
          </p:cNvSpPr>
          <p:nvPr>
            <p:ph type="body" idx="10"/>
          </p:nvPr>
        </p:nvSpPr>
        <p:spPr/>
        <p:txBody>
          <a:bodyPr/>
          <a:p>
            <a:r>
              <a:rPr lang="zh-CN" altLang="en-US"/>
              <a:t>有效性</a:t>
            </a:r>
            <a:endParaRPr lang="zh-CN" altLang="en-US"/>
          </a:p>
        </p:txBody>
      </p:sp>
      <p:graphicFrame>
        <p:nvGraphicFramePr>
          <p:cNvPr id="6" name="表格 5"/>
          <p:cNvGraphicFramePr/>
          <p:nvPr/>
        </p:nvGraphicFramePr>
        <p:xfrm>
          <a:off x="686117" y="1143000"/>
          <a:ext cx="10896600" cy="4728210"/>
        </p:xfrm>
        <a:graphic>
          <a:graphicData uri="http://schemas.openxmlformats.org/drawingml/2006/table">
            <a:tbl>
              <a:tblPr/>
              <a:tblGrid>
                <a:gridCol w="4027805"/>
                <a:gridCol w="6868795"/>
              </a:tblGrid>
              <a:tr h="431800">
                <a:tc>
                  <a:txBody>
                    <a:bodyPr/>
                    <a:p>
                      <a:pPr marL="66675" indent="0" algn="l">
                        <a:spcBef>
                          <a:spcPts val="500"/>
                        </a:spcBef>
                        <a:spcAft>
                          <a:spcPts val="500"/>
                        </a:spcAft>
                      </a:pPr>
                      <a:r>
                        <a:rPr lang="zh-CN" sz="1400" b="0">
                          <a:solidFill>
                            <a:srgbClr val="000000"/>
                          </a:solidFill>
                          <a:latin typeface="微软雅黑" panose="020B0503020204020204" charset="-122"/>
                          <a:ea typeface="微软雅黑" panose="020B0503020204020204" charset="-122"/>
                          <a:cs typeface="微软雅黑" panose="020B0503020204020204" charset="-122"/>
                        </a:rPr>
                        <a:t>《肌肉骨骼慢性疼痛诊治专家共识》（</a:t>
                      </a:r>
                      <a:r>
                        <a:rPr lang="en-US" altLang="zh-CN" sz="1400" b="0">
                          <a:solidFill>
                            <a:srgbClr val="000000"/>
                          </a:solidFill>
                          <a:latin typeface="微软雅黑" panose="020B0503020204020204" charset="-122"/>
                          <a:ea typeface="微软雅黑" panose="020B0503020204020204" charset="-122"/>
                          <a:cs typeface="微软雅黑" panose="020B0503020204020204" charset="-122"/>
                        </a:rPr>
                        <a:t>2021</a:t>
                      </a:r>
                      <a:r>
                        <a:rPr lang="zh-CN" altLang="en-US" sz="1400" b="0">
                          <a:solidFill>
                            <a:srgbClr val="000000"/>
                          </a:solidFill>
                          <a:latin typeface="微软雅黑" panose="020B0503020204020204" charset="-122"/>
                          <a:ea typeface="微软雅黑" panose="020B0503020204020204" charset="-122"/>
                          <a:cs typeface="微软雅黑" panose="020B0503020204020204" charset="-122"/>
                        </a:rPr>
                        <a:t>年版）</a:t>
                      </a:r>
                      <a:endParaRPr lang="zh-CN" altLang="en-US" sz="1400" b="0">
                        <a:solidFill>
                          <a:srgbClr val="000000"/>
                        </a:solidFill>
                        <a:latin typeface="微软雅黑" panose="020B0503020204020204" charset="-122"/>
                        <a:ea typeface="微软雅黑" panose="020B0503020204020204" charset="-122"/>
                        <a:cs typeface="微软雅黑" panose="020B0503020204020204" charset="-122"/>
                      </a:endParaRPr>
                    </a:p>
                  </a:txBody>
                  <a:tcPr marL="1905" marR="1905" marT="1905" marB="0" anchor="ctr" anchorCtr="0">
                    <a:lnL w="6350" cap="flat" cmpd="sng">
                      <a:solidFill>
                        <a:srgbClr val="000008"/>
                      </a:solidFill>
                      <a:prstDash val="solid"/>
                      <a:headEnd type="none" w="med" len="med"/>
                      <a:tailEnd type="none" w="med" len="med"/>
                    </a:lnL>
                    <a:lnR w="6350" cap="flat" cmpd="sng">
                      <a:solidFill>
                        <a:srgbClr val="000008"/>
                      </a:solidFill>
                      <a:prstDash val="solid"/>
                      <a:headEnd type="none" w="med" len="med"/>
                      <a:tailEnd type="none" w="med" len="med"/>
                    </a:lnR>
                    <a:lnT w="6350" cap="flat" cmpd="sng">
                      <a:solidFill>
                        <a:srgbClr val="000008"/>
                      </a:solidFill>
                      <a:prstDash val="solid"/>
                      <a:headEnd type="none" w="med" len="med"/>
                      <a:tailEnd type="none" w="med" len="med"/>
                    </a:lnT>
                    <a:lnB w="6350" cap="flat" cmpd="sng">
                      <a:solidFill>
                        <a:srgbClr val="000008"/>
                      </a:solidFill>
                      <a:prstDash val="solid"/>
                      <a:headEnd type="none" w="med" len="med"/>
                      <a:tailEnd type="none" w="med" len="med"/>
                    </a:lnB>
                    <a:noFill/>
                  </a:tcPr>
                </a:tc>
                <a:tc>
                  <a:txBody>
                    <a:bodyPr/>
                    <a:p>
                      <a:pPr marL="66675" indent="0" algn="l">
                        <a:spcBef>
                          <a:spcPts val="500"/>
                        </a:spcBef>
                        <a:spcAft>
                          <a:spcPts val="500"/>
                        </a:spcAft>
                      </a:pPr>
                      <a:r>
                        <a:rPr lang="zh-CN" sz="1400" b="0">
                          <a:solidFill>
                            <a:srgbClr val="000000"/>
                          </a:solidFill>
                          <a:latin typeface="微软雅黑" panose="020B0503020204020204" charset="-122"/>
                          <a:ea typeface="微软雅黑" panose="020B0503020204020204" charset="-122"/>
                          <a:cs typeface="微软雅黑" panose="020B0503020204020204" charset="-122"/>
                        </a:rPr>
                        <a:t>口服</a:t>
                      </a:r>
                      <a:r>
                        <a:rPr lang="en-US" altLang="zh-CN" sz="1400" b="0">
                          <a:solidFill>
                            <a:srgbClr val="000000"/>
                          </a:solidFill>
                          <a:latin typeface="微软雅黑" panose="020B0503020204020204" charset="-122"/>
                          <a:ea typeface="微软雅黑" panose="020B0503020204020204" charset="-122"/>
                          <a:cs typeface="微软雅黑" panose="020B0503020204020204" charset="-122"/>
                        </a:rPr>
                        <a:t>NSAIDs</a:t>
                      </a:r>
                      <a:r>
                        <a:rPr lang="zh-CN" altLang="en-US" sz="1400" b="0">
                          <a:solidFill>
                            <a:srgbClr val="000000"/>
                          </a:solidFill>
                          <a:latin typeface="微软雅黑" panose="020B0503020204020204" charset="-122"/>
                          <a:ea typeface="微软雅黑" panose="020B0503020204020204" charset="-122"/>
                          <a:cs typeface="微软雅黑" panose="020B0503020204020204" charset="-122"/>
                        </a:rPr>
                        <a:t>药物是肌肉骨骼慢性疼痛治疗的一线用药。</a:t>
                      </a:r>
                      <a:endParaRPr lang="zh-CN" altLang="en-US" sz="1400" b="0">
                        <a:solidFill>
                          <a:srgbClr val="000000"/>
                        </a:solidFill>
                        <a:latin typeface="微软雅黑" panose="020B0503020204020204" charset="-122"/>
                        <a:ea typeface="微软雅黑" panose="020B0503020204020204" charset="-122"/>
                        <a:cs typeface="微软雅黑" panose="020B0503020204020204" charset="-122"/>
                      </a:endParaRPr>
                    </a:p>
                  </a:txBody>
                  <a:tcPr marL="1905" marR="1905" marT="1905" marB="0" anchor="ctr" anchorCtr="0">
                    <a:lnL w="6350" cap="flat" cmpd="sng">
                      <a:solidFill>
                        <a:srgbClr val="000008"/>
                      </a:solidFill>
                      <a:prstDash val="solid"/>
                      <a:headEnd type="none" w="med" len="med"/>
                      <a:tailEnd type="none" w="med" len="med"/>
                    </a:lnL>
                    <a:lnR w="6350" cap="flat" cmpd="sng">
                      <a:solidFill>
                        <a:srgbClr val="000008"/>
                      </a:solidFill>
                      <a:prstDash val="solid"/>
                      <a:headEnd type="none" w="med" len="med"/>
                      <a:tailEnd type="none" w="med" len="med"/>
                    </a:lnR>
                    <a:lnT w="6350" cap="flat" cmpd="sng">
                      <a:solidFill>
                        <a:srgbClr val="000008"/>
                      </a:solidFill>
                      <a:prstDash val="solid"/>
                      <a:headEnd type="none" w="med" len="med"/>
                      <a:tailEnd type="none" w="med" len="med"/>
                    </a:lnT>
                    <a:lnB w="6350" cap="flat" cmpd="sng">
                      <a:solidFill>
                        <a:srgbClr val="000008"/>
                      </a:solidFill>
                      <a:prstDash val="solid"/>
                      <a:headEnd type="none" w="med" len="med"/>
                      <a:tailEnd type="none" w="med" len="med"/>
                    </a:lnB>
                    <a:noFill/>
                  </a:tcPr>
                </a:tc>
              </a:tr>
              <a:tr h="431800">
                <a:tc>
                  <a:txBody>
                    <a:bodyPr/>
                    <a:p>
                      <a:pPr marL="66675" indent="0" algn="l">
                        <a:spcBef>
                          <a:spcPts val="500"/>
                        </a:spcBef>
                        <a:spcAft>
                          <a:spcPts val="500"/>
                        </a:spcAft>
                        <a:buNone/>
                      </a:pPr>
                      <a:r>
                        <a:rPr lang="zh-CN" sz="1400" b="0">
                          <a:solidFill>
                            <a:srgbClr val="000000"/>
                          </a:solidFill>
                          <a:latin typeface="微软雅黑" panose="020B0503020204020204" charset="-122"/>
                          <a:ea typeface="微软雅黑" panose="020B0503020204020204" charset="-122"/>
                          <a:cs typeface="微软雅黑" panose="020B0503020204020204" charset="-122"/>
                          <a:sym typeface="+mn-ea"/>
                        </a:rPr>
                        <a:t>《</a:t>
                      </a:r>
                      <a:r>
                        <a:rPr lang="zh-CN" altLang="en-US" sz="1400" b="0">
                          <a:latin typeface="微软雅黑" panose="020B0503020204020204" charset="-122"/>
                          <a:ea typeface="微软雅黑" panose="020B0503020204020204" charset="-122"/>
                          <a:cs typeface="微软雅黑" panose="020B0503020204020204" charset="-122"/>
                          <a:sym typeface="+mn-ea"/>
                        </a:rPr>
                        <a:t>老年骨质疏松性疼痛诊疗与管理中国专家共识</a:t>
                      </a:r>
                      <a:r>
                        <a:rPr lang="zh-CN" sz="1400" b="0">
                          <a:solidFill>
                            <a:srgbClr val="000000"/>
                          </a:solidFill>
                          <a:latin typeface="微软雅黑" panose="020B0503020204020204" charset="-122"/>
                          <a:ea typeface="微软雅黑" panose="020B0503020204020204" charset="-122"/>
                          <a:cs typeface="微软雅黑" panose="020B0503020204020204" charset="-122"/>
                          <a:sym typeface="+mn-ea"/>
                        </a:rPr>
                        <a:t>》</a:t>
                      </a:r>
                      <a:r>
                        <a:rPr lang="zh-CN" altLang="en-US" sz="1400" b="0">
                          <a:latin typeface="微软雅黑" panose="020B0503020204020204" charset="-122"/>
                          <a:ea typeface="微软雅黑" panose="020B0503020204020204" charset="-122"/>
                          <a:cs typeface="微软雅黑" panose="020B0503020204020204" charset="-122"/>
                          <a:sym typeface="+mn-ea"/>
                        </a:rPr>
                        <a:t>（</a:t>
                      </a:r>
                      <a:r>
                        <a:rPr lang="en-US" altLang="zh-CN" sz="1400" b="0">
                          <a:latin typeface="微软雅黑" panose="020B0503020204020204" charset="-122"/>
                          <a:ea typeface="微软雅黑" panose="020B0503020204020204" charset="-122"/>
                          <a:cs typeface="微软雅黑" panose="020B0503020204020204" charset="-122"/>
                          <a:sym typeface="+mn-ea"/>
                        </a:rPr>
                        <a:t>2024</a:t>
                      </a:r>
                      <a:r>
                        <a:rPr lang="zh-CN" altLang="en-US" sz="1400" b="0">
                          <a:latin typeface="微软雅黑" panose="020B0503020204020204" charset="-122"/>
                          <a:ea typeface="微软雅黑" panose="020B0503020204020204" charset="-122"/>
                          <a:cs typeface="微软雅黑" panose="020B0503020204020204" charset="-122"/>
                          <a:sym typeface="+mn-ea"/>
                        </a:rPr>
                        <a:t>版）</a:t>
                      </a:r>
                      <a:endParaRPr lang="zh-CN" altLang="en-US" sz="1400" b="0">
                        <a:latin typeface="微软雅黑" panose="020B0503020204020204" charset="-122"/>
                        <a:ea typeface="微软雅黑" panose="020B0503020204020204" charset="-122"/>
                        <a:cs typeface="微软雅黑" panose="020B0503020204020204" charset="-122"/>
                      </a:endParaRPr>
                    </a:p>
                    <a:p>
                      <a:pPr marL="66675" indent="0" algn="l">
                        <a:spcBef>
                          <a:spcPts val="500"/>
                        </a:spcBef>
                        <a:spcAft>
                          <a:spcPts val="500"/>
                        </a:spcAft>
                        <a:buNone/>
                      </a:pPr>
                      <a:endParaRPr lang="zh-CN" altLang="en-US" sz="1400" b="0">
                        <a:solidFill>
                          <a:srgbClr val="000000"/>
                        </a:solidFill>
                        <a:latin typeface="微软雅黑" panose="020B0503020204020204" charset="-122"/>
                        <a:ea typeface="微软雅黑" panose="020B0503020204020204" charset="-122"/>
                        <a:cs typeface="微软雅黑" panose="020B0503020204020204" charset="-122"/>
                      </a:endParaRPr>
                    </a:p>
                  </a:txBody>
                  <a:tcPr marL="1905" marR="1905" marT="1905" marB="0" anchor="ctr" anchorCtr="0">
                    <a:lnL w="6350" cap="flat" cmpd="sng">
                      <a:solidFill>
                        <a:srgbClr val="000008"/>
                      </a:solidFill>
                      <a:prstDash val="solid"/>
                      <a:headEnd type="none" w="med" len="med"/>
                      <a:tailEnd type="none" w="med" len="med"/>
                    </a:lnL>
                    <a:lnR w="6350" cap="flat" cmpd="sng">
                      <a:solidFill>
                        <a:srgbClr val="000008"/>
                      </a:solidFill>
                      <a:prstDash val="solid"/>
                      <a:headEnd type="none" w="med" len="med"/>
                      <a:tailEnd type="none" w="med" len="med"/>
                    </a:lnR>
                    <a:lnT w="6350" cap="flat" cmpd="sng">
                      <a:solidFill>
                        <a:srgbClr val="000008"/>
                      </a:solidFill>
                      <a:prstDash val="solid"/>
                      <a:headEnd type="none" w="med" len="med"/>
                      <a:tailEnd type="none" w="med" len="med"/>
                    </a:lnT>
                    <a:lnB w="6350" cap="flat" cmpd="sng">
                      <a:solidFill>
                        <a:srgbClr val="000008"/>
                      </a:solidFill>
                      <a:prstDash val="solid"/>
                      <a:headEnd type="none" w="med" len="med"/>
                      <a:tailEnd type="none" w="med" len="med"/>
                    </a:lnB>
                    <a:noFill/>
                  </a:tcPr>
                </a:tc>
                <a:tc>
                  <a:txBody>
                    <a:bodyPr/>
                    <a:p>
                      <a:pPr marL="66675" indent="0" algn="l">
                        <a:spcBef>
                          <a:spcPts val="500"/>
                        </a:spcBef>
                        <a:spcAft>
                          <a:spcPts val="500"/>
                        </a:spcAft>
                        <a:buNone/>
                      </a:pPr>
                      <a:r>
                        <a:rPr lang="zh-CN" altLang="en-US" sz="1400" b="0">
                          <a:solidFill>
                            <a:srgbClr val="000000"/>
                          </a:solidFill>
                          <a:latin typeface="微软雅黑" panose="020B0503020204020204" charset="-122"/>
                          <a:ea typeface="微软雅黑" panose="020B0503020204020204" charset="-122"/>
                        </a:rPr>
                        <a:t>非甾体抗炎镇痛药是临床应用最为广泛的镇痛药物，常用的</a:t>
                      </a:r>
                      <a:r>
                        <a:rPr lang="en-US" altLang="zh-CN" sz="1400" b="0">
                          <a:solidFill>
                            <a:srgbClr val="000000"/>
                          </a:solidFill>
                          <a:latin typeface="微软雅黑" panose="020B0503020204020204" charset="-122"/>
                          <a:ea typeface="微软雅黑" panose="020B0503020204020204" charset="-122"/>
                        </a:rPr>
                        <a:t>NSAIDs</a:t>
                      </a:r>
                      <a:r>
                        <a:rPr lang="zh-CN" altLang="en-US" sz="1400" b="0">
                          <a:solidFill>
                            <a:srgbClr val="000000"/>
                          </a:solidFill>
                          <a:latin typeface="微软雅黑" panose="020B0503020204020204" charset="-122"/>
                          <a:ea typeface="微软雅黑" panose="020B0503020204020204" charset="-122"/>
                        </a:rPr>
                        <a:t>包括布洛芬、双氯芬酸、洛索洛芬、塞来昔布、依托考昔等。</a:t>
                      </a:r>
                      <a:endParaRPr lang="zh-CN" altLang="en-US" sz="1400" b="0">
                        <a:solidFill>
                          <a:srgbClr val="000000"/>
                        </a:solidFill>
                        <a:latin typeface="微软雅黑" panose="020B0503020204020204" charset="-122"/>
                        <a:ea typeface="微软雅黑" panose="020B0503020204020204" charset="-122"/>
                      </a:endParaRPr>
                    </a:p>
                  </a:txBody>
                  <a:tcPr marL="1905" marR="1905" marT="1905" marB="0" anchor="ctr" anchorCtr="0">
                    <a:lnL w="6350" cap="flat" cmpd="sng">
                      <a:solidFill>
                        <a:srgbClr val="000008"/>
                      </a:solidFill>
                      <a:prstDash val="solid"/>
                      <a:headEnd type="none" w="med" len="med"/>
                      <a:tailEnd type="none" w="med" len="med"/>
                    </a:lnL>
                    <a:lnR w="6350" cap="flat" cmpd="sng">
                      <a:solidFill>
                        <a:srgbClr val="000008"/>
                      </a:solidFill>
                      <a:prstDash val="solid"/>
                      <a:headEnd type="none" w="med" len="med"/>
                      <a:tailEnd type="none" w="med" len="med"/>
                    </a:lnR>
                    <a:lnT w="6350" cap="flat" cmpd="sng">
                      <a:solidFill>
                        <a:srgbClr val="000008"/>
                      </a:solidFill>
                      <a:prstDash val="solid"/>
                      <a:headEnd type="none" w="med" len="med"/>
                      <a:tailEnd type="none" w="med" len="med"/>
                    </a:lnT>
                    <a:lnB w="6350" cap="flat" cmpd="sng">
                      <a:solidFill>
                        <a:srgbClr val="000008"/>
                      </a:solidFill>
                      <a:prstDash val="solid"/>
                      <a:headEnd type="none" w="med" len="med"/>
                      <a:tailEnd type="none" w="med" len="med"/>
                    </a:lnB>
                    <a:noFill/>
                  </a:tcPr>
                </a:tc>
              </a:tr>
              <a:tr h="508000">
                <a:tc>
                  <a:txBody>
                    <a:bodyPr/>
                    <a:p>
                      <a:pPr marL="66675" indent="0" algn="l">
                        <a:spcBef>
                          <a:spcPts val="500"/>
                        </a:spcBef>
                        <a:spcAft>
                          <a:spcPts val="500"/>
                        </a:spcAft>
                      </a:pPr>
                      <a:r>
                        <a:rPr lang="zh-CN" sz="1400" b="0">
                          <a:solidFill>
                            <a:srgbClr val="000000"/>
                          </a:solidFill>
                          <a:latin typeface="微软雅黑" panose="020B0503020204020204" charset="-122"/>
                          <a:ea typeface="微软雅黑" panose="020B0503020204020204" charset="-122"/>
                          <a:cs typeface="微软雅黑" panose="020B0503020204020204" charset="-122"/>
                        </a:rPr>
                        <a:t>《中国骨关节炎疼痛管理临床实践指南》</a:t>
                      </a:r>
                      <a:r>
                        <a:rPr lang="zh-CN" sz="1400" b="0">
                          <a:solidFill>
                            <a:srgbClr val="000000"/>
                          </a:solidFill>
                          <a:latin typeface="微软雅黑" panose="020B0503020204020204" charset="-122"/>
                          <a:ea typeface="微软雅黑" panose="020B0503020204020204" charset="-122"/>
                          <a:cs typeface="微软雅黑" panose="020B0503020204020204" charset="-122"/>
                          <a:sym typeface="+mn-ea"/>
                        </a:rPr>
                        <a:t>（</a:t>
                      </a:r>
                      <a:r>
                        <a:rPr lang="en-US" altLang="zh-CN" sz="1400" b="0">
                          <a:solidFill>
                            <a:srgbClr val="000000"/>
                          </a:solidFill>
                          <a:latin typeface="微软雅黑" panose="020B0503020204020204" charset="-122"/>
                          <a:ea typeface="微软雅黑" panose="020B0503020204020204" charset="-122"/>
                          <a:cs typeface="微软雅黑" panose="020B0503020204020204" charset="-122"/>
                          <a:sym typeface="+mn-ea"/>
                        </a:rPr>
                        <a:t>2020</a:t>
                      </a:r>
                      <a:r>
                        <a:rPr lang="zh-CN" altLang="en-US" sz="1400" b="0">
                          <a:solidFill>
                            <a:srgbClr val="000000"/>
                          </a:solidFill>
                          <a:latin typeface="微软雅黑" panose="020B0503020204020204" charset="-122"/>
                          <a:ea typeface="微软雅黑" panose="020B0503020204020204" charset="-122"/>
                          <a:cs typeface="微软雅黑" panose="020B0503020204020204" charset="-122"/>
                          <a:sym typeface="+mn-ea"/>
                        </a:rPr>
                        <a:t>年版）</a:t>
                      </a:r>
                      <a:endParaRPr lang="zh-CN" sz="1400" b="0">
                        <a:solidFill>
                          <a:srgbClr val="000000"/>
                        </a:solidFill>
                        <a:latin typeface="微软雅黑" panose="020B0503020204020204" charset="-122"/>
                        <a:ea typeface="微软雅黑" panose="020B0503020204020204" charset="-122"/>
                        <a:cs typeface="微软雅黑" panose="020B0503020204020204" charset="-122"/>
                      </a:endParaRPr>
                    </a:p>
                  </a:txBody>
                  <a:tcPr marL="1905" marR="1905" marT="1905" marB="0" anchor="ctr" anchorCtr="0">
                    <a:lnL w="6350" cap="flat" cmpd="sng">
                      <a:solidFill>
                        <a:srgbClr val="000008"/>
                      </a:solidFill>
                      <a:prstDash val="solid"/>
                      <a:headEnd type="none" w="med" len="med"/>
                      <a:tailEnd type="none" w="med" len="med"/>
                    </a:lnL>
                    <a:lnR w="6350" cap="flat" cmpd="sng">
                      <a:solidFill>
                        <a:srgbClr val="000008"/>
                      </a:solidFill>
                      <a:prstDash val="solid"/>
                      <a:headEnd type="none" w="med" len="med"/>
                      <a:tailEnd type="none" w="med" len="med"/>
                    </a:lnR>
                    <a:lnT w="6350" cap="flat" cmpd="sng">
                      <a:solidFill>
                        <a:srgbClr val="000008"/>
                      </a:solidFill>
                      <a:prstDash val="solid"/>
                      <a:headEnd type="none" w="med" len="med"/>
                      <a:tailEnd type="none" w="med" len="med"/>
                    </a:lnT>
                    <a:lnB w="6350" cap="flat" cmpd="sng">
                      <a:solidFill>
                        <a:srgbClr val="000008"/>
                      </a:solidFill>
                      <a:prstDash val="solid"/>
                      <a:headEnd type="none" w="med" len="med"/>
                      <a:tailEnd type="none" w="med" len="med"/>
                    </a:lnB>
                    <a:noFill/>
                  </a:tcPr>
                </a:tc>
                <a:tc>
                  <a:txBody>
                    <a:bodyPr/>
                    <a:p>
                      <a:pPr marL="66675" indent="0" algn="l">
                        <a:spcBef>
                          <a:spcPts val="500"/>
                        </a:spcBef>
                        <a:spcAft>
                          <a:spcPts val="500"/>
                        </a:spcAft>
                      </a:pPr>
                      <a:r>
                        <a:rPr lang="en-US" altLang="zh-CN" sz="1400" b="0">
                          <a:solidFill>
                            <a:srgbClr val="000000"/>
                          </a:solidFill>
                          <a:latin typeface="微软雅黑" panose="020B0503020204020204" charset="-122"/>
                          <a:ea typeface="微软雅黑" panose="020B0503020204020204" charset="-122"/>
                          <a:cs typeface="微软雅黑" panose="020B0503020204020204" charset="-122"/>
                        </a:rPr>
                        <a:t>OA</a:t>
                      </a:r>
                      <a:r>
                        <a:rPr lang="zh-CN" altLang="en-US" sz="1400" b="0">
                          <a:solidFill>
                            <a:srgbClr val="000000"/>
                          </a:solidFill>
                          <a:latin typeface="微软雅黑" panose="020B0503020204020204" charset="-122"/>
                          <a:ea typeface="微软雅黑" panose="020B0503020204020204" charset="-122"/>
                          <a:cs typeface="微软雅黑" panose="020B0503020204020204" charset="-122"/>
                        </a:rPr>
                        <a:t>疼痛症状持续存在或中重度疼痛患者可以口服</a:t>
                      </a:r>
                      <a:r>
                        <a:rPr lang="en-US" altLang="zh-CN" sz="1400" b="0">
                          <a:solidFill>
                            <a:srgbClr val="000000"/>
                          </a:solidFill>
                          <a:latin typeface="微软雅黑" panose="020B0503020204020204" charset="-122"/>
                          <a:ea typeface="微软雅黑" panose="020B0503020204020204" charset="-122"/>
                          <a:cs typeface="微软雅黑" panose="020B0503020204020204" charset="-122"/>
                        </a:rPr>
                        <a:t> NSAIDs</a:t>
                      </a:r>
                      <a:r>
                        <a:rPr lang="zh-CN" altLang="en-US" sz="1400" b="0">
                          <a:solidFill>
                            <a:srgbClr val="000000"/>
                          </a:solidFill>
                          <a:latin typeface="微软雅黑" panose="020B0503020204020204" charset="-122"/>
                          <a:ea typeface="微软雅黑" panose="020B0503020204020204" charset="-122"/>
                          <a:cs typeface="微软雅黑" panose="020B0503020204020204" charset="-122"/>
                        </a:rPr>
                        <a:t>，包括非选择性</a:t>
                      </a:r>
                      <a:r>
                        <a:rPr lang="en-US" altLang="zh-CN" sz="1400" b="0">
                          <a:solidFill>
                            <a:srgbClr val="000000"/>
                          </a:solidFill>
                          <a:latin typeface="微软雅黑" panose="020B0503020204020204" charset="-122"/>
                          <a:ea typeface="微软雅黑" panose="020B0503020204020204" charset="-122"/>
                          <a:cs typeface="微软雅黑" panose="020B0503020204020204" charset="-122"/>
                        </a:rPr>
                        <a:t>NSAIDs</a:t>
                      </a:r>
                      <a:r>
                        <a:rPr lang="zh-CN" altLang="en-US" sz="1400" b="0">
                          <a:solidFill>
                            <a:srgbClr val="000000"/>
                          </a:solidFill>
                          <a:latin typeface="微软雅黑" panose="020B0503020204020204" charset="-122"/>
                          <a:ea typeface="微软雅黑" panose="020B0503020204020204" charset="-122"/>
                          <a:cs typeface="微软雅黑" panose="020B0503020204020204" charset="-122"/>
                        </a:rPr>
                        <a:t>和选择性</a:t>
                      </a:r>
                      <a:r>
                        <a:rPr lang="en-US" altLang="zh-CN" sz="1400" b="0">
                          <a:solidFill>
                            <a:srgbClr val="000000"/>
                          </a:solidFill>
                          <a:latin typeface="微软雅黑" panose="020B0503020204020204" charset="-122"/>
                          <a:ea typeface="微软雅黑" panose="020B0503020204020204" charset="-122"/>
                          <a:cs typeface="微软雅黑" panose="020B0503020204020204" charset="-122"/>
                        </a:rPr>
                        <a:t>COX2</a:t>
                      </a:r>
                      <a:r>
                        <a:rPr lang="zh-CN" altLang="en-US" sz="1400" b="0">
                          <a:solidFill>
                            <a:srgbClr val="000000"/>
                          </a:solidFill>
                          <a:latin typeface="微软雅黑" panose="020B0503020204020204" charset="-122"/>
                          <a:ea typeface="微软雅黑" panose="020B0503020204020204" charset="-122"/>
                          <a:cs typeface="微软雅黑" panose="020B0503020204020204" charset="-122"/>
                        </a:rPr>
                        <a:t>抑制剂，</a:t>
                      </a:r>
                      <a:endParaRPr lang="zh-CN" altLang="en-US" sz="1400" b="0">
                        <a:solidFill>
                          <a:srgbClr val="000000"/>
                        </a:solidFill>
                        <a:latin typeface="微软雅黑" panose="020B0503020204020204" charset="-122"/>
                        <a:ea typeface="微软雅黑" panose="020B0503020204020204" charset="-122"/>
                        <a:cs typeface="微软雅黑" panose="020B0503020204020204" charset="-122"/>
                      </a:endParaRPr>
                    </a:p>
                  </a:txBody>
                  <a:tcPr marL="1905" marR="1905" marT="1905" marB="0" anchor="ctr" anchorCtr="0">
                    <a:lnL w="6350" cap="flat" cmpd="sng">
                      <a:solidFill>
                        <a:srgbClr val="000008"/>
                      </a:solidFill>
                      <a:prstDash val="solid"/>
                      <a:headEnd type="none" w="med" len="med"/>
                      <a:tailEnd type="none" w="med" len="med"/>
                    </a:lnL>
                    <a:lnR w="6350" cap="flat" cmpd="sng">
                      <a:solidFill>
                        <a:srgbClr val="000008"/>
                      </a:solidFill>
                      <a:prstDash val="solid"/>
                      <a:headEnd type="none" w="med" len="med"/>
                      <a:tailEnd type="none" w="med" len="med"/>
                    </a:lnR>
                    <a:lnT w="6350" cap="flat" cmpd="sng">
                      <a:solidFill>
                        <a:srgbClr val="000008"/>
                      </a:solidFill>
                      <a:prstDash val="solid"/>
                      <a:headEnd type="none" w="med" len="med"/>
                      <a:tailEnd type="none" w="med" len="med"/>
                    </a:lnT>
                    <a:lnB w="6350" cap="flat" cmpd="sng">
                      <a:solidFill>
                        <a:srgbClr val="000008"/>
                      </a:solidFill>
                      <a:prstDash val="solid"/>
                      <a:headEnd type="none" w="med" len="med"/>
                      <a:tailEnd type="none" w="med" len="med"/>
                    </a:lnB>
                    <a:noFill/>
                  </a:tcPr>
                </a:tc>
              </a:tr>
              <a:tr h="762000">
                <a:tc>
                  <a:txBody>
                    <a:bodyPr/>
                    <a:p>
                      <a:pPr marL="66675" indent="0" algn="l">
                        <a:spcBef>
                          <a:spcPts val="500"/>
                        </a:spcBef>
                        <a:spcAft>
                          <a:spcPts val="500"/>
                        </a:spcAft>
                      </a:pPr>
                      <a:r>
                        <a:rPr lang="zh-CN" sz="1400" b="0">
                          <a:solidFill>
                            <a:srgbClr val="000000"/>
                          </a:solidFill>
                          <a:latin typeface="微软雅黑" panose="020B0503020204020204" charset="-122"/>
                          <a:ea typeface="微软雅黑" panose="020B0503020204020204" charset="-122"/>
                          <a:cs typeface="微软雅黑" panose="020B0503020204020204" charset="-122"/>
                        </a:rPr>
                        <a:t>《骨科常见疼痛管理临床实践指南》（</a:t>
                      </a:r>
                      <a:r>
                        <a:rPr lang="en-US" altLang="zh-CN" sz="1400" b="0">
                          <a:solidFill>
                            <a:srgbClr val="000000"/>
                          </a:solidFill>
                          <a:latin typeface="微软雅黑" panose="020B0503020204020204" charset="-122"/>
                          <a:ea typeface="微软雅黑" panose="020B0503020204020204" charset="-122"/>
                          <a:cs typeface="微软雅黑" panose="020B0503020204020204" charset="-122"/>
                        </a:rPr>
                        <a:t>2018</a:t>
                      </a:r>
                      <a:r>
                        <a:rPr lang="zh-CN" altLang="en-US" sz="1400" b="0">
                          <a:solidFill>
                            <a:srgbClr val="000000"/>
                          </a:solidFill>
                          <a:latin typeface="微软雅黑" panose="020B0503020204020204" charset="-122"/>
                          <a:ea typeface="微软雅黑" panose="020B0503020204020204" charset="-122"/>
                          <a:cs typeface="微软雅黑" panose="020B0503020204020204" charset="-122"/>
                        </a:rPr>
                        <a:t>版）</a:t>
                      </a:r>
                      <a:endParaRPr lang="zh-CN" altLang="en-US" sz="1400" b="0">
                        <a:solidFill>
                          <a:srgbClr val="000000"/>
                        </a:solidFill>
                        <a:latin typeface="微软雅黑" panose="020B0503020204020204" charset="-122"/>
                        <a:ea typeface="微软雅黑" panose="020B0503020204020204" charset="-122"/>
                        <a:cs typeface="微软雅黑" panose="020B0503020204020204" charset="-122"/>
                      </a:endParaRPr>
                    </a:p>
                  </a:txBody>
                  <a:tcPr marL="1905" marR="1905" marT="1905" marB="0" anchor="ctr" anchorCtr="0">
                    <a:lnL w="6350" cap="flat" cmpd="sng">
                      <a:solidFill>
                        <a:srgbClr val="000008"/>
                      </a:solidFill>
                      <a:prstDash val="solid"/>
                      <a:headEnd type="none" w="med" len="med"/>
                      <a:tailEnd type="none" w="med" len="med"/>
                    </a:lnL>
                    <a:lnR w="6350" cap="flat" cmpd="sng">
                      <a:solidFill>
                        <a:srgbClr val="000008"/>
                      </a:solidFill>
                      <a:prstDash val="solid"/>
                      <a:headEnd type="none" w="med" len="med"/>
                      <a:tailEnd type="none" w="med" len="med"/>
                    </a:lnR>
                    <a:lnT w="6350" cap="flat" cmpd="sng">
                      <a:solidFill>
                        <a:srgbClr val="000008"/>
                      </a:solidFill>
                      <a:prstDash val="solid"/>
                      <a:headEnd type="none" w="med" len="med"/>
                      <a:tailEnd type="none" w="med" len="med"/>
                    </a:lnT>
                    <a:lnB w="6350" cap="flat" cmpd="sng">
                      <a:solidFill>
                        <a:srgbClr val="000008"/>
                      </a:solidFill>
                      <a:prstDash val="solid"/>
                      <a:headEnd type="none" w="med" len="med"/>
                      <a:tailEnd type="none" w="med" len="med"/>
                    </a:lnB>
                    <a:noFill/>
                  </a:tcPr>
                </a:tc>
                <a:tc>
                  <a:txBody>
                    <a:bodyPr/>
                    <a:p>
                      <a:pPr marL="66675" indent="0" algn="l">
                        <a:spcBef>
                          <a:spcPts val="500"/>
                        </a:spcBef>
                        <a:spcAft>
                          <a:spcPts val="500"/>
                        </a:spcAft>
                      </a:pPr>
                      <a:r>
                        <a:rPr lang="zh-CN" sz="1400" b="0">
                          <a:solidFill>
                            <a:srgbClr val="000000"/>
                          </a:solidFill>
                          <a:latin typeface="微软雅黑" panose="020B0503020204020204" charset="-122"/>
                          <a:ea typeface="微软雅黑" panose="020B0503020204020204" charset="-122"/>
                          <a:cs typeface="微软雅黑" panose="020B0503020204020204" charset="-122"/>
                        </a:rPr>
                        <a:t>对于创伤患者，明确诊断并当接受相应骨科治疗后仍存在疼痛，在患者无明确禁忌证的情况下推荐使用对乙酰氨基酚或</a:t>
                      </a:r>
                      <a:r>
                        <a:rPr lang="en-US" altLang="zh-CN" sz="1400" b="0">
                          <a:solidFill>
                            <a:srgbClr val="000000"/>
                          </a:solidFill>
                          <a:latin typeface="微软雅黑" panose="020B0503020204020204" charset="-122"/>
                          <a:ea typeface="微软雅黑" panose="020B0503020204020204" charset="-122"/>
                          <a:cs typeface="微软雅黑" panose="020B0503020204020204" charset="-122"/>
                        </a:rPr>
                        <a:t>NSAIDs</a:t>
                      </a:r>
                      <a:r>
                        <a:rPr lang="zh-CN" altLang="en-US" sz="1400" b="0">
                          <a:solidFill>
                            <a:srgbClr val="000000"/>
                          </a:solidFill>
                          <a:latin typeface="微软雅黑" panose="020B0503020204020204" charset="-122"/>
                          <a:ea typeface="微软雅黑" panose="020B0503020204020204" charset="-122"/>
                          <a:cs typeface="微软雅黑" panose="020B0503020204020204" charset="-122"/>
                        </a:rPr>
                        <a:t>类药物，如：双氯芬酸钠、塞来昔布、洛索洛芬等。</a:t>
                      </a:r>
                      <a:endParaRPr lang="zh-CN" altLang="en-US" sz="1400" b="0">
                        <a:solidFill>
                          <a:srgbClr val="000000"/>
                        </a:solidFill>
                        <a:latin typeface="微软雅黑" panose="020B0503020204020204" charset="-122"/>
                        <a:ea typeface="微软雅黑" panose="020B0503020204020204" charset="-122"/>
                        <a:cs typeface="微软雅黑" panose="020B0503020204020204" charset="-122"/>
                      </a:endParaRPr>
                    </a:p>
                  </a:txBody>
                  <a:tcPr marL="1905" marR="1905" marT="1905" marB="0" anchor="ctr" anchorCtr="0">
                    <a:lnL w="6350" cap="flat" cmpd="sng">
                      <a:solidFill>
                        <a:srgbClr val="000008"/>
                      </a:solidFill>
                      <a:prstDash val="solid"/>
                      <a:headEnd type="none" w="med" len="med"/>
                      <a:tailEnd type="none" w="med" len="med"/>
                    </a:lnL>
                    <a:lnR w="6350" cap="flat" cmpd="sng">
                      <a:solidFill>
                        <a:srgbClr val="000008"/>
                      </a:solidFill>
                      <a:prstDash val="solid"/>
                      <a:headEnd type="none" w="med" len="med"/>
                      <a:tailEnd type="none" w="med" len="med"/>
                    </a:lnR>
                    <a:lnT w="6350" cap="flat" cmpd="sng">
                      <a:solidFill>
                        <a:srgbClr val="000008"/>
                      </a:solidFill>
                      <a:prstDash val="solid"/>
                      <a:headEnd type="none" w="med" len="med"/>
                      <a:tailEnd type="none" w="med" len="med"/>
                    </a:lnT>
                    <a:lnB w="6350" cap="flat" cmpd="sng">
                      <a:solidFill>
                        <a:srgbClr val="000008"/>
                      </a:solidFill>
                      <a:prstDash val="solid"/>
                      <a:headEnd type="none" w="med" len="med"/>
                      <a:tailEnd type="none" w="med" len="med"/>
                    </a:lnB>
                    <a:noFill/>
                  </a:tcPr>
                </a:tc>
              </a:tr>
              <a:tr h="419100">
                <a:tc>
                  <a:txBody>
                    <a:bodyPr/>
                    <a:p>
                      <a:pPr marL="66675" indent="0" algn="l">
                        <a:spcBef>
                          <a:spcPts val="500"/>
                        </a:spcBef>
                        <a:spcAft>
                          <a:spcPts val="500"/>
                        </a:spcAft>
                      </a:pPr>
                      <a:r>
                        <a:rPr lang="zh-CN" sz="1400" b="0">
                          <a:solidFill>
                            <a:srgbClr val="000000"/>
                          </a:solidFill>
                          <a:latin typeface="微软雅黑" panose="020B0503020204020204" charset="-122"/>
                          <a:ea typeface="微软雅黑" panose="020B0503020204020204" charset="-122"/>
                          <a:cs typeface="微软雅黑" panose="020B0503020204020204" charset="-122"/>
                          <a:sym typeface="+mn-ea"/>
                        </a:rPr>
                        <a:t>《</a:t>
                      </a:r>
                      <a:r>
                        <a:rPr lang="zh-CN" sz="1400" b="0">
                          <a:solidFill>
                            <a:srgbClr val="000000"/>
                          </a:solidFill>
                          <a:latin typeface="微软雅黑" panose="020B0503020204020204" charset="-122"/>
                          <a:ea typeface="微软雅黑" panose="020B0503020204020204" charset="-122"/>
                          <a:cs typeface="微软雅黑" panose="020B0503020204020204" charset="-122"/>
                        </a:rPr>
                        <a:t>成人日间手术后镇痛专家共识</a:t>
                      </a:r>
                      <a:r>
                        <a:rPr lang="zh-CN" sz="1400" b="0">
                          <a:solidFill>
                            <a:srgbClr val="000000"/>
                          </a:solidFill>
                          <a:latin typeface="微软雅黑" panose="020B0503020204020204" charset="-122"/>
                          <a:ea typeface="微软雅黑" panose="020B0503020204020204" charset="-122"/>
                          <a:cs typeface="微软雅黑" panose="020B0503020204020204" charset="-122"/>
                          <a:sym typeface="+mn-ea"/>
                        </a:rPr>
                        <a:t>》</a:t>
                      </a:r>
                      <a:r>
                        <a:rPr lang="zh-CN" sz="1400" b="0">
                          <a:solidFill>
                            <a:srgbClr val="000000"/>
                          </a:solidFill>
                          <a:latin typeface="微软雅黑" panose="020B0503020204020204" charset="-122"/>
                          <a:ea typeface="微软雅黑" panose="020B0503020204020204" charset="-122"/>
                          <a:cs typeface="微软雅黑" panose="020B0503020204020204" charset="-122"/>
                        </a:rPr>
                        <a:t>（</a:t>
                      </a:r>
                      <a:r>
                        <a:rPr lang="en-US" altLang="zh-CN" sz="1400" b="0">
                          <a:solidFill>
                            <a:srgbClr val="000000"/>
                          </a:solidFill>
                          <a:latin typeface="微软雅黑" panose="020B0503020204020204" charset="-122"/>
                          <a:ea typeface="微软雅黑" panose="020B0503020204020204" charset="-122"/>
                          <a:cs typeface="微软雅黑" panose="020B0503020204020204" charset="-122"/>
                        </a:rPr>
                        <a:t>2017</a:t>
                      </a:r>
                      <a:r>
                        <a:rPr lang="zh-CN" altLang="en-US" sz="1400" b="0">
                          <a:solidFill>
                            <a:srgbClr val="000000"/>
                          </a:solidFill>
                          <a:latin typeface="微软雅黑" panose="020B0503020204020204" charset="-122"/>
                          <a:ea typeface="微软雅黑" panose="020B0503020204020204" charset="-122"/>
                          <a:cs typeface="微软雅黑" panose="020B0503020204020204" charset="-122"/>
                        </a:rPr>
                        <a:t>）</a:t>
                      </a:r>
                      <a:endParaRPr lang="zh-CN" altLang="en-US" sz="1400" b="0">
                        <a:solidFill>
                          <a:srgbClr val="000000"/>
                        </a:solidFill>
                        <a:latin typeface="微软雅黑" panose="020B0503020204020204" charset="-122"/>
                        <a:ea typeface="微软雅黑" panose="020B0503020204020204" charset="-122"/>
                        <a:cs typeface="微软雅黑" panose="020B0503020204020204" charset="-122"/>
                      </a:endParaRPr>
                    </a:p>
                  </a:txBody>
                  <a:tcPr marL="1905" marR="1905" marT="1905" marB="0" anchor="ctr" anchorCtr="0">
                    <a:lnL w="6350" cap="flat" cmpd="sng">
                      <a:solidFill>
                        <a:srgbClr val="000008"/>
                      </a:solidFill>
                      <a:prstDash val="solid"/>
                      <a:headEnd type="none" w="med" len="med"/>
                      <a:tailEnd type="none" w="med" len="med"/>
                    </a:lnL>
                    <a:lnR w="6350" cap="flat" cmpd="sng">
                      <a:solidFill>
                        <a:srgbClr val="000008"/>
                      </a:solidFill>
                      <a:prstDash val="solid"/>
                      <a:headEnd type="none" w="med" len="med"/>
                      <a:tailEnd type="none" w="med" len="med"/>
                    </a:lnR>
                    <a:lnT w="6350" cap="flat" cmpd="sng">
                      <a:solidFill>
                        <a:srgbClr val="000008"/>
                      </a:solidFill>
                      <a:prstDash val="solid"/>
                      <a:headEnd type="none" w="med" len="med"/>
                      <a:tailEnd type="none" w="med" len="med"/>
                    </a:lnT>
                    <a:lnB w="6350" cap="flat" cmpd="sng">
                      <a:solidFill>
                        <a:srgbClr val="000008"/>
                      </a:solidFill>
                      <a:prstDash val="solid"/>
                      <a:headEnd type="none" w="med" len="med"/>
                      <a:tailEnd type="none" w="med" len="med"/>
                    </a:lnB>
                    <a:noFill/>
                  </a:tcPr>
                </a:tc>
                <a:tc>
                  <a:txBody>
                    <a:bodyPr/>
                    <a:p>
                      <a:pPr marL="66675" indent="0" algn="l">
                        <a:spcBef>
                          <a:spcPts val="500"/>
                        </a:spcBef>
                        <a:spcAft>
                          <a:spcPts val="500"/>
                        </a:spcAft>
                      </a:pPr>
                      <a:r>
                        <a:rPr lang="en-US" altLang="zh-CN" sz="1400" b="0">
                          <a:solidFill>
                            <a:srgbClr val="000000"/>
                          </a:solidFill>
                          <a:latin typeface="微软雅黑" panose="020B0503020204020204" charset="-122"/>
                          <a:ea typeface="微软雅黑" panose="020B0503020204020204" charset="-122"/>
                          <a:cs typeface="微软雅黑" panose="020B0503020204020204" charset="-122"/>
                        </a:rPr>
                        <a:t>NSAIDs</a:t>
                      </a:r>
                      <a:r>
                        <a:rPr lang="zh-CN" altLang="en-US" sz="1400" b="0">
                          <a:solidFill>
                            <a:srgbClr val="000000"/>
                          </a:solidFill>
                          <a:latin typeface="微软雅黑" panose="020B0503020204020204" charset="-122"/>
                          <a:ea typeface="微软雅黑" panose="020B0503020204020204" charset="-122"/>
                          <a:cs typeface="微软雅黑" panose="020B0503020204020204" charset="-122"/>
                        </a:rPr>
                        <a:t>镇痛是日间手术的基础镇痛方法。</a:t>
                      </a:r>
                      <a:endParaRPr lang="zh-CN" altLang="en-US" sz="1400" b="0">
                        <a:solidFill>
                          <a:srgbClr val="000000"/>
                        </a:solidFill>
                        <a:latin typeface="微软雅黑" panose="020B0503020204020204" charset="-122"/>
                        <a:ea typeface="微软雅黑" panose="020B0503020204020204" charset="-122"/>
                        <a:cs typeface="微软雅黑" panose="020B0503020204020204" charset="-122"/>
                      </a:endParaRPr>
                    </a:p>
                  </a:txBody>
                  <a:tcPr marL="1905" marR="1905" marT="1905" marB="0" anchor="ctr" anchorCtr="0">
                    <a:lnL w="6350" cap="flat" cmpd="sng">
                      <a:solidFill>
                        <a:srgbClr val="000008"/>
                      </a:solidFill>
                      <a:prstDash val="solid"/>
                      <a:headEnd type="none" w="med" len="med"/>
                      <a:tailEnd type="none" w="med" len="med"/>
                    </a:lnL>
                    <a:lnR w="6350" cap="flat" cmpd="sng">
                      <a:solidFill>
                        <a:srgbClr val="000008"/>
                      </a:solidFill>
                      <a:prstDash val="solid"/>
                      <a:headEnd type="none" w="med" len="med"/>
                      <a:tailEnd type="none" w="med" len="med"/>
                    </a:lnR>
                    <a:lnT w="6350" cap="flat" cmpd="sng">
                      <a:solidFill>
                        <a:srgbClr val="000008"/>
                      </a:solidFill>
                      <a:prstDash val="solid"/>
                      <a:headEnd type="none" w="med" len="med"/>
                      <a:tailEnd type="none" w="med" len="med"/>
                    </a:lnT>
                    <a:lnB w="6350" cap="flat" cmpd="sng">
                      <a:solidFill>
                        <a:srgbClr val="000008"/>
                      </a:solidFill>
                      <a:prstDash val="solid"/>
                      <a:headEnd type="none" w="med" len="med"/>
                      <a:tailEnd type="none" w="med" len="med"/>
                    </a:lnB>
                    <a:noFill/>
                  </a:tcPr>
                </a:tc>
              </a:tr>
              <a:tr h="419100">
                <a:tc>
                  <a:txBody>
                    <a:bodyPr/>
                    <a:p>
                      <a:pPr marL="66675" indent="0" algn="l">
                        <a:spcBef>
                          <a:spcPts val="500"/>
                        </a:spcBef>
                        <a:spcAft>
                          <a:spcPts val="500"/>
                        </a:spcAft>
                      </a:pPr>
                      <a:r>
                        <a:rPr lang="zh-CN" sz="1400" b="0">
                          <a:solidFill>
                            <a:srgbClr val="000000"/>
                          </a:solidFill>
                          <a:latin typeface="微软雅黑" panose="020B0503020204020204" charset="-122"/>
                          <a:ea typeface="微软雅黑" panose="020B0503020204020204" charset="-122"/>
                          <a:sym typeface="+mn-ea"/>
                        </a:rPr>
                        <a:t>《</a:t>
                      </a:r>
                      <a:r>
                        <a:rPr lang="zh-CN" sz="1400" b="0">
                          <a:solidFill>
                            <a:srgbClr val="000000"/>
                          </a:solidFill>
                          <a:latin typeface="微软雅黑" panose="020B0503020204020204" charset="-122"/>
                          <a:ea typeface="微软雅黑" panose="020B0503020204020204" charset="-122"/>
                        </a:rPr>
                        <a:t>加速康复外科围手术期药物治疗管理医药专家共识</a:t>
                      </a:r>
                      <a:r>
                        <a:rPr lang="zh-CN" sz="1400" b="0">
                          <a:solidFill>
                            <a:srgbClr val="000000"/>
                          </a:solidFill>
                          <a:latin typeface="微软雅黑" panose="020B0503020204020204" charset="-122"/>
                          <a:ea typeface="微软雅黑" panose="020B0503020204020204" charset="-122"/>
                          <a:sym typeface="+mn-ea"/>
                        </a:rPr>
                        <a:t>》</a:t>
                      </a:r>
                      <a:endParaRPr lang="zh-CN" sz="1400" b="0">
                        <a:solidFill>
                          <a:srgbClr val="000000"/>
                        </a:solidFill>
                        <a:latin typeface="微软雅黑" panose="020B0503020204020204" charset="-122"/>
                        <a:ea typeface="微软雅黑" panose="020B0503020204020204" charset="-122"/>
                      </a:endParaRPr>
                    </a:p>
                  </a:txBody>
                  <a:tcPr marL="1905" marR="1905" marT="1905" marB="0" anchor="ctr" anchorCtr="0">
                    <a:lnL w="6350" cap="flat" cmpd="sng">
                      <a:solidFill>
                        <a:srgbClr val="000008"/>
                      </a:solidFill>
                      <a:prstDash val="solid"/>
                      <a:headEnd type="none" w="med" len="med"/>
                      <a:tailEnd type="none" w="med" len="med"/>
                    </a:lnL>
                    <a:lnR w="6350" cap="flat" cmpd="sng">
                      <a:solidFill>
                        <a:srgbClr val="000008"/>
                      </a:solidFill>
                      <a:prstDash val="solid"/>
                      <a:headEnd type="none" w="med" len="med"/>
                      <a:tailEnd type="none" w="med" len="med"/>
                    </a:lnR>
                    <a:lnT w="6350" cap="flat" cmpd="sng">
                      <a:solidFill>
                        <a:srgbClr val="000008"/>
                      </a:solidFill>
                      <a:prstDash val="solid"/>
                      <a:headEnd type="none" w="med" len="med"/>
                      <a:tailEnd type="none" w="med" len="med"/>
                    </a:lnT>
                    <a:lnB w="6350" cap="flat" cmpd="sng">
                      <a:solidFill>
                        <a:srgbClr val="000008"/>
                      </a:solidFill>
                      <a:prstDash val="solid"/>
                      <a:headEnd type="none" w="med" len="med"/>
                      <a:tailEnd type="none" w="med" len="med"/>
                    </a:lnB>
                    <a:noFill/>
                  </a:tcPr>
                </a:tc>
                <a:tc>
                  <a:txBody>
                    <a:bodyPr/>
                    <a:p>
                      <a:pPr marL="66675" indent="0" algn="l">
                        <a:spcBef>
                          <a:spcPts val="500"/>
                        </a:spcBef>
                        <a:spcAft>
                          <a:spcPts val="500"/>
                        </a:spcAft>
                      </a:pPr>
                      <a:r>
                        <a:rPr lang="en-US" altLang="zh-CN" sz="1400" b="0">
                          <a:solidFill>
                            <a:srgbClr val="000000"/>
                          </a:solidFill>
                          <a:latin typeface="微软雅黑" panose="020B0503020204020204" charset="-122"/>
                          <a:ea typeface="微软雅黑" panose="020B0503020204020204" charset="-122"/>
                          <a:cs typeface="微软雅黑" panose="020B0503020204020204" charset="-122"/>
                        </a:rPr>
                        <a:t>NSAIDs</a:t>
                      </a:r>
                      <a:r>
                        <a:rPr lang="zh-CN" altLang="en-US" sz="1400" b="0">
                          <a:solidFill>
                            <a:srgbClr val="000000"/>
                          </a:solidFill>
                          <a:latin typeface="微软雅黑" panose="020B0503020204020204" charset="-122"/>
                          <a:ea typeface="微软雅黑" panose="020B0503020204020204" charset="-122"/>
                          <a:cs typeface="微软雅黑" panose="020B0503020204020204" charset="-122"/>
                        </a:rPr>
                        <a:t>可用于术后轻中度疼痛的镇痛或中重度疼痛的多模式镇痛。</a:t>
                      </a:r>
                      <a:endParaRPr lang="zh-CN" altLang="en-US" sz="1400" b="0">
                        <a:solidFill>
                          <a:srgbClr val="000000"/>
                        </a:solidFill>
                        <a:latin typeface="微软雅黑" panose="020B0503020204020204" charset="-122"/>
                        <a:ea typeface="微软雅黑" panose="020B0503020204020204" charset="-122"/>
                        <a:cs typeface="微软雅黑" panose="020B0503020204020204" charset="-122"/>
                      </a:endParaRPr>
                    </a:p>
                  </a:txBody>
                  <a:tcPr marL="1905" marR="1905" marT="1905" marB="0" anchor="ctr" anchorCtr="0">
                    <a:lnL w="6350" cap="flat" cmpd="sng">
                      <a:solidFill>
                        <a:srgbClr val="000008"/>
                      </a:solidFill>
                      <a:prstDash val="solid"/>
                      <a:headEnd type="none" w="med" len="med"/>
                      <a:tailEnd type="none" w="med" len="med"/>
                    </a:lnL>
                    <a:lnR w="6350" cap="flat" cmpd="sng">
                      <a:solidFill>
                        <a:srgbClr val="000008"/>
                      </a:solidFill>
                      <a:prstDash val="solid"/>
                      <a:headEnd type="none" w="med" len="med"/>
                      <a:tailEnd type="none" w="med" len="med"/>
                    </a:lnR>
                    <a:lnT w="6350" cap="flat" cmpd="sng">
                      <a:solidFill>
                        <a:srgbClr val="000008"/>
                      </a:solidFill>
                      <a:prstDash val="solid"/>
                      <a:headEnd type="none" w="med" len="med"/>
                      <a:tailEnd type="none" w="med" len="med"/>
                    </a:lnT>
                    <a:lnB w="6350" cap="flat" cmpd="sng">
                      <a:solidFill>
                        <a:srgbClr val="000008"/>
                      </a:solidFill>
                      <a:prstDash val="solid"/>
                      <a:headEnd type="none" w="med" len="med"/>
                      <a:tailEnd type="none" w="med" len="med"/>
                    </a:lnB>
                    <a:noFill/>
                  </a:tcPr>
                </a:tc>
              </a:tr>
              <a:tr h="508000">
                <a:tc>
                  <a:txBody>
                    <a:bodyPr/>
                    <a:p>
                      <a:pPr marL="66675" indent="0" algn="l">
                        <a:spcBef>
                          <a:spcPts val="500"/>
                        </a:spcBef>
                        <a:spcAft>
                          <a:spcPts val="500"/>
                        </a:spcAft>
                      </a:pPr>
                      <a:r>
                        <a:rPr lang="zh-CN" sz="1400" b="0">
                          <a:solidFill>
                            <a:srgbClr val="000000"/>
                          </a:solidFill>
                          <a:latin typeface="微软雅黑" panose="020B0503020204020204" charset="-122"/>
                          <a:ea typeface="微软雅黑" panose="020B0503020204020204" charset="-122"/>
                          <a:cs typeface="微软雅黑" panose="020B0503020204020204" charset="-122"/>
                        </a:rPr>
                        <a:t>《</a:t>
                      </a:r>
                      <a:r>
                        <a:rPr lang="en-US" altLang="zh-CN" sz="1400" b="0">
                          <a:solidFill>
                            <a:srgbClr val="000000"/>
                          </a:solidFill>
                          <a:latin typeface="微软雅黑" panose="020B0503020204020204" charset="-122"/>
                          <a:ea typeface="微软雅黑" panose="020B0503020204020204" charset="-122"/>
                          <a:cs typeface="微软雅黑" panose="020B0503020204020204" charset="-122"/>
                        </a:rPr>
                        <a:t>2019OARSI </a:t>
                      </a:r>
                      <a:r>
                        <a:rPr lang="zh-CN" sz="1400" b="0">
                          <a:solidFill>
                            <a:srgbClr val="000000"/>
                          </a:solidFill>
                          <a:latin typeface="微软雅黑" panose="020B0503020204020204" charset="-122"/>
                          <a:ea typeface="微软雅黑" panose="020B0503020204020204" charset="-122"/>
                          <a:cs typeface="微软雅黑" panose="020B0503020204020204" charset="-122"/>
                        </a:rPr>
                        <a:t>膝关节、髋关节和多关节骨关节炎非手术治疗指南》</a:t>
                      </a:r>
                      <a:endParaRPr lang="zh-CN" sz="1400" b="0">
                        <a:solidFill>
                          <a:srgbClr val="000000"/>
                        </a:solidFill>
                        <a:latin typeface="微软雅黑" panose="020B0503020204020204" charset="-122"/>
                        <a:ea typeface="微软雅黑" panose="020B0503020204020204" charset="-122"/>
                        <a:cs typeface="微软雅黑" panose="020B0503020204020204" charset="-122"/>
                      </a:endParaRPr>
                    </a:p>
                  </a:txBody>
                  <a:tcPr marL="1905" marR="1905" marT="1905" marB="0" anchor="ctr" anchorCtr="0">
                    <a:lnL w="6350" cap="flat" cmpd="sng">
                      <a:solidFill>
                        <a:srgbClr val="000008"/>
                      </a:solidFill>
                      <a:prstDash val="solid"/>
                      <a:headEnd type="none" w="med" len="med"/>
                      <a:tailEnd type="none" w="med" len="med"/>
                    </a:lnL>
                    <a:lnR w="6350" cap="flat" cmpd="sng">
                      <a:solidFill>
                        <a:srgbClr val="000008"/>
                      </a:solidFill>
                      <a:prstDash val="solid"/>
                      <a:headEnd type="none" w="med" len="med"/>
                      <a:tailEnd type="none" w="med" len="med"/>
                    </a:lnR>
                    <a:lnT w="6350" cap="flat" cmpd="sng">
                      <a:solidFill>
                        <a:srgbClr val="000008"/>
                      </a:solidFill>
                      <a:prstDash val="solid"/>
                      <a:headEnd type="none" w="med" len="med"/>
                      <a:tailEnd type="none" w="med" len="med"/>
                    </a:lnT>
                    <a:lnB w="6350" cap="flat" cmpd="sng">
                      <a:solidFill>
                        <a:srgbClr val="000008"/>
                      </a:solidFill>
                      <a:prstDash val="solid"/>
                      <a:headEnd type="none" w="med" len="med"/>
                      <a:tailEnd type="none" w="med" len="med"/>
                    </a:lnB>
                    <a:noFill/>
                  </a:tcPr>
                </a:tc>
                <a:tc>
                  <a:txBody>
                    <a:bodyPr/>
                    <a:p>
                      <a:pPr marL="66675" indent="0" algn="l">
                        <a:spcBef>
                          <a:spcPts val="500"/>
                        </a:spcBef>
                        <a:spcAft>
                          <a:spcPts val="500"/>
                        </a:spcAft>
                      </a:pPr>
                      <a:r>
                        <a:rPr lang="zh-CN" sz="1400" b="0">
                          <a:solidFill>
                            <a:srgbClr val="000000"/>
                          </a:solidFill>
                          <a:latin typeface="微软雅黑" panose="020B0503020204020204" charset="-122"/>
                          <a:ea typeface="微软雅黑" panose="020B0503020204020204" charset="-122"/>
                          <a:cs typeface="微软雅黑" panose="020B0503020204020204" charset="-122"/>
                        </a:rPr>
                        <a:t>将口服</a:t>
                      </a:r>
                      <a:r>
                        <a:rPr lang="en-US" altLang="zh-CN" sz="1400" b="0">
                          <a:solidFill>
                            <a:srgbClr val="000000"/>
                          </a:solidFill>
                          <a:latin typeface="微软雅黑" panose="020B0503020204020204" charset="-122"/>
                          <a:ea typeface="微软雅黑" panose="020B0503020204020204" charset="-122"/>
                          <a:cs typeface="微软雅黑" panose="020B0503020204020204" charset="-122"/>
                        </a:rPr>
                        <a:t> NSAIDs</a:t>
                      </a:r>
                      <a:r>
                        <a:rPr lang="zh-CN" altLang="en-US" sz="1400" b="0">
                          <a:solidFill>
                            <a:srgbClr val="000000"/>
                          </a:solidFill>
                          <a:latin typeface="微软雅黑" panose="020B0503020204020204" charset="-122"/>
                          <a:ea typeface="微软雅黑" panose="020B0503020204020204" charset="-122"/>
                          <a:cs typeface="微软雅黑" panose="020B0503020204020204" charset="-122"/>
                        </a:rPr>
                        <a:t>用于治疗持续性疼痛。</a:t>
                      </a:r>
                      <a:endParaRPr lang="zh-CN" altLang="en-US" sz="1400" b="0">
                        <a:solidFill>
                          <a:srgbClr val="000000"/>
                        </a:solidFill>
                        <a:latin typeface="微软雅黑" panose="020B0503020204020204" charset="-122"/>
                        <a:ea typeface="微软雅黑" panose="020B0503020204020204" charset="-122"/>
                        <a:cs typeface="微软雅黑" panose="020B0503020204020204" charset="-122"/>
                      </a:endParaRPr>
                    </a:p>
                  </a:txBody>
                  <a:tcPr marL="1905" marR="1905" marT="1905" marB="0" anchor="ctr" anchorCtr="0">
                    <a:lnL w="6350" cap="flat" cmpd="sng">
                      <a:solidFill>
                        <a:srgbClr val="000008"/>
                      </a:solidFill>
                      <a:prstDash val="solid"/>
                      <a:headEnd type="none" w="med" len="med"/>
                      <a:tailEnd type="none" w="med" len="med"/>
                    </a:lnL>
                    <a:lnR w="6350" cap="flat" cmpd="sng">
                      <a:solidFill>
                        <a:srgbClr val="000008"/>
                      </a:solidFill>
                      <a:prstDash val="solid"/>
                      <a:headEnd type="none" w="med" len="med"/>
                      <a:tailEnd type="none" w="med" len="med"/>
                    </a:lnR>
                    <a:lnT w="6350" cap="flat" cmpd="sng">
                      <a:solidFill>
                        <a:srgbClr val="000008"/>
                      </a:solidFill>
                      <a:prstDash val="solid"/>
                      <a:headEnd type="none" w="med" len="med"/>
                      <a:tailEnd type="none" w="med" len="med"/>
                    </a:lnT>
                    <a:lnB w="6350" cap="flat" cmpd="sng">
                      <a:solidFill>
                        <a:srgbClr val="000008"/>
                      </a:solidFill>
                      <a:prstDash val="solid"/>
                      <a:headEnd type="none" w="med" len="med"/>
                      <a:tailEnd type="none" w="med" len="med"/>
                    </a:lnB>
                    <a:noFill/>
                  </a:tcPr>
                </a:tc>
              </a:tr>
              <a:tr h="393700">
                <a:tc>
                  <a:txBody>
                    <a:bodyPr/>
                    <a:p>
                      <a:pPr marL="66675" indent="0" algn="l">
                        <a:spcBef>
                          <a:spcPts val="500"/>
                        </a:spcBef>
                        <a:spcAft>
                          <a:spcPts val="500"/>
                        </a:spcAft>
                      </a:pPr>
                      <a:r>
                        <a:rPr lang="zh-CN" sz="1400" b="0">
                          <a:solidFill>
                            <a:srgbClr val="000000"/>
                          </a:solidFill>
                          <a:latin typeface="微软雅黑" panose="020B0503020204020204" charset="-122"/>
                          <a:ea typeface="微软雅黑" panose="020B0503020204020204" charset="-122"/>
                          <a:cs typeface="微软雅黑" panose="020B0503020204020204" charset="-122"/>
                        </a:rPr>
                        <a:t>《</a:t>
                      </a:r>
                      <a:r>
                        <a:rPr lang="en-US" altLang="zh-CN" sz="1400" b="0">
                          <a:solidFill>
                            <a:srgbClr val="000000"/>
                          </a:solidFill>
                          <a:latin typeface="微软雅黑" panose="020B0503020204020204" charset="-122"/>
                          <a:ea typeface="微软雅黑" panose="020B0503020204020204" charset="-122"/>
                          <a:cs typeface="微软雅黑" panose="020B0503020204020204" charset="-122"/>
                        </a:rPr>
                        <a:t>NICE</a:t>
                      </a:r>
                      <a:r>
                        <a:rPr lang="zh-CN" sz="1400" b="0">
                          <a:solidFill>
                            <a:srgbClr val="000000"/>
                          </a:solidFill>
                          <a:latin typeface="微软雅黑" panose="020B0503020204020204" charset="-122"/>
                          <a:ea typeface="微软雅黑" panose="020B0503020204020204" charset="-122"/>
                          <a:cs typeface="微软雅黑" panose="020B0503020204020204" charset="-122"/>
                        </a:rPr>
                        <a:t>骨关节炎的诊断和管理》</a:t>
                      </a:r>
                      <a:r>
                        <a:rPr lang="zh-CN" sz="1400" b="0">
                          <a:solidFill>
                            <a:srgbClr val="000000"/>
                          </a:solidFill>
                          <a:latin typeface="微软雅黑" panose="020B0503020204020204" charset="-122"/>
                          <a:ea typeface="微软雅黑" panose="020B0503020204020204" charset="-122"/>
                          <a:cs typeface="微软雅黑" panose="020B0503020204020204" charset="-122"/>
                          <a:sym typeface="+mn-ea"/>
                        </a:rPr>
                        <a:t>（</a:t>
                      </a:r>
                      <a:r>
                        <a:rPr lang="en-US" altLang="zh-CN" sz="1400" b="0">
                          <a:solidFill>
                            <a:srgbClr val="000000"/>
                          </a:solidFill>
                          <a:latin typeface="微软雅黑" panose="020B0503020204020204" charset="-122"/>
                          <a:ea typeface="微软雅黑" panose="020B0503020204020204" charset="-122"/>
                          <a:cs typeface="微软雅黑" panose="020B0503020204020204" charset="-122"/>
                          <a:sym typeface="+mn-ea"/>
                        </a:rPr>
                        <a:t>2022</a:t>
                      </a:r>
                      <a:r>
                        <a:rPr lang="zh-CN" sz="1400" b="0">
                          <a:solidFill>
                            <a:srgbClr val="000000"/>
                          </a:solidFill>
                          <a:latin typeface="微软雅黑" panose="020B0503020204020204" charset="-122"/>
                          <a:ea typeface="微软雅黑" panose="020B0503020204020204" charset="-122"/>
                          <a:cs typeface="微软雅黑" panose="020B0503020204020204" charset="-122"/>
                          <a:sym typeface="+mn-ea"/>
                        </a:rPr>
                        <a:t>）</a:t>
                      </a:r>
                      <a:endParaRPr lang="zh-CN" sz="1400" b="0">
                        <a:solidFill>
                          <a:srgbClr val="000000"/>
                        </a:solidFill>
                        <a:latin typeface="微软雅黑" panose="020B0503020204020204" charset="-122"/>
                        <a:ea typeface="微软雅黑" panose="020B0503020204020204" charset="-122"/>
                        <a:cs typeface="微软雅黑" panose="020B0503020204020204" charset="-122"/>
                        <a:sym typeface="+mn-ea"/>
                      </a:endParaRPr>
                    </a:p>
                  </a:txBody>
                  <a:tcPr marL="1905" marR="1905" marT="1905" marB="0" anchor="ctr" anchorCtr="0">
                    <a:lnL w="6350" cap="flat" cmpd="sng">
                      <a:solidFill>
                        <a:srgbClr val="000008"/>
                      </a:solidFill>
                      <a:prstDash val="solid"/>
                      <a:headEnd type="none" w="med" len="med"/>
                      <a:tailEnd type="none" w="med" len="med"/>
                    </a:lnL>
                    <a:lnR w="6350" cap="flat" cmpd="sng">
                      <a:solidFill>
                        <a:srgbClr val="000008"/>
                      </a:solidFill>
                      <a:prstDash val="solid"/>
                      <a:headEnd type="none" w="med" len="med"/>
                      <a:tailEnd type="none" w="med" len="med"/>
                    </a:lnR>
                    <a:lnT w="6350" cap="flat" cmpd="sng">
                      <a:solidFill>
                        <a:srgbClr val="000008"/>
                      </a:solidFill>
                      <a:prstDash val="solid"/>
                      <a:headEnd type="none" w="med" len="med"/>
                      <a:tailEnd type="none" w="med" len="med"/>
                    </a:lnT>
                    <a:lnB w="6350" cap="flat" cmpd="sng">
                      <a:solidFill>
                        <a:srgbClr val="000008"/>
                      </a:solidFill>
                      <a:prstDash val="solid"/>
                      <a:headEnd type="none" w="med" len="med"/>
                      <a:tailEnd type="none" w="med" len="med"/>
                    </a:lnB>
                    <a:noFill/>
                  </a:tcPr>
                </a:tc>
                <a:tc>
                  <a:txBody>
                    <a:bodyPr/>
                    <a:p>
                      <a:pPr marL="66675" indent="0" algn="l">
                        <a:spcBef>
                          <a:spcPts val="500"/>
                        </a:spcBef>
                        <a:spcAft>
                          <a:spcPts val="500"/>
                        </a:spcAft>
                      </a:pPr>
                      <a:r>
                        <a:rPr lang="zh-CN" sz="1400" b="0">
                          <a:solidFill>
                            <a:srgbClr val="000000"/>
                          </a:solidFill>
                          <a:latin typeface="微软雅黑" panose="020B0503020204020204" charset="-122"/>
                          <a:ea typeface="微软雅黑" panose="020B0503020204020204" charset="-122"/>
                          <a:cs typeface="微软雅黑" panose="020B0503020204020204" charset="-122"/>
                        </a:rPr>
                        <a:t>如果外用药物无效或不合适，考虑给予</a:t>
                      </a:r>
                      <a:r>
                        <a:rPr lang="en-US" altLang="zh-CN" sz="1400" b="0">
                          <a:solidFill>
                            <a:srgbClr val="000000"/>
                          </a:solidFill>
                          <a:latin typeface="微软雅黑" panose="020B0503020204020204" charset="-122"/>
                          <a:ea typeface="微软雅黑" panose="020B0503020204020204" charset="-122"/>
                          <a:cs typeface="微软雅黑" panose="020B0503020204020204" charset="-122"/>
                        </a:rPr>
                        <a:t>OA</a:t>
                      </a:r>
                      <a:r>
                        <a:rPr lang="zh-CN" altLang="en-US" sz="1400" b="0">
                          <a:solidFill>
                            <a:srgbClr val="000000"/>
                          </a:solidFill>
                          <a:latin typeface="微软雅黑" panose="020B0503020204020204" charset="-122"/>
                          <a:ea typeface="微软雅黑" panose="020B0503020204020204" charset="-122"/>
                          <a:cs typeface="微软雅黑" panose="020B0503020204020204" charset="-122"/>
                        </a:rPr>
                        <a:t>患者口服非甾体抗炎药。</a:t>
                      </a:r>
                      <a:endParaRPr lang="zh-CN" altLang="en-US" sz="1400" b="0">
                        <a:solidFill>
                          <a:srgbClr val="000000"/>
                        </a:solidFill>
                        <a:latin typeface="微软雅黑" panose="020B0503020204020204" charset="-122"/>
                        <a:ea typeface="微软雅黑" panose="020B0503020204020204" charset="-122"/>
                        <a:cs typeface="微软雅黑" panose="020B0503020204020204" charset="-122"/>
                      </a:endParaRPr>
                    </a:p>
                  </a:txBody>
                  <a:tcPr marL="1905" marR="1905" marT="1905" marB="0" anchor="ctr" anchorCtr="0">
                    <a:lnL w="6350" cap="flat" cmpd="sng">
                      <a:solidFill>
                        <a:srgbClr val="000008"/>
                      </a:solidFill>
                      <a:prstDash val="solid"/>
                      <a:headEnd type="none" w="med" len="med"/>
                      <a:tailEnd type="none" w="med" len="med"/>
                    </a:lnL>
                    <a:lnR w="6350" cap="flat" cmpd="sng">
                      <a:solidFill>
                        <a:srgbClr val="000008"/>
                      </a:solidFill>
                      <a:prstDash val="solid"/>
                      <a:headEnd type="none" w="med" len="med"/>
                      <a:tailEnd type="none" w="med" len="med"/>
                    </a:lnR>
                    <a:lnT w="6350" cap="flat" cmpd="sng">
                      <a:solidFill>
                        <a:srgbClr val="000008"/>
                      </a:solidFill>
                      <a:prstDash val="solid"/>
                      <a:headEnd type="none" w="med" len="med"/>
                      <a:tailEnd type="none" w="med" len="med"/>
                    </a:lnT>
                    <a:lnB w="6350" cap="flat" cmpd="sng">
                      <a:solidFill>
                        <a:srgbClr val="000008"/>
                      </a:solidFill>
                      <a:prstDash val="solid"/>
                      <a:headEnd type="none" w="med" len="med"/>
                      <a:tailEnd type="none" w="med" len="med"/>
                    </a:lnB>
                    <a:noFill/>
                  </a:tcPr>
                </a:tc>
              </a:tr>
              <a:tr h="508000">
                <a:tc>
                  <a:txBody>
                    <a:bodyPr/>
                    <a:p>
                      <a:pPr marL="66675" indent="0" algn="l">
                        <a:spcBef>
                          <a:spcPts val="500"/>
                        </a:spcBef>
                        <a:spcAft>
                          <a:spcPts val="500"/>
                        </a:spcAft>
                      </a:pPr>
                      <a:r>
                        <a:rPr lang="zh-CN" sz="1400" b="0">
                          <a:solidFill>
                            <a:srgbClr val="000000"/>
                          </a:solidFill>
                          <a:latin typeface="微软雅黑" panose="020B0503020204020204" charset="-122"/>
                          <a:ea typeface="微软雅黑" panose="020B0503020204020204" charset="-122"/>
                        </a:rPr>
                        <a:t>《成人非腰部肌肉骨骼损伤引起的急性疼痛的非药物和药物治疗》</a:t>
                      </a:r>
                      <a:endParaRPr lang="zh-CN" sz="1400" b="0">
                        <a:solidFill>
                          <a:srgbClr val="000000"/>
                        </a:solidFill>
                        <a:latin typeface="微软雅黑" panose="020B0503020204020204" charset="-122"/>
                        <a:ea typeface="微软雅黑" panose="020B0503020204020204" charset="-122"/>
                      </a:endParaRPr>
                    </a:p>
                  </a:txBody>
                  <a:tcPr marL="1905" marR="1905" marT="1905" marB="0" anchor="ctr" anchorCtr="0">
                    <a:lnL w="6350" cap="flat" cmpd="sng">
                      <a:solidFill>
                        <a:srgbClr val="000008"/>
                      </a:solidFill>
                      <a:prstDash val="solid"/>
                      <a:headEnd type="none" w="med" len="med"/>
                      <a:tailEnd type="none" w="med" len="med"/>
                    </a:lnL>
                    <a:lnR w="6350" cap="flat" cmpd="sng">
                      <a:solidFill>
                        <a:srgbClr val="000008"/>
                      </a:solidFill>
                      <a:prstDash val="solid"/>
                      <a:headEnd type="none" w="med" len="med"/>
                      <a:tailEnd type="none" w="med" len="med"/>
                    </a:lnR>
                    <a:lnT w="6350" cap="flat" cmpd="sng">
                      <a:solidFill>
                        <a:srgbClr val="000008"/>
                      </a:solidFill>
                      <a:prstDash val="solid"/>
                      <a:headEnd type="none" w="med" len="med"/>
                      <a:tailEnd type="none" w="med" len="med"/>
                    </a:lnT>
                    <a:lnB w="6350" cap="flat" cmpd="sng">
                      <a:solidFill>
                        <a:srgbClr val="000008"/>
                      </a:solidFill>
                      <a:prstDash val="solid"/>
                      <a:headEnd type="none" w="med" len="med"/>
                      <a:tailEnd type="none" w="med" len="med"/>
                    </a:lnB>
                    <a:noFill/>
                  </a:tcPr>
                </a:tc>
                <a:tc>
                  <a:txBody>
                    <a:bodyPr/>
                    <a:p>
                      <a:pPr marL="66675" indent="0" algn="l">
                        <a:spcBef>
                          <a:spcPts val="500"/>
                        </a:spcBef>
                        <a:spcAft>
                          <a:spcPts val="500"/>
                        </a:spcAft>
                      </a:pPr>
                      <a:r>
                        <a:rPr lang="zh-CN" sz="1400" b="0">
                          <a:solidFill>
                            <a:srgbClr val="000000"/>
                          </a:solidFill>
                          <a:latin typeface="微软雅黑" panose="020B0503020204020204" charset="-122"/>
                          <a:ea typeface="微软雅黑" panose="020B0503020204020204" charset="-122"/>
                        </a:rPr>
                        <a:t>推荐临床医生用口服非甾体抗炎药来治疗非腰背部、肌肉骨骼损伤引起的急性疼痛，以减轻或缓解症状，包括疼痛以及改善身体功能（有条件推荐）。</a:t>
                      </a:r>
                      <a:endParaRPr lang="zh-CN" sz="1400" b="0">
                        <a:solidFill>
                          <a:srgbClr val="000000"/>
                        </a:solidFill>
                        <a:latin typeface="微软雅黑" panose="020B0503020204020204" charset="-122"/>
                        <a:ea typeface="微软雅黑" panose="020B0503020204020204" charset="-122"/>
                      </a:endParaRPr>
                    </a:p>
                  </a:txBody>
                  <a:tcPr marL="1905" marR="1905" marT="1905" marB="0" anchor="ctr" anchorCtr="0">
                    <a:lnL w="6350" cap="flat" cmpd="sng">
                      <a:solidFill>
                        <a:srgbClr val="000008"/>
                      </a:solidFill>
                      <a:prstDash val="solid"/>
                      <a:headEnd type="none" w="med" len="med"/>
                      <a:tailEnd type="none" w="med" len="med"/>
                    </a:lnL>
                    <a:lnR w="6350" cap="flat" cmpd="sng">
                      <a:solidFill>
                        <a:srgbClr val="000008"/>
                      </a:solidFill>
                      <a:prstDash val="solid"/>
                      <a:headEnd type="none" w="med" len="med"/>
                      <a:tailEnd type="none" w="med" len="med"/>
                    </a:lnR>
                    <a:lnT w="6350" cap="flat" cmpd="sng">
                      <a:solidFill>
                        <a:srgbClr val="000008"/>
                      </a:solidFill>
                      <a:prstDash val="solid"/>
                      <a:headEnd type="none" w="med" len="med"/>
                      <a:tailEnd type="none" w="med" len="med"/>
                    </a:lnT>
                    <a:lnB w="6350" cap="flat" cmpd="sng">
                      <a:solidFill>
                        <a:srgbClr val="000008"/>
                      </a:solidFill>
                      <a:prstDash val="solid"/>
                      <a:headEnd type="none" w="med" len="med"/>
                      <a:tailEnd type="none" w="med" len="med"/>
                    </a:lnB>
                    <a:noFill/>
                  </a:tcPr>
                </a:tc>
              </a:tr>
            </a:tbl>
          </a:graphicData>
        </a:graphic>
      </p:graphicFrame>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矩形 2"/>
          <p:cNvSpPr/>
          <p:nvPr/>
        </p:nvSpPr>
        <p:spPr>
          <a:xfrm>
            <a:off x="685800" y="1981200"/>
            <a:ext cx="3524250" cy="4572000"/>
          </a:xfrm>
          <a:prstGeom prst="rect">
            <a:avLst/>
          </a:prstGeom>
          <a:noFill/>
          <a:ln>
            <a:solidFill>
              <a:srgbClr val="00A141"/>
            </a:solidFill>
          </a:ln>
          <a:extLst>
            <a:ext uri="{909E8E84-426E-40DD-AFC4-6F175D3DCCD1}">
              <a14:hiddenFill xmlns:a14="http://schemas.microsoft.com/office/drawing/2010/main">
                <a:solidFill>
                  <a:schemeClr val="accent1"/>
                </a:solidFill>
              </a14:hiddenFill>
            </a:ext>
          </a:extLst>
        </p:spPr>
        <p:style>
          <a:lnRef idx="2">
            <a:schemeClr val="accent1">
              <a:lumMod val="75000"/>
            </a:schemeClr>
          </a:lnRef>
          <a:fillRef idx="1">
            <a:schemeClr val="accent1"/>
          </a:fillRef>
          <a:effectRef idx="0">
            <a:srgbClr val="FFFFFF"/>
          </a:effectRef>
          <a:fontRef idx="minor">
            <a:schemeClr val="lt1"/>
          </a:fontRef>
        </p:style>
        <p:txBody>
          <a:bodyPr rtlCol="0" anchor="ctr"/>
          <a:p>
            <a:pPr algn="ctr"/>
            <a:endParaRPr lang="zh-CN" altLang="en-US">
              <a:latin typeface="微软雅黑" panose="020B0503020204020204" charset="-122"/>
              <a:ea typeface="微软雅黑" panose="020B0503020204020204" charset="-122"/>
            </a:endParaRPr>
          </a:p>
        </p:txBody>
      </p:sp>
      <p:sp>
        <p:nvSpPr>
          <p:cNvPr id="23" name="文本占位符 22"/>
          <p:cNvSpPr>
            <a:spLocks noGrp="1"/>
          </p:cNvSpPr>
          <p:nvPr>
            <p:ph type="body" idx="10"/>
          </p:nvPr>
        </p:nvSpPr>
        <p:spPr/>
        <p:txBody>
          <a:bodyPr/>
          <a:p>
            <a:r>
              <a:rPr lang="zh-CN" altLang="en-US"/>
              <a:t>创新性</a:t>
            </a:r>
            <a:endParaRPr lang="zh-CN" altLang="en-US"/>
          </a:p>
        </p:txBody>
      </p:sp>
      <p:sp>
        <p:nvSpPr>
          <p:cNvPr id="7" name="object 7"/>
          <p:cNvSpPr txBox="1">
            <a:spLocks noGrp="1"/>
          </p:cNvSpPr>
          <p:nvPr>
            <p:ph type="title"/>
          </p:nvPr>
        </p:nvSpPr>
        <p:spPr>
          <a:xfrm>
            <a:off x="1524000" y="228600"/>
            <a:ext cx="8268970" cy="402590"/>
          </a:xfrm>
          <a:prstGeom prst="rect">
            <a:avLst/>
          </a:prstGeom>
        </p:spPr>
        <p:txBody>
          <a:bodyPr vert="horz" wrap="square" lIns="0" tIns="12700" rIns="0" bIns="0" rtlCol="0">
            <a:noAutofit/>
          </a:bodyPr>
          <a:lstStyle/>
          <a:p>
            <a:pPr marL="12700">
              <a:lnSpc>
                <a:spcPct val="100000"/>
              </a:lnSpc>
              <a:spcBef>
                <a:spcPts val="100"/>
              </a:spcBef>
            </a:pPr>
            <a:r>
              <a:rPr lang="zh-CN" altLang="en-US" sz="1800" dirty="0">
                <a:solidFill>
                  <a:schemeClr val="bg1"/>
                </a:solidFill>
                <a:sym typeface="微软雅黑" panose="020B0503020204020204" charset="-122"/>
              </a:rPr>
              <a:t>洛索洛芬钠口服溶液可弥补目录内吞咽困难患者快速安全止痛的用药不足</a:t>
            </a:r>
            <a:endParaRPr lang="zh-CN" altLang="en-US" sz="1800" dirty="0">
              <a:solidFill>
                <a:schemeClr val="bg1"/>
              </a:solidFill>
              <a:sym typeface="微软雅黑" panose="020B0503020204020204" charset="-122"/>
            </a:endParaRPr>
          </a:p>
        </p:txBody>
      </p:sp>
      <p:sp>
        <p:nvSpPr>
          <p:cNvPr id="10" name="object 10"/>
          <p:cNvSpPr/>
          <p:nvPr/>
        </p:nvSpPr>
        <p:spPr>
          <a:xfrm>
            <a:off x="685800" y="1884045"/>
            <a:ext cx="3524250" cy="349250"/>
          </a:xfrm>
          <a:prstGeom prst="round2SameRect">
            <a:avLst/>
          </a:prstGeom>
          <a:solidFill>
            <a:srgbClr val="00A141"/>
          </a:solidFill>
          <a:ln>
            <a:noFill/>
          </a:ln>
        </p:spPr>
        <p:txBody>
          <a:bodyPr wrap="square" lIns="0" tIns="0" rIns="0" bIns="0" rtlCol="0"/>
          <a:lstStyle/>
          <a:p>
            <a:pPr algn="ctr"/>
            <a:r>
              <a:rPr lang="zh-CN" altLang="en-US" b="1" dirty="0">
                <a:solidFill>
                  <a:schemeClr val="bg1"/>
                </a:solidFill>
                <a:latin typeface="微软雅黑" panose="020B0503020204020204" charset="-122"/>
                <a:ea typeface="微软雅黑" panose="020B0503020204020204" charset="-122"/>
                <a:cs typeface="微软雅黑" panose="020B0503020204020204" charset="-122"/>
                <a:sym typeface="Arial" panose="020B0604020202020204" pitchFamily="34" charset="0"/>
              </a:rPr>
              <a:t>★创新点：</a:t>
            </a:r>
            <a:endParaRPr lang="zh-CN" altLang="en-US" b="1" dirty="0">
              <a:solidFill>
                <a:schemeClr val="bg1"/>
              </a:solidFill>
              <a:latin typeface="微软雅黑" panose="020B0503020204020204" charset="-122"/>
              <a:ea typeface="微软雅黑" panose="020B0503020204020204" charset="-122"/>
              <a:cs typeface="微软雅黑" panose="020B0503020204020204" charset="-122"/>
              <a:sym typeface="Arial" panose="020B0604020202020204" pitchFamily="34" charset="0"/>
            </a:endParaRPr>
          </a:p>
          <a:p>
            <a:pPr algn="ctr"/>
            <a:endParaRPr lang="zh-CN" altLang="en-US" b="1" dirty="0">
              <a:solidFill>
                <a:schemeClr val="bg1"/>
              </a:solidFill>
              <a:latin typeface="微软雅黑" panose="020B0503020204020204" charset="-122"/>
              <a:ea typeface="微软雅黑" panose="020B0503020204020204" charset="-122"/>
              <a:cs typeface="微软雅黑" panose="020B0503020204020204" charset="-122"/>
              <a:sym typeface="Arial" panose="020B0604020202020204" pitchFamily="34" charset="0"/>
            </a:endParaRPr>
          </a:p>
        </p:txBody>
      </p:sp>
      <p:sp>
        <p:nvSpPr>
          <p:cNvPr id="15" name="object 15"/>
          <p:cNvSpPr txBox="1"/>
          <p:nvPr/>
        </p:nvSpPr>
        <p:spPr>
          <a:xfrm>
            <a:off x="5050956" y="1594227"/>
            <a:ext cx="2082800" cy="289560"/>
          </a:xfrm>
          <a:prstGeom prst="rect">
            <a:avLst/>
          </a:prstGeom>
        </p:spPr>
        <p:txBody>
          <a:bodyPr vert="horz" wrap="square" lIns="0" tIns="12700" rIns="0" bIns="0" rtlCol="0">
            <a:spAutoFit/>
          </a:bodyPr>
          <a:lstStyle/>
          <a:p>
            <a:pPr marL="12700">
              <a:lnSpc>
                <a:spcPct val="100000"/>
              </a:lnSpc>
              <a:spcBef>
                <a:spcPts val="100"/>
              </a:spcBef>
            </a:pPr>
            <a:r>
              <a:rPr sz="1800" b="1" dirty="0">
                <a:solidFill>
                  <a:schemeClr val="bg1"/>
                </a:solidFill>
                <a:latin typeface="微软雅黑" panose="020B0503020204020204" charset="-122"/>
                <a:ea typeface="微软雅黑" panose="020B0503020204020204" charset="-122"/>
                <a:cs typeface="微软雅黑" panose="020B0503020204020204" charset="-122"/>
              </a:rPr>
              <a:t>符合“保基本”原则</a:t>
            </a:r>
            <a:endParaRPr sz="1800" b="1" dirty="0">
              <a:solidFill>
                <a:schemeClr val="bg1"/>
              </a:solidFill>
              <a:latin typeface="微软雅黑" panose="020B0503020204020204" charset="-122"/>
              <a:ea typeface="微软雅黑" panose="020B0503020204020204" charset="-122"/>
              <a:cs typeface="微软雅黑" panose="020B0503020204020204" charset="-122"/>
            </a:endParaRPr>
          </a:p>
        </p:txBody>
      </p:sp>
      <p:sp>
        <p:nvSpPr>
          <p:cNvPr id="20" name="object 20"/>
          <p:cNvSpPr txBox="1">
            <a:spLocks noGrp="1"/>
          </p:cNvSpPr>
          <p:nvPr>
            <p:ph type="sldNum" sz="quarter" idx="7"/>
          </p:nvPr>
        </p:nvSpPr>
        <p:spPr>
          <a:xfrm>
            <a:off x="11062716" y="6453813"/>
            <a:ext cx="236854" cy="167640"/>
          </a:xfrm>
          <a:prstGeom prst="rect">
            <a:avLst/>
          </a:prstGeom>
        </p:spPr>
        <p:txBody>
          <a:bodyPr vert="horz" wrap="square" lIns="0" tIns="0" rIns="0" bIns="0" rtlCol="0">
            <a:spAutoFit/>
          </a:bodyPr>
          <a:lstStyle/>
          <a:p>
            <a:pPr marL="38100">
              <a:lnSpc>
                <a:spcPts val="1310"/>
              </a:lnSpc>
            </a:pPr>
            <a:r>
              <a:rPr dirty="0">
                <a:latin typeface="微软雅黑" panose="020B0503020204020204" charset="-122"/>
                <a:ea typeface="微软雅黑" panose="020B0503020204020204" charset="-122"/>
              </a:rPr>
              <a:t>9</a:t>
            </a:r>
            <a:endParaRPr dirty="0">
              <a:latin typeface="微软雅黑" panose="020B0503020204020204" charset="-122"/>
              <a:ea typeface="微软雅黑" panose="020B0503020204020204" charset="-122"/>
            </a:endParaRPr>
          </a:p>
        </p:txBody>
      </p:sp>
      <p:sp>
        <p:nvSpPr>
          <p:cNvPr id="34" name="文本框 33"/>
          <p:cNvSpPr txBox="1"/>
          <p:nvPr/>
        </p:nvSpPr>
        <p:spPr>
          <a:xfrm>
            <a:off x="751205" y="2362200"/>
            <a:ext cx="3458845" cy="3661410"/>
          </a:xfrm>
          <a:prstGeom prst="rect">
            <a:avLst/>
          </a:prstGeom>
          <a:noFill/>
        </p:spPr>
        <p:txBody>
          <a:bodyPr wrap="square">
            <a:spAutoFit/>
          </a:bodyPr>
          <a:p>
            <a:pPr indent="0" fontAlgn="auto">
              <a:lnSpc>
                <a:spcPct val="150000"/>
              </a:lnSpc>
            </a:pPr>
            <a:r>
              <a:rPr lang="en-US" sz="1600" dirty="0">
                <a:solidFill>
                  <a:srgbClr val="000000"/>
                </a:solidFill>
                <a:latin typeface="微软雅黑" panose="020B0503020204020204" charset="-122"/>
                <a:ea typeface="微软雅黑" panose="020B0503020204020204" charset="-122"/>
                <a:cs typeface="微软雅黑" panose="020B0503020204020204" charset="-122"/>
              </a:rPr>
              <a:t>1</a:t>
            </a:r>
            <a:r>
              <a:rPr lang="zh-CN" altLang="en-US" sz="1600" dirty="0">
                <a:solidFill>
                  <a:srgbClr val="000000"/>
                </a:solidFill>
                <a:latin typeface="微软雅黑" panose="020B0503020204020204" charset="-122"/>
                <a:ea typeface="微软雅黑" panose="020B0503020204020204" charset="-122"/>
                <a:cs typeface="微软雅黑" panose="020B0503020204020204" charset="-122"/>
              </a:rPr>
              <a:t>、</a:t>
            </a:r>
            <a:r>
              <a:rPr sz="1600" dirty="0">
                <a:solidFill>
                  <a:srgbClr val="000000"/>
                </a:solidFill>
                <a:latin typeface="微软雅黑" panose="020B0503020204020204" charset="-122"/>
                <a:ea typeface="微软雅黑" panose="020B0503020204020204" charset="-122"/>
                <a:cs typeface="微软雅黑" panose="020B0503020204020204" charset="-122"/>
              </a:rPr>
              <a:t>国内</a:t>
            </a:r>
            <a:r>
              <a:rPr lang="zh-CN" sz="1600" dirty="0">
                <a:solidFill>
                  <a:srgbClr val="000000"/>
                </a:solidFill>
                <a:latin typeface="微软雅黑" panose="020B0503020204020204" charset="-122"/>
                <a:ea typeface="微软雅黑" panose="020B0503020204020204" charset="-122"/>
                <a:cs typeface="微软雅黑" panose="020B0503020204020204" charset="-122"/>
              </a:rPr>
              <a:t>非甾体抗炎药以</a:t>
            </a:r>
            <a:r>
              <a:rPr sz="1600" dirty="0">
                <a:solidFill>
                  <a:srgbClr val="000000"/>
                </a:solidFill>
                <a:latin typeface="微软雅黑" panose="020B0503020204020204" charset="-122"/>
                <a:ea typeface="微软雅黑" panose="020B0503020204020204" charset="-122"/>
                <a:cs typeface="微软雅黑" panose="020B0503020204020204" charset="-122"/>
              </a:rPr>
              <a:t>口服固体剂型</a:t>
            </a:r>
            <a:r>
              <a:rPr lang="zh-CN" sz="1600" dirty="0">
                <a:solidFill>
                  <a:srgbClr val="000000"/>
                </a:solidFill>
                <a:latin typeface="微软雅黑" panose="020B0503020204020204" charset="-122"/>
                <a:ea typeface="微软雅黑" panose="020B0503020204020204" charset="-122"/>
                <a:cs typeface="微软雅黑" panose="020B0503020204020204" charset="-122"/>
              </a:rPr>
              <a:t>为主，</a:t>
            </a:r>
            <a:r>
              <a:rPr lang="zh-CN" sz="1600" b="1" dirty="0">
                <a:solidFill>
                  <a:srgbClr val="FF0000"/>
                </a:solidFill>
                <a:latin typeface="微软雅黑" panose="020B0503020204020204" charset="-122"/>
                <a:ea typeface="微软雅黑" panose="020B0503020204020204" charset="-122"/>
                <a:cs typeface="微软雅黑" panose="020B0503020204020204" charset="-122"/>
              </a:rPr>
              <a:t>我公司上市的洛索洛芬钠口服溶液</a:t>
            </a:r>
            <a:r>
              <a:rPr sz="1600" b="1" dirty="0">
                <a:solidFill>
                  <a:srgbClr val="FF0000"/>
                </a:solidFill>
                <a:latin typeface="微软雅黑" panose="020B0503020204020204" charset="-122"/>
                <a:ea typeface="微软雅黑" panose="020B0503020204020204" charset="-122"/>
                <a:cs typeface="微软雅黑" panose="020B0503020204020204" charset="-122"/>
              </a:rPr>
              <a:t>弥补目录内吞咽困难患者解热、消炎、镇痛的用药不足</a:t>
            </a:r>
            <a:r>
              <a:rPr lang="zh-CN" sz="1600" b="1" dirty="0">
                <a:solidFill>
                  <a:srgbClr val="FF0000"/>
                </a:solidFill>
                <a:latin typeface="微软雅黑" panose="020B0503020204020204" charset="-122"/>
                <a:ea typeface="微软雅黑" panose="020B0503020204020204" charset="-122"/>
                <a:cs typeface="微软雅黑" panose="020B0503020204020204" charset="-122"/>
              </a:rPr>
              <a:t>。</a:t>
            </a:r>
            <a:endParaRPr lang="zh-CN" sz="1600" b="1" dirty="0">
              <a:solidFill>
                <a:schemeClr val="tx1"/>
              </a:solidFill>
              <a:latin typeface="微软雅黑" panose="020B0503020204020204" charset="-122"/>
              <a:ea typeface="微软雅黑" panose="020B0503020204020204" charset="-122"/>
              <a:cs typeface="微软雅黑" panose="020B0503020204020204" charset="-122"/>
            </a:endParaRPr>
          </a:p>
          <a:p>
            <a:pPr indent="0" fontAlgn="auto">
              <a:lnSpc>
                <a:spcPct val="150000"/>
              </a:lnSpc>
            </a:pPr>
            <a:r>
              <a:rPr lang="en-US" altLang="zh-CN" sz="1600" b="1" dirty="0">
                <a:solidFill>
                  <a:schemeClr val="tx1"/>
                </a:solidFill>
                <a:latin typeface="微软雅黑" panose="020B0503020204020204" charset="-122"/>
                <a:ea typeface="微软雅黑" panose="020B0503020204020204" charset="-122"/>
                <a:cs typeface="微软雅黑" panose="020B0503020204020204" charset="-122"/>
              </a:rPr>
              <a:t>2</a:t>
            </a:r>
            <a:r>
              <a:rPr lang="zh-CN" altLang="en-US" sz="1600" b="1" dirty="0">
                <a:solidFill>
                  <a:schemeClr val="tx1"/>
                </a:solidFill>
                <a:latin typeface="微软雅黑" panose="020B0503020204020204" charset="-122"/>
                <a:ea typeface="微软雅黑" panose="020B0503020204020204" charset="-122"/>
                <a:cs typeface="微软雅黑" panose="020B0503020204020204" charset="-122"/>
              </a:rPr>
              <a:t>、</a:t>
            </a:r>
            <a:r>
              <a:rPr sz="1600" dirty="0">
                <a:solidFill>
                  <a:srgbClr val="000000"/>
                </a:solidFill>
                <a:latin typeface="微软雅黑" panose="020B0503020204020204" charset="-122"/>
                <a:ea typeface="微软雅黑" panose="020B0503020204020204" charset="-122"/>
                <a:cs typeface="微软雅黑" panose="020B0503020204020204" charset="-122"/>
                <a:sym typeface="+mn-ea"/>
              </a:rPr>
              <a:t>洛索洛芬钠药物特点是镇痛作用强</a:t>
            </a:r>
            <a:r>
              <a:rPr lang="zh-CN" sz="1600" dirty="0">
                <a:solidFill>
                  <a:srgbClr val="000000"/>
                </a:solidFill>
                <a:latin typeface="微软雅黑" panose="020B0503020204020204" charset="-122"/>
                <a:ea typeface="微软雅黑" panose="020B0503020204020204" charset="-122"/>
                <a:cs typeface="微软雅黑" panose="020B0503020204020204" charset="-122"/>
                <a:sym typeface="+mn-ea"/>
              </a:rPr>
              <a:t>、</a:t>
            </a:r>
            <a:r>
              <a:rPr sz="1600" dirty="0">
                <a:solidFill>
                  <a:srgbClr val="000000"/>
                </a:solidFill>
                <a:latin typeface="微软雅黑" panose="020B0503020204020204" charset="-122"/>
                <a:ea typeface="微软雅黑" panose="020B0503020204020204" charset="-122"/>
                <a:cs typeface="微软雅黑" panose="020B0503020204020204" charset="-122"/>
                <a:sym typeface="+mn-ea"/>
              </a:rPr>
              <a:t>起效快</a:t>
            </a:r>
            <a:r>
              <a:rPr lang="zh-CN" sz="1600" dirty="0">
                <a:solidFill>
                  <a:srgbClr val="000000"/>
                </a:solidFill>
                <a:latin typeface="微软雅黑" panose="020B0503020204020204" charset="-122"/>
                <a:ea typeface="微软雅黑" panose="020B0503020204020204" charset="-122"/>
                <a:cs typeface="微软雅黑" panose="020B0503020204020204" charset="-122"/>
                <a:sym typeface="+mn-ea"/>
              </a:rPr>
              <a:t>、</a:t>
            </a:r>
            <a:r>
              <a:rPr sz="1600" dirty="0">
                <a:solidFill>
                  <a:srgbClr val="000000"/>
                </a:solidFill>
                <a:latin typeface="微软雅黑" panose="020B0503020204020204" charset="-122"/>
                <a:ea typeface="微软雅黑" panose="020B0503020204020204" charset="-122"/>
                <a:cs typeface="微软雅黑" panose="020B0503020204020204" charset="-122"/>
                <a:sym typeface="+mn-ea"/>
              </a:rPr>
              <a:t>前体药物</a:t>
            </a:r>
            <a:r>
              <a:rPr lang="zh-CN" sz="1600" dirty="0">
                <a:solidFill>
                  <a:srgbClr val="000000"/>
                </a:solidFill>
                <a:latin typeface="微软雅黑" panose="020B0503020204020204" charset="-122"/>
                <a:ea typeface="微软雅黑" panose="020B0503020204020204" charset="-122"/>
                <a:cs typeface="微软雅黑" panose="020B0503020204020204" charset="-122"/>
                <a:sym typeface="+mn-ea"/>
              </a:rPr>
              <a:t>、</a:t>
            </a:r>
            <a:r>
              <a:rPr sz="1600" dirty="0">
                <a:solidFill>
                  <a:srgbClr val="000000"/>
                </a:solidFill>
                <a:latin typeface="微软雅黑" panose="020B0503020204020204" charset="-122"/>
                <a:ea typeface="微软雅黑" panose="020B0503020204020204" charset="-122"/>
                <a:cs typeface="微软雅黑" panose="020B0503020204020204" charset="-122"/>
                <a:sym typeface="+mn-ea"/>
              </a:rPr>
              <a:t>安全性高。</a:t>
            </a:r>
            <a:endParaRPr sz="1600" dirty="0">
              <a:solidFill>
                <a:srgbClr val="000000"/>
              </a:solidFill>
              <a:latin typeface="微软雅黑" panose="020B0503020204020204" charset="-122"/>
              <a:ea typeface="微软雅黑" panose="020B0503020204020204" charset="-122"/>
              <a:cs typeface="微软雅黑" panose="020B0503020204020204" charset="-122"/>
              <a:sym typeface="+mn-ea"/>
            </a:endParaRPr>
          </a:p>
          <a:p>
            <a:pPr indent="0" fontAlgn="auto">
              <a:lnSpc>
                <a:spcPct val="150000"/>
              </a:lnSpc>
            </a:pPr>
            <a:r>
              <a:rPr sz="1600" dirty="0">
                <a:solidFill>
                  <a:srgbClr val="000000"/>
                </a:solidFill>
                <a:latin typeface="微软雅黑" panose="020B0503020204020204" charset="-122"/>
                <a:ea typeface="微软雅黑" panose="020B0503020204020204" charset="-122"/>
                <a:cs typeface="微软雅黑" panose="020B0503020204020204" charset="-122"/>
                <a:sym typeface="+mn-ea"/>
              </a:rPr>
              <a:t>相对固体制剂和外用制剂，洛索洛芬钠口服溶液更容易发挥其药物特点，</a:t>
            </a:r>
            <a:r>
              <a:rPr lang="zh-CN" sz="1600" b="1" dirty="0">
                <a:solidFill>
                  <a:srgbClr val="FF0000"/>
                </a:solidFill>
                <a:latin typeface="微软雅黑" panose="020B0503020204020204" charset="-122"/>
                <a:ea typeface="微软雅黑" panose="020B0503020204020204" charset="-122"/>
                <a:cs typeface="微软雅黑" panose="020B0503020204020204" charset="-122"/>
                <a:sym typeface="+mn-ea"/>
              </a:rPr>
              <a:t>是急性疼痛患者首选剂型。</a:t>
            </a:r>
            <a:endParaRPr lang="zh-CN" sz="1600" b="1" dirty="0">
              <a:solidFill>
                <a:srgbClr val="FF0000"/>
              </a:solidFill>
              <a:latin typeface="微软雅黑" panose="020B0503020204020204" charset="-122"/>
              <a:ea typeface="微软雅黑" panose="020B0503020204020204" charset="-122"/>
              <a:cs typeface="微软雅黑" panose="020B0503020204020204" charset="-122"/>
            </a:endParaRPr>
          </a:p>
          <a:p>
            <a:endParaRPr lang="zh-CN" altLang="en-US" sz="1600" b="1" dirty="0">
              <a:solidFill>
                <a:schemeClr val="tx1"/>
              </a:solidFill>
              <a:latin typeface="微软雅黑" panose="020B0503020204020204" charset="-122"/>
              <a:ea typeface="微软雅黑" panose="020B0503020204020204" charset="-122"/>
              <a:cs typeface="微软雅黑" panose="020B0503020204020204" charset="-122"/>
            </a:endParaRPr>
          </a:p>
        </p:txBody>
      </p:sp>
      <p:sp>
        <p:nvSpPr>
          <p:cNvPr id="2" name="文本框 1"/>
          <p:cNvSpPr txBox="1"/>
          <p:nvPr/>
        </p:nvSpPr>
        <p:spPr>
          <a:xfrm>
            <a:off x="5410200" y="2438400"/>
            <a:ext cx="6096000" cy="3830955"/>
          </a:xfrm>
          <a:prstGeom prst="rect">
            <a:avLst/>
          </a:prstGeom>
          <a:noFill/>
        </p:spPr>
        <p:txBody>
          <a:bodyPr wrap="square" rtlCol="0" anchor="t">
            <a:spAutoFit/>
          </a:bodyPr>
          <a:p>
            <a:pPr indent="0" fontAlgn="auto">
              <a:lnSpc>
                <a:spcPct val="150000"/>
              </a:lnSpc>
            </a:pPr>
            <a:r>
              <a:rPr lang="en-US" altLang="zh-CN" dirty="0">
                <a:latin typeface="微软雅黑" panose="020B0503020204020204" charset="-122"/>
                <a:ea typeface="微软雅黑" panose="020B0503020204020204" charset="-122"/>
                <a:cs typeface="微软雅黑" panose="020B0503020204020204" charset="-122"/>
                <a:sym typeface="+mn-ea"/>
              </a:rPr>
              <a:t>1</a:t>
            </a:r>
            <a:r>
              <a:rPr lang="zh-CN" altLang="en-US" dirty="0">
                <a:latin typeface="微软雅黑" panose="020B0503020204020204" charset="-122"/>
                <a:ea typeface="微软雅黑" panose="020B0503020204020204" charset="-122"/>
                <a:cs typeface="微软雅黑" panose="020B0503020204020204" charset="-122"/>
                <a:sym typeface="+mn-ea"/>
              </a:rPr>
              <a:t>、</a:t>
            </a:r>
            <a:r>
              <a:rPr lang="zh-CN" altLang="en-US" b="1" dirty="0">
                <a:latin typeface="微软雅黑" panose="020B0503020204020204" charset="-122"/>
                <a:ea typeface="微软雅黑" panose="020B0503020204020204" charset="-122"/>
                <a:cs typeface="微软雅黑" panose="020B0503020204020204" charset="-122"/>
                <a:sym typeface="+mn-ea"/>
              </a:rPr>
              <a:t>覆盖特殊人群</a:t>
            </a:r>
            <a:r>
              <a:rPr lang="zh-CN" altLang="en-US" dirty="0">
                <a:latin typeface="微软雅黑" panose="020B0503020204020204" charset="-122"/>
                <a:ea typeface="微软雅黑" panose="020B0503020204020204" charset="-122"/>
                <a:cs typeface="微软雅黑" panose="020B0503020204020204" charset="-122"/>
                <a:sym typeface="+mn-ea"/>
              </a:rPr>
              <a:t>：可解决吞咽困难患者服用不方便的问题。</a:t>
            </a:r>
            <a:endParaRPr lang="zh-CN" altLang="en-US" dirty="0">
              <a:latin typeface="微软雅黑" panose="020B0503020204020204" charset="-122"/>
              <a:ea typeface="微软雅黑" panose="020B0503020204020204" charset="-122"/>
              <a:cs typeface="微软雅黑" panose="020B0503020204020204" charset="-122"/>
            </a:endParaRPr>
          </a:p>
          <a:p>
            <a:pPr indent="0" fontAlgn="auto">
              <a:lnSpc>
                <a:spcPct val="150000"/>
              </a:lnSpc>
            </a:pPr>
            <a:endParaRPr lang="zh-CN" altLang="en-US" dirty="0">
              <a:latin typeface="微软雅黑" panose="020B0503020204020204" charset="-122"/>
              <a:ea typeface="微软雅黑" panose="020B0503020204020204" charset="-122"/>
              <a:cs typeface="微软雅黑" panose="020B0503020204020204" charset="-122"/>
            </a:endParaRPr>
          </a:p>
          <a:p>
            <a:pPr indent="0" fontAlgn="auto">
              <a:lnSpc>
                <a:spcPct val="150000"/>
              </a:lnSpc>
            </a:pPr>
            <a:r>
              <a:rPr lang="en-US" altLang="zh-CN" dirty="0">
                <a:latin typeface="微软雅黑" panose="020B0503020204020204" charset="-122"/>
                <a:ea typeface="微软雅黑" panose="020B0503020204020204" charset="-122"/>
                <a:cs typeface="微软雅黑" panose="020B0503020204020204" charset="-122"/>
                <a:sym typeface="+mn-ea"/>
              </a:rPr>
              <a:t>2</a:t>
            </a:r>
            <a:r>
              <a:rPr lang="zh-CN" altLang="en-US" dirty="0">
                <a:latin typeface="微软雅黑" panose="020B0503020204020204" charset="-122"/>
                <a:ea typeface="微软雅黑" panose="020B0503020204020204" charset="-122"/>
                <a:cs typeface="微软雅黑" panose="020B0503020204020204" charset="-122"/>
                <a:sym typeface="+mn-ea"/>
              </a:rPr>
              <a:t>、</a:t>
            </a:r>
            <a:r>
              <a:rPr lang="zh-CN" altLang="en-US" b="1" dirty="0">
                <a:latin typeface="微软雅黑" panose="020B0503020204020204" charset="-122"/>
                <a:ea typeface="微软雅黑" panose="020B0503020204020204" charset="-122"/>
                <a:cs typeface="微软雅黑" panose="020B0503020204020204" charset="-122"/>
                <a:sym typeface="+mn-ea"/>
              </a:rPr>
              <a:t>剂量准确</a:t>
            </a:r>
            <a:r>
              <a:rPr lang="zh-CN" altLang="en-US" dirty="0">
                <a:latin typeface="微软雅黑" panose="020B0503020204020204" charset="-122"/>
                <a:ea typeface="微软雅黑" panose="020B0503020204020204" charset="-122"/>
                <a:cs typeface="微软雅黑" panose="020B0503020204020204" charset="-122"/>
                <a:sym typeface="+mn-ea"/>
              </a:rPr>
              <a:t>：对于因病情需要增减用药量的患者，洛索洛芬钠口服溶液可以精确控制用药量，避免因用药量不精确导致疗效不佳。</a:t>
            </a:r>
            <a:endParaRPr lang="zh-CN" altLang="en-US" dirty="0">
              <a:latin typeface="微软雅黑" panose="020B0503020204020204" charset="-122"/>
              <a:ea typeface="微软雅黑" panose="020B0503020204020204" charset="-122"/>
              <a:cs typeface="微软雅黑" panose="020B0503020204020204" charset="-122"/>
            </a:endParaRPr>
          </a:p>
          <a:p>
            <a:pPr indent="0" fontAlgn="auto">
              <a:lnSpc>
                <a:spcPct val="150000"/>
              </a:lnSpc>
            </a:pPr>
            <a:endParaRPr lang="zh-CN" altLang="en-US" dirty="0">
              <a:latin typeface="微软雅黑" panose="020B0503020204020204" charset="-122"/>
              <a:ea typeface="微软雅黑" panose="020B0503020204020204" charset="-122"/>
              <a:cs typeface="微软雅黑" panose="020B0503020204020204" charset="-122"/>
            </a:endParaRPr>
          </a:p>
          <a:p>
            <a:pPr indent="0" fontAlgn="auto">
              <a:lnSpc>
                <a:spcPct val="150000"/>
              </a:lnSpc>
            </a:pPr>
            <a:r>
              <a:rPr lang="en-US" altLang="zh-CN" dirty="0">
                <a:latin typeface="微软雅黑" panose="020B0503020204020204" charset="-122"/>
                <a:ea typeface="微软雅黑" panose="020B0503020204020204" charset="-122"/>
                <a:cs typeface="微软雅黑" panose="020B0503020204020204" charset="-122"/>
                <a:sym typeface="+mn-ea"/>
              </a:rPr>
              <a:t>3</a:t>
            </a:r>
            <a:r>
              <a:rPr lang="zh-CN" altLang="en-US" dirty="0">
                <a:latin typeface="微软雅黑" panose="020B0503020204020204" charset="-122"/>
                <a:ea typeface="微软雅黑" panose="020B0503020204020204" charset="-122"/>
                <a:cs typeface="微软雅黑" panose="020B0503020204020204" charset="-122"/>
                <a:sym typeface="+mn-ea"/>
              </a:rPr>
              <a:t>、</a:t>
            </a:r>
            <a:r>
              <a:rPr lang="zh-CN" altLang="en-US" b="1" dirty="0">
                <a:latin typeface="微软雅黑" panose="020B0503020204020204" charset="-122"/>
                <a:ea typeface="微软雅黑" panose="020B0503020204020204" charset="-122"/>
                <a:cs typeface="微软雅黑" panose="020B0503020204020204" charset="-122"/>
                <a:sym typeface="+mn-ea"/>
              </a:rPr>
              <a:t>起效快：</a:t>
            </a:r>
            <a:r>
              <a:rPr lang="zh-CN" altLang="en-US" dirty="0">
                <a:latin typeface="微软雅黑" panose="020B0503020204020204" charset="-122"/>
                <a:ea typeface="微软雅黑" panose="020B0503020204020204" charset="-122"/>
                <a:cs typeface="微软雅黑" panose="020B0503020204020204" charset="-122"/>
                <a:sym typeface="+mn-ea"/>
              </a:rPr>
              <a:t>临床上具有吸收快，起效迅速，适用人群广泛的特点，可以快速缓解症状，具有比其他口服固体制剂或外用制剂更明显的优势。</a:t>
            </a:r>
            <a:endParaRPr lang="zh-CN" altLang="en-US" dirty="0">
              <a:latin typeface="微软雅黑" panose="020B0503020204020204" charset="-122"/>
              <a:ea typeface="微软雅黑" panose="020B0503020204020204" charset="-122"/>
              <a:cs typeface="微软雅黑" panose="020B0503020204020204" charset="-122"/>
              <a:sym typeface="+mn-ea"/>
            </a:endParaRPr>
          </a:p>
        </p:txBody>
      </p:sp>
      <p:sp>
        <p:nvSpPr>
          <p:cNvPr id="4" name="矩形 3"/>
          <p:cNvSpPr/>
          <p:nvPr/>
        </p:nvSpPr>
        <p:spPr>
          <a:xfrm>
            <a:off x="5257800" y="1978025"/>
            <a:ext cx="6283325" cy="4572000"/>
          </a:xfrm>
          <a:prstGeom prst="rect">
            <a:avLst/>
          </a:prstGeom>
          <a:noFill/>
          <a:ln>
            <a:solidFill>
              <a:srgbClr val="00A141"/>
            </a:solidFill>
          </a:ln>
          <a:extLst>
            <a:ext uri="{909E8E84-426E-40DD-AFC4-6F175D3DCCD1}">
              <a14:hiddenFill xmlns:a14="http://schemas.microsoft.com/office/drawing/2010/main">
                <a:solidFill>
                  <a:schemeClr val="accent1"/>
                </a:solidFill>
              </a14:hiddenFill>
            </a:ext>
          </a:extLst>
        </p:spPr>
        <p:style>
          <a:lnRef idx="2">
            <a:schemeClr val="accent1">
              <a:lumMod val="75000"/>
            </a:schemeClr>
          </a:lnRef>
          <a:fillRef idx="1">
            <a:schemeClr val="accent1"/>
          </a:fillRef>
          <a:effectRef idx="0">
            <a:srgbClr val="FFFFFF"/>
          </a:effectRef>
          <a:fontRef idx="minor">
            <a:schemeClr val="lt1"/>
          </a:fontRef>
        </p:style>
        <p:txBody>
          <a:bodyPr rtlCol="0" anchor="ctr"/>
          <a:p>
            <a:pPr algn="ctr"/>
            <a:endParaRPr lang="zh-CN" altLang="en-US">
              <a:latin typeface="微软雅黑" panose="020B0503020204020204" charset="-122"/>
              <a:ea typeface="微软雅黑" panose="020B0503020204020204" charset="-122"/>
            </a:endParaRPr>
          </a:p>
        </p:txBody>
      </p:sp>
      <p:sp>
        <p:nvSpPr>
          <p:cNvPr id="5" name="object 10"/>
          <p:cNvSpPr/>
          <p:nvPr/>
        </p:nvSpPr>
        <p:spPr>
          <a:xfrm>
            <a:off x="5257800" y="1880870"/>
            <a:ext cx="6283325" cy="349250"/>
          </a:xfrm>
          <a:prstGeom prst="round2SameRect">
            <a:avLst/>
          </a:prstGeom>
          <a:solidFill>
            <a:srgbClr val="00A141"/>
          </a:solidFill>
          <a:ln>
            <a:noFill/>
          </a:ln>
        </p:spPr>
        <p:txBody>
          <a:bodyPr wrap="square" lIns="0" tIns="0" rIns="0" bIns="0" rtlCol="0"/>
          <a:p>
            <a:pPr algn="ctr"/>
            <a:r>
              <a:rPr lang="zh-CN" altLang="en-US" b="1" dirty="0">
                <a:solidFill>
                  <a:schemeClr val="bg1"/>
                </a:solidFill>
                <a:latin typeface="微软雅黑" panose="020B0503020204020204" charset="-122"/>
                <a:ea typeface="微软雅黑" panose="020B0503020204020204" charset="-122"/>
                <a:cs typeface="微软雅黑" panose="020B0503020204020204" charset="-122"/>
                <a:sym typeface="Arial" panose="020B0604020202020204" pitchFamily="34" charset="0"/>
              </a:rPr>
              <a:t>★优势：</a:t>
            </a:r>
            <a:endParaRPr lang="zh-CN" altLang="en-US" b="1" dirty="0">
              <a:solidFill>
                <a:schemeClr val="bg1"/>
              </a:solidFill>
              <a:latin typeface="微软雅黑" panose="020B0503020204020204" charset="-122"/>
              <a:ea typeface="微软雅黑" panose="020B0503020204020204" charset="-122"/>
              <a:cs typeface="微软雅黑" panose="020B0503020204020204" charset="-122"/>
              <a:sym typeface="Arial" panose="020B0604020202020204" pitchFamily="34"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 name="文本占位符 26"/>
          <p:cNvSpPr>
            <a:spLocks noGrp="1"/>
          </p:cNvSpPr>
          <p:nvPr>
            <p:ph type="body" idx="10"/>
          </p:nvPr>
        </p:nvSpPr>
        <p:spPr/>
        <p:txBody>
          <a:bodyPr/>
          <a:p>
            <a:pPr marL="12700">
              <a:lnSpc>
                <a:spcPct val="100000"/>
              </a:lnSpc>
              <a:spcBef>
                <a:spcPts val="100"/>
              </a:spcBef>
            </a:pPr>
            <a:r>
              <a:rPr lang="zh-CN" altLang="en-US"/>
              <a:t>公平性</a:t>
            </a:r>
            <a:endParaRPr lang="zh-CN" altLang="en-US"/>
          </a:p>
        </p:txBody>
      </p:sp>
      <p:sp>
        <p:nvSpPr>
          <p:cNvPr id="24" name="object 24"/>
          <p:cNvSpPr txBox="1">
            <a:spLocks noGrp="1"/>
          </p:cNvSpPr>
          <p:nvPr>
            <p:ph type="sldNum" sz="quarter" idx="7"/>
          </p:nvPr>
        </p:nvSpPr>
        <p:spPr>
          <a:xfrm>
            <a:off x="11062716" y="6453813"/>
            <a:ext cx="236854" cy="167640"/>
          </a:xfrm>
          <a:prstGeom prst="rect">
            <a:avLst/>
          </a:prstGeom>
        </p:spPr>
        <p:txBody>
          <a:bodyPr vert="horz" wrap="square" lIns="0" tIns="0" rIns="0" bIns="0" rtlCol="0">
            <a:spAutoFit/>
          </a:bodyPr>
          <a:lstStyle/>
          <a:p>
            <a:pPr marL="38100">
              <a:lnSpc>
                <a:spcPts val="1310"/>
              </a:lnSpc>
            </a:pPr>
            <a:r>
              <a:rPr dirty="0">
                <a:latin typeface="微软雅黑" panose="020B0503020204020204" charset="-122"/>
                <a:ea typeface="微软雅黑" panose="020B0503020204020204" charset="-122"/>
              </a:rPr>
              <a:t>8</a:t>
            </a:r>
            <a:endParaRPr dirty="0">
              <a:latin typeface="微软雅黑" panose="020B0503020204020204" charset="-122"/>
              <a:ea typeface="微软雅黑" panose="020B0503020204020204" charset="-122"/>
            </a:endParaRPr>
          </a:p>
        </p:txBody>
      </p:sp>
      <p:grpSp>
        <p:nvGrpSpPr>
          <p:cNvPr id="36" name="组合 35"/>
          <p:cNvGrpSpPr/>
          <p:nvPr>
            <p:custDataLst>
              <p:tags r:id="rId1"/>
            </p:custDataLst>
          </p:nvPr>
        </p:nvGrpSpPr>
        <p:grpSpPr>
          <a:xfrm>
            <a:off x="457200" y="762000"/>
            <a:ext cx="10668000" cy="1503680"/>
            <a:chOff x="720" y="1440"/>
            <a:chExt cx="16800" cy="2368"/>
          </a:xfrm>
        </p:grpSpPr>
        <p:grpSp>
          <p:nvGrpSpPr>
            <p:cNvPr id="9" name="组合 8"/>
            <p:cNvGrpSpPr/>
            <p:nvPr/>
          </p:nvGrpSpPr>
          <p:grpSpPr>
            <a:xfrm>
              <a:off x="720" y="1440"/>
              <a:ext cx="16800" cy="2348"/>
              <a:chOff x="720" y="1680"/>
              <a:chExt cx="16800" cy="2348"/>
            </a:xfrm>
          </p:grpSpPr>
          <p:sp>
            <p:nvSpPr>
              <p:cNvPr id="5" name="矩形 4"/>
              <p:cNvSpPr/>
              <p:nvPr>
                <p:custDataLst>
                  <p:tags r:id="rId2"/>
                </p:custDataLst>
              </p:nvPr>
            </p:nvSpPr>
            <p:spPr>
              <a:xfrm>
                <a:off x="720" y="1680"/>
                <a:ext cx="16800" cy="2348"/>
              </a:xfrm>
              <a:prstGeom prst="rect">
                <a:avLst/>
              </a:prstGeom>
              <a:noFill/>
              <a:ln>
                <a:solidFill>
                  <a:srgbClr val="00A141"/>
                </a:solidFill>
              </a:ln>
              <a:extLst>
                <a:ext uri="{909E8E84-426E-40DD-AFC4-6F175D3DCCD1}">
                  <a14:hiddenFill xmlns:a14="http://schemas.microsoft.com/office/drawing/2010/main">
                    <a:solidFill>
                      <a:schemeClr val="accent1"/>
                    </a:solidFill>
                  </a14:hiddenFill>
                </a:ext>
              </a:extLst>
            </p:spPr>
            <p:style>
              <a:lnRef idx="2">
                <a:schemeClr val="accent1">
                  <a:lumMod val="75000"/>
                </a:schemeClr>
              </a:lnRef>
              <a:fillRef idx="1">
                <a:schemeClr val="accent1"/>
              </a:fillRef>
              <a:effectRef idx="0">
                <a:srgbClr val="FFFFFF"/>
              </a:effectRef>
              <a:fontRef idx="minor">
                <a:schemeClr val="lt1"/>
              </a:fontRef>
            </p:style>
            <p:txBody>
              <a:bodyPr rtlCol="0" anchor="ctr"/>
              <a:p>
                <a:pPr algn="ctr"/>
                <a:endParaRPr lang="zh-CN" altLang="en-US">
                  <a:latin typeface="微软雅黑" panose="020B0503020204020204" charset="-122"/>
                  <a:ea typeface="微软雅黑" panose="020B0503020204020204" charset="-122"/>
                </a:endParaRPr>
              </a:p>
            </p:txBody>
          </p:sp>
          <p:sp>
            <p:nvSpPr>
              <p:cNvPr id="4" name="圆角矩形 3"/>
              <p:cNvSpPr/>
              <p:nvPr>
                <p:custDataLst>
                  <p:tags r:id="rId3"/>
                </p:custDataLst>
              </p:nvPr>
            </p:nvSpPr>
            <p:spPr>
              <a:xfrm>
                <a:off x="720" y="1680"/>
                <a:ext cx="3617" cy="600"/>
              </a:xfrm>
              <a:prstGeom prst="roundRect">
                <a:avLst/>
              </a:prstGeom>
              <a:solidFill>
                <a:srgbClr val="00A141"/>
              </a:solidFill>
              <a:ln>
                <a:noFill/>
              </a:ln>
            </p:spPr>
            <p:style>
              <a:lnRef idx="2">
                <a:schemeClr val="accent1">
                  <a:lumMod val="75000"/>
                </a:schemeClr>
              </a:lnRef>
              <a:fillRef idx="1">
                <a:schemeClr val="accent1"/>
              </a:fillRef>
              <a:effectRef idx="0">
                <a:srgbClr val="FFFFFF"/>
              </a:effectRef>
              <a:fontRef idx="minor">
                <a:schemeClr val="lt1"/>
              </a:fontRef>
            </p:style>
            <p:txBody>
              <a:bodyPr rtlCol="0" anchor="ctr"/>
              <a:p>
                <a:pPr algn="ctr"/>
                <a:r>
                  <a:rPr lang="zh-CN" altLang="en-US">
                    <a:latin typeface="微软雅黑" panose="020B0503020204020204" charset="-122"/>
                    <a:ea typeface="微软雅黑" panose="020B0503020204020204" charset="-122"/>
                  </a:rPr>
                  <a:t>弥补目录短板</a:t>
                </a:r>
                <a:endParaRPr lang="zh-CN" altLang="en-US">
                  <a:latin typeface="微软雅黑" panose="020B0503020204020204" charset="-122"/>
                  <a:ea typeface="微软雅黑" panose="020B0503020204020204" charset="-122"/>
                </a:endParaRPr>
              </a:p>
            </p:txBody>
          </p:sp>
        </p:grpSp>
        <p:sp>
          <p:nvSpPr>
            <p:cNvPr id="7" name="文本框 6"/>
            <p:cNvSpPr txBox="1"/>
            <p:nvPr>
              <p:custDataLst>
                <p:tags r:id="rId4"/>
              </p:custDataLst>
            </p:nvPr>
          </p:nvSpPr>
          <p:spPr>
            <a:xfrm>
              <a:off x="960" y="2113"/>
              <a:ext cx="16193" cy="1695"/>
            </a:xfrm>
            <a:prstGeom prst="rect">
              <a:avLst/>
            </a:prstGeom>
            <a:noFill/>
          </p:spPr>
          <p:txBody>
            <a:bodyPr wrap="square" rtlCol="0" anchor="t">
              <a:spAutoFit/>
            </a:bodyPr>
            <a:p>
              <a:pPr indent="0">
                <a:buFont typeface="Arial" panose="020B0604020202020204" pitchFamily="34" charset="0"/>
                <a:buNone/>
              </a:pPr>
              <a:r>
                <a:rPr sz="1600" dirty="0" err="1">
                  <a:latin typeface="微软雅黑" panose="020B0503020204020204" charset="-122"/>
                  <a:ea typeface="微软雅黑" panose="020B0503020204020204" charset="-122"/>
                  <a:cs typeface="微软雅黑" panose="020B0503020204020204" charset="-122"/>
                  <a:sym typeface="+mn-lt"/>
                </a:rPr>
                <a:t>目录内</a:t>
              </a:r>
              <a:r>
                <a:rPr lang="zh-CN" sz="1600" dirty="0" err="1">
                  <a:latin typeface="微软雅黑" panose="020B0503020204020204" charset="-122"/>
                  <a:ea typeface="微软雅黑" panose="020B0503020204020204" charset="-122"/>
                  <a:cs typeface="微软雅黑" panose="020B0503020204020204" charset="-122"/>
                  <a:sym typeface="+mn-lt"/>
                </a:rPr>
                <a:t>适用成人吞咽困难患者的</a:t>
              </a:r>
              <a:r>
                <a:rPr sz="1600" dirty="0" err="1">
                  <a:latin typeface="微软雅黑" panose="020B0503020204020204" charset="-122"/>
                  <a:ea typeface="微软雅黑" panose="020B0503020204020204" charset="-122"/>
                  <a:cs typeface="微软雅黑" panose="020B0503020204020204" charset="-122"/>
                  <a:sym typeface="+mn-lt"/>
                </a:rPr>
                <a:t>口服溶液药物</a:t>
              </a:r>
              <a:r>
                <a:rPr lang="zh-CN" sz="1600" dirty="0" err="1">
                  <a:latin typeface="微软雅黑" panose="020B0503020204020204" charset="-122"/>
                  <a:ea typeface="微软雅黑" panose="020B0503020204020204" charset="-122"/>
                  <a:cs typeface="微软雅黑" panose="020B0503020204020204" charset="-122"/>
                  <a:sym typeface="+mn-lt"/>
                </a:rPr>
                <a:t>仅</a:t>
              </a:r>
              <a:r>
                <a:rPr lang="en-US" altLang="zh-CN" sz="1600" dirty="0" err="1">
                  <a:latin typeface="微软雅黑" panose="020B0503020204020204" charset="-122"/>
                  <a:ea typeface="微软雅黑" panose="020B0503020204020204" charset="-122"/>
                  <a:cs typeface="微软雅黑" panose="020B0503020204020204" charset="-122"/>
                  <a:sym typeface="+mn-lt"/>
                </a:rPr>
                <a:t>1</a:t>
              </a:r>
              <a:r>
                <a:rPr lang="zh-CN" altLang="en-US" sz="1600" dirty="0" err="1">
                  <a:latin typeface="微软雅黑" panose="020B0503020204020204" charset="-122"/>
                  <a:ea typeface="微软雅黑" panose="020B0503020204020204" charset="-122"/>
                  <a:cs typeface="微软雅黑" panose="020B0503020204020204" charset="-122"/>
                  <a:sym typeface="+mn-lt"/>
                </a:rPr>
                <a:t>个</a:t>
              </a:r>
              <a:r>
                <a:rPr lang="en-US" altLang="zh-CN" sz="1600" dirty="0" err="1">
                  <a:latin typeface="微软雅黑" panose="020B0503020204020204" charset="-122"/>
                  <a:ea typeface="微软雅黑" panose="020B0503020204020204" charset="-122"/>
                  <a:cs typeface="微软雅黑" panose="020B0503020204020204" charset="-122"/>
                  <a:sym typeface="+mn-lt"/>
                </a:rPr>
                <a:t>-</a:t>
              </a:r>
              <a:r>
                <a:rPr lang="zh-CN" altLang="en-US" sz="1600">
                  <a:latin typeface="微软雅黑" panose="020B0503020204020204" charset="-122"/>
                  <a:ea typeface="微软雅黑" panose="020B0503020204020204" charset="-122"/>
                  <a:cs typeface="微软雅黑" panose="020B0503020204020204" charset="-122"/>
                  <a:sym typeface="+mn-ea"/>
                </a:rPr>
                <a:t>右旋布洛芬口服混悬</a:t>
              </a:r>
              <a:r>
                <a:rPr lang="zh-CN" altLang="en-US" sz="1600" dirty="0" err="1">
                  <a:latin typeface="微软雅黑" panose="020B0503020204020204" charset="-122"/>
                  <a:ea typeface="微软雅黑" panose="020B0503020204020204" charset="-122"/>
                  <a:cs typeface="微软雅黑" panose="020B0503020204020204" charset="-122"/>
                  <a:sym typeface="+mn-lt"/>
                </a:rPr>
                <a:t>液，洛索洛芬钠口服溶液无论在有效性、安全性都优于右旋布洛芬口服混悬液，洛索洛芬钠口服溶液弥补目录内吞咽困难患者解热、消炎、镇痛的用药不足以及方便根据个体调整剂量</a:t>
              </a:r>
              <a:r>
                <a:rPr sz="1600" dirty="0">
                  <a:latin typeface="微软雅黑" panose="020B0503020204020204" charset="-122"/>
                  <a:ea typeface="微软雅黑" panose="020B0503020204020204" charset="-122"/>
                  <a:cs typeface="微软雅黑" panose="020B0503020204020204" charset="-122"/>
                  <a:sym typeface="+mn-lt"/>
                </a:rPr>
                <a:t>；将洛索洛芬钠口服溶液纳入医保，有利于进一步满足临床实际诊疗需求，提高患者用药可及性和</a:t>
              </a:r>
              <a:r>
                <a:rPr lang="zh-CN" sz="1600" dirty="0">
                  <a:latin typeface="微软雅黑" panose="020B0503020204020204" charset="-122"/>
                  <a:ea typeface="微软雅黑" panose="020B0503020204020204" charset="-122"/>
                  <a:cs typeface="微软雅黑" panose="020B0503020204020204" charset="-122"/>
                  <a:sym typeface="+mn-lt"/>
                </a:rPr>
                <a:t>安全性</a:t>
              </a:r>
              <a:r>
                <a:rPr sz="1600" dirty="0">
                  <a:latin typeface="微软雅黑" panose="020B0503020204020204" charset="-122"/>
                  <a:ea typeface="微软雅黑" panose="020B0503020204020204" charset="-122"/>
                  <a:cs typeface="微软雅黑" panose="020B0503020204020204" charset="-122"/>
                  <a:sym typeface="+mn-lt"/>
                </a:rPr>
                <a:t>，进一步提高医疗保障水平，弥补目录短板。</a:t>
              </a:r>
              <a:endParaRPr lang="zh-CN" altLang="en-US" sz="1600" dirty="0">
                <a:latin typeface="微软雅黑" panose="020B0503020204020204" charset="-122"/>
                <a:ea typeface="微软雅黑" panose="020B0503020204020204" charset="-122"/>
                <a:cs typeface="微软雅黑" panose="020B0503020204020204" charset="-122"/>
                <a:sym typeface="+mn-lt"/>
              </a:endParaRPr>
            </a:p>
          </p:txBody>
        </p:sp>
      </p:grpSp>
      <p:grpSp>
        <p:nvGrpSpPr>
          <p:cNvPr id="35" name="组合 34"/>
          <p:cNvGrpSpPr/>
          <p:nvPr>
            <p:custDataLst>
              <p:tags r:id="rId5"/>
            </p:custDataLst>
          </p:nvPr>
        </p:nvGrpSpPr>
        <p:grpSpPr>
          <a:xfrm>
            <a:off x="457200" y="2311400"/>
            <a:ext cx="10668000" cy="1517015"/>
            <a:chOff x="720" y="3749"/>
            <a:chExt cx="16800" cy="2389"/>
          </a:xfrm>
        </p:grpSpPr>
        <p:grpSp>
          <p:nvGrpSpPr>
            <p:cNvPr id="11" name="组合 10"/>
            <p:cNvGrpSpPr/>
            <p:nvPr/>
          </p:nvGrpSpPr>
          <p:grpSpPr>
            <a:xfrm>
              <a:off x="720" y="3749"/>
              <a:ext cx="16800" cy="2389"/>
              <a:chOff x="720" y="1680"/>
              <a:chExt cx="16800" cy="2389"/>
            </a:xfrm>
          </p:grpSpPr>
          <p:sp>
            <p:nvSpPr>
              <p:cNvPr id="25" name="矩形 24"/>
              <p:cNvSpPr/>
              <p:nvPr>
                <p:custDataLst>
                  <p:tags r:id="rId6"/>
                </p:custDataLst>
              </p:nvPr>
            </p:nvSpPr>
            <p:spPr>
              <a:xfrm>
                <a:off x="720" y="2029"/>
                <a:ext cx="16800" cy="2040"/>
              </a:xfrm>
              <a:prstGeom prst="rect">
                <a:avLst/>
              </a:prstGeom>
              <a:noFill/>
              <a:ln>
                <a:solidFill>
                  <a:srgbClr val="00A141"/>
                </a:solidFill>
              </a:ln>
              <a:extLst>
                <a:ext uri="{909E8E84-426E-40DD-AFC4-6F175D3DCCD1}">
                  <a14:hiddenFill xmlns:a14="http://schemas.microsoft.com/office/drawing/2010/main">
                    <a:solidFill>
                      <a:schemeClr val="accent1"/>
                    </a:solidFill>
                  </a14:hiddenFill>
                </a:ext>
              </a:extLst>
            </p:spPr>
            <p:style>
              <a:lnRef idx="2">
                <a:schemeClr val="accent1">
                  <a:lumMod val="75000"/>
                </a:schemeClr>
              </a:lnRef>
              <a:fillRef idx="1">
                <a:schemeClr val="accent1"/>
              </a:fillRef>
              <a:effectRef idx="0">
                <a:srgbClr val="FFFFFF"/>
              </a:effectRef>
              <a:fontRef idx="minor">
                <a:schemeClr val="lt1"/>
              </a:fontRef>
            </p:style>
            <p:txBody>
              <a:bodyPr rtlCol="0" anchor="ctr"/>
              <a:p>
                <a:pPr algn="ctr"/>
                <a:endParaRPr lang="zh-CN" altLang="en-US">
                  <a:latin typeface="微软雅黑" panose="020B0503020204020204" charset="-122"/>
                  <a:ea typeface="微软雅黑" panose="020B0503020204020204" charset="-122"/>
                </a:endParaRPr>
              </a:p>
            </p:txBody>
          </p:sp>
          <p:sp>
            <p:nvSpPr>
              <p:cNvPr id="26" name="圆角矩形 25"/>
              <p:cNvSpPr/>
              <p:nvPr>
                <p:custDataLst>
                  <p:tags r:id="rId7"/>
                </p:custDataLst>
              </p:nvPr>
            </p:nvSpPr>
            <p:spPr>
              <a:xfrm>
                <a:off x="720" y="1680"/>
                <a:ext cx="3617" cy="600"/>
              </a:xfrm>
              <a:prstGeom prst="roundRect">
                <a:avLst/>
              </a:prstGeom>
              <a:solidFill>
                <a:srgbClr val="00A141"/>
              </a:solidFill>
              <a:ln>
                <a:noFill/>
              </a:ln>
            </p:spPr>
            <p:style>
              <a:lnRef idx="2">
                <a:schemeClr val="accent1">
                  <a:lumMod val="75000"/>
                </a:schemeClr>
              </a:lnRef>
              <a:fillRef idx="1">
                <a:schemeClr val="accent1"/>
              </a:fillRef>
              <a:effectRef idx="0">
                <a:srgbClr val="FFFFFF"/>
              </a:effectRef>
              <a:fontRef idx="minor">
                <a:schemeClr val="lt1"/>
              </a:fontRef>
            </p:style>
            <p:txBody>
              <a:bodyPr rtlCol="0" anchor="ctr"/>
              <a:p>
                <a:pPr algn="ctr"/>
                <a:r>
                  <a:rPr lang="zh-CN" altLang="en-US">
                    <a:latin typeface="微软雅黑" panose="020B0503020204020204" charset="-122"/>
                    <a:ea typeface="微软雅黑" panose="020B0503020204020204" charset="-122"/>
                  </a:rPr>
                  <a:t>公共健康影响</a:t>
                </a:r>
                <a:endParaRPr lang="zh-CN" altLang="en-US">
                  <a:latin typeface="微软雅黑" panose="020B0503020204020204" charset="-122"/>
                  <a:ea typeface="微软雅黑" panose="020B0503020204020204" charset="-122"/>
                </a:endParaRPr>
              </a:p>
            </p:txBody>
          </p:sp>
        </p:grpSp>
        <p:sp>
          <p:nvSpPr>
            <p:cNvPr id="28" name="文本框 27"/>
            <p:cNvSpPr txBox="1"/>
            <p:nvPr>
              <p:custDataLst>
                <p:tags r:id="rId8"/>
              </p:custDataLst>
            </p:nvPr>
          </p:nvSpPr>
          <p:spPr>
            <a:xfrm>
              <a:off x="992" y="4696"/>
              <a:ext cx="16161" cy="1307"/>
            </a:xfrm>
            <a:prstGeom prst="rect">
              <a:avLst/>
            </a:prstGeom>
            <a:noFill/>
          </p:spPr>
          <p:txBody>
            <a:bodyPr wrap="square" rtlCol="0" anchor="t">
              <a:spAutoFit/>
            </a:bodyPr>
            <a:p>
              <a:pPr marL="285750" indent="-285750" algn="l">
                <a:buFont typeface="Arial" panose="020B0604020202020204" pitchFamily="34" charset="0"/>
                <a:buChar char="•"/>
              </a:pPr>
              <a:r>
                <a:rPr lang="zh-CN" altLang="en-US" sz="1600" dirty="0">
                  <a:latin typeface="微软雅黑" panose="020B0503020204020204" charset="-122"/>
                  <a:ea typeface="微软雅黑" panose="020B0503020204020204" charset="-122"/>
                  <a:cs typeface="微软雅黑" panose="020B0503020204020204" charset="-122"/>
                  <a:sym typeface="+mn-ea"/>
                </a:rPr>
                <a:t>我国慢性疼痛病人数量超过3亿，并正以每年1000万至2000万的速度增长</a:t>
              </a:r>
              <a:r>
                <a:rPr lang="zh-CN" altLang="en-US" sz="1600" dirty="0">
                  <a:latin typeface="微软雅黑" panose="020B0503020204020204" charset="-122"/>
                  <a:ea typeface="微软雅黑" panose="020B0503020204020204" charset="-122"/>
                  <a:cs typeface="微软雅黑" panose="020B0503020204020204" charset="-122"/>
                  <a:sym typeface="+mn-lt"/>
                </a:rPr>
                <a:t>。</a:t>
              </a:r>
              <a:endParaRPr lang="zh-CN" altLang="en-US" sz="1600" dirty="0">
                <a:solidFill>
                  <a:schemeClr val="tx1"/>
                </a:solidFill>
                <a:latin typeface="微软雅黑" panose="020B0503020204020204" charset="-122"/>
                <a:ea typeface="微软雅黑" panose="020B0503020204020204" charset="-122"/>
                <a:cs typeface="微软雅黑" panose="020B0503020204020204" charset="-122"/>
                <a:sym typeface="+mn-lt"/>
              </a:endParaRPr>
            </a:p>
            <a:p>
              <a:pPr marL="285750" indent="-285750" algn="l">
                <a:buFont typeface="Arial" panose="020B0604020202020204" pitchFamily="34" charset="0"/>
                <a:buChar char="•"/>
              </a:pPr>
              <a:r>
                <a:rPr lang="zh-CN" altLang="en-US" sz="1600" dirty="0">
                  <a:latin typeface="微软雅黑" panose="020B0503020204020204" charset="-122"/>
                  <a:ea typeface="微软雅黑" panose="020B0503020204020204" charset="-122"/>
                  <a:cs typeface="微软雅黑" panose="020B0503020204020204" charset="-122"/>
                  <a:sym typeface="+mn-ea"/>
                </a:rPr>
                <a:t>吞咽障碍的发病率和患病率随年龄的增加而增加，其中50岁以上人群的患病率为5.5％-8％。脑卒中患者急性期吞咽障碍的患病率约为42%，据统计，约70%的卒中患者每天忍受疼痛的折磨。</a:t>
              </a:r>
              <a:endParaRPr lang="zh-CN" altLang="en-US" sz="1600" dirty="0">
                <a:latin typeface="微软雅黑" panose="020B0503020204020204" charset="-122"/>
                <a:ea typeface="微软雅黑" panose="020B0503020204020204" charset="-122"/>
                <a:cs typeface="微软雅黑" panose="020B0503020204020204" charset="-122"/>
                <a:sym typeface="+mn-ea"/>
              </a:endParaRPr>
            </a:p>
          </p:txBody>
        </p:sp>
      </p:grpSp>
      <p:grpSp>
        <p:nvGrpSpPr>
          <p:cNvPr id="29" name="组合 28"/>
          <p:cNvGrpSpPr/>
          <p:nvPr>
            <p:custDataLst>
              <p:tags r:id="rId9"/>
            </p:custDataLst>
          </p:nvPr>
        </p:nvGrpSpPr>
        <p:grpSpPr>
          <a:xfrm>
            <a:off x="457200" y="5410200"/>
            <a:ext cx="10668000" cy="1295400"/>
            <a:chOff x="720" y="1680"/>
            <a:chExt cx="16800" cy="2040"/>
          </a:xfrm>
        </p:grpSpPr>
        <p:sp>
          <p:nvSpPr>
            <p:cNvPr id="30" name="矩形 29"/>
            <p:cNvSpPr/>
            <p:nvPr>
              <p:custDataLst>
                <p:tags r:id="rId10"/>
              </p:custDataLst>
            </p:nvPr>
          </p:nvSpPr>
          <p:spPr>
            <a:xfrm>
              <a:off x="720" y="1680"/>
              <a:ext cx="16800" cy="2040"/>
            </a:xfrm>
            <a:prstGeom prst="rect">
              <a:avLst/>
            </a:prstGeom>
            <a:noFill/>
            <a:ln>
              <a:solidFill>
                <a:srgbClr val="00A141"/>
              </a:solidFill>
            </a:ln>
            <a:extLst>
              <a:ext uri="{909E8E84-426E-40DD-AFC4-6F175D3DCCD1}">
                <a14:hiddenFill xmlns:a14="http://schemas.microsoft.com/office/drawing/2010/main">
                  <a:solidFill>
                    <a:schemeClr val="accent1"/>
                  </a:solidFill>
                </a14:hiddenFill>
              </a:ext>
            </a:extLst>
          </p:spPr>
          <p:style>
            <a:lnRef idx="2">
              <a:schemeClr val="accent1">
                <a:lumMod val="75000"/>
              </a:schemeClr>
            </a:lnRef>
            <a:fillRef idx="1">
              <a:schemeClr val="accent1"/>
            </a:fillRef>
            <a:effectRef idx="0">
              <a:srgbClr val="FFFFFF"/>
            </a:effectRef>
            <a:fontRef idx="minor">
              <a:schemeClr val="lt1"/>
            </a:fontRef>
          </p:style>
          <p:txBody>
            <a:bodyPr rtlCol="0" anchor="ctr"/>
            <a:p>
              <a:pPr algn="ctr"/>
              <a:endParaRPr lang="zh-CN" altLang="en-US">
                <a:latin typeface="微软雅黑" panose="020B0503020204020204" charset="-122"/>
                <a:ea typeface="微软雅黑" panose="020B0503020204020204" charset="-122"/>
              </a:endParaRPr>
            </a:p>
          </p:txBody>
        </p:sp>
        <p:sp>
          <p:nvSpPr>
            <p:cNvPr id="31" name="圆角矩形 30"/>
            <p:cNvSpPr/>
            <p:nvPr>
              <p:custDataLst>
                <p:tags r:id="rId11"/>
              </p:custDataLst>
            </p:nvPr>
          </p:nvSpPr>
          <p:spPr>
            <a:xfrm>
              <a:off x="720" y="1680"/>
              <a:ext cx="3601" cy="600"/>
            </a:xfrm>
            <a:prstGeom prst="roundRect">
              <a:avLst/>
            </a:prstGeom>
            <a:solidFill>
              <a:srgbClr val="00A141"/>
            </a:solidFill>
            <a:ln>
              <a:noFill/>
            </a:ln>
          </p:spPr>
          <p:style>
            <a:lnRef idx="2">
              <a:schemeClr val="accent1">
                <a:lumMod val="75000"/>
              </a:schemeClr>
            </a:lnRef>
            <a:fillRef idx="1">
              <a:schemeClr val="accent1"/>
            </a:fillRef>
            <a:effectRef idx="0">
              <a:srgbClr val="FFFFFF"/>
            </a:effectRef>
            <a:fontRef idx="minor">
              <a:schemeClr val="lt1"/>
            </a:fontRef>
          </p:style>
          <p:txBody>
            <a:bodyPr rtlCol="0" anchor="ctr"/>
            <a:p>
              <a:pPr algn="ctr"/>
              <a:r>
                <a:rPr lang="zh-CN" altLang="en-US">
                  <a:latin typeface="微软雅黑" panose="020B0503020204020204" charset="-122"/>
                  <a:ea typeface="微软雅黑" panose="020B0503020204020204" charset="-122"/>
                </a:rPr>
                <a:t>临床管理难度</a:t>
              </a:r>
              <a:endParaRPr lang="zh-CN" altLang="en-US">
                <a:latin typeface="微软雅黑" panose="020B0503020204020204" charset="-122"/>
                <a:ea typeface="微软雅黑" panose="020B0503020204020204" charset="-122"/>
              </a:endParaRPr>
            </a:p>
          </p:txBody>
        </p:sp>
      </p:grpSp>
      <p:grpSp>
        <p:nvGrpSpPr>
          <p:cNvPr id="32" name="组合 31"/>
          <p:cNvGrpSpPr/>
          <p:nvPr>
            <p:custDataLst>
              <p:tags r:id="rId12"/>
            </p:custDataLst>
          </p:nvPr>
        </p:nvGrpSpPr>
        <p:grpSpPr>
          <a:xfrm>
            <a:off x="457200" y="3962400"/>
            <a:ext cx="10668000" cy="1295400"/>
            <a:chOff x="720" y="1680"/>
            <a:chExt cx="16800" cy="2040"/>
          </a:xfrm>
        </p:grpSpPr>
        <p:sp>
          <p:nvSpPr>
            <p:cNvPr id="33" name="矩形 32"/>
            <p:cNvSpPr/>
            <p:nvPr>
              <p:custDataLst>
                <p:tags r:id="rId13"/>
              </p:custDataLst>
            </p:nvPr>
          </p:nvSpPr>
          <p:spPr>
            <a:xfrm>
              <a:off x="720" y="1680"/>
              <a:ext cx="16800" cy="2040"/>
            </a:xfrm>
            <a:prstGeom prst="rect">
              <a:avLst/>
            </a:prstGeom>
            <a:noFill/>
            <a:ln>
              <a:solidFill>
                <a:srgbClr val="00A141"/>
              </a:solidFill>
            </a:ln>
            <a:extLst>
              <a:ext uri="{909E8E84-426E-40DD-AFC4-6F175D3DCCD1}">
                <a14:hiddenFill xmlns:a14="http://schemas.microsoft.com/office/drawing/2010/main">
                  <a:solidFill>
                    <a:schemeClr val="accent1"/>
                  </a:solidFill>
                </a14:hiddenFill>
              </a:ext>
            </a:extLst>
          </p:spPr>
          <p:style>
            <a:lnRef idx="2">
              <a:schemeClr val="accent1">
                <a:lumMod val="75000"/>
              </a:schemeClr>
            </a:lnRef>
            <a:fillRef idx="1">
              <a:schemeClr val="accent1"/>
            </a:fillRef>
            <a:effectRef idx="0">
              <a:srgbClr val="FFFFFF"/>
            </a:effectRef>
            <a:fontRef idx="minor">
              <a:schemeClr val="lt1"/>
            </a:fontRef>
          </p:style>
          <p:txBody>
            <a:bodyPr rtlCol="0" anchor="ctr"/>
            <a:p>
              <a:pPr algn="ctr"/>
              <a:endParaRPr lang="zh-CN" altLang="en-US">
                <a:latin typeface="微软雅黑" panose="020B0503020204020204" charset="-122"/>
                <a:ea typeface="微软雅黑" panose="020B0503020204020204" charset="-122"/>
              </a:endParaRPr>
            </a:p>
          </p:txBody>
        </p:sp>
        <p:sp>
          <p:nvSpPr>
            <p:cNvPr id="34" name="圆角矩形 33"/>
            <p:cNvSpPr/>
            <p:nvPr>
              <p:custDataLst>
                <p:tags r:id="rId14"/>
              </p:custDataLst>
            </p:nvPr>
          </p:nvSpPr>
          <p:spPr>
            <a:xfrm>
              <a:off x="720" y="1680"/>
              <a:ext cx="3601" cy="600"/>
            </a:xfrm>
            <a:prstGeom prst="roundRect">
              <a:avLst/>
            </a:prstGeom>
            <a:solidFill>
              <a:srgbClr val="00A141"/>
            </a:solidFill>
            <a:ln>
              <a:noFill/>
            </a:ln>
          </p:spPr>
          <p:style>
            <a:lnRef idx="2">
              <a:schemeClr val="accent1">
                <a:lumMod val="75000"/>
              </a:schemeClr>
            </a:lnRef>
            <a:fillRef idx="1">
              <a:schemeClr val="accent1"/>
            </a:fillRef>
            <a:effectRef idx="0">
              <a:srgbClr val="FFFFFF"/>
            </a:effectRef>
            <a:fontRef idx="minor">
              <a:schemeClr val="lt1"/>
            </a:fontRef>
          </p:style>
          <p:txBody>
            <a:bodyPr rtlCol="0" anchor="ctr"/>
            <a:p>
              <a:pPr algn="ctr"/>
              <a:r>
                <a:rPr lang="zh-CN" altLang="en-US">
                  <a:latin typeface="微软雅黑" panose="020B0503020204020204" charset="-122"/>
                  <a:ea typeface="微软雅黑" panose="020B0503020204020204" charset="-122"/>
                  <a:cs typeface="微软雅黑" panose="020B0503020204020204" charset="-122"/>
                </a:rPr>
                <a:t>符合</a:t>
              </a:r>
              <a:r>
                <a:rPr lang="en-US" altLang="zh-CN">
                  <a:latin typeface="微软雅黑" panose="020B0503020204020204" charset="-122"/>
                  <a:ea typeface="微软雅黑" panose="020B0503020204020204" charset="-122"/>
                  <a:cs typeface="微软雅黑" panose="020B0503020204020204" charset="-122"/>
                </a:rPr>
                <a:t>“</a:t>
              </a:r>
              <a:r>
                <a:rPr lang="zh-CN" altLang="en-US">
                  <a:latin typeface="微软雅黑" panose="020B0503020204020204" charset="-122"/>
                  <a:ea typeface="微软雅黑" panose="020B0503020204020204" charset="-122"/>
                  <a:cs typeface="微软雅黑" panose="020B0503020204020204" charset="-122"/>
                </a:rPr>
                <a:t>保基本</a:t>
              </a:r>
              <a:r>
                <a:rPr lang="en-US" altLang="zh-CN">
                  <a:latin typeface="微软雅黑" panose="020B0503020204020204" charset="-122"/>
                  <a:ea typeface="微软雅黑" panose="020B0503020204020204" charset="-122"/>
                  <a:cs typeface="微软雅黑" panose="020B0503020204020204" charset="-122"/>
                </a:rPr>
                <a:t>”</a:t>
              </a:r>
              <a:r>
                <a:rPr lang="zh-CN" altLang="en-US">
                  <a:latin typeface="微软雅黑" panose="020B0503020204020204" charset="-122"/>
                  <a:ea typeface="微软雅黑" panose="020B0503020204020204" charset="-122"/>
                  <a:cs typeface="微软雅黑" panose="020B0503020204020204" charset="-122"/>
                </a:rPr>
                <a:t>原则</a:t>
              </a:r>
              <a:endParaRPr lang="zh-CN" altLang="en-US">
                <a:latin typeface="微软雅黑" panose="020B0503020204020204" charset="-122"/>
                <a:ea typeface="微软雅黑" panose="020B0503020204020204" charset="-122"/>
                <a:cs typeface="微软雅黑" panose="020B0503020204020204" charset="-122"/>
              </a:endParaRPr>
            </a:p>
          </p:txBody>
        </p:sp>
      </p:grpSp>
      <p:sp>
        <p:nvSpPr>
          <p:cNvPr id="37" name="文本框 36"/>
          <p:cNvSpPr txBox="1"/>
          <p:nvPr>
            <p:custDataLst>
              <p:tags r:id="rId15"/>
            </p:custDataLst>
          </p:nvPr>
        </p:nvSpPr>
        <p:spPr>
          <a:xfrm>
            <a:off x="685800" y="4445635"/>
            <a:ext cx="9486900" cy="583565"/>
          </a:xfrm>
          <a:prstGeom prst="rect">
            <a:avLst/>
          </a:prstGeom>
          <a:noFill/>
        </p:spPr>
        <p:txBody>
          <a:bodyPr wrap="square" rtlCol="0" anchor="t">
            <a:spAutoFit/>
          </a:bodyPr>
          <a:p>
            <a:pPr marL="285750" indent="-285750" algn="l">
              <a:buFont typeface="Arial" panose="020B0604020202020204" pitchFamily="34" charset="0"/>
              <a:buChar char="•"/>
            </a:pPr>
            <a:r>
              <a:rPr lang="zh-CN" altLang="en-US" sz="1600" dirty="0">
                <a:latin typeface="微软雅黑" panose="020B0503020204020204" charset="-122"/>
                <a:ea typeface="微软雅黑" panose="020B0503020204020204" charset="-122"/>
                <a:cs typeface="Times New Roman" panose="02020603050405020304" pitchFamily="18" charset="0"/>
                <a:sym typeface="+mn-lt"/>
              </a:rPr>
              <a:t>洛索洛芬钠被多指南共识推荐为疼痛患者的一线治疗方案；</a:t>
            </a:r>
            <a:endParaRPr lang="zh-CN" altLang="en-US" sz="1600" dirty="0">
              <a:latin typeface="微软雅黑" panose="020B0503020204020204" charset="-122"/>
              <a:ea typeface="微软雅黑" panose="020B0503020204020204" charset="-122"/>
              <a:cs typeface="Times New Roman" panose="02020603050405020304" pitchFamily="18" charset="0"/>
              <a:sym typeface="+mn-lt"/>
            </a:endParaRPr>
          </a:p>
          <a:p>
            <a:pPr marL="285750" indent="-285750" algn="l">
              <a:buFont typeface="Arial" panose="020B0604020202020204" pitchFamily="34" charset="0"/>
              <a:buChar char="•"/>
            </a:pPr>
            <a:r>
              <a:rPr lang="zh-CN" altLang="en-US" sz="1600" dirty="0">
                <a:latin typeface="微软雅黑" panose="020B0503020204020204" charset="-122"/>
                <a:ea typeface="微软雅黑" panose="020B0503020204020204" charset="-122"/>
                <a:cs typeface="Times New Roman" panose="02020603050405020304" pitchFamily="18" charset="0"/>
                <a:sym typeface="+mn-lt"/>
              </a:rPr>
              <a:t>将洛索洛芬钠口服溶液纳入医保，可满足成人吞咽困难等患者的基本用药需求，有效缓解患者症状</a:t>
            </a:r>
            <a:endParaRPr lang="zh-CN" altLang="en-US" sz="1600" dirty="0">
              <a:latin typeface="微软雅黑" panose="020B0503020204020204" charset="-122"/>
              <a:ea typeface="微软雅黑" panose="020B0503020204020204" charset="-122"/>
              <a:cs typeface="Times New Roman" panose="02020603050405020304" pitchFamily="18" charset="0"/>
              <a:sym typeface="+mn-lt"/>
            </a:endParaRPr>
          </a:p>
        </p:txBody>
      </p:sp>
      <p:sp>
        <p:nvSpPr>
          <p:cNvPr id="38" name="文本框 37"/>
          <p:cNvSpPr txBox="1"/>
          <p:nvPr>
            <p:custDataLst>
              <p:tags r:id="rId16"/>
            </p:custDataLst>
          </p:nvPr>
        </p:nvSpPr>
        <p:spPr>
          <a:xfrm>
            <a:off x="533400" y="5867400"/>
            <a:ext cx="10605770" cy="829945"/>
          </a:xfrm>
          <a:prstGeom prst="rect">
            <a:avLst/>
          </a:prstGeom>
          <a:noFill/>
        </p:spPr>
        <p:txBody>
          <a:bodyPr wrap="square" rtlCol="0" anchor="t">
            <a:spAutoFit/>
          </a:bodyPr>
          <a:p>
            <a:pPr marL="285750" indent="-285750" algn="l">
              <a:buFont typeface="Arial" panose="020B0604020202020204" pitchFamily="34" charset="0"/>
              <a:buChar char="•"/>
            </a:pPr>
            <a:r>
              <a:rPr sz="1600" dirty="0">
                <a:latin typeface="微软雅黑" panose="020B0503020204020204" charset="-122"/>
                <a:ea typeface="微软雅黑" panose="020B0503020204020204" charset="-122"/>
                <a:cs typeface="微软雅黑" panose="020B0503020204020204" charset="-122"/>
                <a:sym typeface="+mn-lt"/>
              </a:rPr>
              <a:t>洛索洛芬钠口服溶液，</a:t>
            </a:r>
            <a:r>
              <a:rPr lang="zh-CN" sz="1600" dirty="0">
                <a:latin typeface="微软雅黑" panose="020B0503020204020204" charset="-122"/>
                <a:ea typeface="微软雅黑" panose="020B0503020204020204" charset="-122"/>
                <a:cs typeface="微软雅黑" panose="020B0503020204020204" charset="-122"/>
                <a:sym typeface="+mn-lt"/>
              </a:rPr>
              <a:t>适应症明确，日常规用量</a:t>
            </a:r>
            <a:r>
              <a:rPr lang="en-US" altLang="zh-CN" sz="1600" dirty="0">
                <a:latin typeface="微软雅黑" panose="020B0503020204020204" charset="-122"/>
                <a:ea typeface="微软雅黑" panose="020B0503020204020204" charset="-122"/>
                <a:cs typeface="微软雅黑" panose="020B0503020204020204" charset="-122"/>
                <a:sym typeface="+mn-lt"/>
              </a:rPr>
              <a:t>2-3</a:t>
            </a:r>
            <a:r>
              <a:rPr lang="zh-CN" altLang="en-US" sz="1600" dirty="0">
                <a:latin typeface="微软雅黑" panose="020B0503020204020204" charset="-122"/>
                <a:ea typeface="微软雅黑" panose="020B0503020204020204" charset="-122"/>
                <a:cs typeface="微软雅黑" panose="020B0503020204020204" charset="-122"/>
                <a:sym typeface="+mn-lt"/>
              </a:rPr>
              <a:t>支，</a:t>
            </a:r>
            <a:r>
              <a:rPr lang="zh-CN" sz="1600" dirty="0">
                <a:latin typeface="微软雅黑" panose="020B0503020204020204" charset="-122"/>
                <a:ea typeface="微软雅黑" panose="020B0503020204020204" charset="-122"/>
                <a:cs typeface="微软雅黑" panose="020B0503020204020204" charset="-122"/>
                <a:sym typeface="+mn-lt"/>
              </a:rPr>
              <a:t>用药方便，临床管理难度低</a:t>
            </a:r>
            <a:r>
              <a:rPr sz="1600" dirty="0">
                <a:latin typeface="微软雅黑" panose="020B0503020204020204" charset="-122"/>
                <a:ea typeface="微软雅黑" panose="020B0503020204020204" charset="-122"/>
                <a:cs typeface="微软雅黑" panose="020B0503020204020204" charset="-122"/>
                <a:sym typeface="+mn-lt"/>
              </a:rPr>
              <a:t>；</a:t>
            </a:r>
            <a:endParaRPr sz="1600" dirty="0">
              <a:latin typeface="微软雅黑" panose="020B0503020204020204" charset="-122"/>
              <a:ea typeface="微软雅黑" panose="020B0503020204020204" charset="-122"/>
              <a:cs typeface="微软雅黑" panose="020B0503020204020204" charset="-122"/>
              <a:sym typeface="+mn-lt"/>
            </a:endParaRPr>
          </a:p>
          <a:p>
            <a:pPr marL="285750" indent="-285750" algn="l">
              <a:buFont typeface="Arial" panose="020B0604020202020204" pitchFamily="34" charset="0"/>
              <a:buChar char="•"/>
            </a:pPr>
            <a:r>
              <a:rPr sz="1600" dirty="0">
                <a:latin typeface="微软雅黑" panose="020B0503020204020204" charset="-122"/>
                <a:ea typeface="微软雅黑" panose="020B0503020204020204" charset="-122"/>
                <a:cs typeface="微软雅黑" panose="020B0503020204020204" charset="-122"/>
                <a:sym typeface="+mn-lt"/>
              </a:rPr>
              <a:t>洛索洛芬钠自上市</a:t>
            </a:r>
            <a:r>
              <a:rPr lang="zh-CN" altLang="en-US" sz="1600" dirty="0">
                <a:latin typeface="微软雅黑" panose="020B0503020204020204" charset="-122"/>
                <a:ea typeface="微软雅黑" panose="020B0503020204020204" charset="-122"/>
                <a:cs typeface="微软雅黑" panose="020B0503020204020204" charset="-122"/>
                <a:sym typeface="+mn-lt"/>
              </a:rPr>
              <a:t>以来，</a:t>
            </a:r>
            <a:r>
              <a:rPr sz="1600" dirty="0" err="1">
                <a:latin typeface="微软雅黑" panose="020B0503020204020204" charset="-122"/>
                <a:ea typeface="微软雅黑" panose="020B0503020204020204" charset="-122"/>
                <a:cs typeface="微软雅黑" panose="020B0503020204020204" charset="-122"/>
                <a:sym typeface="+mn-lt"/>
              </a:rPr>
              <a:t>已累积二十余年的临床合理用药经验和基础，不良反应发生情况较低</a:t>
            </a:r>
            <a:r>
              <a:rPr sz="1600" dirty="0">
                <a:latin typeface="微软雅黑" panose="020B0503020204020204" charset="-122"/>
                <a:ea typeface="微软雅黑" panose="020B0503020204020204" charset="-122"/>
                <a:cs typeface="微软雅黑" panose="020B0503020204020204" charset="-122"/>
                <a:sym typeface="+mn-lt"/>
              </a:rPr>
              <a:t>，</a:t>
            </a:r>
            <a:r>
              <a:rPr lang="zh-CN" altLang="en-US" sz="1600" dirty="0">
                <a:latin typeface="微软雅黑" panose="020B0503020204020204" charset="-122"/>
                <a:ea typeface="微软雅黑" panose="020B0503020204020204" charset="-122"/>
                <a:cs typeface="微软雅黑" panose="020B0503020204020204" charset="-122"/>
                <a:sym typeface="+mn-lt"/>
              </a:rPr>
              <a:t>耐受性好，安全性高，</a:t>
            </a:r>
            <a:r>
              <a:rPr sz="1600" dirty="0" err="1">
                <a:latin typeface="微软雅黑" panose="020B0503020204020204" charset="-122"/>
                <a:ea typeface="微软雅黑" panose="020B0503020204020204" charset="-122"/>
                <a:cs typeface="微软雅黑" panose="020B0503020204020204" charset="-122"/>
                <a:sym typeface="+mn-lt"/>
              </a:rPr>
              <a:t>临床管理难度低</a:t>
            </a:r>
            <a:r>
              <a:rPr sz="1600" dirty="0">
                <a:latin typeface="微软雅黑" panose="020B0503020204020204" charset="-122"/>
                <a:ea typeface="微软雅黑" panose="020B0503020204020204" charset="-122"/>
                <a:cs typeface="微软雅黑" panose="020B0503020204020204" charset="-122"/>
                <a:sym typeface="+mn-lt"/>
              </a:rPr>
              <a:t>。</a:t>
            </a:r>
            <a:endParaRPr lang="zh-CN" altLang="en-US" sz="1600" dirty="0">
              <a:latin typeface="微软雅黑" panose="020B0503020204020204" charset="-122"/>
              <a:ea typeface="微软雅黑" panose="020B0503020204020204" charset="-122"/>
              <a:cs typeface="微软雅黑" panose="020B0503020204020204" charset="-122"/>
              <a:sym typeface="+mn-lt"/>
            </a:endParaRPr>
          </a:p>
        </p:txBody>
      </p:sp>
    </p:spTree>
  </p:cSld>
  <p:clrMapOvr>
    <a:masterClrMapping/>
  </p:clrMapOvr>
</p:sld>
</file>

<file path=ppt/tags/tag1.xml><?xml version="1.0" encoding="utf-8"?>
<p:tagLst xmlns:p="http://schemas.openxmlformats.org/presentationml/2006/main">
  <p:tag name="KSO_WM_DIAGRAM_VIRTUALLY_FRAME" val="{&quot;height&quot;:772.1809091902536,&quot;left&quot;:519.5399212598425,&quot;top&quot;:80.03999999999999,&quot;width&quot;:431.2100787401576}"/>
</p:tagLst>
</file>

<file path=ppt/tags/tag10.xml><?xml version="1.0" encoding="utf-8"?>
<p:tagLst xmlns:p="http://schemas.openxmlformats.org/presentationml/2006/main">
  <p:tag name="KSO_WM_DIAGRAM_VIRTUALLY_FRAME" val="{&quot;height&quot;:772.1809091902536,&quot;left&quot;:519.5399212598425,&quot;top&quot;:80.03999999999999,&quot;width&quot;:431.2100787401576}"/>
</p:tagLst>
</file>

<file path=ppt/tags/tag11.xml><?xml version="1.0" encoding="utf-8"?>
<p:tagLst xmlns:p="http://schemas.openxmlformats.org/presentationml/2006/main">
  <p:tag name="KSO_WM_BEAUTIFY_FLAG" val=""/>
</p:tagLst>
</file>

<file path=ppt/tags/tag12.xml><?xml version="1.0" encoding="utf-8"?>
<p:tagLst xmlns:p="http://schemas.openxmlformats.org/presentationml/2006/main">
  <p:tag name="KSO_WM_BEAUTIFY_FLAG" val=""/>
</p:tagLst>
</file>

<file path=ppt/tags/tag13.xml><?xml version="1.0" encoding="utf-8"?>
<p:tagLst xmlns:p="http://schemas.openxmlformats.org/presentationml/2006/main">
  <p:tag name="KSO_WM_BEAUTIFY_FLAG" val=""/>
</p:tagLst>
</file>

<file path=ppt/tags/tag14.xml><?xml version="1.0" encoding="utf-8"?>
<p:tagLst xmlns:p="http://schemas.openxmlformats.org/presentationml/2006/main">
  <p:tag name="KSO_WM_BEAUTIFY_FLAG" val=""/>
</p:tagLst>
</file>

<file path=ppt/tags/tag15.xml><?xml version="1.0" encoding="utf-8"?>
<p:tagLst xmlns:p="http://schemas.openxmlformats.org/presentationml/2006/main">
  <p:tag name="KSO_WM_DIAGRAM_VIRTUALLY_FRAME" val="{&quot;height&quot;:537,&quot;left&quot;:-69.5,&quot;top&quot;:78.2,&quot;width&quot;:1013.2}"/>
</p:tagLst>
</file>

<file path=ppt/tags/tag16.xml><?xml version="1.0" encoding="utf-8"?>
<p:tagLst xmlns:p="http://schemas.openxmlformats.org/presentationml/2006/main">
  <p:tag name="KSO_WM_DIAGRAM_VIRTUALLY_FRAME" val="{&quot;height&quot;:537,&quot;left&quot;:-69.5,&quot;top&quot;:78.2,&quot;width&quot;:1013.2}"/>
</p:tagLst>
</file>

<file path=ppt/tags/tag17.xml><?xml version="1.0" encoding="utf-8"?>
<p:tagLst xmlns:p="http://schemas.openxmlformats.org/presentationml/2006/main">
  <p:tag name="KSO_WM_DIAGRAM_VIRTUALLY_FRAME" val="{&quot;height&quot;:537,&quot;left&quot;:-69.5,&quot;top&quot;:78.2,&quot;width&quot;:1013.2}"/>
</p:tagLst>
</file>

<file path=ppt/tags/tag18.xml><?xml version="1.0" encoding="utf-8"?>
<p:tagLst xmlns:p="http://schemas.openxmlformats.org/presentationml/2006/main">
  <p:tag name="KSO_WM_DIAGRAM_VIRTUALLY_FRAME" val="{&quot;height&quot;:537,&quot;left&quot;:-69.5,&quot;top&quot;:78.2,&quot;width&quot;:1013.2}"/>
</p:tagLst>
</file>

<file path=ppt/tags/tag19.xml><?xml version="1.0" encoding="utf-8"?>
<p:tagLst xmlns:p="http://schemas.openxmlformats.org/presentationml/2006/main">
  <p:tag name="KSO_WM_DIAGRAM_VIRTUALLY_FRAME" val="{&quot;height&quot;:537,&quot;left&quot;:-69.5,&quot;top&quot;:78.2,&quot;width&quot;:1013.2}"/>
</p:tagLst>
</file>

<file path=ppt/tags/tag2.xml><?xml version="1.0" encoding="utf-8"?>
<p:tagLst xmlns:p="http://schemas.openxmlformats.org/presentationml/2006/main">
  <p:tag name="KSO_WM_DIAGRAM_VIRTUALLY_FRAME" val="{&quot;height&quot;:772.1809091902536,&quot;left&quot;:519.5399212598425,&quot;top&quot;:80.03999999999999,&quot;width&quot;:431.2100787401576}"/>
</p:tagLst>
</file>

<file path=ppt/tags/tag20.xml><?xml version="1.0" encoding="utf-8"?>
<p:tagLst xmlns:p="http://schemas.openxmlformats.org/presentationml/2006/main">
  <p:tag name="KSO_WM_DIAGRAM_VIRTUALLY_FRAME" val="{&quot;height&quot;:537,&quot;left&quot;:-69.5,&quot;top&quot;:78.2,&quot;width&quot;:1013.2}"/>
</p:tagLst>
</file>

<file path=ppt/tags/tag21.xml><?xml version="1.0" encoding="utf-8"?>
<p:tagLst xmlns:p="http://schemas.openxmlformats.org/presentationml/2006/main">
  <p:tag name="KSO_WM_DIAGRAM_VIRTUALLY_FRAME" val="{&quot;height&quot;:537,&quot;left&quot;:-69.5,&quot;top&quot;:78.2,&quot;width&quot;:1013.2}"/>
</p:tagLst>
</file>

<file path=ppt/tags/tag22.xml><?xml version="1.0" encoding="utf-8"?>
<p:tagLst xmlns:p="http://schemas.openxmlformats.org/presentationml/2006/main">
  <p:tag name="KSO_WM_DIAGRAM_VIRTUALLY_FRAME" val="{&quot;height&quot;:537,&quot;left&quot;:-69.5,&quot;top&quot;:78.2,&quot;width&quot;:1013.2}"/>
</p:tagLst>
</file>

<file path=ppt/tags/tag23.xml><?xml version="1.0" encoding="utf-8"?>
<p:tagLst xmlns:p="http://schemas.openxmlformats.org/presentationml/2006/main">
  <p:tag name="KSO_WM_DIAGRAM_VIRTUALLY_FRAME" val="{&quot;height&quot;:537,&quot;left&quot;:-69.5,&quot;top&quot;:78.2,&quot;width&quot;:1013.2}"/>
</p:tagLst>
</file>

<file path=ppt/tags/tag24.xml><?xml version="1.0" encoding="utf-8"?>
<p:tagLst xmlns:p="http://schemas.openxmlformats.org/presentationml/2006/main">
  <p:tag name="KSO_WM_DIAGRAM_VIRTUALLY_FRAME" val="{&quot;height&quot;:537,&quot;left&quot;:-69.5,&quot;top&quot;:78.2,&quot;width&quot;:1013.2}"/>
</p:tagLst>
</file>

<file path=ppt/tags/tag25.xml><?xml version="1.0" encoding="utf-8"?>
<p:tagLst xmlns:p="http://schemas.openxmlformats.org/presentationml/2006/main">
  <p:tag name="KSO_WM_DIAGRAM_VIRTUALLY_FRAME" val="{&quot;height&quot;:537,&quot;left&quot;:-69.5,&quot;top&quot;:78.2,&quot;width&quot;:1013.2}"/>
</p:tagLst>
</file>

<file path=ppt/tags/tag26.xml><?xml version="1.0" encoding="utf-8"?>
<p:tagLst xmlns:p="http://schemas.openxmlformats.org/presentationml/2006/main">
  <p:tag name="KSO_WM_DIAGRAM_VIRTUALLY_FRAME" val="{&quot;height&quot;:537,&quot;left&quot;:-69.5,&quot;top&quot;:78.2,&quot;width&quot;:1013.2}"/>
</p:tagLst>
</file>

<file path=ppt/tags/tag27.xml><?xml version="1.0" encoding="utf-8"?>
<p:tagLst xmlns:p="http://schemas.openxmlformats.org/presentationml/2006/main">
  <p:tag name="KSO_WM_DIAGRAM_VIRTUALLY_FRAME" val="{&quot;height&quot;:537,&quot;left&quot;:-69.5,&quot;top&quot;:78.2,&quot;width&quot;:1013.2}"/>
</p:tagLst>
</file>

<file path=ppt/tags/tag28.xml><?xml version="1.0" encoding="utf-8"?>
<p:tagLst xmlns:p="http://schemas.openxmlformats.org/presentationml/2006/main">
  <p:tag name="KSO_WM_DIAGRAM_VIRTUALLY_FRAME" val="{&quot;height&quot;:537,&quot;left&quot;:-69.5,&quot;top&quot;:78.2,&quot;width&quot;:1013.2}"/>
</p:tagLst>
</file>

<file path=ppt/tags/tag29.xml><?xml version="1.0" encoding="utf-8"?>
<p:tagLst xmlns:p="http://schemas.openxmlformats.org/presentationml/2006/main">
  <p:tag name="TABLE_ENDDRAG_ORIGIN_RECT" val="271*87"/>
  <p:tag name="TABLE_ENDDRAG_RECT" val="330*365*271*87"/>
</p:tagLst>
</file>

<file path=ppt/tags/tag3.xml><?xml version="1.0" encoding="utf-8"?>
<p:tagLst xmlns:p="http://schemas.openxmlformats.org/presentationml/2006/main">
  <p:tag name="KSO_WM_DIAGRAM_VIRTUALLY_FRAME" val="{&quot;height&quot;:772.1809091902536,&quot;left&quot;:519.5399212598425,&quot;top&quot;:80.03999999999999,&quot;width&quot;:431.2100787401576}"/>
</p:tagLst>
</file>

<file path=ppt/tags/tag30.xml><?xml version="1.0" encoding="utf-8"?>
<p:tagLst xmlns:p="http://schemas.openxmlformats.org/presentationml/2006/main">
  <p:tag name="TABLE_ENDDRAG_ORIGIN_RECT" val="288*143"/>
  <p:tag name="TABLE_ENDDRAG_RECT" val="60*150*288*143"/>
</p:tagLst>
</file>

<file path=ppt/tags/tag31.xml><?xml version="1.0" encoding="utf-8"?>
<p:tagLst xmlns:p="http://schemas.openxmlformats.org/presentationml/2006/main">
  <p:tag name="KSO_WM_DIAGRAM_VIRTUALLY_FRAME" val="{&quot;height&quot;:468,&quot;left&quot;:36,&quot;top&quot;:60,&quot;width&quot;:841.1}"/>
</p:tagLst>
</file>

<file path=ppt/tags/tag32.xml><?xml version="1.0" encoding="utf-8"?>
<p:tagLst xmlns:p="http://schemas.openxmlformats.org/presentationml/2006/main">
  <p:tag name="KSO_WM_DIAGRAM_VIRTUALLY_FRAME" val="{&quot;height&quot;:468,&quot;left&quot;:36,&quot;top&quot;:60,&quot;width&quot;:841.1}"/>
</p:tagLst>
</file>

<file path=ppt/tags/tag33.xml><?xml version="1.0" encoding="utf-8"?>
<p:tagLst xmlns:p="http://schemas.openxmlformats.org/presentationml/2006/main">
  <p:tag name="KSO_WM_DIAGRAM_VIRTUALLY_FRAME" val="{&quot;height&quot;:468,&quot;left&quot;:36,&quot;top&quot;:60,&quot;width&quot;:841.1}"/>
</p:tagLst>
</file>

<file path=ppt/tags/tag34.xml><?xml version="1.0" encoding="utf-8"?>
<p:tagLst xmlns:p="http://schemas.openxmlformats.org/presentationml/2006/main">
  <p:tag name="KSO_WM_DIAGRAM_VIRTUALLY_FRAME" val="{&quot;height&quot;:468,&quot;left&quot;:36,&quot;top&quot;:60,&quot;width&quot;:841.1}"/>
</p:tagLst>
</file>

<file path=ppt/tags/tag35.xml><?xml version="1.0" encoding="utf-8"?>
<p:tagLst xmlns:p="http://schemas.openxmlformats.org/presentationml/2006/main">
  <p:tag name="KSO_WM_DIAGRAM_VIRTUALLY_FRAME" val="{&quot;height&quot;:468,&quot;left&quot;:36,&quot;top&quot;:60,&quot;width&quot;:841.1}"/>
</p:tagLst>
</file>

<file path=ppt/tags/tag36.xml><?xml version="1.0" encoding="utf-8"?>
<p:tagLst xmlns:p="http://schemas.openxmlformats.org/presentationml/2006/main">
  <p:tag name="KSO_WM_DIAGRAM_VIRTUALLY_FRAME" val="{&quot;height&quot;:468,&quot;left&quot;:36,&quot;top&quot;:60,&quot;width&quot;:841.1}"/>
</p:tagLst>
</file>

<file path=ppt/tags/tag37.xml><?xml version="1.0" encoding="utf-8"?>
<p:tagLst xmlns:p="http://schemas.openxmlformats.org/presentationml/2006/main">
  <p:tag name="KSO_WM_DIAGRAM_VIRTUALLY_FRAME" val="{&quot;height&quot;:468,&quot;left&quot;:36,&quot;top&quot;:60,&quot;width&quot;:841.1}"/>
</p:tagLst>
</file>

<file path=ppt/tags/tag38.xml><?xml version="1.0" encoding="utf-8"?>
<p:tagLst xmlns:p="http://schemas.openxmlformats.org/presentationml/2006/main">
  <p:tag name="KSO_WM_DIAGRAM_VIRTUALLY_FRAME" val="{&quot;height&quot;:468,&quot;left&quot;:36,&quot;top&quot;:60,&quot;width&quot;:841.1}"/>
</p:tagLst>
</file>

<file path=ppt/tags/tag39.xml><?xml version="1.0" encoding="utf-8"?>
<p:tagLst xmlns:p="http://schemas.openxmlformats.org/presentationml/2006/main">
  <p:tag name="KSO_WM_DIAGRAM_VIRTUALLY_FRAME" val="{&quot;height&quot;:468,&quot;left&quot;:36,&quot;top&quot;:60,&quot;width&quot;:841.1}"/>
</p:tagLst>
</file>

<file path=ppt/tags/tag4.xml><?xml version="1.0" encoding="utf-8"?>
<p:tagLst xmlns:p="http://schemas.openxmlformats.org/presentationml/2006/main">
  <p:tag name="KSO_WM_DIAGRAM_VIRTUALLY_FRAME" val="{&quot;height&quot;:772.1809091902536,&quot;left&quot;:519.5399212598425,&quot;top&quot;:80.03999999999999,&quot;width&quot;:431.2100787401576}"/>
</p:tagLst>
</file>

<file path=ppt/tags/tag40.xml><?xml version="1.0" encoding="utf-8"?>
<p:tagLst xmlns:p="http://schemas.openxmlformats.org/presentationml/2006/main">
  <p:tag name="KSO_WM_DIAGRAM_VIRTUALLY_FRAME" val="{&quot;height&quot;:468,&quot;left&quot;:36,&quot;top&quot;:60,&quot;width&quot;:841.1}"/>
</p:tagLst>
</file>

<file path=ppt/tags/tag41.xml><?xml version="1.0" encoding="utf-8"?>
<p:tagLst xmlns:p="http://schemas.openxmlformats.org/presentationml/2006/main">
  <p:tag name="KSO_WM_DIAGRAM_VIRTUALLY_FRAME" val="{&quot;height&quot;:468,&quot;left&quot;:36,&quot;top&quot;:60,&quot;width&quot;:841.1}"/>
</p:tagLst>
</file>

<file path=ppt/tags/tag42.xml><?xml version="1.0" encoding="utf-8"?>
<p:tagLst xmlns:p="http://schemas.openxmlformats.org/presentationml/2006/main">
  <p:tag name="KSO_WM_DIAGRAM_VIRTUALLY_FRAME" val="{&quot;height&quot;:468,&quot;left&quot;:36,&quot;top&quot;:60,&quot;width&quot;:841.1}"/>
</p:tagLst>
</file>

<file path=ppt/tags/tag43.xml><?xml version="1.0" encoding="utf-8"?>
<p:tagLst xmlns:p="http://schemas.openxmlformats.org/presentationml/2006/main">
  <p:tag name="KSO_WM_DIAGRAM_VIRTUALLY_FRAME" val="{&quot;height&quot;:468,&quot;left&quot;:36,&quot;top&quot;:60,&quot;width&quot;:841.1}"/>
</p:tagLst>
</file>

<file path=ppt/tags/tag44.xml><?xml version="1.0" encoding="utf-8"?>
<p:tagLst xmlns:p="http://schemas.openxmlformats.org/presentationml/2006/main">
  <p:tag name="KSO_WM_DIAGRAM_VIRTUALLY_FRAME" val="{&quot;height&quot;:468,&quot;left&quot;:36,&quot;top&quot;:60,&quot;width&quot;:841.1}"/>
</p:tagLst>
</file>

<file path=ppt/tags/tag45.xml><?xml version="1.0" encoding="utf-8"?>
<p:tagLst xmlns:p="http://schemas.openxmlformats.org/presentationml/2006/main">
  <p:tag name="KSO_WM_DIAGRAM_VIRTUALLY_FRAME" val="{&quot;height&quot;:468,&quot;left&quot;:36,&quot;top&quot;:60,&quot;width&quot;:841.1}"/>
</p:tagLst>
</file>

<file path=ppt/tags/tag46.xml><?xml version="1.0" encoding="utf-8"?>
<p:tagLst xmlns:p="http://schemas.openxmlformats.org/presentationml/2006/main">
  <p:tag name="KSO_WM_DIAGRAM_VIRTUALLY_FRAME" val="{&quot;height&quot;:468,&quot;left&quot;:36,&quot;top&quot;:60,&quot;width&quot;:841.1}"/>
</p:tagLst>
</file>

<file path=ppt/tags/tag5.xml><?xml version="1.0" encoding="utf-8"?>
<p:tagLst xmlns:p="http://schemas.openxmlformats.org/presentationml/2006/main">
  <p:tag name="KSO_WM_DIAGRAM_VIRTUALLY_FRAME" val="{&quot;height&quot;:772.1809091902536,&quot;left&quot;:519.5399212598425,&quot;top&quot;:80.03999999999999,&quot;width&quot;:431.2100787401576}"/>
</p:tagLst>
</file>

<file path=ppt/tags/tag6.xml><?xml version="1.0" encoding="utf-8"?>
<p:tagLst xmlns:p="http://schemas.openxmlformats.org/presentationml/2006/main">
  <p:tag name="KSO_WM_DIAGRAM_VIRTUALLY_FRAME" val="{&quot;height&quot;:772.1809091902536,&quot;left&quot;:519.5399212598425,&quot;top&quot;:80.03999999999999,&quot;width&quot;:431.2100787401576}"/>
</p:tagLst>
</file>

<file path=ppt/tags/tag7.xml><?xml version="1.0" encoding="utf-8"?>
<p:tagLst xmlns:p="http://schemas.openxmlformats.org/presentationml/2006/main">
  <p:tag name="KSO_WM_DIAGRAM_VIRTUALLY_FRAME" val="{&quot;height&quot;:772.1809091902536,&quot;left&quot;:519.5399212598425,&quot;top&quot;:80.03999999999999,&quot;width&quot;:431.2100787401576}"/>
</p:tagLst>
</file>

<file path=ppt/tags/tag8.xml><?xml version="1.0" encoding="utf-8"?>
<p:tagLst xmlns:p="http://schemas.openxmlformats.org/presentationml/2006/main">
  <p:tag name="KSO_WM_DIAGRAM_VIRTUALLY_FRAME" val="{&quot;height&quot;:772.1809091902536,&quot;left&quot;:519.5399212598425,&quot;top&quot;:80.03999999999999,&quot;width&quot;:431.2100787401576}"/>
</p:tagLst>
</file>

<file path=ppt/tags/tag9.xml><?xml version="1.0" encoding="utf-8"?>
<p:tagLst xmlns:p="http://schemas.openxmlformats.org/presentationml/2006/main">
  <p:tag name="KSO_WM_DIAGRAM_VIRTUALLY_FRAME" val="{&quot;height&quot;:772.1809091902536,&quot;left&quot;:519.5399212598425,&quot;top&quot;:80.03999999999999,&quot;width&quot;:431.2100787401576}"/>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2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5962</Words>
  <Application>WPS 演示</Application>
  <PresentationFormat>On-screen Show (4:3)</PresentationFormat>
  <Paragraphs>399</Paragraphs>
  <Slides>9</Slides>
  <Notes>0</Notes>
  <HiddenSlides>0</HiddenSlides>
  <MMClips>0</MMClips>
  <ScaleCrop>false</ScaleCrop>
  <HeadingPairs>
    <vt:vector size="6" baseType="variant">
      <vt:variant>
        <vt:lpstr>已用的字体</vt:lpstr>
      </vt:variant>
      <vt:variant>
        <vt:i4>10</vt:i4>
      </vt:variant>
      <vt:variant>
        <vt:lpstr>主题</vt:lpstr>
      </vt:variant>
      <vt:variant>
        <vt:i4>3</vt:i4>
      </vt:variant>
      <vt:variant>
        <vt:lpstr>幻灯片标题</vt:lpstr>
      </vt:variant>
      <vt:variant>
        <vt:i4>9</vt:i4>
      </vt:variant>
    </vt:vector>
  </HeadingPairs>
  <TitlesOfParts>
    <vt:vector size="22" baseType="lpstr">
      <vt:lpstr>Arial</vt:lpstr>
      <vt:lpstr>宋体</vt:lpstr>
      <vt:lpstr>Wingdings</vt:lpstr>
      <vt:lpstr>微软雅黑</vt:lpstr>
      <vt:lpstr>等线</vt:lpstr>
      <vt:lpstr>Times New Roman</vt:lpstr>
      <vt:lpstr>Wingdings</vt:lpstr>
      <vt:lpstr>Times New Roman</vt:lpstr>
      <vt:lpstr>Calibri</vt:lpstr>
      <vt:lpstr>Arial Unicode MS</vt:lpstr>
      <vt:lpstr>Office Theme</vt:lpstr>
      <vt:lpstr>1_Office Theme</vt:lpstr>
      <vt:lpstr>2_Office Theme</vt:lpstr>
      <vt:lpstr>洛索洛芬钠口服溶液</vt:lpstr>
      <vt:lpstr>目 录</vt:lpstr>
      <vt:lpstr>药品基本信息</vt:lpstr>
      <vt:lpstr>临床需求</vt:lpstr>
      <vt:lpstr>洛索洛芬钠耐受性好，口服溶液剂型用药更安全</vt:lpstr>
      <vt:lpstr>洛索洛芬钠口服溶液起效快、适应症广、镇痛强</vt:lpstr>
      <vt:lpstr>洛索洛芬钠—获得国内外权威指南一致推荐</vt:lpstr>
      <vt:lpstr>洛索洛芬钠口服溶液可弥补目录内吞咽困难患者快速安全止痛的用药不足</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尼莫地平口服溶液（瑞艾平®）</dc:title>
  <dc:creator>银银 金</dc:creator>
  <cp:lastModifiedBy>还魂虫</cp:lastModifiedBy>
  <cp:revision>54</cp:revision>
  <dcterms:created xsi:type="dcterms:W3CDTF">2025-04-07T06:04:00Z</dcterms:created>
  <dcterms:modified xsi:type="dcterms:W3CDTF">2026-06-09T06:52:37Z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2024-07-17T00:00:00Z</vt:filetime>
  </property>
  <property fmtid="{D5CDD505-2E9C-101B-9397-08002B2CF9AE}" pid="3" name="Creator">
    <vt:lpwstr>Acrobat PDFMaker 21 PowerPoint 版</vt:lpwstr>
  </property>
  <property fmtid="{D5CDD505-2E9C-101B-9397-08002B2CF9AE}" pid="4" name="LastSaved">
    <vt:filetime>2025-04-14T00:00:00Z</vt:filetime>
  </property>
  <property fmtid="{D5CDD505-2E9C-101B-9397-08002B2CF9AE}" pid="5" name="ICV">
    <vt:lpwstr>66B0748DA9014182A337871502129E83_13</vt:lpwstr>
  </property>
  <property fmtid="{D5CDD505-2E9C-101B-9397-08002B2CF9AE}" pid="6" name="KSOProductBuildVer">
    <vt:lpwstr>2052-12.1.0.26375</vt:lpwstr>
  </property>
</Properties>
</file>