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2.svg" ContentType="image/svg+xml"/>
  <Override PartName="/ppt/media/image4.svg" ContentType="image/svg+xml"/>
  <Override PartName="/ppt/media/image6.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3"/>
    <p:sldMasterId id="2147483658" r:id="rId4"/>
    <p:sldMasterId id="2147483663" r:id="rId5"/>
    <p:sldMasterId id="2147483668" r:id="rId6"/>
    <p:sldMasterId id="2147483673" r:id="rId7"/>
    <p:sldMasterId id="2147483678" r:id="rId8"/>
    <p:sldMasterId id="2147483683" r:id="rId9"/>
    <p:sldMasterId id="2147483688" r:id="rId10"/>
    <p:sldMasterId id="2147483693" r:id="rId11"/>
    <p:sldMasterId id="2147483698" r:id="rId12"/>
    <p:sldMasterId id="2147483703" r:id="rId13"/>
    <p:sldMasterId id="2147483708" r:id="rId14"/>
    <p:sldMasterId id="2147483713" r:id="rId15"/>
  </p:sldMasterIdLst>
  <p:notesMasterIdLst>
    <p:notesMasterId r:id="rId19"/>
  </p:notesMasterIdLst>
  <p:handoutMasterIdLst>
    <p:handoutMasterId r:id="rId27"/>
  </p:handoutMasterIdLst>
  <p:sldIdLst>
    <p:sldId id="309" r:id="rId16"/>
    <p:sldId id="310" r:id="rId17"/>
    <p:sldId id="311" r:id="rId18"/>
    <p:sldId id="312" r:id="rId20"/>
    <p:sldId id="313" r:id="rId21"/>
    <p:sldId id="314" r:id="rId22"/>
    <p:sldId id="315" r:id="rId23"/>
    <p:sldId id="316" r:id="rId24"/>
    <p:sldId id="317" r:id="rId25"/>
    <p:sldId id="318" r:id="rId26"/>
  </p:sldIdLst>
  <p:sldSz cx="13679805" cy="8279765"/>
  <p:notesSz cx="12192000" cy="6858000"/>
  <p:custDataLst>
    <p:tags r:id="rId31"/>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09" userDrawn="1">
          <p15:clr>
            <a:srgbClr val="A4A3A4"/>
          </p15:clr>
        </p15:guide>
        <p15:guide id="2" pos="24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468"/>
    <a:srgbClr val="009B5C"/>
    <a:srgbClr val="4DBD7A"/>
    <a:srgbClr val="CCECD9"/>
    <a:srgbClr val="B1E2C5"/>
    <a:srgbClr val="00A141"/>
    <a:srgbClr val="E9F3EB"/>
    <a:srgbClr val="DDEBDE"/>
    <a:srgbClr val="E5F7ED"/>
    <a:srgbClr val="0044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中度样式 3 - 强调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36" y="-84"/>
      </p:cViewPr>
      <p:guideLst>
        <p:guide orient="horz" pos="3509"/>
        <p:guide pos="241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8.xml"/><Relationship Id="rId8" Type="http://schemas.openxmlformats.org/officeDocument/2006/relationships/slideMaster" Target="slideMasters/slideMaster7.xml"/><Relationship Id="rId7" Type="http://schemas.openxmlformats.org/officeDocument/2006/relationships/slideMaster" Target="slideMasters/slideMaster6.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1" Type="http://schemas.openxmlformats.org/officeDocument/2006/relationships/tags" Target="tags/tag29.xml"/><Relationship Id="rId30" Type="http://schemas.openxmlformats.org/officeDocument/2006/relationships/tableStyles" Target="tableStyles.xml"/><Relationship Id="rId3" Type="http://schemas.openxmlformats.org/officeDocument/2006/relationships/slideMaster" Target="slideMasters/slideMaster2.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handoutMaster" Target="handoutMasters/handoutMaster1.xml"/><Relationship Id="rId26" Type="http://schemas.openxmlformats.org/officeDocument/2006/relationships/slide" Target="slides/slide10.xml"/><Relationship Id="rId25" Type="http://schemas.openxmlformats.org/officeDocument/2006/relationships/slide" Target="slides/slide9.xml"/><Relationship Id="rId24" Type="http://schemas.openxmlformats.org/officeDocument/2006/relationships/slide" Target="slides/slide8.xml"/><Relationship Id="rId23" Type="http://schemas.openxmlformats.org/officeDocument/2006/relationships/slide" Target="slides/slide7.xml"/><Relationship Id="rId22" Type="http://schemas.openxmlformats.org/officeDocument/2006/relationships/slide" Target="slides/slide6.xml"/><Relationship Id="rId21" Type="http://schemas.openxmlformats.org/officeDocument/2006/relationships/slide" Target="slides/slide5.xml"/><Relationship Id="rId20" Type="http://schemas.openxmlformats.org/officeDocument/2006/relationships/slide" Target="slides/slide4.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3.xml"/><Relationship Id="rId17" Type="http://schemas.openxmlformats.org/officeDocument/2006/relationships/slide" Target="slides/slide2.xml"/><Relationship Id="rId16" Type="http://schemas.openxmlformats.org/officeDocument/2006/relationships/slide" Target="slides/slide1.xml"/><Relationship Id="rId15" Type="http://schemas.openxmlformats.org/officeDocument/2006/relationships/slideMaster" Target="slideMasters/slideMaster14.xml"/><Relationship Id="rId14" Type="http://schemas.openxmlformats.org/officeDocument/2006/relationships/slideMaster" Target="slideMasters/slideMaster13.xml"/><Relationship Id="rId13" Type="http://schemas.openxmlformats.org/officeDocument/2006/relationships/slideMaster" Target="slideMasters/slideMaster12.xml"/><Relationship Id="rId12" Type="http://schemas.openxmlformats.org/officeDocument/2006/relationships/slideMaster" Target="slideMasters/slideMaster11.xml"/><Relationship Id="rId11" Type="http://schemas.openxmlformats.org/officeDocument/2006/relationships/slideMaster" Target="slideMasters/slideMaster10.xml"/><Relationship Id="rId10" Type="http://schemas.openxmlformats.org/officeDocument/2006/relationships/slideMaster" Target="slideMasters/slideMaster9.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900"/>
            </a:lvl1pPr>
          </a:lstStyle>
          <a:p>
            <a:endParaRPr lang="zh-CN" altLang="en-US"/>
          </a:p>
        </p:txBody>
      </p:sp>
      <p:sp>
        <p:nvSpPr>
          <p:cNvPr id="3" name="日期占位符 2"/>
          <p:cNvSpPr>
            <a:spLocks noGrp="1"/>
          </p:cNvSpPr>
          <p:nvPr>
            <p:ph type="dt" sz="quarter" idx="1"/>
          </p:nvPr>
        </p:nvSpPr>
        <p:spPr>
          <a:xfrm>
            <a:off x="6905979" y="0"/>
            <a:ext cx="5283200" cy="344091"/>
          </a:xfrm>
          <a:prstGeom prst="rect">
            <a:avLst/>
          </a:prstGeom>
        </p:spPr>
        <p:txBody>
          <a:bodyPr vert="horz" lIns="91440" tIns="45720" rIns="91440" bIns="45720" rtlCol="0"/>
          <a:lstStyle>
            <a:lvl1pPr algn="r">
              <a:defRPr sz="9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6513910"/>
            <a:ext cx="5283200" cy="344090"/>
          </a:xfrm>
          <a:prstGeom prst="rect">
            <a:avLst/>
          </a:prstGeom>
        </p:spPr>
        <p:txBody>
          <a:bodyPr vert="horz" lIns="91440" tIns="45720" rIns="91440" bIns="45720" rtlCol="0" anchor="b"/>
          <a:lstStyle>
            <a:lvl1pPr algn="l">
              <a:defRPr sz="900"/>
            </a:lvl1pPr>
          </a:lstStyle>
          <a:p>
            <a:endParaRPr lang="zh-CN" altLang="en-US"/>
          </a:p>
        </p:txBody>
      </p:sp>
      <p:sp>
        <p:nvSpPr>
          <p:cNvPr id="5" name="灯片编号占位符 4"/>
          <p:cNvSpPr>
            <a:spLocks noGrp="1"/>
          </p:cNvSpPr>
          <p:nvPr>
            <p:ph type="sldNum" sz="quarter" idx="3"/>
          </p:nvPr>
        </p:nvSpPr>
        <p:spPr>
          <a:xfrm>
            <a:off x="6905979" y="6513910"/>
            <a:ext cx="5283200" cy="344090"/>
          </a:xfrm>
          <a:prstGeom prst="rect">
            <a:avLst/>
          </a:prstGeom>
        </p:spPr>
        <p:txBody>
          <a:bodyPr vert="horz" lIns="91440" tIns="45720" rIns="91440" bIns="45720" rtlCol="0" anchor="b"/>
          <a:lstStyle>
            <a:lvl1pPr algn="r">
              <a:defRPr sz="9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52832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6905979" y="0"/>
            <a:ext cx="52832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183960" y="857250"/>
            <a:ext cx="3824081"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1219200" y="3300413"/>
            <a:ext cx="97536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52832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6905979" y="6513910"/>
            <a:ext cx="52832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最近美国胸科协会</a:t>
            </a:r>
            <a:r>
              <a:rPr lang="en-US" altLang="zh-CN"/>
              <a:t> </a:t>
            </a:r>
            <a:r>
              <a:rPr lang="zh-CN" altLang="en-US"/>
              <a:t>更新指南推荐延长抗血栓预</a:t>
            </a:r>
            <a:r>
              <a:rPr lang="en-US" altLang="zh-CN"/>
              <a:t> </a:t>
            </a:r>
            <a:r>
              <a:rPr lang="zh-CN" altLang="en-US"/>
              <a:t>防治疗时间至全骸关节置换术和髓部周</a:t>
            </a:r>
            <a:r>
              <a:rPr lang="en-US" altLang="zh-CN"/>
              <a:t> </a:t>
            </a:r>
            <a:r>
              <a:rPr lang="zh-CN" altLang="en-US"/>
              <a:t>围骨折术后</a:t>
            </a:r>
            <a:r>
              <a:rPr lang="en-US" altLang="zh-CN"/>
              <a:t>28~35</a:t>
            </a:r>
            <a:r>
              <a:rPr lang="zh-CN" altLang="en-US"/>
              <a:t>天</a:t>
            </a:r>
            <a:r>
              <a:rPr lang="en-US" altLang="en-US"/>
              <a:t></a:t>
            </a:r>
            <a:r>
              <a:rPr lang="zh-CN" altLang="en-US"/>
              <a:t>原</a:t>
            </a:r>
            <a:r>
              <a:rPr lang="en-US" altLang="zh-CN"/>
              <a:t> </a:t>
            </a:r>
            <a:r>
              <a:rPr lang="zh-CN" altLang="en-US"/>
              <a:t>因是</a:t>
            </a:r>
            <a:r>
              <a:rPr lang="en-US" altLang="zh-CN"/>
              <a:t> </a:t>
            </a:r>
            <a:r>
              <a:rPr lang="zh-CN" altLang="en-US"/>
              <a:t>形成</a:t>
            </a:r>
            <a:r>
              <a:rPr lang="en-US" altLang="zh-CN"/>
              <a:t> </a:t>
            </a:r>
            <a:r>
              <a:rPr lang="zh-CN" altLang="en-US"/>
              <a:t>的危险性会持续至术后</a:t>
            </a:r>
            <a:r>
              <a:rPr lang="en-US" altLang="zh-CN"/>
              <a:t>3</a:t>
            </a:r>
            <a:r>
              <a:rPr lang="zh-CN" altLang="en-US"/>
              <a:t>个月。而磺达肝癸钠</a:t>
            </a:r>
            <a:r>
              <a:rPr lang="en-US" altLang="zh-CN"/>
              <a:t> </a:t>
            </a:r>
            <a:r>
              <a:rPr lang="zh-CN" altLang="en-US"/>
              <a:t>、低分子肝素尽</a:t>
            </a:r>
            <a:r>
              <a:rPr lang="en-US" altLang="zh-CN"/>
              <a:t> </a:t>
            </a:r>
            <a:r>
              <a:rPr lang="zh-CN" altLang="en-US"/>
              <a:t>管不需要凝血功</a:t>
            </a:r>
            <a:r>
              <a:rPr lang="en-US" altLang="zh-CN"/>
              <a:t> </a:t>
            </a:r>
            <a:r>
              <a:rPr lang="zh-CN" altLang="en-US"/>
              <a:t>能监测</a:t>
            </a:r>
            <a:r>
              <a:rPr lang="en-US" altLang="zh-CN"/>
              <a:t> </a:t>
            </a:r>
            <a:r>
              <a:rPr lang="en-US" altLang="en-US"/>
              <a:t></a:t>
            </a:r>
            <a:r>
              <a:rPr lang="zh-CN" altLang="en-US"/>
              <a:t>但是其</a:t>
            </a:r>
            <a:r>
              <a:rPr lang="en-US" altLang="zh-CN"/>
              <a:t> </a:t>
            </a:r>
            <a:r>
              <a:rPr lang="zh-CN" altLang="en-US"/>
              <a:t>需经皮下注射</a:t>
            </a:r>
            <a:r>
              <a:rPr lang="en-US" altLang="zh-CN"/>
              <a:t> </a:t>
            </a:r>
            <a:r>
              <a:rPr lang="en-US" altLang="en-US"/>
              <a:t></a:t>
            </a:r>
            <a:r>
              <a:rPr lang="zh-CN" altLang="en-US"/>
              <a:t>会增加患者痛楚</a:t>
            </a:r>
            <a:r>
              <a:rPr lang="en-US" altLang="en-US"/>
              <a:t></a:t>
            </a:r>
            <a:r>
              <a:rPr lang="zh-CN" altLang="en-US"/>
              <a:t>而且保存不方便</a:t>
            </a:r>
            <a:r>
              <a:rPr lang="en-US" altLang="zh-CN"/>
              <a:t> </a:t>
            </a:r>
            <a:r>
              <a:rPr lang="zh-CN" altLang="en-US"/>
              <a:t>。鉴于此</a:t>
            </a:r>
            <a:r>
              <a:rPr lang="en-US" altLang="en-US"/>
              <a:t></a:t>
            </a:r>
            <a:r>
              <a:rPr lang="zh-CN" altLang="en-US"/>
              <a:t>利伐沙班</a:t>
            </a:r>
            <a:r>
              <a:rPr lang="en-US" altLang="zh-CN"/>
              <a:t> </a:t>
            </a:r>
            <a:r>
              <a:rPr lang="zh-CN" altLang="en-US"/>
              <a:t>是直接</a:t>
            </a:r>
            <a:r>
              <a:rPr lang="en-US" altLang="zh-CN"/>
              <a:t> </a:t>
            </a:r>
            <a:r>
              <a:rPr lang="zh-CN" altLang="en-US"/>
              <a:t>因子抑制剂</a:t>
            </a:r>
            <a:r>
              <a:rPr lang="en-US" altLang="zh-CN"/>
              <a:t> </a:t>
            </a:r>
            <a:r>
              <a:rPr lang="en-US" altLang="en-US"/>
              <a:t></a:t>
            </a:r>
            <a:r>
              <a:rPr lang="zh-CN" altLang="en-US"/>
              <a:t>为</a:t>
            </a:r>
            <a:r>
              <a:rPr lang="en-US" altLang="zh-CN"/>
              <a:t> </a:t>
            </a:r>
            <a:r>
              <a:rPr lang="zh-CN" altLang="en-US"/>
              <a:t>口服用药</a:t>
            </a:r>
            <a:r>
              <a:rPr lang="en-US" altLang="en-US"/>
              <a:t></a:t>
            </a:r>
            <a:r>
              <a:rPr lang="zh-CN" altLang="en-US"/>
              <a:t>而且无需凝血功</a:t>
            </a:r>
            <a:r>
              <a:rPr lang="en-US" altLang="zh-CN"/>
              <a:t> </a:t>
            </a:r>
            <a:r>
              <a:rPr lang="zh-CN" altLang="en-US"/>
              <a:t>能监测</a:t>
            </a:r>
            <a:r>
              <a:rPr lang="en-US" altLang="zh-CN"/>
              <a:t> </a:t>
            </a:r>
            <a:r>
              <a:rPr lang="en-US" altLang="en-US"/>
              <a:t></a:t>
            </a:r>
            <a:r>
              <a:rPr lang="zh-CN" altLang="en-US"/>
              <a:t>因而可</a:t>
            </a:r>
            <a:r>
              <a:rPr lang="en-US" altLang="zh-CN"/>
              <a:t> </a:t>
            </a:r>
            <a:r>
              <a:rPr lang="zh-CN" altLang="en-US"/>
              <a:t>以方便患者出院后仍需抗凝治疗</a:t>
            </a:r>
            <a:r>
              <a:rPr lang="en-US" altLang="zh-CN"/>
              <a:t> </a:t>
            </a:r>
            <a:r>
              <a:rPr lang="en-US" altLang="en-US"/>
              <a:t></a:t>
            </a:r>
            <a:r>
              <a:rPr lang="zh-CN" altLang="en-US"/>
              <a:t>提高患者依从性</a:t>
            </a:r>
            <a:r>
              <a:rPr lang="en-US" altLang="en-US"/>
              <a:t></a:t>
            </a: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（）在拜瑞妥组为</a:t>
            </a:r>
            <a:r>
              <a:rPr lang="en-US" altLang="zh-CN"/>
              <a:t>1.2</a:t>
            </a:r>
            <a:r>
              <a:rPr lang="zh-CN" altLang="en-US"/>
              <a:t>％，标准抗凝组为</a:t>
            </a:r>
            <a:r>
              <a:rPr lang="en-US" altLang="zh-CN"/>
              <a:t>4.2</a:t>
            </a:r>
            <a:r>
              <a:rPr lang="zh-CN" altLang="en-US"/>
              <a:t>％（</a:t>
            </a:r>
            <a:r>
              <a:rPr lang="en-US" altLang="zh-CN"/>
              <a:t>HR</a:t>
            </a:r>
            <a:r>
              <a:rPr lang="zh-CN" altLang="en-US"/>
              <a:t>，）。</a:t>
            </a:r>
            <a:endParaRPr lang="zh-CN" altLang="en-US"/>
          </a:p>
          <a:p>
            <a:endParaRPr lang="en-US" altLang="zh-CN"/>
          </a:p>
          <a:p>
            <a:endParaRPr lang="en-US" altLang="zh-CN"/>
          </a:p>
          <a:p>
            <a:endParaRPr lang="en-US" altLang="zh-CN"/>
          </a:p>
          <a:p>
            <a:r>
              <a:rPr lang="zh-CN" altLang="en-US"/>
              <a:t>通过在基线和治疗结束时对患者进行的成像测试中的凝块负荷的减少进一步证实了拜瑞妥的功效。</a:t>
            </a:r>
            <a:r>
              <a:rPr lang="en-US" altLang="zh-CN"/>
              <a:t> </a:t>
            </a:r>
            <a:r>
              <a:rPr lang="zh-CN" altLang="en-US"/>
              <a:t>拜瑞妥组</a:t>
            </a:r>
            <a:r>
              <a:rPr lang="en-US" altLang="zh-CN"/>
              <a:t>38.5</a:t>
            </a:r>
            <a:r>
              <a:rPr lang="zh-CN" altLang="en-US"/>
              <a:t>％的初始</a:t>
            </a:r>
            <a:r>
              <a:rPr lang="en-US" altLang="zh-CN"/>
              <a:t>VTE</a:t>
            </a:r>
            <a:r>
              <a:rPr lang="zh-CN" altLang="en-US"/>
              <a:t>质量完全消退，而标准抗凝组为</a:t>
            </a:r>
            <a:r>
              <a:rPr lang="en-US" altLang="zh-CN"/>
              <a:t>26.1</a:t>
            </a:r>
            <a:r>
              <a:rPr lang="zh-CN" altLang="en-US"/>
              <a:t>％（总体反应，</a:t>
            </a:r>
            <a:r>
              <a:rPr lang="en-US" altLang="zh-CN"/>
              <a:t>1.72; 95</a:t>
            </a:r>
            <a:r>
              <a:rPr lang="zh-CN" altLang="en-US"/>
              <a:t>％</a:t>
            </a:r>
            <a:r>
              <a:rPr lang="en-US" altLang="zh-CN"/>
              <a:t>CI</a:t>
            </a:r>
            <a:r>
              <a:rPr lang="zh-CN" altLang="en-US"/>
              <a:t>，</a:t>
            </a:r>
            <a:r>
              <a:rPr lang="en-US" altLang="zh-CN"/>
              <a:t>1.12-2.69</a:t>
            </a:r>
            <a:r>
              <a:rPr lang="zh-CN" altLang="en-US"/>
              <a:t>）。</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9.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9.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0.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0.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4.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p:txBody>
          <a:bodyPr lIns="0" tIns="0" rIns="0" bIns="0"/>
          <a:lstStyle>
            <a:lvl1pPr>
              <a:defRPr b="0" i="0">
                <a:solidFill>
                  <a:schemeClr val="tx1"/>
                </a:solidFill>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showMasterSp="0">
  <p:cSld name="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8295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324544" y="-369916"/>
            <a:ext cx="790163"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75" y="120771"/>
            <a:ext cx="6415350" cy="519800"/>
          </a:xfrm>
        </p:spPr>
        <p:txBody>
          <a:bodyPr lIns="0" tIns="0" rIns="0" bIns="0"/>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944985" y="101600"/>
            <a:ext cx="1633855" cy="29464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197800"/>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showMasterSp="0">
  <p:cSld name="1_Two Content">
    <p:bg>
      <p:bgPr>
        <a:solidFill>
          <a:schemeClr val="bg1"/>
        </a:solidFill>
        <a:effectLst/>
      </p:bgPr>
    </p:bg>
    <p:spTree>
      <p:nvGrpSpPr>
        <p:cNvPr id="1" name=""/>
        <p:cNvGrpSpPr/>
        <p:nvPr/>
      </p:nvGrpSpPr>
      <p:grpSpPr>
        <a:xfrm>
          <a:off x="0" y="0"/>
          <a:ext cx="0" cy="0"/>
          <a:chOff x="0" y="0"/>
          <a:chExt cx="0" cy="0"/>
        </a:xfrm>
      </p:grpSpPr>
      <p:sp>
        <p:nvSpPr>
          <p:cNvPr id="10" name="矩形 9"/>
          <p:cNvSpPr/>
          <p:nvPr userDrawn="1"/>
        </p:nvSpPr>
        <p:spPr>
          <a:xfrm>
            <a:off x="0" y="0"/>
            <a:ext cx="13680001" cy="1330933"/>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4" name="任意多边形 13"/>
          <p:cNvSpPr/>
          <p:nvPr userDrawn="1"/>
        </p:nvSpPr>
        <p:spPr>
          <a:xfrm rot="5400000">
            <a:off x="92625" y="-118833"/>
            <a:ext cx="1255425" cy="1548667"/>
          </a:xfrm>
          <a:custGeom>
            <a:avLst/>
            <a:gdLst>
              <a:gd name="adj" fmla="val 50000"/>
              <a:gd name="a" fmla="pin 0 adj 100000"/>
              <a:gd name="x1" fmla="*/ w a 200000"/>
              <a:gd name="x2" fmla="*/ w a 100000"/>
              <a:gd name="x3" fmla="+- x1 wd2 0"/>
            </a:gdLst>
            <a:ahLst/>
            <a:cxnLst>
              <a:cxn ang="3">
                <a:pos x="x2" y="t"/>
              </a:cxn>
              <a:cxn ang="cd2">
                <a:pos x="x1" y="vc"/>
              </a:cxn>
              <a:cxn ang="cd4">
                <a:pos x="l" y="b"/>
              </a:cxn>
              <a:cxn ang="cd4">
                <a:pos x="x2" y="b"/>
              </a:cxn>
              <a:cxn ang="cd4">
                <a:pos x="r" y="b"/>
              </a:cxn>
              <a:cxn ang="0">
                <a:pos x="x3" y="vc"/>
              </a:cxn>
            </a:cxnLst>
            <a:rect l="l" t="t" r="r" b="b"/>
            <a:pathLst>
              <a:path w="1109" h="2020">
                <a:moveTo>
                  <a:pt x="555" y="0"/>
                </a:moveTo>
                <a:lnTo>
                  <a:pt x="1109" y="259"/>
                </a:lnTo>
                <a:lnTo>
                  <a:pt x="1109" y="2020"/>
                </a:lnTo>
                <a:lnTo>
                  <a:pt x="2" y="2020"/>
                </a:lnTo>
                <a:lnTo>
                  <a:pt x="2" y="259"/>
                </a:lnTo>
                <a:lnTo>
                  <a:pt x="0" y="259"/>
                </a:lnTo>
                <a:lnTo>
                  <a:pt x="555" y="0"/>
                </a:lnTo>
                <a:close/>
              </a:path>
            </a:pathLst>
          </a:custGeom>
          <a:solidFill>
            <a:srgbClr val="00448E"/>
          </a:solidFill>
          <a:ln>
            <a:noFill/>
          </a:ln>
          <a:effectLst>
            <a:outerShdw blurRad="76200" dist="38100" dir="2700000" algn="tl" rotWithShape="0">
              <a:prstClr val="black">
                <a:alpha val="30000"/>
              </a:prstClr>
            </a:outerShdw>
          </a:effectLst>
        </p:spPr>
        <p:style>
          <a:lnRef idx="2">
            <a:schemeClr val="accent1">
              <a:lumMod val="75000"/>
            </a:schemeClr>
          </a:lnRef>
          <a:fillRef idx="1">
            <a:schemeClr val="accent1"/>
          </a:fillRef>
          <a:effectRef idx="0">
            <a:srgbClr val="FFFFFF"/>
          </a:effectRef>
          <a:fontRef idx="minor">
            <a:schemeClr val="lt1"/>
          </a:fontRef>
        </p:style>
        <p:txBody>
          <a:bodyPr wrap="square" rtlCol="0" anchor="ctr">
            <a:noAutofit/>
          </a:bodyPr>
          <a:p>
            <a:pPr algn="ctr"/>
            <a:endParaRPr lang="zh-CN" altLang="en-US"/>
          </a:p>
        </p:txBody>
      </p:sp>
      <p:sp>
        <p:nvSpPr>
          <p:cNvPr id="2" name="Holder 2"/>
          <p:cNvSpPr>
            <a:spLocks noGrp="1"/>
          </p:cNvSpPr>
          <p:nvPr>
            <p:ph type="title"/>
          </p:nvPr>
        </p:nvSpPr>
        <p:spPr>
          <a:xfrm>
            <a:off x="1588163" y="121133"/>
            <a:ext cx="6415350" cy="875533"/>
          </a:xfrm>
        </p:spPr>
        <p:txBody>
          <a:bodyPr lIns="0" tIns="0" rIns="0" bIns="0">
            <a:no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sz="half" idx="2"/>
          </p:nvPr>
        </p:nvSpPr>
        <p:spPr>
          <a:xfrm>
            <a:off x="684000" y="1904400"/>
            <a:ext cx="5950800" cy="546480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7045200" y="1904400"/>
            <a:ext cx="5950800" cy="546480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11" name="图片 10" descr="未标题-1"/>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829415" y="121285"/>
            <a:ext cx="1642110" cy="295910"/>
          </a:xfrm>
          <a:prstGeom prst="rect">
            <a:avLst/>
          </a:prstGeom>
        </p:spPr>
      </p:pic>
      <p:sp>
        <p:nvSpPr>
          <p:cNvPr id="21" name="文本框 20"/>
          <p:cNvSpPr txBox="1"/>
          <p:nvPr userDrawn="1"/>
        </p:nvSpPr>
        <p:spPr>
          <a:xfrm>
            <a:off x="4567838" y="1119333"/>
            <a:ext cx="4153163" cy="368300"/>
          </a:xfrm>
          <a:prstGeom prst="rect">
            <a:avLst/>
          </a:prstGeom>
          <a:noFill/>
        </p:spPr>
        <p:txBody>
          <a:bodyPr wrap="square" rtlCol="0">
            <a:spAutoFit/>
          </a:bodyPr>
          <a:p>
            <a:endParaRPr lang="zh-CN" altLang="en-US"/>
          </a:p>
        </p:txBody>
      </p:sp>
      <p:sp>
        <p:nvSpPr>
          <p:cNvPr id="12" name="文本占位符 11"/>
          <p:cNvSpPr>
            <a:spLocks noGrp="1"/>
          </p:cNvSpPr>
          <p:nvPr>
            <p:ph type="body" idx="10" hasCustomPrompt="1"/>
          </p:nvPr>
        </p:nvSpPr>
        <p:spPr>
          <a:xfrm>
            <a:off x="121125" y="456551"/>
            <a:ext cx="1194863" cy="397900"/>
          </a:xfrm>
        </p:spPr>
        <p:txBody>
          <a:bodyPr wrap="square">
            <a:noAutofit/>
          </a:bodyPr>
          <a:lstStyle>
            <a:lvl1pPr algn="ctr">
              <a:defRPr sz="2415" b="1">
                <a:solidFill>
                  <a:schemeClr val="bg1"/>
                </a:solidFill>
                <a:latin typeface="微软雅黑" panose="020B0503020204020204" charset="-122"/>
                <a:ea typeface="微软雅黑" panose="020B0503020204020204" charset="-122"/>
              </a:defRPr>
            </a:lvl1pPr>
          </a:lstStyle>
          <a:p>
            <a:pPr lvl="0"/>
            <a:r>
              <a:rPr lang="zh-CN" altLang="en-US" smtClean="0"/>
              <a:t>单击此处</a:t>
            </a:r>
            <a:endParaRPr lang="zh-CN" altLang="en-US"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26000" y="2566800"/>
            <a:ext cx="11628001" cy="173880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052000" y="4636800"/>
            <a:ext cx="9576001" cy="207000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7" Type="http://schemas.openxmlformats.org/officeDocument/2006/relationships/theme" Target="../theme/theme10.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40.xml"/><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s>
</file>

<file path=ppt/slideMasters/_rels/slideMaster11.xml.rels><?xml version="1.0" encoding="UTF-8" standalone="yes"?>
<Relationships xmlns="http://schemas.openxmlformats.org/package/2006/relationships"><Relationship Id="rId7" Type="http://schemas.openxmlformats.org/officeDocument/2006/relationships/theme" Target="../theme/theme1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44.xml"/><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s>
</file>

<file path=ppt/slideMasters/_rels/slideMaster12.xml.rels><?xml version="1.0" encoding="UTF-8" standalone="yes"?>
<Relationships xmlns="http://schemas.openxmlformats.org/package/2006/relationships"><Relationship Id="rId7" Type="http://schemas.openxmlformats.org/officeDocument/2006/relationships/theme" Target="../theme/theme1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s>
</file>

<file path=ppt/slideMasters/_rels/slideMaster13.xml.rels><?xml version="1.0" encoding="UTF-8" standalone="yes"?>
<Relationships xmlns="http://schemas.openxmlformats.org/package/2006/relationships"><Relationship Id="rId7" Type="http://schemas.openxmlformats.org/officeDocument/2006/relationships/theme" Target="../theme/theme1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52.xml"/><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s>
</file>

<file path=ppt/slideMasters/_rels/slideMaster14.xml.rels><?xml version="1.0" encoding="UTF-8" standalone="yes"?>
<Relationships xmlns="http://schemas.openxmlformats.org/package/2006/relationships"><Relationship Id="rId7" Type="http://schemas.openxmlformats.org/officeDocument/2006/relationships/theme" Target="../theme/theme14.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56.xml"/><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s>
</file>

<file path=ppt/slideMasters/_rels/slideMaster2.xml.rels><?xml version="1.0" encoding="UTF-8" standalone="yes"?>
<Relationships xmlns="http://schemas.openxmlformats.org/package/2006/relationships"><Relationship Id="rId7" Type="http://schemas.openxmlformats.org/officeDocument/2006/relationships/theme" Target="../theme/theme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7" Type="http://schemas.openxmlformats.org/officeDocument/2006/relationships/theme" Target="../theme/theme3.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12.xml"/><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7" Type="http://schemas.openxmlformats.org/officeDocument/2006/relationships/theme" Target="../theme/theme4.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7" Type="http://schemas.openxmlformats.org/officeDocument/2006/relationships/theme" Target="../theme/theme5.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20.xml"/><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_rels/slideMaster6.xml.rels><?xml version="1.0" encoding="UTF-8" standalone="yes"?>
<Relationships xmlns="http://schemas.openxmlformats.org/package/2006/relationships"><Relationship Id="rId7" Type="http://schemas.openxmlformats.org/officeDocument/2006/relationships/theme" Target="../theme/theme6.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24.xml"/><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s>
</file>

<file path=ppt/slideMasters/_rels/slideMaster7.xml.rels><?xml version="1.0" encoding="UTF-8" standalone="yes"?>
<Relationships xmlns="http://schemas.openxmlformats.org/package/2006/relationships"><Relationship Id="rId7" Type="http://schemas.openxmlformats.org/officeDocument/2006/relationships/theme" Target="../theme/theme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28.xml"/><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_rels/slideMaster8.xml.rels><?xml version="1.0" encoding="UTF-8" standalone="yes"?>
<Relationships xmlns="http://schemas.openxmlformats.org/package/2006/relationships"><Relationship Id="rId7" Type="http://schemas.openxmlformats.org/officeDocument/2006/relationships/theme" Target="../theme/theme8.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slideLayout" Target="../slideLayouts/slideLayout32.xml"/><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s>
</file>

<file path=ppt/slideMasters/_rels/slideMaster9.xml.rels><?xml version="1.0" encoding="UTF-8" standalone="yes"?>
<Relationships xmlns="http://schemas.openxmlformats.org/package/2006/relationships"><Relationship Id="rId7" Type="http://schemas.openxmlformats.org/officeDocument/2006/relationships/theme" Target="../theme/theme9.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slideLayout" Target="../slideLayouts/slideLayout36.xml"/><Relationship Id="rId3" Type="http://schemas.openxmlformats.org/officeDocument/2006/relationships/slideLayout" Target="../slideLayouts/slideLayout35.xml"/><Relationship Id="rId2" Type="http://schemas.openxmlformats.org/officeDocument/2006/relationships/slideLayout" Target="../slideLayouts/slideLayout34.xml"/><Relationship Id="rId1"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502675" y="120771"/>
            <a:ext cx="6415350" cy="519800"/>
          </a:xfrm>
          <a:prstGeom prst="rect">
            <a:avLst/>
          </a:prstGeom>
        </p:spPr>
        <p:txBody>
          <a:bodyPr wrap="square" lIns="0" tIns="0" rIns="0" bIns="0">
            <a:spAutoFit/>
          </a:bodyPr>
          <a:lstStyle>
            <a:lvl1pPr>
              <a:defRPr sz="3380" b="1" i="0">
                <a:solidFill>
                  <a:schemeClr val="bg1"/>
                </a:solidFill>
                <a:latin typeface="微软雅黑" panose="020B0503020204020204" charset="-122"/>
                <a:cs typeface="微软雅黑" panose="020B0503020204020204" charset="-122"/>
              </a:defRPr>
            </a:lvl1pPr>
          </a:lstStyle>
          <a:p/>
        </p:txBody>
      </p:sp>
      <p:sp>
        <p:nvSpPr>
          <p:cNvPr id="3" name="Holder 3"/>
          <p:cNvSpPr>
            <a:spLocks noGrp="1"/>
          </p:cNvSpPr>
          <p:nvPr>
            <p:ph type="body" idx="1"/>
          </p:nvPr>
        </p:nvSpPr>
        <p:spPr>
          <a:xfrm>
            <a:off x="721420" y="2657973"/>
            <a:ext cx="12402488" cy="4532533"/>
          </a:xfrm>
          <a:prstGeom prst="rect">
            <a:avLst/>
          </a:prstGeom>
        </p:spPr>
        <p:txBody>
          <a:bodyPr wrap="square" lIns="0" tIns="0" rIns="0" bIns="0">
            <a:spAutoFit/>
          </a:bodyPr>
          <a:lstStyle>
            <a:lvl1pPr>
              <a:defRPr b="0" i="0">
                <a:solidFill>
                  <a:schemeClr val="tx1"/>
                </a:solidFill>
              </a:defRPr>
            </a:lvl1pPr>
          </a:lstStyle>
          <a:p/>
        </p:txBody>
      </p:sp>
      <p:sp>
        <p:nvSpPr>
          <p:cNvPr id="4" name="Holder 4"/>
          <p:cNvSpPr>
            <a:spLocks noGrp="1"/>
          </p:cNvSpPr>
          <p:nvPr>
            <p:ph type="ftr" sz="quarter" idx="5"/>
          </p:nvPr>
        </p:nvSpPr>
        <p:spPr>
          <a:xfrm>
            <a:off x="4651200" y="7700400"/>
            <a:ext cx="4377600" cy="41400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684000" y="7700400"/>
            <a:ext cx="3146400" cy="414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2412891" y="7792005"/>
            <a:ext cx="265761" cy="223099"/>
          </a:xfrm>
          <a:prstGeom prst="rect">
            <a:avLst/>
          </a:prstGeom>
        </p:spPr>
        <p:txBody>
          <a:bodyPr wrap="square" lIns="0" tIns="0" rIns="0" bIns="0">
            <a:spAutoFit/>
          </a:bodyPr>
          <a:lstStyle>
            <a:lvl1pPr>
              <a:defRPr sz="1450" b="0" i="0">
                <a:solidFill>
                  <a:srgbClr val="888888"/>
                </a:solidFill>
                <a:latin typeface="等线" panose="02010600030101010101" charset="-122"/>
                <a:cs typeface="等线" panose="02010600030101010101" charset="-122"/>
              </a:defRPr>
            </a:lvl1pPr>
          </a:lstStyle>
          <a:p>
            <a:pPr marL="117475">
              <a:lnSpc>
                <a:spcPts val="1310"/>
              </a:lnSpc>
            </a:pPr>
            <a:fld id="{81D60167-4931-47E6-BA6A-407CBD079E47}" type="slidenum">
              <a:rPr dirty="0"/>
            </a:fld>
            <a:endParaRPr dirty="0"/>
          </a:p>
        </p:txBody>
      </p:sp>
      <p:pic>
        <p:nvPicPr>
          <p:cNvPr id="9" name="图片 8" descr="未标题-1"/>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371501" y="216967"/>
            <a:ext cx="2099738" cy="378733"/>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Lst>
  <p:txStyles>
    <p:titleStyle>
      <a:lvl1pPr>
        <a:defRPr>
          <a:latin typeface="微软雅黑" panose="020B0503020204020204" charset="-122"/>
          <a:ea typeface="微软雅黑" panose="020B0503020204020204" charset="-122"/>
          <a:cs typeface="+mj-cs"/>
        </a:defRPr>
      </a:lvl1pPr>
    </p:titleStyle>
    <p:body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bodyStyle>
    <p:otherStyle>
      <a:lvl1pPr marL="0">
        <a:defRPr>
          <a:latin typeface="+mn-lt"/>
          <a:ea typeface="+mn-ea"/>
          <a:cs typeface="+mn-cs"/>
        </a:defRPr>
      </a:lvl1pPr>
      <a:lvl2pPr marL="551815">
        <a:defRPr>
          <a:latin typeface="+mn-lt"/>
          <a:ea typeface="+mn-ea"/>
          <a:cs typeface="+mn-cs"/>
        </a:defRPr>
      </a:lvl2pPr>
      <a:lvl3pPr marL="1104265">
        <a:defRPr>
          <a:latin typeface="+mn-lt"/>
          <a:ea typeface="+mn-ea"/>
          <a:cs typeface="+mn-cs"/>
        </a:defRPr>
      </a:lvl3pPr>
      <a:lvl4pPr marL="1656080">
        <a:defRPr>
          <a:latin typeface="+mn-lt"/>
          <a:ea typeface="+mn-ea"/>
          <a:cs typeface="+mn-cs"/>
        </a:defRPr>
      </a:lvl4pPr>
      <a:lvl5pPr marL="2207895">
        <a:defRPr>
          <a:latin typeface="+mn-lt"/>
          <a:ea typeface="+mn-ea"/>
          <a:cs typeface="+mn-cs"/>
        </a:defRPr>
      </a:lvl5pPr>
      <a:lvl6pPr marL="2759710">
        <a:defRPr>
          <a:latin typeface="+mn-lt"/>
          <a:ea typeface="+mn-ea"/>
          <a:cs typeface="+mn-cs"/>
        </a:defRPr>
      </a:lvl6pPr>
      <a:lvl7pPr marL="3312160">
        <a:defRPr>
          <a:latin typeface="+mn-lt"/>
          <a:ea typeface="+mn-ea"/>
          <a:cs typeface="+mn-cs"/>
        </a:defRPr>
      </a:lvl7pPr>
      <a:lvl8pPr marL="3863975">
        <a:defRPr>
          <a:latin typeface="+mn-lt"/>
          <a:ea typeface="+mn-ea"/>
          <a:cs typeface="+mn-cs"/>
        </a:defRPr>
      </a:lvl8pPr>
      <a:lvl9pPr marL="441579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55.xml"/><Relationship Id="rId1" Type="http://schemas.openxmlformats.org/officeDocument/2006/relationships/tags" Target="../tags/tag28.xml"/></Relationships>
</file>

<file path=ppt/slides/_rels/slide2.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1" Type="http://schemas.openxmlformats.org/officeDocument/2006/relationships/slideLayout" Target="../slideLayouts/slideLayout38.xml"/><Relationship Id="rId10" Type="http://schemas.openxmlformats.org/officeDocument/2006/relationships/tags" Target="../tags/tag10.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9.xml"/><Relationship Id="rId1" Type="http://schemas.openxmlformats.org/officeDocument/2006/relationships/tags" Target="../tags/tag11.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43.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1" Type="http://schemas.openxmlformats.org/officeDocument/2006/relationships/slideLayout" Target="../slideLayouts/slideLayout47.xml"/><Relationship Id="rId10" Type="http://schemas.openxmlformats.org/officeDocument/2006/relationships/image" Target="../media/image7.png"/><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image" Target="../media/image8.png"/><Relationship Id="rId1" Type="http://schemas.openxmlformats.org/officeDocument/2006/relationships/tags" Target="../tags/tag2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55.xml"/><Relationship Id="rId1" Type="http://schemas.openxmlformats.org/officeDocument/2006/relationships/tags" Target="../tags/tag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9050" y="2500630"/>
            <a:ext cx="13698855" cy="1944370"/>
          </a:xfrm>
          <a:prstGeom prst="rect">
            <a:avLst/>
          </a:prstGeom>
          <a:gradFill>
            <a:gsLst>
              <a:gs pos="0">
                <a:srgbClr val="00A141"/>
              </a:gs>
              <a:gs pos="100000">
                <a:srgbClr val="00448E"/>
              </a:gs>
            </a:gsLst>
            <a:lin ang="0" scaled="0"/>
          </a:gra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object 3"/>
          <p:cNvSpPr txBox="1">
            <a:spLocks noGrp="1"/>
          </p:cNvSpPr>
          <p:nvPr>
            <p:ph type="title"/>
          </p:nvPr>
        </p:nvSpPr>
        <p:spPr>
          <a:xfrm>
            <a:off x="4562890" y="3078915"/>
            <a:ext cx="4812665" cy="751205"/>
          </a:xfrm>
          <a:prstGeom prst="rect">
            <a:avLst/>
          </a:prstGeom>
        </p:spPr>
        <p:txBody>
          <a:bodyPr vert="horz" wrap="square" lIns="0" tIns="12700" rIns="0" bIns="0" rtlCol="0">
            <a:spAutoFit/>
          </a:bodyPr>
          <a:lstStyle/>
          <a:p>
            <a:pPr marL="38100">
              <a:lnSpc>
                <a:spcPct val="100000"/>
              </a:lnSpc>
              <a:spcBef>
                <a:spcPts val="100"/>
              </a:spcBef>
            </a:pPr>
            <a:r>
              <a:rPr sz="4800" spc="-10" dirty="0">
                <a:solidFill>
                  <a:schemeClr val="bg1"/>
                </a:solidFill>
                <a:sym typeface="+mn-ea"/>
              </a:rPr>
              <a:t>利伐沙班颗粒</a:t>
            </a:r>
            <a:endParaRPr lang="zh-CN" sz="4800" spc="-10" dirty="0">
              <a:solidFill>
                <a:schemeClr val="bg1"/>
              </a:solidFill>
              <a:sym typeface="+mn-ea"/>
            </a:endParaRPr>
          </a:p>
        </p:txBody>
      </p:sp>
      <p:sp>
        <p:nvSpPr>
          <p:cNvPr id="4" name="object 4"/>
          <p:cNvSpPr txBox="1"/>
          <p:nvPr/>
        </p:nvSpPr>
        <p:spPr>
          <a:xfrm>
            <a:off x="5761770" y="6230382"/>
            <a:ext cx="2156460" cy="227330"/>
          </a:xfrm>
          <a:prstGeom prst="rect">
            <a:avLst/>
          </a:prstGeom>
        </p:spPr>
        <p:txBody>
          <a:bodyPr vert="horz" wrap="square" lIns="0" tIns="12065" rIns="0" bIns="0" rtlCol="0">
            <a:spAutoFit/>
          </a:bodyPr>
          <a:lstStyle/>
          <a:p>
            <a:pPr marL="12700" algn="ctr">
              <a:lnSpc>
                <a:spcPct val="100000"/>
              </a:lnSpc>
              <a:spcBef>
                <a:spcPts val="95"/>
              </a:spcBef>
            </a:pPr>
            <a:r>
              <a:rPr lang="zh-CN" altLang="en-US" sz="1400">
                <a:latin typeface="微软雅黑" panose="020B0503020204020204" charset="-122"/>
                <a:ea typeface="微软雅黑" panose="020B0503020204020204" charset="-122"/>
                <a:cs typeface="微软雅黑" panose="020B0503020204020204" charset="-122"/>
              </a:rPr>
              <a:t>湖南先施制药有限公司</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5" name="object 5"/>
          <p:cNvSpPr txBox="1"/>
          <p:nvPr/>
        </p:nvSpPr>
        <p:spPr>
          <a:xfrm>
            <a:off x="1353820" y="4954905"/>
            <a:ext cx="10733405" cy="504190"/>
          </a:xfrm>
          <a:prstGeom prst="rect">
            <a:avLst/>
          </a:prstGeom>
        </p:spPr>
        <p:txBody>
          <a:bodyPr vert="horz" wrap="square" lIns="0" tIns="12065" rIns="0" bIns="0" rtlCol="0">
            <a:spAutoFit/>
          </a:bodyPr>
          <a:lstStyle/>
          <a:p>
            <a:pPr marL="12700" algn="ctr">
              <a:lnSpc>
                <a:spcPct val="100000"/>
              </a:lnSpc>
              <a:spcBef>
                <a:spcPts val="95"/>
              </a:spcBef>
            </a:pPr>
            <a:r>
              <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VTE</a:t>
            </a:r>
            <a:r>
              <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3200" b="1" spc="-5"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8" name="object 8"/>
          <p:cNvSpPr txBox="1"/>
          <p:nvPr/>
        </p:nvSpPr>
        <p:spPr>
          <a:xfrm>
            <a:off x="11641004" y="7797769"/>
            <a:ext cx="1854200" cy="206375"/>
          </a:xfrm>
          <a:prstGeom prst="rect">
            <a:avLst/>
          </a:prstGeom>
        </p:spPr>
        <p:txBody>
          <a:bodyPr vert="horz" wrap="square" lIns="0" tIns="14605" rIns="0" bIns="0" rtlCol="0">
            <a:spAutoFit/>
          </a:bodyPr>
          <a:lstStyle/>
          <a:p>
            <a:pPr marL="12700">
              <a:lnSpc>
                <a:spcPct val="100000"/>
              </a:lnSpc>
              <a:spcBef>
                <a:spcPts val="115"/>
              </a:spcBef>
            </a:pPr>
            <a:r>
              <a:rPr sz="1250" i="1" spc="-50" dirty="0">
                <a:solidFill>
                  <a:srgbClr val="AEABAB"/>
                </a:solidFill>
                <a:latin typeface="微软雅黑" panose="020B0503020204020204" charset="-122"/>
                <a:ea typeface="微软雅黑" panose="020B0503020204020204" charset="-122"/>
                <a:cs typeface="微软雅黑" panose="020B0503020204020204" charset="-122"/>
              </a:rPr>
              <a:t>仅供国家医保准入申报使用</a:t>
            </a:r>
            <a:endParaRPr sz="1250">
              <a:latin typeface="微软雅黑" panose="020B0503020204020204" charset="-122"/>
              <a:ea typeface="微软雅黑" panose="020B0503020204020204" charset="-122"/>
              <a:cs typeface="微软雅黑" panose="020B0503020204020204" charset="-122"/>
            </a:endParaRPr>
          </a:p>
        </p:txBody>
      </p:sp>
      <p:pic>
        <p:nvPicPr>
          <p:cNvPr id="13" name="图片 12" descr="未标题-1"/>
          <p:cNvPicPr>
            <a:picLocks noChangeAspect="1"/>
          </p:cNvPicPr>
          <p:nvPr userDrawn="1"/>
        </p:nvPicPr>
        <p:blipFill>
          <a:blip/>
          <a:stretch>
            <a:fillRect/>
          </a:stretch>
        </p:blipFill>
        <p:spPr>
          <a:xfrm>
            <a:off x="11488200" y="253800"/>
            <a:ext cx="1871345" cy="3136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占位符 26"/>
          <p:cNvSpPr>
            <a:spLocks noGrp="1"/>
          </p:cNvSpPr>
          <p:nvPr>
            <p:ph type="body" idx="10"/>
          </p:nvPr>
        </p:nvSpPr>
        <p:spPr/>
        <p:txBody>
          <a:bodyPr/>
          <a:p>
            <a:pPr marL="12700">
              <a:lnSpc>
                <a:spcPct val="100000"/>
              </a:lnSpc>
              <a:spcBef>
                <a:spcPts val="100"/>
              </a:spcBef>
            </a:pPr>
            <a:r>
              <a:rPr lang="zh-CN" altLang="en-US"/>
              <a:t>公平性</a:t>
            </a:r>
            <a:endParaRPr lang="zh-CN" altLang="en-US"/>
          </a:p>
        </p:txBody>
      </p:sp>
      <p:sp>
        <p:nvSpPr>
          <p:cNvPr id="8" name="文本框 7"/>
          <p:cNvSpPr txBox="1"/>
          <p:nvPr>
            <p:custDataLst>
              <p:tags r:id="rId1"/>
            </p:custDataLst>
          </p:nvPr>
        </p:nvSpPr>
        <p:spPr>
          <a:xfrm>
            <a:off x="895699" y="6806495"/>
            <a:ext cx="11258836" cy="970312"/>
          </a:xfrm>
          <a:prstGeom prst="rect">
            <a:avLst/>
          </a:prstGeom>
          <a:noFill/>
        </p:spPr>
        <p:txBody>
          <a:bodyPr wrap="square" rtlCol="0">
            <a:noAutofit/>
          </a:bodyPr>
          <a:p>
            <a:pPr indent="0" latinLnBrk="1">
              <a:lnSpc>
                <a:spcPct val="125000"/>
              </a:lnSpc>
              <a:buFont typeface="Wingdings" panose="05000000000000000000" pitchFamily="2" charset="2"/>
              <a:buNone/>
            </a:pPr>
            <a:endParaRPr sz="1400" b="1"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6" name="文本框 5"/>
          <p:cNvSpPr txBox="1"/>
          <p:nvPr/>
        </p:nvSpPr>
        <p:spPr>
          <a:xfrm>
            <a:off x="1786890" y="254000"/>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pSp>
        <p:nvGrpSpPr>
          <p:cNvPr id="19" name="组合 18"/>
          <p:cNvGrpSpPr/>
          <p:nvPr/>
        </p:nvGrpSpPr>
        <p:grpSpPr>
          <a:xfrm>
            <a:off x="591185" y="939800"/>
            <a:ext cx="12573000" cy="1752600"/>
            <a:chOff x="931" y="1720"/>
            <a:chExt cx="19800" cy="2760"/>
          </a:xfrm>
        </p:grpSpPr>
        <p:grpSp>
          <p:nvGrpSpPr>
            <p:cNvPr id="5" name="组合 4"/>
            <p:cNvGrpSpPr/>
            <p:nvPr/>
          </p:nvGrpSpPr>
          <p:grpSpPr>
            <a:xfrm>
              <a:off x="931" y="1731"/>
              <a:ext cx="19800" cy="2749"/>
              <a:chOff x="931" y="1731"/>
              <a:chExt cx="19800" cy="2749"/>
            </a:xfrm>
          </p:grpSpPr>
          <p:sp>
            <p:nvSpPr>
              <p:cNvPr id="2" name="矩形 1"/>
              <p:cNvSpPr/>
              <p:nvPr/>
            </p:nvSpPr>
            <p:spPr>
              <a:xfrm>
                <a:off x="931" y="1731"/>
                <a:ext cx="3440" cy="709"/>
              </a:xfrm>
              <a:prstGeom prst="rect">
                <a:avLst/>
              </a:prstGeom>
              <a:solidFill>
                <a:srgbClr val="009B5C"/>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 name="矩形 2"/>
              <p:cNvSpPr/>
              <p:nvPr/>
            </p:nvSpPr>
            <p:spPr>
              <a:xfrm>
                <a:off x="931" y="2440"/>
                <a:ext cx="19800" cy="2040"/>
              </a:xfrm>
              <a:prstGeom prst="rect">
                <a:avLst/>
              </a:prstGeom>
              <a:noFill/>
              <a:ln>
                <a:solidFill>
                  <a:srgbClr val="009468"/>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
          <p:nvSpPr>
            <p:cNvPr id="4" name="文本框 3"/>
            <p:cNvSpPr txBox="1"/>
            <p:nvPr/>
          </p:nvSpPr>
          <p:spPr>
            <a:xfrm>
              <a:off x="1051" y="2560"/>
              <a:ext cx="19489" cy="1695"/>
            </a:xfrm>
            <a:prstGeom prst="rect">
              <a:avLst/>
            </a:prstGeom>
            <a:noFill/>
          </p:spPr>
          <p:txBody>
            <a:bodyPr wrap="square" rtlCol="0" anchor="t">
              <a:spAutoFit/>
            </a:bodyPr>
            <a:p>
              <a:pPr algn="l" eaLnBrk="1" hangingPunct="1">
                <a:lnSpc>
                  <a:spcPct val="100000"/>
                </a:lnSpc>
                <a:spcBef>
                  <a:spcPct val="0"/>
                </a:spcBef>
                <a:buFontTx/>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目前儿童静脉血栓栓塞症治疗采用由</a:t>
              </a:r>
              <a:r>
                <a:rPr lang="en-US" alt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APTT </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剂量校正的普通肝素（</a:t>
              </a:r>
              <a:r>
                <a:rPr lang="en-US" alt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UFH</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）静脉给药、体重校正低分子量肝素（</a:t>
              </a:r>
              <a:r>
                <a:rPr lang="en-US" alt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LMWH</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）皮下给药或体重校正磺达肝素的皮下给药初始治疗与后续</a:t>
              </a:r>
              <a:r>
                <a:rPr lang="en-US" alt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VKA</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长期治疗组成。现有的常规抗凝治疗方法需要重复注射和</a:t>
              </a:r>
              <a:r>
                <a:rPr lang="en-US" alt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或定期监测患者的凝血状态，对儿童尤其是幼儿造成相当大的负担。</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而</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颗粒</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具有不可替代的优势：</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无需频繁注射和监测的口服抗凝剂</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、每日服药一次，</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且是</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唯一批准用于儿童静脉血栓用药，故</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利伐沙班颗粒进入医保，将满足更多患者，尤其是儿童、吞咽困难者</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的</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用药需求</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7" name="文本框 6"/>
            <p:cNvSpPr txBox="1"/>
            <p:nvPr/>
          </p:nvSpPr>
          <p:spPr>
            <a:xfrm>
              <a:off x="931" y="1720"/>
              <a:ext cx="3485" cy="667"/>
            </a:xfrm>
            <a:prstGeom prst="rect">
              <a:avLst/>
            </a:prstGeom>
            <a:noFill/>
          </p:spPr>
          <p:txBody>
            <a:bodyPr wrap="square" rtlCol="0" anchor="t">
              <a:spAutoFit/>
            </a:bodyPr>
            <a:p>
              <a:pPr algn="l" eaLnBrk="1" hangingPunct="1">
                <a:lnSpc>
                  <a:spcPct val="120000"/>
                </a:lnSpc>
                <a:spcBef>
                  <a:spcPct val="0"/>
                </a:spcBef>
                <a:buFontTx/>
                <a:buNone/>
              </a:pPr>
              <a:r>
                <a:rPr b="1" dirty="0">
                  <a:solidFill>
                    <a:schemeClr val="bg1"/>
                  </a:solidFill>
                  <a:latin typeface="微软雅黑" panose="020B0503020204020204" charset="-122"/>
                  <a:ea typeface="微软雅黑" panose="020B0503020204020204" charset="-122"/>
                  <a:sym typeface="Arial" panose="020B0604020202020204" pitchFamily="34" charset="0"/>
                </a:rPr>
                <a:t>优化医保目录结构</a:t>
              </a:r>
              <a:endParaRPr lang="zh-CN" altLang="en-US" b="1" dirty="0">
                <a:solidFill>
                  <a:schemeClr val="bg1"/>
                </a:solidFill>
                <a:latin typeface="微软雅黑" panose="020B0503020204020204" charset="-122"/>
                <a:ea typeface="微软雅黑" panose="020B0503020204020204" charset="-122"/>
                <a:sym typeface="Arial" panose="020B0604020202020204" pitchFamily="34" charset="0"/>
              </a:endParaRPr>
            </a:p>
          </p:txBody>
        </p:sp>
      </p:grpSp>
      <p:grpSp>
        <p:nvGrpSpPr>
          <p:cNvPr id="9" name="组合 8"/>
          <p:cNvGrpSpPr/>
          <p:nvPr/>
        </p:nvGrpSpPr>
        <p:grpSpPr>
          <a:xfrm>
            <a:off x="591185" y="2775585"/>
            <a:ext cx="12573000" cy="1745615"/>
            <a:chOff x="931" y="1731"/>
            <a:chExt cx="19800" cy="2749"/>
          </a:xfrm>
        </p:grpSpPr>
        <p:sp>
          <p:nvSpPr>
            <p:cNvPr id="10" name="矩形 9"/>
            <p:cNvSpPr/>
            <p:nvPr/>
          </p:nvSpPr>
          <p:spPr>
            <a:xfrm>
              <a:off x="931" y="1731"/>
              <a:ext cx="3440" cy="709"/>
            </a:xfrm>
            <a:prstGeom prst="rect">
              <a:avLst/>
            </a:prstGeom>
            <a:solidFill>
              <a:srgbClr val="009B5C"/>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1" name="矩形 10"/>
            <p:cNvSpPr/>
            <p:nvPr/>
          </p:nvSpPr>
          <p:spPr>
            <a:xfrm>
              <a:off x="931" y="2440"/>
              <a:ext cx="19800" cy="2040"/>
            </a:xfrm>
            <a:prstGeom prst="rect">
              <a:avLst/>
            </a:prstGeom>
            <a:noFill/>
            <a:ln>
              <a:solidFill>
                <a:srgbClr val="009468"/>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grpSp>
        <p:nvGrpSpPr>
          <p:cNvPr id="13" name="组合 12"/>
          <p:cNvGrpSpPr/>
          <p:nvPr/>
        </p:nvGrpSpPr>
        <p:grpSpPr>
          <a:xfrm>
            <a:off x="591185" y="4638040"/>
            <a:ext cx="12573000" cy="1745615"/>
            <a:chOff x="731" y="8000"/>
            <a:chExt cx="19800" cy="2749"/>
          </a:xfrm>
        </p:grpSpPr>
        <p:sp>
          <p:nvSpPr>
            <p:cNvPr id="14" name="矩形 13"/>
            <p:cNvSpPr/>
            <p:nvPr/>
          </p:nvSpPr>
          <p:spPr>
            <a:xfrm>
              <a:off x="731" y="8000"/>
              <a:ext cx="3440" cy="709"/>
            </a:xfrm>
            <a:prstGeom prst="rect">
              <a:avLst/>
            </a:prstGeom>
            <a:solidFill>
              <a:srgbClr val="009B5C"/>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5" name="矩形 14"/>
            <p:cNvSpPr/>
            <p:nvPr/>
          </p:nvSpPr>
          <p:spPr>
            <a:xfrm>
              <a:off x="731" y="8709"/>
              <a:ext cx="19800" cy="2040"/>
            </a:xfrm>
            <a:prstGeom prst="rect">
              <a:avLst/>
            </a:prstGeom>
            <a:noFill/>
            <a:ln>
              <a:solidFill>
                <a:srgbClr val="009468"/>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grpSp>
        <p:nvGrpSpPr>
          <p:cNvPr id="16" name="组合 15"/>
          <p:cNvGrpSpPr/>
          <p:nvPr/>
        </p:nvGrpSpPr>
        <p:grpSpPr>
          <a:xfrm>
            <a:off x="591185" y="6500495"/>
            <a:ext cx="12573000" cy="1572895"/>
            <a:chOff x="731" y="8000"/>
            <a:chExt cx="19800" cy="2477"/>
          </a:xfrm>
        </p:grpSpPr>
        <p:sp>
          <p:nvSpPr>
            <p:cNvPr id="17" name="矩形 16"/>
            <p:cNvSpPr/>
            <p:nvPr/>
          </p:nvSpPr>
          <p:spPr>
            <a:xfrm>
              <a:off x="731" y="8000"/>
              <a:ext cx="3440" cy="709"/>
            </a:xfrm>
            <a:prstGeom prst="rect">
              <a:avLst/>
            </a:prstGeom>
            <a:solidFill>
              <a:srgbClr val="009B5C"/>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8" name="矩形 17"/>
            <p:cNvSpPr/>
            <p:nvPr/>
          </p:nvSpPr>
          <p:spPr>
            <a:xfrm>
              <a:off x="731" y="8709"/>
              <a:ext cx="19800" cy="1768"/>
            </a:xfrm>
            <a:prstGeom prst="rect">
              <a:avLst/>
            </a:prstGeom>
            <a:noFill/>
            <a:ln>
              <a:solidFill>
                <a:srgbClr val="009468"/>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
        <p:nvSpPr>
          <p:cNvPr id="20" name="文本框 19"/>
          <p:cNvSpPr txBox="1"/>
          <p:nvPr/>
        </p:nvSpPr>
        <p:spPr>
          <a:xfrm>
            <a:off x="591185" y="2747645"/>
            <a:ext cx="6845300" cy="423545"/>
          </a:xfrm>
          <a:prstGeom prst="rect">
            <a:avLst/>
          </a:prstGeom>
          <a:noFill/>
        </p:spPr>
        <p:txBody>
          <a:bodyPr wrap="square" rtlCol="0" anchor="t">
            <a:spAutoFit/>
          </a:bodyPr>
          <a:p>
            <a:pPr algn="l" eaLnBrk="1" hangingPunct="1">
              <a:lnSpc>
                <a:spcPct val="120000"/>
              </a:lnSpc>
              <a:spcBef>
                <a:spcPct val="0"/>
              </a:spcBef>
              <a:buFontTx/>
              <a:buNone/>
            </a:pPr>
            <a:r>
              <a:rPr b="1" dirty="0">
                <a:solidFill>
                  <a:schemeClr val="bg1"/>
                </a:solidFill>
                <a:latin typeface="微软雅黑" panose="020B0503020204020204" charset="-122"/>
                <a:ea typeface="微软雅黑" panose="020B0503020204020204" charset="-122"/>
                <a:sym typeface="Arial" panose="020B0604020202020204" pitchFamily="34" charset="0"/>
              </a:rPr>
              <a:t>不增加临床管理难度</a:t>
            </a:r>
            <a:endParaRPr lang="zh-CN" altLang="en-US"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21" name="文本框 20"/>
          <p:cNvSpPr txBox="1"/>
          <p:nvPr/>
        </p:nvSpPr>
        <p:spPr>
          <a:xfrm>
            <a:off x="743585" y="3226435"/>
            <a:ext cx="10741660" cy="1198880"/>
          </a:xfrm>
          <a:prstGeom prst="rect">
            <a:avLst/>
          </a:prstGeom>
          <a:noFill/>
        </p:spPr>
        <p:txBody>
          <a:bodyPr wrap="square" rtlCol="0" anchor="t">
            <a:spAutoFit/>
          </a:bodyPr>
          <a:p>
            <a:pPr algn="l" eaLnBrk="1" hangingPunct="1">
              <a:lnSpc>
                <a:spcPct val="150000"/>
              </a:lnSpc>
              <a:spcBef>
                <a:spcPct val="0"/>
              </a:spcBef>
              <a:buFontTx/>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不会影响凝血酶对止血系统的正常调节功能</a:t>
            </a: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无需进行常规凝血功能的监测</a:t>
            </a: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治疗窗宽，安全性高、不良反应少</a:t>
            </a:r>
            <a:endPar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50000"/>
              </a:lnSpc>
              <a:buFont typeface="Wingdings" panose="05000000000000000000" pitchFamily="2" charset="2"/>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不易受食物、体重、种族、年龄、性别、脏器功能的影响，药效预测性良好，大多无需调整剂量</a:t>
            </a:r>
            <a:endPar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50000"/>
              </a:lnSpc>
              <a:buFont typeface="Wingdings" panose="05000000000000000000" pitchFamily="2" charset="2"/>
              <a:buNone/>
            </a:pPr>
            <a:r>
              <a:rPr sz="1600" b="1"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以上都大大减少了相关医疗服务的难度及费用</a:t>
            </a:r>
            <a:endParaRPr lang="zh-CN" altLang="en-US" sz="1600" b="1"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22" name="文本框 21"/>
          <p:cNvSpPr txBox="1"/>
          <p:nvPr/>
        </p:nvSpPr>
        <p:spPr>
          <a:xfrm>
            <a:off x="591185" y="4644390"/>
            <a:ext cx="6845300" cy="437515"/>
          </a:xfrm>
          <a:prstGeom prst="rect">
            <a:avLst/>
          </a:prstGeom>
          <a:noFill/>
        </p:spPr>
        <p:txBody>
          <a:bodyPr wrap="square" rtlCol="0" anchor="t">
            <a:spAutoFit/>
          </a:bodyPr>
          <a:p>
            <a:pPr indent="0" latinLnBrk="1">
              <a:lnSpc>
                <a:spcPct val="125000"/>
              </a:lnSpc>
              <a:buFont typeface="Wingdings" panose="05000000000000000000" pitchFamily="2" charset="2"/>
              <a:buNone/>
            </a:pPr>
            <a:r>
              <a:rPr b="1" dirty="0">
                <a:solidFill>
                  <a:schemeClr val="bg1"/>
                </a:solidFill>
                <a:latin typeface="微软雅黑" panose="020B0503020204020204" charset="-122"/>
                <a:ea typeface="微软雅黑" panose="020B0503020204020204" charset="-122"/>
                <a:sym typeface="Arial" panose="020B0604020202020204" pitchFamily="34" charset="0"/>
              </a:rPr>
              <a:t>公众健康影响显著</a:t>
            </a:r>
            <a:endParaRPr lang="zh-CN" altLang="en-US"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23" name="文本框 22"/>
          <p:cNvSpPr txBox="1"/>
          <p:nvPr/>
        </p:nvSpPr>
        <p:spPr>
          <a:xfrm>
            <a:off x="819785" y="5207000"/>
            <a:ext cx="11787505" cy="1014730"/>
          </a:xfrm>
          <a:prstGeom prst="rect">
            <a:avLst/>
          </a:prstGeom>
          <a:noFill/>
        </p:spPr>
        <p:txBody>
          <a:bodyPr wrap="square" rtlCol="0" anchor="t">
            <a:spAutoFit/>
          </a:bodyPr>
          <a:p>
            <a:pPr indent="0" latinLnBrk="1">
              <a:lnSpc>
                <a:spcPct val="125000"/>
              </a:lnSpc>
              <a:buFont typeface="Wingdings" panose="05000000000000000000" pitchFamily="2" charset="2"/>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儿童静脉血栓相对成人其发病率低，但危害深远，近年来其发病率逐渐上升。儿童临床药物研究常由于伦理问题而难以开展，目前被批准用于儿童的抗凝药物极少，在新型口服抗凝药物中，中国唯一批准了利伐沙班用于儿童VTE的治疗和预防。这对于保证儿童健康具有重要意义。</a:t>
            </a:r>
            <a:endPar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24" name="文本框 23"/>
          <p:cNvSpPr txBox="1"/>
          <p:nvPr/>
        </p:nvSpPr>
        <p:spPr>
          <a:xfrm>
            <a:off x="591185" y="6500495"/>
            <a:ext cx="6845300" cy="437515"/>
          </a:xfrm>
          <a:prstGeom prst="rect">
            <a:avLst/>
          </a:prstGeom>
          <a:noFill/>
        </p:spPr>
        <p:txBody>
          <a:bodyPr wrap="square" rtlCol="0" anchor="t">
            <a:spAutoFit/>
          </a:bodyPr>
          <a:p>
            <a:pPr indent="0" latinLnBrk="1">
              <a:lnSpc>
                <a:spcPct val="125000"/>
              </a:lnSpc>
              <a:buFont typeface="Wingdings" panose="05000000000000000000" pitchFamily="2" charset="2"/>
              <a:buNone/>
            </a:pPr>
            <a:r>
              <a:rPr b="1" dirty="0">
                <a:solidFill>
                  <a:schemeClr val="bg1"/>
                </a:solidFill>
                <a:latin typeface="微软雅黑" panose="020B0503020204020204" charset="-122"/>
                <a:ea typeface="微软雅黑" panose="020B0503020204020204" charset="-122"/>
                <a:sym typeface="Arial" panose="020B0604020202020204" pitchFamily="34" charset="0"/>
              </a:rPr>
              <a:t>符合“保基本”原则</a:t>
            </a:r>
            <a:endParaRPr lang="zh-CN" altLang="en-US"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25" name="文本框 24"/>
          <p:cNvSpPr txBox="1"/>
          <p:nvPr/>
        </p:nvSpPr>
        <p:spPr>
          <a:xfrm>
            <a:off x="743585" y="7003415"/>
            <a:ext cx="9236075" cy="829945"/>
          </a:xfrm>
          <a:prstGeom prst="rect">
            <a:avLst/>
          </a:prstGeom>
          <a:noFill/>
        </p:spPr>
        <p:txBody>
          <a:bodyPr wrap="square" rtlCol="0" anchor="t">
            <a:spAutoFit/>
          </a:bodyPr>
          <a:p>
            <a:pPr algn="l" eaLnBrk="1" hangingPunct="1">
              <a:lnSpc>
                <a:spcPct val="150000"/>
              </a:lnSpc>
              <a:spcBef>
                <a:spcPct val="0"/>
              </a:spcBef>
              <a:buFontTx/>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患者人群保障广泛，还可保障儿童、管饲人群等多种人群患者的用药需求</a:t>
            </a:r>
            <a:endPar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50000"/>
              </a:lnSpc>
              <a:spcBef>
                <a:spcPct val="0"/>
              </a:spcBef>
              <a:buFontTx/>
              <a:buNone/>
            </a:pPr>
            <a:r>
              <a:rPr lang="zh-CN" altLang="en-US" sz="16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本产品</a:t>
            </a:r>
            <a:r>
              <a:rPr sz="1600" b="1"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疗程费用适宜</a:t>
            </a:r>
            <a:r>
              <a:rPr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，在参保人承受范围内</a:t>
            </a:r>
            <a:r>
              <a:rPr lang="zh-CN"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lang="zh-CN" altLang="en-US" sz="16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734903" y="2616314"/>
            <a:ext cx="1856105" cy="843280"/>
          </a:xfrm>
          <a:prstGeom prst="rect">
            <a:avLst/>
          </a:prstGeom>
        </p:spPr>
        <p:txBody>
          <a:bodyPr vert="horz" wrap="square" lIns="0" tIns="12700" rIns="0" bIns="0" rtlCol="0">
            <a:spAutoFit/>
          </a:bodyPr>
          <a:lstStyle/>
          <a:p>
            <a:pPr marL="12700">
              <a:lnSpc>
                <a:spcPct val="100000"/>
              </a:lnSpc>
              <a:spcBef>
                <a:spcPts val="100"/>
              </a:spcBef>
              <a:tabLst>
                <a:tab pos="1156970" algn="l"/>
              </a:tabLst>
            </a:pPr>
            <a:r>
              <a:rPr sz="5400" dirty="0">
                <a:solidFill>
                  <a:srgbClr val="00A141"/>
                </a:solidFill>
              </a:rPr>
              <a:t>目</a:t>
            </a:r>
            <a:r>
              <a:rPr lang="en-US" sz="5400" dirty="0">
                <a:solidFill>
                  <a:srgbClr val="00A141"/>
                </a:solidFill>
              </a:rPr>
              <a:t> </a:t>
            </a:r>
            <a:r>
              <a:rPr sz="5400" dirty="0">
                <a:solidFill>
                  <a:srgbClr val="00A141"/>
                </a:solidFill>
              </a:rPr>
              <a:t>录</a:t>
            </a:r>
            <a:endParaRPr sz="5400" dirty="0">
              <a:solidFill>
                <a:srgbClr val="00A141"/>
              </a:solidFill>
            </a:endParaRPr>
          </a:p>
        </p:txBody>
      </p:sp>
      <p:sp>
        <p:nvSpPr>
          <p:cNvPr id="4" name="object 4"/>
          <p:cNvSpPr txBox="1"/>
          <p:nvPr/>
        </p:nvSpPr>
        <p:spPr>
          <a:xfrm>
            <a:off x="2496600" y="4368600"/>
            <a:ext cx="1902460" cy="319405"/>
          </a:xfrm>
          <a:prstGeom prst="rect">
            <a:avLst/>
          </a:prstGeom>
        </p:spPr>
        <p:txBody>
          <a:bodyPr vert="horz" wrap="square" lIns="0" tIns="12065" rIns="0" bIns="0" rtlCol="0">
            <a:spAutoFit/>
          </a:bodyPr>
          <a:lstStyle/>
          <a:p>
            <a:pPr marL="12700">
              <a:lnSpc>
                <a:spcPct val="100000"/>
              </a:lnSpc>
              <a:spcBef>
                <a:spcPts val="95"/>
              </a:spcBef>
            </a:pPr>
            <a:r>
              <a:rPr sz="2000" b="1" spc="-30" dirty="0">
                <a:solidFill>
                  <a:srgbClr val="00A141"/>
                </a:solidFill>
                <a:latin typeface="微软雅黑" panose="020B0503020204020204" charset="-122"/>
                <a:ea typeface="微软雅黑" panose="020B0503020204020204" charset="-122"/>
                <a:cs typeface="微软雅黑" panose="020B0503020204020204" charset="-122"/>
              </a:rPr>
              <a:t>CONTANTS</a:t>
            </a:r>
            <a:endParaRPr sz="2000" b="1" spc="-30" dirty="0">
              <a:solidFill>
                <a:srgbClr val="00A141"/>
              </a:solidFill>
              <a:latin typeface="微软雅黑" panose="020B0503020204020204" charset="-122"/>
              <a:ea typeface="微软雅黑" panose="020B0503020204020204" charset="-122"/>
              <a:cs typeface="微软雅黑" panose="020B0503020204020204" charset="-122"/>
            </a:endParaRPr>
          </a:p>
        </p:txBody>
      </p:sp>
      <p:sp>
        <p:nvSpPr>
          <p:cNvPr id="5" name="object 5"/>
          <p:cNvSpPr txBox="1"/>
          <p:nvPr>
            <p:custDataLst>
              <p:tags r:id="rId1"/>
            </p:custDataLst>
          </p:nvPr>
        </p:nvSpPr>
        <p:spPr>
          <a:xfrm>
            <a:off x="8295420" y="1915595"/>
            <a:ext cx="4486275" cy="520065"/>
          </a:xfrm>
          <a:prstGeom prst="rect">
            <a:avLst/>
          </a:prstGeom>
        </p:spPr>
        <p:txBody>
          <a:bodyPr vert="horz" wrap="square" lIns="0" tIns="12065" rIns="0" bIns="0" rtlCol="0">
            <a:noAutofit/>
          </a:bodyPr>
          <a:lstStyle/>
          <a:p>
            <a:pPr marL="0" marR="0" lvl="0" indent="0" algn="l" defTabSz="457200" rtl="0" eaLnBrk="1" fontAlgn="auto" latinLnBrk="0" hangingPunct="1">
              <a:lnSpc>
                <a:spcPct val="100000"/>
              </a:lnSpc>
              <a:spcBef>
                <a:spcPts val="0"/>
              </a:spcBef>
              <a:spcAft>
                <a:spcPts val="0"/>
              </a:spcAft>
              <a:buClrTx/>
              <a:buSzTx/>
              <a:buFontTx/>
              <a:buNone/>
              <a:defRPr/>
            </a:pPr>
            <a:r>
              <a:rPr lang="zh-CN" altLang="en-US" sz="2000" b="1" noProof="0" dirty="0">
                <a:ln>
                  <a:noFill/>
                </a:ln>
                <a:solidFill>
                  <a:srgbClr val="3477B2"/>
                </a:solidFill>
                <a:effectLst/>
                <a:uLnTx/>
                <a:uFillTx/>
                <a:latin typeface="微软雅黑" panose="020B0503020204020204" charset="-122"/>
                <a:ea typeface="微软雅黑" panose="020B0503020204020204" charset="-122"/>
                <a:sym typeface="微软雅黑" panose="020B0503020204020204" charset="-122"/>
              </a:rPr>
              <a:t>药品基本信息</a:t>
            </a:r>
            <a:endParaRPr lang="zh-CN" altLang="en-US" sz="2000" b="1" noProof="0" dirty="0">
              <a:ln>
                <a:noFill/>
              </a:ln>
              <a:solidFill>
                <a:srgbClr val="3477B2"/>
              </a:solidFill>
              <a:effectLst/>
              <a:uLnTx/>
              <a:uFillTx/>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6" name="object 6"/>
          <p:cNvSpPr txBox="1"/>
          <p:nvPr>
            <p:custDataLst>
              <p:tags r:id="rId2"/>
            </p:custDataLst>
          </p:nvPr>
        </p:nvSpPr>
        <p:spPr>
          <a:xfrm>
            <a:off x="7348010" y="1727635"/>
            <a:ext cx="647588" cy="636773"/>
          </a:xfrm>
          <a:prstGeom prst="rect">
            <a:avLst/>
          </a:prstGeom>
          <a:solidFill>
            <a:srgbClr val="00A141"/>
          </a:solidFill>
        </p:spPr>
        <p:txBody>
          <a:bodyPr vert="horz" wrap="square" lIns="0" tIns="148590" rIns="0" bIns="0" rtlCol="0">
            <a:noAutofit/>
          </a:bodyPr>
          <a:lstStyle/>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01</a:t>
            </a:r>
            <a:endParaRPr sz="2400">
              <a:latin typeface="微软雅黑" panose="020B0503020204020204" charset="-122"/>
              <a:ea typeface="微软雅黑" panose="020B0503020204020204" charset="-122"/>
              <a:cs typeface="微软雅黑" panose="020B0503020204020204" charset="-122"/>
            </a:endParaRPr>
          </a:p>
        </p:txBody>
      </p:sp>
      <p:sp>
        <p:nvSpPr>
          <p:cNvPr id="7" name="object 7"/>
          <p:cNvSpPr txBox="1"/>
          <p:nvPr>
            <p:custDataLst>
              <p:tags r:id="rId3"/>
            </p:custDataLst>
          </p:nvPr>
        </p:nvSpPr>
        <p:spPr>
          <a:xfrm>
            <a:off x="8289705" y="2938580"/>
            <a:ext cx="4410710" cy="867410"/>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安全性</a:t>
            </a:r>
            <a:endPar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p:txBody>
      </p:sp>
      <p:sp>
        <p:nvSpPr>
          <p:cNvPr id="9" name="object 9"/>
          <p:cNvSpPr txBox="1"/>
          <p:nvPr>
            <p:custDataLst>
              <p:tags r:id="rId4"/>
            </p:custDataLst>
          </p:nvPr>
        </p:nvSpPr>
        <p:spPr>
          <a:xfrm>
            <a:off x="8289705" y="5194735"/>
            <a:ext cx="4422775" cy="864870"/>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创新性</a:t>
            </a:r>
            <a:endPar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p:txBody>
      </p:sp>
      <p:sp>
        <p:nvSpPr>
          <p:cNvPr id="11" name="object 11"/>
          <p:cNvSpPr txBox="1"/>
          <p:nvPr>
            <p:custDataLst>
              <p:tags r:id="rId5"/>
            </p:custDataLst>
          </p:nvPr>
        </p:nvSpPr>
        <p:spPr>
          <a:xfrm>
            <a:off x="8289705" y="6351070"/>
            <a:ext cx="4528820" cy="835025"/>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sym typeface="微软雅黑" panose="020B0503020204020204" charset="-122"/>
              </a:rPr>
              <a:t>公平性</a:t>
            </a:r>
            <a:endParaRPr lang="zh-CN" altLang="en-US" sz="2000" b="1" noProof="0" dirty="0">
              <a:ln>
                <a:noFill/>
              </a:ln>
              <a:solidFill>
                <a:srgbClr val="3477B2"/>
              </a:solidFill>
              <a:effectLst/>
              <a:uLnTx/>
              <a:uFillTx/>
              <a:latin typeface="微软雅黑" panose="020B0503020204020204" charset="-122"/>
              <a:ea typeface="微软雅黑" panose="020B0503020204020204" charset="-122"/>
              <a:cs typeface="微软雅黑" panose="020B0503020204020204" charset="-122"/>
              <a:sym typeface="微软雅黑" panose="020B0503020204020204" charset="-122"/>
            </a:endParaRPr>
          </a:p>
        </p:txBody>
      </p:sp>
      <p:sp>
        <p:nvSpPr>
          <p:cNvPr id="13" name="object 13"/>
          <p:cNvSpPr txBox="1"/>
          <p:nvPr>
            <p:custDataLst>
              <p:tags r:id="rId6"/>
            </p:custDataLst>
          </p:nvPr>
        </p:nvSpPr>
        <p:spPr>
          <a:xfrm>
            <a:off x="8391305" y="4038400"/>
            <a:ext cx="4221480" cy="687705"/>
          </a:xfrm>
          <a:prstGeom prst="rect">
            <a:avLst/>
          </a:prstGeom>
        </p:spPr>
        <p:txBody>
          <a:bodyPr vert="horz" wrap="square" lIns="0" tIns="12065" rIns="0" bIns="0" rtlCol="0">
            <a:noAutofit/>
          </a:bodyPr>
          <a:lstStyle/>
          <a:p>
            <a:pPr marL="12700">
              <a:lnSpc>
                <a:spcPct val="100000"/>
              </a:lnSpc>
              <a:spcBef>
                <a:spcPts val="95"/>
              </a:spcBef>
            </a:pPr>
            <a:r>
              <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rPr>
              <a:t>有效性</a:t>
            </a:r>
            <a:endParaRPr lang="zh-CN" altLang="en-US" sz="2000" b="1" noProof="0" dirty="0">
              <a:ln>
                <a:noFill/>
              </a:ln>
              <a:solidFill>
                <a:srgbClr val="3477B2"/>
              </a:solidFill>
              <a:effectLst/>
              <a:uLnTx/>
              <a:uFillTx/>
              <a:latin typeface="微软雅黑" panose="020B0503020204020204" charset="-122"/>
              <a:ea typeface="微软雅黑" panose="020B0503020204020204" charset="-122"/>
              <a:cs typeface="Times New Roman" panose="02020603050405020304" pitchFamily="18" charset="0"/>
              <a:sym typeface="微软雅黑" panose="020B0503020204020204" charset="-122"/>
            </a:endParaRPr>
          </a:p>
        </p:txBody>
      </p:sp>
      <p:sp>
        <p:nvSpPr>
          <p:cNvPr id="15" name="object 15"/>
          <p:cNvSpPr/>
          <p:nvPr/>
        </p:nvSpPr>
        <p:spPr>
          <a:xfrm>
            <a:off x="6840380" y="1566344"/>
            <a:ext cx="0" cy="5511800"/>
          </a:xfrm>
          <a:custGeom>
            <a:avLst/>
            <a:gdLst/>
            <a:ahLst/>
            <a:cxnLst/>
            <a:rect l="l" t="t" r="r" b="b"/>
            <a:pathLst>
              <a:path h="5511800">
                <a:moveTo>
                  <a:pt x="0" y="0"/>
                </a:moveTo>
                <a:lnTo>
                  <a:pt x="0" y="5511304"/>
                </a:lnTo>
              </a:path>
            </a:pathLst>
          </a:custGeom>
          <a:ln w="9525">
            <a:solidFill>
              <a:srgbClr val="4DBD7A"/>
            </a:solidFill>
          </a:ln>
        </p:spPr>
        <p:txBody>
          <a:bodyPr wrap="square" lIns="0" tIns="0" rIns="0" bIns="0" rtlCol="0"/>
          <a:lstStyle/>
          <a:p/>
        </p:txBody>
      </p:sp>
      <p:pic>
        <p:nvPicPr>
          <p:cNvPr id="19" name="图片 18" descr="未标题-1"/>
          <p:cNvPicPr>
            <a:picLocks noChangeAspect="1"/>
          </p:cNvPicPr>
          <p:nvPr/>
        </p:nvPicPr>
        <p:blipFill>
          <a:blip/>
          <a:stretch>
            <a:fillRect/>
          </a:stretch>
        </p:blipFill>
        <p:spPr>
          <a:xfrm>
            <a:off x="11107200" y="177600"/>
            <a:ext cx="2426335" cy="406400"/>
          </a:xfrm>
          <a:prstGeom prst="rect">
            <a:avLst/>
          </a:prstGeom>
        </p:spPr>
      </p:pic>
      <p:sp>
        <p:nvSpPr>
          <p:cNvPr id="20" name="object 6"/>
          <p:cNvSpPr txBox="1"/>
          <p:nvPr>
            <p:custDataLst>
              <p:tags r:id="rId7"/>
            </p:custDataLst>
          </p:nvPr>
        </p:nvSpPr>
        <p:spPr>
          <a:xfrm>
            <a:off x="7342285" y="2770264"/>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2</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1" name="object 6"/>
          <p:cNvSpPr txBox="1"/>
          <p:nvPr>
            <p:custDataLst>
              <p:tags r:id="rId8"/>
            </p:custDataLst>
          </p:nvPr>
        </p:nvSpPr>
        <p:spPr>
          <a:xfrm>
            <a:off x="7342285" y="3874598"/>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3</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2" name="object 6"/>
          <p:cNvSpPr txBox="1"/>
          <p:nvPr>
            <p:custDataLst>
              <p:tags r:id="rId9"/>
            </p:custDataLst>
          </p:nvPr>
        </p:nvSpPr>
        <p:spPr>
          <a:xfrm>
            <a:off x="7342285" y="5040001"/>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4</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
        <p:nvSpPr>
          <p:cNvPr id="23" name="object 6"/>
          <p:cNvSpPr txBox="1"/>
          <p:nvPr>
            <p:custDataLst>
              <p:tags r:id="rId10"/>
            </p:custDataLst>
          </p:nvPr>
        </p:nvSpPr>
        <p:spPr>
          <a:xfrm>
            <a:off x="7342285" y="6205405"/>
            <a:ext cx="647588" cy="636773"/>
          </a:xfrm>
          <a:prstGeom prst="rect">
            <a:avLst/>
          </a:prstGeom>
          <a:solidFill>
            <a:srgbClr val="00A141"/>
          </a:solidFill>
        </p:spPr>
        <p:txBody>
          <a:bodyPr vert="horz" wrap="square" lIns="0" tIns="148590" rIns="0" bIns="0" rtlCol="0">
            <a:noAutofit/>
          </a:bodyPr>
          <a:p>
            <a:pPr marL="159385">
              <a:lnSpc>
                <a:spcPct val="100000"/>
              </a:lnSpc>
              <a:spcBef>
                <a:spcPts val="1170"/>
              </a:spcBef>
            </a:pPr>
            <a:r>
              <a:rPr sz="2400" dirty="0">
                <a:solidFill>
                  <a:srgbClr val="FFFFFF"/>
                </a:solidFill>
                <a:latin typeface="微软雅黑" panose="020B0503020204020204" charset="-122"/>
                <a:ea typeface="微软雅黑" panose="020B0503020204020204" charset="-122"/>
                <a:cs typeface="微软雅黑" panose="020B0503020204020204" charset="-122"/>
              </a:rPr>
              <a:t>0</a:t>
            </a:r>
            <a:r>
              <a:rPr lang="en-US" sz="2400" dirty="0">
                <a:solidFill>
                  <a:srgbClr val="FFFFFF"/>
                </a:solidFill>
                <a:latin typeface="微软雅黑" panose="020B0503020204020204" charset="-122"/>
                <a:ea typeface="微软雅黑" panose="020B0503020204020204" charset="-122"/>
                <a:cs typeface="微软雅黑" panose="020B0503020204020204" charset="-122"/>
              </a:rPr>
              <a:t>5</a:t>
            </a:r>
            <a:endParaRPr lang="en-US" sz="2400" dirty="0">
              <a:solidFill>
                <a:srgbClr val="FFFFFF"/>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占位符 4"/>
          <p:cNvSpPr>
            <a:spLocks noGrp="1"/>
          </p:cNvSpPr>
          <p:nvPr>
            <p:ph type="body" idx="10"/>
          </p:nvPr>
        </p:nvSpPr>
        <p:spPr>
          <a:xfrm>
            <a:off x="0" y="132715"/>
            <a:ext cx="1261110" cy="398145"/>
          </a:xfrm>
        </p:spPr>
        <p:txBody>
          <a:bodyPr/>
          <a:p>
            <a:r>
              <a:rPr lang="zh-CN" altLang="en-US"/>
              <a:t>基本信息</a:t>
            </a:r>
            <a:endParaRPr lang="zh-CN" altLang="en-US"/>
          </a:p>
        </p:txBody>
      </p:sp>
      <p:graphicFrame>
        <p:nvGraphicFramePr>
          <p:cNvPr id="3" name="表格 2"/>
          <p:cNvGraphicFramePr/>
          <p:nvPr>
            <p:custDataLst>
              <p:tags r:id="rId1"/>
            </p:custDataLst>
          </p:nvPr>
        </p:nvGraphicFramePr>
        <p:xfrm>
          <a:off x="209965" y="938965"/>
          <a:ext cx="13177520" cy="7142480"/>
        </p:xfrm>
        <a:graphic>
          <a:graphicData uri="http://schemas.openxmlformats.org/drawingml/2006/table">
            <a:tbl>
              <a:tblPr firstRow="1" bandRow="1">
                <a:tableStyleId>{5940675A-B579-460E-94D1-54222C63F5DA}</a:tableStyleId>
              </a:tblPr>
              <a:tblGrid>
                <a:gridCol w="1782445"/>
                <a:gridCol w="1279525"/>
                <a:gridCol w="2548255"/>
                <a:gridCol w="7567295"/>
              </a:tblGrid>
              <a:tr h="274320">
                <a:tc>
                  <a:txBody>
                    <a:bodyPr/>
                    <a:p>
                      <a:pPr algn="l">
                        <a:buNone/>
                      </a:pPr>
                      <a:r>
                        <a:rPr lang="zh-CN" altLang="en-US" sz="1200" b="1" dirty="0">
                          <a:solidFill>
                            <a:srgbClr val="CF152D"/>
                          </a:solidFill>
                          <a:latin typeface="微软雅黑" panose="020B0503020204020204" charset="-122"/>
                          <a:ea typeface="微软雅黑" panose="020B0503020204020204" charset="-122"/>
                          <a:sym typeface="Arial" panose="020B0604020202020204" pitchFamily="34" charset="0"/>
                        </a:rPr>
                        <a:t>通用名称</a:t>
                      </a:r>
                      <a:endParaRPr lang="zh-CN" altLang="en-US" sz="1200" b="1" dirty="0">
                        <a:solidFill>
                          <a:srgbClr val="CF152D"/>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dirty="0">
                          <a:solidFill>
                            <a:srgbClr val="404040"/>
                          </a:solidFill>
                          <a:latin typeface="微软雅黑" panose="020B0503020204020204" charset="-122"/>
                          <a:ea typeface="微软雅黑" panose="020B0503020204020204" charset="-122"/>
                          <a:sym typeface="Arial" panose="020B0604020202020204" pitchFamily="34" charset="0"/>
                        </a:rPr>
                        <a:t>利伐沙班颗粒</a:t>
                      </a:r>
                      <a:endParaRPr lang="zh-CN" altLang="en-US" sz="1200" dirty="0">
                        <a:solidFill>
                          <a:srgbClr val="40404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marL="0" indent="0" algn="l">
                        <a:buFont typeface="Wingdings" panose="05000000000000000000" pitchFamily="2" charset="2"/>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注册规格</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r>
                        <a:rPr lang="en-US" sz="1200" dirty="0">
                          <a:latin typeface="微软雅黑" panose="020B0503020204020204" charset="-122"/>
                          <a:ea typeface="微软雅黑" panose="020B0503020204020204" charset="-122"/>
                          <a:sym typeface="Arial" panose="020B0604020202020204" pitchFamily="34" charset="0"/>
                        </a:rPr>
                        <a:t>10mg</a:t>
                      </a:r>
                      <a:r>
                        <a:rPr lang="zh-CN" altLang="en-US" sz="1200" dirty="0">
                          <a:latin typeface="微软雅黑" panose="020B0503020204020204" charset="-122"/>
                          <a:ea typeface="微软雅黑" panose="020B0503020204020204" charset="-122"/>
                          <a:sym typeface="Arial" panose="020B0604020202020204" pitchFamily="34" charset="0"/>
                        </a:rPr>
                        <a:t>、</a:t>
                      </a:r>
                      <a:r>
                        <a:rPr lang="en-US" altLang="zh-CN" sz="1200" dirty="0">
                          <a:latin typeface="微软雅黑" panose="020B0503020204020204" charset="-122"/>
                          <a:ea typeface="微软雅黑" panose="020B0503020204020204" charset="-122"/>
                          <a:sym typeface="Arial" panose="020B0604020202020204" pitchFamily="34" charset="0"/>
                        </a:rPr>
                        <a:t>15mg</a:t>
                      </a:r>
                      <a:endParaRPr lang="zh-CN" altLang="en-US" sz="1200" dirty="0">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259080">
                <a:tc>
                  <a:txBody>
                    <a:bodyPr/>
                    <a:p>
                      <a:pPr algn="l">
                        <a:buNone/>
                      </a:pPr>
                      <a:r>
                        <a:rPr lang="zh-CN" altLang="zh-CN" sz="1200" b="1" kern="100" dirty="0">
                          <a:solidFill>
                            <a:srgbClr val="C00000"/>
                          </a:solidFill>
                          <a:effectLst/>
                          <a:latin typeface="微软雅黑" panose="020B0503020204020204" charset="-122"/>
                          <a:ea typeface="微软雅黑" panose="020B0503020204020204" charset="-122"/>
                          <a:sym typeface="Arial" panose="020B0604020202020204" pitchFamily="34" charset="0"/>
                        </a:rPr>
                        <a:t>中国大陆首次上市时间</a:t>
                      </a:r>
                      <a:endParaRPr lang="zh-CN" altLang="zh-CN" sz="1200" b="1" kern="100" dirty="0">
                        <a:solidFill>
                          <a:srgbClr val="C00000"/>
                        </a:solidFill>
                        <a:effectLst/>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en-US" altLang="zh-CN" sz="1200" dirty="0">
                          <a:latin typeface="微软雅黑" panose="020B0503020204020204" charset="-122"/>
                          <a:ea typeface="微软雅黑" panose="020B0503020204020204" charset="-122"/>
                          <a:sym typeface="Arial" panose="020B0604020202020204" pitchFamily="34" charset="0"/>
                        </a:rPr>
                        <a:t>2024</a:t>
                      </a:r>
                      <a:r>
                        <a:rPr lang="zh-CN" altLang="en-US" sz="1200" dirty="0">
                          <a:latin typeface="微软雅黑" panose="020B0503020204020204" charset="-122"/>
                          <a:ea typeface="微软雅黑" panose="020B0503020204020204" charset="-122"/>
                          <a:sym typeface="Arial" panose="020B0604020202020204" pitchFamily="34" charset="0"/>
                        </a:rPr>
                        <a:t>年</a:t>
                      </a:r>
                      <a:r>
                        <a:rPr lang="en-US" altLang="zh-CN" sz="1200" dirty="0">
                          <a:latin typeface="微软雅黑" panose="020B0503020204020204" charset="-122"/>
                          <a:ea typeface="微软雅黑" panose="020B0503020204020204" charset="-122"/>
                          <a:sym typeface="Arial" panose="020B0604020202020204" pitchFamily="34" charset="0"/>
                        </a:rPr>
                        <a:t>3</a:t>
                      </a:r>
                      <a:r>
                        <a:rPr lang="zh-CN" altLang="en-US" sz="1200" dirty="0">
                          <a:latin typeface="微软雅黑" panose="020B0503020204020204" charset="-122"/>
                          <a:ea typeface="微软雅黑" panose="020B0503020204020204" charset="-122"/>
                          <a:sym typeface="Arial" panose="020B0604020202020204" pitchFamily="34" charset="0"/>
                        </a:rPr>
                        <a:t>月</a:t>
                      </a:r>
                      <a:endParaRPr lang="zh-CN" altLang="en-US" sz="1200" dirty="0">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是否为</a:t>
                      </a:r>
                      <a:r>
                        <a:rPr lang="en-US" altLang="zh-CN"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OTC</a:t>
                      </a:r>
                      <a:endParaRPr lang="en-US" altLang="zh-CN"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dirty="0">
                          <a:latin typeface="微软雅黑" panose="020B0503020204020204" charset="-122"/>
                          <a:ea typeface="微软雅黑" panose="020B0503020204020204" charset="-122"/>
                          <a:sym typeface="Arial" panose="020B0604020202020204" pitchFamily="34" charset="0"/>
                        </a:rPr>
                        <a:t>否</a:t>
                      </a:r>
                      <a:endParaRPr lang="zh-CN" altLang="en-US" sz="1200" dirty="0">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762000">
                <a:tc>
                  <a:txBody>
                    <a:bodyPr/>
                    <a:p>
                      <a:pPr algn="l">
                        <a:buNone/>
                      </a:pPr>
                      <a:r>
                        <a:rPr lang="zh-CN" altLang="en-US"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全球首个上市国家</a:t>
                      </a:r>
                      <a:r>
                        <a:rPr lang="en-US" altLang="zh-CN"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a:t>
                      </a:r>
                      <a:r>
                        <a:rPr lang="zh-CN" altLang="en-US"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地区及上市时间</a:t>
                      </a:r>
                      <a:endParaRPr lang="zh-CN" altLang="en-US" sz="1200" b="1" dirty="0">
                        <a:solidFill>
                          <a:srgbClr val="C0000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dirty="0">
                          <a:latin typeface="微软雅黑" panose="020B0503020204020204" charset="-122"/>
                          <a:ea typeface="微软雅黑" panose="020B0503020204020204" charset="-122"/>
                          <a:sym typeface="Arial" panose="020B0604020202020204" pitchFamily="34" charset="0"/>
                        </a:rPr>
                        <a:t>2008年</a:t>
                      </a:r>
                      <a:r>
                        <a:rPr lang="en-US" altLang="zh-CN" sz="1200" dirty="0">
                          <a:latin typeface="微软雅黑" panose="020B0503020204020204" charset="-122"/>
                          <a:ea typeface="微软雅黑" panose="020B0503020204020204" charset="-122"/>
                          <a:sym typeface="Arial" panose="020B0604020202020204" pitchFamily="34" charset="0"/>
                        </a:rPr>
                        <a:t>9</a:t>
                      </a:r>
                      <a:r>
                        <a:rPr lang="zh-CN" altLang="en-US" sz="1200" dirty="0">
                          <a:latin typeface="微软雅黑" panose="020B0503020204020204" charset="-122"/>
                          <a:ea typeface="微软雅黑" panose="020B0503020204020204" charset="-122"/>
                          <a:sym typeface="Arial" panose="020B0604020202020204" pitchFamily="34" charset="0"/>
                        </a:rPr>
                        <a:t>月在欧盟上市（片剂）</a:t>
                      </a:r>
                      <a:endParaRPr lang="zh-CN" altLang="en-US" sz="1200" dirty="0">
                        <a:latin typeface="微软雅黑" panose="020B0503020204020204" charset="-122"/>
                        <a:ea typeface="微软雅黑" panose="020B0503020204020204" charset="-122"/>
                        <a:sym typeface="Arial" panose="020B0604020202020204" pitchFamily="34" charset="0"/>
                      </a:endParaRPr>
                    </a:p>
                    <a:p>
                      <a:pPr algn="l">
                        <a:buNone/>
                      </a:pPr>
                      <a:r>
                        <a:rPr lang="en-US" altLang="zh-CN" sz="1200" dirty="0">
                          <a:latin typeface="微软雅黑" panose="020B0503020204020204" charset="-122"/>
                          <a:ea typeface="微软雅黑" panose="020B0503020204020204" charset="-122"/>
                          <a:sym typeface="Arial" panose="020B0604020202020204" pitchFamily="34" charset="0"/>
                        </a:rPr>
                        <a:t>2015</a:t>
                      </a:r>
                      <a:r>
                        <a:rPr lang="zh-CN" altLang="en-US" sz="1200" dirty="0">
                          <a:latin typeface="微软雅黑" panose="020B0503020204020204" charset="-122"/>
                          <a:ea typeface="微软雅黑" panose="020B0503020204020204" charset="-122"/>
                          <a:sym typeface="Arial" panose="020B0604020202020204" pitchFamily="34" charset="0"/>
                        </a:rPr>
                        <a:t>年</a:t>
                      </a:r>
                      <a:r>
                        <a:rPr lang="en-US" altLang="zh-CN" sz="1200" dirty="0">
                          <a:latin typeface="微软雅黑" panose="020B0503020204020204" charset="-122"/>
                          <a:ea typeface="微软雅黑" panose="020B0503020204020204" charset="-122"/>
                          <a:sym typeface="Arial" panose="020B0604020202020204" pitchFamily="34" charset="0"/>
                        </a:rPr>
                        <a:t>9</a:t>
                      </a:r>
                      <a:r>
                        <a:rPr lang="zh-CN" altLang="en-US" sz="1200" dirty="0">
                          <a:latin typeface="微软雅黑" panose="020B0503020204020204" charset="-122"/>
                          <a:ea typeface="微软雅黑" panose="020B0503020204020204" charset="-122"/>
                          <a:sym typeface="Arial" panose="020B0604020202020204" pitchFamily="34" charset="0"/>
                        </a:rPr>
                        <a:t>月日本上市（细粒剂）</a:t>
                      </a:r>
                      <a:endParaRPr lang="zh-CN" altLang="en-US" sz="1200" dirty="0">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目前大陆地通用名药品的上市情况</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ClrTx/>
                        <a:buSzTx/>
                        <a:buFontTx/>
                      </a:pP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国内共</a:t>
                      </a:r>
                      <a:r>
                        <a:rPr lang="en-US" altLang="zh-CN" sz="1200" dirty="0">
                          <a:latin typeface="微软雅黑" panose="020B0503020204020204" charset="-122"/>
                          <a:ea typeface="微软雅黑" panose="020B0503020204020204" charset="-122"/>
                          <a:cs typeface="微软雅黑" panose="020B0503020204020204" charset="-122"/>
                          <a:sym typeface="微软雅黑" panose="020B0503020204020204" charset="-122"/>
                        </a:rPr>
                        <a:t>3</a:t>
                      </a:r>
                      <a:r>
                        <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rPr>
                        <a:t>个厂家：</a:t>
                      </a:r>
                      <a:endParaRPr lang="zh-CN" altLang="en-US" sz="1200" dirty="0">
                        <a:latin typeface="微软雅黑" panose="020B0503020204020204" charset="-122"/>
                        <a:ea typeface="微软雅黑" panose="020B0503020204020204" charset="-122"/>
                        <a:cs typeface="微软雅黑" panose="020B0503020204020204" charset="-122"/>
                        <a:sym typeface="微软雅黑" panose="020B0503020204020204" charset="-122"/>
                      </a:endParaRPr>
                    </a:p>
                    <a:p>
                      <a:pPr algn="l">
                        <a:buClrTx/>
                        <a:buSzTx/>
                        <a:buFontTx/>
                      </a:pPr>
                      <a:r>
                        <a:rPr lang="zh-CN" altLang="en-US" sz="1200" dirty="0">
                          <a:latin typeface="微软雅黑" panose="020B0503020204020204" charset="-122"/>
                          <a:ea typeface="微软雅黑" panose="020B0503020204020204" charset="-122"/>
                          <a:sym typeface="Arial" panose="020B0604020202020204" pitchFamily="34" charset="0"/>
                        </a:rPr>
                        <a:t>南京海纳制药有限公司</a:t>
                      </a:r>
                      <a:r>
                        <a:rPr lang="zh-CN" sz="1200" dirty="0">
                          <a:latin typeface="微软雅黑" panose="020B0503020204020204" charset="-122"/>
                          <a:ea typeface="微软雅黑" panose="020B0503020204020204" charset="-122"/>
                          <a:sym typeface="Arial" panose="020B0604020202020204" pitchFamily="34" charset="0"/>
                        </a:rPr>
                        <a:t>、</a:t>
                      </a:r>
                      <a:r>
                        <a:rPr lang="zh-CN" altLang="en-US" sz="1200" dirty="0">
                          <a:latin typeface="微软雅黑" panose="020B0503020204020204" charset="-122"/>
                          <a:ea typeface="微软雅黑" panose="020B0503020204020204" charset="-122"/>
                          <a:sym typeface="Arial" panose="020B0604020202020204" pitchFamily="34" charset="0"/>
                        </a:rPr>
                        <a:t>江西施美药业股份有限公司</a:t>
                      </a:r>
                      <a:r>
                        <a:rPr lang="zh-CN" sz="1200" dirty="0">
                          <a:latin typeface="微软雅黑" panose="020B0503020204020204" charset="-122"/>
                          <a:ea typeface="微软雅黑" panose="020B0503020204020204" charset="-122"/>
                          <a:sym typeface="Arial" panose="020B0604020202020204" pitchFamily="34" charset="0"/>
                        </a:rPr>
                        <a:t>、</a:t>
                      </a:r>
                      <a:r>
                        <a:rPr lang="zh-CN" altLang="en-US" sz="1200" dirty="0">
                          <a:latin typeface="微软雅黑" panose="020B0503020204020204" charset="-122"/>
                          <a:ea typeface="微软雅黑" panose="020B0503020204020204" charset="-122"/>
                          <a:sym typeface="Arial" panose="020B0604020202020204" pitchFamily="34" charset="0"/>
                        </a:rPr>
                        <a:t>湖南先施制药</a:t>
                      </a:r>
                      <a:r>
                        <a:rPr lang="en-US" altLang="zh-CN" sz="1200" dirty="0">
                          <a:latin typeface="微软雅黑" panose="020B0503020204020204" charset="-122"/>
                          <a:ea typeface="微软雅黑" panose="020B0503020204020204" charset="-122"/>
                          <a:sym typeface="Arial" panose="020B0604020202020204" pitchFamily="34" charset="0"/>
                        </a:rPr>
                        <a:t>有限公司</a:t>
                      </a:r>
                      <a:r>
                        <a:rPr lang="zh-CN" sz="1200" dirty="0">
                          <a:latin typeface="微软雅黑" panose="020B0503020204020204" charset="-122"/>
                          <a:ea typeface="微软雅黑" panose="020B0503020204020204" charset="-122"/>
                          <a:sym typeface="Arial" panose="020B0604020202020204" pitchFamily="34" charset="0"/>
                        </a:rPr>
                        <a:t>、</a:t>
                      </a:r>
                      <a:endParaRPr lang="zh-CN" sz="1200" dirty="0">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1996440">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适应症</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gridSpan="3">
                  <a:txBody>
                    <a:bodyPr/>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成人 </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1. 用于择期髋关节或膝关节置换手术成年患者，以预防静脉血栓形成（VTE）。</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2. 用于治疗成人深静脉血栓形成（DVT）和肺栓塞（PE）；在完成至少6个月初始治疗后DVT和/或PE复发风险持续存在的患者中，用于降低DVT和/或PE复发的风险。（血流动力学不稳定PE患者参见【注意事项】）</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3. 用于具有一种或多种危险因素（例如：充血性心力衰竭、高血压、年龄≥75岁、糖尿病、卒中或短暂性脑缺血发作病史）的非瓣膜性房颤成年患者，以降低卒中和体循环栓塞的风险。</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 在使用华法林治疗控制良好的条件下，与华法林相比，利伐沙班在降低卒中及体循环栓塞风险方面相对有效性的数据有限。</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儿科人群</a:t>
                      </a:r>
                      <a:endParaRPr lang="zh-CN" altLang="en-US" sz="1200" b="0" dirty="0">
                        <a:solidFill>
                          <a:schemeClr val="tx1"/>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latinLnBrk="1">
                        <a:lnSpc>
                          <a:spcPct val="114000"/>
                        </a:lnSpc>
                      </a:pPr>
                      <a:r>
                        <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rPr>
                        <a:t>用于18岁以下且体重为30kg-50kg及50kg以上的儿童和青少年静脉血栓栓塞症（VTE）患者经过初始非口服抗凝治疗至少 5 天后的 VTE 治疗及预防 VTE 复发。</a:t>
                      </a:r>
                      <a:endParaRPr lang="zh-CN" altLang="en-US" sz="1200" dirty="0">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hMerge="1">
                  <a:tcPr>
                    <a:lnL w="12700" cmpd="sng">
                      <a:solidFill>
                        <a:srgbClr val="C00000"/>
                      </a:solidFill>
                      <a:prstDash val="sysDot"/>
                    </a:lnL>
                    <a:lnR w="12700" cmpd="sng">
                      <a:solidFill>
                        <a:srgbClr val="C00000"/>
                      </a:solidFill>
                      <a:prstDash val="sysDot"/>
                    </a:lnR>
                    <a:lnT w="12700">
                      <a:solidFill>
                        <a:srgbClr val="00A141"/>
                      </a:solidFill>
                      <a:prstDash val="solid"/>
                    </a:lnT>
                    <a:lnB w="12700">
                      <a:solidFill>
                        <a:srgbClr val="00A141"/>
                      </a:solidFill>
                      <a:prstDash val="solid"/>
                    </a:lnB>
                  </a:tcPr>
                </a:tc>
                <a:tc hMerge="1">
                  <a:tcPr>
                    <a:lnL w="12700" cmpd="sng">
                      <a:solidFill>
                        <a:srgbClr val="C00000"/>
                      </a:solidFill>
                      <a:prstDash val="sysDot"/>
                    </a:lnL>
                    <a:lnR w="12700">
                      <a:solidFill>
                        <a:srgbClr val="00A141"/>
                      </a:solidFill>
                      <a:prstDash val="solid"/>
                    </a:lnR>
                    <a:lnT w="12700">
                      <a:solidFill>
                        <a:srgbClr val="00A141"/>
                      </a:solidFill>
                      <a:prstDash val="solid"/>
                    </a:lnT>
                    <a:lnB w="12700">
                      <a:solidFill>
                        <a:srgbClr val="00A141"/>
                      </a:solidFill>
                      <a:prstDash val="solid"/>
                    </a:lnB>
                  </a:tcPr>
                </a:tc>
              </a:tr>
              <a:tr h="259080">
                <a:tc rowSpan="7">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用法用量</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患者</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适应症</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用法用量</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594360">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rowSpan="5">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成人</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预防择期髋关节或膝关节置换手术成年患者的静脉血栓形成</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indent="0"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10mg/天</a:t>
                      </a:r>
                      <a:endParaRPr lang="zh-CN" sz="1200" b="0">
                        <a:solidFill>
                          <a:srgbClr val="000000"/>
                        </a:solidFill>
                        <a:latin typeface="微软雅黑" panose="020B0503020204020204" charset="-122"/>
                        <a:ea typeface="微软雅黑" panose="020B0503020204020204" charset="-122"/>
                        <a:cs typeface="微软雅黑 Light" panose="020B0502040204020203" charset="-122"/>
                      </a:endParaRPr>
                    </a:p>
                    <a:p>
                      <a:pPr indent="0"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接受髋关节大手术的患者，推荐疗程为 35 天</a:t>
                      </a:r>
                      <a:endParaRPr lang="zh-CN" sz="1200" b="0">
                        <a:solidFill>
                          <a:srgbClr val="000000"/>
                        </a:solidFill>
                        <a:latin typeface="微软雅黑" panose="020B0503020204020204" charset="-122"/>
                        <a:ea typeface="微软雅黑" panose="020B0503020204020204" charset="-122"/>
                        <a:cs typeface="微软雅黑 Light" panose="020B0502040204020203" charset="-122"/>
                      </a:endParaRPr>
                    </a:p>
                    <a:p>
                      <a:pPr indent="0"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接受膝关节大手术的患者，推荐疗程为 12 天</a:t>
                      </a:r>
                      <a:endParaRPr lang="zh-CN" altLang="en-US" sz="1200">
                        <a:solidFill>
                          <a:srgbClr val="000000"/>
                        </a:solidFill>
                        <a:latin typeface="微软雅黑" panose="020B0503020204020204" charset="-122"/>
                        <a:ea typeface="微软雅黑" panose="020B0503020204020204" charset="-122"/>
                        <a:cs typeface="微软雅黑 Light" panose="020B0502040204020203" charset="-122"/>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259080">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rowSpan="3">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治疗和降低 DVT 和 PE复发的风险</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第 1 天-第 21 天，15 mg，每日两次</a:t>
                      </a:r>
                      <a:endParaRPr lang="zh-CN" altLang="en-US"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259080">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从第 22 天起，20 mg，每日一次</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426720">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nchor="ctr" anchorCtr="0">
                    <a:lnL w="12700">
                      <a:solidFill>
                        <a:srgbClr val="00A141"/>
                      </a:solidFill>
                      <a:prstDash val="solid"/>
                    </a:lnL>
                    <a:lnR w="12700">
                      <a:solidFill>
                        <a:srgbClr val="00A141"/>
                      </a:solidFill>
                      <a:prstDash val="solid"/>
                    </a:lnR>
                    <a:lnT w="12700" cmpd="sng">
                      <a:solidFill>
                        <a:srgbClr val="C00000"/>
                      </a:solidFill>
                      <a:prstDash val="sysDot"/>
                    </a:lnT>
                    <a:lnB w="12700">
                      <a:solidFill>
                        <a:srgbClr val="00A141"/>
                      </a:solidFill>
                      <a:prstDash val="solid"/>
                    </a:lnB>
                  </a:tcPr>
                </a:tc>
                <a:tc>
                  <a:txBody>
                    <a:bodyPr/>
                    <a:p>
                      <a:pPr indent="0"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对于完成至少 6 个月标准抗凝治疗后持续存在 DVT 和/或 PE 风险的患者10 mg 每日一次，或20 mg 每日一次</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426720">
                <a:tc vMerge="1">
                  <a:tcPr>
                    <a:lnL w="12700">
                      <a:solidFill>
                        <a:srgbClr val="00A141"/>
                      </a:solidFill>
                      <a:prstDash val="solid"/>
                    </a:lnL>
                    <a:lnR w="12700">
                      <a:solidFill>
                        <a:srgbClr val="00A141"/>
                      </a:solidFill>
                      <a:prstDash val="solid"/>
                    </a:lnR>
                    <a:lnT w="12700" cmpd="sng">
                      <a:solidFill>
                        <a:srgbClr val="C00000"/>
                      </a:solidFill>
                      <a:prstDash val="sysDot"/>
                    </a:lnT>
                    <a:lnB w="12700" cmpd="sng">
                      <a:solidFill>
                        <a:srgbClr val="C00000"/>
                      </a:solidFill>
                      <a:prstDash val="sysDot"/>
                    </a:lnB>
                  </a:tcPr>
                </a:tc>
                <a:tc vMerge="1">
                  <a:tcPr>
                    <a:lnL w="12700">
                      <a:solidFill>
                        <a:srgbClr val="00A141"/>
                      </a:solidFill>
                      <a:prstDash val="solid"/>
                    </a:lnL>
                    <a:lnR w="12700">
                      <a:solidFill>
                        <a:srgbClr val="00A141"/>
                      </a:solidFill>
                      <a:prstDash val="solid"/>
                    </a:lnR>
                    <a:lnT w="12700" cmpd="sng">
                      <a:solidFill>
                        <a:srgbClr val="C00000"/>
                      </a:solidFill>
                      <a:prstDash val="sysDot"/>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非瓣膜性房颤成年患者，降低卒中和体循环栓塞的风险</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20mg 每日一次</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15mg 每日一次（低体重和高龄（&gt;75岁）</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426720">
                <a:tc vMerge="1">
                  <a:tcPr>
                    <a:lnL w="12700">
                      <a:solidFill>
                        <a:srgbClr val="00A141"/>
                      </a:solidFill>
                      <a:prstDash val="solid"/>
                    </a:lnL>
                    <a:lnR w="12700">
                      <a:solidFill>
                        <a:srgbClr val="00A141"/>
                      </a:solidFill>
                      <a:prstDash val="solid"/>
                    </a:lnR>
                    <a:lnT w="12700" cmpd="sng">
                      <a:solidFill>
                        <a:srgbClr val="C00000"/>
                      </a:solidFill>
                      <a:prstDash val="sysDot"/>
                    </a:lnT>
                    <a:lnB w="12700">
                      <a:solidFill>
                        <a:srgbClr val="00A141"/>
                      </a:solidFill>
                      <a:prstDash val="solid"/>
                    </a:lnB>
                  </a:tcPr>
                </a:tc>
                <a:tc>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儿童</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VTE 及预防 VTE 复发</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a:txBody>
                    <a:bodyPr/>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体重 30-50 kg：15 mg ，每日给药一次</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p>
                      <a:pPr algn="l">
                        <a:buNone/>
                      </a:pPr>
                      <a:r>
                        <a:rPr lang="zh-CN" sz="1200">
                          <a:solidFill>
                            <a:srgbClr val="000000"/>
                          </a:solidFill>
                          <a:latin typeface="微软雅黑" panose="020B0503020204020204" charset="-122"/>
                          <a:ea typeface="微软雅黑" panose="020B0503020204020204" charset="-122"/>
                          <a:cs typeface="微软雅黑 Light" panose="020B0502040204020203" charset="-122"/>
                          <a:sym typeface="+mn-ea"/>
                        </a:rPr>
                        <a:t>体重≥50 kg：20 mg， 每日给药一次</a:t>
                      </a:r>
                      <a:endParaRPr lang="zh-CN" sz="1200">
                        <a:solidFill>
                          <a:srgbClr val="000000"/>
                        </a:solidFill>
                        <a:latin typeface="微软雅黑" panose="020B0503020204020204" charset="-122"/>
                        <a:ea typeface="微软雅黑" panose="020B0503020204020204" charset="-122"/>
                        <a:cs typeface="微软雅黑 Light" panose="020B0502040204020203" charset="-122"/>
                        <a:sym typeface="+mn-ea"/>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r h="426720">
                <a:tc>
                  <a:txBody>
                    <a:bodyPr/>
                    <a:p>
                      <a:pPr algn="l">
                        <a:buNone/>
                      </a:pPr>
                      <a:r>
                        <a:rPr lang="zh-CN" altLang="en-US" sz="1200" b="1">
                          <a:solidFill>
                            <a:srgbClr val="FF0000"/>
                          </a:solidFill>
                          <a:latin typeface="微软雅黑" panose="020B0503020204020204" charset="-122"/>
                          <a:ea typeface="微软雅黑" panose="020B0503020204020204" charset="-122"/>
                          <a:sym typeface="微软雅黑" panose="020B0503020204020204" charset="-122"/>
                        </a:rPr>
                        <a:t>参照药品建议</a:t>
                      </a:r>
                      <a:endParaRPr lang="zh-CN" altLang="en-US" sz="1200" b="1">
                        <a:solidFill>
                          <a:srgbClr val="FF0000"/>
                        </a:solidFill>
                        <a:latin typeface="微软雅黑" panose="020B0503020204020204" charset="-122"/>
                        <a:ea typeface="微软雅黑" panose="020B0503020204020204" charset="-122"/>
                        <a:sym typeface="微软雅黑" panose="020B0503020204020204" charset="-122"/>
                      </a:endParaRPr>
                    </a:p>
                    <a:p>
                      <a:pPr algn="l">
                        <a:buNone/>
                      </a:pPr>
                      <a:endParaRPr lang="zh-CN" altLang="en-US" sz="1200" b="1" dirty="0">
                        <a:solidFill>
                          <a:srgbClr val="FF0000"/>
                        </a:solidFill>
                        <a:latin typeface="微软雅黑" panose="020B0503020204020204" charset="-122"/>
                        <a:ea typeface="微软雅黑" panose="020B0503020204020204" charset="-122"/>
                        <a:sym typeface="微软雅黑" panose="020B0503020204020204" charset="-122"/>
                      </a:endParaRPr>
                    </a:p>
                  </a:txBody>
                  <a:tcPr>
                    <a:lnL w="12700">
                      <a:solidFill>
                        <a:srgbClr val="00A141"/>
                      </a:solidFill>
                      <a:prstDash val="solid"/>
                    </a:lnL>
                    <a:lnR w="12700">
                      <a:solidFill>
                        <a:srgbClr val="00A141"/>
                      </a:solidFill>
                      <a:prstDash val="solid"/>
                    </a:lnR>
                    <a:lnT w="12700" cmpd="sng">
                      <a:solidFill>
                        <a:srgbClr val="C00000"/>
                      </a:solidFill>
                      <a:prstDash val="sysDot"/>
                    </a:lnT>
                    <a:lnB w="12700">
                      <a:solidFill>
                        <a:srgbClr val="00A141"/>
                      </a:solidFill>
                      <a:prstDash val="solid"/>
                    </a:lnB>
                  </a:tcPr>
                </a:tc>
                <a:tc gridSpan="3">
                  <a:txBody>
                    <a:bodyPr/>
                    <a:p>
                      <a:pPr algn="l">
                        <a:buNone/>
                      </a:pP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磺达肝葵钠：医保乙类，和利伐沙班都属于</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Xa</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因子抑制剂，都应用于髋、膝关节置换术后的抗凝治疗。利伐沙班干混悬剂用于儿童（出生至</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&lt;18 </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岁）</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VTE </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治疗的</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III </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期研究中采用对照组为肝素类（皮下注射低分子肝素（</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LMWH</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）、皮下注射磺达肝癸钠、静脉注射普通肝素（</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UFH</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））或转为口服维生素</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 K </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拮抗剂（</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VKA</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）的标准抗凝组。其中磺达肝葵钠相比</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LMWH</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和</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UFH</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、不抑制</a:t>
                      </a:r>
                      <a:r>
                        <a:rPr lang="en-US" altLang="en-US" sz="1200" b="1" dirty="0">
                          <a:solidFill>
                            <a:srgbClr val="C00000"/>
                          </a:solidFill>
                          <a:latin typeface="微软雅黑" panose="020B0503020204020204" charset="-122"/>
                          <a:ea typeface="微软雅黑" panose="020B0503020204020204" charset="-122"/>
                          <a:sym typeface="Arial" panose="020B0604020202020204" pitchFamily="34" charset="0"/>
                        </a:rPr>
                        <a:t>Ⅱ</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a</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（凝血酶），大大降低出血风险，几乎不诱发肝素诱导的血小板减少症（</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HIT</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）。同时磺达肝葵钠相比</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VKA</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，固定剂量，无食物相互作用</a:t>
                      </a:r>
                      <a:r>
                        <a:rPr lang="en-US" altLang="zh-CN" sz="1200" b="1" dirty="0">
                          <a:solidFill>
                            <a:srgbClr val="C00000"/>
                          </a:solidFill>
                          <a:latin typeface="微软雅黑" panose="020B0503020204020204" charset="-122"/>
                          <a:ea typeface="微软雅黑" panose="020B0503020204020204" charset="-122"/>
                          <a:sym typeface="Arial" panose="020B0604020202020204" pitchFamily="34" charset="0"/>
                        </a:rPr>
                        <a:t>‌</a:t>
                      </a:r>
                      <a:r>
                        <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rPr>
                        <a:t>，无需常规凝血监测，临床应用更广泛，故作为主要参照品。</a:t>
                      </a:r>
                      <a:endParaRPr lang="zh-CN" altLang="en-US" sz="1200" b="1" dirty="0">
                        <a:solidFill>
                          <a:srgbClr val="C00000"/>
                        </a:solidFill>
                        <a:latin typeface="微软雅黑" panose="020B0503020204020204" charset="-122"/>
                        <a:ea typeface="微软雅黑" panose="020B0503020204020204" charset="-122"/>
                        <a:sym typeface="Arial" panose="020B0604020202020204" pitchFamily="34" charset="0"/>
                      </a:endParaRPr>
                    </a:p>
                  </a:txBody>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hMerge="1">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c hMerge="1">
                  <a:tcPr anchor="ctr" anchorCtr="0">
                    <a:lnL w="12700">
                      <a:solidFill>
                        <a:srgbClr val="00A141"/>
                      </a:solidFill>
                      <a:prstDash val="solid"/>
                    </a:lnL>
                    <a:lnR w="12700">
                      <a:solidFill>
                        <a:srgbClr val="00A141"/>
                      </a:solidFill>
                      <a:prstDash val="solid"/>
                    </a:lnR>
                    <a:lnT w="12700">
                      <a:solidFill>
                        <a:srgbClr val="00A141"/>
                      </a:solidFill>
                      <a:prstDash val="solid"/>
                    </a:lnT>
                    <a:lnB w="12700">
                      <a:solidFill>
                        <a:srgbClr val="00A141"/>
                      </a:solidFill>
                      <a:prstDash val="solid"/>
                    </a:lnB>
                  </a:tcPr>
                </a:tc>
              </a:tr>
            </a:tbl>
          </a:graphicData>
        </a:graphic>
      </p:graphicFrame>
      <p:sp>
        <p:nvSpPr>
          <p:cNvPr id="2" name="文本框 1"/>
          <p:cNvSpPr txBox="1"/>
          <p:nvPr/>
        </p:nvSpPr>
        <p:spPr>
          <a:xfrm>
            <a:off x="1657985" y="177800"/>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159426" y="811030"/>
            <a:ext cx="5717540" cy="519430"/>
          </a:xfrm>
        </p:spPr>
        <p:txBody>
          <a:bodyPr/>
          <a:p>
            <a:r>
              <a:rPr lang="zh-CN" altLang="en-US"/>
              <a:t>临床需求</a:t>
            </a:r>
            <a:endParaRPr lang="zh-CN" altLang="en-US"/>
          </a:p>
        </p:txBody>
      </p:sp>
      <p:sp>
        <p:nvSpPr>
          <p:cNvPr id="5" name="文本占位符 4"/>
          <p:cNvSpPr>
            <a:spLocks noGrp="1"/>
          </p:cNvSpPr>
          <p:nvPr>
            <p:ph type="body" idx="10"/>
          </p:nvPr>
        </p:nvSpPr>
        <p:spPr>
          <a:xfrm>
            <a:off x="-73660" y="197485"/>
            <a:ext cx="1390015" cy="398145"/>
          </a:xfrm>
        </p:spPr>
        <p:txBody>
          <a:bodyPr/>
          <a:p>
            <a:r>
              <a:rPr lang="zh-CN" altLang="en-US"/>
              <a:t>基本信息</a:t>
            </a:r>
            <a:endParaRPr lang="zh-CN" altLang="en-US"/>
          </a:p>
        </p:txBody>
      </p:sp>
      <p:grpSp>
        <p:nvGrpSpPr>
          <p:cNvPr id="9" name="组合 8"/>
          <p:cNvGrpSpPr/>
          <p:nvPr/>
        </p:nvGrpSpPr>
        <p:grpSpPr>
          <a:xfrm>
            <a:off x="291465" y="949955"/>
            <a:ext cx="12998060" cy="1737788"/>
            <a:chOff x="800" y="2061"/>
            <a:chExt cx="20203" cy="5101"/>
          </a:xfrm>
        </p:grpSpPr>
        <p:sp>
          <p:nvSpPr>
            <p:cNvPr id="17" name="对角圆角矩形 4"/>
            <p:cNvSpPr/>
            <p:nvPr>
              <p:custDataLst>
                <p:tags r:id="rId1"/>
              </p:custDataLst>
            </p:nvPr>
          </p:nvSpPr>
          <p:spPr>
            <a:xfrm>
              <a:off x="819" y="2061"/>
              <a:ext cx="4136" cy="926"/>
            </a:xfrm>
            <a:prstGeom prst="round2DiagRect">
              <a:avLst/>
            </a:prstGeom>
            <a:solidFill>
              <a:srgbClr val="00A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rPr>
                <a:t>疾病基本情况：</a:t>
              </a:r>
              <a:endParaRPr lang="zh-CN" altLang="en-US" sz="1600" b="1" dirty="0">
                <a:solidFill>
                  <a:schemeClr val="bg1"/>
                </a:solidFill>
                <a:latin typeface="微软雅黑" panose="020B0503020204020204" charset="-122"/>
                <a:ea typeface="微软雅黑" panose="020B0503020204020204" charset="-122"/>
                <a:sym typeface="Arial" panose="020B0604020202020204" pitchFamily="34" charset="0"/>
              </a:endParaRPr>
            </a:p>
          </p:txBody>
        </p:sp>
        <p:sp>
          <p:nvSpPr>
            <p:cNvPr id="18" name="矩形 17"/>
            <p:cNvSpPr/>
            <p:nvPr/>
          </p:nvSpPr>
          <p:spPr>
            <a:xfrm>
              <a:off x="800" y="2976"/>
              <a:ext cx="20203" cy="4186"/>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grpSp>
      <p:grpSp>
        <p:nvGrpSpPr>
          <p:cNvPr id="6" name="组合 5"/>
          <p:cNvGrpSpPr/>
          <p:nvPr/>
        </p:nvGrpSpPr>
        <p:grpSpPr>
          <a:xfrm>
            <a:off x="265430" y="2837815"/>
            <a:ext cx="13024485" cy="2931099"/>
            <a:chOff x="9101" y="2495"/>
            <a:chExt cx="20511" cy="5565"/>
          </a:xfrm>
        </p:grpSpPr>
        <p:sp>
          <p:nvSpPr>
            <p:cNvPr id="31" name="对角圆角矩形 4"/>
            <p:cNvSpPr/>
            <p:nvPr>
              <p:custDataLst>
                <p:tags r:id="rId2"/>
              </p:custDataLst>
            </p:nvPr>
          </p:nvSpPr>
          <p:spPr>
            <a:xfrm>
              <a:off x="9120" y="2495"/>
              <a:ext cx="4314" cy="848"/>
            </a:xfrm>
            <a:prstGeom prst="round2DiagRect">
              <a:avLst/>
            </a:prstGeom>
            <a:solidFill>
              <a:srgbClr val="00A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尚存未满足的临床需求：</a:t>
              </a:r>
              <a:endPar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endParaRPr>
            </a:p>
          </p:txBody>
        </p:sp>
        <p:sp>
          <p:nvSpPr>
            <p:cNvPr id="32" name="矩形 31"/>
            <p:cNvSpPr/>
            <p:nvPr>
              <p:custDataLst>
                <p:tags r:id="rId3"/>
              </p:custDataLst>
            </p:nvPr>
          </p:nvSpPr>
          <p:spPr>
            <a:xfrm>
              <a:off x="9101" y="3320"/>
              <a:ext cx="20511" cy="4740"/>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grpSp>
      <p:sp>
        <p:nvSpPr>
          <p:cNvPr id="16" name="文本框 15"/>
          <p:cNvSpPr txBox="1"/>
          <p:nvPr/>
        </p:nvSpPr>
        <p:spPr>
          <a:xfrm>
            <a:off x="375920" y="1273810"/>
            <a:ext cx="12913995" cy="1384300"/>
          </a:xfrm>
          <a:prstGeom prst="rect">
            <a:avLst/>
          </a:prstGeom>
          <a:noFill/>
        </p:spPr>
        <p:txBody>
          <a:bodyPr wrap="square" rtlCol="0">
            <a:noAutofit/>
          </a:bodyPr>
          <a:p>
            <a:pPr algn="l" eaLnBrk="1" hangingPunct="1">
              <a:lnSpc>
                <a:spcPct val="10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在世界范围内，VTE仍然是导致死亡的第三位血管疾病。对2007年至2016年我国90家医院数据分析，十年来我国VTE的住院率从3.2/10万人上升到17.5/10万人，其中DVT住院率从3.2/10万人上升到10.5/10万人，PTE的住院率从1.2/10万人增加到7.1/10万人。</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[1]</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0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儿童 </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VTE</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是儿童血栓中发病率最高的疾病，其中最常见的是深静脉血栓形成(</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DVT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 肺血栓栓塞(</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PTE</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)占儿童血栓的</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5%</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10%</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新生儿时 </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VTE</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风险最高,随后下降,约</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13</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岁再次上升,</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16</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岁时达到与成人相同的水平。已经确定了儿童</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VTE</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的两个峰值:新生儿期(</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20%</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和</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11</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 </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18</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岁(</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50%</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2</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endPar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endParaRPr>
          </a:p>
          <a:p>
            <a:pPr algn="l" eaLnBrk="1" hangingPunct="1">
              <a:lnSpc>
                <a:spcPct val="10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吞咽障碍的发病率随年龄的增加而增加：其中</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50 </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岁以上人群的患病率为</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5.5% ~8%</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a:t>
            </a:r>
            <a:endPar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00000"/>
              </a:lnSpc>
              <a:spcBef>
                <a:spcPct val="0"/>
              </a:spcBef>
              <a:buFontTx/>
              <a:buNone/>
            </a:pP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50</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岁以上人口</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4.8653</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亿，保守估计吞咽障碍人群＞</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2600</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万。严重疾病患者吞咽困难发生率更高。</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10" name="文本框 9"/>
          <p:cNvSpPr txBox="1"/>
          <p:nvPr/>
        </p:nvSpPr>
        <p:spPr>
          <a:xfrm>
            <a:off x="6763385" y="7721600"/>
            <a:ext cx="7413625" cy="1557655"/>
          </a:xfrm>
          <a:prstGeom prst="rect">
            <a:avLst/>
          </a:prstGeom>
          <a:noFill/>
        </p:spPr>
        <p:txBody>
          <a:bodyPr wrap="square" rtlCol="0">
            <a:noAutofit/>
          </a:bodyPr>
          <a:p>
            <a:pPr algn="l"/>
            <a:r>
              <a:rPr lang="zh-CN" sz="12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2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1200">
                <a:latin typeface="微软雅黑 Light" panose="020B0502040204020203" charset="-122"/>
                <a:ea typeface="微软雅黑 Light" panose="020B0502040204020203" charset="-122"/>
                <a:cs typeface="微软雅黑 Light" panose="020B0502040204020203" charset="-122"/>
                <a:sym typeface="+mn-ea"/>
              </a:rPr>
              <a:t>1</a:t>
            </a:r>
            <a:r>
              <a:rPr lang="zh-CN" altLang="en-US" sz="1200">
                <a:latin typeface="微软雅黑 Light" panose="020B0502040204020203" charset="-122"/>
                <a:ea typeface="微软雅黑 Light" panose="020B0502040204020203" charset="-122"/>
                <a:cs typeface="微软雅黑 Light" panose="020B0502040204020203" charset="-122"/>
                <a:sym typeface="+mn-ea"/>
              </a:rPr>
              <a:t>、«静脉血栓栓塞症机械预防中国专家共识»，中华医学杂志</a:t>
            </a:r>
            <a:r>
              <a:rPr lang="en-US" altLang="zh-CN" sz="1200">
                <a:latin typeface="微软雅黑 Light" panose="020B0502040204020203" charset="-122"/>
                <a:ea typeface="微软雅黑 Light" panose="020B0502040204020203" charset="-122"/>
                <a:cs typeface="微软雅黑 Light" panose="020B0502040204020203" charset="-122"/>
                <a:sym typeface="+mn-ea"/>
              </a:rPr>
              <a:t>2020</a:t>
            </a:r>
            <a:r>
              <a:rPr lang="zh-CN" altLang="en-US" sz="1200">
                <a:latin typeface="微软雅黑 Light" panose="020B0502040204020203" charset="-122"/>
                <a:ea typeface="微软雅黑 Light" panose="020B0502040204020203" charset="-122"/>
                <a:cs typeface="微软雅黑 Light" panose="020B0502040204020203" charset="-122"/>
                <a:sym typeface="+mn-ea"/>
              </a:rPr>
              <a:t>年</a:t>
            </a:r>
            <a:r>
              <a:rPr lang="en-US" altLang="zh-CN" sz="1200">
                <a:latin typeface="微软雅黑 Light" panose="020B0502040204020203" charset="-122"/>
                <a:ea typeface="微软雅黑 Light" panose="020B0502040204020203" charset="-122"/>
                <a:cs typeface="微软雅黑 Light" panose="020B0502040204020203" charset="-122"/>
                <a:sym typeface="+mn-ea"/>
              </a:rPr>
              <a:t>2</a:t>
            </a:r>
            <a:r>
              <a:rPr lang="zh-CN" altLang="en-US" sz="1200">
                <a:latin typeface="微软雅黑 Light" panose="020B0502040204020203" charset="-122"/>
                <a:ea typeface="微软雅黑 Light" panose="020B0502040204020203" charset="-122"/>
                <a:cs typeface="微软雅黑 Light" panose="020B0502040204020203" charset="-122"/>
                <a:sym typeface="+mn-ea"/>
              </a:rPr>
              <a:t>月</a:t>
            </a:r>
            <a:r>
              <a:rPr lang="en-US" altLang="zh-CN" sz="1200">
                <a:latin typeface="微软雅黑 Light" panose="020B0502040204020203" charset="-122"/>
                <a:ea typeface="微软雅黑 Light" panose="020B0502040204020203" charset="-122"/>
                <a:cs typeface="微软雅黑 Light" panose="020B0502040204020203" charset="-122"/>
                <a:sym typeface="+mn-ea"/>
              </a:rPr>
              <a:t>25</a:t>
            </a:r>
            <a:r>
              <a:rPr lang="zh-CN" altLang="en-US" sz="1200">
                <a:latin typeface="微软雅黑 Light" panose="020B0502040204020203" charset="-122"/>
                <a:ea typeface="微软雅黑 Light" panose="020B0502040204020203" charset="-122"/>
                <a:cs typeface="微软雅黑 Light" panose="020B0502040204020203" charset="-122"/>
                <a:sym typeface="+mn-ea"/>
              </a:rPr>
              <a:t>日第</a:t>
            </a:r>
            <a:r>
              <a:rPr lang="en-US" altLang="zh-CN" sz="1200">
                <a:latin typeface="微软雅黑 Light" panose="020B0502040204020203" charset="-122"/>
                <a:ea typeface="微软雅黑 Light" panose="020B0502040204020203" charset="-122"/>
                <a:cs typeface="微软雅黑 Light" panose="020B0502040204020203" charset="-122"/>
                <a:sym typeface="+mn-ea"/>
              </a:rPr>
              <a:t>100</a:t>
            </a:r>
            <a:r>
              <a:rPr lang="zh-CN" altLang="en-US" sz="1200">
                <a:latin typeface="微软雅黑 Light" panose="020B0502040204020203" charset="-122"/>
                <a:ea typeface="微软雅黑 Light" panose="020B0502040204020203" charset="-122"/>
                <a:cs typeface="微软雅黑 Light" panose="020B0502040204020203" charset="-122"/>
                <a:sym typeface="+mn-ea"/>
              </a:rPr>
              <a:t>卷第</a:t>
            </a:r>
            <a:r>
              <a:rPr lang="en-US" altLang="zh-CN" sz="1200">
                <a:latin typeface="微软雅黑 Light" panose="020B0502040204020203" charset="-122"/>
                <a:ea typeface="微软雅黑 Light" panose="020B0502040204020203" charset="-122"/>
                <a:cs typeface="微软雅黑 Light" panose="020B0502040204020203" charset="-122"/>
                <a:sym typeface="+mn-ea"/>
              </a:rPr>
              <a:t>7</a:t>
            </a:r>
            <a:r>
              <a:rPr lang="zh-CN" altLang="en-US" sz="1200">
                <a:latin typeface="微软雅黑 Light" panose="020B0502040204020203" charset="-122"/>
                <a:ea typeface="微软雅黑 Light" panose="020B0502040204020203" charset="-122"/>
                <a:cs typeface="微软雅黑 Light" panose="020B0502040204020203" charset="-122"/>
                <a:sym typeface="+mn-ea"/>
              </a:rPr>
              <a:t>期</a:t>
            </a:r>
            <a:endParaRPr lang="zh-CN" altLang="en-US" sz="1200">
              <a:latin typeface="微软雅黑 Light" panose="020B0502040204020203" charset="-122"/>
              <a:ea typeface="微软雅黑 Light" panose="020B0502040204020203" charset="-122"/>
              <a:cs typeface="微软雅黑 Light" panose="020B0502040204020203" charset="-122"/>
            </a:endParaRPr>
          </a:p>
          <a:p>
            <a:pPr algn="l"/>
            <a:r>
              <a:rPr lang="en-US" altLang="zh-CN" sz="1200">
                <a:latin typeface="微软雅黑 Light" panose="020B0502040204020203" charset="-122"/>
                <a:ea typeface="微软雅黑 Light" panose="020B0502040204020203" charset="-122"/>
                <a:cs typeface="微软雅黑 Light" panose="020B0502040204020203" charset="-122"/>
                <a:sym typeface="+mn-ea"/>
              </a:rPr>
              <a:t>2</a:t>
            </a:r>
            <a:r>
              <a:rPr lang="zh-CN" altLang="en-US" sz="1200">
                <a:latin typeface="微软雅黑 Light" panose="020B0502040204020203" charset="-122"/>
                <a:ea typeface="微软雅黑 Light" panose="020B0502040204020203" charset="-122"/>
                <a:cs typeface="微软雅黑 Light" panose="020B0502040204020203" charset="-122"/>
                <a:sym typeface="+mn-ea"/>
              </a:rPr>
              <a:t>、«儿童血栓性疾病防治药学实践指南</a:t>
            </a:r>
            <a:r>
              <a:rPr lang="zh-CN" altLang="en-US" sz="1200">
                <a:latin typeface="微软雅黑 Light" panose="020B0502040204020203" charset="-122"/>
                <a:ea typeface="微软雅黑 Light" panose="020B0502040204020203" charset="-122"/>
                <a:cs typeface="微软雅黑 Light" panose="020B0502040204020203" charset="-122"/>
                <a:sym typeface="+mn-ea"/>
              </a:rPr>
              <a:t>»，《医药导报》网络首发论文</a:t>
            </a:r>
            <a:endParaRPr lang="zh-CN" altLang="en-US" sz="1200">
              <a:latin typeface="微软雅黑 Light" panose="020B0502040204020203" charset="-122"/>
              <a:ea typeface="微软雅黑 Light" panose="020B0502040204020203" charset="-122"/>
              <a:cs typeface="微软雅黑 Light" panose="020B0502040204020203" charset="-122"/>
              <a:sym typeface="+mn-ea"/>
            </a:endParaRPr>
          </a:p>
          <a:p>
            <a:pPr algn="l"/>
            <a:endParaRPr lang="zh-CN" altLang="en-US" sz="1200" dirty="0">
              <a:solidFill>
                <a:srgbClr val="404040"/>
              </a:solidFill>
              <a:latin typeface="微软雅黑 Light" panose="020B0502040204020203" charset="-122"/>
              <a:ea typeface="微软雅黑 Light" panose="020B0502040204020203" charset="-122"/>
              <a:cs typeface="微软雅黑 Light" panose="020B0502040204020203" charset="-122"/>
              <a:sym typeface="Arial" panose="020B0604020202020204" pitchFamily="34" charset="0"/>
            </a:endParaRPr>
          </a:p>
        </p:txBody>
      </p:sp>
      <p:grpSp>
        <p:nvGrpSpPr>
          <p:cNvPr id="12" name="组合 11"/>
          <p:cNvGrpSpPr/>
          <p:nvPr/>
        </p:nvGrpSpPr>
        <p:grpSpPr>
          <a:xfrm>
            <a:off x="303530" y="6044565"/>
            <a:ext cx="13024485" cy="1752847"/>
            <a:chOff x="9101" y="2495"/>
            <a:chExt cx="20511" cy="4041"/>
          </a:xfrm>
        </p:grpSpPr>
        <p:sp>
          <p:nvSpPr>
            <p:cNvPr id="13" name="对角圆角矩形 4"/>
            <p:cNvSpPr/>
            <p:nvPr>
              <p:custDataLst>
                <p:tags r:id="rId4"/>
              </p:custDataLst>
            </p:nvPr>
          </p:nvSpPr>
          <p:spPr>
            <a:xfrm>
              <a:off x="9120" y="2495"/>
              <a:ext cx="4314" cy="848"/>
            </a:xfrm>
            <a:prstGeom prst="round2DiagRect">
              <a:avLst/>
            </a:prstGeom>
            <a:solidFill>
              <a:srgbClr val="00A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rPr>
                <a:t>利伐沙班颗粒治疗优势：</a:t>
              </a:r>
              <a:endParaRPr lang="zh-CN" altLang="en-US" sz="1600" b="1" dirty="0">
                <a:latin typeface="微软雅黑" panose="020B0503020204020204" charset="-122"/>
                <a:ea typeface="微软雅黑" panose="020B0503020204020204" charset="-122"/>
                <a:cs typeface="Times New Roman" panose="02020603050405020304" pitchFamily="18" charset="0"/>
                <a:sym typeface="Arial" panose="020B0604020202020204" pitchFamily="34" charset="0"/>
              </a:endParaRPr>
            </a:p>
          </p:txBody>
        </p:sp>
        <p:sp>
          <p:nvSpPr>
            <p:cNvPr id="14" name="矩形 13"/>
            <p:cNvSpPr/>
            <p:nvPr>
              <p:custDataLst>
                <p:tags r:id="rId5"/>
              </p:custDataLst>
            </p:nvPr>
          </p:nvSpPr>
          <p:spPr>
            <a:xfrm>
              <a:off x="9101" y="3321"/>
              <a:ext cx="20511" cy="3215"/>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微软雅黑" panose="020B0503020204020204" charset="-122"/>
                <a:ea typeface="微软雅黑" panose="020B0503020204020204" charset="-122"/>
                <a:cs typeface="Times New Roman" panose="02020603050405020304" pitchFamily="18" charset="0"/>
              </a:endParaRPr>
            </a:p>
          </p:txBody>
        </p:sp>
      </p:grpSp>
      <p:sp>
        <p:nvSpPr>
          <p:cNvPr id="15" name="文本框 14"/>
          <p:cNvSpPr txBox="1"/>
          <p:nvPr/>
        </p:nvSpPr>
        <p:spPr>
          <a:xfrm>
            <a:off x="362585" y="6383020"/>
            <a:ext cx="13034645" cy="1437640"/>
          </a:xfrm>
          <a:prstGeom prst="rect">
            <a:avLst/>
          </a:prstGeom>
          <a:noFill/>
        </p:spPr>
        <p:txBody>
          <a:bodyPr wrap="square" rtlCol="0" anchor="t">
            <a:sp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★利伐沙班是目前</a:t>
            </a:r>
            <a:r>
              <a:rPr sz="1400" b="1" dirty="0">
                <a:solidFill>
                  <a:srgbClr val="404040"/>
                </a:solidFill>
                <a:latin typeface="微软雅黑" panose="020B0503020204020204" charset="-122"/>
                <a:ea typeface="微软雅黑" panose="020B0503020204020204" charset="-122"/>
                <a:sym typeface="Arial" panose="020B0604020202020204" pitchFamily="34" charset="0"/>
              </a:rPr>
              <a:t>中国唯一拥有儿童VTE治疗及预防复发适应</a:t>
            </a:r>
            <a:r>
              <a:rPr lang="zh-CN" sz="1400" b="1" dirty="0">
                <a:solidFill>
                  <a:srgbClr val="404040"/>
                </a:solidFill>
                <a:latin typeface="微软雅黑" panose="020B0503020204020204" charset="-122"/>
                <a:ea typeface="微软雅黑" panose="020B0503020204020204" charset="-122"/>
                <a:sym typeface="Arial" panose="020B0604020202020204" pitchFamily="34" charset="0"/>
              </a:rPr>
              <a:t>症</a:t>
            </a:r>
            <a:r>
              <a:rPr sz="1400" b="1" dirty="0">
                <a:solidFill>
                  <a:srgbClr val="404040"/>
                </a:solidFill>
                <a:latin typeface="微软雅黑" panose="020B0503020204020204" charset="-122"/>
                <a:ea typeface="微软雅黑" panose="020B0503020204020204" charset="-122"/>
                <a:sym typeface="Arial" panose="020B0604020202020204" pitchFamily="34" charset="0"/>
              </a:rPr>
              <a:t>的口服抗凝药物</a:t>
            </a:r>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利伐沙班起效快、半衰期短，固定剂量、与食物、药物相互作用小，无需频繁监测凝血指标、服用方便。</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利伐沙班颗粒因“符合儿童生理特征的儿童用药品新品种、剂型和规格 ”纳入优先审评审批程序。用于成人和18岁以下青少年患者开始标准抗凝治疗后的静脉血栓栓塞(VTE)的治疗及预防VTE的复发及非瓣膜性房颤。</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利伐沙班颗粒适合管饲群体（鼻胃管或胃饲管给药）</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以及吞咽困难患者以及神志昏迷者服用。</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19" name="文本框 18"/>
          <p:cNvSpPr txBox="1"/>
          <p:nvPr/>
        </p:nvSpPr>
        <p:spPr>
          <a:xfrm>
            <a:off x="291465" y="3317875"/>
            <a:ext cx="13105765" cy="2456180"/>
          </a:xfrm>
          <a:prstGeom prst="rect">
            <a:avLst/>
          </a:prstGeom>
          <a:noFill/>
        </p:spPr>
        <p:txBody>
          <a:bodyPr wrap="square" rtlCol="0" anchor="t">
            <a:noAutofit/>
          </a:bodyPr>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全膝关节、髋关节置换术后预防</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DVT </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用药疗程为</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5-39 </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天，而深静脉血栓、肺栓塞治疗用药疗程为</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 3-12</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个月</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目前适合长期抗凝的口服药物缺乏。</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目前被批准用于儿童的抗栓药物极少。 临床中大多是根据专家经验或用成人的研究数据外推得到儿童的治疗方案，但成人和儿童在血栓形成的流行病学、病理生理学以及其对抗血栓药物药效学、药动学方面存在重大差异。因此儿童抗凝治疗需要选择儿童专用药。</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美国</a:t>
            </a:r>
            <a:r>
              <a:rPr 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2015</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年«儿童抗凝血药物使用指南»推荐儿童抗凝血药物包括</a:t>
            </a:r>
            <a:r>
              <a:rPr lang="en-US" sz="1400" dirty="0">
                <a:solidFill>
                  <a:srgbClr val="404040"/>
                </a:solidFill>
                <a:latin typeface="微软雅黑" panose="020B0503020204020204" charset="-122"/>
                <a:ea typeface="微软雅黑" panose="020B0503020204020204" charset="-122"/>
                <a:cs typeface="+mn-lt"/>
                <a:sym typeface="Arial" panose="020B0604020202020204" pitchFamily="34" charset="0"/>
              </a:rPr>
              <a:t>UFH</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LMWH</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、磺达肝癸钠</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华法林</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但因肝素类药物需要注射使用</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并根据体重调整剂量,给药过程较为繁琐,患儿耐受性和依从性差</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无法满足长期抗凝给药。</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而华法林虽然为口服抗凝剂</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但起效慢､个体差异大</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食物药物相互作用复杂</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需要频繁的监测国际标准化比值(INR)并根据监测结果调整剂量｡</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2</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新型口服抗凝药（NOACs）达比加群/阿哌沙班</a:t>
            </a:r>
            <a:r>
              <a:rPr 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艾多沙班</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‌：儿童适应症仍在研究中，临床经验有限‌</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endPar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干混悬剂获批儿童适应症，但仅在国外上市，价格高，在国内也没有上市销售。</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吞咽困难的VTE患者，如服用片剂，需要碾</a:t>
            </a:r>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碎后管饲，一方面会因为颗粒粒度不均匀容易堵管，另外也会因为给药剂量不精准而造成减量疗效不佳或过量发生出血。</a:t>
            </a:r>
            <a:endPar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latinLnBrk="1">
              <a:lnSpc>
                <a:spcPct val="125000"/>
              </a:lnSpc>
              <a:buFont typeface="Wingdings" panose="05000000000000000000" pitchFamily="2" charset="2"/>
              <a:buNone/>
            </a:pPr>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3" name="文本框 2"/>
          <p:cNvSpPr txBox="1"/>
          <p:nvPr/>
        </p:nvSpPr>
        <p:spPr>
          <a:xfrm>
            <a:off x="1657985" y="177800"/>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159415" y="811330"/>
            <a:ext cx="9011920" cy="1039495"/>
          </a:xfrm>
        </p:spPr>
        <p:txBody>
          <a:bodyPr wrap="square"/>
          <a:p>
            <a:r>
              <a:rPr lang="zh-CN" altLang="en-US" dirty="0">
                <a:solidFill>
                  <a:schemeClr val="bg1"/>
                </a:solidFill>
                <a:sym typeface="+mn-ea"/>
              </a:rPr>
              <a:t>洛索洛芬钠耐受性好，口服溶液剂型用药更安全</a:t>
            </a:r>
            <a:endParaRPr lang="zh-CN" altLang="en-US" dirty="0">
              <a:solidFill>
                <a:schemeClr val="bg1"/>
              </a:solidFill>
              <a:sym typeface="+mn-ea"/>
            </a:endParaRPr>
          </a:p>
        </p:txBody>
      </p:sp>
      <p:sp>
        <p:nvSpPr>
          <p:cNvPr id="5" name="文本占位符 4"/>
          <p:cNvSpPr>
            <a:spLocks noGrp="1"/>
          </p:cNvSpPr>
          <p:nvPr>
            <p:ph type="body" idx="10"/>
          </p:nvPr>
        </p:nvSpPr>
        <p:spPr/>
        <p:txBody>
          <a:bodyPr/>
          <a:p>
            <a:r>
              <a:rPr lang="zh-CN" altLang="en-US"/>
              <a:t>安全性</a:t>
            </a:r>
            <a:endParaRPr lang="zh-CN" altLang="en-US"/>
          </a:p>
        </p:txBody>
      </p:sp>
      <p:grpSp>
        <p:nvGrpSpPr>
          <p:cNvPr id="30" name="组合 29"/>
          <p:cNvGrpSpPr/>
          <p:nvPr>
            <p:custDataLst>
              <p:tags r:id="rId1"/>
            </p:custDataLst>
          </p:nvPr>
        </p:nvGrpSpPr>
        <p:grpSpPr>
          <a:xfrm>
            <a:off x="286165" y="1168200"/>
            <a:ext cx="5593715" cy="6030595"/>
            <a:chOff x="1440" y="2198"/>
            <a:chExt cx="8809" cy="9497"/>
          </a:xfrm>
        </p:grpSpPr>
        <p:grpSp>
          <p:nvGrpSpPr>
            <p:cNvPr id="25" name="组合 24"/>
            <p:cNvGrpSpPr/>
            <p:nvPr/>
          </p:nvGrpSpPr>
          <p:grpSpPr>
            <a:xfrm>
              <a:off x="1440" y="2198"/>
              <a:ext cx="5674" cy="750"/>
              <a:chOff x="-1390" y="1618"/>
              <a:chExt cx="5723" cy="750"/>
            </a:xfrm>
          </p:grpSpPr>
          <p:sp>
            <p:nvSpPr>
              <p:cNvPr id="26" name="同侧圆角矩形 25"/>
              <p:cNvSpPr/>
              <p:nvPr>
                <p:custDataLst>
                  <p:tags r:id="rId2"/>
                </p:custDataLst>
              </p:nvPr>
            </p:nvSpPr>
            <p:spPr>
              <a:xfrm>
                <a:off x="-1375" y="1618"/>
                <a:ext cx="5708" cy="750"/>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800"/>
              </a:p>
            </p:txBody>
          </p:sp>
          <p:sp>
            <p:nvSpPr>
              <p:cNvPr id="27" name="文本框 26"/>
              <p:cNvSpPr txBox="1"/>
              <p:nvPr>
                <p:custDataLst>
                  <p:tags r:id="rId3"/>
                </p:custDataLst>
              </p:nvPr>
            </p:nvSpPr>
            <p:spPr>
              <a:xfrm>
                <a:off x="-1390" y="1760"/>
                <a:ext cx="5647" cy="580"/>
              </a:xfrm>
              <a:prstGeom prst="rect">
                <a:avLst/>
              </a:prstGeom>
              <a:noFill/>
            </p:spPr>
            <p:txBody>
              <a:bodyPr wrap="square" rtlCol="0">
                <a:spAutoFit/>
              </a:bodyPr>
              <a:p>
                <a:pPr algn="ctr"/>
                <a:r>
                  <a:rPr lang="zh-CN" altLang="en-US">
                    <a:solidFill>
                      <a:schemeClr val="bg1"/>
                    </a:solidFill>
                    <a:latin typeface="微软雅黑" panose="020B0503020204020204" charset="-122"/>
                    <a:ea typeface="微软雅黑" panose="020B0503020204020204" charset="-122"/>
                  </a:rPr>
                  <a:t>★ 说明书及上市后不良反应情况</a:t>
                </a:r>
                <a:endParaRPr lang="zh-CN" altLang="en-US">
                  <a:solidFill>
                    <a:schemeClr val="bg1"/>
                  </a:solidFill>
                  <a:latin typeface="微软雅黑" panose="020B0503020204020204" charset="-122"/>
                  <a:ea typeface="微软雅黑" panose="020B0503020204020204" charset="-122"/>
                </a:endParaRPr>
              </a:p>
            </p:txBody>
          </p:sp>
        </p:grpSp>
        <p:sp>
          <p:nvSpPr>
            <p:cNvPr id="28" name="文本框 27"/>
            <p:cNvSpPr txBox="1"/>
            <p:nvPr>
              <p:custDataLst>
                <p:tags r:id="rId4"/>
              </p:custDataLst>
            </p:nvPr>
          </p:nvSpPr>
          <p:spPr>
            <a:xfrm>
              <a:off x="1440" y="3240"/>
              <a:ext cx="8507" cy="6967"/>
            </a:xfrm>
            <a:prstGeom prst="rect">
              <a:avLst/>
            </a:prstGeom>
            <a:noFill/>
          </p:spPr>
          <p:txBody>
            <a:bodyPr wrap="square" rtlCol="0" anchor="t">
              <a:noAutofit/>
            </a:bodyPr>
            <a:p>
              <a:pPr algn="l" eaLnBrk="1" hangingPunct="1">
                <a:lnSpc>
                  <a:spcPct val="120000"/>
                </a:lnSpc>
                <a:spcBef>
                  <a:spcPct val="0"/>
                </a:spcBef>
                <a:buFont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上市后报告不良反应：</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[1]</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algn="l" latinLnBrk="1">
                <a:lnSpc>
                  <a:spcPct val="125000"/>
                </a:lnSpc>
                <a:buFont typeface="Wingdings" panose="05000000000000000000" pitchFamily="2" charset="2"/>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血液及淋巴系统疾病：粒细胞缺乏症、血小板减少</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algn="l" latinLnBrk="1">
                <a:lnSpc>
                  <a:spcPct val="125000"/>
                </a:lnSpc>
                <a:buFont typeface="Wingdings" panose="05000000000000000000" pitchFamily="2" charset="2"/>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胃肠道疾病：腹膜后出血</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algn="l" latinLnBrk="1">
                <a:lnSpc>
                  <a:spcPct val="125000"/>
                </a:lnSpc>
                <a:buFont typeface="Wingdings" panose="05000000000000000000" pitchFamily="2" charset="2"/>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肝胆疾病：黄疸、胆汁淤积、肝炎（含肝细胞损伤）</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免疫系统疾病：超敏反应、过敏反应、过敏性休克、血管性水肿</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神经系统疾病：脑出血、硬膜下血肿、硬膜外血肿、轻偏瘫</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eaLnBrk="1" hangingPunct="1">
                <a:lnSpc>
                  <a:spcPct val="120000"/>
                </a:lnSpc>
                <a:spcBef>
                  <a:spcPct val="0"/>
                </a:spcBef>
                <a:buFont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皮肤及皮下组织疾病：Stevens-Johnson 综合征，药物反应伴嗜酸粒细胞增多和全身性症状（DRESS）</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indent="0" algn="l" fontAlgn="auto">
                <a:lnSpc>
                  <a:spcPct val="150000"/>
                </a:lnSpc>
                <a:buFont typeface="Wingdings" panose="05000000000000000000" charset="0"/>
                <a:buNone/>
              </a:pPr>
              <a:endParaRPr lang="zh-CN" altLang="en-US" sz="1400" dirty="0">
                <a:latin typeface="微软雅黑" panose="020B0503020204020204" charset="-122"/>
                <a:ea typeface="微软雅黑" panose="020B0503020204020204" charset="-122"/>
              </a:endParaRPr>
            </a:p>
            <a:p>
              <a:pPr indent="0" algn="l" fontAlgn="auto">
                <a:lnSpc>
                  <a:spcPct val="150000"/>
                </a:lnSpc>
                <a:buFont typeface="Wingdings" panose="05000000000000000000" charset="0"/>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b="1" dirty="0">
                  <a:solidFill>
                    <a:srgbClr val="CF152D"/>
                  </a:solidFill>
                  <a:latin typeface="微软雅黑" panose="020B0503020204020204" charset="-122"/>
                  <a:ea typeface="微软雅黑" panose="020B0503020204020204" charset="-122"/>
                  <a:sym typeface="+mn-ea"/>
                </a:rPr>
                <a:t>在国内外不良反应发生情况</a:t>
              </a:r>
              <a:endParaRPr lang="zh-CN" altLang="en-US" sz="1400" dirty="0">
                <a:latin typeface="微软雅黑" panose="020B0503020204020204" charset="-122"/>
                <a:ea typeface="微软雅黑" panose="020B0503020204020204" charset="-122"/>
              </a:endParaRPr>
            </a:p>
            <a:p>
              <a:pPr algn="l" latinLnBrk="1">
                <a:lnSpc>
                  <a:spcPct val="125000"/>
                </a:lnSpc>
                <a:buClrTx/>
                <a:buSz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mn-ea"/>
                </a:rPr>
                <a:t>使用利伐沙班时最常见的不良反应为出血。</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2</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endParaRPr sz="1400" dirty="0">
                <a:solidFill>
                  <a:srgbClr val="404040"/>
                </a:solidFill>
                <a:latin typeface="微软雅黑" panose="020B0503020204020204" charset="-122"/>
                <a:ea typeface="微软雅黑" panose="020B0503020204020204" charset="-122"/>
                <a:cs typeface="微软雅黑 Light" panose="020B0502040204020203" charset="-122"/>
              </a:endParaRPr>
            </a:p>
            <a:p>
              <a:pPr algn="l" latinLnBrk="1">
                <a:lnSpc>
                  <a:spcPct val="125000"/>
                </a:lnSpc>
                <a:buClrTx/>
                <a:buSz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mn-ea"/>
                </a:rPr>
                <a:t>检索利伐沙班上市以来国内外关于利伐沙班致出血不良反应的有效文献报道共 51 篇,涉及 59 例患者;患者年龄分布以 60 岁以上居多(51 例,86. 44% );出血多发生在用药后 30 d 内(27 例,45. 76% );以脑出血多见(15 例,25. 42% );目前以常规治疗最为普遍(26 例,44. 07% );从治疗转归情况来看,1 ~ 7 d 停止出血病例最多(29 例,49. 15% );死亡病例共 6 例。</a:t>
              </a:r>
              <a:endParaRPr sz="1400" dirty="0">
                <a:solidFill>
                  <a:srgbClr val="404040"/>
                </a:solidFill>
                <a:latin typeface="微软雅黑" panose="020B0503020204020204" charset="-122"/>
                <a:ea typeface="微软雅黑" panose="020B0503020204020204" charset="-122"/>
                <a:cs typeface="微软雅黑 Light" panose="020B0502040204020203" charset="-122"/>
              </a:endParaRPr>
            </a:p>
            <a:p>
              <a:pPr marL="285750" indent="-285750" algn="l">
                <a:buFont typeface="Wingdings" panose="05000000000000000000" charset="0"/>
                <a:buChar char="Ø"/>
              </a:pPr>
              <a:endParaRPr lang="zh-CN" altLang="en-US" sz="1400" dirty="0">
                <a:latin typeface="微软雅黑" panose="020B0503020204020204" charset="-122"/>
                <a:ea typeface="微软雅黑" panose="020B0503020204020204" charset="-122"/>
              </a:endParaRPr>
            </a:p>
          </p:txBody>
        </p:sp>
        <p:sp>
          <p:nvSpPr>
            <p:cNvPr id="29" name="矩形 28"/>
            <p:cNvSpPr/>
            <p:nvPr>
              <p:custDataLst>
                <p:tags r:id="rId5"/>
              </p:custDataLst>
            </p:nvPr>
          </p:nvSpPr>
          <p:spPr>
            <a:xfrm>
              <a:off x="1455" y="2948"/>
              <a:ext cx="8794" cy="8747"/>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sz="800"/>
            </a:p>
          </p:txBody>
        </p:sp>
      </p:grpSp>
      <p:grpSp>
        <p:nvGrpSpPr>
          <p:cNvPr id="31" name="组合 30"/>
          <p:cNvGrpSpPr/>
          <p:nvPr>
            <p:custDataLst>
              <p:tags r:id="rId6"/>
            </p:custDataLst>
          </p:nvPr>
        </p:nvGrpSpPr>
        <p:grpSpPr>
          <a:xfrm>
            <a:off x="6306185" y="939800"/>
            <a:ext cx="7030720" cy="6277844"/>
            <a:chOff x="1440" y="2198"/>
            <a:chExt cx="11072" cy="7486"/>
          </a:xfrm>
        </p:grpSpPr>
        <p:grpSp>
          <p:nvGrpSpPr>
            <p:cNvPr id="32" name="组合 31"/>
            <p:cNvGrpSpPr/>
            <p:nvPr/>
          </p:nvGrpSpPr>
          <p:grpSpPr>
            <a:xfrm>
              <a:off x="1440" y="2198"/>
              <a:ext cx="5674" cy="750"/>
              <a:chOff x="-1390" y="1618"/>
              <a:chExt cx="5723" cy="750"/>
            </a:xfrm>
          </p:grpSpPr>
          <p:sp>
            <p:nvSpPr>
              <p:cNvPr id="33" name="同侧圆角矩形 32"/>
              <p:cNvSpPr/>
              <p:nvPr>
                <p:custDataLst>
                  <p:tags r:id="rId7"/>
                </p:custDataLst>
              </p:nvPr>
            </p:nvSpPr>
            <p:spPr>
              <a:xfrm>
                <a:off x="-1375" y="1618"/>
                <a:ext cx="5708" cy="750"/>
              </a:xfrm>
              <a:prstGeom prst="round2SameRect">
                <a:avLst/>
              </a:prstGeom>
              <a:solidFill>
                <a:srgbClr val="00A141"/>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34" name="文本框 33"/>
              <p:cNvSpPr txBox="1"/>
              <p:nvPr>
                <p:custDataLst>
                  <p:tags r:id="rId8"/>
                </p:custDataLst>
              </p:nvPr>
            </p:nvSpPr>
            <p:spPr>
              <a:xfrm>
                <a:off x="-1390" y="1788"/>
                <a:ext cx="5647" cy="439"/>
              </a:xfrm>
              <a:prstGeom prst="rect">
                <a:avLst/>
              </a:prstGeom>
              <a:noFill/>
            </p:spPr>
            <p:txBody>
              <a:bodyPr wrap="square" rtlCol="0">
                <a:spAutoFit/>
              </a:bodyPr>
              <a:p>
                <a:pPr algn="ctr"/>
                <a:r>
                  <a:rPr lang="zh-CN" altLang="en-US">
                    <a:solidFill>
                      <a:schemeClr val="bg1"/>
                    </a:solidFill>
                    <a:latin typeface="微软雅黑" panose="020B0503020204020204" charset="-122"/>
                    <a:ea typeface="微软雅黑" panose="020B0503020204020204" charset="-122"/>
                  </a:rPr>
                  <a:t>★ 与参照药品安全性比较</a:t>
                </a:r>
                <a:endParaRPr lang="zh-CN" altLang="en-US">
                  <a:solidFill>
                    <a:schemeClr val="bg1"/>
                  </a:solidFill>
                  <a:latin typeface="微软雅黑" panose="020B0503020204020204" charset="-122"/>
                  <a:ea typeface="微软雅黑" panose="020B0503020204020204" charset="-122"/>
                </a:endParaRPr>
              </a:p>
            </p:txBody>
          </p:sp>
        </p:grpSp>
        <p:sp>
          <p:nvSpPr>
            <p:cNvPr id="36" name="矩形 35"/>
            <p:cNvSpPr/>
            <p:nvPr>
              <p:custDataLst>
                <p:tags r:id="rId9"/>
              </p:custDataLst>
            </p:nvPr>
          </p:nvSpPr>
          <p:spPr>
            <a:xfrm>
              <a:off x="1455" y="2948"/>
              <a:ext cx="11057" cy="6736"/>
            </a:xfrm>
            <a:prstGeom prst="rect">
              <a:avLst/>
            </a:prstGeom>
            <a:noFill/>
            <a:ln>
              <a:solidFill>
                <a:srgbClr val="00A141"/>
              </a:solidFill>
            </a:ln>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grpSp>
      <p:sp>
        <p:nvSpPr>
          <p:cNvPr id="21" name="文本框 20"/>
          <p:cNvSpPr txBox="1"/>
          <p:nvPr/>
        </p:nvSpPr>
        <p:spPr>
          <a:xfrm>
            <a:off x="362585" y="7339965"/>
            <a:ext cx="10580370" cy="467360"/>
          </a:xfrm>
          <a:prstGeom prst="rect">
            <a:avLst/>
          </a:prstGeom>
          <a:noFill/>
        </p:spPr>
        <p:txBody>
          <a:bodyPr wrap="square" rtlCol="0">
            <a:noAutofit/>
          </a:bodyPr>
          <a:p>
            <a:pPr algn="l"/>
            <a:r>
              <a:rPr lang="zh-CN"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sz="1000">
                <a:latin typeface="微软雅黑 Light" panose="020B0502040204020203" charset="-122"/>
                <a:ea typeface="微软雅黑 Light" panose="020B0502040204020203" charset="-122"/>
                <a:cs typeface="微软雅黑 Light" panose="020B0502040204020203" charset="-122"/>
                <a:sym typeface="+mn-ea"/>
              </a:rPr>
              <a:t>1</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sz="1000">
                <a:latin typeface="微软雅黑 Light" panose="020B0502040204020203" charset="-122"/>
                <a:ea typeface="微软雅黑 Light" panose="020B0502040204020203" charset="-122"/>
                <a:cs typeface="微软雅黑 Light" panose="020B0502040204020203" charset="-122"/>
                <a:sym typeface="+mn-ea"/>
              </a:rPr>
              <a:t>利伐沙班颗粒（我司）说明书</a:t>
            </a:r>
            <a:endParaRPr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sz="1000">
                <a:latin typeface="微软雅黑 Light" panose="020B0502040204020203" charset="-122"/>
                <a:ea typeface="微软雅黑 Light" panose="020B0502040204020203" charset="-122"/>
                <a:cs typeface="微软雅黑 Light" panose="020B0502040204020203" charset="-122"/>
                <a:sym typeface="+mn-ea"/>
              </a:rPr>
              <a:t>2</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a:latin typeface="Arial" panose="020B0604020202020204" pitchFamily="34" charset="0"/>
                <a:ea typeface="微软雅黑 Light" panose="020B0502040204020203" charset="-122"/>
                <a:cs typeface="Arial" panose="020B0604020202020204" pitchFamily="34" charset="0"/>
                <a:sym typeface="+mn-ea"/>
              </a:rPr>
              <a:t>«利伐沙班致出血不良反应的国内外文献分析</a:t>
            </a:r>
            <a:r>
              <a:rPr lang="zh-CN" altLang="en-US" sz="1000">
                <a:latin typeface="宋体" panose="02010600030101010101" pitchFamily="2" charset="-122"/>
                <a:ea typeface="宋体" panose="02010600030101010101" pitchFamily="2" charset="-122"/>
                <a:cs typeface="Arial" panose="020B0604020202020204" pitchFamily="34" charset="0"/>
                <a:sym typeface="+mn-ea"/>
              </a:rPr>
              <a:t>»</a:t>
            </a:r>
            <a:r>
              <a:rPr lang="zh-CN" sz="1000">
                <a:latin typeface="微软雅黑 Light" panose="020B0502040204020203" charset="-122"/>
                <a:ea typeface="微软雅黑 Light" panose="020B0502040204020203" charset="-122"/>
                <a:cs typeface="微软雅黑 Light" panose="020B0502040204020203" charset="-122"/>
                <a:sym typeface="+mn-ea"/>
              </a:rPr>
              <a:t>，中国新药杂志 2021 年第 30 卷第 21 期</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sz="1000">
                <a:latin typeface="微软雅黑 Light" panose="020B0502040204020203" charset="-122"/>
                <a:ea typeface="微软雅黑 Light" panose="020B0502040204020203" charset="-122"/>
                <a:cs typeface="微软雅黑 Light" panose="020B0502040204020203" charset="-122"/>
                <a:sym typeface="+mn-ea"/>
              </a:rPr>
              <a:t>3</a:t>
            </a:r>
            <a:r>
              <a:rPr lang="zh-CN" altLang="en-US" sz="1000">
                <a:latin typeface="微软雅黑 Light" panose="020B0502040204020203" charset="-122"/>
                <a:ea typeface="微软雅黑 Light" panose="020B0502040204020203" charset="-122"/>
                <a:cs typeface="微软雅黑 Light" panose="020B0502040204020203" charset="-122"/>
                <a:sym typeface="+mn-ea"/>
              </a:rPr>
              <a:t>、磺达肝葵钠说明书</a:t>
            </a:r>
            <a:endParaRPr lang="zh-CN" altLang="en-US"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1000">
                <a:latin typeface="微软雅黑 Light" panose="020B0502040204020203" charset="-122"/>
                <a:ea typeface="微软雅黑 Light" panose="020B0502040204020203" charset="-122"/>
                <a:cs typeface="微软雅黑 Light" panose="020B0502040204020203" charset="-122"/>
                <a:sym typeface="+mn-ea"/>
              </a:rPr>
              <a:t>4</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、利伐沙班和磺达肝癸钠在髋、膝关节置换术后预防静脉血栓有效性和安全性的</a:t>
            </a:r>
            <a:r>
              <a:rPr lang="en-US" altLang="zh-CN" sz="1000">
                <a:latin typeface="微软雅黑 Light" panose="020B0502040204020203" charset="-122"/>
                <a:ea typeface="微软雅黑 Light" panose="020B0502040204020203" charset="-122"/>
                <a:cs typeface="微软雅黑 Light" panose="020B0502040204020203" charset="-122"/>
                <a:sym typeface="+mn-ea"/>
              </a:rPr>
              <a:t> meta </a:t>
            </a:r>
            <a:r>
              <a:rPr lang="zh-CN" altLang="en-US" sz="1000">
                <a:latin typeface="微软雅黑 Light" panose="020B0502040204020203" charset="-122"/>
                <a:ea typeface="微软雅黑 Light" panose="020B0502040204020203" charset="-122"/>
                <a:cs typeface="微软雅黑 Light" panose="020B0502040204020203" charset="-122"/>
                <a:sym typeface="+mn-ea"/>
              </a:rPr>
              <a:t>分析，中南药学</a:t>
            </a:r>
            <a:r>
              <a:rPr lang="en-US" altLang="zh-CN" sz="1000">
                <a:latin typeface="微软雅黑 Light" panose="020B0502040204020203" charset="-122"/>
                <a:ea typeface="微软雅黑 Light" panose="020B0502040204020203" charset="-122"/>
                <a:cs typeface="微软雅黑 Light" panose="020B0502040204020203" charset="-122"/>
                <a:sym typeface="+mn-ea"/>
              </a:rPr>
              <a:t> 2014 </a:t>
            </a:r>
            <a:r>
              <a:rPr lang="zh-CN" altLang="en-US" sz="1000">
                <a:latin typeface="微软雅黑 Light" panose="020B0502040204020203" charset="-122"/>
                <a:ea typeface="微软雅黑 Light" panose="020B0502040204020203" charset="-122"/>
                <a:cs typeface="微软雅黑 Light" panose="020B0502040204020203" charset="-122"/>
                <a:sym typeface="+mn-ea"/>
              </a:rPr>
              <a:t>年</a:t>
            </a:r>
            <a:r>
              <a:rPr lang="en-US" altLang="zh-CN" sz="1000">
                <a:latin typeface="微软雅黑 Light" panose="020B0502040204020203" charset="-122"/>
                <a:ea typeface="微软雅黑 Light" panose="020B0502040204020203" charset="-122"/>
                <a:cs typeface="微软雅黑 Light" panose="020B0502040204020203" charset="-122"/>
                <a:sym typeface="+mn-ea"/>
              </a:rPr>
              <a:t> 6 </a:t>
            </a:r>
            <a:r>
              <a:rPr lang="zh-CN" altLang="en-US" sz="1000">
                <a:latin typeface="微软雅黑 Light" panose="020B0502040204020203" charset="-122"/>
                <a:ea typeface="微软雅黑 Light" panose="020B0502040204020203" charset="-122"/>
                <a:cs typeface="微软雅黑 Light" panose="020B0502040204020203" charset="-122"/>
                <a:sym typeface="+mn-ea"/>
              </a:rPr>
              <a:t>月</a:t>
            </a:r>
            <a:r>
              <a:rPr lang="en-US" altLang="zh-CN" sz="1000">
                <a:latin typeface="微软雅黑 Light" panose="020B0502040204020203" charset="-122"/>
                <a:ea typeface="微软雅黑 Light" panose="020B0502040204020203" charset="-122"/>
                <a:cs typeface="微软雅黑 Light" panose="020B0502040204020203" charset="-122"/>
                <a:sym typeface="+mn-ea"/>
              </a:rPr>
              <a:t> </a:t>
            </a:r>
            <a:r>
              <a:rPr lang="zh-CN" altLang="en-US" sz="1000">
                <a:latin typeface="微软雅黑 Light" panose="020B0502040204020203" charset="-122"/>
                <a:ea typeface="微软雅黑 Light" panose="020B0502040204020203" charset="-122"/>
                <a:cs typeface="微软雅黑 Light" panose="020B0502040204020203" charset="-122"/>
                <a:sym typeface="+mn-ea"/>
              </a:rPr>
              <a:t>第</a:t>
            </a:r>
            <a:r>
              <a:rPr lang="en-US" altLang="zh-CN" sz="1000">
                <a:latin typeface="微软雅黑 Light" panose="020B0502040204020203" charset="-122"/>
                <a:ea typeface="微软雅黑 Light" panose="020B0502040204020203" charset="-122"/>
                <a:cs typeface="微软雅黑 Light" panose="020B0502040204020203" charset="-122"/>
                <a:sym typeface="+mn-ea"/>
              </a:rPr>
              <a:t> 12 </a:t>
            </a:r>
            <a:r>
              <a:rPr lang="zh-CN" altLang="en-US" sz="1000">
                <a:latin typeface="微软雅黑 Light" panose="020B0502040204020203" charset="-122"/>
                <a:ea typeface="微软雅黑 Light" panose="020B0502040204020203" charset="-122"/>
                <a:cs typeface="微软雅黑 Light" panose="020B0502040204020203" charset="-122"/>
                <a:sym typeface="+mn-ea"/>
              </a:rPr>
              <a:t>卷</a:t>
            </a:r>
            <a:r>
              <a:rPr lang="en-US" altLang="zh-CN" sz="1000">
                <a:latin typeface="微软雅黑 Light" panose="020B0502040204020203" charset="-122"/>
                <a:ea typeface="微软雅黑 Light" panose="020B0502040204020203" charset="-122"/>
                <a:cs typeface="微软雅黑 Light" panose="020B0502040204020203" charset="-122"/>
                <a:sym typeface="+mn-ea"/>
              </a:rPr>
              <a:t> </a:t>
            </a:r>
            <a:r>
              <a:rPr lang="zh-CN" altLang="en-US" sz="1000">
                <a:latin typeface="微软雅黑 Light" panose="020B0502040204020203" charset="-122"/>
                <a:ea typeface="微软雅黑 Light" panose="020B0502040204020203" charset="-122"/>
                <a:cs typeface="微软雅黑 Light" panose="020B0502040204020203" charset="-122"/>
                <a:sym typeface="+mn-ea"/>
              </a:rPr>
              <a:t>第</a:t>
            </a:r>
            <a:r>
              <a:rPr lang="en-US" altLang="zh-CN" sz="1000">
                <a:latin typeface="微软雅黑 Light" panose="020B0502040204020203" charset="-122"/>
                <a:ea typeface="微软雅黑 Light" panose="020B0502040204020203" charset="-122"/>
                <a:cs typeface="微软雅黑 Light" panose="020B0502040204020203" charset="-122"/>
                <a:sym typeface="+mn-ea"/>
              </a:rPr>
              <a:t> 6 </a:t>
            </a:r>
            <a:r>
              <a:rPr lang="zh-CN" altLang="en-US" sz="1000">
                <a:latin typeface="微软雅黑 Light" panose="020B0502040204020203" charset="-122"/>
                <a:ea typeface="微软雅黑 Light" panose="020B0502040204020203" charset="-122"/>
                <a:cs typeface="微软雅黑 Light" panose="020B0502040204020203" charset="-122"/>
                <a:sym typeface="+mn-ea"/>
              </a:rPr>
              <a:t>期</a:t>
            </a:r>
            <a:endParaRPr lang="zh-CN" altLang="en-US" sz="1000">
              <a:latin typeface="微软雅黑 Light" panose="020B0502040204020203" charset="-122"/>
              <a:ea typeface="微软雅黑 Light" panose="020B0502040204020203" charset="-122"/>
              <a:cs typeface="微软雅黑 Light" panose="020B0502040204020203" charset="-122"/>
              <a:sym typeface="+mn-ea"/>
            </a:endParaRPr>
          </a:p>
        </p:txBody>
      </p:sp>
      <p:pic>
        <p:nvPicPr>
          <p:cNvPr id="18" name="图片 17"/>
          <p:cNvPicPr>
            <a:picLocks noChangeAspect="1"/>
          </p:cNvPicPr>
          <p:nvPr/>
        </p:nvPicPr>
        <p:blipFill>
          <a:blip r:embed="rId10"/>
          <a:stretch>
            <a:fillRect/>
          </a:stretch>
        </p:blipFill>
        <p:spPr>
          <a:xfrm>
            <a:off x="6458585" y="4521200"/>
            <a:ext cx="6647180" cy="2242820"/>
          </a:xfrm>
          <a:prstGeom prst="rect">
            <a:avLst/>
          </a:prstGeom>
        </p:spPr>
      </p:pic>
      <p:sp>
        <p:nvSpPr>
          <p:cNvPr id="3" name="文本框 2"/>
          <p:cNvSpPr txBox="1"/>
          <p:nvPr/>
        </p:nvSpPr>
        <p:spPr>
          <a:xfrm>
            <a:off x="6458585" y="1701800"/>
            <a:ext cx="6845300" cy="3322955"/>
          </a:xfrm>
          <a:prstGeom prst="rect">
            <a:avLst/>
          </a:prstGeom>
          <a:noFill/>
        </p:spPr>
        <p:txBody>
          <a:bodyPr wrap="square" rtlCol="0" anchor="t">
            <a:spAutoFit/>
          </a:bodyPr>
          <a:p>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磺达肝葵钠说明书：由于缺乏安全性和疗效的有关资料，磺达肝癸钠不建议使用于17岁以下的儿童。</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3</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利伐沙班</a:t>
            </a:r>
            <a:r>
              <a:rPr lang="zh-CN"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颗粒</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说明书：用于18岁以下且体重为30 kg-50 kg及50kg以上的儿童和青少年静脉血栓栓塞症（VTE）患者经过初始非口服抗凝治疗至少 5 天后的 VTE 治疗及预防 VTE 复发。</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a:buClrTx/>
              <a:buSzTx/>
              <a:buNone/>
            </a:pPr>
            <a:r>
              <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a:t>
            </a: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与依诺肝素直接相比，利伐沙班能降低近端 DVT 事件和症状性 VTE 事件发生的</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pPr algn="l">
              <a:buClrTx/>
              <a:buSzTx/>
              <a:buNone/>
            </a:pPr>
            <a:r>
              <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rPr>
              <a:t>风险，差异有统计学意义，并且随着用药疗程的增加，发生上述风险会进一步降低；利伐沙班发生大出血事件风险与依诺肝素相近；磺达肝癸钠与依诺肝素相比能增加大出血事件的风险，差异有统计学意义，而在发生近端 DVT 事件和症状性 VTE 事件风险与依诺肝素相近。</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r>
              <a:rPr lang="en-US" altLang="zh-CN"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4</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zh-CN" altLang="en-US" sz="1400" dirty="0">
              <a:ln>
                <a:noFill/>
              </a:ln>
              <a:solidFill>
                <a:srgbClr val="FF000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p:txBody>
      </p:sp>
      <p:sp>
        <p:nvSpPr>
          <p:cNvPr id="4" name="文本框 3"/>
          <p:cNvSpPr txBox="1"/>
          <p:nvPr/>
        </p:nvSpPr>
        <p:spPr>
          <a:xfrm>
            <a:off x="1657985" y="177800"/>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占位符 4"/>
          <p:cNvSpPr>
            <a:spLocks noGrp="1"/>
          </p:cNvSpPr>
          <p:nvPr>
            <p:ph type="body" idx="10"/>
          </p:nvPr>
        </p:nvSpPr>
        <p:spPr/>
        <p:txBody>
          <a:bodyPr/>
          <a:p>
            <a:r>
              <a:rPr lang="zh-CN" altLang="en-US"/>
              <a:t>有效性</a:t>
            </a:r>
            <a:endParaRPr lang="zh-CN" altLang="en-US"/>
          </a:p>
        </p:txBody>
      </p:sp>
      <p:grpSp>
        <p:nvGrpSpPr>
          <p:cNvPr id="10" name="组合 9"/>
          <p:cNvGrpSpPr/>
          <p:nvPr/>
        </p:nvGrpSpPr>
        <p:grpSpPr>
          <a:xfrm>
            <a:off x="591185" y="939165"/>
            <a:ext cx="12251055" cy="874395"/>
            <a:chOff x="1040" y="3183"/>
            <a:chExt cx="19293" cy="1377"/>
          </a:xfrm>
        </p:grpSpPr>
        <p:sp>
          <p:nvSpPr>
            <p:cNvPr id="12" name="圆角矩形 11"/>
            <p:cNvSpPr/>
            <p:nvPr/>
          </p:nvSpPr>
          <p:spPr>
            <a:xfrm>
              <a:off x="1040" y="3183"/>
              <a:ext cx="19293" cy="1244"/>
            </a:xfrm>
            <a:prstGeom prst="roundRect">
              <a:avLst/>
            </a:prstGeom>
            <a:solidFill>
              <a:schemeClr val="accent6">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13" name="文本框 12"/>
            <p:cNvSpPr txBox="1"/>
            <p:nvPr/>
          </p:nvSpPr>
          <p:spPr>
            <a:xfrm>
              <a:off x="1436" y="3399"/>
              <a:ext cx="18498" cy="1161"/>
            </a:xfrm>
            <a:prstGeom prst="rect">
              <a:avLst/>
            </a:prstGeom>
          </p:spPr>
          <p:txBody>
            <a:bodyPr wrap="square">
              <a:spAutoFit/>
            </a:bodyPr>
            <a:p>
              <a:r>
                <a:rPr lang="zh-CN" altLang="en-US" sz="1400" dirty="0">
                  <a:solidFill>
                    <a:srgbClr val="404040"/>
                  </a:solidFill>
                  <a:latin typeface="微软雅黑" panose="020B0503020204020204" charset="-122"/>
                  <a:ea typeface="微软雅黑" panose="020B0503020204020204" charset="-122"/>
                  <a:cs typeface="微软雅黑 Light" panose="020B0502040204020203" charset="-122"/>
                </a:rPr>
                <a:t>利伐沙班用于儿童（出生至&lt;18 岁）VTE 治疗的开发项目总共进行了 6 项儿童研究，包括 2 项 I 期研究，3 项 II 期研究和 1 项关键 III 期研究，所有研究均设计为开放性、多中心研究。超过 500 名儿童接受了至少一次利伐沙班给药</a:t>
              </a:r>
              <a:r>
                <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rPr>
                <a:t>.</a:t>
              </a:r>
              <a:r>
                <a:rPr lang="zh-CN" altLang="en-US" sz="1400" b="1" baseline="30000" dirty="0">
                  <a:solidFill>
                    <a:srgbClr val="000000"/>
                  </a:solidFill>
                  <a:latin typeface="微软雅黑" panose="020B0503020204020204" charset="-122"/>
                  <a:ea typeface="微软雅黑" panose="020B0503020204020204" charset="-122"/>
                  <a:cs typeface="Times New Roman" panose="02020603050405020304" pitchFamily="18" charset="0"/>
                  <a:sym typeface="+mn-ea"/>
                </a:rPr>
                <a:t>[1]</a:t>
              </a:r>
              <a:endParaRPr sz="1400" dirty="0">
                <a:solidFill>
                  <a:srgbClr val="404040"/>
                </a:solidFill>
                <a:latin typeface="微软雅黑" panose="020B0503020204020204" charset="-122"/>
                <a:ea typeface="微软雅黑" panose="020B0503020204020204" charset="-122"/>
                <a:cs typeface="微软雅黑 Light" panose="020B0502040204020203" charset="-122"/>
                <a:sym typeface="Arial" panose="020B0604020202020204" pitchFamily="34" charset="0"/>
              </a:endParaRPr>
            </a:p>
            <a:p>
              <a:endParaRPr lang="en-US" altLang="zh-CN" sz="1400" dirty="0">
                <a:solidFill>
                  <a:srgbClr val="404040"/>
                </a:solidFill>
                <a:latin typeface="微软雅黑" panose="020B0503020204020204" charset="-122"/>
                <a:ea typeface="微软雅黑" panose="020B0503020204020204" charset="-122"/>
                <a:cs typeface="微软雅黑 Light" panose="020B0502040204020203" charset="-122"/>
              </a:endParaRPr>
            </a:p>
          </p:txBody>
        </p:sp>
      </p:grpSp>
      <p:sp>
        <p:nvSpPr>
          <p:cNvPr id="15" name="文本框 14"/>
          <p:cNvSpPr txBox="1"/>
          <p:nvPr/>
        </p:nvSpPr>
        <p:spPr>
          <a:xfrm>
            <a:off x="705485" y="1853565"/>
            <a:ext cx="11883390" cy="1076325"/>
          </a:xfrm>
          <a:prstGeom prst="rect">
            <a:avLst/>
          </a:prstGeom>
        </p:spPr>
        <p:txBody>
          <a:bodyPr wrap="square">
            <a:spAutoFit/>
          </a:bodyPr>
          <a:p>
            <a:r>
              <a:rPr lang="en-US" altLang="zh-CN" sz="1600">
                <a:solidFill>
                  <a:srgbClr val="000000"/>
                </a:solidFill>
                <a:latin typeface="微软雅黑" panose="020B0503020204020204" charset="-122"/>
                <a:ea typeface="微软雅黑" panose="020B0503020204020204" charset="-122"/>
              </a:rPr>
              <a:t>EINSTEIN-Junior III </a:t>
            </a:r>
            <a:r>
              <a:rPr lang="zh-CN" altLang="en-US" sz="1600">
                <a:solidFill>
                  <a:srgbClr val="000000"/>
                </a:solidFill>
                <a:latin typeface="微软雅黑" panose="020B0503020204020204" charset="-122"/>
                <a:ea typeface="微软雅黑" panose="020B0503020204020204" charset="-122"/>
              </a:rPr>
              <a:t>期研究在</a:t>
            </a:r>
            <a:r>
              <a:rPr lang="en-US" altLang="zh-CN" sz="1600">
                <a:solidFill>
                  <a:srgbClr val="000000"/>
                </a:solidFill>
                <a:latin typeface="微软雅黑" panose="020B0503020204020204" charset="-122"/>
                <a:ea typeface="微软雅黑" panose="020B0503020204020204" charset="-122"/>
              </a:rPr>
              <a:t> 28 </a:t>
            </a:r>
            <a:r>
              <a:rPr lang="zh-CN" altLang="en-US" sz="1600">
                <a:solidFill>
                  <a:srgbClr val="000000"/>
                </a:solidFill>
                <a:latin typeface="微软雅黑" panose="020B0503020204020204" charset="-122"/>
                <a:ea typeface="微软雅黑" panose="020B0503020204020204" charset="-122"/>
              </a:rPr>
              <a:t>个国家</a:t>
            </a:r>
            <a:r>
              <a:rPr lang="en-US" altLang="zh-CN" sz="1600">
                <a:solidFill>
                  <a:srgbClr val="000000"/>
                </a:solidFill>
                <a:latin typeface="微软雅黑" panose="020B0503020204020204" charset="-122"/>
                <a:ea typeface="微软雅黑" panose="020B0503020204020204" charset="-122"/>
              </a:rPr>
              <a:t> 109 </a:t>
            </a:r>
            <a:r>
              <a:rPr lang="zh-CN" altLang="en-US" sz="1600">
                <a:solidFill>
                  <a:srgbClr val="000000"/>
                </a:solidFill>
                <a:latin typeface="微软雅黑" panose="020B0503020204020204" charset="-122"/>
                <a:ea typeface="微软雅黑" panose="020B0503020204020204" charset="-122"/>
              </a:rPr>
              <a:t>个研究中心开展，包括中国大陆的</a:t>
            </a:r>
            <a:r>
              <a:rPr lang="en-US" altLang="zh-CN" sz="1600">
                <a:solidFill>
                  <a:srgbClr val="000000"/>
                </a:solidFill>
                <a:latin typeface="微软雅黑" panose="020B0503020204020204" charset="-122"/>
                <a:ea typeface="微软雅黑" panose="020B0503020204020204" charset="-122"/>
              </a:rPr>
              <a:t>4 </a:t>
            </a:r>
            <a:r>
              <a:rPr lang="zh-CN" altLang="en-US" sz="1600">
                <a:solidFill>
                  <a:srgbClr val="000000"/>
                </a:solidFill>
                <a:latin typeface="微软雅黑" panose="020B0503020204020204" charset="-122"/>
                <a:ea typeface="微软雅黑" panose="020B0503020204020204" charset="-122"/>
              </a:rPr>
              <a:t>个研究中心。研究纳入接受治疗剂量的</a:t>
            </a:r>
            <a:r>
              <a:rPr lang="en-US" altLang="zh-CN" sz="1600">
                <a:solidFill>
                  <a:srgbClr val="000000"/>
                </a:solidFill>
                <a:latin typeface="微软雅黑" panose="020B0503020204020204" charset="-122"/>
                <a:ea typeface="微软雅黑" panose="020B0503020204020204" charset="-122"/>
              </a:rPr>
              <a:t> UFH</a:t>
            </a:r>
            <a:r>
              <a:rPr lang="zh-CN" altLang="en-US" sz="1600">
                <a:solidFill>
                  <a:srgbClr val="000000"/>
                </a:solidFill>
                <a:latin typeface="微软雅黑" panose="020B0503020204020204" charset="-122"/>
                <a:ea typeface="微软雅黑" panose="020B0503020204020204" charset="-122"/>
              </a:rPr>
              <a:t>、</a:t>
            </a:r>
            <a:r>
              <a:rPr lang="en-US" altLang="zh-CN" sz="1600">
                <a:solidFill>
                  <a:srgbClr val="000000"/>
                </a:solidFill>
                <a:latin typeface="微软雅黑" panose="020B0503020204020204" charset="-122"/>
                <a:ea typeface="微软雅黑" panose="020B0503020204020204" charset="-122"/>
              </a:rPr>
              <a:t>LMWH </a:t>
            </a:r>
            <a:r>
              <a:rPr lang="zh-CN" altLang="en-US" sz="1600">
                <a:solidFill>
                  <a:srgbClr val="000000"/>
                </a:solidFill>
                <a:latin typeface="微软雅黑" panose="020B0503020204020204" charset="-122"/>
                <a:ea typeface="微软雅黑" panose="020B0503020204020204" charset="-122"/>
              </a:rPr>
              <a:t>或磺达肝癸钠初步治疗且需要抗凝治疗至少</a:t>
            </a:r>
            <a:r>
              <a:rPr lang="en-US" altLang="zh-CN" sz="1600">
                <a:solidFill>
                  <a:srgbClr val="000000"/>
                </a:solidFill>
                <a:latin typeface="微软雅黑" panose="020B0503020204020204" charset="-122"/>
                <a:ea typeface="微软雅黑" panose="020B0503020204020204" charset="-122"/>
              </a:rPr>
              <a:t> 90 </a:t>
            </a:r>
            <a:r>
              <a:rPr lang="zh-CN" altLang="en-US" sz="1600">
                <a:solidFill>
                  <a:srgbClr val="000000"/>
                </a:solidFill>
                <a:latin typeface="微软雅黑" panose="020B0503020204020204" charset="-122"/>
                <a:ea typeface="微软雅黑" panose="020B0503020204020204" charset="-122"/>
              </a:rPr>
              <a:t>天的从出生至</a:t>
            </a:r>
            <a:r>
              <a:rPr lang="en-US" altLang="zh-CN" sz="1600">
                <a:solidFill>
                  <a:srgbClr val="000000"/>
                </a:solidFill>
                <a:latin typeface="微软雅黑" panose="020B0503020204020204" charset="-122"/>
                <a:ea typeface="微软雅黑" panose="020B0503020204020204" charset="-122"/>
              </a:rPr>
              <a:t>&lt;18 </a:t>
            </a:r>
            <a:r>
              <a:rPr lang="zh-CN" altLang="en-US" sz="1600">
                <a:solidFill>
                  <a:srgbClr val="000000"/>
                </a:solidFill>
                <a:latin typeface="微软雅黑" panose="020B0503020204020204" charset="-122"/>
                <a:ea typeface="微软雅黑" panose="020B0503020204020204" charset="-122"/>
              </a:rPr>
              <a:t>岁的确诊</a:t>
            </a:r>
            <a:r>
              <a:rPr lang="en-US" altLang="zh-CN" sz="1600">
                <a:solidFill>
                  <a:srgbClr val="000000"/>
                </a:solidFill>
                <a:latin typeface="微软雅黑" panose="020B0503020204020204" charset="-122"/>
                <a:ea typeface="微软雅黑" panose="020B0503020204020204" charset="-122"/>
              </a:rPr>
              <a:t> VTE</a:t>
            </a:r>
            <a:r>
              <a:rPr lang="zh-CN" altLang="en-US" sz="1600">
                <a:solidFill>
                  <a:srgbClr val="000000"/>
                </a:solidFill>
                <a:latin typeface="微软雅黑" panose="020B0503020204020204" charset="-122"/>
                <a:ea typeface="微软雅黑" panose="020B0503020204020204" charset="-122"/>
              </a:rPr>
              <a:t>的儿童，在初步治疗的</a:t>
            </a:r>
            <a:r>
              <a:rPr lang="en-US" altLang="zh-CN" sz="1600">
                <a:solidFill>
                  <a:srgbClr val="000000"/>
                </a:solidFill>
                <a:latin typeface="微软雅黑" panose="020B0503020204020204" charset="-122"/>
                <a:ea typeface="微软雅黑" panose="020B0503020204020204" charset="-122"/>
              </a:rPr>
              <a:t> 9 </a:t>
            </a:r>
            <a:r>
              <a:rPr lang="zh-CN" altLang="en-US" sz="1600">
                <a:solidFill>
                  <a:srgbClr val="000000"/>
                </a:solidFill>
                <a:latin typeface="微软雅黑" panose="020B0503020204020204" charset="-122"/>
                <a:ea typeface="微软雅黑" panose="020B0503020204020204" charset="-122"/>
              </a:rPr>
              <a:t>天内按</a:t>
            </a:r>
            <a:r>
              <a:rPr lang="en-US" altLang="zh-CN" sz="1600">
                <a:solidFill>
                  <a:srgbClr val="000000"/>
                </a:solidFill>
                <a:latin typeface="微软雅黑" panose="020B0503020204020204" charset="-122"/>
                <a:ea typeface="微软雅黑" panose="020B0503020204020204" charset="-122"/>
              </a:rPr>
              <a:t> 2:1 </a:t>
            </a:r>
            <a:r>
              <a:rPr lang="zh-CN" altLang="en-US" sz="1600">
                <a:solidFill>
                  <a:srgbClr val="000000"/>
                </a:solidFill>
                <a:latin typeface="微软雅黑" panose="020B0503020204020204" charset="-122"/>
                <a:ea typeface="微软雅黑" panose="020B0503020204020204" charset="-122"/>
              </a:rPr>
              <a:t>的比例（利伐沙班</a:t>
            </a:r>
            <a:r>
              <a:rPr lang="en-US" altLang="zh-CN" sz="1600">
                <a:solidFill>
                  <a:srgbClr val="000000"/>
                </a:solidFill>
                <a:latin typeface="微软雅黑" panose="020B0503020204020204" charset="-122"/>
                <a:ea typeface="微软雅黑" panose="020B0503020204020204" charset="-122"/>
              </a:rPr>
              <a:t>:</a:t>
            </a:r>
            <a:r>
              <a:rPr lang="zh-CN" altLang="en-US" sz="1600">
                <a:solidFill>
                  <a:srgbClr val="000000"/>
                </a:solidFill>
                <a:latin typeface="微软雅黑" panose="020B0503020204020204" charset="-122"/>
                <a:ea typeface="微软雅黑" panose="020B0503020204020204" charset="-122"/>
              </a:rPr>
              <a:t>标准治疗对照药物）随机分组，利伐沙班组儿童接受根据体重调整剂量方案，对照组接受肝素类（皮下注射低分子肝素（</a:t>
            </a:r>
            <a:r>
              <a:rPr lang="en-US" altLang="zh-CN" sz="1600">
                <a:solidFill>
                  <a:srgbClr val="000000"/>
                </a:solidFill>
                <a:latin typeface="微软雅黑" panose="020B0503020204020204" charset="-122"/>
                <a:ea typeface="微软雅黑" panose="020B0503020204020204" charset="-122"/>
              </a:rPr>
              <a:t>LMWH</a:t>
            </a:r>
            <a:r>
              <a:rPr lang="zh-CN" altLang="en-US" sz="1600">
                <a:solidFill>
                  <a:srgbClr val="000000"/>
                </a:solidFill>
                <a:latin typeface="微软雅黑" panose="020B0503020204020204" charset="-122"/>
                <a:ea typeface="微软雅黑" panose="020B0503020204020204" charset="-122"/>
              </a:rPr>
              <a:t>）、皮下注射磺达肝癸钠、静脉注射普通肝素（</a:t>
            </a:r>
            <a:r>
              <a:rPr lang="en-US" altLang="zh-CN" sz="1600">
                <a:solidFill>
                  <a:srgbClr val="000000"/>
                </a:solidFill>
                <a:latin typeface="微软雅黑" panose="020B0503020204020204" charset="-122"/>
                <a:ea typeface="微软雅黑" panose="020B0503020204020204" charset="-122"/>
              </a:rPr>
              <a:t>UFH</a:t>
            </a:r>
            <a:r>
              <a:rPr lang="zh-CN" altLang="en-US" sz="1600">
                <a:solidFill>
                  <a:srgbClr val="000000"/>
                </a:solidFill>
                <a:latin typeface="微软雅黑" panose="020B0503020204020204" charset="-122"/>
                <a:ea typeface="微软雅黑" panose="020B0503020204020204" charset="-122"/>
              </a:rPr>
              <a:t>））或转为口服维生素</a:t>
            </a:r>
            <a:r>
              <a:rPr lang="en-US" altLang="zh-CN" sz="1600">
                <a:solidFill>
                  <a:srgbClr val="000000"/>
                </a:solidFill>
                <a:latin typeface="微软雅黑" panose="020B0503020204020204" charset="-122"/>
                <a:ea typeface="微软雅黑" panose="020B0503020204020204" charset="-122"/>
              </a:rPr>
              <a:t> K </a:t>
            </a:r>
            <a:r>
              <a:rPr lang="zh-CN" altLang="en-US" sz="1600">
                <a:solidFill>
                  <a:srgbClr val="000000"/>
                </a:solidFill>
                <a:latin typeface="微软雅黑" panose="020B0503020204020204" charset="-122"/>
                <a:ea typeface="微软雅黑" panose="020B0503020204020204" charset="-122"/>
              </a:rPr>
              <a:t>拮抗剂（</a:t>
            </a:r>
            <a:r>
              <a:rPr lang="en-US" altLang="zh-CN" sz="1600">
                <a:solidFill>
                  <a:srgbClr val="000000"/>
                </a:solidFill>
                <a:latin typeface="微软雅黑" panose="020B0503020204020204" charset="-122"/>
                <a:ea typeface="微软雅黑" panose="020B0503020204020204" charset="-122"/>
              </a:rPr>
              <a:t>VKA</a:t>
            </a:r>
            <a:r>
              <a:rPr lang="zh-CN" altLang="en-US" sz="1600">
                <a:solidFill>
                  <a:srgbClr val="000000"/>
                </a:solidFill>
                <a:latin typeface="微软雅黑" panose="020B0503020204020204" charset="-122"/>
                <a:ea typeface="微软雅黑" panose="020B0503020204020204" charset="-122"/>
              </a:rPr>
              <a:t>）的标准治疗。</a:t>
            </a:r>
            <a:endParaRPr lang="zh-CN" altLang="en-US" sz="1600">
              <a:solidFill>
                <a:srgbClr val="000000"/>
              </a:solidFill>
              <a:latin typeface="微软雅黑" panose="020B0503020204020204" charset="-122"/>
              <a:ea typeface="微软雅黑" panose="020B0503020204020204" charset="-122"/>
            </a:endParaRPr>
          </a:p>
        </p:txBody>
      </p:sp>
      <p:graphicFrame>
        <p:nvGraphicFramePr>
          <p:cNvPr id="18" name="表格 17"/>
          <p:cNvGraphicFramePr/>
          <p:nvPr/>
        </p:nvGraphicFramePr>
        <p:xfrm>
          <a:off x="591820" y="3054350"/>
          <a:ext cx="12529820" cy="3265170"/>
        </p:xfrm>
        <a:graphic>
          <a:graphicData uri="http://schemas.openxmlformats.org/drawingml/2006/table">
            <a:tbl>
              <a:tblPr firstRow="1" bandRow="1">
                <a:tableStyleId>{F5AB1C69-6EDB-4FF4-983F-18BD219EF322}</a:tableStyleId>
              </a:tblPr>
              <a:tblGrid>
                <a:gridCol w="882650"/>
                <a:gridCol w="1702435"/>
                <a:gridCol w="4046855"/>
                <a:gridCol w="1664970"/>
                <a:gridCol w="1418155"/>
                <a:gridCol w="2814514"/>
              </a:tblGrid>
              <a:tr h="381000">
                <a:tc>
                  <a:txBody>
                    <a:bodyPr/>
                    <a:p>
                      <a:pPr>
                        <a:buNone/>
                      </a:pPr>
                      <a:endParaRPr lang="zh-CN" altLang="en-US" sz="1400">
                        <a:latin typeface="微软雅黑" panose="020B0503020204020204" charset="-122"/>
                        <a:ea typeface="微软雅黑" panose="020B0503020204020204" charset="-122"/>
                      </a:endParaRPr>
                    </a:p>
                  </a:txBody>
                  <a:tcPr/>
                </a:tc>
                <a:tc>
                  <a:txBody>
                    <a:bodyPr/>
                    <a:p>
                      <a:pPr>
                        <a:buNone/>
                      </a:pPr>
                      <a:r>
                        <a:rPr lang="zh-CN" altLang="en-US" sz="1400">
                          <a:solidFill>
                            <a:schemeClr val="bg1"/>
                          </a:solidFill>
                          <a:latin typeface="微软雅黑" panose="020B0503020204020204" charset="-122"/>
                          <a:ea typeface="微软雅黑" panose="020B0503020204020204" charset="-122"/>
                        </a:rPr>
                        <a:t>评判指标</a:t>
                      </a:r>
                      <a:endParaRPr lang="zh-CN" altLang="en-US" sz="1400">
                        <a:solidFill>
                          <a:schemeClr val="bg1"/>
                        </a:solidFill>
                        <a:latin typeface="微软雅黑" panose="020B0503020204020204" charset="-122"/>
                        <a:ea typeface="微软雅黑" panose="020B0503020204020204" charset="-122"/>
                      </a:endParaRPr>
                    </a:p>
                  </a:txBody>
                  <a:tcPr/>
                </a:tc>
                <a:tc>
                  <a:txBody>
                    <a:bodyPr/>
                    <a:p>
                      <a:pPr>
                        <a:buNone/>
                      </a:pPr>
                      <a:r>
                        <a:rPr lang="zh-CN" altLang="en-US" sz="1400">
                          <a:solidFill>
                            <a:schemeClr val="bg1"/>
                          </a:solidFill>
                          <a:latin typeface="微软雅黑" panose="020B0503020204020204" charset="-122"/>
                          <a:ea typeface="微软雅黑" panose="020B0503020204020204" charset="-122"/>
                        </a:rPr>
                        <a:t>指标标准</a:t>
                      </a:r>
                      <a:endParaRPr lang="zh-CN" altLang="en-US" sz="1400">
                        <a:solidFill>
                          <a:schemeClr val="bg1"/>
                        </a:solidFill>
                        <a:latin typeface="微软雅黑" panose="020B0503020204020204" charset="-122"/>
                        <a:ea typeface="微软雅黑" panose="020B0503020204020204" charset="-122"/>
                      </a:endParaRPr>
                    </a:p>
                  </a:txBody>
                  <a:tcPr/>
                </a:tc>
                <a:tc>
                  <a:txBody>
                    <a:bodyPr/>
                    <a:p>
                      <a:pPr>
                        <a:buNone/>
                      </a:pPr>
                      <a:r>
                        <a:rPr lang="zh-CN" altLang="en-US" sz="1400">
                          <a:solidFill>
                            <a:schemeClr val="bg1"/>
                          </a:solidFill>
                          <a:latin typeface="微软雅黑" panose="020B0503020204020204" charset="-122"/>
                          <a:ea typeface="微软雅黑" panose="020B0503020204020204" charset="-122"/>
                          <a:sym typeface="+mn-ea"/>
                        </a:rPr>
                        <a:t>利伐沙班组</a:t>
                      </a:r>
                      <a:endParaRPr lang="zh-CN" altLang="en-US" sz="1400">
                        <a:solidFill>
                          <a:schemeClr val="bg1"/>
                        </a:solidFill>
                        <a:latin typeface="微软雅黑" panose="020B0503020204020204" charset="-122"/>
                        <a:ea typeface="微软雅黑" panose="020B0503020204020204" charset="-122"/>
                        <a:sym typeface="+mn-ea"/>
                      </a:endParaRPr>
                    </a:p>
                  </a:txBody>
                  <a:tcPr/>
                </a:tc>
                <a:tc>
                  <a:txBody>
                    <a:bodyPr/>
                    <a:p>
                      <a:pPr>
                        <a:buNone/>
                      </a:pPr>
                      <a:r>
                        <a:rPr lang="zh-CN" altLang="en-US" sz="1400">
                          <a:solidFill>
                            <a:schemeClr val="bg1"/>
                          </a:solidFill>
                          <a:latin typeface="微软雅黑" panose="020B0503020204020204" charset="-122"/>
                          <a:ea typeface="微软雅黑" panose="020B0503020204020204" charset="-122"/>
                        </a:rPr>
                        <a:t>标准抗凝组</a:t>
                      </a:r>
                      <a:endParaRPr lang="zh-CN" altLang="en-US" sz="1400">
                        <a:solidFill>
                          <a:schemeClr val="bg1"/>
                        </a:solidFill>
                        <a:latin typeface="微软雅黑" panose="020B0503020204020204" charset="-122"/>
                        <a:ea typeface="微软雅黑" panose="020B0503020204020204" charset="-122"/>
                      </a:endParaRPr>
                    </a:p>
                  </a:txBody>
                  <a:tcPr/>
                </a:tc>
                <a:tc>
                  <a:txBody>
                    <a:bodyPr/>
                    <a:p>
                      <a:pPr>
                        <a:buNone/>
                      </a:pPr>
                      <a:r>
                        <a:rPr lang="zh-CN" altLang="en-US" sz="1400">
                          <a:solidFill>
                            <a:schemeClr val="bg1"/>
                          </a:solidFill>
                          <a:latin typeface="微软雅黑" panose="020B0503020204020204" charset="-122"/>
                          <a:ea typeface="微软雅黑" panose="020B0503020204020204" charset="-122"/>
                          <a:sym typeface="+mn-ea"/>
                        </a:rPr>
                        <a:t>风险比</a:t>
                      </a:r>
                      <a:endParaRPr lang="zh-CN" altLang="en-US" sz="1400">
                        <a:solidFill>
                          <a:schemeClr val="bg1"/>
                        </a:solidFill>
                        <a:latin typeface="微软雅黑" panose="020B0503020204020204" charset="-122"/>
                        <a:ea typeface="微软雅黑" panose="020B0503020204020204" charset="-122"/>
                        <a:sym typeface="+mn-ea"/>
                      </a:endParaRPr>
                    </a:p>
                  </a:txBody>
                  <a:tcPr/>
                </a:tc>
              </a:tr>
              <a:tr h="509270">
                <a:tc rowSpan="2">
                  <a:txBody>
                    <a:bodyPr/>
                    <a:p>
                      <a:pPr>
                        <a:buNone/>
                      </a:pPr>
                      <a:r>
                        <a:rPr lang="zh-CN" altLang="zh-CN" sz="1400">
                          <a:latin typeface="微软雅黑" panose="020B0503020204020204" charset="-122"/>
                          <a:ea typeface="微软雅黑" panose="020B0503020204020204" charset="-122"/>
                        </a:rPr>
                        <a:t>有效性</a:t>
                      </a:r>
                      <a:endParaRPr lang="zh-CN" altLang="zh-CN" sz="1400">
                        <a:latin typeface="微软雅黑" panose="020B0503020204020204" charset="-122"/>
                        <a:ea typeface="微软雅黑" panose="020B0503020204020204" charset="-122"/>
                      </a:endParaRPr>
                    </a:p>
                  </a:txBody>
                  <a:tcPr/>
                </a:tc>
                <a:tc>
                  <a:txBody>
                    <a:bodyPr/>
                    <a:p>
                      <a:pPr>
                        <a:buNone/>
                      </a:pPr>
                      <a:r>
                        <a:rPr lang="zh-CN" altLang="en-US" sz="1400">
                          <a:solidFill>
                            <a:srgbClr val="000000"/>
                          </a:solidFill>
                          <a:latin typeface="微软雅黑" panose="020B0503020204020204" charset="-122"/>
                          <a:ea typeface="微软雅黑" panose="020B0503020204020204" charset="-122"/>
                          <a:sym typeface="+mn-ea"/>
                        </a:rPr>
                        <a:t>主要疗效终点</a:t>
                      </a: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buNone/>
                      </a:pPr>
                      <a:r>
                        <a:rPr sz="1400">
                          <a:latin typeface="微软雅黑" panose="020B0503020204020204" charset="-122"/>
                          <a:ea typeface="微软雅黑" panose="020B0503020204020204" charset="-122"/>
                          <a:sym typeface="+mn-ea"/>
                        </a:rPr>
                        <a:t>主</a:t>
                      </a:r>
                      <a:r>
                        <a:rPr lang="zh-CN" altLang="en-US" sz="1400">
                          <a:solidFill>
                            <a:srgbClr val="000000"/>
                          </a:solidFill>
                          <a:latin typeface="微软雅黑" panose="020B0503020204020204" charset="-122"/>
                          <a:ea typeface="微软雅黑" panose="020B0503020204020204" charset="-122"/>
                          <a:sym typeface="+mn-ea"/>
                        </a:rPr>
                        <a:t>治疗期结束时有症状的</a:t>
                      </a:r>
                      <a:r>
                        <a:rPr sz="1400">
                          <a:latin typeface="微软雅黑" panose="020B0503020204020204" charset="-122"/>
                          <a:ea typeface="微软雅黑" panose="020B0503020204020204" charset="-122"/>
                          <a:sym typeface="+mn-ea"/>
                        </a:rPr>
                        <a:t> </a:t>
                      </a:r>
                      <a:r>
                        <a:rPr lang="en-US" altLang="zh-CN" sz="1400">
                          <a:solidFill>
                            <a:srgbClr val="000000"/>
                          </a:solidFill>
                          <a:latin typeface="微软雅黑" panose="020B0503020204020204" charset="-122"/>
                          <a:ea typeface="微软雅黑" panose="020B0503020204020204" charset="-122"/>
                          <a:sym typeface="+mn-ea"/>
                        </a:rPr>
                        <a:t>VTE</a:t>
                      </a:r>
                      <a:r>
                        <a:rPr lang="zh-CN" altLang="en-US" sz="1400">
                          <a:solidFill>
                            <a:srgbClr val="000000"/>
                          </a:solidFill>
                          <a:latin typeface="微软雅黑" panose="020B0503020204020204" charset="-122"/>
                          <a:ea typeface="微软雅黑" panose="020B0503020204020204" charset="-122"/>
                          <a:sym typeface="+mn-ea"/>
                        </a:rPr>
                        <a:t>复发率</a:t>
                      </a: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buNone/>
                      </a:pPr>
                      <a:r>
                        <a:rPr lang="en-US" altLang="zh-CN" sz="1400">
                          <a:solidFill>
                            <a:srgbClr val="000000"/>
                          </a:solidFill>
                          <a:latin typeface="微软雅黑" panose="020B0503020204020204" charset="-122"/>
                          <a:ea typeface="微软雅黑" panose="020B0503020204020204" charset="-122"/>
                          <a:sym typeface="+mn-ea"/>
                        </a:rPr>
                        <a:t>1.2%</a:t>
                      </a:r>
                      <a:endParaRPr lang="en-US" altLang="zh-CN" sz="1400">
                        <a:solidFill>
                          <a:srgbClr val="000000"/>
                        </a:solidFill>
                        <a:latin typeface="微软雅黑" panose="020B0503020204020204" charset="-122"/>
                        <a:ea typeface="微软雅黑" panose="020B0503020204020204" charset="-122"/>
                        <a:sym typeface="+mn-ea"/>
                      </a:endParaRPr>
                    </a:p>
                  </a:txBody>
                  <a:tcPr/>
                </a:tc>
                <a:tc>
                  <a:txBody>
                    <a:bodyPr/>
                    <a:p>
                      <a:pPr>
                        <a:buNone/>
                      </a:pPr>
                      <a:r>
                        <a:rPr lang="en-US" altLang="zh-CN" sz="1400">
                          <a:solidFill>
                            <a:srgbClr val="000000"/>
                          </a:solidFill>
                          <a:latin typeface="微软雅黑" panose="020B0503020204020204" charset="-122"/>
                          <a:ea typeface="微软雅黑" panose="020B0503020204020204" charset="-122"/>
                          <a:sym typeface="+mn-ea"/>
                        </a:rPr>
                        <a:t>3.0%</a:t>
                      </a:r>
                      <a:endParaRPr lang="en-US" altLang="zh-CN" sz="1400">
                        <a:solidFill>
                          <a:srgbClr val="000000"/>
                        </a:solidFill>
                        <a:latin typeface="微软雅黑" panose="020B0503020204020204" charset="-122"/>
                        <a:ea typeface="微软雅黑" panose="020B0503020204020204" charset="-122"/>
                        <a:sym typeface="+mn-ea"/>
                      </a:endParaRPr>
                    </a:p>
                  </a:txBody>
                  <a:tcPr/>
                </a:tc>
                <a:tc>
                  <a:txBody>
                    <a:bodyPr/>
                    <a:p>
                      <a:pPr>
                        <a:buNone/>
                      </a:pPr>
                      <a:r>
                        <a:rPr lang="en-US" altLang="zh-CN" sz="1400">
                          <a:solidFill>
                            <a:srgbClr val="000000"/>
                          </a:solidFill>
                          <a:latin typeface="微软雅黑" panose="020B0503020204020204" charset="-122"/>
                          <a:ea typeface="微软雅黑" panose="020B0503020204020204" charset="-122"/>
                          <a:sym typeface="+mn-ea"/>
                        </a:rPr>
                        <a:t>HR=0.40</a:t>
                      </a:r>
                      <a:r>
                        <a:rPr lang="zh-CN" altLang="en-US" sz="1400">
                          <a:solidFill>
                            <a:srgbClr val="000000"/>
                          </a:solidFill>
                          <a:latin typeface="微软雅黑" panose="020B0503020204020204" charset="-122"/>
                          <a:ea typeface="微软雅黑" panose="020B0503020204020204" charset="-122"/>
                          <a:sym typeface="+mn-ea"/>
                        </a:rPr>
                        <a:t>；</a:t>
                      </a:r>
                      <a:r>
                        <a:rPr lang="en-US" altLang="zh-CN" sz="1400">
                          <a:solidFill>
                            <a:srgbClr val="000000"/>
                          </a:solidFill>
                          <a:latin typeface="微软雅黑" panose="020B0503020204020204" charset="-122"/>
                          <a:ea typeface="微软雅黑" panose="020B0503020204020204" charset="-122"/>
                          <a:sym typeface="+mn-ea"/>
                        </a:rPr>
                        <a:t>95% CI</a:t>
                      </a:r>
                      <a:r>
                        <a:rPr lang="zh-CN" altLang="en-US" sz="1400">
                          <a:solidFill>
                            <a:srgbClr val="000000"/>
                          </a:solidFill>
                          <a:latin typeface="微软雅黑" panose="020B0503020204020204" charset="-122"/>
                          <a:ea typeface="微软雅黑" panose="020B0503020204020204" charset="-122"/>
                          <a:sym typeface="+mn-ea"/>
                        </a:rPr>
                        <a:t>：</a:t>
                      </a:r>
                      <a:r>
                        <a:rPr lang="en-US" altLang="zh-CN" sz="1400">
                          <a:solidFill>
                            <a:srgbClr val="000000"/>
                          </a:solidFill>
                          <a:latin typeface="微软雅黑" panose="020B0503020204020204" charset="-122"/>
                          <a:ea typeface="微软雅黑" panose="020B0503020204020204" charset="-122"/>
                          <a:sym typeface="+mn-ea"/>
                        </a:rPr>
                        <a:t>0.11-1.41</a:t>
                      </a:r>
                      <a:endParaRPr lang="zh-CN" altLang="en-US" sz="1400">
                        <a:solidFill>
                          <a:srgbClr val="000000"/>
                        </a:solidFill>
                        <a:latin typeface="微软雅黑" panose="020B0503020204020204" charset="-122"/>
                        <a:ea typeface="微软雅黑" panose="020B0503020204020204" charset="-122"/>
                        <a:sym typeface="+mn-ea"/>
                      </a:endParaRPr>
                    </a:p>
                  </a:txBody>
                  <a:tcPr/>
                </a:tc>
              </a:tr>
              <a:tr h="640080">
                <a:tc vMerge="1">
                  <a:tcPr/>
                </a:tc>
                <a:tc>
                  <a:txBody>
                    <a:bodyPr/>
                    <a:p>
                      <a:pPr>
                        <a:buNone/>
                      </a:pPr>
                      <a:r>
                        <a:rPr lang="zh-CN" altLang="en-US" sz="1400">
                          <a:solidFill>
                            <a:srgbClr val="000000"/>
                          </a:solidFill>
                          <a:latin typeface="微软雅黑" panose="020B0503020204020204" charset="-122"/>
                          <a:ea typeface="微软雅黑" panose="020B0503020204020204" charset="-122"/>
                          <a:sym typeface="+mn-ea"/>
                        </a:rPr>
                        <a:t>次要有效性终点</a:t>
                      </a:r>
                      <a:endParaRPr lang="zh-CN" altLang="en-US" sz="1400">
                        <a:solidFill>
                          <a:srgbClr val="000000"/>
                        </a:solidFill>
                        <a:latin typeface="微软雅黑" panose="020B0503020204020204" charset="-122"/>
                        <a:ea typeface="微软雅黑" panose="020B0503020204020204" charset="-122"/>
                        <a:sym typeface="+mn-ea"/>
                      </a:endParaRPr>
                    </a:p>
                  </a:txBody>
                  <a:tcPr>
                    <a:lnB w="12700" cmpd="sng">
                      <a:solidFill>
                        <a:schemeClr val="tx1"/>
                      </a:solidFill>
                      <a:prstDash val="solid"/>
                    </a:lnB>
                  </a:tcPr>
                </a:tc>
                <a:tc>
                  <a:txBody>
                    <a:bodyPr/>
                    <a:p>
                      <a:pPr>
                        <a:buNone/>
                      </a:pPr>
                      <a:r>
                        <a:rPr lang="zh-CN" altLang="en-US" sz="1400">
                          <a:solidFill>
                            <a:srgbClr val="000000"/>
                          </a:solidFill>
                          <a:latin typeface="微软雅黑" panose="020B0503020204020204" charset="-122"/>
                          <a:ea typeface="微软雅黑" panose="020B0503020204020204" charset="-122"/>
                          <a:sym typeface="+mn-ea"/>
                        </a:rPr>
                        <a:t>有症状的</a:t>
                      </a:r>
                      <a:r>
                        <a:rPr lang="en-US" altLang="zh-CN" sz="1400">
                          <a:solidFill>
                            <a:srgbClr val="000000"/>
                          </a:solidFill>
                          <a:latin typeface="微软雅黑" panose="020B0503020204020204" charset="-122"/>
                          <a:ea typeface="微软雅黑" panose="020B0503020204020204" charset="-122"/>
                          <a:sym typeface="+mn-ea"/>
                        </a:rPr>
                        <a:t> VTE</a:t>
                      </a:r>
                      <a:r>
                        <a:rPr lang="zh-CN" altLang="en-US" sz="1400">
                          <a:solidFill>
                            <a:srgbClr val="000000"/>
                          </a:solidFill>
                          <a:latin typeface="微软雅黑" panose="020B0503020204020204" charset="-122"/>
                          <a:ea typeface="微软雅黑" panose="020B0503020204020204" charset="-122"/>
                          <a:sym typeface="+mn-ea"/>
                        </a:rPr>
                        <a:t>复发率</a:t>
                      </a:r>
                      <a:r>
                        <a:rPr lang="en-US" altLang="zh-CN" sz="1400">
                          <a:solidFill>
                            <a:srgbClr val="000000"/>
                          </a:solidFill>
                          <a:latin typeface="微软雅黑" panose="020B0503020204020204" charset="-122"/>
                          <a:ea typeface="微软雅黑" panose="020B0503020204020204" charset="-122"/>
                          <a:sym typeface="+mn-ea"/>
                        </a:rPr>
                        <a:t>+</a:t>
                      </a:r>
                      <a:r>
                        <a:rPr lang="zh-CN" altLang="en-US" sz="1400">
                          <a:solidFill>
                            <a:srgbClr val="000000"/>
                          </a:solidFill>
                          <a:latin typeface="微软雅黑" panose="020B0503020204020204" charset="-122"/>
                          <a:ea typeface="微软雅黑" panose="020B0503020204020204" charset="-122"/>
                          <a:sym typeface="+mn-ea"/>
                        </a:rPr>
                        <a:t>血栓负荷无症状性加重</a:t>
                      </a:r>
                      <a:endParaRPr lang="zh-CN" altLang="en-US" sz="1400">
                        <a:solidFill>
                          <a:srgbClr val="000000"/>
                        </a:solidFill>
                        <a:latin typeface="微软雅黑" panose="020B0503020204020204" charset="-122"/>
                        <a:ea typeface="微软雅黑" panose="020B0503020204020204" charset="-122"/>
                        <a:sym typeface="+mn-ea"/>
                      </a:endParaRPr>
                    </a:p>
                  </a:txBody>
                  <a:tcPr>
                    <a:lnB w="12700" cmpd="sng">
                      <a:solidFill>
                        <a:schemeClr val="tx1"/>
                      </a:solidFill>
                      <a:prstDash val="solid"/>
                    </a:lnB>
                  </a:tcPr>
                </a:tc>
                <a:tc>
                  <a:txBody>
                    <a:bodyPr/>
                    <a:p>
                      <a:pPr>
                        <a:buNone/>
                      </a:pPr>
                      <a:r>
                        <a:rPr lang="en-US" altLang="zh-CN" sz="1400">
                          <a:solidFill>
                            <a:srgbClr val="000000"/>
                          </a:solidFill>
                          <a:latin typeface="微软雅黑" panose="020B0503020204020204" charset="-122"/>
                          <a:ea typeface="微软雅黑" panose="020B0503020204020204" charset="-122"/>
                          <a:sym typeface="+mn-ea"/>
                        </a:rPr>
                        <a:t>1.5%</a:t>
                      </a:r>
                      <a:endParaRPr lang="en-US" altLang="zh-CN" sz="1400">
                        <a:solidFill>
                          <a:srgbClr val="000000"/>
                        </a:solidFill>
                        <a:latin typeface="微软雅黑" panose="020B0503020204020204" charset="-122"/>
                        <a:ea typeface="微软雅黑" panose="020B0503020204020204" charset="-122"/>
                        <a:sym typeface="+mn-ea"/>
                      </a:endParaRPr>
                    </a:p>
                  </a:txBody>
                  <a:tcPr>
                    <a:lnB w="12700" cmpd="sng">
                      <a:solidFill>
                        <a:schemeClr val="tx1"/>
                      </a:solidFill>
                      <a:prstDash val="solid"/>
                    </a:lnB>
                  </a:tcPr>
                </a:tc>
                <a:tc>
                  <a:txBody>
                    <a:bodyPr/>
                    <a:p>
                      <a:pPr>
                        <a:buNone/>
                      </a:pPr>
                      <a:r>
                        <a:rPr lang="en-US" altLang="zh-CN" sz="1400">
                          <a:solidFill>
                            <a:srgbClr val="000000"/>
                          </a:solidFill>
                          <a:latin typeface="微软雅黑" panose="020B0503020204020204" charset="-122"/>
                          <a:ea typeface="微软雅黑" panose="020B0503020204020204" charset="-122"/>
                          <a:sym typeface="+mn-ea"/>
                        </a:rPr>
                        <a:t>3.6%</a:t>
                      </a:r>
                      <a:endParaRPr lang="en-US" altLang="zh-CN" sz="1400">
                        <a:solidFill>
                          <a:srgbClr val="000000"/>
                        </a:solidFill>
                        <a:latin typeface="微软雅黑" panose="020B0503020204020204" charset="-122"/>
                        <a:ea typeface="微软雅黑" panose="020B0503020204020204" charset="-122"/>
                        <a:sym typeface="+mn-ea"/>
                      </a:endParaRPr>
                    </a:p>
                  </a:txBody>
                  <a:tcPr>
                    <a:lnB w="12700" cmpd="sng">
                      <a:solidFill>
                        <a:schemeClr val="tx1"/>
                      </a:solidFill>
                      <a:prstDash val="solid"/>
                    </a:lnB>
                  </a:tcPr>
                </a:tc>
                <a:tc>
                  <a:txBody>
                    <a:bodyPr/>
                    <a:p>
                      <a:pPr>
                        <a:buNone/>
                      </a:pPr>
                      <a:endParaRPr lang="zh-CN" altLang="en-US" sz="1400">
                        <a:ea typeface="微软雅黑" panose="020B0503020204020204" charset="-122"/>
                      </a:endParaRPr>
                    </a:p>
                  </a:txBody>
                  <a:tcPr>
                    <a:lnB w="12700" cmpd="sng">
                      <a:solidFill>
                        <a:schemeClr val="tx1"/>
                      </a:solidFill>
                      <a:prstDash val="solid"/>
                    </a:lnB>
                  </a:tcPr>
                </a:tc>
              </a:tr>
              <a:tr h="684530">
                <a:tc>
                  <a:txBody>
                    <a:bodyPr/>
                    <a:p>
                      <a:pPr>
                        <a:buNone/>
                      </a:pPr>
                      <a:r>
                        <a:rPr lang="zh-CN" altLang="en-US" sz="1400">
                          <a:latin typeface="微软雅黑" panose="020B0503020204020204" charset="-122"/>
                          <a:ea typeface="微软雅黑" panose="020B0503020204020204" charset="-122"/>
                        </a:rPr>
                        <a:t>安全性</a:t>
                      </a:r>
                      <a:endParaRPr lang="zh-CN" altLang="en-US" sz="1400">
                        <a:latin typeface="微软雅黑" panose="020B0503020204020204" charset="-122"/>
                        <a:ea typeface="微软雅黑" panose="020B0503020204020204" charset="-122"/>
                      </a:endParaRPr>
                    </a:p>
                  </a:txBody>
                  <a:tcPr/>
                </a:tc>
                <a:tc>
                  <a:txBody>
                    <a:bodyPr/>
                    <a:p>
                      <a:pPr>
                        <a:buNone/>
                      </a:pPr>
                      <a:r>
                        <a:rPr lang="zh-CN" altLang="en-US" sz="1400">
                          <a:solidFill>
                            <a:srgbClr val="000000"/>
                          </a:solidFill>
                          <a:latin typeface="微软雅黑" panose="020B0503020204020204" charset="-122"/>
                          <a:ea typeface="微软雅黑" panose="020B0503020204020204" charset="-122"/>
                          <a:sym typeface="+mn-ea"/>
                        </a:rPr>
                        <a:t>主要安全性终点</a:t>
                      </a: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buNone/>
                      </a:pPr>
                      <a:r>
                        <a:rPr lang="zh-CN" altLang="en-US" sz="1400">
                          <a:solidFill>
                            <a:srgbClr val="000000"/>
                          </a:solidFill>
                          <a:latin typeface="微软雅黑" panose="020B0503020204020204" charset="-122"/>
                          <a:ea typeface="微软雅黑" panose="020B0503020204020204" charset="-122"/>
                          <a:sym typeface="+mn-ea"/>
                        </a:rPr>
                        <a:t>显性大出血</a:t>
                      </a:r>
                      <a:r>
                        <a:rPr lang="en-US" altLang="zh-CN" sz="1400">
                          <a:solidFill>
                            <a:srgbClr val="000000"/>
                          </a:solidFill>
                          <a:latin typeface="微软雅黑" panose="020B0503020204020204" charset="-122"/>
                          <a:ea typeface="微软雅黑" panose="020B0503020204020204" charset="-122"/>
                          <a:sym typeface="+mn-ea"/>
                        </a:rPr>
                        <a:t> +</a:t>
                      </a:r>
                      <a:r>
                        <a:rPr lang="zh-CN" altLang="en-US" sz="1400">
                          <a:solidFill>
                            <a:srgbClr val="000000"/>
                          </a:solidFill>
                          <a:latin typeface="微软雅黑" panose="020B0503020204020204" charset="-122"/>
                          <a:ea typeface="微软雅黑" panose="020B0503020204020204" charset="-122"/>
                          <a:sym typeface="宋体" panose="02010600030101010101" pitchFamily="2" charset="-122"/>
                        </a:rPr>
                        <a:t>临床相关非大出血（</a:t>
                      </a:r>
                      <a:r>
                        <a:rPr lang="en-US" altLang="zh-CN" sz="1400">
                          <a:solidFill>
                            <a:srgbClr val="000000"/>
                          </a:solidFill>
                          <a:latin typeface="微软雅黑" panose="020B0503020204020204" charset="-122"/>
                          <a:ea typeface="微软雅黑" panose="020B0503020204020204" charset="-122"/>
                          <a:sym typeface="宋体" panose="02010600030101010101" pitchFamily="2" charset="-122"/>
                        </a:rPr>
                        <a:t>CRNM</a:t>
                      </a:r>
                      <a:r>
                        <a:rPr lang="zh-CN" altLang="en-US" sz="1400">
                          <a:solidFill>
                            <a:srgbClr val="000000"/>
                          </a:solidFill>
                          <a:latin typeface="微软雅黑" panose="020B0503020204020204" charset="-122"/>
                          <a:ea typeface="微软雅黑" panose="020B0503020204020204" charset="-122"/>
                          <a:sym typeface="宋体" panose="02010600030101010101" pitchFamily="2" charset="-122"/>
                        </a:rPr>
                        <a:t>出血）</a:t>
                      </a: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rPr>
                        <a:t>3.0%</a:t>
                      </a:r>
                      <a:endParaRPr lang="en-US" altLang="zh-CN" sz="1400">
                        <a:solidFill>
                          <a:srgbClr val="000000"/>
                        </a:solidFill>
                        <a:latin typeface="微软雅黑" panose="020B0503020204020204" charset="-122"/>
                        <a:ea typeface="微软雅黑" panose="020B0503020204020204" charset="-122"/>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rPr>
                        <a:t>1.9%</a:t>
                      </a:r>
                      <a:endParaRPr lang="en-US" altLang="zh-CN" sz="1400">
                        <a:solidFill>
                          <a:srgbClr val="000000"/>
                        </a:solidFill>
                        <a:latin typeface="微软雅黑" panose="020B0503020204020204" charset="-122"/>
                        <a:ea typeface="微软雅黑" panose="020B0503020204020204" charset="-122"/>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rPr>
                        <a:t>HR=1.58 ；95% CI： 0.51–6.27</a:t>
                      </a:r>
                      <a:endParaRPr lang="en-US" altLang="zh-CN" sz="1400">
                        <a:solidFill>
                          <a:srgbClr val="000000"/>
                        </a:solidFill>
                        <a:latin typeface="微软雅黑" panose="020B0503020204020204" charset="-122"/>
                        <a:ea typeface="微软雅黑" panose="020B0503020204020204" charset="-122"/>
                      </a:endParaRPr>
                    </a:p>
                  </a:txBody>
                  <a:tcPr/>
                </a:tc>
              </a:tr>
              <a:tr h="684530">
                <a:tc>
                  <a:txBody>
                    <a:bodyPr/>
                    <a:p>
                      <a:pPr>
                        <a:buNone/>
                      </a:pPr>
                      <a:r>
                        <a:rPr lang="zh-CN" altLang="en-US" sz="1400">
                          <a:latin typeface="微软雅黑" panose="020B0503020204020204" charset="-122"/>
                          <a:ea typeface="微软雅黑" panose="020B0503020204020204" charset="-122"/>
                        </a:rPr>
                        <a:t>总体事件</a:t>
                      </a:r>
                      <a:endParaRPr lang="zh-CN" altLang="en-US" sz="1400">
                        <a:latin typeface="微软雅黑" panose="020B0503020204020204" charset="-122"/>
                        <a:ea typeface="微软雅黑" panose="020B0503020204020204" charset="-122"/>
                      </a:endParaRPr>
                    </a:p>
                  </a:txBody>
                  <a:tcPr/>
                </a:tc>
                <a:tc>
                  <a:txBody>
                    <a:bodyPr/>
                    <a:p>
                      <a:pPr>
                        <a:buNone/>
                      </a:pPr>
                      <a:r>
                        <a:rPr lang="zh-CN" altLang="en-US" sz="1400">
                          <a:latin typeface="微软雅黑" panose="020B0503020204020204" charset="-122"/>
                          <a:ea typeface="微软雅黑" panose="020B0503020204020204" charset="-122"/>
                          <a:sym typeface="+mn-ea"/>
                        </a:rPr>
                        <a:t>净临床受益</a:t>
                      </a:r>
                      <a:endParaRPr lang="zh-CN" altLang="en-US" sz="1400">
                        <a:latin typeface="微软雅黑" panose="020B0503020204020204" charset="-122"/>
                        <a:ea typeface="微软雅黑" panose="020B0503020204020204" charset="-122"/>
                        <a:sym typeface="+mn-ea"/>
                      </a:endParaRPr>
                    </a:p>
                    <a:p>
                      <a:pPr>
                        <a:buNone/>
                      </a:pPr>
                      <a:endParaRPr lang="zh-CN" altLang="en-US" sz="1400">
                        <a:latin typeface="微软雅黑" panose="020B0503020204020204" charset="-122"/>
                        <a:ea typeface="微软雅黑" panose="020B0503020204020204" charset="-122"/>
                        <a:sym typeface="+mn-ea"/>
                      </a:endParaRPr>
                    </a:p>
                  </a:txBody>
                  <a:tcPr/>
                </a:tc>
                <a:tc>
                  <a:txBody>
                    <a:bodyPr/>
                    <a:p>
                      <a:pPr>
                        <a:buNone/>
                      </a:pPr>
                      <a:r>
                        <a:rPr lang="zh-CN" altLang="en-US" sz="1400">
                          <a:latin typeface="微软雅黑" panose="020B0503020204020204" charset="-122"/>
                          <a:ea typeface="微软雅黑" panose="020B0503020204020204" charset="-122"/>
                          <a:sym typeface="+mn-ea"/>
                        </a:rPr>
                        <a:t>复发性</a:t>
                      </a:r>
                      <a:r>
                        <a:rPr lang="en-US" altLang="zh-CN" sz="1400">
                          <a:latin typeface="微软雅黑" panose="020B0503020204020204" charset="-122"/>
                          <a:ea typeface="微软雅黑" panose="020B0503020204020204" charset="-122"/>
                          <a:sym typeface="+mn-ea"/>
                        </a:rPr>
                        <a:t>VTE</a:t>
                      </a:r>
                      <a:r>
                        <a:rPr lang="zh-CN" altLang="en-US" sz="1400">
                          <a:latin typeface="微软雅黑" panose="020B0503020204020204" charset="-122"/>
                          <a:ea typeface="微软雅黑" panose="020B0503020204020204" charset="-122"/>
                          <a:sym typeface="+mn-ea"/>
                        </a:rPr>
                        <a:t>和大出血的复合发生率</a:t>
                      </a:r>
                      <a:endParaRPr lang="zh-CN" altLang="en-US" sz="1400">
                        <a:solidFill>
                          <a:srgbClr val="000000"/>
                        </a:solidFill>
                        <a:latin typeface="微软雅黑" panose="020B0503020204020204" charset="-122"/>
                        <a:ea typeface="微软雅黑" panose="020B0503020204020204" charset="-122"/>
                        <a:sym typeface="+mn-ea"/>
                      </a:endParaRPr>
                    </a:p>
                    <a:p>
                      <a:pPr>
                        <a:buNone/>
                      </a:pP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rPr>
                        <a:t>1.2%</a:t>
                      </a:r>
                      <a:endParaRPr lang="en-US" altLang="zh-CN" sz="1400">
                        <a:solidFill>
                          <a:srgbClr val="000000"/>
                        </a:solidFill>
                        <a:latin typeface="微软雅黑" panose="020B0503020204020204" charset="-122"/>
                        <a:ea typeface="微软雅黑" panose="020B0503020204020204" charset="-122"/>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rPr>
                        <a:t>4.2%</a:t>
                      </a:r>
                      <a:endParaRPr lang="en-US" altLang="zh-CN" sz="1400">
                        <a:solidFill>
                          <a:srgbClr val="000000"/>
                        </a:solidFill>
                        <a:latin typeface="微软雅黑" panose="020B0503020204020204" charset="-122"/>
                        <a:ea typeface="微软雅黑" panose="020B0503020204020204" charset="-122"/>
                      </a:endParaRPr>
                    </a:p>
                  </a:txBody>
                  <a:tcPr/>
                </a:tc>
                <a:tc>
                  <a:txBody>
                    <a:bodyPr/>
                    <a:p>
                      <a:pPr algn="l">
                        <a:buClrTx/>
                        <a:buSzTx/>
                        <a:buFontTx/>
                        <a:buNone/>
                      </a:pPr>
                      <a:r>
                        <a:rPr lang="en-US" altLang="zh-CN" sz="1400">
                          <a:solidFill>
                            <a:srgbClr val="000000"/>
                          </a:solidFill>
                          <a:latin typeface="微软雅黑" panose="020B0503020204020204" charset="-122"/>
                          <a:ea typeface="微软雅黑" panose="020B0503020204020204" charset="-122"/>
                          <a:sym typeface="+mn-ea"/>
                        </a:rPr>
                        <a:t>HR=0.3; 95％CI，0.08-0.93</a:t>
                      </a:r>
                      <a:endParaRPr lang="en-US" altLang="zh-CN" sz="1400">
                        <a:solidFill>
                          <a:srgbClr val="000000"/>
                        </a:solidFill>
                        <a:latin typeface="微软雅黑" panose="020B0503020204020204" charset="-122"/>
                        <a:ea typeface="微软雅黑" panose="020B0503020204020204" charset="-122"/>
                        <a:sym typeface="+mn-ea"/>
                      </a:endParaRPr>
                    </a:p>
                  </a:txBody>
                  <a:tcPr/>
                </a:tc>
              </a:tr>
            </a:tbl>
          </a:graphicData>
        </a:graphic>
      </p:graphicFrame>
      <p:graphicFrame>
        <p:nvGraphicFramePr>
          <p:cNvPr id="20" name="表格 19"/>
          <p:cNvGraphicFramePr/>
          <p:nvPr/>
        </p:nvGraphicFramePr>
        <p:xfrm>
          <a:off x="1887220" y="6078220"/>
          <a:ext cx="9575800" cy="1143000"/>
        </p:xfrm>
        <a:graphic>
          <a:graphicData uri="http://schemas.openxmlformats.org/drawingml/2006/table">
            <a:tbl>
              <a:tblPr firstRow="1" bandRow="1">
                <a:tableStyleId>{EB344D84-9AFB-497E-A393-DC336BA19D2E}</a:tableStyleId>
              </a:tblPr>
              <a:tblGrid>
                <a:gridCol w="1464310"/>
                <a:gridCol w="1041400"/>
                <a:gridCol w="1042035"/>
                <a:gridCol w="969645"/>
                <a:gridCol w="5058410"/>
              </a:tblGrid>
              <a:tr h="381000">
                <a:tc>
                  <a:txBody>
                    <a:bodyPr/>
                    <a:p>
                      <a:pPr>
                        <a:buNone/>
                      </a:pPr>
                      <a:endParaRPr lang="zh-CN" altLang="en-US" sz="1400">
                        <a:latin typeface="微软雅黑" panose="020B0503020204020204" charset="-122"/>
                        <a:ea typeface="微软雅黑" panose="020B0503020204020204" charset="-122"/>
                      </a:endParaRPr>
                    </a:p>
                  </a:txBody>
                  <a:tcPr/>
                </a:tc>
                <a:tc>
                  <a:txBody>
                    <a:bodyPr/>
                    <a:p>
                      <a:pPr>
                        <a:buNone/>
                      </a:pPr>
                      <a:r>
                        <a:rPr lang="zh-CN" altLang="zh-CN" sz="1400">
                          <a:latin typeface="微软雅黑" panose="020B0503020204020204" charset="-122"/>
                          <a:ea typeface="微软雅黑" panose="020B0503020204020204" charset="-122"/>
                        </a:rPr>
                        <a:t>头痛</a:t>
                      </a:r>
                      <a:endParaRPr lang="zh-CN" altLang="zh-CN" sz="1400">
                        <a:latin typeface="微软雅黑" panose="020B0503020204020204" charset="-122"/>
                        <a:ea typeface="微软雅黑" panose="020B0503020204020204" charset="-122"/>
                      </a:endParaRPr>
                    </a:p>
                  </a:txBody>
                  <a:tcPr/>
                </a:tc>
                <a:tc>
                  <a:txBody>
                    <a:bodyPr/>
                    <a:p>
                      <a:pPr>
                        <a:buNone/>
                      </a:pPr>
                      <a:r>
                        <a:rPr lang="zh-CN" altLang="en-US" sz="1400">
                          <a:latin typeface="微软雅黑" panose="020B0503020204020204" charset="-122"/>
                          <a:ea typeface="微软雅黑" panose="020B0503020204020204" charset="-122"/>
                        </a:rPr>
                        <a:t>鼻衄</a:t>
                      </a:r>
                      <a:endParaRPr lang="zh-CN" altLang="en-US" sz="1400">
                        <a:latin typeface="微软雅黑" panose="020B0503020204020204" charset="-122"/>
                        <a:ea typeface="微软雅黑" panose="020B0503020204020204" charset="-122"/>
                      </a:endParaRPr>
                    </a:p>
                  </a:txBody>
                  <a:tcPr/>
                </a:tc>
                <a:tc>
                  <a:txBody>
                    <a:bodyPr/>
                    <a:p>
                      <a:pPr>
                        <a:buNone/>
                      </a:pPr>
                      <a:r>
                        <a:rPr lang="zh-CN" altLang="en-US" sz="1400">
                          <a:latin typeface="微软雅黑" panose="020B0503020204020204" charset="-122"/>
                          <a:ea typeface="微软雅黑" panose="020B0503020204020204" charset="-122"/>
                        </a:rPr>
                        <a:t>呕吐</a:t>
                      </a:r>
                      <a:endParaRPr lang="zh-CN" altLang="en-US"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SAE</a:t>
                      </a:r>
                      <a:endParaRPr lang="en-US" altLang="zh-CN" sz="1400">
                        <a:latin typeface="微软雅黑" panose="020B0503020204020204" charset="-122"/>
                        <a:ea typeface="微软雅黑" panose="020B0503020204020204" charset="-122"/>
                      </a:endParaRPr>
                    </a:p>
                  </a:txBody>
                  <a:tcPr/>
                </a:tc>
              </a:tr>
              <a:tr h="381000">
                <a:tc>
                  <a:txBody>
                    <a:bodyPr/>
                    <a:p>
                      <a:pPr>
                        <a:buNone/>
                      </a:pPr>
                      <a:r>
                        <a:rPr lang="zh-CN" altLang="en-US" sz="1400">
                          <a:solidFill>
                            <a:srgbClr val="000000"/>
                          </a:solidFill>
                          <a:latin typeface="微软雅黑" panose="020B0503020204020204" charset="-122"/>
                          <a:ea typeface="微软雅黑" panose="020B0503020204020204" charset="-122"/>
                          <a:sym typeface="+mn-ea"/>
                        </a:rPr>
                        <a:t>利伐沙班组</a:t>
                      </a:r>
                      <a:endParaRPr lang="zh-CN" altLang="en-US" sz="1400">
                        <a:solidFill>
                          <a:srgbClr val="000000"/>
                        </a:solidFill>
                        <a:latin typeface="微软雅黑" panose="020B0503020204020204" charset="-122"/>
                        <a:ea typeface="微软雅黑" panose="020B0503020204020204" charset="-122"/>
                        <a:sym typeface="+mn-ea"/>
                      </a:endParaRPr>
                    </a:p>
                  </a:txBody>
                  <a:tcPr/>
                </a:tc>
                <a:tc>
                  <a:txBody>
                    <a:bodyPr/>
                    <a:p>
                      <a:pPr>
                        <a:buNone/>
                      </a:pPr>
                      <a:r>
                        <a:rPr lang="en-US" altLang="zh-CN" sz="1400">
                          <a:latin typeface="微软雅黑" panose="020B0503020204020204" charset="-122"/>
                          <a:ea typeface="微软雅黑" panose="020B0503020204020204" charset="-122"/>
                        </a:rPr>
                        <a:t>17.0%</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11.2%</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10.6%</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2.1%</a:t>
                      </a:r>
                      <a:r>
                        <a:rPr lang="zh-CN" altLang="en-US" sz="1400">
                          <a:latin typeface="微软雅黑" panose="020B0503020204020204" charset="-122"/>
                          <a:ea typeface="微软雅黑" panose="020B0503020204020204" charset="-122"/>
                        </a:rPr>
                        <a:t>（视网膜出血、出血性小肠结肠炎、胃出血、操作出血、膀胱出血、尿潴留、出血）</a:t>
                      </a:r>
                      <a:endParaRPr lang="zh-CN" altLang="en-US" sz="1400">
                        <a:latin typeface="微软雅黑" panose="020B0503020204020204" charset="-122"/>
                        <a:ea typeface="微软雅黑" panose="020B0503020204020204" charset="-122"/>
                      </a:endParaRPr>
                    </a:p>
                  </a:txBody>
                  <a:tcPr/>
                </a:tc>
              </a:tr>
              <a:tr h="381000">
                <a:tc>
                  <a:txBody>
                    <a:bodyPr/>
                    <a:p>
                      <a:pPr>
                        <a:buNone/>
                      </a:pPr>
                      <a:r>
                        <a:rPr lang="zh-CN" altLang="en-US" sz="1400">
                          <a:latin typeface="微软雅黑" panose="020B0503020204020204" charset="-122"/>
                          <a:ea typeface="微软雅黑" panose="020B0503020204020204" charset="-122"/>
                          <a:sym typeface="+mn-ea"/>
                        </a:rPr>
                        <a:t>标准抗凝组</a:t>
                      </a:r>
                      <a:endParaRPr lang="zh-CN" altLang="en-US" sz="1400">
                        <a:latin typeface="微软雅黑" panose="020B0503020204020204" charset="-122"/>
                        <a:ea typeface="微软雅黑" panose="020B0503020204020204" charset="-122"/>
                        <a:sym typeface="+mn-ea"/>
                      </a:endParaRPr>
                    </a:p>
                  </a:txBody>
                  <a:tcPr/>
                </a:tc>
                <a:tc>
                  <a:txBody>
                    <a:bodyPr/>
                    <a:p>
                      <a:pPr>
                        <a:buNone/>
                      </a:pPr>
                      <a:r>
                        <a:rPr lang="en-US" altLang="zh-CN" sz="1400">
                          <a:latin typeface="微软雅黑" panose="020B0503020204020204" charset="-122"/>
                          <a:ea typeface="微软雅黑" panose="020B0503020204020204" charset="-122"/>
                        </a:rPr>
                        <a:t>14.8%</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11.1%</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8.0%</a:t>
                      </a:r>
                      <a:endParaRPr lang="en-US" altLang="zh-CN" sz="1400">
                        <a:latin typeface="微软雅黑" panose="020B0503020204020204" charset="-122"/>
                        <a:ea typeface="微软雅黑" panose="020B0503020204020204" charset="-122"/>
                      </a:endParaRPr>
                    </a:p>
                  </a:txBody>
                  <a:tcPr/>
                </a:tc>
                <a:tc>
                  <a:txBody>
                    <a:bodyPr/>
                    <a:p>
                      <a:pPr>
                        <a:buNone/>
                      </a:pPr>
                      <a:r>
                        <a:rPr lang="en-US" altLang="zh-CN" sz="1400">
                          <a:latin typeface="微软雅黑" panose="020B0503020204020204" charset="-122"/>
                          <a:ea typeface="微软雅黑" panose="020B0503020204020204" charset="-122"/>
                        </a:rPr>
                        <a:t>1.2%</a:t>
                      </a:r>
                      <a:r>
                        <a:rPr lang="zh-CN" altLang="en-US" sz="1400">
                          <a:latin typeface="微软雅黑" panose="020B0503020204020204" charset="-122"/>
                          <a:ea typeface="微软雅黑" panose="020B0503020204020204" charset="-122"/>
                        </a:rPr>
                        <a:t>（硬膜下出血和血氧饱和度降低）</a:t>
                      </a:r>
                      <a:endParaRPr lang="zh-CN" altLang="en-US" sz="1400">
                        <a:latin typeface="微软雅黑" panose="020B0503020204020204" charset="-122"/>
                        <a:ea typeface="微软雅黑" panose="020B0503020204020204" charset="-122"/>
                      </a:endParaRPr>
                    </a:p>
                  </a:txBody>
                  <a:tcPr/>
                </a:tc>
              </a:tr>
            </a:tbl>
          </a:graphicData>
        </a:graphic>
      </p:graphicFrame>
      <p:sp>
        <p:nvSpPr>
          <p:cNvPr id="3" name="文本框 2"/>
          <p:cNvSpPr txBox="1"/>
          <p:nvPr/>
        </p:nvSpPr>
        <p:spPr>
          <a:xfrm>
            <a:off x="9049490" y="7873400"/>
            <a:ext cx="4559935" cy="337185"/>
          </a:xfrm>
          <a:prstGeom prst="rect">
            <a:avLst/>
          </a:prstGeom>
        </p:spPr>
        <p:txBody>
          <a:bodyPr>
            <a:spAutoFit/>
            <a:extLst>
              <a:ext uri="{4A0BC546-FE56-4ADE-93B0-CB8AF2F6F144}">
                <wpsdc:textFrameExt xmlns:wpsdc="http://www.wps.cn/officeDocument/2022/drawingmlCustomData" type="text"/>
              </a:ext>
            </a:extLst>
          </a:bodyPr>
          <a:p>
            <a:pPr algn="l"/>
            <a:r>
              <a:rPr lang="zh-CN" sz="800">
                <a:latin typeface="微软雅黑 Light" panose="020B0502040204020203" charset="-122"/>
                <a:ea typeface="微软雅黑 Light" panose="020B0502040204020203" charset="-122"/>
                <a:cs typeface="微软雅黑 Light" panose="020B0502040204020203" charset="-122"/>
                <a:sym typeface="+mn-ea"/>
              </a:rPr>
              <a:t>参考文献：</a:t>
            </a:r>
            <a:endParaRPr lang="zh-CN" sz="8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800">
                <a:latin typeface="Arial" panose="020B0604020202020204" pitchFamily="34" charset="0"/>
                <a:ea typeface="微软雅黑" panose="020B0503020204020204" charset="-122"/>
              </a:rPr>
              <a:t>1</a:t>
            </a:r>
            <a:r>
              <a:rPr lang="zh-CN" altLang="en-US" sz="800">
                <a:latin typeface="Arial" panose="020B0604020202020204" pitchFamily="34" charset="0"/>
                <a:ea typeface="微软雅黑" panose="020B0503020204020204" charset="-122"/>
              </a:rPr>
              <a:t>、利伐沙班干混悬剂申请上市技术审评报告</a:t>
            </a:r>
            <a:endParaRPr lang="zh-CN" altLang="en-US" sz="800">
              <a:latin typeface="Arial" panose="020B0604020202020204" pitchFamily="34" charset="0"/>
              <a:ea typeface="微软雅黑" panose="020B0503020204020204" charset="-122"/>
            </a:endParaRPr>
          </a:p>
        </p:txBody>
      </p:sp>
      <p:sp>
        <p:nvSpPr>
          <p:cNvPr id="4" name="文本框 3"/>
          <p:cNvSpPr txBox="1"/>
          <p:nvPr/>
        </p:nvSpPr>
        <p:spPr>
          <a:xfrm>
            <a:off x="896620" y="7492365"/>
            <a:ext cx="12380595" cy="337185"/>
          </a:xfrm>
          <a:prstGeom prst="rect">
            <a:avLst/>
          </a:prstGeom>
        </p:spPr>
        <p:txBody>
          <a:bodyPr wrap="square">
            <a:spAutoFit/>
          </a:bodyPr>
          <a:p>
            <a:r>
              <a:rPr lang="zh-CN" altLang="en-US" sz="1600">
                <a:solidFill>
                  <a:srgbClr val="000000"/>
                </a:solidFill>
                <a:latin typeface="微软雅黑" panose="020B0503020204020204" charset="-122"/>
                <a:ea typeface="微软雅黑" panose="020B0503020204020204" charset="-122"/>
              </a:rPr>
              <a:t>研究结果：国际多中心儿童临床试验和成人疗效数据共同支持利伐沙班用于儿童 </a:t>
            </a:r>
            <a:r>
              <a:rPr lang="en-US" altLang="zh-CN" sz="1600">
                <a:solidFill>
                  <a:srgbClr val="000000"/>
                </a:solidFill>
                <a:latin typeface="微软雅黑" panose="020B0503020204020204" charset="-122"/>
                <a:ea typeface="微软雅黑" panose="020B0503020204020204" charset="-122"/>
              </a:rPr>
              <a:t>VTE </a:t>
            </a:r>
            <a:r>
              <a:rPr lang="zh-CN" altLang="en-US" sz="1600">
                <a:solidFill>
                  <a:srgbClr val="000000"/>
                </a:solidFill>
                <a:latin typeface="微软雅黑" panose="020B0503020204020204" charset="-122"/>
                <a:ea typeface="微软雅黑" panose="020B0503020204020204" charset="-122"/>
              </a:rPr>
              <a:t>与临床目前标准治疗方案疗效相似。</a:t>
            </a:r>
            <a:endParaRPr lang="zh-CN" altLang="en-US" sz="1600">
              <a:solidFill>
                <a:srgbClr val="000000"/>
              </a:solidFill>
              <a:latin typeface="微软雅黑" panose="020B0503020204020204" charset="-122"/>
              <a:ea typeface="微软雅黑" panose="020B0503020204020204" charset="-122"/>
            </a:endParaRPr>
          </a:p>
        </p:txBody>
      </p:sp>
      <p:sp>
        <p:nvSpPr>
          <p:cNvPr id="6" name="文本框 5"/>
          <p:cNvSpPr txBox="1"/>
          <p:nvPr/>
        </p:nvSpPr>
        <p:spPr>
          <a:xfrm>
            <a:off x="1722755" y="135255"/>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 name="圆角矩形 10"/>
          <p:cNvSpPr/>
          <p:nvPr/>
        </p:nvSpPr>
        <p:spPr>
          <a:xfrm>
            <a:off x="514985" y="1701800"/>
            <a:ext cx="12496800" cy="198120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 name="标题 1"/>
          <p:cNvSpPr>
            <a:spLocks noGrp="1"/>
          </p:cNvSpPr>
          <p:nvPr>
            <p:ph type="title"/>
          </p:nvPr>
        </p:nvSpPr>
        <p:spPr>
          <a:xfrm>
            <a:off x="1200785" y="1092200"/>
            <a:ext cx="11986895" cy="368935"/>
          </a:xfrm>
        </p:spPr>
        <p:txBody>
          <a:bodyPr wrap="square"/>
          <a:p>
            <a:r>
              <a:rPr lang="en-US" altLang="zh-CN" sz="2400">
                <a:solidFill>
                  <a:schemeClr val="tx1"/>
                </a:solidFill>
                <a:sym typeface="+mn-ea"/>
              </a:rPr>
              <a:t>SURPRISE</a:t>
            </a:r>
            <a:r>
              <a:rPr lang="zh-CN" altLang="en-US" sz="2400">
                <a:solidFill>
                  <a:schemeClr val="tx1"/>
                </a:solidFill>
                <a:sym typeface="+mn-ea"/>
              </a:rPr>
              <a:t>研究性对比了利伐沙班与磺达肝癸钠治疗浅静脉血栓的有效性及安全性</a:t>
            </a:r>
            <a:r>
              <a:rPr lang="zh-CN" altLang="en-US" sz="2400" baseline="30000" dirty="0">
                <a:solidFill>
                  <a:srgbClr val="000000"/>
                </a:solidFill>
                <a:cs typeface="Times New Roman" panose="02020603050405020304" pitchFamily="18" charset="0"/>
                <a:sym typeface="+mn-ea"/>
              </a:rPr>
              <a:t>[1]</a:t>
            </a:r>
            <a:endParaRPr lang="zh-CN" altLang="en-US" sz="2400">
              <a:solidFill>
                <a:schemeClr val="tx1"/>
              </a:solidFill>
              <a:sym typeface="+mn-ea"/>
            </a:endParaRPr>
          </a:p>
        </p:txBody>
      </p:sp>
      <p:sp>
        <p:nvSpPr>
          <p:cNvPr id="5" name="文本占位符 4"/>
          <p:cNvSpPr>
            <a:spLocks noGrp="1"/>
          </p:cNvSpPr>
          <p:nvPr>
            <p:ph type="body" idx="10"/>
          </p:nvPr>
        </p:nvSpPr>
        <p:spPr/>
        <p:txBody>
          <a:bodyPr/>
          <a:p>
            <a:r>
              <a:rPr lang="zh-CN" altLang="en-US"/>
              <a:t>有效性</a:t>
            </a:r>
            <a:endParaRPr lang="zh-CN" altLang="en-US"/>
          </a:p>
        </p:txBody>
      </p:sp>
      <p:sp>
        <p:nvSpPr>
          <p:cNvPr id="6" name="文本框 5"/>
          <p:cNvSpPr txBox="1"/>
          <p:nvPr/>
        </p:nvSpPr>
        <p:spPr>
          <a:xfrm>
            <a:off x="895985" y="1243965"/>
            <a:ext cx="9679940" cy="337185"/>
          </a:xfrm>
          <a:prstGeom prst="rect">
            <a:avLst/>
          </a:prstGeom>
          <a:noFill/>
        </p:spPr>
        <p:txBody>
          <a:bodyPr wrap="square" rtlCol="0" anchor="t">
            <a:spAutoFit/>
          </a:bodyPr>
          <a:p>
            <a:pPr marL="0" indent="0" algn="just" defTabSz="266700">
              <a:spcBef>
                <a:spcPct val="0"/>
              </a:spcBef>
              <a:spcAft>
                <a:spcPct val="0"/>
              </a:spcAft>
            </a:pPr>
            <a:endParaRPr lang="zh-CN" altLang="en-US" sz="1600">
              <a:latin typeface="微软雅黑" panose="020B0503020204020204" charset="-122"/>
              <a:ea typeface="微软雅黑" panose="020B0503020204020204" charset="-122"/>
              <a:sym typeface="+mn-ea"/>
            </a:endParaRPr>
          </a:p>
        </p:txBody>
      </p:sp>
      <p:sp>
        <p:nvSpPr>
          <p:cNvPr id="7" name="文本框 6"/>
          <p:cNvSpPr txBox="1"/>
          <p:nvPr/>
        </p:nvSpPr>
        <p:spPr>
          <a:xfrm>
            <a:off x="667385" y="1957705"/>
            <a:ext cx="12009755" cy="1978660"/>
          </a:xfrm>
          <a:prstGeom prst="rect">
            <a:avLst/>
          </a:prstGeom>
        </p:spPr>
        <p:txBody>
          <a:bodyPr wrap="square">
            <a:spAutoFit/>
          </a:bodyPr>
          <a:p>
            <a:pPr marL="0" indent="0" algn="l" defTabSz="266700">
              <a:lnSpc>
                <a:spcPts val="1840"/>
              </a:lnSpc>
              <a:spcBef>
                <a:spcPct val="0"/>
              </a:spcBef>
              <a:spcAft>
                <a:spcPct val="0"/>
              </a:spcAft>
            </a:pPr>
            <a:r>
              <a:rPr lang="zh-CN" altLang="en-US" sz="1600">
                <a:latin typeface="微软雅黑" panose="020B0503020204020204" charset="-122"/>
                <a:ea typeface="微软雅黑" panose="020B0503020204020204" charset="-122"/>
              </a:rPr>
              <a:t>研究方法：这是一项开放、终点设盲、随机、非劣效性</a:t>
            </a:r>
            <a:r>
              <a:rPr lang="en-US" altLang="zh-CN" sz="1600">
                <a:latin typeface="微软雅黑" panose="020B0503020204020204" charset="-122"/>
                <a:ea typeface="微软雅黑" panose="020B0503020204020204" charset="-122"/>
              </a:rPr>
              <a:t>3b</a:t>
            </a:r>
            <a:r>
              <a:rPr lang="zh-CN" altLang="en-US" sz="1600">
                <a:latin typeface="微软雅黑" panose="020B0503020204020204" charset="-122"/>
                <a:ea typeface="微软雅黑" panose="020B0503020204020204" charset="-122"/>
              </a:rPr>
              <a:t>期的临床试验（</a:t>
            </a:r>
            <a:r>
              <a:rPr lang="en-US" altLang="zh-CN" sz="1600">
                <a:latin typeface="微软雅黑" panose="020B0503020204020204" charset="-122"/>
                <a:ea typeface="微软雅黑" panose="020B0503020204020204" charset="-122"/>
              </a:rPr>
              <a:t>ClinicalTrials.gov</a:t>
            </a:r>
            <a:r>
              <a:rPr lang="zh-CN" altLang="en-US" sz="1600">
                <a:latin typeface="微软雅黑" panose="020B0503020204020204" charset="-122"/>
                <a:ea typeface="微软雅黑" panose="020B0503020204020204" charset="-122"/>
              </a:rPr>
              <a:t>，</a:t>
            </a:r>
            <a:r>
              <a:rPr lang="en-US" altLang="zh-CN" sz="1600">
                <a:latin typeface="微软雅黑" panose="020B0503020204020204" charset="-122"/>
                <a:ea typeface="微软雅黑" panose="020B0503020204020204" charset="-122"/>
              </a:rPr>
              <a:t>NCT01499953</a:t>
            </a:r>
            <a:r>
              <a:rPr lang="zh-CN" altLang="en-US" sz="1600">
                <a:latin typeface="微软雅黑" panose="020B0503020204020204" charset="-122"/>
                <a:ea typeface="微软雅黑" panose="020B0503020204020204" charset="-122"/>
              </a:rPr>
              <a:t>），纳入症状性浅静脉血栓患者（大于等于</a:t>
            </a:r>
            <a:r>
              <a:rPr lang="en-US" altLang="zh-CN" sz="1600">
                <a:latin typeface="微软雅黑" panose="020B0503020204020204" charset="-122"/>
                <a:ea typeface="微软雅黑" panose="020B0503020204020204" charset="-122"/>
              </a:rPr>
              <a:t>18</a:t>
            </a:r>
            <a:r>
              <a:rPr lang="zh-CN" altLang="en-US" sz="1600">
                <a:latin typeface="微软雅黑" panose="020B0503020204020204" charset="-122"/>
                <a:ea typeface="微软雅黑" panose="020B0503020204020204" charset="-122"/>
              </a:rPr>
              <a:t>岁），来自德国</a:t>
            </a:r>
            <a:r>
              <a:rPr lang="en-US" altLang="zh-CN" sz="1600">
                <a:latin typeface="微软雅黑" panose="020B0503020204020204" charset="-122"/>
                <a:ea typeface="微软雅黑" panose="020B0503020204020204" charset="-122"/>
              </a:rPr>
              <a:t>27</a:t>
            </a:r>
            <a:r>
              <a:rPr lang="zh-CN" altLang="en-US" sz="1600">
                <a:latin typeface="微软雅黑" panose="020B0503020204020204" charset="-122"/>
                <a:ea typeface="微软雅黑" panose="020B0503020204020204" charset="-122"/>
              </a:rPr>
              <a:t>个中心（教学医院、社区医院和专科医院）。入组患者随机（</a:t>
            </a:r>
            <a:r>
              <a:rPr lang="en-US" altLang="zh-CN" sz="1600">
                <a:latin typeface="微软雅黑" panose="020B0503020204020204" charset="-122"/>
                <a:ea typeface="微软雅黑" panose="020B0503020204020204" charset="-122"/>
              </a:rPr>
              <a:t>1:1</a:t>
            </a:r>
            <a:r>
              <a:rPr lang="zh-CN" altLang="en-US" sz="1600">
                <a:latin typeface="微软雅黑" panose="020B0503020204020204" charset="-122"/>
                <a:ea typeface="微软雅黑" panose="020B0503020204020204" charset="-122"/>
              </a:rPr>
              <a:t>）每天口服利伐沙班</a:t>
            </a:r>
            <a:r>
              <a:rPr lang="en-US" altLang="zh-CN" sz="1600">
                <a:latin typeface="微软雅黑" panose="020B0503020204020204" charset="-122"/>
                <a:ea typeface="微软雅黑" panose="020B0503020204020204" charset="-122"/>
              </a:rPr>
              <a:t>10mg</a:t>
            </a:r>
            <a:r>
              <a:rPr lang="zh-CN" altLang="en-US" sz="1600">
                <a:latin typeface="微软雅黑" panose="020B0503020204020204" charset="-122"/>
                <a:ea typeface="微软雅黑" panose="020B0503020204020204" charset="-122"/>
              </a:rPr>
              <a:t>或皮下注射磺达肝癸钠</a:t>
            </a:r>
            <a:r>
              <a:rPr lang="en-US" altLang="zh-CN" sz="1600">
                <a:latin typeface="微软雅黑" panose="020B0503020204020204" charset="-122"/>
                <a:ea typeface="微软雅黑" panose="020B0503020204020204" charset="-122"/>
              </a:rPr>
              <a:t>2.5mg</a:t>
            </a:r>
            <a:r>
              <a:rPr lang="zh-CN" altLang="en-US" sz="1600">
                <a:latin typeface="微软雅黑" panose="020B0503020204020204" charset="-122"/>
                <a:ea typeface="微软雅黑" panose="020B0503020204020204" charset="-122"/>
              </a:rPr>
              <a:t>，共</a:t>
            </a:r>
            <a:r>
              <a:rPr lang="en-US" altLang="zh-CN" sz="1600">
                <a:latin typeface="微软雅黑" panose="020B0503020204020204" charset="-122"/>
                <a:ea typeface="微软雅黑" panose="020B0503020204020204" charset="-122"/>
              </a:rPr>
              <a:t>45</a:t>
            </a:r>
            <a:r>
              <a:rPr lang="zh-CN" altLang="en-US" sz="1600">
                <a:latin typeface="微软雅黑" panose="020B0503020204020204" charset="-122"/>
                <a:ea typeface="微软雅黑" panose="020B0503020204020204" charset="-122"/>
              </a:rPr>
              <a:t>天。</a:t>
            </a:r>
            <a:endParaRPr lang="zh-CN" altLang="en-US" sz="1600">
              <a:latin typeface="微软雅黑" panose="020B0503020204020204" charset="-122"/>
              <a:ea typeface="微软雅黑" panose="020B0503020204020204" charset="-122"/>
            </a:endParaRPr>
          </a:p>
          <a:p>
            <a:pPr marL="0" indent="0" algn="l" defTabSz="266700">
              <a:lnSpc>
                <a:spcPts val="1840"/>
              </a:lnSpc>
              <a:spcBef>
                <a:spcPct val="0"/>
              </a:spcBef>
              <a:spcAft>
                <a:spcPct val="0"/>
              </a:spcAft>
            </a:pPr>
            <a:endParaRPr lang="zh-CN" altLang="en-US" sz="1600">
              <a:latin typeface="微软雅黑" panose="020B0503020204020204" charset="-122"/>
              <a:ea typeface="微软雅黑" panose="020B0503020204020204" charset="-122"/>
            </a:endParaRPr>
          </a:p>
          <a:p>
            <a:pPr marL="0" indent="0" algn="l" defTabSz="266700">
              <a:lnSpc>
                <a:spcPts val="1840"/>
              </a:lnSpc>
              <a:spcBef>
                <a:spcPct val="0"/>
              </a:spcBef>
              <a:spcAft>
                <a:spcPct val="0"/>
              </a:spcAft>
            </a:pPr>
            <a:r>
              <a:rPr lang="zh-CN" altLang="en-US" sz="1600">
                <a:latin typeface="微软雅黑" panose="020B0503020204020204" charset="-122"/>
                <a:ea typeface="微软雅黑" panose="020B0503020204020204" charset="-122"/>
                <a:sym typeface="+mn-ea"/>
              </a:rPr>
              <a:t>研究结果：</a:t>
            </a:r>
            <a:r>
              <a:rPr lang="en-US" altLang="zh-CN" sz="1600">
                <a:latin typeface="微软雅黑" panose="020B0503020204020204" charset="-122"/>
                <a:ea typeface="微软雅黑" panose="020B0503020204020204" charset="-122"/>
                <a:sym typeface="+mn-ea"/>
              </a:rPr>
              <a:t>45</a:t>
            </a:r>
            <a:r>
              <a:rPr lang="zh-CN" altLang="en-US" sz="1600">
                <a:latin typeface="微软雅黑" panose="020B0503020204020204" charset="-122"/>
                <a:ea typeface="微软雅黑" panose="020B0503020204020204" charset="-122"/>
                <a:sym typeface="+mn-ea"/>
              </a:rPr>
              <a:t>天内利伐沙班组与磺达肝癸钠组主要疗效终点发生率为</a:t>
            </a:r>
            <a:r>
              <a:rPr lang="en-US" altLang="zh-CN" sz="1600">
                <a:latin typeface="微软雅黑" panose="020B0503020204020204" charset="-122"/>
                <a:ea typeface="微软雅黑" panose="020B0503020204020204" charset="-122"/>
                <a:sym typeface="+mn-ea"/>
              </a:rPr>
              <a:t>3%</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7/211</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95%CI1.6</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6.7</a:t>
            </a:r>
            <a:r>
              <a:rPr lang="zh-CN" altLang="en-US" sz="1600">
                <a:latin typeface="微软雅黑" panose="020B0503020204020204" charset="-122"/>
                <a:ea typeface="微软雅黑" panose="020B0503020204020204" charset="-122"/>
                <a:sym typeface="+mn-ea"/>
              </a:rPr>
              <a:t>）和</a:t>
            </a:r>
            <a:r>
              <a:rPr lang="en-US" altLang="zh-CN" sz="1600">
                <a:latin typeface="微软雅黑" panose="020B0503020204020204" charset="-122"/>
                <a:ea typeface="微软雅黑" panose="020B0503020204020204" charset="-122"/>
                <a:sym typeface="+mn-ea"/>
              </a:rPr>
              <a:t>2%</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4/224</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95%CI0.7</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4.5</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[HR1.9</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95%CI0.6</a:t>
            </a:r>
            <a:r>
              <a:rPr lang="zh-CN" altLang="en-US" sz="1600">
                <a:latin typeface="微软雅黑" panose="020B0503020204020204" charset="-122"/>
                <a:ea typeface="微软雅黑" panose="020B0503020204020204" charset="-122"/>
                <a:sym typeface="+mn-ea"/>
              </a:rPr>
              <a:t>～</a:t>
            </a:r>
            <a:r>
              <a:rPr lang="en-US" altLang="zh-CN" sz="1600">
                <a:latin typeface="微软雅黑" panose="020B0503020204020204" charset="-122"/>
                <a:ea typeface="微软雅黑" panose="020B0503020204020204" charset="-122"/>
                <a:sym typeface="+mn-ea"/>
              </a:rPr>
              <a:t>6.4</a:t>
            </a:r>
            <a:r>
              <a:rPr lang="zh-CN" altLang="en-US" sz="1600">
                <a:latin typeface="微软雅黑" panose="020B0503020204020204" charset="-122"/>
                <a:ea typeface="微软雅黑" panose="020B0503020204020204" charset="-122"/>
                <a:sym typeface="+mn-ea"/>
              </a:rPr>
              <a:t>；非劣效性</a:t>
            </a:r>
            <a:r>
              <a:rPr lang="en-US" altLang="zh-CN" sz="1600">
                <a:latin typeface="微软雅黑" panose="020B0503020204020204" charset="-122"/>
                <a:ea typeface="微软雅黑" panose="020B0503020204020204" charset="-122"/>
                <a:sym typeface="+mn-ea"/>
              </a:rPr>
              <a:t>p=0.0025]</a:t>
            </a:r>
            <a:r>
              <a:rPr lang="zh-CN" altLang="en-US" sz="1600">
                <a:latin typeface="微软雅黑" panose="020B0503020204020204" charset="-122"/>
                <a:ea typeface="微软雅黑" panose="020B0503020204020204" charset="-122"/>
                <a:sym typeface="+mn-ea"/>
              </a:rPr>
              <a:t>。两组均未发生大出血。</a:t>
            </a:r>
            <a:endParaRPr lang="zh-CN" altLang="en-US" sz="1600">
              <a:latin typeface="微软雅黑" panose="020B0503020204020204" charset="-122"/>
              <a:ea typeface="微软雅黑" panose="020B0503020204020204" charset="-122"/>
            </a:endParaRPr>
          </a:p>
          <a:p>
            <a:pPr marL="0" indent="0" algn="l" defTabSz="266700">
              <a:lnSpc>
                <a:spcPts val="1840"/>
              </a:lnSpc>
              <a:spcBef>
                <a:spcPct val="0"/>
              </a:spcBef>
              <a:spcAft>
                <a:spcPct val="0"/>
              </a:spcAft>
            </a:pPr>
            <a:endParaRPr lang="zh-CN" altLang="en-US" sz="1600">
              <a:latin typeface="微软雅黑" panose="020B0503020204020204" charset="-122"/>
              <a:ea typeface="微软雅黑" panose="020B0503020204020204" charset="-122"/>
            </a:endParaRPr>
          </a:p>
          <a:p>
            <a:pPr marL="0" indent="0" algn="l" defTabSz="266700">
              <a:lnSpc>
                <a:spcPts val="1840"/>
              </a:lnSpc>
              <a:spcBef>
                <a:spcPct val="0"/>
              </a:spcBef>
              <a:spcAft>
                <a:spcPct val="0"/>
              </a:spcAft>
            </a:pPr>
            <a:r>
              <a:rPr lang="en-US" altLang="zh-CN" sz="1600">
                <a:latin typeface="微软雅黑" panose="020B0503020204020204" charset="-122"/>
                <a:ea typeface="微软雅黑" panose="020B0503020204020204" charset="-122"/>
              </a:rPr>
              <a:t> </a:t>
            </a:r>
            <a:endParaRPr lang="en-US" altLang="zh-CN" sz="1600">
              <a:latin typeface="微软雅黑" panose="020B0503020204020204" charset="-122"/>
              <a:ea typeface="微软雅黑" panose="020B0503020204020204" charset="-122"/>
            </a:endParaRPr>
          </a:p>
        </p:txBody>
      </p:sp>
      <p:sp>
        <p:nvSpPr>
          <p:cNvPr id="4" name="文本框 3"/>
          <p:cNvSpPr txBox="1"/>
          <p:nvPr/>
        </p:nvSpPr>
        <p:spPr>
          <a:xfrm>
            <a:off x="7830820" y="7493000"/>
            <a:ext cx="5437505" cy="460375"/>
          </a:xfrm>
          <a:prstGeom prst="rect">
            <a:avLst/>
          </a:prstGeom>
        </p:spPr>
        <p:txBody>
          <a:bodyPr wrap="square">
            <a:spAutoFit/>
          </a:bodyPr>
          <a:p>
            <a:r>
              <a:rPr lang="zh-CN" sz="800">
                <a:latin typeface="微软雅黑 Light" panose="020B0502040204020203" charset="-122"/>
                <a:ea typeface="微软雅黑 Light" panose="020B0502040204020203" charset="-122"/>
                <a:cs typeface="微软雅黑 Light" panose="020B0502040204020203" charset="-122"/>
                <a:sym typeface="+mn-ea"/>
              </a:rPr>
              <a:t>参考文献：</a:t>
            </a:r>
            <a:endParaRPr lang="zh-CN" sz="800">
              <a:latin typeface="微软雅黑 Light" panose="020B0502040204020203" charset="-122"/>
              <a:ea typeface="微软雅黑 Light" panose="020B0502040204020203" charset="-122"/>
              <a:cs typeface="微软雅黑 Light" panose="020B0502040204020203" charset="-122"/>
              <a:sym typeface="+mn-ea"/>
            </a:endParaRPr>
          </a:p>
          <a:p>
            <a:r>
              <a:rPr lang="en-US" altLang="zh-CN" sz="800" b="1">
                <a:solidFill>
                  <a:srgbClr val="000000"/>
                </a:solidFill>
                <a:latin typeface="微软雅黑" panose="020B0503020204020204" charset="-122"/>
                <a:ea typeface="微软雅黑" panose="020B0503020204020204" charset="-122"/>
              </a:rPr>
              <a:t>1</a:t>
            </a:r>
            <a:r>
              <a:rPr lang="zh-CN" altLang="en-US" sz="800" b="1">
                <a:solidFill>
                  <a:srgbClr val="000000"/>
                </a:solidFill>
                <a:latin typeface="微软雅黑" panose="020B0503020204020204" charset="-122"/>
                <a:ea typeface="微软雅黑" panose="020B0503020204020204" charset="-122"/>
              </a:rPr>
              <a:t>、</a:t>
            </a:r>
            <a:r>
              <a:rPr lang="en-US" altLang="zh-CN" sz="800" b="1">
                <a:solidFill>
                  <a:srgbClr val="000000"/>
                </a:solidFill>
                <a:latin typeface="微软雅黑" panose="020B0503020204020204" charset="-122"/>
                <a:ea typeface="微软雅黑" panose="020B0503020204020204" charset="-122"/>
              </a:rPr>
              <a:t>Prevention of thromboembolic complications in patientswith superfi cial-vein thrombosis given rivaroxaban orfondaparinux: the open-label, randomised, non-inferiority SURPRISE phase 3b trial</a:t>
            </a:r>
            <a:endParaRPr lang="en-US" altLang="zh-CN" sz="800" b="1">
              <a:solidFill>
                <a:srgbClr val="000000"/>
              </a:solidFill>
              <a:latin typeface="微软雅黑" panose="020B0503020204020204" charset="-122"/>
              <a:ea typeface="微软雅黑" panose="020B0503020204020204" charset="-122"/>
            </a:endParaRPr>
          </a:p>
        </p:txBody>
      </p:sp>
      <p:sp>
        <p:nvSpPr>
          <p:cNvPr id="9" name="文本框 8"/>
          <p:cNvSpPr txBox="1"/>
          <p:nvPr/>
        </p:nvSpPr>
        <p:spPr>
          <a:xfrm>
            <a:off x="1722755" y="135255"/>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graphicFrame>
        <p:nvGraphicFramePr>
          <p:cNvPr id="10" name="表格 9"/>
          <p:cNvGraphicFramePr/>
          <p:nvPr/>
        </p:nvGraphicFramePr>
        <p:xfrm>
          <a:off x="667703" y="4216083"/>
          <a:ext cx="11764010" cy="0"/>
        </p:xfrm>
        <a:graphic>
          <a:graphicData uri="http://schemas.openxmlformats.org/drawingml/2006/table">
            <a:tbl>
              <a:tblPr/>
              <a:tblGrid>
                <a:gridCol w="1990090"/>
                <a:gridCol w="2270125"/>
                <a:gridCol w="2501265"/>
                <a:gridCol w="2500630"/>
                <a:gridCol w="2501900"/>
              </a:tblGrid>
              <a:tr h="0">
                <a:tc rowSpan="2">
                  <a:txBody>
                    <a:bodyPr/>
                    <a:p>
                      <a:pPr>
                        <a:spcBef>
                          <a:spcPct val="0"/>
                        </a:spcBef>
                        <a:spcAft>
                          <a:spcPct val="0"/>
                        </a:spcAft>
                      </a:pPr>
                      <a:endParaRPr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gridSpan="2">
                  <a:txBody>
                    <a:bodyPr/>
                    <a:p>
                      <a:pPr algn="ctr">
                        <a:lnSpc>
                          <a:spcPct val="115000"/>
                        </a:lnSpc>
                        <a:spcBef>
                          <a:spcPct val="0"/>
                        </a:spcBef>
                        <a:spcAft>
                          <a:spcPct val="0"/>
                        </a:spcAft>
                      </a:pPr>
                      <a:r>
                        <a:rPr lang="zh-CN" sz="900" b="1">
                          <a:solidFill>
                            <a:srgbClr val="404040"/>
                          </a:solidFill>
                          <a:latin typeface="微软雅黑" panose="020B0503020204020204" charset="-122"/>
                          <a:ea typeface="微软雅黑" panose="020B0503020204020204" charset="-122"/>
                        </a:rPr>
                        <a:t>利伐沙班组</a:t>
                      </a:r>
                      <a:endParaRPr lang="zh-CN" sz="900" b="1">
                        <a:solidFill>
                          <a:srgbClr val="404040"/>
                        </a:solidFill>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gridSpan="2">
                  <a:txBody>
                    <a:bodyPr/>
                    <a:p>
                      <a:pPr algn="ctr">
                        <a:lnSpc>
                          <a:spcPct val="115000"/>
                        </a:lnSpc>
                        <a:spcBef>
                          <a:spcPct val="0"/>
                        </a:spcBef>
                        <a:spcAft>
                          <a:spcPct val="0"/>
                        </a:spcAft>
                      </a:pPr>
                      <a:r>
                        <a:rPr lang="zh-CN" sz="900" b="1">
                          <a:solidFill>
                            <a:srgbClr val="404040"/>
                          </a:solidFill>
                          <a:latin typeface="微软雅黑" panose="020B0503020204020204" charset="-122"/>
                          <a:ea typeface="微软雅黑" panose="020B0503020204020204" charset="-122"/>
                        </a:rPr>
                        <a:t>磺达肝癸钠组</a:t>
                      </a:r>
                      <a:endParaRPr lang="zh-CN" sz="900" b="1">
                        <a:solidFill>
                          <a:srgbClr val="404040"/>
                        </a:solidFill>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r h="0">
                <a:tc vMerge="1">
                  <a:tcPr>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B w="6350" cap="flat" cmpd="sng">
                      <a:solidFill>
                        <a:srgbClr val="000008"/>
                      </a:solidFill>
                      <a:prstDash val="solid"/>
                      <a:headEnd type="none" w="med" len="med"/>
                      <a:tailEnd type="none" w="med" len="med"/>
                    </a:lnB>
                  </a:tcPr>
                </a:tc>
                <a:tc>
                  <a:txBody>
                    <a:bodyPr/>
                    <a:p>
                      <a:pPr>
                        <a:lnSpc>
                          <a:spcPct val="115000"/>
                        </a:lnSpc>
                        <a:spcBef>
                          <a:spcPct val="0"/>
                        </a:spcBef>
                        <a:spcAft>
                          <a:spcPct val="0"/>
                        </a:spcAft>
                      </a:pPr>
                      <a:r>
                        <a:rPr lang="zh-CN" sz="900">
                          <a:solidFill>
                            <a:srgbClr val="404040"/>
                          </a:solidFill>
                          <a:latin typeface="微软雅黑" panose="020B0503020204020204" charset="-122"/>
                          <a:ea typeface="微软雅黑" panose="020B0503020204020204" charset="-122"/>
                        </a:rPr>
                        <a:t>第</a:t>
                      </a:r>
                      <a:r>
                        <a:rPr lang="en-US" altLang="zh-CN" sz="900">
                          <a:solidFill>
                            <a:srgbClr val="404040"/>
                          </a:solidFill>
                          <a:latin typeface="微软雅黑" panose="020B0503020204020204" charset="-122"/>
                          <a:ea typeface="微软雅黑" panose="020B0503020204020204" charset="-122"/>
                        </a:rPr>
                        <a:t>45</a:t>
                      </a:r>
                      <a:r>
                        <a:rPr lang="zh-CN" sz="900">
                          <a:solidFill>
                            <a:srgbClr val="404040"/>
                          </a:solidFill>
                          <a:latin typeface="微软雅黑" panose="020B0503020204020204" charset="-122"/>
                          <a:ea typeface="微软雅黑" panose="020B0503020204020204" charset="-122"/>
                        </a:rPr>
                        <a:t>天</a:t>
                      </a:r>
                      <a:endParaRPr lang="zh-CN" sz="900">
                        <a:solidFill>
                          <a:srgbClr val="404040"/>
                        </a:solidFill>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zh-CN" sz="900">
                          <a:solidFill>
                            <a:srgbClr val="404040"/>
                          </a:solidFill>
                          <a:latin typeface="微软雅黑" panose="020B0503020204020204" charset="-122"/>
                          <a:ea typeface="微软雅黑" panose="020B0503020204020204" charset="-122"/>
                        </a:rPr>
                        <a:t>第</a:t>
                      </a:r>
                      <a:r>
                        <a:rPr lang="en-US" altLang="zh-CN" sz="900">
                          <a:solidFill>
                            <a:srgbClr val="404040"/>
                          </a:solidFill>
                          <a:latin typeface="微软雅黑" panose="020B0503020204020204" charset="-122"/>
                          <a:ea typeface="微软雅黑" panose="020B0503020204020204" charset="-122"/>
                        </a:rPr>
                        <a:t>90</a:t>
                      </a:r>
                      <a:r>
                        <a:rPr lang="zh-CN" sz="900">
                          <a:solidFill>
                            <a:srgbClr val="404040"/>
                          </a:solidFill>
                          <a:latin typeface="微软雅黑" panose="020B0503020204020204" charset="-122"/>
                          <a:ea typeface="微软雅黑" panose="020B0503020204020204" charset="-122"/>
                        </a:rPr>
                        <a:t>天</a:t>
                      </a:r>
                      <a:endParaRPr lang="zh-CN" sz="900">
                        <a:solidFill>
                          <a:srgbClr val="404040"/>
                        </a:solidFill>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zh-CN" sz="900">
                          <a:solidFill>
                            <a:srgbClr val="404040"/>
                          </a:solidFill>
                          <a:latin typeface="微软雅黑" panose="020B0503020204020204" charset="-122"/>
                          <a:ea typeface="微软雅黑" panose="020B0503020204020204" charset="-122"/>
                        </a:rPr>
                        <a:t>第</a:t>
                      </a:r>
                      <a:r>
                        <a:rPr lang="en-US" altLang="zh-CN" sz="900">
                          <a:solidFill>
                            <a:srgbClr val="404040"/>
                          </a:solidFill>
                          <a:latin typeface="微软雅黑" panose="020B0503020204020204" charset="-122"/>
                          <a:ea typeface="微软雅黑" panose="020B0503020204020204" charset="-122"/>
                        </a:rPr>
                        <a:t>45</a:t>
                      </a:r>
                      <a:r>
                        <a:rPr lang="zh-CN" sz="900">
                          <a:solidFill>
                            <a:srgbClr val="404040"/>
                          </a:solidFill>
                          <a:latin typeface="微软雅黑" panose="020B0503020204020204" charset="-122"/>
                          <a:ea typeface="微软雅黑" panose="020B0503020204020204" charset="-122"/>
                        </a:rPr>
                        <a:t>天</a:t>
                      </a:r>
                      <a:endParaRPr lang="zh-CN" sz="900">
                        <a:solidFill>
                          <a:srgbClr val="404040"/>
                        </a:solidFill>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zh-CN" sz="900">
                          <a:solidFill>
                            <a:srgbClr val="404040"/>
                          </a:solidFill>
                          <a:latin typeface="微软雅黑" panose="020B0503020204020204" charset="-122"/>
                          <a:ea typeface="微软雅黑" panose="020B0503020204020204" charset="-122"/>
                        </a:rPr>
                        <a:t>第</a:t>
                      </a:r>
                      <a:r>
                        <a:rPr lang="en-US" altLang="zh-CN" sz="900">
                          <a:solidFill>
                            <a:srgbClr val="404040"/>
                          </a:solidFill>
                          <a:latin typeface="微软雅黑" panose="020B0503020204020204" charset="-122"/>
                          <a:ea typeface="微软雅黑" panose="020B0503020204020204" charset="-122"/>
                        </a:rPr>
                        <a:t>90</a:t>
                      </a:r>
                      <a:r>
                        <a:rPr lang="zh-CN" sz="900">
                          <a:solidFill>
                            <a:srgbClr val="404040"/>
                          </a:solidFill>
                          <a:latin typeface="微软雅黑" panose="020B0503020204020204" charset="-122"/>
                          <a:ea typeface="微软雅黑" panose="020B0503020204020204" charset="-122"/>
                        </a:rPr>
                        <a:t>天</a:t>
                      </a:r>
                      <a:endParaRPr lang="zh-CN" sz="900">
                        <a:solidFill>
                          <a:srgbClr val="404040"/>
                        </a:solidFill>
                        <a:latin typeface="微软雅黑" panose="020B0503020204020204" charset="-122"/>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gridSpan="5">
                  <a:txBody>
                    <a:bodyPr/>
                    <a:p>
                      <a:pPr>
                        <a:lnSpc>
                          <a:spcPct val="115000"/>
                        </a:lnSpc>
                        <a:spcBef>
                          <a:spcPct val="0"/>
                        </a:spcBef>
                        <a:spcAft>
                          <a:spcPct val="0"/>
                        </a:spcAft>
                      </a:pPr>
                      <a:r>
                        <a:rPr lang="zh-CN" sz="900" b="1">
                          <a:latin typeface="微软雅黑" panose="020B0503020204020204" charset="-122"/>
                          <a:ea typeface="微软雅黑" panose="020B0503020204020204" charset="-122"/>
                        </a:rPr>
                        <a:t>有效性（符合方案分析集）</a:t>
                      </a:r>
                      <a:endParaRPr lang="zh-CN" sz="900" b="1">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主要疗效终点</a:t>
                      </a:r>
                      <a:r>
                        <a:rPr lang="en-US" altLang="zh-CN" sz="900">
                          <a:latin typeface="微软雅黑" panose="020B0503020204020204" charset="-122"/>
                          <a:ea typeface="微软雅黑" panose="020B0503020204020204" charset="-122"/>
                        </a:rPr>
                        <a:t>†</a:t>
                      </a:r>
                      <a:endParaRPr lang="en-US" alt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1</a:t>
                      </a:r>
                      <a:r>
                        <a:rPr lang="en-US" altLang="zh-CN" sz="900">
                          <a:latin typeface="微软雅黑" panose="020B0503020204020204" charset="-122"/>
                          <a:ea typeface="微软雅黑" panose="020B0503020204020204" charset="-122"/>
                        </a:rPr>
                        <a:t>.6–6.7</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15</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4</a:t>
                      </a:r>
                      <a:r>
                        <a:rPr lang="en-US" altLang="zh-CN" sz="900">
                          <a:latin typeface="微软雅黑" panose="020B0503020204020204" charset="-122"/>
                          <a:ea typeface="微软雅黑" panose="020B0503020204020204" charset="-122"/>
                        </a:rPr>
                        <a:t>.4–11.4</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4</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2%</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.7–4.5</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15</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4</a:t>
                      </a:r>
                      <a:r>
                        <a:rPr lang="en-US" altLang="zh-CN" sz="900">
                          <a:latin typeface="微软雅黑" panose="020B0503020204020204" charset="-122"/>
                          <a:ea typeface="微软雅黑" panose="020B0503020204020204" charset="-122"/>
                        </a:rPr>
                        <a:t>.1–10.8</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浅静脉血栓扩展</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2</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3–3.4</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&lt;1%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0.1-2.5</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浅静脉血栓复发</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4</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2%</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.7–4.8</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8</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4%</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1</a:t>
                      </a:r>
                      <a:r>
                        <a:rPr lang="en-US" altLang="zh-CN" sz="900">
                          <a:latin typeface="微软雅黑" panose="020B0503020204020204" charset="-122"/>
                          <a:ea typeface="微软雅黑" panose="020B0503020204020204" charset="-122"/>
                        </a:rPr>
                        <a:t>.9–7.3</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.5–3.9</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12</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5%</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3</a:t>
                      </a:r>
                      <a:r>
                        <a:rPr lang="en-US" altLang="zh-CN" sz="900">
                          <a:latin typeface="微软雅黑" panose="020B0503020204020204" charset="-122"/>
                          <a:ea typeface="微软雅黑" panose="020B0503020204020204" charset="-122"/>
                        </a:rPr>
                        <a:t>.1–9.1</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深静脉血栓</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.5–4.1</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6</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1</a:t>
                      </a:r>
                      <a:r>
                        <a:rPr lang="en-US" altLang="zh-CN" sz="900">
                          <a:latin typeface="微软雅黑" panose="020B0503020204020204" charset="-122"/>
                          <a:ea typeface="微软雅黑" panose="020B0503020204020204" charset="-122"/>
                        </a:rPr>
                        <a:t>.3–6.1</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例 （</a:t>
                      </a:r>
                      <a:r>
                        <a:rPr lang="en-US" altLang="zh-CN" sz="900">
                          <a:latin typeface="微软雅黑" panose="020B0503020204020204" charset="-122"/>
                          <a:ea typeface="微软雅黑" panose="020B0503020204020204" charset="-122"/>
                        </a:rPr>
                        <a:t>&lt;1%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0.1-2.5</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2</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0.3-3.2</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肺栓塞</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死亡</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浅静脉血栓手术</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gridSpan="5">
                  <a:txBody>
                    <a:bodyPr/>
                    <a:p>
                      <a:pPr>
                        <a:lnSpc>
                          <a:spcPct val="115000"/>
                        </a:lnSpc>
                        <a:spcBef>
                          <a:spcPct val="0"/>
                        </a:spcBef>
                        <a:spcAft>
                          <a:spcPct val="0"/>
                        </a:spcAft>
                      </a:pPr>
                      <a:r>
                        <a:rPr lang="zh-CN" sz="900" b="1">
                          <a:latin typeface="微软雅黑" panose="020B0503020204020204" charset="-122"/>
                          <a:ea typeface="微软雅黑" panose="020B0503020204020204" charset="-122"/>
                        </a:rPr>
                        <a:t>安全性（安全性分析集）</a:t>
                      </a:r>
                      <a:r>
                        <a:rPr lang="en-US" altLang="zh-CN" sz="900">
                          <a:latin typeface="微软雅黑" panose="020B0503020204020204" charset="-122"/>
                          <a:ea typeface="微软雅黑" panose="020B0503020204020204" charset="-122"/>
                        </a:rPr>
                        <a:t>‡</a:t>
                      </a:r>
                      <a:endParaRPr lang="en-US" alt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大出血</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0</a:t>
                      </a:r>
                      <a:r>
                        <a:rPr lang="zh-CN" sz="900">
                          <a:latin typeface="微软雅黑" panose="020B0503020204020204" charset="-122"/>
                          <a:ea typeface="微软雅黑" panose="020B0503020204020204" charset="-122"/>
                        </a:rPr>
                        <a:t>例</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临床相关非大出血</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6</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1</a:t>
                      </a:r>
                      <a:r>
                        <a:rPr lang="en-US" altLang="zh-CN" sz="900">
                          <a:latin typeface="微软雅黑" panose="020B0503020204020204" charset="-122"/>
                          <a:ea typeface="微软雅黑" panose="020B0503020204020204" charset="-122"/>
                        </a:rPr>
                        <a:t>.2–5.4</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6</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3%</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1</a:t>
                      </a:r>
                      <a:r>
                        <a:rPr lang="en-US" altLang="zh-CN" sz="900">
                          <a:latin typeface="微软雅黑" panose="020B0503020204020204" charset="-122"/>
                          <a:ea typeface="微软雅黑" panose="020B0503020204020204" charset="-122"/>
                        </a:rPr>
                        <a:t>.2–5.4</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例 （</a:t>
                      </a:r>
                      <a:r>
                        <a:rPr lang="en-US" altLang="zh-CN" sz="900">
                          <a:latin typeface="微软雅黑" panose="020B0503020204020204" charset="-122"/>
                          <a:ea typeface="微软雅黑" panose="020B0503020204020204" charset="-122"/>
                        </a:rPr>
                        <a:t>&lt;1%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0.1-2.4</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2</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1%</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0</a:t>
                      </a:r>
                      <a:r>
                        <a:rPr lang="en-US" altLang="zh-CN" sz="900">
                          <a:latin typeface="微软雅黑" panose="020B0503020204020204" charset="-122"/>
                          <a:ea typeface="微软雅黑" panose="020B0503020204020204" charset="-122"/>
                        </a:rPr>
                        <a:t>.2–3.1</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轻微出血</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15</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6%</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3</a:t>
                      </a:r>
                      <a:r>
                        <a:rPr lang="en-US" altLang="zh-CN" sz="900">
                          <a:latin typeface="微软雅黑" panose="020B0503020204020204" charset="-122"/>
                          <a:ea typeface="微软雅黑" panose="020B0503020204020204" charset="-122"/>
                        </a:rPr>
                        <a:t>.9–10.2</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16</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4</a:t>
                      </a:r>
                      <a:r>
                        <a:rPr lang="en-US" altLang="zh-CN" sz="900">
                          <a:latin typeface="微软雅黑" panose="020B0503020204020204" charset="-122"/>
                          <a:ea typeface="微软雅黑" panose="020B0503020204020204" charset="-122"/>
                        </a:rPr>
                        <a:t>.2–10.7</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15</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6%</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3</a:t>
                      </a:r>
                      <a:r>
                        <a:rPr lang="en-US" altLang="zh-CN" sz="900">
                          <a:latin typeface="微软雅黑" panose="020B0503020204020204" charset="-122"/>
                          <a:ea typeface="微软雅黑" panose="020B0503020204020204" charset="-122"/>
                        </a:rPr>
                        <a:t>.9–10.3</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17</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4</a:t>
                      </a:r>
                      <a:r>
                        <a:rPr lang="en-US" altLang="zh-CN" sz="900">
                          <a:latin typeface="微软雅黑" panose="020B0503020204020204" charset="-122"/>
                          <a:ea typeface="微软雅黑" panose="020B0503020204020204" charset="-122"/>
                        </a:rPr>
                        <a:t>.6–11.3</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a:txBody>
                    <a:bodyPr/>
                    <a:p>
                      <a:pPr>
                        <a:lnSpc>
                          <a:spcPct val="115000"/>
                        </a:lnSpc>
                        <a:spcBef>
                          <a:spcPct val="0"/>
                        </a:spcBef>
                        <a:spcAft>
                          <a:spcPct val="0"/>
                        </a:spcAft>
                      </a:pPr>
                      <a:r>
                        <a:rPr lang="zh-CN" sz="900">
                          <a:latin typeface="微软雅黑" panose="020B0503020204020204" charset="-122"/>
                          <a:ea typeface="微软雅黑" panose="020B0503020204020204" charset="-122"/>
                        </a:rPr>
                        <a:t>任何出血事件</a:t>
                      </a:r>
                      <a:r>
                        <a:rPr lang="zh-CN" altLang="en-US" sz="900">
                          <a:latin typeface="微软雅黑" panose="020B0503020204020204" charset="-122"/>
                          <a:ea typeface="微软雅黑" panose="020B0503020204020204" charset="-122"/>
                        </a:rPr>
                        <a:t>§</a:t>
                      </a:r>
                      <a:endParaRPr lang="zh-CN" altLang="en-US"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20</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9%</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5</a:t>
                      </a:r>
                      <a:r>
                        <a:rPr lang="en-US" altLang="zh-CN" sz="900">
                          <a:latin typeface="微软雅黑" panose="020B0503020204020204" charset="-122"/>
                          <a:ea typeface="微软雅黑" panose="020B0503020204020204" charset="-122"/>
                        </a:rPr>
                        <a:t>.5–12.7</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21</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9%</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5</a:t>
                      </a:r>
                      <a:r>
                        <a:rPr lang="en-US" altLang="zh-CN" sz="900">
                          <a:latin typeface="微软雅黑" panose="020B0503020204020204" charset="-122"/>
                          <a:ea typeface="微软雅黑" panose="020B0503020204020204" charset="-122"/>
                        </a:rPr>
                        <a:t>.9–13.2</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16</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7%</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4</a:t>
                      </a:r>
                      <a:r>
                        <a:rPr lang="en-US" altLang="zh-CN" sz="900">
                          <a:latin typeface="微软雅黑" panose="020B0503020204020204" charset="-122"/>
                          <a:ea typeface="微软雅黑" panose="020B0503020204020204" charset="-122"/>
                        </a:rPr>
                        <a:t>.2–10.8</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a:lnSpc>
                          <a:spcPct val="115000"/>
                        </a:lnSpc>
                        <a:spcBef>
                          <a:spcPct val="0"/>
                        </a:spcBef>
                        <a:spcAft>
                          <a:spcPct val="0"/>
                        </a:spcAft>
                      </a:pPr>
                      <a:r>
                        <a:rPr lang="en-US" altLang="zh-CN" sz="900">
                          <a:latin typeface="微软雅黑" panose="020B0503020204020204" charset="-122"/>
                          <a:ea typeface="微软雅黑" panose="020B0503020204020204" charset="-122"/>
                        </a:rPr>
                        <a:t>19</a:t>
                      </a:r>
                      <a:r>
                        <a:rPr lang="zh-CN" sz="900">
                          <a:latin typeface="微软雅黑" panose="020B0503020204020204" charset="-122"/>
                          <a:ea typeface="微软雅黑" panose="020B0503020204020204" charset="-122"/>
                        </a:rPr>
                        <a:t>例（</a:t>
                      </a:r>
                      <a:r>
                        <a:rPr lang="en-US" altLang="zh-CN" sz="900">
                          <a:latin typeface="微软雅黑" panose="020B0503020204020204" charset="-122"/>
                          <a:ea typeface="微软雅黑" panose="020B0503020204020204" charset="-122"/>
                        </a:rPr>
                        <a:t>8%</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5</a:t>
                      </a:r>
                      <a:r>
                        <a:rPr lang="en-US" altLang="zh-CN" sz="900">
                          <a:latin typeface="微软雅黑" panose="020B0503020204020204" charset="-122"/>
                          <a:ea typeface="微软雅黑" panose="020B0503020204020204" charset="-122"/>
                        </a:rPr>
                        <a:t>.2–12.3</a:t>
                      </a:r>
                      <a:r>
                        <a:rPr lang="zh-CN" sz="900">
                          <a:latin typeface="微软雅黑" panose="020B0503020204020204" charset="-122"/>
                          <a:ea typeface="微软雅黑" panose="020B0503020204020204" charset="-122"/>
                        </a:rPr>
                        <a:t>）</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0">
                <a:tc gridSpan="5">
                  <a:txBody>
                    <a:bodyPr/>
                    <a:p>
                      <a:pPr>
                        <a:lnSpc>
                          <a:spcPct val="115000"/>
                        </a:lnSpc>
                        <a:spcBef>
                          <a:spcPct val="0"/>
                        </a:spcBef>
                        <a:spcAft>
                          <a:spcPct val="0"/>
                        </a:spcAft>
                      </a:pPr>
                      <a:r>
                        <a:rPr lang="zh-CN" sz="900">
                          <a:latin typeface="微软雅黑" panose="020B0503020204020204" charset="-122"/>
                          <a:ea typeface="微软雅黑" panose="020B0503020204020204" charset="-122"/>
                        </a:rPr>
                        <a:t>数据表示为</a:t>
                      </a:r>
                      <a:r>
                        <a:rPr lang="en-US" altLang="zh-CN" sz="900">
                          <a:latin typeface="微软雅黑" panose="020B0503020204020204" charset="-122"/>
                          <a:ea typeface="微软雅黑" panose="020B0503020204020204" charset="-122"/>
                        </a:rPr>
                        <a:t>n </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95%CI</a:t>
                      </a:r>
                      <a:r>
                        <a:rPr lang="zh-CN" sz="900">
                          <a:latin typeface="微软雅黑" panose="020B0503020204020204" charset="-122"/>
                          <a:ea typeface="微软雅黑" panose="020B0503020204020204" charset="-122"/>
                        </a:rPr>
                        <a:t>）。主要时间点：第</a:t>
                      </a:r>
                      <a:r>
                        <a:rPr lang="en-US" altLang="zh-CN" sz="900">
                          <a:latin typeface="微软雅黑" panose="020B0503020204020204" charset="-122"/>
                          <a:ea typeface="微软雅黑" panose="020B0503020204020204" charset="-122"/>
                        </a:rPr>
                        <a:t>45</a:t>
                      </a:r>
                      <a:r>
                        <a:rPr lang="zh-CN" sz="900">
                          <a:latin typeface="微软雅黑" panose="020B0503020204020204" charset="-122"/>
                          <a:ea typeface="微软雅黑" panose="020B0503020204020204" charset="-122"/>
                        </a:rPr>
                        <a:t>天（治疗结束）。次要时间点：第</a:t>
                      </a:r>
                      <a:r>
                        <a:rPr lang="en-US" altLang="zh-CN" sz="900">
                          <a:latin typeface="微软雅黑" panose="020B0503020204020204" charset="-122"/>
                          <a:ea typeface="微软雅黑" panose="020B0503020204020204" charset="-122"/>
                        </a:rPr>
                        <a:t>90</a:t>
                      </a:r>
                      <a:r>
                        <a:rPr lang="zh-CN" sz="900">
                          <a:latin typeface="微软雅黑" panose="020B0503020204020204" charset="-122"/>
                          <a:ea typeface="微软雅黑" panose="020B0503020204020204" charset="-122"/>
                        </a:rPr>
                        <a:t>天（随访结束）。</a:t>
                      </a:r>
                      <a:br>
                        <a:rPr lang="zh-CN" altLang="en-US" sz="900">
                          <a:latin typeface="微软雅黑" panose="020B0503020204020204" charset="-122"/>
                          <a:ea typeface="微软雅黑" panose="020B0503020204020204" charset="-122"/>
                        </a:rPr>
                      </a:br>
                      <a:r>
                        <a:rPr lang="zh-CN" sz="900">
                          <a:latin typeface="微软雅黑" panose="020B0503020204020204" charset="-122"/>
                          <a:ea typeface="微软雅黑" panose="020B0503020204020204" charset="-122"/>
                        </a:rPr>
                        <a:t>比例值的</a:t>
                      </a:r>
                      <a:r>
                        <a:rPr lang="en-US" altLang="zh-CN" sz="900">
                          <a:latin typeface="微软雅黑" panose="020B0503020204020204" charset="-122"/>
                          <a:ea typeface="微软雅黑" panose="020B0503020204020204" charset="-122"/>
                        </a:rPr>
                        <a:t>95%</a:t>
                      </a:r>
                      <a:r>
                        <a:rPr lang="zh-CN" sz="900">
                          <a:latin typeface="微软雅黑" panose="020B0503020204020204" charset="-122"/>
                          <a:ea typeface="微软雅黑" panose="020B0503020204020204" charset="-122"/>
                        </a:rPr>
                        <a:t>置信区间采用</a:t>
                      </a:r>
                      <a:r>
                        <a:rPr lang="en-US" altLang="zh-CN" sz="900">
                          <a:latin typeface="微软雅黑" panose="020B0503020204020204" charset="-122"/>
                          <a:ea typeface="微软雅黑" panose="020B0503020204020204" charset="-122"/>
                        </a:rPr>
                        <a:t>Wilson</a:t>
                      </a:r>
                      <a:r>
                        <a:rPr lang="zh-CN" sz="900">
                          <a:latin typeface="微软雅黑" panose="020B0503020204020204" charset="-122"/>
                          <a:ea typeface="微软雅黑" panose="020B0503020204020204" charset="-122"/>
                        </a:rPr>
                        <a:t>评分法计算。</a:t>
                      </a:r>
                      <a:r>
                        <a:rPr lang="en-US" altLang="zh-CN" sz="900">
                          <a:latin typeface="微软雅黑" panose="020B0503020204020204" charset="-122"/>
                          <a:ea typeface="微软雅黑" panose="020B0503020204020204" charset="-122"/>
                        </a:rPr>
                        <a:t>*</a:t>
                      </a:r>
                      <a:r>
                        <a:rPr lang="zh-CN" sz="900">
                          <a:latin typeface="微软雅黑" panose="020B0503020204020204" charset="-122"/>
                          <a:ea typeface="微软雅黑" panose="020B0503020204020204" charset="-122"/>
                        </a:rPr>
                        <a:t>利伐沙班组</a:t>
                      </a:r>
                      <a:r>
                        <a:rPr lang="en-US" altLang="zh-CN" sz="900">
                          <a:latin typeface="微软雅黑" panose="020B0503020204020204" charset="-122"/>
                          <a:ea typeface="微软雅黑" panose="020B0503020204020204" charset="-122"/>
                        </a:rPr>
                        <a:t>n=211</a:t>
                      </a:r>
                      <a:r>
                        <a:rPr lang="zh-CN" sz="900">
                          <a:latin typeface="微软雅黑" panose="020B0503020204020204" charset="-122"/>
                          <a:ea typeface="微软雅黑" panose="020B0503020204020204" charset="-122"/>
                        </a:rPr>
                        <a:t>，磺达肝癸钠组</a:t>
                      </a:r>
                      <a:r>
                        <a:rPr lang="en-US" altLang="zh-CN" sz="900">
                          <a:latin typeface="微软雅黑" panose="020B0503020204020204" charset="-122"/>
                          <a:ea typeface="微软雅黑" panose="020B0503020204020204" charset="-122"/>
                        </a:rPr>
                        <a:t>n=224</a:t>
                      </a:r>
                      <a:r>
                        <a:rPr lang="zh-CN" sz="900">
                          <a:latin typeface="微软雅黑" panose="020B0503020204020204" charset="-122"/>
                          <a:ea typeface="微软雅黑" panose="020B0503020204020204" charset="-122"/>
                        </a:rPr>
                        <a:t>。</a:t>
                      </a:r>
                      <a:r>
                        <a:rPr lang="en-US" altLang="zh-CN" sz="900">
                          <a:latin typeface="微软雅黑" panose="020B0503020204020204" charset="-122"/>
                          <a:ea typeface="微软雅黑" panose="020B0503020204020204" charset="-122"/>
                        </a:rPr>
                        <a:t>†</a:t>
                      </a:r>
                      <a:r>
                        <a:rPr lang="zh-CN" sz="900">
                          <a:latin typeface="微软雅黑" panose="020B0503020204020204" charset="-122"/>
                          <a:ea typeface="微软雅黑" panose="020B0503020204020204" charset="-122"/>
                        </a:rPr>
                        <a:t>复合终点包括：浅静脉血栓</a:t>
                      </a:r>
                      <a:r>
                        <a:rPr lang="zh-CN" sz="900">
                          <a:latin typeface="微软雅黑" panose="020B0503020204020204" charset="-122"/>
                          <a:ea typeface="微软雅黑" panose="020B0503020204020204" charset="-122"/>
                        </a:rPr>
                        <a:t>延伸或复发、症状性深静脉血栓</a:t>
                      </a:r>
                      <a:r>
                        <a:rPr lang="zh-CN" sz="900">
                          <a:latin typeface="微软雅黑" panose="020B0503020204020204" charset="-122"/>
                          <a:ea typeface="微软雅黑" panose="020B0503020204020204" charset="-122"/>
                        </a:rPr>
                        <a:t>形成或肺栓塞、全因死亡。</a:t>
                      </a:r>
                      <a:r>
                        <a:rPr lang="en-US" altLang="zh-CN" sz="900">
                          <a:latin typeface="微软雅黑" panose="020B0503020204020204" charset="-122"/>
                          <a:ea typeface="微软雅黑" panose="020B0503020204020204" charset="-122"/>
                        </a:rPr>
                        <a:t>‡</a:t>
                      </a:r>
                      <a:r>
                        <a:rPr lang="zh-CN" sz="900">
                          <a:latin typeface="微软雅黑" panose="020B0503020204020204" charset="-122"/>
                          <a:ea typeface="微软雅黑" panose="020B0503020204020204" charset="-122"/>
                        </a:rPr>
                        <a:t>利伐沙班组</a:t>
                      </a:r>
                      <a:r>
                        <a:rPr lang="en-US" altLang="zh-CN" sz="900">
                          <a:latin typeface="微软雅黑" panose="020B0503020204020204" charset="-122"/>
                          <a:ea typeface="微软雅黑" panose="020B0503020204020204" charset="-122"/>
                        </a:rPr>
                        <a:t>n=236</a:t>
                      </a:r>
                      <a:r>
                        <a:rPr lang="zh-CN" sz="900">
                          <a:latin typeface="微软雅黑" panose="020B0503020204020204" charset="-122"/>
                          <a:ea typeface="微软雅黑" panose="020B0503020204020204" charset="-122"/>
                        </a:rPr>
                        <a:t>，磺达肝癸钠组</a:t>
                      </a:r>
                      <a:r>
                        <a:rPr lang="en-US" altLang="zh-CN" sz="900">
                          <a:latin typeface="微软雅黑" panose="020B0503020204020204" charset="-122"/>
                          <a:ea typeface="微软雅黑" panose="020B0503020204020204" charset="-122"/>
                        </a:rPr>
                        <a:t>n=235</a:t>
                      </a:r>
                      <a:r>
                        <a:rPr lang="zh-CN" sz="900">
                          <a:latin typeface="微软雅黑" panose="020B0503020204020204" charset="-122"/>
                          <a:ea typeface="微软雅黑" panose="020B0503020204020204" charset="-122"/>
                        </a:rPr>
                        <a:t>。</a:t>
                      </a:r>
                      <a:r>
                        <a:rPr lang="zh-CN" altLang="en-US" sz="900">
                          <a:latin typeface="微软雅黑" panose="020B0503020204020204" charset="-122"/>
                          <a:ea typeface="微软雅黑" panose="020B0503020204020204" charset="-122"/>
                        </a:rPr>
                        <a:t>§</a:t>
                      </a:r>
                      <a:r>
                        <a:rPr lang="zh-CN" sz="900">
                          <a:latin typeface="微软雅黑" panose="020B0503020204020204" charset="-122"/>
                          <a:ea typeface="微软雅黑" panose="020B0503020204020204" charset="-122"/>
                        </a:rPr>
                        <a:t>同一患者多次出血事件仅计一次。</a:t>
                      </a:r>
                      <a:endParaRPr lang="zh-CN" sz="900">
                        <a:latin typeface="微软雅黑" panose="020B0503020204020204" charset="-122"/>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占位符 4"/>
          <p:cNvSpPr>
            <a:spLocks noGrp="1"/>
          </p:cNvSpPr>
          <p:nvPr>
            <p:ph type="body" idx="10"/>
          </p:nvPr>
        </p:nvSpPr>
        <p:spPr/>
        <p:txBody>
          <a:bodyPr/>
          <a:p>
            <a:r>
              <a:rPr lang="zh-CN" altLang="en-US"/>
              <a:t>有效性</a:t>
            </a:r>
            <a:endParaRPr lang="zh-CN" altLang="en-US"/>
          </a:p>
        </p:txBody>
      </p:sp>
      <p:sp>
        <p:nvSpPr>
          <p:cNvPr id="4" name="文本框 3"/>
          <p:cNvSpPr txBox="1"/>
          <p:nvPr/>
        </p:nvSpPr>
        <p:spPr>
          <a:xfrm>
            <a:off x="2038985" y="5282565"/>
            <a:ext cx="11288395" cy="252730"/>
          </a:xfrm>
          <a:prstGeom prst="rect">
            <a:avLst/>
          </a:prstGeom>
          <a:noFill/>
        </p:spPr>
        <p:txBody>
          <a:bodyPr wrap="square" rtlCol="0">
            <a:noAutofit/>
          </a:bodyPr>
          <a:p>
            <a:pPr marL="0" indent="0" algn="r" defTabSz="266700">
              <a:spcAft>
                <a:spcPct val="0"/>
              </a:spcAft>
            </a:pPr>
            <a:r>
              <a:rPr lang="zh-CN" sz="1000">
                <a:latin typeface="微软雅黑" panose="020B0503020204020204" charset="-122"/>
                <a:ea typeface="微软雅黑" panose="020B0503020204020204" charset="-122"/>
                <a:cs typeface="微软雅黑 Light" panose="020B0502040204020203" charset="-122"/>
                <a:sym typeface="+mn-ea"/>
              </a:rPr>
              <a:t>参考文献：</a:t>
            </a:r>
            <a:r>
              <a:rPr lang="en-US" altLang="zh-CN" sz="1000">
                <a:solidFill>
                  <a:srgbClr val="231F20"/>
                </a:solidFill>
                <a:latin typeface="微软雅黑" panose="020B0503020204020204" charset="-122"/>
                <a:ea typeface="微软雅黑" panose="020B0503020204020204" charset="-122"/>
                <a:sym typeface="+mn-ea"/>
              </a:rPr>
              <a:t>《</a:t>
            </a:r>
            <a:r>
              <a:rPr lang="zh-CN" altLang="en-US" sz="1000">
                <a:solidFill>
                  <a:srgbClr val="231F20"/>
                </a:solidFill>
                <a:latin typeface="微软雅黑" panose="020B0503020204020204" charset="-122"/>
                <a:ea typeface="微软雅黑" panose="020B0503020204020204" charset="-122"/>
                <a:sym typeface="+mn-ea"/>
              </a:rPr>
              <a:t>直接口服抗凝药合理用药和处方质量评价药学建议</a:t>
            </a:r>
            <a:r>
              <a:rPr lang="en-US" altLang="zh-CN" sz="1000">
                <a:solidFill>
                  <a:srgbClr val="231F20"/>
                </a:solidFill>
                <a:latin typeface="微软雅黑" panose="020B0503020204020204" charset="-122"/>
                <a:ea typeface="微软雅黑" panose="020B0503020204020204" charset="-122"/>
                <a:sym typeface="+mn-ea"/>
              </a:rPr>
              <a:t>》</a:t>
            </a:r>
            <a:r>
              <a:rPr lang="zh-CN" altLang="en-US" sz="1000">
                <a:solidFill>
                  <a:srgbClr val="231F20"/>
                </a:solidFill>
                <a:latin typeface="微软雅黑" panose="020B0503020204020204" charset="-122"/>
                <a:ea typeface="微软雅黑" panose="020B0503020204020204" charset="-122"/>
                <a:sym typeface="+mn-ea"/>
              </a:rPr>
              <a:t>，中国循环杂志</a:t>
            </a:r>
            <a:r>
              <a:rPr lang="en-US" altLang="zh-CN" sz="1000">
                <a:solidFill>
                  <a:srgbClr val="231F20"/>
                </a:solidFill>
                <a:latin typeface="微软雅黑" panose="020B0503020204020204" charset="-122"/>
                <a:ea typeface="微软雅黑" panose="020B0503020204020204" charset="-122"/>
                <a:sym typeface="+mn-ea"/>
              </a:rPr>
              <a:t>2024 </a:t>
            </a:r>
            <a:r>
              <a:rPr lang="zh-CN" altLang="en-US" sz="1000">
                <a:solidFill>
                  <a:srgbClr val="231F20"/>
                </a:solidFill>
                <a:latin typeface="微软雅黑" panose="020B0503020204020204" charset="-122"/>
                <a:ea typeface="微软雅黑" panose="020B0503020204020204" charset="-122"/>
                <a:sym typeface="+mn-ea"/>
              </a:rPr>
              <a:t>年 </a:t>
            </a:r>
            <a:r>
              <a:rPr lang="en-US" altLang="zh-CN" sz="1000">
                <a:solidFill>
                  <a:srgbClr val="231F20"/>
                </a:solidFill>
                <a:latin typeface="微软雅黑" panose="020B0503020204020204" charset="-122"/>
                <a:ea typeface="微软雅黑" panose="020B0503020204020204" charset="-122"/>
                <a:sym typeface="+mn-ea"/>
              </a:rPr>
              <a:t>3 </a:t>
            </a:r>
            <a:r>
              <a:rPr lang="zh-CN" altLang="en-US" sz="1000">
                <a:solidFill>
                  <a:srgbClr val="231F20"/>
                </a:solidFill>
                <a:latin typeface="微软雅黑" panose="020B0503020204020204" charset="-122"/>
                <a:ea typeface="微软雅黑" panose="020B0503020204020204" charset="-122"/>
                <a:sym typeface="+mn-ea"/>
              </a:rPr>
              <a:t>月 第 </a:t>
            </a:r>
            <a:r>
              <a:rPr lang="en-US" altLang="zh-CN" sz="1000">
                <a:solidFill>
                  <a:srgbClr val="231F20"/>
                </a:solidFill>
                <a:latin typeface="微软雅黑" panose="020B0503020204020204" charset="-122"/>
                <a:ea typeface="微软雅黑" panose="020B0503020204020204" charset="-122"/>
                <a:sym typeface="+mn-ea"/>
              </a:rPr>
              <a:t>39 </a:t>
            </a:r>
            <a:r>
              <a:rPr lang="zh-CN" altLang="en-US" sz="1000">
                <a:solidFill>
                  <a:srgbClr val="231F20"/>
                </a:solidFill>
                <a:latin typeface="微软雅黑" panose="020B0503020204020204" charset="-122"/>
                <a:ea typeface="微软雅黑" panose="020B0503020204020204" charset="-122"/>
                <a:sym typeface="+mn-ea"/>
              </a:rPr>
              <a:t>卷 第 </a:t>
            </a:r>
            <a:r>
              <a:rPr lang="en-US" altLang="zh-CN" sz="1000">
                <a:solidFill>
                  <a:srgbClr val="231F20"/>
                </a:solidFill>
                <a:latin typeface="微软雅黑" panose="020B0503020204020204" charset="-122"/>
                <a:ea typeface="微软雅黑" panose="020B0503020204020204" charset="-122"/>
                <a:sym typeface="+mn-ea"/>
              </a:rPr>
              <a:t>3 </a:t>
            </a:r>
            <a:r>
              <a:rPr lang="zh-CN" altLang="en-US" sz="1000">
                <a:solidFill>
                  <a:srgbClr val="231F20"/>
                </a:solidFill>
                <a:latin typeface="微软雅黑" panose="020B0503020204020204" charset="-122"/>
                <a:ea typeface="微软雅黑" panose="020B0503020204020204" charset="-122"/>
                <a:sym typeface="+mn-ea"/>
              </a:rPr>
              <a:t>期（总第 </a:t>
            </a:r>
            <a:r>
              <a:rPr lang="en-US" altLang="zh-CN" sz="1000">
                <a:solidFill>
                  <a:srgbClr val="231F20"/>
                </a:solidFill>
                <a:latin typeface="微软雅黑" panose="020B0503020204020204" charset="-122"/>
                <a:ea typeface="微软雅黑" panose="020B0503020204020204" charset="-122"/>
                <a:sym typeface="+mn-ea"/>
              </a:rPr>
              <a:t>309 </a:t>
            </a:r>
            <a:r>
              <a:rPr lang="zh-CN" altLang="en-US" sz="1000">
                <a:solidFill>
                  <a:srgbClr val="231F20"/>
                </a:solidFill>
                <a:latin typeface="微软雅黑" panose="020B0503020204020204" charset="-122"/>
                <a:ea typeface="微软雅黑" panose="020B0503020204020204" charset="-122"/>
                <a:sym typeface="+mn-ea"/>
              </a:rPr>
              <a:t>期）</a:t>
            </a:r>
            <a:endParaRPr sz="1000">
              <a:latin typeface="微软雅黑" panose="020B0503020204020204" charset="-122"/>
              <a:ea typeface="微软雅黑" panose="020B0503020204020204" charset="-122"/>
              <a:cs typeface="微软雅黑 Light" panose="020B0502040204020203" charset="-122"/>
              <a:sym typeface="+mn-ea"/>
            </a:endParaRPr>
          </a:p>
        </p:txBody>
      </p:sp>
      <p:graphicFrame>
        <p:nvGraphicFramePr>
          <p:cNvPr id="9" name="表格 8"/>
          <p:cNvGraphicFramePr/>
          <p:nvPr>
            <p:custDataLst>
              <p:tags r:id="rId1"/>
            </p:custDataLst>
          </p:nvPr>
        </p:nvGraphicFramePr>
        <p:xfrm>
          <a:off x="896620" y="6154420"/>
          <a:ext cx="11060430" cy="1844040"/>
        </p:xfrm>
        <a:graphic>
          <a:graphicData uri="http://schemas.openxmlformats.org/drawingml/2006/table">
            <a:tbl>
              <a:tblPr firstRow="1" bandRow="1">
                <a:tableStyleId>{5940675A-B579-460E-94D1-54222C63F5DA}</a:tableStyleId>
              </a:tblPr>
              <a:tblGrid>
                <a:gridCol w="5530215"/>
                <a:gridCol w="5530215"/>
              </a:tblGrid>
              <a:tr h="285750">
                <a:tc>
                  <a:txBody>
                    <a:bodyPr/>
                    <a:p>
                      <a:pPr indent="0" algn="l">
                        <a:buNone/>
                      </a:pPr>
                      <a:r>
                        <a:rPr lang="zh-CN" altLang="en-US" sz="1200" b="0">
                          <a:solidFill>
                            <a:srgbClr val="404040"/>
                          </a:solidFill>
                          <a:latin typeface="微软雅黑" panose="020B0503020204020204" charset="-122"/>
                          <a:ea typeface="微软雅黑" panose="020B0503020204020204" charset="-122"/>
                          <a:cs typeface="微软雅黑 Light" panose="020B0502040204020203" charset="-122"/>
                        </a:rPr>
                        <a:t>指南</a:t>
                      </a:r>
                      <a:endParaRPr lang="zh-CN"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c>
                  <a:txBody>
                    <a:bodyPr/>
                    <a:p>
                      <a:pPr indent="0" algn="l">
                        <a:buNone/>
                      </a:pPr>
                      <a:r>
                        <a:rPr lang="zh-CN" altLang="en-US" sz="1200" b="0">
                          <a:solidFill>
                            <a:srgbClr val="404040"/>
                          </a:solidFill>
                          <a:latin typeface="微软雅黑" panose="020B0503020204020204" charset="-122"/>
                          <a:ea typeface="微软雅黑" panose="020B0503020204020204" charset="-122"/>
                          <a:cs typeface="微软雅黑 Light" panose="020B0502040204020203" charset="-122"/>
                        </a:rPr>
                        <a:t>出处</a:t>
                      </a:r>
                      <a:endParaRPr lang="zh-CN"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r h="285750">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常见静脉疾病诊治规范（2022年版）</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中华血管外科杂志 2022 年2 月第 7 卷第 1 期</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2021 中国静脉血栓栓塞症防治抗凝药物的选用与药学监护指南</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中国临床药理学杂志，第 37 卷 第 21 期 2021 年 11 月( 总第 347 期)</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r h="300990">
                <a:tc>
                  <a:txBody>
                    <a:bodyPr/>
                    <a:p>
                      <a:pPr indent="0" algn="l">
                        <a:buNone/>
                      </a:pPr>
                      <a:r>
                        <a:rPr lang="en-US" sz="1200" b="0">
                          <a:solidFill>
                            <a:srgbClr val="404040"/>
                          </a:solidFill>
                          <a:latin typeface="微软雅黑" panose="020B0503020204020204" charset="-122"/>
                          <a:ea typeface="微软雅黑" panose="020B0503020204020204" charset="-122"/>
                          <a:cs typeface="宋体" panose="02010600030101010101" pitchFamily="2" charset="-122"/>
                        </a:rPr>
                        <a:t>骨科大手术加速康复围手术期静脉血栓栓塞症防治专家共识</a:t>
                      </a:r>
                      <a:endParaRPr lang="en-US" altLang="en-US" sz="1200" b="0">
                        <a:solidFill>
                          <a:srgbClr val="404040"/>
                        </a:solidFill>
                        <a:latin typeface="微软雅黑" panose="020B0503020204020204" charset="-122"/>
                        <a:ea typeface="微软雅黑" panose="020B0503020204020204" charset="-122"/>
                        <a:cs typeface="宋体" panose="02010600030101010101" pitchFamily="2" charset="-122"/>
                      </a:endParaRPr>
                    </a:p>
                  </a:txBody>
                  <a:tcPr marL="68580" marR="68580" marT="0" marB="0" vert="horz" anchor="ctr" anchorCtr="0"/>
                </a:tc>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《中华骨与关节外科杂志》2022年10月 第15卷 第10期</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利伐沙班临床应用中国专家建议——深静脉血栓形成治疗分册</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中国血管外科杂志 电子版 2013 年 12 月第 5 卷第 4 期</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r h="323850">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利伐沙班临床应用中国专家建议——非瓣膜病心房颤动卒中预防分册</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c>
                  <a:txBody>
                    <a:bodyPr/>
                    <a:p>
                      <a:pPr indent="0" algn="l">
                        <a:buNone/>
                      </a:pPr>
                      <a:r>
                        <a:rPr lang="en-US" sz="1200" b="0">
                          <a:solidFill>
                            <a:srgbClr val="404040"/>
                          </a:solidFill>
                          <a:latin typeface="微软雅黑" panose="020B0503020204020204" charset="-122"/>
                          <a:ea typeface="微软雅黑" panose="020B0503020204020204" charset="-122"/>
                          <a:cs typeface="微软雅黑 Light" panose="020B0502040204020203" charset="-122"/>
                        </a:rPr>
                        <a:t>中华内科杂志2013年10月第52卷第10期</a:t>
                      </a:r>
                      <a:endParaRPr lang="en-US" altLang="en-US" sz="1200" b="0">
                        <a:solidFill>
                          <a:srgbClr val="404040"/>
                        </a:solidFill>
                        <a:latin typeface="微软雅黑" panose="020B0503020204020204" charset="-122"/>
                        <a:ea typeface="微软雅黑" panose="020B0503020204020204" charset="-122"/>
                        <a:cs typeface="微软雅黑 Light" panose="020B0502040204020203" charset="-122"/>
                      </a:endParaRPr>
                    </a:p>
                  </a:txBody>
                  <a:tcPr marL="68580" marR="68580" marT="0" marB="0" vert="horz" anchor="ctr" anchorCtr="0"/>
                </a:tc>
              </a:tr>
            </a:tbl>
          </a:graphicData>
        </a:graphic>
      </p:graphicFrame>
      <p:sp>
        <p:nvSpPr>
          <p:cNvPr id="38" name="文本框 37"/>
          <p:cNvSpPr txBox="1"/>
          <p:nvPr/>
        </p:nvSpPr>
        <p:spPr>
          <a:xfrm>
            <a:off x="972820" y="5590540"/>
            <a:ext cx="2814320" cy="349250"/>
          </a:xfrm>
          <a:prstGeom prst="rect">
            <a:avLst/>
          </a:prstGeom>
          <a:noFill/>
        </p:spPr>
        <p:txBody>
          <a:bodyPr wrap="square" rtlCol="0">
            <a:spAutoFit/>
          </a:bodyPr>
          <a:p>
            <a:pPr>
              <a:lnSpc>
                <a:spcPct val="120000"/>
              </a:lnSpc>
              <a:spcBef>
                <a:spcPct val="0"/>
              </a:spcBef>
              <a:buFontTx/>
              <a:buNone/>
            </a:pPr>
            <a:r>
              <a:rPr lang="zh-CN" altLang="en-US" sz="1400" b="1" dirty="0">
                <a:solidFill>
                  <a:srgbClr val="CF152D"/>
                </a:solidFill>
                <a:latin typeface="微软雅黑" panose="020B0503020204020204" charset="-122"/>
                <a:ea typeface="微软雅黑" panose="020B0503020204020204" charset="-122"/>
                <a:sym typeface="Arial" panose="020B0604020202020204" pitchFamily="34" charset="0"/>
              </a:rPr>
              <a:t>指南推荐</a:t>
            </a:r>
            <a:endParaRPr lang="zh-CN" altLang="en-US" sz="1400" b="1" dirty="0">
              <a:solidFill>
                <a:srgbClr val="CF152D"/>
              </a:solidFill>
              <a:latin typeface="微软雅黑" panose="020B0503020204020204" charset="-122"/>
              <a:ea typeface="微软雅黑" panose="020B0503020204020204" charset="-122"/>
              <a:sym typeface="Arial" panose="020B0604020202020204" pitchFamily="34" charset="0"/>
            </a:endParaRPr>
          </a:p>
        </p:txBody>
      </p:sp>
      <p:sp>
        <p:nvSpPr>
          <p:cNvPr id="10" name="文本框 9"/>
          <p:cNvSpPr txBox="1"/>
          <p:nvPr/>
        </p:nvSpPr>
        <p:spPr>
          <a:xfrm>
            <a:off x="896620" y="939165"/>
            <a:ext cx="10941050" cy="583565"/>
          </a:xfrm>
          <a:prstGeom prst="rect">
            <a:avLst/>
          </a:prstGeom>
          <a:noFill/>
        </p:spPr>
        <p:txBody>
          <a:bodyPr wrap="square" rtlCol="0" anchor="t">
            <a:spAutoFit/>
          </a:bodyPr>
          <a:p>
            <a:pPr algn="l"/>
            <a:r>
              <a:rPr lang="zh-CN" altLang="en-US" sz="1600" b="1" dirty="0">
                <a:solidFill>
                  <a:srgbClr val="FF0000"/>
                </a:solidFill>
                <a:latin typeface="微软雅黑" panose="020B0503020204020204" charset="-122"/>
                <a:ea typeface="微软雅黑" panose="020B0503020204020204" charset="-122"/>
                <a:sym typeface="Arial" panose="020B0604020202020204" pitchFamily="34" charset="0"/>
              </a:rPr>
              <a:t>静脉血栓栓塞症和心房颤动相关临床指南将（NOACs）作为一线预防和治疗推荐。</a:t>
            </a:r>
            <a:endParaRPr lang="zh-CN" altLang="en-US" sz="1600" b="1" dirty="0">
              <a:solidFill>
                <a:srgbClr val="FF0000"/>
              </a:solidFill>
              <a:latin typeface="微软雅黑" panose="020B0503020204020204" charset="-122"/>
              <a:ea typeface="微软雅黑" panose="020B0503020204020204" charset="-122"/>
              <a:sym typeface="Arial" panose="020B0604020202020204" pitchFamily="34" charset="0"/>
            </a:endParaRPr>
          </a:p>
          <a:p>
            <a:pPr algn="l"/>
            <a:r>
              <a:rPr lang="zh-CN" altLang="en-US" sz="1600" b="1" dirty="0">
                <a:solidFill>
                  <a:srgbClr val="FF0000"/>
                </a:solidFill>
                <a:latin typeface="微软雅黑" panose="020B0503020204020204" charset="-122"/>
                <a:ea typeface="微软雅黑" panose="020B0503020204020204" charset="-122"/>
                <a:sym typeface="Arial" panose="020B0604020202020204" pitchFamily="34" charset="0"/>
              </a:rPr>
              <a:t>利伐沙班是</a:t>
            </a:r>
            <a:r>
              <a:rPr sz="1600" b="1" dirty="0">
                <a:solidFill>
                  <a:srgbClr val="FF0000"/>
                </a:solidFill>
                <a:latin typeface="微软雅黑" panose="020B0503020204020204" charset="-122"/>
                <a:ea typeface="微软雅黑" panose="020B0503020204020204" charset="-122"/>
                <a:sym typeface="Arial" panose="020B0604020202020204" pitchFamily="34" charset="0"/>
              </a:rPr>
              <a:t>拥有最多适应症的NOACs</a:t>
            </a:r>
            <a:r>
              <a:rPr lang="zh-CN" sz="1600" b="1" dirty="0">
                <a:solidFill>
                  <a:srgbClr val="FF0000"/>
                </a:solidFill>
                <a:latin typeface="微软雅黑" panose="020B0503020204020204" charset="-122"/>
                <a:ea typeface="微软雅黑" panose="020B0503020204020204" charset="-122"/>
                <a:sym typeface="Arial" panose="020B0604020202020204" pitchFamily="34" charset="0"/>
              </a:rPr>
              <a:t>。也是</a:t>
            </a:r>
            <a:r>
              <a:rPr sz="1600" b="1" dirty="0">
                <a:solidFill>
                  <a:srgbClr val="FF0000"/>
                </a:solidFill>
                <a:latin typeface="微软雅黑" panose="020B0503020204020204" charset="-122"/>
                <a:ea typeface="微软雅黑" panose="020B0503020204020204" charset="-122"/>
                <a:sym typeface="Arial" panose="020B0604020202020204" pitchFamily="34" charset="0"/>
              </a:rPr>
              <a:t>中国唯一拥有儿童VTE治疗及预防复发适应</a:t>
            </a:r>
            <a:r>
              <a:rPr lang="zh-CN" sz="1600" b="1" dirty="0">
                <a:solidFill>
                  <a:srgbClr val="FF0000"/>
                </a:solidFill>
                <a:latin typeface="微软雅黑" panose="020B0503020204020204" charset="-122"/>
                <a:ea typeface="微软雅黑" panose="020B0503020204020204" charset="-122"/>
                <a:sym typeface="Arial" panose="020B0604020202020204" pitchFamily="34" charset="0"/>
              </a:rPr>
              <a:t>症</a:t>
            </a:r>
            <a:r>
              <a:rPr sz="1600" b="1" dirty="0">
                <a:solidFill>
                  <a:srgbClr val="FF0000"/>
                </a:solidFill>
                <a:latin typeface="微软雅黑" panose="020B0503020204020204" charset="-122"/>
                <a:ea typeface="微软雅黑" panose="020B0503020204020204" charset="-122"/>
                <a:sym typeface="Arial" panose="020B0604020202020204" pitchFamily="34" charset="0"/>
              </a:rPr>
              <a:t>的口服抗凝药物。</a:t>
            </a:r>
            <a:endParaRPr lang="zh-CN" altLang="en-US" sz="1600" b="1" dirty="0">
              <a:solidFill>
                <a:srgbClr val="FF0000"/>
              </a:solidFill>
              <a:latin typeface="微软雅黑" panose="020B0503020204020204" charset="-122"/>
              <a:ea typeface="微软雅黑" panose="020B0503020204020204" charset="-122"/>
              <a:sym typeface="Arial" panose="020B0604020202020204" pitchFamily="34" charset="0"/>
            </a:endParaRPr>
          </a:p>
        </p:txBody>
      </p:sp>
      <p:pic>
        <p:nvPicPr>
          <p:cNvPr id="11" name="图片 10"/>
          <p:cNvPicPr>
            <a:picLocks noChangeAspect="1"/>
          </p:cNvPicPr>
          <p:nvPr/>
        </p:nvPicPr>
        <p:blipFill>
          <a:blip r:embed="rId2"/>
          <a:srcRect t="7275"/>
          <a:stretch>
            <a:fillRect/>
          </a:stretch>
        </p:blipFill>
        <p:spPr>
          <a:xfrm>
            <a:off x="1276985" y="1777365"/>
            <a:ext cx="10687050" cy="3097530"/>
          </a:xfrm>
          <a:prstGeom prst="rect">
            <a:avLst/>
          </a:prstGeom>
        </p:spPr>
      </p:pic>
      <p:sp>
        <p:nvSpPr>
          <p:cNvPr id="2" name="文本框 1"/>
          <p:cNvSpPr txBox="1"/>
          <p:nvPr/>
        </p:nvSpPr>
        <p:spPr>
          <a:xfrm>
            <a:off x="1657985" y="177800"/>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占位符 22"/>
          <p:cNvSpPr>
            <a:spLocks noGrp="1"/>
          </p:cNvSpPr>
          <p:nvPr>
            <p:ph type="body" idx="10"/>
          </p:nvPr>
        </p:nvSpPr>
        <p:spPr/>
        <p:txBody>
          <a:bodyPr/>
          <a:p>
            <a:r>
              <a:rPr lang="zh-CN" altLang="en-US"/>
              <a:t>创新性</a:t>
            </a:r>
            <a:endParaRPr lang="zh-CN" altLang="en-US"/>
          </a:p>
        </p:txBody>
      </p:sp>
      <p:sp>
        <p:nvSpPr>
          <p:cNvPr id="7" name="object 7"/>
          <p:cNvSpPr txBox="1">
            <a:spLocks noGrp="1"/>
          </p:cNvSpPr>
          <p:nvPr>
            <p:ph type="title"/>
          </p:nvPr>
        </p:nvSpPr>
        <p:spPr>
          <a:xfrm>
            <a:off x="2268000" y="939600"/>
            <a:ext cx="8268970" cy="402590"/>
          </a:xfrm>
          <a:prstGeom prst="rect">
            <a:avLst/>
          </a:prstGeom>
        </p:spPr>
        <p:txBody>
          <a:bodyPr vert="horz" wrap="square" lIns="0" tIns="12700" rIns="0" bIns="0" rtlCol="0">
            <a:noAutofit/>
          </a:bodyPr>
          <a:lstStyle/>
          <a:p>
            <a:pPr marL="12700">
              <a:lnSpc>
                <a:spcPct val="100000"/>
              </a:lnSpc>
              <a:spcBef>
                <a:spcPts val="100"/>
              </a:spcBef>
            </a:pPr>
            <a:r>
              <a:rPr lang="zh-CN" altLang="en-US" sz="1800" dirty="0">
                <a:solidFill>
                  <a:schemeClr val="bg1"/>
                </a:solidFill>
                <a:sym typeface="微软雅黑" panose="020B0503020204020204" charset="-122"/>
              </a:rPr>
              <a:t>首个洛索洛芬钠口服溶液，弥补目录内吞咽困难患者解热、消炎、镇痛的用药不足</a:t>
            </a:r>
            <a:endParaRPr lang="zh-CN" altLang="en-US" sz="1800" dirty="0">
              <a:solidFill>
                <a:schemeClr val="bg1"/>
              </a:solidFill>
              <a:sym typeface="微软雅黑" panose="020B0503020204020204" charset="-122"/>
            </a:endParaRPr>
          </a:p>
        </p:txBody>
      </p:sp>
      <p:graphicFrame>
        <p:nvGraphicFramePr>
          <p:cNvPr id="8" name="表格 7"/>
          <p:cNvGraphicFramePr/>
          <p:nvPr>
            <p:custDataLst>
              <p:tags r:id="rId1"/>
            </p:custDataLst>
          </p:nvPr>
        </p:nvGraphicFramePr>
        <p:xfrm>
          <a:off x="571500" y="1188720"/>
          <a:ext cx="12616815" cy="2081530"/>
        </p:xfrm>
        <a:graphic>
          <a:graphicData uri="http://schemas.openxmlformats.org/drawingml/2006/table">
            <a:tbl>
              <a:tblPr firstRow="1" bandRow="1">
                <a:tableStyleId>{5940675A-B579-460E-94D1-54222C63F5DA}</a:tableStyleId>
              </a:tblPr>
              <a:tblGrid>
                <a:gridCol w="2951480"/>
                <a:gridCol w="9665335"/>
              </a:tblGrid>
              <a:tr h="385445">
                <a:tc>
                  <a:txBody>
                    <a:bodyPr/>
                    <a:p>
                      <a:pPr algn="l">
                        <a:buNone/>
                      </a:pPr>
                      <a:r>
                        <a:rPr lang="zh-CN" altLang="en-US" sz="1600" b="1">
                          <a:solidFill>
                            <a:srgbClr val="404040"/>
                          </a:solidFill>
                          <a:latin typeface="微软雅黑" panose="020B0503020204020204" charset="-122"/>
                          <a:ea typeface="微软雅黑" panose="020B0503020204020204" charset="-122"/>
                        </a:rPr>
                        <a:t>是否为自主知识产权的创新药</a:t>
                      </a:r>
                      <a:endParaRPr lang="zh-CN" altLang="en-US" sz="1600" b="1">
                        <a:solidFill>
                          <a:srgbClr val="404040"/>
                        </a:solidFill>
                        <a:latin typeface="微软雅黑" panose="020B0503020204020204" charset="-122"/>
                        <a:ea typeface="微软雅黑" panose="020B0503020204020204" charset="-122"/>
                      </a:endParaRPr>
                    </a:p>
                  </a:txBody>
                  <a:tcPr anchor="ctr" anchorCtr="0">
                    <a:lnL w="19050" cmpd="sng">
                      <a:solidFill>
                        <a:srgbClr val="C00000"/>
                      </a:solidFill>
                      <a:prstDash val="solid"/>
                    </a:lnL>
                    <a:lnR w="6350" cmpd="sng">
                      <a:solidFill>
                        <a:srgbClr val="C00000"/>
                      </a:solidFill>
                      <a:prstDash val="sysDot"/>
                    </a:lnR>
                    <a:lnT w="19050" cmpd="sng">
                      <a:solidFill>
                        <a:srgbClr val="C00000"/>
                      </a:solidFill>
                      <a:prstDash val="solid"/>
                    </a:lnT>
                    <a:lnB w="6350" cmpd="sng">
                      <a:solidFill>
                        <a:srgbClr val="C00000"/>
                      </a:solidFill>
                      <a:prstDash val="sysDot"/>
                    </a:lnB>
                  </a:tcPr>
                </a:tc>
                <a:tc>
                  <a:txBody>
                    <a:bodyPr/>
                    <a:p>
                      <a:pPr algn="l">
                        <a:buNone/>
                      </a:pPr>
                      <a:r>
                        <a:rPr lang="zh-CN" altLang="en-US" sz="1600" b="0">
                          <a:solidFill>
                            <a:srgbClr val="404040"/>
                          </a:solidFill>
                          <a:latin typeface="微软雅黑" panose="020B0503020204020204" charset="-122"/>
                          <a:ea typeface="微软雅黑" panose="020B0503020204020204" charset="-122"/>
                        </a:rPr>
                        <a:t>否</a:t>
                      </a:r>
                      <a:endParaRPr lang="zh-CN" altLang="en-US" sz="1600" b="0">
                        <a:solidFill>
                          <a:srgbClr val="404040"/>
                        </a:solidFill>
                        <a:latin typeface="微软雅黑" panose="020B0503020204020204" charset="-122"/>
                        <a:ea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19050" cmpd="sng">
                      <a:solidFill>
                        <a:srgbClr val="C00000"/>
                      </a:solidFill>
                      <a:prstDash val="solid"/>
                    </a:lnT>
                    <a:lnB w="6350" cmpd="sng">
                      <a:solidFill>
                        <a:srgbClr val="C00000"/>
                      </a:solidFill>
                      <a:prstDash val="sysDot"/>
                    </a:lnB>
                  </a:tcPr>
                </a:tc>
              </a:tr>
              <a:tr h="385445">
                <a:tc>
                  <a:txBody>
                    <a:bodyPr/>
                    <a:p>
                      <a:pPr algn="l">
                        <a:buNone/>
                      </a:pPr>
                      <a:r>
                        <a:rPr lang="zh-CN" altLang="en-US" sz="1600" b="1">
                          <a:solidFill>
                            <a:srgbClr val="404040"/>
                          </a:solidFill>
                          <a:latin typeface="微软雅黑" panose="020B0503020204020204" charset="-122"/>
                          <a:ea typeface="微软雅黑" panose="020B0503020204020204" charset="-122"/>
                        </a:rPr>
                        <a:t>药品注册分类</a:t>
                      </a:r>
                      <a:endParaRPr lang="zh-CN" altLang="en-US" sz="1600" b="1">
                        <a:solidFill>
                          <a:srgbClr val="404040"/>
                        </a:solidFill>
                        <a:latin typeface="微软雅黑" panose="020B0503020204020204" charset="-122"/>
                        <a:ea typeface="微软雅黑" panose="020B0503020204020204" charset="-122"/>
                      </a:endParaRPr>
                    </a:p>
                  </a:txBody>
                  <a:tcPr anchor="ctr" anchorCtr="0">
                    <a:lnL w="19050" cmpd="sng">
                      <a:solidFill>
                        <a:srgbClr val="C00000"/>
                      </a:solidFill>
                      <a:prstDash val="solid"/>
                    </a:lnL>
                    <a:lnR w="6350" cmpd="sng">
                      <a:solidFill>
                        <a:srgbClr val="C00000"/>
                      </a:solidFill>
                      <a:prstDash val="sysDot"/>
                    </a:lnR>
                    <a:lnT w="6350" cmpd="sng">
                      <a:solidFill>
                        <a:srgbClr val="C00000"/>
                      </a:solidFill>
                      <a:prstDash val="sysDot"/>
                    </a:lnT>
                    <a:lnB w="6350" cmpd="sng">
                      <a:solidFill>
                        <a:srgbClr val="C00000"/>
                      </a:solidFill>
                      <a:prstDash val="sysDot"/>
                    </a:lnB>
                  </a:tcPr>
                </a:tc>
                <a:tc>
                  <a:txBody>
                    <a:bodyPr/>
                    <a:p>
                      <a:pPr algn="l">
                        <a:buNone/>
                      </a:pP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化学药品</a:t>
                      </a: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3</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类</a:t>
                      </a:r>
                      <a:endParaRPr lang="zh-CN" altLang="en-US" sz="1600" b="0">
                        <a:solidFill>
                          <a:srgbClr val="404040"/>
                        </a:solidFill>
                        <a:latin typeface="微软雅黑" panose="020B0503020204020204" charset="-122"/>
                        <a:ea typeface="微软雅黑" panose="020B0503020204020204" charset="-122"/>
                        <a:cs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6350" cmpd="sng">
                      <a:solidFill>
                        <a:srgbClr val="C00000"/>
                      </a:solidFill>
                      <a:prstDash val="sysDot"/>
                    </a:lnT>
                    <a:lnB w="6350" cmpd="sng">
                      <a:solidFill>
                        <a:srgbClr val="C00000"/>
                      </a:solidFill>
                      <a:prstDash val="sysDot"/>
                    </a:lnB>
                  </a:tcPr>
                </a:tc>
              </a:tr>
              <a:tr h="385445">
                <a:tc>
                  <a:txBody>
                    <a:bodyPr/>
                    <a:p>
                      <a:pPr algn="l">
                        <a:buNone/>
                      </a:pPr>
                      <a:r>
                        <a:rPr lang="zh-CN" altLang="en-US" sz="1600" b="1">
                          <a:solidFill>
                            <a:srgbClr val="404040"/>
                          </a:solidFill>
                          <a:latin typeface="微软雅黑" panose="020B0503020204020204" charset="-122"/>
                          <a:ea typeface="微软雅黑" panose="020B0503020204020204" charset="-122"/>
                        </a:rPr>
                        <a:t>主要创新点</a:t>
                      </a:r>
                      <a:endParaRPr lang="zh-CN" altLang="en-US" sz="1600" b="1">
                        <a:solidFill>
                          <a:srgbClr val="404040"/>
                        </a:solidFill>
                        <a:latin typeface="微软雅黑" panose="020B0503020204020204" charset="-122"/>
                        <a:ea typeface="微软雅黑" panose="020B0503020204020204" charset="-122"/>
                      </a:endParaRPr>
                    </a:p>
                  </a:txBody>
                  <a:tcPr anchor="ctr" anchorCtr="0">
                    <a:lnL w="19050" cmpd="sng">
                      <a:solidFill>
                        <a:srgbClr val="C00000"/>
                      </a:solidFill>
                      <a:prstDash val="solid"/>
                    </a:lnL>
                    <a:lnR w="6350" cmpd="sng">
                      <a:solidFill>
                        <a:srgbClr val="C00000"/>
                      </a:solidFill>
                      <a:prstDash val="sysDot"/>
                    </a:lnR>
                    <a:lnT w="6350" cmpd="sng">
                      <a:solidFill>
                        <a:srgbClr val="C00000"/>
                      </a:solidFill>
                      <a:prstDash val="sysDot"/>
                    </a:lnT>
                    <a:lnB w="19050" cmpd="sng">
                      <a:solidFill>
                        <a:srgbClr val="C00000"/>
                      </a:solidFill>
                      <a:prstDash val="solid"/>
                    </a:lnB>
                  </a:tcPr>
                </a:tc>
                <a:tc>
                  <a:txBody>
                    <a:bodyPr/>
                    <a:p>
                      <a:pPr algn="l">
                        <a:buNone/>
                      </a:pP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1</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a:t>
                      </a:r>
                      <a:r>
                        <a:rPr lang="zh-CN" altLang="en-US" sz="160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现有的常规抗凝治疗方法需要重复注射和/或定期监测患者的凝血状态，对儿童尤其是幼儿造成相当大的负担。而利伐沙班不仅是国内唯一获批儿童VTE预防及治疗适应症的药物，且无需注射和频繁监测的口服抗凝剂，对儿童更友好。</a:t>
                      </a:r>
                      <a:endParaRPr lang="zh-CN" altLang="en-US" sz="160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a:buNone/>
                      </a:pPr>
                      <a:r>
                        <a:rPr lang="en-US" altLang="zh-CN" sz="1600" b="0">
                          <a:solidFill>
                            <a:srgbClr val="404040"/>
                          </a:solidFill>
                          <a:latin typeface="微软雅黑" panose="020B0503020204020204" charset="-122"/>
                          <a:ea typeface="微软雅黑" panose="020B0503020204020204" charset="-122"/>
                          <a:cs typeface="微软雅黑" panose="020B0503020204020204" charset="-122"/>
                        </a:rPr>
                        <a:t>2</a:t>
                      </a:r>
                      <a:r>
                        <a:rPr lang="zh-CN" altLang="en-US" sz="1600" b="0">
                          <a:solidFill>
                            <a:srgbClr val="404040"/>
                          </a:solidFill>
                          <a:latin typeface="微软雅黑" panose="020B0503020204020204" charset="-122"/>
                          <a:ea typeface="微软雅黑" panose="020B0503020204020204" charset="-122"/>
                          <a:cs typeface="微软雅黑" panose="020B0503020204020204" charset="-122"/>
                        </a:rPr>
                        <a:t>、满足了儿童和不能口服用药的成年患者的用药需求，填补了片剂无法满足的临床需求。</a:t>
                      </a:r>
                      <a:endParaRPr lang="zh-CN" altLang="en-US" sz="1600" b="0">
                        <a:solidFill>
                          <a:srgbClr val="404040"/>
                        </a:solidFill>
                        <a:latin typeface="微软雅黑" panose="020B0503020204020204" charset="-122"/>
                        <a:ea typeface="微软雅黑" panose="020B0503020204020204" charset="-122"/>
                        <a:cs typeface="微软雅黑" panose="020B0503020204020204" charset="-122"/>
                      </a:endParaRPr>
                    </a:p>
                  </a:txBody>
                  <a:tcPr anchor="ctr" anchorCtr="0">
                    <a:lnL w="6350" cmpd="sng">
                      <a:solidFill>
                        <a:srgbClr val="C00000"/>
                      </a:solidFill>
                      <a:prstDash val="sysDot"/>
                    </a:lnL>
                    <a:lnR w="19050" cmpd="sng">
                      <a:solidFill>
                        <a:srgbClr val="C00000"/>
                      </a:solidFill>
                      <a:prstDash val="solid"/>
                    </a:lnR>
                    <a:lnT w="6350" cmpd="sng">
                      <a:solidFill>
                        <a:srgbClr val="C00000"/>
                      </a:solidFill>
                      <a:prstDash val="sysDot"/>
                    </a:lnT>
                    <a:lnB w="19050" cmpd="sng">
                      <a:solidFill>
                        <a:srgbClr val="C00000"/>
                      </a:solidFill>
                      <a:prstDash val="solid"/>
                    </a:lnB>
                  </a:tcPr>
                </a:tc>
              </a:tr>
            </a:tbl>
          </a:graphicData>
        </a:graphic>
      </p:graphicFrame>
      <p:sp>
        <p:nvSpPr>
          <p:cNvPr id="6" name="文本框 5"/>
          <p:cNvSpPr txBox="1"/>
          <p:nvPr/>
        </p:nvSpPr>
        <p:spPr>
          <a:xfrm>
            <a:off x="571500" y="3377565"/>
            <a:ext cx="3627120" cy="349250"/>
          </a:xfrm>
          <a:prstGeom prst="rect">
            <a:avLst/>
          </a:prstGeom>
          <a:noFill/>
        </p:spPr>
        <p:txBody>
          <a:bodyPr wrap="square" rtlCol="0">
            <a:spAutoFit/>
          </a:bodyPr>
          <a:p>
            <a:pPr algn="l" eaLnBrk="1" hangingPunct="1">
              <a:lnSpc>
                <a:spcPct val="120000"/>
              </a:lnSpc>
              <a:spcBef>
                <a:spcPct val="0"/>
              </a:spcBef>
              <a:buFontTx/>
              <a:buNone/>
            </a:pPr>
            <a:r>
              <a:rPr lang="zh-CN" altLang="en-US" sz="1400" b="1" dirty="0">
                <a:solidFill>
                  <a:srgbClr val="CF152D"/>
                </a:solidFill>
                <a:latin typeface="微软雅黑" panose="020B0503020204020204" charset="-122"/>
                <a:ea typeface="微软雅黑" panose="020B0503020204020204" charset="-122"/>
                <a:sym typeface="Arial" panose="020B0604020202020204" pitchFamily="34" charset="0"/>
              </a:rPr>
              <a:t>该创新带来的疗效或安全性方面的优势：</a:t>
            </a:r>
            <a:endParaRPr lang="zh-CN" altLang="en-US" sz="1400" b="1" dirty="0">
              <a:solidFill>
                <a:srgbClr val="CF152D"/>
              </a:solidFill>
              <a:latin typeface="微软雅黑" panose="020B0503020204020204" charset="-122"/>
              <a:ea typeface="微软雅黑" panose="020B0503020204020204" charset="-122"/>
              <a:sym typeface="Arial" panose="020B0604020202020204" pitchFamily="34" charset="0"/>
            </a:endParaRPr>
          </a:p>
        </p:txBody>
      </p:sp>
      <p:sp>
        <p:nvSpPr>
          <p:cNvPr id="13" name="文本框 12"/>
          <p:cNvSpPr txBox="1"/>
          <p:nvPr/>
        </p:nvSpPr>
        <p:spPr>
          <a:xfrm>
            <a:off x="514985" y="3834765"/>
            <a:ext cx="12717780" cy="3115945"/>
          </a:xfrm>
          <a:prstGeom prst="rect">
            <a:avLst/>
          </a:prstGeom>
          <a:noFill/>
        </p:spPr>
        <p:txBody>
          <a:bodyPr wrap="square" rtlCol="0">
            <a:noAutofit/>
          </a:bodyPr>
          <a:p>
            <a:pPr algn="l" eaLnBrk="1" hangingPunct="1">
              <a:lnSpc>
                <a:spcPct val="15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口服给药，安全便利，抗凝治疗药物主要通过非胃肠给药（注射）（低分子肝素、普通肝素、依诺肝素钠、磺达肝癸钠、比伐芦定、阿加曲班等）与口服给药（利伐沙班、达比加群酯、华法林）。由于抗凝治疗是一个长期过程，一般都是三个月以上甚至更长，所以口服给药比注射给药具有更好的依从性，特别是儿童，注射给药既不便也存在一定的风险。而</a:t>
            </a:r>
            <a:r>
              <a:rPr lang="zh-CN" altLang="en-US" sz="1400" b="1" dirty="0">
                <a:solidFill>
                  <a:srgbClr val="404040"/>
                </a:solidFill>
                <a:latin typeface="微软雅黑" panose="020B0503020204020204" charset="-122"/>
                <a:ea typeface="微软雅黑" panose="020B0503020204020204" charset="-122"/>
                <a:sym typeface="Arial" panose="020B0604020202020204" pitchFamily="34" charset="0"/>
              </a:rPr>
              <a:t>利伐沙班是目前</a:t>
            </a:r>
            <a:r>
              <a:rPr sz="1400" b="1" dirty="0">
                <a:solidFill>
                  <a:srgbClr val="404040"/>
                </a:solidFill>
                <a:latin typeface="微软雅黑" panose="020B0503020204020204" charset="-122"/>
                <a:ea typeface="微软雅黑" panose="020B0503020204020204" charset="-122"/>
                <a:sym typeface="Arial" panose="020B0604020202020204" pitchFamily="34" charset="0"/>
              </a:rPr>
              <a:t>中国唯一拥有儿童VTE治疗及预防复发适应</a:t>
            </a:r>
            <a:r>
              <a:rPr lang="zh-CN" sz="1400" b="1" dirty="0">
                <a:solidFill>
                  <a:srgbClr val="404040"/>
                </a:solidFill>
                <a:latin typeface="微软雅黑" panose="020B0503020204020204" charset="-122"/>
                <a:ea typeface="微软雅黑" panose="020B0503020204020204" charset="-122"/>
                <a:sym typeface="Arial" panose="020B0604020202020204" pitchFamily="34" charset="0"/>
              </a:rPr>
              <a:t>症</a:t>
            </a:r>
            <a:r>
              <a:rPr sz="1400" b="1" dirty="0">
                <a:solidFill>
                  <a:srgbClr val="404040"/>
                </a:solidFill>
                <a:latin typeface="微软雅黑" panose="020B0503020204020204" charset="-122"/>
                <a:ea typeface="微软雅黑" panose="020B0503020204020204" charset="-122"/>
                <a:sym typeface="Arial" panose="020B0604020202020204" pitchFamily="34" charset="0"/>
              </a:rPr>
              <a:t>的口服抗凝药物。</a:t>
            </a:r>
            <a:endParaRPr sz="1400" b="1" spc="-1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r>
              <a:rPr lang="zh-CN" altLang="en-US" sz="1400" b="1" i="1" dirty="0">
                <a:solidFill>
                  <a:srgbClr val="404040"/>
                </a:solidFill>
                <a:latin typeface="微软雅黑" panose="020B0503020204020204" charset="-122"/>
                <a:ea typeface="微软雅黑" panose="020B0503020204020204" charset="-122"/>
                <a:sym typeface="Arial" panose="020B0604020202020204" pitchFamily="34" charset="0"/>
              </a:rPr>
              <a:t> </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r>
              <a:rPr lang="en-US" altLang="zh-CN"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、我司的利伐沙班颗粒具有以下优势：</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1）我司利伐沙班颗粒剂的参比制剂为利伐沙班细粒剂（バイエル薬品株式会社，仅在日本上市），采用国内领先尖端品牌设备，保证粒径在105-500微米范围内，为细粒剂。粒度比传统颗粒剂更细小，更易吸收。用细粒剂鼻饲不会堵管，如果儿童使用传统颗粒剂鼻饲会堵管。我司研发的该品种填补了国内该剂型空缺。</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2）利伐沙班颗粒满足了需要管饲给药人群的特殊需求，如果片剂碾碎后鼻饲，容易堵管或因给药剂量不精准影响疗效及安全性。</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3）相比利伐沙班干混悬剂（未上市销售），利伐沙班颗粒满足了成人抗凝的用药需求（注：利伐沙班干混悬剂仅限于儿童使用）</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l" eaLnBrk="1" hangingPunct="1">
              <a:lnSpc>
                <a:spcPct val="150000"/>
              </a:lnSpc>
              <a:spcBef>
                <a:spcPct val="0"/>
              </a:spcBef>
              <a:buFontTx/>
              <a:buNone/>
            </a:pP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9" name="文本框 8"/>
          <p:cNvSpPr txBox="1"/>
          <p:nvPr/>
        </p:nvSpPr>
        <p:spPr>
          <a:xfrm>
            <a:off x="5696585" y="7797165"/>
            <a:ext cx="11288395" cy="836295"/>
          </a:xfrm>
          <a:prstGeom prst="rect">
            <a:avLst/>
          </a:prstGeom>
          <a:noFill/>
        </p:spPr>
        <p:txBody>
          <a:bodyPr wrap="square" rtlCol="0">
            <a:noAutofit/>
          </a:bodyPr>
          <a:p>
            <a:pPr algn="l"/>
            <a:r>
              <a:rPr lang="zh-CN" sz="1000">
                <a:latin typeface="微软雅黑 Light" panose="020B0502040204020203" charset="-122"/>
                <a:ea typeface="微软雅黑 Light" panose="020B0502040204020203" charset="-122"/>
                <a:cs typeface="微软雅黑 Light" panose="020B0502040204020203" charset="-122"/>
                <a:sym typeface="+mn-ea"/>
              </a:rPr>
              <a:t>参考文献：</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r>
              <a:rPr lang="en-US" altLang="zh-CN" sz="1000">
                <a:latin typeface="微软雅黑 Light" panose="020B0502040204020203" charset="-122"/>
                <a:ea typeface="微软雅黑 Light" panose="020B0502040204020203" charset="-122"/>
                <a:cs typeface="微软雅黑 Light" panose="020B0502040204020203" charset="-122"/>
                <a:sym typeface="+mn-ea"/>
              </a:rPr>
              <a:t>1</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）利伐沙班片剂（国产）</a:t>
            </a:r>
            <a:r>
              <a:rPr lang="en-US" altLang="zh-CN" sz="1000">
                <a:latin typeface="微软雅黑 Light" panose="020B0502040204020203" charset="-122"/>
                <a:ea typeface="微软雅黑 Light" panose="020B0502040204020203" charset="-122"/>
                <a:cs typeface="微软雅黑 Light" panose="020B0502040204020203" charset="-122"/>
                <a:sym typeface="+mn-ea"/>
              </a:rPr>
              <a:t>2</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、利伐沙班片剂（进口）</a:t>
            </a:r>
            <a:r>
              <a:rPr lang="en-US" altLang="zh-CN" sz="1000">
                <a:latin typeface="微软雅黑 Light" panose="020B0502040204020203" charset="-122"/>
                <a:ea typeface="微软雅黑 Light" panose="020B0502040204020203" charset="-122"/>
                <a:cs typeface="微软雅黑 Light" panose="020B0502040204020203" charset="-122"/>
                <a:sym typeface="+mn-ea"/>
              </a:rPr>
              <a:t>3</a:t>
            </a:r>
            <a:r>
              <a:rPr lang="zh-CN" altLang="en-US" sz="1000">
                <a:latin typeface="微软雅黑 Light" panose="020B0502040204020203" charset="-122"/>
                <a:ea typeface="微软雅黑 Light" panose="020B0502040204020203" charset="-122"/>
                <a:cs typeface="微软雅黑 Light" panose="020B0502040204020203" charset="-122"/>
                <a:sym typeface="+mn-ea"/>
              </a:rPr>
              <a:t>、利伐沙班干混悬剂</a:t>
            </a:r>
            <a:r>
              <a:rPr lang="en-US" altLang="zh-CN" sz="1000">
                <a:latin typeface="微软雅黑 Light" panose="020B0502040204020203" charset="-122"/>
                <a:ea typeface="微软雅黑 Light" panose="020B0502040204020203" charset="-122"/>
                <a:cs typeface="微软雅黑 Light" panose="020B0502040204020203" charset="-122"/>
                <a:sym typeface="+mn-ea"/>
              </a:rPr>
              <a:t> 4</a:t>
            </a:r>
            <a:r>
              <a:rPr lang="zh-CN" altLang="en-US" sz="1000">
                <a:latin typeface="微软雅黑 Light" panose="020B0502040204020203" charset="-122"/>
                <a:ea typeface="微软雅黑 Light" panose="020B0502040204020203" charset="-122"/>
                <a:cs typeface="微软雅黑 Light" panose="020B0502040204020203" charset="-122"/>
                <a:sym typeface="+mn-ea"/>
              </a:rPr>
              <a:t>、</a:t>
            </a:r>
            <a:r>
              <a:rPr lang="zh-CN" altLang="en-US"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达比加群酯说明书</a:t>
            </a:r>
            <a:r>
              <a:rPr lang="en-US" altLang="zh-CN"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 5</a:t>
            </a:r>
            <a:r>
              <a:rPr lang="zh-CN" altLang="en-US" sz="1000" dirty="0">
                <a:solidFill>
                  <a:srgbClr val="404040"/>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、华法林说明书</a:t>
            </a:r>
            <a:endParaRPr lang="zh-CN" sz="1000">
              <a:latin typeface="微软雅黑 Light" panose="020B0502040204020203" charset="-122"/>
              <a:ea typeface="微软雅黑 Light" panose="020B0502040204020203" charset="-122"/>
              <a:cs typeface="微软雅黑 Light" panose="020B0502040204020203" charset="-122"/>
              <a:sym typeface="+mn-ea"/>
            </a:endParaRPr>
          </a:p>
          <a:p>
            <a:pPr algn="l"/>
            <a:endParaRPr sz="1000">
              <a:latin typeface="微软雅黑 Light" panose="020B0502040204020203" charset="-122"/>
              <a:ea typeface="微软雅黑 Light" panose="020B0502040204020203" charset="-122"/>
              <a:cs typeface="微软雅黑 Light" panose="020B0502040204020203" charset="-122"/>
              <a:sym typeface="+mn-ea"/>
            </a:endParaRPr>
          </a:p>
        </p:txBody>
      </p:sp>
      <p:sp>
        <p:nvSpPr>
          <p:cNvPr id="2" name="文本框 1"/>
          <p:cNvSpPr txBox="1"/>
          <p:nvPr/>
        </p:nvSpPr>
        <p:spPr>
          <a:xfrm>
            <a:off x="1722755" y="135255"/>
            <a:ext cx="9904730" cy="460375"/>
          </a:xfrm>
          <a:prstGeom prst="rect">
            <a:avLst/>
          </a:prstGeom>
          <a:noFill/>
        </p:spPr>
        <p:txBody>
          <a:bodyPr wrap="square" rtlCol="0" anchor="t">
            <a:spAutoFit/>
          </a:bodyPr>
          <a:p>
            <a:pPr marL="12700" algn="l">
              <a:lnSpc>
                <a:spcPct val="100000"/>
              </a:lnSpc>
              <a:spcBef>
                <a:spcPts val="95"/>
              </a:spcBef>
            </a:pP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利伐沙班是中国唯一获批儿童</a:t>
            </a:r>
            <a:r>
              <a:rPr lang="en-US" altLang="zh-CN"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VTE</a:t>
            </a:r>
            <a:r>
              <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rPr>
              <a:t>预防及治疗的口服抗凝药</a:t>
            </a:r>
            <a:endParaRPr lang="zh-CN" altLang="en-US" sz="2400" b="1" spc="-5" dirty="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tags/tag1.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10.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11.xml><?xml version="1.0" encoding="utf-8"?>
<p:tagLst xmlns:p="http://schemas.openxmlformats.org/presentationml/2006/main">
  <p:tag name="TABLE_ENDDRAG_ORIGIN_RECT" val="770*281"/>
  <p:tag name="TABLE_ENDDRAG_RECT" val="45*108*770*281"/>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DIAGRAM_VIRTUALLY_FRAME" val="{&quot;height&quot;:477.2,&quot;left&quot;:-69.5,&quot;top&quot;:78.2,&quot;width&quot;:1013.2}"/>
</p:tagLst>
</file>

<file path=ppt/tags/tag18.xml><?xml version="1.0" encoding="utf-8"?>
<p:tagLst xmlns:p="http://schemas.openxmlformats.org/presentationml/2006/main">
  <p:tag name="KSO_WM_DIAGRAM_VIRTUALLY_FRAME" val="{&quot;height&quot;:477.2,&quot;left&quot;:-69.5,&quot;top&quot;:78.2,&quot;width&quot;:1013.2}"/>
</p:tagLst>
</file>

<file path=ppt/tags/tag19.xml><?xml version="1.0" encoding="utf-8"?>
<p:tagLst xmlns:p="http://schemas.openxmlformats.org/presentationml/2006/main">
  <p:tag name="KSO_WM_DIAGRAM_VIRTUALLY_FRAME" val="{&quot;height&quot;:477.2,&quot;left&quot;:-69.5,&quot;top&quot;:78.2,&quot;width&quot;:1013.2}"/>
</p:tagLst>
</file>

<file path=ppt/tags/tag2.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20.xml><?xml version="1.0" encoding="utf-8"?>
<p:tagLst xmlns:p="http://schemas.openxmlformats.org/presentationml/2006/main">
  <p:tag name="KSO_WM_DIAGRAM_VIRTUALLY_FRAME" val="{&quot;height&quot;:477.2,&quot;left&quot;:-69.5,&quot;top&quot;:78.2,&quot;width&quot;:1013.2}"/>
</p:tagLst>
</file>

<file path=ppt/tags/tag21.xml><?xml version="1.0" encoding="utf-8"?>
<p:tagLst xmlns:p="http://schemas.openxmlformats.org/presentationml/2006/main">
  <p:tag name="KSO_WM_DIAGRAM_VIRTUALLY_FRAME" val="{&quot;height&quot;:477.2,&quot;left&quot;:-69.5,&quot;top&quot;:78.2,&quot;width&quot;:1013.2}"/>
</p:tagLst>
</file>

<file path=ppt/tags/tag22.xml><?xml version="1.0" encoding="utf-8"?>
<p:tagLst xmlns:p="http://schemas.openxmlformats.org/presentationml/2006/main">
  <p:tag name="KSO_WM_DIAGRAM_VIRTUALLY_FRAME" val="{&quot;height&quot;:477.2,&quot;left&quot;:-69.5,&quot;top&quot;:78.2,&quot;width&quot;:1013.2}"/>
</p:tagLst>
</file>

<file path=ppt/tags/tag23.xml><?xml version="1.0" encoding="utf-8"?>
<p:tagLst xmlns:p="http://schemas.openxmlformats.org/presentationml/2006/main">
  <p:tag name="KSO_WM_DIAGRAM_VIRTUALLY_FRAME" val="{&quot;height&quot;:477.2,&quot;left&quot;:-69.5,&quot;top&quot;:78.2,&quot;width&quot;:1013.2}"/>
</p:tagLst>
</file>

<file path=ppt/tags/tag24.xml><?xml version="1.0" encoding="utf-8"?>
<p:tagLst xmlns:p="http://schemas.openxmlformats.org/presentationml/2006/main">
  <p:tag name="KSO_WM_DIAGRAM_VIRTUALLY_FRAME" val="{&quot;height&quot;:477.2,&quot;left&quot;:-69.5,&quot;top&quot;:78.2,&quot;width&quot;:1013.2}"/>
</p:tagLst>
</file>

<file path=ppt/tags/tag25.xml><?xml version="1.0" encoding="utf-8"?>
<p:tagLst xmlns:p="http://schemas.openxmlformats.org/presentationml/2006/main">
  <p:tag name="KSO_WM_DIAGRAM_VIRTUALLY_FRAME" val="{&quot;height&quot;:477.2,&quot;left&quot;:-69.5,&quot;top&quot;:78.2,&quot;width&quot;:1013.2}"/>
</p:tagLst>
</file>

<file path=ppt/tags/tag26.xml><?xml version="1.0" encoding="utf-8"?>
<p:tagLst xmlns:p="http://schemas.openxmlformats.org/presentationml/2006/main">
  <p:tag name="TABLE_ENDDRAG_ORIGIN_RECT" val="870*136"/>
  <p:tag name="TABLE_ENDDRAG_RECT" val="45*391*870*136"/>
</p:tagLst>
</file>

<file path=ppt/tags/tag27.xml><?xml version="1.0" encoding="utf-8"?>
<p:tagLst xmlns:p="http://schemas.openxmlformats.org/presentationml/2006/main">
  <p:tag name="TABLE_ENDDRAG_ORIGIN_RECT" val="870*91"/>
  <p:tag name="TABLE_ENDDRAG_RECT" val="45*133*870*91"/>
</p:tagLst>
</file>

<file path=ppt/tags/tag28.xml><?xml version="1.0" encoding="utf-8"?>
<p:tagLst xmlns:p="http://schemas.openxmlformats.org/presentationml/2006/main">
  <p:tag name="KSO_WM_DIAGRAM_VIRTUALLY_FRAME" val="{&quot;height&quot;:540.95,&quot;left&quot;:54.6,&quot;top&quot;:99.85,&quot;width&quot;:888.8500000000001}"/>
</p:tagLst>
</file>

<file path=ppt/tags/tag29.xml><?xml version="1.0" encoding="utf-8"?>
<p:tagLst xmlns:p="http://schemas.openxmlformats.org/presentationml/2006/main">
  <p:tag name="commondata" val="eyJoZGlkIjoiMDdmYTgyYWJiNmE3M2NhMDZiYTRiZThjNWEyYzM4MTMifQ=="/>
</p:tagLst>
</file>

<file path=ppt/tags/tag3.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4.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5.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6.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7.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8.xml><?xml version="1.0" encoding="utf-8"?>
<p:tagLst xmlns:p="http://schemas.openxmlformats.org/presentationml/2006/main">
  <p:tag name="KSO_WM_DIAGRAM_VIRTUALLY_FRAME" val="{&quot;height&quot;:772.1809091902536,&quot;left&quot;:519.5399212598425,&quot;top&quot;:80.03999999999999,&quot;width&quot;:431.2100787401576}"/>
</p:tagLst>
</file>

<file path=ppt/tags/tag9.xml><?xml version="1.0" encoding="utf-8"?>
<p:tagLst xmlns:p="http://schemas.openxmlformats.org/presentationml/2006/main">
  <p:tag name="KSO_WM_DIAGRAM_VIRTUALLY_FRAME" val="{&quot;height&quot;:772.1809091902536,&quot;left&quot;:519.5399212598425,&quot;top&quot;:80.03999999999999,&quot;width&quot;:431.210078740157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9706</Words>
  <Application>WPS 演示</Application>
  <PresentationFormat>On-screen Show (4:3)</PresentationFormat>
  <Paragraphs>593</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14</vt:i4>
      </vt:variant>
      <vt:variant>
        <vt:lpstr>幻灯片标题</vt:lpstr>
      </vt:variant>
      <vt:variant>
        <vt:i4>10</vt:i4>
      </vt:variant>
    </vt:vector>
  </HeadingPairs>
  <TitlesOfParts>
    <vt:vector size="35" baseType="lpstr">
      <vt:lpstr>Arial</vt:lpstr>
      <vt:lpstr>宋体</vt:lpstr>
      <vt:lpstr>Wingdings</vt:lpstr>
      <vt:lpstr>微软雅黑</vt:lpstr>
      <vt:lpstr>等线</vt:lpstr>
      <vt:lpstr>Times New Roman</vt:lpstr>
      <vt:lpstr>微软雅黑 Light</vt:lpstr>
      <vt:lpstr>黑体</vt:lpstr>
      <vt:lpstr>Wingdings</vt:lpstr>
      <vt:lpstr>Arial Unicode MS</vt:lpstr>
      <vt:lpstr>Calibri</vt:lpstr>
      <vt:lpstr>Office Theme</vt:lpstr>
      <vt:lpstr>1_Office Theme</vt:lpstr>
      <vt:lpstr>2_Office Theme</vt:lpstr>
      <vt:lpstr>3_Office Theme</vt:lpstr>
      <vt:lpstr>4_Office Theme</vt:lpstr>
      <vt:lpstr>5_Office Theme</vt:lpstr>
      <vt:lpstr>6_Office Theme</vt:lpstr>
      <vt:lpstr>7_Office Theme</vt:lpstr>
      <vt:lpstr>11_Office Theme</vt:lpstr>
      <vt:lpstr>8_Office Theme</vt:lpstr>
      <vt:lpstr>9_Office Theme</vt:lpstr>
      <vt:lpstr>10_Office Theme</vt:lpstr>
      <vt:lpstr>13_Office Theme</vt:lpstr>
      <vt:lpstr>12_Office Theme</vt:lpstr>
      <vt:lpstr>利伐沙班颗粒</vt:lpstr>
      <vt:lpstr>目 录</vt:lpstr>
      <vt:lpstr>PowerPoint 演示文稿</vt:lpstr>
      <vt:lpstr>临床需求</vt:lpstr>
      <vt:lpstr>洛索洛芬钠耐受性好，口服溶液剂型用药更安全</vt:lpstr>
      <vt:lpstr>PowerPoint 演示文稿</vt:lpstr>
      <vt:lpstr>SURPRISE研究性对比了利伐沙班与磺达肝癸钠治疗浅静脉血栓的有效性及安全性[1]</vt:lpstr>
      <vt:lpstr>PowerPoint 演示文稿</vt:lpstr>
      <vt:lpstr>首个洛索洛芬钠口服溶液，弥补目录内吞咽困难患者解热、消炎、镇痛的用药不足</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尼莫地平口服溶液（瑞艾平®）</dc:title>
  <dc:creator>银银 金</dc:creator>
  <cp:lastModifiedBy>还魂虫</cp:lastModifiedBy>
  <cp:revision>84</cp:revision>
  <dcterms:created xsi:type="dcterms:W3CDTF">2025-04-07T06:04:00Z</dcterms:created>
  <dcterms:modified xsi:type="dcterms:W3CDTF">2026-06-09T07:32:04Z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2024-07-21T16:00:00Z</vt:filetime>
  </property>
  <property fmtid="{D5CDD505-2E9C-101B-9397-08002B2CF9AE}" pid="3" name="Creator">
    <vt:lpwstr>Acrobat PDFMaker 21 PowerPoint 版</vt:lpwstr>
  </property>
  <property fmtid="{D5CDD505-2E9C-101B-9397-08002B2CF9AE}" pid="4" name="LastSaved">
    <vt:filetime>2025-04-18T16:00:00Z</vt:filetime>
  </property>
  <property fmtid="{D5CDD505-2E9C-101B-9397-08002B2CF9AE}" pid="5" name="ICV">
    <vt:lpwstr>A8EFC54CFE9A437BB1D9044D73980668_13</vt:lpwstr>
  </property>
  <property fmtid="{D5CDD505-2E9C-101B-9397-08002B2CF9AE}" pid="6" name="KSOProductBuildVer">
    <vt:lpwstr>2052-12.1.0.26375</vt:lpwstr>
  </property>
</Properties>
</file>