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2.svg" ContentType="image/svg+xml"/>
  <Override PartName="/ppt/media/image4.svg" ContentType="image/svg+xml"/>
  <Override PartName="/ppt/media/image6.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5" r:id="rId3"/>
  </p:sldMasterIdLst>
  <p:notesMasterIdLst>
    <p:notesMasterId r:id="rId12"/>
  </p:notesMasterIdLst>
  <p:sldIdLst>
    <p:sldId id="256" r:id="rId4"/>
    <p:sldId id="257" r:id="rId5"/>
    <p:sldId id="268" r:id="rId6"/>
    <p:sldId id="269" r:id="rId7"/>
    <p:sldId id="270" r:id="rId8"/>
    <p:sldId id="260" r:id="rId9"/>
    <p:sldId id="271" r:id="rId10"/>
    <p:sldId id="262" r:id="rId11"/>
    <p:sldId id="265" r:id="rId13"/>
    <p:sldId id="266" r:id="rId14"/>
  </p:sldIdLst>
  <p:sldSz cx="12599670" cy="7199630"/>
  <p:notesSz cx="12192000" cy="685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82" userDrawn="1">
          <p15:clr>
            <a:srgbClr val="A4A3A4"/>
          </p15:clr>
        </p15:guide>
        <p15:guide id="2" pos="22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06E"/>
    <a:srgbClr val="009E4F"/>
    <a:srgbClr val="00578B"/>
    <a:srgbClr val="00478E"/>
    <a:srgbClr val="006B88"/>
    <a:srgbClr val="008779"/>
    <a:srgbClr val="009E4E"/>
    <a:srgbClr val="4DBD7A"/>
    <a:srgbClr val="CCECD9"/>
    <a:srgbClr val="B1E2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中度样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36" y="-84"/>
      </p:cViewPr>
      <p:guideLst>
        <p:guide orient="horz" pos="2982"/>
        <p:guide pos="221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notesMaster" Target="notesMasters/notes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6905979" y="0"/>
            <a:ext cx="52832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070747" y="857250"/>
            <a:ext cx="4050506"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1219200" y="3300413"/>
            <a:ext cx="97536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52832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6905979" y="6513910"/>
            <a:ext cx="52832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45000" y="2232000"/>
            <a:ext cx="10710000" cy="15120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90000" y="4032000"/>
            <a:ext cx="8820000" cy="180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1157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5312" y="-103333"/>
            <a:ext cx="1156312" cy="1346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62781" y="105333"/>
            <a:ext cx="5908875" cy="761333"/>
          </a:xfrm>
        </p:spPr>
        <p:txBody>
          <a:bodyPr lIns="0" tIns="0" rIns="0" bIns="0">
            <a:noAutofit/>
          </a:bodyPr>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30000" y="1656000"/>
            <a:ext cx="5481000" cy="47520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489000" y="1656000"/>
            <a:ext cx="5481000" cy="47520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3750" y="405333"/>
            <a:ext cx="1933969" cy="329333"/>
          </a:xfrm>
          <a:prstGeom prst="rect">
            <a:avLst/>
          </a:prstGeom>
        </p:spPr>
      </p:pic>
      <p:sp>
        <p:nvSpPr>
          <p:cNvPr id="21" name="文本框 20"/>
          <p:cNvSpPr txBox="1"/>
          <p:nvPr userDrawn="1"/>
        </p:nvSpPr>
        <p:spPr>
          <a:xfrm>
            <a:off x="4207219" y="973333"/>
            <a:ext cx="3825281"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11562" y="397001"/>
            <a:ext cx="1100531" cy="346000"/>
          </a:xfrm>
        </p:spPr>
        <p:txBody>
          <a:bodyPr wrap="square">
            <a:noAutofit/>
          </a:bodyPr>
          <a:lstStyle>
            <a:lvl1pPr algn="ctr">
              <a:defRPr sz="21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721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98922" y="-321666"/>
            <a:ext cx="727781" cy="1346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62793" y="105018"/>
            <a:ext cx="5908875" cy="452000"/>
          </a:xfrm>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30000" y="1656000"/>
            <a:ext cx="5481000" cy="47520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489000" y="1656000"/>
            <a:ext cx="5481000" cy="47520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3750" y="188667"/>
            <a:ext cx="1933969" cy="329333"/>
          </a:xfrm>
          <a:prstGeom prst="rect">
            <a:avLst/>
          </a:prstGeom>
        </p:spPr>
      </p:pic>
      <p:sp>
        <p:nvSpPr>
          <p:cNvPr id="21" name="文本框 20"/>
          <p:cNvSpPr txBox="1"/>
          <p:nvPr userDrawn="1"/>
        </p:nvSpPr>
        <p:spPr>
          <a:xfrm>
            <a:off x="4207219" y="973333"/>
            <a:ext cx="3825281"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11562" y="172000"/>
            <a:ext cx="1100531" cy="346000"/>
          </a:xfrm>
        </p:spPr>
        <p:txBody>
          <a:bodyPr wrap="square">
            <a:noAutofit/>
          </a:bodyPr>
          <a:lstStyle>
            <a:lvl1pPr algn="ctr">
              <a:defRPr sz="21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1157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85312" y="-103333"/>
            <a:ext cx="1156312" cy="1346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62781" y="105333"/>
            <a:ext cx="5908875" cy="761333"/>
          </a:xfrm>
        </p:spPr>
        <p:txBody>
          <a:bodyPr lIns="0" tIns="0" rIns="0" bIns="0">
            <a:noAutofit/>
          </a:bodyPr>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30000" y="1656000"/>
            <a:ext cx="5481000" cy="47520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489000" y="1656000"/>
            <a:ext cx="5481000" cy="47520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71835" y="115570"/>
            <a:ext cx="1652270" cy="281305"/>
          </a:xfrm>
          <a:prstGeom prst="rect">
            <a:avLst/>
          </a:prstGeom>
        </p:spPr>
      </p:pic>
      <p:sp>
        <p:nvSpPr>
          <p:cNvPr id="21" name="文本框 20"/>
          <p:cNvSpPr txBox="1"/>
          <p:nvPr userDrawn="1"/>
        </p:nvSpPr>
        <p:spPr>
          <a:xfrm>
            <a:off x="4207219" y="973333"/>
            <a:ext cx="3825281"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11562" y="397001"/>
            <a:ext cx="1100531" cy="346000"/>
          </a:xfrm>
        </p:spPr>
        <p:txBody>
          <a:bodyPr wrap="square">
            <a:noAutofit/>
          </a:bodyPr>
          <a:lstStyle>
            <a:lvl1pPr algn="ctr">
              <a:defRPr sz="21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45000" y="2232000"/>
            <a:ext cx="10710000" cy="15120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890000" y="4032000"/>
            <a:ext cx="8820000" cy="180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721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298922" y="-321666"/>
            <a:ext cx="727781" cy="1346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462793" y="105018"/>
            <a:ext cx="5908875" cy="452000"/>
          </a:xfrm>
        </p:spPr>
        <p:txBody>
          <a:bodyPr lIns="0" tIns="0" rIns="0" bIns="0"/>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30000" y="1656000"/>
            <a:ext cx="5481000" cy="47520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6489000" y="1656000"/>
            <a:ext cx="5481000" cy="47520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73750" y="188667"/>
            <a:ext cx="1933969" cy="329333"/>
          </a:xfrm>
          <a:prstGeom prst="rect">
            <a:avLst/>
          </a:prstGeom>
        </p:spPr>
      </p:pic>
      <p:sp>
        <p:nvSpPr>
          <p:cNvPr id="21" name="文本框 20"/>
          <p:cNvSpPr txBox="1"/>
          <p:nvPr userDrawn="1"/>
        </p:nvSpPr>
        <p:spPr>
          <a:xfrm>
            <a:off x="4207219" y="973333"/>
            <a:ext cx="3825281"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11562" y="172000"/>
            <a:ext cx="1100531" cy="346000"/>
          </a:xfrm>
        </p:spPr>
        <p:txBody>
          <a:bodyPr wrap="square">
            <a:noAutofit/>
          </a:bodyPr>
          <a:lstStyle>
            <a:lvl1pPr algn="ctr">
              <a:defRPr sz="2100"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image" Target="../media/image2.svg"/><Relationship Id="rId7" Type="http://schemas.openxmlformats.org/officeDocument/2006/relationships/image" Target="../media/image1.pn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theme" Target="../theme/theme2.xml"/><Relationship Id="rId8" Type="http://schemas.openxmlformats.org/officeDocument/2006/relationships/image" Target="../media/image4.svg"/><Relationship Id="rId7" Type="http://schemas.openxmlformats.org/officeDocument/2006/relationships/image" Target="../media/image3.png"/><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721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84043" y="105018"/>
            <a:ext cx="5908875" cy="452000"/>
          </a:xfrm>
          <a:prstGeom prst="rect">
            <a:avLst/>
          </a:prstGeom>
        </p:spPr>
        <p:txBody>
          <a:bodyPr wrap="square" lIns="0" tIns="0" rIns="0" bIns="0">
            <a:spAutoFit/>
          </a:bodyPr>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64466" y="2311281"/>
            <a:ext cx="11423344" cy="39413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284000" y="6696000"/>
            <a:ext cx="4032000" cy="360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30000" y="6696000"/>
            <a:ext cx="2898000" cy="360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473750" y="188667"/>
            <a:ext cx="1933969" cy="32933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80060">
        <a:defRPr>
          <a:latin typeface="+mn-lt"/>
          <a:ea typeface="+mn-ea"/>
          <a:cs typeface="+mn-cs"/>
        </a:defRPr>
      </a:lvl2pPr>
      <a:lvl3pPr marL="960120">
        <a:defRPr>
          <a:latin typeface="+mn-lt"/>
          <a:ea typeface="+mn-ea"/>
          <a:cs typeface="+mn-cs"/>
        </a:defRPr>
      </a:lvl3pPr>
      <a:lvl4pPr marL="1440180">
        <a:defRPr>
          <a:latin typeface="+mn-lt"/>
          <a:ea typeface="+mn-ea"/>
          <a:cs typeface="+mn-cs"/>
        </a:defRPr>
      </a:lvl4pPr>
      <a:lvl5pPr marL="1920240">
        <a:defRPr>
          <a:latin typeface="+mn-lt"/>
          <a:ea typeface="+mn-ea"/>
          <a:cs typeface="+mn-cs"/>
        </a:defRPr>
      </a:lvl5pPr>
      <a:lvl6pPr marL="2400300">
        <a:defRPr>
          <a:latin typeface="+mn-lt"/>
          <a:ea typeface="+mn-ea"/>
          <a:cs typeface="+mn-cs"/>
        </a:defRPr>
      </a:lvl6pPr>
      <a:lvl7pPr marL="2879725">
        <a:defRPr>
          <a:latin typeface="+mn-lt"/>
          <a:ea typeface="+mn-ea"/>
          <a:cs typeface="+mn-cs"/>
        </a:defRPr>
      </a:lvl7pPr>
      <a:lvl8pPr marL="3359785">
        <a:defRPr>
          <a:latin typeface="+mn-lt"/>
          <a:ea typeface="+mn-ea"/>
          <a:cs typeface="+mn-cs"/>
        </a:defRPr>
      </a:lvl8pPr>
      <a:lvl9pPr marL="3839845">
        <a:defRPr>
          <a:latin typeface="+mn-lt"/>
          <a:ea typeface="+mn-ea"/>
          <a:cs typeface="+mn-cs"/>
        </a:defRPr>
      </a:lvl9pPr>
    </p:bodyStyle>
    <p:otherStyle>
      <a:lvl1pPr marL="0">
        <a:defRPr>
          <a:latin typeface="+mn-lt"/>
          <a:ea typeface="+mn-ea"/>
          <a:cs typeface="+mn-cs"/>
        </a:defRPr>
      </a:lvl1pPr>
      <a:lvl2pPr marL="480060">
        <a:defRPr>
          <a:latin typeface="+mn-lt"/>
          <a:ea typeface="+mn-ea"/>
          <a:cs typeface="+mn-cs"/>
        </a:defRPr>
      </a:lvl2pPr>
      <a:lvl3pPr marL="960120">
        <a:defRPr>
          <a:latin typeface="+mn-lt"/>
          <a:ea typeface="+mn-ea"/>
          <a:cs typeface="+mn-cs"/>
        </a:defRPr>
      </a:lvl3pPr>
      <a:lvl4pPr marL="1440180">
        <a:defRPr>
          <a:latin typeface="+mn-lt"/>
          <a:ea typeface="+mn-ea"/>
          <a:cs typeface="+mn-cs"/>
        </a:defRPr>
      </a:lvl4pPr>
      <a:lvl5pPr marL="1920240">
        <a:defRPr>
          <a:latin typeface="+mn-lt"/>
          <a:ea typeface="+mn-ea"/>
          <a:cs typeface="+mn-cs"/>
        </a:defRPr>
      </a:lvl5pPr>
      <a:lvl6pPr marL="2400300">
        <a:defRPr>
          <a:latin typeface="+mn-lt"/>
          <a:ea typeface="+mn-ea"/>
          <a:cs typeface="+mn-cs"/>
        </a:defRPr>
      </a:lvl6pPr>
      <a:lvl7pPr marL="2879725">
        <a:defRPr>
          <a:latin typeface="+mn-lt"/>
          <a:ea typeface="+mn-ea"/>
          <a:cs typeface="+mn-cs"/>
        </a:defRPr>
      </a:lvl7pPr>
      <a:lvl8pPr marL="3359785">
        <a:defRPr>
          <a:latin typeface="+mn-lt"/>
          <a:ea typeface="+mn-ea"/>
          <a:cs typeface="+mn-cs"/>
        </a:defRPr>
      </a:lvl8pPr>
      <a:lvl9pPr marL="3839845">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2600000" cy="7213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Holder 2"/>
          <p:cNvSpPr>
            <a:spLocks noGrp="1"/>
          </p:cNvSpPr>
          <p:nvPr>
            <p:ph type="title"/>
          </p:nvPr>
        </p:nvSpPr>
        <p:spPr>
          <a:xfrm>
            <a:off x="1384043" y="105018"/>
            <a:ext cx="5908875" cy="452000"/>
          </a:xfrm>
          <a:prstGeom prst="rect">
            <a:avLst/>
          </a:prstGeom>
        </p:spPr>
        <p:txBody>
          <a:bodyPr wrap="square" lIns="0" tIns="0" rIns="0" bIns="0">
            <a:spAutoFit/>
          </a:bodyPr>
          <a:lstStyle>
            <a:lvl1pPr>
              <a:defRPr sz="294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664466" y="2311281"/>
            <a:ext cx="11423344" cy="39413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284000" y="6696000"/>
            <a:ext cx="4032000" cy="360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30000" y="6696000"/>
            <a:ext cx="2898000" cy="360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pic>
        <p:nvPicPr>
          <p:cNvPr id="9" name="图片 8" descr="未标题-1"/>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473750" y="188667"/>
            <a:ext cx="1933969" cy="329333"/>
          </a:xfrm>
          <a:prstGeom prst="rect">
            <a:avLst/>
          </a:prstGeom>
        </p:spPr>
      </p:pic>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480060">
        <a:defRPr>
          <a:latin typeface="+mn-lt"/>
          <a:ea typeface="+mn-ea"/>
          <a:cs typeface="+mn-cs"/>
        </a:defRPr>
      </a:lvl2pPr>
      <a:lvl3pPr marL="960120">
        <a:defRPr>
          <a:latin typeface="+mn-lt"/>
          <a:ea typeface="+mn-ea"/>
          <a:cs typeface="+mn-cs"/>
        </a:defRPr>
      </a:lvl3pPr>
      <a:lvl4pPr marL="1440180">
        <a:defRPr>
          <a:latin typeface="+mn-lt"/>
          <a:ea typeface="+mn-ea"/>
          <a:cs typeface="+mn-cs"/>
        </a:defRPr>
      </a:lvl4pPr>
      <a:lvl5pPr marL="1920240">
        <a:defRPr>
          <a:latin typeface="+mn-lt"/>
          <a:ea typeface="+mn-ea"/>
          <a:cs typeface="+mn-cs"/>
        </a:defRPr>
      </a:lvl5pPr>
      <a:lvl6pPr marL="2400300">
        <a:defRPr>
          <a:latin typeface="+mn-lt"/>
          <a:ea typeface="+mn-ea"/>
          <a:cs typeface="+mn-cs"/>
        </a:defRPr>
      </a:lvl6pPr>
      <a:lvl7pPr marL="2879725">
        <a:defRPr>
          <a:latin typeface="+mn-lt"/>
          <a:ea typeface="+mn-ea"/>
          <a:cs typeface="+mn-cs"/>
        </a:defRPr>
      </a:lvl7pPr>
      <a:lvl8pPr marL="3359785">
        <a:defRPr>
          <a:latin typeface="+mn-lt"/>
          <a:ea typeface="+mn-ea"/>
          <a:cs typeface="+mn-cs"/>
        </a:defRPr>
      </a:lvl8pPr>
      <a:lvl9pPr marL="3839845">
        <a:defRPr>
          <a:latin typeface="+mn-lt"/>
          <a:ea typeface="+mn-ea"/>
          <a:cs typeface="+mn-cs"/>
        </a:defRPr>
      </a:lvl9pPr>
    </p:bodyStyle>
    <p:otherStyle>
      <a:lvl1pPr marL="0">
        <a:defRPr>
          <a:latin typeface="+mn-lt"/>
          <a:ea typeface="+mn-ea"/>
          <a:cs typeface="+mn-cs"/>
        </a:defRPr>
      </a:lvl1pPr>
      <a:lvl2pPr marL="480060">
        <a:defRPr>
          <a:latin typeface="+mn-lt"/>
          <a:ea typeface="+mn-ea"/>
          <a:cs typeface="+mn-cs"/>
        </a:defRPr>
      </a:lvl2pPr>
      <a:lvl3pPr marL="960120">
        <a:defRPr>
          <a:latin typeface="+mn-lt"/>
          <a:ea typeface="+mn-ea"/>
          <a:cs typeface="+mn-cs"/>
        </a:defRPr>
      </a:lvl3pPr>
      <a:lvl4pPr marL="1440180">
        <a:defRPr>
          <a:latin typeface="+mn-lt"/>
          <a:ea typeface="+mn-ea"/>
          <a:cs typeface="+mn-cs"/>
        </a:defRPr>
      </a:lvl4pPr>
      <a:lvl5pPr marL="1920240">
        <a:defRPr>
          <a:latin typeface="+mn-lt"/>
          <a:ea typeface="+mn-ea"/>
          <a:cs typeface="+mn-cs"/>
        </a:defRPr>
      </a:lvl5pPr>
      <a:lvl6pPr marL="2400300">
        <a:defRPr>
          <a:latin typeface="+mn-lt"/>
          <a:ea typeface="+mn-ea"/>
          <a:cs typeface="+mn-cs"/>
        </a:defRPr>
      </a:lvl6pPr>
      <a:lvl7pPr marL="2879725">
        <a:defRPr>
          <a:latin typeface="+mn-lt"/>
          <a:ea typeface="+mn-ea"/>
          <a:cs typeface="+mn-cs"/>
        </a:defRPr>
      </a:lvl7pPr>
      <a:lvl8pPr marL="3359785">
        <a:defRPr>
          <a:latin typeface="+mn-lt"/>
          <a:ea typeface="+mn-ea"/>
          <a:cs typeface="+mn-cs"/>
        </a:defRPr>
      </a:lvl8pPr>
      <a:lvl9pPr marL="3839845">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svg"/><Relationship Id="rId1"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image" Target="../media/image6.svg"/><Relationship Id="rId7" Type="http://schemas.openxmlformats.org/officeDocument/2006/relationships/image" Target="../media/image5.png"/><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3" Type="http://schemas.openxmlformats.org/officeDocument/2006/relationships/slideLayout" Target="../slideLayouts/slideLayout2.xml"/><Relationship Id="rId12" Type="http://schemas.openxmlformats.org/officeDocument/2006/relationships/tags" Target="../tags/tag10.xml"/><Relationship Id="rId11" Type="http://schemas.openxmlformats.org/officeDocument/2006/relationships/tags" Target="../tags/tag9.xml"/><Relationship Id="rId10" Type="http://schemas.openxmlformats.org/officeDocument/2006/relationships/tags" Target="../tags/tag8.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image" Target="../media/image9.png"/><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矩形 10"/>
          <p:cNvSpPr/>
          <p:nvPr/>
        </p:nvSpPr>
        <p:spPr>
          <a:xfrm>
            <a:off x="-635" y="1960245"/>
            <a:ext cx="12600305" cy="19443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object 3"/>
          <p:cNvSpPr txBox="1">
            <a:spLocks noGrp="1"/>
          </p:cNvSpPr>
          <p:nvPr>
            <p:ph type="title"/>
          </p:nvPr>
        </p:nvSpPr>
        <p:spPr>
          <a:xfrm>
            <a:off x="2107157" y="2538791"/>
            <a:ext cx="8385175" cy="751205"/>
          </a:xfrm>
          <a:prstGeom prst="rect">
            <a:avLst/>
          </a:prstGeom>
        </p:spPr>
        <p:txBody>
          <a:bodyPr vert="horz" wrap="square" lIns="0" tIns="12700" rIns="0" bIns="0" rtlCol="0">
            <a:spAutoFit/>
          </a:bodyPr>
          <a:lstStyle/>
          <a:p>
            <a:pPr marL="38100" algn="ctr">
              <a:lnSpc>
                <a:spcPct val="100000"/>
              </a:lnSpc>
              <a:spcBef>
                <a:spcPts val="100"/>
              </a:spcBef>
            </a:pPr>
            <a:r>
              <a:rPr sz="4800" dirty="0">
                <a:ea typeface="微软雅黑" panose="020B0503020204020204" charset="-122"/>
              </a:rPr>
              <a:t>尼莫地平口服溶液</a:t>
            </a:r>
            <a:endParaRPr sz="4800">
              <a:ea typeface="微软雅黑" panose="020B0503020204020204" charset="-122"/>
            </a:endParaRPr>
          </a:p>
        </p:txBody>
      </p:sp>
      <p:sp>
        <p:nvSpPr>
          <p:cNvPr id="4" name="object 4"/>
          <p:cNvSpPr txBox="1"/>
          <p:nvPr/>
        </p:nvSpPr>
        <p:spPr>
          <a:xfrm>
            <a:off x="5221770" y="5690382"/>
            <a:ext cx="2156460" cy="227330"/>
          </a:xfrm>
          <a:prstGeom prst="rect">
            <a:avLst/>
          </a:prstGeom>
        </p:spPr>
        <p:txBody>
          <a:bodyPr vert="horz" wrap="square" lIns="0" tIns="12065" rIns="0" bIns="0" rtlCol="0">
            <a:spAutoFit/>
          </a:bodyPr>
          <a:lstStyle/>
          <a:p>
            <a:pPr marL="12700" algn="ctr">
              <a:lnSpc>
                <a:spcPct val="100000"/>
              </a:lnSpc>
              <a:spcBef>
                <a:spcPts val="95"/>
              </a:spcBef>
            </a:pPr>
            <a:r>
              <a:rPr lang="zh-CN" altLang="en-US" sz="1400">
                <a:latin typeface="微软雅黑" panose="020B0503020204020204" charset="-122"/>
                <a:ea typeface="微软雅黑" panose="020B0503020204020204" charset="-122"/>
                <a:cs typeface="微软雅黑" panose="020B0503020204020204" charset="-122"/>
              </a:rPr>
              <a:t>湖南先施制药有限公司</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5" name="object 5"/>
          <p:cNvSpPr txBox="1"/>
          <p:nvPr/>
        </p:nvSpPr>
        <p:spPr>
          <a:xfrm>
            <a:off x="889635" y="4285615"/>
            <a:ext cx="11139170" cy="1009015"/>
          </a:xfrm>
          <a:prstGeom prst="rect">
            <a:avLst/>
          </a:prstGeom>
        </p:spPr>
        <p:txBody>
          <a:bodyPr vert="horz" wrap="square" lIns="0" tIns="12065" rIns="0" bIns="0" rtlCol="0">
            <a:spAutoFit/>
          </a:bodyPr>
          <a:lstStyle/>
          <a:p>
            <a:pPr marL="12700" algn="ctr">
              <a:lnSpc>
                <a:spcPct val="100000"/>
              </a:lnSpc>
              <a:spcBef>
                <a:spcPts val="95"/>
              </a:spcBef>
            </a:pPr>
            <a:r>
              <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尼莫地平是目前唯一被</a:t>
            </a:r>
            <a:r>
              <a:rPr lang="en-US" altLang="zh-CN"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FDA</a:t>
            </a:r>
            <a:r>
              <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用于</a:t>
            </a:r>
            <a:r>
              <a:rPr lang="en-US" altLang="zh-CN"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 SAH </a:t>
            </a:r>
            <a:r>
              <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治疗的药物</a:t>
            </a:r>
            <a:endPar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12700" algn="ctr">
              <a:lnSpc>
                <a:spcPct val="100000"/>
              </a:lnSpc>
              <a:spcBef>
                <a:spcPts val="95"/>
              </a:spcBef>
            </a:pPr>
            <a:r>
              <a:rPr lang="zh-CN" altLang="en-US" sz="3200" b="1" spc="-5" dirty="0">
                <a:solidFill>
                  <a:srgbClr val="00A141"/>
                </a:solidFill>
                <a:latin typeface="微软雅黑" panose="020B0503020204020204" charset="-122"/>
                <a:ea typeface="微软雅黑" panose="020B0503020204020204" charset="-122"/>
                <a:cs typeface="微软雅黑" panose="020B0503020204020204" charset="-122"/>
              </a:rPr>
              <a:t>口服给药至今仍是美国治疗</a:t>
            </a:r>
            <a:r>
              <a:rPr lang="en-US" altLang="zh-CN" sz="3200" b="1" spc="-5" dirty="0">
                <a:solidFill>
                  <a:srgbClr val="00A141"/>
                </a:solidFill>
                <a:latin typeface="微软雅黑" panose="020B0503020204020204" charset="-122"/>
                <a:ea typeface="微软雅黑" panose="020B0503020204020204" charset="-122"/>
                <a:cs typeface="微软雅黑" panose="020B0503020204020204" charset="-122"/>
              </a:rPr>
              <a:t> SAH </a:t>
            </a:r>
            <a:r>
              <a:rPr lang="zh-CN" altLang="en-US" sz="3200" b="1" spc="-5" dirty="0">
                <a:solidFill>
                  <a:srgbClr val="00A141"/>
                </a:solidFill>
                <a:latin typeface="微软雅黑" panose="020B0503020204020204" charset="-122"/>
                <a:ea typeface="微软雅黑" panose="020B0503020204020204" charset="-122"/>
                <a:cs typeface="微软雅黑" panose="020B0503020204020204" charset="-122"/>
              </a:rPr>
              <a:t>降低</a:t>
            </a:r>
            <a:r>
              <a:rPr lang="en-US" altLang="zh-CN" sz="3200" b="1" spc="-5" dirty="0">
                <a:solidFill>
                  <a:srgbClr val="00A141"/>
                </a:solidFill>
                <a:latin typeface="微软雅黑" panose="020B0503020204020204" charset="-122"/>
                <a:ea typeface="微软雅黑" panose="020B0503020204020204" charset="-122"/>
                <a:cs typeface="微软雅黑" panose="020B0503020204020204" charset="-122"/>
              </a:rPr>
              <a:t> CVS </a:t>
            </a:r>
            <a:r>
              <a:rPr lang="zh-CN" altLang="en-US" sz="3200" b="1" spc="-5" dirty="0">
                <a:solidFill>
                  <a:srgbClr val="00A141"/>
                </a:solidFill>
                <a:latin typeface="微软雅黑" panose="020B0503020204020204" charset="-122"/>
                <a:ea typeface="微软雅黑" panose="020B0503020204020204" charset="-122"/>
                <a:cs typeface="微软雅黑" panose="020B0503020204020204" charset="-122"/>
              </a:rPr>
              <a:t>发生率的用药标准</a:t>
            </a:r>
            <a:endParaRPr lang="zh-CN" altLang="en-US" sz="3200" b="1" spc="-5"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8" name="object 8"/>
          <p:cNvSpPr txBox="1"/>
          <p:nvPr/>
        </p:nvSpPr>
        <p:spPr>
          <a:xfrm>
            <a:off x="10334559" y="6641184"/>
            <a:ext cx="1854200" cy="206375"/>
          </a:xfrm>
          <a:prstGeom prst="rect">
            <a:avLst/>
          </a:prstGeom>
        </p:spPr>
        <p:txBody>
          <a:bodyPr vert="horz" wrap="square" lIns="0" tIns="14605" rIns="0" bIns="0" rtlCol="0">
            <a:spAutoFit/>
          </a:bodyPr>
          <a:lstStyle/>
          <a:p>
            <a:pPr marL="12700">
              <a:lnSpc>
                <a:spcPct val="100000"/>
              </a:lnSpc>
              <a:spcBef>
                <a:spcPts val="115"/>
              </a:spcBef>
            </a:pPr>
            <a:r>
              <a:rPr sz="1250" i="1" spc="-50" dirty="0">
                <a:solidFill>
                  <a:srgbClr val="AEABAB"/>
                </a:solidFill>
                <a:latin typeface="微软雅黑" panose="020B0503020204020204" charset="-122"/>
                <a:ea typeface="微软雅黑" panose="020B0503020204020204" charset="-122"/>
                <a:cs typeface="微软雅黑" panose="020B0503020204020204" charset="-122"/>
              </a:rPr>
              <a:t>仅供国家医保准入申报使用</a:t>
            </a:r>
            <a:endParaRPr sz="1250">
              <a:latin typeface="微软雅黑" panose="020B0503020204020204" charset="-122"/>
              <a:ea typeface="微软雅黑" panose="020B0503020204020204" charset="-122"/>
              <a:cs typeface="微软雅黑" panose="020B0503020204020204" charset="-122"/>
            </a:endParaRPr>
          </a:p>
        </p:txBody>
      </p:sp>
      <p:pic>
        <p:nvPicPr>
          <p:cNvPr id="13" name="图片 12" descr="未标题-1"/>
          <p:cNvPicPr>
            <a:picLocks noChangeAspect="1"/>
          </p:cNvPicPr>
          <p:nvPr userDrawn="1"/>
        </p:nvPicPr>
        <p:blipFill>
          <a:blip r:embed="rId1">
            <a:extLst>
              <a:ext uri="{96DAC541-7B7A-43D3-8B79-37D633B846F1}">
                <asvg:svgBlip xmlns:asvg="http://schemas.microsoft.com/office/drawing/2016/SVG/main" r:embed="rId2"/>
              </a:ext>
            </a:extLst>
          </a:blip>
          <a:stretch>
            <a:fillRect/>
          </a:stretch>
        </p:blipFill>
        <p:spPr>
          <a:xfrm>
            <a:off x="10338600" y="350705"/>
            <a:ext cx="1871345" cy="3136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占位符 22"/>
          <p:cNvSpPr>
            <a:spLocks noGrp="1"/>
          </p:cNvSpPr>
          <p:nvPr>
            <p:ph type="body" idx="10"/>
          </p:nvPr>
        </p:nvSpPr>
        <p:spPr/>
        <p:txBody>
          <a:bodyPr/>
          <a:p>
            <a:r>
              <a:rPr lang="zh-CN" altLang="en-US"/>
              <a:t>公平性</a:t>
            </a:r>
            <a:endParaRPr lang="zh-CN" altLang="en-US"/>
          </a:p>
        </p:txBody>
      </p:sp>
      <p:sp>
        <p:nvSpPr>
          <p:cNvPr id="7" name="object 7"/>
          <p:cNvSpPr txBox="1">
            <a:spLocks noGrp="1"/>
          </p:cNvSpPr>
          <p:nvPr>
            <p:ph type="title"/>
          </p:nvPr>
        </p:nvSpPr>
        <p:spPr>
          <a:xfrm>
            <a:off x="1651635" y="177165"/>
            <a:ext cx="8738235" cy="464185"/>
          </a:xfrm>
          <a:prstGeom prst="rect">
            <a:avLst/>
          </a:prstGeom>
        </p:spPr>
        <p:txBody>
          <a:bodyPr vert="horz" wrap="square" lIns="0" tIns="12700" rIns="0" bIns="0" rtlCol="0">
            <a:spAutoFit/>
          </a:bodyPr>
          <a:lstStyle/>
          <a:p>
            <a:pPr marL="12700">
              <a:lnSpc>
                <a:spcPct val="100000"/>
              </a:lnSpc>
              <a:spcBef>
                <a:spcPts val="100"/>
              </a:spcBef>
            </a:pPr>
            <a:r>
              <a:rPr dirty="0"/>
              <a:t>填补SAH特殊患者</a:t>
            </a:r>
            <a:r>
              <a:rPr spc="-10" dirty="0"/>
              <a:t>用</a:t>
            </a:r>
            <a:r>
              <a:rPr dirty="0"/>
              <a:t>药目</a:t>
            </a:r>
            <a:r>
              <a:rPr spc="-10" dirty="0"/>
              <a:t>录</a:t>
            </a:r>
            <a:r>
              <a:rPr dirty="0"/>
              <a:t>内空</a:t>
            </a:r>
            <a:r>
              <a:rPr spc="-10" dirty="0"/>
              <a:t>白</a:t>
            </a:r>
            <a:r>
              <a:rPr dirty="0"/>
              <a:t>，安</a:t>
            </a:r>
            <a:r>
              <a:rPr spc="-10" dirty="0"/>
              <a:t>全</a:t>
            </a:r>
            <a:r>
              <a:rPr dirty="0"/>
              <a:t>经济</a:t>
            </a:r>
            <a:r>
              <a:rPr spc="-10" dirty="0"/>
              <a:t>保</a:t>
            </a:r>
            <a:r>
              <a:rPr dirty="0"/>
              <a:t>基本</a:t>
            </a:r>
            <a:endParaRPr dirty="0"/>
          </a:p>
        </p:txBody>
      </p:sp>
      <p:grpSp>
        <p:nvGrpSpPr>
          <p:cNvPr id="2" name="组合 1"/>
          <p:cNvGrpSpPr/>
          <p:nvPr/>
        </p:nvGrpSpPr>
        <p:grpSpPr>
          <a:xfrm>
            <a:off x="489750" y="1269550"/>
            <a:ext cx="2503170" cy="615315"/>
            <a:chOff x="2114" y="2275"/>
            <a:chExt cx="3942" cy="969"/>
          </a:xfrm>
        </p:grpSpPr>
        <p:sp>
          <p:nvSpPr>
            <p:cNvPr id="10" name="object 10"/>
            <p:cNvSpPr/>
            <p:nvPr/>
          </p:nvSpPr>
          <p:spPr>
            <a:xfrm>
              <a:off x="2114" y="2275"/>
              <a:ext cx="3942" cy="969"/>
            </a:xfrm>
            <a:custGeom>
              <a:avLst/>
              <a:gdLst/>
              <a:ahLst/>
              <a:cxnLst/>
              <a:rect l="l" t="t" r="r" b="b"/>
              <a:pathLst>
                <a:path w="2503170" h="615314">
                  <a:moveTo>
                    <a:pt x="2400681" y="0"/>
                  </a:moveTo>
                  <a:lnTo>
                    <a:pt x="102489" y="0"/>
                  </a:lnTo>
                  <a:lnTo>
                    <a:pt x="62595" y="8053"/>
                  </a:lnTo>
                  <a:lnTo>
                    <a:pt x="30018" y="30018"/>
                  </a:lnTo>
                  <a:lnTo>
                    <a:pt x="8053" y="62595"/>
                  </a:lnTo>
                  <a:lnTo>
                    <a:pt x="0" y="102488"/>
                  </a:lnTo>
                  <a:lnTo>
                    <a:pt x="0" y="512444"/>
                  </a:lnTo>
                  <a:lnTo>
                    <a:pt x="8053" y="552338"/>
                  </a:lnTo>
                  <a:lnTo>
                    <a:pt x="30018" y="584915"/>
                  </a:lnTo>
                  <a:lnTo>
                    <a:pt x="62595" y="606880"/>
                  </a:lnTo>
                  <a:lnTo>
                    <a:pt x="102489" y="614933"/>
                  </a:lnTo>
                  <a:lnTo>
                    <a:pt x="2400681" y="614933"/>
                  </a:lnTo>
                  <a:lnTo>
                    <a:pt x="2440574" y="606880"/>
                  </a:lnTo>
                  <a:lnTo>
                    <a:pt x="2473151" y="584915"/>
                  </a:lnTo>
                  <a:lnTo>
                    <a:pt x="2495116" y="552338"/>
                  </a:lnTo>
                  <a:lnTo>
                    <a:pt x="2503170" y="512444"/>
                  </a:lnTo>
                  <a:lnTo>
                    <a:pt x="2503170" y="102488"/>
                  </a:lnTo>
                  <a:lnTo>
                    <a:pt x="2495116" y="62595"/>
                  </a:lnTo>
                  <a:lnTo>
                    <a:pt x="2473151" y="30018"/>
                  </a:lnTo>
                  <a:lnTo>
                    <a:pt x="2440574" y="8053"/>
                  </a:lnTo>
                  <a:lnTo>
                    <a:pt x="2400681" y="0"/>
                  </a:lnTo>
                  <a:close/>
                </a:path>
              </a:pathLst>
            </a:custGeom>
            <a:solidFill>
              <a:srgbClr val="4DBD7A"/>
            </a:solidFill>
          </p:spPr>
          <p:txBody>
            <a:bodyPr wrap="square" lIns="0" tIns="0" rIns="0" bIns="0" rtlCol="0"/>
            <a:lstStyle/>
            <a:p>
              <a:endParaRPr>
                <a:latin typeface="微软雅黑" panose="020B0503020204020204" charset="-122"/>
                <a:ea typeface="微软雅黑" panose="020B0503020204020204" charset="-122"/>
              </a:endParaRPr>
            </a:p>
          </p:txBody>
        </p:sp>
        <p:sp>
          <p:nvSpPr>
            <p:cNvPr id="11" name="object 11"/>
            <p:cNvSpPr txBox="1"/>
            <p:nvPr/>
          </p:nvSpPr>
          <p:spPr>
            <a:xfrm>
              <a:off x="2627" y="2511"/>
              <a:ext cx="2920" cy="456"/>
            </a:xfrm>
            <a:prstGeom prst="rect">
              <a:avLst/>
            </a:prstGeom>
          </p:spPr>
          <p:txBody>
            <a:bodyPr vert="horz" wrap="square" lIns="0" tIns="12700" rIns="0" bIns="0" rtlCol="0">
              <a:spAutoFit/>
            </a:bodyPr>
            <a:lstStyle/>
            <a:p>
              <a:pPr marL="12700">
                <a:lnSpc>
                  <a:spcPct val="100000"/>
                </a:lnSpc>
                <a:spcBef>
                  <a:spcPts val="100"/>
                </a:spcBef>
              </a:pPr>
              <a:r>
                <a:rPr sz="1800" b="1" dirty="0">
                  <a:solidFill>
                    <a:schemeClr val="bg1"/>
                  </a:solidFill>
                  <a:latin typeface="微软雅黑" panose="020B0503020204020204" charset="-122"/>
                  <a:ea typeface="微软雅黑" panose="020B0503020204020204" charset="-122"/>
                  <a:cs typeface="微软雅黑" panose="020B0503020204020204" charset="-122"/>
                </a:rPr>
                <a:t>弥补药品目录短板</a:t>
              </a:r>
              <a:endParaRPr sz="1800" b="1" dirty="0">
                <a:solidFill>
                  <a:schemeClr val="bg1"/>
                </a:solidFill>
                <a:latin typeface="微软雅黑" panose="020B0503020204020204" charset="-122"/>
                <a:ea typeface="微软雅黑" panose="020B0503020204020204" charset="-122"/>
                <a:cs typeface="微软雅黑" panose="020B0503020204020204" charset="-122"/>
              </a:endParaRPr>
            </a:p>
          </p:txBody>
        </p:sp>
      </p:grpSp>
      <p:grpSp>
        <p:nvGrpSpPr>
          <p:cNvPr id="3" name="组合 2"/>
          <p:cNvGrpSpPr/>
          <p:nvPr/>
        </p:nvGrpSpPr>
        <p:grpSpPr>
          <a:xfrm>
            <a:off x="489750" y="2833555"/>
            <a:ext cx="2402205" cy="615315"/>
            <a:chOff x="7702" y="2275"/>
            <a:chExt cx="3783" cy="969"/>
          </a:xfrm>
        </p:grpSpPr>
        <p:sp>
          <p:nvSpPr>
            <p:cNvPr id="14" name="object 14"/>
            <p:cNvSpPr/>
            <p:nvPr/>
          </p:nvSpPr>
          <p:spPr>
            <a:xfrm>
              <a:off x="7702" y="2275"/>
              <a:ext cx="3783" cy="969"/>
            </a:xfrm>
            <a:custGeom>
              <a:avLst/>
              <a:gdLst/>
              <a:ahLst/>
              <a:cxnLst/>
              <a:rect l="l" t="t" r="r" b="b"/>
              <a:pathLst>
                <a:path w="2402204" h="615314">
                  <a:moveTo>
                    <a:pt x="2299335" y="0"/>
                  </a:moveTo>
                  <a:lnTo>
                    <a:pt x="102489" y="0"/>
                  </a:lnTo>
                  <a:lnTo>
                    <a:pt x="62595" y="8053"/>
                  </a:lnTo>
                  <a:lnTo>
                    <a:pt x="30018" y="30018"/>
                  </a:lnTo>
                  <a:lnTo>
                    <a:pt x="8053" y="62595"/>
                  </a:lnTo>
                  <a:lnTo>
                    <a:pt x="0" y="102488"/>
                  </a:lnTo>
                  <a:lnTo>
                    <a:pt x="0" y="512444"/>
                  </a:lnTo>
                  <a:lnTo>
                    <a:pt x="8053" y="552338"/>
                  </a:lnTo>
                  <a:lnTo>
                    <a:pt x="30018" y="584915"/>
                  </a:lnTo>
                  <a:lnTo>
                    <a:pt x="62595" y="606880"/>
                  </a:lnTo>
                  <a:lnTo>
                    <a:pt x="102489" y="614933"/>
                  </a:lnTo>
                  <a:lnTo>
                    <a:pt x="2299335" y="614933"/>
                  </a:lnTo>
                  <a:lnTo>
                    <a:pt x="2339228" y="606880"/>
                  </a:lnTo>
                  <a:lnTo>
                    <a:pt x="2371805" y="584915"/>
                  </a:lnTo>
                  <a:lnTo>
                    <a:pt x="2393770" y="552338"/>
                  </a:lnTo>
                  <a:lnTo>
                    <a:pt x="2401824" y="512444"/>
                  </a:lnTo>
                  <a:lnTo>
                    <a:pt x="2401824" y="102488"/>
                  </a:lnTo>
                  <a:lnTo>
                    <a:pt x="2393770" y="62595"/>
                  </a:lnTo>
                  <a:lnTo>
                    <a:pt x="2371805" y="30018"/>
                  </a:lnTo>
                  <a:lnTo>
                    <a:pt x="2339228" y="8053"/>
                  </a:lnTo>
                  <a:lnTo>
                    <a:pt x="2299335" y="0"/>
                  </a:lnTo>
                  <a:close/>
                </a:path>
              </a:pathLst>
            </a:custGeom>
            <a:solidFill>
              <a:srgbClr val="4DBD7A"/>
            </a:solidFill>
            <a:ln>
              <a:noFill/>
            </a:ln>
          </p:spPr>
          <p:txBody>
            <a:bodyPr wrap="square" lIns="0" tIns="0" rIns="0" bIns="0" rtlCol="0"/>
            <a:lstStyle/>
            <a:p>
              <a:endParaRPr>
                <a:latin typeface="微软雅黑" panose="020B0503020204020204" charset="-122"/>
                <a:ea typeface="微软雅黑" panose="020B0503020204020204" charset="-122"/>
              </a:endParaRPr>
            </a:p>
          </p:txBody>
        </p:sp>
        <p:sp>
          <p:nvSpPr>
            <p:cNvPr id="15" name="object 15"/>
            <p:cNvSpPr txBox="1"/>
            <p:nvPr/>
          </p:nvSpPr>
          <p:spPr>
            <a:xfrm>
              <a:off x="7954" y="2511"/>
              <a:ext cx="3280" cy="456"/>
            </a:xfrm>
            <a:prstGeom prst="rect">
              <a:avLst/>
            </a:prstGeom>
          </p:spPr>
          <p:txBody>
            <a:bodyPr vert="horz" wrap="square" lIns="0" tIns="12700" rIns="0" bIns="0" rtlCol="0">
              <a:spAutoFit/>
            </a:bodyPr>
            <a:lstStyle/>
            <a:p>
              <a:pPr marL="12700">
                <a:lnSpc>
                  <a:spcPct val="100000"/>
                </a:lnSpc>
                <a:spcBef>
                  <a:spcPts val="100"/>
                </a:spcBef>
              </a:pPr>
              <a:r>
                <a:rPr sz="1800" b="1" dirty="0">
                  <a:solidFill>
                    <a:schemeClr val="bg1"/>
                  </a:solidFill>
                  <a:latin typeface="微软雅黑" panose="020B0503020204020204" charset="-122"/>
                  <a:ea typeface="微软雅黑" panose="020B0503020204020204" charset="-122"/>
                  <a:cs typeface="微软雅黑" panose="020B0503020204020204" charset="-122"/>
                </a:rPr>
                <a:t>符合“保基本”原则</a:t>
              </a:r>
              <a:endParaRPr sz="1800" b="1" dirty="0">
                <a:solidFill>
                  <a:schemeClr val="bg1"/>
                </a:solidFill>
                <a:latin typeface="微软雅黑" panose="020B0503020204020204" charset="-122"/>
                <a:ea typeface="微软雅黑" panose="020B0503020204020204" charset="-122"/>
                <a:cs typeface="微软雅黑" panose="020B0503020204020204" charset="-122"/>
              </a:endParaRPr>
            </a:p>
          </p:txBody>
        </p:sp>
      </p:grpSp>
      <p:grpSp>
        <p:nvGrpSpPr>
          <p:cNvPr id="4" name="组合 3"/>
          <p:cNvGrpSpPr/>
          <p:nvPr/>
        </p:nvGrpSpPr>
        <p:grpSpPr>
          <a:xfrm>
            <a:off x="489750" y="4397560"/>
            <a:ext cx="2402205" cy="615315"/>
            <a:chOff x="13104" y="2275"/>
            <a:chExt cx="3783" cy="969"/>
          </a:xfrm>
        </p:grpSpPr>
        <p:sp>
          <p:nvSpPr>
            <p:cNvPr id="18" name="object 18"/>
            <p:cNvSpPr/>
            <p:nvPr/>
          </p:nvSpPr>
          <p:spPr>
            <a:xfrm>
              <a:off x="13104" y="2275"/>
              <a:ext cx="3783" cy="969"/>
            </a:xfrm>
            <a:custGeom>
              <a:avLst/>
              <a:gdLst/>
              <a:ahLst/>
              <a:cxnLst/>
              <a:rect l="l" t="t" r="r" b="b"/>
              <a:pathLst>
                <a:path w="2402204" h="615314">
                  <a:moveTo>
                    <a:pt x="2299335" y="0"/>
                  </a:moveTo>
                  <a:lnTo>
                    <a:pt x="102489" y="0"/>
                  </a:lnTo>
                  <a:lnTo>
                    <a:pt x="62595" y="8053"/>
                  </a:lnTo>
                  <a:lnTo>
                    <a:pt x="30018" y="30018"/>
                  </a:lnTo>
                  <a:lnTo>
                    <a:pt x="8053" y="62595"/>
                  </a:lnTo>
                  <a:lnTo>
                    <a:pt x="0" y="102488"/>
                  </a:lnTo>
                  <a:lnTo>
                    <a:pt x="0" y="512444"/>
                  </a:lnTo>
                  <a:lnTo>
                    <a:pt x="8053" y="552338"/>
                  </a:lnTo>
                  <a:lnTo>
                    <a:pt x="30018" y="584915"/>
                  </a:lnTo>
                  <a:lnTo>
                    <a:pt x="62595" y="606880"/>
                  </a:lnTo>
                  <a:lnTo>
                    <a:pt x="102489" y="614933"/>
                  </a:lnTo>
                  <a:lnTo>
                    <a:pt x="2299335" y="614933"/>
                  </a:lnTo>
                  <a:lnTo>
                    <a:pt x="2339228" y="606880"/>
                  </a:lnTo>
                  <a:lnTo>
                    <a:pt x="2371805" y="584915"/>
                  </a:lnTo>
                  <a:lnTo>
                    <a:pt x="2393770" y="552338"/>
                  </a:lnTo>
                  <a:lnTo>
                    <a:pt x="2401824" y="512444"/>
                  </a:lnTo>
                  <a:lnTo>
                    <a:pt x="2401824" y="102488"/>
                  </a:lnTo>
                  <a:lnTo>
                    <a:pt x="2393770" y="62595"/>
                  </a:lnTo>
                  <a:lnTo>
                    <a:pt x="2371805" y="30018"/>
                  </a:lnTo>
                  <a:lnTo>
                    <a:pt x="2339228" y="8053"/>
                  </a:lnTo>
                  <a:lnTo>
                    <a:pt x="2299335" y="0"/>
                  </a:lnTo>
                  <a:close/>
                </a:path>
              </a:pathLst>
            </a:custGeom>
            <a:solidFill>
              <a:srgbClr val="4DBD7A"/>
            </a:solidFill>
          </p:spPr>
          <p:txBody>
            <a:bodyPr wrap="square" lIns="0" tIns="0" rIns="0" bIns="0" rtlCol="0"/>
            <a:lstStyle/>
            <a:p>
              <a:endParaRPr>
                <a:latin typeface="微软雅黑" panose="020B0503020204020204" charset="-122"/>
                <a:ea typeface="微软雅黑" panose="020B0503020204020204" charset="-122"/>
              </a:endParaRPr>
            </a:p>
          </p:txBody>
        </p:sp>
        <p:sp>
          <p:nvSpPr>
            <p:cNvPr id="19" name="object 19"/>
            <p:cNvSpPr txBox="1"/>
            <p:nvPr/>
          </p:nvSpPr>
          <p:spPr>
            <a:xfrm>
              <a:off x="13897" y="2511"/>
              <a:ext cx="2200" cy="456"/>
            </a:xfrm>
            <a:prstGeom prst="rect">
              <a:avLst/>
            </a:prstGeom>
          </p:spPr>
          <p:txBody>
            <a:bodyPr vert="horz" wrap="square" lIns="0" tIns="12700" rIns="0" bIns="0" rtlCol="0">
              <a:spAutoFit/>
            </a:bodyPr>
            <a:lstStyle/>
            <a:p>
              <a:pPr marL="12700">
                <a:lnSpc>
                  <a:spcPct val="100000"/>
                </a:lnSpc>
                <a:spcBef>
                  <a:spcPts val="100"/>
                </a:spcBef>
              </a:pPr>
              <a:r>
                <a:rPr sz="1800" b="1" dirty="0">
                  <a:solidFill>
                    <a:schemeClr val="bg1"/>
                  </a:solidFill>
                  <a:latin typeface="微软雅黑" panose="020B0503020204020204" charset="-122"/>
                  <a:ea typeface="微软雅黑" panose="020B0503020204020204" charset="-122"/>
                  <a:cs typeface="微软雅黑" panose="020B0503020204020204" charset="-122"/>
                </a:rPr>
                <a:t>临床管理难度</a:t>
              </a:r>
              <a:endParaRPr sz="1800" b="1" dirty="0">
                <a:solidFill>
                  <a:schemeClr val="bg1"/>
                </a:solidFill>
                <a:latin typeface="微软雅黑" panose="020B0503020204020204" charset="-122"/>
                <a:ea typeface="微软雅黑" panose="020B0503020204020204" charset="-122"/>
                <a:cs typeface="微软雅黑" panose="020B0503020204020204" charset="-122"/>
              </a:endParaRPr>
            </a:p>
          </p:txBody>
        </p:sp>
      </p:grpSp>
      <p:sp>
        <p:nvSpPr>
          <p:cNvPr id="62" name="Shape 2548"/>
          <p:cNvSpPr/>
          <p:nvPr/>
        </p:nvSpPr>
        <p:spPr>
          <a:xfrm>
            <a:off x="9821622" y="4538121"/>
            <a:ext cx="673570" cy="153085"/>
          </a:xfrm>
          <a:custGeom>
            <a:avLst/>
            <a:gdLst/>
            <a:ahLst/>
            <a:cxnLst>
              <a:cxn ang="0">
                <a:pos x="wd2" y="hd2"/>
              </a:cxn>
              <a:cxn ang="5400000">
                <a:pos x="wd2" y="hd2"/>
              </a:cxn>
              <a:cxn ang="10800000">
                <a:pos x="wd2" y="hd2"/>
              </a:cxn>
              <a:cxn ang="16200000">
                <a:pos x="wd2" y="hd2"/>
              </a:cxn>
            </a:cxnLst>
            <a:rect l="0" t="0" r="r" b="b"/>
            <a:pathLst>
              <a:path w="21600" h="21600" extrusionOk="0">
                <a:moveTo>
                  <a:pt x="19145" y="17280"/>
                </a:moveTo>
                <a:cubicBezTo>
                  <a:pt x="18332" y="17280"/>
                  <a:pt x="17673" y="14380"/>
                  <a:pt x="17673" y="10800"/>
                </a:cubicBezTo>
                <a:cubicBezTo>
                  <a:pt x="17673" y="7224"/>
                  <a:pt x="18332" y="4320"/>
                  <a:pt x="19145" y="4320"/>
                </a:cubicBezTo>
                <a:cubicBezTo>
                  <a:pt x="19959" y="4320"/>
                  <a:pt x="20618" y="7224"/>
                  <a:pt x="20618" y="10800"/>
                </a:cubicBezTo>
                <a:cubicBezTo>
                  <a:pt x="20618" y="14380"/>
                  <a:pt x="19959" y="17280"/>
                  <a:pt x="19145" y="17280"/>
                </a:cubicBezTo>
                <a:moveTo>
                  <a:pt x="19145" y="0"/>
                </a:moveTo>
                <a:cubicBezTo>
                  <a:pt x="17790" y="0"/>
                  <a:pt x="16691" y="4837"/>
                  <a:pt x="16691" y="10800"/>
                </a:cubicBezTo>
                <a:cubicBezTo>
                  <a:pt x="16691" y="16766"/>
                  <a:pt x="17790" y="21600"/>
                  <a:pt x="19145" y="21600"/>
                </a:cubicBezTo>
                <a:cubicBezTo>
                  <a:pt x="20501" y="21600"/>
                  <a:pt x="21600" y="16766"/>
                  <a:pt x="21600" y="10800"/>
                </a:cubicBezTo>
                <a:cubicBezTo>
                  <a:pt x="21600" y="4837"/>
                  <a:pt x="20501" y="0"/>
                  <a:pt x="19145" y="0"/>
                </a:cubicBezTo>
                <a:moveTo>
                  <a:pt x="10800" y="17280"/>
                </a:moveTo>
                <a:cubicBezTo>
                  <a:pt x="9986" y="17280"/>
                  <a:pt x="9327" y="14380"/>
                  <a:pt x="9327" y="10800"/>
                </a:cubicBezTo>
                <a:cubicBezTo>
                  <a:pt x="9327" y="7224"/>
                  <a:pt x="9986" y="4320"/>
                  <a:pt x="10800" y="4320"/>
                </a:cubicBezTo>
                <a:cubicBezTo>
                  <a:pt x="11614" y="4320"/>
                  <a:pt x="12273" y="7224"/>
                  <a:pt x="12273" y="10800"/>
                </a:cubicBezTo>
                <a:cubicBezTo>
                  <a:pt x="12273" y="14380"/>
                  <a:pt x="11614" y="17280"/>
                  <a:pt x="10800" y="17280"/>
                </a:cubicBezTo>
                <a:moveTo>
                  <a:pt x="10800" y="0"/>
                </a:moveTo>
                <a:cubicBezTo>
                  <a:pt x="9444" y="0"/>
                  <a:pt x="8345" y="4837"/>
                  <a:pt x="8345" y="10800"/>
                </a:cubicBezTo>
                <a:cubicBezTo>
                  <a:pt x="8345" y="16766"/>
                  <a:pt x="9444" y="21600"/>
                  <a:pt x="10800" y="21600"/>
                </a:cubicBezTo>
                <a:cubicBezTo>
                  <a:pt x="12156" y="21600"/>
                  <a:pt x="13255" y="16766"/>
                  <a:pt x="13255" y="10800"/>
                </a:cubicBezTo>
                <a:cubicBezTo>
                  <a:pt x="13255" y="4837"/>
                  <a:pt x="12156" y="0"/>
                  <a:pt x="10800" y="0"/>
                </a:cubicBezTo>
                <a:moveTo>
                  <a:pt x="2455" y="17280"/>
                </a:moveTo>
                <a:cubicBezTo>
                  <a:pt x="1641" y="17280"/>
                  <a:pt x="982" y="14380"/>
                  <a:pt x="982" y="10800"/>
                </a:cubicBezTo>
                <a:cubicBezTo>
                  <a:pt x="982" y="7224"/>
                  <a:pt x="1641" y="4320"/>
                  <a:pt x="2455" y="4320"/>
                </a:cubicBezTo>
                <a:cubicBezTo>
                  <a:pt x="3268" y="4320"/>
                  <a:pt x="3927" y="7224"/>
                  <a:pt x="3927" y="10800"/>
                </a:cubicBezTo>
                <a:cubicBezTo>
                  <a:pt x="3927" y="14380"/>
                  <a:pt x="3268" y="17280"/>
                  <a:pt x="2455" y="17280"/>
                </a:cubicBezTo>
                <a:moveTo>
                  <a:pt x="2455" y="0"/>
                </a:moveTo>
                <a:cubicBezTo>
                  <a:pt x="1099" y="0"/>
                  <a:pt x="0" y="4837"/>
                  <a:pt x="0" y="10800"/>
                </a:cubicBezTo>
                <a:cubicBezTo>
                  <a:pt x="0" y="16766"/>
                  <a:pt x="1099" y="21600"/>
                  <a:pt x="2455" y="21600"/>
                </a:cubicBezTo>
                <a:cubicBezTo>
                  <a:pt x="3811" y="21600"/>
                  <a:pt x="4909" y="16766"/>
                  <a:pt x="4909" y="10800"/>
                </a:cubicBezTo>
                <a:cubicBezTo>
                  <a:pt x="4909" y="4837"/>
                  <a:pt x="3811" y="0"/>
                  <a:pt x="2455" y="0"/>
                </a:cubicBezTo>
              </a:path>
            </a:pathLst>
          </a:custGeom>
          <a:solidFill>
            <a:schemeClr val="bg1"/>
          </a:solidFill>
          <a:ln w="12700">
            <a:miter lim="400000"/>
          </a:ln>
        </p:spPr>
        <p:txBody>
          <a:bodyPr lIns="19045" tIns="19045" rIns="19045" bIns="19045" anchor="ctr"/>
          <a:p>
            <a:pPr defTabSz="2286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微软雅黑" panose="020B0503020204020204" charset="-122"/>
              <a:ea typeface="微软雅黑" panose="020B0503020204020204" charset="-122"/>
              <a:cs typeface="+mn-ea"/>
              <a:sym typeface="+mn-lt"/>
            </a:endParaRPr>
          </a:p>
        </p:txBody>
      </p:sp>
      <p:sp>
        <p:nvSpPr>
          <p:cNvPr id="6" name="圆角矩形 5"/>
          <p:cNvSpPr/>
          <p:nvPr/>
        </p:nvSpPr>
        <p:spPr>
          <a:xfrm>
            <a:off x="3175635" y="946150"/>
            <a:ext cx="8832850" cy="1544955"/>
          </a:xfrm>
          <a:prstGeom prst="roundRect">
            <a:avLst/>
          </a:prstGeom>
          <a:solidFill>
            <a:schemeClr val="bg1">
              <a:lumMod val="9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2" name="圆角矩形 21"/>
          <p:cNvSpPr/>
          <p:nvPr/>
        </p:nvSpPr>
        <p:spPr>
          <a:xfrm>
            <a:off x="3175635" y="2684145"/>
            <a:ext cx="8909050" cy="1350645"/>
          </a:xfrm>
          <a:prstGeom prst="roundRect">
            <a:avLst/>
          </a:prstGeom>
          <a:solidFill>
            <a:schemeClr val="bg1">
              <a:lumMod val="9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5" name="圆角矩形 24"/>
          <p:cNvSpPr/>
          <p:nvPr/>
        </p:nvSpPr>
        <p:spPr>
          <a:xfrm>
            <a:off x="3175635" y="4209415"/>
            <a:ext cx="8992235" cy="1257300"/>
          </a:xfrm>
          <a:prstGeom prst="roundRect">
            <a:avLst/>
          </a:prstGeom>
          <a:solidFill>
            <a:schemeClr val="bg1">
              <a:lumMod val="9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6" name="文本框 25"/>
          <p:cNvSpPr txBox="1"/>
          <p:nvPr/>
        </p:nvSpPr>
        <p:spPr>
          <a:xfrm>
            <a:off x="3514890" y="1048570"/>
            <a:ext cx="6096000" cy="275590"/>
          </a:xfrm>
          <a:prstGeom prst="rect">
            <a:avLst/>
          </a:prstGeom>
          <a:noFill/>
        </p:spPr>
        <p:txBody>
          <a:bodyPr wrap="square" rtlCol="0" anchor="t">
            <a:spAutoFit/>
          </a:bodyPr>
          <a:p>
            <a:r>
              <a:rPr lang="zh-CN" altLang="en-US" sz="1200" b="1" kern="0" spc="90" dirty="0">
                <a:latin typeface="微软雅黑" panose="020B0503020204020204" charset="-122"/>
                <a:ea typeface="微软雅黑" panose="020B0503020204020204" charset="-122"/>
                <a:cs typeface="微软雅黑" panose="020B0503020204020204" charset="-122"/>
                <a:sym typeface="+mn-ea"/>
              </a:rPr>
              <a:t>弥补目录内尼莫地平注射液</a:t>
            </a:r>
            <a:r>
              <a:rPr lang="zh-CN" altLang="en-US" sz="1200" b="1" kern="0" spc="-190" dirty="0">
                <a:latin typeface="微软雅黑" panose="020B0503020204020204" charset="-122"/>
                <a:ea typeface="微软雅黑" panose="020B0503020204020204" charset="-122"/>
                <a:cs typeface="微软雅黑" panose="020B0503020204020204" charset="-122"/>
                <a:sym typeface="+mn-ea"/>
              </a:rPr>
              <a:t> </a:t>
            </a:r>
            <a:r>
              <a:rPr lang="en-US" altLang="zh-CN" sz="1200" b="1" kern="0" spc="80" dirty="0">
                <a:latin typeface="微软雅黑" panose="020B0503020204020204" charset="-122"/>
                <a:ea typeface="微软雅黑" panose="020B0503020204020204" charset="-122"/>
                <a:cs typeface="微软雅黑" panose="020B0503020204020204" charset="-122"/>
                <a:sym typeface="+mn-ea"/>
              </a:rPr>
              <a:t>+</a:t>
            </a:r>
            <a:r>
              <a:rPr lang="zh-CN" altLang="en-US" sz="1200" b="1" kern="0" spc="-200" dirty="0">
                <a:latin typeface="微软雅黑" panose="020B0503020204020204" charset="-122"/>
                <a:ea typeface="微软雅黑" panose="020B0503020204020204" charset="-122"/>
                <a:cs typeface="微软雅黑" panose="020B0503020204020204" charset="-122"/>
                <a:sym typeface="+mn-ea"/>
              </a:rPr>
              <a:t> </a:t>
            </a:r>
            <a:r>
              <a:rPr lang="zh-CN" altLang="en-US" sz="1200" b="1" kern="0" spc="80" dirty="0">
                <a:latin typeface="微软雅黑" panose="020B0503020204020204" charset="-122"/>
                <a:ea typeface="微软雅黑" panose="020B0503020204020204" charset="-122"/>
                <a:cs typeface="微软雅黑" panose="020B0503020204020204" charset="-122"/>
                <a:sym typeface="+mn-ea"/>
              </a:rPr>
              <a:t>口服序</a:t>
            </a:r>
            <a:r>
              <a:rPr lang="zh-CN" altLang="en-US" sz="1200" b="1" kern="0" spc="100" dirty="0">
                <a:latin typeface="微软雅黑" panose="020B0503020204020204" charset="-122"/>
                <a:ea typeface="微软雅黑" panose="020B0503020204020204" charset="-122"/>
                <a:cs typeface="微软雅黑" panose="020B0503020204020204" charset="-122"/>
                <a:sym typeface="+mn-ea"/>
              </a:rPr>
              <a:t>贯治疗缺陷</a:t>
            </a:r>
            <a:endParaRPr lang="zh-CN" altLang="en-US" sz="1200" b="1" kern="0" spc="100" dirty="0">
              <a:latin typeface="微软雅黑" panose="020B0503020204020204" charset="-122"/>
              <a:ea typeface="微软雅黑" panose="020B0503020204020204" charset="-122"/>
              <a:cs typeface="微软雅黑" panose="020B0503020204020204" charset="-122"/>
              <a:sym typeface="+mn-ea"/>
            </a:endParaRPr>
          </a:p>
        </p:txBody>
      </p:sp>
      <p:sp>
        <p:nvSpPr>
          <p:cNvPr id="27" name="文本框 26"/>
          <p:cNvSpPr txBox="1"/>
          <p:nvPr/>
        </p:nvSpPr>
        <p:spPr>
          <a:xfrm>
            <a:off x="3425825" y="1258570"/>
            <a:ext cx="8601075" cy="1287145"/>
          </a:xfrm>
          <a:prstGeom prst="rect">
            <a:avLst/>
          </a:prstGeom>
          <a:noFill/>
        </p:spPr>
        <p:txBody>
          <a:bodyPr wrap="square" rtlCol="0" anchor="t">
            <a:spAutoFit/>
          </a:bodyPr>
          <a:p>
            <a:pPr marL="184150" indent="-171450" algn="l" rtl="0" eaLnBrk="0">
              <a:lnSpc>
                <a:spcPct val="150000"/>
              </a:lnSpc>
              <a:spcBef>
                <a:spcPts val="400"/>
              </a:spcBef>
              <a:buFont typeface="Wingdings" panose="05000000000000000000" charset="0"/>
              <a:buChar char="Ø"/>
            </a:pPr>
            <a:r>
              <a:rPr lang="en-US" sz="1200" kern="0" dirty="0" err="1">
                <a:latin typeface="微软雅黑" panose="020B0503020204020204" charset="-122"/>
                <a:ea typeface="微软雅黑" panose="020B0503020204020204" charset="-122"/>
                <a:cs typeface="微软雅黑" panose="020B0503020204020204" charset="-122"/>
                <a:sym typeface="+mn-ea"/>
              </a:rPr>
              <a:t>  </a:t>
            </a:r>
            <a:r>
              <a:rPr sz="1200" kern="0" dirty="0" err="1">
                <a:latin typeface="微软雅黑" panose="020B0503020204020204" charset="-122"/>
                <a:ea typeface="微软雅黑" panose="020B0503020204020204" charset="-122"/>
                <a:cs typeface="微软雅黑" panose="020B0503020204020204" charset="-122"/>
                <a:sym typeface="+mn-ea"/>
              </a:rPr>
              <a:t>目录内尼莫地平注射液</a:t>
            </a:r>
            <a:r>
              <a:rPr sz="1200" kern="0" dirty="0">
                <a:latin typeface="微软雅黑" panose="020B0503020204020204" charset="-122"/>
                <a:ea typeface="微软雅黑" panose="020B0503020204020204" charset="-122"/>
                <a:cs typeface="微软雅黑" panose="020B0503020204020204" charset="-122"/>
                <a:sym typeface="+mn-ea"/>
              </a:rPr>
              <a:t> + 口服序贯治疗存在</a:t>
            </a:r>
            <a:r>
              <a:rPr sz="1200" b="1" kern="0" dirty="0">
                <a:solidFill>
                  <a:srgbClr val="FF0000"/>
                </a:solidFill>
                <a:latin typeface="微软雅黑" panose="020B0503020204020204" charset="-122"/>
                <a:ea typeface="微软雅黑" panose="020B0503020204020204" charset="-122"/>
                <a:cs typeface="微软雅黑" panose="020B0503020204020204" charset="-122"/>
                <a:sym typeface="+mn-ea"/>
              </a:rPr>
              <a:t>更高静脉炎、低血压</a:t>
            </a:r>
            <a:r>
              <a:rPr sz="1200" kern="0" dirty="0">
                <a:latin typeface="微软雅黑" panose="020B0503020204020204" charset="-122"/>
                <a:ea typeface="微软雅黑" panose="020B0503020204020204" charset="-122"/>
                <a:cs typeface="微软雅黑" panose="020B0503020204020204" charset="-122"/>
                <a:sym typeface="+mn-ea"/>
              </a:rPr>
              <a:t>等安全性风险</a:t>
            </a:r>
            <a:r>
              <a:rPr lang="zh-CN" sz="1200" kern="0" dirty="0">
                <a:latin typeface="微软雅黑" panose="020B0503020204020204" charset="-122"/>
                <a:ea typeface="微软雅黑" panose="020B0503020204020204" charset="-122"/>
                <a:cs typeface="微软雅黑" panose="020B0503020204020204" charset="-122"/>
                <a:sym typeface="+mn-ea"/>
              </a:rPr>
              <a:t>；</a:t>
            </a:r>
            <a:endParaRPr sz="1200" kern="0" dirty="0">
              <a:latin typeface="微软雅黑" panose="020B0503020204020204" charset="-122"/>
              <a:ea typeface="微软雅黑" panose="020B0503020204020204" charset="-122"/>
              <a:cs typeface="微软雅黑" panose="020B0503020204020204" charset="-122"/>
              <a:sym typeface="+mn-ea"/>
            </a:endParaRPr>
          </a:p>
          <a:p>
            <a:pPr marL="184150" indent="-171450" algn="l" rtl="0" eaLnBrk="0">
              <a:lnSpc>
                <a:spcPct val="150000"/>
              </a:lnSpc>
              <a:spcBef>
                <a:spcPts val="400"/>
              </a:spcBef>
              <a:buFont typeface="Wingdings" panose="05000000000000000000" charset="0"/>
              <a:buChar char="Ø"/>
            </a:pPr>
            <a:r>
              <a:rPr lang="en-US" sz="1200" kern="0" dirty="0">
                <a:latin typeface="微软雅黑" panose="020B0503020204020204" charset="-122"/>
                <a:ea typeface="微软雅黑" panose="020B0503020204020204" charset="-122"/>
                <a:cs typeface="微软雅黑" panose="020B0503020204020204" charset="-122"/>
                <a:sym typeface="+mn-ea"/>
              </a:rPr>
              <a:t>  </a:t>
            </a:r>
            <a:r>
              <a:rPr sz="1200" kern="0" dirty="0">
                <a:latin typeface="微软雅黑" panose="020B0503020204020204" charset="-122"/>
                <a:ea typeface="微软雅黑" panose="020B0503020204020204" charset="-122"/>
                <a:cs typeface="微软雅黑" panose="020B0503020204020204" charset="-122"/>
                <a:sym typeface="+mn-ea"/>
              </a:rPr>
              <a:t>单用口服片/胶囊不便于吞咽困难</a:t>
            </a:r>
            <a:r>
              <a:rPr lang="zh-CN" sz="1200" kern="0" dirty="0">
                <a:latin typeface="微软雅黑" panose="020B0503020204020204" charset="-122"/>
                <a:ea typeface="微软雅黑" panose="020B0503020204020204" charset="-122"/>
                <a:cs typeface="微软雅黑" panose="020B0503020204020204" charset="-122"/>
                <a:sym typeface="+mn-ea"/>
              </a:rPr>
              <a:t>、</a:t>
            </a:r>
            <a:r>
              <a:rPr sz="1200" kern="0" dirty="0">
                <a:latin typeface="微软雅黑" panose="020B0503020204020204" charset="-122"/>
                <a:ea typeface="微软雅黑" panose="020B0503020204020204" charset="-122"/>
                <a:cs typeface="微软雅黑" panose="020B0503020204020204" charset="-122"/>
                <a:sym typeface="+mn-ea"/>
              </a:rPr>
              <a:t>儿童等特殊人群用药</a:t>
            </a:r>
            <a:r>
              <a:rPr lang="zh-CN" sz="1200" kern="0" dirty="0">
                <a:latin typeface="微软雅黑" panose="020B0503020204020204" charset="-122"/>
                <a:ea typeface="微软雅黑" panose="020B0503020204020204" charset="-122"/>
                <a:cs typeface="微软雅黑" panose="020B0503020204020204" charset="-122"/>
                <a:sym typeface="+mn-ea"/>
              </a:rPr>
              <a:t>；</a:t>
            </a:r>
            <a:endParaRPr sz="1200" kern="0" dirty="0">
              <a:solidFill>
                <a:schemeClr val="tx1"/>
              </a:solidFill>
              <a:latin typeface="微软雅黑" panose="020B0503020204020204" charset="-122"/>
              <a:ea typeface="微软雅黑" panose="020B0503020204020204" charset="-122"/>
              <a:cs typeface="微软雅黑" panose="020B0503020204020204" charset="-122"/>
            </a:endParaRPr>
          </a:p>
          <a:p>
            <a:pPr marL="184150" indent="-171450" algn="l" rtl="0" eaLnBrk="0">
              <a:lnSpc>
                <a:spcPct val="150000"/>
              </a:lnSpc>
              <a:spcBef>
                <a:spcPts val="285"/>
              </a:spcBef>
              <a:buFont typeface="Wingdings" panose="05000000000000000000" charset="0"/>
              <a:buChar char="Ø"/>
            </a:pPr>
            <a:r>
              <a:rPr lang="en-US" sz="1200" kern="0" dirty="0">
                <a:latin typeface="微软雅黑" panose="020B0503020204020204" charset="-122"/>
                <a:ea typeface="微软雅黑" panose="020B0503020204020204" charset="-122"/>
                <a:cs typeface="微软雅黑" panose="020B0503020204020204" charset="-122"/>
                <a:sym typeface="+mn-ea"/>
              </a:rPr>
              <a:t>  </a:t>
            </a:r>
            <a:r>
              <a:rPr sz="1200" kern="0" dirty="0">
                <a:latin typeface="微软雅黑" panose="020B0503020204020204" charset="-122"/>
                <a:ea typeface="微软雅黑" panose="020B0503020204020204" charset="-122"/>
                <a:cs typeface="微软雅黑" panose="020B0503020204020204" charset="-122"/>
                <a:sym typeface="+mn-ea"/>
              </a:rPr>
              <a:t>尼莫地平口服溶液</a:t>
            </a:r>
            <a:r>
              <a:rPr sz="1200" b="1" kern="0" dirty="0">
                <a:latin typeface="微软雅黑" panose="020B0503020204020204" charset="-122"/>
                <a:ea typeface="微软雅黑" panose="020B0503020204020204" charset="-122"/>
                <a:cs typeface="微软雅黑" panose="020B0503020204020204" charset="-122"/>
                <a:sym typeface="+mn-ea"/>
              </a:rPr>
              <a:t>有效解决特殊患者给药问题</a:t>
            </a:r>
            <a:r>
              <a:rPr lang="zh-CN" sz="1200" b="1" kern="0" dirty="0">
                <a:latin typeface="微软雅黑" panose="020B0503020204020204" charset="-122"/>
                <a:ea typeface="微软雅黑" panose="020B0503020204020204" charset="-122"/>
                <a:cs typeface="微软雅黑" panose="020B0503020204020204" charset="-122"/>
                <a:sym typeface="+mn-ea"/>
              </a:rPr>
              <a:t>，且</a:t>
            </a:r>
            <a:r>
              <a:rPr lang="en-US" altLang="zh-CN"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2023 </a:t>
            </a:r>
            <a:r>
              <a:rPr lang="en-US" altLang="zh-CN" sz="1200" b="1" kern="0" dirty="0">
                <a:solidFill>
                  <a:srgbClr val="FF0000"/>
                </a:solidFill>
                <a:latin typeface="微软雅黑" panose="020B0503020204020204" charset="-122"/>
                <a:ea typeface="微软雅黑" panose="020B0503020204020204" charset="-122"/>
                <a:cs typeface="微软雅黑" panose="020B0503020204020204" charset="-122"/>
                <a:sym typeface="+mn-ea"/>
              </a:rPr>
              <a:t>AHA/ASA</a:t>
            </a:r>
            <a:r>
              <a:rPr lang="en-US" altLang="zh-CN"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a:t>
            </a:r>
            <a:r>
              <a:rPr lang="zh-CN" altLang="en-US"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动脉瘤性蛛网膜下腔出血患者管理指南 </a:t>
            </a:r>
            <a:r>
              <a:rPr lang="en-US" altLang="zh-CN"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a:t>
            </a:r>
            <a:r>
              <a:rPr lang="zh-CN" altLang="en-US"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首推尼莫地平肠内给药</a:t>
            </a:r>
            <a:r>
              <a:rPr lang="en-US" altLang="zh-CN"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(I</a:t>
            </a:r>
            <a:r>
              <a:rPr lang="zh-CN" altLang="en-US" sz="1200" b="1" kern="0" dirty="0">
                <a:ln w="3175">
                  <a:noFill/>
                  <a:prstDash val="dash"/>
                </a:ln>
                <a:solidFill>
                  <a:srgbClr val="FF0000"/>
                </a:solidFill>
                <a:latin typeface="微软雅黑" panose="020B0503020204020204" charset="-122"/>
                <a:ea typeface="微软雅黑" panose="020B0503020204020204" charset="-122"/>
                <a:cs typeface="微软雅黑" panose="020B0503020204020204" charset="-122"/>
                <a:sym typeface="+mn-ea"/>
              </a:rPr>
              <a:t>，</a:t>
            </a:r>
            <a:r>
              <a:rPr lang="en-US" altLang="zh-CN"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A</a:t>
            </a:r>
            <a:r>
              <a:rPr lang="zh-CN" altLang="en-US"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rPr>
              <a:t>）。</a:t>
            </a:r>
            <a:endParaRPr lang="zh-CN" altLang="en-US" sz="1200" b="1" kern="0" dirty="0">
              <a:ln w="3175">
                <a:noFill/>
                <a:prstDash val="dash"/>
              </a:ln>
              <a:solidFill>
                <a:srgbClr val="FF0000"/>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8" name="文本框 27"/>
          <p:cNvSpPr txBox="1"/>
          <p:nvPr/>
        </p:nvSpPr>
        <p:spPr>
          <a:xfrm>
            <a:off x="3516160" y="2768150"/>
            <a:ext cx="6096000" cy="275590"/>
          </a:xfrm>
          <a:prstGeom prst="rect">
            <a:avLst/>
          </a:prstGeom>
          <a:noFill/>
        </p:spPr>
        <p:txBody>
          <a:bodyPr wrap="square" rtlCol="0" anchor="t">
            <a:spAutoFit/>
          </a:bodyPr>
          <a:p>
            <a:r>
              <a:rPr sz="1200" b="1" kern="0" spc="100" dirty="0">
                <a:latin typeface="微软雅黑" panose="020B0503020204020204" charset="-122"/>
                <a:ea typeface="微软雅黑" panose="020B0503020204020204" charset="-122"/>
                <a:cs typeface="微软雅黑" panose="020B0503020204020204" charset="-122"/>
                <a:sym typeface="+mn-ea"/>
              </a:rPr>
              <a:t>尼莫地平口服溶液</a:t>
            </a:r>
            <a:r>
              <a:rPr sz="1200" b="1" kern="0" spc="140" dirty="0">
                <a:latin typeface="微软雅黑" panose="020B0503020204020204" charset="-122"/>
                <a:ea typeface="微软雅黑" panose="020B0503020204020204" charset="-122"/>
                <a:cs typeface="微软雅黑" panose="020B0503020204020204" charset="-122"/>
                <a:sym typeface="+mn-ea"/>
              </a:rPr>
              <a:t>治疗费用更具经济性</a:t>
            </a:r>
            <a:endParaRPr lang="zh-CN" altLang="en-US" sz="1200" b="1" kern="0" spc="140" dirty="0">
              <a:latin typeface="微软雅黑" panose="020B0503020204020204" charset="-122"/>
              <a:ea typeface="微软雅黑" panose="020B0503020204020204" charset="-122"/>
              <a:cs typeface="微软雅黑" panose="020B0503020204020204" charset="-122"/>
              <a:sym typeface="+mn-ea"/>
            </a:endParaRPr>
          </a:p>
        </p:txBody>
      </p:sp>
      <p:sp>
        <p:nvSpPr>
          <p:cNvPr id="29" name="文本框 28"/>
          <p:cNvSpPr txBox="1"/>
          <p:nvPr/>
        </p:nvSpPr>
        <p:spPr>
          <a:xfrm>
            <a:off x="3462655" y="3051810"/>
            <a:ext cx="8501380" cy="645160"/>
          </a:xfrm>
          <a:prstGeom prst="rect">
            <a:avLst/>
          </a:prstGeom>
          <a:noFill/>
        </p:spPr>
        <p:txBody>
          <a:bodyPr wrap="square" rtlCol="0" anchor="t">
            <a:spAutoFit/>
          </a:bodyPr>
          <a:p>
            <a:pPr marL="171450" indent="-171450" fontAlgn="auto">
              <a:lnSpc>
                <a:spcPct val="150000"/>
              </a:lnSpc>
              <a:buFont typeface="Wingdings" panose="05000000000000000000" charset="0"/>
              <a:buChar char="Ø"/>
            </a:pPr>
            <a:r>
              <a:rPr lang="en-US" altLang="zh-CN" sz="1200" kern="0" spc="160" dirty="0">
                <a:latin typeface="微软雅黑" panose="020B0503020204020204" charset="-122"/>
                <a:ea typeface="微软雅黑" panose="020B0503020204020204" charset="-122"/>
                <a:cs typeface="微软雅黑" panose="020B0503020204020204" charset="-122"/>
                <a:sym typeface="+mn-ea"/>
              </a:rPr>
              <a:t>  </a:t>
            </a:r>
            <a:r>
              <a:rPr lang="zh-CN" altLang="en-US" sz="1200" kern="0" spc="160" dirty="0">
                <a:latin typeface="微软雅黑" panose="020B0503020204020204" charset="-122"/>
                <a:ea typeface="微软雅黑" panose="020B0503020204020204" charset="-122"/>
                <a:cs typeface="微软雅黑" panose="020B0503020204020204" charset="-122"/>
                <a:sym typeface="+mn-ea"/>
              </a:rPr>
              <a:t>可</a:t>
            </a:r>
            <a:r>
              <a:rPr sz="1200" kern="0" spc="160" dirty="0">
                <a:latin typeface="微软雅黑" panose="020B0503020204020204" charset="-122"/>
                <a:ea typeface="微软雅黑" panose="020B0503020204020204" charset="-122"/>
                <a:cs typeface="微软雅黑" panose="020B0503020204020204" charset="-122"/>
                <a:sym typeface="+mn-ea"/>
              </a:rPr>
              <a:t>有效减少尼莫地平注射剂</a:t>
            </a:r>
            <a:r>
              <a:rPr sz="1200" kern="0" spc="-100" dirty="0">
                <a:latin typeface="微软雅黑" panose="020B0503020204020204" charset="-122"/>
                <a:ea typeface="微软雅黑" panose="020B0503020204020204" charset="-122"/>
                <a:cs typeface="微软雅黑" panose="020B0503020204020204" charset="-122"/>
                <a:sym typeface="+mn-ea"/>
              </a:rPr>
              <a:t> </a:t>
            </a:r>
            <a:r>
              <a:rPr sz="1200" kern="0" spc="160" dirty="0">
                <a:latin typeface="微软雅黑" panose="020B0503020204020204" charset="-122"/>
                <a:ea typeface="微软雅黑" panose="020B0503020204020204" charset="-122"/>
                <a:cs typeface="微软雅黑" panose="020B0503020204020204" charset="-122"/>
                <a:sym typeface="+mn-ea"/>
              </a:rPr>
              <a:t>+</a:t>
            </a:r>
            <a:r>
              <a:rPr sz="1200" kern="0" spc="70" dirty="0">
                <a:latin typeface="微软雅黑" panose="020B0503020204020204" charset="-122"/>
                <a:ea typeface="微软雅黑" panose="020B0503020204020204" charset="-122"/>
                <a:cs typeface="微软雅黑" panose="020B0503020204020204" charset="-122"/>
                <a:sym typeface="+mn-ea"/>
              </a:rPr>
              <a:t>片/胶囊的不良事件发生</a:t>
            </a:r>
            <a:r>
              <a:rPr lang="zh-CN" sz="1200" kern="0" spc="70" dirty="0">
                <a:latin typeface="微软雅黑" panose="020B0503020204020204" charset="-122"/>
                <a:ea typeface="微软雅黑" panose="020B0503020204020204" charset="-122"/>
                <a:cs typeface="微软雅黑" panose="020B0503020204020204" charset="-122"/>
                <a:sym typeface="+mn-ea"/>
              </a:rPr>
              <a:t>；</a:t>
            </a:r>
            <a:endParaRPr sz="1200" kern="0" spc="70" dirty="0">
              <a:latin typeface="微软雅黑" panose="020B0503020204020204" charset="-122"/>
              <a:ea typeface="微软雅黑" panose="020B0503020204020204" charset="-122"/>
              <a:cs typeface="微软雅黑" panose="020B0503020204020204" charset="-122"/>
              <a:sym typeface="+mn-ea"/>
            </a:endParaRPr>
          </a:p>
          <a:p>
            <a:pPr marL="171450" indent="-171450" fontAlgn="auto">
              <a:lnSpc>
                <a:spcPct val="150000"/>
              </a:lnSpc>
              <a:buFont typeface="Wingdings" panose="05000000000000000000" charset="0"/>
              <a:buChar char="Ø"/>
            </a:pPr>
            <a:r>
              <a:rPr lang="en-US" sz="1200" b="1" kern="0" spc="70" dirty="0">
                <a:solidFill>
                  <a:srgbClr val="FF0000"/>
                </a:solidFill>
                <a:latin typeface="微软雅黑" panose="020B0503020204020204" charset="-122"/>
                <a:ea typeface="微软雅黑" panose="020B0503020204020204" charset="-122"/>
                <a:cs typeface="微软雅黑" panose="020B0503020204020204" charset="-122"/>
                <a:sym typeface="+mn-ea"/>
              </a:rPr>
              <a:t>  </a:t>
            </a:r>
            <a:r>
              <a:rPr sz="1200" b="1" kern="0" spc="70" dirty="0">
                <a:solidFill>
                  <a:srgbClr val="FF0000"/>
                </a:solidFill>
                <a:latin typeface="微软雅黑" panose="020B0503020204020204" charset="-122"/>
                <a:ea typeface="微软雅黑" panose="020B0503020204020204" charset="-122"/>
                <a:cs typeface="微软雅黑" panose="020B0503020204020204" charset="-122"/>
                <a:sym typeface="+mn-ea"/>
              </a:rPr>
              <a:t>减少</a:t>
            </a:r>
            <a:r>
              <a:rPr sz="1200" b="1" kern="0" spc="120" dirty="0">
                <a:solidFill>
                  <a:srgbClr val="FF0000"/>
                </a:solidFill>
                <a:latin typeface="微软雅黑" panose="020B0503020204020204" charset="-122"/>
                <a:ea typeface="微软雅黑" panose="020B0503020204020204" charset="-122"/>
                <a:cs typeface="微软雅黑" panose="020B0503020204020204" charset="-122"/>
                <a:sym typeface="+mn-ea"/>
              </a:rPr>
              <a:t>药物损耗及医疗操作</a:t>
            </a:r>
            <a:r>
              <a:rPr sz="1200" kern="0" spc="120" dirty="0">
                <a:latin typeface="微软雅黑" panose="020B0503020204020204" charset="-122"/>
                <a:ea typeface="微软雅黑" panose="020B0503020204020204" charset="-122"/>
                <a:cs typeface="微软雅黑" panose="020B0503020204020204" charset="-122"/>
                <a:sym typeface="+mn-ea"/>
              </a:rPr>
              <a:t>，</a:t>
            </a:r>
            <a:r>
              <a:rPr sz="1200" kern="0" spc="-240" dirty="0">
                <a:latin typeface="微软雅黑" panose="020B0503020204020204" charset="-122"/>
                <a:ea typeface="微软雅黑" panose="020B0503020204020204" charset="-122"/>
                <a:cs typeface="微软雅黑" panose="020B0503020204020204" charset="-122"/>
                <a:sym typeface="+mn-ea"/>
              </a:rPr>
              <a:t> </a:t>
            </a:r>
            <a:r>
              <a:rPr sz="1200" kern="0" spc="120" dirty="0">
                <a:latin typeface="微软雅黑" panose="020B0503020204020204" charset="-122"/>
                <a:ea typeface="微软雅黑" panose="020B0503020204020204" charset="-122"/>
                <a:cs typeface="微软雅黑" panose="020B0503020204020204" charset="-122"/>
                <a:sym typeface="+mn-ea"/>
              </a:rPr>
              <a:t>进</a:t>
            </a:r>
            <a:r>
              <a:rPr sz="1200" kern="0" spc="110" dirty="0">
                <a:latin typeface="微软雅黑" panose="020B0503020204020204" charset="-122"/>
                <a:ea typeface="微软雅黑" panose="020B0503020204020204" charset="-122"/>
                <a:cs typeface="微软雅黑" panose="020B0503020204020204" charset="-122"/>
                <a:sym typeface="+mn-ea"/>
              </a:rPr>
              <a:t>一步</a:t>
            </a:r>
            <a:r>
              <a:rPr sz="1200" kern="0" spc="100" dirty="0">
                <a:latin typeface="微软雅黑" panose="020B0503020204020204" charset="-122"/>
                <a:ea typeface="微软雅黑" panose="020B0503020204020204" charset="-122"/>
                <a:cs typeface="微软雅黑" panose="020B0503020204020204" charset="-122"/>
                <a:sym typeface="+mn-ea"/>
              </a:rPr>
              <a:t>降低医疗成本，</a:t>
            </a:r>
            <a:r>
              <a:rPr sz="1200" kern="0" spc="-230" dirty="0">
                <a:latin typeface="微软雅黑" panose="020B0503020204020204" charset="-122"/>
                <a:ea typeface="微软雅黑" panose="020B0503020204020204" charset="-122"/>
                <a:cs typeface="微软雅黑" panose="020B0503020204020204" charset="-122"/>
                <a:sym typeface="+mn-ea"/>
              </a:rPr>
              <a:t> </a:t>
            </a:r>
            <a:r>
              <a:rPr sz="1200" b="1" kern="0" spc="100" dirty="0">
                <a:solidFill>
                  <a:srgbClr val="FF0000"/>
                </a:solidFill>
                <a:latin typeface="微软雅黑" panose="020B0503020204020204" charset="-122"/>
                <a:ea typeface="微软雅黑" panose="020B0503020204020204" charset="-122"/>
                <a:cs typeface="微软雅黑" panose="020B0503020204020204" charset="-122"/>
                <a:sym typeface="+mn-ea"/>
              </a:rPr>
              <a:t>节省医保基金</a:t>
            </a:r>
            <a:r>
              <a:rPr sz="1200" kern="0" spc="100" dirty="0">
                <a:latin typeface="微软雅黑" panose="020B0503020204020204" charset="-122"/>
                <a:ea typeface="微软雅黑" panose="020B0503020204020204" charset="-122"/>
                <a:cs typeface="微软雅黑" panose="020B0503020204020204" charset="-122"/>
                <a:sym typeface="+mn-ea"/>
              </a:rPr>
              <a:t>，体现公平可及，</a:t>
            </a:r>
            <a:r>
              <a:rPr sz="1200" kern="0" spc="-250" dirty="0">
                <a:latin typeface="微软雅黑" panose="020B0503020204020204" charset="-122"/>
                <a:ea typeface="微软雅黑" panose="020B0503020204020204" charset="-122"/>
                <a:cs typeface="微软雅黑" panose="020B0503020204020204" charset="-122"/>
                <a:sym typeface="+mn-ea"/>
              </a:rPr>
              <a:t> </a:t>
            </a:r>
            <a:r>
              <a:rPr sz="1200" kern="0" spc="100" dirty="0">
                <a:latin typeface="微软雅黑" panose="020B0503020204020204" charset="-122"/>
                <a:ea typeface="微软雅黑" panose="020B0503020204020204" charset="-122"/>
                <a:cs typeface="微软雅黑" panose="020B0503020204020204" charset="-122"/>
                <a:sym typeface="+mn-ea"/>
              </a:rPr>
              <a:t>符合“保基本</a:t>
            </a:r>
            <a:r>
              <a:rPr sz="1200" kern="0" spc="-250" dirty="0">
                <a:latin typeface="微软雅黑" panose="020B0503020204020204" charset="-122"/>
                <a:ea typeface="微软雅黑" panose="020B0503020204020204" charset="-122"/>
                <a:cs typeface="微软雅黑" panose="020B0503020204020204" charset="-122"/>
                <a:sym typeface="+mn-ea"/>
              </a:rPr>
              <a:t> </a:t>
            </a:r>
            <a:r>
              <a:rPr sz="1200" kern="0" spc="90" dirty="0">
                <a:latin typeface="微软雅黑" panose="020B0503020204020204" charset="-122"/>
                <a:ea typeface="微软雅黑" panose="020B0503020204020204" charset="-122"/>
                <a:cs typeface="微软雅黑" panose="020B0503020204020204" charset="-122"/>
                <a:sym typeface="+mn-ea"/>
              </a:rPr>
              <a:t>”</a:t>
            </a:r>
            <a:r>
              <a:rPr sz="1200" kern="0" spc="50" dirty="0">
                <a:latin typeface="微软雅黑" panose="020B0503020204020204" charset="-122"/>
                <a:ea typeface="微软雅黑" panose="020B0503020204020204" charset="-122"/>
                <a:cs typeface="微软雅黑" panose="020B0503020204020204" charset="-122"/>
                <a:sym typeface="+mn-ea"/>
              </a:rPr>
              <a:t>原则。</a:t>
            </a:r>
            <a:endParaRPr lang="zh-CN" altLang="en-US" sz="1200" kern="0" spc="50" dirty="0">
              <a:latin typeface="微软雅黑" panose="020B0503020204020204" charset="-122"/>
              <a:ea typeface="微软雅黑" panose="020B0503020204020204" charset="-122"/>
              <a:cs typeface="微软雅黑" panose="020B0503020204020204" charset="-122"/>
              <a:sym typeface="+mn-ea"/>
            </a:endParaRPr>
          </a:p>
        </p:txBody>
      </p:sp>
      <p:sp>
        <p:nvSpPr>
          <p:cNvPr id="30" name="文本框 29"/>
          <p:cNvSpPr txBox="1"/>
          <p:nvPr/>
        </p:nvSpPr>
        <p:spPr>
          <a:xfrm>
            <a:off x="3480435" y="4587240"/>
            <a:ext cx="8483600" cy="645160"/>
          </a:xfrm>
          <a:prstGeom prst="rect">
            <a:avLst/>
          </a:prstGeom>
          <a:noFill/>
        </p:spPr>
        <p:txBody>
          <a:bodyPr wrap="square" rtlCol="0" anchor="t">
            <a:spAutoFit/>
          </a:bodyPr>
          <a:p>
            <a:pPr marL="171450" indent="-171450">
              <a:lnSpc>
                <a:spcPct val="150000"/>
              </a:lnSpc>
              <a:buFont typeface="Wingdings" panose="05000000000000000000" charset="0"/>
              <a:buChar char="Ø"/>
            </a:pPr>
            <a:r>
              <a:rPr lang="en-US" sz="1200" kern="0" spc="70" dirty="0">
                <a:latin typeface="微软雅黑" panose="020B0503020204020204" charset="-122"/>
                <a:ea typeface="微软雅黑" panose="020B0503020204020204" charset="-122"/>
                <a:cs typeface="微软雅黑" panose="020B0503020204020204" charset="-122"/>
                <a:sym typeface="+mn-ea"/>
              </a:rPr>
              <a:t>  </a:t>
            </a:r>
            <a:r>
              <a:rPr sz="1200" kern="0" spc="70" dirty="0">
                <a:latin typeface="微软雅黑" panose="020B0503020204020204" charset="-122"/>
                <a:ea typeface="微软雅黑" panose="020B0503020204020204" charset="-122"/>
                <a:cs typeface="微软雅黑" panose="020B0503020204020204" charset="-122"/>
                <a:sym typeface="+mn-ea"/>
              </a:rPr>
              <a:t>尼莫地平口服溶液</a:t>
            </a:r>
            <a:r>
              <a:rPr lang="zh-CN" sz="1200" kern="0" spc="70" dirty="0">
                <a:latin typeface="微软雅黑" panose="020B0503020204020204" charset="-122"/>
                <a:ea typeface="微软雅黑" panose="020B0503020204020204" charset="-122"/>
                <a:cs typeface="微软雅黑" panose="020B0503020204020204" charset="-122"/>
                <a:sym typeface="+mn-ea"/>
              </a:rPr>
              <a:t>减低避光要求，</a:t>
            </a:r>
            <a:r>
              <a:rPr sz="1200" kern="0" spc="70" dirty="0">
                <a:latin typeface="微软雅黑" panose="020B0503020204020204" charset="-122"/>
                <a:ea typeface="微软雅黑" panose="020B0503020204020204" charset="-122"/>
                <a:cs typeface="微软雅黑" panose="020B0503020204020204" charset="-122"/>
                <a:sym typeface="+mn-ea"/>
              </a:rPr>
              <a:t>剂量准确，</a:t>
            </a:r>
            <a:r>
              <a:rPr sz="1200" kern="0" spc="90" dirty="0">
                <a:latin typeface="微软雅黑" panose="020B0503020204020204" charset="-122"/>
                <a:ea typeface="微软雅黑" panose="020B0503020204020204" charset="-122"/>
                <a:cs typeface="微软雅黑" panose="020B0503020204020204" charset="-122"/>
                <a:sym typeface="+mn-ea"/>
              </a:rPr>
              <a:t>临床应用安全</a:t>
            </a:r>
            <a:r>
              <a:rPr sz="1200" kern="0" spc="-20" dirty="0">
                <a:latin typeface="微软雅黑" panose="020B0503020204020204" charset="-122"/>
                <a:ea typeface="微软雅黑" panose="020B0503020204020204" charset="-122"/>
                <a:cs typeface="微软雅黑" panose="020B0503020204020204" charset="-122"/>
                <a:sym typeface="+mn-ea"/>
              </a:rPr>
              <a:t>便捷</a:t>
            </a:r>
            <a:r>
              <a:rPr lang="zh-CN" sz="1200" kern="0" spc="-20" dirty="0">
                <a:latin typeface="微软雅黑" panose="020B0503020204020204" charset="-122"/>
                <a:ea typeface="微软雅黑" panose="020B0503020204020204" charset="-122"/>
                <a:cs typeface="微软雅黑" panose="020B0503020204020204" charset="-122"/>
                <a:sym typeface="+mn-ea"/>
              </a:rPr>
              <a:t>，</a:t>
            </a:r>
            <a:r>
              <a:rPr lang="zh-CN" altLang="en-US" sz="1200" dirty="0">
                <a:latin typeface="微软雅黑" panose="020B0503020204020204" charset="-122"/>
                <a:ea typeface="微软雅黑" panose="020B0503020204020204" charset="-122"/>
                <a:cs typeface="微软雅黑" panose="020B0503020204020204" charset="-122"/>
                <a:sym typeface="Arial" panose="020B0604020202020204" pitchFamily="34" charset="0"/>
              </a:rPr>
              <a:t>管理成本低，</a:t>
            </a:r>
            <a:r>
              <a:rPr lang="zh-CN" altLang="en-US" sz="1200" b="1" dirty="0">
                <a:solidFill>
                  <a:srgbClr val="FF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不增加医疗机构额外负担；</a:t>
            </a:r>
            <a:endParaRPr lang="en-US" altLang="zh-CN" sz="1200" b="1" dirty="0">
              <a:solidFill>
                <a:srgbClr val="E47D13"/>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171450" indent="-171450">
              <a:lnSpc>
                <a:spcPct val="150000"/>
              </a:lnSpc>
              <a:buFont typeface="Wingdings" panose="05000000000000000000" charset="0"/>
              <a:buChar char="Ø"/>
            </a:pPr>
            <a:r>
              <a:rPr lang="en-US" altLang="zh-CN"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rPr>
              <a:t>  </a:t>
            </a:r>
            <a:r>
              <a:rPr lang="zh-CN" altLang="en-US"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rPr>
              <a:t>本品</a:t>
            </a:r>
            <a:r>
              <a:rPr lang="zh-CN" altLang="en-US" sz="1200" b="1" dirty="0">
                <a:solidFill>
                  <a:srgbClr val="FF0000"/>
                </a:solidFill>
                <a:effectLst/>
                <a:latin typeface="微软雅黑" panose="020B0503020204020204" charset="-122"/>
                <a:ea typeface="微软雅黑" panose="020B0503020204020204" charset="-122"/>
                <a:cs typeface="微软雅黑" panose="020B0503020204020204" charset="-122"/>
                <a:sym typeface="Arial" panose="020B0604020202020204" pitchFamily="34" charset="0"/>
              </a:rPr>
              <a:t>适用人群明确</a:t>
            </a:r>
            <a:r>
              <a:rPr lang="zh-CN" altLang="en-US"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rPr>
              <a:t>，不存在临床滥用，</a:t>
            </a:r>
            <a:r>
              <a:rPr sz="1200" kern="0" spc="90" dirty="0">
                <a:latin typeface="微软雅黑" panose="020B0503020204020204" charset="-122"/>
                <a:ea typeface="微软雅黑" panose="020B0503020204020204" charset="-122"/>
                <a:cs typeface="微软雅黑" panose="020B0503020204020204" charset="-122"/>
                <a:sym typeface="+mn-ea"/>
              </a:rPr>
              <a:t>适应症表述清晰，限制要求明确，医保经</a:t>
            </a:r>
            <a:r>
              <a:rPr sz="1200" kern="0" spc="40" dirty="0">
                <a:latin typeface="微软雅黑" panose="020B0503020204020204" charset="-122"/>
                <a:ea typeface="微软雅黑" panose="020B0503020204020204" charset="-122"/>
                <a:cs typeface="微软雅黑" panose="020B0503020204020204" charset="-122"/>
                <a:sym typeface="+mn-ea"/>
              </a:rPr>
              <a:t>办审核方便。</a:t>
            </a:r>
            <a:endParaRPr lang="zh-CN" altLang="en-US" sz="1200" kern="0" spc="40" dirty="0">
              <a:latin typeface="微软雅黑" panose="020B0503020204020204" charset="-122"/>
              <a:ea typeface="微软雅黑" panose="020B0503020204020204" charset="-122"/>
              <a:cs typeface="微软雅黑" panose="020B0503020204020204" charset="-122"/>
              <a:sym typeface="+mn-ea"/>
            </a:endParaRPr>
          </a:p>
        </p:txBody>
      </p:sp>
      <p:sp>
        <p:nvSpPr>
          <p:cNvPr id="31" name="文本框 30"/>
          <p:cNvSpPr txBox="1"/>
          <p:nvPr/>
        </p:nvSpPr>
        <p:spPr>
          <a:xfrm>
            <a:off x="3503460" y="4321360"/>
            <a:ext cx="6096000" cy="275590"/>
          </a:xfrm>
          <a:prstGeom prst="rect">
            <a:avLst/>
          </a:prstGeom>
          <a:noFill/>
        </p:spPr>
        <p:txBody>
          <a:bodyPr wrap="square" rtlCol="0" anchor="t">
            <a:spAutoFit/>
          </a:bodyPr>
          <a:p>
            <a:r>
              <a:rPr lang="zh-CN" sz="1200" b="1" kern="0" spc="140" dirty="0">
                <a:latin typeface="微软雅黑" panose="020B0503020204020204" charset="-122"/>
                <a:ea typeface="微软雅黑" panose="020B0503020204020204" charset="-122"/>
                <a:cs typeface="微软雅黑" panose="020B0503020204020204" charset="-122"/>
                <a:sym typeface="+mn-ea"/>
              </a:rPr>
              <a:t>尼莫地平口服溶液临床管理难度小</a:t>
            </a:r>
            <a:endParaRPr lang="zh-CN" sz="1200" b="1" kern="0" spc="140" dirty="0">
              <a:latin typeface="微软雅黑" panose="020B0503020204020204" charset="-122"/>
              <a:ea typeface="微软雅黑" panose="020B0503020204020204" charset="-122"/>
              <a:cs typeface="微软雅黑" panose="020B0503020204020204" charset="-122"/>
              <a:sym typeface="+mn-ea"/>
            </a:endParaRPr>
          </a:p>
        </p:txBody>
      </p:sp>
      <p:grpSp>
        <p:nvGrpSpPr>
          <p:cNvPr id="5" name="组合 4"/>
          <p:cNvGrpSpPr/>
          <p:nvPr/>
        </p:nvGrpSpPr>
        <p:grpSpPr>
          <a:xfrm>
            <a:off x="489750" y="5961565"/>
            <a:ext cx="2402205" cy="615315"/>
            <a:chOff x="13104" y="2275"/>
            <a:chExt cx="3783" cy="969"/>
          </a:xfrm>
        </p:grpSpPr>
        <p:sp>
          <p:nvSpPr>
            <p:cNvPr id="8" name="object 18"/>
            <p:cNvSpPr/>
            <p:nvPr/>
          </p:nvSpPr>
          <p:spPr>
            <a:xfrm>
              <a:off x="13104" y="2275"/>
              <a:ext cx="3783" cy="969"/>
            </a:xfrm>
            <a:custGeom>
              <a:avLst/>
              <a:gdLst/>
              <a:ahLst/>
              <a:cxnLst/>
              <a:rect l="l" t="t" r="r" b="b"/>
              <a:pathLst>
                <a:path w="2402204" h="615314">
                  <a:moveTo>
                    <a:pt x="2299335" y="0"/>
                  </a:moveTo>
                  <a:lnTo>
                    <a:pt x="102489" y="0"/>
                  </a:lnTo>
                  <a:lnTo>
                    <a:pt x="62595" y="8053"/>
                  </a:lnTo>
                  <a:lnTo>
                    <a:pt x="30018" y="30018"/>
                  </a:lnTo>
                  <a:lnTo>
                    <a:pt x="8053" y="62595"/>
                  </a:lnTo>
                  <a:lnTo>
                    <a:pt x="0" y="102488"/>
                  </a:lnTo>
                  <a:lnTo>
                    <a:pt x="0" y="512444"/>
                  </a:lnTo>
                  <a:lnTo>
                    <a:pt x="8053" y="552338"/>
                  </a:lnTo>
                  <a:lnTo>
                    <a:pt x="30018" y="584915"/>
                  </a:lnTo>
                  <a:lnTo>
                    <a:pt x="62595" y="606880"/>
                  </a:lnTo>
                  <a:lnTo>
                    <a:pt x="102489" y="614933"/>
                  </a:lnTo>
                  <a:lnTo>
                    <a:pt x="2299335" y="614933"/>
                  </a:lnTo>
                  <a:lnTo>
                    <a:pt x="2339228" y="606880"/>
                  </a:lnTo>
                  <a:lnTo>
                    <a:pt x="2371805" y="584915"/>
                  </a:lnTo>
                  <a:lnTo>
                    <a:pt x="2393770" y="552338"/>
                  </a:lnTo>
                  <a:lnTo>
                    <a:pt x="2401824" y="512444"/>
                  </a:lnTo>
                  <a:lnTo>
                    <a:pt x="2401824" y="102488"/>
                  </a:lnTo>
                  <a:lnTo>
                    <a:pt x="2393770" y="62595"/>
                  </a:lnTo>
                  <a:lnTo>
                    <a:pt x="2371805" y="30018"/>
                  </a:lnTo>
                  <a:lnTo>
                    <a:pt x="2339228" y="8053"/>
                  </a:lnTo>
                  <a:lnTo>
                    <a:pt x="2299335" y="0"/>
                  </a:lnTo>
                  <a:close/>
                </a:path>
              </a:pathLst>
            </a:custGeom>
            <a:solidFill>
              <a:srgbClr val="4DBD7A"/>
            </a:solidFill>
          </p:spPr>
          <p:txBody>
            <a:bodyPr wrap="square" lIns="0" tIns="0" rIns="0" bIns="0" rtlCol="0"/>
            <a:p>
              <a:endParaRPr>
                <a:latin typeface="微软雅黑" panose="020B0503020204020204" charset="-122"/>
                <a:ea typeface="微软雅黑" panose="020B0503020204020204" charset="-122"/>
              </a:endParaRPr>
            </a:p>
          </p:txBody>
        </p:sp>
        <p:sp>
          <p:nvSpPr>
            <p:cNvPr id="9" name="object 19"/>
            <p:cNvSpPr txBox="1"/>
            <p:nvPr/>
          </p:nvSpPr>
          <p:spPr>
            <a:xfrm>
              <a:off x="13897" y="2511"/>
              <a:ext cx="2200" cy="456"/>
            </a:xfrm>
            <a:prstGeom prst="rect">
              <a:avLst/>
            </a:prstGeom>
          </p:spPr>
          <p:txBody>
            <a:bodyPr vert="horz" wrap="square" lIns="0" tIns="12700" rIns="0" bIns="0" rtlCol="0">
              <a:spAutoFit/>
            </a:bodyPr>
            <a:p>
              <a:pPr marL="12700">
                <a:lnSpc>
                  <a:spcPct val="100000"/>
                </a:lnSpc>
                <a:spcBef>
                  <a:spcPts val="100"/>
                </a:spcBef>
              </a:pPr>
              <a:r>
                <a:rPr b="1" dirty="0">
                  <a:solidFill>
                    <a:schemeClr val="bg1"/>
                  </a:solidFill>
                  <a:latin typeface="微软雅黑" panose="020B0503020204020204" charset="-122"/>
                  <a:ea typeface="微软雅黑" panose="020B0503020204020204" charset="-122"/>
                  <a:cs typeface="微软雅黑" panose="020B0503020204020204" charset="-122"/>
                  <a:sym typeface="+mn-ea"/>
                </a:rPr>
                <a:t>公共健康影响</a:t>
              </a:r>
              <a:endParaRPr sz="1800" b="1"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pSp>
      <p:sp>
        <p:nvSpPr>
          <p:cNvPr id="12" name="Shape 2548"/>
          <p:cNvSpPr/>
          <p:nvPr/>
        </p:nvSpPr>
        <p:spPr>
          <a:xfrm>
            <a:off x="9897822" y="6062121"/>
            <a:ext cx="673570" cy="153085"/>
          </a:xfrm>
          <a:custGeom>
            <a:avLst/>
            <a:gdLst/>
            <a:ahLst/>
            <a:cxnLst>
              <a:cxn ang="0">
                <a:pos x="wd2" y="hd2"/>
              </a:cxn>
              <a:cxn ang="5400000">
                <a:pos x="wd2" y="hd2"/>
              </a:cxn>
              <a:cxn ang="10800000">
                <a:pos x="wd2" y="hd2"/>
              </a:cxn>
              <a:cxn ang="16200000">
                <a:pos x="wd2" y="hd2"/>
              </a:cxn>
            </a:cxnLst>
            <a:rect l="0" t="0" r="r" b="b"/>
            <a:pathLst>
              <a:path w="21600" h="21600" extrusionOk="0">
                <a:moveTo>
                  <a:pt x="19145" y="17280"/>
                </a:moveTo>
                <a:cubicBezTo>
                  <a:pt x="18332" y="17280"/>
                  <a:pt x="17673" y="14380"/>
                  <a:pt x="17673" y="10800"/>
                </a:cubicBezTo>
                <a:cubicBezTo>
                  <a:pt x="17673" y="7224"/>
                  <a:pt x="18332" y="4320"/>
                  <a:pt x="19145" y="4320"/>
                </a:cubicBezTo>
                <a:cubicBezTo>
                  <a:pt x="19959" y="4320"/>
                  <a:pt x="20618" y="7224"/>
                  <a:pt x="20618" y="10800"/>
                </a:cubicBezTo>
                <a:cubicBezTo>
                  <a:pt x="20618" y="14380"/>
                  <a:pt x="19959" y="17280"/>
                  <a:pt x="19145" y="17280"/>
                </a:cubicBezTo>
                <a:moveTo>
                  <a:pt x="19145" y="0"/>
                </a:moveTo>
                <a:cubicBezTo>
                  <a:pt x="17790" y="0"/>
                  <a:pt x="16691" y="4837"/>
                  <a:pt x="16691" y="10800"/>
                </a:cubicBezTo>
                <a:cubicBezTo>
                  <a:pt x="16691" y="16766"/>
                  <a:pt x="17790" y="21600"/>
                  <a:pt x="19145" y="21600"/>
                </a:cubicBezTo>
                <a:cubicBezTo>
                  <a:pt x="20501" y="21600"/>
                  <a:pt x="21600" y="16766"/>
                  <a:pt x="21600" y="10800"/>
                </a:cubicBezTo>
                <a:cubicBezTo>
                  <a:pt x="21600" y="4837"/>
                  <a:pt x="20501" y="0"/>
                  <a:pt x="19145" y="0"/>
                </a:cubicBezTo>
                <a:moveTo>
                  <a:pt x="10800" y="17280"/>
                </a:moveTo>
                <a:cubicBezTo>
                  <a:pt x="9986" y="17280"/>
                  <a:pt x="9327" y="14380"/>
                  <a:pt x="9327" y="10800"/>
                </a:cubicBezTo>
                <a:cubicBezTo>
                  <a:pt x="9327" y="7224"/>
                  <a:pt x="9986" y="4320"/>
                  <a:pt x="10800" y="4320"/>
                </a:cubicBezTo>
                <a:cubicBezTo>
                  <a:pt x="11614" y="4320"/>
                  <a:pt x="12273" y="7224"/>
                  <a:pt x="12273" y="10800"/>
                </a:cubicBezTo>
                <a:cubicBezTo>
                  <a:pt x="12273" y="14380"/>
                  <a:pt x="11614" y="17280"/>
                  <a:pt x="10800" y="17280"/>
                </a:cubicBezTo>
                <a:moveTo>
                  <a:pt x="10800" y="0"/>
                </a:moveTo>
                <a:cubicBezTo>
                  <a:pt x="9444" y="0"/>
                  <a:pt x="8345" y="4837"/>
                  <a:pt x="8345" y="10800"/>
                </a:cubicBezTo>
                <a:cubicBezTo>
                  <a:pt x="8345" y="16766"/>
                  <a:pt x="9444" y="21600"/>
                  <a:pt x="10800" y="21600"/>
                </a:cubicBezTo>
                <a:cubicBezTo>
                  <a:pt x="12156" y="21600"/>
                  <a:pt x="13255" y="16766"/>
                  <a:pt x="13255" y="10800"/>
                </a:cubicBezTo>
                <a:cubicBezTo>
                  <a:pt x="13255" y="4837"/>
                  <a:pt x="12156" y="0"/>
                  <a:pt x="10800" y="0"/>
                </a:cubicBezTo>
                <a:moveTo>
                  <a:pt x="2455" y="17280"/>
                </a:moveTo>
                <a:cubicBezTo>
                  <a:pt x="1641" y="17280"/>
                  <a:pt x="982" y="14380"/>
                  <a:pt x="982" y="10800"/>
                </a:cubicBezTo>
                <a:cubicBezTo>
                  <a:pt x="982" y="7224"/>
                  <a:pt x="1641" y="4320"/>
                  <a:pt x="2455" y="4320"/>
                </a:cubicBezTo>
                <a:cubicBezTo>
                  <a:pt x="3268" y="4320"/>
                  <a:pt x="3927" y="7224"/>
                  <a:pt x="3927" y="10800"/>
                </a:cubicBezTo>
                <a:cubicBezTo>
                  <a:pt x="3927" y="14380"/>
                  <a:pt x="3268" y="17280"/>
                  <a:pt x="2455" y="17280"/>
                </a:cubicBezTo>
                <a:moveTo>
                  <a:pt x="2455" y="0"/>
                </a:moveTo>
                <a:cubicBezTo>
                  <a:pt x="1099" y="0"/>
                  <a:pt x="0" y="4837"/>
                  <a:pt x="0" y="10800"/>
                </a:cubicBezTo>
                <a:cubicBezTo>
                  <a:pt x="0" y="16766"/>
                  <a:pt x="1099" y="21600"/>
                  <a:pt x="2455" y="21600"/>
                </a:cubicBezTo>
                <a:cubicBezTo>
                  <a:pt x="3811" y="21600"/>
                  <a:pt x="4909" y="16766"/>
                  <a:pt x="4909" y="10800"/>
                </a:cubicBezTo>
                <a:cubicBezTo>
                  <a:pt x="4909" y="4837"/>
                  <a:pt x="3811" y="0"/>
                  <a:pt x="2455" y="0"/>
                </a:cubicBezTo>
              </a:path>
            </a:pathLst>
          </a:custGeom>
          <a:solidFill>
            <a:schemeClr val="bg1"/>
          </a:solidFill>
          <a:ln w="12700">
            <a:miter lim="400000"/>
          </a:ln>
        </p:spPr>
        <p:txBody>
          <a:bodyPr lIns="19045" tIns="19045" rIns="19045" bIns="19045" anchor="ctr"/>
          <a:p>
            <a:pPr defTabSz="228600">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微软雅黑" panose="020B0503020204020204" charset="-122"/>
              <a:ea typeface="微软雅黑" panose="020B0503020204020204" charset="-122"/>
              <a:cs typeface="+mn-ea"/>
              <a:sym typeface="+mn-lt"/>
            </a:endParaRPr>
          </a:p>
        </p:txBody>
      </p:sp>
      <p:sp>
        <p:nvSpPr>
          <p:cNvPr id="13" name="圆角矩形 12"/>
          <p:cNvSpPr/>
          <p:nvPr/>
        </p:nvSpPr>
        <p:spPr>
          <a:xfrm>
            <a:off x="3175635" y="5733415"/>
            <a:ext cx="8890000" cy="1484630"/>
          </a:xfrm>
          <a:prstGeom prst="roundRect">
            <a:avLst/>
          </a:prstGeom>
          <a:solidFill>
            <a:schemeClr val="bg1">
              <a:lumMod val="95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16" name="文本框 15"/>
          <p:cNvSpPr txBox="1"/>
          <p:nvPr/>
        </p:nvSpPr>
        <p:spPr>
          <a:xfrm>
            <a:off x="3404235" y="5983605"/>
            <a:ext cx="8559800" cy="1753235"/>
          </a:xfrm>
          <a:prstGeom prst="rect">
            <a:avLst/>
          </a:prstGeom>
          <a:noFill/>
        </p:spPr>
        <p:txBody>
          <a:bodyPr wrap="square" rtlCol="0" anchor="t">
            <a:spAutoFit/>
          </a:bodyPr>
          <a:p>
            <a:pPr marL="171450" indent="-171450">
              <a:lnSpc>
                <a:spcPct val="150000"/>
              </a:lnSpc>
              <a:buFont typeface="Wingdings" panose="05000000000000000000" charset="0"/>
              <a:buChar char="Ø"/>
            </a:pPr>
            <a:r>
              <a:rPr lang="en-US" sz="1200" kern="0" spc="70" dirty="0">
                <a:latin typeface="微软雅黑" panose="020B0503020204020204" charset="-122"/>
                <a:ea typeface="微软雅黑" panose="020B0503020204020204" charset="-122"/>
                <a:cs typeface="微软雅黑" panose="020B0503020204020204" charset="-122"/>
                <a:sym typeface="+mn-ea"/>
              </a:rPr>
              <a:t>  </a:t>
            </a:r>
            <a:r>
              <a:rPr sz="1200" kern="0" spc="70" dirty="0">
                <a:latin typeface="微软雅黑" panose="020B0503020204020204" charset="-122"/>
                <a:ea typeface="微软雅黑" panose="020B0503020204020204" charset="-122"/>
                <a:cs typeface="微软雅黑" panose="020B0503020204020204" charset="-122"/>
                <a:sym typeface="+mn-ea"/>
              </a:rPr>
              <a:t>蛛网膜下腔出血（SAH）患者中颅内动脉瘤性SAH占 85%，SAH中国发病率2.0/10万人；尼莫地平是SAH 患者预后治疗指南唯一推荐的药品。</a:t>
            </a:r>
            <a:r>
              <a:rPr lang="en-US" altLang="zh-CN"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rPr>
              <a:t> </a:t>
            </a:r>
            <a:endParaRPr lang="en-US" altLang="zh-CN"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171450" indent="-171450">
              <a:lnSpc>
                <a:spcPct val="150000"/>
              </a:lnSpc>
              <a:buFont typeface="Wingdings" panose="05000000000000000000" charset="0"/>
              <a:buChar char="Ø"/>
            </a:pPr>
            <a:r>
              <a:rPr lang="en-US" altLang="zh-CN" sz="1200">
                <a:latin typeface="微软雅黑" panose="020B0503020204020204" charset="-122"/>
                <a:ea typeface="微软雅黑" panose="020B0503020204020204" charset="-122"/>
                <a:cs typeface="微软雅黑" panose="020B0503020204020204" charset="-122"/>
                <a:sym typeface="+mn-ea"/>
              </a:rPr>
              <a:t>2023 AHA/ASA《</a:t>
            </a:r>
            <a:r>
              <a:rPr lang="zh-CN" altLang="en-US" sz="1200">
                <a:latin typeface="微软雅黑" panose="020B0503020204020204" charset="-122"/>
                <a:ea typeface="微软雅黑" panose="020B0503020204020204" charset="-122"/>
                <a:cs typeface="微软雅黑" panose="020B0503020204020204" charset="-122"/>
                <a:sym typeface="+mn-ea"/>
              </a:rPr>
              <a:t>动脉瘤性蛛网膜下腔出血患者管理指南</a:t>
            </a:r>
            <a:r>
              <a:rPr lang="en-US" altLang="zh-CN" sz="1200">
                <a:latin typeface="微软雅黑" panose="020B0503020204020204" charset="-122"/>
                <a:ea typeface="微软雅黑" panose="020B0503020204020204" charset="-122"/>
                <a:cs typeface="微软雅黑" panose="020B0503020204020204" charset="-122"/>
                <a:sym typeface="+mn-ea"/>
              </a:rPr>
              <a:t> 》</a:t>
            </a:r>
            <a:r>
              <a:rPr lang="zh-CN" altLang="en-US" sz="1200">
                <a:latin typeface="微软雅黑" panose="020B0503020204020204" charset="-122"/>
                <a:ea typeface="微软雅黑" panose="020B0503020204020204" charset="-122"/>
                <a:cs typeface="微软雅黑" panose="020B0503020204020204" charset="-122"/>
                <a:sym typeface="+mn-ea"/>
              </a:rPr>
              <a:t>：</a:t>
            </a:r>
            <a:r>
              <a:rPr lang="zh-CN" sz="1200">
                <a:latin typeface="微软雅黑" panose="020B0503020204020204" charset="-122"/>
                <a:ea typeface="微软雅黑" panose="020B0503020204020204" charset="-122"/>
                <a:cs typeface="微软雅黑" panose="020B0503020204020204" charset="-122"/>
                <a:sym typeface="+mn-ea"/>
              </a:rPr>
              <a:t>尼莫地平改善神经功能，持续肠内给药可有效预防</a:t>
            </a:r>
            <a:r>
              <a:rPr lang="en-US" altLang="zh-CN" sz="1200">
                <a:latin typeface="微软雅黑" panose="020B0503020204020204" charset="-122"/>
                <a:ea typeface="微软雅黑" panose="020B0503020204020204" charset="-122"/>
                <a:cs typeface="微软雅黑" panose="020B0503020204020204" charset="-122"/>
                <a:sym typeface="+mn-ea"/>
              </a:rPr>
              <a:t>DCI</a:t>
            </a:r>
            <a:r>
              <a:rPr lang="zh-CN" altLang="en-US" sz="1200">
                <a:latin typeface="微软雅黑" panose="020B0503020204020204" charset="-122"/>
                <a:ea typeface="微软雅黑" panose="020B0503020204020204" charset="-122"/>
                <a:cs typeface="微软雅黑" panose="020B0503020204020204" charset="-122"/>
                <a:sym typeface="+mn-ea"/>
              </a:rPr>
              <a:t>并改善功能预后（</a:t>
            </a:r>
            <a:r>
              <a:rPr lang="en-US" altLang="zh-CN" sz="1200">
                <a:latin typeface="微软雅黑" panose="020B0503020204020204" charset="-122"/>
                <a:ea typeface="微软雅黑" panose="020B0503020204020204" charset="-122"/>
                <a:cs typeface="微软雅黑" panose="020B0503020204020204" charset="-122"/>
                <a:sym typeface="+mn-ea"/>
              </a:rPr>
              <a:t>Ⅰ</a:t>
            </a:r>
            <a:r>
              <a:rPr lang="zh-CN" altLang="en-US" sz="1200">
                <a:latin typeface="微软雅黑" panose="020B0503020204020204" charset="-122"/>
                <a:ea typeface="微软雅黑" panose="020B0503020204020204" charset="-122"/>
                <a:cs typeface="微软雅黑" panose="020B0503020204020204" charset="-122"/>
                <a:sym typeface="+mn-ea"/>
              </a:rPr>
              <a:t>类推荐；</a:t>
            </a:r>
            <a:r>
              <a:rPr lang="en-US" altLang="zh-CN" sz="1200">
                <a:latin typeface="微软雅黑" panose="020B0503020204020204" charset="-122"/>
                <a:ea typeface="微软雅黑" panose="020B0503020204020204" charset="-122"/>
                <a:cs typeface="微软雅黑" panose="020B0503020204020204" charset="-122"/>
                <a:sym typeface="+mn-ea"/>
              </a:rPr>
              <a:t>A</a:t>
            </a:r>
            <a:r>
              <a:rPr lang="zh-CN" altLang="en-US" sz="1200">
                <a:latin typeface="微软雅黑" panose="020B0503020204020204" charset="-122"/>
                <a:ea typeface="微软雅黑" panose="020B0503020204020204" charset="-122"/>
                <a:cs typeface="微软雅黑" panose="020B0503020204020204" charset="-122"/>
                <a:sym typeface="+mn-ea"/>
              </a:rPr>
              <a:t>级证据）</a:t>
            </a:r>
            <a:endParaRPr lang="zh-CN" altLang="en-US" sz="1200">
              <a:latin typeface="微软雅黑" panose="020B0503020204020204" charset="-122"/>
              <a:ea typeface="微软雅黑" panose="020B0503020204020204" charset="-122"/>
              <a:cs typeface="微软雅黑" panose="020B0503020204020204" charset="-122"/>
            </a:endParaRPr>
          </a:p>
          <a:p>
            <a:pPr marL="171450" indent="-171450">
              <a:lnSpc>
                <a:spcPct val="150000"/>
              </a:lnSpc>
              <a:buFont typeface="Wingdings" panose="05000000000000000000" charset="0"/>
              <a:buChar char="Ø"/>
            </a:pPr>
            <a:endParaRPr lang="en-US" altLang="zh-CN" sz="1200" dirty="0">
              <a:effectLst/>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171450" indent="-171450">
              <a:lnSpc>
                <a:spcPct val="150000"/>
              </a:lnSpc>
              <a:buFont typeface="Wingdings" panose="05000000000000000000" charset="0"/>
              <a:buChar char="Ø"/>
            </a:pPr>
            <a:endParaRPr lang="zh-CN" altLang="en-US" sz="1200" kern="0" spc="40" dirty="0">
              <a:latin typeface="微软雅黑" panose="020B0503020204020204" charset="-122"/>
              <a:ea typeface="微软雅黑" panose="020B0503020204020204" charset="-122"/>
              <a:cs typeface="微软雅黑" panose="020B0503020204020204" charset="-122"/>
              <a:sym typeface="+mn-ea"/>
            </a:endParaRPr>
          </a:p>
        </p:txBody>
      </p:sp>
      <p:sp>
        <p:nvSpPr>
          <p:cNvPr id="17" name="文本框 16"/>
          <p:cNvSpPr txBox="1"/>
          <p:nvPr/>
        </p:nvSpPr>
        <p:spPr>
          <a:xfrm>
            <a:off x="3556800" y="5764715"/>
            <a:ext cx="6096000" cy="275590"/>
          </a:xfrm>
          <a:prstGeom prst="rect">
            <a:avLst/>
          </a:prstGeom>
          <a:noFill/>
        </p:spPr>
        <p:txBody>
          <a:bodyPr wrap="square" rtlCol="0" anchor="t">
            <a:spAutoFit/>
          </a:bodyPr>
          <a:p>
            <a:r>
              <a:rPr lang="zh-CN" sz="1200" b="1" kern="0" spc="140" dirty="0">
                <a:latin typeface="微软雅黑" panose="020B0503020204020204" charset="-122"/>
                <a:ea typeface="微软雅黑" panose="020B0503020204020204" charset="-122"/>
                <a:cs typeface="微软雅黑" panose="020B0503020204020204" charset="-122"/>
                <a:sym typeface="+mn-ea"/>
              </a:rPr>
              <a:t>尼莫地平口服溶液</a:t>
            </a:r>
            <a:r>
              <a:rPr lang="zh-CN" altLang="en-US" sz="1200" b="1" kern="0" spc="140" dirty="0">
                <a:latin typeface="微软雅黑" panose="020B0503020204020204" charset="-122"/>
                <a:ea typeface="微软雅黑" panose="020B0503020204020204" charset="-122"/>
                <a:cs typeface="微软雅黑" panose="020B0503020204020204" charset="-122"/>
                <a:sym typeface="+mn-ea"/>
              </a:rPr>
              <a:t>是指南推荐</a:t>
            </a:r>
            <a:r>
              <a:rPr lang="zh-CN" sz="1200" b="1" kern="0" spc="140" dirty="0">
                <a:latin typeface="微软雅黑" panose="020B0503020204020204" charset="-122"/>
                <a:ea typeface="微软雅黑" panose="020B0503020204020204" charset="-122"/>
                <a:cs typeface="微软雅黑" panose="020B0503020204020204" charset="-122"/>
                <a:sym typeface="Arial" panose="020B0604020202020204" pitchFamily="34" charset="0"/>
              </a:rPr>
              <a:t>SAH患者预后首选剂型</a:t>
            </a:r>
            <a:endParaRPr lang="zh-CN" sz="1200" b="1" kern="0" spc="140" dirty="0">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500"/>
                                        <p:tgtEl>
                                          <p:spTgt spid="6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bldLvl="0" animBg="1"/>
      <p:bldP spid="12"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431248" y="1194934"/>
            <a:ext cx="1856105" cy="843280"/>
          </a:xfrm>
          <a:prstGeom prst="rect">
            <a:avLst/>
          </a:prstGeom>
        </p:spPr>
        <p:txBody>
          <a:bodyPr vert="horz" wrap="square" lIns="0" tIns="12700" rIns="0" bIns="0" rtlCol="0">
            <a:spAutoFit/>
          </a:bodyPr>
          <a:lstStyle/>
          <a:p>
            <a:pPr marL="12700">
              <a:lnSpc>
                <a:spcPct val="100000"/>
              </a:lnSpc>
              <a:spcBef>
                <a:spcPts val="100"/>
              </a:spcBef>
              <a:tabLst>
                <a:tab pos="1156970" algn="l"/>
              </a:tabLst>
            </a:pPr>
            <a:r>
              <a:rPr sz="5400" dirty="0">
                <a:solidFill>
                  <a:srgbClr val="00A141"/>
                </a:solidFill>
                <a:ea typeface="微软雅黑" panose="020B0503020204020204" charset="-122"/>
              </a:rPr>
              <a:t>目</a:t>
            </a:r>
            <a:r>
              <a:rPr lang="en-US" sz="5400" dirty="0">
                <a:solidFill>
                  <a:srgbClr val="00A141"/>
                </a:solidFill>
                <a:ea typeface="微软雅黑" panose="020B0503020204020204" charset="-122"/>
              </a:rPr>
              <a:t> </a:t>
            </a:r>
            <a:r>
              <a:rPr sz="5400" dirty="0">
                <a:solidFill>
                  <a:srgbClr val="00A141"/>
                </a:solidFill>
                <a:ea typeface="微软雅黑" panose="020B0503020204020204" charset="-122"/>
              </a:rPr>
              <a:t>录</a:t>
            </a:r>
            <a:endParaRPr sz="5400" dirty="0">
              <a:solidFill>
                <a:srgbClr val="00A141"/>
              </a:solidFill>
              <a:ea typeface="微软雅黑" panose="020B0503020204020204" charset="-122"/>
            </a:endParaRPr>
          </a:p>
        </p:txBody>
      </p:sp>
      <p:sp>
        <p:nvSpPr>
          <p:cNvPr id="4" name="object 4"/>
          <p:cNvSpPr txBox="1"/>
          <p:nvPr/>
        </p:nvSpPr>
        <p:spPr>
          <a:xfrm>
            <a:off x="2508415" y="2241100"/>
            <a:ext cx="1902460" cy="319405"/>
          </a:xfrm>
          <a:prstGeom prst="rect">
            <a:avLst/>
          </a:prstGeom>
        </p:spPr>
        <p:txBody>
          <a:bodyPr vert="horz" wrap="square" lIns="0" tIns="12065" rIns="0" bIns="0" rtlCol="0">
            <a:spAutoFit/>
          </a:bodyPr>
          <a:lstStyle/>
          <a:p>
            <a:pPr marL="12700">
              <a:lnSpc>
                <a:spcPct val="100000"/>
              </a:lnSpc>
              <a:spcBef>
                <a:spcPts val="95"/>
              </a:spcBef>
            </a:pPr>
            <a:r>
              <a:rPr sz="2000" b="1" spc="-30" dirty="0">
                <a:solidFill>
                  <a:srgbClr val="00A141"/>
                </a:solidFill>
                <a:latin typeface="微软雅黑" panose="020B0503020204020204" charset="-122"/>
                <a:ea typeface="微软雅黑" panose="020B0503020204020204" charset="-122"/>
                <a:cs typeface="微软雅黑" panose="020B0503020204020204" charset="-122"/>
              </a:rPr>
              <a:t>CONTANTS</a:t>
            </a:r>
            <a:endParaRPr sz="2000" b="1" spc="-30"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5" name="object 5"/>
          <p:cNvSpPr txBox="1"/>
          <p:nvPr>
            <p:custDataLst>
              <p:tags r:id="rId1"/>
            </p:custDataLst>
          </p:nvPr>
        </p:nvSpPr>
        <p:spPr>
          <a:xfrm>
            <a:off x="7753663" y="1375513"/>
            <a:ext cx="1548130"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药品基本信息</a:t>
            </a:r>
            <a:endParaRPr sz="2000">
              <a:latin typeface="微软雅黑" panose="020B0503020204020204" charset="-122"/>
              <a:ea typeface="微软雅黑" panose="020B0503020204020204" charset="-122"/>
              <a:cs typeface="微软雅黑" panose="020B0503020204020204" charset="-122"/>
            </a:endParaRPr>
          </a:p>
        </p:txBody>
      </p:sp>
      <p:sp>
        <p:nvSpPr>
          <p:cNvPr id="6" name="object 6"/>
          <p:cNvSpPr txBox="1"/>
          <p:nvPr>
            <p:custDataLst>
              <p:tags r:id="rId2"/>
            </p:custDataLst>
          </p:nvPr>
        </p:nvSpPr>
        <p:spPr>
          <a:xfrm>
            <a:off x="6808000" y="1187635"/>
            <a:ext cx="646430" cy="635635"/>
          </a:xfrm>
          <a:prstGeom prst="rect">
            <a:avLst/>
          </a:prstGeom>
          <a:solidFill>
            <a:srgbClr val="00A141"/>
          </a:solidFill>
        </p:spPr>
        <p:txBody>
          <a:bodyPr vert="horz" wrap="square" lIns="0" tIns="148590" rIns="0" bIns="0" rtlCol="0">
            <a:noAutofit/>
          </a:bodyPr>
          <a:lstStyle/>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01</a:t>
            </a:r>
            <a:endParaRPr sz="2400">
              <a:latin typeface="微软雅黑" panose="020B0503020204020204" charset="-122"/>
              <a:ea typeface="微软雅黑" panose="020B0503020204020204" charset="-122"/>
              <a:cs typeface="微软雅黑" panose="020B0503020204020204" charset="-122"/>
            </a:endParaRPr>
          </a:p>
        </p:txBody>
      </p:sp>
      <p:sp>
        <p:nvSpPr>
          <p:cNvPr id="7" name="object 7"/>
          <p:cNvSpPr txBox="1"/>
          <p:nvPr>
            <p:custDataLst>
              <p:tags r:id="rId3"/>
            </p:custDataLst>
          </p:nvPr>
        </p:nvSpPr>
        <p:spPr>
          <a:xfrm>
            <a:off x="7747848" y="2396474"/>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安全性</a:t>
            </a:r>
            <a:endParaRPr sz="2000">
              <a:latin typeface="微软雅黑" panose="020B0503020204020204" charset="-122"/>
              <a:ea typeface="微软雅黑" panose="020B0503020204020204" charset="-122"/>
              <a:cs typeface="微软雅黑" panose="020B0503020204020204" charset="-122"/>
            </a:endParaRPr>
          </a:p>
        </p:txBody>
      </p:sp>
      <p:sp>
        <p:nvSpPr>
          <p:cNvPr id="9" name="object 9"/>
          <p:cNvSpPr txBox="1"/>
          <p:nvPr>
            <p:custDataLst>
              <p:tags r:id="rId4"/>
            </p:custDataLst>
          </p:nvPr>
        </p:nvSpPr>
        <p:spPr>
          <a:xfrm>
            <a:off x="7747848" y="4648687"/>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创新性</a:t>
            </a:r>
            <a:endParaRPr sz="2000">
              <a:latin typeface="微软雅黑" panose="020B0503020204020204" charset="-122"/>
              <a:ea typeface="微软雅黑" panose="020B0503020204020204" charset="-122"/>
              <a:cs typeface="微软雅黑" panose="020B0503020204020204" charset="-122"/>
            </a:endParaRPr>
          </a:p>
        </p:txBody>
      </p:sp>
      <p:sp>
        <p:nvSpPr>
          <p:cNvPr id="11" name="object 11"/>
          <p:cNvSpPr txBox="1"/>
          <p:nvPr>
            <p:custDataLst>
              <p:tags r:id="rId5"/>
            </p:custDataLst>
          </p:nvPr>
        </p:nvSpPr>
        <p:spPr>
          <a:xfrm>
            <a:off x="7747848" y="5803070"/>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公平性</a:t>
            </a:r>
            <a:endParaRPr sz="2000">
              <a:latin typeface="微软雅黑" panose="020B0503020204020204" charset="-122"/>
              <a:ea typeface="微软雅黑" panose="020B0503020204020204" charset="-122"/>
              <a:cs typeface="微软雅黑" panose="020B0503020204020204" charset="-122"/>
            </a:endParaRPr>
          </a:p>
        </p:txBody>
      </p:sp>
      <p:sp>
        <p:nvSpPr>
          <p:cNvPr id="13" name="object 13"/>
          <p:cNvSpPr txBox="1"/>
          <p:nvPr>
            <p:custDataLst>
              <p:tags r:id="rId6"/>
            </p:custDataLst>
          </p:nvPr>
        </p:nvSpPr>
        <p:spPr>
          <a:xfrm>
            <a:off x="7747848" y="3494302"/>
            <a:ext cx="786765" cy="319405"/>
          </a:xfrm>
          <a:prstGeom prst="rect">
            <a:avLst/>
          </a:prstGeom>
        </p:spPr>
        <p:txBody>
          <a:bodyPr vert="horz" wrap="square" lIns="0" tIns="12065" rIns="0" bIns="0" rtlCol="0">
            <a:spAutoFit/>
          </a:bodyPr>
          <a:lstStyle/>
          <a:p>
            <a:pPr marL="12700">
              <a:lnSpc>
                <a:spcPct val="100000"/>
              </a:lnSpc>
              <a:spcBef>
                <a:spcPts val="95"/>
              </a:spcBef>
            </a:pPr>
            <a:r>
              <a:rPr sz="2000" spc="-5" dirty="0">
                <a:latin typeface="微软雅黑" panose="020B0503020204020204" charset="-122"/>
                <a:ea typeface="微软雅黑" panose="020B0503020204020204" charset="-122"/>
                <a:cs typeface="微软雅黑" panose="020B0503020204020204" charset="-122"/>
              </a:rPr>
              <a:t>有效性</a:t>
            </a:r>
            <a:endParaRPr sz="2000">
              <a:latin typeface="微软雅黑" panose="020B0503020204020204" charset="-122"/>
              <a:ea typeface="微软雅黑" panose="020B0503020204020204" charset="-122"/>
              <a:cs typeface="微软雅黑" panose="020B0503020204020204" charset="-122"/>
            </a:endParaRPr>
          </a:p>
        </p:txBody>
      </p:sp>
      <p:sp>
        <p:nvSpPr>
          <p:cNvPr id="15" name="object 15"/>
          <p:cNvSpPr/>
          <p:nvPr/>
        </p:nvSpPr>
        <p:spPr>
          <a:xfrm>
            <a:off x="6300380" y="1026344"/>
            <a:ext cx="0" cy="5511800"/>
          </a:xfrm>
          <a:custGeom>
            <a:avLst/>
            <a:gdLst/>
            <a:ahLst/>
            <a:cxnLst/>
            <a:rect l="l" t="t" r="r" b="b"/>
            <a:pathLst>
              <a:path h="5511800">
                <a:moveTo>
                  <a:pt x="0" y="0"/>
                </a:moveTo>
                <a:lnTo>
                  <a:pt x="0" y="5511304"/>
                </a:lnTo>
              </a:path>
            </a:pathLst>
          </a:custGeom>
          <a:ln w="9525">
            <a:solidFill>
              <a:srgbClr val="4DBD7A"/>
            </a:solidFill>
          </a:ln>
        </p:spPr>
        <p:txBody>
          <a:bodyPr wrap="square" lIns="0" tIns="0" rIns="0" bIns="0" rtlCol="0"/>
          <a:lstStyle/>
          <a:p/>
        </p:txBody>
      </p:sp>
      <p:pic>
        <p:nvPicPr>
          <p:cNvPr id="19" name="图片 18" descr="未标题-1"/>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718840" y="433255"/>
            <a:ext cx="2426335" cy="406400"/>
          </a:xfrm>
          <a:prstGeom prst="rect">
            <a:avLst/>
          </a:prstGeom>
        </p:spPr>
      </p:pic>
      <p:sp>
        <p:nvSpPr>
          <p:cNvPr id="20" name="object 6"/>
          <p:cNvSpPr txBox="1"/>
          <p:nvPr>
            <p:custDataLst>
              <p:tags r:id="rId9"/>
            </p:custDataLst>
          </p:nvPr>
        </p:nvSpPr>
        <p:spPr>
          <a:xfrm>
            <a:off x="6802285" y="222840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2</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1" name="object 6"/>
          <p:cNvSpPr txBox="1"/>
          <p:nvPr>
            <p:custDataLst>
              <p:tags r:id="rId10"/>
            </p:custDataLst>
          </p:nvPr>
        </p:nvSpPr>
        <p:spPr>
          <a:xfrm>
            <a:off x="6802285" y="333076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3</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2" name="object 6"/>
          <p:cNvSpPr txBox="1"/>
          <p:nvPr>
            <p:custDataLst>
              <p:tags r:id="rId11"/>
            </p:custDataLst>
          </p:nvPr>
        </p:nvSpPr>
        <p:spPr>
          <a:xfrm>
            <a:off x="6802285" y="449408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4</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3" name="object 6"/>
          <p:cNvSpPr txBox="1"/>
          <p:nvPr>
            <p:custDataLst>
              <p:tags r:id="rId12"/>
            </p:custDataLst>
          </p:nvPr>
        </p:nvSpPr>
        <p:spPr>
          <a:xfrm>
            <a:off x="6802285" y="5657400"/>
            <a:ext cx="646430" cy="635635"/>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5</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15" y="100330"/>
            <a:ext cx="9051290" cy="451485"/>
          </a:xfrm>
        </p:spPr>
        <p:txBody>
          <a:bodyPr wrap="square"/>
          <a:p>
            <a:r>
              <a:rPr lang="zh-CN" altLang="en-US"/>
              <a:t>尼莫地平口服溶液是蛛网膜下腔出血患者预后新选择</a:t>
            </a:r>
            <a:endParaRPr lang="zh-CN" altLang="en-US"/>
          </a:p>
        </p:txBody>
      </p:sp>
      <p:sp>
        <p:nvSpPr>
          <p:cNvPr id="5" name="文本占位符 4"/>
          <p:cNvSpPr>
            <a:spLocks noGrp="1"/>
          </p:cNvSpPr>
          <p:nvPr>
            <p:ph type="body" idx="10"/>
          </p:nvPr>
        </p:nvSpPr>
        <p:spPr/>
        <p:txBody>
          <a:bodyPr/>
          <a:p>
            <a:r>
              <a:rPr lang="zh-CN" altLang="zh-CN"/>
              <a:t>基本信息</a:t>
            </a:r>
            <a:endParaRPr lang="zh-CN" altLang="zh-CN"/>
          </a:p>
        </p:txBody>
      </p:sp>
      <p:graphicFrame>
        <p:nvGraphicFramePr>
          <p:cNvPr id="39" name="表格 4"/>
          <p:cNvGraphicFramePr>
            <a:graphicFrameLocks noGrp="1"/>
          </p:cNvGraphicFramePr>
          <p:nvPr>
            <p:custDataLst>
              <p:tags r:id="rId1"/>
            </p:custDataLst>
          </p:nvPr>
        </p:nvGraphicFramePr>
        <p:xfrm>
          <a:off x="192405" y="856615"/>
          <a:ext cx="12133580" cy="6880860"/>
        </p:xfrm>
        <a:graphic>
          <a:graphicData uri="http://schemas.openxmlformats.org/drawingml/2006/table">
            <a:tbl>
              <a:tblPr firstRow="1" bandRow="1">
                <a:tableStyleId>{D7AC3CCA-C797-4891-BE02-D94E43425B78}</a:tableStyleId>
              </a:tblPr>
              <a:tblGrid>
                <a:gridCol w="2406650"/>
                <a:gridCol w="2301240"/>
                <a:gridCol w="2993390"/>
                <a:gridCol w="4432300"/>
              </a:tblGrid>
              <a:tr h="539750">
                <a:tc>
                  <a:txBody>
                    <a:bodyPr/>
                    <a:p>
                      <a:pPr indent="0" algn="l" fontAlgn="auto">
                        <a:lnSpc>
                          <a:spcPct val="150000"/>
                        </a:lnSpc>
                        <a:buFont typeface="Wingdings" panose="05000000000000000000" pitchFamily="2" charset="2"/>
                        <a:buNone/>
                      </a:pPr>
                      <a:r>
                        <a:rPr lang="zh-CN" altLang="en-US" sz="1400" kern="0" dirty="0">
                          <a:latin typeface="微软雅黑" panose="020B0503020204020204" charset="-122"/>
                          <a:ea typeface="微软雅黑" panose="020B0503020204020204" charset="-122"/>
                          <a:sym typeface="Arial" panose="020B0604020202020204" pitchFamily="34" charset="0"/>
                        </a:rPr>
                        <a:t>通用名称</a:t>
                      </a:r>
                      <a:endParaRPr lang="zh-CN" altLang="en-US" sz="1400"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lang="zh-CN" altLang="en-US" sz="1400" b="0" kern="0" dirty="0">
                          <a:latin typeface="微软雅黑" panose="020B0503020204020204" charset="-122"/>
                          <a:ea typeface="微软雅黑" panose="020B0503020204020204" charset="-122"/>
                          <a:sym typeface="Arial" panose="020B0604020202020204" pitchFamily="34" charset="0"/>
                        </a:rPr>
                        <a:t>尼莫地平口服溶液</a:t>
                      </a:r>
                      <a:endParaRPr lang="zh-CN" altLang="en-US" sz="1400" b="0" kern="0" dirty="0">
                        <a:latin typeface="微软雅黑" panose="020B0503020204020204" charset="-122"/>
                        <a:ea typeface="微软雅黑" panose="020B0503020204020204" charset="-122"/>
                        <a:sym typeface="Arial" panose="020B0604020202020204" pitchFamily="34" charset="0"/>
                      </a:endParaRPr>
                    </a:p>
                  </a:txBody>
                  <a:tcPr anchor="ctr">
                    <a:solidFill>
                      <a:schemeClr val="bg1"/>
                    </a:solidFill>
                  </a:tcPr>
                </a:tc>
                <a:tc>
                  <a:txBody>
                    <a:bodyPr/>
                    <a:p>
                      <a:pPr indent="0" algn="l" fontAlgn="auto">
                        <a:lnSpc>
                          <a:spcPct val="150000"/>
                        </a:lnSpc>
                        <a:buFont typeface="Wingdings" panose="05000000000000000000" pitchFamily="2" charset="2"/>
                        <a:buNone/>
                      </a:pPr>
                      <a:r>
                        <a:rPr lang="zh-CN" altLang="en-US" sz="1400" b="1" kern="0" dirty="0">
                          <a:latin typeface="微软雅黑" panose="020B0503020204020204" charset="-122"/>
                          <a:ea typeface="微软雅黑" panose="020B0503020204020204" charset="-122"/>
                          <a:sym typeface="Arial" panose="020B0604020202020204" pitchFamily="34" charset="0"/>
                        </a:rPr>
                        <a:t>注册规格</a:t>
                      </a:r>
                      <a:endParaRPr lang="zh-CN" altLang="en-US" sz="1400" b="1"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237ml</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1.422g </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10ml</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60mg</a:t>
                      </a:r>
                      <a:endPar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r>
              <a:tr h="324485">
                <a:tc>
                  <a:txBody>
                    <a:bodyPr/>
                    <a:p>
                      <a:pPr indent="0" algn="l" fontAlgn="auto">
                        <a:lnSpc>
                          <a:spcPct val="150000"/>
                        </a:lnSpc>
                        <a:buFont typeface="Wingdings" panose="05000000000000000000" pitchFamily="2" charset="2"/>
                        <a:buNone/>
                      </a:pPr>
                      <a:r>
                        <a:rPr lang="zh-CN" altLang="zh-CN" sz="1400" b="1" kern="0" dirty="0">
                          <a:effectLst/>
                          <a:latin typeface="微软雅黑" panose="020B0503020204020204" charset="-122"/>
                          <a:ea typeface="微软雅黑" panose="020B0503020204020204" charset="-122"/>
                          <a:sym typeface="Arial" panose="020B0604020202020204" pitchFamily="34" charset="0"/>
                        </a:rPr>
                        <a:t>中国大陆首次上市时间</a:t>
                      </a:r>
                      <a:endParaRPr lang="zh-CN" altLang="zh-CN" sz="1400" b="1" kern="0" dirty="0">
                        <a:solidFill>
                          <a:schemeClr val="tx1"/>
                        </a:solidFill>
                        <a:effectLst/>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lang="en-US" altLang="zh-CN" sz="1400" kern="0" dirty="0">
                          <a:solidFill>
                            <a:schemeClr val="tx1"/>
                          </a:solidFill>
                          <a:latin typeface="微软雅黑" panose="020B0503020204020204" charset="-122"/>
                          <a:ea typeface="微软雅黑" panose="020B0503020204020204" charset="-122"/>
                          <a:sym typeface="Arial" panose="020B0604020202020204" pitchFamily="34" charset="0"/>
                        </a:rPr>
                        <a:t>2022.01.18</a:t>
                      </a:r>
                      <a:endParaRPr lang="en-US" altLang="zh-CN" sz="1400"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chemeClr val="bg1"/>
                    </a:solidFill>
                  </a:tcPr>
                </a:tc>
                <a:tc>
                  <a:txBody>
                    <a:bodyPr/>
                    <a:p>
                      <a:pPr indent="0" algn="l" fontAlgn="auto">
                        <a:lnSpc>
                          <a:spcPct val="150000"/>
                        </a:lnSpc>
                      </a:pP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是否为</a:t>
                      </a:r>
                      <a:r>
                        <a:rPr lang="en-US" altLang="zh-CN"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OTC</a:t>
                      </a:r>
                      <a:endParaRPr lang="en-US" altLang="zh-CN"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lang="zh-CN" altLang="en-US" sz="1400" kern="0" dirty="0">
                          <a:solidFill>
                            <a:schemeClr val="tx1"/>
                          </a:solidFill>
                          <a:latin typeface="微软雅黑" panose="020B0503020204020204" charset="-122"/>
                          <a:ea typeface="微软雅黑" panose="020B0503020204020204" charset="-122"/>
                          <a:sym typeface="Arial" panose="020B0604020202020204" pitchFamily="34" charset="0"/>
                        </a:rPr>
                        <a:t>否</a:t>
                      </a:r>
                      <a:endParaRPr lang="zh-CN" altLang="en-US" sz="1400"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chemeClr val="bg1"/>
                    </a:solidFill>
                  </a:tcPr>
                </a:tc>
              </a:tr>
              <a:tr h="1630680">
                <a:tc>
                  <a:txBody>
                    <a:bodyPr/>
                    <a:p>
                      <a:pPr indent="0" algn="l" fontAlgn="auto">
                        <a:lnSpc>
                          <a:spcPct val="150000"/>
                        </a:lnSpc>
                        <a:buFont typeface="Wingdings" panose="05000000000000000000" pitchFamily="2" charset="2"/>
                        <a:buNone/>
                      </a:pPr>
                      <a:r>
                        <a:rPr lang="zh-CN" altLang="en-US" sz="1400" b="1" kern="0" dirty="0">
                          <a:latin typeface="微软雅黑" panose="020B0503020204020204" charset="-122"/>
                          <a:ea typeface="微软雅黑" panose="020B0503020204020204" charset="-122"/>
                          <a:cs typeface="微软雅黑" panose="020B0503020204020204" charset="-122"/>
                          <a:sym typeface="Arial" panose="020B0604020202020204" pitchFamily="34" charset="0"/>
                        </a:rPr>
                        <a:t>全球首个上市国家</a:t>
                      </a:r>
                      <a:r>
                        <a:rPr lang="en-US" altLang="zh-CN" sz="1400" b="1" kern="0" dirty="0">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b="1" kern="0" dirty="0">
                          <a:latin typeface="微软雅黑" panose="020B0503020204020204" charset="-122"/>
                          <a:ea typeface="微软雅黑" panose="020B0503020204020204" charset="-122"/>
                          <a:cs typeface="微软雅黑" panose="020B0503020204020204" charset="-122"/>
                          <a:sym typeface="Arial" panose="020B0604020202020204" pitchFamily="34" charset="0"/>
                        </a:rPr>
                        <a:t>地区及上市时间</a:t>
                      </a:r>
                      <a:endPar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美国</a:t>
                      </a:r>
                      <a:r>
                        <a:rPr lang="zh-CN"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2013年5月</a:t>
                      </a:r>
                      <a:endPar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c>
                  <a:txBody>
                    <a:bodyPr/>
                    <a:p>
                      <a:pPr indent="0" algn="l" fontAlgn="auto">
                        <a:lnSpc>
                          <a:spcPct val="150000"/>
                        </a:lnSpc>
                        <a:buFont typeface="Wingdings" panose="05000000000000000000" pitchFamily="2" charset="2"/>
                        <a:buNone/>
                      </a:pPr>
                      <a:r>
                        <a:rPr lang="zh-CN" altLang="en-US" sz="1400" b="1" kern="0" dirty="0">
                          <a:latin typeface="微软雅黑" panose="020B0503020204020204" charset="-122"/>
                          <a:ea typeface="微软雅黑" panose="020B0503020204020204" charset="-122"/>
                          <a:sym typeface="Arial" panose="020B0604020202020204" pitchFamily="34" charset="0"/>
                        </a:rPr>
                        <a:t>目前大陆地通用名药品的上市情况</a:t>
                      </a:r>
                      <a:endParaRPr lang="zh-CN" altLang="en-US" sz="1400" b="1"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a:txBody>
                    <a:bodyPr/>
                    <a:p>
                      <a:pPr indent="0" algn="l" fontAlgn="auto">
                        <a:lnSpc>
                          <a:spcPct val="150000"/>
                        </a:lnSpc>
                      </a:pP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国内共</a:t>
                      </a:r>
                      <a:r>
                        <a:rPr lang="en-US" altLang="zh-CN" sz="1400" dirty="0">
                          <a:latin typeface="微软雅黑" panose="020B0503020204020204" charset="-122"/>
                          <a:ea typeface="微软雅黑" panose="020B0503020204020204" charset="-122"/>
                          <a:cs typeface="微软雅黑" panose="020B0503020204020204" charset="-122"/>
                          <a:sym typeface="微软雅黑" panose="020B0503020204020204" charset="-122"/>
                        </a:rPr>
                        <a:t>9</a:t>
                      </a:r>
                      <a:r>
                        <a:rPr lang="zh-CN" altLang="en-US" sz="1400" dirty="0">
                          <a:latin typeface="微软雅黑" panose="020B0503020204020204" charset="-122"/>
                          <a:ea typeface="微软雅黑" panose="020B0503020204020204" charset="-122"/>
                          <a:cs typeface="微软雅黑" panose="020B0503020204020204" charset="-122"/>
                          <a:sym typeface="微软雅黑" panose="020B0503020204020204" charset="-122"/>
                        </a:rPr>
                        <a:t>个厂家：</a:t>
                      </a:r>
                      <a:endParaRPr lang="en-US" altLang="zh-CN"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algn="l" fontAlgn="auto">
                        <a:lnSpc>
                          <a:spcPct val="150000"/>
                        </a:lnSpc>
                      </a:pPr>
                      <a:r>
                        <a:rPr lang="en-US" altLang="zh-CN"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20ml</a:t>
                      </a:r>
                      <a:r>
                        <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60mg</a:t>
                      </a:r>
                      <a:r>
                        <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江苏恒瑞、浙江核力欣健药业</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algn="l" fontAlgn="auto">
                        <a:lnSpc>
                          <a:spcPct val="150000"/>
                        </a:lnSpc>
                      </a:pP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10ml</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60mg</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：海南广升誉、浙江国镜药业、南京泽恒医药、常州四药</a:t>
                      </a:r>
                      <a:endPar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algn="l" fontAlgn="auto">
                        <a:lnSpc>
                          <a:spcPct val="150000"/>
                        </a:lnSpc>
                      </a:pP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237ml</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1.422g</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海南全星制药、成都倍特得诺</a:t>
                      </a:r>
                      <a:endPar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algn="l" fontAlgn="auto">
                        <a:lnSpc>
                          <a:spcPct val="150000"/>
                        </a:lnSpc>
                      </a:pP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237ml</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1.422g/10ml</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en-US" altLang="zh-CN"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60mg</a:t>
                      </a:r>
                      <a:r>
                        <a:rPr lang="zh-CN" altLang="en-US" sz="120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湖南先施</a:t>
                      </a:r>
                      <a:endParaRPr lang="zh-CN" altLang="en-US" sz="12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r>
              <a:tr h="443230">
                <a:tc>
                  <a:txBody>
                    <a:bodyPr/>
                    <a:p>
                      <a:pPr indent="0" algn="l" fontAlgn="auto">
                        <a:lnSpc>
                          <a:spcPct val="150000"/>
                        </a:lnSpc>
                        <a:buFont typeface="Wingdings" panose="05000000000000000000" pitchFamily="2" charset="2"/>
                        <a:buNone/>
                      </a:pP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鼓励仿制药</a:t>
                      </a:r>
                      <a:r>
                        <a:rPr lang="en-US" altLang="zh-CN"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儿童用药清单</a:t>
                      </a:r>
                      <a:endPar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rgbClr val="D0E5F4"/>
                    </a:solidFill>
                  </a:tcPr>
                </a:tc>
                <a:tc gridSpan="3">
                  <a:txBody>
                    <a:bodyPr/>
                    <a:p>
                      <a:pPr indent="0" algn="l" fontAlgn="auto" latinLnBrk="1">
                        <a:lnSpc>
                          <a:spcPct val="150000"/>
                        </a:lnSpc>
                        <a:buNone/>
                      </a:pPr>
                      <a:r>
                        <a:rPr lang="zh-CN" altLang="en-US" sz="1400" kern="0" dirty="0">
                          <a:solidFill>
                            <a:schemeClr val="tx1"/>
                          </a:solidFill>
                          <a:latin typeface="微软雅黑" panose="020B0503020204020204" charset="-122"/>
                          <a:ea typeface="微软雅黑" panose="020B0503020204020204" charset="-122"/>
                          <a:sym typeface="Arial" panose="020B0604020202020204" pitchFamily="34" charset="0"/>
                        </a:rPr>
                        <a:t>首批鼓励研发申报儿童药品清单</a:t>
                      </a:r>
                      <a:endParaRPr lang="zh-CN" altLang="en-US" sz="1400"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chemeClr val="bg1"/>
                    </a:solidFill>
                  </a:tcPr>
                </a:tc>
                <a:tc hMerge="1">
                  <a:tcPr/>
                </a:tc>
                <a:tc hMerge="1">
                  <a:tcPr/>
                </a:tc>
              </a:tr>
              <a:tr h="669290">
                <a:tc>
                  <a:txBody>
                    <a:bodyPr/>
                    <a:p>
                      <a:pPr indent="0" algn="l" fontAlgn="auto">
                        <a:lnSpc>
                          <a:spcPct val="150000"/>
                        </a:lnSpc>
                        <a:buFont typeface="Wingdings" panose="05000000000000000000" pitchFamily="2" charset="2"/>
                        <a:buNone/>
                      </a:pPr>
                      <a:r>
                        <a:rPr lang="zh-CN" altLang="en-US" sz="1400" b="1" kern="0" dirty="0">
                          <a:latin typeface="微软雅黑" panose="020B0503020204020204" charset="-122"/>
                          <a:ea typeface="微软雅黑" panose="020B0503020204020204" charset="-122"/>
                          <a:sym typeface="Arial" panose="020B0604020202020204" pitchFamily="34" charset="0"/>
                        </a:rPr>
                        <a:t>适应症</a:t>
                      </a:r>
                      <a:endParaRPr lang="zh-CN" altLang="en-US" sz="1400" b="1"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gridSpan="3">
                  <a:txBody>
                    <a:bodyPr/>
                    <a:p>
                      <a:pPr indent="0" algn="l" fontAlgn="auto" latinLnBrk="1">
                        <a:lnSpc>
                          <a:spcPct val="150000"/>
                        </a:lnSpc>
                      </a:pPr>
                      <a:r>
                        <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本品适用于颅内囊性动脉瘤破裂的蛛网膜下腔出血(SAH)成人患者，通过降低缺血性神经损伤的发生率和严重程度来改善患者神经系统预后，无论患者发作后的神经状况如何(即Hunt和Hess 1-5级)。</a:t>
                      </a:r>
                      <a:endPar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c hMerge="1">
                  <a:tcPr/>
                </a:tc>
                <a:tc hMerge="1">
                  <a:tcPr/>
                </a:tc>
              </a:tr>
              <a:tr h="949960">
                <a:tc>
                  <a:txBody>
                    <a:bodyPr/>
                    <a:p>
                      <a:pPr indent="0" algn="l" fontAlgn="auto">
                        <a:lnSpc>
                          <a:spcPct val="150000"/>
                        </a:lnSpc>
                        <a:buFont typeface="Wingdings" panose="05000000000000000000" pitchFamily="2" charset="2"/>
                        <a:buNone/>
                      </a:pPr>
                      <a:r>
                        <a:rPr lang="zh-CN" altLang="en-US" sz="1400" b="1" kern="0" dirty="0">
                          <a:solidFill>
                            <a:schemeClr val="tx1"/>
                          </a:solidFill>
                          <a:latin typeface="微软雅黑" panose="020B0503020204020204" charset="-122"/>
                          <a:ea typeface="微软雅黑" panose="020B0503020204020204" charset="-122"/>
                          <a:sym typeface="Arial" panose="020B0604020202020204" pitchFamily="34" charset="0"/>
                        </a:rPr>
                        <a:t>用法用量</a:t>
                      </a:r>
                      <a:endParaRPr lang="zh-CN" altLang="en-US" sz="1400" b="1" kern="0" dirty="0">
                        <a:solidFill>
                          <a:schemeClr val="tx1"/>
                        </a:solidFill>
                        <a:latin typeface="微软雅黑" panose="020B0503020204020204" charset="-122"/>
                        <a:ea typeface="微软雅黑" panose="020B0503020204020204" charset="-122"/>
                        <a:sym typeface="Arial" panose="020B0604020202020204" pitchFamily="34" charset="0"/>
                      </a:endParaRPr>
                    </a:p>
                  </a:txBody>
                  <a:tcPr anchor="ctr">
                    <a:solidFill>
                      <a:srgbClr val="D0E5F4"/>
                    </a:solidFill>
                  </a:tcPr>
                </a:tc>
                <a:tc gridSpan="3">
                  <a:txBody>
                    <a:bodyPr/>
                    <a:p>
                      <a:pPr indent="0" algn="l" fontAlgn="auto" latinLnBrk="1">
                        <a:lnSpc>
                          <a:spcPct val="150000"/>
                        </a:lnSpc>
                      </a:pPr>
                      <a:r>
                        <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口服途径给药的推荐剂量为一次10ml(60mg)，每4小时一次，连续给药21天。</a:t>
                      </a:r>
                      <a:r>
                        <a:rPr lang="zh-CN" altLang="en-US"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通过鼻胃管或胃管给药需使用一次性无菌注射器</a:t>
                      </a:r>
                      <a:r>
                        <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，每4小时经鼻胃管或胃管给予10ml(60mg)，连续21天。每次给药后，用注射器抽取0.9%的生理盐水10ml，然后将鼻胃管或胃管中剩余内容物冲洗至胃中。</a:t>
                      </a:r>
                      <a:endParaRPr sz="140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c hMerge="1">
                  <a:tcPr/>
                </a:tc>
                <a:tc hMerge="1">
                  <a:tcPr/>
                </a:tc>
              </a:tr>
              <a:tr h="959485">
                <a:tc>
                  <a:txBody>
                    <a:bodyPr/>
                    <a:p>
                      <a:pPr indent="0" algn="l" fontAlgn="auto">
                        <a:lnSpc>
                          <a:spcPct val="150000"/>
                        </a:lnSpc>
                        <a:buFont typeface="Wingdings" panose="05000000000000000000" pitchFamily="2" charset="2"/>
                        <a:buNone/>
                      </a:pP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参照药品建议：</a:t>
                      </a:r>
                      <a:r>
                        <a:rPr lang="zh-CN" altLang="en-US"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尼莫地平注射液</a:t>
                      </a:r>
                      <a:r>
                        <a:rPr lang="en-US" altLang="zh-CN"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尼莫地平片</a:t>
                      </a:r>
                      <a:r>
                        <a:rPr lang="en-US" altLang="zh-CN"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胶囊</a:t>
                      </a:r>
                      <a:endParaRPr lang="zh-CN" altLang="en-US" sz="1400" b="1" kern="0" dirty="0">
                        <a:solidFill>
                          <a:srgbClr val="0070C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rgbClr val="D0E5F4"/>
                    </a:solidFill>
                  </a:tcPr>
                </a:tc>
                <a:tc gridSpan="3">
                  <a:txBody>
                    <a:bodyPr/>
                    <a:p>
                      <a:pPr indent="0" algn="l" fontAlgn="auto" latinLnBrk="1">
                        <a:lnSpc>
                          <a:spcPct val="150000"/>
                        </a:lnSpc>
                        <a:buNone/>
                      </a:pP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尼莫地平注射液：医保乙类，尼莫地平口服常释制剂：医保甲类</a:t>
                      </a:r>
                      <a:endPar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indent="0" algn="l" fontAlgn="auto" latinLnBrk="1">
                        <a:lnSpc>
                          <a:spcPct val="150000"/>
                        </a:lnSpc>
                        <a:buNone/>
                      </a:pP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选择理由：</a:t>
                      </a:r>
                      <a:r>
                        <a:rPr lang="zh-CN" altLang="en-US" sz="1400" b="0"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根据说明书及指南推荐，蛛网膜下腔出血(SAH) 患者尼莫地平注射液治疗5-14天后序贯使用口服剂型给药7天。</a:t>
                      </a:r>
                      <a:r>
                        <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本品可替代该序贯疗法，减少给药操作，减少不良反应，方便患者用药。</a:t>
                      </a:r>
                      <a:endParaRPr lang="zh-CN" altLang="en-US" sz="1400" b="1" kern="0" dirty="0">
                        <a:solidFill>
                          <a:schemeClr val="tx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solidFill>
                      <a:schemeClr val="bg1"/>
                    </a:solidFill>
                  </a:tcPr>
                </a:tc>
                <a:tc hMerge="1">
                  <a:tcPr>
                    <a:solidFill>
                      <a:schemeClr val="bg1"/>
                    </a:solidFill>
                  </a:tcPr>
                </a:tc>
                <a:tc hMerge="1">
                  <a:tcPr>
                    <a:solidFill>
                      <a:schemeClr val="bg1"/>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99235" y="94615"/>
            <a:ext cx="7127875" cy="451485"/>
          </a:xfrm>
        </p:spPr>
        <p:txBody>
          <a:bodyPr wrap="square"/>
          <a:p>
            <a:r>
              <a:rPr lang="zh-CN" altLang="en-US"/>
              <a:t>蛛网膜下腔出血患者存在未满足需求</a:t>
            </a:r>
            <a:endParaRPr lang="zh-CN" altLang="en-US"/>
          </a:p>
        </p:txBody>
      </p:sp>
      <p:sp>
        <p:nvSpPr>
          <p:cNvPr id="5" name="文本占位符 4"/>
          <p:cNvSpPr>
            <a:spLocks noGrp="1"/>
          </p:cNvSpPr>
          <p:nvPr>
            <p:ph type="body" idx="10"/>
          </p:nvPr>
        </p:nvSpPr>
        <p:spPr/>
        <p:txBody>
          <a:bodyPr/>
          <a:p>
            <a:r>
              <a:rPr lang="zh-CN" altLang="en-US"/>
              <a:t>基本信息</a:t>
            </a:r>
            <a:endParaRPr lang="zh-CN" altLang="en-US"/>
          </a:p>
        </p:txBody>
      </p:sp>
      <p:pic>
        <p:nvPicPr>
          <p:cNvPr id="7" name="object 7"/>
          <p:cNvPicPr/>
          <p:nvPr/>
        </p:nvPicPr>
        <p:blipFill>
          <a:blip r:embed="rId1" cstate="print"/>
          <a:stretch>
            <a:fillRect/>
          </a:stretch>
        </p:blipFill>
        <p:spPr>
          <a:xfrm>
            <a:off x="356235" y="2973070"/>
            <a:ext cx="4678045" cy="4073525"/>
          </a:xfrm>
          <a:prstGeom prst="rect">
            <a:avLst/>
          </a:prstGeom>
        </p:spPr>
      </p:pic>
      <p:sp>
        <p:nvSpPr>
          <p:cNvPr id="3" name="圆角矩形 2"/>
          <p:cNvSpPr/>
          <p:nvPr/>
        </p:nvSpPr>
        <p:spPr>
          <a:xfrm>
            <a:off x="1493685" y="2761800"/>
            <a:ext cx="2144395" cy="533400"/>
          </a:xfrm>
          <a:prstGeom prst="roundRect">
            <a:avLst>
              <a:gd name="adj" fmla="val 32857"/>
            </a:avLst>
          </a:prstGeom>
          <a:solidFill>
            <a:srgbClr val="009E4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治疗现状</a:t>
            </a:r>
            <a:endParaRPr lang="zh-CN" altLang="en-US">
              <a:latin typeface="微软雅黑" panose="020B0503020204020204" charset="-122"/>
              <a:ea typeface="微软雅黑" panose="020B0503020204020204" charset="-122"/>
            </a:endParaRPr>
          </a:p>
        </p:txBody>
      </p:sp>
      <p:sp>
        <p:nvSpPr>
          <p:cNvPr id="16" name="object 16"/>
          <p:cNvSpPr txBox="1"/>
          <p:nvPr/>
        </p:nvSpPr>
        <p:spPr>
          <a:xfrm>
            <a:off x="661035" y="3371215"/>
            <a:ext cx="3925570" cy="2868930"/>
          </a:xfrm>
          <a:prstGeom prst="rect">
            <a:avLst/>
          </a:prstGeom>
        </p:spPr>
        <p:txBody>
          <a:bodyPr vert="horz" wrap="square" lIns="0" tIns="12700" rIns="0" bIns="0" rtlCol="0">
            <a:spAutoFit/>
          </a:bodyPr>
          <a:p>
            <a:pPr marL="314960" marR="5080" indent="-285750" algn="just">
              <a:lnSpc>
                <a:spcPct val="125000"/>
              </a:lnSpc>
              <a:spcBef>
                <a:spcPts val="100"/>
              </a:spcBef>
              <a:buFont typeface="Wingdings" panose="05000000000000000000"/>
              <a:buChar char=""/>
              <a:tabLst>
                <a:tab pos="315595" algn="l"/>
              </a:tabLst>
            </a:pPr>
            <a:r>
              <a:rPr lang="en-US" altLang="zh-CN"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 </a:t>
            </a:r>
            <a:r>
              <a:rPr lang="en-US" altLang="zh-CN" sz="1400" spc="-5" dirty="0">
                <a:solidFill>
                  <a:schemeClr val="tx1"/>
                </a:solidFill>
                <a:latin typeface="微软雅黑" panose="020B0503020204020204" charset="-122"/>
                <a:ea typeface="微软雅黑" panose="020B0503020204020204" charset="-122"/>
                <a:cs typeface="微软雅黑" panose="020B0503020204020204" charset="-122"/>
                <a:sym typeface="+mn-ea"/>
              </a:rPr>
              <a:t>2023 AHA/ASA </a:t>
            </a:r>
            <a:r>
              <a:rPr lang="zh-CN" altLang="en-US" sz="1400" spc="-5" dirty="0">
                <a:solidFill>
                  <a:schemeClr val="tx1"/>
                </a:solidFill>
                <a:latin typeface="微软雅黑" panose="020B0503020204020204" charset="-122"/>
                <a:ea typeface="微软雅黑" panose="020B0503020204020204" charset="-122"/>
                <a:cs typeface="微软雅黑" panose="020B0503020204020204" charset="-122"/>
                <a:sym typeface="+mn-ea"/>
              </a:rPr>
              <a:t>《动脉瘤性蛛网膜下腔出血患者管理指南</a:t>
            </a:r>
            <a:r>
              <a:rPr lang="en-US" altLang="zh-CN" sz="1400" spc="-5" dirty="0">
                <a:solidFill>
                  <a:schemeClr val="tx1"/>
                </a:solidFill>
                <a:latin typeface="微软雅黑" panose="020B0503020204020204" charset="-122"/>
                <a:ea typeface="微软雅黑" panose="020B0503020204020204" charset="-122"/>
                <a:cs typeface="微软雅黑" panose="020B0503020204020204" charset="-122"/>
                <a:sym typeface="+mn-ea"/>
              </a:rPr>
              <a:t> </a:t>
            </a:r>
            <a:r>
              <a:rPr lang="zh-CN" altLang="en-US" sz="1400" spc="-5"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首推尼莫地平肠内给药</a:t>
            </a:r>
            <a:r>
              <a:rPr lang="en-US" altLang="zh-CN"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(I</a:t>
            </a:r>
            <a:r>
              <a:rPr lang="zh-CN" altLang="en-US"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a:t>
            </a:r>
            <a:r>
              <a:rPr lang="en-US" altLang="zh-CN"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A</a:t>
            </a:r>
            <a:r>
              <a:rPr lang="zh-CN" altLang="en-US"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a:t>
            </a:r>
            <a:r>
              <a:rPr lang="zh-CN" altLang="en-US" sz="1400" spc="-5" dirty="0">
                <a:solidFill>
                  <a:schemeClr val="tx1"/>
                </a:solidFill>
                <a:latin typeface="微软雅黑" panose="020B0503020204020204" charset="-122"/>
                <a:ea typeface="微软雅黑" panose="020B0503020204020204" charset="-122"/>
                <a:cs typeface="微软雅黑" panose="020B0503020204020204" charset="-122"/>
                <a:sym typeface="+mn-ea"/>
              </a:rPr>
              <a:t>其余权威指南均推荐口服尼莫地平</a:t>
            </a:r>
            <a:r>
              <a:rPr lang="en-US" altLang="zh-CN" sz="1400" spc="-5" dirty="0">
                <a:solidFill>
                  <a:schemeClr val="tx1"/>
                </a:solidFill>
                <a:latin typeface="微软雅黑" panose="020B0503020204020204" charset="-122"/>
                <a:ea typeface="微软雅黑" panose="020B0503020204020204" charset="-122"/>
                <a:cs typeface="微软雅黑" panose="020B0503020204020204" charset="-122"/>
                <a:sym typeface="+mn-ea"/>
              </a:rPr>
              <a:t>(I</a:t>
            </a:r>
            <a:r>
              <a:rPr lang="zh-CN" altLang="en-US" sz="1400" spc="-5"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400" spc="-5" dirty="0">
                <a:solidFill>
                  <a:schemeClr val="tx1"/>
                </a:solidFill>
                <a:latin typeface="微软雅黑" panose="020B0503020204020204" charset="-122"/>
                <a:ea typeface="微软雅黑" panose="020B0503020204020204" charset="-122"/>
                <a:cs typeface="微软雅黑" panose="020B0503020204020204" charset="-122"/>
                <a:sym typeface="+mn-ea"/>
              </a:rPr>
              <a:t>A)</a:t>
            </a:r>
            <a:endParaRPr lang="en-US" altLang="zh-CN" sz="1400" spc="-5"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314960" marR="5080" indent="-285750" algn="just">
              <a:lnSpc>
                <a:spcPct val="125000"/>
              </a:lnSpc>
              <a:spcBef>
                <a:spcPts val="100"/>
              </a:spcBef>
              <a:buFont typeface="Wingdings" panose="05000000000000000000"/>
              <a:buChar char=""/>
              <a:tabLst>
                <a:tab pos="315595" algn="l"/>
              </a:tabLst>
            </a:pPr>
            <a:endParaRPr sz="1400">
              <a:latin typeface="微软雅黑" panose="020B0503020204020204" charset="-122"/>
              <a:ea typeface="微软雅黑" panose="020B0503020204020204" charset="-122"/>
              <a:cs typeface="微软雅黑" panose="020B0503020204020204" charset="-122"/>
            </a:endParaRPr>
          </a:p>
          <a:p>
            <a:pPr marL="314960" marR="5080" indent="-285750" algn="just">
              <a:lnSpc>
                <a:spcPct val="125000"/>
              </a:lnSpc>
              <a:spcBef>
                <a:spcPts val="100"/>
              </a:spcBef>
              <a:buFont typeface="Wingdings" panose="05000000000000000000"/>
              <a:buChar char=""/>
              <a:tabLst>
                <a:tab pos="315595" algn="l"/>
              </a:tabLst>
            </a:pPr>
            <a:r>
              <a:rPr sz="1400" b="1" spc="65" dirty="0">
                <a:solidFill>
                  <a:srgbClr val="EB792D"/>
                </a:solidFill>
                <a:latin typeface="微软雅黑" panose="020B0503020204020204" charset="-122"/>
                <a:ea typeface="微软雅黑" panose="020B0503020204020204" charset="-122"/>
                <a:cs typeface="微软雅黑" panose="020B0503020204020204" charset="-122"/>
              </a:rPr>
              <a:t>美</a:t>
            </a:r>
            <a:r>
              <a:rPr sz="1400" b="1" spc="70" dirty="0">
                <a:solidFill>
                  <a:srgbClr val="EB792D"/>
                </a:solidFill>
                <a:latin typeface="微软雅黑" panose="020B0503020204020204" charset="-122"/>
                <a:ea typeface="微软雅黑" panose="020B0503020204020204" charset="-122"/>
                <a:cs typeface="微软雅黑" panose="020B0503020204020204" charset="-122"/>
              </a:rPr>
              <a:t>国</a:t>
            </a:r>
            <a:r>
              <a:rPr sz="1400" b="1" spc="15" dirty="0">
                <a:solidFill>
                  <a:srgbClr val="EB792D"/>
                </a:solidFill>
                <a:latin typeface="微软雅黑" panose="020B0503020204020204" charset="-122"/>
                <a:ea typeface="微软雅黑" panose="020B0503020204020204" charset="-122"/>
                <a:cs typeface="微软雅黑" panose="020B0503020204020204" charset="-122"/>
              </a:rPr>
              <a:t>FDA</a:t>
            </a:r>
            <a:r>
              <a:rPr sz="1400" b="1" spc="65" dirty="0">
                <a:solidFill>
                  <a:srgbClr val="EB792D"/>
                </a:solidFill>
                <a:latin typeface="微软雅黑" panose="020B0503020204020204" charset="-122"/>
                <a:ea typeface="微软雅黑" panose="020B0503020204020204" charset="-122"/>
                <a:cs typeface="微软雅黑" panose="020B0503020204020204" charset="-122"/>
              </a:rPr>
              <a:t>至</a:t>
            </a:r>
            <a:r>
              <a:rPr sz="1400" b="1" spc="70" dirty="0">
                <a:solidFill>
                  <a:srgbClr val="EB792D"/>
                </a:solidFill>
                <a:latin typeface="微软雅黑" panose="020B0503020204020204" charset="-122"/>
                <a:ea typeface="微软雅黑" panose="020B0503020204020204" charset="-122"/>
                <a:cs typeface="微软雅黑" panose="020B0503020204020204" charset="-122"/>
              </a:rPr>
              <a:t>今未批</a:t>
            </a:r>
            <a:r>
              <a:rPr sz="1400" b="1" spc="65" dirty="0">
                <a:solidFill>
                  <a:srgbClr val="EB792D"/>
                </a:solidFill>
                <a:latin typeface="微软雅黑" panose="020B0503020204020204" charset="-122"/>
                <a:ea typeface="微软雅黑" panose="020B0503020204020204" charset="-122"/>
                <a:cs typeface="微软雅黑" panose="020B0503020204020204" charset="-122"/>
              </a:rPr>
              <a:t>准</a:t>
            </a:r>
            <a:r>
              <a:rPr sz="1400" b="1" spc="70" dirty="0">
                <a:solidFill>
                  <a:srgbClr val="EB792D"/>
                </a:solidFill>
                <a:latin typeface="微软雅黑" panose="020B0503020204020204" charset="-122"/>
                <a:ea typeface="微软雅黑" panose="020B0503020204020204" charset="-122"/>
                <a:cs typeface="微软雅黑" panose="020B0503020204020204" charset="-122"/>
              </a:rPr>
              <a:t>尼莫地</a:t>
            </a:r>
            <a:r>
              <a:rPr sz="1400" b="1" spc="65" dirty="0">
                <a:solidFill>
                  <a:srgbClr val="EB792D"/>
                </a:solidFill>
                <a:latin typeface="微软雅黑" panose="020B0503020204020204" charset="-122"/>
                <a:ea typeface="微软雅黑" panose="020B0503020204020204" charset="-122"/>
                <a:cs typeface="微软雅黑" panose="020B0503020204020204" charset="-122"/>
              </a:rPr>
              <a:t>平</a:t>
            </a:r>
            <a:r>
              <a:rPr sz="1400" b="1" spc="70" dirty="0">
                <a:solidFill>
                  <a:srgbClr val="EB792D"/>
                </a:solidFill>
                <a:latin typeface="微软雅黑" panose="020B0503020204020204" charset="-122"/>
                <a:ea typeface="微软雅黑" panose="020B0503020204020204" charset="-122"/>
                <a:cs typeface="微软雅黑" panose="020B0503020204020204" charset="-122"/>
              </a:rPr>
              <a:t>注</a:t>
            </a:r>
            <a:r>
              <a:rPr sz="1400" b="1" spc="65" dirty="0">
                <a:solidFill>
                  <a:srgbClr val="EB792D"/>
                </a:solidFill>
                <a:latin typeface="微软雅黑" panose="020B0503020204020204" charset="-122"/>
                <a:ea typeface="微软雅黑" panose="020B0503020204020204" charset="-122"/>
                <a:cs typeface="微软雅黑" panose="020B0503020204020204" charset="-122"/>
              </a:rPr>
              <a:t>射</a:t>
            </a:r>
            <a:r>
              <a:rPr sz="1400" b="1" spc="-5" dirty="0">
                <a:solidFill>
                  <a:srgbClr val="EB792D"/>
                </a:solidFill>
                <a:latin typeface="微软雅黑" panose="020B0503020204020204" charset="-122"/>
                <a:ea typeface="微软雅黑" panose="020B0503020204020204" charset="-122"/>
                <a:cs typeface="微软雅黑" panose="020B0503020204020204" charset="-122"/>
              </a:rPr>
              <a:t>剂 </a:t>
            </a:r>
            <a:r>
              <a:rPr sz="1400" b="1" spc="70" dirty="0">
                <a:solidFill>
                  <a:srgbClr val="EB792D"/>
                </a:solidFill>
                <a:latin typeface="微软雅黑" panose="020B0503020204020204" charset="-122"/>
                <a:ea typeface="微软雅黑" panose="020B0503020204020204" charset="-122"/>
                <a:cs typeface="微软雅黑" panose="020B0503020204020204" charset="-122"/>
              </a:rPr>
              <a:t>型，要</a:t>
            </a:r>
            <a:r>
              <a:rPr sz="1400" b="1" spc="75" dirty="0">
                <a:solidFill>
                  <a:srgbClr val="EB792D"/>
                </a:solidFill>
                <a:latin typeface="微软雅黑" panose="020B0503020204020204" charset="-122"/>
                <a:ea typeface="微软雅黑" panose="020B0503020204020204" charset="-122"/>
                <a:cs typeface="微软雅黑" panose="020B0503020204020204" charset="-122"/>
              </a:rPr>
              <a:t>求</a:t>
            </a:r>
            <a:r>
              <a:rPr sz="1400" b="1" spc="70" dirty="0">
                <a:solidFill>
                  <a:srgbClr val="EB792D"/>
                </a:solidFill>
                <a:latin typeface="微软雅黑" panose="020B0503020204020204" charset="-122"/>
                <a:ea typeface="微软雅黑" panose="020B0503020204020204" charset="-122"/>
                <a:cs typeface="微软雅黑" panose="020B0503020204020204" charset="-122"/>
              </a:rPr>
              <a:t>开发口</a:t>
            </a:r>
            <a:r>
              <a:rPr sz="1400" b="1" spc="75" dirty="0">
                <a:solidFill>
                  <a:srgbClr val="EB792D"/>
                </a:solidFill>
                <a:latin typeface="微软雅黑" panose="020B0503020204020204" charset="-122"/>
                <a:ea typeface="微软雅黑" panose="020B0503020204020204" charset="-122"/>
                <a:cs typeface="微软雅黑" panose="020B0503020204020204" charset="-122"/>
              </a:rPr>
              <a:t>服</a:t>
            </a:r>
            <a:r>
              <a:rPr sz="1400" b="1" spc="70" dirty="0">
                <a:solidFill>
                  <a:srgbClr val="EB792D"/>
                </a:solidFill>
                <a:latin typeface="微软雅黑" panose="020B0503020204020204" charset="-122"/>
                <a:ea typeface="微软雅黑" panose="020B0503020204020204" charset="-122"/>
                <a:cs typeface="微软雅黑" panose="020B0503020204020204" charset="-122"/>
              </a:rPr>
              <a:t>溶液，</a:t>
            </a:r>
            <a:r>
              <a:rPr sz="1400" b="1" spc="75" dirty="0">
                <a:solidFill>
                  <a:srgbClr val="EB792D"/>
                </a:solidFill>
                <a:latin typeface="微软雅黑" panose="020B0503020204020204" charset="-122"/>
                <a:ea typeface="微软雅黑" panose="020B0503020204020204" charset="-122"/>
                <a:cs typeface="微软雅黑" panose="020B0503020204020204" charset="-122"/>
              </a:rPr>
              <a:t>以</a:t>
            </a:r>
            <a:r>
              <a:rPr sz="1400" b="1" spc="70" dirty="0">
                <a:solidFill>
                  <a:srgbClr val="EB792D"/>
                </a:solidFill>
                <a:latin typeface="微软雅黑" panose="020B0503020204020204" charset="-122"/>
                <a:ea typeface="微软雅黑" panose="020B0503020204020204" charset="-122"/>
                <a:cs typeface="微软雅黑" panose="020B0503020204020204" charset="-122"/>
              </a:rPr>
              <a:t>便吞咽困 </a:t>
            </a:r>
            <a:r>
              <a:rPr sz="1400" b="1" spc="-5" dirty="0">
                <a:solidFill>
                  <a:srgbClr val="EB792D"/>
                </a:solidFill>
                <a:latin typeface="微软雅黑" panose="020B0503020204020204" charset="-122"/>
                <a:ea typeface="微软雅黑" panose="020B0503020204020204" charset="-122"/>
                <a:cs typeface="微软雅黑" panose="020B0503020204020204" charset="-122"/>
              </a:rPr>
              <a:t>难的患者服用</a:t>
            </a:r>
            <a:endParaRPr sz="1400">
              <a:latin typeface="微软雅黑" panose="020B0503020204020204" charset="-122"/>
              <a:ea typeface="微软雅黑" panose="020B0503020204020204" charset="-122"/>
              <a:cs typeface="微软雅黑" panose="020B0503020204020204" charset="-122"/>
            </a:endParaRPr>
          </a:p>
          <a:p>
            <a:pPr marL="298450" marR="21590" indent="-285750" algn="just">
              <a:lnSpc>
                <a:spcPct val="125000"/>
              </a:lnSpc>
              <a:spcBef>
                <a:spcPts val="1075"/>
              </a:spcBef>
              <a:buFont typeface="Wingdings" panose="05000000000000000000"/>
              <a:buChar char=""/>
              <a:tabLst>
                <a:tab pos="298450" algn="l"/>
              </a:tabLst>
            </a:pPr>
            <a:r>
              <a:rPr sz="1400" spc="-5" dirty="0">
                <a:latin typeface="微软雅黑" panose="020B0503020204020204" charset="-122"/>
                <a:ea typeface="微软雅黑" panose="020B0503020204020204" charset="-122"/>
                <a:cs typeface="微软雅黑" panose="020B0503020204020204" charset="-122"/>
              </a:rPr>
              <a:t>S</a:t>
            </a:r>
            <a:r>
              <a:rPr sz="1400" dirty="0">
                <a:latin typeface="微软雅黑" panose="020B0503020204020204" charset="-122"/>
                <a:ea typeface="微软雅黑" panose="020B0503020204020204" charset="-122"/>
                <a:cs typeface="微软雅黑" panose="020B0503020204020204" charset="-122"/>
              </a:rPr>
              <a:t>A</a:t>
            </a:r>
            <a:r>
              <a:rPr sz="1400" spc="70" dirty="0">
                <a:latin typeface="微软雅黑" panose="020B0503020204020204" charset="-122"/>
                <a:ea typeface="微软雅黑" panose="020B0503020204020204" charset="-122"/>
                <a:cs typeface="微软雅黑" panose="020B0503020204020204" charset="-122"/>
              </a:rPr>
              <a:t>H发</a:t>
            </a:r>
            <a:r>
              <a:rPr sz="1400" spc="75" dirty="0">
                <a:latin typeface="微软雅黑" panose="020B0503020204020204" charset="-122"/>
                <a:ea typeface="微软雅黑" panose="020B0503020204020204" charset="-122"/>
                <a:cs typeface="微软雅黑" panose="020B0503020204020204" charset="-122"/>
              </a:rPr>
              <a:t>生</a:t>
            </a:r>
            <a:r>
              <a:rPr sz="1400" spc="70" dirty="0">
                <a:latin typeface="微软雅黑" panose="020B0503020204020204" charset="-122"/>
                <a:ea typeface="微软雅黑" panose="020B0503020204020204" charset="-122"/>
                <a:cs typeface="微软雅黑" panose="020B0503020204020204" charset="-122"/>
              </a:rPr>
              <a:t>后，</a:t>
            </a:r>
            <a:r>
              <a:rPr sz="1400" b="1" spc="70" dirty="0">
                <a:solidFill>
                  <a:srgbClr val="EB792D"/>
                </a:solidFill>
                <a:latin typeface="微软雅黑" panose="020B0503020204020204" charset="-122"/>
                <a:ea typeface="微软雅黑" panose="020B0503020204020204" charset="-122"/>
                <a:cs typeface="微软雅黑" panose="020B0503020204020204" charset="-122"/>
              </a:rPr>
              <a:t>国</a:t>
            </a:r>
            <a:r>
              <a:rPr sz="1400" b="1" spc="75" dirty="0">
                <a:solidFill>
                  <a:srgbClr val="EB792D"/>
                </a:solidFill>
                <a:latin typeface="微软雅黑" panose="020B0503020204020204" charset="-122"/>
                <a:ea typeface="微软雅黑" panose="020B0503020204020204" charset="-122"/>
                <a:cs typeface="微软雅黑" panose="020B0503020204020204" charset="-122"/>
              </a:rPr>
              <a:t>内</a:t>
            </a:r>
            <a:r>
              <a:rPr sz="1400" b="1" spc="70" dirty="0">
                <a:solidFill>
                  <a:srgbClr val="EB792D"/>
                </a:solidFill>
                <a:latin typeface="微软雅黑" panose="020B0503020204020204" charset="-122"/>
                <a:ea typeface="微软雅黑" panose="020B0503020204020204" charset="-122"/>
                <a:cs typeface="微软雅黑" panose="020B0503020204020204" charset="-122"/>
              </a:rPr>
              <a:t>目前常使用尼莫地 </a:t>
            </a:r>
            <a:r>
              <a:rPr sz="1400" b="1" spc="45" dirty="0">
                <a:solidFill>
                  <a:srgbClr val="EB792D"/>
                </a:solidFill>
                <a:latin typeface="微软雅黑" panose="020B0503020204020204" charset="-122"/>
                <a:ea typeface="微软雅黑" panose="020B0503020204020204" charset="-122"/>
                <a:cs typeface="微软雅黑" panose="020B0503020204020204" charset="-122"/>
              </a:rPr>
              <a:t>平注射液+胶囊/片剂序贯疗法</a:t>
            </a:r>
            <a:r>
              <a:rPr sz="1400" spc="45" dirty="0">
                <a:latin typeface="微软雅黑" panose="020B0503020204020204" charset="-122"/>
                <a:ea typeface="微软雅黑" panose="020B0503020204020204" charset="-122"/>
                <a:cs typeface="微软雅黑" panose="020B0503020204020204" charset="-122"/>
              </a:rPr>
              <a:t>来改善</a:t>
            </a:r>
            <a:r>
              <a:rPr sz="1400" spc="70" dirty="0">
                <a:latin typeface="微软雅黑" panose="020B0503020204020204" charset="-122"/>
                <a:ea typeface="微软雅黑" panose="020B0503020204020204" charset="-122"/>
                <a:cs typeface="微软雅黑" panose="020B0503020204020204" charset="-122"/>
              </a:rPr>
              <a:t>患者神</a:t>
            </a:r>
            <a:r>
              <a:rPr sz="1400" spc="75" dirty="0">
                <a:latin typeface="微软雅黑" panose="020B0503020204020204" charset="-122"/>
                <a:ea typeface="微软雅黑" panose="020B0503020204020204" charset="-122"/>
                <a:cs typeface="微软雅黑" panose="020B0503020204020204" charset="-122"/>
              </a:rPr>
              <a:t>经</a:t>
            </a:r>
            <a:r>
              <a:rPr sz="1400" spc="70" dirty="0">
                <a:latin typeface="微软雅黑" panose="020B0503020204020204" charset="-122"/>
                <a:ea typeface="微软雅黑" panose="020B0503020204020204" charset="-122"/>
                <a:cs typeface="微软雅黑" panose="020B0503020204020204" charset="-122"/>
              </a:rPr>
              <a:t>系统预</a:t>
            </a:r>
            <a:r>
              <a:rPr sz="1400" spc="75" dirty="0">
                <a:latin typeface="微软雅黑" panose="020B0503020204020204" charset="-122"/>
                <a:ea typeface="微软雅黑" panose="020B0503020204020204" charset="-122"/>
                <a:cs typeface="微软雅黑" panose="020B0503020204020204" charset="-122"/>
              </a:rPr>
              <a:t>后</a:t>
            </a:r>
            <a:r>
              <a:rPr sz="1400" spc="70" dirty="0">
                <a:latin typeface="微软雅黑" panose="020B0503020204020204" charset="-122"/>
                <a:ea typeface="微软雅黑" panose="020B0503020204020204" charset="-122"/>
                <a:cs typeface="微软雅黑" panose="020B0503020204020204" charset="-122"/>
              </a:rPr>
              <a:t>，首先</a:t>
            </a:r>
            <a:r>
              <a:rPr sz="1400" spc="75" dirty="0">
                <a:latin typeface="微软雅黑" panose="020B0503020204020204" charset="-122"/>
                <a:ea typeface="微软雅黑" panose="020B0503020204020204" charset="-122"/>
                <a:cs typeface="微软雅黑" panose="020B0503020204020204" charset="-122"/>
              </a:rPr>
              <a:t>使</a:t>
            </a:r>
            <a:r>
              <a:rPr sz="1400" spc="70" dirty="0">
                <a:latin typeface="微软雅黑" panose="020B0503020204020204" charset="-122"/>
                <a:ea typeface="微软雅黑" panose="020B0503020204020204" charset="-122"/>
                <a:cs typeface="微软雅黑" panose="020B0503020204020204" charset="-122"/>
              </a:rPr>
              <a:t>用注射液</a:t>
            </a:r>
            <a:r>
              <a:rPr sz="1400" spc="60" dirty="0">
                <a:latin typeface="微软雅黑" panose="020B0503020204020204" charset="-122"/>
                <a:ea typeface="微软雅黑" panose="020B0503020204020204" charset="-122"/>
                <a:cs typeface="微软雅黑" panose="020B0503020204020204" charset="-122"/>
              </a:rPr>
              <a:t>治疗</a:t>
            </a:r>
            <a:r>
              <a:rPr sz="1400" spc="-5" dirty="0">
                <a:latin typeface="微软雅黑" panose="020B0503020204020204" charset="-122"/>
                <a:ea typeface="微软雅黑" panose="020B0503020204020204" charset="-122"/>
                <a:cs typeface="微软雅黑" panose="020B0503020204020204" charset="-122"/>
              </a:rPr>
              <a:t>5-1</a:t>
            </a:r>
            <a:r>
              <a:rPr sz="1400" spc="60" dirty="0">
                <a:latin typeface="微软雅黑" panose="020B0503020204020204" charset="-122"/>
                <a:ea typeface="微软雅黑" panose="020B0503020204020204" charset="-122"/>
                <a:cs typeface="微软雅黑" panose="020B0503020204020204" charset="-122"/>
              </a:rPr>
              <a:t>4天后转口服尼莫地平片剂治</a:t>
            </a:r>
            <a:r>
              <a:rPr sz="1400" spc="-5" dirty="0">
                <a:latin typeface="微软雅黑" panose="020B0503020204020204" charset="-122"/>
                <a:ea typeface="微软雅黑" panose="020B0503020204020204" charset="-122"/>
                <a:cs typeface="微软雅黑" panose="020B0503020204020204" charset="-122"/>
              </a:rPr>
              <a:t>疗7天</a:t>
            </a:r>
            <a:endParaRPr sz="1400">
              <a:latin typeface="微软雅黑" panose="020B0503020204020204" charset="-122"/>
              <a:ea typeface="微软雅黑" panose="020B0503020204020204" charset="-122"/>
              <a:cs typeface="微软雅黑" panose="020B0503020204020204" charset="-122"/>
            </a:endParaRPr>
          </a:p>
        </p:txBody>
      </p:sp>
      <p:pic>
        <p:nvPicPr>
          <p:cNvPr id="17" name="object 7"/>
          <p:cNvPicPr/>
          <p:nvPr/>
        </p:nvPicPr>
        <p:blipFill>
          <a:blip r:embed="rId1" cstate="print"/>
          <a:stretch>
            <a:fillRect/>
          </a:stretch>
        </p:blipFill>
        <p:spPr>
          <a:xfrm>
            <a:off x="5080000" y="2557780"/>
            <a:ext cx="7097395" cy="4559935"/>
          </a:xfrm>
          <a:prstGeom prst="rect">
            <a:avLst/>
          </a:prstGeom>
        </p:spPr>
      </p:pic>
      <p:sp>
        <p:nvSpPr>
          <p:cNvPr id="18" name="圆角矩形 17"/>
          <p:cNvSpPr/>
          <p:nvPr/>
        </p:nvSpPr>
        <p:spPr>
          <a:xfrm>
            <a:off x="7214400" y="2427790"/>
            <a:ext cx="2616200" cy="533400"/>
          </a:xfrm>
          <a:prstGeom prst="roundRect">
            <a:avLst>
              <a:gd name="adj" fmla="val 32857"/>
            </a:avLst>
          </a:prstGeom>
          <a:solidFill>
            <a:srgbClr val="009E4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b="1" dirty="0">
                <a:solidFill>
                  <a:srgbClr val="FFFFFF"/>
                </a:solidFill>
                <a:latin typeface="微软雅黑" panose="020B0503020204020204" charset="-122"/>
                <a:ea typeface="微软雅黑" panose="020B0503020204020204" charset="-122"/>
                <a:cs typeface="微软雅黑" panose="020B0503020204020204" charset="-122"/>
                <a:sym typeface="+mn-ea"/>
              </a:rPr>
              <a:t>未满足的治疗需求</a:t>
            </a:r>
            <a:endParaRPr lang="zh-CN" altLang="en-US" b="1" dirty="0">
              <a:solidFill>
                <a:srgbClr val="FFFFFF"/>
              </a:solidFill>
              <a:latin typeface="微软雅黑" panose="020B0503020204020204" charset="-122"/>
              <a:ea typeface="微软雅黑" panose="020B0503020204020204" charset="-122"/>
              <a:cs typeface="微软雅黑" panose="020B0503020204020204" charset="-122"/>
              <a:sym typeface="+mn-ea"/>
            </a:endParaRPr>
          </a:p>
        </p:txBody>
      </p:sp>
      <p:sp>
        <p:nvSpPr>
          <p:cNvPr id="28" name="object 28"/>
          <p:cNvSpPr txBox="1"/>
          <p:nvPr/>
        </p:nvSpPr>
        <p:spPr>
          <a:xfrm>
            <a:off x="5537835" y="3904615"/>
            <a:ext cx="6177915" cy="1998980"/>
          </a:xfrm>
          <a:prstGeom prst="rect">
            <a:avLst/>
          </a:prstGeom>
          <a:ln w="12700">
            <a:solidFill>
              <a:srgbClr val="213E58"/>
            </a:solidFill>
          </a:ln>
        </p:spPr>
        <p:txBody>
          <a:bodyPr vert="horz" wrap="square" lIns="0" tIns="12700" rIns="0" bIns="0" rtlCol="0">
            <a:noAutofit/>
          </a:bodyPr>
          <a:p>
            <a:pPr marL="426720" marR="290830" indent="-285750">
              <a:lnSpc>
                <a:spcPct val="128000"/>
              </a:lnSpc>
              <a:spcBef>
                <a:spcPts val="100"/>
              </a:spcBef>
              <a:buFont typeface="Wingdings" panose="05000000000000000000"/>
              <a:buChar char=""/>
              <a:tabLst>
                <a:tab pos="426720" algn="l"/>
                <a:tab pos="427355" algn="l"/>
              </a:tabLst>
            </a:pPr>
            <a:r>
              <a:rPr sz="1200" dirty="0">
                <a:latin typeface="微软雅黑" panose="020B0503020204020204" charset="-122"/>
                <a:ea typeface="微软雅黑" panose="020B0503020204020204" charset="-122"/>
                <a:cs typeface="微软雅黑" panose="020B0503020204020204" charset="-122"/>
              </a:rPr>
              <a:t>注射液酒精含量极高。东亚人群酒精过敏发生率高达</a:t>
            </a:r>
            <a:r>
              <a:rPr sz="1200" spc="-5" dirty="0">
                <a:latin typeface="微软雅黑" panose="020B0503020204020204" charset="-122"/>
                <a:ea typeface="微软雅黑" panose="020B0503020204020204" charset="-122"/>
                <a:cs typeface="微软雅黑" panose="020B0503020204020204" charset="-122"/>
              </a:rPr>
              <a:t>40</a:t>
            </a:r>
            <a:r>
              <a:rPr sz="1200" dirty="0">
                <a:latin typeface="微软雅黑" panose="020B0503020204020204" charset="-122"/>
                <a:ea typeface="微软雅黑" panose="020B0503020204020204" charset="-122"/>
                <a:cs typeface="微软雅黑" panose="020B0503020204020204" charset="-122"/>
              </a:rPr>
              <a:t>%，而使用尼莫地平注射液乙醇日摄入量高达</a:t>
            </a:r>
            <a:r>
              <a:rPr sz="1600" b="1" spc="-5" dirty="0">
                <a:solidFill>
                  <a:srgbClr val="C00000"/>
                </a:solidFill>
                <a:latin typeface="微软雅黑" panose="020B0503020204020204" charset="-122"/>
                <a:ea typeface="微软雅黑" panose="020B0503020204020204" charset="-122"/>
                <a:cs typeface="微软雅黑" panose="020B0503020204020204" charset="-122"/>
              </a:rPr>
              <a:t>50g</a:t>
            </a:r>
            <a:r>
              <a:rPr sz="1200" spc="-5"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足剂量</a:t>
            </a:r>
            <a:r>
              <a:rPr sz="1200" spc="-5" dirty="0">
                <a:latin typeface="微软雅黑" panose="020B0503020204020204" charset="-122"/>
                <a:ea typeface="微软雅黑" panose="020B0503020204020204" charset="-122"/>
                <a:cs typeface="微软雅黑" panose="020B0503020204020204" charset="-122"/>
              </a:rPr>
              <a:t>5</a:t>
            </a:r>
            <a:r>
              <a:rPr sz="1200" dirty="0">
                <a:latin typeface="微软雅黑" panose="020B0503020204020204" charset="-122"/>
                <a:ea typeface="微软雅黑" panose="020B0503020204020204" charset="-122"/>
                <a:cs typeface="微软雅黑" panose="020B0503020204020204" charset="-122"/>
              </a:rPr>
              <a:t>针</a:t>
            </a:r>
            <a:r>
              <a:rPr sz="1200" spc="-5"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天），为口服溶液的</a:t>
            </a:r>
            <a:r>
              <a:rPr sz="1600" b="1" dirty="0">
                <a:solidFill>
                  <a:srgbClr val="C00000"/>
                </a:solidFill>
                <a:latin typeface="微软雅黑" panose="020B0503020204020204" charset="-122"/>
                <a:ea typeface="微软雅黑" panose="020B0503020204020204" charset="-122"/>
                <a:cs typeface="微软雅黑" panose="020B0503020204020204" charset="-122"/>
              </a:rPr>
              <a:t>86</a:t>
            </a:r>
            <a:r>
              <a:rPr sz="1200" b="1" dirty="0">
                <a:solidFill>
                  <a:srgbClr val="C00000"/>
                </a:solidFill>
                <a:latin typeface="微软雅黑" panose="020B0503020204020204" charset="-122"/>
                <a:ea typeface="微软雅黑" panose="020B0503020204020204" charset="-122"/>
                <a:cs typeface="微软雅黑" panose="020B0503020204020204" charset="-122"/>
              </a:rPr>
              <a:t>倍</a:t>
            </a:r>
            <a:endParaRPr sz="1200">
              <a:latin typeface="微软雅黑" panose="020B0503020204020204" charset="-122"/>
              <a:ea typeface="微软雅黑" panose="020B0503020204020204" charset="-122"/>
              <a:cs typeface="微软雅黑" panose="020B0503020204020204" charset="-122"/>
            </a:endParaRPr>
          </a:p>
          <a:p>
            <a:pPr marL="363220" lvl="1" indent="0">
              <a:lnSpc>
                <a:spcPct val="100000"/>
              </a:lnSpc>
              <a:spcBef>
                <a:spcPts val="915"/>
              </a:spcBef>
              <a:buSzPct val="90000"/>
              <a:buNone/>
              <a:tabLst>
                <a:tab pos="710565" algn="l"/>
              </a:tabLst>
            </a:pPr>
            <a:r>
              <a:rPr lang="en-US" sz="1050" dirty="0">
                <a:latin typeface="微软雅黑" panose="020B0503020204020204" charset="-122"/>
                <a:ea typeface="微软雅黑" panose="020B0503020204020204" charset="-122"/>
                <a:cs typeface="微软雅黑" panose="020B0503020204020204" charset="-122"/>
              </a:rPr>
              <a:t>1</a:t>
            </a:r>
            <a:r>
              <a:rPr lang="zh-CN" altLang="en-US" sz="1050" dirty="0">
                <a:latin typeface="微软雅黑" panose="020B0503020204020204" charset="-122"/>
                <a:ea typeface="微软雅黑" panose="020B0503020204020204" charset="-122"/>
                <a:cs typeface="微软雅黑" panose="020B0503020204020204" charset="-122"/>
              </a:rPr>
              <a:t>、</a:t>
            </a:r>
            <a:r>
              <a:rPr sz="1050" dirty="0">
                <a:latin typeface="微软雅黑" panose="020B0503020204020204" charset="-122"/>
                <a:ea typeface="微软雅黑" panose="020B0503020204020204" charset="-122"/>
                <a:cs typeface="微软雅黑" panose="020B0503020204020204" charset="-122"/>
              </a:rPr>
              <a:t>乙醇溶媒易引起</a:t>
            </a:r>
            <a:r>
              <a:rPr sz="1050" b="1" dirty="0">
                <a:solidFill>
                  <a:srgbClr val="C00000"/>
                </a:solidFill>
                <a:latin typeface="微软雅黑" panose="020B0503020204020204" charset="-122"/>
                <a:ea typeface="微软雅黑" panose="020B0503020204020204" charset="-122"/>
                <a:cs typeface="微软雅黑" panose="020B0503020204020204" charset="-122"/>
              </a:rPr>
              <a:t>静脉炎</a:t>
            </a:r>
            <a:r>
              <a:rPr sz="1050" dirty="0">
                <a:latin typeface="微软雅黑" panose="020B0503020204020204" charset="-122"/>
                <a:ea typeface="微软雅黑" panose="020B0503020204020204" charset="-122"/>
                <a:cs typeface="微软雅黑" panose="020B0503020204020204" charset="-122"/>
              </a:rPr>
              <a:t>，发生率高达</a:t>
            </a:r>
            <a:r>
              <a:rPr sz="1050" b="1" spc="-5" dirty="0">
                <a:solidFill>
                  <a:srgbClr val="C00000"/>
                </a:solidFill>
                <a:latin typeface="微软雅黑" panose="020B0503020204020204" charset="-122"/>
                <a:ea typeface="微软雅黑" panose="020B0503020204020204" charset="-122"/>
                <a:cs typeface="微软雅黑" panose="020B0503020204020204" charset="-122"/>
              </a:rPr>
              <a:t>13-35%</a:t>
            </a:r>
            <a:r>
              <a:rPr sz="1050" spc="-5" dirty="0">
                <a:latin typeface="微软雅黑" panose="020B0503020204020204" charset="-122"/>
                <a:ea typeface="微软雅黑" panose="020B0503020204020204" charset="-122"/>
                <a:cs typeface="微软雅黑" panose="020B0503020204020204" charset="-122"/>
              </a:rPr>
              <a:t>，</a:t>
            </a:r>
            <a:r>
              <a:rPr sz="1050" dirty="0">
                <a:latin typeface="微软雅黑" panose="020B0503020204020204" charset="-122"/>
                <a:ea typeface="微软雅黑" panose="020B0503020204020204" charset="-122"/>
                <a:cs typeface="微软雅黑" panose="020B0503020204020204" charset="-122"/>
              </a:rPr>
              <a:t>静脉炎是影响治疗连续性的暂时或长久限制因素</a:t>
            </a:r>
            <a:endParaRPr sz="1050">
              <a:latin typeface="微软雅黑" panose="020B0503020204020204" charset="-122"/>
              <a:ea typeface="微软雅黑" panose="020B0503020204020204" charset="-122"/>
              <a:cs typeface="微软雅黑" panose="020B0503020204020204" charset="-122"/>
            </a:endParaRPr>
          </a:p>
          <a:p>
            <a:pPr marL="363855" lvl="1" indent="0">
              <a:lnSpc>
                <a:spcPct val="100000"/>
              </a:lnSpc>
              <a:spcBef>
                <a:spcPts val="630"/>
              </a:spcBef>
              <a:buSzPct val="90000"/>
              <a:buNone/>
              <a:tabLst>
                <a:tab pos="710565" algn="l"/>
              </a:tabLst>
            </a:pPr>
            <a:r>
              <a:rPr lang="en-US" sz="1050" dirty="0">
                <a:latin typeface="微软雅黑" panose="020B0503020204020204" charset="-122"/>
                <a:ea typeface="微软雅黑" panose="020B0503020204020204" charset="-122"/>
                <a:cs typeface="微软雅黑" panose="020B0503020204020204" charset="-122"/>
              </a:rPr>
              <a:t>2</a:t>
            </a:r>
            <a:r>
              <a:rPr lang="zh-CN" altLang="en-US" sz="1050" dirty="0">
                <a:latin typeface="微软雅黑" panose="020B0503020204020204" charset="-122"/>
                <a:ea typeface="微软雅黑" panose="020B0503020204020204" charset="-122"/>
                <a:cs typeface="微软雅黑" panose="020B0503020204020204" charset="-122"/>
              </a:rPr>
              <a:t>、</a:t>
            </a:r>
            <a:r>
              <a:rPr sz="1050" dirty="0">
                <a:latin typeface="微软雅黑" panose="020B0503020204020204" charset="-122"/>
                <a:ea typeface="微软雅黑" panose="020B0503020204020204" charset="-122"/>
                <a:cs typeface="微软雅黑" panose="020B0503020204020204" charset="-122"/>
              </a:rPr>
              <a:t>易发生</a:t>
            </a:r>
            <a:r>
              <a:rPr sz="1050" b="1" dirty="0">
                <a:solidFill>
                  <a:srgbClr val="C00000"/>
                </a:solidFill>
                <a:latin typeface="微软雅黑" panose="020B0503020204020204" charset="-122"/>
                <a:ea typeface="微软雅黑" panose="020B0503020204020204" charset="-122"/>
                <a:cs typeface="微软雅黑" panose="020B0503020204020204" charset="-122"/>
              </a:rPr>
              <a:t>双硫仑反应</a:t>
            </a:r>
            <a:r>
              <a:rPr sz="1050" dirty="0">
                <a:latin typeface="微软雅黑" panose="020B0503020204020204" charset="-122"/>
                <a:ea typeface="微软雅黑" panose="020B0503020204020204" charset="-122"/>
                <a:cs typeface="微软雅黑" panose="020B0503020204020204" charset="-122"/>
              </a:rPr>
              <a:t>，限制了患者其他相关用药</a:t>
            </a:r>
            <a:endParaRPr sz="1050">
              <a:latin typeface="微软雅黑" panose="020B0503020204020204" charset="-122"/>
              <a:ea typeface="微软雅黑" panose="020B0503020204020204" charset="-122"/>
              <a:cs typeface="微软雅黑" panose="020B0503020204020204" charset="-122"/>
            </a:endParaRPr>
          </a:p>
          <a:p>
            <a:pPr marL="426720" indent="-286385">
              <a:lnSpc>
                <a:spcPct val="100000"/>
              </a:lnSpc>
              <a:spcBef>
                <a:spcPts val="870"/>
              </a:spcBef>
              <a:buFont typeface="Wingdings" panose="05000000000000000000"/>
              <a:buChar char=""/>
              <a:tabLst>
                <a:tab pos="426720" algn="l"/>
                <a:tab pos="427355" algn="l"/>
              </a:tabLst>
            </a:pPr>
            <a:r>
              <a:rPr sz="1200" dirty="0">
                <a:latin typeface="微软雅黑" panose="020B0503020204020204" charset="-122"/>
                <a:ea typeface="微软雅黑" panose="020B0503020204020204" charset="-122"/>
                <a:cs typeface="微软雅黑" panose="020B0503020204020204" charset="-122"/>
              </a:rPr>
              <a:t>静脉注射尼莫地平更易导致</a:t>
            </a:r>
            <a:r>
              <a:rPr sz="1200" b="1" dirty="0">
                <a:solidFill>
                  <a:srgbClr val="C00000"/>
                </a:solidFill>
                <a:latin typeface="微软雅黑" panose="020B0503020204020204" charset="-122"/>
                <a:ea typeface="微软雅黑" panose="020B0503020204020204" charset="-122"/>
                <a:cs typeface="微软雅黑" panose="020B0503020204020204" charset="-122"/>
              </a:rPr>
              <a:t>低血压</a:t>
            </a:r>
            <a:r>
              <a:rPr sz="1200" dirty="0">
                <a:latin typeface="微软雅黑" panose="020B0503020204020204" charset="-122"/>
                <a:ea typeface="微软雅黑" panose="020B0503020204020204" charset="-122"/>
                <a:cs typeface="微软雅黑" panose="020B0503020204020204" charset="-122"/>
              </a:rPr>
              <a:t>发生，该不良反应发生率达</a:t>
            </a:r>
            <a:r>
              <a:rPr sz="1200" b="1" spc="-5" dirty="0">
                <a:solidFill>
                  <a:srgbClr val="C00000"/>
                </a:solidFill>
                <a:latin typeface="微软雅黑" panose="020B0503020204020204" charset="-122"/>
                <a:ea typeface="微软雅黑" panose="020B0503020204020204" charset="-122"/>
                <a:cs typeface="微软雅黑" panose="020B0503020204020204" charset="-122"/>
              </a:rPr>
              <a:t>30%</a:t>
            </a:r>
            <a:r>
              <a:rPr sz="1200" spc="-5"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口服仅</a:t>
            </a:r>
            <a:r>
              <a:rPr sz="1200" spc="-5" dirty="0">
                <a:latin typeface="微软雅黑" panose="020B0503020204020204" charset="-122"/>
                <a:ea typeface="微软雅黑" panose="020B0503020204020204" charset="-122"/>
                <a:cs typeface="微软雅黑" panose="020B0503020204020204" charset="-122"/>
              </a:rPr>
              <a:t>6%）</a:t>
            </a:r>
            <a:endParaRPr sz="1200" spc="-5" dirty="0">
              <a:latin typeface="微软雅黑" panose="020B0503020204020204" charset="-122"/>
              <a:ea typeface="微软雅黑" panose="020B0503020204020204" charset="-122"/>
              <a:cs typeface="微软雅黑" panose="020B0503020204020204" charset="-122"/>
            </a:endParaRPr>
          </a:p>
          <a:p>
            <a:pPr marL="426720" indent="-286385">
              <a:lnSpc>
                <a:spcPct val="100000"/>
              </a:lnSpc>
              <a:spcBef>
                <a:spcPts val="870"/>
              </a:spcBef>
              <a:buFont typeface="Wingdings" panose="05000000000000000000"/>
              <a:buChar char=""/>
              <a:tabLst>
                <a:tab pos="426720" algn="l"/>
                <a:tab pos="427355" algn="l"/>
              </a:tabLst>
            </a:pPr>
            <a:r>
              <a:rPr sz="1200" spc="-5" dirty="0">
                <a:latin typeface="微软雅黑" panose="020B0503020204020204" charset="-122"/>
                <a:ea typeface="微软雅黑" panose="020B0503020204020204" charset="-122"/>
                <a:cs typeface="微软雅黑" panose="020B0503020204020204" charset="-122"/>
                <a:sym typeface="+mn-ea"/>
              </a:rPr>
              <a:t>连续&gt;10h静脉泵持续</a:t>
            </a:r>
            <a:r>
              <a:rPr sz="1200" dirty="0">
                <a:latin typeface="微软雅黑" panose="020B0503020204020204" charset="-122"/>
                <a:ea typeface="微软雅黑" panose="020B0503020204020204" charset="-122"/>
                <a:cs typeface="微软雅黑" panose="020B0503020204020204" charset="-122"/>
                <a:sym typeface="+mn-ea"/>
              </a:rPr>
              <a:t>输</a:t>
            </a:r>
            <a:r>
              <a:rPr sz="1200" spc="-5" dirty="0">
                <a:latin typeface="微软雅黑" panose="020B0503020204020204" charset="-122"/>
                <a:ea typeface="微软雅黑" panose="020B0503020204020204" charset="-122"/>
                <a:cs typeface="微软雅黑" panose="020B0503020204020204" charset="-122"/>
                <a:sym typeface="+mn-ea"/>
              </a:rPr>
              <a:t>注限</a:t>
            </a:r>
            <a:r>
              <a:rPr sz="1200" dirty="0">
                <a:latin typeface="微软雅黑" panose="020B0503020204020204" charset="-122"/>
                <a:ea typeface="微软雅黑" panose="020B0503020204020204" charset="-122"/>
                <a:cs typeface="微软雅黑" panose="020B0503020204020204" charset="-122"/>
                <a:sym typeface="+mn-ea"/>
              </a:rPr>
              <a:t>制</a:t>
            </a:r>
            <a:r>
              <a:rPr sz="1200" spc="-5" dirty="0">
                <a:latin typeface="微软雅黑" panose="020B0503020204020204" charset="-122"/>
                <a:ea typeface="微软雅黑" panose="020B0503020204020204" charset="-122"/>
                <a:cs typeface="微软雅黑" panose="020B0503020204020204" charset="-122"/>
                <a:sym typeface="+mn-ea"/>
              </a:rPr>
              <a:t>患者</a:t>
            </a:r>
            <a:r>
              <a:rPr sz="1200" dirty="0">
                <a:latin typeface="微软雅黑" panose="020B0503020204020204" charset="-122"/>
                <a:ea typeface="微软雅黑" panose="020B0503020204020204" charset="-122"/>
                <a:cs typeface="微软雅黑" panose="020B0503020204020204" charset="-122"/>
                <a:sym typeface="+mn-ea"/>
              </a:rPr>
              <a:t>活</a:t>
            </a:r>
            <a:r>
              <a:rPr sz="1200" spc="-5" dirty="0">
                <a:latin typeface="微软雅黑" panose="020B0503020204020204" charset="-122"/>
                <a:ea typeface="微软雅黑" panose="020B0503020204020204" charset="-122"/>
                <a:cs typeface="微软雅黑" panose="020B0503020204020204" charset="-122"/>
                <a:sym typeface="+mn-ea"/>
              </a:rPr>
              <a:t>动</a:t>
            </a:r>
            <a:endParaRPr sz="1200" spc="-5" dirty="0">
              <a:latin typeface="微软雅黑" panose="020B0503020204020204" charset="-122"/>
              <a:ea typeface="微软雅黑" panose="020B0503020204020204" charset="-122"/>
              <a:cs typeface="微软雅黑" panose="020B0503020204020204" charset="-122"/>
              <a:sym typeface="+mn-ea"/>
            </a:endParaRPr>
          </a:p>
          <a:p>
            <a:pPr marL="426720" indent="-286385">
              <a:lnSpc>
                <a:spcPct val="100000"/>
              </a:lnSpc>
              <a:spcBef>
                <a:spcPts val="870"/>
              </a:spcBef>
              <a:buFont typeface="Wingdings" panose="05000000000000000000"/>
              <a:buChar char=""/>
              <a:tabLst>
                <a:tab pos="426720" algn="l"/>
                <a:tab pos="427355" algn="l"/>
              </a:tabLst>
            </a:pPr>
            <a:r>
              <a:rPr lang="zh-CN" sz="1200" spc="-5" dirty="0">
                <a:latin typeface="微软雅黑" panose="020B0503020204020204" charset="-122"/>
                <a:ea typeface="微软雅黑" panose="020B0503020204020204" charset="-122"/>
                <a:cs typeface="微软雅黑" panose="020B0503020204020204" charset="-122"/>
                <a:sym typeface="+mn-ea"/>
              </a:rPr>
              <a:t>尼莫地平注射液有光敏感性，需要避免太阳光直射下使用。</a:t>
            </a:r>
            <a:endParaRPr lang="zh-CN" altLang="en-US" sz="1200" spc="-5" dirty="0">
              <a:latin typeface="微软雅黑" panose="020B0503020204020204" charset="-122"/>
              <a:ea typeface="微软雅黑" panose="020B0503020204020204" charset="-122"/>
              <a:cs typeface="微软雅黑" panose="020B0503020204020204" charset="-122"/>
              <a:sym typeface="+mn-ea"/>
            </a:endParaRPr>
          </a:p>
          <a:p>
            <a:pPr marL="426720" indent="-286385">
              <a:lnSpc>
                <a:spcPct val="100000"/>
              </a:lnSpc>
              <a:spcBef>
                <a:spcPts val="870"/>
              </a:spcBef>
              <a:buFont typeface="Wingdings" panose="05000000000000000000"/>
              <a:buChar char=""/>
              <a:tabLst>
                <a:tab pos="426720" algn="l"/>
                <a:tab pos="427355" algn="l"/>
              </a:tabLst>
            </a:pPr>
            <a:endParaRPr sz="1200">
              <a:latin typeface="微软雅黑" panose="020B0503020204020204" charset="-122"/>
              <a:ea typeface="微软雅黑" panose="020B0503020204020204" charset="-122"/>
              <a:cs typeface="微软雅黑" panose="020B0503020204020204" charset="-122"/>
            </a:endParaRPr>
          </a:p>
        </p:txBody>
      </p:sp>
      <p:sp>
        <p:nvSpPr>
          <p:cNvPr id="20" name="文本框 19"/>
          <p:cNvSpPr txBox="1"/>
          <p:nvPr/>
        </p:nvSpPr>
        <p:spPr>
          <a:xfrm>
            <a:off x="5461800" y="5941880"/>
            <a:ext cx="6096000" cy="306705"/>
          </a:xfrm>
          <a:prstGeom prst="rect">
            <a:avLst/>
          </a:prstGeom>
          <a:noFill/>
        </p:spPr>
        <p:txBody>
          <a:bodyPr wrap="square" rtlCol="0" anchor="t">
            <a:spAutoFit/>
          </a:bodyPr>
          <a:p>
            <a:pPr marL="12700">
              <a:lnSpc>
                <a:spcPct val="100000"/>
              </a:lnSpc>
              <a:spcBef>
                <a:spcPts val="95"/>
              </a:spcBef>
            </a:pPr>
            <a:r>
              <a:rPr sz="1400" b="1" spc="-5" dirty="0">
                <a:latin typeface="微软雅黑" panose="020B0503020204020204" charset="-122"/>
                <a:ea typeface="微软雅黑" panose="020B0503020204020204" charset="-122"/>
                <a:cs typeface="微软雅黑" panose="020B0503020204020204" charset="-122"/>
                <a:sym typeface="+mn-ea"/>
              </a:rPr>
              <a:t>尼莫地平片</a:t>
            </a:r>
            <a:r>
              <a:rPr sz="1400" b="1" spc="-10" dirty="0">
                <a:latin typeface="微软雅黑" panose="020B0503020204020204" charset="-122"/>
                <a:ea typeface="微软雅黑" panose="020B0503020204020204" charset="-122"/>
                <a:cs typeface="微软雅黑" panose="020B0503020204020204" charset="-122"/>
                <a:sym typeface="+mn-ea"/>
              </a:rPr>
              <a:t>/</a:t>
            </a:r>
            <a:r>
              <a:rPr sz="1400" b="1" spc="-5" dirty="0">
                <a:latin typeface="微软雅黑" panose="020B0503020204020204" charset="-122"/>
                <a:ea typeface="微软雅黑" panose="020B0503020204020204" charset="-122"/>
                <a:cs typeface="微软雅黑" panose="020B0503020204020204" charset="-122"/>
                <a:sym typeface="+mn-ea"/>
              </a:rPr>
              <a:t>胶囊</a:t>
            </a:r>
            <a:r>
              <a:rPr sz="1400" spc="-5" dirty="0">
                <a:latin typeface="微软雅黑" panose="020B0503020204020204" charset="-122"/>
                <a:ea typeface="微软雅黑" panose="020B0503020204020204" charset="-122"/>
                <a:cs typeface="微软雅黑" panose="020B0503020204020204" charset="-122"/>
                <a:sym typeface="+mn-ea"/>
              </a:rPr>
              <a:t>无法满足患者使</a:t>
            </a:r>
            <a:r>
              <a:rPr sz="1400" dirty="0">
                <a:latin typeface="微软雅黑" panose="020B0503020204020204" charset="-122"/>
                <a:ea typeface="微软雅黑" panose="020B0503020204020204" charset="-122"/>
                <a:cs typeface="微软雅黑" panose="020B0503020204020204" charset="-122"/>
                <a:sym typeface="+mn-ea"/>
              </a:rPr>
              <a:t>用</a:t>
            </a:r>
            <a:r>
              <a:rPr sz="1400" spc="-5" dirty="0">
                <a:latin typeface="微软雅黑" panose="020B0503020204020204" charset="-122"/>
                <a:ea typeface="微软雅黑" panose="020B0503020204020204" charset="-122"/>
                <a:cs typeface="微软雅黑" panose="020B0503020204020204" charset="-122"/>
                <a:sym typeface="+mn-ea"/>
              </a:rPr>
              <a:t>需求</a:t>
            </a:r>
            <a:endParaRPr lang="zh-CN" altLang="en-US" sz="1400" spc="-5" dirty="0">
              <a:latin typeface="微软雅黑" panose="020B0503020204020204" charset="-122"/>
              <a:ea typeface="微软雅黑" panose="020B0503020204020204" charset="-122"/>
              <a:cs typeface="微软雅黑" panose="020B0503020204020204" charset="-122"/>
              <a:sym typeface="+mn-ea"/>
            </a:endParaRPr>
          </a:p>
        </p:txBody>
      </p:sp>
      <p:sp>
        <p:nvSpPr>
          <p:cNvPr id="21" name="object 17"/>
          <p:cNvSpPr txBox="1"/>
          <p:nvPr/>
        </p:nvSpPr>
        <p:spPr>
          <a:xfrm>
            <a:off x="5461800" y="6248585"/>
            <a:ext cx="6346825" cy="543560"/>
          </a:xfrm>
          <a:prstGeom prst="rect">
            <a:avLst/>
          </a:prstGeom>
          <a:ln w="12700">
            <a:solidFill>
              <a:srgbClr val="213E58"/>
            </a:solidFill>
          </a:ln>
        </p:spPr>
        <p:txBody>
          <a:bodyPr vert="horz" wrap="square" lIns="0" tIns="128270" rIns="0" bIns="0" rtlCol="0">
            <a:spAutoFit/>
          </a:bodyPr>
          <a:p>
            <a:pPr marL="410845" indent="-286385">
              <a:lnSpc>
                <a:spcPct val="100000"/>
              </a:lnSpc>
              <a:spcBef>
                <a:spcPts val="1010"/>
              </a:spcBef>
              <a:buFont typeface="Wingdings" panose="05000000000000000000"/>
              <a:buChar char=""/>
              <a:tabLst>
                <a:tab pos="410845" algn="l"/>
                <a:tab pos="411480" algn="l"/>
              </a:tabLst>
            </a:pPr>
            <a:r>
              <a:rPr sz="1200" b="1" dirty="0">
                <a:solidFill>
                  <a:srgbClr val="C00000"/>
                </a:solidFill>
                <a:latin typeface="微软雅黑" panose="020B0503020204020204" charset="-122"/>
                <a:ea typeface="微软雅黑" panose="020B0503020204020204" charset="-122"/>
                <a:cs typeface="微软雅黑" panose="020B0503020204020204" charset="-122"/>
              </a:rPr>
              <a:t>儿童、昏迷、吞咽困难</a:t>
            </a:r>
            <a:r>
              <a:rPr sz="1200" dirty="0">
                <a:latin typeface="微软雅黑" panose="020B0503020204020204" charset="-122"/>
                <a:ea typeface="微软雅黑" panose="020B0503020204020204" charset="-122"/>
                <a:cs typeface="微软雅黑" panose="020B0503020204020204" charset="-122"/>
              </a:rPr>
              <a:t>等患者难以直接服用片</a:t>
            </a:r>
            <a:r>
              <a:rPr sz="1200" spc="-5"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胶囊剂型</a:t>
            </a:r>
            <a:endParaRPr sz="1200">
              <a:latin typeface="微软雅黑" panose="020B0503020204020204" charset="-122"/>
              <a:ea typeface="微软雅黑" panose="020B0503020204020204" charset="-122"/>
              <a:cs typeface="微软雅黑" panose="020B0503020204020204" charset="-122"/>
            </a:endParaRPr>
          </a:p>
          <a:p>
            <a:pPr marL="410845" indent="-286385">
              <a:lnSpc>
                <a:spcPct val="100000"/>
              </a:lnSpc>
              <a:spcBef>
                <a:spcPts val="360"/>
              </a:spcBef>
              <a:buFont typeface="Wingdings" panose="05000000000000000000"/>
              <a:buChar char=""/>
              <a:tabLst>
                <a:tab pos="410845" algn="l"/>
                <a:tab pos="411480" algn="l"/>
              </a:tabLst>
            </a:pPr>
            <a:r>
              <a:rPr sz="1200" dirty="0">
                <a:latin typeface="微软雅黑" panose="020B0503020204020204" charset="-122"/>
                <a:ea typeface="微软雅黑" panose="020B0503020204020204" charset="-122"/>
                <a:cs typeface="微软雅黑" panose="020B0503020204020204" charset="-122"/>
              </a:rPr>
              <a:t>片</a:t>
            </a:r>
            <a:r>
              <a:rPr sz="1200" spc="-5" dirty="0">
                <a:latin typeface="微软雅黑" panose="020B0503020204020204" charset="-122"/>
                <a:ea typeface="微软雅黑" panose="020B0503020204020204" charset="-122"/>
                <a:cs typeface="微软雅黑" panose="020B0503020204020204" charset="-122"/>
              </a:rPr>
              <a:t>/</a:t>
            </a:r>
            <a:r>
              <a:rPr sz="1200" dirty="0">
                <a:latin typeface="微软雅黑" panose="020B0503020204020204" charset="-122"/>
                <a:ea typeface="微软雅黑" panose="020B0503020204020204" charset="-122"/>
                <a:cs typeface="微软雅黑" panose="020B0503020204020204" charset="-122"/>
              </a:rPr>
              <a:t>胶囊剂型易发生误用肠外给药、药品污染等导致的安全事件*</a:t>
            </a:r>
            <a:endParaRPr sz="1200">
              <a:latin typeface="微软雅黑" panose="020B0503020204020204" charset="-122"/>
              <a:ea typeface="微软雅黑" panose="020B0503020204020204" charset="-122"/>
              <a:cs typeface="微软雅黑" panose="020B0503020204020204" charset="-122"/>
            </a:endParaRPr>
          </a:p>
        </p:txBody>
      </p:sp>
      <p:sp>
        <p:nvSpPr>
          <p:cNvPr id="22" name="object 19"/>
          <p:cNvSpPr txBox="1"/>
          <p:nvPr/>
        </p:nvSpPr>
        <p:spPr>
          <a:xfrm>
            <a:off x="5692140" y="2939415"/>
            <a:ext cx="5941695" cy="897255"/>
          </a:xfrm>
          <a:prstGeom prst="rect">
            <a:avLst/>
          </a:prstGeom>
        </p:spPr>
        <p:txBody>
          <a:bodyPr vert="horz" wrap="square" lIns="0" tIns="12700" rIns="0" bIns="0" rtlCol="0">
            <a:spAutoFit/>
          </a:bodyPr>
          <a:p>
            <a:pPr marR="0" lvl="0" indent="0" algn="l" defTabSz="914400" rtl="0" eaLnBrk="0" fontAlgn="auto">
              <a:lnSpc>
                <a:spcPct val="120000"/>
              </a:lnSpc>
              <a:spcBef>
                <a:spcPts val="0"/>
              </a:spcBef>
              <a:spcAft>
                <a:spcPts val="0"/>
              </a:spcAft>
              <a:buClrTx/>
              <a:buSzTx/>
              <a:buFont typeface="Wingdings" panose="05000000000000000000" pitchFamily="2" charset="2"/>
              <a:buNone/>
              <a:tabLst>
                <a:tab pos="160020" algn="l"/>
              </a:tabLst>
            </a:pPr>
            <a:r>
              <a:rPr lang="zh-CN" altLang="en-US" sz="1600" b="1" spc="60">
                <a:latin typeface="微软雅黑" panose="020B0503020204020204" charset="-122"/>
                <a:ea typeface="微软雅黑" panose="020B0503020204020204" charset="-122"/>
                <a:cs typeface="微软雅黑" panose="020B0503020204020204" charset="-122"/>
                <a:sym typeface="+mn-ea"/>
              </a:rPr>
              <a:t>弥补未满足需求：</a:t>
            </a:r>
            <a:r>
              <a:rPr lang="zh-CN" altLang="en-US" sz="1600" b="1" spc="60">
                <a:solidFill>
                  <a:srgbClr val="FF0000"/>
                </a:solidFill>
                <a:latin typeface="微软雅黑" panose="020B0503020204020204" charset="-122"/>
                <a:ea typeface="微软雅黑" panose="020B0503020204020204" charset="-122"/>
                <a:cs typeface="微软雅黑" panose="020B0503020204020204" charset="-122"/>
                <a:sym typeface="+mn-ea"/>
              </a:rPr>
              <a:t>尼莫地平口服溶液可直接口服或通过鼻</a:t>
            </a:r>
            <a:r>
              <a:rPr lang="en-US" altLang="zh-CN" sz="1600" b="1" spc="6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600" b="1" spc="60">
                <a:solidFill>
                  <a:srgbClr val="FF0000"/>
                </a:solidFill>
                <a:latin typeface="微软雅黑" panose="020B0503020204020204" charset="-122"/>
                <a:ea typeface="微软雅黑" panose="020B0503020204020204" charset="-122"/>
                <a:cs typeface="微软雅黑" panose="020B0503020204020204" charset="-122"/>
                <a:sym typeface="+mn-ea"/>
              </a:rPr>
              <a:t>胃管给药 ， 国内上市后在充分满足儿童、 昏迷、吞咽困难等患者需求的同时，提供了更安全的用药选择</a:t>
            </a:r>
            <a:endParaRPr sz="1600">
              <a:latin typeface="微软雅黑" panose="020B0503020204020204" charset="-122"/>
              <a:cs typeface="微软雅黑" panose="020B0503020204020204" charset="-122"/>
            </a:endParaRPr>
          </a:p>
        </p:txBody>
      </p:sp>
      <p:grpSp>
        <p:nvGrpSpPr>
          <p:cNvPr id="6" name="组合 5"/>
          <p:cNvGrpSpPr/>
          <p:nvPr/>
        </p:nvGrpSpPr>
        <p:grpSpPr>
          <a:xfrm>
            <a:off x="533400" y="1081405"/>
            <a:ext cx="11111865" cy="1354458"/>
            <a:chOff x="960" y="9269"/>
            <a:chExt cx="17499" cy="2356"/>
          </a:xfrm>
        </p:grpSpPr>
        <p:sp>
          <p:nvSpPr>
            <p:cNvPr id="8" name="矩形 7"/>
            <p:cNvSpPr/>
            <p:nvPr/>
          </p:nvSpPr>
          <p:spPr>
            <a:xfrm>
              <a:off x="1041" y="9269"/>
              <a:ext cx="17400" cy="2160"/>
            </a:xfrm>
            <a:prstGeom prst="rect">
              <a:avLst/>
            </a:prstGeom>
            <a:noFill/>
            <a:ln>
              <a:solidFill>
                <a:srgbClr val="009E4F"/>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9" name="文本框 8"/>
            <p:cNvSpPr txBox="1"/>
            <p:nvPr/>
          </p:nvSpPr>
          <p:spPr>
            <a:xfrm>
              <a:off x="960" y="9840"/>
              <a:ext cx="17499" cy="1785"/>
            </a:xfrm>
            <a:prstGeom prst="rect">
              <a:avLst/>
            </a:prstGeom>
            <a:noFill/>
          </p:spPr>
          <p:txBody>
            <a:bodyPr wrap="square" rtlCol="0" anchor="t">
              <a:spAutoFit/>
            </a:bodyPr>
            <a:p>
              <a:pPr marL="429260" indent="-286385">
                <a:lnSpc>
                  <a:spcPct val="100000"/>
                </a:lnSpc>
                <a:spcBef>
                  <a:spcPts val="520"/>
                </a:spcBef>
                <a:buFont typeface="Wingdings" panose="05000000000000000000"/>
                <a:buChar char=""/>
                <a:tabLst>
                  <a:tab pos="428625" algn="l"/>
                  <a:tab pos="429895" algn="l"/>
                </a:tabLst>
              </a:pPr>
              <a:r>
                <a:rPr sz="1400" spc="-5" dirty="0">
                  <a:latin typeface="微软雅黑" panose="020B0503020204020204" charset="-122"/>
                  <a:ea typeface="微软雅黑" panose="020B0503020204020204" charset="-122"/>
                  <a:cs typeface="微软雅黑" panose="020B0503020204020204" charset="-122"/>
                  <a:sym typeface="+mn-ea"/>
                </a:rPr>
                <a:t>中国</a:t>
              </a:r>
              <a:r>
                <a:rPr sz="1400" spc="-10" dirty="0">
                  <a:latin typeface="微软雅黑" panose="020B0503020204020204" charset="-122"/>
                  <a:ea typeface="微软雅黑" panose="020B0503020204020204" charset="-122"/>
                  <a:cs typeface="微软雅黑" panose="020B0503020204020204" charset="-122"/>
                  <a:sym typeface="+mn-ea"/>
                </a:rPr>
                <a:t>SAH</a:t>
              </a:r>
              <a:r>
                <a:rPr sz="1400" spc="-5" dirty="0">
                  <a:latin typeface="微软雅黑" panose="020B0503020204020204" charset="-122"/>
                  <a:ea typeface="微软雅黑" panose="020B0503020204020204" charset="-122"/>
                  <a:cs typeface="微软雅黑" panose="020B0503020204020204" charset="-122"/>
                  <a:sym typeface="+mn-ea"/>
                </a:rPr>
                <a:t>年</a:t>
              </a:r>
              <a:r>
                <a:rPr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发病率2.0/10万人</a:t>
              </a:r>
              <a:r>
                <a:rPr sz="1400" b="1" dirty="0">
                  <a:solidFill>
                    <a:srgbClr val="EB792D"/>
                  </a:solidFill>
                  <a:latin typeface="微软雅黑" panose="020B0503020204020204" charset="-122"/>
                  <a:ea typeface="微软雅黑" panose="020B0503020204020204" charset="-122"/>
                  <a:cs typeface="微软雅黑" panose="020B0503020204020204" charset="-122"/>
                  <a:sym typeface="+mn-ea"/>
                </a:rPr>
                <a:t>年</a:t>
              </a:r>
              <a:r>
                <a:rPr sz="1400" dirty="0">
                  <a:latin typeface="微软雅黑" panose="020B0503020204020204" charset="-122"/>
                  <a:ea typeface="微软雅黑" panose="020B0503020204020204" charset="-122"/>
                  <a:cs typeface="微软雅黑" panose="020B0503020204020204" charset="-122"/>
                  <a:sym typeface="+mn-ea"/>
                </a:rPr>
                <a:t>，85%SAH</a:t>
              </a:r>
              <a:r>
                <a:rPr sz="1400" spc="-5" dirty="0">
                  <a:latin typeface="微软雅黑" panose="020B0503020204020204" charset="-122"/>
                  <a:ea typeface="微软雅黑" panose="020B0503020204020204" charset="-122"/>
                  <a:cs typeface="微软雅黑" panose="020B0503020204020204" charset="-122"/>
                  <a:sym typeface="+mn-ea"/>
                </a:rPr>
                <a:t>由颅</a:t>
              </a:r>
              <a:r>
                <a:rPr sz="1400" dirty="0">
                  <a:latin typeface="微软雅黑" panose="020B0503020204020204" charset="-122"/>
                  <a:ea typeface="微软雅黑" panose="020B0503020204020204" charset="-122"/>
                  <a:cs typeface="微软雅黑" panose="020B0503020204020204" charset="-122"/>
                  <a:sym typeface="+mn-ea"/>
                </a:rPr>
                <a:t>内</a:t>
              </a:r>
              <a:r>
                <a:rPr sz="1400" spc="-5" dirty="0">
                  <a:latin typeface="微软雅黑" panose="020B0503020204020204" charset="-122"/>
                  <a:ea typeface="微软雅黑" panose="020B0503020204020204" charset="-122"/>
                  <a:cs typeface="微软雅黑" panose="020B0503020204020204" charset="-122"/>
                  <a:sym typeface="+mn-ea"/>
                </a:rPr>
                <a:t>动脉</a:t>
              </a:r>
              <a:r>
                <a:rPr sz="1400" dirty="0">
                  <a:latin typeface="微软雅黑" panose="020B0503020204020204" charset="-122"/>
                  <a:ea typeface="微软雅黑" panose="020B0503020204020204" charset="-122"/>
                  <a:cs typeface="微软雅黑" panose="020B0503020204020204" charset="-122"/>
                  <a:sym typeface="+mn-ea"/>
                </a:rPr>
                <a:t>瘤</a:t>
              </a:r>
              <a:r>
                <a:rPr sz="1400" spc="-5" dirty="0">
                  <a:latin typeface="微软雅黑" panose="020B0503020204020204" charset="-122"/>
                  <a:ea typeface="微软雅黑" panose="020B0503020204020204" charset="-122"/>
                  <a:cs typeface="微软雅黑" panose="020B0503020204020204" charset="-122"/>
                  <a:sym typeface="+mn-ea"/>
                </a:rPr>
                <a:t>破裂</a:t>
              </a:r>
              <a:r>
                <a:rPr sz="1400" dirty="0">
                  <a:latin typeface="微软雅黑" panose="020B0503020204020204" charset="-122"/>
                  <a:ea typeface="微软雅黑" panose="020B0503020204020204" charset="-122"/>
                  <a:cs typeface="微软雅黑" panose="020B0503020204020204" charset="-122"/>
                  <a:sym typeface="+mn-ea"/>
                </a:rPr>
                <a:t>引</a:t>
              </a:r>
              <a:r>
                <a:rPr sz="1400" spc="-5" dirty="0">
                  <a:latin typeface="微软雅黑" panose="020B0503020204020204" charset="-122"/>
                  <a:ea typeface="微软雅黑" panose="020B0503020204020204" charset="-122"/>
                  <a:cs typeface="微软雅黑" panose="020B0503020204020204" charset="-122"/>
                  <a:sym typeface="+mn-ea"/>
                </a:rPr>
                <a:t>起，</a:t>
              </a:r>
              <a:r>
                <a:rPr sz="1400" dirty="0">
                  <a:latin typeface="微软雅黑" panose="020B0503020204020204" charset="-122"/>
                  <a:ea typeface="微软雅黑" panose="020B0503020204020204" charset="-122"/>
                  <a:cs typeface="微软雅黑" panose="020B0503020204020204" charset="-122"/>
                  <a:sym typeface="+mn-ea"/>
                </a:rPr>
                <a:t>发</a:t>
              </a:r>
              <a:r>
                <a:rPr sz="1400" spc="-5" dirty="0">
                  <a:latin typeface="微软雅黑" panose="020B0503020204020204" charset="-122"/>
                  <a:ea typeface="微软雅黑" panose="020B0503020204020204" charset="-122"/>
                  <a:cs typeface="微软雅黑" panose="020B0503020204020204" charset="-122"/>
                  <a:sym typeface="+mn-ea"/>
                </a:rPr>
                <a:t>病率</a:t>
              </a:r>
              <a:r>
                <a:rPr sz="1400" dirty="0">
                  <a:latin typeface="微软雅黑" panose="020B0503020204020204" charset="-122"/>
                  <a:ea typeface="微软雅黑" panose="020B0503020204020204" charset="-122"/>
                  <a:cs typeface="微软雅黑" panose="020B0503020204020204" charset="-122"/>
                  <a:sym typeface="+mn-ea"/>
                </a:rPr>
                <a:t>随</a:t>
              </a:r>
              <a:r>
                <a:rPr sz="1400" spc="-5" dirty="0">
                  <a:latin typeface="微软雅黑" panose="020B0503020204020204" charset="-122"/>
                  <a:ea typeface="微软雅黑" panose="020B0503020204020204" charset="-122"/>
                  <a:cs typeface="微软雅黑" panose="020B0503020204020204" charset="-122"/>
                  <a:sym typeface="+mn-ea"/>
                </a:rPr>
                <a:t>年龄</a:t>
              </a:r>
              <a:r>
                <a:rPr sz="1400" dirty="0">
                  <a:latin typeface="微软雅黑" panose="020B0503020204020204" charset="-122"/>
                  <a:ea typeface="微软雅黑" panose="020B0503020204020204" charset="-122"/>
                  <a:cs typeface="微软雅黑" panose="020B0503020204020204" charset="-122"/>
                  <a:sym typeface="+mn-ea"/>
                </a:rPr>
                <a:t>增</a:t>
              </a:r>
              <a:r>
                <a:rPr sz="1400" spc="-5" dirty="0">
                  <a:latin typeface="微软雅黑" panose="020B0503020204020204" charset="-122"/>
                  <a:ea typeface="微软雅黑" panose="020B0503020204020204" charset="-122"/>
                  <a:cs typeface="微软雅黑" panose="020B0503020204020204" charset="-122"/>
                  <a:sym typeface="+mn-ea"/>
                </a:rPr>
                <a:t>大而</a:t>
              </a:r>
              <a:r>
                <a:rPr sz="1400" dirty="0">
                  <a:latin typeface="微软雅黑" panose="020B0503020204020204" charset="-122"/>
                  <a:ea typeface="微软雅黑" panose="020B0503020204020204" charset="-122"/>
                  <a:cs typeface="微软雅黑" panose="020B0503020204020204" charset="-122"/>
                  <a:sym typeface="+mn-ea"/>
                </a:rPr>
                <a:t>升</a:t>
              </a:r>
              <a:r>
                <a:rPr sz="1400" spc="-5" dirty="0">
                  <a:latin typeface="微软雅黑" panose="020B0503020204020204" charset="-122"/>
                  <a:ea typeface="微软雅黑" panose="020B0503020204020204" charset="-122"/>
                  <a:cs typeface="微软雅黑" panose="020B0503020204020204" charset="-122"/>
                  <a:sym typeface="+mn-ea"/>
                </a:rPr>
                <a:t>高，</a:t>
              </a:r>
              <a:r>
                <a:rPr sz="1400" b="1" dirty="0">
                  <a:solidFill>
                    <a:srgbClr val="EB792D"/>
                  </a:solidFill>
                  <a:latin typeface="微软雅黑" panose="020B0503020204020204" charset="-122"/>
                  <a:ea typeface="微软雅黑" panose="020B0503020204020204" charset="-122"/>
                  <a:cs typeface="微软雅黑" panose="020B0503020204020204" charset="-122"/>
                  <a:sym typeface="+mn-ea"/>
                </a:rPr>
                <a:t>儿</a:t>
              </a:r>
              <a:r>
                <a:rPr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童中</a:t>
              </a:r>
              <a:r>
                <a:rPr sz="1400" b="1" dirty="0">
                  <a:solidFill>
                    <a:srgbClr val="EB792D"/>
                  </a:solidFill>
                  <a:latin typeface="微软雅黑" panose="020B0503020204020204" charset="-122"/>
                  <a:ea typeface="微软雅黑" panose="020B0503020204020204" charset="-122"/>
                  <a:cs typeface="微软雅黑" panose="020B0503020204020204" charset="-122"/>
                  <a:sym typeface="+mn-ea"/>
                </a:rPr>
                <a:t>也</a:t>
              </a:r>
              <a:r>
                <a:rPr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可发生</a:t>
              </a:r>
              <a:endParaRPr sz="1400">
                <a:latin typeface="微软雅黑" panose="020B0503020204020204" charset="-122"/>
                <a:ea typeface="微软雅黑" panose="020B0503020204020204" charset="-122"/>
                <a:cs typeface="微软雅黑" panose="020B0503020204020204" charset="-122"/>
              </a:endParaRPr>
            </a:p>
            <a:p>
              <a:pPr marL="428625" indent="-286385">
                <a:lnSpc>
                  <a:spcPct val="100000"/>
                </a:lnSpc>
                <a:spcBef>
                  <a:spcPts val="420"/>
                </a:spcBef>
                <a:buFont typeface="Wingdings" panose="05000000000000000000"/>
                <a:buChar char=""/>
                <a:tabLst>
                  <a:tab pos="428625" algn="l"/>
                  <a:tab pos="428625" algn="l"/>
                </a:tabLst>
              </a:pPr>
              <a:r>
                <a:rPr sz="1400" spc="-5" dirty="0">
                  <a:latin typeface="微软雅黑" panose="020B0503020204020204" charset="-122"/>
                  <a:ea typeface="微软雅黑" panose="020B0503020204020204" charset="-122"/>
                  <a:cs typeface="微软雅黑" panose="020B0503020204020204" charset="-122"/>
                  <a:sym typeface="+mn-ea"/>
                </a:rPr>
                <a:t>SAH死亡率高达22%-50%，</a:t>
              </a:r>
              <a:r>
                <a:rPr sz="1400" dirty="0">
                  <a:latin typeface="微软雅黑" panose="020B0503020204020204" charset="-122"/>
                  <a:ea typeface="微软雅黑" panose="020B0503020204020204" charset="-122"/>
                  <a:cs typeface="微软雅黑" panose="020B0503020204020204" charset="-122"/>
                  <a:sym typeface="+mn-ea"/>
                </a:rPr>
                <a:t>致</a:t>
              </a:r>
              <a:r>
                <a:rPr sz="1400" spc="-5" dirty="0">
                  <a:latin typeface="微软雅黑" panose="020B0503020204020204" charset="-122"/>
                  <a:ea typeface="微软雅黑" panose="020B0503020204020204" charset="-122"/>
                  <a:cs typeface="微软雅黑" panose="020B0503020204020204" charset="-122"/>
                  <a:sym typeface="+mn-ea"/>
                </a:rPr>
                <a:t>残率</a:t>
              </a:r>
              <a:r>
                <a:rPr sz="1400" dirty="0">
                  <a:latin typeface="微软雅黑" panose="020B0503020204020204" charset="-122"/>
                  <a:ea typeface="微软雅黑" panose="020B0503020204020204" charset="-122"/>
                  <a:cs typeface="微软雅黑" panose="020B0503020204020204" charset="-122"/>
                  <a:sym typeface="+mn-ea"/>
                </a:rPr>
                <a:t>高</a:t>
              </a:r>
              <a:r>
                <a:rPr sz="1400" spc="-5" dirty="0">
                  <a:latin typeface="微软雅黑" panose="020B0503020204020204" charset="-122"/>
                  <a:ea typeface="微软雅黑" panose="020B0503020204020204" charset="-122"/>
                  <a:cs typeface="微软雅黑" panose="020B0503020204020204" charset="-122"/>
                  <a:sym typeface="+mn-ea"/>
                </a:rPr>
                <a:t>达</a:t>
              </a:r>
              <a:r>
                <a:rPr sz="1400" spc="5" dirty="0">
                  <a:latin typeface="微软雅黑" panose="020B0503020204020204" charset="-122"/>
                  <a:ea typeface="微软雅黑" panose="020B0503020204020204" charset="-122"/>
                  <a:cs typeface="微软雅黑" panose="020B0503020204020204" charset="-122"/>
                  <a:sym typeface="+mn-ea"/>
                </a:rPr>
                <a:t>40%</a:t>
              </a:r>
              <a:r>
                <a:rPr sz="1350" spc="7" baseline="25000" dirty="0">
                  <a:latin typeface="微软雅黑" panose="020B0503020204020204" charset="-122"/>
                  <a:ea typeface="微软雅黑" panose="020B0503020204020204" charset="-122"/>
                  <a:cs typeface="微软雅黑" panose="020B0503020204020204" charset="-122"/>
                  <a:sym typeface="+mn-ea"/>
                </a:rPr>
                <a:t>1</a:t>
              </a:r>
              <a:r>
                <a:rPr sz="1400" spc="5" dirty="0">
                  <a:latin typeface="微软雅黑" panose="020B0503020204020204" charset="-122"/>
                  <a:ea typeface="微软雅黑" panose="020B0503020204020204" charset="-122"/>
                  <a:cs typeface="微软雅黑" panose="020B0503020204020204" charset="-122"/>
                  <a:sym typeface="+mn-ea"/>
                </a:rPr>
                <a:t>，</a:t>
              </a:r>
              <a:r>
                <a:rPr sz="1400" dirty="0">
                  <a:latin typeface="微软雅黑" panose="020B0503020204020204" charset="-122"/>
                  <a:ea typeface="微软雅黑" panose="020B0503020204020204" charset="-122"/>
                  <a:cs typeface="微软雅黑" panose="020B0503020204020204" charset="-122"/>
                  <a:sym typeface="+mn-ea"/>
                </a:rPr>
                <a:t>其</a:t>
              </a:r>
              <a:r>
                <a:rPr sz="1400" spc="-5" dirty="0">
                  <a:latin typeface="微软雅黑" panose="020B0503020204020204" charset="-122"/>
                  <a:ea typeface="微软雅黑" panose="020B0503020204020204" charset="-122"/>
                  <a:cs typeface="微软雅黑" panose="020B0503020204020204" charset="-122"/>
                  <a:sym typeface="+mn-ea"/>
                </a:rPr>
                <a:t>中</a:t>
              </a:r>
              <a:r>
                <a:rPr sz="1400" dirty="0">
                  <a:latin typeface="微软雅黑" panose="020B0503020204020204" charset="-122"/>
                  <a:ea typeface="微软雅黑" panose="020B0503020204020204" charset="-122"/>
                  <a:cs typeface="微软雅黑" panose="020B0503020204020204" charset="-122"/>
                  <a:sym typeface="+mn-ea"/>
                </a:rPr>
                <a:t> SAH 患者 吞咽困难的发生率约为 49.2%</a:t>
              </a:r>
              <a:r>
                <a:rPr sz="1400" baseline="30000" dirty="0">
                  <a:latin typeface="微软雅黑" panose="020B0503020204020204" charset="-122"/>
                  <a:ea typeface="微软雅黑" panose="020B0503020204020204" charset="-122"/>
                  <a:cs typeface="微软雅黑" panose="020B0503020204020204" charset="-122"/>
                  <a:sym typeface="+mn-ea"/>
                </a:rPr>
                <a:t>2</a:t>
              </a:r>
              <a:endParaRPr sz="1400" baseline="30000" dirty="0">
                <a:latin typeface="微软雅黑" panose="020B0503020204020204" charset="-122"/>
                <a:ea typeface="微软雅黑" panose="020B0503020204020204" charset="-122"/>
                <a:cs typeface="微软雅黑" panose="020B0503020204020204" charset="-122"/>
                <a:sym typeface="+mn-ea"/>
              </a:endParaRPr>
            </a:p>
            <a:p>
              <a:pPr marL="428625" indent="-286385">
                <a:lnSpc>
                  <a:spcPct val="100000"/>
                </a:lnSpc>
                <a:spcBef>
                  <a:spcPts val="420"/>
                </a:spcBef>
                <a:buFont typeface="Wingdings" panose="05000000000000000000"/>
                <a:buChar char=""/>
                <a:tabLst>
                  <a:tab pos="428625" algn="l"/>
                  <a:tab pos="428625" algn="l"/>
                </a:tabLst>
              </a:pP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SAH后常见认知</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功</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能障</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碍</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，严</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重</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降低</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患</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者生</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活</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质量</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增加</a:t>
              </a:r>
              <a:r>
                <a:rPr sz="1350" dirty="0">
                  <a:solidFill>
                    <a:srgbClr val="0D0D0D"/>
                  </a:solidFill>
                  <a:latin typeface="微软雅黑" panose="020B0503020204020204" charset="-122"/>
                  <a:ea typeface="微软雅黑" panose="020B0503020204020204" charset="-122"/>
                  <a:cs typeface="微软雅黑" panose="020B0503020204020204" charset="-122"/>
                  <a:sym typeface="+mn-ea"/>
                </a:rPr>
                <a:t>死</a:t>
              </a:r>
              <a:r>
                <a:rPr sz="1350" spc="-5" dirty="0">
                  <a:solidFill>
                    <a:srgbClr val="0D0D0D"/>
                  </a:solidFill>
                  <a:latin typeface="微软雅黑" panose="020B0503020204020204" charset="-122"/>
                  <a:ea typeface="微软雅黑" panose="020B0503020204020204" charset="-122"/>
                  <a:cs typeface="微软雅黑" panose="020B0503020204020204" charset="-122"/>
                  <a:sym typeface="+mn-ea"/>
                </a:rPr>
                <a:t>亡风险</a:t>
              </a:r>
              <a:endParaRPr sz="1350">
                <a:latin typeface="微软雅黑" panose="020B0503020204020204" charset="-122"/>
                <a:ea typeface="微软雅黑" panose="020B0503020204020204" charset="-122"/>
                <a:cs typeface="微软雅黑" panose="020B0503020204020204" charset="-122"/>
              </a:endParaRPr>
            </a:p>
            <a:p>
              <a:pPr marL="428625" indent="-286385">
                <a:lnSpc>
                  <a:spcPct val="100000"/>
                </a:lnSpc>
                <a:spcBef>
                  <a:spcPts val="420"/>
                </a:spcBef>
                <a:buFont typeface="Wingdings" panose="05000000000000000000"/>
                <a:buChar char=""/>
                <a:tabLst>
                  <a:tab pos="428625" algn="l"/>
                  <a:tab pos="428625" algn="l"/>
                </a:tabLst>
              </a:pPr>
              <a:endParaRPr lang="zh-CN" altLang="en-US" sz="1350" spc="30" baseline="25000" dirty="0">
                <a:latin typeface="微软雅黑" panose="020B0503020204020204" charset="-122"/>
                <a:ea typeface="微软雅黑" panose="020B0503020204020204" charset="-122"/>
                <a:cs typeface="微软雅黑" panose="020B0503020204020204" charset="-122"/>
                <a:sym typeface="+mn-ea"/>
              </a:endParaRPr>
            </a:p>
          </p:txBody>
        </p:sp>
        <p:sp>
          <p:nvSpPr>
            <p:cNvPr id="10" name="文本框 9"/>
            <p:cNvSpPr txBox="1"/>
            <p:nvPr/>
          </p:nvSpPr>
          <p:spPr>
            <a:xfrm>
              <a:off x="7281" y="9323"/>
              <a:ext cx="9600" cy="641"/>
            </a:xfrm>
            <a:prstGeom prst="rect">
              <a:avLst/>
            </a:prstGeom>
            <a:noFill/>
          </p:spPr>
          <p:txBody>
            <a:bodyPr wrap="square" rtlCol="0" anchor="t">
              <a:spAutoFit/>
            </a:bodyPr>
            <a:p>
              <a:r>
                <a:rPr b="1" dirty="0">
                  <a:solidFill>
                    <a:srgbClr val="FF0000"/>
                  </a:solidFill>
                  <a:latin typeface="微软雅黑" panose="020B0503020204020204" charset="-122"/>
                  <a:ea typeface="微软雅黑" panose="020B0503020204020204" charset="-122"/>
                  <a:cs typeface="微软雅黑" panose="020B0503020204020204" charset="-122"/>
                  <a:sym typeface="+mn-ea"/>
                </a:rPr>
                <a:t>动脉瘤性蛛网膜下腔出血年发患者总数：9.89万</a:t>
              </a:r>
              <a:endParaRPr lang="zh-CN" altLang="en-US"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grpSp>
      <p:sp>
        <p:nvSpPr>
          <p:cNvPr id="4" name="圆角矩形 3"/>
          <p:cNvSpPr/>
          <p:nvPr/>
        </p:nvSpPr>
        <p:spPr>
          <a:xfrm>
            <a:off x="737400" y="899345"/>
            <a:ext cx="3657600" cy="457200"/>
          </a:xfrm>
          <a:prstGeom prst="roundRect">
            <a:avLst/>
          </a:prstGeom>
          <a:solidFill>
            <a:srgbClr val="009E4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b="1" spc="20" dirty="0">
                <a:solidFill>
                  <a:srgbClr val="FFFFFF"/>
                </a:solidFill>
                <a:latin typeface="微软雅黑" panose="020B0503020204020204" charset="-122"/>
                <a:ea typeface="微软雅黑" panose="020B0503020204020204" charset="-122"/>
                <a:cs typeface="微软雅黑" panose="020B0503020204020204" charset="-122"/>
                <a:sym typeface="+mn-ea"/>
              </a:rPr>
              <a:t>疾病基本情</a:t>
            </a:r>
            <a:r>
              <a:rPr b="1" spc="25" dirty="0">
                <a:solidFill>
                  <a:srgbClr val="FFFFFF"/>
                </a:solidFill>
                <a:latin typeface="微软雅黑" panose="020B0503020204020204" charset="-122"/>
                <a:ea typeface="微软雅黑" panose="020B0503020204020204" charset="-122"/>
                <a:cs typeface="微软雅黑" panose="020B0503020204020204" charset="-122"/>
                <a:sym typeface="+mn-ea"/>
              </a:rPr>
              <a:t>况</a:t>
            </a:r>
            <a:endParaRPr lang="zh-CN" altLang="en-US">
              <a:ea typeface="微软雅黑" panose="020B0503020204020204" charset="-122"/>
            </a:endParaRPr>
          </a:p>
        </p:txBody>
      </p:sp>
      <p:sp>
        <p:nvSpPr>
          <p:cNvPr id="11" name="文本框 10"/>
          <p:cNvSpPr txBox="1"/>
          <p:nvPr/>
        </p:nvSpPr>
        <p:spPr>
          <a:xfrm>
            <a:off x="356235" y="6952615"/>
            <a:ext cx="11262360" cy="267970"/>
          </a:xfrm>
          <a:prstGeom prst="rect">
            <a:avLst/>
          </a:prstGeom>
          <a:noFill/>
        </p:spPr>
        <p:txBody>
          <a:bodyPr wrap="square" rtlCol="0" anchor="t">
            <a:spAutoFit/>
          </a:bodyPr>
          <a:p>
            <a:pPr marL="12700">
              <a:lnSpc>
                <a:spcPct val="100000"/>
              </a:lnSpc>
              <a:spcBef>
                <a:spcPts val="105"/>
              </a:spcBef>
              <a:tabLst>
                <a:tab pos="3601085" algn="l"/>
              </a:tabLst>
            </a:pPr>
            <a:r>
              <a:rPr sz="1150" i="1" spc="-35" dirty="0">
                <a:solidFill>
                  <a:srgbClr val="606060"/>
                </a:solidFill>
                <a:latin typeface="微软雅黑" panose="020B0503020204020204" charset="-122"/>
                <a:ea typeface="微软雅黑" panose="020B0503020204020204" charset="-122"/>
                <a:cs typeface="微软雅黑" panose="020B0503020204020204" charset="-122"/>
                <a:sym typeface="+mn-ea"/>
              </a:rPr>
              <a:t>1.</a:t>
            </a:r>
            <a:r>
              <a:rPr sz="1100" spc="-5" dirty="0">
                <a:latin typeface="微软雅黑" panose="020B0503020204020204" charset="-122"/>
                <a:ea typeface="微软雅黑" panose="020B0503020204020204" charset="-122"/>
                <a:cs typeface="微软雅黑" panose="020B0503020204020204" charset="-122"/>
                <a:sym typeface="+mn-ea"/>
              </a:rPr>
              <a:t>中</a:t>
            </a:r>
            <a:r>
              <a:rPr sz="1100" dirty="0">
                <a:latin typeface="微软雅黑" panose="020B0503020204020204" charset="-122"/>
                <a:ea typeface="微软雅黑" panose="020B0503020204020204" charset="-122"/>
                <a:cs typeface="微软雅黑" panose="020B0503020204020204" charset="-122"/>
                <a:sym typeface="+mn-ea"/>
              </a:rPr>
              <a:t>国</a:t>
            </a:r>
            <a:r>
              <a:rPr sz="1100" spc="-5" dirty="0">
                <a:latin typeface="微软雅黑" panose="020B0503020204020204" charset="-122"/>
                <a:ea typeface="微软雅黑" panose="020B0503020204020204" charset="-122"/>
                <a:cs typeface="微软雅黑" panose="020B0503020204020204" charset="-122"/>
                <a:sym typeface="+mn-ea"/>
              </a:rPr>
              <a:t>蛛网</a:t>
            </a:r>
            <a:r>
              <a:rPr sz="1100" dirty="0">
                <a:latin typeface="微软雅黑" panose="020B0503020204020204" charset="-122"/>
                <a:ea typeface="微软雅黑" panose="020B0503020204020204" charset="-122"/>
                <a:cs typeface="微软雅黑" panose="020B0503020204020204" charset="-122"/>
                <a:sym typeface="+mn-ea"/>
              </a:rPr>
              <a:t>膜</a:t>
            </a:r>
            <a:r>
              <a:rPr sz="1100" spc="-5" dirty="0">
                <a:latin typeface="微软雅黑" panose="020B0503020204020204" charset="-122"/>
                <a:ea typeface="微软雅黑" panose="020B0503020204020204" charset="-122"/>
                <a:cs typeface="微软雅黑" panose="020B0503020204020204" charset="-122"/>
                <a:sym typeface="+mn-ea"/>
              </a:rPr>
              <a:t>下腔</a:t>
            </a:r>
            <a:r>
              <a:rPr sz="1100" dirty="0">
                <a:latin typeface="微软雅黑" panose="020B0503020204020204" charset="-122"/>
                <a:ea typeface="微软雅黑" panose="020B0503020204020204" charset="-122"/>
                <a:cs typeface="微软雅黑" panose="020B0503020204020204" charset="-122"/>
                <a:sym typeface="+mn-ea"/>
              </a:rPr>
              <a:t>出</a:t>
            </a:r>
            <a:r>
              <a:rPr sz="1100" spc="-5" dirty="0">
                <a:latin typeface="微软雅黑" panose="020B0503020204020204" charset="-122"/>
                <a:ea typeface="微软雅黑" panose="020B0503020204020204" charset="-122"/>
                <a:cs typeface="微软雅黑" panose="020B0503020204020204" charset="-122"/>
                <a:sym typeface="+mn-ea"/>
              </a:rPr>
              <a:t>血诊</a:t>
            </a:r>
            <a:r>
              <a:rPr sz="1100" dirty="0">
                <a:latin typeface="微软雅黑" panose="020B0503020204020204" charset="-122"/>
                <a:ea typeface="微软雅黑" panose="020B0503020204020204" charset="-122"/>
                <a:cs typeface="微软雅黑" panose="020B0503020204020204" charset="-122"/>
                <a:sym typeface="+mn-ea"/>
              </a:rPr>
              <a:t>治</a:t>
            </a:r>
            <a:r>
              <a:rPr sz="1100" spc="-5" dirty="0">
                <a:latin typeface="微软雅黑" panose="020B0503020204020204" charset="-122"/>
                <a:ea typeface="微软雅黑" panose="020B0503020204020204" charset="-122"/>
                <a:cs typeface="微软雅黑" panose="020B0503020204020204" charset="-122"/>
                <a:sym typeface="+mn-ea"/>
              </a:rPr>
              <a:t>指南</a:t>
            </a:r>
            <a:r>
              <a:rPr sz="1100" spc="35" dirty="0">
                <a:latin typeface="微软雅黑" panose="020B0503020204020204" charset="-122"/>
                <a:ea typeface="微软雅黑" panose="020B0503020204020204" charset="-122"/>
                <a:cs typeface="微软雅黑" panose="020B0503020204020204" charset="-122"/>
                <a:sym typeface="+mn-ea"/>
              </a:rPr>
              <a:t> </a:t>
            </a:r>
            <a:r>
              <a:rPr sz="1100" spc="-5" dirty="0">
                <a:latin typeface="微软雅黑" panose="020B0503020204020204" charset="-122"/>
                <a:ea typeface="微软雅黑" panose="020B0503020204020204" charset="-122"/>
                <a:cs typeface="微软雅黑" panose="020B0503020204020204" charset="-122"/>
                <a:sym typeface="+mn-ea"/>
              </a:rPr>
              <a:t>2019	</a:t>
            </a:r>
            <a:r>
              <a:rPr sz="1100" spc="-10" dirty="0">
                <a:latin typeface="微软雅黑" panose="020B0503020204020204" charset="-122"/>
                <a:ea typeface="微软雅黑" panose="020B0503020204020204" charset="-122"/>
                <a:cs typeface="微软雅黑" panose="020B0503020204020204" charset="-122"/>
                <a:sym typeface="+mn-ea"/>
              </a:rPr>
              <a:t>2</a:t>
            </a:r>
            <a:r>
              <a:rPr sz="1100" spc="-10"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蛛网膜下腔出血后发生吞咽困难的危险因素研究，新疆医科大学学报，</a:t>
            </a:r>
            <a:r>
              <a:rPr lang="en-US" altLang="zh-CN" sz="1100" spc="-5" dirty="0">
                <a:solidFill>
                  <a:srgbClr val="FF0000"/>
                </a:solidFill>
                <a:latin typeface="微软雅黑" panose="020B0503020204020204" charset="-122"/>
                <a:ea typeface="微软雅黑" panose="020B0503020204020204" charset="-122"/>
                <a:cs typeface="微软雅黑" panose="020B0503020204020204" charset="-122"/>
                <a:sym typeface="+mn-ea"/>
              </a:rPr>
              <a:t>2021</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年</a:t>
            </a:r>
            <a:r>
              <a:rPr lang="en-US" altLang="zh-CN" sz="1100" spc="-5" dirty="0">
                <a:solidFill>
                  <a:srgbClr val="FF0000"/>
                </a:solidFill>
                <a:latin typeface="微软雅黑" panose="020B0503020204020204" charset="-122"/>
                <a:ea typeface="微软雅黑" panose="020B0503020204020204" charset="-122"/>
                <a:cs typeface="微软雅黑" panose="020B0503020204020204" charset="-122"/>
                <a:sym typeface="+mn-ea"/>
              </a:rPr>
              <a:t>9</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月第</a:t>
            </a:r>
            <a:r>
              <a:rPr lang="en-US" altLang="zh-CN" sz="1100" spc="-5" dirty="0">
                <a:solidFill>
                  <a:srgbClr val="FF0000"/>
                </a:solidFill>
                <a:latin typeface="微软雅黑" panose="020B0503020204020204" charset="-122"/>
                <a:ea typeface="微软雅黑" panose="020B0503020204020204" charset="-122"/>
                <a:cs typeface="微软雅黑" panose="020B0503020204020204" charset="-122"/>
                <a:sym typeface="+mn-ea"/>
              </a:rPr>
              <a:t>44</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卷</a:t>
            </a:r>
            <a:r>
              <a:rPr lang="en-US" altLang="zh-CN" sz="1100" spc="-5" dirty="0">
                <a:solidFill>
                  <a:srgbClr val="FF0000"/>
                </a:solidFill>
                <a:latin typeface="微软雅黑" panose="020B0503020204020204" charset="-122"/>
                <a:ea typeface="微软雅黑" panose="020B0503020204020204" charset="-122"/>
                <a:cs typeface="微软雅黑" panose="020B0503020204020204" charset="-122"/>
                <a:sym typeface="+mn-ea"/>
              </a:rPr>
              <a:t> </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第</a:t>
            </a:r>
            <a:r>
              <a:rPr lang="en-US" altLang="zh-CN" sz="1100" spc="-5" dirty="0">
                <a:solidFill>
                  <a:srgbClr val="FF0000"/>
                </a:solidFill>
                <a:latin typeface="微软雅黑" panose="020B0503020204020204" charset="-122"/>
                <a:ea typeface="微软雅黑" panose="020B0503020204020204" charset="-122"/>
                <a:cs typeface="微软雅黑" panose="020B0503020204020204" charset="-122"/>
                <a:sym typeface="+mn-ea"/>
              </a:rPr>
              <a:t>9</a:t>
            </a:r>
            <a:r>
              <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rPr>
              <a:t>期</a:t>
            </a:r>
            <a:endParaRPr lang="zh-CN" altLang="en-US" sz="1100" spc="-5"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15426" y="100030"/>
            <a:ext cx="5717540" cy="451485"/>
          </a:xfrm>
        </p:spPr>
        <p:txBody>
          <a:bodyPr/>
          <a:p>
            <a:r>
              <a:rPr spc="-5" dirty="0">
                <a:solidFill>
                  <a:srgbClr val="FFFFFF"/>
                </a:solidFill>
                <a:sym typeface="+mn-ea"/>
              </a:rPr>
              <a:t>尼莫地平口服溶液</a:t>
            </a:r>
            <a:r>
              <a:rPr lang="zh-CN" spc="-5" dirty="0">
                <a:solidFill>
                  <a:srgbClr val="FFFFFF"/>
                </a:solidFill>
                <a:sym typeface="+mn-ea"/>
              </a:rPr>
              <a:t>更安全</a:t>
            </a:r>
            <a:endParaRPr lang="zh-CN" spc="-5" dirty="0">
              <a:solidFill>
                <a:srgbClr val="FFFFFF"/>
              </a:solidFill>
              <a:sym typeface="+mn-ea"/>
            </a:endParaRPr>
          </a:p>
        </p:txBody>
      </p:sp>
      <p:sp>
        <p:nvSpPr>
          <p:cNvPr id="5" name="文本占位符 4"/>
          <p:cNvSpPr>
            <a:spLocks noGrp="1"/>
          </p:cNvSpPr>
          <p:nvPr>
            <p:ph type="body" idx="10"/>
          </p:nvPr>
        </p:nvSpPr>
        <p:spPr/>
        <p:txBody>
          <a:bodyPr/>
          <a:p>
            <a:r>
              <a:rPr lang="zh-CN" altLang="en-US"/>
              <a:t>安全性</a:t>
            </a:r>
            <a:endParaRPr lang="zh-CN" altLang="en-US"/>
          </a:p>
        </p:txBody>
      </p:sp>
      <p:sp>
        <p:nvSpPr>
          <p:cNvPr id="6" name="文本框 5"/>
          <p:cNvSpPr txBox="1"/>
          <p:nvPr/>
        </p:nvSpPr>
        <p:spPr>
          <a:xfrm>
            <a:off x="658025" y="1009200"/>
            <a:ext cx="11457305" cy="1532890"/>
          </a:xfrm>
          <a:prstGeom prst="rect">
            <a:avLst/>
          </a:prstGeom>
          <a:noFill/>
        </p:spPr>
        <p:txBody>
          <a:bodyPr wrap="square" rtlCol="0" anchor="t">
            <a:spAutoFit/>
          </a:bodyPr>
          <a:p>
            <a:pPr marL="29210" indent="0" algn="l">
              <a:lnSpc>
                <a:spcPct val="100000"/>
              </a:lnSpc>
              <a:spcBef>
                <a:spcPts val="100"/>
              </a:spcBef>
              <a:buFont typeface="Wingdings" panose="05000000000000000000" charset="0"/>
              <a:buChar char="Ø"/>
            </a:pPr>
            <a:r>
              <a:rPr sz="1800" b="1" dirty="0">
                <a:solidFill>
                  <a:srgbClr val="EC7C30"/>
                </a:solidFill>
                <a:latin typeface="微软雅黑" panose="020B0503020204020204" charset="-122"/>
                <a:ea typeface="微软雅黑" panose="020B0503020204020204" charset="-122"/>
                <a:cs typeface="微软雅黑" panose="020B0503020204020204" charset="-122"/>
                <a:sym typeface="+mn-ea"/>
              </a:rPr>
              <a:t>化合物安全性自1988年上市以来已经过长期验证，安全可靠</a:t>
            </a:r>
            <a:endParaRPr sz="1800" b="1" dirty="0">
              <a:solidFill>
                <a:srgbClr val="EC7C30"/>
              </a:solidFill>
              <a:latin typeface="微软雅黑" panose="020B0503020204020204" charset="-122"/>
              <a:ea typeface="微软雅黑" panose="020B0503020204020204" charset="-122"/>
              <a:cs typeface="微软雅黑" panose="020B0503020204020204" charset="-122"/>
              <a:sym typeface="+mn-ea"/>
            </a:endParaRPr>
          </a:p>
          <a:p>
            <a:pPr marL="29210" algn="l">
              <a:lnSpc>
                <a:spcPct val="100000"/>
              </a:lnSpc>
              <a:spcBef>
                <a:spcPts val="100"/>
              </a:spcBef>
            </a:pPr>
            <a:r>
              <a:rPr sz="1400" b="1" spc="-5" dirty="0">
                <a:latin typeface="微软雅黑" panose="020B0503020204020204" charset="-122"/>
                <a:ea typeface="微软雅黑" panose="020B0503020204020204" charset="-122"/>
                <a:cs typeface="微软雅黑" panose="020B0503020204020204" charset="-122"/>
                <a:sym typeface="+mn-ea"/>
              </a:rPr>
              <a:t>说明书收载不良反应情况：</a:t>
            </a:r>
            <a:r>
              <a:rPr sz="1400" spc="-5" dirty="0">
                <a:latin typeface="微软雅黑" panose="020B0503020204020204" charset="-122"/>
                <a:ea typeface="微软雅黑" panose="020B0503020204020204" charset="-122"/>
                <a:cs typeface="微软雅黑" panose="020B0503020204020204" charset="-122"/>
                <a:sym typeface="+mn-ea"/>
              </a:rPr>
              <a:t>尼莫地</a:t>
            </a:r>
            <a:r>
              <a:rPr sz="1400" dirty="0">
                <a:latin typeface="微软雅黑" panose="020B0503020204020204" charset="-122"/>
                <a:ea typeface="微软雅黑" panose="020B0503020204020204" charset="-122"/>
                <a:cs typeface="微软雅黑" panose="020B0503020204020204" charset="-122"/>
                <a:sym typeface="+mn-ea"/>
              </a:rPr>
              <a:t>平</a:t>
            </a:r>
            <a:r>
              <a:rPr sz="1400" spc="-5" dirty="0">
                <a:latin typeface="微软雅黑" panose="020B0503020204020204" charset="-122"/>
                <a:ea typeface="微软雅黑" panose="020B0503020204020204" charset="-122"/>
                <a:cs typeface="微软雅黑" panose="020B0503020204020204" charset="-122"/>
                <a:sym typeface="+mn-ea"/>
              </a:rPr>
              <a:t>口服</a:t>
            </a:r>
            <a:r>
              <a:rPr sz="1400" dirty="0">
                <a:latin typeface="微软雅黑" panose="020B0503020204020204" charset="-122"/>
                <a:ea typeface="微软雅黑" panose="020B0503020204020204" charset="-122"/>
                <a:cs typeface="微软雅黑" panose="020B0503020204020204" charset="-122"/>
                <a:sym typeface="+mn-ea"/>
              </a:rPr>
              <a:t>溶</a:t>
            </a:r>
            <a:r>
              <a:rPr sz="1400" spc="-5" dirty="0">
                <a:latin typeface="微软雅黑" panose="020B0503020204020204" charset="-122"/>
                <a:ea typeface="微软雅黑" panose="020B0503020204020204" charset="-122"/>
                <a:cs typeface="微软雅黑" panose="020B0503020204020204" charset="-122"/>
                <a:sym typeface="+mn-ea"/>
              </a:rPr>
              <a:t>液豁</a:t>
            </a:r>
            <a:r>
              <a:rPr sz="1400" dirty="0">
                <a:latin typeface="微软雅黑" panose="020B0503020204020204" charset="-122"/>
                <a:ea typeface="微软雅黑" panose="020B0503020204020204" charset="-122"/>
                <a:cs typeface="微软雅黑" panose="020B0503020204020204" charset="-122"/>
                <a:sym typeface="+mn-ea"/>
              </a:rPr>
              <a:t>免</a:t>
            </a:r>
            <a:r>
              <a:rPr sz="1400" spc="-5" dirty="0">
                <a:latin typeface="微软雅黑" panose="020B0503020204020204" charset="-122"/>
                <a:ea typeface="微软雅黑" panose="020B0503020204020204" charset="-122"/>
                <a:cs typeface="微软雅黑" panose="020B0503020204020204" charset="-122"/>
                <a:sym typeface="+mn-ea"/>
              </a:rPr>
              <a:t>实验</a:t>
            </a:r>
            <a:r>
              <a:rPr sz="1400" dirty="0">
                <a:latin typeface="微软雅黑" panose="020B0503020204020204" charset="-122"/>
                <a:ea typeface="微软雅黑" panose="020B0503020204020204" charset="-122"/>
                <a:cs typeface="微软雅黑" panose="020B0503020204020204" charset="-122"/>
                <a:sym typeface="+mn-ea"/>
              </a:rPr>
              <a:t>性</a:t>
            </a:r>
            <a:r>
              <a:rPr sz="1400" spc="-5" dirty="0">
                <a:latin typeface="微软雅黑" panose="020B0503020204020204" charset="-122"/>
                <a:ea typeface="微软雅黑" panose="020B0503020204020204" charset="-122"/>
                <a:cs typeface="微软雅黑" panose="020B0503020204020204" charset="-122"/>
                <a:sym typeface="+mn-ea"/>
              </a:rPr>
              <a:t>研究</a:t>
            </a:r>
            <a:r>
              <a:rPr sz="1400" dirty="0">
                <a:latin typeface="微软雅黑" panose="020B0503020204020204" charset="-122"/>
                <a:ea typeface="微软雅黑" panose="020B0503020204020204" charset="-122"/>
                <a:cs typeface="微软雅黑" panose="020B0503020204020204" charset="-122"/>
                <a:sym typeface="+mn-ea"/>
              </a:rPr>
              <a:t>，</a:t>
            </a:r>
            <a:r>
              <a:rPr sz="1400" spc="-5" dirty="0">
                <a:latin typeface="微软雅黑" panose="020B0503020204020204" charset="-122"/>
                <a:ea typeface="微软雅黑" panose="020B0503020204020204" charset="-122"/>
                <a:cs typeface="微软雅黑" panose="020B0503020204020204" charset="-122"/>
                <a:sym typeface="+mn-ea"/>
              </a:rPr>
              <a:t>通过</a:t>
            </a:r>
            <a:r>
              <a:rPr sz="1400" b="1" dirty="0">
                <a:latin typeface="微软雅黑" panose="020B0503020204020204" charset="-122"/>
                <a:ea typeface="微软雅黑" panose="020B0503020204020204" charset="-122"/>
                <a:cs typeface="微软雅黑" panose="020B0503020204020204" charset="-122"/>
                <a:sym typeface="+mn-ea"/>
              </a:rPr>
              <a:t>快</a:t>
            </a:r>
            <a:r>
              <a:rPr sz="1400" b="1" spc="-5" dirty="0">
                <a:latin typeface="微软雅黑" panose="020B0503020204020204" charset="-122"/>
                <a:ea typeface="微软雅黑" panose="020B0503020204020204" charset="-122"/>
                <a:cs typeface="微软雅黑" panose="020B0503020204020204" charset="-122"/>
                <a:sym typeface="+mn-ea"/>
              </a:rPr>
              <a:t>速通</a:t>
            </a:r>
            <a:r>
              <a:rPr sz="1400" b="1" dirty="0">
                <a:latin typeface="微软雅黑" panose="020B0503020204020204" charset="-122"/>
                <a:ea typeface="微软雅黑" panose="020B0503020204020204" charset="-122"/>
                <a:cs typeface="微软雅黑" panose="020B0503020204020204" charset="-122"/>
                <a:sym typeface="+mn-ea"/>
              </a:rPr>
              <a:t>道</a:t>
            </a:r>
            <a:r>
              <a:rPr sz="1400" b="1" spc="-5" dirty="0">
                <a:latin typeface="微软雅黑" panose="020B0503020204020204" charset="-122"/>
                <a:ea typeface="微软雅黑" panose="020B0503020204020204" charset="-122"/>
                <a:cs typeface="微软雅黑" panose="020B0503020204020204" charset="-122"/>
                <a:sym typeface="+mn-ea"/>
              </a:rPr>
              <a:t>和优</a:t>
            </a:r>
            <a:r>
              <a:rPr sz="1400" b="1" dirty="0">
                <a:latin typeface="微软雅黑" panose="020B0503020204020204" charset="-122"/>
                <a:ea typeface="微软雅黑" panose="020B0503020204020204" charset="-122"/>
                <a:cs typeface="微软雅黑" panose="020B0503020204020204" charset="-122"/>
                <a:sym typeface="+mn-ea"/>
              </a:rPr>
              <a:t>先</a:t>
            </a:r>
            <a:r>
              <a:rPr sz="1400" b="1" spc="-5" dirty="0">
                <a:latin typeface="微软雅黑" panose="020B0503020204020204" charset="-122"/>
                <a:ea typeface="微软雅黑" panose="020B0503020204020204" charset="-122"/>
                <a:cs typeface="微软雅黑" panose="020B0503020204020204" charset="-122"/>
                <a:sym typeface="+mn-ea"/>
              </a:rPr>
              <a:t>审评</a:t>
            </a:r>
            <a:r>
              <a:rPr sz="1400" dirty="0">
                <a:latin typeface="微软雅黑" panose="020B0503020204020204" charset="-122"/>
                <a:ea typeface="微软雅黑" panose="020B0503020204020204" charset="-122"/>
                <a:cs typeface="微软雅黑" panose="020B0503020204020204" charset="-122"/>
                <a:sym typeface="+mn-ea"/>
              </a:rPr>
              <a:t>上</a:t>
            </a:r>
            <a:r>
              <a:rPr sz="1400" spc="-5" dirty="0">
                <a:latin typeface="微软雅黑" panose="020B0503020204020204" charset="-122"/>
                <a:ea typeface="微软雅黑" panose="020B0503020204020204" charset="-122"/>
                <a:cs typeface="微软雅黑" panose="020B0503020204020204" charset="-122"/>
                <a:sym typeface="+mn-ea"/>
              </a:rPr>
              <a:t>市，</a:t>
            </a:r>
            <a:r>
              <a:rPr sz="1400" dirty="0">
                <a:latin typeface="微软雅黑" panose="020B0503020204020204" charset="-122"/>
                <a:ea typeface="微软雅黑" panose="020B0503020204020204" charset="-122"/>
                <a:cs typeface="微软雅黑" panose="020B0503020204020204" charset="-122"/>
                <a:sym typeface="+mn-ea"/>
              </a:rPr>
              <a:t>桥</a:t>
            </a:r>
            <a:r>
              <a:rPr sz="1400" spc="-5" dirty="0">
                <a:latin typeface="微软雅黑" panose="020B0503020204020204" charset="-122"/>
                <a:ea typeface="微软雅黑" panose="020B0503020204020204" charset="-122"/>
                <a:cs typeface="微软雅黑" panose="020B0503020204020204" charset="-122"/>
                <a:sym typeface="+mn-ea"/>
              </a:rPr>
              <a:t>接尼</a:t>
            </a:r>
            <a:r>
              <a:rPr sz="1400" dirty="0">
                <a:latin typeface="微软雅黑" panose="020B0503020204020204" charset="-122"/>
                <a:ea typeface="微软雅黑" panose="020B0503020204020204" charset="-122"/>
                <a:cs typeface="微软雅黑" panose="020B0503020204020204" charset="-122"/>
                <a:sym typeface="+mn-ea"/>
              </a:rPr>
              <a:t>莫</a:t>
            </a:r>
            <a:r>
              <a:rPr sz="1400" spc="-5" dirty="0">
                <a:latin typeface="微软雅黑" panose="020B0503020204020204" charset="-122"/>
                <a:ea typeface="微软雅黑" panose="020B0503020204020204" charset="-122"/>
                <a:cs typeface="微软雅黑" panose="020B0503020204020204" charset="-122"/>
                <a:sym typeface="+mn-ea"/>
              </a:rPr>
              <a:t>地平</a:t>
            </a:r>
            <a:r>
              <a:rPr sz="1400" dirty="0">
                <a:latin typeface="微软雅黑" panose="020B0503020204020204" charset="-122"/>
                <a:ea typeface="微软雅黑" panose="020B0503020204020204" charset="-122"/>
                <a:cs typeface="微软雅黑" panose="020B0503020204020204" charset="-122"/>
                <a:sym typeface="+mn-ea"/>
              </a:rPr>
              <a:t>胶</a:t>
            </a:r>
            <a:r>
              <a:rPr sz="1400" spc="-5" dirty="0">
                <a:latin typeface="微软雅黑" panose="020B0503020204020204" charset="-122"/>
                <a:ea typeface="微软雅黑" panose="020B0503020204020204" charset="-122"/>
                <a:cs typeface="微软雅黑" panose="020B0503020204020204" charset="-122"/>
                <a:sym typeface="+mn-ea"/>
              </a:rPr>
              <a:t>囊的</a:t>
            </a:r>
            <a:r>
              <a:rPr sz="1400" dirty="0">
                <a:latin typeface="微软雅黑" panose="020B0503020204020204" charset="-122"/>
                <a:ea typeface="微软雅黑" panose="020B0503020204020204" charset="-122"/>
                <a:cs typeface="微软雅黑" panose="020B0503020204020204" charset="-122"/>
                <a:sym typeface="+mn-ea"/>
              </a:rPr>
              <a:t>充</a:t>
            </a:r>
            <a:r>
              <a:rPr sz="1400" spc="-5" dirty="0">
                <a:latin typeface="微软雅黑" panose="020B0503020204020204" charset="-122"/>
                <a:ea typeface="微软雅黑" panose="020B0503020204020204" charset="-122"/>
                <a:cs typeface="微软雅黑" panose="020B0503020204020204" charset="-122"/>
                <a:sym typeface="+mn-ea"/>
              </a:rPr>
              <a:t>分和良好对照的研究数据，与普通口</a:t>
            </a:r>
            <a:r>
              <a:rPr sz="1400" dirty="0">
                <a:latin typeface="微软雅黑" panose="020B0503020204020204" charset="-122"/>
                <a:ea typeface="微软雅黑" panose="020B0503020204020204" charset="-122"/>
                <a:cs typeface="微软雅黑" panose="020B0503020204020204" charset="-122"/>
                <a:sym typeface="+mn-ea"/>
              </a:rPr>
              <a:t>服</a:t>
            </a:r>
            <a:r>
              <a:rPr sz="1400" spc="-5" dirty="0">
                <a:latin typeface="微软雅黑" panose="020B0503020204020204" charset="-122"/>
                <a:ea typeface="微软雅黑" panose="020B0503020204020204" charset="-122"/>
                <a:cs typeface="微软雅黑" panose="020B0503020204020204" charset="-122"/>
                <a:sym typeface="+mn-ea"/>
              </a:rPr>
              <a:t>剂型</a:t>
            </a:r>
            <a:r>
              <a:rPr sz="1400" dirty="0">
                <a:latin typeface="微软雅黑" panose="020B0503020204020204" charset="-122"/>
                <a:ea typeface="微软雅黑" panose="020B0503020204020204" charset="-122"/>
                <a:cs typeface="微软雅黑" panose="020B0503020204020204" charset="-122"/>
                <a:sym typeface="+mn-ea"/>
              </a:rPr>
              <a:t>不</a:t>
            </a:r>
            <a:r>
              <a:rPr sz="1400" spc="-5" dirty="0">
                <a:latin typeface="微软雅黑" panose="020B0503020204020204" charset="-122"/>
                <a:ea typeface="微软雅黑" panose="020B0503020204020204" charset="-122"/>
                <a:cs typeface="微软雅黑" panose="020B0503020204020204" charset="-122"/>
                <a:sym typeface="+mn-ea"/>
              </a:rPr>
              <a:t>良反</a:t>
            </a:r>
            <a:r>
              <a:rPr sz="1400" dirty="0">
                <a:latin typeface="微软雅黑" panose="020B0503020204020204" charset="-122"/>
                <a:ea typeface="微软雅黑" panose="020B0503020204020204" charset="-122"/>
                <a:cs typeface="微软雅黑" panose="020B0503020204020204" charset="-122"/>
                <a:sym typeface="+mn-ea"/>
              </a:rPr>
              <a:t>应</a:t>
            </a:r>
            <a:r>
              <a:rPr sz="1400" spc="-5" dirty="0">
                <a:latin typeface="微软雅黑" panose="020B0503020204020204" charset="-122"/>
                <a:ea typeface="微软雅黑" panose="020B0503020204020204" charset="-122"/>
                <a:cs typeface="微软雅黑" panose="020B0503020204020204" charset="-122"/>
                <a:sym typeface="+mn-ea"/>
              </a:rPr>
              <a:t>情况</a:t>
            </a:r>
            <a:r>
              <a:rPr sz="1400" dirty="0">
                <a:latin typeface="微软雅黑" panose="020B0503020204020204" charset="-122"/>
                <a:ea typeface="微软雅黑" panose="020B0503020204020204" charset="-122"/>
                <a:cs typeface="微软雅黑" panose="020B0503020204020204" charset="-122"/>
                <a:sym typeface="+mn-ea"/>
              </a:rPr>
              <a:t>一</a:t>
            </a:r>
            <a:r>
              <a:rPr sz="1400" spc="-5" dirty="0">
                <a:latin typeface="微软雅黑" panose="020B0503020204020204" charset="-122"/>
                <a:ea typeface="微软雅黑" panose="020B0503020204020204" charset="-122"/>
                <a:cs typeface="微软雅黑" panose="020B0503020204020204" charset="-122"/>
                <a:sym typeface="+mn-ea"/>
              </a:rPr>
              <a:t>致。</a:t>
            </a:r>
            <a:r>
              <a:rPr sz="1400" dirty="0">
                <a:latin typeface="微软雅黑" panose="020B0503020204020204" charset="-122"/>
                <a:ea typeface="微软雅黑" panose="020B0503020204020204" charset="-122"/>
                <a:cs typeface="微软雅黑" panose="020B0503020204020204" charset="-122"/>
                <a:sym typeface="+mn-ea"/>
              </a:rPr>
              <a:t>不</a:t>
            </a:r>
            <a:r>
              <a:rPr sz="1400" spc="-5" dirty="0">
                <a:latin typeface="微软雅黑" panose="020B0503020204020204" charset="-122"/>
                <a:ea typeface="微软雅黑" panose="020B0503020204020204" charset="-122"/>
                <a:cs typeface="微软雅黑" panose="020B0503020204020204" charset="-122"/>
                <a:sym typeface="+mn-ea"/>
              </a:rPr>
              <a:t>良反</a:t>
            </a:r>
            <a:r>
              <a:rPr sz="1400" dirty="0">
                <a:latin typeface="微软雅黑" panose="020B0503020204020204" charset="-122"/>
                <a:ea typeface="微软雅黑" panose="020B0503020204020204" charset="-122"/>
                <a:cs typeface="微软雅黑" panose="020B0503020204020204" charset="-122"/>
                <a:sym typeface="+mn-ea"/>
              </a:rPr>
              <a:t>应</a:t>
            </a:r>
            <a:r>
              <a:rPr sz="1400" spc="-5" dirty="0">
                <a:latin typeface="微软雅黑" panose="020B0503020204020204" charset="-122"/>
                <a:ea typeface="微软雅黑" panose="020B0503020204020204" charset="-122"/>
                <a:cs typeface="微软雅黑" panose="020B0503020204020204" charset="-122"/>
                <a:sym typeface="+mn-ea"/>
              </a:rPr>
              <a:t>主要</a:t>
            </a:r>
            <a:r>
              <a:rPr sz="1400" dirty="0">
                <a:latin typeface="微软雅黑" panose="020B0503020204020204" charset="-122"/>
                <a:ea typeface="微软雅黑" panose="020B0503020204020204" charset="-122"/>
                <a:cs typeface="微软雅黑" panose="020B0503020204020204" charset="-122"/>
                <a:sym typeface="+mn-ea"/>
              </a:rPr>
              <a:t>为</a:t>
            </a:r>
            <a:r>
              <a:rPr sz="1400" b="1" spc="-5" dirty="0">
                <a:solidFill>
                  <a:srgbClr val="EB792D"/>
                </a:solidFill>
                <a:latin typeface="微软雅黑" panose="020B0503020204020204" charset="-122"/>
                <a:ea typeface="微软雅黑" panose="020B0503020204020204" charset="-122"/>
                <a:cs typeface="微软雅黑" panose="020B0503020204020204" charset="-122"/>
                <a:sym typeface="+mn-ea"/>
              </a:rPr>
              <a:t>低血</a:t>
            </a:r>
            <a:r>
              <a:rPr sz="1400" b="1" dirty="0">
                <a:solidFill>
                  <a:srgbClr val="EB792D"/>
                </a:solidFill>
                <a:latin typeface="微软雅黑" panose="020B0503020204020204" charset="-122"/>
                <a:ea typeface="微软雅黑" panose="020B0503020204020204" charset="-122"/>
                <a:cs typeface="微软雅黑" panose="020B0503020204020204" charset="-122"/>
                <a:sym typeface="+mn-ea"/>
              </a:rPr>
              <a:t>压</a:t>
            </a:r>
            <a:r>
              <a:rPr sz="1400" spc="-5" dirty="0">
                <a:latin typeface="微软雅黑" panose="020B0503020204020204" charset="-122"/>
                <a:ea typeface="微软雅黑" panose="020B0503020204020204" charset="-122"/>
                <a:cs typeface="微软雅黑" panose="020B0503020204020204" charset="-122"/>
                <a:sym typeface="+mn-ea"/>
              </a:rPr>
              <a:t>、呕</a:t>
            </a:r>
            <a:r>
              <a:rPr sz="1400" dirty="0">
                <a:latin typeface="微软雅黑" panose="020B0503020204020204" charset="-122"/>
                <a:ea typeface="微软雅黑" panose="020B0503020204020204" charset="-122"/>
                <a:cs typeface="微软雅黑" panose="020B0503020204020204" charset="-122"/>
                <a:sym typeface="+mn-ea"/>
              </a:rPr>
              <a:t>吐</a:t>
            </a:r>
            <a:r>
              <a:rPr sz="1400" spc="-5" dirty="0">
                <a:latin typeface="微软雅黑" panose="020B0503020204020204" charset="-122"/>
                <a:ea typeface="微软雅黑" panose="020B0503020204020204" charset="-122"/>
                <a:cs typeface="微软雅黑" panose="020B0503020204020204" charset="-122"/>
                <a:sym typeface="+mn-ea"/>
              </a:rPr>
              <a:t>、头</a:t>
            </a:r>
            <a:r>
              <a:rPr sz="1400" dirty="0">
                <a:latin typeface="微软雅黑" panose="020B0503020204020204" charset="-122"/>
                <a:ea typeface="微软雅黑" panose="020B0503020204020204" charset="-122"/>
                <a:cs typeface="微软雅黑" panose="020B0503020204020204" charset="-122"/>
                <a:sym typeface="+mn-ea"/>
              </a:rPr>
              <a:t>晕</a:t>
            </a:r>
            <a:r>
              <a:rPr sz="1400" spc="-5" dirty="0">
                <a:latin typeface="微软雅黑" panose="020B0503020204020204" charset="-122"/>
                <a:ea typeface="微软雅黑" panose="020B0503020204020204" charset="-122"/>
                <a:cs typeface="微软雅黑" panose="020B0503020204020204" charset="-122"/>
                <a:sym typeface="+mn-ea"/>
              </a:rPr>
              <a:t>、头</a:t>
            </a:r>
            <a:r>
              <a:rPr sz="1400" dirty="0">
                <a:latin typeface="微软雅黑" panose="020B0503020204020204" charset="-122"/>
                <a:ea typeface="微软雅黑" panose="020B0503020204020204" charset="-122"/>
                <a:cs typeface="微软雅黑" panose="020B0503020204020204" charset="-122"/>
                <a:sym typeface="+mn-ea"/>
              </a:rPr>
              <a:t>痛</a:t>
            </a:r>
            <a:r>
              <a:rPr sz="1400" spc="-5" dirty="0">
                <a:latin typeface="微软雅黑" panose="020B0503020204020204" charset="-122"/>
                <a:ea typeface="微软雅黑" panose="020B0503020204020204" charset="-122"/>
                <a:cs typeface="微软雅黑" panose="020B0503020204020204" charset="-122"/>
                <a:sym typeface="+mn-ea"/>
              </a:rPr>
              <a:t>等。</a:t>
            </a:r>
            <a:endParaRPr sz="1400" spc="-5" dirty="0">
              <a:latin typeface="微软雅黑" panose="020B0503020204020204" charset="-122"/>
              <a:ea typeface="微软雅黑" panose="020B0503020204020204" charset="-122"/>
              <a:cs typeface="微软雅黑" panose="020B0503020204020204" charset="-122"/>
              <a:sym typeface="+mn-ea"/>
            </a:endParaRPr>
          </a:p>
          <a:p>
            <a:pPr marL="29210" algn="l">
              <a:lnSpc>
                <a:spcPct val="100000"/>
              </a:lnSpc>
              <a:spcBef>
                <a:spcPts val="100"/>
              </a:spcBef>
            </a:pPr>
            <a:endParaRPr sz="1400" spc="-5" dirty="0">
              <a:latin typeface="微软雅黑" panose="020B0503020204020204" charset="-122"/>
              <a:ea typeface="微软雅黑" panose="020B0503020204020204" charset="-122"/>
              <a:cs typeface="微软雅黑" panose="020B0503020204020204" charset="-122"/>
              <a:sym typeface="+mn-ea"/>
            </a:endParaRPr>
          </a:p>
          <a:p>
            <a:pPr marL="12700" indent="0">
              <a:lnSpc>
                <a:spcPct val="100000"/>
              </a:lnSpc>
              <a:buFont typeface="Wingdings" panose="05000000000000000000" charset="0"/>
              <a:buChar char="Ø"/>
            </a:pPr>
            <a:r>
              <a:rPr b="1" dirty="0">
                <a:solidFill>
                  <a:srgbClr val="EC7C30"/>
                </a:solidFill>
                <a:latin typeface="微软雅黑" panose="020B0503020204020204" charset="-122"/>
                <a:ea typeface="微软雅黑" panose="020B0503020204020204" charset="-122"/>
                <a:cs typeface="微软雅黑" panose="020B0503020204020204" charset="-122"/>
                <a:sym typeface="+mn-ea"/>
              </a:rPr>
              <a:t>尼莫地平全新口服液体剂型带来全新安全性优势</a:t>
            </a:r>
            <a:endParaRPr sz="1400" b="1" dirty="0">
              <a:solidFill>
                <a:srgbClr val="EC7C30"/>
              </a:solidFill>
              <a:latin typeface="微软雅黑" panose="020B0503020204020204" charset="-122"/>
              <a:ea typeface="微软雅黑" panose="020B0503020204020204" charset="-122"/>
              <a:cs typeface="微软雅黑" panose="020B0503020204020204" charset="-122"/>
              <a:sym typeface="+mn-ea"/>
            </a:endParaRPr>
          </a:p>
          <a:p>
            <a:pPr marL="12700" indent="0">
              <a:lnSpc>
                <a:spcPct val="100000"/>
              </a:lnSpc>
              <a:buFont typeface="Wingdings" panose="05000000000000000000" charset="0"/>
              <a:buNone/>
            </a:pPr>
            <a:r>
              <a:rPr lang="en-US" sz="1400" b="1" dirty="0">
                <a:solidFill>
                  <a:srgbClr val="EC7C30"/>
                </a:solidFill>
                <a:latin typeface="微软雅黑" panose="020B0503020204020204" charset="-122"/>
                <a:ea typeface="微软雅黑" panose="020B0503020204020204" charset="-122"/>
                <a:cs typeface="微软雅黑" panose="020B0503020204020204" charset="-122"/>
                <a:sym typeface="+mn-ea"/>
              </a:rPr>
              <a:t>   </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直接规避</a:t>
            </a:r>
            <a:r>
              <a:rPr sz="1400" dirty="0">
                <a:latin typeface="微软雅黑" panose="020B0503020204020204" charset="-122"/>
                <a:ea typeface="微软雅黑" panose="020B0503020204020204" charset="-122"/>
                <a:cs typeface="微软雅黑" panose="020B0503020204020204" charset="-122"/>
                <a:sym typeface="+mn-ea"/>
              </a:rPr>
              <a:t>注射剂+片</a:t>
            </a:r>
            <a:r>
              <a:rPr sz="1400" spc="-5" dirty="0">
                <a:latin typeface="微软雅黑" panose="020B0503020204020204" charset="-122"/>
                <a:ea typeface="微软雅黑" panose="020B0503020204020204" charset="-122"/>
                <a:cs typeface="微软雅黑" panose="020B0503020204020204" charset="-122"/>
                <a:sym typeface="+mn-ea"/>
              </a:rPr>
              <a:t>/</a:t>
            </a:r>
            <a:r>
              <a:rPr sz="1400" dirty="0">
                <a:latin typeface="微软雅黑" panose="020B0503020204020204" charset="-122"/>
                <a:ea typeface="微软雅黑" panose="020B0503020204020204" charset="-122"/>
                <a:cs typeface="微软雅黑" panose="020B0503020204020204" charset="-122"/>
                <a:sym typeface="+mn-ea"/>
              </a:rPr>
              <a:t>胶囊序贯疗法易发生的双硫仑反应、静脉炎等不良反应及配置风险、药品污染等风险</a:t>
            </a:r>
            <a:endParaRPr lang="zh-CN" altLang="en-US" sz="1400" spc="-5" dirty="0">
              <a:latin typeface="微软雅黑" panose="020B0503020204020204" charset="-122"/>
              <a:ea typeface="微软雅黑" panose="020B0503020204020204" charset="-122"/>
              <a:cs typeface="微软雅黑" panose="020B0503020204020204" charset="-122"/>
              <a:sym typeface="+mn-ea"/>
            </a:endParaRPr>
          </a:p>
        </p:txBody>
      </p:sp>
      <p:graphicFrame>
        <p:nvGraphicFramePr>
          <p:cNvPr id="7" name="object 6"/>
          <p:cNvGraphicFramePr>
            <a:graphicFrameLocks noGrp="1"/>
          </p:cNvGraphicFramePr>
          <p:nvPr/>
        </p:nvGraphicFramePr>
        <p:xfrm>
          <a:off x="813333" y="2685473"/>
          <a:ext cx="11396980" cy="3926205"/>
        </p:xfrm>
        <a:graphic>
          <a:graphicData uri="http://schemas.openxmlformats.org/drawingml/2006/table">
            <a:tbl>
              <a:tblPr firstRow="1" bandRow="1">
                <a:tableStyleId>{2D5ABB26-0587-4C30-8999-92F81FD0307C}</a:tableStyleId>
              </a:tblPr>
              <a:tblGrid>
                <a:gridCol w="1394460"/>
                <a:gridCol w="2454910"/>
                <a:gridCol w="3310890"/>
                <a:gridCol w="4236720"/>
              </a:tblGrid>
              <a:tr h="335279">
                <a:tc>
                  <a:txBody>
                    <a:bodyPr/>
                    <a:p>
                      <a:pPr algn="ctr">
                        <a:lnSpc>
                          <a:spcPct val="100000"/>
                        </a:lnSpc>
                        <a:spcBef>
                          <a:spcPts val="300"/>
                        </a:spcBef>
                      </a:pPr>
                      <a:r>
                        <a:rPr sz="1600" b="1" spc="-5" dirty="0">
                          <a:solidFill>
                            <a:srgbClr val="FFFFFF"/>
                          </a:solidFill>
                          <a:latin typeface="微软雅黑" panose="020B0503020204020204" charset="-122"/>
                          <a:ea typeface="微软雅黑" panose="020B0503020204020204" charset="-122"/>
                          <a:cs typeface="微软雅黑" panose="020B0503020204020204" charset="-122"/>
                        </a:rPr>
                        <a:t>药品名称</a:t>
                      </a:r>
                      <a:endParaRPr sz="1600" b="1" spc="-5" dirty="0">
                        <a:solidFill>
                          <a:srgbClr val="FFFFFF"/>
                        </a:solidFill>
                        <a:latin typeface="微软雅黑" panose="020B0503020204020204" charset="-122"/>
                        <a:ea typeface="微软雅黑" panose="020B0503020204020204" charset="-122"/>
                        <a:cs typeface="微软雅黑" panose="020B0503020204020204" charset="-122"/>
                      </a:endParaRPr>
                    </a:p>
                  </a:txBody>
                  <a:tcPr marL="0" marR="0" marT="3810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00906E"/>
                    </a:solidFill>
                  </a:tcPr>
                </a:tc>
                <a:tc>
                  <a:txBody>
                    <a:bodyPr/>
                    <a:p>
                      <a:pPr marL="416560">
                        <a:lnSpc>
                          <a:spcPct val="100000"/>
                        </a:lnSpc>
                        <a:spcBef>
                          <a:spcPts val="300"/>
                        </a:spcBef>
                      </a:pPr>
                      <a:r>
                        <a:rPr sz="1600" b="1" spc="-5" dirty="0">
                          <a:solidFill>
                            <a:srgbClr val="FFFFFF"/>
                          </a:solidFill>
                          <a:latin typeface="微软雅黑" panose="020B0503020204020204" charset="-122"/>
                          <a:ea typeface="微软雅黑" panose="020B0503020204020204" charset="-122"/>
                          <a:cs typeface="微软雅黑" panose="020B0503020204020204" charset="-122"/>
                        </a:rPr>
                        <a:t>尼莫地平口服溶液</a:t>
                      </a:r>
                      <a:endParaRPr sz="1600" b="1" spc="-5" dirty="0">
                        <a:solidFill>
                          <a:srgbClr val="FFFFFF"/>
                        </a:solidFill>
                        <a:latin typeface="微软雅黑" panose="020B0503020204020204" charset="-122"/>
                        <a:ea typeface="微软雅黑" panose="020B0503020204020204" charset="-122"/>
                        <a:cs typeface="微软雅黑" panose="020B0503020204020204" charset="-122"/>
                      </a:endParaRPr>
                    </a:p>
                  </a:txBody>
                  <a:tcPr marL="0" marR="0" marT="3810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00906E"/>
                    </a:solidFill>
                  </a:tcPr>
                </a:tc>
                <a:tc>
                  <a:txBody>
                    <a:bodyPr/>
                    <a:p>
                      <a:pPr marL="1137920">
                        <a:lnSpc>
                          <a:spcPct val="100000"/>
                        </a:lnSpc>
                        <a:spcBef>
                          <a:spcPts val="300"/>
                        </a:spcBef>
                      </a:pPr>
                      <a:r>
                        <a:rPr sz="1600" b="1" spc="-5" dirty="0">
                          <a:solidFill>
                            <a:srgbClr val="FFFFFF"/>
                          </a:solidFill>
                          <a:latin typeface="微软雅黑" panose="020B0503020204020204" charset="-122"/>
                          <a:ea typeface="微软雅黑" panose="020B0503020204020204" charset="-122"/>
                          <a:cs typeface="微软雅黑" panose="020B0503020204020204" charset="-122"/>
                        </a:rPr>
                        <a:t>尼莫地平片/胶囊</a:t>
                      </a:r>
                      <a:endParaRPr sz="1600" b="1" spc="-5" dirty="0">
                        <a:solidFill>
                          <a:srgbClr val="FFFFFF"/>
                        </a:solidFill>
                        <a:latin typeface="微软雅黑" panose="020B0503020204020204" charset="-122"/>
                        <a:ea typeface="微软雅黑" panose="020B0503020204020204" charset="-122"/>
                        <a:cs typeface="微软雅黑" panose="020B0503020204020204" charset="-122"/>
                      </a:endParaRPr>
                    </a:p>
                  </a:txBody>
                  <a:tcPr marL="0" marR="0" marT="3810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00906E"/>
                    </a:solidFill>
                  </a:tcPr>
                </a:tc>
                <a:tc>
                  <a:txBody>
                    <a:bodyPr/>
                    <a:p>
                      <a:pPr marL="3175" algn="ctr">
                        <a:lnSpc>
                          <a:spcPct val="100000"/>
                        </a:lnSpc>
                        <a:spcBef>
                          <a:spcPts val="300"/>
                        </a:spcBef>
                      </a:pPr>
                      <a:r>
                        <a:rPr sz="1600" b="1" spc="-5" dirty="0">
                          <a:solidFill>
                            <a:srgbClr val="FFFFFF"/>
                          </a:solidFill>
                          <a:latin typeface="微软雅黑" panose="020B0503020204020204" charset="-122"/>
                          <a:ea typeface="微软雅黑" panose="020B0503020204020204" charset="-122"/>
                          <a:cs typeface="微软雅黑" panose="020B0503020204020204" charset="-122"/>
                        </a:rPr>
                        <a:t>尼莫地平注射液</a:t>
                      </a:r>
                      <a:endParaRPr sz="1600" b="1" spc="-5" dirty="0">
                        <a:solidFill>
                          <a:srgbClr val="FFFFFF"/>
                        </a:solidFill>
                        <a:latin typeface="微软雅黑" panose="020B0503020204020204" charset="-122"/>
                        <a:ea typeface="微软雅黑" panose="020B0503020204020204" charset="-122"/>
                        <a:cs typeface="微软雅黑" panose="020B0503020204020204" charset="-122"/>
                      </a:endParaRPr>
                    </a:p>
                  </a:txBody>
                  <a:tcPr marL="0" marR="0" marT="3810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00906E"/>
                    </a:solidFill>
                  </a:tcPr>
                </a:tc>
              </a:tr>
              <a:tr h="518160">
                <a:tc>
                  <a:txBody>
                    <a:bodyPr/>
                    <a:p>
                      <a:pPr algn="ctr">
                        <a:lnSpc>
                          <a:spcPct val="100000"/>
                        </a:lnSpc>
                        <a:spcBef>
                          <a:spcPts val="1150"/>
                        </a:spcBef>
                      </a:pPr>
                      <a:r>
                        <a:rPr sz="1400" b="1" dirty="0">
                          <a:latin typeface="微软雅黑" panose="020B0503020204020204" charset="-122"/>
                          <a:ea typeface="微软雅黑" panose="020B0503020204020204" charset="-122"/>
                          <a:cs typeface="微软雅黑" panose="020B0503020204020204" charset="-122"/>
                        </a:rPr>
                        <a:t>性状</a:t>
                      </a:r>
                      <a:endParaRPr sz="1400" b="1" dirty="0">
                        <a:latin typeface="微软雅黑" panose="020B0503020204020204" charset="-122"/>
                        <a:ea typeface="微软雅黑" panose="020B0503020204020204" charset="-122"/>
                        <a:cs typeface="微软雅黑" panose="020B0503020204020204" charset="-122"/>
                      </a:endParaRPr>
                    </a:p>
                  </a:txBody>
                  <a:tcPr marL="0" marR="0" marT="14605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91440">
                        <a:lnSpc>
                          <a:spcPct val="100000"/>
                        </a:lnSpc>
                        <a:spcBef>
                          <a:spcPts val="1150"/>
                        </a:spcBef>
                      </a:pPr>
                      <a:r>
                        <a:rPr sz="1400" dirty="0">
                          <a:latin typeface="微软雅黑" panose="020B0503020204020204" charset="-122"/>
                          <a:ea typeface="微软雅黑" panose="020B0503020204020204" charset="-122"/>
                          <a:cs typeface="微软雅黑" panose="020B0503020204020204" charset="-122"/>
                        </a:rPr>
                        <a:t>淡黄色的</a:t>
                      </a:r>
                      <a:r>
                        <a:rPr lang="zh-CN" sz="1400" dirty="0">
                          <a:latin typeface="微软雅黑" panose="020B0503020204020204" charset="-122"/>
                          <a:ea typeface="微软雅黑" panose="020B0503020204020204" charset="-122"/>
                          <a:cs typeface="微软雅黑" panose="020B0503020204020204" charset="-122"/>
                        </a:rPr>
                        <a:t>澄清</a:t>
                      </a:r>
                      <a:r>
                        <a:rPr sz="1400" dirty="0">
                          <a:latin typeface="微软雅黑" panose="020B0503020204020204" charset="-122"/>
                          <a:ea typeface="微软雅黑" panose="020B0503020204020204" charset="-122"/>
                          <a:cs typeface="微软雅黑" panose="020B0503020204020204" charset="-122"/>
                        </a:rPr>
                        <a:t>粘稠液体</a:t>
                      </a:r>
                      <a:endParaRPr sz="1400">
                        <a:latin typeface="微软雅黑" panose="020B0503020204020204" charset="-122"/>
                        <a:ea typeface="微软雅黑" panose="020B0503020204020204" charset="-122"/>
                        <a:cs typeface="微软雅黑" panose="020B0503020204020204" charset="-122"/>
                      </a:endParaRPr>
                    </a:p>
                  </a:txBody>
                  <a:tcPr marL="0" marR="0" marT="14605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91440" marR="129540">
                        <a:lnSpc>
                          <a:spcPct val="100000"/>
                        </a:lnSpc>
                        <a:spcBef>
                          <a:spcPts val="310"/>
                        </a:spcBef>
                      </a:pPr>
                      <a:r>
                        <a:rPr sz="1400" dirty="0">
                          <a:latin typeface="微软雅黑" panose="020B0503020204020204" charset="-122"/>
                          <a:ea typeface="微软雅黑" panose="020B0503020204020204" charset="-122"/>
                          <a:cs typeface="微软雅黑" panose="020B0503020204020204" charset="-122"/>
                        </a:rPr>
                        <a:t>片剂：黄色薄膜衣片，</a:t>
                      </a:r>
                      <a:r>
                        <a:rPr sz="1400" spc="-15" dirty="0">
                          <a:latin typeface="微软雅黑" panose="020B0503020204020204" charset="-122"/>
                          <a:ea typeface="微软雅黑" panose="020B0503020204020204" charset="-122"/>
                          <a:cs typeface="微软雅黑" panose="020B0503020204020204" charset="-122"/>
                        </a:rPr>
                        <a:t>除</a:t>
                      </a:r>
                      <a:r>
                        <a:rPr sz="1400" dirty="0">
                          <a:latin typeface="微软雅黑" panose="020B0503020204020204" charset="-122"/>
                          <a:ea typeface="微软雅黑" panose="020B0503020204020204" charset="-122"/>
                          <a:cs typeface="微软雅黑" panose="020B0503020204020204" charset="-122"/>
                        </a:rPr>
                        <a:t>去包</a:t>
                      </a:r>
                      <a:r>
                        <a:rPr sz="1400" spc="-15" dirty="0">
                          <a:latin typeface="微软雅黑" panose="020B0503020204020204" charset="-122"/>
                          <a:ea typeface="微软雅黑" panose="020B0503020204020204" charset="-122"/>
                          <a:cs typeface="微软雅黑" panose="020B0503020204020204" charset="-122"/>
                        </a:rPr>
                        <a:t>衣</a:t>
                      </a:r>
                      <a:r>
                        <a:rPr sz="1400" dirty="0">
                          <a:latin typeface="微软雅黑" panose="020B0503020204020204" charset="-122"/>
                          <a:ea typeface="微软雅黑" panose="020B0503020204020204" charset="-122"/>
                          <a:cs typeface="微软雅黑" panose="020B0503020204020204" charset="-122"/>
                        </a:rPr>
                        <a:t>后，</a:t>
                      </a:r>
                      <a:r>
                        <a:rPr sz="1400" spc="-15" dirty="0">
                          <a:latin typeface="微软雅黑" panose="020B0503020204020204" charset="-122"/>
                          <a:ea typeface="微软雅黑" panose="020B0503020204020204" charset="-122"/>
                          <a:cs typeface="微软雅黑" panose="020B0503020204020204" charset="-122"/>
                        </a:rPr>
                        <a:t>显</a:t>
                      </a:r>
                      <a:r>
                        <a:rPr sz="1400" dirty="0">
                          <a:latin typeface="微软雅黑" panose="020B0503020204020204" charset="-122"/>
                          <a:ea typeface="微软雅黑" panose="020B0503020204020204" charset="-122"/>
                          <a:cs typeface="微软雅黑" panose="020B0503020204020204" charset="-122"/>
                        </a:rPr>
                        <a:t>淡黄色 胶囊：内容物为微黄色</a:t>
                      </a:r>
                      <a:r>
                        <a:rPr sz="1400" spc="-15" dirty="0">
                          <a:latin typeface="微软雅黑" panose="020B0503020204020204" charset="-122"/>
                          <a:ea typeface="微软雅黑" panose="020B0503020204020204" charset="-122"/>
                          <a:cs typeface="微软雅黑" panose="020B0503020204020204" charset="-122"/>
                        </a:rPr>
                        <a:t>至</a:t>
                      </a:r>
                      <a:r>
                        <a:rPr sz="1400" dirty="0">
                          <a:latin typeface="微软雅黑" panose="020B0503020204020204" charset="-122"/>
                          <a:ea typeface="微软雅黑" panose="020B0503020204020204" charset="-122"/>
                          <a:cs typeface="微软雅黑" panose="020B0503020204020204" charset="-122"/>
                        </a:rPr>
                        <a:t>淡黄</a:t>
                      </a:r>
                      <a:r>
                        <a:rPr sz="1400" spc="-15" dirty="0">
                          <a:latin typeface="微软雅黑" panose="020B0503020204020204" charset="-122"/>
                          <a:ea typeface="微软雅黑" panose="020B0503020204020204" charset="-122"/>
                          <a:cs typeface="微软雅黑" panose="020B0503020204020204" charset="-122"/>
                        </a:rPr>
                        <a:t>色</a:t>
                      </a:r>
                      <a:r>
                        <a:rPr sz="1400" dirty="0">
                          <a:latin typeface="微软雅黑" panose="020B0503020204020204" charset="-122"/>
                          <a:ea typeface="微软雅黑" panose="020B0503020204020204" charset="-122"/>
                          <a:cs typeface="微软雅黑" panose="020B0503020204020204" charset="-122"/>
                        </a:rPr>
                        <a:t>颗粒</a:t>
                      </a:r>
                      <a:r>
                        <a:rPr sz="1400" spc="-15" dirty="0">
                          <a:latin typeface="微软雅黑" panose="020B0503020204020204" charset="-122"/>
                          <a:ea typeface="微软雅黑" panose="020B0503020204020204" charset="-122"/>
                          <a:cs typeface="微软雅黑" panose="020B0503020204020204" charset="-122"/>
                        </a:rPr>
                        <a:t>和</a:t>
                      </a:r>
                      <a:r>
                        <a:rPr sz="1400" dirty="0">
                          <a:latin typeface="微软雅黑" panose="020B0503020204020204" charset="-122"/>
                          <a:ea typeface="微软雅黑" panose="020B0503020204020204" charset="-122"/>
                          <a:cs typeface="微软雅黑" panose="020B0503020204020204" charset="-122"/>
                        </a:rPr>
                        <a:t>粉末</a:t>
                      </a:r>
                      <a:endParaRPr sz="1400">
                        <a:latin typeface="微软雅黑" panose="020B0503020204020204" charset="-122"/>
                        <a:ea typeface="微软雅黑" panose="020B0503020204020204" charset="-122"/>
                        <a:cs typeface="微软雅黑" panose="020B0503020204020204" charset="-122"/>
                      </a:endParaRPr>
                    </a:p>
                  </a:txBody>
                  <a:tcPr marL="0" marR="0" marT="39369"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1270" algn="ctr">
                        <a:lnSpc>
                          <a:spcPct val="100000"/>
                        </a:lnSpc>
                        <a:spcBef>
                          <a:spcPts val="1150"/>
                        </a:spcBef>
                      </a:pPr>
                      <a:r>
                        <a:rPr sz="1400" dirty="0">
                          <a:latin typeface="微软雅黑" panose="020B0503020204020204" charset="-122"/>
                          <a:ea typeface="微软雅黑" panose="020B0503020204020204" charset="-122"/>
                          <a:cs typeface="微软雅黑" panose="020B0503020204020204" charset="-122"/>
                        </a:rPr>
                        <a:t>微黄色的澄明液体</a:t>
                      </a:r>
                      <a:endParaRPr sz="1400" dirty="0">
                        <a:latin typeface="微软雅黑" panose="020B0503020204020204" charset="-122"/>
                        <a:ea typeface="微软雅黑" panose="020B0503020204020204" charset="-122"/>
                        <a:cs typeface="微软雅黑" panose="020B0503020204020204" charset="-122"/>
                      </a:endParaRPr>
                    </a:p>
                  </a:txBody>
                  <a:tcPr marL="0" marR="0" marT="14605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r>
              <a:tr h="731520">
                <a:tc>
                  <a:txBody>
                    <a:bodyPr/>
                    <a:p>
                      <a:pPr>
                        <a:lnSpc>
                          <a:spcPct val="100000"/>
                        </a:lnSpc>
                        <a:spcBef>
                          <a:spcPts val="35"/>
                        </a:spcBef>
                      </a:pPr>
                      <a:endParaRPr sz="1700">
                        <a:latin typeface="微软雅黑" panose="020B0503020204020204" charset="-122"/>
                        <a:ea typeface="微软雅黑" panose="020B0503020204020204" charset="-122"/>
                        <a:cs typeface="Times New Roman" panose="02020603050405020304"/>
                      </a:endParaRPr>
                    </a:p>
                    <a:p>
                      <a:pPr algn="ctr">
                        <a:lnSpc>
                          <a:spcPct val="100000"/>
                        </a:lnSpc>
                      </a:pPr>
                      <a:r>
                        <a:rPr sz="1400" b="1" dirty="0">
                          <a:latin typeface="微软雅黑" panose="020B0503020204020204" charset="-122"/>
                          <a:ea typeface="微软雅黑" panose="020B0503020204020204" charset="-122"/>
                          <a:cs typeface="微软雅黑" panose="020B0503020204020204" charset="-122"/>
                        </a:rPr>
                        <a:t>给药方式</a:t>
                      </a:r>
                      <a:endParaRPr sz="1400">
                        <a:latin typeface="微软雅黑" panose="020B0503020204020204" charset="-122"/>
                        <a:ea typeface="微软雅黑" panose="020B0503020204020204" charset="-122"/>
                        <a:cs typeface="微软雅黑" panose="020B0503020204020204" charset="-122"/>
                      </a:endParaRPr>
                    </a:p>
                  </a:txBody>
                  <a:tcPr marL="0" marR="0" marT="444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264160" indent="-172720">
                        <a:lnSpc>
                          <a:spcPct val="100000"/>
                        </a:lnSpc>
                        <a:spcBef>
                          <a:spcPts val="1150"/>
                        </a:spcBef>
                        <a:buFont typeface="Arial" panose="020B0604020202020204"/>
                        <a:buChar char="•"/>
                        <a:tabLst>
                          <a:tab pos="264160" algn="l"/>
                        </a:tabLst>
                      </a:pPr>
                      <a:r>
                        <a:rPr sz="1400" dirty="0">
                          <a:latin typeface="微软雅黑" panose="020B0503020204020204" charset="-122"/>
                          <a:ea typeface="微软雅黑" panose="020B0503020204020204" charset="-122"/>
                          <a:cs typeface="微软雅黑" panose="020B0503020204020204" charset="-122"/>
                        </a:rPr>
                        <a:t>口服</a:t>
                      </a:r>
                      <a:endParaRPr sz="1400">
                        <a:latin typeface="微软雅黑" panose="020B0503020204020204" charset="-122"/>
                        <a:ea typeface="微软雅黑" panose="020B0503020204020204" charset="-122"/>
                        <a:cs typeface="微软雅黑" panose="020B0503020204020204" charset="-122"/>
                      </a:endParaRPr>
                    </a:p>
                    <a:p>
                      <a:pPr marL="264160" indent="-172720">
                        <a:lnSpc>
                          <a:spcPct val="100000"/>
                        </a:lnSpc>
                        <a:buFont typeface="Arial" panose="020B0604020202020204"/>
                        <a:buChar char="•"/>
                        <a:tabLst>
                          <a:tab pos="264160" algn="l"/>
                        </a:tabLst>
                      </a:pPr>
                      <a:r>
                        <a:rPr sz="1400" dirty="0">
                          <a:latin typeface="微软雅黑" panose="020B0503020204020204" charset="-122"/>
                          <a:ea typeface="微软雅黑" panose="020B0503020204020204" charset="-122"/>
                          <a:cs typeface="微软雅黑" panose="020B0503020204020204" charset="-122"/>
                        </a:rPr>
                        <a:t>经鼻胃管</a:t>
                      </a:r>
                      <a:r>
                        <a:rPr sz="1400" spc="-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胃管给药</a:t>
                      </a:r>
                      <a:endParaRPr sz="1400">
                        <a:latin typeface="微软雅黑" panose="020B0503020204020204" charset="-122"/>
                        <a:ea typeface="微软雅黑" panose="020B0503020204020204" charset="-122"/>
                        <a:cs typeface="微软雅黑" panose="020B0503020204020204" charset="-122"/>
                      </a:endParaRPr>
                    </a:p>
                  </a:txBody>
                  <a:tcPr marL="0" marR="0" marT="14605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264160" indent="-172720">
                        <a:lnSpc>
                          <a:spcPct val="100000"/>
                        </a:lnSpc>
                        <a:spcBef>
                          <a:spcPts val="310"/>
                        </a:spcBef>
                        <a:buFont typeface="Arial" panose="020B0604020202020204"/>
                        <a:buChar char="•"/>
                        <a:tabLst>
                          <a:tab pos="264160" algn="l"/>
                        </a:tabLst>
                      </a:pPr>
                      <a:r>
                        <a:rPr sz="1400" dirty="0">
                          <a:latin typeface="微软雅黑" panose="020B0503020204020204" charset="-122"/>
                          <a:ea typeface="微软雅黑" panose="020B0503020204020204" charset="-122"/>
                          <a:cs typeface="微软雅黑" panose="020B0503020204020204" charset="-122"/>
                        </a:rPr>
                        <a:t>口服</a:t>
                      </a:r>
                      <a:endParaRPr sz="1400">
                        <a:latin typeface="微软雅黑" panose="020B0503020204020204" charset="-122"/>
                        <a:ea typeface="微软雅黑" panose="020B0503020204020204" charset="-122"/>
                        <a:cs typeface="微软雅黑" panose="020B0503020204020204" charset="-122"/>
                      </a:endParaRPr>
                    </a:p>
                    <a:p>
                      <a:pPr marL="264160" indent="-172720">
                        <a:lnSpc>
                          <a:spcPct val="100000"/>
                        </a:lnSpc>
                        <a:buFont typeface="Arial" panose="020B0604020202020204"/>
                        <a:buChar char="•"/>
                        <a:tabLst>
                          <a:tab pos="264160" algn="l"/>
                        </a:tabLst>
                      </a:pPr>
                      <a:r>
                        <a:rPr sz="1400" dirty="0">
                          <a:latin typeface="微软雅黑" panose="020B0503020204020204" charset="-122"/>
                          <a:ea typeface="微软雅黑" panose="020B0503020204020204" charset="-122"/>
                          <a:cs typeface="微软雅黑" panose="020B0503020204020204" charset="-122"/>
                        </a:rPr>
                        <a:t>吞咽困难者需碾碎或取</a:t>
                      </a:r>
                      <a:r>
                        <a:rPr sz="1400" spc="-15" dirty="0">
                          <a:latin typeface="微软雅黑" panose="020B0503020204020204" charset="-122"/>
                          <a:ea typeface="微软雅黑" panose="020B0503020204020204" charset="-122"/>
                          <a:cs typeface="微软雅黑" panose="020B0503020204020204" charset="-122"/>
                        </a:rPr>
                        <a:t>出</a:t>
                      </a:r>
                      <a:r>
                        <a:rPr sz="1400" dirty="0">
                          <a:latin typeface="微软雅黑" panose="020B0503020204020204" charset="-122"/>
                          <a:ea typeface="微软雅黑" panose="020B0503020204020204" charset="-122"/>
                          <a:cs typeface="微软雅黑" panose="020B0503020204020204" charset="-122"/>
                        </a:rPr>
                        <a:t>内容</a:t>
                      </a:r>
                      <a:r>
                        <a:rPr sz="1400" spc="-15" dirty="0">
                          <a:latin typeface="微软雅黑" panose="020B0503020204020204" charset="-122"/>
                          <a:ea typeface="微软雅黑" panose="020B0503020204020204" charset="-122"/>
                          <a:cs typeface="微软雅黑" panose="020B0503020204020204" charset="-122"/>
                        </a:rPr>
                        <a:t>物</a:t>
                      </a:r>
                      <a:r>
                        <a:rPr sz="1400" dirty="0">
                          <a:latin typeface="微软雅黑" panose="020B0503020204020204" charset="-122"/>
                          <a:ea typeface="微软雅黑" panose="020B0503020204020204" charset="-122"/>
                          <a:cs typeface="微软雅黑" panose="020B0503020204020204" charset="-122"/>
                        </a:rPr>
                        <a:t>加水</a:t>
                      </a:r>
                      <a:r>
                        <a:rPr sz="1400" spc="-1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使用注射器提取后经鼻胃管</a:t>
                      </a:r>
                      <a:r>
                        <a:rPr sz="1400" spc="-15" dirty="0">
                          <a:latin typeface="微软雅黑" panose="020B0503020204020204" charset="-122"/>
                          <a:ea typeface="微软雅黑" panose="020B0503020204020204" charset="-122"/>
                          <a:cs typeface="微软雅黑" panose="020B0503020204020204" charset="-122"/>
                        </a:rPr>
                        <a:t>或</a:t>
                      </a:r>
                      <a:r>
                        <a:rPr sz="1400" dirty="0">
                          <a:latin typeface="微软雅黑" panose="020B0503020204020204" charset="-122"/>
                          <a:ea typeface="微软雅黑" panose="020B0503020204020204" charset="-122"/>
                          <a:cs typeface="微软雅黑" panose="020B0503020204020204" charset="-122"/>
                        </a:rPr>
                        <a:t>胃管</a:t>
                      </a:r>
                      <a:r>
                        <a:rPr sz="1400" spc="-15" dirty="0">
                          <a:latin typeface="微软雅黑" panose="020B0503020204020204" charset="-122"/>
                          <a:ea typeface="微软雅黑" panose="020B0503020204020204" charset="-122"/>
                          <a:cs typeface="微软雅黑" panose="020B0503020204020204" charset="-122"/>
                        </a:rPr>
                        <a:t>给</a:t>
                      </a:r>
                      <a:r>
                        <a:rPr sz="1400" dirty="0">
                          <a:latin typeface="微软雅黑" panose="020B0503020204020204" charset="-122"/>
                          <a:ea typeface="微软雅黑" panose="020B0503020204020204" charset="-122"/>
                          <a:cs typeface="微软雅黑" panose="020B0503020204020204" charset="-122"/>
                        </a:rPr>
                        <a:t>药</a:t>
                      </a:r>
                      <a:endParaRPr sz="1400">
                        <a:latin typeface="微软雅黑" panose="020B0503020204020204" charset="-122"/>
                        <a:ea typeface="微软雅黑" panose="020B0503020204020204" charset="-122"/>
                        <a:cs typeface="微软雅黑" panose="020B0503020204020204" charset="-122"/>
                      </a:endParaRPr>
                    </a:p>
                  </a:txBody>
                  <a:tcPr marL="0" marR="0" marT="39369"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92075">
                        <a:lnSpc>
                          <a:spcPct val="100000"/>
                        </a:lnSpc>
                        <a:spcBef>
                          <a:spcPts val="1150"/>
                        </a:spcBef>
                      </a:pPr>
                      <a:r>
                        <a:rPr sz="1400" dirty="0">
                          <a:latin typeface="微软雅黑" panose="020B0503020204020204" charset="-122"/>
                          <a:ea typeface="微软雅黑" panose="020B0503020204020204" charset="-122"/>
                          <a:cs typeface="微软雅黑" panose="020B0503020204020204" charset="-122"/>
                        </a:rPr>
                        <a:t>静脉给药</a:t>
                      </a:r>
                      <a:r>
                        <a:rPr sz="1400" spc="-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需配置、冲</a:t>
                      </a:r>
                      <a:r>
                        <a:rPr sz="1400" spc="-15" dirty="0">
                          <a:latin typeface="微软雅黑" panose="020B0503020204020204" charset="-122"/>
                          <a:ea typeface="微软雅黑" panose="020B0503020204020204" charset="-122"/>
                          <a:cs typeface="微软雅黑" panose="020B0503020204020204" charset="-122"/>
                        </a:rPr>
                        <a:t>管</a:t>
                      </a:r>
                      <a:r>
                        <a:rPr sz="1400" dirty="0">
                          <a:latin typeface="微软雅黑" panose="020B0503020204020204" charset="-122"/>
                          <a:ea typeface="微软雅黑" panose="020B0503020204020204" charset="-122"/>
                          <a:cs typeface="微软雅黑" panose="020B0503020204020204" charset="-122"/>
                        </a:rPr>
                        <a:t>、避光</a:t>
                      </a:r>
                      <a:r>
                        <a:rPr sz="1400" spc="-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对乙醇过敏者禁用)</a:t>
                      </a:r>
                      <a:endParaRPr sz="1400">
                        <a:latin typeface="微软雅黑" panose="020B0503020204020204" charset="-122"/>
                        <a:ea typeface="微软雅黑" panose="020B0503020204020204" charset="-122"/>
                        <a:cs typeface="微软雅黑" panose="020B0503020204020204" charset="-122"/>
                      </a:endParaRPr>
                    </a:p>
                  </a:txBody>
                  <a:tcPr marL="0" marR="0" marT="14605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r>
              <a:tr h="357250">
                <a:tc>
                  <a:txBody>
                    <a:bodyPr/>
                    <a:p>
                      <a:pPr algn="ctr">
                        <a:lnSpc>
                          <a:spcPct val="100000"/>
                        </a:lnSpc>
                        <a:spcBef>
                          <a:spcPts val="515"/>
                        </a:spcBef>
                      </a:pPr>
                      <a:r>
                        <a:rPr sz="1400" b="1" dirty="0">
                          <a:latin typeface="微软雅黑" panose="020B0503020204020204" charset="-122"/>
                          <a:ea typeface="微软雅黑" panose="020B0503020204020204" charset="-122"/>
                          <a:cs typeface="微软雅黑" panose="020B0503020204020204" charset="-122"/>
                        </a:rPr>
                        <a:t>乙醇含量</a:t>
                      </a:r>
                      <a:r>
                        <a:rPr sz="1350" spc="30" baseline="25000" dirty="0">
                          <a:latin typeface="微软雅黑" panose="020B0503020204020204" charset="-122"/>
                          <a:ea typeface="微软雅黑" panose="020B0503020204020204" charset="-122"/>
                          <a:cs typeface="微软雅黑" panose="020B0503020204020204" charset="-122"/>
                        </a:rPr>
                        <a:t>1</a:t>
                      </a:r>
                      <a:endParaRPr sz="1350" baseline="25000">
                        <a:latin typeface="微软雅黑" panose="020B0503020204020204" charset="-122"/>
                        <a:ea typeface="微软雅黑" panose="020B0503020204020204" charset="-122"/>
                        <a:cs typeface="微软雅黑" panose="020B0503020204020204" charset="-122"/>
                      </a:endParaRPr>
                    </a:p>
                  </a:txBody>
                  <a:tcPr marL="0" marR="0" marT="654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ctr">
                        <a:lnSpc>
                          <a:spcPct val="100000"/>
                        </a:lnSpc>
                        <a:spcBef>
                          <a:spcPts val="515"/>
                        </a:spcBef>
                      </a:pPr>
                      <a:r>
                        <a:rPr sz="1400" dirty="0">
                          <a:solidFill>
                            <a:schemeClr val="tx1"/>
                          </a:solidFill>
                          <a:latin typeface="微软雅黑" panose="020B0503020204020204" charset="-122"/>
                          <a:ea typeface="微软雅黑" panose="020B0503020204020204" charset="-122"/>
                          <a:cs typeface="微软雅黑" panose="020B0503020204020204" charset="-122"/>
                        </a:rPr>
                        <a:t>0.4%</a:t>
                      </a:r>
                      <a:endParaRPr sz="14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654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1270" algn="ctr">
                        <a:lnSpc>
                          <a:spcPct val="100000"/>
                        </a:lnSpc>
                        <a:spcBef>
                          <a:spcPts val="515"/>
                        </a:spcBef>
                      </a:pPr>
                      <a:r>
                        <a:rPr sz="1400" dirty="0">
                          <a:solidFill>
                            <a:schemeClr val="tx1"/>
                          </a:solidFill>
                          <a:latin typeface="微软雅黑" panose="020B0503020204020204" charset="-122"/>
                          <a:ea typeface="微软雅黑" panose="020B0503020204020204" charset="-122"/>
                          <a:cs typeface="微软雅黑" panose="020B0503020204020204" charset="-122"/>
                        </a:rPr>
                        <a:t>-</a:t>
                      </a:r>
                      <a:endParaRPr sz="14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654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2540" algn="ctr">
                        <a:lnSpc>
                          <a:spcPct val="100000"/>
                        </a:lnSpc>
                        <a:spcBef>
                          <a:spcPts val="515"/>
                        </a:spcBef>
                      </a:pPr>
                      <a:r>
                        <a:rPr sz="1400" dirty="0">
                          <a:solidFill>
                            <a:schemeClr val="tx1"/>
                          </a:solidFill>
                          <a:latin typeface="微软雅黑" panose="020B0503020204020204" charset="-122"/>
                          <a:ea typeface="微软雅黑" panose="020B0503020204020204" charset="-122"/>
                          <a:cs typeface="微软雅黑" panose="020B0503020204020204" charset="-122"/>
                        </a:rPr>
                        <a:t>23.7%</a:t>
                      </a:r>
                      <a:endParaRPr sz="14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654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FFFFF"/>
                    </a:solidFill>
                  </a:tcPr>
                </a:tc>
              </a:tr>
              <a:tr h="398830">
                <a:tc>
                  <a:txBody>
                    <a:bodyPr/>
                    <a:p>
                      <a:pPr algn="ctr">
                        <a:lnSpc>
                          <a:spcPct val="100000"/>
                        </a:lnSpc>
                        <a:spcBef>
                          <a:spcPts val="680"/>
                        </a:spcBef>
                      </a:pPr>
                      <a:r>
                        <a:rPr sz="1400" b="1" dirty="0">
                          <a:latin typeface="微软雅黑" panose="020B0503020204020204" charset="-122"/>
                          <a:ea typeface="微软雅黑" panose="020B0503020204020204" charset="-122"/>
                          <a:cs typeface="微软雅黑" panose="020B0503020204020204" charset="-122"/>
                        </a:rPr>
                        <a:t>低血压发生率</a:t>
                      </a:r>
                      <a:r>
                        <a:rPr lang="en-US" sz="1350" spc="30" baseline="25000" dirty="0">
                          <a:latin typeface="微软雅黑" panose="020B0503020204020204" charset="-122"/>
                          <a:ea typeface="微软雅黑" panose="020B0503020204020204" charset="-122"/>
                          <a:cs typeface="微软雅黑" panose="020B0503020204020204" charset="-122"/>
                          <a:sym typeface="+mn-ea"/>
                        </a:rPr>
                        <a:t>2</a:t>
                      </a:r>
                      <a:endParaRPr lang="en-US" sz="1350" spc="30" baseline="25000" dirty="0">
                        <a:latin typeface="微软雅黑" panose="020B0503020204020204" charset="-122"/>
                        <a:ea typeface="微软雅黑" panose="020B0503020204020204" charset="-122"/>
                        <a:cs typeface="微软雅黑" panose="020B0503020204020204" charset="-122"/>
                        <a:sym typeface="+mn-ea"/>
                      </a:endParaRPr>
                    </a:p>
                  </a:txBody>
                  <a:tcPr marL="0" marR="0" marT="8636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algn="ctr">
                        <a:lnSpc>
                          <a:spcPct val="100000"/>
                        </a:lnSpc>
                      </a:pPr>
                      <a:endParaRPr sz="1100">
                        <a:solidFill>
                          <a:schemeClr val="tx1"/>
                        </a:solidFill>
                        <a:latin typeface="微软雅黑" panose="020B0503020204020204" charset="-122"/>
                        <a:ea typeface="微软雅黑" panose="020B0503020204020204" charset="-122"/>
                        <a:cs typeface="Times New Roman" panose="02020603050405020304"/>
                      </a:endParaRPr>
                    </a:p>
                  </a:txBody>
                  <a:tcPr marL="0" marR="0" marT="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1270" algn="ctr">
                        <a:lnSpc>
                          <a:spcPct val="100000"/>
                        </a:lnSpc>
                        <a:spcBef>
                          <a:spcPts val="515"/>
                        </a:spcBef>
                        <a:buClrTx/>
                        <a:buSzTx/>
                        <a:buFontTx/>
                      </a:pPr>
                      <a:r>
                        <a:rPr sz="1400" dirty="0">
                          <a:solidFill>
                            <a:schemeClr val="tx1"/>
                          </a:solidFill>
                          <a:latin typeface="微软雅黑" panose="020B0503020204020204" charset="-122"/>
                          <a:ea typeface="微软雅黑" panose="020B0503020204020204" charset="-122"/>
                          <a:cs typeface="微软雅黑" panose="020B0503020204020204" charset="-122"/>
                        </a:rPr>
                        <a:t>6%</a:t>
                      </a:r>
                      <a:endParaRPr sz="14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8636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2540" algn="ctr">
                        <a:lnSpc>
                          <a:spcPct val="100000"/>
                        </a:lnSpc>
                        <a:spcBef>
                          <a:spcPts val="680"/>
                        </a:spcBef>
                      </a:pPr>
                      <a:r>
                        <a:rPr sz="1400" b="1" spc="-5" dirty="0">
                          <a:solidFill>
                            <a:schemeClr val="tx1"/>
                          </a:solidFill>
                          <a:latin typeface="微软雅黑" panose="020B0503020204020204" charset="-122"/>
                          <a:ea typeface="微软雅黑" panose="020B0503020204020204" charset="-122"/>
                          <a:cs typeface="微软雅黑" panose="020B0503020204020204" charset="-122"/>
                        </a:rPr>
                        <a:t>30%</a:t>
                      </a:r>
                      <a:endParaRPr sz="1400" b="1" spc="-5"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8636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r>
              <a:tr h="368884">
                <a:tc>
                  <a:txBody>
                    <a:bodyPr/>
                    <a:p>
                      <a:pPr algn="ctr">
                        <a:lnSpc>
                          <a:spcPct val="100000"/>
                        </a:lnSpc>
                        <a:spcBef>
                          <a:spcPts val="565"/>
                        </a:spcBef>
                      </a:pPr>
                      <a:r>
                        <a:rPr sz="1400" b="1" dirty="0">
                          <a:latin typeface="微软雅黑" panose="020B0503020204020204" charset="-122"/>
                          <a:ea typeface="微软雅黑" panose="020B0503020204020204" charset="-122"/>
                          <a:cs typeface="微软雅黑" panose="020B0503020204020204" charset="-122"/>
                        </a:rPr>
                        <a:t>静脉炎发生率</a:t>
                      </a:r>
                      <a:r>
                        <a:rPr lang="en-US" sz="1400" b="1" baseline="30000" dirty="0">
                          <a:latin typeface="微软雅黑" panose="020B0503020204020204" charset="-122"/>
                          <a:ea typeface="微软雅黑" panose="020B0503020204020204" charset="-122"/>
                          <a:cs typeface="微软雅黑" panose="020B0503020204020204" charset="-122"/>
                        </a:rPr>
                        <a:t>3</a:t>
                      </a:r>
                      <a:endParaRPr lang="en-US" sz="1400" b="1" baseline="30000" dirty="0">
                        <a:latin typeface="微软雅黑" panose="020B0503020204020204" charset="-122"/>
                        <a:ea typeface="微软雅黑" panose="020B0503020204020204" charset="-122"/>
                        <a:cs typeface="微软雅黑" panose="020B0503020204020204" charset="-122"/>
                      </a:endParaRPr>
                    </a:p>
                  </a:txBody>
                  <a:tcPr marL="0" marR="0" marT="7175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algn="ctr">
                        <a:lnSpc>
                          <a:spcPct val="100000"/>
                        </a:lnSpc>
                      </a:pPr>
                      <a:endParaRPr sz="1100">
                        <a:solidFill>
                          <a:schemeClr val="tx1"/>
                        </a:solidFill>
                        <a:latin typeface="微软雅黑" panose="020B0503020204020204" charset="-122"/>
                        <a:ea typeface="微软雅黑" panose="020B0503020204020204" charset="-122"/>
                        <a:cs typeface="Times New Roman" panose="02020603050405020304"/>
                      </a:endParaRPr>
                    </a:p>
                  </a:txBody>
                  <a:tcPr marL="0" marR="0" marT="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1270" algn="ctr">
                        <a:lnSpc>
                          <a:spcPct val="100000"/>
                        </a:lnSpc>
                        <a:spcBef>
                          <a:spcPts val="515"/>
                        </a:spcBef>
                        <a:buClrTx/>
                        <a:buSzTx/>
                        <a:buFontTx/>
                      </a:pPr>
                      <a:r>
                        <a:rPr sz="1400" dirty="0">
                          <a:solidFill>
                            <a:schemeClr val="tx1"/>
                          </a:solidFill>
                          <a:latin typeface="微软雅黑" panose="020B0503020204020204" charset="-122"/>
                          <a:ea typeface="微软雅黑" panose="020B0503020204020204" charset="-122"/>
                          <a:cs typeface="微软雅黑" panose="020B0503020204020204" charset="-122"/>
                        </a:rPr>
                        <a:t>-</a:t>
                      </a:r>
                      <a:endParaRPr sz="14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7175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1270" algn="ctr">
                        <a:lnSpc>
                          <a:spcPct val="100000"/>
                        </a:lnSpc>
                        <a:spcBef>
                          <a:spcPts val="565"/>
                        </a:spcBef>
                      </a:pPr>
                      <a:r>
                        <a:rPr sz="1400" b="1" dirty="0">
                          <a:solidFill>
                            <a:schemeClr val="tx1"/>
                          </a:solidFill>
                          <a:latin typeface="微软雅黑" panose="020B0503020204020204" charset="-122"/>
                          <a:ea typeface="微软雅黑" panose="020B0503020204020204" charset="-122"/>
                          <a:cs typeface="微软雅黑" panose="020B0503020204020204" charset="-122"/>
                        </a:rPr>
                        <a:t>13-35%</a:t>
                      </a:r>
                      <a:endParaRPr sz="1400" b="1" baseline="25000" dirty="0">
                        <a:solidFill>
                          <a:schemeClr val="tx1"/>
                        </a:solidFill>
                        <a:latin typeface="微软雅黑" panose="020B0503020204020204" charset="-122"/>
                        <a:ea typeface="微软雅黑" panose="020B0503020204020204" charset="-122"/>
                        <a:cs typeface="微软雅黑" panose="020B0503020204020204" charset="-122"/>
                      </a:endParaRPr>
                    </a:p>
                  </a:txBody>
                  <a:tcPr marL="0" marR="0" marT="7175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FFFFF"/>
                    </a:solidFill>
                  </a:tcPr>
                </a:tc>
              </a:tr>
              <a:tr h="731558">
                <a:tc>
                  <a:txBody>
                    <a:bodyPr/>
                    <a:p>
                      <a:pPr>
                        <a:lnSpc>
                          <a:spcPct val="100000"/>
                        </a:lnSpc>
                        <a:spcBef>
                          <a:spcPts val="40"/>
                        </a:spcBef>
                      </a:pPr>
                      <a:endParaRPr sz="1700">
                        <a:latin typeface="微软雅黑" panose="020B0503020204020204" charset="-122"/>
                        <a:ea typeface="微软雅黑" panose="020B0503020204020204" charset="-122"/>
                        <a:cs typeface="Times New Roman" panose="02020603050405020304"/>
                      </a:endParaRPr>
                    </a:p>
                    <a:p>
                      <a:pPr algn="ctr">
                        <a:lnSpc>
                          <a:spcPct val="100000"/>
                        </a:lnSpc>
                      </a:pPr>
                      <a:r>
                        <a:rPr sz="1400" b="1" dirty="0">
                          <a:latin typeface="微软雅黑" panose="020B0503020204020204" charset="-122"/>
                          <a:ea typeface="微软雅黑" panose="020B0503020204020204" charset="-122"/>
                          <a:cs typeface="微软雅黑" panose="020B0503020204020204" charset="-122"/>
                        </a:rPr>
                        <a:t>用药风险</a:t>
                      </a:r>
                      <a:endParaRPr sz="1400">
                        <a:latin typeface="微软雅黑" panose="020B0503020204020204" charset="-122"/>
                        <a:ea typeface="微软雅黑" panose="020B0503020204020204" charset="-122"/>
                        <a:cs typeface="微软雅黑" panose="020B0503020204020204" charset="-122"/>
                      </a:endParaRPr>
                    </a:p>
                  </a:txBody>
                  <a:tcPr marL="0" marR="0" marT="5080"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91440" marR="43180">
                        <a:lnSpc>
                          <a:spcPct val="100000"/>
                        </a:lnSpc>
                        <a:spcBef>
                          <a:spcPts val="1155"/>
                        </a:spcBef>
                      </a:pPr>
                      <a:r>
                        <a:rPr sz="1400" b="1" dirty="0">
                          <a:latin typeface="微软雅黑" panose="020B0503020204020204" charset="-122"/>
                          <a:ea typeface="微软雅黑" panose="020B0503020204020204" charset="-122"/>
                          <a:cs typeface="微软雅黑" panose="020B0503020204020204" charset="-122"/>
                        </a:rPr>
                        <a:t>无需溶</a:t>
                      </a:r>
                      <a:r>
                        <a:rPr sz="1400" b="1" spc="-10" dirty="0">
                          <a:latin typeface="微软雅黑" panose="020B0503020204020204" charset="-122"/>
                          <a:ea typeface="微软雅黑" panose="020B0503020204020204" charset="-122"/>
                          <a:cs typeface="微软雅黑" panose="020B0503020204020204" charset="-122"/>
                        </a:rPr>
                        <a:t>解</a:t>
                      </a:r>
                      <a:r>
                        <a:rPr sz="1400" b="1" dirty="0">
                          <a:latin typeface="微软雅黑" panose="020B0503020204020204" charset="-122"/>
                          <a:ea typeface="微软雅黑" panose="020B0503020204020204" charset="-122"/>
                          <a:cs typeface="微软雅黑" panose="020B0503020204020204" charset="-122"/>
                        </a:rPr>
                        <a:t>配</a:t>
                      </a:r>
                      <a:r>
                        <a:rPr sz="1400" b="1" spc="-5" dirty="0">
                          <a:latin typeface="微软雅黑" panose="020B0503020204020204" charset="-122"/>
                          <a:ea typeface="微软雅黑" panose="020B0503020204020204" charset="-122"/>
                          <a:cs typeface="微软雅黑" panose="020B0503020204020204" charset="-122"/>
                        </a:rPr>
                        <a:t>药</a:t>
                      </a:r>
                      <a:r>
                        <a:rPr sz="1400" spc="-15" dirty="0">
                          <a:latin typeface="微软雅黑" panose="020B0503020204020204" charset="-122"/>
                          <a:ea typeface="微软雅黑" panose="020B0503020204020204" charset="-122"/>
                          <a:cs typeface="微软雅黑" panose="020B0503020204020204" charset="-122"/>
                        </a:rPr>
                        <a:t>，乙</a:t>
                      </a:r>
                      <a:r>
                        <a:rPr sz="1400" dirty="0">
                          <a:latin typeface="微软雅黑" panose="020B0503020204020204" charset="-122"/>
                          <a:ea typeface="微软雅黑" panose="020B0503020204020204" charset="-122"/>
                          <a:cs typeface="微软雅黑" panose="020B0503020204020204" charset="-122"/>
                        </a:rPr>
                        <a:t>醇含量</a:t>
                      </a:r>
                      <a:r>
                        <a:rPr sz="1400" spc="-15" dirty="0">
                          <a:latin typeface="微软雅黑" panose="020B0503020204020204" charset="-122"/>
                          <a:ea typeface="微软雅黑" panose="020B0503020204020204" charset="-122"/>
                          <a:cs typeface="微软雅黑" panose="020B0503020204020204" charset="-122"/>
                        </a:rPr>
                        <a:t>低</a:t>
                      </a:r>
                      <a:r>
                        <a:rPr sz="1400" dirty="0">
                          <a:latin typeface="微软雅黑" panose="020B0503020204020204" charset="-122"/>
                          <a:ea typeface="微软雅黑" panose="020B0503020204020204" charset="-122"/>
                          <a:cs typeface="微软雅黑" panose="020B0503020204020204" charset="-122"/>
                        </a:rPr>
                        <a:t>， 引起过敏反应的可能性小</a:t>
                      </a:r>
                      <a:endParaRPr sz="1400">
                        <a:latin typeface="微软雅黑" panose="020B0503020204020204" charset="-122"/>
                        <a:ea typeface="微软雅黑" panose="020B0503020204020204" charset="-122"/>
                        <a:cs typeface="微软雅黑" panose="020B0503020204020204" charset="-122"/>
                      </a:endParaRPr>
                    </a:p>
                  </a:txBody>
                  <a:tcPr marL="0" marR="0" marT="14668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91440" marR="129540" algn="just">
                        <a:lnSpc>
                          <a:spcPct val="100000"/>
                        </a:lnSpc>
                        <a:spcBef>
                          <a:spcPts val="315"/>
                        </a:spcBef>
                      </a:pPr>
                      <a:r>
                        <a:rPr sz="1400" b="1" dirty="0">
                          <a:latin typeface="微软雅黑" panose="020B0503020204020204" charset="-122"/>
                          <a:ea typeface="微软雅黑" panose="020B0503020204020204" charset="-122"/>
                          <a:cs typeface="微软雅黑" panose="020B0503020204020204" charset="-122"/>
                        </a:rPr>
                        <a:t>易发生误用肠外给药、</a:t>
                      </a:r>
                      <a:r>
                        <a:rPr sz="1400" b="1" spc="-15" dirty="0">
                          <a:latin typeface="微软雅黑" panose="020B0503020204020204" charset="-122"/>
                          <a:ea typeface="微软雅黑" panose="020B0503020204020204" charset="-122"/>
                          <a:cs typeface="微软雅黑" panose="020B0503020204020204" charset="-122"/>
                        </a:rPr>
                        <a:t>药</a:t>
                      </a:r>
                      <a:r>
                        <a:rPr sz="1400" b="1" dirty="0">
                          <a:latin typeface="微软雅黑" panose="020B0503020204020204" charset="-122"/>
                          <a:ea typeface="微软雅黑" panose="020B0503020204020204" charset="-122"/>
                          <a:cs typeface="微软雅黑" panose="020B0503020204020204" charset="-122"/>
                        </a:rPr>
                        <a:t>品污</a:t>
                      </a:r>
                      <a:r>
                        <a:rPr sz="1400" b="1" spc="-15" dirty="0">
                          <a:latin typeface="微软雅黑" panose="020B0503020204020204" charset="-122"/>
                          <a:ea typeface="微软雅黑" panose="020B0503020204020204" charset="-122"/>
                          <a:cs typeface="微软雅黑" panose="020B0503020204020204" charset="-122"/>
                        </a:rPr>
                        <a:t>染</a:t>
                      </a:r>
                      <a:r>
                        <a:rPr sz="1400" b="1" dirty="0">
                          <a:latin typeface="微软雅黑" panose="020B0503020204020204" charset="-122"/>
                          <a:ea typeface="微软雅黑" panose="020B0503020204020204" charset="-122"/>
                          <a:cs typeface="微软雅黑" panose="020B0503020204020204" charset="-122"/>
                        </a:rPr>
                        <a:t>等导</a:t>
                      </a:r>
                      <a:r>
                        <a:rPr sz="1400" b="1" spc="-15" dirty="0">
                          <a:latin typeface="微软雅黑" panose="020B0503020204020204" charset="-122"/>
                          <a:ea typeface="微软雅黑" panose="020B0503020204020204" charset="-122"/>
                          <a:cs typeface="微软雅黑" panose="020B0503020204020204" charset="-122"/>
                        </a:rPr>
                        <a:t>致</a:t>
                      </a:r>
                      <a:r>
                        <a:rPr sz="1400" b="1" dirty="0">
                          <a:latin typeface="微软雅黑" panose="020B0503020204020204" charset="-122"/>
                          <a:ea typeface="微软雅黑" panose="020B0503020204020204" charset="-122"/>
                          <a:cs typeface="微软雅黑" panose="020B0503020204020204" charset="-122"/>
                        </a:rPr>
                        <a:t>的安全事件</a:t>
                      </a:r>
                      <a:r>
                        <a:rPr lang="en-US" sz="1350" spc="7" baseline="25000" dirty="0">
                          <a:latin typeface="微软雅黑" panose="020B0503020204020204" charset="-122"/>
                          <a:ea typeface="微软雅黑" panose="020B0503020204020204" charset="-122"/>
                          <a:cs typeface="微软雅黑" panose="020B0503020204020204" charset="-122"/>
                        </a:rPr>
                        <a:t>4</a:t>
                      </a:r>
                      <a:r>
                        <a:rPr sz="1400" spc="5" dirty="0">
                          <a:latin typeface="微软雅黑" panose="020B0503020204020204" charset="-122"/>
                          <a:ea typeface="微软雅黑" panose="020B0503020204020204" charset="-122"/>
                          <a:cs typeface="微软雅黑" panose="020B0503020204020204" charset="-122"/>
                        </a:rPr>
                        <a:t>；2006</a:t>
                      </a:r>
                      <a:r>
                        <a:rPr sz="1400" dirty="0">
                          <a:latin typeface="微软雅黑" panose="020B0503020204020204" charset="-122"/>
                          <a:ea typeface="微软雅黑" panose="020B0503020204020204" charset="-122"/>
                          <a:cs typeface="微软雅黑" panose="020B0503020204020204" charset="-122"/>
                        </a:rPr>
                        <a:t>年</a:t>
                      </a:r>
                      <a:r>
                        <a:rPr sz="1400" spc="-10" dirty="0">
                          <a:latin typeface="微软雅黑" panose="020B0503020204020204" charset="-122"/>
                          <a:ea typeface="微软雅黑" panose="020B0503020204020204" charset="-122"/>
                          <a:cs typeface="微软雅黑" panose="020B0503020204020204" charset="-122"/>
                        </a:rPr>
                        <a:t>,FDA</a:t>
                      </a:r>
                      <a:r>
                        <a:rPr sz="1400" dirty="0">
                          <a:latin typeface="微软雅黑" panose="020B0503020204020204" charset="-122"/>
                          <a:ea typeface="微软雅黑" panose="020B0503020204020204" charset="-122"/>
                          <a:cs typeface="微软雅黑" panose="020B0503020204020204" charset="-122"/>
                        </a:rPr>
                        <a:t>在处方信</a:t>
                      </a:r>
                      <a:r>
                        <a:rPr sz="1400" spc="-15" dirty="0">
                          <a:latin typeface="微软雅黑" panose="020B0503020204020204" charset="-122"/>
                          <a:ea typeface="微软雅黑" panose="020B0503020204020204" charset="-122"/>
                          <a:cs typeface="微软雅黑" panose="020B0503020204020204" charset="-122"/>
                        </a:rPr>
                        <a:t>息</a:t>
                      </a:r>
                      <a:r>
                        <a:rPr sz="1400" dirty="0">
                          <a:latin typeface="微软雅黑" panose="020B0503020204020204" charset="-122"/>
                          <a:ea typeface="微软雅黑" panose="020B0503020204020204" charset="-122"/>
                          <a:cs typeface="微软雅黑" panose="020B0503020204020204" charset="-122"/>
                        </a:rPr>
                        <a:t>中添</a:t>
                      </a:r>
                      <a:r>
                        <a:rPr sz="1400" spc="-15" dirty="0">
                          <a:latin typeface="微软雅黑" panose="020B0503020204020204" charset="-122"/>
                          <a:ea typeface="微软雅黑" panose="020B0503020204020204" charset="-122"/>
                          <a:cs typeface="微软雅黑" panose="020B0503020204020204" charset="-122"/>
                        </a:rPr>
                        <a:t>加</a:t>
                      </a:r>
                      <a:r>
                        <a:rPr sz="1400" dirty="0">
                          <a:latin typeface="微软雅黑" panose="020B0503020204020204" charset="-122"/>
                          <a:ea typeface="微软雅黑" panose="020B0503020204020204" charset="-122"/>
                          <a:cs typeface="微软雅黑" panose="020B0503020204020204" charset="-122"/>
                        </a:rPr>
                        <a:t>黑框警告：不要静脉注射尼莫</a:t>
                      </a:r>
                      <a:r>
                        <a:rPr sz="1400" spc="-15" dirty="0">
                          <a:latin typeface="微软雅黑" panose="020B0503020204020204" charset="-122"/>
                          <a:ea typeface="微软雅黑" panose="020B0503020204020204" charset="-122"/>
                          <a:cs typeface="微软雅黑" panose="020B0503020204020204" charset="-122"/>
                        </a:rPr>
                        <a:t>地</a:t>
                      </a:r>
                      <a:r>
                        <a:rPr sz="1400" dirty="0">
                          <a:latin typeface="微软雅黑" panose="020B0503020204020204" charset="-122"/>
                          <a:ea typeface="微软雅黑" panose="020B0503020204020204" charset="-122"/>
                          <a:cs typeface="微软雅黑" panose="020B0503020204020204" charset="-122"/>
                        </a:rPr>
                        <a:t>平口</a:t>
                      </a:r>
                      <a:r>
                        <a:rPr sz="1400" spc="-15" dirty="0">
                          <a:latin typeface="微软雅黑" panose="020B0503020204020204" charset="-122"/>
                          <a:ea typeface="微软雅黑" panose="020B0503020204020204" charset="-122"/>
                          <a:cs typeface="微软雅黑" panose="020B0503020204020204" charset="-122"/>
                        </a:rPr>
                        <a:t>服</a:t>
                      </a:r>
                      <a:r>
                        <a:rPr sz="1400" dirty="0">
                          <a:latin typeface="微软雅黑" panose="020B0503020204020204" charset="-122"/>
                          <a:ea typeface="微软雅黑" panose="020B0503020204020204" charset="-122"/>
                          <a:cs typeface="微软雅黑" panose="020B0503020204020204" charset="-122"/>
                        </a:rPr>
                        <a:t>剂型</a:t>
                      </a:r>
                      <a:endParaRPr sz="1350" baseline="25000">
                        <a:latin typeface="微软雅黑" panose="020B0503020204020204" charset="-122"/>
                        <a:ea typeface="微软雅黑" panose="020B0503020204020204" charset="-122"/>
                        <a:cs typeface="微软雅黑" panose="020B0503020204020204" charset="-122"/>
                      </a:endParaRPr>
                    </a:p>
                  </a:txBody>
                  <a:tcPr marL="0" marR="0" marT="400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c>
                  <a:txBody>
                    <a:bodyPr/>
                    <a:p>
                      <a:pPr marL="92075" marR="247650" algn="just">
                        <a:lnSpc>
                          <a:spcPct val="100000"/>
                        </a:lnSpc>
                        <a:spcBef>
                          <a:spcPts val="315"/>
                        </a:spcBef>
                      </a:pPr>
                      <a:r>
                        <a:rPr sz="1400" dirty="0">
                          <a:latin typeface="微软雅黑" panose="020B0503020204020204" charset="-122"/>
                          <a:ea typeface="微软雅黑" panose="020B0503020204020204" charset="-122"/>
                          <a:cs typeface="微软雅黑" panose="020B0503020204020204" charset="-122"/>
                        </a:rPr>
                        <a:t>乙醇含量较高，有</a:t>
                      </a:r>
                      <a:r>
                        <a:rPr sz="1400" b="1" dirty="0">
                          <a:latin typeface="微软雅黑" panose="020B0503020204020204" charset="-122"/>
                          <a:ea typeface="微软雅黑" panose="020B0503020204020204" charset="-122"/>
                          <a:cs typeface="微软雅黑" panose="020B0503020204020204" charset="-122"/>
                        </a:rPr>
                        <a:t>静脉</a:t>
                      </a:r>
                      <a:r>
                        <a:rPr sz="1400" b="1" spc="-15" dirty="0">
                          <a:latin typeface="微软雅黑" panose="020B0503020204020204" charset="-122"/>
                          <a:ea typeface="微软雅黑" panose="020B0503020204020204" charset="-122"/>
                          <a:cs typeface="微软雅黑" panose="020B0503020204020204" charset="-122"/>
                        </a:rPr>
                        <a:t>炎</a:t>
                      </a:r>
                      <a:r>
                        <a:rPr sz="1400" b="1" dirty="0">
                          <a:latin typeface="微软雅黑" panose="020B0503020204020204" charset="-122"/>
                          <a:ea typeface="微软雅黑" panose="020B0503020204020204" charset="-122"/>
                          <a:cs typeface="微软雅黑" panose="020B0503020204020204" charset="-122"/>
                        </a:rPr>
                        <a:t>发生风险</a:t>
                      </a:r>
                      <a:r>
                        <a:rPr sz="1400" dirty="0">
                          <a:latin typeface="微软雅黑" panose="020B0503020204020204" charset="-122"/>
                          <a:ea typeface="微软雅黑" panose="020B0503020204020204" charset="-122"/>
                          <a:cs typeface="微软雅黑" panose="020B0503020204020204" charset="-122"/>
                        </a:rPr>
                        <a:t>，注射部分红肿</a:t>
                      </a:r>
                      <a:r>
                        <a:rPr sz="1400" spc="-1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疼痛</a:t>
                      </a:r>
                      <a:endParaRPr sz="1400">
                        <a:latin typeface="微软雅黑" panose="020B0503020204020204" charset="-122"/>
                        <a:ea typeface="微软雅黑" panose="020B0503020204020204" charset="-122"/>
                        <a:cs typeface="微软雅黑" panose="020B0503020204020204" charset="-122"/>
                      </a:endParaRPr>
                    </a:p>
                  </a:txBody>
                  <a:tcPr marL="0" marR="0" marT="40005" marB="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rgbClr val="F1F1F1"/>
                    </a:solidFill>
                  </a:tcPr>
                </a:tc>
              </a:tr>
            </a:tbl>
          </a:graphicData>
        </a:graphic>
      </p:graphicFrame>
      <p:sp>
        <p:nvSpPr>
          <p:cNvPr id="3" name="文本框 2"/>
          <p:cNvSpPr txBox="1"/>
          <p:nvPr/>
        </p:nvSpPr>
        <p:spPr>
          <a:xfrm>
            <a:off x="6223635" y="6495415"/>
            <a:ext cx="7896225" cy="719455"/>
          </a:xfrm>
          <a:prstGeom prst="rect">
            <a:avLst/>
          </a:prstGeom>
          <a:noFill/>
        </p:spPr>
        <p:txBody>
          <a:bodyPr wrap="square" rtlCol="0" anchor="t">
            <a:spAutoFit/>
          </a:bodyPr>
          <a:p>
            <a:pPr marL="12065" indent="0">
              <a:lnSpc>
                <a:spcPct val="100000"/>
              </a:lnSpc>
              <a:spcBef>
                <a:spcPts val="100"/>
              </a:spcBef>
              <a:buNone/>
              <a:tabLst>
                <a:tab pos="99060" algn="l"/>
              </a:tabLst>
            </a:pPr>
            <a:r>
              <a:rPr lang="zh-CN" sz="800" b="1" spc="-55" dirty="0">
                <a:solidFill>
                  <a:srgbClr val="606060"/>
                </a:solidFill>
                <a:latin typeface="微软雅黑" panose="020B0503020204020204" charset="-122"/>
                <a:cs typeface="微软雅黑" panose="020B0503020204020204" charset="-122"/>
                <a:sym typeface="+mn-ea"/>
              </a:rPr>
              <a:t>参考文献</a:t>
            </a:r>
            <a:r>
              <a:rPr sz="800" spc="-55" dirty="0">
                <a:solidFill>
                  <a:srgbClr val="606060"/>
                </a:solidFill>
                <a:latin typeface="微软雅黑" panose="020B0503020204020204" charset="-122"/>
                <a:cs typeface="微软雅黑" panose="020B0503020204020204" charset="-122"/>
                <a:sym typeface="+mn-ea"/>
              </a:rPr>
              <a:t>：</a:t>
            </a:r>
            <a:endParaRPr sz="800" spc="-55" dirty="0">
              <a:solidFill>
                <a:srgbClr val="606060"/>
              </a:solidFill>
              <a:latin typeface="微软雅黑" panose="020B0503020204020204" charset="-122"/>
              <a:cs typeface="微软雅黑" panose="020B0503020204020204" charset="-122"/>
            </a:endParaRPr>
          </a:p>
          <a:p>
            <a:pPr marL="98425" indent="-86360">
              <a:lnSpc>
                <a:spcPct val="100000"/>
              </a:lnSpc>
              <a:spcBef>
                <a:spcPts val="100"/>
              </a:spcBef>
              <a:buAutoNum type="arabicPeriod"/>
              <a:tabLst>
                <a:tab pos="99060" algn="l"/>
              </a:tabLst>
            </a:pPr>
            <a:r>
              <a:rPr sz="800" spc="-5" dirty="0">
                <a:latin typeface="微软雅黑" panose="020B0503020204020204" charset="-122"/>
                <a:ea typeface="微软雅黑" panose="020B0503020204020204" charset="-122"/>
                <a:cs typeface="微软雅黑" panose="020B0503020204020204" charset="-122"/>
                <a:sym typeface="+mn-ea"/>
              </a:rPr>
              <a:t>CDE</a:t>
            </a:r>
            <a:r>
              <a:rPr sz="800" dirty="0">
                <a:latin typeface="微软雅黑" panose="020B0503020204020204" charset="-122"/>
                <a:ea typeface="微软雅黑" panose="020B0503020204020204" charset="-122"/>
                <a:cs typeface="微软雅黑" panose="020B0503020204020204" charset="-122"/>
                <a:sym typeface="+mn-ea"/>
              </a:rPr>
              <a:t>电子刊物《对国家已有标准注射剂局部给药安全性试验相关问题的思考》2004</a:t>
            </a:r>
            <a:endParaRPr sz="800">
              <a:latin typeface="微软雅黑" panose="020B0503020204020204" charset="-122"/>
              <a:ea typeface="微软雅黑" panose="020B0503020204020204" charset="-122"/>
              <a:cs typeface="微软雅黑" panose="020B0503020204020204" charset="-122"/>
            </a:endParaRPr>
          </a:p>
          <a:p>
            <a:pPr marL="98425" indent="-86360">
              <a:lnSpc>
                <a:spcPct val="100000"/>
              </a:lnSpc>
              <a:buAutoNum type="arabicPeriod"/>
              <a:tabLst>
                <a:tab pos="99060" algn="l"/>
              </a:tabLst>
            </a:pPr>
            <a:r>
              <a:rPr sz="800" i="1" spc="-35" dirty="0">
                <a:solidFill>
                  <a:srgbClr val="606060"/>
                </a:solidFill>
                <a:latin typeface="微软雅黑" panose="020B0503020204020204" charset="-122"/>
                <a:ea typeface="微软雅黑" panose="020B0503020204020204" charset="-122"/>
                <a:cs typeface="微软雅黑" panose="020B0503020204020204" charset="-122"/>
                <a:sym typeface="+mn-ea"/>
              </a:rPr>
              <a:t>Acta</a:t>
            </a:r>
            <a:r>
              <a:rPr sz="800" i="1" spc="15" dirty="0">
                <a:solidFill>
                  <a:srgbClr val="606060"/>
                </a:solidFill>
                <a:latin typeface="微软雅黑" panose="020B0503020204020204" charset="-122"/>
                <a:ea typeface="微软雅黑" panose="020B0503020204020204" charset="-122"/>
                <a:cs typeface="微软雅黑" panose="020B0503020204020204" charset="-122"/>
                <a:sym typeface="+mn-ea"/>
              </a:rPr>
              <a:t> </a:t>
            </a:r>
            <a:r>
              <a:rPr sz="800" i="1" spc="-30" dirty="0">
                <a:solidFill>
                  <a:srgbClr val="606060"/>
                </a:solidFill>
                <a:latin typeface="微软雅黑" panose="020B0503020204020204" charset="-122"/>
                <a:ea typeface="微软雅黑" panose="020B0503020204020204" charset="-122"/>
                <a:cs typeface="微软雅黑" panose="020B0503020204020204" charset="-122"/>
                <a:sym typeface="+mn-ea"/>
              </a:rPr>
              <a:t>Neurochir</a:t>
            </a:r>
            <a:r>
              <a:rPr sz="800" i="1" dirty="0">
                <a:solidFill>
                  <a:srgbClr val="606060"/>
                </a:solidFill>
                <a:latin typeface="微软雅黑" panose="020B0503020204020204" charset="-122"/>
                <a:ea typeface="微软雅黑" panose="020B0503020204020204" charset="-122"/>
                <a:cs typeface="微软雅黑" panose="020B0503020204020204" charset="-122"/>
                <a:sym typeface="+mn-ea"/>
              </a:rPr>
              <a:t> </a:t>
            </a:r>
            <a:r>
              <a:rPr sz="800" i="1" spc="-30" dirty="0">
                <a:solidFill>
                  <a:srgbClr val="606060"/>
                </a:solidFill>
                <a:latin typeface="微软雅黑" panose="020B0503020204020204" charset="-122"/>
                <a:ea typeface="微软雅黑" panose="020B0503020204020204" charset="-122"/>
                <a:cs typeface="微软雅黑" panose="020B0503020204020204" charset="-122"/>
                <a:sym typeface="+mn-ea"/>
              </a:rPr>
              <a:t>(Wien).</a:t>
            </a:r>
            <a:r>
              <a:rPr sz="800" i="1" spc="-20" dirty="0">
                <a:solidFill>
                  <a:srgbClr val="606060"/>
                </a:solidFill>
                <a:latin typeface="微软雅黑" panose="020B0503020204020204" charset="-122"/>
                <a:ea typeface="微软雅黑" panose="020B0503020204020204" charset="-122"/>
                <a:cs typeface="微软雅黑" panose="020B0503020204020204" charset="-122"/>
                <a:sym typeface="+mn-ea"/>
              </a:rPr>
              <a:t> </a:t>
            </a:r>
            <a:r>
              <a:rPr sz="800" i="1" spc="-30" dirty="0">
                <a:solidFill>
                  <a:srgbClr val="606060"/>
                </a:solidFill>
                <a:latin typeface="微软雅黑" panose="020B0503020204020204" charset="-122"/>
                <a:ea typeface="微软雅黑" panose="020B0503020204020204" charset="-122"/>
                <a:cs typeface="微软雅黑" panose="020B0503020204020204" charset="-122"/>
                <a:sym typeface="+mn-ea"/>
              </a:rPr>
              <a:t>1995;137(1-2):62-9.</a:t>
            </a:r>
            <a:endParaRPr sz="800">
              <a:latin typeface="微软雅黑" panose="020B0503020204020204" charset="-122"/>
              <a:ea typeface="微软雅黑" panose="020B0503020204020204" charset="-122"/>
              <a:cs typeface="微软雅黑" panose="020B0503020204020204" charset="-122"/>
            </a:endParaRPr>
          </a:p>
          <a:p>
            <a:pPr marL="98425" indent="-86360">
              <a:lnSpc>
                <a:spcPct val="100000"/>
              </a:lnSpc>
              <a:buAutoNum type="arabicPeriod"/>
              <a:tabLst>
                <a:tab pos="99060" algn="l"/>
              </a:tabLst>
            </a:pPr>
            <a:r>
              <a:rPr sz="800" spc="-5" dirty="0">
                <a:latin typeface="微软雅黑" panose="020B0503020204020204" charset="-122"/>
                <a:ea typeface="微软雅黑" panose="020B0503020204020204" charset="-122"/>
                <a:cs typeface="微软雅黑" panose="020B0503020204020204" charset="-122"/>
                <a:sym typeface="+mn-ea"/>
              </a:rPr>
              <a:t>TODAY</a:t>
            </a:r>
            <a:r>
              <a:rPr sz="800" spc="15" dirty="0">
                <a:latin typeface="微软雅黑" panose="020B0503020204020204" charset="-122"/>
                <a:ea typeface="微软雅黑" panose="020B0503020204020204" charset="-122"/>
                <a:cs typeface="微软雅黑" panose="020B0503020204020204" charset="-122"/>
                <a:sym typeface="+mn-ea"/>
              </a:rPr>
              <a:t> </a:t>
            </a:r>
            <a:r>
              <a:rPr sz="800" spc="-5" dirty="0">
                <a:latin typeface="微软雅黑" panose="020B0503020204020204" charset="-122"/>
                <a:ea typeface="微软雅黑" panose="020B0503020204020204" charset="-122"/>
                <a:cs typeface="微软雅黑" panose="020B0503020204020204" charset="-122"/>
                <a:sym typeface="+mn-ea"/>
              </a:rPr>
              <a:t>NURSE，January，2018，Vol.25，No.3</a:t>
            </a:r>
            <a:endParaRPr sz="800">
              <a:latin typeface="微软雅黑" panose="020B0503020204020204" charset="-122"/>
              <a:ea typeface="微软雅黑" panose="020B0503020204020204" charset="-122"/>
              <a:cs typeface="微软雅黑" panose="020B0503020204020204" charset="-122"/>
            </a:endParaRPr>
          </a:p>
          <a:p>
            <a:pPr marL="76200" indent="-64135">
              <a:lnSpc>
                <a:spcPct val="100000"/>
              </a:lnSpc>
              <a:buAutoNum type="arabicPeriod"/>
              <a:tabLst>
                <a:tab pos="76835" algn="l"/>
              </a:tabLst>
            </a:pPr>
            <a:r>
              <a:rPr sz="800" spc="-5" dirty="0">
                <a:latin typeface="微软雅黑" panose="020B0503020204020204" charset="-122"/>
                <a:ea typeface="微软雅黑" panose="020B0503020204020204" charset="-122"/>
                <a:cs typeface="微软雅黑" panose="020B0503020204020204" charset="-122"/>
                <a:sym typeface="+mn-ea"/>
              </a:rPr>
              <a:t>Accuracy </a:t>
            </a:r>
            <a:r>
              <a:rPr sz="800" dirty="0">
                <a:latin typeface="微软雅黑" panose="020B0503020204020204" charset="-122"/>
                <a:ea typeface="微软雅黑" panose="020B0503020204020204" charset="-122"/>
                <a:cs typeface="微软雅黑" panose="020B0503020204020204" charset="-122"/>
                <a:sym typeface="+mn-ea"/>
              </a:rPr>
              <a:t>of </a:t>
            </a:r>
            <a:r>
              <a:rPr sz="800" spc="-5" dirty="0">
                <a:latin typeface="微软雅黑" panose="020B0503020204020204" charset="-122"/>
                <a:ea typeface="微软雅黑" panose="020B0503020204020204" charset="-122"/>
                <a:cs typeface="微软雅黑" panose="020B0503020204020204" charset="-122"/>
                <a:sym typeface="+mn-ea"/>
              </a:rPr>
              <a:t>Nimodipine Gel Extraction[J].neurocritical care. August</a:t>
            </a:r>
            <a:r>
              <a:rPr sz="800" spc="70" dirty="0">
                <a:latin typeface="微软雅黑" panose="020B0503020204020204" charset="-122"/>
                <a:ea typeface="微软雅黑" panose="020B0503020204020204" charset="-122"/>
                <a:cs typeface="微软雅黑" panose="020B0503020204020204" charset="-122"/>
                <a:sym typeface="+mn-ea"/>
              </a:rPr>
              <a:t> </a:t>
            </a:r>
            <a:r>
              <a:rPr sz="800" dirty="0">
                <a:latin typeface="微软雅黑" panose="020B0503020204020204" charset="-122"/>
                <a:ea typeface="微软雅黑" panose="020B0503020204020204" charset="-122"/>
                <a:cs typeface="微软雅黑" panose="020B0503020204020204" charset="-122"/>
                <a:sym typeface="+mn-ea"/>
              </a:rPr>
              <a:t>2014.</a:t>
            </a:r>
            <a:endParaRPr lang="zh-CN" altLang="en-US" sz="800" spc="-5"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423035" y="396875"/>
            <a:ext cx="9401175" cy="464185"/>
          </a:xfrm>
          <a:prstGeom prst="rect">
            <a:avLst/>
          </a:prstGeom>
        </p:spPr>
        <p:txBody>
          <a:bodyPr vert="horz" wrap="square" lIns="0" tIns="12700" rIns="0" bIns="0" rtlCol="0">
            <a:spAutoFit/>
          </a:bodyPr>
          <a:lstStyle/>
          <a:p>
            <a:pPr marL="12700">
              <a:lnSpc>
                <a:spcPct val="100000"/>
              </a:lnSpc>
              <a:spcBef>
                <a:spcPts val="100"/>
              </a:spcBef>
            </a:pPr>
            <a:r>
              <a:rPr dirty="0"/>
              <a:t>口服尼莫地平较静脉注</a:t>
            </a:r>
            <a:r>
              <a:rPr spc="-10" dirty="0"/>
              <a:t>射</a:t>
            </a:r>
            <a:r>
              <a:rPr dirty="0"/>
              <a:t>尼莫</a:t>
            </a:r>
            <a:r>
              <a:rPr spc="-10" dirty="0"/>
              <a:t>地</a:t>
            </a:r>
            <a:r>
              <a:rPr dirty="0"/>
              <a:t>平降</a:t>
            </a:r>
            <a:r>
              <a:rPr spc="-10" dirty="0"/>
              <a:t>低</a:t>
            </a:r>
            <a:r>
              <a:rPr dirty="0"/>
              <a:t>低血</a:t>
            </a:r>
            <a:r>
              <a:rPr spc="-10" dirty="0"/>
              <a:t>压</a:t>
            </a:r>
            <a:r>
              <a:rPr dirty="0"/>
              <a:t>发生</a:t>
            </a:r>
            <a:r>
              <a:rPr spc="-10" dirty="0"/>
              <a:t>率</a:t>
            </a:r>
            <a:r>
              <a:rPr spc="-5" dirty="0"/>
              <a:t>24%</a:t>
            </a:r>
            <a:endParaRPr spc="-5" dirty="0"/>
          </a:p>
        </p:txBody>
      </p:sp>
      <p:sp>
        <p:nvSpPr>
          <p:cNvPr id="34" name="文本占位符 33"/>
          <p:cNvSpPr>
            <a:spLocks noGrp="1"/>
          </p:cNvSpPr>
          <p:nvPr>
            <p:ph type="body" idx="10"/>
          </p:nvPr>
        </p:nvSpPr>
        <p:spPr/>
        <p:txBody>
          <a:bodyPr/>
          <a:p>
            <a:r>
              <a:rPr dirty="0">
                <a:cs typeface="微软雅黑" panose="020B0503020204020204" charset="-122"/>
                <a:sym typeface="+mn-ea"/>
              </a:rPr>
              <a:t>安全性</a:t>
            </a:r>
            <a:endParaRPr>
              <a:cs typeface="微软雅黑" panose="020B0503020204020204" charset="-122"/>
            </a:endParaRPr>
          </a:p>
          <a:p>
            <a:endParaRPr lang="zh-CN" altLang="en-US"/>
          </a:p>
        </p:txBody>
      </p:sp>
      <p:sp>
        <p:nvSpPr>
          <p:cNvPr id="8" name="object 8"/>
          <p:cNvSpPr txBox="1"/>
          <p:nvPr/>
        </p:nvSpPr>
        <p:spPr>
          <a:xfrm>
            <a:off x="8281009" y="6723738"/>
            <a:ext cx="3924300" cy="189865"/>
          </a:xfrm>
          <a:prstGeom prst="rect">
            <a:avLst/>
          </a:prstGeom>
        </p:spPr>
        <p:txBody>
          <a:bodyPr vert="horz" wrap="square" lIns="0" tIns="13335" rIns="0" bIns="0" rtlCol="0">
            <a:spAutoFit/>
          </a:bodyPr>
          <a:lstStyle/>
          <a:p>
            <a:pPr marL="12700">
              <a:lnSpc>
                <a:spcPct val="100000"/>
              </a:lnSpc>
              <a:spcBef>
                <a:spcPts val="105"/>
              </a:spcBef>
            </a:pPr>
            <a:r>
              <a:rPr lang="zh-CN" sz="1150" b="1" spc="-55" dirty="0">
                <a:solidFill>
                  <a:srgbClr val="606060"/>
                </a:solidFill>
                <a:latin typeface="微软雅黑" panose="020B0503020204020204" charset="-122"/>
                <a:cs typeface="微软雅黑" panose="020B0503020204020204" charset="-122"/>
                <a:sym typeface="+mn-ea"/>
              </a:rPr>
              <a:t>参考文献</a:t>
            </a:r>
            <a:r>
              <a:rPr sz="1150" spc="-55" dirty="0">
                <a:solidFill>
                  <a:srgbClr val="606060"/>
                </a:solidFill>
                <a:latin typeface="微软雅黑" panose="020B0503020204020204" charset="-122"/>
                <a:cs typeface="微软雅黑" panose="020B0503020204020204" charset="-122"/>
                <a:sym typeface="+mn-ea"/>
              </a:rPr>
              <a:t>：</a:t>
            </a:r>
            <a:r>
              <a:rPr sz="1150" i="1" spc="-35" dirty="0">
                <a:solidFill>
                  <a:srgbClr val="606060"/>
                </a:solidFill>
                <a:latin typeface="微软雅黑" panose="020B0503020204020204" charset="-122"/>
                <a:ea typeface="微软雅黑" panose="020B0503020204020204" charset="-122"/>
                <a:cs typeface="微软雅黑" panose="020B0503020204020204" charset="-122"/>
              </a:rPr>
              <a:t>Acta</a:t>
            </a:r>
            <a:r>
              <a:rPr sz="1150" i="1" spc="15" dirty="0">
                <a:solidFill>
                  <a:srgbClr val="606060"/>
                </a:solidFill>
                <a:latin typeface="微软雅黑" panose="020B0503020204020204" charset="-122"/>
                <a:ea typeface="微软雅黑" panose="020B0503020204020204" charset="-122"/>
                <a:cs typeface="微软雅黑" panose="020B0503020204020204" charset="-122"/>
              </a:rPr>
              <a:t> </a:t>
            </a:r>
            <a:r>
              <a:rPr sz="1150" i="1" spc="-30" dirty="0">
                <a:solidFill>
                  <a:srgbClr val="606060"/>
                </a:solidFill>
                <a:latin typeface="微软雅黑" panose="020B0503020204020204" charset="-122"/>
                <a:ea typeface="微软雅黑" panose="020B0503020204020204" charset="-122"/>
                <a:cs typeface="微软雅黑" panose="020B0503020204020204" charset="-122"/>
              </a:rPr>
              <a:t>Neurochir</a:t>
            </a:r>
            <a:r>
              <a:rPr sz="1150" i="1" dirty="0">
                <a:solidFill>
                  <a:srgbClr val="606060"/>
                </a:solidFill>
                <a:latin typeface="微软雅黑" panose="020B0503020204020204" charset="-122"/>
                <a:ea typeface="微软雅黑" panose="020B0503020204020204" charset="-122"/>
                <a:cs typeface="微软雅黑" panose="020B0503020204020204" charset="-122"/>
              </a:rPr>
              <a:t> </a:t>
            </a:r>
            <a:r>
              <a:rPr sz="1150" i="1" spc="-30" dirty="0">
                <a:solidFill>
                  <a:srgbClr val="606060"/>
                </a:solidFill>
                <a:latin typeface="微软雅黑" panose="020B0503020204020204" charset="-122"/>
                <a:ea typeface="微软雅黑" panose="020B0503020204020204" charset="-122"/>
                <a:cs typeface="微软雅黑" panose="020B0503020204020204" charset="-122"/>
              </a:rPr>
              <a:t>(Wien).</a:t>
            </a:r>
            <a:r>
              <a:rPr sz="1150" i="1" spc="-20" dirty="0">
                <a:solidFill>
                  <a:srgbClr val="606060"/>
                </a:solidFill>
                <a:latin typeface="微软雅黑" panose="020B0503020204020204" charset="-122"/>
                <a:ea typeface="微软雅黑" panose="020B0503020204020204" charset="-122"/>
                <a:cs typeface="微软雅黑" panose="020B0503020204020204" charset="-122"/>
              </a:rPr>
              <a:t> </a:t>
            </a:r>
            <a:r>
              <a:rPr sz="1150" i="1" spc="-30" dirty="0">
                <a:solidFill>
                  <a:srgbClr val="606060"/>
                </a:solidFill>
                <a:latin typeface="微软雅黑" panose="020B0503020204020204" charset="-122"/>
                <a:ea typeface="微软雅黑" panose="020B0503020204020204" charset="-122"/>
                <a:cs typeface="微软雅黑" panose="020B0503020204020204" charset="-122"/>
              </a:rPr>
              <a:t>1995;137(1-2):62-9.</a:t>
            </a:r>
            <a:endParaRPr sz="1150">
              <a:latin typeface="微软雅黑" panose="020B0503020204020204" charset="-122"/>
              <a:ea typeface="微软雅黑" panose="020B0503020204020204" charset="-122"/>
              <a:cs typeface="微软雅黑" panose="020B0503020204020204" charset="-122"/>
            </a:endParaRPr>
          </a:p>
        </p:txBody>
      </p:sp>
      <p:sp>
        <p:nvSpPr>
          <p:cNvPr id="9" name="object 9"/>
          <p:cNvSpPr txBox="1"/>
          <p:nvPr/>
        </p:nvSpPr>
        <p:spPr>
          <a:xfrm>
            <a:off x="1057381" y="1499378"/>
            <a:ext cx="10640060" cy="1130935"/>
          </a:xfrm>
          <a:prstGeom prst="rect">
            <a:avLst/>
          </a:prstGeom>
        </p:spPr>
        <p:txBody>
          <a:bodyPr vert="horz" wrap="square" lIns="0" tIns="12700" rIns="0" bIns="0" rtlCol="0">
            <a:spAutoFit/>
          </a:bodyPr>
          <a:lstStyle/>
          <a:p>
            <a:pPr marL="57785">
              <a:lnSpc>
                <a:spcPct val="100000"/>
              </a:lnSpc>
              <a:spcBef>
                <a:spcPts val="100"/>
              </a:spcBef>
            </a:pPr>
            <a:r>
              <a:rPr sz="1600" b="1" dirty="0">
                <a:latin typeface="微软雅黑" panose="020B0503020204020204" charset="-122"/>
                <a:ea typeface="微软雅黑" panose="020B0503020204020204" charset="-122"/>
                <a:cs typeface="微软雅黑" panose="020B0503020204020204" charset="-122"/>
              </a:rPr>
              <a:t>一项口服尼莫地平较静脉</a:t>
            </a:r>
            <a:r>
              <a:rPr sz="1600" b="1" spc="-10" dirty="0">
                <a:latin typeface="微软雅黑" panose="020B0503020204020204" charset="-122"/>
                <a:ea typeface="微软雅黑" panose="020B0503020204020204" charset="-122"/>
                <a:cs typeface="微软雅黑" panose="020B0503020204020204" charset="-122"/>
              </a:rPr>
              <a:t>注</a:t>
            </a:r>
            <a:r>
              <a:rPr sz="1600" b="1" dirty="0">
                <a:latin typeface="微软雅黑" panose="020B0503020204020204" charset="-122"/>
                <a:ea typeface="微软雅黑" panose="020B0503020204020204" charset="-122"/>
                <a:cs typeface="微软雅黑" panose="020B0503020204020204" charset="-122"/>
              </a:rPr>
              <a:t>射尼</a:t>
            </a:r>
            <a:r>
              <a:rPr sz="1600" b="1" spc="-10" dirty="0">
                <a:latin typeface="微软雅黑" panose="020B0503020204020204" charset="-122"/>
                <a:ea typeface="微软雅黑" panose="020B0503020204020204" charset="-122"/>
                <a:cs typeface="微软雅黑" panose="020B0503020204020204" charset="-122"/>
              </a:rPr>
              <a:t>莫</a:t>
            </a:r>
            <a:r>
              <a:rPr sz="1600" b="1" dirty="0">
                <a:latin typeface="微软雅黑" panose="020B0503020204020204" charset="-122"/>
                <a:ea typeface="微软雅黑" panose="020B0503020204020204" charset="-122"/>
                <a:cs typeface="微软雅黑" panose="020B0503020204020204" charset="-122"/>
              </a:rPr>
              <a:t>地平</a:t>
            </a:r>
            <a:r>
              <a:rPr sz="1600" b="1" spc="-10" dirty="0">
                <a:latin typeface="微软雅黑" panose="020B0503020204020204" charset="-122"/>
                <a:ea typeface="微软雅黑" panose="020B0503020204020204" charset="-122"/>
                <a:cs typeface="微软雅黑" panose="020B0503020204020204" charset="-122"/>
              </a:rPr>
              <a:t>是</a:t>
            </a:r>
            <a:r>
              <a:rPr sz="1600" b="1" dirty="0">
                <a:latin typeface="微软雅黑" panose="020B0503020204020204" charset="-122"/>
                <a:ea typeface="微软雅黑" panose="020B0503020204020204" charset="-122"/>
                <a:cs typeface="微软雅黑" panose="020B0503020204020204" charset="-122"/>
              </a:rPr>
              <a:t>否能</a:t>
            </a:r>
            <a:r>
              <a:rPr sz="1600" b="1" spc="-10" dirty="0">
                <a:latin typeface="微软雅黑" panose="020B0503020204020204" charset="-122"/>
                <a:ea typeface="微软雅黑" panose="020B0503020204020204" charset="-122"/>
                <a:cs typeface="微软雅黑" panose="020B0503020204020204" charset="-122"/>
              </a:rPr>
              <a:t>降</a:t>
            </a:r>
            <a:r>
              <a:rPr sz="1600" b="1" dirty="0">
                <a:latin typeface="微软雅黑" panose="020B0503020204020204" charset="-122"/>
                <a:ea typeface="微软雅黑" panose="020B0503020204020204" charset="-122"/>
                <a:cs typeface="微软雅黑" panose="020B0503020204020204" charset="-122"/>
              </a:rPr>
              <a:t>低低</a:t>
            </a:r>
            <a:r>
              <a:rPr sz="1600" b="1" spc="-10" dirty="0">
                <a:latin typeface="微软雅黑" panose="020B0503020204020204" charset="-122"/>
                <a:ea typeface="微软雅黑" panose="020B0503020204020204" charset="-122"/>
                <a:cs typeface="微软雅黑" panose="020B0503020204020204" charset="-122"/>
              </a:rPr>
              <a:t>血</a:t>
            </a:r>
            <a:r>
              <a:rPr sz="1600" b="1" dirty="0">
                <a:latin typeface="微软雅黑" panose="020B0503020204020204" charset="-122"/>
                <a:ea typeface="微软雅黑" panose="020B0503020204020204" charset="-122"/>
                <a:cs typeface="微软雅黑" panose="020B0503020204020204" charset="-122"/>
              </a:rPr>
              <a:t>压发</a:t>
            </a:r>
            <a:r>
              <a:rPr sz="1600" b="1" spc="-10" dirty="0">
                <a:latin typeface="微软雅黑" panose="020B0503020204020204" charset="-122"/>
                <a:ea typeface="微软雅黑" panose="020B0503020204020204" charset="-122"/>
                <a:cs typeface="微软雅黑" panose="020B0503020204020204" charset="-122"/>
              </a:rPr>
              <a:t>生</a:t>
            </a:r>
            <a:r>
              <a:rPr sz="1600" b="1" dirty="0">
                <a:latin typeface="微软雅黑" panose="020B0503020204020204" charset="-122"/>
                <a:ea typeface="微软雅黑" panose="020B0503020204020204" charset="-122"/>
                <a:cs typeface="微软雅黑" panose="020B0503020204020204" charset="-122"/>
              </a:rPr>
              <a:t>率的</a:t>
            </a:r>
            <a:r>
              <a:rPr sz="1600" b="1" spc="-10" dirty="0">
                <a:latin typeface="微软雅黑" panose="020B0503020204020204" charset="-122"/>
                <a:ea typeface="微软雅黑" panose="020B0503020204020204" charset="-122"/>
                <a:cs typeface="微软雅黑" panose="020B0503020204020204" charset="-122"/>
              </a:rPr>
              <a:t>研</a:t>
            </a:r>
            <a:r>
              <a:rPr sz="1600" b="1" dirty="0">
                <a:latin typeface="微软雅黑" panose="020B0503020204020204" charset="-122"/>
                <a:ea typeface="微软雅黑" panose="020B0503020204020204" charset="-122"/>
                <a:cs typeface="微软雅黑" panose="020B0503020204020204" charset="-122"/>
              </a:rPr>
              <a:t>究</a:t>
            </a:r>
            <a:endParaRPr sz="1600">
              <a:latin typeface="微软雅黑" panose="020B0503020204020204" charset="-122"/>
              <a:ea typeface="微软雅黑" panose="020B0503020204020204" charset="-122"/>
              <a:cs typeface="微软雅黑" panose="020B0503020204020204" charset="-122"/>
            </a:endParaRPr>
          </a:p>
          <a:p>
            <a:pPr marL="297815" marR="5080" indent="-285750">
              <a:lnSpc>
                <a:spcPct val="200000"/>
              </a:lnSpc>
              <a:spcBef>
                <a:spcPts val="80"/>
              </a:spcBef>
              <a:buFont typeface="Wingdings" panose="05000000000000000000"/>
              <a:buChar char=""/>
              <a:tabLst>
                <a:tab pos="297815" algn="l"/>
                <a:tab pos="298450" algn="l"/>
              </a:tabLst>
            </a:pPr>
            <a:r>
              <a:rPr sz="1400" spc="-5" dirty="0">
                <a:latin typeface="微软雅黑" panose="020B0503020204020204" charset="-122"/>
                <a:ea typeface="微软雅黑" panose="020B0503020204020204" charset="-122"/>
                <a:cs typeface="微软雅黑" panose="020B0503020204020204" charset="-122"/>
              </a:rPr>
              <a:t>针对</a:t>
            </a:r>
            <a:r>
              <a:rPr sz="1400" dirty="0">
                <a:latin typeface="微软雅黑" panose="020B0503020204020204" charset="-122"/>
                <a:ea typeface="微软雅黑" panose="020B0503020204020204" charset="-122"/>
                <a:cs typeface="微软雅黑" panose="020B0503020204020204" charset="-122"/>
              </a:rPr>
              <a:t>87例</a:t>
            </a:r>
            <a:r>
              <a:rPr sz="1400" spc="-5" dirty="0">
                <a:latin typeface="微软雅黑" panose="020B0503020204020204" charset="-122"/>
                <a:ea typeface="微软雅黑" panose="020B0503020204020204" charset="-122"/>
                <a:cs typeface="微软雅黑" panose="020B0503020204020204" charset="-122"/>
              </a:rPr>
              <a:t>患者确</a:t>
            </a:r>
            <a:r>
              <a:rPr sz="1400" dirty="0">
                <a:latin typeface="微软雅黑" panose="020B0503020204020204" charset="-122"/>
                <a:ea typeface="微软雅黑" panose="020B0503020204020204" charset="-122"/>
                <a:cs typeface="微软雅黑" panose="020B0503020204020204" charset="-122"/>
              </a:rPr>
              <a:t>诊</a:t>
            </a:r>
            <a:r>
              <a:rPr sz="1400" spc="-5" dirty="0">
                <a:latin typeface="微软雅黑" panose="020B0503020204020204" charset="-122"/>
                <a:ea typeface="微软雅黑" panose="020B0503020204020204" charset="-122"/>
                <a:cs typeface="微软雅黑" panose="020B0503020204020204" charset="-122"/>
              </a:rPr>
              <a:t>为蛛网</a:t>
            </a:r>
            <a:r>
              <a:rPr sz="1400" dirty="0">
                <a:latin typeface="微软雅黑" panose="020B0503020204020204" charset="-122"/>
                <a:ea typeface="微软雅黑" panose="020B0503020204020204" charset="-122"/>
                <a:cs typeface="微软雅黑" panose="020B0503020204020204" charset="-122"/>
              </a:rPr>
              <a:t>膜</a:t>
            </a:r>
            <a:r>
              <a:rPr sz="1400" spc="-5" dirty="0">
                <a:latin typeface="微软雅黑" panose="020B0503020204020204" charset="-122"/>
                <a:ea typeface="微软雅黑" panose="020B0503020204020204" charset="-122"/>
                <a:cs typeface="微软雅黑" panose="020B0503020204020204" charset="-122"/>
              </a:rPr>
              <a:t>下腔出</a:t>
            </a:r>
            <a:r>
              <a:rPr sz="1400" dirty="0">
                <a:latin typeface="微软雅黑" panose="020B0503020204020204" charset="-122"/>
                <a:ea typeface="微软雅黑" panose="020B0503020204020204" charset="-122"/>
                <a:cs typeface="微软雅黑" panose="020B0503020204020204" charset="-122"/>
              </a:rPr>
              <a:t>血</a:t>
            </a:r>
            <a:r>
              <a:rPr sz="1400" spc="-5" dirty="0">
                <a:latin typeface="微软雅黑" panose="020B0503020204020204" charset="-122"/>
                <a:ea typeface="微软雅黑" panose="020B0503020204020204" charset="-122"/>
                <a:cs typeface="微软雅黑" panose="020B0503020204020204" charset="-122"/>
              </a:rPr>
              <a:t>后，开</a:t>
            </a:r>
            <a:r>
              <a:rPr sz="1400" dirty="0">
                <a:latin typeface="微软雅黑" panose="020B0503020204020204" charset="-122"/>
                <a:ea typeface="微软雅黑" panose="020B0503020204020204" charset="-122"/>
                <a:cs typeface="微软雅黑" panose="020B0503020204020204" charset="-122"/>
              </a:rPr>
              <a:t>始</a:t>
            </a:r>
            <a:r>
              <a:rPr sz="1400" spc="-5" dirty="0">
                <a:latin typeface="微软雅黑" panose="020B0503020204020204" charset="-122"/>
                <a:ea typeface="微软雅黑" panose="020B0503020204020204" charset="-122"/>
                <a:cs typeface="微软雅黑" panose="020B0503020204020204" charset="-122"/>
              </a:rPr>
              <a:t>连续静</a:t>
            </a:r>
            <a:r>
              <a:rPr sz="1400" dirty="0">
                <a:latin typeface="微软雅黑" panose="020B0503020204020204" charset="-122"/>
                <a:ea typeface="微软雅黑" panose="020B0503020204020204" charset="-122"/>
                <a:cs typeface="微软雅黑" panose="020B0503020204020204" charset="-122"/>
              </a:rPr>
              <a:t>脉</a:t>
            </a:r>
            <a:r>
              <a:rPr sz="1400" spc="-5" dirty="0">
                <a:latin typeface="微软雅黑" panose="020B0503020204020204" charset="-122"/>
                <a:ea typeface="微软雅黑" panose="020B0503020204020204" charset="-122"/>
                <a:cs typeface="微软雅黑" panose="020B0503020204020204" charset="-122"/>
              </a:rPr>
              <a:t>注射尼</a:t>
            </a:r>
            <a:r>
              <a:rPr sz="1400" dirty="0">
                <a:latin typeface="微软雅黑" panose="020B0503020204020204" charset="-122"/>
                <a:ea typeface="微软雅黑" panose="020B0503020204020204" charset="-122"/>
                <a:cs typeface="微软雅黑" panose="020B0503020204020204" charset="-122"/>
              </a:rPr>
              <a:t>莫</a:t>
            </a:r>
            <a:r>
              <a:rPr sz="1400" spc="-5" dirty="0">
                <a:latin typeface="微软雅黑" panose="020B0503020204020204" charset="-122"/>
                <a:ea typeface="微软雅黑" panose="020B0503020204020204" charset="-122"/>
                <a:cs typeface="微软雅黑" panose="020B0503020204020204" charset="-122"/>
              </a:rPr>
              <a:t>地平，</a:t>
            </a:r>
            <a:r>
              <a:rPr sz="1400" dirty="0">
                <a:latin typeface="微软雅黑" panose="020B0503020204020204" charset="-122"/>
                <a:ea typeface="微软雅黑" panose="020B0503020204020204" charset="-122"/>
                <a:cs typeface="微软雅黑" panose="020B0503020204020204" charset="-122"/>
              </a:rPr>
              <a:t>剂</a:t>
            </a:r>
            <a:r>
              <a:rPr sz="1400" spc="-5" dirty="0">
                <a:latin typeface="微软雅黑" panose="020B0503020204020204" charset="-122"/>
                <a:ea typeface="微软雅黑" panose="020B0503020204020204" charset="-122"/>
                <a:cs typeface="微软雅黑" panose="020B0503020204020204" charset="-122"/>
              </a:rPr>
              <a:t>量为0.5</a:t>
            </a:r>
            <a:r>
              <a:rPr sz="1400" spc="80" dirty="0">
                <a:latin typeface="微软雅黑" panose="020B0503020204020204" charset="-122"/>
                <a:ea typeface="微软雅黑" panose="020B0503020204020204" charset="-122"/>
                <a:cs typeface="微软雅黑" panose="020B0503020204020204" charset="-122"/>
              </a:rPr>
              <a:t> </a:t>
            </a:r>
            <a:r>
              <a:rPr sz="1400" spc="-5" dirty="0">
                <a:latin typeface="微软雅黑" panose="020B0503020204020204" charset="-122"/>
                <a:ea typeface="微软雅黑" panose="020B0503020204020204" charset="-122"/>
                <a:cs typeface="微软雅黑" panose="020B0503020204020204" charset="-122"/>
              </a:rPr>
              <a:t>mg/h，如血流</a:t>
            </a:r>
            <a:r>
              <a:rPr sz="1400" dirty="0">
                <a:latin typeface="微软雅黑" panose="020B0503020204020204" charset="-122"/>
                <a:ea typeface="微软雅黑" panose="020B0503020204020204" charset="-122"/>
                <a:cs typeface="微软雅黑" panose="020B0503020204020204" charset="-122"/>
              </a:rPr>
              <a:t>动</a:t>
            </a:r>
            <a:r>
              <a:rPr sz="1400" spc="-5" dirty="0">
                <a:latin typeface="微软雅黑" panose="020B0503020204020204" charset="-122"/>
                <a:ea typeface="微软雅黑" panose="020B0503020204020204" charset="-122"/>
                <a:cs typeface="微软雅黑" panose="020B0503020204020204" charset="-122"/>
              </a:rPr>
              <a:t>力学耐</a:t>
            </a:r>
            <a:r>
              <a:rPr sz="1400" dirty="0">
                <a:latin typeface="微软雅黑" panose="020B0503020204020204" charset="-122"/>
                <a:ea typeface="微软雅黑" panose="020B0503020204020204" charset="-122"/>
                <a:cs typeface="微软雅黑" panose="020B0503020204020204" charset="-122"/>
              </a:rPr>
              <a:t>受</a:t>
            </a:r>
            <a:r>
              <a:rPr sz="1400" spc="-5" dirty="0">
                <a:latin typeface="微软雅黑" panose="020B0503020204020204" charset="-122"/>
                <a:ea typeface="微软雅黑" panose="020B0503020204020204" charset="-122"/>
                <a:cs typeface="微软雅黑" panose="020B0503020204020204" charset="-122"/>
              </a:rPr>
              <a:t>，每</a:t>
            </a:r>
            <a:r>
              <a:rPr sz="1400" dirty="0">
                <a:latin typeface="微软雅黑" panose="020B0503020204020204" charset="-122"/>
                <a:ea typeface="微软雅黑" panose="020B0503020204020204" charset="-122"/>
                <a:cs typeface="微软雅黑" panose="020B0503020204020204" charset="-122"/>
              </a:rPr>
              <a:t>隔6</a:t>
            </a:r>
            <a:r>
              <a:rPr sz="1400" spc="-5" dirty="0">
                <a:latin typeface="微软雅黑" panose="020B0503020204020204" charset="-122"/>
                <a:ea typeface="微软雅黑" panose="020B0503020204020204" charset="-122"/>
                <a:cs typeface="微软雅黑" panose="020B0503020204020204" charset="-122"/>
              </a:rPr>
              <a:t>小时逐</a:t>
            </a:r>
            <a:r>
              <a:rPr sz="1400" dirty="0">
                <a:latin typeface="微软雅黑" panose="020B0503020204020204" charset="-122"/>
                <a:ea typeface="微软雅黑" panose="020B0503020204020204" charset="-122"/>
                <a:cs typeface="微软雅黑" panose="020B0503020204020204" charset="-122"/>
              </a:rPr>
              <a:t>渐</a:t>
            </a:r>
            <a:r>
              <a:rPr sz="1400" spc="-5" dirty="0">
                <a:latin typeface="微软雅黑" panose="020B0503020204020204" charset="-122"/>
                <a:ea typeface="微软雅黑" panose="020B0503020204020204" charset="-122"/>
                <a:cs typeface="微软雅黑" panose="020B0503020204020204" charset="-122"/>
              </a:rPr>
              <a:t>增加，  直至达到维持剂量2</a:t>
            </a:r>
            <a:r>
              <a:rPr sz="1400" spc="15" dirty="0">
                <a:latin typeface="微软雅黑" panose="020B0503020204020204" charset="-122"/>
                <a:ea typeface="微软雅黑" panose="020B0503020204020204" charset="-122"/>
                <a:cs typeface="微软雅黑" panose="020B0503020204020204" charset="-122"/>
              </a:rPr>
              <a:t> </a:t>
            </a:r>
            <a:r>
              <a:rPr sz="1400" spc="-10" dirty="0">
                <a:latin typeface="微软雅黑" panose="020B0503020204020204" charset="-122"/>
                <a:ea typeface="微软雅黑" panose="020B0503020204020204" charset="-122"/>
                <a:cs typeface="微软雅黑" panose="020B0503020204020204" charset="-122"/>
              </a:rPr>
              <a:t>mg/h</a:t>
            </a:r>
            <a:r>
              <a:rPr sz="1400" spc="-5" dirty="0">
                <a:latin typeface="微软雅黑" panose="020B0503020204020204" charset="-122"/>
                <a:ea typeface="微软雅黑" panose="020B0503020204020204" charset="-122"/>
                <a:cs typeface="微软雅黑" panose="020B0503020204020204" charset="-122"/>
              </a:rPr>
              <a:t>。当患者意识允许</a:t>
            </a:r>
            <a:r>
              <a:rPr sz="1400" dirty="0">
                <a:latin typeface="微软雅黑" panose="020B0503020204020204" charset="-122"/>
                <a:ea typeface="微软雅黑" panose="020B0503020204020204" charset="-122"/>
                <a:cs typeface="微软雅黑" panose="020B0503020204020204" charset="-122"/>
              </a:rPr>
              <a:t>时</a:t>
            </a:r>
            <a:r>
              <a:rPr sz="1400" spc="-5" dirty="0">
                <a:latin typeface="微软雅黑" panose="020B0503020204020204" charset="-122"/>
                <a:ea typeface="微软雅黑" panose="020B0503020204020204" charset="-122"/>
                <a:cs typeface="微软雅黑" panose="020B0503020204020204" charset="-122"/>
              </a:rPr>
              <a:t>，立</a:t>
            </a:r>
            <a:r>
              <a:rPr sz="1400" dirty="0">
                <a:latin typeface="微软雅黑" panose="020B0503020204020204" charset="-122"/>
                <a:ea typeface="微软雅黑" panose="020B0503020204020204" charset="-122"/>
                <a:cs typeface="微软雅黑" panose="020B0503020204020204" charset="-122"/>
              </a:rPr>
              <a:t>即</a:t>
            </a:r>
            <a:r>
              <a:rPr sz="1400" spc="-5" dirty="0">
                <a:latin typeface="微软雅黑" panose="020B0503020204020204" charset="-122"/>
                <a:ea typeface="微软雅黑" panose="020B0503020204020204" charset="-122"/>
                <a:cs typeface="微软雅黑" panose="020B0503020204020204" charset="-122"/>
              </a:rPr>
              <a:t>将尼</a:t>
            </a:r>
            <a:r>
              <a:rPr sz="1400" dirty="0">
                <a:latin typeface="微软雅黑" panose="020B0503020204020204" charset="-122"/>
                <a:ea typeface="微软雅黑" panose="020B0503020204020204" charset="-122"/>
                <a:cs typeface="微软雅黑" panose="020B0503020204020204" charset="-122"/>
              </a:rPr>
              <a:t>莫</a:t>
            </a:r>
            <a:r>
              <a:rPr sz="1400" spc="-5" dirty="0">
                <a:latin typeface="微软雅黑" panose="020B0503020204020204" charset="-122"/>
                <a:ea typeface="微软雅黑" panose="020B0503020204020204" charset="-122"/>
                <a:cs typeface="微软雅黑" panose="020B0503020204020204" charset="-122"/>
              </a:rPr>
              <a:t>地平</a:t>
            </a:r>
            <a:r>
              <a:rPr sz="1400" dirty="0">
                <a:latin typeface="微软雅黑" panose="020B0503020204020204" charset="-122"/>
                <a:ea typeface="微软雅黑" panose="020B0503020204020204" charset="-122"/>
                <a:cs typeface="微软雅黑" panose="020B0503020204020204" charset="-122"/>
              </a:rPr>
              <a:t>给</a:t>
            </a:r>
            <a:r>
              <a:rPr sz="1400" spc="-5" dirty="0">
                <a:latin typeface="微软雅黑" panose="020B0503020204020204" charset="-122"/>
                <a:ea typeface="微软雅黑" panose="020B0503020204020204" charset="-122"/>
                <a:cs typeface="微软雅黑" panose="020B0503020204020204" charset="-122"/>
              </a:rPr>
              <a:t>药从</a:t>
            </a:r>
            <a:r>
              <a:rPr sz="1400" dirty="0">
                <a:latin typeface="微软雅黑" panose="020B0503020204020204" charset="-122"/>
                <a:ea typeface="微软雅黑" panose="020B0503020204020204" charset="-122"/>
                <a:cs typeface="微软雅黑" panose="020B0503020204020204" charset="-122"/>
              </a:rPr>
              <a:t>静</a:t>
            </a:r>
            <a:r>
              <a:rPr sz="1400" spc="-5" dirty="0">
                <a:latin typeface="微软雅黑" panose="020B0503020204020204" charset="-122"/>
                <a:ea typeface="微软雅黑" panose="020B0503020204020204" charset="-122"/>
                <a:cs typeface="微软雅黑" panose="020B0503020204020204" charset="-122"/>
              </a:rPr>
              <a:t>脉给</a:t>
            </a:r>
            <a:r>
              <a:rPr sz="1400" dirty="0">
                <a:latin typeface="微软雅黑" panose="020B0503020204020204" charset="-122"/>
                <a:ea typeface="微软雅黑" panose="020B0503020204020204" charset="-122"/>
                <a:cs typeface="微软雅黑" panose="020B0503020204020204" charset="-122"/>
              </a:rPr>
              <a:t>药</a:t>
            </a:r>
            <a:r>
              <a:rPr sz="1400" spc="-5" dirty="0">
                <a:latin typeface="微软雅黑" panose="020B0503020204020204" charset="-122"/>
                <a:ea typeface="微软雅黑" panose="020B0503020204020204" charset="-122"/>
                <a:cs typeface="微软雅黑" panose="020B0503020204020204" charset="-122"/>
              </a:rPr>
              <a:t>改为</a:t>
            </a:r>
            <a:r>
              <a:rPr sz="1400" dirty="0">
                <a:latin typeface="微软雅黑" panose="020B0503020204020204" charset="-122"/>
                <a:ea typeface="微软雅黑" panose="020B0503020204020204" charset="-122"/>
                <a:cs typeface="微软雅黑" panose="020B0503020204020204" charset="-122"/>
              </a:rPr>
              <a:t>口</a:t>
            </a:r>
            <a:r>
              <a:rPr sz="1400" spc="-5" dirty="0">
                <a:latin typeface="微软雅黑" panose="020B0503020204020204" charset="-122"/>
                <a:ea typeface="微软雅黑" panose="020B0503020204020204" charset="-122"/>
                <a:cs typeface="微软雅黑" panose="020B0503020204020204" charset="-122"/>
              </a:rPr>
              <a:t>服</a:t>
            </a:r>
            <a:r>
              <a:rPr sz="1400" dirty="0">
                <a:latin typeface="微软雅黑" panose="020B0503020204020204" charset="-122"/>
                <a:ea typeface="微软雅黑" panose="020B0503020204020204" charset="-122"/>
                <a:cs typeface="微软雅黑" panose="020B0503020204020204" charset="-122"/>
              </a:rPr>
              <a:t>6×60</a:t>
            </a:r>
            <a:r>
              <a:rPr sz="1400" spc="30" dirty="0">
                <a:latin typeface="微软雅黑" panose="020B0503020204020204" charset="-122"/>
                <a:ea typeface="微软雅黑" panose="020B0503020204020204" charset="-122"/>
                <a:cs typeface="微软雅黑" panose="020B0503020204020204" charset="-122"/>
              </a:rPr>
              <a:t> </a:t>
            </a:r>
            <a:r>
              <a:rPr sz="1400" spc="-5" dirty="0">
                <a:latin typeface="微软雅黑" panose="020B0503020204020204" charset="-122"/>
                <a:ea typeface="微软雅黑" panose="020B0503020204020204" charset="-122"/>
                <a:cs typeface="微软雅黑" panose="020B0503020204020204" charset="-122"/>
              </a:rPr>
              <a:t>mg,</a:t>
            </a:r>
            <a:r>
              <a:rPr sz="1400" spc="15" dirty="0">
                <a:latin typeface="微软雅黑" panose="020B0503020204020204" charset="-122"/>
                <a:ea typeface="微软雅黑" panose="020B0503020204020204" charset="-122"/>
                <a:cs typeface="微软雅黑" panose="020B0503020204020204" charset="-122"/>
              </a:rPr>
              <a:t> </a:t>
            </a:r>
            <a:r>
              <a:rPr sz="1400" spc="-5" dirty="0">
                <a:latin typeface="微软雅黑" panose="020B0503020204020204" charset="-122"/>
                <a:ea typeface="微软雅黑" panose="020B0503020204020204" charset="-122"/>
                <a:cs typeface="微软雅黑" panose="020B0503020204020204" charset="-122"/>
              </a:rPr>
              <a:t>21天后停用。</a:t>
            </a:r>
            <a:endParaRPr sz="1400">
              <a:latin typeface="微软雅黑" panose="020B0503020204020204" charset="-122"/>
              <a:ea typeface="微软雅黑" panose="020B0503020204020204" charset="-122"/>
              <a:cs typeface="微软雅黑" panose="020B0503020204020204" charset="-122"/>
            </a:endParaRPr>
          </a:p>
        </p:txBody>
      </p:sp>
      <p:grpSp>
        <p:nvGrpSpPr>
          <p:cNvPr id="10" name="object 10"/>
          <p:cNvGrpSpPr/>
          <p:nvPr/>
        </p:nvGrpSpPr>
        <p:grpSpPr>
          <a:xfrm>
            <a:off x="1601127" y="3615430"/>
            <a:ext cx="2745105" cy="1759585"/>
            <a:chOff x="1397127" y="3444430"/>
            <a:chExt cx="2745105" cy="1759585"/>
          </a:xfrm>
        </p:grpSpPr>
        <p:sp>
          <p:nvSpPr>
            <p:cNvPr id="11" name="object 11"/>
            <p:cNvSpPr/>
            <p:nvPr/>
          </p:nvSpPr>
          <p:spPr>
            <a:xfrm>
              <a:off x="1901190" y="3681983"/>
              <a:ext cx="422909" cy="1516380"/>
            </a:xfrm>
            <a:custGeom>
              <a:avLst/>
              <a:gdLst/>
              <a:ahLst/>
              <a:cxnLst/>
              <a:rect l="l" t="t" r="r" b="b"/>
              <a:pathLst>
                <a:path w="422910" h="1516379">
                  <a:moveTo>
                    <a:pt x="422910" y="0"/>
                  </a:moveTo>
                  <a:lnTo>
                    <a:pt x="0" y="0"/>
                  </a:lnTo>
                  <a:lnTo>
                    <a:pt x="0" y="1516380"/>
                  </a:lnTo>
                  <a:lnTo>
                    <a:pt x="422910" y="1516380"/>
                  </a:lnTo>
                  <a:lnTo>
                    <a:pt x="422910" y="0"/>
                  </a:lnTo>
                  <a:close/>
                </a:path>
              </a:pathLst>
            </a:custGeom>
            <a:solidFill>
              <a:srgbClr val="4DBD7A"/>
            </a:solidFill>
          </p:spPr>
          <p:txBody>
            <a:bodyPr wrap="square" lIns="0" tIns="0" rIns="0" bIns="0" rtlCol="0"/>
            <a:lstStyle/>
            <a:p>
              <a:endParaRPr>
                <a:latin typeface="微软雅黑" panose="020B0503020204020204" charset="-122"/>
                <a:ea typeface="微软雅黑" panose="020B0503020204020204" charset="-122"/>
              </a:endParaRPr>
            </a:p>
          </p:txBody>
        </p:sp>
        <p:sp>
          <p:nvSpPr>
            <p:cNvPr id="12" name="object 12"/>
            <p:cNvSpPr/>
            <p:nvPr/>
          </p:nvSpPr>
          <p:spPr>
            <a:xfrm>
              <a:off x="3250691" y="4907279"/>
              <a:ext cx="422909" cy="291465"/>
            </a:xfrm>
            <a:custGeom>
              <a:avLst/>
              <a:gdLst/>
              <a:ahLst/>
              <a:cxnLst/>
              <a:rect l="l" t="t" r="r" b="b"/>
              <a:pathLst>
                <a:path w="422910" h="291464">
                  <a:moveTo>
                    <a:pt x="422909" y="0"/>
                  </a:moveTo>
                  <a:lnTo>
                    <a:pt x="0" y="0"/>
                  </a:lnTo>
                  <a:lnTo>
                    <a:pt x="0" y="291084"/>
                  </a:lnTo>
                  <a:lnTo>
                    <a:pt x="422909" y="291084"/>
                  </a:lnTo>
                  <a:lnTo>
                    <a:pt x="422909" y="0"/>
                  </a:lnTo>
                  <a:close/>
                </a:path>
              </a:pathLst>
            </a:custGeom>
            <a:solidFill>
              <a:srgbClr val="EC7C30"/>
            </a:solidFill>
          </p:spPr>
          <p:txBody>
            <a:bodyPr wrap="square" lIns="0" tIns="0" rIns="0" bIns="0" rtlCol="0"/>
            <a:lstStyle/>
            <a:p>
              <a:endParaRPr>
                <a:latin typeface="微软雅黑" panose="020B0503020204020204" charset="-122"/>
                <a:ea typeface="微软雅黑" panose="020B0503020204020204" charset="-122"/>
              </a:endParaRPr>
            </a:p>
          </p:txBody>
        </p:sp>
        <p:sp>
          <p:nvSpPr>
            <p:cNvPr id="13" name="object 13"/>
            <p:cNvSpPr/>
            <p:nvPr/>
          </p:nvSpPr>
          <p:spPr>
            <a:xfrm>
              <a:off x="1438275" y="3449192"/>
              <a:ext cx="0" cy="1750060"/>
            </a:xfrm>
            <a:custGeom>
              <a:avLst/>
              <a:gdLst/>
              <a:ahLst/>
              <a:cxnLst/>
              <a:rect l="l" t="t" r="r" b="b"/>
              <a:pathLst>
                <a:path h="1750060">
                  <a:moveTo>
                    <a:pt x="0" y="1749551"/>
                  </a:moveTo>
                  <a:lnTo>
                    <a:pt x="0" y="0"/>
                  </a:lnTo>
                </a:path>
              </a:pathLst>
            </a:custGeom>
            <a:ln w="9525">
              <a:solidFill>
                <a:srgbClr val="000000"/>
              </a:solidFill>
            </a:ln>
          </p:spPr>
          <p:txBody>
            <a:bodyPr wrap="square" lIns="0" tIns="0" rIns="0" bIns="0" rtlCol="0"/>
            <a:lstStyle/>
            <a:p>
              <a:endParaRPr>
                <a:latin typeface="微软雅黑" panose="020B0503020204020204" charset="-122"/>
                <a:ea typeface="微软雅黑" panose="020B0503020204020204" charset="-122"/>
              </a:endParaRPr>
            </a:p>
          </p:txBody>
        </p:sp>
        <p:sp>
          <p:nvSpPr>
            <p:cNvPr id="14" name="object 14"/>
            <p:cNvSpPr/>
            <p:nvPr/>
          </p:nvSpPr>
          <p:spPr>
            <a:xfrm>
              <a:off x="1397127" y="3449192"/>
              <a:ext cx="41275" cy="1750060"/>
            </a:xfrm>
            <a:custGeom>
              <a:avLst/>
              <a:gdLst/>
              <a:ahLst/>
              <a:cxnLst/>
              <a:rect l="l" t="t" r="r" b="b"/>
              <a:pathLst>
                <a:path w="41275" h="1750060">
                  <a:moveTo>
                    <a:pt x="0" y="1749551"/>
                  </a:moveTo>
                  <a:lnTo>
                    <a:pt x="41148" y="1749551"/>
                  </a:lnTo>
                </a:path>
                <a:path w="41275" h="1750060">
                  <a:moveTo>
                    <a:pt x="0" y="1165859"/>
                  </a:moveTo>
                  <a:lnTo>
                    <a:pt x="41148" y="1165859"/>
                  </a:lnTo>
                </a:path>
                <a:path w="41275" h="1750060">
                  <a:moveTo>
                    <a:pt x="0" y="582929"/>
                  </a:moveTo>
                  <a:lnTo>
                    <a:pt x="41148" y="582929"/>
                  </a:lnTo>
                </a:path>
                <a:path w="41275" h="1750060">
                  <a:moveTo>
                    <a:pt x="0" y="0"/>
                  </a:moveTo>
                  <a:lnTo>
                    <a:pt x="41148" y="0"/>
                  </a:lnTo>
                </a:path>
              </a:pathLst>
            </a:custGeom>
            <a:ln w="9525">
              <a:solidFill>
                <a:srgbClr val="000000"/>
              </a:solidFill>
            </a:ln>
          </p:spPr>
          <p:txBody>
            <a:bodyPr wrap="square" lIns="0" tIns="0" rIns="0" bIns="0" rtlCol="0"/>
            <a:lstStyle/>
            <a:p>
              <a:endParaRPr>
                <a:latin typeface="微软雅黑" panose="020B0503020204020204" charset="-122"/>
                <a:ea typeface="微软雅黑" panose="020B0503020204020204" charset="-122"/>
              </a:endParaRPr>
            </a:p>
          </p:txBody>
        </p:sp>
        <p:sp>
          <p:nvSpPr>
            <p:cNvPr id="15" name="object 15"/>
            <p:cNvSpPr/>
            <p:nvPr/>
          </p:nvSpPr>
          <p:spPr>
            <a:xfrm>
              <a:off x="1438275" y="5198744"/>
              <a:ext cx="2699385" cy="0"/>
            </a:xfrm>
            <a:custGeom>
              <a:avLst/>
              <a:gdLst/>
              <a:ahLst/>
              <a:cxnLst/>
              <a:rect l="l" t="t" r="r" b="b"/>
              <a:pathLst>
                <a:path w="2699385">
                  <a:moveTo>
                    <a:pt x="0" y="0"/>
                  </a:moveTo>
                  <a:lnTo>
                    <a:pt x="2699004" y="0"/>
                  </a:lnTo>
                </a:path>
              </a:pathLst>
            </a:custGeom>
            <a:ln w="9525">
              <a:solidFill>
                <a:srgbClr val="000000"/>
              </a:solidFill>
            </a:ln>
          </p:spPr>
          <p:txBody>
            <a:bodyPr wrap="square" lIns="0" tIns="0" rIns="0" bIns="0" rtlCol="0"/>
            <a:lstStyle/>
            <a:p>
              <a:endParaRPr>
                <a:latin typeface="微软雅黑" panose="020B0503020204020204" charset="-122"/>
                <a:ea typeface="微软雅黑" panose="020B0503020204020204" charset="-122"/>
              </a:endParaRPr>
            </a:p>
          </p:txBody>
        </p:sp>
        <p:sp>
          <p:nvSpPr>
            <p:cNvPr id="16" name="object 16"/>
            <p:cNvSpPr/>
            <p:nvPr/>
          </p:nvSpPr>
          <p:spPr>
            <a:xfrm>
              <a:off x="1438275" y="5157597"/>
              <a:ext cx="2699385" cy="41275"/>
            </a:xfrm>
            <a:custGeom>
              <a:avLst/>
              <a:gdLst/>
              <a:ahLst/>
              <a:cxnLst/>
              <a:rect l="l" t="t" r="r" b="b"/>
              <a:pathLst>
                <a:path w="2699385" h="41275">
                  <a:moveTo>
                    <a:pt x="0" y="0"/>
                  </a:moveTo>
                  <a:lnTo>
                    <a:pt x="0" y="41148"/>
                  </a:lnTo>
                </a:path>
                <a:path w="2699385" h="41275">
                  <a:moveTo>
                    <a:pt x="1349502" y="0"/>
                  </a:moveTo>
                  <a:lnTo>
                    <a:pt x="1349502" y="41148"/>
                  </a:lnTo>
                </a:path>
                <a:path w="2699385" h="41275">
                  <a:moveTo>
                    <a:pt x="2699004" y="0"/>
                  </a:moveTo>
                  <a:lnTo>
                    <a:pt x="2699004" y="41148"/>
                  </a:lnTo>
                </a:path>
              </a:pathLst>
            </a:custGeom>
            <a:ln w="9525">
              <a:solidFill>
                <a:srgbClr val="000000"/>
              </a:solidFill>
            </a:ln>
          </p:spPr>
          <p:txBody>
            <a:bodyPr wrap="square" lIns="0" tIns="0" rIns="0" bIns="0" rtlCol="0"/>
            <a:lstStyle/>
            <a:p>
              <a:endParaRPr>
                <a:latin typeface="微软雅黑" panose="020B0503020204020204" charset="-122"/>
                <a:ea typeface="微软雅黑" panose="020B0503020204020204" charset="-122"/>
              </a:endParaRPr>
            </a:p>
          </p:txBody>
        </p:sp>
      </p:grpSp>
      <p:sp>
        <p:nvSpPr>
          <p:cNvPr id="17" name="object 17"/>
          <p:cNvSpPr txBox="1"/>
          <p:nvPr/>
        </p:nvSpPr>
        <p:spPr>
          <a:xfrm>
            <a:off x="3604004" y="4761932"/>
            <a:ext cx="124460" cy="227330"/>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404040"/>
                </a:solidFill>
                <a:latin typeface="微软雅黑" panose="020B0503020204020204" charset="-122"/>
                <a:ea typeface="微软雅黑" panose="020B0503020204020204" charset="-122"/>
                <a:cs typeface="等线" panose="02010600030101010101" charset="-122"/>
              </a:rPr>
              <a:t>5</a:t>
            </a:r>
            <a:endParaRPr sz="1400" b="1" spc="-5" dirty="0">
              <a:solidFill>
                <a:srgbClr val="404040"/>
              </a:solidFill>
              <a:latin typeface="微软雅黑" panose="020B0503020204020204" charset="-122"/>
              <a:ea typeface="微软雅黑" panose="020B0503020204020204" charset="-122"/>
              <a:cs typeface="等线" panose="02010600030101010101" charset="-122"/>
            </a:endParaRPr>
          </a:p>
        </p:txBody>
      </p:sp>
      <p:sp>
        <p:nvSpPr>
          <p:cNvPr id="18" name="object 18"/>
          <p:cNvSpPr txBox="1"/>
          <p:nvPr/>
        </p:nvSpPr>
        <p:spPr>
          <a:xfrm>
            <a:off x="1425267" y="5247309"/>
            <a:ext cx="109855" cy="195580"/>
          </a:xfrm>
          <a:prstGeom prst="rect">
            <a:avLst/>
          </a:prstGeom>
        </p:spPr>
        <p:txBody>
          <a:bodyPr vert="horz" wrap="square" lIns="0" tIns="11430" rIns="0" bIns="0" rtlCol="0">
            <a:spAutoFit/>
          </a:bodyPr>
          <a:lstStyle/>
          <a:p>
            <a:pPr marL="12700">
              <a:lnSpc>
                <a:spcPct val="100000"/>
              </a:lnSpc>
              <a:spcBef>
                <a:spcPts val="90"/>
              </a:spcBef>
            </a:pPr>
            <a:r>
              <a:rPr sz="1200" b="1" spc="-5" dirty="0">
                <a:solidFill>
                  <a:srgbClr val="585858"/>
                </a:solidFill>
                <a:latin typeface="微软雅黑" panose="020B0503020204020204" charset="-122"/>
                <a:ea typeface="微软雅黑" panose="020B0503020204020204" charset="-122"/>
                <a:cs typeface="等线" panose="02010600030101010101" charset="-122"/>
              </a:rPr>
              <a:t>0</a:t>
            </a:r>
            <a:endParaRPr sz="1200" b="1" spc="-5" dirty="0">
              <a:solidFill>
                <a:srgbClr val="585858"/>
              </a:solidFill>
              <a:latin typeface="微软雅黑" panose="020B0503020204020204" charset="-122"/>
              <a:ea typeface="微软雅黑" panose="020B0503020204020204" charset="-122"/>
              <a:cs typeface="等线" panose="02010600030101010101" charset="-122"/>
            </a:endParaRPr>
          </a:p>
        </p:txBody>
      </p:sp>
      <p:sp>
        <p:nvSpPr>
          <p:cNvPr id="19" name="object 19"/>
          <p:cNvSpPr txBox="1"/>
          <p:nvPr/>
        </p:nvSpPr>
        <p:spPr>
          <a:xfrm>
            <a:off x="1744805" y="3163602"/>
            <a:ext cx="2263775" cy="605155"/>
          </a:xfrm>
          <a:prstGeom prst="rect">
            <a:avLst/>
          </a:prstGeom>
        </p:spPr>
        <p:txBody>
          <a:bodyPr vert="horz" wrap="square" lIns="0" tIns="12700" rIns="0" bIns="0" rtlCol="0">
            <a:spAutoFit/>
          </a:bodyPr>
          <a:lstStyle/>
          <a:p>
            <a:pPr marL="12700">
              <a:lnSpc>
                <a:spcPct val="100000"/>
              </a:lnSpc>
              <a:spcBef>
                <a:spcPts val="100"/>
              </a:spcBef>
            </a:pPr>
            <a:r>
              <a:rPr sz="1600" b="1" dirty="0">
                <a:solidFill>
                  <a:srgbClr val="585858"/>
                </a:solidFill>
                <a:latin typeface="微软雅黑" panose="020B0503020204020204" charset="-122"/>
                <a:ea typeface="微软雅黑" panose="020B0503020204020204" charset="-122"/>
                <a:cs typeface="微软雅黑" panose="020B0503020204020204" charset="-122"/>
              </a:rPr>
              <a:t>不同剂型低血压发生例数</a:t>
            </a:r>
            <a:endParaRPr sz="1600">
              <a:latin typeface="微软雅黑" panose="020B0503020204020204" charset="-122"/>
              <a:ea typeface="微软雅黑" panose="020B0503020204020204" charset="-122"/>
              <a:cs typeface="微软雅黑" panose="020B0503020204020204" charset="-122"/>
            </a:endParaRPr>
          </a:p>
          <a:p>
            <a:pPr marL="473710">
              <a:lnSpc>
                <a:spcPct val="100000"/>
              </a:lnSpc>
              <a:spcBef>
                <a:spcPts val="1020"/>
              </a:spcBef>
            </a:pPr>
            <a:r>
              <a:rPr sz="1400" b="1" spc="-10" dirty="0">
                <a:solidFill>
                  <a:srgbClr val="404040"/>
                </a:solidFill>
                <a:latin typeface="微软雅黑" panose="020B0503020204020204" charset="-122"/>
                <a:ea typeface="微软雅黑" panose="020B0503020204020204" charset="-122"/>
                <a:cs typeface="微软雅黑" panose="020B0503020204020204" charset="-122"/>
              </a:rPr>
              <a:t>26</a:t>
            </a:r>
            <a:endParaRPr sz="1400">
              <a:latin typeface="微软雅黑" panose="020B0503020204020204" charset="-122"/>
              <a:ea typeface="微软雅黑" panose="020B0503020204020204" charset="-122"/>
              <a:cs typeface="微软雅黑" panose="020B0503020204020204" charset="-122"/>
            </a:endParaRPr>
          </a:p>
        </p:txBody>
      </p:sp>
      <p:sp>
        <p:nvSpPr>
          <p:cNvPr id="20" name="object 20"/>
          <p:cNvSpPr txBox="1"/>
          <p:nvPr/>
        </p:nvSpPr>
        <p:spPr>
          <a:xfrm>
            <a:off x="1340956" y="4664109"/>
            <a:ext cx="194945" cy="195580"/>
          </a:xfrm>
          <a:prstGeom prst="rect">
            <a:avLst/>
          </a:prstGeom>
        </p:spPr>
        <p:txBody>
          <a:bodyPr vert="horz" wrap="square" lIns="0" tIns="11430" rIns="0" bIns="0" rtlCol="0">
            <a:spAutoFit/>
          </a:bodyPr>
          <a:lstStyle/>
          <a:p>
            <a:pPr marL="12700">
              <a:lnSpc>
                <a:spcPct val="100000"/>
              </a:lnSpc>
              <a:spcBef>
                <a:spcPts val="90"/>
              </a:spcBef>
            </a:pPr>
            <a:r>
              <a:rPr sz="1200" b="1" spc="-5" dirty="0">
                <a:solidFill>
                  <a:srgbClr val="585858"/>
                </a:solidFill>
                <a:latin typeface="微软雅黑" panose="020B0503020204020204" charset="-122"/>
                <a:ea typeface="微软雅黑" panose="020B0503020204020204" charset="-122"/>
                <a:cs typeface="等线" panose="02010600030101010101" charset="-122"/>
              </a:rPr>
              <a:t>10</a:t>
            </a:r>
            <a:endParaRPr sz="1200" b="1" spc="-5" dirty="0">
              <a:solidFill>
                <a:srgbClr val="585858"/>
              </a:solidFill>
              <a:latin typeface="微软雅黑" panose="020B0503020204020204" charset="-122"/>
              <a:ea typeface="微软雅黑" panose="020B0503020204020204" charset="-122"/>
              <a:cs typeface="等线" panose="02010600030101010101" charset="-122"/>
            </a:endParaRPr>
          </a:p>
        </p:txBody>
      </p:sp>
      <p:sp>
        <p:nvSpPr>
          <p:cNvPr id="21" name="object 21"/>
          <p:cNvSpPr txBox="1"/>
          <p:nvPr/>
        </p:nvSpPr>
        <p:spPr>
          <a:xfrm>
            <a:off x="1340956" y="4080909"/>
            <a:ext cx="194945" cy="195580"/>
          </a:xfrm>
          <a:prstGeom prst="rect">
            <a:avLst/>
          </a:prstGeom>
        </p:spPr>
        <p:txBody>
          <a:bodyPr vert="horz" wrap="square" lIns="0" tIns="11430" rIns="0" bIns="0" rtlCol="0">
            <a:spAutoFit/>
          </a:bodyPr>
          <a:lstStyle/>
          <a:p>
            <a:pPr marL="12700">
              <a:lnSpc>
                <a:spcPct val="100000"/>
              </a:lnSpc>
              <a:spcBef>
                <a:spcPts val="90"/>
              </a:spcBef>
            </a:pPr>
            <a:r>
              <a:rPr sz="1200" b="1" spc="-5" dirty="0">
                <a:solidFill>
                  <a:srgbClr val="585858"/>
                </a:solidFill>
                <a:latin typeface="微软雅黑" panose="020B0503020204020204" charset="-122"/>
                <a:ea typeface="微软雅黑" panose="020B0503020204020204" charset="-122"/>
                <a:cs typeface="等线" panose="02010600030101010101" charset="-122"/>
              </a:rPr>
              <a:t>20</a:t>
            </a:r>
            <a:endParaRPr sz="1200" b="1" spc="-5" dirty="0">
              <a:solidFill>
                <a:srgbClr val="585858"/>
              </a:solidFill>
              <a:latin typeface="微软雅黑" panose="020B0503020204020204" charset="-122"/>
              <a:ea typeface="微软雅黑" panose="020B0503020204020204" charset="-122"/>
              <a:cs typeface="等线" panose="02010600030101010101" charset="-122"/>
            </a:endParaRPr>
          </a:p>
        </p:txBody>
      </p:sp>
      <p:sp>
        <p:nvSpPr>
          <p:cNvPr id="22" name="object 22"/>
          <p:cNvSpPr txBox="1"/>
          <p:nvPr/>
        </p:nvSpPr>
        <p:spPr>
          <a:xfrm>
            <a:off x="1340956" y="3497710"/>
            <a:ext cx="194945" cy="195580"/>
          </a:xfrm>
          <a:prstGeom prst="rect">
            <a:avLst/>
          </a:prstGeom>
        </p:spPr>
        <p:txBody>
          <a:bodyPr vert="horz" wrap="square" lIns="0" tIns="11430" rIns="0" bIns="0" rtlCol="0">
            <a:spAutoFit/>
          </a:bodyPr>
          <a:lstStyle/>
          <a:p>
            <a:pPr marL="12700">
              <a:lnSpc>
                <a:spcPct val="100000"/>
              </a:lnSpc>
              <a:spcBef>
                <a:spcPts val="90"/>
              </a:spcBef>
            </a:pPr>
            <a:r>
              <a:rPr sz="1200" b="1" spc="-5" dirty="0">
                <a:solidFill>
                  <a:srgbClr val="585858"/>
                </a:solidFill>
                <a:latin typeface="微软雅黑" panose="020B0503020204020204" charset="-122"/>
                <a:ea typeface="微软雅黑" panose="020B0503020204020204" charset="-122"/>
                <a:cs typeface="等线" panose="02010600030101010101" charset="-122"/>
              </a:rPr>
              <a:t>30</a:t>
            </a:r>
            <a:endParaRPr sz="1200" b="1" spc="-5" dirty="0">
              <a:solidFill>
                <a:srgbClr val="585858"/>
              </a:solidFill>
              <a:latin typeface="微软雅黑" panose="020B0503020204020204" charset="-122"/>
              <a:ea typeface="微软雅黑" panose="020B0503020204020204" charset="-122"/>
              <a:cs typeface="等线" panose="02010600030101010101" charset="-122"/>
            </a:endParaRPr>
          </a:p>
        </p:txBody>
      </p:sp>
      <p:sp>
        <p:nvSpPr>
          <p:cNvPr id="23" name="object 23"/>
          <p:cNvSpPr txBox="1"/>
          <p:nvPr/>
        </p:nvSpPr>
        <p:spPr>
          <a:xfrm>
            <a:off x="944751" y="5371246"/>
            <a:ext cx="1640839" cy="424180"/>
          </a:xfrm>
          <a:prstGeom prst="rect">
            <a:avLst/>
          </a:prstGeom>
        </p:spPr>
        <p:txBody>
          <a:bodyPr vert="horz" wrap="square" lIns="0" tIns="74930" rIns="0" bIns="0" rtlCol="0">
            <a:spAutoFit/>
          </a:bodyPr>
          <a:lstStyle/>
          <a:p>
            <a:pPr marR="109220" algn="r">
              <a:lnSpc>
                <a:spcPct val="100000"/>
              </a:lnSpc>
              <a:spcBef>
                <a:spcPts val="590"/>
              </a:spcBef>
            </a:pPr>
            <a:r>
              <a:rPr sz="1200" b="1" spc="-10" dirty="0">
                <a:solidFill>
                  <a:srgbClr val="585858"/>
                </a:solidFill>
                <a:latin typeface="微软雅黑" panose="020B0503020204020204" charset="-122"/>
                <a:ea typeface="微软雅黑" panose="020B0503020204020204" charset="-122"/>
                <a:cs typeface="微软雅黑" panose="020B0503020204020204" charset="-122"/>
              </a:rPr>
              <a:t>注射</a:t>
            </a:r>
            <a:endParaRPr sz="1200">
              <a:latin typeface="微软雅黑" panose="020B0503020204020204" charset="-122"/>
              <a:ea typeface="微软雅黑" panose="020B0503020204020204" charset="-122"/>
              <a:cs typeface="微软雅黑" panose="020B0503020204020204" charset="-122"/>
            </a:endParaRPr>
          </a:p>
          <a:p>
            <a:pPr marL="12700">
              <a:lnSpc>
                <a:spcPct val="100000"/>
              </a:lnSpc>
              <a:spcBef>
                <a:spcPts val="325"/>
              </a:spcBef>
            </a:pPr>
            <a:r>
              <a:rPr sz="800" spc="-5" dirty="0">
                <a:latin typeface="微软雅黑" panose="020B0503020204020204" charset="-122"/>
                <a:ea typeface="微软雅黑" panose="020B0503020204020204" charset="-122"/>
                <a:cs typeface="微软雅黑" panose="020B0503020204020204" charset="-122"/>
              </a:rPr>
              <a:t>*低血压：平均动脉压低于75mmHg</a:t>
            </a:r>
            <a:endParaRPr sz="800">
              <a:latin typeface="微软雅黑" panose="020B0503020204020204" charset="-122"/>
              <a:ea typeface="微软雅黑" panose="020B0503020204020204" charset="-122"/>
              <a:cs typeface="微软雅黑" panose="020B0503020204020204" charset="-122"/>
            </a:endParaRPr>
          </a:p>
        </p:txBody>
      </p:sp>
      <p:sp>
        <p:nvSpPr>
          <p:cNvPr id="24" name="object 24"/>
          <p:cNvSpPr txBox="1"/>
          <p:nvPr/>
        </p:nvSpPr>
        <p:spPr>
          <a:xfrm>
            <a:off x="3501646" y="5434279"/>
            <a:ext cx="328930" cy="195580"/>
          </a:xfrm>
          <a:prstGeom prst="rect">
            <a:avLst/>
          </a:prstGeom>
        </p:spPr>
        <p:txBody>
          <a:bodyPr vert="horz" wrap="square" lIns="0" tIns="11430" rIns="0" bIns="0" rtlCol="0">
            <a:spAutoFit/>
          </a:bodyPr>
          <a:lstStyle/>
          <a:p>
            <a:pPr marL="12700">
              <a:lnSpc>
                <a:spcPct val="100000"/>
              </a:lnSpc>
              <a:spcBef>
                <a:spcPts val="90"/>
              </a:spcBef>
            </a:pPr>
            <a:r>
              <a:rPr sz="1200" b="1" spc="-10" dirty="0">
                <a:solidFill>
                  <a:srgbClr val="585858"/>
                </a:solidFill>
                <a:latin typeface="微软雅黑" panose="020B0503020204020204" charset="-122"/>
                <a:ea typeface="微软雅黑" panose="020B0503020204020204" charset="-122"/>
                <a:cs typeface="等线" panose="02010600030101010101" charset="-122"/>
              </a:rPr>
              <a:t>口服</a:t>
            </a:r>
            <a:endParaRPr sz="1200" b="1" spc="-10" dirty="0">
              <a:solidFill>
                <a:srgbClr val="585858"/>
              </a:solidFill>
              <a:latin typeface="微软雅黑" panose="020B0503020204020204" charset="-122"/>
              <a:ea typeface="微软雅黑" panose="020B0503020204020204" charset="-122"/>
              <a:cs typeface="等线" panose="02010600030101010101" charset="-122"/>
            </a:endParaRPr>
          </a:p>
        </p:txBody>
      </p:sp>
      <p:sp>
        <p:nvSpPr>
          <p:cNvPr id="25" name="object 25"/>
          <p:cNvSpPr txBox="1"/>
          <p:nvPr/>
        </p:nvSpPr>
        <p:spPr>
          <a:xfrm>
            <a:off x="1010616" y="4426027"/>
            <a:ext cx="215265" cy="203200"/>
          </a:xfrm>
          <a:prstGeom prst="rect">
            <a:avLst/>
          </a:prstGeom>
        </p:spPr>
        <p:txBody>
          <a:bodyPr vert="vert270" wrap="square" lIns="0" tIns="22860" rIns="0" bIns="0" rtlCol="0">
            <a:spAutoFit/>
          </a:bodyPr>
          <a:lstStyle/>
          <a:p>
            <a:pPr marL="12700">
              <a:lnSpc>
                <a:spcPct val="100000"/>
              </a:lnSpc>
              <a:spcBef>
                <a:spcPts val="180"/>
              </a:spcBef>
            </a:pPr>
            <a:r>
              <a:rPr sz="1400" dirty="0">
                <a:latin typeface="微软雅黑" panose="020B0503020204020204" charset="-122"/>
                <a:ea typeface="微软雅黑" panose="020B0503020204020204" charset="-122"/>
                <a:cs typeface="微软雅黑" panose="020B0503020204020204" charset="-122"/>
              </a:rPr>
              <a:t>例</a:t>
            </a:r>
            <a:endParaRPr sz="1400" dirty="0">
              <a:latin typeface="微软雅黑" panose="020B0503020204020204" charset="-122"/>
              <a:ea typeface="微软雅黑" panose="020B0503020204020204" charset="-122"/>
              <a:cs typeface="微软雅黑" panose="020B0503020204020204" charset="-122"/>
            </a:endParaRPr>
          </a:p>
        </p:txBody>
      </p:sp>
      <p:sp>
        <p:nvSpPr>
          <p:cNvPr id="26" name="object 26"/>
          <p:cNvSpPr txBox="1"/>
          <p:nvPr/>
        </p:nvSpPr>
        <p:spPr>
          <a:xfrm>
            <a:off x="4687869" y="4509323"/>
            <a:ext cx="6885940" cy="227330"/>
          </a:xfrm>
          <a:prstGeom prst="rect">
            <a:avLst/>
          </a:prstGeom>
        </p:spPr>
        <p:txBody>
          <a:bodyPr vert="horz" wrap="square" lIns="0" tIns="12065" rIns="0" bIns="0" rtlCol="0">
            <a:spAutoFit/>
          </a:bodyPr>
          <a:lstStyle/>
          <a:p>
            <a:pPr marL="298450" indent="-285750">
              <a:lnSpc>
                <a:spcPct val="100000"/>
              </a:lnSpc>
              <a:spcBef>
                <a:spcPts val="95"/>
              </a:spcBef>
              <a:buFont typeface="Wingdings" panose="05000000000000000000"/>
              <a:buChar char=""/>
              <a:tabLst>
                <a:tab pos="297815" algn="l"/>
                <a:tab pos="298450" algn="l"/>
              </a:tabLst>
            </a:pPr>
            <a:r>
              <a:rPr sz="1400" spc="-5" dirty="0">
                <a:latin typeface="微软雅黑" panose="020B0503020204020204" charset="-122"/>
                <a:ea typeface="微软雅黑" panose="020B0503020204020204" charset="-122"/>
                <a:cs typeface="微软雅黑" panose="020B0503020204020204" charset="-122"/>
              </a:rPr>
              <a:t>本研究表明，尽管逐渐增加剂量，</a:t>
            </a:r>
            <a:r>
              <a:rPr sz="1400" dirty="0">
                <a:latin typeface="微软雅黑" panose="020B0503020204020204" charset="-122"/>
                <a:ea typeface="微软雅黑" panose="020B0503020204020204" charset="-122"/>
                <a:cs typeface="微软雅黑" panose="020B0503020204020204" charset="-122"/>
              </a:rPr>
              <a:t>尼</a:t>
            </a:r>
            <a:r>
              <a:rPr sz="1400" spc="-5" dirty="0">
                <a:latin typeface="微软雅黑" panose="020B0503020204020204" charset="-122"/>
                <a:ea typeface="微软雅黑" panose="020B0503020204020204" charset="-122"/>
                <a:cs typeface="微软雅黑" panose="020B0503020204020204" charset="-122"/>
              </a:rPr>
              <a:t>莫地</a:t>
            </a:r>
            <a:r>
              <a:rPr sz="1400" dirty="0">
                <a:latin typeface="微软雅黑" panose="020B0503020204020204" charset="-122"/>
                <a:ea typeface="微软雅黑" panose="020B0503020204020204" charset="-122"/>
                <a:cs typeface="微软雅黑" panose="020B0503020204020204" charset="-122"/>
              </a:rPr>
              <a:t>平</a:t>
            </a:r>
            <a:r>
              <a:rPr sz="1400" spc="-5" dirty="0">
                <a:latin typeface="微软雅黑" panose="020B0503020204020204" charset="-122"/>
                <a:ea typeface="微软雅黑" panose="020B0503020204020204" charset="-122"/>
                <a:cs typeface="微软雅黑" panose="020B0503020204020204" charset="-122"/>
              </a:rPr>
              <a:t>静脉</a:t>
            </a:r>
            <a:r>
              <a:rPr sz="1400" dirty="0">
                <a:latin typeface="微软雅黑" panose="020B0503020204020204" charset="-122"/>
                <a:ea typeface="微软雅黑" panose="020B0503020204020204" charset="-122"/>
                <a:cs typeface="微软雅黑" panose="020B0503020204020204" charset="-122"/>
              </a:rPr>
              <a:t>给</a:t>
            </a:r>
            <a:r>
              <a:rPr sz="1400" spc="-5" dirty="0">
                <a:latin typeface="微软雅黑" panose="020B0503020204020204" charset="-122"/>
                <a:ea typeface="微软雅黑" panose="020B0503020204020204" charset="-122"/>
                <a:cs typeface="微软雅黑" panose="020B0503020204020204" charset="-122"/>
              </a:rPr>
              <a:t>药仍</a:t>
            </a:r>
            <a:r>
              <a:rPr sz="1400" dirty="0">
                <a:latin typeface="微软雅黑" panose="020B0503020204020204" charset="-122"/>
                <a:ea typeface="微软雅黑" panose="020B0503020204020204" charset="-122"/>
                <a:cs typeface="微软雅黑" panose="020B0503020204020204" charset="-122"/>
              </a:rPr>
              <a:t>存</a:t>
            </a:r>
            <a:r>
              <a:rPr sz="1400" spc="-5" dirty="0">
                <a:latin typeface="微软雅黑" panose="020B0503020204020204" charset="-122"/>
                <a:ea typeface="微软雅黑" panose="020B0503020204020204" charset="-122"/>
                <a:cs typeface="微软雅黑" panose="020B0503020204020204" charset="-122"/>
              </a:rPr>
              <a:t>在相</a:t>
            </a:r>
            <a:r>
              <a:rPr sz="1400" dirty="0">
                <a:latin typeface="微软雅黑" panose="020B0503020204020204" charset="-122"/>
                <a:ea typeface="微软雅黑" panose="020B0503020204020204" charset="-122"/>
                <a:cs typeface="微软雅黑" panose="020B0503020204020204" charset="-122"/>
              </a:rPr>
              <a:t>当</a:t>
            </a:r>
            <a:r>
              <a:rPr sz="1400" spc="-5" dirty="0">
                <a:latin typeface="微软雅黑" panose="020B0503020204020204" charset="-122"/>
                <a:ea typeface="微软雅黑" panose="020B0503020204020204" charset="-122"/>
                <a:cs typeface="微软雅黑" panose="020B0503020204020204" charset="-122"/>
              </a:rPr>
              <a:t>大的</a:t>
            </a:r>
            <a:r>
              <a:rPr sz="1400" dirty="0">
                <a:latin typeface="微软雅黑" panose="020B0503020204020204" charset="-122"/>
                <a:ea typeface="微软雅黑" panose="020B0503020204020204" charset="-122"/>
                <a:cs typeface="微软雅黑" panose="020B0503020204020204" charset="-122"/>
              </a:rPr>
              <a:t>风</a:t>
            </a:r>
            <a:r>
              <a:rPr sz="1400" spc="-5" dirty="0">
                <a:latin typeface="微软雅黑" panose="020B0503020204020204" charset="-122"/>
                <a:ea typeface="微软雅黑" panose="020B0503020204020204" charset="-122"/>
                <a:cs typeface="微软雅黑" panose="020B0503020204020204" charset="-122"/>
              </a:rPr>
              <a:t>险引</a:t>
            </a:r>
            <a:r>
              <a:rPr sz="1400" dirty="0">
                <a:latin typeface="微软雅黑" panose="020B0503020204020204" charset="-122"/>
                <a:ea typeface="微软雅黑" panose="020B0503020204020204" charset="-122"/>
                <a:cs typeface="微软雅黑" panose="020B0503020204020204" charset="-122"/>
              </a:rPr>
              <a:t>起</a:t>
            </a:r>
            <a:r>
              <a:rPr sz="1400" spc="-5" dirty="0">
                <a:latin typeface="微软雅黑" panose="020B0503020204020204" charset="-122"/>
                <a:ea typeface="微软雅黑" panose="020B0503020204020204" charset="-122"/>
                <a:cs typeface="微软雅黑" panose="020B0503020204020204" charset="-122"/>
              </a:rPr>
              <a:t>低血压</a:t>
            </a:r>
            <a:endParaRPr sz="1400">
              <a:latin typeface="微软雅黑" panose="020B0503020204020204" charset="-122"/>
              <a:ea typeface="微软雅黑" panose="020B0503020204020204" charset="-122"/>
              <a:cs typeface="微软雅黑" panose="020B0503020204020204" charset="-122"/>
            </a:endParaRPr>
          </a:p>
        </p:txBody>
      </p:sp>
      <p:sp>
        <p:nvSpPr>
          <p:cNvPr id="27" name="object 27"/>
          <p:cNvSpPr txBox="1"/>
          <p:nvPr/>
        </p:nvSpPr>
        <p:spPr>
          <a:xfrm>
            <a:off x="4687948" y="4956562"/>
            <a:ext cx="7064375" cy="227330"/>
          </a:xfrm>
          <a:prstGeom prst="rect">
            <a:avLst/>
          </a:prstGeom>
        </p:spPr>
        <p:txBody>
          <a:bodyPr vert="horz" wrap="square" lIns="0" tIns="12065" rIns="0" bIns="0" rtlCol="0">
            <a:spAutoFit/>
          </a:bodyPr>
          <a:lstStyle/>
          <a:p>
            <a:pPr marL="297815" indent="-285750">
              <a:lnSpc>
                <a:spcPct val="100000"/>
              </a:lnSpc>
              <a:spcBef>
                <a:spcPts val="95"/>
              </a:spcBef>
              <a:buFont typeface="Wingdings" panose="05000000000000000000"/>
              <a:buChar char=""/>
              <a:tabLst>
                <a:tab pos="297815" algn="l"/>
                <a:tab pos="298450" algn="l"/>
              </a:tabLst>
            </a:pPr>
            <a:r>
              <a:rPr sz="1400" spc="-5" dirty="0">
                <a:latin typeface="微软雅黑" panose="020B0503020204020204" charset="-122"/>
                <a:ea typeface="微软雅黑" panose="020B0503020204020204" charset="-122"/>
                <a:cs typeface="微软雅黑" panose="020B0503020204020204" charset="-122"/>
              </a:rPr>
              <a:t>通过使用血管活性剂进一步诱导高</a:t>
            </a:r>
            <a:r>
              <a:rPr sz="1400" dirty="0">
                <a:latin typeface="微软雅黑" panose="020B0503020204020204" charset="-122"/>
                <a:ea typeface="微软雅黑" panose="020B0503020204020204" charset="-122"/>
                <a:cs typeface="微软雅黑" panose="020B0503020204020204" charset="-122"/>
              </a:rPr>
              <a:t>血</a:t>
            </a:r>
            <a:r>
              <a:rPr sz="1400" spc="-5" dirty="0">
                <a:latin typeface="微软雅黑" panose="020B0503020204020204" charset="-122"/>
                <a:ea typeface="微软雅黑" panose="020B0503020204020204" charset="-122"/>
                <a:cs typeface="微软雅黑" panose="020B0503020204020204" charset="-122"/>
              </a:rPr>
              <a:t>容量</a:t>
            </a:r>
            <a:r>
              <a:rPr sz="1400" dirty="0">
                <a:latin typeface="微软雅黑" panose="020B0503020204020204" charset="-122"/>
                <a:ea typeface="微软雅黑" panose="020B0503020204020204" charset="-122"/>
                <a:cs typeface="微软雅黑" panose="020B0503020204020204" charset="-122"/>
              </a:rPr>
              <a:t>来</a:t>
            </a:r>
            <a:r>
              <a:rPr sz="1400" spc="-5" dirty="0">
                <a:latin typeface="微软雅黑" panose="020B0503020204020204" charset="-122"/>
                <a:ea typeface="微软雅黑" panose="020B0503020204020204" charset="-122"/>
                <a:cs typeface="微软雅黑" panose="020B0503020204020204" charset="-122"/>
              </a:rPr>
              <a:t>纠正</a:t>
            </a:r>
            <a:r>
              <a:rPr sz="1400" dirty="0">
                <a:latin typeface="微软雅黑" panose="020B0503020204020204" charset="-122"/>
                <a:ea typeface="微软雅黑" panose="020B0503020204020204" charset="-122"/>
                <a:cs typeface="微软雅黑" panose="020B0503020204020204" charset="-122"/>
              </a:rPr>
              <a:t>低</a:t>
            </a:r>
            <a:r>
              <a:rPr sz="1400" spc="-5" dirty="0">
                <a:latin typeface="微软雅黑" panose="020B0503020204020204" charset="-122"/>
                <a:ea typeface="微软雅黑" panose="020B0503020204020204" charset="-122"/>
                <a:cs typeface="微软雅黑" panose="020B0503020204020204" charset="-122"/>
              </a:rPr>
              <a:t>血压</a:t>
            </a:r>
            <a:r>
              <a:rPr sz="1400" dirty="0">
                <a:latin typeface="微软雅黑" panose="020B0503020204020204" charset="-122"/>
                <a:ea typeface="微软雅黑" panose="020B0503020204020204" charset="-122"/>
                <a:cs typeface="微软雅黑" panose="020B0503020204020204" charset="-122"/>
              </a:rPr>
              <a:t>可</a:t>
            </a:r>
            <a:r>
              <a:rPr sz="1400" spc="-5" dirty="0">
                <a:latin typeface="微软雅黑" panose="020B0503020204020204" charset="-122"/>
                <a:ea typeface="微软雅黑" panose="020B0503020204020204" charset="-122"/>
                <a:cs typeface="微软雅黑" panose="020B0503020204020204" charset="-122"/>
              </a:rPr>
              <a:t>能导</a:t>
            </a:r>
            <a:r>
              <a:rPr sz="1400" dirty="0">
                <a:latin typeface="微软雅黑" panose="020B0503020204020204" charset="-122"/>
                <a:ea typeface="微软雅黑" panose="020B0503020204020204" charset="-122"/>
                <a:cs typeface="微软雅黑" panose="020B0503020204020204" charset="-122"/>
              </a:rPr>
              <a:t>致</a:t>
            </a:r>
            <a:r>
              <a:rPr sz="1400" spc="-5" dirty="0">
                <a:latin typeface="微软雅黑" panose="020B0503020204020204" charset="-122"/>
                <a:ea typeface="微软雅黑" panose="020B0503020204020204" charset="-122"/>
                <a:cs typeface="微软雅黑" panose="020B0503020204020204" charset="-122"/>
              </a:rPr>
              <a:t>严重</a:t>
            </a:r>
            <a:r>
              <a:rPr sz="1400" dirty="0">
                <a:latin typeface="微软雅黑" panose="020B0503020204020204" charset="-122"/>
                <a:ea typeface="微软雅黑" panose="020B0503020204020204" charset="-122"/>
                <a:cs typeface="微软雅黑" panose="020B0503020204020204" charset="-122"/>
              </a:rPr>
              <a:t>的</a:t>
            </a:r>
            <a:r>
              <a:rPr sz="1400" spc="-5" dirty="0">
                <a:latin typeface="微软雅黑" panose="020B0503020204020204" charset="-122"/>
                <a:ea typeface="微软雅黑" panose="020B0503020204020204" charset="-122"/>
                <a:cs typeface="微软雅黑" panose="020B0503020204020204" charset="-122"/>
              </a:rPr>
              <a:t>血流</a:t>
            </a:r>
            <a:r>
              <a:rPr sz="1400" dirty="0">
                <a:latin typeface="微软雅黑" panose="020B0503020204020204" charset="-122"/>
                <a:ea typeface="微软雅黑" panose="020B0503020204020204" charset="-122"/>
                <a:cs typeface="微软雅黑" panose="020B0503020204020204" charset="-122"/>
              </a:rPr>
              <a:t>动</a:t>
            </a:r>
            <a:r>
              <a:rPr sz="1400" spc="-5" dirty="0">
                <a:latin typeface="微软雅黑" panose="020B0503020204020204" charset="-122"/>
                <a:ea typeface="微软雅黑" panose="020B0503020204020204" charset="-122"/>
                <a:cs typeface="微软雅黑" panose="020B0503020204020204" charset="-122"/>
              </a:rPr>
              <a:t>力学</a:t>
            </a:r>
            <a:r>
              <a:rPr sz="1400" dirty="0">
                <a:latin typeface="微软雅黑" panose="020B0503020204020204" charset="-122"/>
                <a:ea typeface="微软雅黑" panose="020B0503020204020204" charset="-122"/>
                <a:cs typeface="微软雅黑" panose="020B0503020204020204" charset="-122"/>
              </a:rPr>
              <a:t>情</a:t>
            </a:r>
            <a:r>
              <a:rPr sz="1400" spc="-5" dirty="0">
                <a:latin typeface="微软雅黑" panose="020B0503020204020204" charset="-122"/>
                <a:ea typeface="微软雅黑" panose="020B0503020204020204" charset="-122"/>
                <a:cs typeface="微软雅黑" panose="020B0503020204020204" charset="-122"/>
              </a:rPr>
              <a:t>况</a:t>
            </a:r>
            <a:endParaRPr sz="1400">
              <a:latin typeface="微软雅黑" panose="020B0503020204020204" charset="-122"/>
              <a:ea typeface="微软雅黑" panose="020B0503020204020204" charset="-122"/>
              <a:cs typeface="微软雅黑" panose="020B0503020204020204" charset="-122"/>
            </a:endParaRPr>
          </a:p>
        </p:txBody>
      </p:sp>
      <p:sp>
        <p:nvSpPr>
          <p:cNvPr id="28" name="object 28"/>
          <p:cNvSpPr txBox="1"/>
          <p:nvPr/>
        </p:nvSpPr>
        <p:spPr>
          <a:xfrm>
            <a:off x="4687869" y="5420675"/>
            <a:ext cx="2597150" cy="289560"/>
          </a:xfrm>
          <a:prstGeom prst="rect">
            <a:avLst/>
          </a:prstGeom>
        </p:spPr>
        <p:txBody>
          <a:bodyPr vert="horz" wrap="square" lIns="0" tIns="12700" rIns="0" bIns="0" rtlCol="0">
            <a:spAutoFit/>
          </a:bodyPr>
          <a:lstStyle/>
          <a:p>
            <a:pPr marL="298450" indent="-285750">
              <a:lnSpc>
                <a:spcPct val="100000"/>
              </a:lnSpc>
              <a:spcBef>
                <a:spcPts val="100"/>
              </a:spcBef>
              <a:buFont typeface="Wingdings" panose="05000000000000000000"/>
              <a:buChar char=""/>
              <a:tabLst>
                <a:tab pos="298450" algn="l"/>
              </a:tabLst>
            </a:pPr>
            <a:r>
              <a:rPr sz="1800" b="1" dirty="0">
                <a:latin typeface="微软雅黑" panose="020B0503020204020204" charset="-122"/>
                <a:ea typeface="微软雅黑" panose="020B0503020204020204" charset="-122"/>
                <a:cs typeface="微软雅黑" panose="020B0503020204020204" charset="-122"/>
              </a:rPr>
              <a:t>因此</a:t>
            </a:r>
            <a:r>
              <a:rPr sz="1800" b="1" dirty="0">
                <a:solidFill>
                  <a:srgbClr val="EC7C30"/>
                </a:solidFill>
                <a:latin typeface="微软雅黑" panose="020B0503020204020204" charset="-122"/>
                <a:ea typeface="微软雅黑" panose="020B0503020204020204" charset="-122"/>
                <a:cs typeface="微软雅黑" panose="020B0503020204020204" charset="-122"/>
              </a:rPr>
              <a:t>建议口服</a:t>
            </a:r>
            <a:r>
              <a:rPr sz="1800" b="1" dirty="0">
                <a:latin typeface="微软雅黑" panose="020B0503020204020204" charset="-122"/>
                <a:ea typeface="微软雅黑" panose="020B0503020204020204" charset="-122"/>
                <a:cs typeface="微软雅黑" panose="020B0503020204020204" charset="-122"/>
              </a:rPr>
              <a:t>尼莫地平</a:t>
            </a:r>
            <a:endParaRPr sz="1800">
              <a:latin typeface="微软雅黑" panose="020B0503020204020204" charset="-122"/>
              <a:ea typeface="微软雅黑" panose="020B0503020204020204" charset="-122"/>
              <a:cs typeface="微软雅黑" panose="020B0503020204020204" charset="-122"/>
            </a:endParaRPr>
          </a:p>
        </p:txBody>
      </p:sp>
      <p:sp>
        <p:nvSpPr>
          <p:cNvPr id="29" name="object 29"/>
          <p:cNvSpPr txBox="1"/>
          <p:nvPr/>
        </p:nvSpPr>
        <p:spPr>
          <a:xfrm>
            <a:off x="4687869" y="3059946"/>
            <a:ext cx="6654800" cy="882015"/>
          </a:xfrm>
          <a:prstGeom prst="rect">
            <a:avLst/>
          </a:prstGeom>
        </p:spPr>
        <p:txBody>
          <a:bodyPr vert="horz" wrap="square" lIns="0" tIns="139065" rIns="0" bIns="0" rtlCol="0">
            <a:spAutoFit/>
          </a:bodyPr>
          <a:lstStyle/>
          <a:p>
            <a:pPr marL="298450" indent="-285750">
              <a:lnSpc>
                <a:spcPct val="100000"/>
              </a:lnSpc>
              <a:spcBef>
                <a:spcPts val="1095"/>
              </a:spcBef>
              <a:buClr>
                <a:srgbClr val="538235"/>
              </a:buClr>
              <a:buFont typeface="Arial" panose="020B0604020202020204"/>
              <a:buChar char="•"/>
              <a:tabLst>
                <a:tab pos="297815" algn="l"/>
                <a:tab pos="298450" algn="l"/>
              </a:tabLst>
            </a:pPr>
            <a:r>
              <a:rPr sz="1800" b="1" dirty="0">
                <a:solidFill>
                  <a:srgbClr val="EC7C30"/>
                </a:solidFill>
                <a:latin typeface="微软雅黑" panose="020B0503020204020204" charset="-122"/>
                <a:ea typeface="微软雅黑" panose="020B0503020204020204" charset="-122"/>
                <a:cs typeface="微软雅黑" panose="020B0503020204020204" charset="-122"/>
              </a:rPr>
              <a:t>静脉注射</a:t>
            </a:r>
            <a:r>
              <a:rPr sz="1600" b="1" dirty="0">
                <a:latin typeface="微软雅黑" panose="020B0503020204020204" charset="-122"/>
                <a:ea typeface="微软雅黑" panose="020B0503020204020204" charset="-122"/>
                <a:cs typeface="微软雅黑" panose="020B0503020204020204" charset="-122"/>
              </a:rPr>
              <a:t>尼</a:t>
            </a:r>
            <a:r>
              <a:rPr sz="1600" b="1" spc="-10" dirty="0">
                <a:latin typeface="微软雅黑" panose="020B0503020204020204" charset="-122"/>
                <a:ea typeface="微软雅黑" panose="020B0503020204020204" charset="-122"/>
                <a:cs typeface="微软雅黑" panose="020B0503020204020204" charset="-122"/>
              </a:rPr>
              <a:t>莫</a:t>
            </a:r>
            <a:r>
              <a:rPr sz="1600" b="1" dirty="0">
                <a:latin typeface="微软雅黑" panose="020B0503020204020204" charset="-122"/>
                <a:ea typeface="微软雅黑" panose="020B0503020204020204" charset="-122"/>
                <a:cs typeface="微软雅黑" panose="020B0503020204020204" charset="-122"/>
              </a:rPr>
              <a:t>地平</a:t>
            </a:r>
            <a:r>
              <a:rPr sz="1600" b="1" spc="-10" dirty="0">
                <a:latin typeface="微软雅黑" panose="020B0503020204020204" charset="-122"/>
                <a:ea typeface="微软雅黑" panose="020B0503020204020204" charset="-122"/>
                <a:cs typeface="微软雅黑" panose="020B0503020204020204" charset="-122"/>
              </a:rPr>
              <a:t>期</a:t>
            </a:r>
            <a:r>
              <a:rPr sz="1600" b="1" dirty="0">
                <a:latin typeface="微软雅黑" panose="020B0503020204020204" charset="-122"/>
                <a:ea typeface="微软雅黑" panose="020B0503020204020204" charset="-122"/>
                <a:cs typeface="微软雅黑" panose="020B0503020204020204" charset="-122"/>
              </a:rPr>
              <a:t>间</a:t>
            </a:r>
            <a:r>
              <a:rPr sz="1600" b="1" spc="-5" dirty="0">
                <a:latin typeface="微软雅黑" panose="020B0503020204020204" charset="-122"/>
                <a:ea typeface="微软雅黑" panose="020B0503020204020204" charset="-122"/>
                <a:cs typeface="微软雅黑" panose="020B0503020204020204" charset="-122"/>
              </a:rPr>
              <a:t>，</a:t>
            </a:r>
            <a:r>
              <a:rPr sz="2000" b="1" spc="-5" dirty="0">
                <a:solidFill>
                  <a:srgbClr val="EC7C30"/>
                </a:solidFill>
                <a:latin typeface="微软雅黑" panose="020B0503020204020204" charset="-122"/>
                <a:ea typeface="微软雅黑" panose="020B0503020204020204" charset="-122"/>
                <a:cs typeface="微软雅黑" panose="020B0503020204020204" charset="-122"/>
              </a:rPr>
              <a:t>26</a:t>
            </a:r>
            <a:r>
              <a:rPr sz="1600" b="1" dirty="0">
                <a:latin typeface="微软雅黑" panose="020B0503020204020204" charset="-122"/>
                <a:ea typeface="微软雅黑" panose="020B0503020204020204" charset="-122"/>
                <a:cs typeface="微软雅黑" panose="020B0503020204020204" charset="-122"/>
              </a:rPr>
              <a:t>例患</a:t>
            </a:r>
            <a:r>
              <a:rPr sz="1600" b="1" spc="-10" dirty="0">
                <a:latin typeface="微软雅黑" panose="020B0503020204020204" charset="-122"/>
                <a:ea typeface="微软雅黑" panose="020B0503020204020204" charset="-122"/>
                <a:cs typeface="微软雅黑" panose="020B0503020204020204" charset="-122"/>
              </a:rPr>
              <a:t>者</a:t>
            </a:r>
            <a:r>
              <a:rPr sz="1600" b="1" dirty="0">
                <a:latin typeface="微软雅黑" panose="020B0503020204020204" charset="-122"/>
                <a:ea typeface="微软雅黑" panose="020B0503020204020204" charset="-122"/>
                <a:cs typeface="微软雅黑" panose="020B0503020204020204" charset="-122"/>
              </a:rPr>
              <a:t>发生</a:t>
            </a:r>
            <a:r>
              <a:rPr sz="1600" b="1" spc="-10" dirty="0">
                <a:latin typeface="微软雅黑" panose="020B0503020204020204" charset="-122"/>
                <a:ea typeface="微软雅黑" panose="020B0503020204020204" charset="-122"/>
                <a:cs typeface="微软雅黑" panose="020B0503020204020204" charset="-122"/>
              </a:rPr>
              <a:t>低</a:t>
            </a:r>
            <a:r>
              <a:rPr sz="1600" b="1" dirty="0">
                <a:latin typeface="微软雅黑" panose="020B0503020204020204" charset="-122"/>
                <a:ea typeface="微软雅黑" panose="020B0503020204020204" charset="-122"/>
                <a:cs typeface="微软雅黑" panose="020B0503020204020204" charset="-122"/>
              </a:rPr>
              <a:t>血压</a:t>
            </a:r>
            <a:r>
              <a:rPr sz="1600" b="1" spc="-10" dirty="0">
                <a:latin typeface="微软雅黑" panose="020B0503020204020204" charset="-122"/>
                <a:ea typeface="微软雅黑" panose="020B0503020204020204" charset="-122"/>
                <a:cs typeface="微软雅黑" panose="020B0503020204020204" charset="-122"/>
              </a:rPr>
              <a:t>，</a:t>
            </a:r>
            <a:r>
              <a:rPr sz="1600" b="1" dirty="0">
                <a:solidFill>
                  <a:srgbClr val="EC7C30"/>
                </a:solidFill>
                <a:latin typeface="微软雅黑" panose="020B0503020204020204" charset="-122"/>
                <a:ea typeface="微软雅黑" panose="020B0503020204020204" charset="-122"/>
                <a:cs typeface="微软雅黑" panose="020B0503020204020204" charset="-122"/>
              </a:rPr>
              <a:t>高达</a:t>
            </a:r>
            <a:r>
              <a:rPr sz="1600" b="1" spc="-5" dirty="0">
                <a:solidFill>
                  <a:srgbClr val="EC7C30"/>
                </a:solidFill>
                <a:latin typeface="微软雅黑" panose="020B0503020204020204" charset="-122"/>
                <a:ea typeface="微软雅黑" panose="020B0503020204020204" charset="-122"/>
                <a:cs typeface="微软雅黑" panose="020B0503020204020204" charset="-122"/>
              </a:rPr>
              <a:t>30%</a:t>
            </a:r>
            <a:r>
              <a:rPr sz="1600" b="1" spc="-10" dirty="0">
                <a:latin typeface="微软雅黑" panose="020B0503020204020204" charset="-122"/>
                <a:ea typeface="微软雅黑" panose="020B0503020204020204" charset="-122"/>
                <a:cs typeface="微软雅黑" panose="020B0503020204020204" charset="-122"/>
              </a:rPr>
              <a:t>的发</a:t>
            </a:r>
            <a:r>
              <a:rPr sz="1600" b="1" dirty="0">
                <a:latin typeface="微软雅黑" panose="020B0503020204020204" charset="-122"/>
                <a:ea typeface="微软雅黑" panose="020B0503020204020204" charset="-122"/>
                <a:cs typeface="微软雅黑" panose="020B0503020204020204" charset="-122"/>
              </a:rPr>
              <a:t>生率；</a:t>
            </a:r>
            <a:endParaRPr sz="1600">
              <a:latin typeface="微软雅黑" panose="020B0503020204020204" charset="-122"/>
              <a:ea typeface="微软雅黑" panose="020B0503020204020204" charset="-122"/>
              <a:cs typeface="微软雅黑" panose="020B0503020204020204" charset="-122"/>
            </a:endParaRPr>
          </a:p>
          <a:p>
            <a:pPr marL="298450" indent="-285750">
              <a:lnSpc>
                <a:spcPct val="100000"/>
              </a:lnSpc>
              <a:spcBef>
                <a:spcPts val="995"/>
              </a:spcBef>
              <a:buClr>
                <a:srgbClr val="538235"/>
              </a:buClr>
              <a:buFont typeface="Arial" panose="020B0604020202020204"/>
              <a:buChar char="•"/>
              <a:tabLst>
                <a:tab pos="297815" algn="l"/>
                <a:tab pos="298450" algn="l"/>
              </a:tabLst>
            </a:pPr>
            <a:r>
              <a:rPr sz="1800" b="1" dirty="0">
                <a:solidFill>
                  <a:srgbClr val="EC7C30"/>
                </a:solidFill>
                <a:latin typeface="微软雅黑" panose="020B0503020204020204" charset="-122"/>
                <a:ea typeface="微软雅黑" panose="020B0503020204020204" charset="-122"/>
                <a:cs typeface="微软雅黑" panose="020B0503020204020204" charset="-122"/>
              </a:rPr>
              <a:t>口服</a:t>
            </a:r>
            <a:r>
              <a:rPr sz="1600" b="1" dirty="0">
                <a:latin typeface="微软雅黑" panose="020B0503020204020204" charset="-122"/>
                <a:ea typeface="微软雅黑" panose="020B0503020204020204" charset="-122"/>
                <a:cs typeface="微软雅黑" panose="020B0503020204020204" charset="-122"/>
              </a:rPr>
              <a:t>尼莫地平期间</a:t>
            </a:r>
            <a:r>
              <a:rPr sz="1600" b="1" spc="-5" dirty="0">
                <a:latin typeface="微软雅黑" panose="020B0503020204020204" charset="-122"/>
                <a:ea typeface="微软雅黑" panose="020B0503020204020204" charset="-122"/>
                <a:cs typeface="微软雅黑" panose="020B0503020204020204" charset="-122"/>
              </a:rPr>
              <a:t>，</a:t>
            </a:r>
            <a:r>
              <a:rPr sz="2000" b="1" spc="-5" dirty="0">
                <a:solidFill>
                  <a:srgbClr val="EC7C30"/>
                </a:solidFill>
                <a:latin typeface="微软雅黑" panose="020B0503020204020204" charset="-122"/>
                <a:ea typeface="微软雅黑" panose="020B0503020204020204" charset="-122"/>
                <a:cs typeface="微软雅黑" panose="020B0503020204020204" charset="-122"/>
              </a:rPr>
              <a:t>5</a:t>
            </a:r>
            <a:r>
              <a:rPr sz="1600" b="1" dirty="0">
                <a:latin typeface="微软雅黑" panose="020B0503020204020204" charset="-122"/>
                <a:ea typeface="微软雅黑" panose="020B0503020204020204" charset="-122"/>
                <a:cs typeface="微软雅黑" panose="020B0503020204020204" charset="-122"/>
              </a:rPr>
              <a:t>例患者低血压</a:t>
            </a:r>
            <a:r>
              <a:rPr sz="1600" b="1" spc="-5" dirty="0">
                <a:latin typeface="微软雅黑" panose="020B0503020204020204" charset="-122"/>
                <a:ea typeface="微软雅黑" panose="020B0503020204020204" charset="-122"/>
                <a:cs typeface="微软雅黑" panose="020B0503020204020204" charset="-122"/>
              </a:rPr>
              <a:t>，6%</a:t>
            </a:r>
            <a:r>
              <a:rPr sz="1600" b="1" dirty="0">
                <a:latin typeface="微软雅黑" panose="020B0503020204020204" charset="-122"/>
                <a:ea typeface="微软雅黑" panose="020B0503020204020204" charset="-122"/>
                <a:cs typeface="微软雅黑" panose="020B0503020204020204" charset="-122"/>
              </a:rPr>
              <a:t>的</a:t>
            </a:r>
            <a:r>
              <a:rPr sz="1600" b="1" spc="-10" dirty="0">
                <a:latin typeface="微软雅黑" panose="020B0503020204020204" charset="-122"/>
                <a:ea typeface="微软雅黑" panose="020B0503020204020204" charset="-122"/>
                <a:cs typeface="微软雅黑" panose="020B0503020204020204" charset="-122"/>
              </a:rPr>
              <a:t>发</a:t>
            </a:r>
            <a:r>
              <a:rPr sz="1600" b="1" dirty="0">
                <a:latin typeface="微软雅黑" panose="020B0503020204020204" charset="-122"/>
                <a:ea typeface="微软雅黑" panose="020B0503020204020204" charset="-122"/>
                <a:cs typeface="微软雅黑" panose="020B0503020204020204" charset="-122"/>
              </a:rPr>
              <a:t>生率；</a:t>
            </a:r>
            <a:endParaRPr sz="160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346835" y="172085"/>
            <a:ext cx="9305925" cy="368935"/>
          </a:xfrm>
        </p:spPr>
        <p:txBody>
          <a:bodyPr wrap="square"/>
          <a:p>
            <a:r>
              <a:rPr sz="2400" spc="-5" dirty="0">
                <a:solidFill>
                  <a:srgbClr val="FFFFFF"/>
                </a:solidFill>
                <a:sym typeface="+mn-ea"/>
              </a:rPr>
              <a:t>SAH</a:t>
            </a:r>
            <a:r>
              <a:rPr sz="2400" dirty="0">
                <a:solidFill>
                  <a:srgbClr val="FFFFFF"/>
                </a:solidFill>
                <a:sym typeface="+mn-ea"/>
              </a:rPr>
              <a:t>患者</a:t>
            </a:r>
            <a:r>
              <a:rPr lang="zh-CN" sz="2400" dirty="0">
                <a:solidFill>
                  <a:srgbClr val="FFFFFF"/>
                </a:solidFill>
                <a:sym typeface="+mn-ea"/>
              </a:rPr>
              <a:t>全程</a:t>
            </a:r>
            <a:r>
              <a:rPr sz="2400" dirty="0">
                <a:solidFill>
                  <a:srgbClr val="FFFFFF"/>
                </a:solidFill>
                <a:sym typeface="+mn-ea"/>
              </a:rPr>
              <a:t>口服尼莫地平预</a:t>
            </a:r>
            <a:r>
              <a:rPr sz="2400" spc="5" dirty="0">
                <a:solidFill>
                  <a:srgbClr val="FFFFFF"/>
                </a:solidFill>
                <a:sym typeface="+mn-ea"/>
              </a:rPr>
              <a:t>后</a:t>
            </a:r>
            <a:r>
              <a:rPr lang="zh-CN" sz="2400" spc="5" dirty="0">
                <a:solidFill>
                  <a:srgbClr val="FFFFFF"/>
                </a:solidFill>
                <a:sym typeface="+mn-ea"/>
              </a:rPr>
              <a:t>更优</a:t>
            </a:r>
            <a:endParaRPr lang="zh-CN" sz="2400" spc="5" dirty="0">
              <a:solidFill>
                <a:srgbClr val="FFFFFF"/>
              </a:solidFill>
              <a:sym typeface="+mn-ea"/>
            </a:endParaRPr>
          </a:p>
        </p:txBody>
      </p:sp>
      <p:sp>
        <p:nvSpPr>
          <p:cNvPr id="5" name="文本占位符 4"/>
          <p:cNvSpPr>
            <a:spLocks noGrp="1"/>
          </p:cNvSpPr>
          <p:nvPr>
            <p:ph type="body" idx="10"/>
          </p:nvPr>
        </p:nvSpPr>
        <p:spPr/>
        <p:txBody>
          <a:bodyPr/>
          <a:p>
            <a:r>
              <a:rPr lang="zh-CN" altLang="en-US"/>
              <a:t>有效性</a:t>
            </a:r>
            <a:endParaRPr lang="zh-CN" altLang="en-US"/>
          </a:p>
        </p:txBody>
      </p:sp>
      <p:pic>
        <p:nvPicPr>
          <p:cNvPr id="32" name="object 32"/>
          <p:cNvPicPr/>
          <p:nvPr/>
        </p:nvPicPr>
        <p:blipFill>
          <a:blip r:embed="rId1" cstate="print"/>
          <a:stretch>
            <a:fillRect/>
          </a:stretch>
        </p:blipFill>
        <p:spPr>
          <a:xfrm>
            <a:off x="508635" y="3782695"/>
            <a:ext cx="11452860" cy="631825"/>
          </a:xfrm>
          <a:prstGeom prst="rect">
            <a:avLst/>
          </a:prstGeom>
        </p:spPr>
      </p:pic>
      <p:sp>
        <p:nvSpPr>
          <p:cNvPr id="33" name="object 33"/>
          <p:cNvSpPr txBox="1"/>
          <p:nvPr/>
        </p:nvSpPr>
        <p:spPr>
          <a:xfrm>
            <a:off x="829310" y="3904615"/>
            <a:ext cx="11233150" cy="382270"/>
          </a:xfrm>
          <a:prstGeom prst="rect">
            <a:avLst/>
          </a:prstGeom>
        </p:spPr>
        <p:txBody>
          <a:bodyPr vert="horz" wrap="square" lIns="0" tIns="13335" rIns="0" bIns="0" rtlCol="0">
            <a:spAutoFit/>
          </a:bodyPr>
          <a:p>
            <a:pPr marL="38100">
              <a:lnSpc>
                <a:spcPct val="100000"/>
              </a:lnSpc>
              <a:spcBef>
                <a:spcPts val="105"/>
              </a:spcBef>
            </a:pPr>
            <a:r>
              <a:rPr sz="2400" b="1" spc="-5" dirty="0">
                <a:solidFill>
                  <a:srgbClr val="FFFFFF"/>
                </a:solidFill>
                <a:latin typeface="微软雅黑" panose="020B0503020204020204" charset="-122"/>
                <a:ea typeface="微软雅黑" panose="020B0503020204020204" charset="-122"/>
                <a:cs typeface="微软雅黑" panose="020B0503020204020204" charset="-122"/>
              </a:rPr>
              <a:t>Meta</a:t>
            </a:r>
            <a:r>
              <a:rPr sz="2400" b="1" dirty="0">
                <a:solidFill>
                  <a:srgbClr val="FFFFFF"/>
                </a:solidFill>
                <a:latin typeface="微软雅黑" panose="020B0503020204020204" charset="-122"/>
                <a:ea typeface="微软雅黑" panose="020B0503020204020204" charset="-122"/>
                <a:cs typeface="微软雅黑" panose="020B0503020204020204" charset="-122"/>
              </a:rPr>
              <a:t>分析</a:t>
            </a:r>
            <a:r>
              <a:rPr sz="2400" b="1" spc="-7" baseline="20000" dirty="0">
                <a:solidFill>
                  <a:srgbClr val="FFFFFF"/>
                </a:solidFill>
                <a:latin typeface="微软雅黑" panose="020B0503020204020204" charset="-122"/>
                <a:ea typeface="微软雅黑" panose="020B0503020204020204" charset="-122"/>
                <a:cs typeface="微软雅黑" panose="020B0503020204020204" charset="-122"/>
              </a:rPr>
              <a:t>2</a:t>
            </a:r>
            <a:r>
              <a:rPr sz="2400" b="1" dirty="0">
                <a:solidFill>
                  <a:srgbClr val="FFFFFF"/>
                </a:solidFill>
                <a:latin typeface="微软雅黑" panose="020B0503020204020204" charset="-122"/>
                <a:ea typeface="微软雅黑" panose="020B0503020204020204" charset="-122"/>
                <a:cs typeface="微软雅黑" panose="020B0503020204020204" charset="-122"/>
              </a:rPr>
              <a:t>显示</a:t>
            </a:r>
            <a:r>
              <a:rPr sz="2400" b="1" spc="-5" dirty="0">
                <a:solidFill>
                  <a:srgbClr val="FFFFFF"/>
                </a:solidFill>
                <a:latin typeface="微软雅黑" panose="020B0503020204020204" charset="-122"/>
                <a:ea typeface="微软雅黑" panose="020B0503020204020204" charset="-122"/>
                <a:cs typeface="微软雅黑" panose="020B0503020204020204" charset="-122"/>
              </a:rPr>
              <a:t>SAH</a:t>
            </a:r>
            <a:r>
              <a:rPr sz="2400" b="1" dirty="0">
                <a:solidFill>
                  <a:srgbClr val="FFFFFF"/>
                </a:solidFill>
                <a:latin typeface="微软雅黑" panose="020B0503020204020204" charset="-122"/>
                <a:ea typeface="微软雅黑" panose="020B0503020204020204" charset="-122"/>
                <a:cs typeface="微软雅黑" panose="020B0503020204020204" charset="-122"/>
              </a:rPr>
              <a:t>患者全程口服尼莫地平比序贯疗法更能改善患者预</a:t>
            </a:r>
            <a:r>
              <a:rPr sz="2400" b="1" spc="5" dirty="0">
                <a:solidFill>
                  <a:srgbClr val="FFFFFF"/>
                </a:solidFill>
                <a:latin typeface="微软雅黑" panose="020B0503020204020204" charset="-122"/>
                <a:ea typeface="微软雅黑" panose="020B0503020204020204" charset="-122"/>
                <a:cs typeface="微软雅黑" panose="020B0503020204020204" charset="-122"/>
              </a:rPr>
              <a:t>后</a:t>
            </a:r>
            <a:endParaRPr sz="2400">
              <a:latin typeface="微软雅黑" panose="020B0503020204020204" charset="-122"/>
              <a:ea typeface="微软雅黑" panose="020B0503020204020204" charset="-122"/>
              <a:cs typeface="微软雅黑" panose="020B0503020204020204" charset="-122"/>
            </a:endParaRPr>
          </a:p>
        </p:txBody>
      </p:sp>
      <p:sp>
        <p:nvSpPr>
          <p:cNvPr id="34" name="object 34"/>
          <p:cNvSpPr txBox="1"/>
          <p:nvPr/>
        </p:nvSpPr>
        <p:spPr>
          <a:xfrm>
            <a:off x="6071399" y="4812214"/>
            <a:ext cx="5897880" cy="2116455"/>
          </a:xfrm>
          <a:prstGeom prst="rect">
            <a:avLst/>
          </a:prstGeom>
        </p:spPr>
        <p:txBody>
          <a:bodyPr vert="horz" wrap="square" lIns="0" tIns="13335" rIns="0" bIns="0" rtlCol="0">
            <a:spAutoFit/>
          </a:bodyPr>
          <a:p>
            <a:pPr marL="38100">
              <a:lnSpc>
                <a:spcPct val="100000"/>
              </a:lnSpc>
              <a:spcBef>
                <a:spcPts val="105"/>
              </a:spcBef>
            </a:pPr>
            <a:r>
              <a:rPr sz="1100" b="1" dirty="0">
                <a:latin typeface="微软雅黑" panose="020B0503020204020204" charset="-122"/>
                <a:ea typeface="微软雅黑" panose="020B0503020204020204" charset="-122"/>
                <a:cs typeface="微软雅黑" panose="020B0503020204020204" charset="-122"/>
              </a:rPr>
              <a:t>一项评估钙拮抗剂是否能改善动脉瘤性蛛网膜下腔出血患者的预后荟萃分析</a:t>
            </a:r>
            <a:r>
              <a:rPr sz="1050" b="1" spc="15" baseline="20000" dirty="0">
                <a:latin typeface="微软雅黑" panose="020B0503020204020204" charset="-122"/>
                <a:ea typeface="微软雅黑" panose="020B0503020204020204" charset="-122"/>
                <a:cs typeface="微软雅黑" panose="020B0503020204020204" charset="-122"/>
              </a:rPr>
              <a:t>2</a:t>
            </a:r>
            <a:endParaRPr sz="1050" baseline="20000">
              <a:latin typeface="微软雅黑" panose="020B0503020204020204" charset="-122"/>
              <a:ea typeface="微软雅黑" panose="020B0503020204020204" charset="-122"/>
              <a:cs typeface="微软雅黑" panose="020B0503020204020204" charset="-122"/>
            </a:endParaRPr>
          </a:p>
          <a:p>
            <a:pPr marL="38100">
              <a:lnSpc>
                <a:spcPct val="100000"/>
              </a:lnSpc>
              <a:spcBef>
                <a:spcPts val="880"/>
              </a:spcBef>
            </a:pPr>
            <a:r>
              <a:rPr sz="1200" b="1" dirty="0">
                <a:latin typeface="微软雅黑" panose="020B0503020204020204" charset="-122"/>
                <a:ea typeface="微软雅黑" panose="020B0503020204020204" charset="-122"/>
                <a:cs typeface="微软雅黑" panose="020B0503020204020204" charset="-122"/>
              </a:rPr>
              <a:t>研究内容</a:t>
            </a:r>
            <a:r>
              <a:rPr sz="1200" dirty="0">
                <a:latin typeface="微软雅黑" panose="020B0503020204020204" charset="-122"/>
                <a:ea typeface="微软雅黑" panose="020B0503020204020204" charset="-122"/>
                <a:cs typeface="微软雅黑" panose="020B0503020204020204" charset="-122"/>
              </a:rPr>
              <a:t>：本研究搜索</a:t>
            </a:r>
            <a:r>
              <a:rPr sz="1200" spc="-5" dirty="0">
                <a:latin typeface="微软雅黑" panose="020B0503020204020204" charset="-122"/>
                <a:ea typeface="微软雅黑" panose="020B0503020204020204" charset="-122"/>
                <a:cs typeface="微软雅黑" panose="020B0503020204020204" charset="-122"/>
              </a:rPr>
              <a:t>Cochrane</a:t>
            </a:r>
            <a:r>
              <a:rPr sz="1200" dirty="0">
                <a:latin typeface="微软雅黑" panose="020B0503020204020204" charset="-122"/>
                <a:ea typeface="微软雅黑" panose="020B0503020204020204" charset="-122"/>
                <a:cs typeface="微软雅黑" panose="020B0503020204020204" charset="-122"/>
              </a:rPr>
              <a:t>中风组试验登记册（2006年4月）、</a:t>
            </a:r>
            <a:r>
              <a:rPr sz="1200" spc="-5" dirty="0">
                <a:latin typeface="微软雅黑" panose="020B0503020204020204" charset="-122"/>
                <a:ea typeface="微软雅黑" panose="020B0503020204020204" charset="-122"/>
                <a:cs typeface="微软雅黑" panose="020B0503020204020204" charset="-122"/>
              </a:rPr>
              <a:t>MEDLINE</a:t>
            </a:r>
            <a:endParaRPr sz="1200">
              <a:latin typeface="微软雅黑" panose="020B0503020204020204" charset="-122"/>
              <a:ea typeface="微软雅黑" panose="020B0503020204020204" charset="-122"/>
              <a:cs typeface="微软雅黑" panose="020B0503020204020204" charset="-122"/>
            </a:endParaRPr>
          </a:p>
          <a:p>
            <a:pPr marL="38100">
              <a:lnSpc>
                <a:spcPct val="100000"/>
              </a:lnSpc>
              <a:spcBef>
                <a:spcPts val="720"/>
              </a:spcBef>
            </a:pPr>
            <a:r>
              <a:rPr sz="1200" dirty="0">
                <a:latin typeface="微软雅黑" panose="020B0503020204020204" charset="-122"/>
                <a:ea typeface="微软雅黑" panose="020B0503020204020204" charset="-122"/>
                <a:cs typeface="微软雅黑" panose="020B0503020204020204" charset="-122"/>
              </a:rPr>
              <a:t>（1966年至2006年3月）、</a:t>
            </a:r>
            <a:r>
              <a:rPr sz="1200" spc="-5" dirty="0">
                <a:latin typeface="微软雅黑" panose="020B0503020204020204" charset="-122"/>
                <a:ea typeface="微软雅黑" panose="020B0503020204020204" charset="-122"/>
                <a:cs typeface="微软雅黑" panose="020B0503020204020204" charset="-122"/>
              </a:rPr>
              <a:t>EMBASE（1980</a:t>
            </a:r>
            <a:r>
              <a:rPr sz="1200" dirty="0">
                <a:latin typeface="微软雅黑" panose="020B0503020204020204" charset="-122"/>
                <a:ea typeface="微软雅黑" panose="020B0503020204020204" charset="-122"/>
                <a:cs typeface="微软雅黑" panose="020B0503020204020204" charset="-122"/>
              </a:rPr>
              <a:t>年至2006年3月）、两份俄罗斯期刊</a:t>
            </a:r>
            <a:endParaRPr sz="1200">
              <a:latin typeface="微软雅黑" panose="020B0503020204020204" charset="-122"/>
              <a:ea typeface="微软雅黑" panose="020B0503020204020204" charset="-122"/>
              <a:cs typeface="微软雅黑" panose="020B0503020204020204" charset="-122"/>
            </a:endParaRPr>
          </a:p>
          <a:p>
            <a:pPr marL="38100">
              <a:lnSpc>
                <a:spcPct val="100000"/>
              </a:lnSpc>
              <a:spcBef>
                <a:spcPts val="720"/>
              </a:spcBef>
            </a:pPr>
            <a:r>
              <a:rPr sz="1200" dirty="0">
                <a:latin typeface="微软雅黑" panose="020B0503020204020204" charset="-122"/>
                <a:ea typeface="微软雅黑" panose="020B0503020204020204" charset="-122"/>
                <a:cs typeface="微软雅黑" panose="020B0503020204020204" charset="-122"/>
              </a:rPr>
              <a:t>（1990年至2003年），包含了3361例患者的16项</a:t>
            </a:r>
            <a:r>
              <a:rPr sz="1200" spc="-10" dirty="0">
                <a:latin typeface="微软雅黑" panose="020B0503020204020204" charset="-122"/>
                <a:ea typeface="微软雅黑" panose="020B0503020204020204" charset="-122"/>
                <a:cs typeface="微软雅黑" panose="020B0503020204020204" charset="-122"/>
              </a:rPr>
              <a:t>RCT</a:t>
            </a:r>
            <a:r>
              <a:rPr sz="1200" dirty="0">
                <a:latin typeface="微软雅黑" panose="020B0503020204020204" charset="-122"/>
                <a:ea typeface="微软雅黑" panose="020B0503020204020204" charset="-122"/>
                <a:cs typeface="微软雅黑" panose="020B0503020204020204" charset="-122"/>
              </a:rPr>
              <a:t>研究。</a:t>
            </a:r>
            <a:endParaRPr sz="1200">
              <a:latin typeface="微软雅黑" panose="020B0503020204020204" charset="-122"/>
              <a:ea typeface="微软雅黑" panose="020B0503020204020204" charset="-122"/>
              <a:cs typeface="微软雅黑" panose="020B0503020204020204" charset="-122"/>
            </a:endParaRPr>
          </a:p>
          <a:p>
            <a:pPr marL="38100" marR="113665">
              <a:lnSpc>
                <a:spcPct val="150000"/>
              </a:lnSpc>
            </a:pPr>
            <a:r>
              <a:rPr sz="1200" b="1" dirty="0">
                <a:latin typeface="微软雅黑" panose="020B0503020204020204" charset="-122"/>
                <a:ea typeface="微软雅黑" panose="020B0503020204020204" charset="-122"/>
                <a:cs typeface="微软雅黑" panose="020B0503020204020204" charset="-122"/>
              </a:rPr>
              <a:t>研究结果</a:t>
            </a:r>
            <a:r>
              <a:rPr sz="1200" dirty="0">
                <a:latin typeface="微软雅黑" panose="020B0503020204020204" charset="-122"/>
                <a:ea typeface="微软雅黑" panose="020B0503020204020204" charset="-122"/>
                <a:cs typeface="微软雅黑" panose="020B0503020204020204" charset="-122"/>
              </a:rPr>
              <a:t>：其中</a:t>
            </a:r>
            <a:r>
              <a:rPr sz="1200" b="1" dirty="0">
                <a:solidFill>
                  <a:srgbClr val="C00000"/>
                </a:solidFill>
                <a:latin typeface="微软雅黑" panose="020B0503020204020204" charset="-122"/>
                <a:ea typeface="微软雅黑" panose="020B0503020204020204" charset="-122"/>
                <a:cs typeface="微软雅黑" panose="020B0503020204020204" charset="-122"/>
              </a:rPr>
              <a:t>口服尼莫地平在组间改善最显著</a:t>
            </a:r>
            <a:r>
              <a:rPr sz="1200" dirty="0">
                <a:latin typeface="微软雅黑" panose="020B0503020204020204" charset="-122"/>
                <a:ea typeface="微软雅黑" panose="020B0503020204020204" charset="-122"/>
                <a:cs typeface="微软雅黑" panose="020B0503020204020204" charset="-122"/>
              </a:rPr>
              <a:t>（RR=0.67,</a:t>
            </a:r>
            <a:r>
              <a:rPr sz="1200" spc="-35"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95%</a:t>
            </a:r>
            <a:r>
              <a:rPr sz="1200" spc="-30"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CI</a:t>
            </a:r>
            <a:r>
              <a:rPr sz="1200" spc="-35"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0.55-0.82）。口 服尼莫地平（</a:t>
            </a:r>
            <a:r>
              <a:rPr sz="1200" b="1" dirty="0">
                <a:solidFill>
                  <a:srgbClr val="C00000"/>
                </a:solidFill>
                <a:latin typeface="微软雅黑" panose="020B0503020204020204" charset="-122"/>
                <a:ea typeface="微软雅黑" panose="020B0503020204020204" charset="-122"/>
                <a:cs typeface="微软雅黑" panose="020B0503020204020204" charset="-122"/>
              </a:rPr>
              <a:t>RR=0.67</a:t>
            </a:r>
            <a:r>
              <a:rPr sz="1200" dirty="0">
                <a:latin typeface="微软雅黑" panose="020B0503020204020204" charset="-122"/>
                <a:ea typeface="微软雅黑" panose="020B0503020204020204" charset="-122"/>
                <a:cs typeface="微软雅黑" panose="020B0503020204020204" charset="-122"/>
              </a:rPr>
              <a:t>,</a:t>
            </a:r>
            <a:r>
              <a:rPr sz="1200" spc="-10"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95%</a:t>
            </a:r>
            <a:r>
              <a:rPr sz="1200" spc="-10"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CI</a:t>
            </a:r>
            <a:r>
              <a:rPr sz="1200" spc="-10"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0.55-0.82）比静注后口服尼莫地平（</a:t>
            </a:r>
            <a:r>
              <a:rPr sz="1200" b="1" dirty="0">
                <a:solidFill>
                  <a:srgbClr val="C00000"/>
                </a:solidFill>
                <a:latin typeface="微软雅黑" panose="020B0503020204020204" charset="-122"/>
                <a:ea typeface="微软雅黑" panose="020B0503020204020204" charset="-122"/>
                <a:cs typeface="微软雅黑" panose="020B0503020204020204" charset="-122"/>
              </a:rPr>
              <a:t>RR=0.85</a:t>
            </a:r>
            <a:r>
              <a:rPr sz="1200" dirty="0">
                <a:latin typeface="微软雅黑" panose="020B0503020204020204" charset="-122"/>
                <a:ea typeface="微软雅黑" panose="020B0503020204020204" charset="-122"/>
                <a:cs typeface="微软雅黑" panose="020B0503020204020204" charset="-122"/>
              </a:rPr>
              <a:t>,  95%</a:t>
            </a:r>
            <a:r>
              <a:rPr sz="1200" spc="-5" dirty="0">
                <a:latin typeface="微软雅黑" panose="020B0503020204020204" charset="-122"/>
                <a:ea typeface="微软雅黑" panose="020B0503020204020204" charset="-122"/>
                <a:cs typeface="微软雅黑" panose="020B0503020204020204" charset="-122"/>
              </a:rPr>
              <a:t> </a:t>
            </a:r>
            <a:r>
              <a:rPr sz="1200" dirty="0">
                <a:latin typeface="微软雅黑" panose="020B0503020204020204" charset="-122"/>
                <a:ea typeface="微软雅黑" panose="020B0503020204020204" charset="-122"/>
                <a:cs typeface="微软雅黑" panose="020B0503020204020204" charset="-122"/>
              </a:rPr>
              <a:t>CI 0.57-1.28）相对风险更低。</a:t>
            </a:r>
            <a:endParaRPr sz="1200">
              <a:latin typeface="微软雅黑" panose="020B0503020204020204" charset="-122"/>
              <a:ea typeface="微软雅黑" panose="020B0503020204020204" charset="-122"/>
              <a:cs typeface="微软雅黑" panose="020B0503020204020204" charset="-122"/>
            </a:endParaRPr>
          </a:p>
          <a:p>
            <a:pPr marR="30480" algn="r">
              <a:lnSpc>
                <a:spcPct val="100000"/>
              </a:lnSpc>
              <a:spcBef>
                <a:spcPts val="760"/>
              </a:spcBef>
            </a:pPr>
            <a:endParaRPr sz="1000">
              <a:latin typeface="黑体" panose="02010609060101010101" charset="-122"/>
              <a:ea typeface="微软雅黑" panose="020B0503020204020204" charset="-122"/>
              <a:cs typeface="黑体" panose="02010609060101010101" charset="-122"/>
            </a:endParaRPr>
          </a:p>
        </p:txBody>
      </p:sp>
      <p:grpSp>
        <p:nvGrpSpPr>
          <p:cNvPr id="35" name="object 35"/>
          <p:cNvGrpSpPr/>
          <p:nvPr/>
        </p:nvGrpSpPr>
        <p:grpSpPr>
          <a:xfrm>
            <a:off x="790105" y="4795704"/>
            <a:ext cx="5130165" cy="1484630"/>
            <a:chOff x="586105" y="4624704"/>
            <a:chExt cx="5130165" cy="1484630"/>
          </a:xfrm>
        </p:grpSpPr>
        <p:pic>
          <p:nvPicPr>
            <p:cNvPr id="36" name="object 36"/>
            <p:cNvPicPr/>
            <p:nvPr/>
          </p:nvPicPr>
          <p:blipFill>
            <a:blip r:embed="rId2" cstate="print"/>
            <a:stretch>
              <a:fillRect/>
            </a:stretch>
          </p:blipFill>
          <p:spPr>
            <a:xfrm>
              <a:off x="586105" y="4624704"/>
              <a:ext cx="5130165" cy="1484566"/>
            </a:xfrm>
            <a:prstGeom prst="rect">
              <a:avLst/>
            </a:prstGeom>
          </p:spPr>
        </p:pic>
        <p:sp>
          <p:nvSpPr>
            <p:cNvPr id="37" name="object 37"/>
            <p:cNvSpPr/>
            <p:nvPr/>
          </p:nvSpPr>
          <p:spPr>
            <a:xfrm>
              <a:off x="926769" y="4727574"/>
              <a:ext cx="4759325" cy="1195070"/>
            </a:xfrm>
            <a:custGeom>
              <a:avLst/>
              <a:gdLst/>
              <a:ahLst/>
              <a:cxnLst/>
              <a:rect l="l" t="t" r="r" b="b"/>
              <a:pathLst>
                <a:path w="4759325" h="1195070">
                  <a:moveTo>
                    <a:pt x="7620" y="0"/>
                  </a:moveTo>
                  <a:lnTo>
                    <a:pt x="0" y="0"/>
                  </a:lnTo>
                  <a:lnTo>
                    <a:pt x="0" y="1194777"/>
                  </a:lnTo>
                  <a:lnTo>
                    <a:pt x="7620" y="1194777"/>
                  </a:lnTo>
                  <a:lnTo>
                    <a:pt x="7620" y="0"/>
                  </a:lnTo>
                  <a:close/>
                </a:path>
                <a:path w="4759325" h="1195070">
                  <a:moveTo>
                    <a:pt x="4759020" y="0"/>
                  </a:moveTo>
                  <a:lnTo>
                    <a:pt x="4751400" y="0"/>
                  </a:lnTo>
                  <a:lnTo>
                    <a:pt x="4751400" y="1194777"/>
                  </a:lnTo>
                  <a:lnTo>
                    <a:pt x="4759020" y="1194777"/>
                  </a:lnTo>
                  <a:lnTo>
                    <a:pt x="4759020" y="0"/>
                  </a:lnTo>
                  <a:close/>
                </a:path>
              </a:pathLst>
            </a:custGeom>
            <a:solidFill>
              <a:srgbClr val="808080">
                <a:alpha val="19999"/>
              </a:srgbClr>
            </a:solidFill>
          </p:spPr>
          <p:txBody>
            <a:bodyPr wrap="square" lIns="0" tIns="0" rIns="0" bIns="0" rtlCol="0"/>
            <a:p>
              <a:endParaRPr>
                <a:latin typeface="微软雅黑" panose="020B0503020204020204" charset="-122"/>
                <a:ea typeface="微软雅黑" panose="020B0503020204020204" charset="-122"/>
              </a:endParaRPr>
            </a:p>
          </p:txBody>
        </p:sp>
        <p:sp>
          <p:nvSpPr>
            <p:cNvPr id="38" name="object 38"/>
            <p:cNvSpPr/>
            <p:nvPr/>
          </p:nvSpPr>
          <p:spPr>
            <a:xfrm>
              <a:off x="924229" y="4721224"/>
              <a:ext cx="4764405" cy="1207770"/>
            </a:xfrm>
            <a:custGeom>
              <a:avLst/>
              <a:gdLst/>
              <a:ahLst/>
              <a:cxnLst/>
              <a:rect l="l" t="t" r="r" b="b"/>
              <a:pathLst>
                <a:path w="4764405" h="1207770">
                  <a:moveTo>
                    <a:pt x="4757750" y="1207477"/>
                  </a:moveTo>
                  <a:lnTo>
                    <a:pt x="6350" y="1207477"/>
                  </a:lnTo>
                  <a:lnTo>
                    <a:pt x="4381" y="1207173"/>
                  </a:lnTo>
                  <a:lnTo>
                    <a:pt x="2616" y="1206271"/>
                  </a:lnTo>
                  <a:lnTo>
                    <a:pt x="1206" y="1204861"/>
                  </a:lnTo>
                  <a:lnTo>
                    <a:pt x="304" y="1203096"/>
                  </a:lnTo>
                  <a:lnTo>
                    <a:pt x="0" y="1201127"/>
                  </a:lnTo>
                  <a:lnTo>
                    <a:pt x="0" y="6350"/>
                  </a:lnTo>
                  <a:lnTo>
                    <a:pt x="6350" y="0"/>
                  </a:lnTo>
                  <a:lnTo>
                    <a:pt x="4757750" y="0"/>
                  </a:lnTo>
                  <a:lnTo>
                    <a:pt x="4764100" y="6350"/>
                  </a:lnTo>
                  <a:lnTo>
                    <a:pt x="12700" y="6350"/>
                  </a:lnTo>
                  <a:lnTo>
                    <a:pt x="6350" y="12700"/>
                  </a:lnTo>
                  <a:lnTo>
                    <a:pt x="12700" y="12700"/>
                  </a:lnTo>
                  <a:lnTo>
                    <a:pt x="12700" y="1194777"/>
                  </a:lnTo>
                  <a:lnTo>
                    <a:pt x="6350" y="1194777"/>
                  </a:lnTo>
                  <a:lnTo>
                    <a:pt x="12700" y="1201127"/>
                  </a:lnTo>
                  <a:lnTo>
                    <a:pt x="4764100" y="1201127"/>
                  </a:lnTo>
                  <a:lnTo>
                    <a:pt x="4763795" y="1203096"/>
                  </a:lnTo>
                  <a:lnTo>
                    <a:pt x="4762881" y="1204861"/>
                  </a:lnTo>
                  <a:lnTo>
                    <a:pt x="4761484" y="1206271"/>
                  </a:lnTo>
                  <a:lnTo>
                    <a:pt x="4759706" y="1207173"/>
                  </a:lnTo>
                  <a:lnTo>
                    <a:pt x="4757750" y="1207477"/>
                  </a:lnTo>
                  <a:close/>
                </a:path>
                <a:path w="4764405" h="1207770">
                  <a:moveTo>
                    <a:pt x="12700" y="12700"/>
                  </a:moveTo>
                  <a:lnTo>
                    <a:pt x="6350" y="12700"/>
                  </a:lnTo>
                  <a:lnTo>
                    <a:pt x="12700" y="6350"/>
                  </a:lnTo>
                  <a:lnTo>
                    <a:pt x="12700" y="12700"/>
                  </a:lnTo>
                  <a:close/>
                </a:path>
                <a:path w="4764405" h="1207770">
                  <a:moveTo>
                    <a:pt x="4751400" y="12700"/>
                  </a:moveTo>
                  <a:lnTo>
                    <a:pt x="12700" y="12700"/>
                  </a:lnTo>
                  <a:lnTo>
                    <a:pt x="12700" y="6350"/>
                  </a:lnTo>
                  <a:lnTo>
                    <a:pt x="4751400" y="6350"/>
                  </a:lnTo>
                  <a:lnTo>
                    <a:pt x="4751400" y="12700"/>
                  </a:lnTo>
                  <a:close/>
                </a:path>
                <a:path w="4764405" h="1207770">
                  <a:moveTo>
                    <a:pt x="4751400" y="1201127"/>
                  </a:moveTo>
                  <a:lnTo>
                    <a:pt x="4751400" y="6350"/>
                  </a:lnTo>
                  <a:lnTo>
                    <a:pt x="4757750" y="12700"/>
                  </a:lnTo>
                  <a:lnTo>
                    <a:pt x="4764100" y="12700"/>
                  </a:lnTo>
                  <a:lnTo>
                    <a:pt x="4764100" y="1194777"/>
                  </a:lnTo>
                  <a:lnTo>
                    <a:pt x="4757750" y="1194777"/>
                  </a:lnTo>
                  <a:lnTo>
                    <a:pt x="4751400" y="1201127"/>
                  </a:lnTo>
                  <a:close/>
                </a:path>
                <a:path w="4764405" h="1207770">
                  <a:moveTo>
                    <a:pt x="4764100" y="12700"/>
                  </a:moveTo>
                  <a:lnTo>
                    <a:pt x="4757750" y="12700"/>
                  </a:lnTo>
                  <a:lnTo>
                    <a:pt x="4751400" y="6350"/>
                  </a:lnTo>
                  <a:lnTo>
                    <a:pt x="4764100" y="6350"/>
                  </a:lnTo>
                  <a:lnTo>
                    <a:pt x="4764100" y="12700"/>
                  </a:lnTo>
                  <a:close/>
                </a:path>
                <a:path w="4764405" h="1207770">
                  <a:moveTo>
                    <a:pt x="12700" y="1201127"/>
                  </a:moveTo>
                  <a:lnTo>
                    <a:pt x="6350" y="1194777"/>
                  </a:lnTo>
                  <a:lnTo>
                    <a:pt x="12700" y="1194777"/>
                  </a:lnTo>
                  <a:lnTo>
                    <a:pt x="12700" y="1201127"/>
                  </a:lnTo>
                  <a:close/>
                </a:path>
                <a:path w="4764405" h="1207770">
                  <a:moveTo>
                    <a:pt x="4751400" y="1201127"/>
                  </a:moveTo>
                  <a:lnTo>
                    <a:pt x="12700" y="1201127"/>
                  </a:lnTo>
                  <a:lnTo>
                    <a:pt x="12700" y="1194777"/>
                  </a:lnTo>
                  <a:lnTo>
                    <a:pt x="4751400" y="1194777"/>
                  </a:lnTo>
                  <a:lnTo>
                    <a:pt x="4751400" y="1201127"/>
                  </a:lnTo>
                  <a:close/>
                </a:path>
                <a:path w="4764405" h="1207770">
                  <a:moveTo>
                    <a:pt x="4764100" y="1201127"/>
                  </a:moveTo>
                  <a:lnTo>
                    <a:pt x="4751400" y="1201127"/>
                  </a:lnTo>
                  <a:lnTo>
                    <a:pt x="4757750" y="1194777"/>
                  </a:lnTo>
                  <a:lnTo>
                    <a:pt x="4764100" y="1194777"/>
                  </a:lnTo>
                  <a:lnTo>
                    <a:pt x="4764100" y="1201127"/>
                  </a:lnTo>
                  <a:close/>
                </a:path>
              </a:pathLst>
            </a:custGeom>
            <a:solidFill>
              <a:srgbClr val="000000"/>
            </a:solidFill>
          </p:spPr>
          <p:txBody>
            <a:bodyPr wrap="square" lIns="0" tIns="0" rIns="0" bIns="0" rtlCol="0"/>
            <a:p>
              <a:endParaRPr>
                <a:latin typeface="微软雅黑" panose="020B0503020204020204" charset="-122"/>
                <a:ea typeface="微软雅黑" panose="020B0503020204020204" charset="-122"/>
              </a:endParaRPr>
            </a:p>
          </p:txBody>
        </p:sp>
        <p:sp>
          <p:nvSpPr>
            <p:cNvPr id="39" name="object 39"/>
            <p:cNvSpPr/>
            <p:nvPr/>
          </p:nvSpPr>
          <p:spPr>
            <a:xfrm>
              <a:off x="1559687" y="5125834"/>
              <a:ext cx="574675" cy="796925"/>
            </a:xfrm>
            <a:custGeom>
              <a:avLst/>
              <a:gdLst/>
              <a:ahLst/>
              <a:cxnLst/>
              <a:rect l="l" t="t" r="r" b="b"/>
              <a:pathLst>
                <a:path w="574675" h="796925">
                  <a:moveTo>
                    <a:pt x="574535" y="796518"/>
                  </a:moveTo>
                  <a:lnTo>
                    <a:pt x="0" y="796518"/>
                  </a:lnTo>
                  <a:lnTo>
                    <a:pt x="0" y="0"/>
                  </a:lnTo>
                  <a:lnTo>
                    <a:pt x="574535" y="0"/>
                  </a:lnTo>
                  <a:lnTo>
                    <a:pt x="574535" y="796518"/>
                  </a:lnTo>
                  <a:close/>
                </a:path>
              </a:pathLst>
            </a:custGeom>
            <a:solidFill>
              <a:srgbClr val="C74E95"/>
            </a:solidFill>
          </p:spPr>
          <p:txBody>
            <a:bodyPr wrap="square" lIns="0" tIns="0" rIns="0" bIns="0" rtlCol="0"/>
            <a:p>
              <a:endParaRPr>
                <a:latin typeface="微软雅黑" panose="020B0503020204020204" charset="-122"/>
                <a:ea typeface="微软雅黑" panose="020B0503020204020204" charset="-122"/>
              </a:endParaRPr>
            </a:p>
          </p:txBody>
        </p:sp>
        <p:sp>
          <p:nvSpPr>
            <p:cNvPr id="40" name="object 40"/>
            <p:cNvSpPr/>
            <p:nvPr/>
          </p:nvSpPr>
          <p:spPr>
            <a:xfrm>
              <a:off x="2289352" y="5277167"/>
              <a:ext cx="574675" cy="645795"/>
            </a:xfrm>
            <a:custGeom>
              <a:avLst/>
              <a:gdLst/>
              <a:ahLst/>
              <a:cxnLst/>
              <a:rect l="l" t="t" r="r" b="b"/>
              <a:pathLst>
                <a:path w="574675" h="645795">
                  <a:moveTo>
                    <a:pt x="574535" y="645185"/>
                  </a:moveTo>
                  <a:lnTo>
                    <a:pt x="0" y="645185"/>
                  </a:lnTo>
                  <a:lnTo>
                    <a:pt x="0" y="0"/>
                  </a:lnTo>
                  <a:lnTo>
                    <a:pt x="574535" y="0"/>
                  </a:lnTo>
                  <a:lnTo>
                    <a:pt x="574535" y="645185"/>
                  </a:lnTo>
                  <a:close/>
                </a:path>
              </a:pathLst>
            </a:custGeom>
            <a:solidFill>
              <a:srgbClr val="9ED7F5"/>
            </a:solidFill>
          </p:spPr>
          <p:txBody>
            <a:bodyPr wrap="square" lIns="0" tIns="0" rIns="0" bIns="0" rtlCol="0"/>
            <a:p>
              <a:endParaRPr>
                <a:latin typeface="微软雅黑" panose="020B0503020204020204" charset="-122"/>
                <a:ea typeface="微软雅黑" panose="020B0503020204020204" charset="-122"/>
              </a:endParaRPr>
            </a:p>
          </p:txBody>
        </p:sp>
        <p:sp>
          <p:nvSpPr>
            <p:cNvPr id="41" name="object 41"/>
            <p:cNvSpPr/>
            <p:nvPr/>
          </p:nvSpPr>
          <p:spPr>
            <a:xfrm>
              <a:off x="3019005" y="5388686"/>
              <a:ext cx="574675" cy="534035"/>
            </a:xfrm>
            <a:custGeom>
              <a:avLst/>
              <a:gdLst/>
              <a:ahLst/>
              <a:cxnLst/>
              <a:rect l="l" t="t" r="r" b="b"/>
              <a:pathLst>
                <a:path w="574675" h="534035">
                  <a:moveTo>
                    <a:pt x="574535" y="533666"/>
                  </a:moveTo>
                  <a:lnTo>
                    <a:pt x="0" y="533666"/>
                  </a:lnTo>
                  <a:lnTo>
                    <a:pt x="0" y="0"/>
                  </a:lnTo>
                  <a:lnTo>
                    <a:pt x="574535" y="0"/>
                  </a:lnTo>
                  <a:lnTo>
                    <a:pt x="574535" y="533666"/>
                  </a:lnTo>
                  <a:close/>
                </a:path>
              </a:pathLst>
            </a:custGeom>
            <a:solidFill>
              <a:srgbClr val="7E7E7E"/>
            </a:solidFill>
          </p:spPr>
          <p:txBody>
            <a:bodyPr wrap="square" lIns="0" tIns="0" rIns="0" bIns="0" rtlCol="0"/>
            <a:p>
              <a:endParaRPr>
                <a:latin typeface="微软雅黑" panose="020B0503020204020204" charset="-122"/>
                <a:ea typeface="微软雅黑" panose="020B0503020204020204" charset="-122"/>
              </a:endParaRPr>
            </a:p>
          </p:txBody>
        </p:sp>
        <p:sp>
          <p:nvSpPr>
            <p:cNvPr id="42" name="object 42"/>
            <p:cNvSpPr/>
            <p:nvPr/>
          </p:nvSpPr>
          <p:spPr>
            <a:xfrm>
              <a:off x="3748671" y="5149735"/>
              <a:ext cx="574675" cy="772795"/>
            </a:xfrm>
            <a:custGeom>
              <a:avLst/>
              <a:gdLst/>
              <a:ahLst/>
              <a:cxnLst/>
              <a:rect l="l" t="t" r="r" b="b"/>
              <a:pathLst>
                <a:path w="574675" h="772795">
                  <a:moveTo>
                    <a:pt x="574535" y="772629"/>
                  </a:moveTo>
                  <a:lnTo>
                    <a:pt x="0" y="772629"/>
                  </a:lnTo>
                  <a:lnTo>
                    <a:pt x="0" y="0"/>
                  </a:lnTo>
                  <a:lnTo>
                    <a:pt x="574535" y="0"/>
                  </a:lnTo>
                  <a:lnTo>
                    <a:pt x="574535" y="772629"/>
                  </a:lnTo>
                  <a:close/>
                </a:path>
              </a:pathLst>
            </a:custGeom>
            <a:solidFill>
              <a:srgbClr val="BEBEBE"/>
            </a:solidFill>
          </p:spPr>
          <p:txBody>
            <a:bodyPr wrap="square" lIns="0" tIns="0" rIns="0" bIns="0" rtlCol="0"/>
            <a:p>
              <a:endParaRPr>
                <a:latin typeface="微软雅黑" panose="020B0503020204020204" charset="-122"/>
                <a:ea typeface="微软雅黑" panose="020B0503020204020204" charset="-122"/>
              </a:endParaRPr>
            </a:p>
          </p:txBody>
        </p:sp>
        <p:sp>
          <p:nvSpPr>
            <p:cNvPr id="43" name="object 43"/>
            <p:cNvSpPr/>
            <p:nvPr/>
          </p:nvSpPr>
          <p:spPr>
            <a:xfrm>
              <a:off x="4478324" y="5245315"/>
              <a:ext cx="574675" cy="677545"/>
            </a:xfrm>
            <a:custGeom>
              <a:avLst/>
              <a:gdLst/>
              <a:ahLst/>
              <a:cxnLst/>
              <a:rect l="l" t="t" r="r" b="b"/>
              <a:pathLst>
                <a:path w="574675" h="677545">
                  <a:moveTo>
                    <a:pt x="574535" y="677037"/>
                  </a:moveTo>
                  <a:lnTo>
                    <a:pt x="0" y="677037"/>
                  </a:lnTo>
                  <a:lnTo>
                    <a:pt x="0" y="0"/>
                  </a:lnTo>
                  <a:lnTo>
                    <a:pt x="574535" y="0"/>
                  </a:lnTo>
                  <a:lnTo>
                    <a:pt x="574535" y="677037"/>
                  </a:lnTo>
                  <a:close/>
                </a:path>
              </a:pathLst>
            </a:custGeom>
            <a:solidFill>
              <a:srgbClr val="ECECEC"/>
            </a:solidFill>
          </p:spPr>
          <p:txBody>
            <a:bodyPr wrap="square" lIns="0" tIns="0" rIns="0" bIns="0" rtlCol="0"/>
            <a:p>
              <a:endParaRPr>
                <a:latin typeface="微软雅黑" panose="020B0503020204020204" charset="-122"/>
                <a:ea typeface="微软雅黑" panose="020B0503020204020204" charset="-122"/>
              </a:endParaRPr>
            </a:p>
          </p:txBody>
        </p:sp>
      </p:grpSp>
      <p:sp>
        <p:nvSpPr>
          <p:cNvPr id="44" name="object 44"/>
          <p:cNvSpPr txBox="1"/>
          <p:nvPr/>
        </p:nvSpPr>
        <p:spPr>
          <a:xfrm>
            <a:off x="983703" y="6006650"/>
            <a:ext cx="89535" cy="151130"/>
          </a:xfrm>
          <a:prstGeom prst="rect">
            <a:avLst/>
          </a:prstGeom>
        </p:spPr>
        <p:txBody>
          <a:bodyPr vert="horz" wrap="square" lIns="0" tIns="12700" rIns="0" bIns="0" rtlCol="0">
            <a:spAutoFit/>
          </a:bodyPr>
          <a:p>
            <a:pPr marL="12700">
              <a:lnSpc>
                <a:spcPct val="100000"/>
              </a:lnSpc>
              <a:spcBef>
                <a:spcPts val="100"/>
              </a:spcBef>
            </a:pPr>
            <a:r>
              <a:rPr sz="900" dirty="0">
                <a:solidFill>
                  <a:srgbClr val="585858"/>
                </a:solidFill>
                <a:latin typeface="微软雅黑" panose="020B0503020204020204" charset="-122"/>
                <a:ea typeface="微软雅黑" panose="020B0503020204020204" charset="-122"/>
                <a:cs typeface="Arial" panose="020B0604020202020204"/>
              </a:rPr>
              <a:t>0</a:t>
            </a:r>
            <a:endParaRPr sz="900" dirty="0">
              <a:solidFill>
                <a:srgbClr val="585858"/>
              </a:solidFill>
              <a:latin typeface="微软雅黑" panose="020B0503020204020204" charset="-122"/>
              <a:ea typeface="微软雅黑" panose="020B0503020204020204" charset="-122"/>
              <a:cs typeface="Arial" panose="020B0604020202020204"/>
            </a:endParaRPr>
          </a:p>
        </p:txBody>
      </p:sp>
      <p:sp>
        <p:nvSpPr>
          <p:cNvPr id="45" name="object 45"/>
          <p:cNvSpPr txBox="1"/>
          <p:nvPr/>
        </p:nvSpPr>
        <p:spPr>
          <a:xfrm>
            <a:off x="888453" y="5608504"/>
            <a:ext cx="184785" cy="151130"/>
          </a:xfrm>
          <a:prstGeom prst="rect">
            <a:avLst/>
          </a:prstGeom>
        </p:spPr>
        <p:txBody>
          <a:bodyPr vert="horz" wrap="square" lIns="0" tIns="12700" rIns="0" bIns="0" rtlCol="0">
            <a:spAutoFit/>
          </a:bodyPr>
          <a:p>
            <a:pPr marL="12700">
              <a:lnSpc>
                <a:spcPct val="100000"/>
              </a:lnSpc>
              <a:spcBef>
                <a:spcPts val="100"/>
              </a:spcBef>
            </a:pPr>
            <a:r>
              <a:rPr sz="900" spc="-5" dirty="0">
                <a:solidFill>
                  <a:srgbClr val="585858"/>
                </a:solidFill>
                <a:latin typeface="微软雅黑" panose="020B0503020204020204" charset="-122"/>
                <a:ea typeface="微软雅黑" panose="020B0503020204020204" charset="-122"/>
                <a:cs typeface="Arial" panose="020B0604020202020204"/>
              </a:rPr>
              <a:t>0</a:t>
            </a:r>
            <a:r>
              <a:rPr sz="900" dirty="0">
                <a:solidFill>
                  <a:srgbClr val="585858"/>
                </a:solidFill>
                <a:latin typeface="微软雅黑" panose="020B0503020204020204" charset="-122"/>
                <a:ea typeface="微软雅黑" panose="020B0503020204020204" charset="-122"/>
                <a:cs typeface="Arial" panose="020B0604020202020204"/>
              </a:rPr>
              <a:t>.5</a:t>
            </a:r>
            <a:endParaRPr sz="900">
              <a:latin typeface="微软雅黑" panose="020B0503020204020204" charset="-122"/>
              <a:ea typeface="微软雅黑" panose="020B0503020204020204" charset="-122"/>
              <a:cs typeface="Arial" panose="020B0604020202020204"/>
            </a:endParaRPr>
          </a:p>
        </p:txBody>
      </p:sp>
      <p:sp>
        <p:nvSpPr>
          <p:cNvPr id="46" name="object 46"/>
          <p:cNvSpPr txBox="1"/>
          <p:nvPr/>
        </p:nvSpPr>
        <p:spPr>
          <a:xfrm>
            <a:off x="983703" y="5210359"/>
            <a:ext cx="89535" cy="151130"/>
          </a:xfrm>
          <a:prstGeom prst="rect">
            <a:avLst/>
          </a:prstGeom>
        </p:spPr>
        <p:txBody>
          <a:bodyPr vert="horz" wrap="square" lIns="0" tIns="12700" rIns="0" bIns="0" rtlCol="0">
            <a:spAutoFit/>
          </a:bodyPr>
          <a:p>
            <a:pPr marL="12700">
              <a:lnSpc>
                <a:spcPct val="100000"/>
              </a:lnSpc>
              <a:spcBef>
                <a:spcPts val="100"/>
              </a:spcBef>
            </a:pPr>
            <a:r>
              <a:rPr sz="900" dirty="0">
                <a:solidFill>
                  <a:srgbClr val="585858"/>
                </a:solidFill>
                <a:latin typeface="微软雅黑" panose="020B0503020204020204" charset="-122"/>
                <a:ea typeface="微软雅黑" panose="020B0503020204020204" charset="-122"/>
                <a:cs typeface="Arial" panose="020B0604020202020204"/>
              </a:rPr>
              <a:t>1</a:t>
            </a:r>
            <a:endParaRPr sz="900" dirty="0">
              <a:solidFill>
                <a:srgbClr val="585858"/>
              </a:solidFill>
              <a:latin typeface="微软雅黑" panose="020B0503020204020204" charset="-122"/>
              <a:ea typeface="微软雅黑" panose="020B0503020204020204" charset="-122"/>
              <a:cs typeface="Arial" panose="020B0604020202020204"/>
            </a:endParaRPr>
          </a:p>
        </p:txBody>
      </p:sp>
      <p:sp>
        <p:nvSpPr>
          <p:cNvPr id="47" name="object 47"/>
          <p:cNvSpPr txBox="1"/>
          <p:nvPr/>
        </p:nvSpPr>
        <p:spPr>
          <a:xfrm>
            <a:off x="888453" y="4812215"/>
            <a:ext cx="184785" cy="151130"/>
          </a:xfrm>
          <a:prstGeom prst="rect">
            <a:avLst/>
          </a:prstGeom>
        </p:spPr>
        <p:txBody>
          <a:bodyPr vert="horz" wrap="square" lIns="0" tIns="12700" rIns="0" bIns="0" rtlCol="0">
            <a:spAutoFit/>
          </a:bodyPr>
          <a:p>
            <a:pPr marL="12700">
              <a:lnSpc>
                <a:spcPct val="100000"/>
              </a:lnSpc>
              <a:spcBef>
                <a:spcPts val="100"/>
              </a:spcBef>
            </a:pPr>
            <a:r>
              <a:rPr sz="900" spc="-5" dirty="0">
                <a:solidFill>
                  <a:srgbClr val="585858"/>
                </a:solidFill>
                <a:latin typeface="微软雅黑" panose="020B0503020204020204" charset="-122"/>
                <a:ea typeface="微软雅黑" panose="020B0503020204020204" charset="-122"/>
                <a:cs typeface="Arial" panose="020B0604020202020204"/>
              </a:rPr>
              <a:t>1</a:t>
            </a:r>
            <a:r>
              <a:rPr sz="900" dirty="0">
                <a:solidFill>
                  <a:srgbClr val="585858"/>
                </a:solidFill>
                <a:latin typeface="微软雅黑" panose="020B0503020204020204" charset="-122"/>
                <a:ea typeface="微软雅黑" panose="020B0503020204020204" charset="-122"/>
                <a:cs typeface="Arial" panose="020B0604020202020204"/>
              </a:rPr>
              <a:t>.5</a:t>
            </a:r>
            <a:endParaRPr sz="900">
              <a:latin typeface="微软雅黑" panose="020B0503020204020204" charset="-122"/>
              <a:ea typeface="微软雅黑" panose="020B0503020204020204" charset="-122"/>
              <a:cs typeface="Arial" panose="020B0604020202020204"/>
            </a:endParaRPr>
          </a:p>
        </p:txBody>
      </p:sp>
      <p:sp>
        <p:nvSpPr>
          <p:cNvPr id="48" name="object 48"/>
          <p:cNvSpPr txBox="1"/>
          <p:nvPr/>
        </p:nvSpPr>
        <p:spPr>
          <a:xfrm>
            <a:off x="601787" y="4800205"/>
            <a:ext cx="307340" cy="1461135"/>
          </a:xfrm>
          <a:prstGeom prst="rect">
            <a:avLst/>
          </a:prstGeom>
        </p:spPr>
        <p:txBody>
          <a:bodyPr vert="vert270" wrap="square" lIns="0" tIns="19050" rIns="0" bIns="0" rtlCol="0">
            <a:spAutoFit/>
          </a:bodyPr>
          <a:p>
            <a:pPr marL="12700">
              <a:lnSpc>
                <a:spcPct val="100000"/>
              </a:lnSpc>
              <a:spcBef>
                <a:spcPts val="150"/>
              </a:spcBef>
            </a:pPr>
            <a:r>
              <a:rPr sz="1000" spc="5" dirty="0">
                <a:latin typeface="微软雅黑" panose="020B0503020204020204" charset="-122"/>
                <a:ea typeface="微软雅黑" panose="020B0503020204020204" charset="-122"/>
                <a:cs typeface="微软雅黑" panose="020B0503020204020204" charset="-122"/>
              </a:rPr>
              <a:t>不良临床结局相对风险R</a:t>
            </a:r>
            <a:r>
              <a:rPr sz="1000" dirty="0">
                <a:latin typeface="微软雅黑" panose="020B0503020204020204" charset="-122"/>
                <a:ea typeface="微软雅黑" panose="020B0503020204020204" charset="-122"/>
                <a:cs typeface="微软雅黑" panose="020B0503020204020204" charset="-122"/>
              </a:rPr>
              <a:t>R</a:t>
            </a:r>
            <a:endParaRPr sz="1000">
              <a:latin typeface="微软雅黑" panose="020B0503020204020204" charset="-122"/>
              <a:ea typeface="微软雅黑" panose="020B0503020204020204" charset="-122"/>
              <a:cs typeface="微软雅黑" panose="020B0503020204020204" charset="-122"/>
            </a:endParaRPr>
          </a:p>
        </p:txBody>
      </p:sp>
      <p:sp>
        <p:nvSpPr>
          <p:cNvPr id="49" name="object 49"/>
          <p:cNvSpPr txBox="1"/>
          <p:nvPr/>
        </p:nvSpPr>
        <p:spPr>
          <a:xfrm>
            <a:off x="1831504" y="6126029"/>
            <a:ext cx="405765" cy="165735"/>
          </a:xfrm>
          <a:prstGeom prst="rect">
            <a:avLst/>
          </a:prstGeom>
        </p:spPr>
        <p:txBody>
          <a:bodyPr vert="horz" wrap="square" lIns="0" tIns="12065" rIns="0" bIns="0" rtlCol="0">
            <a:spAutoFit/>
          </a:bodyPr>
          <a:p>
            <a:pPr marL="12700">
              <a:lnSpc>
                <a:spcPct val="100000"/>
              </a:lnSpc>
              <a:spcBef>
                <a:spcPts val="95"/>
              </a:spcBef>
            </a:pPr>
            <a:r>
              <a:rPr sz="1000" dirty="0">
                <a:latin typeface="微软雅黑" panose="020B0503020204020204" charset="-122"/>
                <a:ea typeface="微软雅黑" panose="020B0503020204020204" charset="-122"/>
                <a:cs typeface="微软雅黑" panose="020B0503020204020204" charset="-122"/>
              </a:rPr>
              <a:t>安慰</a:t>
            </a:r>
            <a:r>
              <a:rPr sz="1000" spc="-5" dirty="0">
                <a:latin typeface="微软雅黑" panose="020B0503020204020204" charset="-122"/>
                <a:ea typeface="微软雅黑" panose="020B0503020204020204" charset="-122"/>
                <a:cs typeface="微软雅黑" panose="020B0503020204020204" charset="-122"/>
              </a:rPr>
              <a:t>剂</a:t>
            </a:r>
            <a:endParaRPr sz="1000">
              <a:latin typeface="微软雅黑" panose="020B0503020204020204" charset="-122"/>
              <a:ea typeface="微软雅黑" panose="020B0503020204020204" charset="-122"/>
              <a:cs typeface="微软雅黑" panose="020B0503020204020204" charset="-122"/>
            </a:endParaRPr>
          </a:p>
        </p:txBody>
      </p:sp>
      <p:sp>
        <p:nvSpPr>
          <p:cNvPr id="50" name="object 50"/>
          <p:cNvSpPr txBox="1"/>
          <p:nvPr/>
        </p:nvSpPr>
        <p:spPr>
          <a:xfrm>
            <a:off x="2538895" y="6126029"/>
            <a:ext cx="274955" cy="165735"/>
          </a:xfrm>
          <a:prstGeom prst="rect">
            <a:avLst/>
          </a:prstGeom>
        </p:spPr>
        <p:txBody>
          <a:bodyPr vert="horz" wrap="square" lIns="0" tIns="12065" rIns="0" bIns="0" rtlCol="0">
            <a:spAutoFit/>
          </a:bodyPr>
          <a:p>
            <a:pPr marL="12700">
              <a:lnSpc>
                <a:spcPct val="100000"/>
              </a:lnSpc>
              <a:spcBef>
                <a:spcPts val="95"/>
              </a:spcBef>
            </a:pPr>
            <a:r>
              <a:rPr sz="1000" spc="-5" dirty="0">
                <a:latin typeface="微软雅黑" panose="020B0503020204020204" charset="-122"/>
                <a:ea typeface="微软雅黑" panose="020B0503020204020204" charset="-122"/>
                <a:cs typeface="微软雅黑" panose="020B0503020204020204" charset="-122"/>
              </a:rPr>
              <a:t>CCB</a:t>
            </a:r>
            <a:endParaRPr sz="1000" spc="-5" dirty="0">
              <a:latin typeface="微软雅黑" panose="020B0503020204020204" charset="-122"/>
              <a:ea typeface="微软雅黑" panose="020B0503020204020204" charset="-122"/>
              <a:cs typeface="微软雅黑" panose="020B0503020204020204" charset="-122"/>
            </a:endParaRPr>
          </a:p>
        </p:txBody>
      </p:sp>
      <p:sp>
        <p:nvSpPr>
          <p:cNvPr id="51" name="object 51"/>
          <p:cNvSpPr txBox="1"/>
          <p:nvPr/>
        </p:nvSpPr>
        <p:spPr>
          <a:xfrm>
            <a:off x="3246285" y="6126029"/>
            <a:ext cx="2201545" cy="319405"/>
          </a:xfrm>
          <a:prstGeom prst="rect">
            <a:avLst/>
          </a:prstGeom>
        </p:spPr>
        <p:txBody>
          <a:bodyPr vert="horz" wrap="square" lIns="0" tIns="12065" rIns="0" bIns="0" rtlCol="0">
            <a:spAutoFit/>
          </a:bodyPr>
          <a:p>
            <a:pPr marL="12700" marR="5080">
              <a:lnSpc>
                <a:spcPct val="100000"/>
              </a:lnSpc>
              <a:spcBef>
                <a:spcPts val="95"/>
              </a:spcBef>
              <a:tabLst>
                <a:tab pos="719455" algn="l"/>
                <a:tab pos="1426845" algn="l"/>
              </a:tabLst>
            </a:pPr>
            <a:r>
              <a:rPr sz="1000" dirty="0">
                <a:latin typeface="微软雅黑" panose="020B0503020204020204" charset="-122"/>
                <a:ea typeface="微软雅黑" panose="020B0503020204020204" charset="-122"/>
                <a:cs typeface="微软雅黑" panose="020B0503020204020204" charset="-122"/>
              </a:rPr>
              <a:t>口服尼</a:t>
            </a:r>
            <a:r>
              <a:rPr sz="1000" spc="-5" dirty="0">
                <a:latin typeface="微软雅黑" panose="020B0503020204020204" charset="-122"/>
                <a:ea typeface="微软雅黑" panose="020B0503020204020204" charset="-122"/>
                <a:cs typeface="微软雅黑" panose="020B0503020204020204" charset="-122"/>
              </a:rPr>
              <a:t>莫</a:t>
            </a:r>
            <a:r>
              <a:rPr sz="1000" dirty="0">
                <a:latin typeface="微软雅黑" panose="020B0503020204020204" charset="-122"/>
                <a:ea typeface="微软雅黑" panose="020B0503020204020204" charset="-122"/>
                <a:cs typeface="微软雅黑" panose="020B0503020204020204" charset="-122"/>
              </a:rPr>
              <a:t>	静注尼</a:t>
            </a:r>
            <a:r>
              <a:rPr sz="1000" spc="-5" dirty="0">
                <a:latin typeface="微软雅黑" panose="020B0503020204020204" charset="-122"/>
                <a:ea typeface="微软雅黑" panose="020B0503020204020204" charset="-122"/>
                <a:cs typeface="微软雅黑" panose="020B0503020204020204" charset="-122"/>
              </a:rPr>
              <a:t>卡</a:t>
            </a:r>
            <a:r>
              <a:rPr sz="1000" dirty="0">
                <a:latin typeface="微软雅黑" panose="020B0503020204020204" charset="-122"/>
                <a:ea typeface="微软雅黑" panose="020B0503020204020204" charset="-122"/>
                <a:cs typeface="微软雅黑" panose="020B0503020204020204" charset="-122"/>
              </a:rPr>
              <a:t>	尼莫地平首</a:t>
            </a:r>
            <a:r>
              <a:rPr sz="1000" spc="-5" dirty="0">
                <a:latin typeface="微软雅黑" panose="020B0503020204020204" charset="-122"/>
                <a:ea typeface="微软雅黑" panose="020B0503020204020204" charset="-122"/>
                <a:cs typeface="微软雅黑" panose="020B0503020204020204" charset="-122"/>
              </a:rPr>
              <a:t>次 </a:t>
            </a:r>
            <a:r>
              <a:rPr sz="1000" dirty="0">
                <a:latin typeface="微软雅黑" panose="020B0503020204020204" charset="-122"/>
                <a:ea typeface="微软雅黑" panose="020B0503020204020204" charset="-122"/>
                <a:cs typeface="微软雅黑" panose="020B0503020204020204" charset="-122"/>
              </a:rPr>
              <a:t>地</a:t>
            </a:r>
            <a:r>
              <a:rPr sz="1000" spc="-5" dirty="0">
                <a:latin typeface="微软雅黑" panose="020B0503020204020204" charset="-122"/>
                <a:ea typeface="微软雅黑" panose="020B0503020204020204" charset="-122"/>
                <a:cs typeface="微软雅黑" panose="020B0503020204020204" charset="-122"/>
              </a:rPr>
              <a:t>平	</a:t>
            </a:r>
            <a:r>
              <a:rPr sz="1000" dirty="0">
                <a:latin typeface="微软雅黑" panose="020B0503020204020204" charset="-122"/>
                <a:ea typeface="微软雅黑" panose="020B0503020204020204" charset="-122"/>
                <a:cs typeface="微软雅黑" panose="020B0503020204020204" charset="-122"/>
              </a:rPr>
              <a:t>地</a:t>
            </a:r>
            <a:r>
              <a:rPr sz="1000" spc="-5" dirty="0">
                <a:latin typeface="微软雅黑" panose="020B0503020204020204" charset="-122"/>
                <a:ea typeface="微软雅黑" panose="020B0503020204020204" charset="-122"/>
                <a:cs typeface="微软雅黑" panose="020B0503020204020204" charset="-122"/>
              </a:rPr>
              <a:t>平	</a:t>
            </a:r>
            <a:r>
              <a:rPr sz="1000" dirty="0">
                <a:latin typeface="微软雅黑" panose="020B0503020204020204" charset="-122"/>
                <a:ea typeface="微软雅黑" panose="020B0503020204020204" charset="-122"/>
                <a:cs typeface="微软雅黑" panose="020B0503020204020204" charset="-122"/>
              </a:rPr>
              <a:t>静注后口</a:t>
            </a:r>
            <a:r>
              <a:rPr sz="1000" spc="-5" dirty="0">
                <a:latin typeface="微软雅黑" panose="020B0503020204020204" charset="-122"/>
                <a:ea typeface="微软雅黑" panose="020B0503020204020204" charset="-122"/>
                <a:cs typeface="微软雅黑" panose="020B0503020204020204" charset="-122"/>
              </a:rPr>
              <a:t>服</a:t>
            </a:r>
            <a:endParaRPr sz="1000">
              <a:latin typeface="微软雅黑" panose="020B0503020204020204" charset="-122"/>
              <a:ea typeface="微软雅黑" panose="020B0503020204020204" charset="-122"/>
              <a:cs typeface="微软雅黑" panose="020B0503020204020204" charset="-122"/>
            </a:endParaRPr>
          </a:p>
        </p:txBody>
      </p:sp>
      <p:sp>
        <p:nvSpPr>
          <p:cNvPr id="52" name="object 52"/>
          <p:cNvSpPr txBox="1"/>
          <p:nvPr/>
        </p:nvSpPr>
        <p:spPr>
          <a:xfrm>
            <a:off x="2016289" y="4979854"/>
            <a:ext cx="130175" cy="228600"/>
          </a:xfrm>
          <a:prstGeom prst="rect">
            <a:avLst/>
          </a:prstGeom>
        </p:spPr>
        <p:txBody>
          <a:bodyPr vert="horz" wrap="square" lIns="0" tIns="13335" rIns="0" bIns="0" rtlCol="0">
            <a:spAutoFit/>
          </a:bodyPr>
          <a:p>
            <a:pPr marL="12700">
              <a:lnSpc>
                <a:spcPct val="100000"/>
              </a:lnSpc>
              <a:spcBef>
                <a:spcPts val="105"/>
              </a:spcBef>
            </a:pPr>
            <a:r>
              <a:rPr sz="1400" dirty="0">
                <a:latin typeface="微软雅黑" panose="020B0503020204020204" charset="-122"/>
                <a:ea typeface="微软雅黑" panose="020B0503020204020204" charset="-122"/>
                <a:cs typeface="微软雅黑" panose="020B0503020204020204" charset="-122"/>
              </a:rPr>
              <a:t>1</a:t>
            </a:r>
            <a:endParaRPr sz="1400" dirty="0">
              <a:latin typeface="微软雅黑" panose="020B0503020204020204" charset="-122"/>
              <a:ea typeface="微软雅黑" panose="020B0503020204020204" charset="-122"/>
              <a:cs typeface="微软雅黑" panose="020B0503020204020204" charset="-122"/>
            </a:endParaRPr>
          </a:p>
        </p:txBody>
      </p:sp>
      <p:sp>
        <p:nvSpPr>
          <p:cNvPr id="53" name="object 53"/>
          <p:cNvSpPr txBox="1"/>
          <p:nvPr/>
        </p:nvSpPr>
        <p:spPr>
          <a:xfrm>
            <a:off x="2608110" y="5106854"/>
            <a:ext cx="381000" cy="22860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0.8</a:t>
            </a:r>
            <a:r>
              <a:rPr sz="1400" dirty="0">
                <a:latin typeface="微软雅黑" panose="020B0503020204020204" charset="-122"/>
                <a:ea typeface="微软雅黑" panose="020B0503020204020204" charset="-122"/>
                <a:cs typeface="微软雅黑" panose="020B0503020204020204" charset="-122"/>
              </a:rPr>
              <a:t>1</a:t>
            </a:r>
            <a:endParaRPr sz="1400">
              <a:latin typeface="微软雅黑" panose="020B0503020204020204" charset="-122"/>
              <a:ea typeface="微软雅黑" panose="020B0503020204020204" charset="-122"/>
              <a:cs typeface="微软雅黑" panose="020B0503020204020204" charset="-122"/>
            </a:endParaRPr>
          </a:p>
        </p:txBody>
      </p:sp>
      <p:sp>
        <p:nvSpPr>
          <p:cNvPr id="54" name="object 54"/>
          <p:cNvSpPr txBox="1"/>
          <p:nvPr/>
        </p:nvSpPr>
        <p:spPr>
          <a:xfrm>
            <a:off x="3301529" y="5286559"/>
            <a:ext cx="381000" cy="22860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0.6</a:t>
            </a:r>
            <a:r>
              <a:rPr sz="1400" dirty="0">
                <a:latin typeface="微软雅黑" panose="020B0503020204020204" charset="-122"/>
                <a:ea typeface="微软雅黑" panose="020B0503020204020204" charset="-122"/>
                <a:cs typeface="微软雅黑" panose="020B0503020204020204" charset="-122"/>
              </a:rPr>
              <a:t>7</a:t>
            </a:r>
            <a:endParaRPr sz="1400">
              <a:latin typeface="微软雅黑" panose="020B0503020204020204" charset="-122"/>
              <a:ea typeface="微软雅黑" panose="020B0503020204020204" charset="-122"/>
              <a:cs typeface="微软雅黑" panose="020B0503020204020204" charset="-122"/>
            </a:endParaRPr>
          </a:p>
        </p:txBody>
      </p:sp>
      <p:sp>
        <p:nvSpPr>
          <p:cNvPr id="55" name="object 55"/>
          <p:cNvSpPr txBox="1"/>
          <p:nvPr/>
        </p:nvSpPr>
        <p:spPr>
          <a:xfrm>
            <a:off x="4013365" y="5041450"/>
            <a:ext cx="381000" cy="22860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0.9</a:t>
            </a:r>
            <a:r>
              <a:rPr sz="1400" dirty="0">
                <a:latin typeface="微软雅黑" panose="020B0503020204020204" charset="-122"/>
                <a:ea typeface="微软雅黑" panose="020B0503020204020204" charset="-122"/>
                <a:cs typeface="微软雅黑" panose="020B0503020204020204" charset="-122"/>
              </a:rPr>
              <a:t>7</a:t>
            </a:r>
            <a:endParaRPr sz="1400">
              <a:latin typeface="微软雅黑" panose="020B0503020204020204" charset="-122"/>
              <a:ea typeface="微软雅黑" panose="020B0503020204020204" charset="-122"/>
              <a:cs typeface="微软雅黑" panose="020B0503020204020204" charset="-122"/>
            </a:endParaRPr>
          </a:p>
        </p:txBody>
      </p:sp>
      <p:sp>
        <p:nvSpPr>
          <p:cNvPr id="56" name="object 56"/>
          <p:cNvSpPr txBox="1"/>
          <p:nvPr/>
        </p:nvSpPr>
        <p:spPr>
          <a:xfrm>
            <a:off x="4762665" y="5129715"/>
            <a:ext cx="381000" cy="22860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0.8</a:t>
            </a:r>
            <a:r>
              <a:rPr sz="1400" dirty="0">
                <a:latin typeface="微软雅黑" panose="020B0503020204020204" charset="-122"/>
                <a:ea typeface="微软雅黑" panose="020B0503020204020204" charset="-122"/>
                <a:cs typeface="微软雅黑" panose="020B0503020204020204" charset="-122"/>
              </a:rPr>
              <a:t>5</a:t>
            </a:r>
            <a:endParaRPr sz="1400">
              <a:latin typeface="微软雅黑" panose="020B0503020204020204" charset="-122"/>
              <a:ea typeface="微软雅黑" panose="020B0503020204020204" charset="-122"/>
              <a:cs typeface="微软雅黑" panose="020B0503020204020204" charset="-122"/>
            </a:endParaRPr>
          </a:p>
        </p:txBody>
      </p:sp>
      <p:sp>
        <p:nvSpPr>
          <p:cNvPr id="57" name="object 57"/>
          <p:cNvSpPr/>
          <p:nvPr/>
        </p:nvSpPr>
        <p:spPr>
          <a:xfrm>
            <a:off x="3141827" y="4734427"/>
            <a:ext cx="2384425" cy="1819910"/>
          </a:xfrm>
          <a:custGeom>
            <a:avLst/>
            <a:gdLst/>
            <a:ahLst/>
            <a:cxnLst/>
            <a:rect l="l" t="t" r="r" b="b"/>
            <a:pathLst>
              <a:path w="2384425" h="1819910">
                <a:moveTo>
                  <a:pt x="28575" y="1605597"/>
                </a:moveTo>
                <a:lnTo>
                  <a:pt x="0" y="1605597"/>
                </a:lnTo>
                <a:lnTo>
                  <a:pt x="0" y="1691322"/>
                </a:lnTo>
                <a:lnTo>
                  <a:pt x="28575" y="1691322"/>
                </a:lnTo>
                <a:lnTo>
                  <a:pt x="28575" y="1605597"/>
                </a:lnTo>
                <a:close/>
              </a:path>
              <a:path w="2384425" h="1819910">
                <a:moveTo>
                  <a:pt x="28575" y="1491297"/>
                </a:moveTo>
                <a:lnTo>
                  <a:pt x="0" y="1491297"/>
                </a:lnTo>
                <a:lnTo>
                  <a:pt x="0" y="1577022"/>
                </a:lnTo>
                <a:lnTo>
                  <a:pt x="28575" y="1577022"/>
                </a:lnTo>
                <a:lnTo>
                  <a:pt x="28575" y="1491297"/>
                </a:lnTo>
                <a:close/>
              </a:path>
              <a:path w="2384425" h="1819910">
                <a:moveTo>
                  <a:pt x="28575" y="1376997"/>
                </a:moveTo>
                <a:lnTo>
                  <a:pt x="0" y="1376997"/>
                </a:lnTo>
                <a:lnTo>
                  <a:pt x="0" y="1462722"/>
                </a:lnTo>
                <a:lnTo>
                  <a:pt x="28575" y="1462722"/>
                </a:lnTo>
                <a:lnTo>
                  <a:pt x="28575" y="1376997"/>
                </a:lnTo>
                <a:close/>
              </a:path>
              <a:path w="2384425" h="1819910">
                <a:moveTo>
                  <a:pt x="28575" y="1262697"/>
                </a:moveTo>
                <a:lnTo>
                  <a:pt x="0" y="1262697"/>
                </a:lnTo>
                <a:lnTo>
                  <a:pt x="0" y="1348422"/>
                </a:lnTo>
                <a:lnTo>
                  <a:pt x="28575" y="1348422"/>
                </a:lnTo>
                <a:lnTo>
                  <a:pt x="28575" y="1262697"/>
                </a:lnTo>
                <a:close/>
              </a:path>
              <a:path w="2384425" h="1819910">
                <a:moveTo>
                  <a:pt x="28575" y="1148397"/>
                </a:moveTo>
                <a:lnTo>
                  <a:pt x="0" y="1148397"/>
                </a:lnTo>
                <a:lnTo>
                  <a:pt x="0" y="1234122"/>
                </a:lnTo>
                <a:lnTo>
                  <a:pt x="28575" y="1234122"/>
                </a:lnTo>
                <a:lnTo>
                  <a:pt x="28575" y="1148397"/>
                </a:lnTo>
                <a:close/>
              </a:path>
              <a:path w="2384425" h="1819910">
                <a:moveTo>
                  <a:pt x="28575" y="1034097"/>
                </a:moveTo>
                <a:lnTo>
                  <a:pt x="0" y="1034097"/>
                </a:lnTo>
                <a:lnTo>
                  <a:pt x="0" y="1119822"/>
                </a:lnTo>
                <a:lnTo>
                  <a:pt x="28575" y="1119822"/>
                </a:lnTo>
                <a:lnTo>
                  <a:pt x="28575" y="1034097"/>
                </a:lnTo>
                <a:close/>
              </a:path>
              <a:path w="2384425" h="1819910">
                <a:moveTo>
                  <a:pt x="28575" y="919797"/>
                </a:moveTo>
                <a:lnTo>
                  <a:pt x="0" y="919797"/>
                </a:lnTo>
                <a:lnTo>
                  <a:pt x="0" y="1005522"/>
                </a:lnTo>
                <a:lnTo>
                  <a:pt x="28575" y="1005522"/>
                </a:lnTo>
                <a:lnTo>
                  <a:pt x="28575" y="919797"/>
                </a:lnTo>
                <a:close/>
              </a:path>
              <a:path w="2384425" h="1819910">
                <a:moveTo>
                  <a:pt x="28575" y="805497"/>
                </a:moveTo>
                <a:lnTo>
                  <a:pt x="0" y="805497"/>
                </a:lnTo>
                <a:lnTo>
                  <a:pt x="0" y="891222"/>
                </a:lnTo>
                <a:lnTo>
                  <a:pt x="28575" y="891222"/>
                </a:lnTo>
                <a:lnTo>
                  <a:pt x="28575" y="805497"/>
                </a:lnTo>
                <a:close/>
              </a:path>
              <a:path w="2384425" h="1819910">
                <a:moveTo>
                  <a:pt x="28575" y="691197"/>
                </a:moveTo>
                <a:lnTo>
                  <a:pt x="0" y="691197"/>
                </a:lnTo>
                <a:lnTo>
                  <a:pt x="0" y="776922"/>
                </a:lnTo>
                <a:lnTo>
                  <a:pt x="28575" y="776922"/>
                </a:lnTo>
                <a:lnTo>
                  <a:pt x="28575" y="691197"/>
                </a:lnTo>
                <a:close/>
              </a:path>
              <a:path w="2384425" h="1819910">
                <a:moveTo>
                  <a:pt x="28575" y="576897"/>
                </a:moveTo>
                <a:lnTo>
                  <a:pt x="0" y="576897"/>
                </a:lnTo>
                <a:lnTo>
                  <a:pt x="0" y="662622"/>
                </a:lnTo>
                <a:lnTo>
                  <a:pt x="28575" y="662622"/>
                </a:lnTo>
                <a:lnTo>
                  <a:pt x="28575" y="576897"/>
                </a:lnTo>
                <a:close/>
              </a:path>
              <a:path w="2384425" h="1819910">
                <a:moveTo>
                  <a:pt x="28575" y="462597"/>
                </a:moveTo>
                <a:lnTo>
                  <a:pt x="0" y="462597"/>
                </a:lnTo>
                <a:lnTo>
                  <a:pt x="0" y="548322"/>
                </a:lnTo>
                <a:lnTo>
                  <a:pt x="28575" y="548322"/>
                </a:lnTo>
                <a:lnTo>
                  <a:pt x="28575" y="462597"/>
                </a:lnTo>
                <a:close/>
              </a:path>
              <a:path w="2384425" h="1819910">
                <a:moveTo>
                  <a:pt x="28575" y="348297"/>
                </a:moveTo>
                <a:lnTo>
                  <a:pt x="0" y="348297"/>
                </a:lnTo>
                <a:lnTo>
                  <a:pt x="0" y="434022"/>
                </a:lnTo>
                <a:lnTo>
                  <a:pt x="28575" y="434022"/>
                </a:lnTo>
                <a:lnTo>
                  <a:pt x="28575" y="348297"/>
                </a:lnTo>
                <a:close/>
              </a:path>
              <a:path w="2384425" h="1819910">
                <a:moveTo>
                  <a:pt x="28575" y="233997"/>
                </a:moveTo>
                <a:lnTo>
                  <a:pt x="0" y="233997"/>
                </a:lnTo>
                <a:lnTo>
                  <a:pt x="0" y="319722"/>
                </a:lnTo>
                <a:lnTo>
                  <a:pt x="28575" y="319722"/>
                </a:lnTo>
                <a:lnTo>
                  <a:pt x="28575" y="233997"/>
                </a:lnTo>
                <a:close/>
              </a:path>
              <a:path w="2384425" h="1819910">
                <a:moveTo>
                  <a:pt x="28575" y="119697"/>
                </a:moveTo>
                <a:lnTo>
                  <a:pt x="0" y="119697"/>
                </a:lnTo>
                <a:lnTo>
                  <a:pt x="0" y="205422"/>
                </a:lnTo>
                <a:lnTo>
                  <a:pt x="28575" y="205422"/>
                </a:lnTo>
                <a:lnTo>
                  <a:pt x="28575" y="119697"/>
                </a:lnTo>
                <a:close/>
              </a:path>
              <a:path w="2384425" h="1819910">
                <a:moveTo>
                  <a:pt x="46672" y="23495"/>
                </a:moveTo>
                <a:lnTo>
                  <a:pt x="0" y="23495"/>
                </a:lnTo>
                <a:lnTo>
                  <a:pt x="0" y="91122"/>
                </a:lnTo>
                <a:lnTo>
                  <a:pt x="28575" y="91122"/>
                </a:lnTo>
                <a:lnTo>
                  <a:pt x="28575" y="52070"/>
                </a:lnTo>
                <a:lnTo>
                  <a:pt x="46672" y="52070"/>
                </a:lnTo>
                <a:lnTo>
                  <a:pt x="46672" y="37782"/>
                </a:lnTo>
                <a:lnTo>
                  <a:pt x="46672" y="23495"/>
                </a:lnTo>
                <a:close/>
              </a:path>
              <a:path w="2384425" h="1819910">
                <a:moveTo>
                  <a:pt x="104457" y="1791335"/>
                </a:moveTo>
                <a:lnTo>
                  <a:pt x="28575" y="1791335"/>
                </a:lnTo>
                <a:lnTo>
                  <a:pt x="28575" y="1719897"/>
                </a:lnTo>
                <a:lnTo>
                  <a:pt x="0" y="1719897"/>
                </a:lnTo>
                <a:lnTo>
                  <a:pt x="0" y="1805622"/>
                </a:lnTo>
                <a:lnTo>
                  <a:pt x="18732" y="1805622"/>
                </a:lnTo>
                <a:lnTo>
                  <a:pt x="18732" y="1819910"/>
                </a:lnTo>
                <a:lnTo>
                  <a:pt x="104457" y="1819910"/>
                </a:lnTo>
                <a:lnTo>
                  <a:pt x="104457" y="1805622"/>
                </a:lnTo>
                <a:lnTo>
                  <a:pt x="104457" y="1791335"/>
                </a:lnTo>
                <a:close/>
              </a:path>
              <a:path w="2384425" h="1819910">
                <a:moveTo>
                  <a:pt x="160972" y="23495"/>
                </a:moveTo>
                <a:lnTo>
                  <a:pt x="75247" y="23495"/>
                </a:lnTo>
                <a:lnTo>
                  <a:pt x="75247" y="52070"/>
                </a:lnTo>
                <a:lnTo>
                  <a:pt x="160972" y="52070"/>
                </a:lnTo>
                <a:lnTo>
                  <a:pt x="160972" y="23495"/>
                </a:lnTo>
                <a:close/>
              </a:path>
              <a:path w="2384425" h="1819910">
                <a:moveTo>
                  <a:pt x="218757" y="1791335"/>
                </a:moveTo>
                <a:lnTo>
                  <a:pt x="133032" y="1791335"/>
                </a:lnTo>
                <a:lnTo>
                  <a:pt x="133032" y="1819910"/>
                </a:lnTo>
                <a:lnTo>
                  <a:pt x="218757" y="1819910"/>
                </a:lnTo>
                <a:lnTo>
                  <a:pt x="218757" y="1791335"/>
                </a:lnTo>
                <a:close/>
              </a:path>
              <a:path w="2384425" h="1819910">
                <a:moveTo>
                  <a:pt x="275272" y="23495"/>
                </a:moveTo>
                <a:lnTo>
                  <a:pt x="189547" y="23495"/>
                </a:lnTo>
                <a:lnTo>
                  <a:pt x="189547" y="52070"/>
                </a:lnTo>
                <a:lnTo>
                  <a:pt x="275272" y="52070"/>
                </a:lnTo>
                <a:lnTo>
                  <a:pt x="275272" y="23495"/>
                </a:lnTo>
                <a:close/>
              </a:path>
              <a:path w="2384425" h="1819910">
                <a:moveTo>
                  <a:pt x="333057" y="1791335"/>
                </a:moveTo>
                <a:lnTo>
                  <a:pt x="247332" y="1791335"/>
                </a:lnTo>
                <a:lnTo>
                  <a:pt x="247332" y="1819910"/>
                </a:lnTo>
                <a:lnTo>
                  <a:pt x="333057" y="1819910"/>
                </a:lnTo>
                <a:lnTo>
                  <a:pt x="333057" y="1791335"/>
                </a:lnTo>
                <a:close/>
              </a:path>
              <a:path w="2384425" h="1819910">
                <a:moveTo>
                  <a:pt x="389572" y="23495"/>
                </a:moveTo>
                <a:lnTo>
                  <a:pt x="303847" y="23495"/>
                </a:lnTo>
                <a:lnTo>
                  <a:pt x="303847" y="52070"/>
                </a:lnTo>
                <a:lnTo>
                  <a:pt x="389572" y="52070"/>
                </a:lnTo>
                <a:lnTo>
                  <a:pt x="389572" y="23495"/>
                </a:lnTo>
                <a:close/>
              </a:path>
              <a:path w="2384425" h="1819910">
                <a:moveTo>
                  <a:pt x="447357" y="1791335"/>
                </a:moveTo>
                <a:lnTo>
                  <a:pt x="361632" y="1791335"/>
                </a:lnTo>
                <a:lnTo>
                  <a:pt x="361632" y="1819910"/>
                </a:lnTo>
                <a:lnTo>
                  <a:pt x="447357" y="1819910"/>
                </a:lnTo>
                <a:lnTo>
                  <a:pt x="447357" y="1791335"/>
                </a:lnTo>
                <a:close/>
              </a:path>
              <a:path w="2384425" h="1819910">
                <a:moveTo>
                  <a:pt x="503872" y="23495"/>
                </a:moveTo>
                <a:lnTo>
                  <a:pt x="418147" y="23495"/>
                </a:lnTo>
                <a:lnTo>
                  <a:pt x="418147" y="52070"/>
                </a:lnTo>
                <a:lnTo>
                  <a:pt x="503872" y="52070"/>
                </a:lnTo>
                <a:lnTo>
                  <a:pt x="503872" y="23495"/>
                </a:lnTo>
                <a:close/>
              </a:path>
              <a:path w="2384425" h="1819910">
                <a:moveTo>
                  <a:pt x="561657" y="1791335"/>
                </a:moveTo>
                <a:lnTo>
                  <a:pt x="475932" y="1791335"/>
                </a:lnTo>
                <a:lnTo>
                  <a:pt x="475932" y="1819910"/>
                </a:lnTo>
                <a:lnTo>
                  <a:pt x="561657" y="1819910"/>
                </a:lnTo>
                <a:lnTo>
                  <a:pt x="561657" y="1791335"/>
                </a:lnTo>
                <a:close/>
              </a:path>
              <a:path w="2384425" h="1819910">
                <a:moveTo>
                  <a:pt x="618172" y="23495"/>
                </a:moveTo>
                <a:lnTo>
                  <a:pt x="532447" y="23495"/>
                </a:lnTo>
                <a:lnTo>
                  <a:pt x="532447" y="52070"/>
                </a:lnTo>
                <a:lnTo>
                  <a:pt x="618172" y="52070"/>
                </a:lnTo>
                <a:lnTo>
                  <a:pt x="618172" y="23495"/>
                </a:lnTo>
                <a:close/>
              </a:path>
              <a:path w="2384425" h="1819910">
                <a:moveTo>
                  <a:pt x="675957" y="1791335"/>
                </a:moveTo>
                <a:lnTo>
                  <a:pt x="590232" y="1791335"/>
                </a:lnTo>
                <a:lnTo>
                  <a:pt x="590232" y="1819910"/>
                </a:lnTo>
                <a:lnTo>
                  <a:pt x="675957" y="1819910"/>
                </a:lnTo>
                <a:lnTo>
                  <a:pt x="675957" y="1791335"/>
                </a:lnTo>
                <a:close/>
              </a:path>
              <a:path w="2384425" h="1819910">
                <a:moveTo>
                  <a:pt x="732472" y="23495"/>
                </a:moveTo>
                <a:lnTo>
                  <a:pt x="646747" y="23495"/>
                </a:lnTo>
                <a:lnTo>
                  <a:pt x="646747" y="52070"/>
                </a:lnTo>
                <a:lnTo>
                  <a:pt x="732472" y="52070"/>
                </a:lnTo>
                <a:lnTo>
                  <a:pt x="732472" y="23495"/>
                </a:lnTo>
                <a:close/>
              </a:path>
              <a:path w="2384425" h="1819910">
                <a:moveTo>
                  <a:pt x="763270" y="1764347"/>
                </a:moveTo>
                <a:lnTo>
                  <a:pt x="734695" y="1764347"/>
                </a:lnTo>
                <a:lnTo>
                  <a:pt x="734695" y="1791335"/>
                </a:lnTo>
                <a:lnTo>
                  <a:pt x="704532" y="1791335"/>
                </a:lnTo>
                <a:lnTo>
                  <a:pt x="704532" y="1819910"/>
                </a:lnTo>
                <a:lnTo>
                  <a:pt x="763270" y="1819910"/>
                </a:lnTo>
                <a:lnTo>
                  <a:pt x="763270" y="1805622"/>
                </a:lnTo>
                <a:lnTo>
                  <a:pt x="763270" y="1791335"/>
                </a:lnTo>
                <a:lnTo>
                  <a:pt x="763270" y="1764347"/>
                </a:lnTo>
                <a:close/>
              </a:path>
              <a:path w="2384425" h="1819910">
                <a:moveTo>
                  <a:pt x="763270" y="1650047"/>
                </a:moveTo>
                <a:lnTo>
                  <a:pt x="734695" y="1650047"/>
                </a:lnTo>
                <a:lnTo>
                  <a:pt x="734695" y="1735772"/>
                </a:lnTo>
                <a:lnTo>
                  <a:pt x="763270" y="1735772"/>
                </a:lnTo>
                <a:lnTo>
                  <a:pt x="763270" y="1650047"/>
                </a:lnTo>
                <a:close/>
              </a:path>
              <a:path w="2384425" h="1819910">
                <a:moveTo>
                  <a:pt x="763270" y="1535747"/>
                </a:moveTo>
                <a:lnTo>
                  <a:pt x="734695" y="1535747"/>
                </a:lnTo>
                <a:lnTo>
                  <a:pt x="734695" y="1621472"/>
                </a:lnTo>
                <a:lnTo>
                  <a:pt x="763270" y="1621472"/>
                </a:lnTo>
                <a:lnTo>
                  <a:pt x="763270" y="1535747"/>
                </a:lnTo>
                <a:close/>
              </a:path>
              <a:path w="2384425" h="1819910">
                <a:moveTo>
                  <a:pt x="763270" y="1421447"/>
                </a:moveTo>
                <a:lnTo>
                  <a:pt x="734695" y="1421447"/>
                </a:lnTo>
                <a:lnTo>
                  <a:pt x="734695" y="1507172"/>
                </a:lnTo>
                <a:lnTo>
                  <a:pt x="763270" y="1507172"/>
                </a:lnTo>
                <a:lnTo>
                  <a:pt x="763270" y="1421447"/>
                </a:lnTo>
                <a:close/>
              </a:path>
              <a:path w="2384425" h="1819910">
                <a:moveTo>
                  <a:pt x="763270" y="1307147"/>
                </a:moveTo>
                <a:lnTo>
                  <a:pt x="734695" y="1307147"/>
                </a:lnTo>
                <a:lnTo>
                  <a:pt x="734695" y="1392872"/>
                </a:lnTo>
                <a:lnTo>
                  <a:pt x="763270" y="1392872"/>
                </a:lnTo>
                <a:lnTo>
                  <a:pt x="763270" y="1307147"/>
                </a:lnTo>
                <a:close/>
              </a:path>
              <a:path w="2384425" h="1819910">
                <a:moveTo>
                  <a:pt x="763270" y="1192847"/>
                </a:moveTo>
                <a:lnTo>
                  <a:pt x="734695" y="1192847"/>
                </a:lnTo>
                <a:lnTo>
                  <a:pt x="734695" y="1278572"/>
                </a:lnTo>
                <a:lnTo>
                  <a:pt x="763270" y="1278572"/>
                </a:lnTo>
                <a:lnTo>
                  <a:pt x="763270" y="1192847"/>
                </a:lnTo>
                <a:close/>
              </a:path>
              <a:path w="2384425" h="1819910">
                <a:moveTo>
                  <a:pt x="763270" y="1078547"/>
                </a:moveTo>
                <a:lnTo>
                  <a:pt x="734695" y="1078547"/>
                </a:lnTo>
                <a:lnTo>
                  <a:pt x="734695" y="1164272"/>
                </a:lnTo>
                <a:lnTo>
                  <a:pt x="763270" y="1164272"/>
                </a:lnTo>
                <a:lnTo>
                  <a:pt x="763270" y="1078547"/>
                </a:lnTo>
                <a:close/>
              </a:path>
              <a:path w="2384425" h="1819910">
                <a:moveTo>
                  <a:pt x="763270" y="964247"/>
                </a:moveTo>
                <a:lnTo>
                  <a:pt x="734695" y="964247"/>
                </a:lnTo>
                <a:lnTo>
                  <a:pt x="734695" y="1049972"/>
                </a:lnTo>
                <a:lnTo>
                  <a:pt x="763270" y="1049972"/>
                </a:lnTo>
                <a:lnTo>
                  <a:pt x="763270" y="964247"/>
                </a:lnTo>
                <a:close/>
              </a:path>
              <a:path w="2384425" h="1819910">
                <a:moveTo>
                  <a:pt x="763270" y="849947"/>
                </a:moveTo>
                <a:lnTo>
                  <a:pt x="734695" y="849947"/>
                </a:lnTo>
                <a:lnTo>
                  <a:pt x="734695" y="935672"/>
                </a:lnTo>
                <a:lnTo>
                  <a:pt x="763270" y="935672"/>
                </a:lnTo>
                <a:lnTo>
                  <a:pt x="763270" y="849947"/>
                </a:lnTo>
                <a:close/>
              </a:path>
              <a:path w="2384425" h="1819910">
                <a:moveTo>
                  <a:pt x="763270" y="735647"/>
                </a:moveTo>
                <a:lnTo>
                  <a:pt x="734695" y="735647"/>
                </a:lnTo>
                <a:lnTo>
                  <a:pt x="734695" y="821372"/>
                </a:lnTo>
                <a:lnTo>
                  <a:pt x="763270" y="821372"/>
                </a:lnTo>
                <a:lnTo>
                  <a:pt x="763270" y="735647"/>
                </a:lnTo>
                <a:close/>
              </a:path>
              <a:path w="2384425" h="1819910">
                <a:moveTo>
                  <a:pt x="763270" y="621347"/>
                </a:moveTo>
                <a:lnTo>
                  <a:pt x="734695" y="621347"/>
                </a:lnTo>
                <a:lnTo>
                  <a:pt x="734695" y="707072"/>
                </a:lnTo>
                <a:lnTo>
                  <a:pt x="763270" y="707072"/>
                </a:lnTo>
                <a:lnTo>
                  <a:pt x="763270" y="621347"/>
                </a:lnTo>
                <a:close/>
              </a:path>
              <a:path w="2384425" h="1819910">
                <a:moveTo>
                  <a:pt x="763270" y="507047"/>
                </a:moveTo>
                <a:lnTo>
                  <a:pt x="734695" y="507047"/>
                </a:lnTo>
                <a:lnTo>
                  <a:pt x="734695" y="592772"/>
                </a:lnTo>
                <a:lnTo>
                  <a:pt x="763270" y="592772"/>
                </a:lnTo>
                <a:lnTo>
                  <a:pt x="763270" y="507047"/>
                </a:lnTo>
                <a:close/>
              </a:path>
              <a:path w="2384425" h="1819910">
                <a:moveTo>
                  <a:pt x="763270" y="392747"/>
                </a:moveTo>
                <a:lnTo>
                  <a:pt x="734695" y="392747"/>
                </a:lnTo>
                <a:lnTo>
                  <a:pt x="734695" y="478472"/>
                </a:lnTo>
                <a:lnTo>
                  <a:pt x="763270" y="478472"/>
                </a:lnTo>
                <a:lnTo>
                  <a:pt x="763270" y="392747"/>
                </a:lnTo>
                <a:close/>
              </a:path>
              <a:path w="2384425" h="1819910">
                <a:moveTo>
                  <a:pt x="763270" y="278447"/>
                </a:moveTo>
                <a:lnTo>
                  <a:pt x="734695" y="278447"/>
                </a:lnTo>
                <a:lnTo>
                  <a:pt x="734695" y="364172"/>
                </a:lnTo>
                <a:lnTo>
                  <a:pt x="763270" y="364172"/>
                </a:lnTo>
                <a:lnTo>
                  <a:pt x="763270" y="278447"/>
                </a:lnTo>
                <a:close/>
              </a:path>
              <a:path w="2384425" h="1819910">
                <a:moveTo>
                  <a:pt x="763270" y="164147"/>
                </a:moveTo>
                <a:lnTo>
                  <a:pt x="734695" y="164147"/>
                </a:lnTo>
                <a:lnTo>
                  <a:pt x="734695" y="249872"/>
                </a:lnTo>
                <a:lnTo>
                  <a:pt x="763270" y="249872"/>
                </a:lnTo>
                <a:lnTo>
                  <a:pt x="763270" y="164147"/>
                </a:lnTo>
                <a:close/>
              </a:path>
              <a:path w="2384425" h="1819910">
                <a:moveTo>
                  <a:pt x="763270" y="49847"/>
                </a:moveTo>
                <a:lnTo>
                  <a:pt x="734695" y="49847"/>
                </a:lnTo>
                <a:lnTo>
                  <a:pt x="734695" y="135572"/>
                </a:lnTo>
                <a:lnTo>
                  <a:pt x="763270" y="135572"/>
                </a:lnTo>
                <a:lnTo>
                  <a:pt x="763270" y="49847"/>
                </a:lnTo>
                <a:close/>
              </a:path>
              <a:path w="2384425" h="1819910">
                <a:moveTo>
                  <a:pt x="1490345" y="1582102"/>
                </a:moveTo>
                <a:lnTo>
                  <a:pt x="1461770" y="1582102"/>
                </a:lnTo>
                <a:lnTo>
                  <a:pt x="1461770" y="1667827"/>
                </a:lnTo>
                <a:lnTo>
                  <a:pt x="1490345" y="1667827"/>
                </a:lnTo>
                <a:lnTo>
                  <a:pt x="1490345" y="1582102"/>
                </a:lnTo>
                <a:close/>
              </a:path>
              <a:path w="2384425" h="1819910">
                <a:moveTo>
                  <a:pt x="1490345" y="1467802"/>
                </a:moveTo>
                <a:lnTo>
                  <a:pt x="1461770" y="1467802"/>
                </a:lnTo>
                <a:lnTo>
                  <a:pt x="1461770" y="1553527"/>
                </a:lnTo>
                <a:lnTo>
                  <a:pt x="1490345" y="1553527"/>
                </a:lnTo>
                <a:lnTo>
                  <a:pt x="1490345" y="1467802"/>
                </a:lnTo>
                <a:close/>
              </a:path>
              <a:path w="2384425" h="1819910">
                <a:moveTo>
                  <a:pt x="1490345" y="1353502"/>
                </a:moveTo>
                <a:lnTo>
                  <a:pt x="1461770" y="1353502"/>
                </a:lnTo>
                <a:lnTo>
                  <a:pt x="1461770" y="1439227"/>
                </a:lnTo>
                <a:lnTo>
                  <a:pt x="1490345" y="1439227"/>
                </a:lnTo>
                <a:lnTo>
                  <a:pt x="1490345" y="1353502"/>
                </a:lnTo>
                <a:close/>
              </a:path>
              <a:path w="2384425" h="1819910">
                <a:moveTo>
                  <a:pt x="1490345" y="1239202"/>
                </a:moveTo>
                <a:lnTo>
                  <a:pt x="1461770" y="1239202"/>
                </a:lnTo>
                <a:lnTo>
                  <a:pt x="1461770" y="1324927"/>
                </a:lnTo>
                <a:lnTo>
                  <a:pt x="1490345" y="1324927"/>
                </a:lnTo>
                <a:lnTo>
                  <a:pt x="1490345" y="1239202"/>
                </a:lnTo>
                <a:close/>
              </a:path>
              <a:path w="2384425" h="1819910">
                <a:moveTo>
                  <a:pt x="1490345" y="1124902"/>
                </a:moveTo>
                <a:lnTo>
                  <a:pt x="1461770" y="1124902"/>
                </a:lnTo>
                <a:lnTo>
                  <a:pt x="1461770" y="1210627"/>
                </a:lnTo>
                <a:lnTo>
                  <a:pt x="1490345" y="1210627"/>
                </a:lnTo>
                <a:lnTo>
                  <a:pt x="1490345" y="1124902"/>
                </a:lnTo>
                <a:close/>
              </a:path>
              <a:path w="2384425" h="1819910">
                <a:moveTo>
                  <a:pt x="1490345" y="1010602"/>
                </a:moveTo>
                <a:lnTo>
                  <a:pt x="1461770" y="1010602"/>
                </a:lnTo>
                <a:lnTo>
                  <a:pt x="1461770" y="1096327"/>
                </a:lnTo>
                <a:lnTo>
                  <a:pt x="1490345" y="1096327"/>
                </a:lnTo>
                <a:lnTo>
                  <a:pt x="1490345" y="1010602"/>
                </a:lnTo>
                <a:close/>
              </a:path>
              <a:path w="2384425" h="1819910">
                <a:moveTo>
                  <a:pt x="1490345" y="896302"/>
                </a:moveTo>
                <a:lnTo>
                  <a:pt x="1461770" y="896302"/>
                </a:lnTo>
                <a:lnTo>
                  <a:pt x="1461770" y="982027"/>
                </a:lnTo>
                <a:lnTo>
                  <a:pt x="1490345" y="982027"/>
                </a:lnTo>
                <a:lnTo>
                  <a:pt x="1490345" y="896302"/>
                </a:lnTo>
                <a:close/>
              </a:path>
              <a:path w="2384425" h="1819910">
                <a:moveTo>
                  <a:pt x="1490345" y="782002"/>
                </a:moveTo>
                <a:lnTo>
                  <a:pt x="1461770" y="782002"/>
                </a:lnTo>
                <a:lnTo>
                  <a:pt x="1461770" y="867727"/>
                </a:lnTo>
                <a:lnTo>
                  <a:pt x="1490345" y="867727"/>
                </a:lnTo>
                <a:lnTo>
                  <a:pt x="1490345" y="782002"/>
                </a:lnTo>
                <a:close/>
              </a:path>
              <a:path w="2384425" h="1819910">
                <a:moveTo>
                  <a:pt x="1490345" y="667702"/>
                </a:moveTo>
                <a:lnTo>
                  <a:pt x="1461770" y="667702"/>
                </a:lnTo>
                <a:lnTo>
                  <a:pt x="1461770" y="753427"/>
                </a:lnTo>
                <a:lnTo>
                  <a:pt x="1490345" y="753427"/>
                </a:lnTo>
                <a:lnTo>
                  <a:pt x="1490345" y="667702"/>
                </a:lnTo>
                <a:close/>
              </a:path>
              <a:path w="2384425" h="1819910">
                <a:moveTo>
                  <a:pt x="1490345" y="553402"/>
                </a:moveTo>
                <a:lnTo>
                  <a:pt x="1461770" y="553402"/>
                </a:lnTo>
                <a:lnTo>
                  <a:pt x="1461770" y="639127"/>
                </a:lnTo>
                <a:lnTo>
                  <a:pt x="1490345" y="639127"/>
                </a:lnTo>
                <a:lnTo>
                  <a:pt x="1490345" y="553402"/>
                </a:lnTo>
                <a:close/>
              </a:path>
              <a:path w="2384425" h="1819910">
                <a:moveTo>
                  <a:pt x="1490345" y="439102"/>
                </a:moveTo>
                <a:lnTo>
                  <a:pt x="1461770" y="439102"/>
                </a:lnTo>
                <a:lnTo>
                  <a:pt x="1461770" y="524827"/>
                </a:lnTo>
                <a:lnTo>
                  <a:pt x="1490345" y="524827"/>
                </a:lnTo>
                <a:lnTo>
                  <a:pt x="1490345" y="439102"/>
                </a:lnTo>
                <a:close/>
              </a:path>
              <a:path w="2384425" h="1819910">
                <a:moveTo>
                  <a:pt x="1490345" y="324802"/>
                </a:moveTo>
                <a:lnTo>
                  <a:pt x="1461770" y="324802"/>
                </a:lnTo>
                <a:lnTo>
                  <a:pt x="1461770" y="410527"/>
                </a:lnTo>
                <a:lnTo>
                  <a:pt x="1490345" y="410527"/>
                </a:lnTo>
                <a:lnTo>
                  <a:pt x="1490345" y="324802"/>
                </a:lnTo>
                <a:close/>
              </a:path>
              <a:path w="2384425" h="1819910">
                <a:moveTo>
                  <a:pt x="1490345" y="210502"/>
                </a:moveTo>
                <a:lnTo>
                  <a:pt x="1461770" y="210502"/>
                </a:lnTo>
                <a:lnTo>
                  <a:pt x="1461770" y="296227"/>
                </a:lnTo>
                <a:lnTo>
                  <a:pt x="1490345" y="296227"/>
                </a:lnTo>
                <a:lnTo>
                  <a:pt x="1490345" y="210502"/>
                </a:lnTo>
                <a:close/>
              </a:path>
              <a:path w="2384425" h="1819910">
                <a:moveTo>
                  <a:pt x="1490345" y="96202"/>
                </a:moveTo>
                <a:lnTo>
                  <a:pt x="1461770" y="96202"/>
                </a:lnTo>
                <a:lnTo>
                  <a:pt x="1461770" y="181927"/>
                </a:lnTo>
                <a:lnTo>
                  <a:pt x="1490345" y="181927"/>
                </a:lnTo>
                <a:lnTo>
                  <a:pt x="1490345" y="96202"/>
                </a:lnTo>
                <a:close/>
              </a:path>
              <a:path w="2384425" h="1819910">
                <a:moveTo>
                  <a:pt x="1508442" y="0"/>
                </a:moveTo>
                <a:lnTo>
                  <a:pt x="1461770" y="0"/>
                </a:lnTo>
                <a:lnTo>
                  <a:pt x="1461770" y="67627"/>
                </a:lnTo>
                <a:lnTo>
                  <a:pt x="1490345" y="67627"/>
                </a:lnTo>
                <a:lnTo>
                  <a:pt x="1490345" y="28575"/>
                </a:lnTo>
                <a:lnTo>
                  <a:pt x="1508442" y="28575"/>
                </a:lnTo>
                <a:lnTo>
                  <a:pt x="1508442" y="14287"/>
                </a:lnTo>
                <a:lnTo>
                  <a:pt x="1508442" y="0"/>
                </a:lnTo>
                <a:close/>
              </a:path>
              <a:path w="2384425" h="1819910">
                <a:moveTo>
                  <a:pt x="1542097" y="1767840"/>
                </a:moveTo>
                <a:lnTo>
                  <a:pt x="1490345" y="1767840"/>
                </a:lnTo>
                <a:lnTo>
                  <a:pt x="1490345" y="1696402"/>
                </a:lnTo>
                <a:lnTo>
                  <a:pt x="1461770" y="1696402"/>
                </a:lnTo>
                <a:lnTo>
                  <a:pt x="1461770" y="1782127"/>
                </a:lnTo>
                <a:lnTo>
                  <a:pt x="1476057" y="1782127"/>
                </a:lnTo>
                <a:lnTo>
                  <a:pt x="1476057" y="1796415"/>
                </a:lnTo>
                <a:lnTo>
                  <a:pt x="1542097" y="1796415"/>
                </a:lnTo>
                <a:lnTo>
                  <a:pt x="1542097" y="1782127"/>
                </a:lnTo>
                <a:lnTo>
                  <a:pt x="1542097" y="1767840"/>
                </a:lnTo>
                <a:close/>
              </a:path>
              <a:path w="2384425" h="1819910">
                <a:moveTo>
                  <a:pt x="1622742" y="0"/>
                </a:moveTo>
                <a:lnTo>
                  <a:pt x="1537017" y="0"/>
                </a:lnTo>
                <a:lnTo>
                  <a:pt x="1537017" y="28575"/>
                </a:lnTo>
                <a:lnTo>
                  <a:pt x="1622742" y="28575"/>
                </a:lnTo>
                <a:lnTo>
                  <a:pt x="1622742" y="0"/>
                </a:lnTo>
                <a:close/>
              </a:path>
              <a:path w="2384425" h="1819910">
                <a:moveTo>
                  <a:pt x="1656397" y="1767840"/>
                </a:moveTo>
                <a:lnTo>
                  <a:pt x="1570672" y="1767840"/>
                </a:lnTo>
                <a:lnTo>
                  <a:pt x="1570672" y="1796415"/>
                </a:lnTo>
                <a:lnTo>
                  <a:pt x="1656397" y="1796415"/>
                </a:lnTo>
                <a:lnTo>
                  <a:pt x="1656397" y="1767840"/>
                </a:lnTo>
                <a:close/>
              </a:path>
              <a:path w="2384425" h="1819910">
                <a:moveTo>
                  <a:pt x="1737042" y="0"/>
                </a:moveTo>
                <a:lnTo>
                  <a:pt x="1651317" y="0"/>
                </a:lnTo>
                <a:lnTo>
                  <a:pt x="1651317" y="28575"/>
                </a:lnTo>
                <a:lnTo>
                  <a:pt x="1737042" y="28575"/>
                </a:lnTo>
                <a:lnTo>
                  <a:pt x="1737042" y="0"/>
                </a:lnTo>
                <a:close/>
              </a:path>
              <a:path w="2384425" h="1819910">
                <a:moveTo>
                  <a:pt x="1770697" y="1767840"/>
                </a:moveTo>
                <a:lnTo>
                  <a:pt x="1684972" y="1767840"/>
                </a:lnTo>
                <a:lnTo>
                  <a:pt x="1684972" y="1796415"/>
                </a:lnTo>
                <a:lnTo>
                  <a:pt x="1770697" y="1796415"/>
                </a:lnTo>
                <a:lnTo>
                  <a:pt x="1770697" y="1767840"/>
                </a:lnTo>
                <a:close/>
              </a:path>
              <a:path w="2384425" h="1819910">
                <a:moveTo>
                  <a:pt x="1851342" y="0"/>
                </a:moveTo>
                <a:lnTo>
                  <a:pt x="1765617" y="0"/>
                </a:lnTo>
                <a:lnTo>
                  <a:pt x="1765617" y="28575"/>
                </a:lnTo>
                <a:lnTo>
                  <a:pt x="1851342" y="28575"/>
                </a:lnTo>
                <a:lnTo>
                  <a:pt x="1851342" y="0"/>
                </a:lnTo>
                <a:close/>
              </a:path>
              <a:path w="2384425" h="1819910">
                <a:moveTo>
                  <a:pt x="1884997" y="1767840"/>
                </a:moveTo>
                <a:lnTo>
                  <a:pt x="1799272" y="1767840"/>
                </a:lnTo>
                <a:lnTo>
                  <a:pt x="1799272" y="1796415"/>
                </a:lnTo>
                <a:lnTo>
                  <a:pt x="1884997" y="1796415"/>
                </a:lnTo>
                <a:lnTo>
                  <a:pt x="1884997" y="1767840"/>
                </a:lnTo>
                <a:close/>
              </a:path>
              <a:path w="2384425" h="1819910">
                <a:moveTo>
                  <a:pt x="1965642" y="0"/>
                </a:moveTo>
                <a:lnTo>
                  <a:pt x="1879917" y="0"/>
                </a:lnTo>
                <a:lnTo>
                  <a:pt x="1879917" y="28575"/>
                </a:lnTo>
                <a:lnTo>
                  <a:pt x="1965642" y="28575"/>
                </a:lnTo>
                <a:lnTo>
                  <a:pt x="1965642" y="0"/>
                </a:lnTo>
                <a:close/>
              </a:path>
              <a:path w="2384425" h="1819910">
                <a:moveTo>
                  <a:pt x="1999297" y="1767840"/>
                </a:moveTo>
                <a:lnTo>
                  <a:pt x="1913572" y="1767840"/>
                </a:lnTo>
                <a:lnTo>
                  <a:pt x="1913572" y="1796415"/>
                </a:lnTo>
                <a:lnTo>
                  <a:pt x="1999297" y="1796415"/>
                </a:lnTo>
                <a:lnTo>
                  <a:pt x="1999297" y="1767840"/>
                </a:lnTo>
                <a:close/>
              </a:path>
              <a:path w="2384425" h="1819910">
                <a:moveTo>
                  <a:pt x="2079942" y="0"/>
                </a:moveTo>
                <a:lnTo>
                  <a:pt x="1994217" y="0"/>
                </a:lnTo>
                <a:lnTo>
                  <a:pt x="1994217" y="28575"/>
                </a:lnTo>
                <a:lnTo>
                  <a:pt x="2079942" y="28575"/>
                </a:lnTo>
                <a:lnTo>
                  <a:pt x="2079942" y="0"/>
                </a:lnTo>
                <a:close/>
              </a:path>
              <a:path w="2384425" h="1819910">
                <a:moveTo>
                  <a:pt x="2113597" y="1767840"/>
                </a:moveTo>
                <a:lnTo>
                  <a:pt x="2027872" y="1767840"/>
                </a:lnTo>
                <a:lnTo>
                  <a:pt x="2027872" y="1796415"/>
                </a:lnTo>
                <a:lnTo>
                  <a:pt x="2113597" y="1796415"/>
                </a:lnTo>
                <a:lnTo>
                  <a:pt x="2113597" y="1767840"/>
                </a:lnTo>
                <a:close/>
              </a:path>
              <a:path w="2384425" h="1819910">
                <a:moveTo>
                  <a:pt x="2194242" y="0"/>
                </a:moveTo>
                <a:lnTo>
                  <a:pt x="2108517" y="0"/>
                </a:lnTo>
                <a:lnTo>
                  <a:pt x="2108517" y="28575"/>
                </a:lnTo>
                <a:lnTo>
                  <a:pt x="2194242" y="28575"/>
                </a:lnTo>
                <a:lnTo>
                  <a:pt x="2194242" y="0"/>
                </a:lnTo>
                <a:close/>
              </a:path>
              <a:path w="2384425" h="1819910">
                <a:moveTo>
                  <a:pt x="2227897" y="1767840"/>
                </a:moveTo>
                <a:lnTo>
                  <a:pt x="2142172" y="1767840"/>
                </a:lnTo>
                <a:lnTo>
                  <a:pt x="2142172" y="1796415"/>
                </a:lnTo>
                <a:lnTo>
                  <a:pt x="2227897" y="1796415"/>
                </a:lnTo>
                <a:lnTo>
                  <a:pt x="2227897" y="1767840"/>
                </a:lnTo>
                <a:close/>
              </a:path>
              <a:path w="2384425" h="1819910">
                <a:moveTo>
                  <a:pt x="2308542" y="0"/>
                </a:moveTo>
                <a:lnTo>
                  <a:pt x="2222817" y="0"/>
                </a:lnTo>
                <a:lnTo>
                  <a:pt x="2222817" y="28575"/>
                </a:lnTo>
                <a:lnTo>
                  <a:pt x="2308542" y="28575"/>
                </a:lnTo>
                <a:lnTo>
                  <a:pt x="2308542" y="0"/>
                </a:lnTo>
                <a:close/>
              </a:path>
              <a:path w="2384425" h="1819910">
                <a:moveTo>
                  <a:pt x="2342197" y="1767840"/>
                </a:moveTo>
                <a:lnTo>
                  <a:pt x="2256472" y="1767840"/>
                </a:lnTo>
                <a:lnTo>
                  <a:pt x="2256472" y="1796415"/>
                </a:lnTo>
                <a:lnTo>
                  <a:pt x="2342197" y="1796415"/>
                </a:lnTo>
                <a:lnTo>
                  <a:pt x="2342197" y="1767840"/>
                </a:lnTo>
                <a:close/>
              </a:path>
              <a:path w="2384425" h="1819910">
                <a:moveTo>
                  <a:pt x="2384425" y="1695767"/>
                </a:moveTo>
                <a:lnTo>
                  <a:pt x="2355850" y="1695767"/>
                </a:lnTo>
                <a:lnTo>
                  <a:pt x="2355850" y="1781492"/>
                </a:lnTo>
                <a:lnTo>
                  <a:pt x="2384425" y="1781492"/>
                </a:lnTo>
                <a:lnTo>
                  <a:pt x="2384425" y="1695767"/>
                </a:lnTo>
                <a:close/>
              </a:path>
              <a:path w="2384425" h="1819910">
                <a:moveTo>
                  <a:pt x="2384425" y="1581467"/>
                </a:moveTo>
                <a:lnTo>
                  <a:pt x="2355850" y="1581467"/>
                </a:lnTo>
                <a:lnTo>
                  <a:pt x="2355850" y="1667192"/>
                </a:lnTo>
                <a:lnTo>
                  <a:pt x="2384425" y="1667192"/>
                </a:lnTo>
                <a:lnTo>
                  <a:pt x="2384425" y="1581467"/>
                </a:lnTo>
                <a:close/>
              </a:path>
              <a:path w="2384425" h="1819910">
                <a:moveTo>
                  <a:pt x="2384425" y="1467167"/>
                </a:moveTo>
                <a:lnTo>
                  <a:pt x="2355850" y="1467167"/>
                </a:lnTo>
                <a:lnTo>
                  <a:pt x="2355850" y="1552892"/>
                </a:lnTo>
                <a:lnTo>
                  <a:pt x="2384425" y="1552892"/>
                </a:lnTo>
                <a:lnTo>
                  <a:pt x="2384425" y="1467167"/>
                </a:lnTo>
                <a:close/>
              </a:path>
              <a:path w="2384425" h="1819910">
                <a:moveTo>
                  <a:pt x="2384425" y="1352867"/>
                </a:moveTo>
                <a:lnTo>
                  <a:pt x="2355850" y="1352867"/>
                </a:lnTo>
                <a:lnTo>
                  <a:pt x="2355850" y="1438592"/>
                </a:lnTo>
                <a:lnTo>
                  <a:pt x="2384425" y="1438592"/>
                </a:lnTo>
                <a:lnTo>
                  <a:pt x="2384425" y="1352867"/>
                </a:lnTo>
                <a:close/>
              </a:path>
              <a:path w="2384425" h="1819910">
                <a:moveTo>
                  <a:pt x="2384425" y="1238567"/>
                </a:moveTo>
                <a:lnTo>
                  <a:pt x="2355850" y="1238567"/>
                </a:lnTo>
                <a:lnTo>
                  <a:pt x="2355850" y="1324292"/>
                </a:lnTo>
                <a:lnTo>
                  <a:pt x="2384425" y="1324292"/>
                </a:lnTo>
                <a:lnTo>
                  <a:pt x="2384425" y="1238567"/>
                </a:lnTo>
                <a:close/>
              </a:path>
              <a:path w="2384425" h="1819910">
                <a:moveTo>
                  <a:pt x="2384425" y="1124267"/>
                </a:moveTo>
                <a:lnTo>
                  <a:pt x="2355850" y="1124267"/>
                </a:lnTo>
                <a:lnTo>
                  <a:pt x="2355850" y="1209992"/>
                </a:lnTo>
                <a:lnTo>
                  <a:pt x="2384425" y="1209992"/>
                </a:lnTo>
                <a:lnTo>
                  <a:pt x="2384425" y="1124267"/>
                </a:lnTo>
                <a:close/>
              </a:path>
              <a:path w="2384425" h="1819910">
                <a:moveTo>
                  <a:pt x="2384425" y="1009967"/>
                </a:moveTo>
                <a:lnTo>
                  <a:pt x="2355850" y="1009967"/>
                </a:lnTo>
                <a:lnTo>
                  <a:pt x="2355850" y="1095692"/>
                </a:lnTo>
                <a:lnTo>
                  <a:pt x="2384425" y="1095692"/>
                </a:lnTo>
                <a:lnTo>
                  <a:pt x="2384425" y="1009967"/>
                </a:lnTo>
                <a:close/>
              </a:path>
              <a:path w="2384425" h="1819910">
                <a:moveTo>
                  <a:pt x="2384425" y="895667"/>
                </a:moveTo>
                <a:lnTo>
                  <a:pt x="2355850" y="895667"/>
                </a:lnTo>
                <a:lnTo>
                  <a:pt x="2355850" y="981392"/>
                </a:lnTo>
                <a:lnTo>
                  <a:pt x="2384425" y="981392"/>
                </a:lnTo>
                <a:lnTo>
                  <a:pt x="2384425" y="895667"/>
                </a:lnTo>
                <a:close/>
              </a:path>
              <a:path w="2384425" h="1819910">
                <a:moveTo>
                  <a:pt x="2384425" y="781367"/>
                </a:moveTo>
                <a:lnTo>
                  <a:pt x="2355850" y="781367"/>
                </a:lnTo>
                <a:lnTo>
                  <a:pt x="2355850" y="867092"/>
                </a:lnTo>
                <a:lnTo>
                  <a:pt x="2384425" y="867092"/>
                </a:lnTo>
                <a:lnTo>
                  <a:pt x="2384425" y="781367"/>
                </a:lnTo>
                <a:close/>
              </a:path>
              <a:path w="2384425" h="1819910">
                <a:moveTo>
                  <a:pt x="2384425" y="667067"/>
                </a:moveTo>
                <a:lnTo>
                  <a:pt x="2355850" y="667067"/>
                </a:lnTo>
                <a:lnTo>
                  <a:pt x="2355850" y="752792"/>
                </a:lnTo>
                <a:lnTo>
                  <a:pt x="2384425" y="752792"/>
                </a:lnTo>
                <a:lnTo>
                  <a:pt x="2384425" y="667067"/>
                </a:lnTo>
                <a:close/>
              </a:path>
              <a:path w="2384425" h="1819910">
                <a:moveTo>
                  <a:pt x="2384425" y="552767"/>
                </a:moveTo>
                <a:lnTo>
                  <a:pt x="2355850" y="552767"/>
                </a:lnTo>
                <a:lnTo>
                  <a:pt x="2355850" y="638492"/>
                </a:lnTo>
                <a:lnTo>
                  <a:pt x="2384425" y="638492"/>
                </a:lnTo>
                <a:lnTo>
                  <a:pt x="2384425" y="552767"/>
                </a:lnTo>
                <a:close/>
              </a:path>
              <a:path w="2384425" h="1819910">
                <a:moveTo>
                  <a:pt x="2384425" y="438467"/>
                </a:moveTo>
                <a:lnTo>
                  <a:pt x="2355850" y="438467"/>
                </a:lnTo>
                <a:lnTo>
                  <a:pt x="2355850" y="524192"/>
                </a:lnTo>
                <a:lnTo>
                  <a:pt x="2384425" y="524192"/>
                </a:lnTo>
                <a:lnTo>
                  <a:pt x="2384425" y="438467"/>
                </a:lnTo>
                <a:close/>
              </a:path>
              <a:path w="2384425" h="1819910">
                <a:moveTo>
                  <a:pt x="2384425" y="324167"/>
                </a:moveTo>
                <a:lnTo>
                  <a:pt x="2355850" y="324167"/>
                </a:lnTo>
                <a:lnTo>
                  <a:pt x="2355850" y="409892"/>
                </a:lnTo>
                <a:lnTo>
                  <a:pt x="2384425" y="409892"/>
                </a:lnTo>
                <a:lnTo>
                  <a:pt x="2384425" y="324167"/>
                </a:lnTo>
                <a:close/>
              </a:path>
              <a:path w="2384425" h="1819910">
                <a:moveTo>
                  <a:pt x="2384425" y="209867"/>
                </a:moveTo>
                <a:lnTo>
                  <a:pt x="2355850" y="209867"/>
                </a:lnTo>
                <a:lnTo>
                  <a:pt x="2355850" y="295592"/>
                </a:lnTo>
                <a:lnTo>
                  <a:pt x="2384425" y="295592"/>
                </a:lnTo>
                <a:lnTo>
                  <a:pt x="2384425" y="209867"/>
                </a:lnTo>
                <a:close/>
              </a:path>
              <a:path w="2384425" h="1819910">
                <a:moveTo>
                  <a:pt x="2384425" y="95567"/>
                </a:moveTo>
                <a:lnTo>
                  <a:pt x="2355850" y="95567"/>
                </a:lnTo>
                <a:lnTo>
                  <a:pt x="2355850" y="181292"/>
                </a:lnTo>
                <a:lnTo>
                  <a:pt x="2384425" y="181292"/>
                </a:lnTo>
                <a:lnTo>
                  <a:pt x="2384425" y="95567"/>
                </a:lnTo>
                <a:close/>
              </a:path>
              <a:path w="2384425" h="1819910">
                <a:moveTo>
                  <a:pt x="2384425" y="0"/>
                </a:moveTo>
                <a:lnTo>
                  <a:pt x="2337117" y="0"/>
                </a:lnTo>
                <a:lnTo>
                  <a:pt x="2337117" y="28575"/>
                </a:lnTo>
                <a:lnTo>
                  <a:pt x="2355850" y="28575"/>
                </a:lnTo>
                <a:lnTo>
                  <a:pt x="2355850" y="66992"/>
                </a:lnTo>
                <a:lnTo>
                  <a:pt x="2384425" y="66992"/>
                </a:lnTo>
                <a:lnTo>
                  <a:pt x="2384425" y="28575"/>
                </a:lnTo>
                <a:lnTo>
                  <a:pt x="2384425" y="14287"/>
                </a:lnTo>
                <a:lnTo>
                  <a:pt x="2384425" y="0"/>
                </a:lnTo>
                <a:close/>
              </a:path>
            </a:pathLst>
          </a:custGeom>
          <a:solidFill>
            <a:srgbClr val="FF0000"/>
          </a:solidFill>
        </p:spPr>
        <p:txBody>
          <a:bodyPr wrap="square" lIns="0" tIns="0" rIns="0" bIns="0" rtlCol="0"/>
          <a:p>
            <a:endParaRPr>
              <a:latin typeface="微软雅黑" panose="020B0503020204020204" charset="-122"/>
              <a:ea typeface="微软雅黑" panose="020B0503020204020204" charset="-122"/>
            </a:endParaRPr>
          </a:p>
        </p:txBody>
      </p:sp>
      <p:sp>
        <p:nvSpPr>
          <p:cNvPr id="6" name="文本框 5"/>
          <p:cNvSpPr txBox="1"/>
          <p:nvPr/>
        </p:nvSpPr>
        <p:spPr>
          <a:xfrm>
            <a:off x="6147600" y="6648000"/>
            <a:ext cx="6096000" cy="565785"/>
          </a:xfrm>
          <a:prstGeom prst="rect">
            <a:avLst/>
          </a:prstGeom>
          <a:noFill/>
        </p:spPr>
        <p:txBody>
          <a:bodyPr wrap="square" rtlCol="0" anchor="t">
            <a:spAutoFit/>
          </a:bodyPr>
          <a:p>
            <a:pPr marL="12065" indent="0">
              <a:lnSpc>
                <a:spcPct val="100000"/>
              </a:lnSpc>
              <a:spcBef>
                <a:spcPts val="100"/>
              </a:spcBef>
              <a:buSzPct val="83000"/>
              <a:buNone/>
              <a:tabLst>
                <a:tab pos="76835" algn="l"/>
              </a:tabLst>
            </a:pPr>
            <a:r>
              <a:rPr lang="zh-CN" sz="1000" b="1" spc="-55" dirty="0">
                <a:solidFill>
                  <a:srgbClr val="606060"/>
                </a:solidFill>
                <a:latin typeface="微软雅黑" panose="020B0503020204020204" charset="-122"/>
                <a:cs typeface="微软雅黑" panose="020B0503020204020204" charset="-122"/>
                <a:sym typeface="+mn-ea"/>
              </a:rPr>
              <a:t>参考文献</a:t>
            </a:r>
            <a:r>
              <a:rPr sz="1000" spc="-55" dirty="0">
                <a:solidFill>
                  <a:srgbClr val="606060"/>
                </a:solidFill>
                <a:latin typeface="微软雅黑" panose="020B0503020204020204" charset="-122"/>
                <a:cs typeface="微软雅黑" panose="020B0503020204020204" charset="-122"/>
                <a:sym typeface="+mn-ea"/>
              </a:rPr>
              <a:t>：</a:t>
            </a:r>
            <a:endParaRPr sz="1000" spc="-55" dirty="0">
              <a:solidFill>
                <a:srgbClr val="606060"/>
              </a:solidFill>
              <a:latin typeface="微软雅黑" panose="020B0503020204020204" charset="-122"/>
              <a:cs typeface="微软雅黑" panose="020B0503020204020204" charset="-122"/>
            </a:endParaRPr>
          </a:p>
          <a:p>
            <a:pPr marL="76200" indent="-64135">
              <a:lnSpc>
                <a:spcPct val="100000"/>
              </a:lnSpc>
              <a:spcBef>
                <a:spcPts val="100"/>
              </a:spcBef>
              <a:buSzPct val="83000"/>
              <a:buAutoNum type="arabicPeriod"/>
              <a:tabLst>
                <a:tab pos="76835" algn="l"/>
              </a:tabLst>
            </a:pPr>
            <a:r>
              <a:rPr sz="1000" spc="-5" dirty="0">
                <a:latin typeface="微软雅黑" panose="020B0503020204020204" charset="-122"/>
                <a:ea typeface="微软雅黑" panose="020B0503020204020204" charset="-122"/>
                <a:cs typeface="微软雅黑" panose="020B0503020204020204" charset="-122"/>
                <a:sym typeface="+mn-ea"/>
              </a:rPr>
              <a:t>Guang Jian Liu, </a:t>
            </a:r>
            <a:r>
              <a:rPr sz="1000" dirty="0">
                <a:latin typeface="微软雅黑" panose="020B0503020204020204" charset="-122"/>
                <a:ea typeface="微软雅黑" panose="020B0503020204020204" charset="-122"/>
                <a:cs typeface="微软雅黑" panose="020B0503020204020204" charset="-122"/>
                <a:sym typeface="+mn-ea"/>
              </a:rPr>
              <a:t>et </a:t>
            </a:r>
            <a:r>
              <a:rPr sz="1000" spc="-5" dirty="0">
                <a:latin typeface="微软雅黑" panose="020B0503020204020204" charset="-122"/>
                <a:ea typeface="微软雅黑" panose="020B0503020204020204" charset="-122"/>
                <a:cs typeface="微软雅黑" panose="020B0503020204020204" charset="-122"/>
                <a:sym typeface="+mn-ea"/>
              </a:rPr>
              <a:t>al. CNS Neurol Disord Drug Targets. </a:t>
            </a:r>
            <a:r>
              <a:rPr sz="1000" dirty="0">
                <a:latin typeface="微软雅黑" panose="020B0503020204020204" charset="-122"/>
                <a:ea typeface="微软雅黑" panose="020B0503020204020204" charset="-122"/>
                <a:cs typeface="微软雅黑" panose="020B0503020204020204" charset="-122"/>
                <a:sym typeface="+mn-ea"/>
              </a:rPr>
              <a:t>2011.</a:t>
            </a:r>
            <a:r>
              <a:rPr sz="1000" spc="114" dirty="0">
                <a:latin typeface="微软雅黑" panose="020B0503020204020204" charset="-122"/>
                <a:ea typeface="微软雅黑" panose="020B0503020204020204" charset="-122"/>
                <a:cs typeface="微软雅黑" panose="020B0503020204020204" charset="-122"/>
                <a:sym typeface="+mn-ea"/>
              </a:rPr>
              <a:t> </a:t>
            </a:r>
            <a:r>
              <a:rPr sz="1000" spc="-5" dirty="0">
                <a:latin typeface="微软雅黑" panose="020B0503020204020204" charset="-122"/>
                <a:ea typeface="微软雅黑" panose="020B0503020204020204" charset="-122"/>
                <a:cs typeface="微软雅黑" panose="020B0503020204020204" charset="-122"/>
                <a:sym typeface="+mn-ea"/>
              </a:rPr>
              <a:t>10(7):834-44.</a:t>
            </a:r>
            <a:endParaRPr sz="1000">
              <a:latin typeface="微软雅黑" panose="020B0503020204020204" charset="-122"/>
              <a:ea typeface="微软雅黑" panose="020B0503020204020204" charset="-122"/>
              <a:cs typeface="微软雅黑" panose="020B0503020204020204" charset="-122"/>
            </a:endParaRPr>
          </a:p>
          <a:p>
            <a:pPr marL="98425" indent="-86360">
              <a:lnSpc>
                <a:spcPct val="100000"/>
              </a:lnSpc>
              <a:buSzPct val="83000"/>
              <a:buAutoNum type="arabicPeriod"/>
              <a:tabLst>
                <a:tab pos="99060" algn="l"/>
              </a:tabLst>
            </a:pPr>
            <a:r>
              <a:rPr sz="1000" dirty="0">
                <a:latin typeface="微软雅黑" panose="020B0503020204020204" charset="-122"/>
                <a:ea typeface="微软雅黑" panose="020B0503020204020204" charset="-122"/>
                <a:cs typeface="微软雅黑" panose="020B0503020204020204" charset="-122"/>
                <a:sym typeface="+mn-ea"/>
              </a:rPr>
              <a:t>S M </a:t>
            </a:r>
            <a:r>
              <a:rPr sz="1000" spc="-5" dirty="0">
                <a:latin typeface="微软雅黑" panose="020B0503020204020204" charset="-122"/>
                <a:ea typeface="微软雅黑" panose="020B0503020204020204" charset="-122"/>
                <a:cs typeface="微软雅黑" panose="020B0503020204020204" charset="-122"/>
                <a:sym typeface="+mn-ea"/>
              </a:rPr>
              <a:t>Dorhout Mees, </a:t>
            </a:r>
            <a:r>
              <a:rPr sz="1000" dirty="0">
                <a:latin typeface="微软雅黑" panose="020B0503020204020204" charset="-122"/>
                <a:ea typeface="微软雅黑" panose="020B0503020204020204" charset="-122"/>
                <a:cs typeface="微软雅黑" panose="020B0503020204020204" charset="-122"/>
                <a:sym typeface="+mn-ea"/>
              </a:rPr>
              <a:t>et </a:t>
            </a:r>
            <a:r>
              <a:rPr sz="1000" spc="-5" dirty="0">
                <a:latin typeface="微软雅黑" panose="020B0503020204020204" charset="-122"/>
                <a:ea typeface="微软雅黑" panose="020B0503020204020204" charset="-122"/>
                <a:cs typeface="微软雅黑" panose="020B0503020204020204" charset="-122"/>
                <a:sym typeface="+mn-ea"/>
              </a:rPr>
              <a:t>al. Cochrane Database Syst Rev. </a:t>
            </a:r>
            <a:r>
              <a:rPr sz="1000" dirty="0">
                <a:latin typeface="微软雅黑" panose="020B0503020204020204" charset="-122"/>
                <a:ea typeface="微软雅黑" panose="020B0503020204020204" charset="-122"/>
                <a:cs typeface="微软雅黑" panose="020B0503020204020204" charset="-122"/>
                <a:sym typeface="+mn-ea"/>
              </a:rPr>
              <a:t>2007 Jul</a:t>
            </a:r>
            <a:r>
              <a:rPr sz="1000" spc="90" dirty="0">
                <a:latin typeface="微软雅黑" panose="020B0503020204020204" charset="-122"/>
                <a:ea typeface="微软雅黑" panose="020B0503020204020204" charset="-122"/>
                <a:cs typeface="微软雅黑" panose="020B0503020204020204" charset="-122"/>
                <a:sym typeface="+mn-ea"/>
              </a:rPr>
              <a:t> </a:t>
            </a:r>
            <a:r>
              <a:rPr sz="1000" spc="-5" dirty="0">
                <a:latin typeface="微软雅黑" panose="020B0503020204020204" charset="-122"/>
                <a:ea typeface="微软雅黑" panose="020B0503020204020204" charset="-122"/>
                <a:cs typeface="微软雅黑" panose="020B0503020204020204" charset="-122"/>
                <a:sym typeface="+mn-ea"/>
              </a:rPr>
              <a:t>18;2007:CD000277.</a:t>
            </a:r>
            <a:endParaRPr lang="zh-CN" altLang="en-US" sz="1000" spc="-5" dirty="0">
              <a:latin typeface="微软雅黑" panose="020B0503020204020204" charset="-122"/>
              <a:ea typeface="微软雅黑" panose="020B0503020204020204" charset="-122"/>
              <a:cs typeface="微软雅黑" panose="020B0503020204020204" charset="-122"/>
              <a:sym typeface="+mn-ea"/>
            </a:endParaRPr>
          </a:p>
        </p:txBody>
      </p:sp>
      <p:grpSp>
        <p:nvGrpSpPr>
          <p:cNvPr id="3" name="组合 2"/>
          <p:cNvGrpSpPr/>
          <p:nvPr/>
        </p:nvGrpSpPr>
        <p:grpSpPr>
          <a:xfrm>
            <a:off x="661035" y="961390"/>
            <a:ext cx="5715000" cy="2889250"/>
            <a:chOff x="1041" y="2389"/>
            <a:chExt cx="9000" cy="4550"/>
          </a:xfrm>
        </p:grpSpPr>
        <p:grpSp>
          <p:nvGrpSpPr>
            <p:cNvPr id="10" name="组合 9"/>
            <p:cNvGrpSpPr/>
            <p:nvPr/>
          </p:nvGrpSpPr>
          <p:grpSpPr>
            <a:xfrm>
              <a:off x="1244" y="3389"/>
              <a:ext cx="8535" cy="3550"/>
              <a:chOff x="840" y="2811"/>
              <a:chExt cx="8535" cy="3550"/>
            </a:xfrm>
          </p:grpSpPr>
          <p:sp>
            <p:nvSpPr>
              <p:cNvPr id="24" name="object 24"/>
              <p:cNvSpPr txBox="1"/>
              <p:nvPr/>
            </p:nvSpPr>
            <p:spPr>
              <a:xfrm>
                <a:off x="840" y="3840"/>
                <a:ext cx="8535" cy="2521"/>
              </a:xfrm>
              <a:prstGeom prst="rect">
                <a:avLst/>
              </a:prstGeom>
            </p:spPr>
            <p:txBody>
              <a:bodyPr vert="horz" wrap="square" lIns="0" tIns="12065" rIns="0" bIns="0" rtlCol="0">
                <a:spAutoFit/>
              </a:bodyPr>
              <a:p>
                <a:pPr marL="1657350">
                  <a:lnSpc>
                    <a:spcPct val="100000"/>
                  </a:lnSpc>
                  <a:spcBef>
                    <a:spcPts val="95"/>
                  </a:spcBef>
                  <a:tabLst>
                    <a:tab pos="3780790" algn="l"/>
                  </a:tabLst>
                </a:pPr>
                <a:r>
                  <a:rPr sz="1000" dirty="0">
                    <a:latin typeface="微软雅黑" panose="020B0503020204020204" charset="-122"/>
                    <a:ea typeface="微软雅黑" panose="020B0503020204020204" charset="-122"/>
                    <a:cs typeface="微软雅黑" panose="020B0503020204020204" charset="-122"/>
                  </a:rPr>
                  <a:t>尼莫地平注射</a:t>
                </a:r>
                <a:r>
                  <a:rPr sz="1000" spc="-5" dirty="0">
                    <a:latin typeface="微软雅黑" panose="020B0503020204020204" charset="-122"/>
                    <a:ea typeface="微软雅黑" panose="020B0503020204020204" charset="-122"/>
                    <a:cs typeface="微软雅黑" panose="020B0503020204020204" charset="-122"/>
                  </a:rPr>
                  <a:t>液	</a:t>
                </a:r>
                <a:r>
                  <a:rPr sz="1000" dirty="0">
                    <a:latin typeface="微软雅黑" panose="020B0503020204020204" charset="-122"/>
                    <a:ea typeface="微软雅黑" panose="020B0503020204020204" charset="-122"/>
                    <a:cs typeface="微软雅黑" panose="020B0503020204020204" charset="-122"/>
                  </a:rPr>
                  <a:t>尼莫地平片</a:t>
                </a:r>
                <a:r>
                  <a:rPr sz="1000" spc="-10" dirty="0">
                    <a:latin typeface="微软雅黑" panose="020B0503020204020204" charset="-122"/>
                    <a:ea typeface="微软雅黑" panose="020B0503020204020204" charset="-122"/>
                    <a:cs typeface="微软雅黑" panose="020B0503020204020204" charset="-122"/>
                  </a:rPr>
                  <a:t>/</a:t>
                </a:r>
                <a:r>
                  <a:rPr sz="1000" dirty="0">
                    <a:latin typeface="微软雅黑" panose="020B0503020204020204" charset="-122"/>
                    <a:ea typeface="微软雅黑" panose="020B0503020204020204" charset="-122"/>
                    <a:cs typeface="微软雅黑" panose="020B0503020204020204" charset="-122"/>
                  </a:rPr>
                  <a:t>胶囊</a:t>
                </a:r>
                <a:r>
                  <a:rPr sz="1000" spc="-5" dirty="0">
                    <a:latin typeface="微软雅黑" panose="020B0503020204020204" charset="-122"/>
                    <a:ea typeface="微软雅黑" panose="020B0503020204020204" charset="-122"/>
                    <a:cs typeface="微软雅黑" panose="020B0503020204020204" charset="-122"/>
                  </a:rPr>
                  <a:t>剂</a:t>
                </a:r>
                <a:endParaRPr sz="1000">
                  <a:latin typeface="微软雅黑" panose="020B0503020204020204" charset="-122"/>
                  <a:ea typeface="微软雅黑" panose="020B0503020204020204" charset="-122"/>
                  <a:cs typeface="微软雅黑" panose="020B0503020204020204" charset="-122"/>
                </a:endParaRPr>
              </a:p>
              <a:p>
                <a:pPr marL="310515" indent="-147955">
                  <a:lnSpc>
                    <a:spcPct val="100000"/>
                  </a:lnSpc>
                  <a:spcBef>
                    <a:spcPts val="1120"/>
                  </a:spcBef>
                  <a:buSzPct val="93000"/>
                  <a:buAutoNum type="arabicPeriod"/>
                  <a:tabLst>
                    <a:tab pos="311150" algn="l"/>
                  </a:tabLst>
                </a:pPr>
                <a:r>
                  <a:rPr sz="1400" dirty="0">
                    <a:latin typeface="微软雅黑" panose="020B0503020204020204" charset="-122"/>
                    <a:ea typeface="微软雅黑" panose="020B0503020204020204" charset="-122"/>
                    <a:cs typeface="微软雅黑" panose="020B0503020204020204" charset="-122"/>
                  </a:rPr>
                  <a:t>传统序贯疗法易发生静脉炎等不良反应</a:t>
                </a:r>
                <a:r>
                  <a:rPr sz="1400" spc="5" dirty="0">
                    <a:latin typeface="微软雅黑" panose="020B0503020204020204" charset="-122"/>
                    <a:ea typeface="微软雅黑" panose="020B0503020204020204" charset="-122"/>
                    <a:cs typeface="微软雅黑" panose="020B0503020204020204" charset="-122"/>
                  </a:rPr>
                  <a:t>；</a:t>
                </a:r>
                <a:endParaRPr sz="1400">
                  <a:latin typeface="微软雅黑" panose="020B0503020204020204" charset="-122"/>
                  <a:ea typeface="微软雅黑" panose="020B0503020204020204" charset="-122"/>
                  <a:cs typeface="微软雅黑" panose="020B0503020204020204" charset="-122"/>
                </a:endParaRPr>
              </a:p>
              <a:p>
                <a:pPr marL="163195" marR="43180">
                  <a:lnSpc>
                    <a:spcPct val="150000"/>
                  </a:lnSpc>
                  <a:buClr>
                    <a:srgbClr val="000000"/>
                  </a:buClr>
                  <a:buSzPct val="93000"/>
                  <a:buFont typeface="΢"/>
                  <a:buAutoNum type="arabicPeriod"/>
                  <a:tabLst>
                    <a:tab pos="362585" algn="l"/>
                  </a:tabLst>
                </a:pPr>
                <a:r>
                  <a:rPr sz="1400" b="1" spc="-5" dirty="0">
                    <a:solidFill>
                      <a:srgbClr val="C00000"/>
                    </a:solidFill>
                    <a:latin typeface="微软雅黑" panose="020B0503020204020204" charset="-122"/>
                    <a:ea typeface="微软雅黑" panose="020B0503020204020204" charset="-122"/>
                    <a:cs typeface="微软雅黑" panose="020B0503020204020204" charset="-122"/>
                  </a:rPr>
                  <a:t>36%-45%</a:t>
                </a:r>
                <a:r>
                  <a:rPr sz="1400" dirty="0">
                    <a:latin typeface="微软雅黑" panose="020B0503020204020204" charset="-122"/>
                    <a:ea typeface="微软雅黑" panose="020B0503020204020204" charset="-122"/>
                    <a:cs typeface="微软雅黑" panose="020B0503020204020204" charset="-122"/>
                  </a:rPr>
                  <a:t>的东亚人群无法有效代谢酒精</a:t>
                </a:r>
                <a:r>
                  <a:rPr sz="1350" spc="7" baseline="22000" dirty="0">
                    <a:latin typeface="微软雅黑" panose="020B0503020204020204" charset="-122"/>
                    <a:ea typeface="微软雅黑" panose="020B0503020204020204" charset="-122"/>
                    <a:cs typeface="微软雅黑" panose="020B0503020204020204" charset="-122"/>
                  </a:rPr>
                  <a:t>1</a:t>
                </a:r>
                <a:r>
                  <a:rPr sz="1400" dirty="0">
                    <a:latin typeface="微软雅黑" panose="020B0503020204020204" charset="-122"/>
                    <a:ea typeface="微软雅黑" panose="020B0503020204020204" charset="-122"/>
                    <a:cs typeface="微软雅黑" panose="020B0503020204020204" charset="-122"/>
                  </a:rPr>
                  <a:t>，尼莫地平注射液酒</a:t>
                </a:r>
                <a:r>
                  <a:rPr sz="1400" dirty="0">
                    <a:latin typeface="微软雅黑" panose="020B0503020204020204" charset="-122"/>
                    <a:ea typeface="微软雅黑" panose="020B0503020204020204" charset="-122"/>
                    <a:cs typeface="微软雅黑" panose="020B0503020204020204" charset="-122"/>
                  </a:rPr>
                  <a:t>精 含量高达</a:t>
                </a:r>
                <a:r>
                  <a:rPr sz="1400" b="1" spc="-5" dirty="0">
                    <a:solidFill>
                      <a:srgbClr val="C00000"/>
                    </a:solidFill>
                    <a:latin typeface="微软雅黑" panose="020B0503020204020204" charset="-122"/>
                    <a:ea typeface="微软雅黑" panose="020B0503020204020204" charset="-122"/>
                    <a:cs typeface="微软雅黑" panose="020B0503020204020204" charset="-122"/>
                  </a:rPr>
                  <a:t>23.7%</a:t>
                </a:r>
                <a:r>
                  <a:rPr sz="1400" spc="-5" dirty="0">
                    <a:latin typeface="微软雅黑" panose="020B0503020204020204" charset="-122"/>
                    <a:ea typeface="微软雅黑" panose="020B0503020204020204" charset="-122"/>
                    <a:cs typeface="微软雅黑" panose="020B0503020204020204" charset="-122"/>
                  </a:rPr>
                  <a:t>，</a:t>
                </a:r>
                <a:r>
                  <a:rPr sz="1400" dirty="0">
                    <a:latin typeface="微软雅黑" panose="020B0503020204020204" charset="-122"/>
                    <a:ea typeface="微软雅黑" panose="020B0503020204020204" charset="-122"/>
                    <a:cs typeface="微软雅黑" panose="020B0503020204020204" charset="-122"/>
                  </a:rPr>
                  <a:t>使用注射液易发生双硫仑反应，</a:t>
                </a:r>
                <a:r>
                  <a:rPr sz="1400" b="1" dirty="0">
                    <a:solidFill>
                      <a:srgbClr val="C00000"/>
                    </a:solidFill>
                    <a:latin typeface="微软雅黑" panose="020B0503020204020204" charset="-122"/>
                    <a:ea typeface="微软雅黑" panose="020B0503020204020204" charset="-122"/>
                    <a:cs typeface="微软雅黑" panose="020B0503020204020204" charset="-122"/>
                  </a:rPr>
                  <a:t>限制患者用药</a:t>
                </a:r>
                <a:r>
                  <a:rPr sz="1400" spc="5" dirty="0">
                    <a:latin typeface="微软雅黑" panose="020B0503020204020204" charset="-122"/>
                    <a:ea typeface="微软雅黑" panose="020B0503020204020204" charset="-122"/>
                    <a:cs typeface="微软雅黑" panose="020B0503020204020204" charset="-122"/>
                  </a:rPr>
                  <a:t>。</a:t>
                </a:r>
                <a:endParaRPr sz="1400">
                  <a:latin typeface="微软雅黑" panose="020B0503020204020204" charset="-122"/>
                  <a:ea typeface="微软雅黑" panose="020B0503020204020204" charset="-122"/>
                  <a:cs typeface="微软雅黑" panose="020B0503020204020204" charset="-122"/>
                </a:endParaRPr>
              </a:p>
              <a:p>
                <a:pPr marL="50800">
                  <a:lnSpc>
                    <a:spcPct val="100000"/>
                  </a:lnSpc>
                  <a:spcBef>
                    <a:spcPts val="1670"/>
                  </a:spcBef>
                </a:pPr>
                <a:endParaRPr sz="1400">
                  <a:latin typeface="微软雅黑" panose="020B0503020204020204" charset="-122"/>
                  <a:ea typeface="微软雅黑" panose="020B0503020204020204" charset="-122"/>
                  <a:cs typeface="微软雅黑" panose="020B0503020204020204" charset="-122"/>
                </a:endParaRPr>
              </a:p>
            </p:txBody>
          </p:sp>
          <p:sp>
            <p:nvSpPr>
              <p:cNvPr id="8" name="object 17"/>
              <p:cNvSpPr txBox="1"/>
              <p:nvPr/>
            </p:nvSpPr>
            <p:spPr>
              <a:xfrm>
                <a:off x="3525" y="2811"/>
                <a:ext cx="833" cy="36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5-14</a:t>
                </a:r>
                <a:r>
                  <a:rPr sz="1400" spc="5" dirty="0">
                    <a:latin typeface="微软雅黑" panose="020B0503020204020204" charset="-122"/>
                    <a:ea typeface="微软雅黑" panose="020B0503020204020204" charset="-122"/>
                    <a:cs typeface="微软雅黑" panose="020B0503020204020204" charset="-122"/>
                  </a:rPr>
                  <a:t>天</a:t>
                </a:r>
                <a:endParaRPr sz="1400">
                  <a:latin typeface="微软雅黑" panose="020B0503020204020204" charset="-122"/>
                  <a:ea typeface="微软雅黑" panose="020B0503020204020204" charset="-122"/>
                  <a:cs typeface="微软雅黑" panose="020B0503020204020204" charset="-122"/>
                </a:endParaRPr>
              </a:p>
            </p:txBody>
          </p:sp>
          <p:sp>
            <p:nvSpPr>
              <p:cNvPr id="9" name="object 18"/>
              <p:cNvSpPr txBox="1"/>
              <p:nvPr/>
            </p:nvSpPr>
            <p:spPr>
              <a:xfrm>
                <a:off x="6952" y="2819"/>
                <a:ext cx="463" cy="36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7</a:t>
                </a:r>
                <a:r>
                  <a:rPr sz="1400" spc="5" dirty="0">
                    <a:latin typeface="微软雅黑" panose="020B0503020204020204" charset="-122"/>
                    <a:ea typeface="微软雅黑" panose="020B0503020204020204" charset="-122"/>
                    <a:cs typeface="微软雅黑" panose="020B0503020204020204" charset="-122"/>
                  </a:rPr>
                  <a:t>天</a:t>
                </a:r>
                <a:endParaRPr sz="1400">
                  <a:latin typeface="微软雅黑" panose="020B0503020204020204" charset="-122"/>
                  <a:ea typeface="微软雅黑" panose="020B0503020204020204" charset="-122"/>
                  <a:cs typeface="微软雅黑" panose="020B0503020204020204" charset="-122"/>
                </a:endParaRPr>
              </a:p>
            </p:txBody>
          </p:sp>
          <p:sp>
            <p:nvSpPr>
              <p:cNvPr id="11" name="object 16"/>
              <p:cNvSpPr/>
              <p:nvPr/>
            </p:nvSpPr>
            <p:spPr>
              <a:xfrm>
                <a:off x="1657" y="2924"/>
                <a:ext cx="6729" cy="637"/>
              </a:xfrm>
              <a:custGeom>
                <a:avLst/>
                <a:gdLst/>
                <a:ahLst/>
                <a:cxnLst/>
                <a:rect l="l" t="t" r="r" b="b"/>
                <a:pathLst>
                  <a:path w="4272915" h="404494">
                    <a:moveTo>
                      <a:pt x="4272356" y="210185"/>
                    </a:moveTo>
                    <a:lnTo>
                      <a:pt x="14008" y="187401"/>
                    </a:lnTo>
                    <a:lnTo>
                      <a:pt x="14008" y="0"/>
                    </a:lnTo>
                    <a:lnTo>
                      <a:pt x="1308" y="0"/>
                    </a:lnTo>
                    <a:lnTo>
                      <a:pt x="1308" y="187337"/>
                    </a:lnTo>
                    <a:lnTo>
                      <a:pt x="76" y="187325"/>
                    </a:lnTo>
                    <a:lnTo>
                      <a:pt x="0" y="200025"/>
                    </a:lnTo>
                    <a:lnTo>
                      <a:pt x="1308" y="200037"/>
                    </a:lnTo>
                    <a:lnTo>
                      <a:pt x="1308" y="404495"/>
                    </a:lnTo>
                    <a:lnTo>
                      <a:pt x="14008" y="404495"/>
                    </a:lnTo>
                    <a:lnTo>
                      <a:pt x="14008" y="200101"/>
                    </a:lnTo>
                    <a:lnTo>
                      <a:pt x="4272280" y="222885"/>
                    </a:lnTo>
                    <a:lnTo>
                      <a:pt x="4272356" y="210185"/>
                    </a:lnTo>
                    <a:close/>
                  </a:path>
                </a:pathLst>
              </a:custGeom>
              <a:solidFill>
                <a:srgbClr val="000000"/>
              </a:solidFill>
              <a:ln>
                <a:solidFill>
                  <a:schemeClr val="tx1"/>
                </a:solidFill>
              </a:ln>
            </p:spPr>
            <p:txBody>
              <a:bodyPr wrap="square" lIns="0" tIns="0" rIns="0" bIns="0" rtlCol="0"/>
              <a:p>
                <a:endParaRPr>
                  <a:latin typeface="微软雅黑" panose="020B0503020204020204" charset="-122"/>
                  <a:ea typeface="微软雅黑" panose="020B0503020204020204" charset="-122"/>
                </a:endParaRPr>
              </a:p>
            </p:txBody>
          </p:sp>
          <p:cxnSp>
            <p:nvCxnSpPr>
              <p:cNvPr id="27" name="直接连接符 26"/>
              <p:cNvCxnSpPr/>
              <p:nvPr/>
            </p:nvCxnSpPr>
            <p:spPr>
              <a:xfrm flipH="1">
                <a:off x="8369" y="2945"/>
                <a:ext cx="11" cy="687"/>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31" name="直接连接符 30"/>
              <p:cNvCxnSpPr/>
              <p:nvPr/>
            </p:nvCxnSpPr>
            <p:spPr>
              <a:xfrm flipH="1">
                <a:off x="5609" y="2877"/>
                <a:ext cx="11" cy="687"/>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grpSp>
        <p:sp>
          <p:nvSpPr>
            <p:cNvPr id="12" name="矩形 11"/>
            <p:cNvSpPr/>
            <p:nvPr/>
          </p:nvSpPr>
          <p:spPr>
            <a:xfrm>
              <a:off x="1041" y="2789"/>
              <a:ext cx="9000" cy="3720"/>
            </a:xfrm>
            <a:prstGeom prst="rect">
              <a:avLst/>
            </a:prstGeom>
            <a:noFill/>
            <a:ln>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18" name="圆角矩形 17"/>
            <p:cNvSpPr/>
            <p:nvPr/>
          </p:nvSpPr>
          <p:spPr>
            <a:xfrm>
              <a:off x="3253" y="2389"/>
              <a:ext cx="4120" cy="840"/>
            </a:xfrm>
            <a:prstGeom prst="roundRect">
              <a:avLst>
                <a:gd name="adj" fmla="val 32857"/>
              </a:avLst>
            </a:prstGeom>
            <a:solidFill>
              <a:srgbClr val="009E4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b="1" dirty="0">
                  <a:solidFill>
                    <a:srgbClr val="FFFFFF"/>
                  </a:solidFill>
                  <a:latin typeface="微软雅黑" panose="020B0503020204020204" charset="-122"/>
                  <a:ea typeface="微软雅黑" panose="020B0503020204020204" charset="-122"/>
                  <a:cs typeface="微软雅黑" panose="020B0503020204020204" charset="-122"/>
                  <a:sym typeface="+mn-ea"/>
                </a:rPr>
                <a:t>序贯疗法</a:t>
              </a:r>
              <a:endParaRPr lang="zh-CN" b="1" dirty="0">
                <a:solidFill>
                  <a:srgbClr val="FFFFFF"/>
                </a:solidFill>
                <a:latin typeface="微软雅黑" panose="020B0503020204020204" charset="-122"/>
                <a:ea typeface="微软雅黑" panose="020B0503020204020204" charset="-122"/>
                <a:cs typeface="微软雅黑" panose="020B0503020204020204" charset="-122"/>
                <a:sym typeface="+mn-ea"/>
              </a:endParaRPr>
            </a:p>
          </p:txBody>
        </p:sp>
      </p:grpSp>
      <p:grpSp>
        <p:nvGrpSpPr>
          <p:cNvPr id="21" name="组合 20"/>
          <p:cNvGrpSpPr/>
          <p:nvPr/>
        </p:nvGrpSpPr>
        <p:grpSpPr>
          <a:xfrm>
            <a:off x="6604635" y="961390"/>
            <a:ext cx="5715000" cy="2764790"/>
            <a:chOff x="10401" y="2389"/>
            <a:chExt cx="9000" cy="4354"/>
          </a:xfrm>
        </p:grpSpPr>
        <p:grpSp>
          <p:nvGrpSpPr>
            <p:cNvPr id="16" name="组合 15"/>
            <p:cNvGrpSpPr/>
            <p:nvPr/>
          </p:nvGrpSpPr>
          <p:grpSpPr>
            <a:xfrm>
              <a:off x="10735" y="3295"/>
              <a:ext cx="8392" cy="3449"/>
              <a:chOff x="10426" y="2273"/>
              <a:chExt cx="8392" cy="3449"/>
            </a:xfrm>
          </p:grpSpPr>
          <p:sp>
            <p:nvSpPr>
              <p:cNvPr id="25" name="object 25"/>
              <p:cNvSpPr txBox="1"/>
              <p:nvPr/>
            </p:nvSpPr>
            <p:spPr>
              <a:xfrm>
                <a:off x="10426" y="3200"/>
                <a:ext cx="8392" cy="2522"/>
              </a:xfrm>
              <a:prstGeom prst="rect">
                <a:avLst/>
              </a:prstGeom>
            </p:spPr>
            <p:txBody>
              <a:bodyPr vert="horz" wrap="square" lIns="0" tIns="12700" rIns="0" bIns="0" rtlCol="0">
                <a:spAutoFit/>
              </a:bodyPr>
              <a:p>
                <a:pPr marL="12700" marR="5080">
                  <a:lnSpc>
                    <a:spcPct val="150000"/>
                  </a:lnSpc>
                  <a:spcBef>
                    <a:spcPts val="100"/>
                  </a:spcBef>
                  <a:buSzPct val="93000"/>
                  <a:buAutoNum type="arabicPeriod"/>
                  <a:tabLst>
                    <a:tab pos="160655" algn="l"/>
                  </a:tabLst>
                </a:pPr>
                <a:r>
                  <a:rPr sz="1400" dirty="0">
                    <a:latin typeface="微软雅黑" panose="020B0503020204020204" charset="-122"/>
                    <a:ea typeface="微软雅黑" panose="020B0503020204020204" charset="-122"/>
                    <a:cs typeface="微软雅黑" panose="020B0503020204020204" charset="-122"/>
                  </a:rPr>
                  <a:t>尼莫地平口服溶液实现</a:t>
                </a:r>
                <a:r>
                  <a:rPr sz="1400" b="1" dirty="0">
                    <a:solidFill>
                      <a:srgbClr val="C00000"/>
                    </a:solidFill>
                    <a:latin typeface="微软雅黑" panose="020B0503020204020204" charset="-122"/>
                    <a:ea typeface="微软雅黑" panose="020B0503020204020204" charset="-122"/>
                    <a:cs typeface="微软雅黑" panose="020B0503020204020204" charset="-122"/>
                  </a:rPr>
                  <a:t>全程口服给药</a:t>
                </a:r>
                <a:r>
                  <a:rPr sz="1400" dirty="0">
                    <a:latin typeface="微软雅黑" panose="020B0503020204020204" charset="-122"/>
                    <a:ea typeface="微软雅黑" panose="020B0503020204020204" charset="-122"/>
                    <a:cs typeface="微软雅黑" panose="020B0503020204020204" charset="-122"/>
                  </a:rPr>
                  <a:t>，可避免传统序贯疗法引发</a:t>
                </a:r>
                <a:r>
                  <a:rPr sz="1400" dirty="0">
                    <a:latin typeface="微软雅黑" panose="020B0503020204020204" charset="-122"/>
                    <a:ea typeface="微软雅黑" panose="020B0503020204020204" charset="-122"/>
                    <a:cs typeface="微软雅黑" panose="020B0503020204020204" charset="-122"/>
                  </a:rPr>
                  <a:t>的 不良反应</a:t>
                </a:r>
                <a:r>
                  <a:rPr sz="1400" spc="5" dirty="0">
                    <a:latin typeface="微软雅黑" panose="020B0503020204020204" charset="-122"/>
                    <a:ea typeface="微软雅黑" panose="020B0503020204020204" charset="-122"/>
                    <a:cs typeface="微软雅黑" panose="020B0503020204020204" charset="-122"/>
                  </a:rPr>
                  <a:t>；</a:t>
                </a:r>
                <a:endParaRPr sz="1400">
                  <a:latin typeface="微软雅黑" panose="020B0503020204020204" charset="-122"/>
                  <a:ea typeface="微软雅黑" panose="020B0503020204020204" charset="-122"/>
                  <a:cs typeface="微软雅黑" panose="020B0503020204020204" charset="-122"/>
                </a:endParaRPr>
              </a:p>
              <a:p>
                <a:pPr marL="12700" marR="129540">
                  <a:lnSpc>
                    <a:spcPct val="150000"/>
                  </a:lnSpc>
                  <a:buSzPct val="93000"/>
                  <a:buAutoNum type="arabicPeriod"/>
                  <a:tabLst>
                    <a:tab pos="160655" algn="l"/>
                  </a:tabLst>
                </a:pPr>
                <a:r>
                  <a:rPr sz="1400" spc="-5" dirty="0">
                    <a:latin typeface="微软雅黑" panose="020B0503020204020204" charset="-122"/>
                    <a:ea typeface="微软雅黑" panose="020B0503020204020204" charset="-122"/>
                    <a:cs typeface="微软雅黑" panose="020B0503020204020204" charset="-122"/>
                  </a:rPr>
                  <a:t>尼莫地平口服溶液酒精含量仅为0.4%，为酒精过敏患者提供用</a:t>
                </a:r>
                <a:r>
                  <a:rPr sz="1400" dirty="0">
                    <a:latin typeface="微软雅黑" panose="020B0503020204020204" charset="-122"/>
                    <a:ea typeface="微软雅黑" panose="020B0503020204020204" charset="-122"/>
                    <a:cs typeface="微软雅黑" panose="020B0503020204020204" charset="-122"/>
                  </a:rPr>
                  <a:t>药 选择</a:t>
                </a:r>
                <a:r>
                  <a:rPr sz="1400" spc="5" dirty="0">
                    <a:latin typeface="微软雅黑" panose="020B0503020204020204" charset="-122"/>
                    <a:ea typeface="微软雅黑" panose="020B0503020204020204" charset="-122"/>
                    <a:cs typeface="微软雅黑" panose="020B0503020204020204" charset="-122"/>
                  </a:rPr>
                  <a:t>。</a:t>
                </a:r>
                <a:endParaRPr sz="1400">
                  <a:latin typeface="微软雅黑" panose="020B0503020204020204" charset="-122"/>
                  <a:ea typeface="微软雅黑" panose="020B0503020204020204" charset="-122"/>
                  <a:cs typeface="微软雅黑" panose="020B0503020204020204" charset="-122"/>
                </a:endParaRPr>
              </a:p>
              <a:p>
                <a:pPr marR="156845" algn="r">
                  <a:lnSpc>
                    <a:spcPct val="100000"/>
                  </a:lnSpc>
                  <a:spcBef>
                    <a:spcPts val="1110"/>
                  </a:spcBef>
                </a:pPr>
                <a:endParaRPr sz="1000">
                  <a:latin typeface="黑体" panose="02010609060101010101" charset="-122"/>
                  <a:ea typeface="微软雅黑" panose="020B0503020204020204" charset="-122"/>
                  <a:cs typeface="黑体" panose="02010609060101010101" charset="-122"/>
                </a:endParaRPr>
              </a:p>
            </p:txBody>
          </p:sp>
          <p:grpSp>
            <p:nvGrpSpPr>
              <p:cNvPr id="4" name="组合 3"/>
              <p:cNvGrpSpPr/>
              <p:nvPr/>
            </p:nvGrpSpPr>
            <p:grpSpPr>
              <a:xfrm>
                <a:off x="10680" y="2273"/>
                <a:ext cx="6717" cy="901"/>
                <a:chOff x="10680" y="2273"/>
                <a:chExt cx="6717" cy="901"/>
              </a:xfrm>
            </p:grpSpPr>
            <p:grpSp>
              <p:nvGrpSpPr>
                <p:cNvPr id="13" name="组合 12"/>
                <p:cNvGrpSpPr/>
                <p:nvPr/>
              </p:nvGrpSpPr>
              <p:grpSpPr>
                <a:xfrm>
                  <a:off x="10680" y="2273"/>
                  <a:ext cx="6712" cy="901"/>
                  <a:chOff x="11592" y="7242"/>
                  <a:chExt cx="6712" cy="901"/>
                </a:xfrm>
              </p:grpSpPr>
              <p:sp>
                <p:nvSpPr>
                  <p:cNvPr id="14" name="object 21"/>
                  <p:cNvSpPr txBox="1"/>
                  <p:nvPr/>
                </p:nvSpPr>
                <p:spPr>
                  <a:xfrm>
                    <a:off x="14613" y="7242"/>
                    <a:ext cx="605" cy="360"/>
                  </a:xfrm>
                  <a:prstGeom prst="rect">
                    <a:avLst/>
                  </a:prstGeom>
                </p:spPr>
                <p:txBody>
                  <a:bodyPr vert="horz" wrap="square" lIns="0" tIns="13335" rIns="0" bIns="0" rtlCol="0">
                    <a:spAutoFit/>
                  </a:bodyPr>
                  <a:p>
                    <a:pPr marL="12700">
                      <a:lnSpc>
                        <a:spcPct val="100000"/>
                      </a:lnSpc>
                      <a:spcBef>
                        <a:spcPts val="105"/>
                      </a:spcBef>
                    </a:pPr>
                    <a:r>
                      <a:rPr sz="1400" spc="-5" dirty="0">
                        <a:latin typeface="微软雅黑" panose="020B0503020204020204" charset="-122"/>
                        <a:ea typeface="微软雅黑" panose="020B0503020204020204" charset="-122"/>
                        <a:cs typeface="微软雅黑" panose="020B0503020204020204" charset="-122"/>
                      </a:rPr>
                      <a:t>21</a:t>
                    </a:r>
                    <a:r>
                      <a:rPr sz="1400" spc="5" dirty="0">
                        <a:latin typeface="微软雅黑" panose="020B0503020204020204" charset="-122"/>
                        <a:ea typeface="微软雅黑" panose="020B0503020204020204" charset="-122"/>
                        <a:cs typeface="微软雅黑" panose="020B0503020204020204" charset="-122"/>
                      </a:rPr>
                      <a:t>天</a:t>
                    </a:r>
                    <a:endParaRPr sz="1400">
                      <a:latin typeface="微软雅黑" panose="020B0503020204020204" charset="-122"/>
                      <a:ea typeface="微软雅黑" panose="020B0503020204020204" charset="-122"/>
                      <a:cs typeface="微软雅黑" panose="020B0503020204020204" charset="-122"/>
                    </a:endParaRPr>
                  </a:p>
                </p:txBody>
              </p:sp>
              <p:sp>
                <p:nvSpPr>
                  <p:cNvPr id="15" name="object 22"/>
                  <p:cNvSpPr/>
                  <p:nvPr/>
                </p:nvSpPr>
                <p:spPr>
                  <a:xfrm>
                    <a:off x="11592" y="7470"/>
                    <a:ext cx="6712" cy="43"/>
                  </a:xfrm>
                  <a:custGeom>
                    <a:avLst/>
                    <a:gdLst/>
                    <a:ahLst/>
                    <a:cxnLst/>
                    <a:rect l="l" t="t" r="r" b="b"/>
                    <a:pathLst>
                      <a:path w="4262120" h="27304">
                        <a:moveTo>
                          <a:pt x="1562785" y="12700"/>
                        </a:moveTo>
                        <a:lnTo>
                          <a:pt x="1562735" y="0"/>
                        </a:lnTo>
                        <a:lnTo>
                          <a:pt x="0" y="6350"/>
                        </a:lnTo>
                        <a:lnTo>
                          <a:pt x="50" y="19050"/>
                        </a:lnTo>
                        <a:lnTo>
                          <a:pt x="1562785" y="12700"/>
                        </a:lnTo>
                        <a:close/>
                      </a:path>
                      <a:path w="4262120" h="27304">
                        <a:moveTo>
                          <a:pt x="4261536" y="14605"/>
                        </a:moveTo>
                        <a:lnTo>
                          <a:pt x="2541320" y="6350"/>
                        </a:lnTo>
                        <a:lnTo>
                          <a:pt x="2541270" y="19050"/>
                        </a:lnTo>
                        <a:lnTo>
                          <a:pt x="4261485" y="27305"/>
                        </a:lnTo>
                        <a:lnTo>
                          <a:pt x="4261536" y="14605"/>
                        </a:lnTo>
                        <a:close/>
                      </a:path>
                    </a:pathLst>
                  </a:custGeom>
                  <a:solidFill>
                    <a:srgbClr val="000000"/>
                  </a:solidFill>
                </p:spPr>
                <p:txBody>
                  <a:bodyPr wrap="square" lIns="0" tIns="0" rIns="0" bIns="0" rtlCol="0"/>
                  <a:p>
                    <a:endParaRPr>
                      <a:latin typeface="微软雅黑" panose="020B0503020204020204" charset="-122"/>
                      <a:ea typeface="微软雅黑" panose="020B0503020204020204" charset="-122"/>
                    </a:endParaRPr>
                  </a:p>
                </p:txBody>
              </p:sp>
              <p:sp>
                <p:nvSpPr>
                  <p:cNvPr id="19" name="object 23"/>
                  <p:cNvSpPr txBox="1"/>
                  <p:nvPr/>
                </p:nvSpPr>
                <p:spPr>
                  <a:xfrm>
                    <a:off x="14249" y="7882"/>
                    <a:ext cx="1639" cy="261"/>
                  </a:xfrm>
                  <a:prstGeom prst="rect">
                    <a:avLst/>
                  </a:prstGeom>
                </p:spPr>
                <p:txBody>
                  <a:bodyPr vert="horz" wrap="square" lIns="0" tIns="12065" rIns="0" bIns="0" rtlCol="0">
                    <a:spAutoFit/>
                  </a:bodyPr>
                  <a:p>
                    <a:pPr marL="12700">
                      <a:lnSpc>
                        <a:spcPct val="100000"/>
                      </a:lnSpc>
                      <a:spcBef>
                        <a:spcPts val="95"/>
                      </a:spcBef>
                    </a:pPr>
                    <a:r>
                      <a:rPr sz="1000" dirty="0">
                        <a:latin typeface="微软雅黑" panose="020B0503020204020204" charset="-122"/>
                        <a:ea typeface="微软雅黑" panose="020B0503020204020204" charset="-122"/>
                        <a:cs typeface="微软雅黑" panose="020B0503020204020204" charset="-122"/>
                      </a:rPr>
                      <a:t>尼莫地平口服溶</a:t>
                    </a:r>
                    <a:r>
                      <a:rPr sz="1000" spc="-5" dirty="0">
                        <a:latin typeface="微软雅黑" panose="020B0503020204020204" charset="-122"/>
                        <a:ea typeface="微软雅黑" panose="020B0503020204020204" charset="-122"/>
                        <a:cs typeface="微软雅黑" panose="020B0503020204020204" charset="-122"/>
                      </a:rPr>
                      <a:t>液</a:t>
                    </a:r>
                    <a:endParaRPr sz="1000">
                      <a:latin typeface="微软雅黑" panose="020B0503020204020204" charset="-122"/>
                      <a:ea typeface="微软雅黑" panose="020B0503020204020204" charset="-122"/>
                      <a:cs typeface="微软雅黑" panose="020B0503020204020204" charset="-122"/>
                    </a:endParaRPr>
                  </a:p>
                </p:txBody>
              </p:sp>
            </p:grpSp>
            <p:cxnSp>
              <p:nvCxnSpPr>
                <p:cNvPr id="58" name="直接连接符 57"/>
                <p:cNvCxnSpPr/>
                <p:nvPr/>
              </p:nvCxnSpPr>
              <p:spPr>
                <a:xfrm flipH="1">
                  <a:off x="10680" y="2294"/>
                  <a:ext cx="11" cy="687"/>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9" name="直接连接符 58"/>
                <p:cNvCxnSpPr/>
                <p:nvPr/>
              </p:nvCxnSpPr>
              <p:spPr>
                <a:xfrm flipH="1">
                  <a:off x="17386" y="2273"/>
                  <a:ext cx="11" cy="687"/>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grpSp>
        </p:grpSp>
        <p:sp>
          <p:nvSpPr>
            <p:cNvPr id="17" name="矩形 16"/>
            <p:cNvSpPr/>
            <p:nvPr/>
          </p:nvSpPr>
          <p:spPr>
            <a:xfrm>
              <a:off x="10401" y="2789"/>
              <a:ext cx="9000" cy="3720"/>
            </a:xfrm>
            <a:prstGeom prst="rect">
              <a:avLst/>
            </a:prstGeom>
            <a:noFill/>
            <a:ln>
              <a:solidFill>
                <a:srgbClr val="00B05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0" name="圆角矩形 19"/>
            <p:cNvSpPr/>
            <p:nvPr/>
          </p:nvSpPr>
          <p:spPr>
            <a:xfrm>
              <a:off x="12613" y="2389"/>
              <a:ext cx="4120" cy="840"/>
            </a:xfrm>
            <a:prstGeom prst="roundRect">
              <a:avLst>
                <a:gd name="adj" fmla="val 32857"/>
              </a:avLst>
            </a:prstGeom>
            <a:solidFill>
              <a:srgbClr val="009E4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zh-CN" b="1" dirty="0">
                  <a:solidFill>
                    <a:srgbClr val="FFFFFF"/>
                  </a:solidFill>
                  <a:latin typeface="微软雅黑" panose="020B0503020204020204" charset="-122"/>
                  <a:ea typeface="微软雅黑" panose="020B0503020204020204" charset="-122"/>
                  <a:cs typeface="微软雅黑" panose="020B0503020204020204" charset="-122"/>
                  <a:sym typeface="+mn-ea"/>
                </a:rPr>
                <a:t>全程口服</a:t>
              </a:r>
              <a:endParaRPr lang="zh-CN" altLang="zh-CN" b="1" dirty="0">
                <a:solidFill>
                  <a:srgbClr val="FFFFFF"/>
                </a:solidFill>
                <a:latin typeface="微软雅黑" panose="020B0503020204020204" charset="-122"/>
                <a:ea typeface="微软雅黑" panose="020B0503020204020204" charset="-122"/>
                <a:cs typeface="微软雅黑" panose="020B0503020204020204" charset="-122"/>
                <a:sym typeface="+mn-ea"/>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3"/>
          <p:cNvGraphicFramePr>
            <a:graphicFrameLocks noGrp="1"/>
          </p:cNvGraphicFramePr>
          <p:nvPr/>
        </p:nvGraphicFramePr>
        <p:xfrm>
          <a:off x="647484" y="4971600"/>
          <a:ext cx="551180" cy="954405"/>
        </p:xfrm>
        <a:graphic>
          <a:graphicData uri="http://schemas.openxmlformats.org/drawingml/2006/table">
            <a:tbl>
              <a:tblPr firstRow="1" bandRow="1">
                <a:tableStyleId>{2D5ABB26-0587-4C30-8999-92F81FD0307C}</a:tableStyleId>
              </a:tblPr>
              <a:tblGrid>
                <a:gridCol w="551180"/>
              </a:tblGrid>
              <a:tr h="253365">
                <a:tc>
                  <a:txBody>
                    <a:bodyPr/>
                    <a:lstStyle/>
                    <a:p>
                      <a:pPr marL="90805">
                        <a:lnSpc>
                          <a:spcPts val="1585"/>
                        </a:lnSpc>
                        <a:spcBef>
                          <a:spcPts val="310"/>
                        </a:spcBef>
                      </a:pPr>
                      <a:r>
                        <a:rPr sz="1400" b="1" spc="-5" dirty="0">
                          <a:solidFill>
                            <a:schemeClr val="bg1"/>
                          </a:solidFill>
                          <a:latin typeface="微软雅黑" panose="020B0503020204020204" charset="-122"/>
                          <a:cs typeface="微软雅黑" panose="020B0503020204020204" charset="-122"/>
                        </a:rPr>
                        <a:t>国内</a:t>
                      </a:r>
                      <a:endParaRPr sz="1400" b="1" spc="-5" dirty="0">
                        <a:solidFill>
                          <a:schemeClr val="bg1"/>
                        </a:solidFill>
                        <a:latin typeface="微软雅黑" panose="020B0503020204020204" charset="-122"/>
                        <a:cs typeface="微软雅黑" panose="020B0503020204020204" charset="-122"/>
                      </a:endParaRPr>
                    </a:p>
                  </a:txBody>
                  <a:tcPr marL="0" marR="0" marT="39370" marB="0"/>
                </a:tc>
              </a:tr>
              <a:tr h="213360">
                <a:tc>
                  <a:txBody>
                    <a:bodyPr/>
                    <a:lstStyle/>
                    <a:p>
                      <a:pPr marL="90805">
                        <a:lnSpc>
                          <a:spcPts val="1580"/>
                        </a:lnSpc>
                      </a:pPr>
                      <a:r>
                        <a:rPr sz="1400" b="1" spc="-5" dirty="0">
                          <a:solidFill>
                            <a:schemeClr val="bg1"/>
                          </a:solidFill>
                          <a:latin typeface="微软雅黑" panose="020B0503020204020204" charset="-122"/>
                          <a:cs typeface="微软雅黑" panose="020B0503020204020204" charset="-122"/>
                        </a:rPr>
                        <a:t>权威</a:t>
                      </a:r>
                      <a:endParaRPr sz="1400" b="1" spc="-5" dirty="0">
                        <a:solidFill>
                          <a:schemeClr val="bg1"/>
                        </a:solidFill>
                        <a:latin typeface="微软雅黑" panose="020B0503020204020204" charset="-122"/>
                        <a:cs typeface="微软雅黑" panose="020B0503020204020204" charset="-122"/>
                      </a:endParaRPr>
                    </a:p>
                  </a:txBody>
                  <a:tcPr marL="0" marR="0" marT="0" marB="0"/>
                </a:tc>
              </a:tr>
              <a:tr h="213995">
                <a:tc>
                  <a:txBody>
                    <a:bodyPr/>
                    <a:lstStyle/>
                    <a:p>
                      <a:pPr marL="90805">
                        <a:lnSpc>
                          <a:spcPts val="1580"/>
                        </a:lnSpc>
                      </a:pPr>
                      <a:r>
                        <a:rPr sz="1400" b="1" spc="-5" dirty="0">
                          <a:solidFill>
                            <a:schemeClr val="bg1"/>
                          </a:solidFill>
                          <a:latin typeface="微软雅黑" panose="020B0503020204020204" charset="-122"/>
                          <a:cs typeface="微软雅黑" panose="020B0503020204020204" charset="-122"/>
                        </a:rPr>
                        <a:t>指南</a:t>
                      </a:r>
                      <a:endParaRPr sz="1400" b="1" spc="-5" dirty="0">
                        <a:solidFill>
                          <a:schemeClr val="bg1"/>
                        </a:solidFill>
                        <a:latin typeface="微软雅黑" panose="020B0503020204020204" charset="-122"/>
                        <a:cs typeface="微软雅黑" panose="020B0503020204020204" charset="-122"/>
                      </a:endParaRPr>
                    </a:p>
                  </a:txBody>
                  <a:tcPr marL="0" marR="0" marT="0" marB="0"/>
                </a:tc>
              </a:tr>
              <a:tr h="273685">
                <a:tc>
                  <a:txBody>
                    <a:bodyPr/>
                    <a:lstStyle/>
                    <a:p>
                      <a:pPr marL="90805">
                        <a:lnSpc>
                          <a:spcPts val="1675"/>
                        </a:lnSpc>
                      </a:pPr>
                      <a:r>
                        <a:rPr sz="1400" b="1" spc="-5" dirty="0">
                          <a:solidFill>
                            <a:schemeClr val="bg1"/>
                          </a:solidFill>
                          <a:latin typeface="微软雅黑" panose="020B0503020204020204" charset="-122"/>
                          <a:cs typeface="微软雅黑" panose="020B0503020204020204" charset="-122"/>
                        </a:rPr>
                        <a:t>推荐</a:t>
                      </a:r>
                      <a:endParaRPr sz="1400" b="1" spc="-5" dirty="0">
                        <a:solidFill>
                          <a:schemeClr val="bg1"/>
                        </a:solidFill>
                        <a:latin typeface="微软雅黑" panose="020B0503020204020204" charset="-122"/>
                        <a:cs typeface="微软雅黑" panose="020B0503020204020204" charset="-122"/>
                      </a:endParaRPr>
                    </a:p>
                  </a:txBody>
                  <a:tcPr marL="0" marR="0" marT="0" marB="0"/>
                </a:tc>
              </a:tr>
            </a:tbl>
          </a:graphicData>
        </a:graphic>
      </p:graphicFrame>
      <p:sp>
        <p:nvSpPr>
          <p:cNvPr id="24" name="文本占位符 23"/>
          <p:cNvSpPr>
            <a:spLocks noGrp="1"/>
          </p:cNvSpPr>
          <p:nvPr>
            <p:ph type="body" idx="10"/>
          </p:nvPr>
        </p:nvSpPr>
        <p:spPr/>
        <p:txBody>
          <a:bodyPr/>
          <a:p>
            <a:r>
              <a:rPr lang="zh-CN" altLang="en-US"/>
              <a:t>有效性</a:t>
            </a:r>
            <a:endParaRPr lang="zh-CN" altLang="en-US"/>
          </a:p>
          <a:p>
            <a:endParaRPr lang="zh-CN" altLang="en-US"/>
          </a:p>
        </p:txBody>
      </p:sp>
      <p:sp>
        <p:nvSpPr>
          <p:cNvPr id="10" name="object 10"/>
          <p:cNvSpPr txBox="1">
            <a:spLocks noGrp="1"/>
          </p:cNvSpPr>
          <p:nvPr>
            <p:ph type="title"/>
          </p:nvPr>
        </p:nvSpPr>
        <p:spPr>
          <a:xfrm>
            <a:off x="1499235" y="97155"/>
            <a:ext cx="7515860" cy="464185"/>
          </a:xfrm>
          <a:prstGeom prst="rect">
            <a:avLst/>
          </a:prstGeom>
        </p:spPr>
        <p:txBody>
          <a:bodyPr vert="horz" wrap="square" lIns="0" tIns="12700" rIns="0" bIns="0" rtlCol="0">
            <a:spAutoFit/>
          </a:bodyPr>
          <a:lstStyle/>
          <a:p>
            <a:pPr marL="12700">
              <a:lnSpc>
                <a:spcPct val="100000"/>
              </a:lnSpc>
              <a:spcBef>
                <a:spcPts val="100"/>
              </a:spcBef>
            </a:pPr>
            <a:r>
              <a:rPr dirty="0"/>
              <a:t>国内外权威指南首推口</a:t>
            </a:r>
            <a:r>
              <a:rPr spc="-10" dirty="0"/>
              <a:t>服</a:t>
            </a:r>
            <a:r>
              <a:rPr dirty="0"/>
              <a:t>尼莫</a:t>
            </a:r>
            <a:r>
              <a:rPr spc="-10" dirty="0"/>
              <a:t>地</a:t>
            </a:r>
            <a:r>
              <a:rPr dirty="0"/>
              <a:t>平</a:t>
            </a:r>
            <a:endParaRPr dirty="0"/>
          </a:p>
        </p:txBody>
      </p:sp>
      <p:sp>
        <p:nvSpPr>
          <p:cNvPr id="14" name="object 14"/>
          <p:cNvSpPr txBox="1"/>
          <p:nvPr/>
        </p:nvSpPr>
        <p:spPr>
          <a:xfrm>
            <a:off x="356010" y="704139"/>
            <a:ext cx="11649710" cy="1645920"/>
          </a:xfrm>
          <a:prstGeom prst="rect">
            <a:avLst/>
          </a:prstGeom>
        </p:spPr>
        <p:txBody>
          <a:bodyPr vert="horz" wrap="square" lIns="0" tIns="167005" rIns="0" bIns="0" rtlCol="0">
            <a:spAutoFit/>
          </a:bodyPr>
          <a:lstStyle/>
          <a:p>
            <a:pPr marL="398145" indent="-343535">
              <a:lnSpc>
                <a:spcPct val="100000"/>
              </a:lnSpc>
              <a:spcBef>
                <a:spcPts val="1315"/>
              </a:spcBef>
              <a:buFont typeface="Wingdings" panose="05000000000000000000"/>
              <a:buChar char=""/>
              <a:tabLst>
                <a:tab pos="398780" algn="l"/>
              </a:tabLst>
            </a:pPr>
            <a:r>
              <a:rPr sz="2000" b="1" spc="95" dirty="0">
                <a:latin typeface="微软雅黑" panose="020B0503020204020204" charset="-122"/>
                <a:cs typeface="微软雅黑" panose="020B0503020204020204" charset="-122"/>
              </a:rPr>
              <a:t>尼莫地平是唯一能降低SAH后死亡</a:t>
            </a:r>
            <a:r>
              <a:rPr sz="2000" b="1" spc="90" dirty="0">
                <a:latin typeface="微软雅黑" panose="020B0503020204020204" charset="-122"/>
                <a:cs typeface="微软雅黑" panose="020B0503020204020204" charset="-122"/>
              </a:rPr>
              <a:t>，</a:t>
            </a:r>
            <a:r>
              <a:rPr sz="2000" b="1" spc="95" dirty="0">
                <a:latin typeface="微软雅黑" panose="020B0503020204020204" charset="-122"/>
                <a:cs typeface="微软雅黑" panose="020B0503020204020204" charset="-122"/>
              </a:rPr>
              <a:t>显著改善预后的药物</a:t>
            </a:r>
            <a:r>
              <a:rPr sz="1800" b="1" spc="60" baseline="25000" dirty="0">
                <a:latin typeface="微软雅黑" panose="020B0503020204020204" charset="-122"/>
                <a:cs typeface="微软雅黑" panose="020B0503020204020204" charset="-122"/>
              </a:rPr>
              <a:t>1,2</a:t>
            </a:r>
            <a:endParaRPr sz="1800" baseline="25000">
              <a:latin typeface="微软雅黑" panose="020B0503020204020204" charset="-122"/>
              <a:cs typeface="微软雅黑" panose="020B0503020204020204" charset="-122"/>
            </a:endParaRPr>
          </a:p>
          <a:p>
            <a:pPr marL="211455" marR="43180">
              <a:lnSpc>
                <a:spcPct val="150000"/>
              </a:lnSpc>
              <a:spcBef>
                <a:spcPts val="15"/>
              </a:spcBef>
            </a:pPr>
            <a:r>
              <a:rPr sz="1400" spc="-5" dirty="0">
                <a:latin typeface="微软雅黑" panose="020B0503020204020204" charset="-122"/>
                <a:cs typeface="微软雅黑" panose="020B0503020204020204" charset="-122"/>
              </a:rPr>
              <a:t>2项Meta分析共纳入167</a:t>
            </a:r>
            <a:r>
              <a:rPr sz="1400" dirty="0">
                <a:latin typeface="微软雅黑" panose="020B0503020204020204" charset="-122"/>
                <a:cs typeface="微软雅黑" panose="020B0503020204020204" charset="-122"/>
              </a:rPr>
              <a:t>项</a:t>
            </a:r>
            <a:r>
              <a:rPr sz="1400" spc="-5" dirty="0">
                <a:latin typeface="微软雅黑" panose="020B0503020204020204" charset="-122"/>
                <a:cs typeface="微软雅黑" panose="020B0503020204020204" charset="-122"/>
              </a:rPr>
              <a:t>研究</a:t>
            </a:r>
            <a:r>
              <a:rPr sz="1400" dirty="0">
                <a:latin typeface="微软雅黑" panose="020B0503020204020204" charset="-122"/>
                <a:cs typeface="微软雅黑" panose="020B0503020204020204" charset="-122"/>
              </a:rPr>
              <a:t>，</a:t>
            </a:r>
            <a:r>
              <a:rPr sz="1400" spc="-5" dirty="0">
                <a:latin typeface="微软雅黑" panose="020B0503020204020204" charset="-122"/>
                <a:cs typeface="微软雅黑" panose="020B0503020204020204" charset="-122"/>
              </a:rPr>
              <a:t>评估</a:t>
            </a:r>
            <a:r>
              <a:rPr sz="1400" dirty="0">
                <a:latin typeface="微软雅黑" panose="020B0503020204020204" charset="-122"/>
                <a:cs typeface="微软雅黑" panose="020B0503020204020204" charset="-122"/>
              </a:rPr>
              <a:t>aSAH</a:t>
            </a:r>
            <a:r>
              <a:rPr sz="1400" spc="-5" dirty="0">
                <a:latin typeface="微软雅黑" panose="020B0503020204020204" charset="-122"/>
                <a:cs typeface="微软雅黑" panose="020B0503020204020204" charset="-122"/>
              </a:rPr>
              <a:t>患</a:t>
            </a:r>
            <a:r>
              <a:rPr sz="1400" dirty="0">
                <a:latin typeface="微软雅黑" panose="020B0503020204020204" charset="-122"/>
                <a:cs typeface="微软雅黑" panose="020B0503020204020204" charset="-122"/>
              </a:rPr>
              <a:t>者</a:t>
            </a:r>
            <a:r>
              <a:rPr sz="1400" spc="-5" dirty="0">
                <a:latin typeface="微软雅黑" panose="020B0503020204020204" charset="-122"/>
                <a:cs typeface="微软雅黑" panose="020B0503020204020204" charset="-122"/>
              </a:rPr>
              <a:t>预后</a:t>
            </a:r>
            <a:r>
              <a:rPr sz="1400" dirty="0">
                <a:latin typeface="微软雅黑" panose="020B0503020204020204" charset="-122"/>
                <a:cs typeface="微软雅黑" panose="020B0503020204020204" charset="-122"/>
              </a:rPr>
              <a:t>治</a:t>
            </a:r>
            <a:r>
              <a:rPr sz="1400" spc="-5" dirty="0">
                <a:latin typeface="微软雅黑" panose="020B0503020204020204" charset="-122"/>
                <a:cs typeface="微软雅黑" panose="020B0503020204020204" charset="-122"/>
              </a:rPr>
              <a:t>疗相</a:t>
            </a:r>
            <a:r>
              <a:rPr sz="1400" dirty="0">
                <a:latin typeface="微软雅黑" panose="020B0503020204020204" charset="-122"/>
                <a:cs typeface="微软雅黑" panose="020B0503020204020204" charset="-122"/>
              </a:rPr>
              <a:t>关</a:t>
            </a:r>
            <a:r>
              <a:rPr sz="1400" spc="-5" dirty="0">
                <a:latin typeface="微软雅黑" panose="020B0503020204020204" charset="-122"/>
                <a:cs typeface="微软雅黑" panose="020B0503020204020204" charset="-122"/>
              </a:rPr>
              <a:t>干预</a:t>
            </a:r>
            <a:r>
              <a:rPr sz="1400" dirty="0">
                <a:latin typeface="微软雅黑" panose="020B0503020204020204" charset="-122"/>
                <a:cs typeface="微软雅黑" panose="020B0503020204020204" charset="-122"/>
              </a:rPr>
              <a:t>措</a:t>
            </a:r>
            <a:r>
              <a:rPr sz="1400" spc="-5" dirty="0">
                <a:latin typeface="微软雅黑" panose="020B0503020204020204" charset="-122"/>
                <a:cs typeface="微软雅黑" panose="020B0503020204020204" charset="-122"/>
              </a:rPr>
              <a:t>施，</a:t>
            </a:r>
            <a:r>
              <a:rPr sz="1400" dirty="0">
                <a:latin typeface="微软雅黑" panose="020B0503020204020204" charset="-122"/>
                <a:cs typeface="微软雅黑" panose="020B0503020204020204" charset="-122"/>
              </a:rPr>
              <a:t>只</a:t>
            </a:r>
            <a:r>
              <a:rPr sz="1400" spc="-5" dirty="0">
                <a:latin typeface="微软雅黑" panose="020B0503020204020204" charset="-122"/>
                <a:cs typeface="微软雅黑" panose="020B0503020204020204" charset="-122"/>
              </a:rPr>
              <a:t>有</a:t>
            </a:r>
            <a:r>
              <a:rPr sz="1400" b="1" spc="-5" dirty="0">
                <a:solidFill>
                  <a:srgbClr val="EC7C30"/>
                </a:solidFill>
                <a:latin typeface="微软雅黑" panose="020B0503020204020204" charset="-122"/>
                <a:cs typeface="微软雅黑" panose="020B0503020204020204" charset="-122"/>
              </a:rPr>
              <a:t>尼</a:t>
            </a:r>
            <a:r>
              <a:rPr sz="1400" b="1" dirty="0">
                <a:solidFill>
                  <a:srgbClr val="EC7C30"/>
                </a:solidFill>
                <a:latin typeface="微软雅黑" panose="020B0503020204020204" charset="-122"/>
                <a:cs typeface="微软雅黑" panose="020B0503020204020204" charset="-122"/>
              </a:rPr>
              <a:t>莫</a:t>
            </a:r>
            <a:r>
              <a:rPr sz="1400" b="1" spc="-5" dirty="0">
                <a:solidFill>
                  <a:srgbClr val="EC7C30"/>
                </a:solidFill>
                <a:latin typeface="微软雅黑" panose="020B0503020204020204" charset="-122"/>
                <a:cs typeface="微软雅黑" panose="020B0503020204020204" charset="-122"/>
              </a:rPr>
              <a:t>地平</a:t>
            </a:r>
            <a:r>
              <a:rPr sz="1400" dirty="0">
                <a:latin typeface="微软雅黑" panose="020B0503020204020204" charset="-122"/>
                <a:cs typeface="微软雅黑" panose="020B0503020204020204" charset="-122"/>
              </a:rPr>
              <a:t>治</a:t>
            </a:r>
            <a:r>
              <a:rPr sz="1400" spc="-5" dirty="0">
                <a:latin typeface="微软雅黑" panose="020B0503020204020204" charset="-122"/>
                <a:cs typeface="微软雅黑" panose="020B0503020204020204" charset="-122"/>
              </a:rPr>
              <a:t>疗aSAH</a:t>
            </a:r>
            <a:r>
              <a:rPr sz="1400" dirty="0">
                <a:latin typeface="微软雅黑" panose="020B0503020204020204" charset="-122"/>
                <a:cs typeface="微软雅黑" panose="020B0503020204020204" charset="-122"/>
              </a:rPr>
              <a:t>的</a:t>
            </a:r>
            <a:r>
              <a:rPr sz="1400" spc="-5" dirty="0">
                <a:latin typeface="微软雅黑" panose="020B0503020204020204" charset="-122"/>
                <a:cs typeface="微软雅黑" panose="020B0503020204020204" charset="-122"/>
              </a:rPr>
              <a:t>死亡</a:t>
            </a:r>
            <a:r>
              <a:rPr sz="1400" dirty="0">
                <a:latin typeface="微软雅黑" panose="020B0503020204020204" charset="-122"/>
                <a:cs typeface="微软雅黑" panose="020B0503020204020204" charset="-122"/>
              </a:rPr>
              <a:t>率</a:t>
            </a:r>
            <a:r>
              <a:rPr sz="1400" spc="-5" dirty="0">
                <a:latin typeface="微软雅黑" panose="020B0503020204020204" charset="-122"/>
                <a:cs typeface="微软雅黑" panose="020B0503020204020204" charset="-122"/>
              </a:rPr>
              <a:t>和不</a:t>
            </a:r>
            <a:r>
              <a:rPr sz="1400" dirty="0">
                <a:latin typeface="微软雅黑" panose="020B0503020204020204" charset="-122"/>
                <a:cs typeface="微软雅黑" panose="020B0503020204020204" charset="-122"/>
              </a:rPr>
              <a:t>良</a:t>
            </a:r>
            <a:r>
              <a:rPr sz="1400" spc="-5" dirty="0">
                <a:latin typeface="微软雅黑" panose="020B0503020204020204" charset="-122"/>
                <a:cs typeface="微软雅黑" panose="020B0503020204020204" charset="-122"/>
              </a:rPr>
              <a:t>预后</a:t>
            </a:r>
            <a:r>
              <a:rPr sz="1400" dirty="0">
                <a:latin typeface="微软雅黑" panose="020B0503020204020204" charset="-122"/>
                <a:cs typeface="微软雅黑" panose="020B0503020204020204" charset="-122"/>
              </a:rPr>
              <a:t>显</a:t>
            </a:r>
            <a:r>
              <a:rPr sz="1400" spc="-5" dirty="0">
                <a:latin typeface="微软雅黑" panose="020B0503020204020204" charset="-122"/>
                <a:cs typeface="微软雅黑" panose="020B0503020204020204" charset="-122"/>
              </a:rPr>
              <a:t>著降</a:t>
            </a:r>
            <a:r>
              <a:rPr sz="1400" dirty="0">
                <a:latin typeface="微软雅黑" panose="020B0503020204020204" charset="-122"/>
                <a:cs typeface="微软雅黑" panose="020B0503020204020204" charset="-122"/>
              </a:rPr>
              <a:t>低</a:t>
            </a:r>
            <a:r>
              <a:rPr sz="1400" spc="-5" dirty="0">
                <a:latin typeface="微软雅黑" panose="020B0503020204020204" charset="-122"/>
                <a:cs typeface="微软雅黑" panose="020B0503020204020204" charset="-122"/>
              </a:rPr>
              <a:t>，是</a:t>
            </a:r>
            <a:r>
              <a:rPr sz="1400" dirty="0">
                <a:latin typeface="微软雅黑" panose="020B0503020204020204" charset="-122"/>
                <a:cs typeface="微软雅黑" panose="020B0503020204020204" charset="-122"/>
              </a:rPr>
              <a:t>唯</a:t>
            </a:r>
            <a:r>
              <a:rPr sz="1400" spc="-5" dirty="0">
                <a:latin typeface="微软雅黑" panose="020B0503020204020204" charset="-122"/>
                <a:cs typeface="微软雅黑" panose="020B0503020204020204" charset="-122"/>
              </a:rPr>
              <a:t>一在</a:t>
            </a:r>
            <a:r>
              <a:rPr sz="1400" dirty="0">
                <a:latin typeface="微软雅黑" panose="020B0503020204020204" charset="-122"/>
                <a:cs typeface="微软雅黑" panose="020B0503020204020204" charset="-122"/>
              </a:rPr>
              <a:t>多</a:t>
            </a:r>
            <a:r>
              <a:rPr sz="1400" spc="-5" dirty="0">
                <a:latin typeface="微软雅黑" panose="020B0503020204020204" charset="-122"/>
                <a:cs typeface="微软雅黑" panose="020B0503020204020204" charset="-122"/>
              </a:rPr>
              <a:t>项研 究中提供显著获益的治疗药物</a:t>
            </a:r>
            <a:endParaRPr sz="1400">
              <a:latin typeface="微软雅黑" panose="020B0503020204020204" charset="-122"/>
              <a:cs typeface="微软雅黑" panose="020B0503020204020204" charset="-122"/>
            </a:endParaRPr>
          </a:p>
          <a:p>
            <a:pPr>
              <a:lnSpc>
                <a:spcPct val="100000"/>
              </a:lnSpc>
            </a:pPr>
            <a:endParaRPr sz="1400">
              <a:latin typeface="微软雅黑" panose="020B0503020204020204" charset="-122"/>
              <a:cs typeface="微软雅黑" panose="020B0503020204020204" charset="-122"/>
            </a:endParaRPr>
          </a:p>
          <a:p>
            <a:pPr marL="368300" indent="-342900">
              <a:lnSpc>
                <a:spcPct val="100000"/>
              </a:lnSpc>
              <a:buFont typeface="Wingdings" panose="05000000000000000000"/>
              <a:buChar char=""/>
              <a:tabLst>
                <a:tab pos="368300" algn="l"/>
              </a:tabLst>
            </a:pPr>
            <a:r>
              <a:rPr sz="2000" b="1" spc="-5" dirty="0">
                <a:latin typeface="微软雅黑" panose="020B0503020204020204" charset="-122"/>
                <a:cs typeface="微软雅黑" panose="020B0503020204020204" charset="-122"/>
              </a:rPr>
              <a:t>国内外权威指南</a:t>
            </a:r>
            <a:r>
              <a:rPr sz="2000" b="1" spc="-5" dirty="0">
                <a:solidFill>
                  <a:srgbClr val="EC7C30"/>
                </a:solidFill>
                <a:latin typeface="微软雅黑" panose="020B0503020204020204" charset="-122"/>
                <a:cs typeface="微软雅黑" panose="020B0503020204020204" charset="-122"/>
              </a:rPr>
              <a:t>首推尼莫地平口服</a:t>
            </a:r>
            <a:r>
              <a:rPr sz="2000" b="1" dirty="0">
                <a:solidFill>
                  <a:srgbClr val="EC7C30"/>
                </a:solidFill>
                <a:latin typeface="微软雅黑" panose="020B0503020204020204" charset="-122"/>
                <a:cs typeface="微软雅黑" panose="020B0503020204020204" charset="-122"/>
              </a:rPr>
              <a:t>给</a:t>
            </a:r>
            <a:r>
              <a:rPr sz="2000" b="1" spc="-5" dirty="0">
                <a:solidFill>
                  <a:srgbClr val="EC7C30"/>
                </a:solidFill>
                <a:latin typeface="微软雅黑" panose="020B0503020204020204" charset="-122"/>
                <a:cs typeface="微软雅黑" panose="020B0503020204020204" charset="-122"/>
              </a:rPr>
              <a:t>药，</a:t>
            </a:r>
            <a:r>
              <a:rPr sz="2000" b="1" dirty="0">
                <a:solidFill>
                  <a:srgbClr val="EC7C30"/>
                </a:solidFill>
                <a:latin typeface="微软雅黑" panose="020B0503020204020204" charset="-122"/>
                <a:cs typeface="微软雅黑" panose="020B0503020204020204" charset="-122"/>
              </a:rPr>
              <a:t>无</a:t>
            </a:r>
            <a:r>
              <a:rPr sz="2000" b="1" spc="-5" dirty="0">
                <a:solidFill>
                  <a:srgbClr val="EC7C30"/>
                </a:solidFill>
                <a:latin typeface="微软雅黑" panose="020B0503020204020204" charset="-122"/>
                <a:cs typeface="微软雅黑" panose="020B0503020204020204" charset="-122"/>
              </a:rPr>
              <a:t>法口</a:t>
            </a:r>
            <a:r>
              <a:rPr sz="2000" b="1" dirty="0">
                <a:solidFill>
                  <a:srgbClr val="EC7C30"/>
                </a:solidFill>
                <a:latin typeface="微软雅黑" panose="020B0503020204020204" charset="-122"/>
                <a:cs typeface="微软雅黑" panose="020B0503020204020204" charset="-122"/>
              </a:rPr>
              <a:t>服</a:t>
            </a:r>
            <a:r>
              <a:rPr sz="2000" b="1" spc="-5" dirty="0">
                <a:solidFill>
                  <a:srgbClr val="EC7C30"/>
                </a:solidFill>
                <a:latin typeface="微软雅黑" panose="020B0503020204020204" charset="-122"/>
                <a:cs typeface="微软雅黑" panose="020B0503020204020204" charset="-122"/>
              </a:rPr>
              <a:t>情况</a:t>
            </a:r>
            <a:r>
              <a:rPr sz="2000" b="1" dirty="0">
                <a:solidFill>
                  <a:srgbClr val="EC7C30"/>
                </a:solidFill>
                <a:latin typeface="微软雅黑" panose="020B0503020204020204" charset="-122"/>
                <a:cs typeface="微软雅黑" panose="020B0503020204020204" charset="-122"/>
              </a:rPr>
              <a:t>下</a:t>
            </a:r>
            <a:r>
              <a:rPr sz="2000" b="1" spc="-5" dirty="0">
                <a:solidFill>
                  <a:srgbClr val="EC7C30"/>
                </a:solidFill>
                <a:latin typeface="微软雅黑" panose="020B0503020204020204" charset="-122"/>
                <a:cs typeface="微软雅黑" panose="020B0503020204020204" charset="-122"/>
              </a:rPr>
              <a:t>才考</a:t>
            </a:r>
            <a:r>
              <a:rPr sz="2000" b="1" dirty="0">
                <a:solidFill>
                  <a:srgbClr val="EC7C30"/>
                </a:solidFill>
                <a:latin typeface="微软雅黑" panose="020B0503020204020204" charset="-122"/>
                <a:cs typeface="微软雅黑" panose="020B0503020204020204" charset="-122"/>
              </a:rPr>
              <a:t>虑</a:t>
            </a:r>
            <a:r>
              <a:rPr sz="2000" b="1" spc="-5" dirty="0">
                <a:solidFill>
                  <a:srgbClr val="EC7C30"/>
                </a:solidFill>
                <a:latin typeface="微软雅黑" panose="020B0503020204020204" charset="-122"/>
                <a:cs typeface="微软雅黑" panose="020B0503020204020204" charset="-122"/>
              </a:rPr>
              <a:t>注射</a:t>
            </a:r>
            <a:endParaRPr sz="2000">
              <a:latin typeface="微软雅黑" panose="020B0503020204020204" charset="-122"/>
              <a:cs typeface="微软雅黑" panose="020B0503020204020204" charset="-122"/>
            </a:endParaRPr>
          </a:p>
        </p:txBody>
      </p:sp>
      <p:graphicFrame>
        <p:nvGraphicFramePr>
          <p:cNvPr id="16" name="object 16"/>
          <p:cNvGraphicFramePr>
            <a:graphicFrameLocks noGrp="1"/>
          </p:cNvGraphicFramePr>
          <p:nvPr/>
        </p:nvGraphicFramePr>
        <p:xfrm>
          <a:off x="647484" y="3361494"/>
          <a:ext cx="551180" cy="954022"/>
        </p:xfrm>
        <a:graphic>
          <a:graphicData uri="http://schemas.openxmlformats.org/drawingml/2006/table">
            <a:tbl>
              <a:tblPr firstRow="1" bandRow="1">
                <a:tableStyleId>{2D5ABB26-0587-4C30-8999-92F81FD0307C}</a:tableStyleId>
              </a:tblPr>
              <a:tblGrid>
                <a:gridCol w="551180"/>
              </a:tblGrid>
              <a:tr h="253409">
                <a:tc>
                  <a:txBody>
                    <a:bodyPr/>
                    <a:lstStyle/>
                    <a:p>
                      <a:pPr marR="4445" algn="ctr">
                        <a:lnSpc>
                          <a:spcPts val="1585"/>
                        </a:lnSpc>
                        <a:spcBef>
                          <a:spcPts val="310"/>
                        </a:spcBef>
                      </a:pPr>
                      <a:r>
                        <a:rPr sz="1400" b="1" spc="-5" dirty="0">
                          <a:solidFill>
                            <a:schemeClr val="bg1"/>
                          </a:solidFill>
                          <a:latin typeface="微软雅黑" panose="020B0503020204020204" charset="-122"/>
                          <a:cs typeface="微软雅黑" panose="020B0503020204020204" charset="-122"/>
                        </a:rPr>
                        <a:t>国外</a:t>
                      </a:r>
                      <a:endParaRPr sz="1400" b="1" spc="-5" dirty="0">
                        <a:solidFill>
                          <a:schemeClr val="bg1"/>
                        </a:solidFill>
                        <a:latin typeface="微软雅黑" panose="020B0503020204020204" charset="-122"/>
                        <a:cs typeface="微软雅黑" panose="020B0503020204020204" charset="-122"/>
                      </a:endParaRPr>
                    </a:p>
                  </a:txBody>
                  <a:tcPr marL="0" marR="0" marT="39370" marB="0"/>
                </a:tc>
              </a:tr>
              <a:tr h="213410">
                <a:tc>
                  <a:txBody>
                    <a:bodyPr/>
                    <a:lstStyle/>
                    <a:p>
                      <a:pPr marR="4445" algn="ctr">
                        <a:lnSpc>
                          <a:spcPts val="1580"/>
                        </a:lnSpc>
                      </a:pPr>
                      <a:r>
                        <a:rPr sz="1400" b="1" spc="-5" dirty="0">
                          <a:solidFill>
                            <a:schemeClr val="bg1"/>
                          </a:solidFill>
                          <a:latin typeface="微软雅黑" panose="020B0503020204020204" charset="-122"/>
                          <a:cs typeface="微软雅黑" panose="020B0503020204020204" charset="-122"/>
                        </a:rPr>
                        <a:t>主流</a:t>
                      </a:r>
                      <a:endParaRPr sz="1400" b="1" spc="-5" dirty="0">
                        <a:solidFill>
                          <a:schemeClr val="bg1"/>
                        </a:solidFill>
                        <a:latin typeface="微软雅黑" panose="020B0503020204020204" charset="-122"/>
                        <a:cs typeface="微软雅黑" panose="020B0503020204020204" charset="-122"/>
                      </a:endParaRPr>
                    </a:p>
                  </a:txBody>
                  <a:tcPr marL="0" marR="0" marT="0" marB="0"/>
                </a:tc>
              </a:tr>
              <a:tr h="213410">
                <a:tc>
                  <a:txBody>
                    <a:bodyPr/>
                    <a:lstStyle/>
                    <a:p>
                      <a:pPr marR="4445" algn="ctr">
                        <a:lnSpc>
                          <a:spcPts val="1580"/>
                        </a:lnSpc>
                      </a:pPr>
                      <a:r>
                        <a:rPr sz="1400" b="1" spc="-5" dirty="0">
                          <a:solidFill>
                            <a:schemeClr val="bg1"/>
                          </a:solidFill>
                          <a:latin typeface="微软雅黑" panose="020B0503020204020204" charset="-122"/>
                          <a:cs typeface="微软雅黑" panose="020B0503020204020204" charset="-122"/>
                        </a:rPr>
                        <a:t>指南</a:t>
                      </a:r>
                      <a:endParaRPr sz="1400" b="1" spc="-5" dirty="0">
                        <a:solidFill>
                          <a:schemeClr val="bg1"/>
                        </a:solidFill>
                        <a:latin typeface="微软雅黑" panose="020B0503020204020204" charset="-122"/>
                        <a:cs typeface="微软雅黑" panose="020B0503020204020204" charset="-122"/>
                      </a:endParaRPr>
                    </a:p>
                  </a:txBody>
                  <a:tcPr marL="0" marR="0" marT="0" marB="0"/>
                </a:tc>
              </a:tr>
              <a:tr h="273793">
                <a:tc>
                  <a:txBody>
                    <a:bodyPr/>
                    <a:lstStyle/>
                    <a:p>
                      <a:pPr marR="4445" algn="ctr">
                        <a:lnSpc>
                          <a:spcPts val="1675"/>
                        </a:lnSpc>
                      </a:pPr>
                      <a:r>
                        <a:rPr sz="1400" b="1" spc="-5" dirty="0">
                          <a:solidFill>
                            <a:schemeClr val="bg1"/>
                          </a:solidFill>
                          <a:latin typeface="微软雅黑" panose="020B0503020204020204" charset="-122"/>
                          <a:cs typeface="微软雅黑" panose="020B0503020204020204" charset="-122"/>
                        </a:rPr>
                        <a:t>推荐</a:t>
                      </a:r>
                      <a:endParaRPr sz="1400" b="1" spc="-5" dirty="0">
                        <a:solidFill>
                          <a:schemeClr val="bg1"/>
                        </a:solidFill>
                        <a:latin typeface="微软雅黑" panose="020B0503020204020204" charset="-122"/>
                        <a:cs typeface="微软雅黑" panose="020B0503020204020204" charset="-122"/>
                      </a:endParaRPr>
                    </a:p>
                  </a:txBody>
                  <a:tcPr marL="0" marR="0" marT="0" marB="0"/>
                </a:tc>
              </a:tr>
            </a:tbl>
          </a:graphicData>
        </a:graphic>
      </p:graphicFrame>
      <p:graphicFrame>
        <p:nvGraphicFramePr>
          <p:cNvPr id="3" name="表格 2"/>
          <p:cNvGraphicFramePr/>
          <p:nvPr/>
        </p:nvGraphicFramePr>
        <p:xfrm>
          <a:off x="585152" y="2350429"/>
          <a:ext cx="11513820" cy="4706620"/>
        </p:xfrm>
        <a:graphic>
          <a:graphicData uri="http://schemas.openxmlformats.org/drawingml/2006/table">
            <a:tbl>
              <a:tblPr/>
              <a:tblGrid>
                <a:gridCol w="4556760"/>
                <a:gridCol w="6957060"/>
              </a:tblGrid>
              <a:tr h="319405">
                <a:tc>
                  <a:txBody>
                    <a:bodyPr/>
                    <a:p>
                      <a:pPr marL="0" indent="0" algn="just">
                        <a:spcBef>
                          <a:spcPct val="0"/>
                        </a:spcBef>
                        <a:spcAft>
                          <a:spcPct val="0"/>
                        </a:spcAft>
                      </a:pPr>
                      <a:r>
                        <a:rPr lang="zh-CN" sz="1200">
                          <a:latin typeface="微软雅黑" panose="020B0503020204020204" charset="-122"/>
                          <a:ea typeface="微软雅黑" panose="020B0503020204020204" charset="-122"/>
                        </a:rPr>
                        <a:t>指南</a:t>
                      </a:r>
                      <a:endParaRPr 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推荐内容</a:t>
                      </a:r>
                      <a:endParaRPr 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54660">
                <a:tc>
                  <a:txBody>
                    <a:bodyPr/>
                    <a:p>
                      <a:pPr marL="0" indent="0" algn="just">
                        <a:spcBef>
                          <a:spcPct val="0"/>
                        </a:spcBef>
                        <a:spcAft>
                          <a:spcPct val="0"/>
                        </a:spcAft>
                      </a:pPr>
                      <a:r>
                        <a:rPr lang="en-US" altLang="zh-CN" sz="1200">
                          <a:latin typeface="微软雅黑" panose="020B0503020204020204" charset="-122"/>
                          <a:ea typeface="微软雅黑" panose="020B0503020204020204" charset="-122"/>
                        </a:rPr>
                        <a:t>2023 AHA/ASA《</a:t>
                      </a:r>
                      <a:r>
                        <a:rPr lang="zh-CN" altLang="en-US" sz="1200">
                          <a:latin typeface="微软雅黑" panose="020B0503020204020204" charset="-122"/>
                          <a:ea typeface="微软雅黑" panose="020B0503020204020204" charset="-122"/>
                        </a:rPr>
                        <a:t>动脉瘤性蛛网膜下腔出血患者管理指南</a:t>
                      </a:r>
                      <a:r>
                        <a:rPr lang="en-US" altLang="zh-CN" sz="1200">
                          <a:latin typeface="微软雅黑" panose="020B0503020204020204" charset="-122"/>
                          <a:ea typeface="微软雅黑" panose="020B0503020204020204" charset="-122"/>
                        </a:rPr>
                        <a:t> 》</a:t>
                      </a:r>
                      <a:endParaRPr lang="en-US" alt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尼莫地平改善神经功能，持续肠内给药可有效预防</a:t>
                      </a:r>
                      <a:r>
                        <a:rPr lang="en-US" altLang="zh-CN" sz="1200">
                          <a:latin typeface="微软雅黑" panose="020B0503020204020204" charset="-122"/>
                          <a:ea typeface="微软雅黑" panose="020B0503020204020204" charset="-122"/>
                        </a:rPr>
                        <a:t>DCI</a:t>
                      </a:r>
                      <a:r>
                        <a:rPr lang="zh-CN" altLang="en-US" sz="1200">
                          <a:latin typeface="微软雅黑" panose="020B0503020204020204" charset="-122"/>
                          <a:ea typeface="微软雅黑" panose="020B0503020204020204" charset="-122"/>
                        </a:rPr>
                        <a:t>并改善功能预后（</a:t>
                      </a:r>
                      <a:r>
                        <a:rPr lang="en-US" altLang="zh-CN" sz="1200">
                          <a:latin typeface="微软雅黑" panose="020B0503020204020204" charset="-122"/>
                          <a:ea typeface="微软雅黑" panose="020B0503020204020204" charset="-122"/>
                        </a:rPr>
                        <a:t>Ⅰ</a:t>
                      </a:r>
                      <a:r>
                        <a:rPr lang="zh-CN" altLang="en-US" sz="1200">
                          <a:latin typeface="微软雅黑" panose="020B0503020204020204" charset="-122"/>
                          <a:ea typeface="微软雅黑" panose="020B0503020204020204" charset="-122"/>
                        </a:rPr>
                        <a:t>类推荐；</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级证据）</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636905">
                <a:tc>
                  <a:txBody>
                    <a:bodyPr/>
                    <a:p>
                      <a:pPr marL="0" indent="0" algn="just">
                        <a:spcBef>
                          <a:spcPct val="0"/>
                        </a:spcBef>
                        <a:spcAft>
                          <a:spcPct val="0"/>
                        </a:spcAft>
                      </a:pPr>
                      <a:r>
                        <a:rPr lang="zh-CN" sz="1200">
                          <a:latin typeface="微软雅黑" panose="020B0503020204020204" charset="-122"/>
                          <a:ea typeface="微软雅黑" panose="020B0503020204020204" charset="-122"/>
                        </a:rPr>
                        <a:t>欧洲卒中组织</a:t>
                      </a:r>
                      <a:r>
                        <a:rPr lang="en-US" altLang="zh-CN" sz="1200">
                          <a:latin typeface="微软雅黑" panose="020B0503020204020204" charset="-122"/>
                          <a:ea typeface="微软雅黑" panose="020B0503020204020204" charset="-122"/>
                        </a:rPr>
                        <a:t>ESO《</a:t>
                      </a:r>
                      <a:r>
                        <a:rPr lang="zh-CN" altLang="en-US" sz="1200">
                          <a:latin typeface="微软雅黑" panose="020B0503020204020204" charset="-122"/>
                          <a:ea typeface="微软雅黑" panose="020B0503020204020204" charset="-122"/>
                        </a:rPr>
                        <a:t>关于颅内动脉瘤及蛛网膜下腔出血的</a:t>
                      </a:r>
                      <a:endParaRPr lang="zh-CN" altLang="en-US" sz="1200">
                        <a:latin typeface="微软雅黑" panose="020B0503020204020204" charset="-122"/>
                        <a:ea typeface="微软雅黑" panose="020B0503020204020204" charset="-122"/>
                      </a:endParaRPr>
                    </a:p>
                    <a:p>
                      <a:pPr marL="0" indent="0" algn="just">
                        <a:spcBef>
                          <a:spcPct val="0"/>
                        </a:spcBef>
                        <a:spcAft>
                          <a:spcPct val="0"/>
                        </a:spcAft>
                      </a:pPr>
                      <a:r>
                        <a:rPr lang="zh-CN" sz="1200">
                          <a:latin typeface="微软雅黑" panose="020B0503020204020204" charset="-122"/>
                          <a:ea typeface="微软雅黑" panose="020B0503020204020204" charset="-122"/>
                        </a:rPr>
                        <a:t>管理指南》</a:t>
                      </a:r>
                      <a:r>
                        <a:rPr lang="en-US" altLang="zh-CN" sz="1200">
                          <a:latin typeface="微软雅黑" panose="020B0503020204020204" charset="-122"/>
                          <a:ea typeface="微软雅黑" panose="020B0503020204020204" charset="-122"/>
                        </a:rPr>
                        <a:t> 2013</a:t>
                      </a:r>
                      <a:endParaRPr lang="en-US" alt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应口服尼莫地平（</a:t>
                      </a:r>
                      <a:r>
                        <a:rPr lang="en-US" altLang="zh-CN" sz="1200">
                          <a:latin typeface="微软雅黑" panose="020B0503020204020204" charset="-122"/>
                          <a:ea typeface="微软雅黑" panose="020B0503020204020204" charset="-122"/>
                        </a:rPr>
                        <a:t>60mg/4h</a:t>
                      </a:r>
                      <a:r>
                        <a:rPr lang="zh-CN" altLang="en-US" sz="1200">
                          <a:latin typeface="微软雅黑" panose="020B0503020204020204" charset="-122"/>
                          <a:ea typeface="微软雅黑" panose="020B0503020204020204" charset="-122"/>
                        </a:rPr>
                        <a:t>）以预防迟发性脑缺血（</a:t>
                      </a:r>
                      <a:r>
                        <a:rPr lang="en-US" altLang="zh-CN" sz="1200">
                          <a:latin typeface="微软雅黑" panose="020B0503020204020204" charset="-122"/>
                          <a:ea typeface="微软雅黑" panose="020B0503020204020204" charset="-122"/>
                        </a:rPr>
                        <a:t>DCI</a:t>
                      </a:r>
                      <a:r>
                        <a:rPr lang="zh-CN" altLang="en-US"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(Ⅰ</a:t>
                      </a:r>
                      <a:r>
                        <a:rPr lang="zh-CN" altLang="en-US"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，如果不能口服尼莫地平，可以考虑静脉途径</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54660">
                <a:tc>
                  <a:txBody>
                    <a:bodyPr/>
                    <a:p>
                      <a:pPr marL="0" indent="0" algn="just">
                        <a:spcBef>
                          <a:spcPct val="0"/>
                        </a:spcBef>
                        <a:spcAft>
                          <a:spcPct val="0"/>
                        </a:spcAft>
                      </a:pPr>
                      <a:r>
                        <a:rPr lang="zh-CN" sz="1200">
                          <a:latin typeface="微软雅黑" panose="020B0503020204020204" charset="-122"/>
                          <a:ea typeface="微软雅黑" panose="020B0503020204020204" charset="-122"/>
                        </a:rPr>
                        <a:t>英国</a:t>
                      </a:r>
                      <a:r>
                        <a:rPr lang="en-US" altLang="zh-CN" sz="1200">
                          <a:latin typeface="微软雅黑" panose="020B0503020204020204" charset="-122"/>
                          <a:ea typeface="微软雅黑" panose="020B0503020204020204" charset="-122"/>
                        </a:rPr>
                        <a:t>NICE</a:t>
                      </a:r>
                      <a:r>
                        <a:rPr lang="zh-CN" sz="1200">
                          <a:latin typeface="微软雅黑" panose="020B0503020204020204" charset="-122"/>
                          <a:ea typeface="微软雅黑" panose="020B0503020204020204" charset="-122"/>
                        </a:rPr>
                        <a:t>《动脉瘤破裂引起的蛛网膜下腔出血的诊断和治疗》</a:t>
                      </a:r>
                      <a:r>
                        <a:rPr lang="en-US" altLang="zh-CN" sz="1200">
                          <a:latin typeface="微软雅黑" panose="020B0503020204020204" charset="-122"/>
                          <a:ea typeface="微软雅黑" panose="020B0503020204020204" charset="-122"/>
                        </a:rPr>
                        <a:t>2022</a:t>
                      </a:r>
                      <a:endParaRPr lang="en-US" alt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如果不适合肠内治疗，仅在专科情况下使用静脉注射尼莫地平</a:t>
                      </a:r>
                      <a:endParaRPr 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17195">
                <a:tc>
                  <a:txBody>
                    <a:bodyPr/>
                    <a:p>
                      <a:pPr marL="0" indent="0" algn="just">
                        <a:spcBef>
                          <a:spcPct val="0"/>
                        </a:spcBef>
                        <a:spcAft>
                          <a:spcPct val="0"/>
                        </a:spcAft>
                      </a:pPr>
                      <a:r>
                        <a:rPr lang="zh-CN" sz="1200">
                          <a:latin typeface="微软雅黑" panose="020B0503020204020204" charset="-122"/>
                          <a:ea typeface="微软雅黑" panose="020B0503020204020204" charset="-122"/>
                          <a:sym typeface="+mn-ea"/>
                        </a:rPr>
                        <a:t>《</a:t>
                      </a:r>
                      <a:r>
                        <a:rPr lang="zh-CN" sz="1200">
                          <a:solidFill>
                            <a:schemeClr val="tx1"/>
                          </a:solidFill>
                          <a:latin typeface="微软雅黑" panose="020B0503020204020204" charset="-122"/>
                          <a:ea typeface="微软雅黑" panose="020B0503020204020204" charset="-122"/>
                        </a:rPr>
                        <a:t>重症动脉瘤性蛛网膜下腔出血管理专家共识</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zh-CN" sz="1200">
                          <a:solidFill>
                            <a:schemeClr val="tx1"/>
                          </a:solidFill>
                          <a:latin typeface="微软雅黑" panose="020B0503020204020204" charset="-122"/>
                          <a:ea typeface="微软雅黑" panose="020B0503020204020204" charset="-122"/>
                        </a:rPr>
                        <a:t>（</a:t>
                      </a:r>
                      <a:r>
                        <a:rPr lang="en-US" altLang="zh-CN" sz="1200">
                          <a:solidFill>
                            <a:schemeClr val="tx1"/>
                          </a:solidFill>
                          <a:latin typeface="微软雅黑" panose="020B0503020204020204" charset="-122"/>
                          <a:ea typeface="微软雅黑" panose="020B0503020204020204" charset="-122"/>
                        </a:rPr>
                        <a:t>2023</a:t>
                      </a:r>
                      <a:r>
                        <a:rPr lang="zh-CN" altLang="en-US" sz="1200">
                          <a:solidFill>
                            <a:schemeClr val="tx1"/>
                          </a:solidFill>
                          <a:latin typeface="微软雅黑" panose="020B0503020204020204" charset="-122"/>
                          <a:ea typeface="微软雅黑" panose="020B0503020204020204" charset="-122"/>
                        </a:rPr>
                        <a:t>）</a:t>
                      </a:r>
                      <a:endParaRPr lang="zh-CN" altLang="en-US" sz="1200">
                        <a:solidFill>
                          <a:schemeClr val="tx1"/>
                        </a:solidFill>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推荐应用尼莫地平预防脑血管痉挛</a:t>
                      </a:r>
                      <a:r>
                        <a:rPr lang="en-US" altLang="zh-CN" sz="1200">
                          <a:latin typeface="微软雅黑" panose="020B0503020204020204" charset="-122"/>
                          <a:ea typeface="微软雅黑" panose="020B0503020204020204" charset="-122"/>
                        </a:rPr>
                        <a:t>(</a:t>
                      </a:r>
                      <a:r>
                        <a:rPr lang="zh-CN" altLang="en-US" sz="1200">
                          <a:latin typeface="微软雅黑" panose="020B0503020204020204" charset="-122"/>
                          <a:ea typeface="微软雅黑" panose="020B0503020204020204" charset="-122"/>
                        </a:rPr>
                        <a:t>高质量证据，强推荐</a:t>
                      </a:r>
                      <a:r>
                        <a:rPr lang="en-US" altLang="zh-CN" sz="1200">
                          <a:latin typeface="微软雅黑" panose="020B0503020204020204" charset="-122"/>
                          <a:ea typeface="微软雅黑" panose="020B0503020204020204" charset="-122"/>
                        </a:rPr>
                        <a:t>)</a:t>
                      </a:r>
                      <a:endParaRPr lang="en-US" alt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17830">
                <a:tc>
                  <a:txBody>
                    <a:bodyPr/>
                    <a:p>
                      <a:pPr marL="0" indent="0" algn="just">
                        <a:spcBef>
                          <a:spcPct val="0"/>
                        </a:spcBef>
                        <a:spcAft>
                          <a:spcPct val="0"/>
                        </a:spcAft>
                      </a:pPr>
                      <a:r>
                        <a:rPr lang="zh-CN" sz="1200">
                          <a:latin typeface="微软雅黑" panose="020B0503020204020204" charset="-122"/>
                          <a:ea typeface="微软雅黑" panose="020B0503020204020204" charset="-122"/>
                          <a:sym typeface="+mn-ea"/>
                        </a:rPr>
                        <a:t>《</a:t>
                      </a:r>
                      <a:r>
                        <a:rPr lang="zh-CN" sz="1200">
                          <a:solidFill>
                            <a:schemeClr val="tx1"/>
                          </a:solidFill>
                          <a:latin typeface="微软雅黑" panose="020B0503020204020204" charset="-122"/>
                          <a:ea typeface="微软雅黑" panose="020B0503020204020204" charset="-122"/>
                        </a:rPr>
                        <a:t>中国脑血管病临床管理指南</a:t>
                      </a:r>
                      <a:r>
                        <a:rPr lang="en-US" altLang="zh-CN" sz="1200">
                          <a:solidFill>
                            <a:schemeClr val="tx1"/>
                          </a:solidFill>
                          <a:latin typeface="微软雅黑" panose="020B0503020204020204" charset="-122"/>
                          <a:ea typeface="微软雅黑" panose="020B0503020204020204" charset="-122"/>
                        </a:rPr>
                        <a:t>(</a:t>
                      </a:r>
                      <a:r>
                        <a:rPr lang="zh-CN" altLang="en-US" sz="1200">
                          <a:solidFill>
                            <a:schemeClr val="tx1"/>
                          </a:solidFill>
                          <a:latin typeface="微软雅黑" panose="020B0503020204020204" charset="-122"/>
                          <a:ea typeface="微软雅黑" panose="020B0503020204020204" charset="-122"/>
                        </a:rPr>
                        <a:t>第</a:t>
                      </a:r>
                      <a:r>
                        <a:rPr lang="en-US" altLang="zh-CN" sz="1200">
                          <a:solidFill>
                            <a:schemeClr val="tx1"/>
                          </a:solidFill>
                          <a:latin typeface="微软雅黑" panose="020B0503020204020204" charset="-122"/>
                          <a:ea typeface="微软雅黑" panose="020B0503020204020204" charset="-122"/>
                        </a:rPr>
                        <a:t>2</a:t>
                      </a:r>
                      <a:r>
                        <a:rPr lang="zh-CN" altLang="en-US" sz="1200">
                          <a:solidFill>
                            <a:schemeClr val="tx1"/>
                          </a:solidFill>
                          <a:latin typeface="微软雅黑" panose="020B0503020204020204" charset="-122"/>
                          <a:ea typeface="微软雅黑" panose="020B0503020204020204" charset="-122"/>
                        </a:rPr>
                        <a:t>版</a:t>
                      </a:r>
                      <a:r>
                        <a:rPr lang="en-US" altLang="zh-CN" sz="1200">
                          <a:solidFill>
                            <a:schemeClr val="tx1"/>
                          </a:solidFill>
                          <a:latin typeface="微软雅黑" panose="020B0503020204020204" charset="-122"/>
                          <a:ea typeface="微软雅黑" panose="020B0503020204020204" charset="-122"/>
                        </a:rPr>
                        <a:t>)</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zh-CN" altLang="en-US" sz="1200">
                          <a:solidFill>
                            <a:schemeClr val="tx1"/>
                          </a:solidFill>
                          <a:latin typeface="微软雅黑" panose="020B0503020204020204" charset="-122"/>
                          <a:ea typeface="微软雅黑" panose="020B0503020204020204" charset="-122"/>
                        </a:rPr>
                        <a:t>（</a:t>
                      </a:r>
                      <a:r>
                        <a:rPr lang="en-US" altLang="zh-CN" sz="1200">
                          <a:solidFill>
                            <a:schemeClr val="tx1"/>
                          </a:solidFill>
                          <a:latin typeface="微软雅黑" panose="020B0503020204020204" charset="-122"/>
                          <a:ea typeface="微软雅黑" panose="020B0503020204020204" charset="-122"/>
                        </a:rPr>
                        <a:t>2023</a:t>
                      </a:r>
                      <a:r>
                        <a:rPr lang="zh-CN" altLang="en-US" sz="1200">
                          <a:solidFill>
                            <a:schemeClr val="tx1"/>
                          </a:solidFill>
                          <a:latin typeface="微软雅黑" panose="020B0503020204020204" charset="-122"/>
                          <a:ea typeface="微软雅黑" panose="020B0503020204020204" charset="-122"/>
                        </a:rPr>
                        <a:t>年）</a:t>
                      </a:r>
                      <a:endParaRPr lang="zh-CN" altLang="en-US" sz="1200">
                        <a:solidFill>
                          <a:schemeClr val="tx1"/>
                        </a:solidFill>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推荐入院后早期口服或静脉应用尼莫地平（</a:t>
                      </a:r>
                      <a:r>
                        <a:rPr lang="en-US" altLang="zh-CN" sz="1200">
                          <a:latin typeface="微软雅黑" panose="020B0503020204020204" charset="-122"/>
                          <a:ea typeface="微软雅黑" panose="020B0503020204020204" charset="-122"/>
                        </a:rPr>
                        <a:t>Ⅰ</a:t>
                      </a:r>
                      <a:r>
                        <a:rPr lang="zh-CN" altLang="en-US" sz="1200">
                          <a:latin typeface="微软雅黑" panose="020B0503020204020204" charset="-122"/>
                          <a:ea typeface="微软雅黑" panose="020B0503020204020204" charset="-122"/>
                        </a:rPr>
                        <a:t>类推荐；</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级证据）</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54660">
                <a:tc>
                  <a:txBody>
                    <a:bodyPr/>
                    <a:p>
                      <a:pPr marL="0" indent="0" algn="just">
                        <a:spcBef>
                          <a:spcPct val="0"/>
                        </a:spcBef>
                        <a:spcAft>
                          <a:spcPct val="0"/>
                        </a:spcAft>
                      </a:pPr>
                      <a:r>
                        <a:rPr lang="zh-CN" sz="1200">
                          <a:latin typeface="微软雅黑" panose="020B0503020204020204" charset="-122"/>
                          <a:ea typeface="微软雅黑" panose="020B0503020204020204" charset="-122"/>
                          <a:sym typeface="+mn-ea"/>
                        </a:rPr>
                        <a:t>《</a:t>
                      </a:r>
                      <a:r>
                        <a:rPr lang="zh-CN" sz="1200">
                          <a:solidFill>
                            <a:schemeClr val="tx1"/>
                          </a:solidFill>
                          <a:latin typeface="微软雅黑" panose="020B0503020204020204" charset="-122"/>
                          <a:ea typeface="微软雅黑" panose="020B0503020204020204" charset="-122"/>
                        </a:rPr>
                        <a:t>中国颅内破裂动脉瘤诊疗指南</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en-US" altLang="zh-CN" sz="1200">
                          <a:solidFill>
                            <a:schemeClr val="tx1"/>
                          </a:solidFill>
                          <a:latin typeface="微软雅黑" panose="020B0503020204020204" charset="-122"/>
                          <a:ea typeface="微软雅黑" panose="020B0503020204020204" charset="-122"/>
                        </a:rPr>
                        <a:t>2021</a:t>
                      </a:r>
                      <a:endParaRPr lang="en-US" altLang="zh-CN" sz="1200">
                        <a:solidFill>
                          <a:schemeClr val="tx1"/>
                        </a:solidFill>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推荐口服尼莫地平预防脑血管痉挛，以改善</a:t>
                      </a:r>
                      <a:r>
                        <a:rPr lang="en-US" altLang="zh-CN" sz="1200">
                          <a:latin typeface="微软雅黑" panose="020B0503020204020204" charset="-122"/>
                          <a:ea typeface="微软雅黑" panose="020B0503020204020204" charset="-122"/>
                        </a:rPr>
                        <a:t>aSAH</a:t>
                      </a:r>
                      <a:r>
                        <a:rPr lang="zh-CN" altLang="en-US" sz="1200">
                          <a:latin typeface="微软雅黑" panose="020B0503020204020204" charset="-122"/>
                          <a:ea typeface="微软雅黑" panose="020B0503020204020204" charset="-122"/>
                        </a:rPr>
                        <a:t>患者的预后</a:t>
                      </a:r>
                      <a:r>
                        <a:rPr lang="en-US" altLang="zh-CN" sz="1200">
                          <a:latin typeface="微软雅黑" panose="020B0503020204020204" charset="-122"/>
                          <a:ea typeface="微软雅黑" panose="020B0503020204020204" charset="-122"/>
                        </a:rPr>
                        <a:t>(I</a:t>
                      </a:r>
                      <a:r>
                        <a:rPr lang="zh-CN" altLang="en-US" sz="1200">
                          <a:latin typeface="微软雅黑" panose="020B0503020204020204" charset="-122"/>
                          <a:ea typeface="微软雅黑" panose="020B0503020204020204" charset="-122"/>
                        </a:rPr>
                        <a:t>级推荐</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级证据</a:t>
                      </a:r>
                      <a:r>
                        <a:rPr lang="en-US" altLang="zh-CN" sz="1200">
                          <a:latin typeface="微软雅黑" panose="020B0503020204020204" charset="-122"/>
                          <a:ea typeface="微软雅黑" panose="020B0503020204020204" charset="-122"/>
                        </a:rPr>
                        <a:t>)</a:t>
                      </a:r>
                      <a:endParaRPr lang="en-US" altLang="zh-CN" sz="1200">
                        <a:latin typeface="微软雅黑" panose="020B0503020204020204" charset="-122"/>
                        <a:ea typeface="微软雅黑" panose="020B0503020204020204" charset="-122"/>
                      </a:endParaRPr>
                    </a:p>
                    <a:p>
                      <a:pPr marL="0" indent="0" algn="just">
                        <a:spcBef>
                          <a:spcPct val="0"/>
                        </a:spcBef>
                        <a:spcAft>
                          <a:spcPct val="0"/>
                        </a:spcAft>
                      </a:pPr>
                      <a:r>
                        <a:rPr lang="zh-CN" sz="1200">
                          <a:latin typeface="微软雅黑" panose="020B0503020204020204" charset="-122"/>
                          <a:ea typeface="微软雅黑" panose="020B0503020204020204" charset="-122"/>
                        </a:rPr>
                        <a:t>若患者无法口服药物，可考虑尼莫地平持续泵入作为替代治疗（</a:t>
                      </a:r>
                      <a:r>
                        <a:rPr lang="en-US" altLang="zh-CN" sz="1200">
                          <a:latin typeface="微软雅黑" panose="020B0503020204020204" charset="-122"/>
                          <a:ea typeface="微软雅黑" panose="020B0503020204020204" charset="-122"/>
                        </a:rPr>
                        <a:t>ⅢB</a:t>
                      </a:r>
                      <a:r>
                        <a:rPr lang="zh-CN" sz="1200">
                          <a:latin typeface="微软雅黑" panose="020B0503020204020204" charset="-122"/>
                          <a:ea typeface="微软雅黑" panose="020B0503020204020204" charset="-122"/>
                        </a:rPr>
                        <a:t>）</a:t>
                      </a:r>
                      <a:endParaRPr 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54660">
                <a:tc>
                  <a:txBody>
                    <a:bodyPr/>
                    <a:p>
                      <a:pPr marL="0" indent="0" algn="just">
                        <a:spcBef>
                          <a:spcPct val="0"/>
                        </a:spcBef>
                        <a:spcAft>
                          <a:spcPct val="0"/>
                        </a:spcAft>
                      </a:pPr>
                      <a:r>
                        <a:rPr lang="zh-CN" sz="1200">
                          <a:latin typeface="微软雅黑" panose="020B0503020204020204" charset="-122"/>
                          <a:ea typeface="微软雅黑" panose="020B0503020204020204" charset="-122"/>
                          <a:sym typeface="+mn-ea"/>
                        </a:rPr>
                        <a:t>《</a:t>
                      </a:r>
                      <a:r>
                        <a:rPr lang="zh-CN" sz="1200">
                          <a:solidFill>
                            <a:schemeClr val="tx1"/>
                          </a:solidFill>
                          <a:latin typeface="微软雅黑" panose="020B0503020204020204" charset="-122"/>
                          <a:ea typeface="微软雅黑" panose="020B0503020204020204" charset="-122"/>
                        </a:rPr>
                        <a:t>中国蛛网膜下腔出血诊治指南</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zh-CN" sz="1200">
                          <a:solidFill>
                            <a:schemeClr val="tx1"/>
                          </a:solidFill>
                          <a:latin typeface="微软雅黑" panose="020B0503020204020204" charset="-122"/>
                          <a:ea typeface="微软雅黑" panose="020B0503020204020204" charset="-122"/>
                        </a:rPr>
                        <a:t>（</a:t>
                      </a:r>
                      <a:r>
                        <a:rPr lang="en-US" altLang="zh-CN" sz="1200">
                          <a:solidFill>
                            <a:schemeClr val="tx1"/>
                          </a:solidFill>
                          <a:latin typeface="微软雅黑" panose="020B0503020204020204" charset="-122"/>
                          <a:ea typeface="微软雅黑" panose="020B0503020204020204" charset="-122"/>
                        </a:rPr>
                        <a:t>2019</a:t>
                      </a:r>
                      <a:r>
                        <a:rPr lang="zh-CN" altLang="en-US" sz="1200">
                          <a:solidFill>
                            <a:schemeClr val="tx1"/>
                          </a:solidFill>
                          <a:latin typeface="微软雅黑" panose="020B0503020204020204" charset="-122"/>
                          <a:ea typeface="微软雅黑" panose="020B0503020204020204" charset="-122"/>
                        </a:rPr>
                        <a:t>年）</a:t>
                      </a:r>
                      <a:endParaRPr lang="zh-CN" altLang="en-US" sz="1200">
                        <a:solidFill>
                          <a:schemeClr val="tx1"/>
                        </a:solidFill>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脑血管痉挛和</a:t>
                      </a:r>
                      <a:r>
                        <a:rPr lang="en-US" altLang="zh-CN" sz="1200">
                          <a:latin typeface="微软雅黑" panose="020B0503020204020204" charset="-122"/>
                          <a:ea typeface="微软雅黑" panose="020B0503020204020204" charset="-122"/>
                        </a:rPr>
                        <a:t>DCI</a:t>
                      </a:r>
                      <a:r>
                        <a:rPr lang="zh-CN" altLang="en-US" sz="1200">
                          <a:latin typeface="微软雅黑" panose="020B0503020204020204" charset="-122"/>
                          <a:ea typeface="微软雅黑" panose="020B0503020204020204" charset="-122"/>
                        </a:rPr>
                        <a:t>的处理：国内外大多数指南均推荐使用尼莫地平治疗血管痉挛以改善</a:t>
                      </a:r>
                      <a:r>
                        <a:rPr lang="en-US" altLang="zh-CN" sz="1200">
                          <a:latin typeface="微软雅黑" panose="020B0503020204020204" charset="-122"/>
                          <a:ea typeface="微软雅黑" panose="020B0503020204020204" charset="-122"/>
                        </a:rPr>
                        <a:t> aSAH</a:t>
                      </a:r>
                      <a:r>
                        <a:rPr lang="zh-CN" altLang="en-US" sz="1200">
                          <a:latin typeface="微软雅黑" panose="020B0503020204020204" charset="-122"/>
                          <a:ea typeface="微软雅黑" panose="020B0503020204020204" charset="-122"/>
                        </a:rPr>
                        <a:t>患者的预后</a:t>
                      </a:r>
                      <a:r>
                        <a:rPr lang="en-US" altLang="zh-CN" sz="1200">
                          <a:latin typeface="微软雅黑" panose="020B0503020204020204" charset="-122"/>
                          <a:ea typeface="微软雅黑" panose="020B0503020204020204" charset="-122"/>
                        </a:rPr>
                        <a:t>(</a:t>
                      </a:r>
                      <a:r>
                        <a:rPr lang="zh-CN" altLang="en-US" sz="1200">
                          <a:latin typeface="微软雅黑" panose="020B0503020204020204" charset="-122"/>
                          <a:ea typeface="微软雅黑" panose="020B0503020204020204" charset="-122"/>
                        </a:rPr>
                        <a:t>口服，</a:t>
                      </a:r>
                      <a:r>
                        <a:rPr lang="en-US" altLang="zh-CN" sz="1200">
                          <a:latin typeface="微软雅黑" panose="020B0503020204020204" charset="-122"/>
                          <a:ea typeface="微软雅黑" panose="020B0503020204020204" charset="-122"/>
                        </a:rPr>
                        <a:t>60mg</a:t>
                      </a:r>
                      <a:r>
                        <a:rPr lang="zh-CN" altLang="en-US"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1</a:t>
                      </a:r>
                      <a:r>
                        <a:rPr lang="zh-CN" altLang="en-US" sz="1200">
                          <a:latin typeface="微软雅黑" panose="020B0503020204020204" charset="-122"/>
                          <a:ea typeface="微软雅黑" panose="020B0503020204020204" charset="-122"/>
                        </a:rPr>
                        <a:t>次</a:t>
                      </a:r>
                      <a:r>
                        <a:rPr lang="en-US" altLang="zh-CN" sz="1200">
                          <a:latin typeface="微软雅黑" panose="020B0503020204020204" charset="-122"/>
                          <a:ea typeface="微软雅黑" panose="020B0503020204020204" charset="-122"/>
                        </a:rPr>
                        <a:t>/4 h</a:t>
                      </a:r>
                      <a:r>
                        <a:rPr lang="zh-CN" altLang="en-US"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3</a:t>
                      </a:r>
                      <a:r>
                        <a:rPr lang="zh-CN" altLang="en-US" sz="1200">
                          <a:latin typeface="微软雅黑" panose="020B0503020204020204" charset="-122"/>
                          <a:ea typeface="微软雅黑" panose="020B0503020204020204" charset="-122"/>
                        </a:rPr>
                        <a:t>周</a:t>
                      </a:r>
                      <a:r>
                        <a:rPr lang="en-US" altLang="zh-CN" sz="1200">
                          <a:latin typeface="微软雅黑" panose="020B0503020204020204" charset="-122"/>
                          <a:ea typeface="微软雅黑" panose="020B0503020204020204" charset="-122"/>
                        </a:rPr>
                        <a:t>)</a:t>
                      </a:r>
                      <a:r>
                        <a:rPr lang="zh-CN" altLang="en-US"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I</a:t>
                      </a:r>
                      <a:r>
                        <a:rPr lang="zh-CN" altLang="en-US" sz="1200">
                          <a:latin typeface="微软雅黑" panose="020B0503020204020204" charset="-122"/>
                          <a:ea typeface="微软雅黑" panose="020B0503020204020204" charset="-122"/>
                        </a:rPr>
                        <a:t>级推荐；</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级证据）</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58775">
                <a:tc>
                  <a:txBody>
                    <a:bodyPr/>
                    <a:p>
                      <a:pPr marL="0" indent="0" algn="just">
                        <a:spcBef>
                          <a:spcPct val="0"/>
                        </a:spcBef>
                        <a:spcAft>
                          <a:spcPct val="0"/>
                        </a:spcAft>
                      </a:pPr>
                      <a:r>
                        <a:rPr lang="zh-CN" sz="1200">
                          <a:latin typeface="微软雅黑" panose="020B0503020204020204" charset="-122"/>
                          <a:ea typeface="微软雅黑" panose="020B0503020204020204" charset="-122"/>
                          <a:sym typeface="+mn-ea"/>
                        </a:rPr>
                        <a:t>《</a:t>
                      </a:r>
                      <a:r>
                        <a:rPr lang="zh-CN" sz="1200">
                          <a:latin typeface="微软雅黑" panose="020B0503020204020204" charset="-122"/>
                          <a:ea typeface="微软雅黑" panose="020B0503020204020204" charset="-122"/>
                        </a:rPr>
                        <a:t>中国动脉瘤性蛛网膜下腔出血诊疗指导规范</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zh-CN" sz="1200">
                          <a:latin typeface="微软雅黑" panose="020B0503020204020204" charset="-122"/>
                          <a:ea typeface="微软雅黑" panose="020B0503020204020204" charset="-122"/>
                        </a:rPr>
                        <a:t>（</a:t>
                      </a:r>
                      <a:r>
                        <a:rPr lang="en-US" altLang="zh-CN" sz="1200">
                          <a:latin typeface="微软雅黑" panose="020B0503020204020204" charset="-122"/>
                          <a:ea typeface="微软雅黑" panose="020B0503020204020204" charset="-122"/>
                        </a:rPr>
                        <a:t>2016</a:t>
                      </a:r>
                      <a:r>
                        <a:rPr lang="zh-CN" altLang="en-US" sz="1200">
                          <a:latin typeface="微软雅黑" panose="020B0503020204020204" charset="-122"/>
                          <a:ea typeface="微软雅黑" panose="020B0503020204020204" charset="-122"/>
                        </a:rPr>
                        <a:t>年）</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pPr>
                      <a:r>
                        <a:rPr lang="zh-CN" sz="1200">
                          <a:latin typeface="微软雅黑" panose="020B0503020204020204" charset="-122"/>
                          <a:ea typeface="微软雅黑" panose="020B0503020204020204" charset="-122"/>
                        </a:rPr>
                        <a:t>所有</a:t>
                      </a:r>
                      <a:r>
                        <a:rPr lang="en-US" altLang="zh-CN" sz="1200">
                          <a:latin typeface="微软雅黑" panose="020B0503020204020204" charset="-122"/>
                          <a:ea typeface="微软雅黑" panose="020B0503020204020204" charset="-122"/>
                        </a:rPr>
                        <a:t>aSAH</a:t>
                      </a:r>
                      <a:r>
                        <a:rPr lang="zh-CN" altLang="en-US" sz="1200">
                          <a:latin typeface="微软雅黑" panose="020B0503020204020204" charset="-122"/>
                          <a:ea typeface="微软雅黑" panose="020B0503020204020204" charset="-122"/>
                        </a:rPr>
                        <a:t>患者均应启动尼莫地平治疗，有助于改善临床预后</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65125">
                <a:tc>
                  <a:txBody>
                    <a:bodyPr/>
                    <a:p>
                      <a:pPr marL="0" indent="0" algn="just">
                        <a:spcBef>
                          <a:spcPct val="0"/>
                        </a:spcBef>
                        <a:spcAft>
                          <a:spcPct val="0"/>
                        </a:spcAft>
                        <a:buNone/>
                      </a:pPr>
                      <a:r>
                        <a:rPr lang="zh-CN" sz="1200">
                          <a:latin typeface="微软雅黑" panose="020B0503020204020204" charset="-122"/>
                          <a:ea typeface="微软雅黑" panose="020B0503020204020204" charset="-122"/>
                          <a:sym typeface="+mn-ea"/>
                        </a:rPr>
                        <a:t>《</a:t>
                      </a:r>
                      <a:r>
                        <a:rPr lang="zh-CN" altLang="en-US" sz="1200">
                          <a:latin typeface="微软雅黑" panose="020B0503020204020204" charset="-122"/>
                          <a:ea typeface="微软雅黑" panose="020B0503020204020204" charset="-122"/>
                        </a:rPr>
                        <a:t>中国破裂颅内动脉瘤临床管理指南</a:t>
                      </a:r>
                      <a:r>
                        <a:rPr lang="zh-CN" sz="1200">
                          <a:latin typeface="微软雅黑" panose="020B0503020204020204" charset="-122"/>
                          <a:ea typeface="微软雅黑" panose="020B0503020204020204" charset="-122"/>
                          <a:sym typeface="+mn-ea"/>
                        </a:rPr>
                        <a:t>》</a:t>
                      </a:r>
                      <a:r>
                        <a:rPr lang="en-US" altLang="zh-CN" sz="1200">
                          <a:latin typeface="微软雅黑" panose="020B0503020204020204" charset="-122"/>
                          <a:ea typeface="微软雅黑" panose="020B0503020204020204" charset="-122"/>
                          <a:sym typeface="+mn-ea"/>
                        </a:rPr>
                        <a:t> </a:t>
                      </a:r>
                      <a:r>
                        <a:rPr lang="zh-CN" altLang="en-US" sz="1200">
                          <a:latin typeface="微软雅黑" panose="020B0503020204020204" charset="-122"/>
                          <a:ea typeface="微软雅黑" panose="020B0503020204020204" charset="-122"/>
                        </a:rPr>
                        <a:t>(2024版)</a:t>
                      </a:r>
                      <a:endParaRPr lang="zh-CN" altLang="en-US"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marL="0" indent="0" algn="just">
                        <a:spcBef>
                          <a:spcPct val="0"/>
                        </a:spcBef>
                        <a:spcAft>
                          <a:spcPct val="0"/>
                        </a:spcAft>
                        <a:buNone/>
                      </a:pPr>
                      <a:r>
                        <a:rPr lang="zh-CN" altLang="en-US" sz="1200">
                          <a:latin typeface="微软雅黑" panose="020B0503020204020204" charset="-122"/>
                          <a:ea typeface="微软雅黑" panose="020B0503020204020204" charset="-122"/>
                        </a:rPr>
                        <a:t>对于</a:t>
                      </a:r>
                      <a:r>
                        <a:rPr lang="en-US" altLang="zh-CN" sz="1200">
                          <a:latin typeface="微软雅黑" panose="020B0503020204020204" charset="-122"/>
                          <a:ea typeface="微软雅黑" panose="020B0503020204020204" charset="-122"/>
                        </a:rPr>
                        <a:t>aSAH </a:t>
                      </a:r>
                      <a:r>
                        <a:rPr lang="zh-CN" altLang="en-US" sz="1200">
                          <a:latin typeface="微软雅黑" panose="020B0503020204020204" charset="-122"/>
                          <a:ea typeface="微软雅黑" panose="020B0503020204020204" charset="-122"/>
                        </a:rPr>
                        <a:t>患者,早期使用尼莫地平有助于预防</a:t>
                      </a:r>
                      <a:r>
                        <a:rPr lang="en-US" altLang="zh-CN" sz="1200">
                          <a:latin typeface="微软雅黑" panose="020B0503020204020204" charset="-122"/>
                          <a:ea typeface="微软雅黑" panose="020B0503020204020204" charset="-122"/>
                        </a:rPr>
                        <a:t>DCI</a:t>
                      </a:r>
                      <a:r>
                        <a:rPr lang="zh-CN" altLang="en-US" sz="1200">
                          <a:latin typeface="微软雅黑" panose="020B0503020204020204" charset="-122"/>
                          <a:ea typeface="微软雅黑" panose="020B0503020204020204" charset="-122"/>
                        </a:rPr>
                        <a:t>及改善功能预后。(1级推荐，</a:t>
                      </a:r>
                      <a:r>
                        <a:rPr lang="en-US" altLang="zh-CN" sz="1200">
                          <a:latin typeface="微软雅黑" panose="020B0503020204020204" charset="-122"/>
                          <a:ea typeface="微软雅黑" panose="020B0503020204020204" charset="-122"/>
                        </a:rPr>
                        <a:t>A</a:t>
                      </a:r>
                      <a:r>
                        <a:rPr lang="zh-CN" altLang="en-US" sz="1200">
                          <a:latin typeface="微软雅黑" panose="020B0503020204020204" charset="-122"/>
                          <a:ea typeface="微软雅黑" panose="020B0503020204020204" charset="-122"/>
                        </a:rPr>
                        <a:t>级证据，</a:t>
                      </a:r>
                      <a:r>
                        <a:rPr lang="en-US" altLang="zh-CN" sz="1200">
                          <a:latin typeface="微软雅黑" panose="020B0503020204020204" charset="-122"/>
                          <a:ea typeface="微软雅黑" panose="020B0503020204020204" charset="-122"/>
                        </a:rPr>
                        <a:t>OP)</a:t>
                      </a:r>
                      <a:endParaRPr lang="en-US" altLang="zh-CN" sz="1200">
                        <a:latin typeface="微软雅黑" panose="020B0503020204020204" charset="-122"/>
                        <a:ea typeface="微软雅黑" panose="020B0503020204020204" charset="-122"/>
                      </a:endParaRPr>
                    </a:p>
                  </a:txBody>
                  <a:tcPr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
        <p:nvSpPr>
          <p:cNvPr id="11" name="object 11"/>
          <p:cNvSpPr txBox="1"/>
          <p:nvPr/>
        </p:nvSpPr>
        <p:spPr>
          <a:xfrm>
            <a:off x="9271635" y="6647815"/>
            <a:ext cx="3623945" cy="1025525"/>
          </a:xfrm>
          <a:prstGeom prst="rect">
            <a:avLst/>
          </a:prstGeom>
        </p:spPr>
        <p:txBody>
          <a:bodyPr vert="horz" wrap="square" lIns="0" tIns="13335" rIns="0" bIns="0" rtlCol="0">
            <a:noAutofit/>
          </a:bodyPr>
          <a:lstStyle/>
          <a:p>
            <a:pPr marL="14605">
              <a:lnSpc>
                <a:spcPct val="100000"/>
              </a:lnSpc>
              <a:spcBef>
                <a:spcPts val="105"/>
              </a:spcBef>
            </a:pPr>
            <a:r>
              <a:rPr lang="zh-CN" sz="800" b="1" spc="-55" dirty="0">
                <a:solidFill>
                  <a:srgbClr val="606060"/>
                </a:solidFill>
                <a:latin typeface="微软雅黑" panose="020B0503020204020204" charset="-122"/>
                <a:cs typeface="微软雅黑" panose="020B0503020204020204" charset="-122"/>
              </a:rPr>
              <a:t>参考文献</a:t>
            </a:r>
            <a:r>
              <a:rPr sz="800" spc="-55" dirty="0">
                <a:solidFill>
                  <a:srgbClr val="606060"/>
                </a:solidFill>
                <a:latin typeface="微软雅黑" panose="020B0503020204020204" charset="-122"/>
                <a:cs typeface="微软雅黑" panose="020B0503020204020204" charset="-122"/>
              </a:rPr>
              <a:t>：</a:t>
            </a:r>
            <a:endParaRPr sz="800" spc="-55" dirty="0">
              <a:solidFill>
                <a:srgbClr val="606060"/>
              </a:solidFill>
              <a:latin typeface="微软雅黑" panose="020B0503020204020204" charset="-122"/>
              <a:cs typeface="微软雅黑" panose="020B0503020204020204" charset="-122"/>
            </a:endParaRPr>
          </a:p>
          <a:p>
            <a:pPr marL="14605">
              <a:lnSpc>
                <a:spcPct val="100000"/>
              </a:lnSpc>
              <a:spcBef>
                <a:spcPts val="105"/>
              </a:spcBef>
            </a:pPr>
            <a:r>
              <a:rPr lang="en-US" sz="800" spc="-55" dirty="0">
                <a:solidFill>
                  <a:srgbClr val="606060"/>
                </a:solidFill>
                <a:latin typeface="微软雅黑" panose="020B0503020204020204" charset="-122"/>
                <a:cs typeface="微软雅黑" panose="020B0503020204020204" charset="-122"/>
              </a:rPr>
              <a:t>1</a:t>
            </a:r>
            <a:r>
              <a:rPr lang="zh-CN" altLang="en-US" sz="800" spc="-55" dirty="0">
                <a:solidFill>
                  <a:srgbClr val="606060"/>
                </a:solidFill>
                <a:latin typeface="微软雅黑" panose="020B0503020204020204" charset="-122"/>
                <a:cs typeface="微软雅黑" panose="020B0503020204020204" charset="-122"/>
              </a:rPr>
              <a:t>、</a:t>
            </a:r>
            <a:r>
              <a:rPr sz="800" spc="-5" dirty="0">
                <a:latin typeface="微软雅黑" panose="020B0503020204020204" charset="-122"/>
                <a:cs typeface="微软雅黑" panose="020B0503020204020204" charset="-122"/>
              </a:rPr>
              <a:t>Thomas Beez, </a:t>
            </a:r>
            <a:r>
              <a:rPr sz="800" dirty="0">
                <a:latin typeface="微软雅黑" panose="020B0503020204020204" charset="-122"/>
                <a:cs typeface="微软雅黑" panose="020B0503020204020204" charset="-122"/>
              </a:rPr>
              <a:t>et </a:t>
            </a:r>
            <a:r>
              <a:rPr sz="800" spc="-5" dirty="0">
                <a:latin typeface="微软雅黑" panose="020B0503020204020204" charset="-122"/>
                <a:cs typeface="微软雅黑" panose="020B0503020204020204" charset="-122"/>
              </a:rPr>
              <a:t>al. </a:t>
            </a:r>
            <a:r>
              <a:rPr sz="800" dirty="0">
                <a:latin typeface="微软雅黑" panose="020B0503020204020204" charset="-122"/>
                <a:cs typeface="微软雅黑" panose="020B0503020204020204" charset="-122"/>
              </a:rPr>
              <a:t>BMC </a:t>
            </a:r>
            <a:r>
              <a:rPr sz="800" spc="-5" dirty="0">
                <a:latin typeface="微软雅黑" panose="020B0503020204020204" charset="-122"/>
                <a:cs typeface="微软雅黑" panose="020B0503020204020204" charset="-122"/>
              </a:rPr>
              <a:t>neurology,2017,</a:t>
            </a:r>
            <a:r>
              <a:rPr sz="800" spc="20" dirty="0">
                <a:latin typeface="微软雅黑" panose="020B0503020204020204" charset="-122"/>
                <a:cs typeface="微软雅黑" panose="020B0503020204020204" charset="-122"/>
              </a:rPr>
              <a:t> </a:t>
            </a:r>
            <a:r>
              <a:rPr sz="800" spc="-5" dirty="0">
                <a:latin typeface="微软雅黑" panose="020B0503020204020204" charset="-122"/>
                <a:cs typeface="微软雅黑" panose="020B0503020204020204" charset="-122"/>
              </a:rPr>
              <a:t>17(1):209</a:t>
            </a:r>
            <a:endParaRPr sz="800">
              <a:latin typeface="微软雅黑" panose="020B0503020204020204" charset="-122"/>
              <a:cs typeface="微软雅黑" panose="020B0503020204020204" charset="-122"/>
            </a:endParaRPr>
          </a:p>
          <a:p>
            <a:pPr marL="12065" indent="0">
              <a:lnSpc>
                <a:spcPct val="100000"/>
              </a:lnSpc>
              <a:buSzPct val="83000"/>
              <a:buNone/>
              <a:tabLst>
                <a:tab pos="99060" algn="l"/>
              </a:tabLst>
            </a:pPr>
            <a:r>
              <a:rPr lang="en-US" sz="800" spc="-5" dirty="0">
                <a:latin typeface="微软雅黑" panose="020B0503020204020204" charset="-122"/>
                <a:cs typeface="微软雅黑" panose="020B0503020204020204" charset="-122"/>
              </a:rPr>
              <a:t>2</a:t>
            </a:r>
            <a:r>
              <a:rPr lang="zh-CN" altLang="en-US" sz="800" spc="-5" dirty="0">
                <a:latin typeface="微软雅黑" panose="020B0503020204020204" charset="-122"/>
                <a:cs typeface="微软雅黑" panose="020B0503020204020204" charset="-122"/>
              </a:rPr>
              <a:t>、</a:t>
            </a:r>
            <a:r>
              <a:rPr sz="800" spc="-5" dirty="0">
                <a:latin typeface="微软雅黑" panose="020B0503020204020204" charset="-122"/>
                <a:cs typeface="微软雅黑" panose="020B0503020204020204" charset="-122"/>
              </a:rPr>
              <a:t>Gregory </a:t>
            </a:r>
            <a:r>
              <a:rPr sz="800" dirty="0">
                <a:latin typeface="微软雅黑" panose="020B0503020204020204" charset="-122"/>
                <a:cs typeface="微软雅黑" panose="020B0503020204020204" charset="-122"/>
              </a:rPr>
              <a:t>J </a:t>
            </a:r>
            <a:r>
              <a:rPr sz="800" spc="-5" dirty="0">
                <a:latin typeface="微软雅黑" panose="020B0503020204020204" charset="-122"/>
                <a:cs typeface="微软雅黑" panose="020B0503020204020204" charset="-122"/>
              </a:rPr>
              <a:t>Velat, </a:t>
            </a:r>
            <a:r>
              <a:rPr sz="800" dirty="0">
                <a:latin typeface="微软雅黑" panose="020B0503020204020204" charset="-122"/>
                <a:cs typeface="微软雅黑" panose="020B0503020204020204" charset="-122"/>
              </a:rPr>
              <a:t>et </a:t>
            </a:r>
            <a:r>
              <a:rPr sz="800" spc="-5" dirty="0">
                <a:latin typeface="微软雅黑" panose="020B0503020204020204" charset="-122"/>
                <a:cs typeface="微软雅黑" panose="020B0503020204020204" charset="-122"/>
              </a:rPr>
              <a:t>al. World Neurosurg. </a:t>
            </a:r>
            <a:r>
              <a:rPr sz="800" dirty="0">
                <a:latin typeface="微软雅黑" panose="020B0503020204020204" charset="-122"/>
                <a:cs typeface="微软雅黑" panose="020B0503020204020204" charset="-122"/>
              </a:rPr>
              <a:t>2011.</a:t>
            </a:r>
            <a:r>
              <a:rPr sz="800" spc="25" dirty="0">
                <a:latin typeface="微软雅黑" panose="020B0503020204020204" charset="-122"/>
                <a:cs typeface="微软雅黑" panose="020B0503020204020204" charset="-122"/>
              </a:rPr>
              <a:t> </a:t>
            </a:r>
            <a:r>
              <a:rPr sz="800" spc="-5" dirty="0">
                <a:latin typeface="微软雅黑" panose="020B0503020204020204" charset="-122"/>
                <a:cs typeface="微软雅黑" panose="020B0503020204020204" charset="-122"/>
              </a:rPr>
              <a:t>76(5):446-54.</a:t>
            </a:r>
            <a:endParaRPr sz="800">
              <a:latin typeface="微软雅黑" panose="020B0503020204020204" charset="-122"/>
              <a:cs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75435" y="94615"/>
            <a:ext cx="7983220" cy="464185"/>
          </a:xfrm>
          <a:prstGeom prst="rect">
            <a:avLst/>
          </a:prstGeom>
        </p:spPr>
        <p:txBody>
          <a:bodyPr vert="horz" wrap="square" lIns="0" tIns="12700" rIns="0" bIns="0" rtlCol="0">
            <a:spAutoFit/>
          </a:bodyPr>
          <a:lstStyle/>
          <a:p>
            <a:pPr marL="12700">
              <a:lnSpc>
                <a:spcPct val="100000"/>
              </a:lnSpc>
              <a:spcBef>
                <a:spcPts val="100"/>
              </a:spcBef>
            </a:pPr>
            <a:r>
              <a:rPr spc="-10" dirty="0"/>
              <a:t>儿</a:t>
            </a:r>
            <a:r>
              <a:rPr dirty="0"/>
              <a:t>童品</a:t>
            </a:r>
            <a:r>
              <a:rPr spc="-10" dirty="0"/>
              <a:t>种</a:t>
            </a:r>
            <a:r>
              <a:rPr dirty="0"/>
              <a:t>，</a:t>
            </a:r>
            <a:r>
              <a:rPr lang="zh-CN" dirty="0"/>
              <a:t>临床替代，简化医疗服务</a:t>
            </a:r>
            <a:endParaRPr lang="zh-CN" dirty="0"/>
          </a:p>
        </p:txBody>
      </p:sp>
      <p:sp>
        <p:nvSpPr>
          <p:cNvPr id="27" name="文本占位符 26"/>
          <p:cNvSpPr>
            <a:spLocks noGrp="1"/>
          </p:cNvSpPr>
          <p:nvPr>
            <p:ph type="body" idx="10"/>
          </p:nvPr>
        </p:nvSpPr>
        <p:spPr/>
        <p:txBody>
          <a:bodyPr/>
          <a:p>
            <a:pPr marL="12700">
              <a:lnSpc>
                <a:spcPct val="100000"/>
              </a:lnSpc>
              <a:spcBef>
                <a:spcPts val="100"/>
              </a:spcBef>
            </a:pPr>
            <a:r>
              <a:rPr dirty="0">
                <a:cs typeface="微软雅黑" panose="020B0503020204020204" charset="-122"/>
                <a:sym typeface="+mn-ea"/>
              </a:rPr>
              <a:t>创新性</a:t>
            </a:r>
            <a:endParaRPr lang="zh-CN" altLang="en-US" dirty="0">
              <a:cs typeface="微软雅黑" panose="020B0503020204020204" charset="-122"/>
              <a:sym typeface="+mn-ea"/>
            </a:endParaRPr>
          </a:p>
        </p:txBody>
      </p:sp>
      <p:sp>
        <p:nvSpPr>
          <p:cNvPr id="5" name="object 14"/>
          <p:cNvSpPr txBox="1"/>
          <p:nvPr/>
        </p:nvSpPr>
        <p:spPr>
          <a:xfrm>
            <a:off x="813435" y="1161415"/>
            <a:ext cx="11029315" cy="2829560"/>
          </a:xfrm>
          <a:prstGeom prst="rect">
            <a:avLst/>
          </a:prstGeom>
        </p:spPr>
        <p:txBody>
          <a:bodyPr vert="horz" wrap="square" lIns="0" tIns="265430" rIns="0" bIns="0" rtlCol="0">
            <a:spAutoFit/>
          </a:bodyPr>
          <a:p>
            <a:pPr algn="l">
              <a:lnSpc>
                <a:spcPct val="150000"/>
              </a:lnSpc>
              <a:spcBef>
                <a:spcPts val="20"/>
              </a:spcBef>
            </a:pPr>
            <a:endParaRPr sz="2700">
              <a:latin typeface="微软雅黑" panose="020B0503020204020204" charset="-122"/>
              <a:ea typeface="微软雅黑" panose="020B0503020204020204" charset="-122"/>
              <a:cs typeface="微软雅黑" panose="020B0503020204020204" charset="-122"/>
            </a:endParaRPr>
          </a:p>
          <a:p>
            <a:pPr marL="116205" marR="208915" algn="l">
              <a:lnSpc>
                <a:spcPct val="150000"/>
              </a:lnSpc>
              <a:spcBef>
                <a:spcPts val="5"/>
              </a:spcBef>
            </a:pPr>
            <a:r>
              <a:rPr sz="1400" spc="-5" dirty="0">
                <a:latin typeface="微软雅黑" panose="020B0503020204020204" charset="-122"/>
                <a:ea typeface="微软雅黑" panose="020B0503020204020204" charset="-122"/>
                <a:cs typeface="微软雅黑" panose="020B0503020204020204" charset="-122"/>
                <a:sym typeface="Wingdings" panose="05000000000000000000" charset="0"/>
              </a:rPr>
              <a:t></a:t>
            </a:r>
            <a:r>
              <a:rPr lang="en-US" sz="1400" spc="-5" dirty="0">
                <a:latin typeface="微软雅黑" panose="020B0503020204020204" charset="-122"/>
                <a:ea typeface="微软雅黑" panose="020B0503020204020204" charset="-122"/>
                <a:cs typeface="微软雅黑" panose="020B0503020204020204" charset="-122"/>
                <a:sym typeface="Wingdings" panose="05000000000000000000" charset="0"/>
              </a:rPr>
              <a:t> </a:t>
            </a:r>
            <a:r>
              <a:rPr lang="zh-CN" altLang="en-US" sz="1400" spc="-5" dirty="0">
                <a:latin typeface="微软雅黑" panose="020B0503020204020204" charset="-122"/>
                <a:ea typeface="微软雅黑" panose="020B0503020204020204" charset="-122"/>
                <a:cs typeface="微软雅黑" panose="020B0503020204020204" charset="-122"/>
              </a:rPr>
              <a:t>较注射剂</a:t>
            </a:r>
            <a:r>
              <a:rPr lang="en-US" altLang="zh-CN" sz="1400" spc="-5" dirty="0">
                <a:latin typeface="微软雅黑" panose="020B0503020204020204" charset="-122"/>
                <a:ea typeface="微软雅黑" panose="020B0503020204020204" charset="-122"/>
                <a:cs typeface="微软雅黑" panose="020B0503020204020204" charset="-122"/>
              </a:rPr>
              <a:t>+</a:t>
            </a:r>
            <a:r>
              <a:rPr lang="zh-CN" altLang="en-US" sz="1400" spc="-5" dirty="0">
                <a:latin typeface="微软雅黑" panose="020B0503020204020204" charset="-122"/>
                <a:ea typeface="微软雅黑" panose="020B0503020204020204" charset="-122"/>
                <a:cs typeface="微软雅黑" panose="020B0503020204020204" charset="-122"/>
              </a:rPr>
              <a:t>片</a:t>
            </a:r>
            <a:r>
              <a:rPr lang="en-US" altLang="zh-CN" sz="1400" spc="-5" dirty="0">
                <a:latin typeface="微软雅黑" panose="020B0503020204020204" charset="-122"/>
                <a:ea typeface="微软雅黑" panose="020B0503020204020204" charset="-122"/>
                <a:cs typeface="微软雅黑" panose="020B0503020204020204" charset="-122"/>
              </a:rPr>
              <a:t>/</a:t>
            </a:r>
            <a:r>
              <a:rPr lang="zh-CN" altLang="en-US" sz="1400" spc="-5" dirty="0">
                <a:latin typeface="微软雅黑" panose="020B0503020204020204" charset="-122"/>
                <a:ea typeface="微软雅黑" panose="020B0503020204020204" charset="-122"/>
                <a:cs typeface="微软雅黑" panose="020B0503020204020204" charset="-122"/>
              </a:rPr>
              <a:t>胶囊序贯疗法，提供更为方便、安全的用药选择，给出了更科学临床替代。</a:t>
            </a:r>
            <a:endParaRPr lang="zh-CN" altLang="en-US" sz="1400" spc="-5" dirty="0">
              <a:latin typeface="微软雅黑" panose="020B0503020204020204" charset="-122"/>
              <a:ea typeface="微软雅黑" panose="020B0503020204020204" charset="-122"/>
              <a:cs typeface="微软雅黑" panose="020B0503020204020204" charset="-122"/>
            </a:endParaRPr>
          </a:p>
          <a:p>
            <a:pPr marL="116205" marR="208915" algn="l">
              <a:lnSpc>
                <a:spcPct val="150000"/>
              </a:lnSpc>
              <a:spcBef>
                <a:spcPts val="5"/>
              </a:spcBef>
            </a:pPr>
            <a:r>
              <a:rPr sz="1400" spc="-5" dirty="0">
                <a:latin typeface="微软雅黑" panose="020B0503020204020204" charset="-122"/>
                <a:ea typeface="微软雅黑" panose="020B0503020204020204" charset="-122"/>
                <a:cs typeface="微软雅黑" panose="020B0503020204020204" charset="-122"/>
                <a:sym typeface="Wingdings" panose="05000000000000000000" charset="0"/>
              </a:rPr>
              <a:t></a:t>
            </a:r>
            <a:r>
              <a:rPr lang="en-US" sz="1400" spc="-5" dirty="0">
                <a:latin typeface="微软雅黑" panose="020B0503020204020204" charset="-122"/>
                <a:ea typeface="微软雅黑" panose="020B0503020204020204" charset="-122"/>
                <a:cs typeface="微软雅黑" panose="020B0503020204020204" charset="-122"/>
                <a:sym typeface="Wingdings" panose="05000000000000000000" charset="0"/>
              </a:rPr>
              <a:t> </a:t>
            </a:r>
            <a:r>
              <a:rPr sz="1400" spc="-5" dirty="0">
                <a:latin typeface="微软雅黑" panose="020B0503020204020204" charset="-122"/>
                <a:ea typeface="微软雅黑" panose="020B0503020204020204" charset="-122"/>
                <a:cs typeface="微软雅黑" panose="020B0503020204020204" charset="-122"/>
              </a:rPr>
              <a:t>尼莫地平</a:t>
            </a:r>
            <a:r>
              <a:rPr lang="zh-CN" altLang="en-US" sz="1400" spc="-5" dirty="0">
                <a:latin typeface="微软雅黑" panose="020B0503020204020204" charset="-122"/>
                <a:ea typeface="微软雅黑" panose="020B0503020204020204" charset="-122"/>
                <a:cs typeface="微软雅黑" panose="020B0503020204020204" charset="-122"/>
              </a:rPr>
              <a:t>在光照下易发生</a:t>
            </a:r>
            <a:r>
              <a:rPr lang="en-US" altLang="zh-CN" sz="1400" spc="-5" dirty="0">
                <a:latin typeface="微软雅黑" panose="020B0503020204020204" charset="-122"/>
                <a:ea typeface="微软雅黑" panose="020B0503020204020204" charset="-122"/>
                <a:cs typeface="微软雅黑" panose="020B0503020204020204" charset="-122"/>
              </a:rPr>
              <a:t>‌</a:t>
            </a:r>
            <a:r>
              <a:rPr lang="zh-CN" altLang="en-US" sz="1400" spc="-5" dirty="0">
                <a:latin typeface="微软雅黑" panose="020B0503020204020204" charset="-122"/>
                <a:ea typeface="微软雅黑" panose="020B0503020204020204" charset="-122"/>
                <a:cs typeface="微软雅黑" panose="020B0503020204020204" charset="-122"/>
              </a:rPr>
              <a:t>光化氧化反应</a:t>
            </a:r>
            <a:r>
              <a:rPr lang="en-US" altLang="zh-CN" sz="1400" spc="-5" dirty="0">
                <a:latin typeface="微软雅黑" panose="020B0503020204020204" charset="-122"/>
                <a:ea typeface="微软雅黑" panose="020B0503020204020204" charset="-122"/>
                <a:cs typeface="微软雅黑" panose="020B0503020204020204" charset="-122"/>
              </a:rPr>
              <a:t>‌</a:t>
            </a:r>
            <a:r>
              <a:rPr lang="zh-CN" altLang="en-US" sz="1400" spc="-5" dirty="0">
                <a:latin typeface="微软雅黑" panose="020B0503020204020204" charset="-122"/>
                <a:ea typeface="微软雅黑" panose="020B0503020204020204" charset="-122"/>
                <a:cs typeface="微软雅黑" panose="020B0503020204020204" charset="-122"/>
              </a:rPr>
              <a:t>，降低药效并可能增加毒性</a:t>
            </a:r>
            <a:r>
              <a:rPr lang="en-US" altLang="zh-CN" sz="1400" spc="-5" dirty="0">
                <a:latin typeface="微软雅黑" panose="020B0503020204020204" charset="-122"/>
                <a:ea typeface="微软雅黑" panose="020B0503020204020204" charset="-122"/>
                <a:cs typeface="微软雅黑" panose="020B0503020204020204" charset="-122"/>
              </a:rPr>
              <a:t>‌</a:t>
            </a:r>
            <a:r>
              <a:rPr lang="zh-CN" sz="1400" spc="-5" dirty="0">
                <a:latin typeface="微软雅黑" panose="020B0503020204020204" charset="-122"/>
                <a:ea typeface="微软雅黑" panose="020B0503020204020204" charset="-122"/>
                <a:cs typeface="微软雅黑" panose="020B0503020204020204" charset="-122"/>
              </a:rPr>
              <a:t>，</a:t>
            </a:r>
            <a:r>
              <a:rPr lang="zh-CN" altLang="en-US" sz="1400" spc="-5" dirty="0">
                <a:latin typeface="微软雅黑" panose="020B0503020204020204" charset="-122"/>
                <a:ea typeface="微软雅黑" panose="020B0503020204020204" charset="-122"/>
                <a:cs typeface="微软雅黑" panose="020B0503020204020204" charset="-122"/>
              </a:rPr>
              <a:t>引发血压骤降、皮肤过敏或胃肠道出血等副作用。</a:t>
            </a:r>
            <a:r>
              <a:rPr lang="en-US" altLang="zh-CN" sz="1400" spc="-5" dirty="0">
                <a:latin typeface="微软雅黑" panose="020B0503020204020204" charset="-122"/>
                <a:ea typeface="微软雅黑" panose="020B0503020204020204" charset="-122"/>
                <a:cs typeface="微软雅黑" panose="020B0503020204020204" charset="-122"/>
              </a:rPr>
              <a:t>‌</a:t>
            </a:r>
            <a:r>
              <a:rPr lang="zh-CN" sz="1400" spc="-5" dirty="0">
                <a:latin typeface="微软雅黑" panose="020B0503020204020204" charset="-122"/>
                <a:ea typeface="微软雅黑" panose="020B0503020204020204" charset="-122"/>
                <a:cs typeface="微软雅黑" panose="020B0503020204020204" charset="-122"/>
              </a:rPr>
              <a:t>故</a:t>
            </a:r>
            <a:r>
              <a:rPr lang="zh-CN" altLang="en-US" sz="1400">
                <a:latin typeface="微软雅黑" panose="020B0503020204020204" charset="-122"/>
                <a:ea typeface="微软雅黑" panose="020B0503020204020204" charset="-122"/>
                <a:cs typeface="微软雅黑" panose="020B0503020204020204" charset="-122"/>
              </a:rPr>
              <a:t>静脉输注全程有避光要求，若暴露于阳光直射，需使用</a:t>
            </a:r>
            <a:r>
              <a:rPr lang="en-US" alt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黑色</a:t>
            </a:r>
            <a:r>
              <a:rPr lang="en-US" alt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棕色玻璃注射器</a:t>
            </a:r>
            <a:r>
              <a:rPr lang="en-US" alt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，或用铝箔、不透光材料包裹输液管；另外</a:t>
            </a:r>
            <a:r>
              <a:rPr lang="en-US" alt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现配现用，输注液配制后</a:t>
            </a:r>
            <a:r>
              <a:rPr lang="en-US" altLang="zh-CN" sz="1400">
                <a:latin typeface="微软雅黑" panose="020B0503020204020204" charset="-122"/>
                <a:ea typeface="微软雅黑" panose="020B0503020204020204" charset="-122"/>
                <a:cs typeface="微软雅黑" panose="020B0503020204020204" charset="-122"/>
              </a:rPr>
              <a:t>6</a:t>
            </a:r>
            <a:r>
              <a:rPr lang="zh-CN" altLang="en-US" sz="1400">
                <a:latin typeface="微软雅黑" panose="020B0503020204020204" charset="-122"/>
                <a:ea typeface="微软雅黑" panose="020B0503020204020204" charset="-122"/>
                <a:cs typeface="微软雅黑" panose="020B0503020204020204" charset="-122"/>
              </a:rPr>
              <a:t>小时内需使用完毕（铝箔包裹避光）</a:t>
            </a:r>
            <a:r>
              <a:rPr lang="en-US" altLang="zh-CN"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rPr>
              <a:t>。而口服液可降低避光要求，简化医疗服务及相应风险。</a:t>
            </a:r>
            <a:endParaRPr lang="zh-CN" altLang="en-US" sz="1400">
              <a:latin typeface="微软雅黑" panose="020B0503020204020204" charset="-122"/>
              <a:ea typeface="微软雅黑" panose="020B0503020204020204" charset="-122"/>
              <a:cs typeface="微软雅黑" panose="020B0503020204020204" charset="-122"/>
            </a:endParaRPr>
          </a:p>
          <a:p>
            <a:pPr marL="116205" marR="208915" algn="l">
              <a:lnSpc>
                <a:spcPct val="150000"/>
              </a:lnSpc>
              <a:spcBef>
                <a:spcPts val="5"/>
              </a:spcBef>
            </a:pPr>
            <a:r>
              <a:rPr sz="1400" spc="-5" dirty="0">
                <a:latin typeface="微软雅黑" panose="020B0503020204020204" charset="-122"/>
                <a:ea typeface="微软雅黑" panose="020B0503020204020204" charset="-122"/>
                <a:cs typeface="微软雅黑" panose="020B0503020204020204" charset="-122"/>
                <a:sym typeface="Wingdings" panose="05000000000000000000" charset="0"/>
              </a:rPr>
              <a:t></a:t>
            </a:r>
            <a:r>
              <a:rPr lang="en-US" sz="1400" spc="-5" dirty="0">
                <a:latin typeface="微软雅黑" panose="020B0503020204020204" charset="-122"/>
                <a:ea typeface="微软雅黑" panose="020B0503020204020204" charset="-122"/>
                <a:cs typeface="微软雅黑" panose="020B0503020204020204" charset="-122"/>
                <a:sym typeface="Wingdings" panose="05000000000000000000" charset="0"/>
              </a:rPr>
              <a:t>  </a:t>
            </a:r>
            <a:r>
              <a:rPr lang="zh-CN" altLang="en-US" sz="1400">
                <a:latin typeface="微软雅黑" panose="020B0503020204020204" charset="-122"/>
                <a:ea typeface="微软雅黑" panose="020B0503020204020204" charset="-122"/>
                <a:cs typeface="微软雅黑" panose="020B0503020204020204" charset="-122"/>
                <a:sym typeface="+mn-ea"/>
              </a:rPr>
              <a:t>全程口服替代序贯疗法，直接口服或鼻/胃管给药，满足了对于酒精中毒或酒精代谢受损的患者，静脉炎、低血压高危人群，</a:t>
            </a:r>
            <a:r>
              <a:rPr lang="zh-CN" altLang="en-US" sz="1400">
                <a:latin typeface="微软雅黑" panose="020B0503020204020204" charset="-122"/>
                <a:ea typeface="微软雅黑" panose="020B0503020204020204" charset="-122"/>
                <a:cs typeface="微软雅黑" panose="020B0503020204020204" charset="-122"/>
                <a:sym typeface="+mn-ea"/>
              </a:rPr>
              <a:t>儿童、</a:t>
            </a:r>
            <a:r>
              <a:rPr lang="zh-CN" altLang="en-US" sz="1400">
                <a:latin typeface="微软雅黑" panose="020B0503020204020204" charset="-122"/>
                <a:ea typeface="微软雅黑" panose="020B0503020204020204" charset="-122"/>
                <a:cs typeface="微软雅黑" panose="020B0503020204020204" charset="-122"/>
                <a:sym typeface="+mn-ea"/>
              </a:rPr>
              <a:t>以及其他吞咽困难患者用药需求。</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7" name="圆角矩形 6"/>
          <p:cNvSpPr/>
          <p:nvPr/>
        </p:nvSpPr>
        <p:spPr>
          <a:xfrm>
            <a:off x="661035" y="1728470"/>
            <a:ext cx="11301095" cy="2324100"/>
          </a:xfrm>
          <a:prstGeom prst="roundRect">
            <a:avLst/>
          </a:prstGeom>
          <a:noFill/>
          <a:ln>
            <a:solidFill>
              <a:srgbClr val="00906E"/>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9" name="圆角矩形 8"/>
          <p:cNvSpPr/>
          <p:nvPr/>
        </p:nvSpPr>
        <p:spPr>
          <a:xfrm>
            <a:off x="889635" y="1499870"/>
            <a:ext cx="4566920" cy="457200"/>
          </a:xfrm>
          <a:prstGeom prst="roundRect">
            <a:avLst/>
          </a:prstGeom>
          <a:solidFill>
            <a:srgbClr val="00906E"/>
          </a:solidFill>
          <a:ln>
            <a:solidFill>
              <a:srgbClr val="00906E"/>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临床替代</a:t>
            </a:r>
            <a:r>
              <a:rPr lang="zh-CN">
                <a:latin typeface="微软雅黑" panose="020B0503020204020204" charset="-122"/>
                <a:ea typeface="微软雅黑" panose="020B0503020204020204" charset="-122"/>
              </a:rPr>
              <a:t>序贯疗法更安全、简化医疗服务</a:t>
            </a:r>
            <a:endParaRPr lang="zh-CN">
              <a:latin typeface="微软雅黑" panose="020B0503020204020204" charset="-122"/>
              <a:ea typeface="微软雅黑" panose="020B0503020204020204" charset="-122"/>
            </a:endParaRPr>
          </a:p>
        </p:txBody>
      </p:sp>
      <p:sp>
        <p:nvSpPr>
          <p:cNvPr id="13" name="object 14"/>
          <p:cNvSpPr txBox="1"/>
          <p:nvPr/>
        </p:nvSpPr>
        <p:spPr>
          <a:xfrm>
            <a:off x="737235" y="4360545"/>
            <a:ext cx="10923270" cy="1488440"/>
          </a:xfrm>
          <a:prstGeom prst="rect">
            <a:avLst/>
          </a:prstGeom>
        </p:spPr>
        <p:txBody>
          <a:bodyPr vert="horz" wrap="square" lIns="0" tIns="265430" rIns="0" bIns="0" rtlCol="0">
            <a:spAutoFit/>
          </a:bodyPr>
          <a:p>
            <a:pPr algn="l">
              <a:lnSpc>
                <a:spcPct val="100000"/>
              </a:lnSpc>
              <a:spcBef>
                <a:spcPts val="20"/>
              </a:spcBef>
            </a:pPr>
            <a:endParaRPr sz="2700">
              <a:latin typeface="微软雅黑" panose="020B0503020204020204" charset="-122"/>
              <a:ea typeface="微软雅黑" panose="020B0503020204020204" charset="-122"/>
              <a:cs typeface="微软雅黑" panose="020B0503020204020204" charset="-122"/>
            </a:endParaRPr>
          </a:p>
          <a:p>
            <a:pPr marL="177165" marR="110490" algn="just">
              <a:lnSpc>
                <a:spcPct val="125000"/>
              </a:lnSpc>
            </a:pPr>
            <a:r>
              <a:rPr lang="zh-CN" altLang="en-US" sz="1400" spc="-5" dirty="0">
                <a:latin typeface="微软雅黑" panose="020B0503020204020204" charset="-122"/>
                <a:ea typeface="微软雅黑" panose="020B0503020204020204" charset="-122"/>
                <a:cs typeface="微软雅黑" panose="020B0503020204020204" charset="-122"/>
                <a:sym typeface="+mn-ea"/>
              </a:rPr>
              <a:t>尼莫地平口服溶液作为首批鼓励研发申报儿童药品清单的 品种，口服溶液剂型易吞服、分剂量方便，满足儿童及吞咽困难患者临床用药需求。</a:t>
            </a:r>
            <a:endParaRPr lang="zh-CN" altLang="en-US" sz="1400" spc="-5" dirty="0">
              <a:latin typeface="微软雅黑" panose="020B0503020204020204" charset="-122"/>
              <a:ea typeface="微软雅黑" panose="020B0503020204020204" charset="-122"/>
              <a:cs typeface="微软雅黑" panose="020B0503020204020204" charset="-122"/>
            </a:endParaRPr>
          </a:p>
          <a:p>
            <a:pPr marL="177165" marR="110490" algn="just">
              <a:lnSpc>
                <a:spcPct val="125000"/>
              </a:lnSpc>
            </a:pP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20" name="圆角矩形 19"/>
          <p:cNvSpPr/>
          <p:nvPr/>
        </p:nvSpPr>
        <p:spPr>
          <a:xfrm>
            <a:off x="661035" y="4589145"/>
            <a:ext cx="11341735" cy="1203960"/>
          </a:xfrm>
          <a:prstGeom prst="roundRect">
            <a:avLst/>
          </a:prstGeom>
          <a:noFill/>
          <a:ln>
            <a:solidFill>
              <a:srgbClr val="00906E"/>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latin typeface="微软雅黑" panose="020B0503020204020204" charset="-122"/>
              <a:ea typeface="微软雅黑" panose="020B0503020204020204" charset="-122"/>
            </a:endParaRPr>
          </a:p>
        </p:txBody>
      </p:sp>
      <p:sp>
        <p:nvSpPr>
          <p:cNvPr id="22" name="圆角矩形 21"/>
          <p:cNvSpPr/>
          <p:nvPr/>
        </p:nvSpPr>
        <p:spPr>
          <a:xfrm>
            <a:off x="889635" y="4360545"/>
            <a:ext cx="4404360" cy="457200"/>
          </a:xfrm>
          <a:prstGeom prst="roundRect">
            <a:avLst/>
          </a:prstGeom>
          <a:solidFill>
            <a:srgbClr val="00906E"/>
          </a:solidFill>
          <a:ln>
            <a:solidFill>
              <a:srgbClr val="00906E"/>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latin typeface="微软雅黑" panose="020B0503020204020204" charset="-122"/>
                <a:ea typeface="微软雅黑" panose="020B0503020204020204" charset="-122"/>
              </a:rPr>
              <a:t>儿童首选药品</a:t>
            </a:r>
            <a:endParaRPr lang="zh-CN" altLang="en-US">
              <a:latin typeface="微软雅黑" panose="020B0503020204020204" charset="-122"/>
              <a:ea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10.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11.xml><?xml version="1.0" encoding="utf-8"?>
<p:tagLst xmlns:p="http://schemas.openxmlformats.org/presentationml/2006/main">
  <p:tag name="TABLE_ENDDRAG_ORIGIN_RECT" val="905*470"/>
  <p:tag name="TABLE_ENDDRAG_RECT" val="28*67*905*470"/>
</p:tagLst>
</file>

<file path=ppt/tags/tag2.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3.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4.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5.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6.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7.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8.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ags/tag9.xml><?xml version="1.0" encoding="utf-8"?>
<p:tagLst xmlns:p="http://schemas.openxmlformats.org/presentationml/2006/main">
  <p:tag name="KSO_WM_DIAGRAM_VIRTUALLY_FRAME" val="{&quot;height&quot;:402.72992125984257,&quot;left&quot;:519.5399212598425,&quot;top&quot;:80.03999999999999,&quot;width&quot;:239.4300787401575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6198</Words>
  <Application>WPS 演示</Application>
  <PresentationFormat>On-screen Show (4:3)</PresentationFormat>
  <Paragraphs>434</Paragraphs>
  <Slides>10</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10</vt:i4>
      </vt:variant>
    </vt:vector>
  </HeadingPairs>
  <TitlesOfParts>
    <vt:vector size="27" baseType="lpstr">
      <vt:lpstr>Arial</vt:lpstr>
      <vt:lpstr>宋体</vt:lpstr>
      <vt:lpstr>Wingdings</vt:lpstr>
      <vt:lpstr>微软雅黑</vt:lpstr>
      <vt:lpstr>Wingdings</vt:lpstr>
      <vt:lpstr>Wingdings</vt:lpstr>
      <vt:lpstr>Times New Roman</vt:lpstr>
      <vt:lpstr>Arial</vt:lpstr>
      <vt:lpstr>等线</vt:lpstr>
      <vt:lpstr>黑体</vt:lpstr>
      <vt:lpstr>΢</vt:lpstr>
      <vt:lpstr>Segoe Print</vt:lpstr>
      <vt:lpstr>Gill Sans</vt:lpstr>
      <vt:lpstr>Calibri</vt:lpstr>
      <vt:lpstr>Arial Unicode MS</vt:lpstr>
      <vt:lpstr>Office Theme</vt:lpstr>
      <vt:lpstr>1_Office Theme</vt:lpstr>
      <vt:lpstr>尼莫地平口服溶液</vt:lpstr>
      <vt:lpstr>目 录</vt:lpstr>
      <vt:lpstr>尼莫地平口服溶液是蛛网膜下腔出血患者预后新选择</vt:lpstr>
      <vt:lpstr>蛛网膜下腔出血患者存在未满足需求</vt:lpstr>
      <vt:lpstr>尼莫地平口服溶液更安全</vt:lpstr>
      <vt:lpstr>口服尼莫地平较静脉注射尼莫地平降低低血压发生率24%</vt:lpstr>
      <vt:lpstr>SAH患者全程口服尼莫地平预后更优</vt:lpstr>
      <vt:lpstr>国内外权威指南首推口服尼莫地平</vt:lpstr>
      <vt:lpstr>儿童品种，临床替代，简化医疗服务</vt:lpstr>
      <vt:lpstr>填补SAH特殊患者用药目录内空白，安全经济保基本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尼莫地平口服溶液（瑞艾平®）</dc:title>
  <dc:creator>银银 金</dc:creator>
  <cp:lastModifiedBy>还魂虫</cp:lastModifiedBy>
  <cp:revision>68</cp:revision>
  <dcterms:created xsi:type="dcterms:W3CDTF">2025-04-07T06:04:00Z</dcterms:created>
  <dcterms:modified xsi:type="dcterms:W3CDTF">2026-06-10T01:24:35Z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2024-07-18T08:00:00Z</vt:filetime>
  </property>
  <property fmtid="{D5CDD505-2E9C-101B-9397-08002B2CF9AE}" pid="3" name="Creator">
    <vt:lpwstr>Acrobat PDFMaker 21 PowerPoint 版</vt:lpwstr>
  </property>
  <property fmtid="{D5CDD505-2E9C-101B-9397-08002B2CF9AE}" pid="4" name="LastSaved">
    <vt:filetime>2025-04-15T08:00:00Z</vt:filetime>
  </property>
  <property fmtid="{D5CDD505-2E9C-101B-9397-08002B2CF9AE}" pid="5" name="ICV">
    <vt:lpwstr>86270A3D7FB94991946C3A5494424F33_13</vt:lpwstr>
  </property>
  <property fmtid="{D5CDD505-2E9C-101B-9397-08002B2CF9AE}" pid="6" name="KSOProductBuildVer">
    <vt:lpwstr>2052-12.1.0.26375</vt:lpwstr>
  </property>
</Properties>
</file>