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media/image2.svg" ContentType="image/svg+xml"/>
  <Override PartName="/ppt/media/image4.svg" ContentType="image/svg+xml"/>
  <Override PartName="/ppt/media/image6.svg" ContentType="image/svg+xml"/>
  <Override PartName="/ppt/media/image7.svg" ContentType="image/svg+xml"/>
  <Override PartName="/ppt/media/image9.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5" r:id="rId3"/>
    <p:sldMasterId id="2147483663" r:id="rId4"/>
    <p:sldMasterId id="2147483670" r:id="rId5"/>
    <p:sldMasterId id="2147483677" r:id="rId6"/>
    <p:sldMasterId id="2147483684" r:id="rId7"/>
    <p:sldMasterId id="2147483691" r:id="rId8"/>
    <p:sldMasterId id="2147483699" r:id="rId9"/>
    <p:sldMasterId id="2147483706" r:id="rId10"/>
  </p:sldMasterIdLst>
  <p:notesMasterIdLst>
    <p:notesMasterId r:id="rId21"/>
  </p:notesMasterIdLst>
  <p:handoutMasterIdLst>
    <p:handoutMasterId r:id="rId22"/>
  </p:handoutMasterIdLst>
  <p:sldIdLst>
    <p:sldId id="280" r:id="rId11"/>
    <p:sldId id="281" r:id="rId12"/>
    <p:sldId id="282" r:id="rId13"/>
    <p:sldId id="283" r:id="rId14"/>
    <p:sldId id="284" r:id="rId15"/>
    <p:sldId id="285" r:id="rId16"/>
    <p:sldId id="286" r:id="rId17"/>
    <p:sldId id="287" r:id="rId18"/>
    <p:sldId id="288" r:id="rId19"/>
    <p:sldId id="289" r:id="rId20"/>
  </p:sldIdLst>
  <p:sldSz cx="12192000" cy="6858000"/>
  <p:notesSz cx="12192000" cy="6858000"/>
  <p:custDataLst>
    <p:tags r:id="rId27"/>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96" userDrawn="1">
          <p15:clr>
            <a:srgbClr val="A4A3A4"/>
          </p15:clr>
        </p15:guide>
        <p15:guide id="2" pos="229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幸全" initials="幸全" lastIdx="1" clrIdx="0"/>
  <p:cmAuthor id="0" name="Seinfeld Ling" initials="" lastIdx="12" clrIdx="0"/>
  <p:cmAuthor id="7" name="1206988966@qq.com" initials="1" lastIdx="1" clrIdx="2"/>
  <p:cmAuthor id="8" name="傅美美" initials="傅" lastIdx="1" clrIdx="7"/>
  <p:cmAuthor id="3" name="admin" initials="a" lastIdx="1" clrIdx="2"/>
  <p:cmAuthor id="4" name="Wang, Shengjun-1" initials="W" lastIdx="16" clrIdx="3"/>
  <p:cmAuthor id="5" name="my" initials="m" lastIdx="19" clrIdx="5"/>
  <p:cmAuthor id="6" name="Li, Yunguang" initials="LY" lastIdx="13" clrIdx="6"/>
  <p:cmAuthor id="10" name="djfha" initials="d" lastIdx="1" clrIdx="9"/>
  <p:cmAuthor id="9" name="ADMIN" initials="A" lastIdx="1" clrIdx="8"/>
  <p:cmAuthor id="2001" name="骆倩怡_Znauj26B" initials="authorId_382814100"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DBD7A"/>
    <a:srgbClr val="CCECD9"/>
    <a:srgbClr val="B1E2C5"/>
    <a:srgbClr val="00A141"/>
    <a:srgbClr val="E9F3EB"/>
    <a:srgbClr val="DDEBDE"/>
    <a:srgbClr val="E5F7ED"/>
    <a:srgbClr val="00448E"/>
    <a:srgbClr val="FAA010"/>
    <a:srgbClr val="4D7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B9970C6-3B21-4D41-949D-B7F8AB0450C0}" styleName="表样式 1 25">
    <a:wholeTbl>
      <a:tcTxStyle>
        <a:fontRef idx="none">
          <a:srgbClr val="000000"/>
        </a:fontRef>
      </a:tcTxStyle>
      <a:tcStyle>
        <a:tcBdr>
          <a:left>
            <a:ln w="9525" cmpd="sng">
              <a:solidFill>
                <a:srgbClr val="00B050"/>
              </a:solidFill>
              <a:prstDash val="solid"/>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w="9525" cmpd="sng">
              <a:solidFill>
                <a:srgbClr val="00B050">
                  <a:lumMod val="40000"/>
                  <a:lumOff val="60000"/>
                </a:srgbClr>
              </a:solidFill>
              <a:prstDash val="solid"/>
            </a:ln>
          </a:insideH>
          <a:insideV>
            <a:ln w="9525" cmpd="sng">
              <a:solidFill>
                <a:srgbClr val="00B050">
                  <a:lumMod val="40000"/>
                  <a:lumOff val="60000"/>
                </a:srgbClr>
              </a:solidFill>
              <a:prstDash val="solid"/>
            </a:ln>
          </a:insideV>
        </a:tcBdr>
        <a:fill>
          <a:solidFill>
            <a:srgbClr val="FFFFFF"/>
          </a:solidFill>
        </a:fill>
      </a:tcStyle>
    </a:wholeTbl>
    <a:band2H>
      <a:tcStyle>
        <a:tcBdr/>
        <a:fill>
          <a:solidFill>
            <a:srgbClr val="00B050">
              <a:lumMod val="10000"/>
              <a:lumOff val="90000"/>
            </a:srgbClr>
          </a:solidFill>
        </a:fill>
      </a:tcStyle>
    </a:band2H>
    <a:band1V>
      <a:tcStyle>
        <a:tcBdr>
          <a:left>
            <a:ln w="9525" cmpd="sng">
              <a:solidFill>
                <a:srgbClr val="00B050"/>
              </a:solidFill>
              <a:prstDash val="solid"/>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w="9525" cmpd="sng">
              <a:solidFill>
                <a:srgbClr val="00B050">
                  <a:lumMod val="40000"/>
                  <a:lumOff val="60000"/>
                </a:srgbClr>
              </a:solidFill>
              <a:prstDash val="solid"/>
            </a:ln>
          </a:insideH>
          <a:insideV>
            <a:ln w="9525" cmpd="sng">
              <a:solidFill>
                <a:srgbClr val="00B050">
                  <a:lumMod val="40000"/>
                  <a:lumOff val="60000"/>
                </a:srgbClr>
              </a:solidFill>
              <a:prstDash val="solid"/>
            </a:ln>
          </a:insideV>
        </a:tcBdr>
        <a:fill>
          <a:solidFill>
            <a:srgbClr val="00B050">
              <a:lumMod val="10000"/>
              <a:lumOff val="90000"/>
            </a:srgbClr>
          </a:solidFill>
        </a:fill>
      </a:tcStyle>
    </a:band1V>
    <a:band2V>
      <a:tcStyle>
        <a:tcBdr>
          <a:left>
            <a:ln w="9525" cmpd="sng">
              <a:solidFill>
                <a:srgbClr val="00B050">
                  <a:lumMod val="40000"/>
                  <a:lumOff val="60000"/>
                </a:srgbClr>
              </a:solidFill>
              <a:prstDash val="solid"/>
            </a:ln>
          </a:left>
          <a:right>
            <a:ln w="9525" cmpd="sng">
              <a:solidFill>
                <a:srgbClr val="00B050">
                  <a:lumMod val="40000"/>
                  <a:lumOff val="60000"/>
                </a:srgbClr>
              </a:solidFill>
              <a:prstDash val="solid"/>
            </a:ln>
          </a:right>
          <a:top>
            <a:ln w="9525" cmpd="sng">
              <a:solidFill>
                <a:srgbClr val="00B050"/>
              </a:solidFill>
              <a:prstDash val="solid"/>
            </a:ln>
          </a:top>
          <a:bottom>
            <a:ln w="9525" cmpd="sng">
              <a:solidFill>
                <a:srgbClr val="00B050"/>
              </a:solidFill>
              <a:prstDash val="solid"/>
            </a:ln>
          </a:bottom>
          <a:insideH>
            <a:ln w="9525" cmpd="sng">
              <a:solidFill>
                <a:srgbClr val="00B050">
                  <a:lumMod val="40000"/>
                  <a:lumOff val="60000"/>
                </a:srgbClr>
              </a:solidFill>
              <a:prstDash val="solid"/>
            </a:ln>
          </a:insideH>
          <a:insideV>
            <a:ln>
              <a:noFill/>
            </a:ln>
          </a:insideV>
        </a:tcBdr>
      </a:tcStyle>
    </a:band2V>
    <a:lastCol>
      <a:tcTxStyle b="on">
        <a:fontRef idx="none">
          <a:srgbClr val="08090C"/>
        </a:fontRef>
      </a:tcTxStyle>
      <a:tcStyle>
        <a:tcBdr>
          <a:left>
            <a:ln w="9525" cmpd="sng">
              <a:solidFill>
                <a:srgbClr val="00B050">
                  <a:lumMod val="40000"/>
                  <a:lumOff val="60000"/>
                </a:srgbClr>
              </a:solidFill>
              <a:prstDash val="solid"/>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w="9525" cmpd="sng">
              <a:solidFill>
                <a:srgbClr val="00B050">
                  <a:lumMod val="40000"/>
                  <a:lumOff val="60000"/>
                </a:srgbClr>
              </a:solidFill>
              <a:prstDash val="solid"/>
            </a:ln>
          </a:insideH>
          <a:insideV>
            <a:ln>
              <a:noFill/>
            </a:ln>
          </a:insideV>
        </a:tcBdr>
        <a:fill>
          <a:solidFill>
            <a:srgbClr val="00B050">
              <a:lumMod val="20000"/>
              <a:lumOff val="80000"/>
            </a:srgbClr>
          </a:solidFill>
        </a:fill>
      </a:tcStyle>
    </a:lastCol>
    <a:firstCol>
      <a:tcTxStyle b="on">
        <a:fontRef idx="none">
          <a:srgbClr val="08090C"/>
        </a:fontRef>
      </a:tcTxStyle>
      <a:tcStyle>
        <a:tcBdr>
          <a:left>
            <a:ln w="9525" cmpd="sng">
              <a:solidFill>
                <a:srgbClr val="00B050"/>
              </a:solidFill>
              <a:prstDash val="solid"/>
            </a:ln>
          </a:left>
          <a:right>
            <a:ln w="9525" cmpd="sng">
              <a:solidFill>
                <a:srgbClr val="00B050">
                  <a:lumMod val="40000"/>
                  <a:lumOff val="60000"/>
                </a:srgbClr>
              </a:solidFill>
              <a:prstDash val="solid"/>
            </a:ln>
          </a:right>
          <a:top>
            <a:ln w="9525" cmpd="sng">
              <a:solidFill>
                <a:srgbClr val="00B050"/>
              </a:solidFill>
              <a:prstDash val="solid"/>
            </a:ln>
          </a:top>
          <a:bottom>
            <a:ln w="9525" cmpd="sng">
              <a:solidFill>
                <a:srgbClr val="00B050"/>
              </a:solidFill>
              <a:prstDash val="solid"/>
            </a:ln>
          </a:bottom>
          <a:insideH>
            <a:ln w="9525" cmpd="sng">
              <a:solidFill>
                <a:srgbClr val="00B050">
                  <a:lumMod val="40000"/>
                  <a:lumOff val="60000"/>
                </a:srgbClr>
              </a:solidFill>
              <a:prstDash val="solid"/>
            </a:ln>
          </a:insideH>
          <a:insideV>
            <a:ln>
              <a:noFill/>
            </a:ln>
          </a:insideV>
        </a:tcBdr>
        <a:fill>
          <a:solidFill>
            <a:srgbClr val="00B050">
              <a:lumMod val="20000"/>
              <a:lumOff val="80000"/>
            </a:srgbClr>
          </a:solidFill>
        </a:fill>
      </a:tcStyle>
    </a:firstCol>
    <a:lastRow>
      <a:tcTxStyle b="on">
        <a:fontRef idx="none">
          <a:srgbClr val="00B050"/>
        </a:fontRef>
      </a:tcTxStyle>
      <a:tcStyle>
        <a:tcBdr>
          <a:left>
            <a:ln w="9525" cmpd="sng">
              <a:solidFill>
                <a:srgbClr val="00B050"/>
              </a:solidFill>
              <a:prstDash val="solid"/>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a:noFill/>
            </a:ln>
          </a:insideH>
          <a:insideV>
            <a:ln>
              <a:noFill/>
            </a:ln>
          </a:insideV>
        </a:tcBdr>
        <a:fill>
          <a:solidFill>
            <a:srgbClr val="FFFFFF"/>
          </a:solidFill>
        </a:fill>
      </a:tcStyle>
    </a:lastRow>
    <a:seCell>
      <a:tcStyle>
        <a:tcBdr>
          <a:left>
            <a:ln>
              <a:noFill/>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a:noFill/>
            </a:ln>
          </a:insideH>
          <a:insideV>
            <a:ln>
              <a:noFill/>
            </a:ln>
          </a:insideV>
        </a:tcBdr>
        <a:fill>
          <a:solidFill>
            <a:srgbClr val="FFFFFF"/>
          </a:solidFill>
        </a:fill>
      </a:tcStyle>
    </a:seCell>
    <a:swCell>
      <a:tcTxStyle b="on">
        <a:fontRef idx="none">
          <a:srgbClr val="00B050"/>
        </a:fontRef>
      </a:tcTxStyle>
      <a:tcStyle>
        <a:tcBdr>
          <a:left>
            <a:ln w="9525" cmpd="sng">
              <a:solidFill>
                <a:srgbClr val="00B050"/>
              </a:solidFill>
              <a:prstDash val="solid"/>
            </a:ln>
          </a:left>
          <a:right>
            <a:ln>
              <a:noFill/>
            </a:ln>
          </a:right>
          <a:top>
            <a:ln w="9525" cmpd="sng">
              <a:solidFill>
                <a:srgbClr val="00B050"/>
              </a:solidFill>
              <a:prstDash val="solid"/>
            </a:ln>
          </a:top>
          <a:bottom>
            <a:ln w="9525" cmpd="sng">
              <a:solidFill>
                <a:srgbClr val="00B050"/>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rgbClr val="00B050"/>
              </a:solidFill>
              <a:prstDash val="solid"/>
            </a:ln>
          </a:left>
          <a:right>
            <a:ln w="9525" cmpd="sng">
              <a:solidFill>
                <a:srgbClr val="00B050"/>
              </a:solidFill>
              <a:prstDash val="solid"/>
            </a:ln>
          </a:right>
          <a:top>
            <a:ln w="9525" cmpd="sng">
              <a:solidFill>
                <a:srgbClr val="00B050"/>
              </a:solidFill>
              <a:prstDash val="solid"/>
            </a:ln>
          </a:top>
          <a:bottom>
            <a:ln w="9525" cmpd="sng">
              <a:solidFill>
                <a:srgbClr val="00B050"/>
              </a:solidFill>
              <a:prstDash val="solid"/>
            </a:ln>
          </a:bottom>
          <a:insideH>
            <a:ln>
              <a:noFill/>
            </a:ln>
          </a:insideH>
          <a:insideV>
            <a:ln w="9525" cmpd="sng">
              <a:solidFill>
                <a:srgbClr val="00B050">
                  <a:lumMod val="40000"/>
                  <a:lumOff val="60000"/>
                </a:srgbClr>
              </a:solidFill>
              <a:prstDash val="solid"/>
            </a:ln>
          </a:insideV>
        </a:tcBdr>
        <a:fill>
          <a:solidFill>
            <a:srgbClr val="00B05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36" y="-84"/>
      </p:cViewPr>
      <p:guideLst>
        <p:guide orient="horz" pos="2796"/>
        <p:guide pos="229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7" Type="http://schemas.openxmlformats.org/officeDocument/2006/relationships/tags" Target="tags/tag85.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0" Type="http://schemas.openxmlformats.org/officeDocument/2006/relationships/slide" Target="slides/slide10.xml"/><Relationship Id="rId2" Type="http://schemas.openxmlformats.org/officeDocument/2006/relationships/theme" Target="theme/theme1.xml"/><Relationship Id="rId19" Type="http://schemas.openxmlformats.org/officeDocument/2006/relationships/slide" Target="slides/slide9.xml"/><Relationship Id="rId18" Type="http://schemas.openxmlformats.org/officeDocument/2006/relationships/slide" Target="slides/slide8.xml"/><Relationship Id="rId17" Type="http://schemas.openxmlformats.org/officeDocument/2006/relationships/slide" Target="slides/slide7.xml"/><Relationship Id="rId16" Type="http://schemas.openxmlformats.org/officeDocument/2006/relationships/slide" Target="slides/slide6.xml"/><Relationship Id="rId15" Type="http://schemas.openxmlformats.org/officeDocument/2006/relationships/slide" Target="slides/slide5.xml"/><Relationship Id="rId14" Type="http://schemas.openxmlformats.org/officeDocument/2006/relationships/slide" Target="slides/slide4.xml"/><Relationship Id="rId13" Type="http://schemas.openxmlformats.org/officeDocument/2006/relationships/slide" Target="slides/slide3.xml"/><Relationship Id="rId12" Type="http://schemas.openxmlformats.org/officeDocument/2006/relationships/slide" Target="slides/slide2.xml"/><Relationship Id="rId11" Type="http://schemas.openxmlformats.org/officeDocument/2006/relationships/slide" Target="slides/slide1.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24037;&#20316;&#31807;1"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r>
              <a:t>治疗效果比较</a:t>
            </a:r>
          </a:p>
        </c:rich>
      </c:tx>
      <c:layout>
        <c:manualLayout>
          <c:xMode val="edge"/>
          <c:yMode val="edge"/>
          <c:x val="0.407368421052632"/>
          <c:y val="0.0243055555555556"/>
        </c:manualLayout>
      </c:layout>
      <c:overlay val="0"/>
      <c:spPr>
        <a:noFill/>
        <a:ln>
          <a:noFill/>
        </a:ln>
        <a:effectLst/>
      </c:spPr>
    </c:title>
    <c:autoTitleDeleted val="0"/>
    <c:plotArea>
      <c:layout/>
      <c:barChart>
        <c:barDir val="col"/>
        <c:grouping val="clustered"/>
        <c:varyColors val="0"/>
        <c:ser>
          <c:idx val="0"/>
          <c:order val="0"/>
          <c:tx>
            <c:strRef>
              <c:f>[工作簿1]Sheet1!$I$24</c:f>
              <c:strCache>
                <c:ptCount val="1"/>
                <c:pt idx="0">
                  <c:v>山莨菪碱组</c:v>
                </c:pt>
              </c:strCache>
            </c:strRef>
          </c:tx>
          <c:spPr>
            <a:solidFill>
              <a:schemeClr val="accent1"/>
            </a:solidFill>
            <a:ln>
              <a:noFill/>
            </a:ln>
            <a:effectLst/>
          </c:spPr>
          <c:invertIfNegative val="0"/>
          <c:dLbls>
            <c:delete val="1"/>
          </c:dLbls>
          <c:cat>
            <c:strRef>
              <c:f>[工作簿1]Sheet1!$J$23:$M$23</c:f>
              <c:strCache>
                <c:ptCount val="4"/>
                <c:pt idx="0">
                  <c:v>急性肠炎</c:v>
                </c:pt>
                <c:pt idx="1">
                  <c:v>急性胃炎</c:v>
                </c:pt>
                <c:pt idx="2">
                  <c:v>消化性溃疡</c:v>
                </c:pt>
                <c:pt idx="3">
                  <c:v>慢性肾炎急性发作</c:v>
                </c:pt>
              </c:strCache>
            </c:strRef>
          </c:cat>
          <c:val>
            <c:numRef>
              <c:f>[工作簿1]Sheet1!$J$24:$M$24</c:f>
              <c:numCache>
                <c:formatCode>0.00%</c:formatCode>
                <c:ptCount val="4"/>
                <c:pt idx="0">
                  <c:v>0.392</c:v>
                </c:pt>
                <c:pt idx="1">
                  <c:v>0.368</c:v>
                </c:pt>
                <c:pt idx="2" c:formatCode="0%">
                  <c:v>0.08</c:v>
                </c:pt>
                <c:pt idx="3" c:formatCode="0%">
                  <c:v>0.16</c:v>
                </c:pt>
              </c:numCache>
            </c:numRef>
          </c:val>
        </c:ser>
        <c:ser>
          <c:idx val="1"/>
          <c:order val="1"/>
          <c:tx>
            <c:strRef>
              <c:f>[工作簿1]Sheet1!$I$25</c:f>
              <c:strCache>
                <c:ptCount val="1"/>
                <c:pt idx="0">
                  <c:v>间苯三酚组</c:v>
                </c:pt>
              </c:strCache>
            </c:strRef>
          </c:tx>
          <c:spPr>
            <a:solidFill>
              <a:schemeClr val="accent2"/>
            </a:solidFill>
            <a:ln>
              <a:noFill/>
            </a:ln>
            <a:effectLst/>
          </c:spPr>
          <c:invertIfNegative val="0"/>
          <c:dLbls>
            <c:delete val="1"/>
          </c:dLbls>
          <c:cat>
            <c:strRef>
              <c:f>[工作簿1]Sheet1!$J$23:$M$23</c:f>
              <c:strCache>
                <c:ptCount val="4"/>
                <c:pt idx="0">
                  <c:v>急性肠炎</c:v>
                </c:pt>
                <c:pt idx="1">
                  <c:v>急性胃炎</c:v>
                </c:pt>
                <c:pt idx="2">
                  <c:v>消化性溃疡</c:v>
                </c:pt>
                <c:pt idx="3">
                  <c:v>慢性肾炎急性发作</c:v>
                </c:pt>
              </c:strCache>
            </c:strRef>
          </c:cat>
          <c:val>
            <c:numRef>
              <c:f>[工作簿1]Sheet1!$J$25:$M$25</c:f>
              <c:numCache>
                <c:formatCode>0.00%</c:formatCode>
                <c:ptCount val="4"/>
                <c:pt idx="0">
                  <c:v>0.376</c:v>
                </c:pt>
                <c:pt idx="1">
                  <c:v>0.384</c:v>
                </c:pt>
                <c:pt idx="2">
                  <c:v>0.096</c:v>
                </c:pt>
                <c:pt idx="3">
                  <c:v>0.144</c:v>
                </c:pt>
              </c:numCache>
            </c:numRef>
          </c:val>
        </c:ser>
        <c:dLbls>
          <c:showLegendKey val="0"/>
          <c:showVal val="0"/>
          <c:showCatName val="0"/>
          <c:showSerName val="0"/>
          <c:showPercent val="0"/>
          <c:showBubbleSize val="0"/>
        </c:dLbls>
        <c:gapWidth val="216"/>
        <c:overlap val="-32"/>
        <c:axId val="307105835"/>
        <c:axId val="869031949"/>
      </c:barChart>
      <c:catAx>
        <c:axId val="307105835"/>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869031949"/>
        <c:crosses val="autoZero"/>
        <c:auto val="1"/>
        <c:lblAlgn val="ctr"/>
        <c:lblOffset val="100"/>
        <c:noMultiLvlLbl val="0"/>
      </c:catAx>
      <c:valAx>
        <c:axId val="869031949"/>
        <c:scaling>
          <c:orientation val="minMax"/>
        </c:scaling>
        <c:delete val="0"/>
        <c:axPos val="l"/>
        <c:majorGridlines>
          <c:spPr>
            <a:ln w="9525" cap="flat" cmpd="sng" algn="ctr">
              <a:solidFill>
                <a:schemeClr val="lt1">
                  <a:lumMod val="90200"/>
                </a:schemeClr>
              </a:solidFill>
              <a:round/>
            </a:ln>
            <a:effectLst/>
          </c:spPr>
        </c:majorGridlines>
        <c:title>
          <c:tx>
            <c:rich>
              <a:bodyPr rot="-5400000" spcFirstLastPara="0" vertOverflow="ellipsis" vert="horz" wrap="square" anchor="ctr" anchorCtr="1"/>
              <a:lstStyle/>
              <a:p>
                <a:pPr defTabSz="914400">
                  <a:defRPr lang="zh-CN" sz="1000" b="0" i="0" u="none" strike="noStrike" kern="1200" baseline="0">
                    <a:solidFill>
                      <a:schemeClr val="tx1">
                        <a:lumMod val="65000"/>
                        <a:lumOff val="35000"/>
                      </a:schemeClr>
                    </a:solidFill>
                    <a:latin typeface="+mn-lt"/>
                    <a:ea typeface="+mn-ea"/>
                    <a:cs typeface="+mn-cs"/>
                  </a:defRPr>
                </a:pPr>
                <a:r>
                  <a:t>有效率%</a:t>
                </a:r>
              </a:p>
            </c:rich>
          </c:tx>
          <c:layout/>
          <c:overlay val="0"/>
          <c:spPr>
            <a:noFill/>
            <a:ln>
              <a:noFill/>
            </a:ln>
            <a:effectLst/>
          </c:spPr>
        </c:title>
        <c:numFmt formatCode="0.00%"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07105835"/>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dTable>
      <c:spPr>
        <a:noFill/>
        <a:ln>
          <a:noFill/>
        </a:ln>
        <a:effectLst/>
      </c:spPr>
    </c:plotArea>
    <c:plotVisOnly val="1"/>
    <c:dispBlanksAs val="gap"/>
    <c:showDLblsOverMax val="0"/>
    <c:extLst>
      <c:ext uri="{0b15fc19-7d7d-44ad-8c2d-2c3a37ce22c3}">
        <chartProps xmlns="https://web.wps.cn/et/2018/main" chartId="{b02d033d-62b6-498c-808e-d89e4e28ef40}"/>
      </c:ext>
    </c:extLst>
  </c:chart>
  <c:spPr>
    <a:solidFill>
      <a:schemeClr val="bg1"/>
    </a:solidFill>
    <a:ln w="9525" cap="flat" cmpd="sng" algn="ctr">
      <a:solidFill>
        <a:schemeClr val="tx1">
          <a:lumMod val="15000"/>
          <a:lumOff val="85000"/>
        </a:schemeClr>
      </a:solidFill>
      <a:round/>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r>
              <a:t>不良反应情况比较</a:t>
            </a:r>
          </a:p>
        </c:rich>
      </c:tx>
      <c:layout/>
      <c:overlay val="0"/>
      <c:spPr>
        <a:noFill/>
        <a:ln>
          <a:noFill/>
        </a:ln>
        <a:effectLst/>
      </c:spPr>
    </c:title>
    <c:autoTitleDeleted val="0"/>
    <c:plotArea>
      <c:layout/>
      <c:barChart>
        <c:barDir val="col"/>
        <c:grouping val="clustered"/>
        <c:varyColors val="0"/>
        <c:ser>
          <c:idx val="0"/>
          <c:order val="0"/>
          <c:tx>
            <c:strRef>
              <c:f>[工作簿1]Sheet1!$M$28</c:f>
              <c:strCache>
                <c:ptCount val="1"/>
                <c:pt idx="0">
                  <c:v>不良反应发生率</c:v>
                </c:pt>
              </c:strCache>
            </c:strRef>
          </c:tx>
          <c:spPr>
            <a:solidFill>
              <a:schemeClr val="accent1"/>
            </a:solidFill>
            <a:ln>
              <a:noFill/>
            </a:ln>
            <a:effectLst/>
          </c:spPr>
          <c:invertIfNegative val="0"/>
          <c:dPt>
            <c:idx val="1"/>
            <c:invertIfNegative val="0"/>
            <c:bubble3D val="0"/>
            <c:spPr>
              <a:solidFill>
                <a:schemeClr val="accent2"/>
              </a:solidFill>
              <a:ln>
                <a:noFill/>
              </a:ln>
              <a:effectLst/>
            </c:spPr>
          </c:dPt>
          <c:dLbls>
            <c:delete val="1"/>
          </c:dLbls>
          <c:cat>
            <c:strRef>
              <c:f>[工作簿1]Sheet1!$L$29:$L$30</c:f>
              <c:strCache>
                <c:ptCount val="2"/>
                <c:pt idx="0">
                  <c:v>山莨菪碱组</c:v>
                </c:pt>
                <c:pt idx="1">
                  <c:v>间苯三酚组</c:v>
                </c:pt>
              </c:strCache>
            </c:strRef>
          </c:cat>
          <c:val>
            <c:numRef>
              <c:f>[工作簿1]Sheet1!$M$29:$M$30</c:f>
              <c:numCache>
                <c:formatCode>0.00%</c:formatCode>
                <c:ptCount val="2"/>
                <c:pt idx="0">
                  <c:v>0.712</c:v>
                </c:pt>
                <c:pt idx="1" c:formatCode="0%">
                  <c:v>0.016</c:v>
                </c:pt>
              </c:numCache>
            </c:numRef>
          </c:val>
        </c:ser>
        <c:dLbls>
          <c:showLegendKey val="0"/>
          <c:showVal val="0"/>
          <c:showCatName val="0"/>
          <c:showSerName val="0"/>
          <c:showPercent val="0"/>
          <c:showBubbleSize val="0"/>
        </c:dLbls>
        <c:gapWidth val="216"/>
        <c:overlap val="-32"/>
        <c:axId val="499607773"/>
        <c:axId val="855918105"/>
      </c:barChart>
      <c:catAx>
        <c:axId val="499607773"/>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855918105"/>
        <c:crosses val="autoZero"/>
        <c:auto val="1"/>
        <c:lblAlgn val="ctr"/>
        <c:lblOffset val="100"/>
        <c:noMultiLvlLbl val="0"/>
      </c:catAx>
      <c:valAx>
        <c:axId val="855918105"/>
        <c:scaling>
          <c:orientation val="minMax"/>
        </c:scaling>
        <c:delete val="0"/>
        <c:axPos val="l"/>
        <c:majorGridlines>
          <c:spPr>
            <a:ln w="9525" cap="flat" cmpd="sng" algn="ctr">
              <a:solidFill>
                <a:schemeClr val="lt1">
                  <a:lumMod val="90200"/>
                </a:schemeClr>
              </a:solidFill>
              <a:round/>
            </a:ln>
            <a:effectLst/>
          </c:spPr>
        </c:majorGridlines>
        <c:title>
          <c:tx>
            <c:rich>
              <a:bodyPr rot="-5400000" spcFirstLastPara="0" vertOverflow="ellipsis" vert="horz" wrap="square" anchor="ctr" anchorCtr="1"/>
              <a:lstStyle/>
              <a:p>
                <a:pPr defTabSz="914400">
                  <a:defRPr lang="zh-CN" sz="1000" b="0" i="0" u="none" strike="noStrike" kern="1200" baseline="0">
                    <a:solidFill>
                      <a:schemeClr val="tx1">
                        <a:lumMod val="65000"/>
                        <a:lumOff val="35000"/>
                      </a:schemeClr>
                    </a:solidFill>
                    <a:latin typeface="+mn-lt"/>
                    <a:ea typeface="+mn-ea"/>
                    <a:cs typeface="+mn-cs"/>
                  </a:defRPr>
                </a:pPr>
                <a:r>
                  <a:t>不良反应发生率</a:t>
                </a:r>
              </a:p>
            </c:rich>
          </c:tx>
          <c:layout/>
          <c:overlay val="0"/>
          <c:spPr>
            <a:noFill/>
            <a:ln>
              <a:noFill/>
            </a:ln>
            <a:effectLst/>
          </c:spPr>
        </c:title>
        <c:numFmt formatCode="0.00%"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49960777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dTable>
      <c:spPr>
        <a:noFill/>
        <a:ln>
          <a:noFill/>
        </a:ln>
        <a:effectLst/>
      </c:spPr>
    </c:plotArea>
    <c:plotVisOnly val="1"/>
    <c:dispBlanksAs val="gap"/>
    <c:showDLblsOverMax val="0"/>
    <c:extLst>
      <c:ext uri="{0b15fc19-7d7d-44ad-8c2d-2c3a37ce22c3}">
        <chartProps xmlns="https://web.wps.cn/et/2018/main" chartId="{f6ddbd4c-9c27-4514-b635-b6fd31936bc7}"/>
      </c:ext>
    </c:extLst>
  </c:chart>
  <c:spPr>
    <a:solidFill>
      <a:schemeClr val="bg1"/>
    </a:solidFill>
    <a:ln w="9525" cap="flat" cmpd="sng" algn="ctr">
      <a:solidFill>
        <a:schemeClr val="tx1">
          <a:lumMod val="15000"/>
          <a:lumOff val="85000"/>
        </a:schemeClr>
      </a:solidFill>
      <a:round/>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3">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3">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900"/>
            </a:lvl1pPr>
          </a:lstStyle>
          <a:p>
            <a:endParaRPr lang="zh-CN" altLang="en-US"/>
          </a:p>
        </p:txBody>
      </p:sp>
      <p:sp>
        <p:nvSpPr>
          <p:cNvPr id="3" name="日期占位符 2"/>
          <p:cNvSpPr>
            <a:spLocks noGrp="1"/>
          </p:cNvSpPr>
          <p:nvPr>
            <p:ph type="dt" sz="quarter" idx="1"/>
          </p:nvPr>
        </p:nvSpPr>
        <p:spPr>
          <a:xfrm>
            <a:off x="6905979" y="0"/>
            <a:ext cx="5283200" cy="344091"/>
          </a:xfrm>
          <a:prstGeom prst="rect">
            <a:avLst/>
          </a:prstGeom>
        </p:spPr>
        <p:txBody>
          <a:bodyPr vert="horz" lIns="91440" tIns="45720" rIns="91440" bIns="45720" rtlCol="0"/>
          <a:lstStyle>
            <a:lvl1pPr algn="r">
              <a:defRPr sz="9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6513910"/>
            <a:ext cx="5283200" cy="344090"/>
          </a:xfrm>
          <a:prstGeom prst="rect">
            <a:avLst/>
          </a:prstGeom>
        </p:spPr>
        <p:txBody>
          <a:bodyPr vert="horz" lIns="91440" tIns="45720" rIns="91440" bIns="45720" rtlCol="0" anchor="b"/>
          <a:lstStyle>
            <a:lvl1pPr algn="l">
              <a:defRPr sz="900"/>
            </a:lvl1pPr>
          </a:lstStyle>
          <a:p>
            <a:endParaRPr lang="zh-CN" altLang="en-US"/>
          </a:p>
        </p:txBody>
      </p:sp>
      <p:sp>
        <p:nvSpPr>
          <p:cNvPr id="5" name="灯片编号占位符 4"/>
          <p:cNvSpPr>
            <a:spLocks noGrp="1"/>
          </p:cNvSpPr>
          <p:nvPr>
            <p:ph type="sldNum" sz="quarter" idx="3"/>
          </p:nvPr>
        </p:nvSpPr>
        <p:spPr>
          <a:xfrm>
            <a:off x="6905979" y="6513910"/>
            <a:ext cx="5283200" cy="344090"/>
          </a:xfrm>
          <a:prstGeom prst="rect">
            <a:avLst/>
          </a:prstGeom>
        </p:spPr>
        <p:txBody>
          <a:bodyPr vert="horz" lIns="91440" tIns="45720" rIns="91440" bIns="45720" rtlCol="0" anchor="b"/>
          <a:lstStyle>
            <a:lvl1pPr algn="r">
              <a:defRPr sz="9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6905979" y="0"/>
            <a:ext cx="52832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1219200" y="3300413"/>
            <a:ext cx="97536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52832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6905979" y="6513910"/>
            <a:ext cx="52832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slideMaster" Target="../slideMasters/slideMaster8.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9.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9.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6.xml.rels><?xml version="1.0" encoding="UTF-8" standalone="yes"?>
<Relationships xmlns="http://schemas.openxmlformats.org/package/2006/relationships"><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386080"/>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179705"/>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386080"/>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91800" y="100330"/>
            <a:ext cx="1501775" cy="2514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43895" y="100330"/>
            <a:ext cx="1348105" cy="22606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12210" y="239465"/>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cxnSp>
        <p:nvCxnSpPr>
          <p:cNvPr id="7" name="直接连接符 6"/>
          <p:cNvCxnSpPr/>
          <p:nvPr userDrawn="1"/>
        </p:nvCxnSpPr>
        <p:spPr>
          <a:xfrm>
            <a:off x="584200" y="1085215"/>
            <a:ext cx="11186795" cy="0"/>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179705"/>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image" Target="../media/image2.svg"/><Relationship Id="rId7" Type="http://schemas.openxmlformats.org/officeDocument/2006/relationships/image" Target="../media/image1.pn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slideLayout" Target="../slideLayouts/slideLayout13.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3" Type="http://schemas.openxmlformats.org/officeDocument/2006/relationships/slideLayout" Target="../slideLayouts/slideLayout9.xml"/><Relationship Id="rId2" Type="http://schemas.openxmlformats.org/officeDocument/2006/relationships/slideLayout" Target="../slideLayouts/slideLayout8.xml"/><Relationship Id="rId10" Type="http://schemas.openxmlformats.org/officeDocument/2006/relationships/theme" Target="../theme/theme2.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9" Type="http://schemas.openxmlformats.org/officeDocument/2006/relationships/theme" Target="../theme/theme3.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9" Type="http://schemas.openxmlformats.org/officeDocument/2006/relationships/theme" Target="../theme/theme4.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s>
</file>

<file path=ppt/slideMasters/_rels/slideMaster5.xml.rels><?xml version="1.0" encoding="UTF-8" standalone="yes"?>
<Relationships xmlns="http://schemas.openxmlformats.org/package/2006/relationships"><Relationship Id="rId9" Type="http://schemas.openxmlformats.org/officeDocument/2006/relationships/theme" Target="../theme/theme5.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s>
</file>

<file path=ppt/slideMasters/_rels/slideMaster6.xml.rels><?xml version="1.0" encoding="UTF-8" standalone="yes"?>
<Relationships xmlns="http://schemas.openxmlformats.org/package/2006/relationships"><Relationship Id="rId9" Type="http://schemas.openxmlformats.org/officeDocument/2006/relationships/theme" Target="../theme/theme6.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s>
</file>

<file path=ppt/slideMasters/_rels/slideMaster7.xml.rels><?xml version="1.0" encoding="UTF-8" standalone="yes"?>
<Relationships xmlns="http://schemas.openxmlformats.org/package/2006/relationships"><Relationship Id="rId9" Type="http://schemas.openxmlformats.org/officeDocument/2006/relationships/image" Target="../media/image7.svg"/><Relationship Id="rId8" Type="http://schemas.openxmlformats.org/officeDocument/2006/relationships/image" Target="../media/image5.png"/><Relationship Id="rId7" Type="http://schemas.openxmlformats.org/officeDocument/2006/relationships/slideLayout" Target="../slideLayouts/slideLayout44.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 Id="rId3" Type="http://schemas.openxmlformats.org/officeDocument/2006/relationships/slideLayout" Target="../slideLayouts/slideLayout40.xml"/><Relationship Id="rId2" Type="http://schemas.openxmlformats.org/officeDocument/2006/relationships/slideLayout" Target="../slideLayouts/slideLayout39.xml"/><Relationship Id="rId10" Type="http://schemas.openxmlformats.org/officeDocument/2006/relationships/theme" Target="../theme/theme7.xml"/><Relationship Id="rId1" Type="http://schemas.openxmlformats.org/officeDocument/2006/relationships/slideLayout" Target="../slideLayouts/slideLayout38.xml"/></Relationships>
</file>

<file path=ppt/slideMasters/_rels/slideMaster8.xml.rels><?xml version="1.0" encoding="UTF-8" standalone="yes"?>
<Relationships xmlns="http://schemas.openxmlformats.org/package/2006/relationships"><Relationship Id="rId9" Type="http://schemas.openxmlformats.org/officeDocument/2006/relationships/theme" Target="../theme/theme8.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s>
</file>

<file path=ppt/slideMasters/_rels/slideMaster9.xml.rels><?xml version="1.0" encoding="UTF-8" standalone="yes"?>
<Relationships xmlns="http://schemas.openxmlformats.org/package/2006/relationships"><Relationship Id="rId9" Type="http://schemas.openxmlformats.org/officeDocument/2006/relationships/theme" Target="../theme/theme9.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slideLayout" Target="../slideLayouts/slideLayout56.xml"/><Relationship Id="rId5" Type="http://schemas.openxmlformats.org/officeDocument/2006/relationships/slideLayout" Target="../slideLayouts/slideLayout55.xml"/><Relationship Id="rId4" Type="http://schemas.openxmlformats.org/officeDocument/2006/relationships/slideLayout" Target="../slideLayouts/slideLayout54.xml"/><Relationship Id="rId3" Type="http://schemas.openxmlformats.org/officeDocument/2006/relationships/slideLayout" Target="../slideLayouts/slideLayout53.xml"/><Relationship Id="rId2" Type="http://schemas.openxmlformats.org/officeDocument/2006/relationships/slideLayout" Target="../slideLayouts/slideLayout52.xml"/><Relationship Id="rId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0134600" y="179705"/>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0134600" y="179705"/>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00330"/>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9.svg"/><Relationship Id="rId1" Type="http://schemas.openxmlformats.org/officeDocument/2006/relationships/image" Target="../media/image8.png"/></Relationships>
</file>

<file path=ppt/slides/_rels/slide10.xml.rels><?xml version="1.0" encoding="UTF-8" standalone="yes"?>
<Relationships xmlns="http://schemas.openxmlformats.org/package/2006/relationships"><Relationship Id="rId9" Type="http://schemas.openxmlformats.org/officeDocument/2006/relationships/tags" Target="../tags/tag77.xml"/><Relationship Id="rId8" Type="http://schemas.openxmlformats.org/officeDocument/2006/relationships/tags" Target="../tags/tag76.xml"/><Relationship Id="rId7" Type="http://schemas.openxmlformats.org/officeDocument/2006/relationships/tags" Target="../tags/tag75.xml"/><Relationship Id="rId6" Type="http://schemas.openxmlformats.org/officeDocument/2006/relationships/tags" Target="../tags/tag74.xml"/><Relationship Id="rId5" Type="http://schemas.openxmlformats.org/officeDocument/2006/relationships/tags" Target="../tags/tag73.xml"/><Relationship Id="rId4" Type="http://schemas.openxmlformats.org/officeDocument/2006/relationships/tags" Target="../tags/tag72.xml"/><Relationship Id="rId3" Type="http://schemas.openxmlformats.org/officeDocument/2006/relationships/tags" Target="../tags/tag71.xml"/><Relationship Id="rId2" Type="http://schemas.openxmlformats.org/officeDocument/2006/relationships/tags" Target="../tags/tag70.xml"/><Relationship Id="rId17" Type="http://schemas.openxmlformats.org/officeDocument/2006/relationships/slideLayout" Target="../slideLayouts/slideLayout52.xml"/><Relationship Id="rId16" Type="http://schemas.openxmlformats.org/officeDocument/2006/relationships/tags" Target="../tags/tag84.xml"/><Relationship Id="rId15" Type="http://schemas.openxmlformats.org/officeDocument/2006/relationships/tags" Target="../tags/tag83.xml"/><Relationship Id="rId14" Type="http://schemas.openxmlformats.org/officeDocument/2006/relationships/tags" Target="../tags/tag82.xml"/><Relationship Id="rId13" Type="http://schemas.openxmlformats.org/officeDocument/2006/relationships/tags" Target="../tags/tag81.xml"/><Relationship Id="rId12" Type="http://schemas.openxmlformats.org/officeDocument/2006/relationships/tags" Target="../tags/tag80.xml"/><Relationship Id="rId11" Type="http://schemas.openxmlformats.org/officeDocument/2006/relationships/tags" Target="../tags/tag79.xml"/><Relationship Id="rId10" Type="http://schemas.openxmlformats.org/officeDocument/2006/relationships/tags" Target="../tags/tag78.xml"/><Relationship Id="rId1" Type="http://schemas.openxmlformats.org/officeDocument/2006/relationships/tags" Target="../tags/tag69.xml"/></Relationships>
</file>

<file path=ppt/slides/_rels/slide2.xml.rels><?xml version="1.0" encoding="UTF-8" standalone="yes"?>
<Relationships xmlns="http://schemas.openxmlformats.org/package/2006/relationships"><Relationship Id="rId9" Type="http://schemas.openxmlformats.org/officeDocument/2006/relationships/tags" Target="../tags/tag43.xml"/><Relationship Id="rId8" Type="http://schemas.openxmlformats.org/officeDocument/2006/relationships/image" Target="../media/image9.svg"/><Relationship Id="rId7" Type="http://schemas.openxmlformats.org/officeDocument/2006/relationships/image" Target="../media/image8.png"/><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3" Type="http://schemas.openxmlformats.org/officeDocument/2006/relationships/slideLayout" Target="../slideLayouts/slideLayout20.xml"/><Relationship Id="rId12" Type="http://schemas.openxmlformats.org/officeDocument/2006/relationships/tags" Target="../tags/tag46.xml"/><Relationship Id="rId11" Type="http://schemas.openxmlformats.org/officeDocument/2006/relationships/tags" Target="../tags/tag45.xml"/><Relationship Id="rId10" Type="http://schemas.openxmlformats.org/officeDocument/2006/relationships/tags" Target="../tags/tag44.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tags" Target="../tags/tag54.xml"/><Relationship Id="rId7" Type="http://schemas.openxmlformats.org/officeDocument/2006/relationships/tags" Target="../tags/tag53.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_rels/slide5.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tags" Target="../tags/tag62.xml"/><Relationship Id="rId7" Type="http://schemas.openxmlformats.org/officeDocument/2006/relationships/tags" Target="../tags/tag61.xml"/><Relationship Id="rId6" Type="http://schemas.openxmlformats.org/officeDocument/2006/relationships/tags" Target="../tags/tag60.xml"/><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0" Type="http://schemas.openxmlformats.org/officeDocument/2006/relationships/slideLayout" Target="../slideLayouts/slideLayout34.xml"/><Relationship Id="rId1" Type="http://schemas.openxmlformats.org/officeDocument/2006/relationships/tags" Target="../tags/tag55.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41.xml"/><Relationship Id="rId3" Type="http://schemas.openxmlformats.org/officeDocument/2006/relationships/tags" Target="../tags/tag64.xml"/><Relationship Id="rId2" Type="http://schemas.openxmlformats.org/officeDocument/2006/relationships/chart" Target="../charts/chart2.xml"/><Relationship Id="rId1" Type="http://schemas.openxmlformats.org/officeDocument/2006/relationships/chart" Target="../charts/chart1.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46.xml"/><Relationship Id="rId5" Type="http://schemas.openxmlformats.org/officeDocument/2006/relationships/tags" Target="../tags/tag67.xml"/><Relationship Id="rId4" Type="http://schemas.openxmlformats.org/officeDocument/2006/relationships/image" Target="../media/image11.png"/><Relationship Id="rId3" Type="http://schemas.openxmlformats.org/officeDocument/2006/relationships/tags" Target="../tags/tag66.xml"/><Relationship Id="rId2" Type="http://schemas.openxmlformats.org/officeDocument/2006/relationships/image" Target="../media/image10.png"/><Relationship Id="rId1" Type="http://schemas.openxmlformats.org/officeDocument/2006/relationships/tags" Target="../tags/tag6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6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0" y="1789430"/>
            <a:ext cx="12186920" cy="19443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object 3"/>
          <p:cNvSpPr txBox="1">
            <a:spLocks noGrp="1"/>
          </p:cNvSpPr>
          <p:nvPr>
            <p:ph type="title"/>
          </p:nvPr>
        </p:nvSpPr>
        <p:spPr>
          <a:xfrm>
            <a:off x="1903157" y="2367791"/>
            <a:ext cx="8385175" cy="751205"/>
          </a:xfrm>
          <a:prstGeom prst="rect">
            <a:avLst/>
          </a:prstGeom>
        </p:spPr>
        <p:txBody>
          <a:bodyPr vert="horz" wrap="square" lIns="0" tIns="12700" rIns="0" bIns="0" rtlCol="0">
            <a:spAutoFit/>
          </a:bodyPr>
          <a:lstStyle/>
          <a:p>
            <a:pPr marL="38100" algn="ctr">
              <a:lnSpc>
                <a:spcPct val="100000"/>
              </a:lnSpc>
              <a:spcBef>
                <a:spcPts val="100"/>
              </a:spcBef>
            </a:pPr>
            <a:r>
              <a:rPr lang="zh-CN" sz="4800" dirty="0"/>
              <a:t>间苯三酚口崩片</a:t>
            </a:r>
            <a:endParaRPr lang="zh-CN" sz="4800" dirty="0"/>
          </a:p>
        </p:txBody>
      </p:sp>
      <p:sp>
        <p:nvSpPr>
          <p:cNvPr id="4" name="object 4"/>
          <p:cNvSpPr txBox="1"/>
          <p:nvPr/>
        </p:nvSpPr>
        <p:spPr>
          <a:xfrm>
            <a:off x="5017770" y="5519382"/>
            <a:ext cx="2156460" cy="227330"/>
          </a:xfrm>
          <a:prstGeom prst="rect">
            <a:avLst/>
          </a:prstGeom>
        </p:spPr>
        <p:txBody>
          <a:bodyPr vert="horz" wrap="square" lIns="0" tIns="12065" rIns="0" bIns="0" rtlCol="0">
            <a:spAutoFit/>
          </a:bodyPr>
          <a:lstStyle/>
          <a:p>
            <a:pPr marL="12700" algn="ctr">
              <a:lnSpc>
                <a:spcPct val="100000"/>
              </a:lnSpc>
              <a:spcBef>
                <a:spcPts val="95"/>
              </a:spcBef>
            </a:pPr>
            <a:r>
              <a:rPr lang="zh-CN" altLang="en-US" sz="1400">
                <a:latin typeface="微软雅黑" panose="020B0503020204020204" charset="-122"/>
                <a:ea typeface="微软雅黑" panose="020B0503020204020204" charset="-122"/>
                <a:cs typeface="微软雅黑" panose="020B0503020204020204" charset="-122"/>
              </a:rPr>
              <a:t>湖南先施制药有限公司</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5" name="object 5"/>
          <p:cNvSpPr txBox="1"/>
          <p:nvPr/>
        </p:nvSpPr>
        <p:spPr>
          <a:xfrm>
            <a:off x="1676400" y="3998595"/>
            <a:ext cx="9227185" cy="791845"/>
          </a:xfrm>
          <a:prstGeom prst="rect">
            <a:avLst/>
          </a:prstGeom>
        </p:spPr>
        <p:txBody>
          <a:bodyPr vert="horz" wrap="square" lIns="0" tIns="12065" rIns="0" bIns="0" rtlCol="0">
            <a:noAutofit/>
          </a:bodyPr>
          <a:lstStyle/>
          <a:p>
            <a:pPr marL="12700" algn="ctr">
              <a:lnSpc>
                <a:spcPct val="100000"/>
              </a:lnSpc>
              <a:spcBef>
                <a:spcPts val="95"/>
              </a:spcBef>
            </a:pPr>
            <a:r>
              <a:rPr lang="zh-CN" altLang="zh-CN" sz="3200" b="1" spc="-5" dirty="0">
                <a:solidFill>
                  <a:srgbClr val="FF0000"/>
                </a:solidFill>
                <a:latin typeface="微软雅黑" panose="020B0503020204020204" charset="-122"/>
                <a:ea typeface="微软雅黑" panose="020B0503020204020204" charset="-122"/>
                <a:cs typeface="微软雅黑" panose="020B0503020204020204" charset="-122"/>
              </a:rPr>
              <a:t>安全、方便、快速应对反复性、长期性痉挛疼痛</a:t>
            </a:r>
            <a:endParaRPr lang="zh-CN" altLang="zh-CN" sz="3200" b="1" spc="-5" dirty="0">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8" name="object 8"/>
          <p:cNvSpPr txBox="1"/>
          <p:nvPr/>
        </p:nvSpPr>
        <p:spPr>
          <a:xfrm>
            <a:off x="10130559" y="6470184"/>
            <a:ext cx="1854200" cy="206375"/>
          </a:xfrm>
          <a:prstGeom prst="rect">
            <a:avLst/>
          </a:prstGeom>
        </p:spPr>
        <p:txBody>
          <a:bodyPr vert="horz" wrap="square" lIns="0" tIns="14605" rIns="0" bIns="0" rtlCol="0">
            <a:spAutoFit/>
          </a:bodyPr>
          <a:lstStyle/>
          <a:p>
            <a:pPr marL="12700">
              <a:lnSpc>
                <a:spcPct val="100000"/>
              </a:lnSpc>
              <a:spcBef>
                <a:spcPts val="115"/>
              </a:spcBef>
            </a:pPr>
            <a:r>
              <a:rPr sz="1250" i="1" spc="-50" dirty="0">
                <a:solidFill>
                  <a:srgbClr val="AEABAB"/>
                </a:solidFill>
                <a:latin typeface="微软雅黑" panose="020B0503020204020204" charset="-122"/>
                <a:ea typeface="微软雅黑" panose="020B0503020204020204" charset="-122"/>
                <a:cs typeface="微软雅黑" panose="020B0503020204020204" charset="-122"/>
              </a:rPr>
              <a:t>仅供国家医保准入申报使用</a:t>
            </a:r>
            <a:endParaRPr sz="1250">
              <a:latin typeface="微软雅黑" panose="020B0503020204020204" charset="-122"/>
              <a:ea typeface="微软雅黑" panose="020B0503020204020204" charset="-122"/>
              <a:cs typeface="微软雅黑" panose="020B0503020204020204" charset="-122"/>
            </a:endParaRPr>
          </a:p>
        </p:txBody>
      </p:sp>
      <p:pic>
        <p:nvPicPr>
          <p:cNvPr id="13" name="图片 12" descr="未标题-1"/>
          <p:cNvPicPr>
            <a:picLocks noChangeAspect="1"/>
          </p:cNvPicPr>
          <p:nvPr userDrawn="1"/>
        </p:nvPicPr>
        <p:blipFill>
          <a:blip r:embed="rId1">
            <a:extLst>
              <a:ext uri="{96DAC541-7B7A-43D3-8B79-37D633B846F1}">
                <asvg:svgBlip xmlns:asvg="http://schemas.microsoft.com/office/drawing/2016/SVG/main" r:embed="rId2"/>
              </a:ext>
            </a:extLst>
          </a:blip>
          <a:stretch>
            <a:fillRect/>
          </a:stretch>
        </p:blipFill>
        <p:spPr>
          <a:xfrm>
            <a:off x="10134600" y="179705"/>
            <a:ext cx="1871345" cy="313690"/>
          </a:xfrm>
          <a:prstGeom prst="rect">
            <a:avLst/>
          </a:prstGeom>
        </p:spPr>
      </p:pic>
      <p:sp>
        <p:nvSpPr>
          <p:cNvPr id="2" name="文本框 1"/>
          <p:cNvSpPr txBox="1"/>
          <p:nvPr/>
        </p:nvSpPr>
        <p:spPr>
          <a:xfrm>
            <a:off x="642950" y="2201495"/>
            <a:ext cx="4064000" cy="384810"/>
          </a:xfrm>
          <a:prstGeom prst="rect">
            <a:avLst/>
          </a:prstGeom>
        </p:spPr>
        <p:txBody>
          <a:bodyPr>
            <a:spAutoFit/>
            <a:extLst>
              <a:ext uri="{4A0BC546-FE56-4ADE-93B0-CB8AF2F6F144}">
                <wpsdc:textFrameExt xmlns:wpsdc="http://www.wps.cn/officeDocument/2022/drawingmlCustomData" type="text"/>
              </a:ext>
            </a:extLst>
          </a:bodyPr>
          <a:p>
            <a:pPr algn="l"/>
            <a:endParaRPr lang="zh-CN" altLang="en-US" sz="1800">
              <a:latin typeface="微软雅黑" panose="020B0503020204020204" charset="-122"/>
              <a:ea typeface="微软雅黑" panose="020B050302020402020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24000" y="165735"/>
            <a:ext cx="8632190" cy="326390"/>
          </a:xfrm>
          <a:prstGeom prst="rect">
            <a:avLst/>
          </a:prstGeom>
        </p:spPr>
        <p:txBody>
          <a:bodyPr vert="horz" wrap="square" lIns="0" tIns="12700" rIns="0" bIns="0" rtlCol="0">
            <a:noAutofit/>
          </a:bodyPr>
          <a:lstStyle/>
          <a:p>
            <a:pPr marL="12700">
              <a:lnSpc>
                <a:spcPct val="100000"/>
              </a:lnSpc>
              <a:spcBef>
                <a:spcPts val="100"/>
              </a:spcBef>
            </a:pPr>
            <a:r>
              <a:rPr lang="zh-CN" altLang="en-US" sz="2000" dirty="0">
                <a:solidFill>
                  <a:schemeClr val="bg1"/>
                </a:solidFill>
                <a:sym typeface="+mn-lt"/>
              </a:rPr>
              <a:t>间苯三酚口崩片快速应对反复性、长期性痉挛疼痛</a:t>
            </a:r>
            <a:endParaRPr lang="zh-CN" altLang="en-US" sz="2000" dirty="0">
              <a:solidFill>
                <a:schemeClr val="bg1"/>
              </a:solidFill>
              <a:sym typeface="+mn-lt"/>
            </a:endParaRPr>
          </a:p>
        </p:txBody>
      </p:sp>
      <p:sp>
        <p:nvSpPr>
          <p:cNvPr id="27" name="文本占位符 26"/>
          <p:cNvSpPr>
            <a:spLocks noGrp="1"/>
          </p:cNvSpPr>
          <p:nvPr>
            <p:ph type="body" idx="10"/>
          </p:nvPr>
        </p:nvSpPr>
        <p:spPr/>
        <p:txBody>
          <a:bodyPr/>
          <a:p>
            <a:pPr marL="12700">
              <a:lnSpc>
                <a:spcPct val="100000"/>
              </a:lnSpc>
              <a:spcBef>
                <a:spcPts val="100"/>
              </a:spcBef>
            </a:pPr>
            <a:r>
              <a:rPr lang="zh-CN" altLang="en-US"/>
              <a:t>公平性</a:t>
            </a:r>
            <a:endParaRPr lang="zh-CN" altLang="en-US"/>
          </a:p>
        </p:txBody>
      </p:sp>
      <p:sp>
        <p:nvSpPr>
          <p:cNvPr id="24" name="object 24"/>
          <p:cNvSpPr txBox="1">
            <a:spLocks noGrp="1"/>
          </p:cNvSpPr>
          <p:nvPr>
            <p:ph type="sldNum" sz="quarter" idx="7"/>
          </p:nvPr>
        </p:nvSpPr>
        <p:spPr>
          <a:xfrm>
            <a:off x="11062716" y="6453813"/>
            <a:ext cx="236854" cy="167640"/>
          </a:xfrm>
          <a:prstGeom prst="rect">
            <a:avLst/>
          </a:prstGeom>
        </p:spPr>
        <p:txBody>
          <a:bodyPr vert="horz" wrap="square" lIns="0" tIns="0" rIns="0" bIns="0" rtlCol="0">
            <a:spAutoFit/>
          </a:bodyPr>
          <a:lstStyle/>
          <a:p>
            <a:pPr marL="38100">
              <a:lnSpc>
                <a:spcPts val="1310"/>
              </a:lnSpc>
            </a:pPr>
            <a:r>
              <a:rPr dirty="0"/>
              <a:t>8</a:t>
            </a:r>
            <a:endParaRPr dirty="0"/>
          </a:p>
        </p:txBody>
      </p:sp>
      <p:grpSp>
        <p:nvGrpSpPr>
          <p:cNvPr id="36" name="组合 35"/>
          <p:cNvGrpSpPr/>
          <p:nvPr>
            <p:custDataLst>
              <p:tags r:id="rId1"/>
            </p:custDataLst>
          </p:nvPr>
        </p:nvGrpSpPr>
        <p:grpSpPr>
          <a:xfrm>
            <a:off x="457200" y="762000"/>
            <a:ext cx="10668000" cy="1295400"/>
            <a:chOff x="720" y="1440"/>
            <a:chExt cx="16800" cy="2040"/>
          </a:xfrm>
        </p:grpSpPr>
        <p:grpSp>
          <p:nvGrpSpPr>
            <p:cNvPr id="9" name="组合 8"/>
            <p:cNvGrpSpPr/>
            <p:nvPr/>
          </p:nvGrpSpPr>
          <p:grpSpPr>
            <a:xfrm>
              <a:off x="720" y="1440"/>
              <a:ext cx="16800" cy="2040"/>
              <a:chOff x="720" y="1680"/>
              <a:chExt cx="16800" cy="2040"/>
            </a:xfrm>
          </p:grpSpPr>
          <p:sp>
            <p:nvSpPr>
              <p:cNvPr id="5" name="矩形 4"/>
              <p:cNvSpPr/>
              <p:nvPr>
                <p:custDataLst>
                  <p:tags r:id="rId2"/>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 name="圆角矩形 3"/>
              <p:cNvSpPr/>
              <p:nvPr>
                <p:custDataLst>
                  <p:tags r:id="rId3"/>
                </p:custDataLst>
              </p:nvPr>
            </p:nvSpPr>
            <p:spPr>
              <a:xfrm>
                <a:off x="720" y="1680"/>
                <a:ext cx="3641"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t>弥补目录短板</a:t>
                </a:r>
                <a:endParaRPr lang="zh-CN" altLang="en-US"/>
              </a:p>
            </p:txBody>
          </p:sp>
        </p:grpSp>
        <p:sp>
          <p:nvSpPr>
            <p:cNvPr id="7" name="文本框 6"/>
            <p:cNvSpPr txBox="1"/>
            <p:nvPr>
              <p:custDataLst>
                <p:tags r:id="rId4"/>
              </p:custDataLst>
            </p:nvPr>
          </p:nvSpPr>
          <p:spPr>
            <a:xfrm>
              <a:off x="960" y="2173"/>
              <a:ext cx="16193" cy="1307"/>
            </a:xfrm>
            <a:prstGeom prst="rect">
              <a:avLst/>
            </a:prstGeom>
            <a:noFill/>
          </p:spPr>
          <p:txBody>
            <a:bodyPr wrap="square" rtlCol="0" anchor="t">
              <a:spAutoFit/>
            </a:bodyPr>
            <a:p>
              <a:pPr indent="0">
                <a:buFont typeface="Arial" panose="020B0604020202020204" pitchFamily="34" charset="0"/>
                <a:buNone/>
              </a:pPr>
              <a:r>
                <a:rPr lang="zh-CN" altLang="en-US" sz="1600" dirty="0">
                  <a:latin typeface="微软雅黑" panose="020B0503020204020204" charset="-122"/>
                  <a:ea typeface="微软雅黑" panose="020B0503020204020204" charset="-122"/>
                  <a:cs typeface="微软雅黑" panose="020B0503020204020204" charset="-122"/>
                  <a:sym typeface="+mn-lt"/>
                </a:rPr>
                <a:t>目前目录内解痉止痛口服药物多为罂粟碱类、阿托品类等，起效慢、副作用大，禁忌人群多，而间苯三酚口崩片</a:t>
              </a:r>
              <a:r>
                <a:rPr lang="zh-CN" sz="1600" dirty="0">
                  <a:latin typeface="微软雅黑" panose="020B0503020204020204" charset="-122"/>
                  <a:ea typeface="微软雅黑" panose="020B0503020204020204" charset="-122"/>
                  <a:cs typeface="微软雅黑" panose="020B0503020204020204" charset="-122"/>
                  <a:sym typeface="+mn-lt"/>
                </a:rPr>
                <a:t>相比传统口服固体制剂，起效快、生物利用度高，而且</a:t>
              </a:r>
              <a:r>
                <a:rPr lang="en-US" altLang="zh-CN" sz="1600" dirty="0">
                  <a:latin typeface="微软雅黑" panose="020B0503020204020204" charset="-122"/>
                  <a:ea typeface="微软雅黑" panose="020B0503020204020204" charset="-122"/>
                  <a:cs typeface="微软雅黑" panose="020B0503020204020204" charset="-122"/>
                  <a:sym typeface="+mn-lt"/>
                </a:rPr>
                <a:t>(</a:t>
              </a:r>
              <a:r>
                <a:rPr lang="zh-CN" altLang="en-US" sz="1600" dirty="0">
                  <a:latin typeface="微软雅黑" panose="020B0503020204020204" charset="-122"/>
                  <a:ea typeface="微软雅黑" panose="020B0503020204020204" charset="-122"/>
                  <a:cs typeface="微软雅黑" panose="020B0503020204020204" charset="-122"/>
                  <a:sym typeface="+mn-lt"/>
                </a:rPr>
                <a:t>无水）</a:t>
              </a:r>
              <a:r>
                <a:rPr lang="zh-CN" sz="1600" dirty="0">
                  <a:latin typeface="微软雅黑" panose="020B0503020204020204" charset="-122"/>
                  <a:ea typeface="微软雅黑" panose="020B0503020204020204" charset="-122"/>
                  <a:cs typeface="微软雅黑" panose="020B0503020204020204" charset="-122"/>
                  <a:sym typeface="+mn-lt"/>
                </a:rPr>
                <a:t>服用方便，满足了吞咽困难者的长期止痛需求；同时无抗胆碱能药物副作用、无神经系统/心血管功能影响，应用更安全。</a:t>
              </a:r>
              <a:endParaRPr lang="zh-CN" sz="1600" dirty="0">
                <a:latin typeface="微软雅黑" panose="020B0503020204020204" charset="-122"/>
                <a:ea typeface="微软雅黑" panose="020B0503020204020204" charset="-122"/>
                <a:cs typeface="微软雅黑" panose="020B0503020204020204" charset="-122"/>
                <a:sym typeface="+mn-lt"/>
              </a:endParaRPr>
            </a:p>
          </p:txBody>
        </p:sp>
      </p:grpSp>
      <p:grpSp>
        <p:nvGrpSpPr>
          <p:cNvPr id="35" name="组合 34"/>
          <p:cNvGrpSpPr/>
          <p:nvPr>
            <p:custDataLst>
              <p:tags r:id="rId5"/>
            </p:custDataLst>
          </p:nvPr>
        </p:nvGrpSpPr>
        <p:grpSpPr>
          <a:xfrm>
            <a:off x="457200" y="2311400"/>
            <a:ext cx="10668000" cy="1295400"/>
            <a:chOff x="720" y="3749"/>
            <a:chExt cx="16800" cy="2040"/>
          </a:xfrm>
        </p:grpSpPr>
        <p:grpSp>
          <p:nvGrpSpPr>
            <p:cNvPr id="11" name="组合 10"/>
            <p:cNvGrpSpPr/>
            <p:nvPr/>
          </p:nvGrpSpPr>
          <p:grpSpPr>
            <a:xfrm>
              <a:off x="720" y="3749"/>
              <a:ext cx="16800" cy="2040"/>
              <a:chOff x="720" y="1680"/>
              <a:chExt cx="16800" cy="2040"/>
            </a:xfrm>
          </p:grpSpPr>
          <p:sp>
            <p:nvSpPr>
              <p:cNvPr id="25" name="矩形 24"/>
              <p:cNvSpPr/>
              <p:nvPr>
                <p:custDataLst>
                  <p:tags r:id="rId6"/>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6" name="圆角矩形 25"/>
              <p:cNvSpPr/>
              <p:nvPr>
                <p:custDataLst>
                  <p:tags r:id="rId7"/>
                </p:custDataLst>
              </p:nvPr>
            </p:nvSpPr>
            <p:spPr>
              <a:xfrm>
                <a:off x="720" y="1680"/>
                <a:ext cx="3641"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t>公共健康影响</a:t>
                </a:r>
                <a:endParaRPr lang="zh-CN" altLang="en-US"/>
              </a:p>
            </p:txBody>
          </p:sp>
        </p:grpSp>
        <p:sp>
          <p:nvSpPr>
            <p:cNvPr id="28" name="文本框 27"/>
            <p:cNvSpPr txBox="1"/>
            <p:nvPr>
              <p:custDataLst>
                <p:tags r:id="rId8"/>
              </p:custDataLst>
            </p:nvPr>
          </p:nvSpPr>
          <p:spPr>
            <a:xfrm>
              <a:off x="1080" y="4469"/>
              <a:ext cx="16161" cy="1307"/>
            </a:xfrm>
            <a:prstGeom prst="rect">
              <a:avLst/>
            </a:prstGeom>
            <a:noFill/>
          </p:spPr>
          <p:txBody>
            <a:bodyPr wrap="square" rtlCol="0" anchor="t">
              <a:spAutoFit/>
            </a:bodyPr>
            <a:p>
              <a:pPr marL="285750" indent="-285750" algn="l">
                <a:buClrTx/>
                <a:buSzTx/>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ea"/>
                </a:rPr>
                <a:t>消化系统、胆道系统、泌尿系统平滑肌痉挛导致的疼痛多为急性发作，反复发作，而注射剂应用较为不便；而间苯三酚口崩片起效快，基本与注射剂相当，而且较目录内其他口服解痉镇痛类产品起效快止痛持久、安全性更高，无太多禁忌人群，仅过敏不可用，特别是孕早期＜</a:t>
              </a:r>
              <a:r>
                <a:rPr lang="en-US" altLang="zh-CN" sz="1600" dirty="0">
                  <a:latin typeface="微软雅黑" panose="020B0503020204020204" charset="-122"/>
                  <a:ea typeface="微软雅黑" panose="020B0503020204020204" charset="-122"/>
                  <a:cs typeface="Times New Roman" panose="02020603050405020304" pitchFamily="18" charset="0"/>
                  <a:sym typeface="+mn-ea"/>
                </a:rPr>
                <a:t>20</a:t>
              </a:r>
              <a:r>
                <a:rPr lang="zh-CN" altLang="en-US" sz="1600" dirty="0">
                  <a:latin typeface="微软雅黑" panose="020B0503020204020204" charset="-122"/>
                  <a:ea typeface="微软雅黑" panose="020B0503020204020204" charset="-122"/>
                  <a:cs typeface="Times New Roman" panose="02020603050405020304" pitchFamily="18" charset="0"/>
                  <a:sym typeface="+mn-ea"/>
                </a:rPr>
                <a:t>周首选用药，临床应用更方便、更安全、更广泛。</a:t>
              </a:r>
              <a:endParaRPr lang="zh-CN" altLang="en-US" sz="1600" dirty="0">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29" name="组合 28"/>
          <p:cNvGrpSpPr/>
          <p:nvPr>
            <p:custDataLst>
              <p:tags r:id="rId9"/>
            </p:custDataLst>
          </p:nvPr>
        </p:nvGrpSpPr>
        <p:grpSpPr>
          <a:xfrm>
            <a:off x="457200" y="5410200"/>
            <a:ext cx="10668000" cy="1295400"/>
            <a:chOff x="720" y="1680"/>
            <a:chExt cx="16800" cy="2040"/>
          </a:xfrm>
        </p:grpSpPr>
        <p:sp>
          <p:nvSpPr>
            <p:cNvPr id="30" name="矩形 29"/>
            <p:cNvSpPr/>
            <p:nvPr>
              <p:custDataLst>
                <p:tags r:id="rId10"/>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1" name="圆角矩形 30"/>
            <p:cNvSpPr/>
            <p:nvPr>
              <p:custDataLst>
                <p:tags r:id="rId11"/>
              </p:custDataLst>
            </p:nvPr>
          </p:nvSpPr>
          <p:spPr>
            <a:xfrm>
              <a:off x="720" y="1680"/>
              <a:ext cx="3881"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t>临床管理难度</a:t>
              </a:r>
              <a:endParaRPr lang="zh-CN" altLang="en-US"/>
            </a:p>
          </p:txBody>
        </p:sp>
      </p:grpSp>
      <p:grpSp>
        <p:nvGrpSpPr>
          <p:cNvPr id="32" name="组合 31"/>
          <p:cNvGrpSpPr/>
          <p:nvPr>
            <p:custDataLst>
              <p:tags r:id="rId12"/>
            </p:custDataLst>
          </p:nvPr>
        </p:nvGrpSpPr>
        <p:grpSpPr>
          <a:xfrm>
            <a:off x="457200" y="3860800"/>
            <a:ext cx="10668000" cy="1295400"/>
            <a:chOff x="720" y="1680"/>
            <a:chExt cx="16800" cy="2040"/>
          </a:xfrm>
        </p:grpSpPr>
        <p:sp>
          <p:nvSpPr>
            <p:cNvPr id="33" name="矩形 32"/>
            <p:cNvSpPr/>
            <p:nvPr>
              <p:custDataLst>
                <p:tags r:id="rId13"/>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4" name="圆角矩形 33"/>
            <p:cNvSpPr/>
            <p:nvPr>
              <p:custDataLst>
                <p:tags r:id="rId14"/>
              </p:custDataLst>
            </p:nvPr>
          </p:nvSpPr>
          <p:spPr>
            <a:xfrm>
              <a:off x="720" y="1680"/>
              <a:ext cx="3824"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t>符合</a:t>
              </a:r>
              <a:r>
                <a:rPr lang="en-US" altLang="zh-CN"/>
                <a:t>“</a:t>
              </a:r>
              <a:r>
                <a:rPr lang="zh-CN" altLang="en-US"/>
                <a:t>保基本</a:t>
              </a:r>
              <a:r>
                <a:rPr lang="en-US" altLang="zh-CN"/>
                <a:t>”</a:t>
              </a:r>
              <a:r>
                <a:rPr lang="zh-CN" altLang="en-US"/>
                <a:t>原则</a:t>
              </a:r>
              <a:endParaRPr lang="zh-CN" altLang="en-US"/>
            </a:p>
          </p:txBody>
        </p:sp>
      </p:grpSp>
      <p:sp>
        <p:nvSpPr>
          <p:cNvPr id="37" name="文本框 36"/>
          <p:cNvSpPr txBox="1"/>
          <p:nvPr>
            <p:custDataLst>
              <p:tags r:id="rId15"/>
            </p:custDataLst>
          </p:nvPr>
        </p:nvSpPr>
        <p:spPr>
          <a:xfrm>
            <a:off x="762000" y="4283710"/>
            <a:ext cx="9972040" cy="829945"/>
          </a:xfrm>
          <a:prstGeom prst="rect">
            <a:avLst/>
          </a:prstGeom>
          <a:noFill/>
        </p:spPr>
        <p:txBody>
          <a:bodyPr wrap="square" rtlCol="0" anchor="t">
            <a:spAutoFit/>
          </a:bodyPr>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间苯三酚被多指南共识推荐为痉挛疼痛患者的一线治疗方案；</a:t>
            </a:r>
            <a:endParaRPr lang="zh-CN" altLang="en-US" sz="1600" dirty="0">
              <a:latin typeface="微软雅黑" panose="020B0503020204020204" charset="-122"/>
              <a:ea typeface="微软雅黑" panose="020B0503020204020204" charset="-122"/>
              <a:cs typeface="Times New Roman" panose="02020603050405020304" pitchFamily="18" charset="0"/>
              <a:sym typeface="+mn-lt"/>
            </a:endParaRPr>
          </a:p>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适应症同时覆盖消化道、胆道、泌尿系统，生殖系统，应用范围广，</a:t>
            </a:r>
            <a:r>
              <a:rPr lang="en-US" altLang="zh-CN" sz="1600" dirty="0">
                <a:latin typeface="微软雅黑" panose="020B0503020204020204" charset="-122"/>
                <a:ea typeface="微软雅黑" panose="020B0503020204020204" charset="-122"/>
                <a:cs typeface="Times New Roman" panose="02020603050405020304" pitchFamily="18" charset="0"/>
                <a:sym typeface="+mn-lt"/>
              </a:rPr>
              <a:t> </a:t>
            </a:r>
            <a:r>
              <a:rPr lang="zh-CN" altLang="en-US" sz="1600" dirty="0">
                <a:latin typeface="微软雅黑" panose="020B0503020204020204" charset="-122"/>
                <a:ea typeface="微软雅黑" panose="020B0503020204020204" charset="-122"/>
                <a:cs typeface="Times New Roman" panose="02020603050405020304" pitchFamily="18" charset="0"/>
                <a:sym typeface="+mn-lt"/>
              </a:rPr>
              <a:t>可部分替代罂粟碱类、阿托品类等副作用较大的止痛药物。</a:t>
            </a:r>
            <a:endParaRPr lang="zh-CN" altLang="en-US" sz="1600" dirty="0">
              <a:latin typeface="微软雅黑" panose="020B0503020204020204" charset="-122"/>
              <a:ea typeface="微软雅黑" panose="020B0503020204020204" charset="-122"/>
              <a:cs typeface="Times New Roman" panose="02020603050405020304" pitchFamily="18" charset="0"/>
              <a:sym typeface="+mn-lt"/>
            </a:endParaRPr>
          </a:p>
        </p:txBody>
      </p:sp>
      <p:sp>
        <p:nvSpPr>
          <p:cNvPr id="38" name="文本框 37"/>
          <p:cNvSpPr txBox="1"/>
          <p:nvPr>
            <p:custDataLst>
              <p:tags r:id="rId16"/>
            </p:custDataLst>
          </p:nvPr>
        </p:nvSpPr>
        <p:spPr>
          <a:xfrm>
            <a:off x="533400" y="5867400"/>
            <a:ext cx="10605770" cy="829945"/>
          </a:xfrm>
          <a:prstGeom prst="rect">
            <a:avLst/>
          </a:prstGeom>
          <a:noFill/>
        </p:spPr>
        <p:txBody>
          <a:bodyPr wrap="square" rtlCol="0" anchor="t">
            <a:spAutoFit/>
          </a:bodyPr>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适应症清晰，针对痉挛性疼痛指征明确，</a:t>
            </a:r>
            <a:r>
              <a:rPr lang="zh-CN" sz="1600" dirty="0">
                <a:latin typeface="微软雅黑" panose="020B0503020204020204" charset="-122"/>
                <a:ea typeface="微软雅黑" panose="020B0503020204020204" charset="-122"/>
                <a:cs typeface="Times New Roman" panose="02020603050405020304" pitchFamily="18" charset="0"/>
                <a:sym typeface="+mn-lt"/>
              </a:rPr>
              <a:t>用药方便，临床管理难度低</a:t>
            </a:r>
            <a:r>
              <a:rPr sz="1600" dirty="0">
                <a:latin typeface="微软雅黑" panose="020B0503020204020204" charset="-122"/>
                <a:ea typeface="微软雅黑" panose="020B0503020204020204" charset="-122"/>
                <a:cs typeface="Times New Roman" panose="02020603050405020304" pitchFamily="18" charset="0"/>
                <a:sym typeface="+mn-lt"/>
              </a:rPr>
              <a:t>；</a:t>
            </a:r>
            <a:endParaRPr sz="1600" dirty="0">
              <a:latin typeface="微软雅黑" panose="020B0503020204020204" charset="-122"/>
              <a:ea typeface="微软雅黑" panose="020B0503020204020204" charset="-122"/>
              <a:cs typeface="Times New Roman" panose="02020603050405020304" pitchFamily="18" charset="0"/>
              <a:sym typeface="+mn-lt"/>
            </a:endParaRPr>
          </a:p>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间苯三酚口崩片即</a:t>
            </a:r>
            <a:r>
              <a:rPr lang="en-US" altLang="zh-CN" sz="1600" dirty="0">
                <a:latin typeface="微软雅黑" panose="020B0503020204020204" charset="-122"/>
                <a:ea typeface="微软雅黑" panose="020B0503020204020204" charset="-122"/>
                <a:cs typeface="Times New Roman" panose="02020603050405020304" pitchFamily="18" charset="0"/>
                <a:sym typeface="+mn-lt"/>
              </a:rPr>
              <a:t>2005</a:t>
            </a:r>
            <a:r>
              <a:rPr lang="zh-CN" altLang="en-US" sz="1600" dirty="0">
                <a:latin typeface="微软雅黑" panose="020B0503020204020204" charset="-122"/>
                <a:ea typeface="微软雅黑" panose="020B0503020204020204" charset="-122"/>
                <a:cs typeface="Times New Roman" panose="02020603050405020304" pitchFamily="18" charset="0"/>
                <a:sym typeface="+mn-lt"/>
              </a:rPr>
              <a:t>年法国上市以来，</a:t>
            </a:r>
            <a:r>
              <a:rPr sz="1600" dirty="0" err="1">
                <a:latin typeface="微软雅黑" panose="020B0503020204020204" charset="-122"/>
                <a:ea typeface="微软雅黑" panose="020B0503020204020204" charset="-122"/>
                <a:cs typeface="Times New Roman" panose="02020603050405020304" pitchFamily="18" charset="0"/>
                <a:sym typeface="+mn-lt"/>
              </a:rPr>
              <a:t>已累积二十年的临床合理用药经验和基础，不良反应发生情况较低</a:t>
            </a:r>
            <a:r>
              <a:rPr sz="1600" dirty="0">
                <a:latin typeface="微软雅黑" panose="020B0503020204020204" charset="-122"/>
                <a:ea typeface="微软雅黑" panose="020B0503020204020204" charset="-122"/>
                <a:cs typeface="Times New Roman" panose="02020603050405020304" pitchFamily="18" charset="0"/>
                <a:sym typeface="+mn-lt"/>
              </a:rPr>
              <a:t>，</a:t>
            </a:r>
            <a:r>
              <a:rPr lang="zh-CN" altLang="en-US" sz="1600" dirty="0">
                <a:latin typeface="微软雅黑" panose="020B0503020204020204" charset="-122"/>
                <a:ea typeface="微软雅黑" panose="020B0503020204020204" charset="-122"/>
                <a:cs typeface="Times New Roman" panose="02020603050405020304" pitchFamily="18" charset="0"/>
                <a:sym typeface="+mn-lt"/>
              </a:rPr>
              <a:t>耐受性好，安全性高，</a:t>
            </a:r>
            <a:r>
              <a:rPr sz="1600" dirty="0" err="1">
                <a:latin typeface="微软雅黑" panose="020B0503020204020204" charset="-122"/>
                <a:ea typeface="微软雅黑" panose="020B0503020204020204" charset="-122"/>
                <a:cs typeface="Times New Roman" panose="02020603050405020304" pitchFamily="18" charset="0"/>
                <a:sym typeface="+mn-lt"/>
              </a:rPr>
              <a:t>临床管理难度低</a:t>
            </a:r>
            <a:r>
              <a:rPr sz="1600" dirty="0">
                <a:latin typeface="微软雅黑" panose="020B0503020204020204" charset="-122"/>
                <a:ea typeface="微软雅黑" panose="020B0503020204020204" charset="-122"/>
                <a:cs typeface="Times New Roman" panose="02020603050405020304" pitchFamily="18" charset="0"/>
                <a:sym typeface="+mn-lt"/>
              </a:rPr>
              <a:t>。</a:t>
            </a:r>
            <a:endParaRPr lang="zh-CN" altLang="en-US" sz="1600" dirty="0">
              <a:latin typeface="微软雅黑" panose="020B0503020204020204" charset="-122"/>
              <a:ea typeface="微软雅黑" panose="020B0503020204020204" charset="-122"/>
              <a:cs typeface="Times New Roman" panose="02020603050405020304" pitchFamily="18" charset="0"/>
              <a:sym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227248" y="1023934"/>
            <a:ext cx="1856105" cy="843280"/>
          </a:xfrm>
          <a:prstGeom prst="rect">
            <a:avLst/>
          </a:prstGeom>
        </p:spPr>
        <p:txBody>
          <a:bodyPr vert="horz" wrap="square" lIns="0" tIns="12700" rIns="0" bIns="0" rtlCol="0">
            <a:spAutoFit/>
          </a:bodyPr>
          <a:lstStyle/>
          <a:p>
            <a:pPr marL="12700">
              <a:lnSpc>
                <a:spcPct val="100000"/>
              </a:lnSpc>
              <a:spcBef>
                <a:spcPts val="100"/>
              </a:spcBef>
              <a:tabLst>
                <a:tab pos="1156970" algn="l"/>
              </a:tabLst>
            </a:pPr>
            <a:r>
              <a:rPr sz="5400" dirty="0">
                <a:solidFill>
                  <a:srgbClr val="00A141"/>
                </a:solidFill>
              </a:rPr>
              <a:t>目</a:t>
            </a:r>
            <a:r>
              <a:rPr lang="en-US" sz="5400" dirty="0">
                <a:solidFill>
                  <a:srgbClr val="00A141"/>
                </a:solidFill>
              </a:rPr>
              <a:t> </a:t>
            </a:r>
            <a:r>
              <a:rPr sz="5400" dirty="0">
                <a:solidFill>
                  <a:srgbClr val="00A141"/>
                </a:solidFill>
              </a:rPr>
              <a:t>录</a:t>
            </a:r>
            <a:endParaRPr sz="5400" dirty="0">
              <a:solidFill>
                <a:srgbClr val="00A141"/>
              </a:solidFill>
            </a:endParaRPr>
          </a:p>
        </p:txBody>
      </p:sp>
      <p:sp>
        <p:nvSpPr>
          <p:cNvPr id="4" name="object 4"/>
          <p:cNvSpPr txBox="1"/>
          <p:nvPr/>
        </p:nvSpPr>
        <p:spPr>
          <a:xfrm>
            <a:off x="2304415" y="2070100"/>
            <a:ext cx="1902460" cy="319405"/>
          </a:xfrm>
          <a:prstGeom prst="rect">
            <a:avLst/>
          </a:prstGeom>
        </p:spPr>
        <p:txBody>
          <a:bodyPr vert="horz" wrap="square" lIns="0" tIns="12065" rIns="0" bIns="0" rtlCol="0">
            <a:spAutoFit/>
          </a:bodyPr>
          <a:lstStyle/>
          <a:p>
            <a:pPr marL="12700">
              <a:lnSpc>
                <a:spcPct val="100000"/>
              </a:lnSpc>
              <a:spcBef>
                <a:spcPts val="95"/>
              </a:spcBef>
            </a:pPr>
            <a:r>
              <a:rPr sz="2000" b="1" spc="-30" dirty="0">
                <a:solidFill>
                  <a:srgbClr val="00A141"/>
                </a:solidFill>
                <a:latin typeface="微软雅黑" panose="020B0503020204020204" charset="-122"/>
                <a:ea typeface="微软雅黑" panose="020B0503020204020204" charset="-122"/>
                <a:cs typeface="微软雅黑" panose="020B0503020204020204" charset="-122"/>
              </a:rPr>
              <a:t>CONTANTS</a:t>
            </a:r>
            <a:endParaRPr sz="2000" b="1" spc="-30"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5" name="object 5"/>
          <p:cNvSpPr txBox="1"/>
          <p:nvPr>
            <p:custDataLst>
              <p:tags r:id="rId1"/>
            </p:custDataLst>
          </p:nvPr>
        </p:nvSpPr>
        <p:spPr>
          <a:xfrm>
            <a:off x="7549663" y="1204513"/>
            <a:ext cx="1548130"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药品基本信息</a:t>
            </a:r>
            <a:endParaRPr sz="2000" spc="-5" dirty="0">
              <a:latin typeface="微软雅黑" panose="020B0503020204020204" charset="-122"/>
              <a:ea typeface="微软雅黑" panose="020B0503020204020204" charset="-122"/>
              <a:cs typeface="微软雅黑" panose="020B0503020204020204" charset="-122"/>
            </a:endParaRPr>
          </a:p>
        </p:txBody>
      </p:sp>
      <p:sp>
        <p:nvSpPr>
          <p:cNvPr id="6" name="object 6"/>
          <p:cNvSpPr txBox="1"/>
          <p:nvPr>
            <p:custDataLst>
              <p:tags r:id="rId2"/>
            </p:custDataLst>
          </p:nvPr>
        </p:nvSpPr>
        <p:spPr>
          <a:xfrm>
            <a:off x="6604000" y="1016635"/>
            <a:ext cx="646430" cy="635635"/>
          </a:xfrm>
          <a:prstGeom prst="rect">
            <a:avLst/>
          </a:prstGeom>
          <a:solidFill>
            <a:srgbClr val="00A141"/>
          </a:solidFill>
        </p:spPr>
        <p:txBody>
          <a:bodyPr vert="horz" wrap="square" lIns="0" tIns="148590" rIns="0" bIns="0" rtlCol="0">
            <a:noAutofit/>
          </a:bodyPr>
          <a:lstStyle/>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01</a:t>
            </a:r>
            <a:endParaRPr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7" name="object 7"/>
          <p:cNvSpPr txBox="1"/>
          <p:nvPr>
            <p:custDataLst>
              <p:tags r:id="rId3"/>
            </p:custDataLst>
          </p:nvPr>
        </p:nvSpPr>
        <p:spPr>
          <a:xfrm>
            <a:off x="7543848" y="2225474"/>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安全性</a:t>
            </a:r>
            <a:endParaRPr sz="2000" spc="-5" dirty="0">
              <a:latin typeface="微软雅黑" panose="020B0503020204020204" charset="-122"/>
              <a:ea typeface="微软雅黑" panose="020B0503020204020204" charset="-122"/>
              <a:cs typeface="微软雅黑" panose="020B0503020204020204" charset="-122"/>
            </a:endParaRPr>
          </a:p>
        </p:txBody>
      </p:sp>
      <p:sp>
        <p:nvSpPr>
          <p:cNvPr id="9" name="object 9"/>
          <p:cNvSpPr txBox="1"/>
          <p:nvPr>
            <p:custDataLst>
              <p:tags r:id="rId4"/>
            </p:custDataLst>
          </p:nvPr>
        </p:nvSpPr>
        <p:spPr>
          <a:xfrm>
            <a:off x="7543848" y="4477687"/>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创新性</a:t>
            </a:r>
            <a:endParaRPr sz="2000" spc="-5" dirty="0">
              <a:latin typeface="微软雅黑" panose="020B0503020204020204" charset="-122"/>
              <a:ea typeface="微软雅黑" panose="020B0503020204020204" charset="-122"/>
              <a:cs typeface="微软雅黑" panose="020B0503020204020204" charset="-122"/>
            </a:endParaRPr>
          </a:p>
        </p:txBody>
      </p:sp>
      <p:sp>
        <p:nvSpPr>
          <p:cNvPr id="11" name="object 11"/>
          <p:cNvSpPr txBox="1"/>
          <p:nvPr>
            <p:custDataLst>
              <p:tags r:id="rId5"/>
            </p:custDataLst>
          </p:nvPr>
        </p:nvSpPr>
        <p:spPr>
          <a:xfrm>
            <a:off x="7543848" y="5632070"/>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公平性</a:t>
            </a:r>
            <a:endParaRPr sz="2000" spc="-5" dirty="0">
              <a:latin typeface="微软雅黑" panose="020B0503020204020204" charset="-122"/>
              <a:ea typeface="微软雅黑" panose="020B0503020204020204" charset="-122"/>
              <a:cs typeface="微软雅黑" panose="020B0503020204020204" charset="-122"/>
            </a:endParaRPr>
          </a:p>
        </p:txBody>
      </p:sp>
      <p:sp>
        <p:nvSpPr>
          <p:cNvPr id="13" name="object 13"/>
          <p:cNvSpPr txBox="1"/>
          <p:nvPr>
            <p:custDataLst>
              <p:tags r:id="rId6"/>
            </p:custDataLst>
          </p:nvPr>
        </p:nvSpPr>
        <p:spPr>
          <a:xfrm>
            <a:off x="7543848" y="3323302"/>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有效性</a:t>
            </a:r>
            <a:endParaRPr sz="2000" spc="-5" dirty="0">
              <a:latin typeface="微软雅黑" panose="020B0503020204020204" charset="-122"/>
              <a:ea typeface="微软雅黑" panose="020B0503020204020204" charset="-122"/>
              <a:cs typeface="微软雅黑" panose="020B0503020204020204" charset="-122"/>
            </a:endParaRPr>
          </a:p>
        </p:txBody>
      </p:sp>
      <p:sp>
        <p:nvSpPr>
          <p:cNvPr id="15" name="object 15"/>
          <p:cNvSpPr/>
          <p:nvPr/>
        </p:nvSpPr>
        <p:spPr>
          <a:xfrm>
            <a:off x="6096380" y="855344"/>
            <a:ext cx="0" cy="5511800"/>
          </a:xfrm>
          <a:custGeom>
            <a:avLst/>
            <a:gdLst/>
            <a:ahLst/>
            <a:cxnLst/>
            <a:rect l="l" t="t" r="r" b="b"/>
            <a:pathLst>
              <a:path h="5511800">
                <a:moveTo>
                  <a:pt x="0" y="0"/>
                </a:moveTo>
                <a:lnTo>
                  <a:pt x="0" y="5511304"/>
                </a:lnTo>
              </a:path>
            </a:pathLst>
          </a:custGeom>
          <a:ln w="9525">
            <a:solidFill>
              <a:srgbClr val="4DBD7A"/>
            </a:solidFill>
          </a:ln>
        </p:spPr>
        <p:txBody>
          <a:bodyPr wrap="square" lIns="0" tIns="0" rIns="0" bIns="0" rtlCol="0"/>
          <a:lstStyle/>
          <a:p/>
        </p:txBody>
      </p:sp>
      <p:pic>
        <p:nvPicPr>
          <p:cNvPr id="19" name="图片 18" descr="未标题-1"/>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514840" y="262255"/>
            <a:ext cx="2426335" cy="406400"/>
          </a:xfrm>
          <a:prstGeom prst="rect">
            <a:avLst/>
          </a:prstGeom>
        </p:spPr>
      </p:pic>
      <p:sp>
        <p:nvSpPr>
          <p:cNvPr id="20" name="object 6"/>
          <p:cNvSpPr txBox="1"/>
          <p:nvPr>
            <p:custDataLst>
              <p:tags r:id="rId9"/>
            </p:custDataLst>
          </p:nvPr>
        </p:nvSpPr>
        <p:spPr>
          <a:xfrm>
            <a:off x="6598285" y="205740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2</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1" name="object 6"/>
          <p:cNvSpPr txBox="1"/>
          <p:nvPr>
            <p:custDataLst>
              <p:tags r:id="rId10"/>
            </p:custDataLst>
          </p:nvPr>
        </p:nvSpPr>
        <p:spPr>
          <a:xfrm>
            <a:off x="6598285" y="315976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3</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2" name="object 6"/>
          <p:cNvSpPr txBox="1"/>
          <p:nvPr>
            <p:custDataLst>
              <p:tags r:id="rId11"/>
            </p:custDataLst>
          </p:nvPr>
        </p:nvSpPr>
        <p:spPr>
          <a:xfrm>
            <a:off x="6598285" y="432308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4</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3" name="object 6"/>
          <p:cNvSpPr txBox="1"/>
          <p:nvPr>
            <p:custDataLst>
              <p:tags r:id="rId12"/>
            </p:custDataLst>
          </p:nvPr>
        </p:nvSpPr>
        <p:spPr>
          <a:xfrm>
            <a:off x="6598285" y="548640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5</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30530"/>
          </a:xfrm>
        </p:spPr>
        <p:txBody>
          <a:bodyPr/>
          <a:p>
            <a:r>
              <a:rPr lang="zh-CN" altLang="en-US"/>
              <a:t>药品基本信息</a:t>
            </a:r>
            <a:endParaRPr lang="zh-CN" altLang="en-US"/>
          </a:p>
        </p:txBody>
      </p:sp>
      <p:sp>
        <p:nvSpPr>
          <p:cNvPr id="5" name="文本占位符 4"/>
          <p:cNvSpPr>
            <a:spLocks noGrp="1"/>
          </p:cNvSpPr>
          <p:nvPr>
            <p:ph type="body" idx="10"/>
          </p:nvPr>
        </p:nvSpPr>
        <p:spPr/>
        <p:txBody>
          <a:bodyPr/>
          <a:p>
            <a:r>
              <a:rPr lang="zh-CN" altLang="en-US"/>
              <a:t>基本信息</a:t>
            </a:r>
            <a:endParaRPr lang="zh-CN" altLang="en-US"/>
          </a:p>
        </p:txBody>
      </p:sp>
      <p:graphicFrame>
        <p:nvGraphicFramePr>
          <p:cNvPr id="7" name="表格 6"/>
          <p:cNvGraphicFramePr/>
          <p:nvPr/>
        </p:nvGraphicFramePr>
        <p:xfrm>
          <a:off x="457200" y="914400"/>
          <a:ext cx="10879455" cy="5608320"/>
        </p:xfrm>
        <a:graphic>
          <a:graphicData uri="http://schemas.openxmlformats.org/drawingml/2006/table">
            <a:tbl>
              <a:tblPr firstRow="1" bandRow="1">
                <a:tableStyleId>{5C22544A-7EE6-4342-B048-85BDC9FD1C3A}</a:tableStyleId>
              </a:tblPr>
              <a:tblGrid>
                <a:gridCol w="1847850"/>
                <a:gridCol w="3183573"/>
                <a:gridCol w="2133123"/>
                <a:gridCol w="3714750"/>
              </a:tblGrid>
              <a:tr h="381000">
                <a:tc gridSpan="4">
                  <a:txBody>
                    <a:bodyPr/>
                    <a:p>
                      <a:pPr algn="ctr">
                        <a:buNone/>
                      </a:pPr>
                      <a:r>
                        <a:rPr lang="zh-CN" altLang="en-US" sz="1400" dirty="0">
                          <a:latin typeface="微软雅黑" panose="020B0503020204020204" charset="-122"/>
                          <a:ea typeface="微软雅黑" panose="020B0503020204020204" charset="-122"/>
                          <a:sym typeface="+mn-ea"/>
                        </a:rPr>
                        <a:t>间苯三酚口崩片基本信息</a:t>
                      </a:r>
                      <a:endParaRPr lang="zh-CN" altLang="en-US" sz="1400" dirty="0">
                        <a:latin typeface="微软雅黑" panose="020B0503020204020204" charset="-122"/>
                        <a:ea typeface="微软雅黑" panose="020B0503020204020204" charset="-122"/>
                        <a:sym typeface="+mn-ea"/>
                      </a:endParaRPr>
                    </a:p>
                  </a:txBody>
                  <a:tcPr>
                    <a:lnB w="12700" cmpd="sng">
                      <a:solidFill>
                        <a:schemeClr val="tx1"/>
                      </a:solidFill>
                      <a:prstDash val="solid"/>
                    </a:lnB>
                  </a:tcPr>
                </a:tc>
                <a:tc hMerge="1">
                  <a:tcPr>
                    <a:lnB w="12700" cmpd="sng">
                      <a:solidFill>
                        <a:schemeClr val="tx1"/>
                      </a:solidFill>
                      <a:prstDash val="solid"/>
                    </a:lnB>
                  </a:tcPr>
                </a:tc>
                <a:tc hMerge="1">
                  <a:tcPr>
                    <a:lnB w="12700" cmpd="sng">
                      <a:solidFill>
                        <a:schemeClr val="tx1"/>
                      </a:solidFill>
                      <a:prstDash val="solid"/>
                    </a:lnB>
                  </a:tcPr>
                </a:tc>
                <a:tc hMerge="1">
                  <a:tcPr>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mn-ea"/>
                        </a:rPr>
                        <a:t>通用名</a:t>
                      </a:r>
                      <a:endParaRPr lang="zh-CN" altLang="en-US" sz="1400" b="1">
                        <a:solidFill>
                          <a:srgbClr val="FF0000"/>
                        </a:solidFill>
                        <a:latin typeface="微软雅黑" panose="020B0503020204020204" charset="-122"/>
                        <a:ea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sz="1400" b="1" spc="-5" dirty="0">
                          <a:solidFill>
                            <a:srgbClr val="0D0D0D"/>
                          </a:solidFill>
                          <a:latin typeface="微软雅黑" panose="020B0503020204020204" charset="-122"/>
                          <a:ea typeface="微软雅黑" panose="020B0503020204020204" charset="-122"/>
                          <a:cs typeface="微软雅黑" panose="020B0503020204020204" charset="-122"/>
                          <a:sym typeface="+mn-ea"/>
                        </a:rPr>
                        <a:t>间苯三酚口崩片</a:t>
                      </a:r>
                      <a:endParaRPr lang="zh-CN" altLang="en-US" sz="1400" b="1" spc="-5" noProof="0" dirty="0">
                        <a:ln>
                          <a:noFill/>
                        </a:ln>
                        <a:solidFill>
                          <a:srgbClr val="0D0D0D"/>
                        </a:solidFill>
                        <a:effectLst/>
                        <a:uLnTx/>
                        <a:uFillTx/>
                        <a:latin typeface="微软雅黑" panose="020B0503020204020204" charset="-122"/>
                        <a:ea typeface="微软雅黑" panose="020B0503020204020204" charset="-122"/>
                        <a:cs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mn-ea"/>
                        </a:rPr>
                        <a:t>注册规格</a:t>
                      </a:r>
                      <a:endParaRPr lang="zh-CN" altLang="en-US" sz="1400" b="1">
                        <a:solidFill>
                          <a:srgbClr val="FF0000"/>
                        </a:solidFill>
                        <a:latin typeface="微软雅黑" panose="020B0503020204020204" charset="-122"/>
                        <a:ea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en-US" altLang="zh-CN" sz="1400">
                          <a:latin typeface="微软雅黑" panose="020B0503020204020204" charset="-122"/>
                          <a:ea typeface="微软雅黑" panose="020B0503020204020204" charset="-122"/>
                          <a:cs typeface="微软雅黑" panose="020B0503020204020204" charset="-122"/>
                          <a:sym typeface="+mn-ea"/>
                        </a:rPr>
                        <a:t>80mg</a:t>
                      </a:r>
                      <a:endParaRPr lang="en-US" altLang="zh-CN" sz="1400">
                        <a:latin typeface="微软雅黑" panose="020B0503020204020204" charset="-122"/>
                        <a:ea typeface="微软雅黑" panose="020B0503020204020204" charset="-122"/>
                        <a:cs typeface="微软雅黑" panose="020B0503020204020204" charset="-122"/>
                        <a:sym typeface="+mn-ea"/>
                      </a:endParaRPr>
                    </a:p>
                    <a:p>
                      <a:pPr>
                        <a:buNone/>
                      </a:pPr>
                      <a:endParaRPr lang="en-US" altLang="zh-CN" sz="1400">
                        <a:latin typeface="微软雅黑" panose="020B0503020204020204" charset="-122"/>
                        <a:ea typeface="微软雅黑" panose="020B0503020204020204" charset="-122"/>
                        <a:cs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381000">
                <a:tc>
                  <a:txBody>
                    <a:bodyPr/>
                    <a:p>
                      <a:pPr>
                        <a:buNone/>
                      </a:pP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是否为OTC药物</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sz="1400" dirty="0">
                          <a:solidFill>
                            <a:schemeClr val="tx1"/>
                          </a:solidFill>
                          <a:latin typeface="微软雅黑" panose="020B0503020204020204" charset="-122"/>
                          <a:ea typeface="微软雅黑" panose="020B0503020204020204" charset="-122"/>
                          <a:sym typeface="微软雅黑" panose="020B0503020204020204" charset="-122"/>
                        </a:rPr>
                        <a:t>否</a:t>
                      </a:r>
                      <a:endParaRPr lang="zh-CN" sz="1400" dirty="0">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dirty="0">
                        <a:solidFill>
                          <a:schemeClr val="tx1"/>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大陆地区同通用名药品的情况</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国内共</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7</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个厂家：</a:t>
                      </a:r>
                      <a:endPar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algn="l">
                        <a:buClrTx/>
                        <a:buSzTx/>
                        <a:buNone/>
                      </a:pP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仁合益康</a:t>
                      </a:r>
                      <a:r>
                        <a:rPr 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、浙江高拓医药、</a:t>
                      </a:r>
                      <a:r>
                        <a:rPr lang="zh-CN" altLang="en-US" sz="1400">
                          <a:latin typeface="微软雅黑" panose="020B0503020204020204" charset="-122"/>
                          <a:ea typeface="微软雅黑" panose="020B0503020204020204" charset="-122"/>
                          <a:cs typeface="微软雅黑" panose="020B0503020204020204" charset="-122"/>
                        </a:rPr>
                        <a:t>湖南先施</a:t>
                      </a:r>
                      <a:r>
                        <a:rPr 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浙江</a:t>
                      </a:r>
                      <a:r>
                        <a:rPr lang="zh-CN" altLang="en-US" sz="1400">
                          <a:latin typeface="微软雅黑" panose="020B0503020204020204" charset="-122"/>
                          <a:ea typeface="微软雅黑" panose="020B0503020204020204" charset="-122"/>
                          <a:cs typeface="微软雅黑" panose="020B0503020204020204" charset="-122"/>
                          <a:sym typeface="+mn-ea"/>
                        </a:rPr>
                        <a:t>丰</a:t>
                      </a:r>
                      <a:r>
                        <a:rPr lang="zh-CN" altLang="en-US" sz="1400">
                          <a:latin typeface="微软雅黑" panose="020B0503020204020204" charset="-122"/>
                          <a:ea typeface="微软雅黑" panose="020B0503020204020204" charset="-122"/>
                          <a:cs typeface="微软雅黑" panose="020B0503020204020204" charset="-122"/>
                        </a:rPr>
                        <a:t>华医药、杭州民生药业、寿光富康制药、河北汇德旭盛医药科技</a:t>
                      </a:r>
                      <a:endParaRPr lang="en-US" altLang="zh-CN" sz="14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575945">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全球首个上市国家地区及上市时间</a:t>
                      </a:r>
                      <a:endParaRPr lang="zh-CN" altLang="en-US" sz="1400" b="1">
                        <a:solidFill>
                          <a:srgbClr val="FF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sz="1400" b="1" spc="20" dirty="0">
                          <a:solidFill>
                            <a:srgbClr val="0D0D0D"/>
                          </a:solidFill>
                          <a:latin typeface="微软雅黑" panose="020B0503020204020204" charset="-122"/>
                          <a:ea typeface="微软雅黑" panose="020B0503020204020204" charset="-122"/>
                          <a:cs typeface="微软雅黑" panose="020B0503020204020204" charset="-122"/>
                          <a:sym typeface="+mn-ea"/>
                        </a:rPr>
                        <a:t>法国</a:t>
                      </a:r>
                      <a:r>
                        <a:rPr sz="1400" spc="-5" dirty="0">
                          <a:solidFill>
                            <a:srgbClr val="0D0D0D"/>
                          </a:solidFill>
                          <a:latin typeface="微软雅黑" panose="020B0503020204020204" charset="-122"/>
                          <a:ea typeface="微软雅黑" panose="020B0503020204020204" charset="-122"/>
                          <a:cs typeface="微软雅黑" panose="020B0503020204020204" charset="-122"/>
                          <a:sym typeface="+mn-ea"/>
                        </a:rPr>
                        <a:t>/20</a:t>
                      </a:r>
                      <a:r>
                        <a:rPr lang="en-US" sz="1400" spc="-5" dirty="0">
                          <a:solidFill>
                            <a:srgbClr val="0D0D0D"/>
                          </a:solidFill>
                          <a:latin typeface="微软雅黑" panose="020B0503020204020204" charset="-122"/>
                          <a:ea typeface="微软雅黑" panose="020B0503020204020204" charset="-122"/>
                          <a:cs typeface="微软雅黑" panose="020B0503020204020204" charset="-122"/>
                          <a:sym typeface="+mn-ea"/>
                        </a:rPr>
                        <a:t>05</a:t>
                      </a:r>
                      <a:r>
                        <a:rPr sz="1400" spc="-5" dirty="0">
                          <a:solidFill>
                            <a:srgbClr val="0D0D0D"/>
                          </a:solidFill>
                          <a:latin typeface="微软雅黑" panose="020B0503020204020204" charset="-122"/>
                          <a:ea typeface="微软雅黑" panose="020B0503020204020204" charset="-122"/>
                          <a:cs typeface="微软雅黑" panose="020B0503020204020204" charset="-122"/>
                          <a:sym typeface="+mn-ea"/>
                        </a:rPr>
                        <a:t>年</a:t>
                      </a:r>
                      <a:endParaRPr sz="1400">
                        <a:latin typeface="微软雅黑" panose="020B0503020204020204" charset="-122"/>
                        <a:ea typeface="微软雅黑" panose="020B0503020204020204" charset="-122"/>
                        <a:cs typeface="微软雅黑" panose="020B0503020204020204" charset="-122"/>
                      </a:endParaRPr>
                    </a:p>
                    <a:p>
                      <a:pPr>
                        <a:buNone/>
                      </a:pP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中国大陆首次上市时间</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sz="1400" dirty="0">
                          <a:solidFill>
                            <a:srgbClr val="0D0D0D"/>
                          </a:solidFill>
                          <a:latin typeface="微软雅黑" panose="020B0503020204020204" charset="-122"/>
                          <a:ea typeface="微软雅黑" panose="020B0503020204020204" charset="-122"/>
                          <a:cs typeface="微软雅黑" panose="020B0503020204020204" charset="-122"/>
                          <a:sym typeface="+mn-ea"/>
                        </a:rPr>
                        <a:t>202</a:t>
                      </a:r>
                      <a:r>
                        <a:rPr lang="en-US" sz="1400" dirty="0">
                          <a:solidFill>
                            <a:srgbClr val="0D0D0D"/>
                          </a:solidFill>
                          <a:latin typeface="微软雅黑" panose="020B0503020204020204" charset="-122"/>
                          <a:ea typeface="微软雅黑" panose="020B0503020204020204" charset="-122"/>
                          <a:cs typeface="微软雅黑" panose="020B0503020204020204" charset="-122"/>
                          <a:sym typeface="+mn-ea"/>
                        </a:rPr>
                        <a:t>4</a:t>
                      </a:r>
                      <a:r>
                        <a:rPr sz="1400" dirty="0">
                          <a:solidFill>
                            <a:srgbClr val="0D0D0D"/>
                          </a:solidFill>
                          <a:latin typeface="微软雅黑" panose="020B0503020204020204" charset="-122"/>
                          <a:ea typeface="微软雅黑" panose="020B0503020204020204" charset="-122"/>
                          <a:cs typeface="微软雅黑" panose="020B0503020204020204" charset="-122"/>
                          <a:sym typeface="+mn-ea"/>
                        </a:rPr>
                        <a:t>年</a:t>
                      </a:r>
                      <a:r>
                        <a:rPr lang="en-US" sz="1400" dirty="0">
                          <a:solidFill>
                            <a:srgbClr val="0D0D0D"/>
                          </a:solidFill>
                          <a:latin typeface="微软雅黑" panose="020B0503020204020204" charset="-122"/>
                          <a:ea typeface="微软雅黑" panose="020B0503020204020204" charset="-122"/>
                          <a:cs typeface="微软雅黑" panose="020B0503020204020204" charset="-122"/>
                          <a:sym typeface="+mn-ea"/>
                        </a:rPr>
                        <a:t>6</a:t>
                      </a:r>
                      <a:r>
                        <a:rPr sz="1400" dirty="0">
                          <a:solidFill>
                            <a:srgbClr val="0D0D0D"/>
                          </a:solidFill>
                          <a:latin typeface="微软雅黑" panose="020B0503020204020204" charset="-122"/>
                          <a:ea typeface="微软雅黑" panose="020B0503020204020204" charset="-122"/>
                          <a:cs typeface="微软雅黑" panose="020B0503020204020204" charset="-122"/>
                          <a:sym typeface="+mn-ea"/>
                        </a:rPr>
                        <a:t>月</a:t>
                      </a:r>
                      <a:r>
                        <a:rPr lang="en-US" sz="1400" dirty="0">
                          <a:solidFill>
                            <a:srgbClr val="0D0D0D"/>
                          </a:solidFill>
                          <a:latin typeface="微软雅黑" panose="020B0503020204020204" charset="-122"/>
                          <a:ea typeface="微软雅黑" panose="020B0503020204020204" charset="-122"/>
                          <a:cs typeface="微软雅黑" panose="020B0503020204020204" charset="-122"/>
                          <a:sym typeface="+mn-ea"/>
                        </a:rPr>
                        <a:t>2</a:t>
                      </a:r>
                      <a:r>
                        <a:rPr sz="1400" dirty="0">
                          <a:solidFill>
                            <a:srgbClr val="0D0D0D"/>
                          </a:solidFill>
                          <a:latin typeface="微软雅黑" panose="020B0503020204020204" charset="-122"/>
                          <a:ea typeface="微软雅黑" panose="020B0503020204020204" charset="-122"/>
                          <a:cs typeface="微软雅黑" panose="020B0503020204020204" charset="-122"/>
                          <a:sym typeface="+mn-ea"/>
                        </a:rPr>
                        <a:t>8</a:t>
                      </a:r>
                      <a:r>
                        <a:rPr sz="1400" spc="-5" dirty="0">
                          <a:solidFill>
                            <a:srgbClr val="0D0D0D"/>
                          </a:solidFill>
                          <a:latin typeface="微软雅黑" panose="020B0503020204020204" charset="-122"/>
                          <a:ea typeface="微软雅黑" panose="020B0503020204020204" charset="-122"/>
                          <a:cs typeface="微软雅黑" panose="020B0503020204020204" charset="-122"/>
                          <a:sym typeface="+mn-ea"/>
                        </a:rPr>
                        <a:t>日</a:t>
                      </a:r>
                      <a:endParaRPr sz="1400">
                        <a:latin typeface="微软雅黑" panose="020B0503020204020204" charset="-122"/>
                        <a:ea typeface="微软雅黑" panose="020B0503020204020204" charset="-122"/>
                        <a:cs typeface="微软雅黑" panose="020B0503020204020204" charset="-122"/>
                      </a:endParaRPr>
                    </a:p>
                    <a:p>
                      <a:pPr>
                        <a:buNone/>
                      </a:pPr>
                      <a:endPar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mn-ea"/>
                        </a:rPr>
                        <a:t>适应症</a:t>
                      </a:r>
                      <a:endParaRPr lang="zh-CN" altLang="en-US" sz="1400" b="1">
                        <a:solidFill>
                          <a:srgbClr val="FF0000"/>
                        </a:solidFill>
                        <a:latin typeface="微软雅黑" panose="020B0503020204020204" charset="-122"/>
                        <a:ea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消化系统和胆道功能障碍引起</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的急性痉挛性疼痛；急性痉挛性尿道、</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膀胱、肾绞痛；妇科痉挛性疼痛</a:t>
                      </a:r>
                      <a:endPar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用法用量</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将药片置于舌下，待</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其</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崩解后</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不需用水或只需少量水吞</a:t>
                      </a:r>
                      <a:r>
                        <a:rPr sz="1400" b="1" spc="-5" dirty="0">
                          <a:solidFill>
                            <a:schemeClr val="tx1"/>
                          </a:solidFill>
                          <a:latin typeface="微软雅黑" panose="020B0503020204020204" charset="-122"/>
                          <a:ea typeface="微软雅黑" panose="020B0503020204020204" charset="-122"/>
                          <a:cs typeface="微软雅黑" panose="020B0503020204020204" charset="-122"/>
                          <a:sym typeface="+mn-ea"/>
                        </a:rPr>
                        <a:t>咽</a:t>
                      </a:r>
                      <a:r>
                        <a:rPr lang="en-US" sz="1400" b="1" spc="-5" dirty="0">
                          <a:solidFill>
                            <a:schemeClr val="tx1"/>
                          </a:solidFill>
                          <a:latin typeface="微软雅黑" panose="020B0503020204020204" charset="-122"/>
                          <a:ea typeface="微软雅黑" panose="020B0503020204020204" charset="-122"/>
                          <a:cs typeface="微软雅黑" panose="020B0503020204020204" charset="-122"/>
                          <a:sym typeface="+mn-ea"/>
                        </a:rPr>
                        <a:t>.</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成人通常的剂量是</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片，在发作</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时</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服用，严重痉挛时重复服用，每次服用至</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少</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间隔</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小时，每</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24</a:t>
                      </a:r>
                      <a:r>
                        <a:rPr sz="1400" dirty="0">
                          <a:solidFill>
                            <a:schemeClr val="tx1"/>
                          </a:solidFill>
                          <a:latin typeface="微软雅黑" panose="020B0503020204020204" charset="-122"/>
                          <a:ea typeface="微软雅黑" panose="020B0503020204020204" charset="-122"/>
                          <a:cs typeface="微软雅黑" panose="020B0503020204020204" charset="-122"/>
                          <a:sym typeface="+mn-ea"/>
                        </a:rPr>
                        <a:t>小时不超过</a:t>
                      </a:r>
                      <a:r>
                        <a:rPr sz="1400" spc="-5" dirty="0">
                          <a:solidFill>
                            <a:schemeClr val="tx1"/>
                          </a:solidFill>
                          <a:latin typeface="微软雅黑" panose="020B0503020204020204" charset="-122"/>
                          <a:ea typeface="微软雅黑" panose="020B0503020204020204" charset="-122"/>
                          <a:cs typeface="微软雅黑" panose="020B0503020204020204" charset="-122"/>
                          <a:sym typeface="+mn-ea"/>
                        </a:rPr>
                        <a:t>6片</a:t>
                      </a:r>
                      <a:endPar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参照药品建议</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lang="zh-CN" altLang="en-US" sz="1400">
                          <a:latin typeface="微软雅黑" panose="020B0503020204020204" charset="-122"/>
                          <a:ea typeface="微软雅黑" panose="020B0503020204020204" charset="-122"/>
                          <a:sym typeface="+mn-ea"/>
                        </a:rPr>
                        <a:t>氢溴酸山莨菪碱片</a:t>
                      </a:r>
                      <a:r>
                        <a:rPr lang="zh-CN" altLang="en-US" sz="1400">
                          <a:latin typeface="微软雅黑" panose="020B0503020204020204" charset="-122"/>
                          <a:ea typeface="微软雅黑" panose="020B0503020204020204" charset="-122"/>
                        </a:rPr>
                        <a:t>：国家医保甲类。我国于</a:t>
                      </a:r>
                      <a:r>
                        <a:rPr lang="en-US" altLang="zh-CN" sz="1400">
                          <a:latin typeface="微软雅黑" panose="020B0503020204020204" charset="-122"/>
                          <a:ea typeface="微软雅黑" panose="020B0503020204020204" charset="-122"/>
                        </a:rPr>
                        <a:t>1965 </a:t>
                      </a:r>
                      <a:r>
                        <a:rPr lang="zh-CN" altLang="en-US" sz="1400">
                          <a:latin typeface="微软雅黑" panose="020B0503020204020204" charset="-122"/>
                          <a:ea typeface="微软雅黑" panose="020B0503020204020204" charset="-122"/>
                        </a:rPr>
                        <a:t>年率先应用于临床。相比阿托品和东莨菪碱，山莨菪碱的脂溶性较差，不易透过血脑屏障，中枢作用很弱，外周作用明显，毒性和不良反应也比较低。间苯三酚口崩片与</a:t>
                      </a:r>
                      <a:r>
                        <a:rPr lang="zh-CN" altLang="en-US" sz="1400">
                          <a:latin typeface="微软雅黑" panose="020B0503020204020204" charset="-122"/>
                          <a:ea typeface="微软雅黑" panose="020B0503020204020204" charset="-122"/>
                          <a:sym typeface="+mn-ea"/>
                        </a:rPr>
                        <a:t>氢溴酸山莨菪碱片</a:t>
                      </a:r>
                      <a:r>
                        <a:rPr lang="zh-CN" altLang="en-US" sz="1400">
                          <a:latin typeface="微软雅黑" panose="020B0503020204020204" charset="-122"/>
                          <a:ea typeface="微软雅黑" panose="020B0503020204020204" charset="-122"/>
                        </a:rPr>
                        <a:t>均可缓解平滑肌痉挛，为治疗功能性胃肠道疾病的药物，属于同种治疗领域。</a:t>
                      </a:r>
                      <a:endParaRPr lang="zh-CN" altLang="en-US" sz="1400">
                        <a:latin typeface="微软雅黑" panose="020B0503020204020204" charset="-122"/>
                        <a:ea typeface="微软雅黑" panose="020B0503020204020204" charset="-122"/>
                      </a:endParaRPr>
                    </a:p>
                    <a:p>
                      <a:pPr>
                        <a:buNone/>
                      </a:pPr>
                      <a:r>
                        <a:rPr lang="zh-CN" altLang="en-US" sz="1400">
                          <a:latin typeface="微软雅黑" panose="020B0503020204020204" charset="-122"/>
                          <a:ea typeface="微软雅黑" panose="020B0503020204020204" charset="-122"/>
                          <a:sym typeface="+mn-ea"/>
                        </a:rPr>
                        <a:t>间苯三酚</a:t>
                      </a:r>
                      <a:r>
                        <a:rPr lang="zh-CN" altLang="zh-CN" sz="1400">
                          <a:latin typeface="微软雅黑" panose="020B0503020204020204" charset="-122"/>
                          <a:ea typeface="微软雅黑" panose="020B0503020204020204" charset="-122"/>
                        </a:rPr>
                        <a:t>口崩片剂型优势：</a:t>
                      </a:r>
                      <a:endParaRPr lang="zh-CN" altLang="zh-CN" sz="1400">
                        <a:latin typeface="微软雅黑" panose="020B0503020204020204" charset="-122"/>
                        <a:ea typeface="微软雅黑" panose="020B0503020204020204" charset="-122"/>
                      </a:endParaRPr>
                    </a:p>
                    <a:p>
                      <a:pPr>
                        <a:buNone/>
                      </a:pPr>
                      <a:r>
                        <a:rPr lang="en-US" altLang="zh-CN" sz="1400">
                          <a:latin typeface="微软雅黑" panose="020B0503020204020204" charset="-122"/>
                          <a:ea typeface="微软雅黑" panose="020B0503020204020204" charset="-122"/>
                        </a:rPr>
                        <a:t>1</a:t>
                      </a:r>
                      <a:r>
                        <a:rPr lang="zh-CN" altLang="en-US" sz="1400">
                          <a:latin typeface="微软雅黑" panose="020B0503020204020204" charset="-122"/>
                          <a:ea typeface="微软雅黑" panose="020B0503020204020204" charset="-122"/>
                        </a:rPr>
                        <a:t>）无抗胆碱能药物副作用</a:t>
                      </a:r>
                      <a:r>
                        <a:rPr lang="en-US" altLang="zh-CN" sz="1400">
                          <a:latin typeface="微软雅黑" panose="020B0503020204020204" charset="-122"/>
                          <a:ea typeface="微软雅黑" panose="020B0503020204020204" charset="-122"/>
                        </a:rPr>
                        <a:t>——</a:t>
                      </a:r>
                      <a:r>
                        <a:rPr lang="zh-CN" altLang="en-US" sz="1400">
                          <a:latin typeface="微软雅黑" panose="020B0503020204020204" charset="-122"/>
                          <a:ea typeface="微软雅黑" panose="020B0503020204020204" charset="-122"/>
                        </a:rPr>
                        <a:t>胃肠道反应、皮肤反应、心血管反应、泌尿道反应等。如：</a:t>
                      </a:r>
                      <a:r>
                        <a:rPr lang="zh-CN" sz="1400">
                          <a:latin typeface="微软雅黑" panose="020B0503020204020204" charset="-122"/>
                          <a:ea typeface="微软雅黑" panose="020B0503020204020204" charset="-122"/>
                          <a:sym typeface="+mn-ea"/>
                        </a:rPr>
                        <a:t>视物模糊、口干、心悸、排尿困难、便秘、低血压等。</a:t>
                      </a:r>
                      <a:endParaRPr lang="zh-CN" altLang="en-US" sz="1400">
                        <a:latin typeface="微软雅黑" panose="020B0503020204020204" charset="-122"/>
                        <a:ea typeface="微软雅黑" panose="020B0503020204020204" charset="-122"/>
                      </a:endParaRPr>
                    </a:p>
                    <a:p>
                      <a:pPr>
                        <a:buNone/>
                      </a:pPr>
                      <a:r>
                        <a:rPr lang="zh-CN" altLang="en-US" sz="1400">
                          <a:latin typeface="微软雅黑" panose="020B0503020204020204" charset="-122"/>
                          <a:ea typeface="微软雅黑" panose="020B0503020204020204" charset="-122"/>
                        </a:rPr>
                        <a:t>2）适用人群广泛，山莨菪碱的禁忌人群如</a:t>
                      </a:r>
                      <a:r>
                        <a:rPr lang="zh-CN" altLang="en-US" sz="1400">
                          <a:latin typeface="微软雅黑" panose="020B0503020204020204" charset="-122"/>
                          <a:ea typeface="微软雅黑" panose="020B0503020204020204" charset="-122"/>
                          <a:sym typeface="+mn-ea"/>
                        </a:rPr>
                        <a:t>颅内压增高、青光眼、脑出血急性期、幽门梗阻、肠梗阻及前列腺肥大者均可使用。</a:t>
                      </a:r>
                      <a:endParaRPr lang="zh-CN" altLang="en-US" sz="1400">
                        <a:latin typeface="微软雅黑" panose="020B0503020204020204" charset="-122"/>
                        <a:ea typeface="微软雅黑" panose="020B0503020204020204" charset="-122"/>
                        <a:sym typeface="+mn-ea"/>
                      </a:endParaRPr>
                    </a:p>
                    <a:p>
                      <a:pPr>
                        <a:buNone/>
                      </a:pPr>
                      <a:r>
                        <a:rPr lang="zh-CN" altLang="en-US" sz="1400">
                          <a:latin typeface="微软雅黑" panose="020B0503020204020204" charset="-122"/>
                          <a:ea typeface="微软雅黑" panose="020B0503020204020204" charset="-122"/>
                          <a:sym typeface="+mn-ea"/>
                        </a:rPr>
                        <a:t>3）老年人（前列腺肥大者、青光眼、心脑血管者）、围产期妇女首选间苯三酚，更安全。</a:t>
                      </a:r>
                      <a:endParaRPr lang="zh-CN" altLang="en-US" sz="1400">
                        <a:latin typeface="微软雅黑" panose="020B0503020204020204" charset="-122"/>
                        <a:ea typeface="微软雅黑" panose="020B0503020204020204" charset="-122"/>
                      </a:endParaRPr>
                    </a:p>
                    <a:p>
                      <a:pPr>
                        <a:buNone/>
                      </a:pPr>
                      <a:endParaRPr lang="zh-CN" altLang="en-US" sz="1400">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15" y="100330"/>
            <a:ext cx="8139430" cy="430530"/>
          </a:xfrm>
        </p:spPr>
        <p:txBody>
          <a:bodyPr wrap="square"/>
          <a:p>
            <a:r>
              <a:rPr dirty="0">
                <a:sym typeface="+mn-ea"/>
              </a:rPr>
              <a:t>多治疗场景中</a:t>
            </a:r>
            <a:r>
              <a:rPr spc="-5" dirty="0">
                <a:sym typeface="+mn-ea"/>
              </a:rPr>
              <a:t>,</a:t>
            </a:r>
            <a:r>
              <a:rPr dirty="0">
                <a:sym typeface="+mn-ea"/>
              </a:rPr>
              <a:t>间苯三酚口崩片更方</a:t>
            </a:r>
            <a:r>
              <a:rPr spc="-5" dirty="0">
                <a:sym typeface="+mn-ea"/>
              </a:rPr>
              <a:t>便</a:t>
            </a:r>
            <a:endParaRPr lang="zh-CN" altLang="en-US"/>
          </a:p>
        </p:txBody>
      </p:sp>
      <p:sp>
        <p:nvSpPr>
          <p:cNvPr id="5" name="文本占位符 4"/>
          <p:cNvSpPr>
            <a:spLocks noGrp="1"/>
          </p:cNvSpPr>
          <p:nvPr>
            <p:ph type="body" idx="10"/>
          </p:nvPr>
        </p:nvSpPr>
        <p:spPr/>
        <p:txBody>
          <a:bodyPr/>
          <a:p>
            <a:r>
              <a:rPr lang="zh-CN" altLang="en-US"/>
              <a:t>基本信息</a:t>
            </a:r>
            <a:endParaRPr lang="zh-CN" altLang="en-US"/>
          </a:p>
        </p:txBody>
      </p:sp>
      <p:grpSp>
        <p:nvGrpSpPr>
          <p:cNvPr id="9" name="组合 8"/>
          <p:cNvGrpSpPr/>
          <p:nvPr>
            <p:custDataLst>
              <p:tags r:id="rId1"/>
            </p:custDataLst>
          </p:nvPr>
        </p:nvGrpSpPr>
        <p:grpSpPr>
          <a:xfrm>
            <a:off x="363855" y="1066800"/>
            <a:ext cx="4942205" cy="5252565"/>
            <a:chOff x="800" y="2253"/>
            <a:chExt cx="7783" cy="7340"/>
          </a:xfrm>
        </p:grpSpPr>
        <p:sp>
          <p:nvSpPr>
            <p:cNvPr id="17" name="对角圆角矩形 4"/>
            <p:cNvSpPr/>
            <p:nvPr>
              <p:custDataLst>
                <p:tags r:id="rId2"/>
              </p:custDataLst>
            </p:nvPr>
          </p:nvSpPr>
          <p:spPr>
            <a:xfrm>
              <a:off x="819" y="2253"/>
              <a:ext cx="4022" cy="734"/>
            </a:xfrm>
            <a:prstGeom prst="round2DiagRect">
              <a:avLst/>
            </a:prstGeom>
            <a:solidFill>
              <a:srgbClr val="00A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rPr>
                <a:t>疾病基本情况：</a:t>
              </a:r>
              <a:endPar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18" name="矩形 17"/>
            <p:cNvSpPr/>
            <p:nvPr>
              <p:custDataLst>
                <p:tags r:id="rId3"/>
              </p:custDataLst>
            </p:nvPr>
          </p:nvSpPr>
          <p:spPr>
            <a:xfrm>
              <a:off x="800" y="2977"/>
              <a:ext cx="7783" cy="6616"/>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sp>
          <p:nvSpPr>
            <p:cNvPr id="34" name="文本框 33"/>
            <p:cNvSpPr txBox="1"/>
            <p:nvPr>
              <p:custDataLst>
                <p:tags r:id="rId4"/>
              </p:custDataLst>
            </p:nvPr>
          </p:nvSpPr>
          <p:spPr>
            <a:xfrm>
              <a:off x="1067" y="2987"/>
              <a:ext cx="7413" cy="5913"/>
            </a:xfrm>
            <a:prstGeom prst="rect">
              <a:avLst/>
            </a:prstGeom>
            <a:noFill/>
          </p:spPr>
          <p:txBody>
            <a:bodyPr wrap="square">
              <a:noAutofit/>
            </a:bodyPr>
            <a:p>
              <a:pPr fontAlgn="auto">
                <a:lnSpc>
                  <a:spcPct val="150000"/>
                </a:lnSpc>
              </a:pPr>
              <a:r>
                <a:rPr lang="zh-CN" altLang="en-US" b="1" dirty="0">
                  <a:solidFill>
                    <a:srgbClr val="000000"/>
                  </a:solidFill>
                  <a:latin typeface="微软雅黑" panose="020B0503020204020204" charset="-122"/>
                  <a:ea typeface="微软雅黑" panose="020B0503020204020204" charset="-122"/>
                  <a:cs typeface="Times New Roman" panose="02020603050405020304" pitchFamily="18" charset="0"/>
                </a:rPr>
                <a:t>疼痛人群</a:t>
              </a:r>
              <a:r>
                <a:rPr lang="zh-CN" b="1" dirty="0">
                  <a:solidFill>
                    <a:srgbClr val="000000"/>
                  </a:solidFill>
                  <a:latin typeface="微软雅黑" panose="020B0503020204020204" charset="-122"/>
                  <a:ea typeface="微软雅黑" panose="020B0503020204020204" charset="-122"/>
                  <a:cs typeface="Times New Roman" panose="02020603050405020304" pitchFamily="18" charset="0"/>
                </a:rPr>
                <a:t>众多</a:t>
              </a:r>
              <a:r>
                <a:rPr lang="zh-CN" altLang="en-US" b="1" dirty="0">
                  <a:solidFill>
                    <a:srgbClr val="000000"/>
                  </a:solidFill>
                  <a:latin typeface="微软雅黑" panose="020B0503020204020204" charset="-122"/>
                  <a:ea typeface="微软雅黑" panose="020B0503020204020204" charset="-122"/>
                  <a:cs typeface="Times New Roman" panose="02020603050405020304" pitchFamily="18" charset="0"/>
                </a:rPr>
                <a:t>，疾病负担重</a:t>
              </a:r>
              <a:r>
                <a:rPr lang="zh-CN" altLang="en-US" b="1" baseline="30000" dirty="0">
                  <a:solidFill>
                    <a:srgbClr val="000000"/>
                  </a:solidFill>
                  <a:latin typeface="微软雅黑" panose="020B0503020204020204" charset="-122"/>
                  <a:ea typeface="微软雅黑" panose="020B0503020204020204" charset="-122"/>
                  <a:cs typeface="Times New Roman" panose="02020603050405020304" pitchFamily="18" charset="0"/>
                </a:rPr>
                <a:t>[1]</a:t>
              </a:r>
              <a:r>
                <a:rPr lang="zh-CN" altLang="en-US" b="1" dirty="0">
                  <a:solidFill>
                    <a:srgbClr val="000000"/>
                  </a:solidFill>
                  <a:latin typeface="微软雅黑" panose="020B0503020204020204" charset="-122"/>
                  <a:ea typeface="微软雅黑" panose="020B0503020204020204" charset="-122"/>
                  <a:cs typeface="Times New Roman" panose="02020603050405020304" pitchFamily="18" charset="0"/>
                </a:rPr>
                <a:t>：</a:t>
              </a:r>
              <a:endParaRPr lang="en-US" altLang="zh-CN" b="1" dirty="0">
                <a:solidFill>
                  <a:srgbClr val="000000"/>
                </a:solidFill>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altLang="en-US" sz="1400" dirty="0">
                  <a:latin typeface="微软雅黑" panose="020B0503020204020204" charset="-122"/>
                  <a:ea typeface="微软雅黑" panose="020B0503020204020204" charset="-122"/>
                  <a:cs typeface="Times New Roman" panose="02020603050405020304" pitchFamily="18" charset="0"/>
                </a:rPr>
                <a:t>国外流行病学调查显示，4.9%</a:t>
              </a:r>
              <a:r>
                <a:rPr lang="zh-CN" altLang="en-US" sz="1400">
                  <a:latin typeface="Arial" panose="020B0604020202020204" pitchFamily="34" charset="0"/>
                  <a:cs typeface="Arial" panose="020B0604020202020204" pitchFamily="34" charset="0"/>
                  <a:sym typeface="+mn-ea"/>
                </a:rPr>
                <a:t>~</a:t>
              </a:r>
              <a:r>
                <a:rPr lang="zh-CN" altLang="en-US" sz="1400" dirty="0">
                  <a:latin typeface="微软雅黑" panose="020B0503020204020204" charset="-122"/>
                  <a:ea typeface="微软雅黑" panose="020B0503020204020204" charset="-122"/>
                  <a:cs typeface="Times New Roman" panose="02020603050405020304" pitchFamily="18" charset="0"/>
                </a:rPr>
                <a:t>12.1% 的非创伤急诊就诊患者以急性腹痛为主要主诉，在年龄超过50岁的人群中甚至高达 25%，此类患者病死率为 1.4%</a:t>
              </a:r>
              <a:r>
                <a:rPr lang="zh-CN" altLang="en-US" sz="1400">
                  <a:latin typeface="Arial" panose="020B0604020202020204" pitchFamily="34" charset="0"/>
                  <a:cs typeface="Arial" panose="020B0604020202020204" pitchFamily="34" charset="0"/>
                  <a:sym typeface="+mn-ea"/>
                </a:rPr>
                <a:t>~</a:t>
              </a:r>
              <a:r>
                <a:rPr lang="zh-CN" altLang="en-US" sz="1400" dirty="0">
                  <a:latin typeface="微软雅黑" panose="020B0503020204020204" charset="-122"/>
                  <a:ea typeface="微软雅黑" panose="020B0503020204020204" charset="-122"/>
                  <a:cs typeface="Times New Roman" panose="02020603050405020304" pitchFamily="18" charset="0"/>
                </a:rPr>
                <a:t>2.3%。</a:t>
              </a:r>
              <a:endParaRPr lang="zh-CN" altLang="en-US" sz="1400"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altLang="en-US" sz="1400" dirty="0">
                  <a:latin typeface="微软雅黑" panose="020B0503020204020204" charset="-122"/>
                  <a:ea typeface="微软雅黑" panose="020B0503020204020204" charset="-122"/>
                  <a:cs typeface="Times New Roman" panose="02020603050405020304" pitchFamily="18" charset="0"/>
                </a:rPr>
                <a:t>多种平滑肌痉挛疼痛发病率高且疼痛剧烈多需给予解痉镇痛治疗，如急诊中</a:t>
              </a:r>
              <a:r>
                <a:rPr lang="en-US" altLang="zh-CN" sz="1400" dirty="0">
                  <a:latin typeface="微软雅黑" panose="020B0503020204020204" charset="-122"/>
                  <a:ea typeface="微软雅黑" panose="020B0503020204020204" charset="-122"/>
                  <a:cs typeface="Times New Roman" panose="02020603050405020304" pitchFamily="18" charset="0"/>
                </a:rPr>
                <a:t>5%-10%</a:t>
              </a:r>
              <a:r>
                <a:rPr lang="zh-CN" altLang="en-US" sz="1400" dirty="0">
                  <a:latin typeface="微软雅黑" panose="020B0503020204020204" charset="-122"/>
                  <a:ea typeface="微软雅黑" panose="020B0503020204020204" charset="-122"/>
                  <a:cs typeface="Times New Roman" panose="02020603050405020304" pitchFamily="18" charset="0"/>
                </a:rPr>
                <a:t>为急性腹痛、胆石症发病率为</a:t>
              </a:r>
              <a:r>
                <a:rPr lang="en-US" altLang="zh-CN" sz="1400" dirty="0">
                  <a:latin typeface="微软雅黑" panose="020B0503020204020204" charset="-122"/>
                  <a:ea typeface="微软雅黑" panose="020B0503020204020204" charset="-122"/>
                  <a:cs typeface="Times New Roman" panose="02020603050405020304" pitchFamily="18" charset="0"/>
                </a:rPr>
                <a:t>10%</a:t>
              </a:r>
              <a:r>
                <a:rPr lang="zh-CN" altLang="en-US" sz="1400">
                  <a:latin typeface="Arial" panose="020B0604020202020204" pitchFamily="34" charset="0"/>
                  <a:cs typeface="Arial" panose="020B0604020202020204" pitchFamily="34" charset="0"/>
                  <a:sym typeface="+mn-ea"/>
                </a:rPr>
                <a:t>~</a:t>
              </a:r>
              <a:r>
                <a:rPr lang="en-US" altLang="zh-CN" sz="1400" dirty="0">
                  <a:latin typeface="微软雅黑" panose="020B0503020204020204" charset="-122"/>
                  <a:ea typeface="微软雅黑" panose="020B0503020204020204" charset="-122"/>
                  <a:cs typeface="Times New Roman" panose="02020603050405020304" pitchFamily="18" charset="0"/>
                </a:rPr>
                <a:t>15</a:t>
              </a:r>
              <a:r>
                <a:rPr lang="zh-CN" altLang="en-US" sz="1400" dirty="0">
                  <a:latin typeface="微软雅黑" panose="020B0503020204020204" charset="-122"/>
                  <a:ea typeface="微软雅黑" panose="020B0503020204020204" charset="-122"/>
                  <a:cs typeface="Times New Roman" panose="02020603050405020304" pitchFamily="18" charset="0"/>
                </a:rPr>
                <a:t>％、肾绞痛发病率约为</a:t>
              </a:r>
              <a:r>
                <a:rPr lang="en-US" altLang="zh-CN" sz="1400" dirty="0">
                  <a:latin typeface="微软雅黑" panose="020B0503020204020204" charset="-122"/>
                  <a:ea typeface="微软雅黑" panose="020B0503020204020204" charset="-122"/>
                  <a:cs typeface="Times New Roman" panose="02020603050405020304" pitchFamily="18" charset="0"/>
                </a:rPr>
                <a:t> 7.54%</a:t>
              </a:r>
              <a:r>
                <a:rPr lang="zh-CN" altLang="en-US" sz="1400" dirty="0">
                  <a:latin typeface="微软雅黑" panose="020B0503020204020204" charset="-122"/>
                  <a:ea typeface="微软雅黑" panose="020B0503020204020204" charset="-122"/>
                  <a:cs typeface="Times New Roman" panose="02020603050405020304" pitchFamily="18" charset="0"/>
                </a:rPr>
                <a:t>、妊娠并泌尿系结石的发病率为</a:t>
              </a:r>
              <a:r>
                <a:rPr lang="en-US" altLang="zh-CN" sz="1400" dirty="0">
                  <a:latin typeface="微软雅黑" panose="020B0503020204020204" charset="-122"/>
                  <a:ea typeface="微软雅黑" panose="020B0503020204020204" charset="-122"/>
                  <a:cs typeface="Times New Roman" panose="02020603050405020304" pitchFamily="18" charset="0"/>
                </a:rPr>
                <a:t>0.03%~0.53%</a:t>
              </a:r>
              <a:r>
                <a:rPr lang="zh-CN" altLang="en-US" sz="1400" dirty="0">
                  <a:latin typeface="微软雅黑" panose="020B0503020204020204" charset="-122"/>
                  <a:ea typeface="微软雅黑" panose="020B0503020204020204" charset="-122"/>
                  <a:cs typeface="Times New Roman" panose="02020603050405020304" pitchFamily="18" charset="0"/>
                </a:rPr>
                <a:t>、原发性痛经在发生率为</a:t>
              </a:r>
              <a:r>
                <a:rPr lang="en-US" altLang="zh-CN" sz="1400" dirty="0">
                  <a:latin typeface="微软雅黑" panose="020B0503020204020204" charset="-122"/>
                  <a:ea typeface="微软雅黑" panose="020B0503020204020204" charset="-122"/>
                  <a:cs typeface="Times New Roman" panose="02020603050405020304" pitchFamily="18" charset="0"/>
                </a:rPr>
                <a:t>30.06</a:t>
              </a:r>
              <a:r>
                <a:rPr lang="zh-CN" altLang="en-US" sz="1400" dirty="0">
                  <a:latin typeface="微软雅黑" panose="020B0503020204020204" charset="-122"/>
                  <a:ea typeface="微软雅黑" panose="020B0503020204020204" charset="-122"/>
                  <a:cs typeface="Times New Roman" panose="02020603050405020304" pitchFamily="18" charset="0"/>
                </a:rPr>
                <a:t>％。</a:t>
              </a:r>
              <a:endParaRPr lang="zh-CN" altLang="en-US" sz="1400"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endParaRPr lang="zh-CN" altLang="en-US" sz="1400"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altLang="en-US" sz="1400" dirty="0">
                  <a:latin typeface="微软雅黑" panose="020B0503020204020204" charset="-122"/>
                  <a:ea typeface="微软雅黑" panose="020B0503020204020204" charset="-122"/>
                  <a:cs typeface="Times New Roman" panose="02020603050405020304" pitchFamily="18" charset="0"/>
                </a:rPr>
                <a:t>近年来大量的循证医学研究表明，急性腹痛患者诊断前镇痛治疗是安全的，并未显著掩盖腹部体征，对影像学特征、检验学结果、诊断及后续治疗未见负面影响</a:t>
              </a:r>
              <a:r>
                <a:rPr lang="en-US" altLang="zh-CN" sz="1400" dirty="0">
                  <a:latin typeface="微软雅黑" panose="020B0503020204020204" charset="-122"/>
                  <a:ea typeface="微软雅黑" panose="020B0503020204020204" charset="-122"/>
                  <a:cs typeface="Times New Roman" panose="02020603050405020304" pitchFamily="18" charset="0"/>
                </a:rPr>
                <a:t> </a:t>
              </a:r>
              <a:r>
                <a:rPr lang="zh-CN" altLang="en-US" sz="1400" dirty="0">
                  <a:latin typeface="微软雅黑" panose="020B0503020204020204" charset="-122"/>
                  <a:ea typeface="微软雅黑" panose="020B0503020204020204" charset="-122"/>
                  <a:cs typeface="Times New Roman" panose="02020603050405020304" pitchFamily="18" charset="0"/>
                </a:rPr>
                <a:t>。</a:t>
              </a:r>
              <a:r>
                <a:rPr lang="en-US" altLang="zh-CN" sz="1400" dirty="0">
                  <a:latin typeface="微软雅黑" panose="020B0503020204020204" charset="-122"/>
                  <a:ea typeface="微软雅黑" panose="020B0503020204020204" charset="-122"/>
                  <a:cs typeface="Times New Roman" panose="02020603050405020304" pitchFamily="18" charset="0"/>
                </a:rPr>
                <a:t>2015</a:t>
              </a:r>
              <a:r>
                <a:rPr lang="zh-CN" altLang="en-US" sz="1400" dirty="0">
                  <a:latin typeface="微软雅黑" panose="020B0503020204020204" charset="-122"/>
                  <a:ea typeface="微软雅黑" panose="020B0503020204020204" charset="-122"/>
                  <a:cs typeface="Times New Roman" panose="02020603050405020304" pitchFamily="18" charset="0"/>
                </a:rPr>
                <a:t>年日本《急腹症初级治疗实践指南》推荐在明确诊断前早期进行解痉镇痛治疗。</a:t>
              </a:r>
              <a:endParaRPr lang="zh-CN" altLang="en-US" sz="1400"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endParaRPr lang="zh-CN" altLang="en-US" sz="1400" b="1"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endParaRPr lang="zh-CN" altLang="en-US" sz="1400" dirty="0">
                <a:solidFill>
                  <a:schemeClr val="tx1"/>
                </a:solidFill>
                <a:latin typeface="微软雅黑" panose="020B0503020204020204" charset="-122"/>
                <a:ea typeface="微软雅黑" panose="020B0503020204020204" charset="-122"/>
                <a:cs typeface="Times New Roman" panose="02020603050405020304" pitchFamily="18" charset="0"/>
                <a:sym typeface="+mn-ea"/>
              </a:endParaRPr>
            </a:p>
          </p:txBody>
        </p:sp>
      </p:grpSp>
      <p:grpSp>
        <p:nvGrpSpPr>
          <p:cNvPr id="3" name="组合 2"/>
          <p:cNvGrpSpPr/>
          <p:nvPr>
            <p:custDataLst>
              <p:tags r:id="rId5"/>
            </p:custDataLst>
          </p:nvPr>
        </p:nvGrpSpPr>
        <p:grpSpPr>
          <a:xfrm>
            <a:off x="5955665" y="914400"/>
            <a:ext cx="5835096" cy="5767087"/>
            <a:chOff x="800" y="2253"/>
            <a:chExt cx="9355" cy="8059"/>
          </a:xfrm>
        </p:grpSpPr>
        <p:sp>
          <p:nvSpPr>
            <p:cNvPr id="4" name="对角圆角矩形 4"/>
            <p:cNvSpPr/>
            <p:nvPr>
              <p:custDataLst>
                <p:tags r:id="rId6"/>
              </p:custDataLst>
            </p:nvPr>
          </p:nvSpPr>
          <p:spPr>
            <a:xfrm>
              <a:off x="819" y="2253"/>
              <a:ext cx="4022" cy="734"/>
            </a:xfrm>
            <a:prstGeom prst="round2DiagRect">
              <a:avLst/>
            </a:prstGeom>
            <a:solidFill>
              <a:srgbClr val="00A141"/>
            </a:solidFill>
            <a:ln>
              <a:solidFill>
                <a:srgbClr val="00A1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rPr>
                <a:t>未满足的需求：</a:t>
              </a:r>
              <a:endPar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8" name="矩形 7"/>
            <p:cNvSpPr/>
            <p:nvPr>
              <p:custDataLst>
                <p:tags r:id="rId7"/>
              </p:custDataLst>
            </p:nvPr>
          </p:nvSpPr>
          <p:spPr>
            <a:xfrm>
              <a:off x="800" y="2977"/>
              <a:ext cx="9355" cy="7335"/>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sp>
          <p:nvSpPr>
            <p:cNvPr id="10" name="文本框 9"/>
            <p:cNvSpPr txBox="1"/>
            <p:nvPr>
              <p:custDataLst>
                <p:tags r:id="rId8"/>
              </p:custDataLst>
            </p:nvPr>
          </p:nvSpPr>
          <p:spPr>
            <a:xfrm>
              <a:off x="1067" y="2987"/>
              <a:ext cx="8873" cy="5913"/>
            </a:xfrm>
            <a:prstGeom prst="rect">
              <a:avLst/>
            </a:prstGeom>
            <a:noFill/>
          </p:spPr>
          <p:txBody>
            <a:bodyPr wrap="square">
              <a:noAutofit/>
            </a:bodyPr>
            <a:p>
              <a:pPr fontAlgn="auto">
                <a:lnSpc>
                  <a:spcPct val="150000"/>
                </a:lnSpc>
              </a:pPr>
              <a: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rPr>
                <a:t>常见解痉药禁忌人群的用药需求：</a:t>
              </a:r>
              <a:endPar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sz="1400">
                  <a:solidFill>
                    <a:srgbClr val="000000"/>
                  </a:solidFill>
                  <a:latin typeface="微软雅黑" panose="020B0503020204020204" charset="-122"/>
                  <a:ea typeface="微软雅黑" panose="020B0503020204020204" charset="-122"/>
                  <a:sym typeface="+mn-ea"/>
                </a:rPr>
                <a:t>间苯三酚应用人群广泛：包括</a:t>
              </a:r>
              <a:r>
                <a:rPr lang="en-US" altLang="zh-CN" sz="1400">
                  <a:solidFill>
                    <a:srgbClr val="000000"/>
                  </a:solidFill>
                  <a:latin typeface="微软雅黑" panose="020B0503020204020204" charset="-122"/>
                  <a:ea typeface="微软雅黑" panose="020B0503020204020204" charset="-122"/>
                  <a:sym typeface="+mn-ea"/>
                </a:rPr>
                <a:t>1</a:t>
              </a:r>
              <a:r>
                <a:rPr lang="zh-CN" altLang="en-US" sz="1400">
                  <a:solidFill>
                    <a:srgbClr val="000000"/>
                  </a:solidFill>
                  <a:latin typeface="微软雅黑" panose="020B0503020204020204" charset="-122"/>
                  <a:ea typeface="微软雅黑" panose="020B0503020204020204" charset="-122"/>
                  <a:sym typeface="+mn-ea"/>
                </a:rPr>
                <a:t>）</a:t>
              </a:r>
              <a:r>
                <a:rPr lang="zh-CN" sz="1400">
                  <a:latin typeface="微软雅黑" panose="020B0503020204020204" charset="-122"/>
                  <a:ea typeface="微软雅黑" panose="020B0503020204020204" charset="-122"/>
                  <a:sym typeface="+mn-ea"/>
                </a:rPr>
                <a:t>青光眼及前列腺肥大患者。</a:t>
              </a:r>
              <a:r>
                <a:rPr lang="en-US" altLang="zh-CN" sz="1400">
                  <a:latin typeface="微软雅黑" panose="020B0503020204020204" charset="-122"/>
                  <a:ea typeface="微软雅黑" panose="020B0503020204020204" charset="-122"/>
                  <a:sym typeface="+mn-ea"/>
                </a:rPr>
                <a:t>2</a:t>
              </a:r>
              <a:r>
                <a:rPr lang="zh-CN" altLang="en-US" sz="1400">
                  <a:latin typeface="微软雅黑" panose="020B0503020204020204" charset="-122"/>
                  <a:ea typeface="微软雅黑" panose="020B0503020204020204" charset="-122"/>
                  <a:sym typeface="+mn-ea"/>
                </a:rPr>
                <a:t>）</a:t>
              </a:r>
              <a:endParaRPr lang="zh-CN" sz="1400">
                <a:latin typeface="微软雅黑" panose="020B0503020204020204" charset="-122"/>
                <a:ea typeface="微软雅黑" panose="020B0503020204020204" charset="-122"/>
                <a:sym typeface="+mn-ea"/>
              </a:endParaRPr>
            </a:p>
            <a:p>
              <a:pPr fontAlgn="auto">
                <a:lnSpc>
                  <a:spcPct val="150000"/>
                </a:lnSpc>
              </a:pPr>
              <a:r>
                <a:rPr lang="zh-CN" sz="1400">
                  <a:latin typeface="微软雅黑" panose="020B0503020204020204" charset="-122"/>
                  <a:ea typeface="微软雅黑" panose="020B0503020204020204" charset="-122"/>
                  <a:sym typeface="+mn-ea"/>
                </a:rPr>
                <a:t>心血管疾病患者。</a:t>
              </a:r>
              <a:r>
                <a:rPr lang="en-US" altLang="zh-CN" sz="1400">
                  <a:latin typeface="微软雅黑" panose="020B0503020204020204" charset="-122"/>
                  <a:ea typeface="微软雅黑" panose="020B0503020204020204" charset="-122"/>
                  <a:sym typeface="+mn-ea"/>
                </a:rPr>
                <a:t>3</a:t>
              </a:r>
              <a:r>
                <a:rPr lang="zh-CN" altLang="en-US" sz="1400">
                  <a:latin typeface="微软雅黑" panose="020B0503020204020204" charset="-122"/>
                  <a:ea typeface="微软雅黑" panose="020B0503020204020204" charset="-122"/>
                  <a:sym typeface="+mn-ea"/>
                </a:rPr>
                <a:t>）</a:t>
              </a:r>
              <a:r>
                <a:rPr lang="zh-CN" sz="1400">
                  <a:latin typeface="微软雅黑" panose="020B0503020204020204" charset="-122"/>
                  <a:ea typeface="微软雅黑" panose="020B0503020204020204" charset="-122"/>
                  <a:sym typeface="+mn-ea"/>
                </a:rPr>
                <a:t>老年人、围产期妇女</a:t>
              </a:r>
              <a:endPar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rPr>
                <a:t>急症反复发作（发病急、反复性）的</a:t>
              </a:r>
              <a:r>
                <a:rPr lang="zh-CN" sz="1400" b="1">
                  <a:solidFill>
                    <a:srgbClr val="000000"/>
                  </a:solidFill>
                  <a:latin typeface="微软雅黑" panose="020B0503020204020204" charset="-122"/>
                  <a:ea typeface="微软雅黑" panose="020B0503020204020204" charset="-122"/>
                  <a:sym typeface="+mn-ea"/>
                </a:rPr>
                <a:t>新对策</a:t>
              </a:r>
              <a: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rPr>
                <a:t>：</a:t>
              </a:r>
              <a:endParaRPr lang="en-US" altLang="zh-CN" sz="1400" b="1" dirty="0">
                <a:solidFill>
                  <a:srgbClr val="000000"/>
                </a:solidFill>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sz="1400">
                  <a:solidFill>
                    <a:srgbClr val="000000"/>
                  </a:solidFill>
                  <a:latin typeface="微软雅黑" panose="020B0503020204020204" charset="-122"/>
                  <a:ea typeface="微软雅黑" panose="020B0503020204020204" charset="-122"/>
                  <a:sym typeface="+mn-ea"/>
                </a:rPr>
                <a:t>间苯三酚口崩片起效快（</a:t>
              </a:r>
              <a:r>
                <a:rPr lang="en-US" altLang="zh-CN" sz="1400">
                  <a:solidFill>
                    <a:srgbClr val="000000"/>
                  </a:solidFill>
                  <a:latin typeface="微软雅黑" panose="020B0503020204020204" charset="-122"/>
                  <a:ea typeface="微软雅黑" panose="020B0503020204020204" charset="-122"/>
                  <a:sym typeface="+mn-ea"/>
                </a:rPr>
                <a:t>15</a:t>
              </a:r>
              <a:r>
                <a:rPr lang="zh-CN" altLang="en-US" sz="1400">
                  <a:solidFill>
                    <a:srgbClr val="000000"/>
                  </a:solidFill>
                  <a:latin typeface="微软雅黑" panose="020B0503020204020204" charset="-122"/>
                  <a:ea typeface="微软雅黑" panose="020B0503020204020204" charset="-122"/>
                  <a:sym typeface="+mn-ea"/>
                </a:rPr>
                <a:t>分钟达峰），镇痛效果持久，</a:t>
              </a:r>
              <a:r>
                <a:rPr lang="zh-CN" sz="1400">
                  <a:solidFill>
                    <a:srgbClr val="000000"/>
                  </a:solidFill>
                  <a:latin typeface="微软雅黑" panose="020B0503020204020204" charset="-122"/>
                  <a:ea typeface="微软雅黑" panose="020B0503020204020204" charset="-122"/>
                  <a:sym typeface="+mn-ea"/>
                </a:rPr>
                <a:t>为消化、泌尿、生殖系统平滑肌痉挛性疼痛等急病的救治提供了更为方便及时、可长期用药的新路径。</a:t>
              </a:r>
              <a:endParaRPr lang="zh-CN" altLang="en-US" sz="1400" dirty="0">
                <a:solidFill>
                  <a:srgbClr val="000000"/>
                </a:solidFill>
                <a:latin typeface="微软雅黑" panose="020B0503020204020204" charset="-122"/>
                <a:ea typeface="微软雅黑" panose="020B0503020204020204" charset="-122"/>
                <a:cs typeface="Times New Roman" panose="02020603050405020304" pitchFamily="18" charset="0"/>
                <a:sym typeface="+mn-ea"/>
              </a:endParaRPr>
            </a:p>
            <a:p>
              <a:pPr fontAlgn="auto">
                <a:lnSpc>
                  <a:spcPct val="150000"/>
                </a:lnSpc>
              </a:pPr>
              <a: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无水环境下、或不许进水患者（术前禁水）用药需求</a:t>
              </a:r>
              <a:r>
                <a:rPr lang="zh-CN" sz="1400" b="1">
                  <a:solidFill>
                    <a:srgbClr val="000000"/>
                  </a:solidFill>
                  <a:latin typeface="微软雅黑" panose="020B0503020204020204" charset="-122"/>
                  <a:ea typeface="微软雅黑" panose="020B0503020204020204" charset="-122"/>
                  <a:sym typeface="+mn-ea"/>
                </a:rPr>
                <a:t>：</a:t>
              </a:r>
              <a:endParaRPr lang="zh-CN" sz="1400" b="1">
                <a:solidFill>
                  <a:srgbClr val="000000"/>
                </a:solidFill>
                <a:latin typeface="微软雅黑" panose="020B0503020204020204" charset="-122"/>
                <a:ea typeface="微软雅黑" panose="020B0503020204020204" charset="-122"/>
                <a:sym typeface="+mn-ea"/>
              </a:endParaRPr>
            </a:p>
            <a:p>
              <a:pPr fontAlgn="auto">
                <a:lnSpc>
                  <a:spcPct val="150000"/>
                </a:lnSpc>
              </a:pPr>
              <a:r>
                <a:rPr lang="zh-CN" sz="1400">
                  <a:solidFill>
                    <a:srgbClr val="000000"/>
                  </a:solidFill>
                  <a:latin typeface="微软雅黑" panose="020B0503020204020204" charset="-122"/>
                  <a:ea typeface="微软雅黑" panose="020B0503020204020204" charset="-122"/>
                  <a:sym typeface="+mn-ea"/>
                </a:rPr>
                <a:t>间苯三酚口崩片</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不必用水送服，唾液即可使其快速崩解或溶解，并通过舌下毛细血管直接入血，避免了肝脏首过效应。</a:t>
              </a:r>
              <a:endParaRPr lang="zh-CN" altLang="en-US" sz="1400" b="1" dirty="0">
                <a:latin typeface="微软雅黑" panose="020B0503020204020204" charset="-122"/>
                <a:ea typeface="微软雅黑" panose="020B0503020204020204" charset="-122"/>
                <a:cs typeface="Times New Roman" panose="02020603050405020304" pitchFamily="18" charset="0"/>
              </a:endParaRPr>
            </a:p>
            <a:p>
              <a:pPr fontAlgn="auto">
                <a:lnSpc>
                  <a:spcPct val="150000"/>
                </a:lnSpc>
              </a:pPr>
              <a: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提高特殊人群服药的依从性，服药的便利性：</a:t>
              </a:r>
              <a:endPar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sym typeface="+mn-ea"/>
              </a:endParaRPr>
            </a:p>
            <a:p>
              <a:pPr indent="0" algn="l">
                <a:lnSpc>
                  <a:spcPct val="150000"/>
                </a:lnSpc>
                <a:buSzPct val="150000"/>
                <a:buNone/>
              </a:pP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altLang="zh-CN" sz="1400">
                  <a:solidFill>
                    <a:srgbClr val="000000"/>
                  </a:solidFill>
                  <a:latin typeface="微软雅黑" panose="020B0503020204020204" charset="-122"/>
                  <a:ea typeface="微软雅黑" panose="020B0503020204020204" charset="-122"/>
                  <a:cs typeface="宋体" panose="02010600030101010101" pitchFamily="2" charset="-122"/>
                  <a:sym typeface="+mn-ea"/>
                </a:rPr>
                <a:t>1</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吞咽困难的患者(如食道癌患者，癌症化疗后恶心呕吐患者)</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br>
                <a:rPr 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b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altLang="zh-CN" sz="1400">
                  <a:solidFill>
                    <a:srgbClr val="000000"/>
                  </a:solidFill>
                  <a:latin typeface="微软雅黑" panose="020B0503020204020204" charset="-122"/>
                  <a:ea typeface="微软雅黑" panose="020B0503020204020204" charset="-122"/>
                  <a:cs typeface="宋体" panose="02010600030101010101" pitchFamily="2" charset="-122"/>
                  <a:sym typeface="+mn-ea"/>
                </a:rPr>
                <a:t>2</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患者不主动或不配合情况下用药(如精神病患者)</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endParaRPr lang="en-US" altLang="en-US" sz="1400" b="0">
                <a:solidFill>
                  <a:srgbClr val="000000"/>
                </a:solidFill>
                <a:latin typeface="微软雅黑" panose="020B0503020204020204" charset="-122"/>
                <a:ea typeface="微软雅黑" panose="020B0503020204020204" charset="-122"/>
                <a:cs typeface="宋体" panose="02010600030101010101" pitchFamily="2" charset="-122"/>
              </a:endParaRPr>
            </a:p>
            <a:p>
              <a:pPr indent="0" algn="l" fontAlgn="auto">
                <a:lnSpc>
                  <a:spcPct val="150000"/>
                </a:lnSpc>
                <a:buNone/>
              </a:pP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altLang="zh-CN" sz="1400">
                  <a:solidFill>
                    <a:srgbClr val="000000"/>
                  </a:solidFill>
                  <a:latin typeface="微软雅黑" panose="020B0503020204020204" charset="-122"/>
                  <a:ea typeface="微软雅黑" panose="020B0503020204020204" charset="-122"/>
                  <a:cs typeface="宋体" panose="02010600030101010101" pitchFamily="2" charset="-122"/>
                  <a:sym typeface="+mn-ea"/>
                </a:rPr>
                <a:t>3</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幼儿、老人、卧床体位难变动患者(如严重伤残病人)</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endPar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endParaRPr>
            </a:p>
            <a:p>
              <a:pPr indent="0" algn="l" fontAlgn="auto">
                <a:lnSpc>
                  <a:spcPct val="150000"/>
                </a:lnSpc>
                <a:buNone/>
              </a:pPr>
              <a:r>
                <a:rPr lang="zh-CN" sz="1400">
                  <a:solidFill>
                    <a:srgbClr val="000000"/>
                  </a:solidFill>
                  <a:latin typeface="微软雅黑" panose="020B0503020204020204" charset="-122"/>
                  <a:ea typeface="微软雅黑" panose="020B0503020204020204" charset="-122"/>
                  <a:sym typeface="+mn-ea"/>
                </a:rPr>
                <a:t>间苯三酚口崩片</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可满足以上特殊人群的解痛需求。</a:t>
              </a:r>
              <a:endPar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endParaRPr>
            </a:p>
            <a:p>
              <a:pPr indent="0" algn="l" fontAlgn="auto">
                <a:lnSpc>
                  <a:spcPct val="150000"/>
                </a:lnSpc>
                <a:buNone/>
              </a:pP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a:t>
              </a:r>
              <a:r>
                <a:rPr lang="en-US" altLang="zh-CN" sz="1400">
                  <a:solidFill>
                    <a:srgbClr val="000000"/>
                  </a:solidFill>
                  <a:latin typeface="微软雅黑" panose="020B0503020204020204" charset="-122"/>
                  <a:ea typeface="微软雅黑" panose="020B0503020204020204" charset="-122"/>
                  <a:cs typeface="宋体" panose="02010600030101010101" pitchFamily="2" charset="-122"/>
                  <a:sym typeface="+mn-ea"/>
                </a:rPr>
                <a:t>4</a:t>
              </a:r>
              <a:r>
                <a:rPr lang="zh-CN" altLang="en-US" sz="1400">
                  <a:solidFill>
                    <a:srgbClr val="000000"/>
                  </a:solidFill>
                  <a:latin typeface="微软雅黑" panose="020B0503020204020204" charset="-122"/>
                  <a:ea typeface="微软雅黑" panose="020B0503020204020204" charset="-122"/>
                  <a:cs typeface="宋体" panose="02010600030101010101" pitchFamily="2" charset="-122"/>
                  <a:sym typeface="+mn-ea"/>
                </a:rPr>
                <a:t>）孕妇结石痛：暂不能手术且可选择的药物较少，间苯三酚首选。</a:t>
              </a:r>
              <a:endParaRPr lang="zh-CN" sz="1400" b="1">
                <a:solidFill>
                  <a:srgbClr val="000000"/>
                </a:solidFill>
                <a:latin typeface="微软雅黑" panose="020B0503020204020204" charset="-122"/>
                <a:ea typeface="微软雅黑" panose="020B0503020204020204" charset="-122"/>
              </a:endParaRPr>
            </a:p>
            <a:p>
              <a:pPr fontAlgn="auto">
                <a:lnSpc>
                  <a:spcPct val="150000"/>
                </a:lnSpc>
              </a:pPr>
              <a:br>
                <a:rPr lang="zh-CN" altLang="en-US" sz="1400" b="1"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br>
              <a:endParaRPr lang="zh-CN" altLang="en-US" sz="1400" dirty="0">
                <a:solidFill>
                  <a:schemeClr val="tx1"/>
                </a:solidFill>
                <a:latin typeface="微软雅黑" panose="020B0503020204020204" charset="-122"/>
                <a:ea typeface="微软雅黑" panose="020B0503020204020204" charset="-122"/>
                <a:cs typeface="Times New Roman" panose="02020603050405020304" pitchFamily="18" charset="0"/>
                <a:sym typeface="+mn-ea"/>
              </a:endParaRPr>
            </a:p>
          </p:txBody>
        </p:sp>
      </p:grpSp>
      <p:sp>
        <p:nvSpPr>
          <p:cNvPr id="11" name="文本框 10"/>
          <p:cNvSpPr txBox="1"/>
          <p:nvPr/>
        </p:nvSpPr>
        <p:spPr>
          <a:xfrm>
            <a:off x="363855" y="6553200"/>
            <a:ext cx="5297805" cy="361950"/>
          </a:xfrm>
          <a:prstGeom prst="rect">
            <a:avLst/>
          </a:prstGeom>
        </p:spPr>
        <p:txBody>
          <a:bodyPr wrap="square">
            <a:noAutofit/>
          </a:bodyPr>
          <a:p>
            <a:r>
              <a:rPr lang="zh-CN" altLang="en-US" sz="800" b="1" dirty="0">
                <a:solidFill>
                  <a:srgbClr val="000000"/>
                </a:solidFill>
                <a:latin typeface="黑体" panose="02010609060101010101" pitchFamily="49" charset="-122"/>
                <a:ea typeface="黑体" panose="02010609060101010101" pitchFamily="49" charset="-122"/>
                <a:cs typeface="Times New Roman" panose="02020603050405020304" pitchFamily="18" charset="0"/>
                <a:sym typeface="+mn-ea"/>
              </a:rPr>
              <a:t>[1]</a:t>
            </a:r>
            <a:r>
              <a:rPr lang="zh-CN" altLang="en-US" sz="800">
                <a:solidFill>
                  <a:srgbClr val="000000"/>
                </a:solidFill>
                <a:latin typeface="方正书宋_GBK" panose="02000000000000000000" charset="-122"/>
                <a:ea typeface="方正书宋_GBK" panose="02000000000000000000" charset="-122"/>
              </a:rPr>
              <a:t>中国成人急性腹痛解痉镇痛药物规范化使用专家共识，中华急诊医学杂志</a:t>
            </a:r>
            <a:r>
              <a:rPr lang="en-US" altLang="zh-CN" sz="800">
                <a:solidFill>
                  <a:srgbClr val="000000"/>
                </a:solidFill>
                <a:latin typeface="方正书宋_GBK" panose="02000000000000000000" charset="-122"/>
                <a:ea typeface="方正书宋_GBK" panose="02000000000000000000" charset="-122"/>
              </a:rPr>
              <a:t> 2021 </a:t>
            </a:r>
            <a:r>
              <a:rPr lang="zh-CN" altLang="en-US" sz="800">
                <a:solidFill>
                  <a:srgbClr val="000000"/>
                </a:solidFill>
                <a:latin typeface="方正书宋_GBK" panose="02000000000000000000" charset="-122"/>
                <a:ea typeface="方正书宋_GBK" panose="02000000000000000000" charset="-122"/>
              </a:rPr>
              <a:t>年</a:t>
            </a:r>
            <a:r>
              <a:rPr lang="en-US" altLang="zh-CN" sz="800">
                <a:solidFill>
                  <a:srgbClr val="000000"/>
                </a:solidFill>
                <a:latin typeface="方正书宋_GBK" panose="02000000000000000000" charset="-122"/>
                <a:ea typeface="方正书宋_GBK" panose="02000000000000000000" charset="-122"/>
              </a:rPr>
              <a:t> 7 </a:t>
            </a:r>
            <a:r>
              <a:rPr lang="zh-CN" altLang="en-US" sz="800">
                <a:solidFill>
                  <a:srgbClr val="000000"/>
                </a:solidFill>
                <a:latin typeface="方正书宋_GBK" panose="02000000000000000000" charset="-122"/>
                <a:ea typeface="方正书宋_GBK" panose="02000000000000000000" charset="-122"/>
              </a:rPr>
              <a:t>月第</a:t>
            </a:r>
            <a:r>
              <a:rPr lang="en-US" altLang="zh-CN" sz="800">
                <a:solidFill>
                  <a:srgbClr val="000000"/>
                </a:solidFill>
                <a:latin typeface="方正书宋_GBK" panose="02000000000000000000" charset="-122"/>
                <a:ea typeface="方正书宋_GBK" panose="02000000000000000000" charset="-122"/>
              </a:rPr>
              <a:t> 30 </a:t>
            </a:r>
            <a:r>
              <a:rPr lang="zh-CN" altLang="en-US" sz="800">
                <a:solidFill>
                  <a:srgbClr val="000000"/>
                </a:solidFill>
                <a:latin typeface="方正书宋_GBK" panose="02000000000000000000" charset="-122"/>
                <a:ea typeface="方正书宋_GBK" panose="02000000000000000000" charset="-122"/>
              </a:rPr>
              <a:t>卷第</a:t>
            </a:r>
            <a:r>
              <a:rPr lang="en-US" altLang="zh-CN" sz="800">
                <a:solidFill>
                  <a:srgbClr val="000000"/>
                </a:solidFill>
                <a:latin typeface="方正书宋_GBK" panose="02000000000000000000" charset="-122"/>
                <a:ea typeface="方正书宋_GBK" panose="02000000000000000000" charset="-122"/>
              </a:rPr>
              <a:t> 7 </a:t>
            </a:r>
            <a:r>
              <a:rPr lang="zh-CN" altLang="en-US" sz="800">
                <a:solidFill>
                  <a:srgbClr val="000000"/>
                </a:solidFill>
                <a:latin typeface="方正书宋_GBK" panose="02000000000000000000" charset="-122"/>
                <a:ea typeface="方正书宋_GBK" panose="02000000000000000000" charset="-122"/>
              </a:rPr>
              <a:t>期</a:t>
            </a:r>
            <a:r>
              <a:rPr lang="en-US" altLang="zh-CN" sz="800">
                <a:solidFill>
                  <a:srgbClr val="000000"/>
                </a:solidFill>
                <a:latin typeface="方正书宋_GBK" panose="02000000000000000000" charset="-122"/>
                <a:ea typeface="方正书宋_GBK" panose="02000000000000000000" charset="-122"/>
              </a:rPr>
              <a:t> </a:t>
            </a:r>
            <a:endParaRPr lang="en-US" altLang="zh-CN" sz="800">
              <a:solidFill>
                <a:srgbClr val="000000"/>
              </a:solidFill>
              <a:latin typeface="方正书宋_GBK" panose="02000000000000000000" charset="-122"/>
              <a:ea typeface="方正书宋_GBK" panose="02000000000000000000"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397000" y="351790"/>
            <a:ext cx="9311640" cy="443230"/>
          </a:xfrm>
          <a:prstGeom prst="rect">
            <a:avLst/>
          </a:prstGeom>
        </p:spPr>
        <p:txBody>
          <a:bodyPr vert="horz" wrap="square" lIns="0" tIns="12700" rIns="0" bIns="0" rtlCol="0">
            <a:spAutoFit/>
          </a:bodyPr>
          <a:lstStyle/>
          <a:p>
            <a:pPr marL="12700">
              <a:lnSpc>
                <a:spcPct val="100000"/>
              </a:lnSpc>
              <a:spcBef>
                <a:spcPts val="100"/>
              </a:spcBef>
            </a:pPr>
            <a:r>
              <a:rPr lang="zh-CN" spc="-5" dirty="0">
                <a:sym typeface="+mn-ea"/>
              </a:rPr>
              <a:t>比同类更安全，欧洲治疗妇女及儿童痉挛性疼痛的首选用药</a:t>
            </a:r>
            <a:endParaRPr lang="zh-CN" spc="-5" dirty="0">
              <a:sym typeface="+mn-ea"/>
            </a:endParaRPr>
          </a:p>
        </p:txBody>
      </p:sp>
      <p:sp>
        <p:nvSpPr>
          <p:cNvPr id="34" name="文本占位符 33"/>
          <p:cNvSpPr>
            <a:spLocks noGrp="1"/>
          </p:cNvSpPr>
          <p:nvPr>
            <p:ph type="body" idx="10"/>
          </p:nvPr>
        </p:nvSpPr>
        <p:spPr/>
        <p:txBody>
          <a:bodyPr/>
          <a:p>
            <a:r>
              <a:rPr dirty="0">
                <a:cs typeface="微软雅黑" panose="020B0503020204020204" charset="-122"/>
                <a:sym typeface="+mn-ea"/>
              </a:rPr>
              <a:t>安全性</a:t>
            </a:r>
            <a:endParaRPr>
              <a:cs typeface="微软雅黑" panose="020B0503020204020204" charset="-122"/>
            </a:endParaRPr>
          </a:p>
          <a:p>
            <a:endParaRPr lang="zh-CN" altLang="en-US"/>
          </a:p>
        </p:txBody>
      </p:sp>
      <p:sp>
        <p:nvSpPr>
          <p:cNvPr id="30" name="object 30"/>
          <p:cNvSpPr txBox="1">
            <a:spLocks noGrp="1"/>
          </p:cNvSpPr>
          <p:nvPr>
            <p:ph type="sldNum" sz="quarter" idx="7"/>
          </p:nvPr>
        </p:nvSpPr>
        <p:spPr>
          <a:xfrm>
            <a:off x="11246231" y="6702098"/>
            <a:ext cx="236854" cy="167640"/>
          </a:xfrm>
          <a:prstGeom prst="rect">
            <a:avLst/>
          </a:prstGeom>
        </p:spPr>
        <p:txBody>
          <a:bodyPr vert="horz" wrap="square" lIns="0" tIns="0" rIns="0" bIns="0" rtlCol="0">
            <a:spAutoFit/>
          </a:bodyPr>
          <a:lstStyle/>
          <a:p>
            <a:pPr marL="117475">
              <a:lnSpc>
                <a:spcPts val="1310"/>
              </a:lnSpc>
            </a:pPr>
            <a:r>
              <a:rPr dirty="0"/>
              <a:t>3</a:t>
            </a:r>
            <a:endParaRPr dirty="0"/>
          </a:p>
        </p:txBody>
      </p:sp>
      <p:sp>
        <p:nvSpPr>
          <p:cNvPr id="5" name="object 5"/>
          <p:cNvSpPr txBox="1"/>
          <p:nvPr/>
        </p:nvSpPr>
        <p:spPr>
          <a:xfrm>
            <a:off x="5943599" y="6600189"/>
            <a:ext cx="5149215" cy="177165"/>
          </a:xfrm>
          <a:prstGeom prst="rect">
            <a:avLst/>
          </a:prstGeom>
        </p:spPr>
        <p:txBody>
          <a:bodyPr vert="horz" wrap="square" lIns="0" tIns="12065" rIns="0" bIns="0" rtlCol="0">
            <a:spAutoFit/>
          </a:bodyPr>
          <a:p>
            <a:pPr marL="12700">
              <a:lnSpc>
                <a:spcPct val="100000"/>
              </a:lnSpc>
              <a:spcBef>
                <a:spcPts val="95"/>
              </a:spcBef>
            </a:pPr>
            <a:r>
              <a:rPr sz="1000" dirty="0">
                <a:solidFill>
                  <a:srgbClr val="2E2E2E"/>
                </a:solidFill>
                <a:latin typeface="微软雅黑" panose="020B0503020204020204" charset="-122"/>
                <a:cs typeface="微软雅黑" panose="020B0503020204020204" charset="-122"/>
              </a:rPr>
              <a:t>参考文献</a:t>
            </a:r>
            <a:r>
              <a:rPr sz="1000" spc="-5" dirty="0">
                <a:solidFill>
                  <a:srgbClr val="2E2E2E"/>
                </a:solidFill>
                <a:latin typeface="微软雅黑" panose="020B0503020204020204" charset="-122"/>
                <a:cs typeface="微软雅黑" panose="020B0503020204020204" charset="-122"/>
              </a:rPr>
              <a:t>：1.</a:t>
            </a:r>
            <a:r>
              <a:rPr sz="1000" dirty="0">
                <a:solidFill>
                  <a:srgbClr val="2E2E2E"/>
                </a:solidFill>
                <a:latin typeface="微软雅黑" panose="020B0503020204020204" charset="-122"/>
                <a:cs typeface="微软雅黑" panose="020B0503020204020204" charset="-122"/>
              </a:rPr>
              <a:t>间苯三酚口崩片说明</a:t>
            </a:r>
            <a:r>
              <a:rPr sz="1000" spc="-5" dirty="0">
                <a:solidFill>
                  <a:srgbClr val="2E2E2E"/>
                </a:solidFill>
                <a:latin typeface="微软雅黑" panose="020B0503020204020204" charset="-122"/>
                <a:cs typeface="微软雅黑" panose="020B0503020204020204" charset="-122"/>
              </a:rPr>
              <a:t>书</a:t>
            </a:r>
            <a:r>
              <a:rPr sz="1000" spc="270" dirty="0">
                <a:solidFill>
                  <a:srgbClr val="2E2E2E"/>
                </a:solidFill>
                <a:latin typeface="微软雅黑" panose="020B0503020204020204" charset="-122"/>
                <a:cs typeface="微软雅黑" panose="020B0503020204020204" charset="-122"/>
              </a:rPr>
              <a:t> </a:t>
            </a:r>
            <a:r>
              <a:rPr sz="1000" spc="-5" dirty="0">
                <a:solidFill>
                  <a:srgbClr val="2E2E2E"/>
                </a:solidFill>
                <a:latin typeface="微软雅黑" panose="020B0503020204020204" charset="-122"/>
                <a:cs typeface="微软雅黑" panose="020B0503020204020204" charset="-122"/>
              </a:rPr>
              <a:t>2.</a:t>
            </a:r>
            <a:r>
              <a:rPr sz="1000" spc="275" dirty="0">
                <a:solidFill>
                  <a:srgbClr val="2E2E2E"/>
                </a:solidFill>
                <a:latin typeface="微软雅黑" panose="020B0503020204020204" charset="-122"/>
                <a:cs typeface="微软雅黑" panose="020B0503020204020204" charset="-122"/>
              </a:rPr>
              <a:t> </a:t>
            </a:r>
            <a:r>
              <a:rPr sz="1000" dirty="0">
                <a:solidFill>
                  <a:srgbClr val="2E2E2E"/>
                </a:solidFill>
                <a:latin typeface="微软雅黑" panose="020B0503020204020204" charset="-122"/>
                <a:cs typeface="微软雅黑" panose="020B0503020204020204" charset="-122"/>
              </a:rPr>
              <a:t>间苯三酚的药理作用与临床应</a:t>
            </a:r>
            <a:r>
              <a:rPr sz="1000" spc="-5" dirty="0">
                <a:solidFill>
                  <a:srgbClr val="2E2E2E"/>
                </a:solidFill>
                <a:latin typeface="微软雅黑" panose="020B0503020204020204" charset="-122"/>
                <a:cs typeface="微软雅黑" panose="020B0503020204020204" charset="-122"/>
              </a:rPr>
              <a:t>用</a:t>
            </a:r>
            <a:r>
              <a:rPr sz="1000" spc="280" dirty="0">
                <a:solidFill>
                  <a:srgbClr val="2E2E2E"/>
                </a:solidFill>
                <a:latin typeface="微软雅黑" panose="020B0503020204020204" charset="-122"/>
                <a:cs typeface="微软雅黑" panose="020B0503020204020204" charset="-122"/>
              </a:rPr>
              <a:t> </a:t>
            </a:r>
            <a:r>
              <a:rPr sz="1000" spc="-5" dirty="0">
                <a:solidFill>
                  <a:srgbClr val="2E2E2E"/>
                </a:solidFill>
                <a:latin typeface="微软雅黑" panose="020B0503020204020204" charset="-122"/>
                <a:cs typeface="微软雅黑" panose="020B0503020204020204" charset="-122"/>
              </a:rPr>
              <a:t>2011年</a:t>
            </a:r>
            <a:r>
              <a:rPr sz="1000" spc="-10" dirty="0">
                <a:solidFill>
                  <a:srgbClr val="2E2E2E"/>
                </a:solidFill>
                <a:latin typeface="微软雅黑" panose="020B0503020204020204" charset="-122"/>
                <a:cs typeface="微软雅黑" panose="020B0503020204020204" charset="-122"/>
              </a:rPr>
              <a:t> </a:t>
            </a:r>
            <a:r>
              <a:rPr sz="1000" dirty="0">
                <a:solidFill>
                  <a:srgbClr val="2E2E2E"/>
                </a:solidFill>
                <a:latin typeface="微软雅黑" panose="020B0503020204020204" charset="-122"/>
                <a:cs typeface="微软雅黑" panose="020B0503020204020204" charset="-122"/>
              </a:rPr>
              <a:t>李健和</a:t>
            </a:r>
            <a:r>
              <a:rPr sz="1000" spc="-5" dirty="0">
                <a:solidFill>
                  <a:srgbClr val="2E2E2E"/>
                </a:solidFill>
                <a:latin typeface="微软雅黑" panose="020B0503020204020204" charset="-122"/>
                <a:cs typeface="微软雅黑" panose="020B0503020204020204" charset="-122"/>
              </a:rPr>
              <a:t>等</a:t>
            </a:r>
            <a:endParaRPr sz="1000">
              <a:latin typeface="微软雅黑" panose="020B0503020204020204" charset="-122"/>
              <a:cs typeface="微软雅黑" panose="020B0503020204020204" charset="-122"/>
            </a:endParaRPr>
          </a:p>
        </p:txBody>
      </p:sp>
      <p:grpSp>
        <p:nvGrpSpPr>
          <p:cNvPr id="2" name="组合 1"/>
          <p:cNvGrpSpPr/>
          <p:nvPr>
            <p:custDataLst>
              <p:tags r:id="rId1"/>
            </p:custDataLst>
          </p:nvPr>
        </p:nvGrpSpPr>
        <p:grpSpPr>
          <a:xfrm>
            <a:off x="355600" y="1581150"/>
            <a:ext cx="4925060" cy="4957445"/>
            <a:chOff x="1440" y="2198"/>
            <a:chExt cx="5724" cy="7807"/>
          </a:xfrm>
        </p:grpSpPr>
        <p:grpSp>
          <p:nvGrpSpPr>
            <p:cNvPr id="25" name="组合 24"/>
            <p:cNvGrpSpPr/>
            <p:nvPr/>
          </p:nvGrpSpPr>
          <p:grpSpPr>
            <a:xfrm>
              <a:off x="1440" y="2198"/>
              <a:ext cx="5674" cy="750"/>
              <a:chOff x="-1390" y="1618"/>
              <a:chExt cx="5723" cy="750"/>
            </a:xfrm>
          </p:grpSpPr>
          <p:sp>
            <p:nvSpPr>
              <p:cNvPr id="26" name="同侧圆角矩形 25"/>
              <p:cNvSpPr/>
              <p:nvPr>
                <p:custDataLst>
                  <p:tags r:id="rId2"/>
                </p:custDataLst>
              </p:nvPr>
            </p:nvSpPr>
            <p:spPr>
              <a:xfrm>
                <a:off x="-1375" y="1618"/>
                <a:ext cx="5708" cy="750"/>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文本框 7"/>
              <p:cNvSpPr txBox="1"/>
              <p:nvPr>
                <p:custDataLst>
                  <p:tags r:id="rId3"/>
                </p:custDataLst>
              </p:nvPr>
            </p:nvSpPr>
            <p:spPr>
              <a:xfrm>
                <a:off x="-1390" y="1618"/>
                <a:ext cx="5647" cy="580"/>
              </a:xfrm>
              <a:prstGeom prst="rect">
                <a:avLst/>
              </a:prstGeom>
              <a:noFill/>
            </p:spPr>
            <p:txBody>
              <a:bodyPr wrap="square" rtlCol="0">
                <a:spAutoFit/>
              </a:bodyPr>
              <a:p>
                <a:r>
                  <a:rPr lang="zh-CN" altLang="en-US">
                    <a:solidFill>
                      <a:schemeClr val="bg1"/>
                    </a:solidFill>
                    <a:latin typeface="微软雅黑" panose="020B0503020204020204" charset="-122"/>
                    <a:ea typeface="微软雅黑" panose="020B0503020204020204" charset="-122"/>
                  </a:rPr>
                  <a:t>★ 说明书及上市后不良反应情况</a:t>
                </a:r>
                <a:endParaRPr lang="zh-CN" altLang="en-US">
                  <a:solidFill>
                    <a:schemeClr val="bg1"/>
                  </a:solidFill>
                  <a:latin typeface="微软雅黑" panose="020B0503020204020204" charset="-122"/>
                  <a:ea typeface="微软雅黑" panose="020B0503020204020204" charset="-122"/>
                </a:endParaRPr>
              </a:p>
            </p:txBody>
          </p:sp>
        </p:grpSp>
        <p:sp>
          <p:nvSpPr>
            <p:cNvPr id="28" name="文本框 27"/>
            <p:cNvSpPr txBox="1"/>
            <p:nvPr>
              <p:custDataLst>
                <p:tags r:id="rId4"/>
              </p:custDataLst>
            </p:nvPr>
          </p:nvSpPr>
          <p:spPr>
            <a:xfrm>
              <a:off x="1440" y="2934"/>
              <a:ext cx="5724" cy="7071"/>
            </a:xfrm>
            <a:prstGeom prst="rect">
              <a:avLst/>
            </a:prstGeom>
            <a:noFill/>
          </p:spPr>
          <p:txBody>
            <a:bodyPr wrap="square" rtlCol="0" anchor="t">
              <a:noAutofit/>
            </a:bodyPr>
            <a:p>
              <a:pPr marL="285750" indent="-285750" fontAlgn="auto">
                <a:lnSpc>
                  <a:spcPct val="150000"/>
                </a:lnSpc>
                <a:buFont typeface="Wingdings" panose="05000000000000000000" charset="0"/>
                <a:buChar char="Ø"/>
              </a:pPr>
              <a:r>
                <a:rPr lang="zh-CN" altLang="en-US" sz="1400" dirty="0">
                  <a:latin typeface="微软雅黑" panose="020B0503020204020204" charset="-122"/>
                  <a:ea typeface="微软雅黑" panose="020B0503020204020204" charset="-122"/>
                </a:rPr>
                <a:t>上市后监测到以下不良反应</a:t>
              </a:r>
              <a:r>
                <a:rPr lang="en-US" altLang="zh-CN" sz="1400" dirty="0">
                  <a:latin typeface="微软雅黑" panose="020B0503020204020204" charset="-122"/>
                  <a:ea typeface="微软雅黑" panose="020B0503020204020204" charset="-122"/>
                </a:rPr>
                <a:t>/</a:t>
              </a:r>
              <a:r>
                <a:rPr lang="zh-CN" altLang="en-US" sz="1400" dirty="0">
                  <a:latin typeface="微软雅黑" panose="020B0503020204020204" charset="-122"/>
                  <a:ea typeface="微软雅黑" panose="020B0503020204020204" charset="-122"/>
                </a:rPr>
                <a:t>事件难以准确估计其发生频率：</a:t>
              </a:r>
              <a:endParaRPr lang="zh-CN" altLang="en-US" sz="1400" dirty="0">
                <a:latin typeface="微软雅黑" panose="020B0503020204020204" charset="-122"/>
                <a:ea typeface="微软雅黑" panose="020B0503020204020204" charset="-122"/>
              </a:endParaRPr>
            </a:p>
            <a:p>
              <a:pPr indent="0" fontAlgn="auto">
                <a:lnSpc>
                  <a:spcPct val="150000"/>
                </a:lnSpc>
                <a:buNone/>
              </a:pPr>
              <a:r>
                <a:rPr lang="en-US" altLang="zh-CN" sz="1400" dirty="0">
                  <a:latin typeface="微软雅黑" panose="020B0503020204020204" charset="-122"/>
                  <a:ea typeface="微软雅黑" panose="020B0503020204020204" charset="-122"/>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皮肤及其附件损害：皮疹（如荨麻疹、红斑疹、斑丘疹等）、瘙痒、多汗；</a:t>
              </a:r>
              <a:endParaRPr lang="zh-CN" altLang="en-US" sz="1400" dirty="0">
                <a:latin typeface="微软雅黑" panose="020B0503020204020204" charset="-122"/>
                <a:ea typeface="微软雅黑" panose="020B0503020204020204" charset="-122"/>
              </a:endParaRPr>
            </a:p>
            <a:p>
              <a:pPr indent="0" fontAlgn="auto">
                <a:lnSpc>
                  <a:spcPct val="150000"/>
                </a:lnSpc>
                <a:buNone/>
              </a:pPr>
              <a:r>
                <a:rPr lang="zh-CN" altLang="en-US" sz="1400" dirty="0">
                  <a:latin typeface="微软雅黑" panose="020B0503020204020204" charset="-122"/>
                  <a:ea typeface="微软雅黑" panose="020B0503020204020204" charset="-122"/>
                </a:rPr>
                <a:t>全身性损害：寒战、发热、畏寒、乏力、面色苍白；</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dirty="0">
                  <a:latin typeface="微软雅黑" panose="020B0503020204020204" charset="-122"/>
                  <a:ea typeface="微软雅黑" panose="020B0503020204020204" charset="-122"/>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胃肠系统损害：恶心、呕吐、口干、腹痛、腹胀、腹泻；</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dirty="0">
                  <a:latin typeface="微软雅黑" panose="020B0503020204020204" charset="-122"/>
                  <a:ea typeface="微软雅黑" panose="020B0503020204020204" charset="-122"/>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呼吸系统损害：胸闷、呼吸困难、气促、咳嗽；</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a:latin typeface="微软雅黑" panose="020B0503020204020204" charset="-122"/>
                  <a:ea typeface="微软雅黑" panose="020B0503020204020204" charset="-122"/>
                  <a:sym typeface="+mn-ea"/>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神经系统损害：头晕、头痛、麻木、颤抖、抽搐；</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a:latin typeface="微软雅黑" panose="020B0503020204020204" charset="-122"/>
                  <a:ea typeface="微软雅黑" panose="020B0503020204020204" charset="-122"/>
                  <a:sym typeface="+mn-ea"/>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心血管系统损害：心悸、血压升高、紫绀；</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a:latin typeface="微软雅黑" panose="020B0503020204020204" charset="-122"/>
                  <a:ea typeface="微软雅黑" panose="020B0503020204020204" charset="-122"/>
                  <a:sym typeface="+mn-ea"/>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免疫功能紊乱和感染：过敏反应、过敏样反应、过敏性休克；</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lang="en-US" altLang="zh-CN" sz="1400">
                  <a:latin typeface="微软雅黑" panose="020B0503020204020204" charset="-122"/>
                  <a:ea typeface="微软雅黑" panose="020B0503020204020204" charset="-122"/>
                  <a:sym typeface="+mn-ea"/>
                </a:rPr>
                <a:t> </a:t>
              </a:r>
              <a:r>
                <a:rPr lang="zh-CN" altLang="en-US" sz="140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rPr>
                <a:t>其他：视物模糊、排尿困难、尿潴留。</a:t>
              </a:r>
              <a:endParaRPr lang="zh-CN" altLang="en-US" sz="1400" dirty="0">
                <a:latin typeface="微软雅黑" panose="020B0503020204020204" charset="-122"/>
                <a:ea typeface="微软雅黑" panose="020B0503020204020204" charset="-122"/>
              </a:endParaRPr>
            </a:p>
            <a:p>
              <a:pPr indent="0" fontAlgn="auto">
                <a:lnSpc>
                  <a:spcPct val="150000"/>
                </a:lnSpc>
                <a:buFont typeface="Wingdings" panose="05000000000000000000" charset="0"/>
                <a:buNone/>
              </a:pPr>
              <a:r>
                <a:rPr sz="1400" dirty="0">
                  <a:latin typeface="微软雅黑" panose="020B0503020204020204" charset="-122"/>
                  <a:ea typeface="微软雅黑" panose="020B0503020204020204" charset="-122"/>
                  <a:sym typeface="+mn-ea"/>
                </a:rPr>
                <a:t>【禁忌】</a:t>
              </a:r>
              <a:r>
                <a:rPr sz="1400" dirty="0">
                  <a:latin typeface="微软雅黑" panose="020B0503020204020204" charset="-122"/>
                  <a:ea typeface="微软雅黑" panose="020B0503020204020204" charset="-122"/>
                  <a:cs typeface="微软雅黑" panose="020B0503020204020204" charset="-122"/>
                  <a:sym typeface="+mn-ea"/>
                </a:rPr>
                <a:t>禁用于对本品活性物质或任何辅料过敏的患者。</a:t>
              </a:r>
              <a:endParaRPr lang="zh-CN" altLang="en-US" sz="1600" dirty="0">
                <a:latin typeface="微软雅黑" panose="020B0503020204020204" charset="-122"/>
                <a:ea typeface="微软雅黑" panose="020B0503020204020204" charset="-122"/>
              </a:endParaRPr>
            </a:p>
          </p:txBody>
        </p:sp>
        <p:sp>
          <p:nvSpPr>
            <p:cNvPr id="29" name="矩形 28"/>
            <p:cNvSpPr/>
            <p:nvPr>
              <p:custDataLst>
                <p:tags r:id="rId5"/>
              </p:custDataLst>
            </p:nvPr>
          </p:nvSpPr>
          <p:spPr>
            <a:xfrm>
              <a:off x="1455" y="2948"/>
              <a:ext cx="5631" cy="6933"/>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grpSp>
        <p:nvGrpSpPr>
          <p:cNvPr id="31" name="组合 30"/>
          <p:cNvGrpSpPr/>
          <p:nvPr>
            <p:custDataLst>
              <p:tags r:id="rId6"/>
            </p:custDataLst>
          </p:nvPr>
        </p:nvGrpSpPr>
        <p:grpSpPr>
          <a:xfrm>
            <a:off x="5898515" y="1543685"/>
            <a:ext cx="5793740" cy="4940758"/>
            <a:chOff x="1425" y="2198"/>
            <a:chExt cx="5689" cy="6703"/>
          </a:xfrm>
        </p:grpSpPr>
        <p:grpSp>
          <p:nvGrpSpPr>
            <p:cNvPr id="32" name="组合 31"/>
            <p:cNvGrpSpPr/>
            <p:nvPr/>
          </p:nvGrpSpPr>
          <p:grpSpPr>
            <a:xfrm>
              <a:off x="1425" y="2198"/>
              <a:ext cx="5689" cy="750"/>
              <a:chOff x="-1405" y="1618"/>
              <a:chExt cx="5738" cy="750"/>
            </a:xfrm>
          </p:grpSpPr>
          <p:sp>
            <p:nvSpPr>
              <p:cNvPr id="33" name="同侧圆角矩形 32"/>
              <p:cNvSpPr/>
              <p:nvPr>
                <p:custDataLst>
                  <p:tags r:id="rId7"/>
                </p:custDataLst>
              </p:nvPr>
            </p:nvSpPr>
            <p:spPr>
              <a:xfrm>
                <a:off x="-1375" y="1618"/>
                <a:ext cx="5708" cy="750"/>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文本框 9"/>
              <p:cNvSpPr txBox="1"/>
              <p:nvPr>
                <p:custDataLst>
                  <p:tags r:id="rId8"/>
                </p:custDataLst>
              </p:nvPr>
            </p:nvSpPr>
            <p:spPr>
              <a:xfrm>
                <a:off x="-1405" y="1759"/>
                <a:ext cx="5647" cy="500"/>
              </a:xfrm>
              <a:prstGeom prst="rect">
                <a:avLst/>
              </a:prstGeom>
              <a:noFill/>
            </p:spPr>
            <p:txBody>
              <a:bodyPr wrap="square" rtlCol="0">
                <a:spAutoFit/>
              </a:bodyPr>
              <a:p>
                <a:pPr algn="ctr"/>
                <a:r>
                  <a:rPr lang="zh-CN" altLang="en-US">
                    <a:solidFill>
                      <a:schemeClr val="bg1"/>
                    </a:solidFill>
                    <a:latin typeface="微软雅黑" panose="020B0503020204020204" charset="-122"/>
                    <a:ea typeface="微软雅黑" panose="020B0503020204020204" charset="-122"/>
                  </a:rPr>
                  <a:t>★ 与参照药品安全性比较</a:t>
                </a:r>
                <a:endParaRPr lang="zh-CN" altLang="en-US">
                  <a:solidFill>
                    <a:schemeClr val="bg1"/>
                  </a:solidFill>
                  <a:latin typeface="微软雅黑" panose="020B0503020204020204" charset="-122"/>
                  <a:ea typeface="微软雅黑" panose="020B0503020204020204" charset="-122"/>
                </a:endParaRPr>
              </a:p>
            </p:txBody>
          </p:sp>
        </p:grpSp>
        <p:sp>
          <p:nvSpPr>
            <p:cNvPr id="36" name="矩形 35"/>
            <p:cNvSpPr/>
            <p:nvPr>
              <p:custDataLst>
                <p:tags r:id="rId9"/>
              </p:custDataLst>
            </p:nvPr>
          </p:nvSpPr>
          <p:spPr>
            <a:xfrm>
              <a:off x="1455" y="2948"/>
              <a:ext cx="5631" cy="5953"/>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
        <p:nvSpPr>
          <p:cNvPr id="12" name="文本框 11"/>
          <p:cNvSpPr txBox="1"/>
          <p:nvPr/>
        </p:nvSpPr>
        <p:spPr>
          <a:xfrm>
            <a:off x="6019800" y="2145665"/>
            <a:ext cx="5463540" cy="4587875"/>
          </a:xfrm>
          <a:prstGeom prst="rect">
            <a:avLst/>
          </a:prstGeom>
          <a:noFill/>
        </p:spPr>
        <p:txBody>
          <a:bodyPr wrap="square" rtlCol="0" anchor="t">
            <a:noAutofit/>
          </a:bodyPr>
          <a:p>
            <a:r>
              <a:rPr lang="zh-CN" altLang="en-US" sz="1800">
                <a:latin typeface="微软雅黑" panose="020B0503020204020204" charset="-122"/>
                <a:ea typeface="微软雅黑" panose="020B0503020204020204" charset="-122"/>
                <a:sym typeface="+mn-ea"/>
              </a:rPr>
              <a:t>·</a:t>
            </a:r>
            <a:r>
              <a:rPr lang="zh-CN" altLang="en-US" sz="1600" b="1" dirty="0">
                <a:solidFill>
                  <a:srgbClr val="002060"/>
                </a:solidFill>
                <a:latin typeface="微软雅黑" panose="020B0503020204020204" charset="-122"/>
                <a:ea typeface="微软雅黑" panose="020B0503020204020204" charset="-122"/>
                <a:cs typeface="+mn-ea"/>
                <a:sym typeface="+mn-lt"/>
              </a:rPr>
              <a:t>非阿托品：</a:t>
            </a:r>
            <a:r>
              <a:rPr lang="zh-CN" altLang="en-US" sz="1600" b="1" dirty="0">
                <a:latin typeface="微软雅黑" panose="020B0503020204020204" charset="-122"/>
                <a:ea typeface="微软雅黑" panose="020B0503020204020204" charset="-122"/>
                <a:cs typeface="+mn-ea"/>
                <a:sym typeface="+mn-lt"/>
              </a:rPr>
              <a:t>无抗胆碱能样副作用</a:t>
            </a:r>
            <a:endParaRPr lang="zh-CN" altLang="en-US" sz="1600" b="1" dirty="0">
              <a:latin typeface="微软雅黑" panose="020B0503020204020204" charset="-122"/>
              <a:ea typeface="微软雅黑" panose="020B0503020204020204" charset="-122"/>
              <a:cs typeface="+mn-ea"/>
              <a:sym typeface="+mn-lt"/>
            </a:endParaRPr>
          </a:p>
          <a:p>
            <a:r>
              <a:rPr lang="en-US" altLang="zh-CN" sz="1400" dirty="0">
                <a:latin typeface="微软雅黑" panose="020B0503020204020204" charset="-122"/>
                <a:ea typeface="微软雅黑" panose="020B0503020204020204" charset="-122"/>
                <a:cs typeface="Times New Roman" panose="02020603050405020304" pitchFamily="18" charset="0"/>
                <a:sym typeface="+mn-ea"/>
              </a:rPr>
              <a:t> </a:t>
            </a:r>
            <a:r>
              <a:rPr lang="zh-CN" altLang="en-US" sz="1400" dirty="0">
                <a:latin typeface="微软雅黑" panose="020B0503020204020204" charset="-122"/>
                <a:ea typeface="微软雅黑" panose="020B0503020204020204" charset="-122"/>
                <a:cs typeface="Times New Roman" panose="02020603050405020304" pitchFamily="18" charset="0"/>
                <a:sym typeface="+mn-ea"/>
              </a:rPr>
              <a:t>不产生口干、心率加快、排尿困难、视物模糊等一系列抗胆碱样副作用</a:t>
            </a:r>
            <a:endParaRPr lang="zh-CN" altLang="en-US" sz="1400" dirty="0">
              <a:latin typeface="微软雅黑" panose="020B0503020204020204" charset="-122"/>
              <a:ea typeface="微软雅黑" panose="020B0503020204020204" charset="-122"/>
              <a:cs typeface="Times New Roman" panose="02020603050405020304" pitchFamily="18" charset="0"/>
              <a:sym typeface="+mn-ea"/>
            </a:endParaRPr>
          </a:p>
          <a:p>
            <a:r>
              <a:rPr lang="zh-CN" altLang="en-US">
                <a:latin typeface="微软雅黑" panose="020B0503020204020204" charset="-122"/>
                <a:ea typeface="微软雅黑" panose="020B0503020204020204" charset="-122"/>
                <a:sym typeface="+mn-ea"/>
              </a:rPr>
              <a:t>·</a:t>
            </a:r>
            <a:r>
              <a:rPr lang="zh-CN" altLang="en-US" sz="1600" b="1" dirty="0">
                <a:solidFill>
                  <a:srgbClr val="002060"/>
                </a:solidFill>
                <a:latin typeface="微软雅黑" panose="020B0503020204020204" charset="-122"/>
                <a:ea typeface="微软雅黑" panose="020B0503020204020204" charset="-122"/>
                <a:cs typeface="+mn-ea"/>
                <a:sym typeface="+mn-lt"/>
              </a:rPr>
              <a:t>非罂粟碱：</a:t>
            </a:r>
            <a:r>
              <a:rPr lang="zh-CN" altLang="en-US" sz="1600" b="1" dirty="0">
                <a:latin typeface="微软雅黑" panose="020B0503020204020204" charset="-122"/>
                <a:ea typeface="微软雅黑" panose="020B0503020204020204" charset="-122"/>
                <a:cs typeface="微软雅黑" panose="020B0503020204020204" charset="-122"/>
                <a:sym typeface="+mn-lt"/>
              </a:rPr>
              <a:t>无神经系统</a:t>
            </a:r>
            <a:r>
              <a:rPr lang="en-US" altLang="zh-CN" sz="1600" b="1" dirty="0">
                <a:latin typeface="微软雅黑" panose="020B0503020204020204" charset="-122"/>
                <a:ea typeface="微软雅黑" panose="020B0503020204020204" charset="-122"/>
                <a:cs typeface="微软雅黑" panose="020B0503020204020204" charset="-122"/>
                <a:sym typeface="+mn-lt"/>
              </a:rPr>
              <a:t>/</a:t>
            </a:r>
            <a:r>
              <a:rPr lang="zh-CN" altLang="en-US" sz="1600" b="1" dirty="0">
                <a:latin typeface="微软雅黑" panose="020B0503020204020204" charset="-122"/>
                <a:ea typeface="微软雅黑" panose="020B0503020204020204" charset="-122"/>
                <a:cs typeface="微软雅黑" panose="020B0503020204020204" charset="-122"/>
                <a:sym typeface="+mn-lt"/>
              </a:rPr>
              <a:t>心血管功能影响</a:t>
            </a:r>
            <a:endParaRPr lang="zh-CN" altLang="en-US" sz="1600" b="1" dirty="0">
              <a:latin typeface="微软雅黑" panose="020B0503020204020204" charset="-122"/>
              <a:ea typeface="微软雅黑" panose="020B0503020204020204" charset="-122"/>
              <a:cs typeface="微软雅黑" panose="020B0503020204020204" charset="-122"/>
              <a:sym typeface="+mn-lt"/>
            </a:endParaRPr>
          </a:p>
          <a:p>
            <a:pPr>
              <a:lnSpc>
                <a:spcPct val="120000"/>
              </a:lnSpc>
            </a:pPr>
            <a:r>
              <a:rPr lang="en-US" altLang="zh-CN" sz="1400">
                <a:latin typeface="微软雅黑" panose="020B0503020204020204" charset="-122"/>
                <a:ea typeface="微软雅黑" panose="020B0503020204020204" charset="-122"/>
                <a:cs typeface="+mn-ea"/>
                <a:sym typeface="+mn-lt"/>
              </a:rPr>
              <a:t> </a:t>
            </a:r>
            <a:r>
              <a:rPr lang="zh-CN" altLang="da-DK" sz="1400">
                <a:latin typeface="微软雅黑" panose="020B0503020204020204" charset="-122"/>
                <a:ea typeface="微软雅黑" panose="020B0503020204020204" charset="-122"/>
                <a:cs typeface="+mn-ea"/>
                <a:sym typeface="+mn-lt"/>
              </a:rPr>
              <a:t>无成瘾性、耐受性高</a:t>
            </a:r>
            <a:endParaRPr lang="zh-CN" altLang="da-DK" sz="1400">
              <a:latin typeface="微软雅黑" panose="020B0503020204020204" charset="-122"/>
              <a:ea typeface="微软雅黑" panose="020B0503020204020204" charset="-122"/>
              <a:cs typeface="+mn-ea"/>
              <a:sym typeface="+mn-lt"/>
            </a:endParaRPr>
          </a:p>
          <a:p>
            <a:pPr>
              <a:lnSpc>
                <a:spcPct val="120000"/>
              </a:lnSpc>
            </a:pPr>
            <a:r>
              <a:rPr lang="en-US" altLang="da-DK" sz="1400">
                <a:latin typeface="微软雅黑" panose="020B0503020204020204" charset="-122"/>
                <a:ea typeface="微软雅黑" panose="020B0503020204020204" charset="-122"/>
                <a:cs typeface="+mn-ea"/>
                <a:sym typeface="+mn-lt"/>
              </a:rPr>
              <a:t> </a:t>
            </a:r>
            <a:r>
              <a:rPr lang="da-DK" altLang="zh-CN" sz="1400">
                <a:latin typeface="微软雅黑" panose="020B0503020204020204" charset="-122"/>
                <a:ea typeface="微软雅黑" panose="020B0503020204020204" charset="-122"/>
                <a:cs typeface="+mn-ea"/>
                <a:sym typeface="+mn-lt"/>
              </a:rPr>
              <a:t>不会引起低血压、心率加快、心率失常等症状，对心血管功能没有影响</a:t>
            </a:r>
            <a:endParaRPr lang="da-DK" altLang="zh-CN" sz="1400">
              <a:latin typeface="微软雅黑" panose="020B0503020204020204" charset="-122"/>
              <a:ea typeface="微软雅黑" panose="020B0503020204020204" charset="-122"/>
              <a:cs typeface="+mn-ea"/>
              <a:sym typeface="+mn-lt"/>
            </a:endParaRPr>
          </a:p>
          <a:p>
            <a:pPr algn="l" defTabSz="342900">
              <a:lnSpc>
                <a:spcPct val="120000"/>
              </a:lnSpc>
              <a:spcBef>
                <a:spcPts val="0"/>
              </a:spcBef>
              <a:buClrTx/>
              <a:buSzTx/>
              <a:buFontTx/>
              <a:defRPr/>
            </a:pPr>
            <a:r>
              <a:rPr lang="zh-CN" altLang="en-US">
                <a:latin typeface="微软雅黑" panose="020B0503020204020204" charset="-122"/>
                <a:ea typeface="微软雅黑" panose="020B0503020204020204" charset="-122"/>
                <a:sym typeface="+mn-ea"/>
              </a:rPr>
              <a:t>·</a:t>
            </a:r>
            <a:r>
              <a:rPr lang="zh-CN" altLang="en-US" sz="1600" b="1" dirty="0">
                <a:solidFill>
                  <a:srgbClr val="002060"/>
                </a:solidFill>
                <a:latin typeface="微软雅黑" panose="020B0503020204020204" charset="-122"/>
                <a:ea typeface="微软雅黑" panose="020B0503020204020204" charset="-122"/>
                <a:cs typeface="+mn-ea"/>
                <a:sym typeface="+mn-lt"/>
              </a:rPr>
              <a:t>只作用于痉挛平滑肌、对正常平滑肌影响极小</a:t>
            </a:r>
            <a:endParaRPr lang="zh-CN" altLang="en-US" dirty="0">
              <a:latin typeface="微软雅黑" panose="020B0503020204020204" charset="-122"/>
              <a:ea typeface="微软雅黑" panose="020B0503020204020204" charset="-122"/>
              <a:cs typeface="Times New Roman" panose="02020603050405020304" pitchFamily="18" charset="0"/>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ea"/>
              </a:rPr>
              <a:t>不易透过血脑屏障和胎盘屏障</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不影响心肌和骨骼肌</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不影响胃肠道正常蠕动</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不引起尿潴留</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不影响胆汁正常分泌</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不影响术后排气</a:t>
            </a:r>
            <a:endParaRPr lang="zh-CN" altLang="da-DK" sz="1400">
              <a:latin typeface="微软雅黑" panose="020B0503020204020204" charset="-122"/>
              <a:ea typeface="微软雅黑" panose="020B0503020204020204" charset="-122"/>
              <a:cs typeface="+mn-ea"/>
              <a:sym typeface="+mn-lt"/>
            </a:endParaRPr>
          </a:p>
          <a:p>
            <a:pPr algn="l" defTabSz="914400">
              <a:lnSpc>
                <a:spcPct val="120000"/>
              </a:lnSpc>
              <a:spcBef>
                <a:spcPts val="0"/>
              </a:spcBef>
              <a:buClrTx/>
              <a:buSzTx/>
              <a:buFontTx/>
              <a:buNone/>
            </a:pPr>
            <a:r>
              <a:rPr lang="zh-CN" altLang="da-DK" sz="1400">
                <a:latin typeface="微软雅黑" panose="020B0503020204020204" charset="-122"/>
                <a:ea typeface="微软雅黑" panose="020B0503020204020204" charset="-122"/>
                <a:cs typeface="+mn-ea"/>
                <a:sym typeface="+mn-lt"/>
              </a:rPr>
              <a:t>不抑制自然分娩生理性宫缩</a:t>
            </a:r>
            <a:endParaRPr lang="zh-CN" altLang="da-DK" sz="1400">
              <a:latin typeface="微软雅黑" panose="020B0503020204020204" charset="-122"/>
              <a:ea typeface="微软雅黑" panose="020B0503020204020204" charset="-122"/>
              <a:cs typeface="+mn-ea"/>
              <a:sym typeface="+mn-lt"/>
            </a:endParaRPr>
          </a:p>
          <a:p>
            <a:endParaRPr lang="zh-CN" altLang="en-US">
              <a:latin typeface="微软雅黑" panose="020B0503020204020204" charset="-122"/>
              <a:ea typeface="微软雅黑" panose="020B0503020204020204" charset="-122"/>
              <a:sym typeface="+mn-ea"/>
            </a:endParaRPr>
          </a:p>
        </p:txBody>
      </p:sp>
      <p:sp>
        <p:nvSpPr>
          <p:cNvPr id="13" name="文本框 12"/>
          <p:cNvSpPr txBox="1"/>
          <p:nvPr/>
        </p:nvSpPr>
        <p:spPr>
          <a:xfrm>
            <a:off x="381000" y="1080770"/>
            <a:ext cx="11658600" cy="313055"/>
          </a:xfrm>
          <a:prstGeom prst="rect">
            <a:avLst/>
          </a:prstGeom>
          <a:noFill/>
        </p:spPr>
        <p:txBody>
          <a:bodyPr wrap="square" rtlCol="0" anchor="t">
            <a:noAutofit/>
          </a:bodyPr>
          <a:p>
            <a:pPr algn="just" eaLnBrk="1">
              <a:lnSpc>
                <a:spcPct val="130000"/>
              </a:lnSpc>
              <a:spcBef>
                <a:spcPts val="600"/>
              </a:spcBef>
            </a:pPr>
            <a:r>
              <a:rPr lang="zh-CN" altLang="en-US" sz="1600" dirty="0">
                <a:solidFill>
                  <a:srgbClr val="FF0000"/>
                </a:solidFill>
                <a:latin typeface="微软雅黑" panose="020B0503020204020204" charset="-122"/>
                <a:ea typeface="微软雅黑" panose="020B0503020204020204" charset="-122"/>
                <a:sym typeface="微软雅黑" panose="020B0503020204020204" charset="-122"/>
              </a:rPr>
              <a:t>无致畸、致突变（致癌）毒性，</a:t>
            </a:r>
            <a:r>
              <a:rPr lang="en-US" altLang="zh-CN" sz="1600" dirty="0">
                <a:solidFill>
                  <a:srgbClr val="FF0000"/>
                </a:solidFill>
                <a:latin typeface="微软雅黑" panose="020B0503020204020204" charset="-122"/>
                <a:ea typeface="微软雅黑" panose="020B0503020204020204" charset="-122"/>
                <a:sym typeface="微软雅黑" panose="020B0503020204020204" charset="-122"/>
              </a:rPr>
              <a:t>FDA </a:t>
            </a:r>
            <a:r>
              <a:rPr lang="zh-CN" altLang="en-US" sz="1600" dirty="0">
                <a:solidFill>
                  <a:srgbClr val="FF0000"/>
                </a:solidFill>
                <a:latin typeface="微软雅黑" panose="020B0503020204020204" charset="-122"/>
                <a:ea typeface="微软雅黑" panose="020B0503020204020204" charset="-122"/>
                <a:sym typeface="微软雅黑" panose="020B0503020204020204" charset="-122"/>
              </a:rPr>
              <a:t>将间苯三酚列为</a:t>
            </a:r>
            <a:r>
              <a:rPr lang="en-US" altLang="zh-CN" sz="1600" dirty="0">
                <a:solidFill>
                  <a:srgbClr val="FF0000"/>
                </a:solidFill>
                <a:latin typeface="微软雅黑" panose="020B0503020204020204" charset="-122"/>
                <a:ea typeface="微软雅黑" panose="020B0503020204020204" charset="-122"/>
                <a:sym typeface="微软雅黑" panose="020B0503020204020204" charset="-122"/>
              </a:rPr>
              <a:t> B</a:t>
            </a:r>
            <a:r>
              <a:rPr lang="zh-CN" altLang="en-US" sz="1600" dirty="0">
                <a:solidFill>
                  <a:srgbClr val="FF0000"/>
                </a:solidFill>
                <a:latin typeface="微软雅黑" panose="020B0503020204020204" charset="-122"/>
                <a:ea typeface="微软雅黑" panose="020B0503020204020204" charset="-122"/>
                <a:sym typeface="微软雅黑" panose="020B0503020204020204" charset="-122"/>
              </a:rPr>
              <a:t>类妊娠用药，</a:t>
            </a:r>
            <a:r>
              <a:rPr lang="zh-CN" altLang="en-US" sz="1600" b="1" dirty="0">
                <a:solidFill>
                  <a:srgbClr val="FF0000"/>
                </a:solidFill>
                <a:latin typeface="微软雅黑" panose="020B0503020204020204" charset="-122"/>
                <a:ea typeface="微软雅黑" panose="020B0503020204020204" charset="-122"/>
                <a:sym typeface="+mn-ea"/>
              </a:rPr>
              <a:t>欧洲治疗妇女及儿童痉挛性疼痛的首选用药</a:t>
            </a:r>
            <a:endParaRPr lang="zh-CN" altLang="en-US" sz="1600" b="1" dirty="0">
              <a:solidFill>
                <a:srgbClr val="FF0000"/>
              </a:solidFill>
              <a:latin typeface="微软雅黑" panose="020B0503020204020204" charset="-122"/>
              <a:ea typeface="微软雅黑" panose="020B0503020204020204" charset="-122"/>
              <a:sym typeface="+mn-ea"/>
            </a:endParaRPr>
          </a:p>
          <a:p>
            <a:pPr algn="just" eaLnBrk="1">
              <a:lnSpc>
                <a:spcPct val="130000"/>
              </a:lnSpc>
              <a:spcBef>
                <a:spcPts val="600"/>
              </a:spcBef>
            </a:pPr>
            <a:endParaRPr lang="zh-CN" altLang="en-US" sz="1600" b="1" dirty="0">
              <a:solidFill>
                <a:srgbClr val="FF0000"/>
              </a:solidFill>
              <a:latin typeface="微软雅黑" panose="020B0503020204020204" charset="-122"/>
              <a:ea typeface="微软雅黑" panose="020B0503020204020204" charset="-122"/>
              <a:sym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397000" y="351790"/>
            <a:ext cx="8921115" cy="443230"/>
          </a:xfrm>
          <a:prstGeom prst="rect">
            <a:avLst/>
          </a:prstGeom>
        </p:spPr>
        <p:txBody>
          <a:bodyPr vert="horz" wrap="square" lIns="0" tIns="12700" rIns="0" bIns="0" rtlCol="0">
            <a:spAutoFit/>
          </a:bodyPr>
          <a:lstStyle/>
          <a:p>
            <a:pPr marL="12700">
              <a:lnSpc>
                <a:spcPct val="100000"/>
              </a:lnSpc>
              <a:spcBef>
                <a:spcPts val="100"/>
              </a:spcBef>
            </a:pPr>
            <a:r>
              <a:rPr lang="zh-CN" spc="-5" dirty="0">
                <a:sym typeface="+mn-ea"/>
              </a:rPr>
              <a:t>治疗</a:t>
            </a:r>
            <a:r>
              <a:rPr lang="zh-CN" altLang="en-US">
                <a:solidFill>
                  <a:schemeClr val="bg1"/>
                </a:solidFill>
                <a:sym typeface="+mn-ea"/>
              </a:rPr>
              <a:t>急性胃肠痉挛性腹痛</a:t>
            </a:r>
            <a:r>
              <a:rPr lang="zh-CN" spc="-5" dirty="0">
                <a:solidFill>
                  <a:schemeClr val="bg1"/>
                </a:solidFill>
                <a:sym typeface="+mn-ea"/>
              </a:rPr>
              <a:t>间</a:t>
            </a:r>
            <a:r>
              <a:rPr lang="zh-CN" spc="-5" dirty="0">
                <a:sym typeface="+mn-ea"/>
              </a:rPr>
              <a:t>苯三酚的有效性及安全性</a:t>
            </a:r>
            <a:endParaRPr lang="zh-CN" spc="-5" dirty="0"/>
          </a:p>
        </p:txBody>
      </p:sp>
      <p:sp>
        <p:nvSpPr>
          <p:cNvPr id="34" name="文本占位符 33"/>
          <p:cNvSpPr>
            <a:spLocks noGrp="1"/>
          </p:cNvSpPr>
          <p:nvPr>
            <p:ph type="body" idx="10"/>
          </p:nvPr>
        </p:nvSpPr>
        <p:spPr/>
        <p:txBody>
          <a:bodyPr/>
          <a:p>
            <a:r>
              <a:rPr dirty="0">
                <a:cs typeface="微软雅黑" panose="020B0503020204020204" charset="-122"/>
                <a:sym typeface="+mn-ea"/>
              </a:rPr>
              <a:t>安全性</a:t>
            </a:r>
            <a:endParaRPr>
              <a:cs typeface="微软雅黑" panose="020B0503020204020204" charset="-122"/>
            </a:endParaRPr>
          </a:p>
          <a:p>
            <a:endParaRPr lang="zh-CN" altLang="en-US"/>
          </a:p>
        </p:txBody>
      </p:sp>
      <p:sp>
        <p:nvSpPr>
          <p:cNvPr id="30" name="object 30"/>
          <p:cNvSpPr txBox="1">
            <a:spLocks noGrp="1"/>
          </p:cNvSpPr>
          <p:nvPr>
            <p:ph type="sldNum" sz="quarter" idx="7"/>
          </p:nvPr>
        </p:nvSpPr>
        <p:spPr>
          <a:xfrm>
            <a:off x="11246231" y="6702098"/>
            <a:ext cx="236854" cy="167640"/>
          </a:xfrm>
          <a:prstGeom prst="rect">
            <a:avLst/>
          </a:prstGeom>
        </p:spPr>
        <p:txBody>
          <a:bodyPr vert="horz" wrap="square" lIns="0" tIns="0" rIns="0" bIns="0" rtlCol="0">
            <a:spAutoFit/>
          </a:bodyPr>
          <a:lstStyle/>
          <a:p>
            <a:pPr marL="117475">
              <a:lnSpc>
                <a:spcPts val="1310"/>
              </a:lnSpc>
            </a:pPr>
            <a:r>
              <a:rPr dirty="0"/>
              <a:t>3</a:t>
            </a:r>
            <a:endParaRPr dirty="0"/>
          </a:p>
        </p:txBody>
      </p:sp>
      <p:sp>
        <p:nvSpPr>
          <p:cNvPr id="5" name="object 5"/>
          <p:cNvSpPr txBox="1"/>
          <p:nvPr/>
        </p:nvSpPr>
        <p:spPr>
          <a:xfrm>
            <a:off x="5511799" y="6248399"/>
            <a:ext cx="5149215" cy="319405"/>
          </a:xfrm>
          <a:prstGeom prst="rect">
            <a:avLst/>
          </a:prstGeom>
        </p:spPr>
        <p:txBody>
          <a:bodyPr vert="horz" wrap="square" lIns="0" tIns="12065" rIns="0" bIns="0" rtlCol="0">
            <a:spAutoFit/>
          </a:bodyPr>
          <a:p>
            <a:pPr marL="12700">
              <a:lnSpc>
                <a:spcPct val="100000"/>
              </a:lnSpc>
              <a:spcBef>
                <a:spcPts val="95"/>
              </a:spcBef>
            </a:pPr>
            <a:r>
              <a:rPr sz="1000" dirty="0">
                <a:solidFill>
                  <a:srgbClr val="2E2E2E"/>
                </a:solidFill>
                <a:latin typeface="微软雅黑" panose="020B0503020204020204" charset="-122"/>
                <a:cs typeface="微软雅黑" panose="020B0503020204020204" charset="-122"/>
              </a:rPr>
              <a:t>参考文献</a:t>
            </a:r>
            <a:r>
              <a:rPr sz="1000" spc="-5" dirty="0">
                <a:solidFill>
                  <a:srgbClr val="2E2E2E"/>
                </a:solidFill>
                <a:latin typeface="微软雅黑" panose="020B0503020204020204" charset="-122"/>
                <a:cs typeface="微软雅黑" panose="020B0503020204020204" charset="-122"/>
              </a:rPr>
              <a:t>：1.</a:t>
            </a:r>
            <a:r>
              <a:rPr lang="zh-CN" altLang="en-US" sz="1000">
                <a:sym typeface="+mn-ea"/>
              </a:rPr>
              <a:t>间苯三酚舌下含服治疗急性胃肠痉挛性腹痛疗效分析，急诊急救，</a:t>
            </a:r>
            <a:r>
              <a:rPr lang="en-US" altLang="zh-CN" sz="1000">
                <a:sym typeface="+mn-ea"/>
              </a:rPr>
              <a:t>2009</a:t>
            </a:r>
            <a:r>
              <a:rPr lang="zh-CN" altLang="en-US" sz="1000">
                <a:sym typeface="+mn-ea"/>
              </a:rPr>
              <a:t>年</a:t>
            </a:r>
            <a:r>
              <a:rPr lang="en-US" altLang="zh-CN" sz="1000">
                <a:sym typeface="+mn-ea"/>
              </a:rPr>
              <a:t>2</a:t>
            </a:r>
            <a:r>
              <a:rPr lang="zh-CN" altLang="en-US" sz="1000">
                <a:sym typeface="+mn-ea"/>
              </a:rPr>
              <a:t>月第</a:t>
            </a:r>
            <a:r>
              <a:rPr lang="en-US" altLang="zh-CN" sz="1000">
                <a:sym typeface="+mn-ea"/>
              </a:rPr>
              <a:t>12</a:t>
            </a:r>
            <a:r>
              <a:rPr lang="zh-CN" altLang="en-US" sz="1000">
                <a:sym typeface="+mn-ea"/>
              </a:rPr>
              <a:t>卷第</a:t>
            </a:r>
            <a:r>
              <a:rPr lang="en-US" altLang="zh-CN" sz="1000">
                <a:sym typeface="+mn-ea"/>
              </a:rPr>
              <a:t>28</a:t>
            </a:r>
            <a:r>
              <a:rPr lang="zh-CN" altLang="en-US" sz="1000">
                <a:sym typeface="+mn-ea"/>
              </a:rPr>
              <a:t>期</a:t>
            </a:r>
            <a:endParaRPr sz="1000">
              <a:latin typeface="微软雅黑" panose="020B0503020204020204" charset="-122"/>
              <a:cs typeface="微软雅黑" panose="020B0503020204020204" charset="-122"/>
            </a:endParaRPr>
          </a:p>
        </p:txBody>
      </p:sp>
      <p:sp>
        <p:nvSpPr>
          <p:cNvPr id="13" name="文本框 12"/>
          <p:cNvSpPr txBox="1"/>
          <p:nvPr/>
        </p:nvSpPr>
        <p:spPr>
          <a:xfrm>
            <a:off x="762000" y="1295400"/>
            <a:ext cx="11658600" cy="313055"/>
          </a:xfrm>
          <a:prstGeom prst="rect">
            <a:avLst/>
          </a:prstGeom>
          <a:noFill/>
        </p:spPr>
        <p:txBody>
          <a:bodyPr wrap="square" rtlCol="0" anchor="t">
            <a:noAutofit/>
          </a:bodyPr>
          <a:p>
            <a:pPr algn="just" eaLnBrk="1">
              <a:lnSpc>
                <a:spcPct val="130000"/>
              </a:lnSpc>
              <a:spcBef>
                <a:spcPts val="600"/>
              </a:spcBef>
            </a:pPr>
            <a:r>
              <a:rPr lang="zh-CN" altLang="en-US" sz="1600" b="1">
                <a:solidFill>
                  <a:srgbClr val="FF0000"/>
                </a:solidFill>
                <a:sym typeface="+mn-ea"/>
              </a:rPr>
              <a:t>间苯三酚舌下含服治疗急性胃肠痉挛性腹痛的疗效与山莨菪碱注射液相当．但不良反应的发生率较低，且给药方便！</a:t>
            </a:r>
            <a:endParaRPr lang="zh-CN" altLang="en-US" sz="1600" b="1">
              <a:solidFill>
                <a:srgbClr val="FF0000"/>
              </a:solidFill>
            </a:endParaRPr>
          </a:p>
          <a:p>
            <a:pPr algn="just" eaLnBrk="1">
              <a:lnSpc>
                <a:spcPct val="130000"/>
              </a:lnSpc>
              <a:spcBef>
                <a:spcPts val="600"/>
              </a:spcBef>
            </a:pPr>
            <a:endParaRPr lang="zh-CN" altLang="en-US" sz="1600" b="1" dirty="0">
              <a:solidFill>
                <a:srgbClr val="FF0000"/>
              </a:solidFill>
              <a:latin typeface="微软雅黑" panose="020B0503020204020204" charset="-122"/>
              <a:ea typeface="微软雅黑" panose="020B0503020204020204" charset="-122"/>
              <a:sym typeface="微软雅黑" panose="020B0503020204020204" charset="-122"/>
            </a:endParaRPr>
          </a:p>
        </p:txBody>
      </p:sp>
      <p:graphicFrame>
        <p:nvGraphicFramePr>
          <p:cNvPr id="15" name="图表 14"/>
          <p:cNvGraphicFramePr/>
          <p:nvPr/>
        </p:nvGraphicFramePr>
        <p:xfrm>
          <a:off x="609600" y="2500630"/>
          <a:ext cx="4826000" cy="2743200"/>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16" name="图表 15"/>
          <p:cNvGraphicFramePr/>
          <p:nvPr/>
        </p:nvGraphicFramePr>
        <p:xfrm>
          <a:off x="6248400" y="2438400"/>
          <a:ext cx="4826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表格 16"/>
          <p:cNvGraphicFramePr/>
          <p:nvPr>
            <p:custDataLst>
              <p:tags r:id="rId3"/>
            </p:custDataLst>
          </p:nvPr>
        </p:nvGraphicFramePr>
        <p:xfrm>
          <a:off x="908685" y="5488305"/>
          <a:ext cx="3775710" cy="1160145"/>
        </p:xfrm>
        <a:graphic>
          <a:graphicData uri="http://schemas.openxmlformats.org/drawingml/2006/table">
            <a:tbl>
              <a:tblPr/>
              <a:tblGrid>
                <a:gridCol w="1678305"/>
                <a:gridCol w="2097405"/>
              </a:tblGrid>
              <a:tr h="386715">
                <a:tc>
                  <a:txBody>
                    <a:bodyPr/>
                    <a:p>
                      <a:pPr algn="ctr" fontAlgn="ctr"/>
                      <a:endParaRPr sz="12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腹痛开始缓解时间（</a:t>
                      </a: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min</a:t>
                      </a: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a:t>
                      </a:r>
                      <a:endParaRPr lang="zh-CN" altLang="en-US" sz="12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86715">
                <a:tc>
                  <a:txBody>
                    <a:bodyPr/>
                    <a:p>
                      <a:pPr algn="ctr" fontAlgn="ctr"/>
                      <a:r>
                        <a:rPr lang="zh-CN" altLang="en-US" sz="1200" b="0" i="0">
                          <a:solidFill>
                            <a:srgbClr val="000000"/>
                          </a:solidFill>
                          <a:latin typeface="微软雅黑" panose="020B0503020204020204" charset="-122"/>
                          <a:ea typeface="微软雅黑" panose="020B0503020204020204" charset="-122"/>
                        </a:rPr>
                        <a:t>山莨菪碱组（肌注）</a:t>
                      </a:r>
                      <a:endParaRPr lang="zh-CN" altLang="en-US" sz="12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6</a:t>
                      </a: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5±3</a:t>
                      </a: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4</a:t>
                      </a:r>
                      <a:endParaRPr lang="en-US" altLang="zh-CN" sz="12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86715">
                <a:tc>
                  <a:txBody>
                    <a:bodyPr/>
                    <a:p>
                      <a:pPr algn="ctr" fontAlgn="ctr"/>
                      <a:r>
                        <a:rPr lang="zh-CN" altLang="en-US" sz="1200" b="0" i="0">
                          <a:solidFill>
                            <a:srgbClr val="000000"/>
                          </a:solidFill>
                          <a:latin typeface="微软雅黑" panose="020B0503020204020204" charset="-122"/>
                          <a:ea typeface="微软雅黑" panose="020B0503020204020204" charset="-122"/>
                        </a:rPr>
                        <a:t>间苯三酚组（舌下含服）</a:t>
                      </a:r>
                      <a:endParaRPr lang="zh-CN" altLang="en-US" sz="12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6</a:t>
                      </a: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6±3</a:t>
                      </a:r>
                      <a:r>
                        <a:rPr lang="zh-CN" altLang="en-US" sz="1200" b="0" i="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200" b="0" i="0">
                          <a:solidFill>
                            <a:srgbClr val="000000"/>
                          </a:solidFill>
                          <a:latin typeface="微软雅黑" panose="020B0503020204020204" charset="-122"/>
                          <a:ea typeface="微软雅黑" panose="020B0503020204020204" charset="-122"/>
                          <a:cs typeface="微软雅黑" panose="020B0503020204020204" charset="-122"/>
                        </a:rPr>
                        <a:t>2</a:t>
                      </a:r>
                      <a:endParaRPr lang="en-US" altLang="zh-CN" sz="12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18" name="文本框 17"/>
          <p:cNvSpPr txBox="1"/>
          <p:nvPr/>
        </p:nvSpPr>
        <p:spPr>
          <a:xfrm>
            <a:off x="838200" y="1803400"/>
            <a:ext cx="10491470" cy="521970"/>
          </a:xfrm>
          <a:prstGeom prst="rect">
            <a:avLst/>
          </a:prstGeom>
          <a:noFill/>
        </p:spPr>
        <p:txBody>
          <a:bodyPr wrap="square" rtlCol="0" anchor="t">
            <a:spAutoFit/>
          </a:bodyPr>
          <a:p>
            <a:r>
              <a:rPr lang="zh-CN" altLang="en-US" sz="1400">
                <a:sym typeface="+mn-ea"/>
              </a:rPr>
              <a:t>方法：</a:t>
            </a:r>
            <a:r>
              <a:rPr lang="en-US" altLang="zh-CN" sz="1400">
                <a:sym typeface="+mn-ea"/>
              </a:rPr>
              <a:t> </a:t>
            </a:r>
            <a:r>
              <a:rPr lang="zh-CN" altLang="en-US" sz="1400">
                <a:sym typeface="+mn-ea"/>
              </a:rPr>
              <a:t>将</a:t>
            </a:r>
            <a:r>
              <a:rPr lang="en-US" altLang="zh-CN" sz="1400">
                <a:sym typeface="+mn-ea"/>
              </a:rPr>
              <a:t>250</a:t>
            </a:r>
            <a:r>
              <a:rPr lang="zh-CN" altLang="en-US" sz="1400">
                <a:sym typeface="+mn-ea"/>
              </a:rPr>
              <a:t>例急性胃肠痉挛性腹痛患者随机分为两组：山莨菪碱组</a:t>
            </a:r>
            <a:r>
              <a:rPr lang="en-US" altLang="zh-CN" sz="1400">
                <a:sym typeface="+mn-ea"/>
              </a:rPr>
              <a:t>(125</a:t>
            </a:r>
            <a:r>
              <a:rPr lang="zh-CN" altLang="en-US" sz="1400">
                <a:sym typeface="+mn-ea"/>
              </a:rPr>
              <a:t>例，给予山莨菪碱针</a:t>
            </a:r>
            <a:r>
              <a:rPr lang="en-US" altLang="zh-CN" sz="1400">
                <a:sym typeface="+mn-ea"/>
              </a:rPr>
              <a:t>10 mg</a:t>
            </a:r>
            <a:r>
              <a:rPr lang="zh-CN" altLang="en-US" sz="1400">
                <a:sym typeface="+mn-ea"/>
              </a:rPr>
              <a:t>肌肉注射</a:t>
            </a:r>
            <a:r>
              <a:rPr lang="en-US" altLang="zh-CN" sz="1400">
                <a:sym typeface="+mn-ea"/>
              </a:rPr>
              <a:t>)</a:t>
            </a:r>
            <a:r>
              <a:rPr lang="zh-CN" altLang="en-US" sz="1400">
                <a:sym typeface="+mn-ea"/>
              </a:rPr>
              <a:t>和间苯三酚组</a:t>
            </a:r>
            <a:r>
              <a:rPr lang="en-US" altLang="zh-CN" sz="1400">
                <a:sym typeface="+mn-ea"/>
              </a:rPr>
              <a:t>(125</a:t>
            </a:r>
            <a:r>
              <a:rPr lang="zh-CN" altLang="en-US" sz="1400">
                <a:sym typeface="+mn-ea"/>
              </a:rPr>
              <a:t>例，给予间苯三酚口服冻干片</a:t>
            </a:r>
            <a:r>
              <a:rPr lang="en-US" altLang="zh-CN" sz="1400">
                <a:sym typeface="+mn-ea"/>
              </a:rPr>
              <a:t>80mg</a:t>
            </a:r>
            <a:r>
              <a:rPr lang="zh-CN" altLang="en-US" sz="1400">
                <a:sym typeface="+mn-ea"/>
              </a:rPr>
              <a:t>舌下含服</a:t>
            </a:r>
            <a:r>
              <a:rPr lang="en-US" altLang="zh-CN" sz="1400">
                <a:sym typeface="+mn-ea"/>
              </a:rPr>
              <a:t>)</a:t>
            </a:r>
            <a:r>
              <a:rPr lang="zh-CN" altLang="en-US" sz="1400">
                <a:sym typeface="+mn-ea"/>
              </a:rPr>
              <a:t>。观察两组用药</a:t>
            </a:r>
            <a:r>
              <a:rPr lang="en-US" altLang="zh-CN" sz="1400">
                <a:sym typeface="+mn-ea"/>
              </a:rPr>
              <a:t>10 min</a:t>
            </a:r>
            <a:r>
              <a:rPr lang="zh-CN" altLang="en-US" sz="1400">
                <a:sym typeface="+mn-ea"/>
              </a:rPr>
              <a:t>后的止痛效果、腹痛开始缓解时间及不良反应发生情况</a:t>
            </a:r>
            <a:endParaRPr lang="zh-CN" altLang="en-US" sz="140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30530"/>
          </a:xfrm>
        </p:spPr>
        <p:txBody>
          <a:bodyPr/>
          <a:p>
            <a:r>
              <a:rPr lang="zh-CN" altLang="en-US"/>
              <a:t>起效快，精准</a:t>
            </a:r>
            <a:r>
              <a:rPr lang="zh-CN" dirty="0">
                <a:sym typeface="+mn-ea"/>
              </a:rPr>
              <a:t>作用于痉挛平滑肌</a:t>
            </a:r>
            <a:endParaRPr lang="zh-CN" altLang="en-US"/>
          </a:p>
        </p:txBody>
      </p:sp>
      <p:sp>
        <p:nvSpPr>
          <p:cNvPr id="5" name="文本占位符 4"/>
          <p:cNvSpPr>
            <a:spLocks noGrp="1"/>
          </p:cNvSpPr>
          <p:nvPr>
            <p:ph type="body" idx="10"/>
          </p:nvPr>
        </p:nvSpPr>
        <p:spPr/>
        <p:txBody>
          <a:bodyPr/>
          <a:p>
            <a:r>
              <a:rPr lang="zh-CN" altLang="en-US"/>
              <a:t>有效性</a:t>
            </a:r>
            <a:endParaRPr lang="zh-CN" altLang="en-US"/>
          </a:p>
        </p:txBody>
      </p:sp>
      <p:grpSp>
        <p:nvGrpSpPr>
          <p:cNvPr id="14" name="组合 13"/>
          <p:cNvGrpSpPr/>
          <p:nvPr/>
        </p:nvGrpSpPr>
        <p:grpSpPr>
          <a:xfrm>
            <a:off x="103505" y="833755"/>
            <a:ext cx="6356664" cy="5563235"/>
            <a:chOff x="794" y="1800"/>
            <a:chExt cx="6695" cy="8761"/>
          </a:xfrm>
        </p:grpSpPr>
        <p:sp>
          <p:nvSpPr>
            <p:cNvPr id="7" name="圆角矩形 6"/>
            <p:cNvSpPr/>
            <p:nvPr/>
          </p:nvSpPr>
          <p:spPr>
            <a:xfrm>
              <a:off x="794" y="1800"/>
              <a:ext cx="6695" cy="72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ym typeface="+mn-ea"/>
                </a:rPr>
                <a:t>与注射液比较[1]</a:t>
              </a:r>
              <a:endParaRPr lang="zh-CN" altLang="en-US"/>
            </a:p>
          </p:txBody>
        </p:sp>
        <p:sp>
          <p:nvSpPr>
            <p:cNvPr id="9" name="矩形 8"/>
            <p:cNvSpPr/>
            <p:nvPr/>
          </p:nvSpPr>
          <p:spPr>
            <a:xfrm>
              <a:off x="840" y="2520"/>
              <a:ext cx="6600" cy="8041"/>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grpSp>
        <p:nvGrpSpPr>
          <p:cNvPr id="13" name="组合 12"/>
          <p:cNvGrpSpPr/>
          <p:nvPr/>
        </p:nvGrpSpPr>
        <p:grpSpPr>
          <a:xfrm>
            <a:off x="6697980" y="864870"/>
            <a:ext cx="5390515" cy="5532848"/>
            <a:chOff x="8474" y="1800"/>
            <a:chExt cx="9619" cy="8816"/>
          </a:xfrm>
        </p:grpSpPr>
        <p:sp>
          <p:nvSpPr>
            <p:cNvPr id="10" name="圆角矩形 9"/>
            <p:cNvSpPr/>
            <p:nvPr/>
          </p:nvSpPr>
          <p:spPr>
            <a:xfrm>
              <a:off x="8474" y="1800"/>
              <a:ext cx="9619" cy="72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t>与同类产品比较</a:t>
              </a:r>
              <a:endParaRPr lang="zh-CN" altLang="en-US"/>
            </a:p>
          </p:txBody>
        </p:sp>
        <p:sp>
          <p:nvSpPr>
            <p:cNvPr id="11" name="矩形 10"/>
            <p:cNvSpPr/>
            <p:nvPr/>
          </p:nvSpPr>
          <p:spPr>
            <a:xfrm>
              <a:off x="8520" y="2520"/>
              <a:ext cx="9565" cy="8096"/>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
        <p:nvSpPr>
          <p:cNvPr id="15" name="文本框 14"/>
          <p:cNvSpPr txBox="1"/>
          <p:nvPr/>
        </p:nvSpPr>
        <p:spPr>
          <a:xfrm>
            <a:off x="228600" y="6470015"/>
            <a:ext cx="11631930" cy="645160"/>
          </a:xfrm>
          <a:prstGeom prst="rect">
            <a:avLst/>
          </a:prstGeom>
        </p:spPr>
        <p:txBody>
          <a:bodyPr wrap="square">
            <a:spAutoFit/>
          </a:bodyPr>
          <a:p>
            <a:r>
              <a:rPr lang="en-US" altLang="zh-CN" sz="900">
                <a:sym typeface="+mn-ea"/>
              </a:rPr>
              <a:t>1</a:t>
            </a:r>
            <a:r>
              <a:rPr lang="zh-CN" altLang="en-US" sz="900">
                <a:sym typeface="+mn-ea"/>
              </a:rPr>
              <a:t>、Phloroglucinol-Derived Medications are Effective</a:t>
            </a:r>
            <a:r>
              <a:rPr lang="en-US" altLang="zh-CN" sz="900">
                <a:sym typeface="+mn-ea"/>
              </a:rPr>
              <a:t> </a:t>
            </a:r>
            <a:r>
              <a:rPr lang="zh-CN" altLang="en-US" sz="900">
                <a:sym typeface="+mn-ea"/>
              </a:rPr>
              <a:t>in Reducing Pain and Spasms of Urinary and Biliary</a:t>
            </a:r>
            <a:r>
              <a:rPr lang="en-US" altLang="zh-CN" sz="900">
                <a:sym typeface="+mn-ea"/>
              </a:rPr>
              <a:t> </a:t>
            </a:r>
            <a:r>
              <a:rPr lang="zh-CN" altLang="en-US" sz="900">
                <a:sym typeface="+mn-ea"/>
              </a:rPr>
              <a:t>Tracts: Results of Phase 3 Multicentre, Open-Label,Randomized, Comparative Studies of ClinicalEffectiveness and Safety</a:t>
            </a:r>
            <a:r>
              <a:rPr lang="en-US" altLang="zh-CN" sz="900">
                <a:sym typeface="+mn-ea"/>
              </a:rPr>
              <a:t>Adv Ther</a:t>
            </a:r>
            <a:endParaRPr lang="en-US" altLang="zh-CN" sz="900">
              <a:sym typeface="+mn-ea"/>
            </a:endParaRPr>
          </a:p>
          <a:p>
            <a:r>
              <a:rPr lang="en-US" altLang="zh-CN" sz="900"/>
              <a:t>2</a:t>
            </a:r>
            <a:r>
              <a:rPr lang="zh-CN" altLang="en-US" sz="900"/>
              <a:t>、</a:t>
            </a:r>
            <a:r>
              <a:rPr lang="zh-CN" altLang="en-US" sz="900">
                <a:sym typeface="+mn-ea"/>
              </a:rPr>
              <a:t>匹维溴铵片</a:t>
            </a:r>
            <a:r>
              <a:rPr lang="en-US" altLang="zh-CN" sz="900">
                <a:sym typeface="+mn-ea"/>
              </a:rPr>
              <a:t>3</a:t>
            </a:r>
            <a:r>
              <a:rPr lang="zh-CN" altLang="en-US" sz="900">
                <a:sym typeface="+mn-ea"/>
              </a:rPr>
              <a:t>、曲美布汀片说明书</a:t>
            </a:r>
            <a:endParaRPr lang="zh-CN" altLang="en-US" sz="900"/>
          </a:p>
          <a:p>
            <a:endParaRPr lang="zh-CN" altLang="en-US" sz="900">
              <a:sym typeface="+mn-ea"/>
            </a:endParaRPr>
          </a:p>
        </p:txBody>
      </p:sp>
      <p:pic>
        <p:nvPicPr>
          <p:cNvPr id="6" name="图片 5"/>
          <p:cNvPicPr>
            <a:picLocks noChangeAspect="1"/>
          </p:cNvPicPr>
          <p:nvPr>
            <p:custDataLst>
              <p:tags r:id="rId1"/>
            </p:custDataLst>
          </p:nvPr>
        </p:nvPicPr>
        <p:blipFill>
          <a:blip r:embed="rId2"/>
          <a:stretch>
            <a:fillRect/>
          </a:stretch>
        </p:blipFill>
        <p:spPr>
          <a:xfrm>
            <a:off x="3276600" y="1828800"/>
            <a:ext cx="2992755" cy="1657350"/>
          </a:xfrm>
          <a:prstGeom prst="rect">
            <a:avLst/>
          </a:prstGeom>
        </p:spPr>
      </p:pic>
      <p:pic>
        <p:nvPicPr>
          <p:cNvPr id="16" name="图片 15"/>
          <p:cNvPicPr>
            <a:picLocks noChangeAspect="1"/>
          </p:cNvPicPr>
          <p:nvPr>
            <p:custDataLst>
              <p:tags r:id="rId3"/>
            </p:custDataLst>
          </p:nvPr>
        </p:nvPicPr>
        <p:blipFill>
          <a:blip r:embed="rId4"/>
          <a:stretch>
            <a:fillRect/>
          </a:stretch>
        </p:blipFill>
        <p:spPr>
          <a:xfrm>
            <a:off x="304800" y="1903730"/>
            <a:ext cx="2921000" cy="1596390"/>
          </a:xfrm>
          <a:prstGeom prst="rect">
            <a:avLst/>
          </a:prstGeom>
        </p:spPr>
      </p:pic>
      <p:graphicFrame>
        <p:nvGraphicFramePr>
          <p:cNvPr id="17" name="表格 16"/>
          <p:cNvGraphicFramePr/>
          <p:nvPr>
            <p:custDataLst>
              <p:tags r:id="rId5"/>
            </p:custDataLst>
          </p:nvPr>
        </p:nvGraphicFramePr>
        <p:xfrm>
          <a:off x="228600" y="3873500"/>
          <a:ext cx="6078855" cy="1272540"/>
        </p:xfrm>
        <a:graphic>
          <a:graphicData uri="http://schemas.openxmlformats.org/drawingml/2006/table">
            <a:tbl>
              <a:tblPr firstRow="1" bandRow="1">
                <a:tableStyleId>{5C22544A-7EE6-4342-B048-85BDC9FD1C3A}</a:tableStyleId>
              </a:tblPr>
              <a:tblGrid>
                <a:gridCol w="1123950"/>
                <a:gridCol w="1188720"/>
                <a:gridCol w="968375"/>
                <a:gridCol w="1087755"/>
                <a:gridCol w="810895"/>
                <a:gridCol w="899160"/>
              </a:tblGrid>
              <a:tr h="518160">
                <a:tc>
                  <a:txBody>
                    <a:bodyPr/>
                    <a:p>
                      <a:pPr>
                        <a:buNone/>
                      </a:pPr>
                      <a:endParaRPr lang="zh-CN" altLang="en-US"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C</a:t>
                      </a:r>
                      <a:r>
                        <a:rPr lang="en-US" altLang="zh-CN" sz="900" baseline="-25000">
                          <a:solidFill>
                            <a:schemeClr val="tx1"/>
                          </a:solidFill>
                          <a:ea typeface="微软雅黑" panose="020B0503020204020204" charset="-122"/>
                        </a:rPr>
                        <a:t>0/</a:t>
                      </a:r>
                      <a:r>
                        <a:rPr lang="en-US" altLang="zh-CN" sz="900">
                          <a:solidFill>
                            <a:schemeClr val="tx1"/>
                          </a:solidFill>
                          <a:ea typeface="微软雅黑" panose="020B0503020204020204" charset="-122"/>
                        </a:rPr>
                        <a:t>C</a:t>
                      </a:r>
                      <a:r>
                        <a:rPr lang="en-US" altLang="zh-CN" sz="900" baseline="-25000">
                          <a:solidFill>
                            <a:schemeClr val="tx1"/>
                          </a:solidFill>
                          <a:ea typeface="微软雅黑" panose="020B0503020204020204" charset="-122"/>
                        </a:rPr>
                        <a:t>max</a:t>
                      </a:r>
                      <a:r>
                        <a:rPr lang="zh-CN" altLang="en-US" sz="900" baseline="-25000">
                          <a:solidFill>
                            <a:schemeClr val="tx1"/>
                          </a:solidFill>
                          <a:ea typeface="微软雅黑" panose="020B0503020204020204" charset="-122"/>
                        </a:rPr>
                        <a:t>（(ng/mL)）</a:t>
                      </a:r>
                      <a:endParaRPr lang="zh-CN" altLang="en-US" sz="900" baseline="-250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zh-CN" altLang="en-US" sz="900">
                          <a:solidFill>
                            <a:schemeClr val="tx1"/>
                          </a:solidFill>
                          <a:ea typeface="微软雅黑" panose="020B0503020204020204" charset="-122"/>
                        </a:rPr>
                        <a:t>AUC</a:t>
                      </a:r>
                      <a:r>
                        <a:rPr lang="zh-CN" altLang="en-US" sz="900" baseline="-25000">
                          <a:solidFill>
                            <a:schemeClr val="tx1"/>
                          </a:solidFill>
                          <a:ea typeface="微软雅黑" panose="020B0503020204020204" charset="-122"/>
                        </a:rPr>
                        <a:t>0-t</a:t>
                      </a:r>
                      <a:r>
                        <a:rPr lang="zh-CN" altLang="en-US" sz="900">
                          <a:solidFill>
                            <a:schemeClr val="tx1"/>
                          </a:solidFill>
                          <a:ea typeface="微软雅黑" panose="020B0503020204020204" charset="-122"/>
                          <a:sym typeface="+mn-ea"/>
                        </a:rPr>
                        <a:t>(h·ng/mL)</a:t>
                      </a:r>
                      <a:endParaRPr lang="zh-CN" altLang="en-US" sz="900" baseline="-25000">
                        <a:solidFill>
                          <a:schemeClr val="tx1"/>
                        </a:solidFill>
                        <a:ea typeface="微软雅黑" panose="020B0503020204020204" charset="-122"/>
                        <a:sym typeface="+mn-ea"/>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zh-CN" altLang="en-US" sz="900">
                          <a:solidFill>
                            <a:schemeClr val="tx1"/>
                          </a:solidFill>
                          <a:ea typeface="微软雅黑" panose="020B0503020204020204" charset="-122"/>
                        </a:rPr>
                        <a:t>AUC</a:t>
                      </a:r>
                      <a:r>
                        <a:rPr lang="zh-CN" altLang="en-US" sz="900" baseline="-25000">
                          <a:solidFill>
                            <a:schemeClr val="tx1"/>
                          </a:solidFill>
                          <a:ea typeface="微软雅黑" panose="020B0503020204020204" charset="-122"/>
                        </a:rPr>
                        <a:t>0-∞</a:t>
                      </a:r>
                      <a:r>
                        <a:rPr lang="zh-CN" altLang="en-US" sz="900">
                          <a:solidFill>
                            <a:schemeClr val="tx1"/>
                          </a:solidFill>
                          <a:ea typeface="微软雅黑" panose="020B0503020204020204" charset="-122"/>
                        </a:rPr>
                        <a:t> (h·ng/mL)</a:t>
                      </a:r>
                      <a:endParaRPr lang="zh-CN" altLang="en-US"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t</a:t>
                      </a:r>
                      <a:r>
                        <a:rPr lang="en-US" altLang="zh-CN" sz="900" baseline="-25000">
                          <a:solidFill>
                            <a:schemeClr val="tx1"/>
                          </a:solidFill>
                          <a:ea typeface="微软雅黑" panose="020B0503020204020204" charset="-122"/>
                        </a:rPr>
                        <a:t>1/2</a:t>
                      </a:r>
                      <a:r>
                        <a:rPr lang="zh-CN" altLang="en-US" sz="900" baseline="-25000">
                          <a:solidFill>
                            <a:schemeClr val="tx1"/>
                          </a:solidFill>
                          <a:ea typeface="微软雅黑" panose="020B0503020204020204" charset="-122"/>
                        </a:rPr>
                        <a:t>（</a:t>
                      </a:r>
                      <a:r>
                        <a:rPr lang="en-US" altLang="zh-CN" sz="900" baseline="-25000">
                          <a:solidFill>
                            <a:schemeClr val="tx1"/>
                          </a:solidFill>
                          <a:ea typeface="微软雅黑" panose="020B0503020204020204" charset="-122"/>
                        </a:rPr>
                        <a:t>h</a:t>
                      </a:r>
                      <a:r>
                        <a:rPr lang="zh-CN" altLang="en-US" sz="900" baseline="-25000">
                          <a:solidFill>
                            <a:schemeClr val="tx1"/>
                          </a:solidFill>
                          <a:ea typeface="微软雅黑" panose="020B0503020204020204" charset="-122"/>
                        </a:rPr>
                        <a:t>）</a:t>
                      </a:r>
                      <a:endParaRPr lang="zh-CN" altLang="en-US" sz="900" baseline="-250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MRT</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h</a:t>
                      </a:r>
                      <a:r>
                        <a:rPr lang="zh-CN" altLang="en-US" sz="900">
                          <a:solidFill>
                            <a:schemeClr val="tx1"/>
                          </a:solidFill>
                          <a:ea typeface="微软雅黑" panose="020B0503020204020204" charset="-122"/>
                        </a:rPr>
                        <a:t>）</a:t>
                      </a:r>
                      <a:endParaRPr lang="zh-CN" altLang="en-US"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r h="342265">
                <a:tc>
                  <a:txBody>
                    <a:bodyPr/>
                    <a:p>
                      <a:pPr>
                        <a:buNone/>
                      </a:pPr>
                      <a:r>
                        <a:rPr lang="en-US" altLang="zh-CN" sz="900">
                          <a:solidFill>
                            <a:schemeClr val="tx1"/>
                          </a:solidFill>
                          <a:ea typeface="微软雅黑" panose="020B0503020204020204" charset="-122"/>
                        </a:rPr>
                        <a:t>A</a:t>
                      </a:r>
                      <a:r>
                        <a:rPr lang="zh-CN" altLang="en-US" sz="900">
                          <a:solidFill>
                            <a:schemeClr val="tx1"/>
                          </a:solidFill>
                          <a:ea typeface="微软雅黑" panose="020B0503020204020204" charset="-122"/>
                        </a:rPr>
                        <a:t>组</a:t>
                      </a:r>
                      <a:r>
                        <a:rPr lang="zh-CN" altLang="en-US" sz="900">
                          <a:solidFill>
                            <a:schemeClr val="tx1"/>
                          </a:solidFill>
                          <a:ea typeface="微软雅黑" panose="020B0503020204020204" charset="-122"/>
                          <a:sym typeface="+mn-ea"/>
                        </a:rPr>
                        <a:t>（静滴间苯三酚</a:t>
                      </a:r>
                      <a:r>
                        <a:rPr lang="en-US" altLang="zh-CN" sz="900">
                          <a:solidFill>
                            <a:schemeClr val="tx1"/>
                          </a:solidFill>
                          <a:ea typeface="微软雅黑" panose="020B0503020204020204" charset="-122"/>
                          <a:sym typeface="+mn-ea"/>
                        </a:rPr>
                        <a:t>40mg</a:t>
                      </a:r>
                      <a:r>
                        <a:rPr lang="zh-CN" altLang="en-US" sz="900">
                          <a:solidFill>
                            <a:schemeClr val="tx1"/>
                          </a:solidFill>
                          <a:ea typeface="微软雅黑" panose="020B0503020204020204" charset="-122"/>
                          <a:sym typeface="+mn-ea"/>
                        </a:rPr>
                        <a:t>）</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sym typeface="+mn-ea"/>
                        </a:rPr>
                        <a:t>C</a:t>
                      </a:r>
                      <a:r>
                        <a:rPr lang="en-US" altLang="zh-CN" sz="900" baseline="-25000">
                          <a:solidFill>
                            <a:schemeClr val="tx1"/>
                          </a:solidFill>
                          <a:ea typeface="微软雅黑" panose="020B0503020204020204" charset="-122"/>
                          <a:sym typeface="+mn-ea"/>
                        </a:rPr>
                        <a:t>0</a:t>
                      </a:r>
                      <a:r>
                        <a:rPr lang="zh-CN" altLang="en-US" sz="900" baseline="-25000">
                          <a:solidFill>
                            <a:schemeClr val="tx1"/>
                          </a:solidFill>
                          <a:ea typeface="微软雅黑" panose="020B0503020204020204" charset="-122"/>
                          <a:sym typeface="+mn-ea"/>
                        </a:rPr>
                        <a:t>：</a:t>
                      </a:r>
                      <a:r>
                        <a:rPr lang="zh-CN" altLang="en-US" sz="900">
                          <a:solidFill>
                            <a:schemeClr val="tx1"/>
                          </a:solidFill>
                          <a:ea typeface="微软雅黑" panose="020B0503020204020204" charset="-122"/>
                          <a:sym typeface="+mn-ea"/>
                        </a:rPr>
                        <a:t>1607.2±375.23</a:t>
                      </a:r>
                      <a:endParaRPr lang="zh-CN" altLang="en-US" sz="900">
                        <a:solidFill>
                          <a:schemeClr val="tx1"/>
                        </a:solidFill>
                        <a:ea typeface="微软雅黑" panose="020B0503020204020204" charset="-122"/>
                        <a:sym typeface="+mn-ea"/>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385.41</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104.34</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398.79</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104.15</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1.28</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0.18</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1.53</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0.2</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r h="388620">
                <a:tc>
                  <a:txBody>
                    <a:bodyPr/>
                    <a:p>
                      <a:pPr>
                        <a:buNone/>
                      </a:pPr>
                      <a:r>
                        <a:rPr lang="en-US" altLang="zh-CN" sz="900">
                          <a:solidFill>
                            <a:schemeClr val="tx1"/>
                          </a:solidFill>
                          <a:ea typeface="微软雅黑" panose="020B0503020204020204" charset="-122"/>
                        </a:rPr>
                        <a:t>B</a:t>
                      </a:r>
                      <a:r>
                        <a:rPr lang="zh-CN" altLang="en-US" sz="900">
                          <a:solidFill>
                            <a:schemeClr val="tx1"/>
                          </a:solidFill>
                          <a:ea typeface="微软雅黑" panose="020B0503020204020204" charset="-122"/>
                        </a:rPr>
                        <a:t>组</a:t>
                      </a:r>
                      <a:r>
                        <a:rPr lang="en-US" altLang="zh-CN" sz="900">
                          <a:solidFill>
                            <a:schemeClr val="tx1"/>
                          </a:solidFill>
                          <a:ea typeface="微软雅黑" panose="020B0503020204020204" charset="-122"/>
                        </a:rPr>
                        <a:t>(</a:t>
                      </a:r>
                      <a:r>
                        <a:rPr lang="zh-CN" altLang="en-US" sz="900">
                          <a:ea typeface="微软雅黑" panose="020B0503020204020204" charset="-122"/>
                          <a:sym typeface="+mn-ea"/>
                        </a:rPr>
                        <a:t>口服间苯三酚</a:t>
                      </a:r>
                      <a:r>
                        <a:rPr lang="en-US" altLang="zh-CN" sz="900">
                          <a:ea typeface="微软雅黑" panose="020B0503020204020204" charset="-122"/>
                          <a:sym typeface="+mn-ea"/>
                        </a:rPr>
                        <a:t>160mg)</a:t>
                      </a:r>
                      <a:endParaRPr lang="zh-CN" altLang="en-US"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sym typeface="+mn-ea"/>
                        </a:rPr>
                        <a:t>C</a:t>
                      </a:r>
                      <a:r>
                        <a:rPr lang="en-US" altLang="zh-CN" sz="900" baseline="-25000">
                          <a:solidFill>
                            <a:schemeClr val="tx1"/>
                          </a:solidFill>
                          <a:ea typeface="微软雅黑" panose="020B0503020204020204" charset="-122"/>
                          <a:sym typeface="+mn-ea"/>
                        </a:rPr>
                        <a:t>max</a:t>
                      </a:r>
                      <a:r>
                        <a:rPr lang="zh-CN" altLang="en-US" sz="900">
                          <a:solidFill>
                            <a:schemeClr val="tx1"/>
                          </a:solidFill>
                          <a:ea typeface="微软雅黑" panose="020B0503020204020204" charset="-122"/>
                        </a:rPr>
                        <a:t>384.25±125.14 </a:t>
                      </a:r>
                      <a:endParaRPr lang="zh-CN" altLang="en-US"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631.65</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146.74</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644.75</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146.86</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1.31</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0.17</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a:buNone/>
                      </a:pPr>
                      <a:r>
                        <a:rPr lang="en-US" altLang="zh-CN" sz="900">
                          <a:solidFill>
                            <a:schemeClr val="tx1"/>
                          </a:solidFill>
                          <a:ea typeface="微软雅黑" panose="020B0503020204020204" charset="-122"/>
                        </a:rPr>
                        <a:t>1.77</a:t>
                      </a:r>
                      <a:r>
                        <a:rPr lang="zh-CN" altLang="en-US" sz="900">
                          <a:solidFill>
                            <a:schemeClr val="tx1"/>
                          </a:solidFill>
                          <a:ea typeface="微软雅黑" panose="020B0503020204020204" charset="-122"/>
                        </a:rPr>
                        <a:t>±</a:t>
                      </a:r>
                      <a:r>
                        <a:rPr lang="en-US" altLang="zh-CN" sz="900">
                          <a:solidFill>
                            <a:schemeClr val="tx1"/>
                          </a:solidFill>
                          <a:ea typeface="微软雅黑" panose="020B0503020204020204" charset="-122"/>
                        </a:rPr>
                        <a:t>0.25</a:t>
                      </a:r>
                      <a:endParaRPr lang="en-US" altLang="zh-CN" sz="900">
                        <a:solidFill>
                          <a:schemeClr val="tx1"/>
                        </a:solidFill>
                        <a:ea typeface="微软雅黑" panose="020B0503020204020204" charset="-122"/>
                      </a:endParaRPr>
                    </a:p>
                  </a:txBody>
                  <a:tcP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r>
            </a:tbl>
          </a:graphicData>
        </a:graphic>
      </p:graphicFrame>
      <p:sp>
        <p:nvSpPr>
          <p:cNvPr id="18" name="文本框 17"/>
          <p:cNvSpPr txBox="1"/>
          <p:nvPr/>
        </p:nvSpPr>
        <p:spPr>
          <a:xfrm>
            <a:off x="228600" y="5410200"/>
            <a:ext cx="6096000" cy="583565"/>
          </a:xfrm>
          <a:prstGeom prst="rect">
            <a:avLst/>
          </a:prstGeom>
          <a:noFill/>
        </p:spPr>
        <p:txBody>
          <a:bodyPr wrap="square" rtlCol="0" anchor="t">
            <a:spAutoFit/>
          </a:bodyPr>
          <a:p>
            <a:r>
              <a:rPr lang="zh-CN" altLang="en-US" sz="1600" b="1">
                <a:sym typeface="+mn-ea"/>
              </a:rPr>
              <a:t>结果显示：</a:t>
            </a:r>
            <a:r>
              <a:rPr lang="zh-CN" altLang="en-US" sz="1600">
                <a:solidFill>
                  <a:srgbClr val="FF0000"/>
                </a:solidFill>
                <a:sym typeface="+mn-ea"/>
              </a:rPr>
              <a:t>间苯三酚口服和静脉给药</a:t>
            </a:r>
            <a:r>
              <a:rPr lang="en-US" altLang="zh-CN" sz="1600">
                <a:solidFill>
                  <a:srgbClr val="FF0000"/>
                </a:solidFill>
                <a:sym typeface="+mn-ea"/>
              </a:rPr>
              <a:t>t</a:t>
            </a:r>
            <a:r>
              <a:rPr lang="en-US" altLang="zh-CN" sz="1600" baseline="-25000">
                <a:solidFill>
                  <a:srgbClr val="FF0000"/>
                </a:solidFill>
                <a:sym typeface="+mn-ea"/>
              </a:rPr>
              <a:t>1/2</a:t>
            </a:r>
            <a:r>
              <a:rPr lang="zh-CN" altLang="en-US" sz="1600">
                <a:solidFill>
                  <a:srgbClr val="FF0000"/>
                </a:solidFill>
                <a:sym typeface="+mn-ea"/>
              </a:rPr>
              <a:t>和</a:t>
            </a:r>
            <a:r>
              <a:rPr lang="en-US" altLang="zh-CN" sz="1600">
                <a:solidFill>
                  <a:srgbClr val="FF0000"/>
                </a:solidFill>
                <a:sym typeface="+mn-ea"/>
              </a:rPr>
              <a:t>MRT</a:t>
            </a:r>
            <a:r>
              <a:rPr lang="zh-CN" altLang="en-US" sz="1600">
                <a:solidFill>
                  <a:srgbClr val="FF0000"/>
                </a:solidFill>
                <a:sym typeface="+mn-ea"/>
              </a:rPr>
              <a:t>基本相当，</a:t>
            </a:r>
            <a:r>
              <a:rPr lang="zh-CN" altLang="en-US" sz="1600" b="1">
                <a:solidFill>
                  <a:srgbClr val="FF0000"/>
                </a:solidFill>
                <a:sym typeface="+mn-ea"/>
              </a:rPr>
              <a:t>研究剂量下口服给药血药浓度更稳定</a:t>
            </a:r>
            <a:endParaRPr lang="zh-CN" altLang="en-US" sz="1600" b="1">
              <a:solidFill>
                <a:srgbClr val="FF0000"/>
              </a:solidFill>
              <a:sym typeface="+mn-ea"/>
            </a:endParaRPr>
          </a:p>
        </p:txBody>
      </p:sp>
      <p:graphicFrame>
        <p:nvGraphicFramePr>
          <p:cNvPr id="4" name="表格 3"/>
          <p:cNvGraphicFramePr/>
          <p:nvPr/>
        </p:nvGraphicFramePr>
        <p:xfrm>
          <a:off x="6858000" y="1447800"/>
          <a:ext cx="5107940" cy="4036695"/>
        </p:xfrm>
        <a:graphic>
          <a:graphicData uri="http://schemas.openxmlformats.org/drawingml/2006/table">
            <a:tbl>
              <a:tblPr firstRow="1">
                <a:tableStyleId>{DB9970C6-3B21-4D41-949D-B7F8AB0450C0}</a:tableStyleId>
              </a:tblPr>
              <a:tblGrid>
                <a:gridCol w="991870"/>
                <a:gridCol w="861695"/>
                <a:gridCol w="1549400"/>
                <a:gridCol w="1704975"/>
              </a:tblGrid>
              <a:tr h="653415">
                <a:tc>
                  <a:txBody>
                    <a:bodyPr/>
                    <a:p>
                      <a:pPr>
                        <a:buNone/>
                      </a:pPr>
                      <a:r>
                        <a:rPr lang="zh-CN" altLang="en-US" sz="1200">
                          <a:latin typeface="微软雅黑" panose="020B0503020204020204" charset="-122"/>
                          <a:ea typeface="微软雅黑" panose="020B0503020204020204" charset="-122"/>
                        </a:rPr>
                        <a:t>产品</a:t>
                      </a:r>
                      <a:endParaRPr lang="zh-CN" altLang="en-US" sz="1200">
                        <a:latin typeface="微软雅黑" panose="020B0503020204020204" charset="-122"/>
                        <a:ea typeface="微软雅黑" panose="020B0503020204020204" charset="-122"/>
                      </a:endParaRPr>
                    </a:p>
                  </a:txBody>
                  <a:tcPr/>
                </a:tc>
                <a:tc>
                  <a:txBody>
                    <a:bodyPr/>
                    <a:p>
                      <a:pPr>
                        <a:buNone/>
                      </a:pPr>
                      <a:r>
                        <a:rPr lang="zh-CN" altLang="zh-CN" sz="1200">
                          <a:latin typeface="微软雅黑" panose="020B0503020204020204" charset="-122"/>
                          <a:ea typeface="微软雅黑" panose="020B0503020204020204" charset="-122"/>
                          <a:sym typeface="+mn-ea"/>
                        </a:rPr>
                        <a:t>血药浓度达峰时间</a:t>
                      </a:r>
                      <a:endParaRPr lang="zh-CN" altLang="zh-CN" sz="1200">
                        <a:latin typeface="微软雅黑" panose="020B0503020204020204" charset="-122"/>
                        <a:ea typeface="微软雅黑" panose="020B0503020204020204" charset="-122"/>
                        <a:sym typeface="+mn-ea"/>
                      </a:endParaRPr>
                    </a:p>
                  </a:txBody>
                  <a:tcPr/>
                </a:tc>
                <a:tc>
                  <a:txBody>
                    <a:bodyPr/>
                    <a:p>
                      <a:pPr>
                        <a:buNone/>
                      </a:pPr>
                      <a:r>
                        <a:rPr lang="zh-CN" altLang="en-US" sz="1200">
                          <a:latin typeface="微软雅黑" panose="020B0503020204020204" charset="-122"/>
                          <a:ea typeface="微软雅黑" panose="020B0503020204020204" charset="-122"/>
                          <a:sym typeface="+mn-ea"/>
                        </a:rPr>
                        <a:t>作用特点</a:t>
                      </a:r>
                      <a:endParaRPr lang="zh-CN" altLang="en-US" sz="1200">
                        <a:latin typeface="微软雅黑" panose="020B0503020204020204" charset="-122"/>
                        <a:ea typeface="微软雅黑" panose="020B0503020204020204" charset="-122"/>
                        <a:sym typeface="+mn-ea"/>
                      </a:endParaRPr>
                    </a:p>
                  </a:txBody>
                  <a:tcPr/>
                </a:tc>
                <a:tc>
                  <a:txBody>
                    <a:bodyPr/>
                    <a:p>
                      <a:pPr>
                        <a:buNone/>
                      </a:pPr>
                      <a:r>
                        <a:rPr lang="zh-CN" altLang="en-US" sz="1200">
                          <a:latin typeface="微软雅黑" panose="020B0503020204020204" charset="-122"/>
                          <a:ea typeface="微软雅黑" panose="020B0503020204020204" charset="-122"/>
                          <a:sym typeface="+mn-ea"/>
                        </a:rPr>
                        <a:t>禁忌人群</a:t>
                      </a:r>
                      <a:endParaRPr lang="zh-CN" altLang="en-US" sz="1200">
                        <a:latin typeface="微软雅黑" panose="020B0503020204020204" charset="-122"/>
                        <a:ea typeface="微软雅黑" panose="020B0503020204020204" charset="-122"/>
                        <a:sym typeface="+mn-ea"/>
                      </a:endParaRPr>
                    </a:p>
                  </a:txBody>
                  <a:tcPr/>
                </a:tc>
              </a:tr>
              <a:tr h="380365">
                <a:tc>
                  <a:txBody>
                    <a:bodyPr/>
                    <a:p>
                      <a:pPr>
                        <a:buNone/>
                      </a:pPr>
                      <a:r>
                        <a:rPr lang="zh-CN" altLang="en-US" sz="1200">
                          <a:latin typeface="微软雅黑" panose="020B0503020204020204" charset="-122"/>
                          <a:ea typeface="微软雅黑" panose="020B0503020204020204" charset="-122"/>
                          <a:sym typeface="+mn-ea"/>
                        </a:rPr>
                        <a:t>间苯三酚口崩片</a:t>
                      </a:r>
                      <a:endParaRPr lang="zh-CN" altLang="en-US" sz="1200">
                        <a:latin typeface="微软雅黑" panose="020B0503020204020204" charset="-122"/>
                        <a:ea typeface="微软雅黑" panose="020B0503020204020204" charset="-122"/>
                        <a:sym typeface="+mn-ea"/>
                      </a:endParaRPr>
                    </a:p>
                  </a:txBody>
                  <a:tcPr/>
                </a:tc>
                <a:tc>
                  <a:txBody>
                    <a:bodyPr/>
                    <a:p>
                      <a:pPr>
                        <a:buNone/>
                      </a:pPr>
                      <a:r>
                        <a:rPr lang="en-US" altLang="zh-CN" sz="1200">
                          <a:latin typeface="微软雅黑" panose="020B0503020204020204" charset="-122"/>
                          <a:ea typeface="微软雅黑" panose="020B0503020204020204" charset="-122"/>
                          <a:sym typeface="+mn-ea"/>
                        </a:rPr>
                        <a:t>15</a:t>
                      </a:r>
                      <a:r>
                        <a:rPr lang="zh-CN" altLang="en-US" sz="1200">
                          <a:latin typeface="微软雅黑" panose="020B0503020204020204" charset="-122"/>
                          <a:ea typeface="微软雅黑" panose="020B0503020204020204" charset="-122"/>
                          <a:sym typeface="+mn-ea"/>
                        </a:rPr>
                        <a:t>分钟</a:t>
                      </a:r>
                      <a:endParaRPr lang="zh-CN" altLang="en-US" sz="1200">
                        <a:latin typeface="微软雅黑" panose="020B0503020204020204" charset="-122"/>
                        <a:ea typeface="微软雅黑" panose="020B0503020204020204" charset="-122"/>
                      </a:endParaRPr>
                    </a:p>
                    <a:p>
                      <a:pPr>
                        <a:buNone/>
                      </a:pPr>
                      <a:endParaRPr lang="zh-CN" altLang="en-US"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内脏平滑肌痉挛性疼痛</a:t>
                      </a:r>
                      <a:r>
                        <a:rPr lang="en-US" altLang="zh-CN" sz="1200">
                          <a:latin typeface="微软雅黑" panose="020B0503020204020204" charset="-122"/>
                          <a:ea typeface="微软雅黑" panose="020B0503020204020204" charset="-122"/>
                          <a:sym typeface="+mn-ea"/>
                        </a:rPr>
                        <a:t>‌</a:t>
                      </a:r>
                      <a:endParaRPr lang="en-US" altLang="zh-CN" sz="1200">
                        <a:latin typeface="微软雅黑" panose="020B0503020204020204" charset="-122"/>
                        <a:ea typeface="微软雅黑" panose="020B0503020204020204" charset="-122"/>
                      </a:endParaRPr>
                    </a:p>
                    <a:p>
                      <a:pPr>
                        <a:buNone/>
                      </a:pPr>
                      <a:endParaRPr lang="zh-CN" altLang="en-US"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仅过敏人群禁用。孕妇可用，孕早期＜</a:t>
                      </a:r>
                      <a:r>
                        <a:rPr lang="en-US" altLang="zh-CN" sz="1200">
                          <a:latin typeface="微软雅黑" panose="020B0503020204020204" charset="-122"/>
                          <a:ea typeface="微软雅黑" panose="020B0503020204020204" charset="-122"/>
                          <a:sym typeface="+mn-ea"/>
                        </a:rPr>
                        <a:t>20</a:t>
                      </a:r>
                      <a:r>
                        <a:rPr lang="zh-CN" altLang="en-US" sz="1200">
                          <a:latin typeface="微软雅黑" panose="020B0503020204020204" charset="-122"/>
                          <a:ea typeface="微软雅黑" panose="020B0503020204020204" charset="-122"/>
                          <a:sym typeface="+mn-ea"/>
                        </a:rPr>
                        <a:t>周可用。</a:t>
                      </a:r>
                      <a:endParaRPr lang="zh-CN" altLang="en-US" sz="1200">
                        <a:latin typeface="微软雅黑" panose="020B0503020204020204" charset="-122"/>
                        <a:ea typeface="微软雅黑" panose="020B0503020204020204" charset="-122"/>
                        <a:sym typeface="+mn-ea"/>
                      </a:endParaRPr>
                    </a:p>
                  </a:txBody>
                  <a:tcPr/>
                </a:tc>
              </a:tr>
              <a:tr h="380365">
                <a:tc>
                  <a:txBody>
                    <a:bodyPr/>
                    <a:p>
                      <a:pPr>
                        <a:buNone/>
                      </a:pPr>
                      <a:r>
                        <a:rPr lang="zh-CN" altLang="en-US" sz="1200">
                          <a:latin typeface="微软雅黑" panose="020B0503020204020204" charset="-122"/>
                          <a:ea typeface="微软雅黑" panose="020B0503020204020204" charset="-122"/>
                          <a:sym typeface="+mn-ea"/>
                        </a:rPr>
                        <a:t>盐酸罂粟碱片</a:t>
                      </a:r>
                      <a:endParaRPr lang="zh-CN" altLang="en-US" sz="1200">
                        <a:latin typeface="微软雅黑" panose="020B0503020204020204" charset="-122"/>
                        <a:ea typeface="微软雅黑" panose="020B0503020204020204" charset="-122"/>
                        <a:sym typeface="+mn-ea"/>
                      </a:endParaRPr>
                    </a:p>
                  </a:txBody>
                  <a:tcPr/>
                </a:tc>
                <a:tc>
                  <a:txBody>
                    <a:bodyPr/>
                    <a:p>
                      <a:pPr>
                        <a:buNone/>
                      </a:pPr>
                      <a:r>
                        <a:rPr lang="en-US" altLang="zh-CN" sz="1200">
                          <a:latin typeface="微软雅黑" panose="020B0503020204020204" charset="-122"/>
                          <a:ea typeface="微软雅黑" panose="020B0503020204020204" charset="-122"/>
                        </a:rPr>
                        <a:t>1h</a:t>
                      </a:r>
                      <a:endParaRPr lang="en-US" altLang="zh-CN"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血管扩张剂，兼有弱解痉作用</a:t>
                      </a:r>
                      <a:endParaRPr lang="zh-CN" altLang="en-US" sz="1200">
                        <a:latin typeface="微软雅黑" panose="020B0503020204020204" charset="-122"/>
                        <a:ea typeface="微软雅黑" panose="020B0503020204020204" charset="-122"/>
                      </a:endParaRPr>
                    </a:p>
                    <a:p>
                      <a:pPr>
                        <a:buNone/>
                      </a:pPr>
                      <a:endParaRPr lang="zh-CN" altLang="en-US"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青光眼、严重心功能不全禁用</a:t>
                      </a:r>
                      <a:endParaRPr lang="zh-CN" altLang="en-US" sz="1200">
                        <a:latin typeface="微软雅黑" panose="020B0503020204020204" charset="-122"/>
                        <a:ea typeface="微软雅黑" panose="020B0503020204020204" charset="-122"/>
                      </a:endParaRPr>
                    </a:p>
                    <a:p>
                      <a:pPr>
                        <a:buNone/>
                      </a:pPr>
                      <a:r>
                        <a:rPr lang="zh-CN" altLang="en-US" sz="1200">
                          <a:latin typeface="微软雅黑" panose="020B0503020204020204" charset="-122"/>
                          <a:ea typeface="微软雅黑" panose="020B0503020204020204" charset="-122"/>
                          <a:sym typeface="+mn-ea"/>
                        </a:rPr>
                        <a:t>孕妇慎用</a:t>
                      </a:r>
                      <a:endParaRPr lang="zh-CN" altLang="en-US" sz="1200">
                        <a:latin typeface="微软雅黑" panose="020B0503020204020204" charset="-122"/>
                        <a:ea typeface="微软雅黑" panose="020B0503020204020204" charset="-122"/>
                        <a:sym typeface="+mn-ea"/>
                      </a:endParaRPr>
                    </a:p>
                  </a:txBody>
                  <a:tcPr/>
                </a:tc>
              </a:tr>
              <a:tr h="380365">
                <a:tc>
                  <a:txBody>
                    <a:bodyPr/>
                    <a:p>
                      <a:pPr>
                        <a:buNone/>
                      </a:pPr>
                      <a:r>
                        <a:rPr lang="zh-CN" altLang="en-US" sz="1200">
                          <a:latin typeface="微软雅黑" panose="020B0503020204020204" charset="-122"/>
                          <a:ea typeface="微软雅黑" panose="020B0503020204020204" charset="-122"/>
                          <a:sym typeface="+mn-ea"/>
                        </a:rPr>
                        <a:t>氢溴酸山莨菪碱片</a:t>
                      </a:r>
                      <a:endParaRPr lang="zh-CN" altLang="en-US" sz="1200">
                        <a:latin typeface="微软雅黑" panose="020B0503020204020204" charset="-122"/>
                        <a:ea typeface="微软雅黑" panose="020B0503020204020204" charset="-122"/>
                        <a:sym typeface="+mn-ea"/>
                      </a:endParaRPr>
                    </a:p>
                  </a:txBody>
                  <a:tcPr/>
                </a:tc>
                <a:tc>
                  <a:txBody>
                    <a:bodyPr/>
                    <a:p>
                      <a:pPr>
                        <a:buNone/>
                      </a:pPr>
                      <a:r>
                        <a:rPr lang="en-US" altLang="zh-CN" sz="1200">
                          <a:latin typeface="微软雅黑" panose="020B0503020204020204" charset="-122"/>
                          <a:ea typeface="微软雅黑" panose="020B0503020204020204" charset="-122"/>
                        </a:rPr>
                        <a:t>15-60</a:t>
                      </a:r>
                      <a:r>
                        <a:rPr lang="zh-CN" altLang="en-US" sz="1200">
                          <a:latin typeface="微软雅黑" panose="020B0503020204020204" charset="-122"/>
                          <a:ea typeface="微软雅黑" panose="020B0503020204020204" charset="-122"/>
                        </a:rPr>
                        <a:t>分钟</a:t>
                      </a:r>
                      <a:endParaRPr lang="zh-CN" altLang="en-US" sz="1200">
                        <a:latin typeface="微软雅黑" panose="020B0503020204020204" charset="-122"/>
                        <a:ea typeface="微软雅黑" panose="020B0503020204020204" charset="-122"/>
                      </a:endParaRPr>
                    </a:p>
                  </a:txBody>
                  <a:tcPr/>
                </a:tc>
                <a:tc>
                  <a:txBody>
                    <a:bodyPr/>
                    <a:p>
                      <a:pPr>
                        <a:buNone/>
                      </a:pPr>
                      <a:r>
                        <a:rPr lang="en-US" altLang="zh-CN" sz="1200">
                          <a:latin typeface="微软雅黑" panose="020B0503020204020204" charset="-122"/>
                          <a:ea typeface="微软雅黑" panose="020B0503020204020204" charset="-122"/>
                        </a:rPr>
                        <a:t> M </a:t>
                      </a:r>
                      <a:r>
                        <a:rPr lang="zh-CN" altLang="en-US" sz="1200">
                          <a:latin typeface="微软雅黑" panose="020B0503020204020204" charset="-122"/>
                          <a:ea typeface="微软雅黑" panose="020B0503020204020204" charset="-122"/>
                        </a:rPr>
                        <a:t>胆碱受体拮抗剂</a:t>
                      </a:r>
                      <a:endParaRPr lang="zh-CN" altLang="en-US"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颅内压增高、脑出血急性期、青光眼、幽门梗阻者、肠梗阻及前列腺肥大者禁用</a:t>
                      </a:r>
                      <a:r>
                        <a:rPr lang="en-US" altLang="zh-CN" sz="1200">
                          <a:latin typeface="微软雅黑" panose="020B0503020204020204" charset="-122"/>
                          <a:ea typeface="微软雅黑" panose="020B0503020204020204" charset="-122"/>
                          <a:sym typeface="+mn-ea"/>
                        </a:rPr>
                        <a:t> </a:t>
                      </a:r>
                      <a:r>
                        <a:rPr lang="zh-CN" altLang="en-US" sz="1200">
                          <a:latin typeface="微软雅黑" panose="020B0503020204020204" charset="-122"/>
                          <a:ea typeface="微软雅黑" panose="020B0503020204020204" charset="-122"/>
                          <a:sym typeface="+mn-ea"/>
                        </a:rPr>
                        <a:t>；孕妇禁用</a:t>
                      </a:r>
                      <a:endParaRPr lang="zh-CN" altLang="en-US" sz="1200">
                        <a:latin typeface="微软雅黑" panose="020B0503020204020204" charset="-122"/>
                        <a:ea typeface="微软雅黑" panose="020B0503020204020204" charset="-122"/>
                        <a:sym typeface="+mn-ea"/>
                      </a:endParaRPr>
                    </a:p>
                  </a:txBody>
                  <a:tcPr/>
                </a:tc>
              </a:tr>
              <a:tr h="381000">
                <a:tc>
                  <a:txBody>
                    <a:bodyPr/>
                    <a:p>
                      <a:pPr>
                        <a:buNone/>
                      </a:pPr>
                      <a:r>
                        <a:rPr lang="zh-CN" altLang="en-US" sz="1200">
                          <a:latin typeface="微软雅黑" panose="020B0503020204020204" charset="-122"/>
                          <a:ea typeface="微软雅黑" panose="020B0503020204020204" charset="-122"/>
                          <a:sym typeface="+mn-ea"/>
                        </a:rPr>
                        <a:t>匹维溴铵片</a:t>
                      </a:r>
                      <a:endParaRPr lang="zh-CN" altLang="en-US" sz="1200">
                        <a:latin typeface="微软雅黑" panose="020B0503020204020204" charset="-122"/>
                        <a:ea typeface="微软雅黑" panose="020B0503020204020204" charset="-122"/>
                        <a:sym typeface="+mn-ea"/>
                      </a:endParaRPr>
                    </a:p>
                  </a:txBody>
                  <a:tcPr/>
                </a:tc>
                <a:tc>
                  <a:txBody>
                    <a:bodyPr/>
                    <a:p>
                      <a:pPr>
                        <a:buNone/>
                      </a:pPr>
                      <a:r>
                        <a:rPr lang="en-US" altLang="zh-CN" sz="1200">
                          <a:latin typeface="微软雅黑" panose="020B0503020204020204" charset="-122"/>
                          <a:ea typeface="微软雅黑" panose="020B0503020204020204" charset="-122"/>
                          <a:sym typeface="+mn-ea"/>
                        </a:rPr>
                        <a:t>1h</a:t>
                      </a:r>
                      <a:endParaRPr lang="en-US" altLang="zh-CN" sz="1200">
                        <a:latin typeface="微软雅黑" panose="020B0503020204020204" charset="-122"/>
                        <a:ea typeface="微软雅黑" panose="020B0503020204020204" charset="-122"/>
                        <a:sym typeface="+mn-ea"/>
                      </a:endParaRPr>
                    </a:p>
                  </a:txBody>
                  <a:tcPr/>
                </a:tc>
                <a:tc>
                  <a:txBody>
                    <a:bodyPr/>
                    <a:p>
                      <a:pPr>
                        <a:buNone/>
                      </a:pPr>
                      <a:r>
                        <a:rPr lang="zh-CN" altLang="en-US" sz="1200">
                          <a:latin typeface="微软雅黑" panose="020B0503020204020204" charset="-122"/>
                          <a:ea typeface="微软雅黑" panose="020B0503020204020204" charset="-122"/>
                        </a:rPr>
                        <a:t>慢性肠道功能调节剂</a:t>
                      </a:r>
                      <a:endParaRPr lang="zh-CN" altLang="en-US" sz="1200">
                        <a:latin typeface="微软雅黑" panose="020B0503020204020204" charset="-122"/>
                        <a:ea typeface="微软雅黑" panose="020B0503020204020204" charset="-122"/>
                      </a:endParaRPr>
                    </a:p>
                  </a:txBody>
                  <a:tcPr/>
                </a:tc>
                <a:tc>
                  <a:txBody>
                    <a:bodyPr/>
                    <a:p>
                      <a:pPr>
                        <a:buNone/>
                      </a:pPr>
                      <a:r>
                        <a:rPr lang="zh-CN" altLang="en-US" sz="1200">
                          <a:latin typeface="微软雅黑" panose="020B0503020204020204" charset="-122"/>
                          <a:ea typeface="微软雅黑" panose="020B0503020204020204" charset="-122"/>
                          <a:sym typeface="+mn-ea"/>
                        </a:rPr>
                        <a:t>孕妇禁用</a:t>
                      </a:r>
                      <a:endParaRPr lang="zh-CN" altLang="en-US" sz="1200">
                        <a:latin typeface="微软雅黑" panose="020B0503020204020204" charset="-122"/>
                        <a:ea typeface="微软雅黑" panose="020B0503020204020204" charset="-122"/>
                        <a:sym typeface="+mn-ea"/>
                      </a:endParaRPr>
                    </a:p>
                  </a:txBody>
                  <a:tcPr/>
                </a:tc>
              </a:tr>
              <a:tr h="406400">
                <a:tc>
                  <a:txBody>
                    <a:bodyPr/>
                    <a:p>
                      <a:pPr>
                        <a:buNone/>
                      </a:pPr>
                      <a:r>
                        <a:rPr lang="zh-CN" altLang="en-US" sz="1200">
                          <a:latin typeface="微软雅黑" panose="020B0503020204020204" charset="-122"/>
                          <a:ea typeface="微软雅黑" panose="020B0503020204020204" charset="-122"/>
                          <a:sym typeface="+mn-ea"/>
                        </a:rPr>
                        <a:t>曲美布汀片</a:t>
                      </a:r>
                      <a:endParaRPr lang="zh-CN" altLang="en-US" sz="1200">
                        <a:latin typeface="微软雅黑" panose="020B0503020204020204" charset="-122"/>
                        <a:ea typeface="微软雅黑" panose="020B0503020204020204" charset="-122"/>
                        <a:sym typeface="+mn-ea"/>
                      </a:endParaRPr>
                    </a:p>
                  </a:txBody>
                  <a:tcPr/>
                </a:tc>
                <a:tc>
                  <a:txBody>
                    <a:bodyPr/>
                    <a:p>
                      <a:pPr>
                        <a:buNone/>
                      </a:pPr>
                      <a:r>
                        <a:rPr lang="en-US" altLang="zh-CN" sz="1200">
                          <a:latin typeface="微软雅黑" panose="020B0503020204020204" charset="-122"/>
                          <a:ea typeface="微软雅黑" panose="020B0503020204020204" charset="-122"/>
                          <a:sym typeface="+mn-ea"/>
                        </a:rPr>
                        <a:t>0.6h</a:t>
                      </a:r>
                      <a:endParaRPr lang="en-US" altLang="zh-CN" sz="1200">
                        <a:latin typeface="微软雅黑" panose="020B0503020204020204" charset="-122"/>
                        <a:ea typeface="微软雅黑" panose="020B0503020204020204" charset="-122"/>
                        <a:sym typeface="+mn-ea"/>
                      </a:endParaRPr>
                    </a:p>
                  </a:txBody>
                  <a:tcPr/>
                </a:tc>
                <a:tc>
                  <a:txBody>
                    <a:bodyPr/>
                    <a:p>
                      <a:pPr>
                        <a:buNone/>
                      </a:pPr>
                      <a:r>
                        <a:rPr lang="zh-CN" altLang="en-US" sz="1200">
                          <a:latin typeface="微软雅黑" panose="020B0503020204020204" charset="-122"/>
                          <a:ea typeface="微软雅黑" panose="020B0503020204020204" charset="-122"/>
                          <a:sym typeface="+mn-ea"/>
                        </a:rPr>
                        <a:t>双向调节胃肠动力，改善慢性紊乱</a:t>
                      </a:r>
                      <a:endParaRPr lang="zh-CN" altLang="en-US" sz="1200">
                        <a:latin typeface="微软雅黑" panose="020B0503020204020204" charset="-122"/>
                        <a:ea typeface="微软雅黑" panose="020B0503020204020204" charset="-122"/>
                        <a:sym typeface="+mn-ea"/>
                      </a:endParaRPr>
                    </a:p>
                  </a:txBody>
                  <a:tcPr/>
                </a:tc>
                <a:tc>
                  <a:txBody>
                    <a:bodyPr/>
                    <a:p>
                      <a:pPr>
                        <a:buNone/>
                      </a:pPr>
                      <a:r>
                        <a:rPr lang="zh-CN" altLang="en-US" sz="1200">
                          <a:latin typeface="微软雅黑" panose="020B0503020204020204" charset="-122"/>
                          <a:ea typeface="微软雅黑" panose="020B0503020204020204" charset="-122"/>
                          <a:sym typeface="+mn-ea"/>
                        </a:rPr>
                        <a:t>心动过速患者禁用</a:t>
                      </a:r>
                      <a:endParaRPr lang="zh-CN" altLang="en-US" sz="1200">
                        <a:latin typeface="微软雅黑" panose="020B0503020204020204" charset="-122"/>
                        <a:ea typeface="微软雅黑" panose="020B0503020204020204" charset="-122"/>
                        <a:sym typeface="+mn-ea"/>
                      </a:endParaRPr>
                    </a:p>
                    <a:p>
                      <a:pPr>
                        <a:buNone/>
                      </a:pPr>
                      <a:r>
                        <a:rPr lang="zh-CN" altLang="en-US" sz="1200">
                          <a:latin typeface="微软雅黑" panose="020B0503020204020204" charset="-122"/>
                          <a:ea typeface="微软雅黑" panose="020B0503020204020204" charset="-122"/>
                          <a:sym typeface="+mn-ea"/>
                        </a:rPr>
                        <a:t>孕妇慎用，儿童慎用，</a:t>
                      </a:r>
                      <a:r>
                        <a:rPr lang="en-US" altLang="zh-CN" sz="1200">
                          <a:latin typeface="微软雅黑" panose="020B0503020204020204" charset="-122"/>
                          <a:ea typeface="微软雅黑" panose="020B0503020204020204" charset="-122"/>
                          <a:sym typeface="+mn-ea"/>
                        </a:rPr>
                        <a:t>2</a:t>
                      </a:r>
                      <a:r>
                        <a:rPr lang="zh-CN" altLang="zh-CN" sz="1200">
                          <a:latin typeface="微软雅黑" panose="020B0503020204020204" charset="-122"/>
                          <a:ea typeface="微软雅黑" panose="020B0503020204020204" charset="-122"/>
                          <a:sym typeface="+mn-ea"/>
                        </a:rPr>
                        <a:t>岁以下</a:t>
                      </a:r>
                      <a:r>
                        <a:rPr lang="zh-CN" altLang="en-US" sz="1200">
                          <a:latin typeface="微软雅黑" panose="020B0503020204020204" charset="-122"/>
                          <a:ea typeface="微软雅黑" panose="020B0503020204020204" charset="-122"/>
                          <a:sym typeface="+mn-ea"/>
                        </a:rPr>
                        <a:t>儿童禁用</a:t>
                      </a:r>
                      <a:endParaRPr lang="zh-CN" altLang="en-US" sz="1200">
                        <a:latin typeface="微软雅黑" panose="020B0503020204020204" charset="-122"/>
                        <a:ea typeface="微软雅黑" panose="020B0503020204020204" charset="-122"/>
                      </a:endParaRPr>
                    </a:p>
                  </a:txBody>
                  <a:tcPr/>
                </a:tc>
              </a:tr>
            </a:tbl>
          </a:graphicData>
        </a:graphic>
      </p:graphicFrame>
      <p:sp>
        <p:nvSpPr>
          <p:cNvPr id="20" name="文本框 19"/>
          <p:cNvSpPr txBox="1"/>
          <p:nvPr/>
        </p:nvSpPr>
        <p:spPr>
          <a:xfrm>
            <a:off x="6858000" y="5462270"/>
            <a:ext cx="4750435" cy="953135"/>
          </a:xfrm>
          <a:prstGeom prst="rect">
            <a:avLst/>
          </a:prstGeom>
          <a:noFill/>
        </p:spPr>
        <p:txBody>
          <a:bodyPr wrap="square" rtlCol="0" anchor="t">
            <a:spAutoFit/>
          </a:bodyPr>
          <a:p>
            <a:pPr algn="l"/>
            <a:r>
              <a:rPr lang="zh-CN" altLang="en-US" sz="1400">
                <a:latin typeface="微软雅黑" panose="020B0503020204020204" charset="-122"/>
                <a:ea typeface="微软雅黑" panose="020B0503020204020204" charset="-122"/>
              </a:rPr>
              <a:t>·相比同类，间苯三酚覆盖疾病类型更广</a:t>
            </a:r>
            <a:endParaRPr lang="zh-CN" altLang="en-US" sz="1400">
              <a:latin typeface="微软雅黑" panose="020B0503020204020204" charset="-122"/>
              <a:ea typeface="微软雅黑" panose="020B0503020204020204" charset="-122"/>
            </a:endParaRPr>
          </a:p>
          <a:p>
            <a:pPr algn="l"/>
            <a:r>
              <a:rPr lang="zh-CN" altLang="en-US" sz="1400">
                <a:latin typeface="微软雅黑" panose="020B0503020204020204" charset="-122"/>
                <a:ea typeface="微软雅黑" panose="020B0503020204020204" charset="-122"/>
                <a:sym typeface="+mn-ea"/>
              </a:rPr>
              <a:t>·相比同类，间苯三酚起效更快</a:t>
            </a:r>
            <a:endParaRPr lang="zh-CN" altLang="en-US" sz="1400">
              <a:latin typeface="微软雅黑" panose="020B0503020204020204" charset="-122"/>
              <a:ea typeface="微软雅黑" panose="020B0503020204020204" charset="-122"/>
              <a:sym typeface="+mn-ea"/>
            </a:endParaRPr>
          </a:p>
          <a:p>
            <a:pPr algn="l"/>
            <a:r>
              <a:rPr lang="zh-CN" altLang="en-US" sz="1400">
                <a:latin typeface="微软雅黑" panose="020B0503020204020204" charset="-122"/>
                <a:ea typeface="微软雅黑" panose="020B0503020204020204" charset="-122"/>
                <a:sym typeface="+mn-ea"/>
              </a:rPr>
              <a:t>·相比同类，间苯三酚禁忌人群更少</a:t>
            </a:r>
            <a:endParaRPr lang="zh-CN" altLang="en-US" sz="1400">
              <a:latin typeface="微软雅黑" panose="020B0503020204020204" charset="-122"/>
              <a:ea typeface="微软雅黑" panose="020B0503020204020204" charset="-122"/>
              <a:sym typeface="+mn-ea"/>
            </a:endParaRPr>
          </a:p>
          <a:p>
            <a:pPr algn="l"/>
            <a:r>
              <a:rPr lang="zh-CN" altLang="en-US" sz="1400">
                <a:latin typeface="微软雅黑" panose="020B0503020204020204" charset="-122"/>
                <a:ea typeface="微软雅黑" panose="020B0503020204020204" charset="-122"/>
                <a:sym typeface="+mn-ea"/>
              </a:rPr>
              <a:t>·相比同类，间苯三酚作用部位更精准，副作用更少</a:t>
            </a:r>
            <a:endParaRPr lang="zh-CN" altLang="en-US" sz="1400">
              <a:latin typeface="微软雅黑" panose="020B0503020204020204" charset="-122"/>
              <a:ea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30530"/>
          </a:xfrm>
        </p:spPr>
        <p:txBody>
          <a:bodyPr/>
          <a:p>
            <a:r>
              <a:rPr lang="zh-CN" altLang="en-US"/>
              <a:t>指南与专家共识推荐用药</a:t>
            </a:r>
            <a:endParaRPr lang="zh-CN" altLang="en-US"/>
          </a:p>
        </p:txBody>
      </p:sp>
      <p:sp>
        <p:nvSpPr>
          <p:cNvPr id="5" name="文本占位符 4"/>
          <p:cNvSpPr>
            <a:spLocks noGrp="1"/>
          </p:cNvSpPr>
          <p:nvPr>
            <p:ph type="body" idx="10"/>
          </p:nvPr>
        </p:nvSpPr>
        <p:spPr/>
        <p:txBody>
          <a:bodyPr/>
          <a:p>
            <a:r>
              <a:rPr lang="zh-CN" altLang="en-US"/>
              <a:t>有效性</a:t>
            </a:r>
            <a:endParaRPr lang="zh-CN" altLang="en-US"/>
          </a:p>
        </p:txBody>
      </p:sp>
      <p:graphicFrame>
        <p:nvGraphicFramePr>
          <p:cNvPr id="6" name="表格 5"/>
          <p:cNvGraphicFramePr/>
          <p:nvPr>
            <p:custDataLst>
              <p:tags r:id="rId1"/>
            </p:custDataLst>
          </p:nvPr>
        </p:nvGraphicFramePr>
        <p:xfrm>
          <a:off x="533400" y="838200"/>
          <a:ext cx="11102975" cy="5757545"/>
        </p:xfrm>
        <a:graphic>
          <a:graphicData uri="http://schemas.openxmlformats.org/drawingml/2006/table">
            <a:tbl>
              <a:tblPr/>
              <a:tblGrid>
                <a:gridCol w="3716655"/>
                <a:gridCol w="7386320"/>
              </a:tblGrid>
              <a:tr h="255905">
                <a:tc>
                  <a:txBody>
                    <a:bodyPr/>
                    <a:p>
                      <a:pPr marL="0" indent="0" algn="l">
                        <a:spcBef>
                          <a:spcPct val="0"/>
                        </a:spcBef>
                        <a:spcAft>
                          <a:spcPct val="0"/>
                        </a:spcAft>
                      </a:pPr>
                      <a:r>
                        <a:rPr lang="zh-CN" sz="1400">
                          <a:latin typeface="微软雅黑" panose="020B0503020204020204" charset="-122"/>
                          <a:ea typeface="微软雅黑" panose="020B0503020204020204" charset="-122"/>
                        </a:rPr>
                        <a:t>指南</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pPr>
                      <a:r>
                        <a:rPr lang="zh-CN" sz="1400">
                          <a:latin typeface="微软雅黑" panose="020B0503020204020204" charset="-122"/>
                          <a:ea typeface="微软雅黑" panose="020B0503020204020204" charset="-122"/>
                        </a:rPr>
                        <a:t>推荐内容</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767715">
                <a:tc>
                  <a:txBody>
                    <a:bodyPr/>
                    <a:p>
                      <a:pPr marL="0" indent="0" algn="l">
                        <a:spcBef>
                          <a:spcPct val="0"/>
                        </a:spcBef>
                        <a:spcAft>
                          <a:spcPct val="0"/>
                        </a:spcAft>
                      </a:pPr>
                      <a:r>
                        <a:rPr lang="en-US" altLang="zh-CN" sz="1400">
                          <a:latin typeface="微软雅黑" panose="020B0503020204020204" charset="-122"/>
                          <a:ea typeface="微软雅黑" panose="020B0503020204020204" charset="-122"/>
                        </a:rPr>
                        <a:t>2011</a:t>
                      </a:r>
                      <a:r>
                        <a:rPr lang="zh-CN" altLang="en-US" sz="1400">
                          <a:latin typeface="微软雅黑" panose="020B0503020204020204" charset="-122"/>
                          <a:ea typeface="微软雅黑" panose="020B0503020204020204" charset="-122"/>
                        </a:rPr>
                        <a:t>年中国泌尿外科疾病诊断治疗指南</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pPr>
                      <a:r>
                        <a:rPr lang="zh-CN" sz="1400">
                          <a:latin typeface="微软雅黑" panose="020B0503020204020204" charset="-122"/>
                          <a:ea typeface="微软雅黑" panose="020B0503020204020204" charset="-122"/>
                        </a:rPr>
                        <a:t>间苯三酚具有高选择性缓解痉挛段平滑肌作用，可较为安全的应用于妊娠期输尿管结石所致肾绞痛的治疗。</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175">
                <a:tc>
                  <a:txBody>
                    <a:bodyPr/>
                    <a:p>
                      <a:pPr marL="0" indent="0" algn="l">
                        <a:spcBef>
                          <a:spcPct val="0"/>
                        </a:spcBef>
                        <a:spcAft>
                          <a:spcPct val="0"/>
                        </a:spcAft>
                      </a:pPr>
                      <a:r>
                        <a:rPr lang="zh-CN" sz="1400">
                          <a:latin typeface="微软雅黑" panose="020B0503020204020204" charset="-122"/>
                          <a:ea typeface="微软雅黑" panose="020B0503020204020204" charset="-122"/>
                        </a:rPr>
                        <a:t>妊娠合并泌尿系结石诊断治疗中国专家共识</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pPr>
                      <a:r>
                        <a:rPr lang="zh-CN" sz="1400">
                          <a:latin typeface="微软雅黑" panose="020B0503020204020204" charset="-122"/>
                          <a:ea typeface="微软雅黑" panose="020B0503020204020204" charset="-122"/>
                        </a:rPr>
                        <a:t>间苯三酚有抑制输尿管平滑肌痉挛的功效，在妊娠患者中使用较为安全</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pPr>
                      <a:r>
                        <a:rPr lang="zh-CN" sz="1400">
                          <a:latin typeface="微软雅黑" panose="020B0503020204020204" charset="-122"/>
                          <a:ea typeface="微软雅黑" panose="020B0503020204020204" charset="-122"/>
                        </a:rPr>
                        <a:t>中国慢性胆囊炎、胆囊结石内科诊疗共识意见（</a:t>
                      </a:r>
                      <a:r>
                        <a:rPr lang="en-US" altLang="zh-CN" sz="1400">
                          <a:latin typeface="微软雅黑" panose="020B0503020204020204" charset="-122"/>
                          <a:ea typeface="微软雅黑" panose="020B0503020204020204" charset="-122"/>
                        </a:rPr>
                        <a:t>2018</a:t>
                      </a:r>
                      <a:r>
                        <a:rPr lang="zh-CN" altLang="en-US" sz="1400">
                          <a:latin typeface="微软雅黑" panose="020B0503020204020204" charset="-122"/>
                          <a:ea typeface="微软雅黑" panose="020B0503020204020204" charset="-122"/>
                        </a:rPr>
                        <a:t>年）</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pPr>
                      <a:r>
                        <a:rPr lang="zh-CN" sz="1400">
                          <a:latin typeface="微软雅黑" panose="020B0503020204020204" charset="-122"/>
                          <a:ea typeface="微软雅黑" panose="020B0503020204020204" charset="-122"/>
                        </a:rPr>
                        <a:t>缓解胆绞痛症状如间苯三酚</a:t>
                      </a:r>
                      <a:endParaRPr lang="zh-CN"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子宫颈机能不全临床诊治中国专家共识（2023年版）</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围术期应正确选择及使用宫缩抑制剂，如硫酸镁、吲哚美辛、间苯三酚、利托君、阿托西班等，在用药过程中监测药物不良反应。</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复合妊娠诊治中国专家共识（2022年版）</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抑制子宫收缩治疗 HP患者术后可通过抑制宫缩来减少流产、早产的发生。除使用孕激素外，还可使用间苯三酚、阿托西班、利托君、屈他维林等抑制子宫收缩</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endParaRPr lang="zh-CN" altLang="en-US" sz="1400">
                        <a:latin typeface="微软雅黑" panose="020B0503020204020204" charset="-122"/>
                        <a:ea typeface="微软雅黑" panose="020B0503020204020204" charset="-122"/>
                        <a:sym typeface="+mn-ea"/>
                      </a:endParaRPr>
                    </a:p>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早期妊娠手术流产围术期女性生育力保护中国专家共识（2023年版）</a:t>
                      </a:r>
                      <a:endParaRPr lang="zh-CN" altLang="en-US" sz="1400">
                        <a:latin typeface="微软雅黑" panose="020B0503020204020204" charset="-122"/>
                        <a:ea typeface="微软雅黑" panose="020B0503020204020204" charset="-122"/>
                      </a:endParaRPr>
                    </a:p>
                    <a:p>
                      <a:pPr marL="0" indent="0" algn="l">
                        <a:spcBef>
                          <a:spcPct val="0"/>
                        </a:spcBef>
                        <a:spcAft>
                          <a:spcPct val="0"/>
                        </a:spcAft>
                        <a:buNone/>
                      </a:pP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rPr>
                        <a:t>妊娠早期手术流产前子宫颈预处理常用药物包括米非司酮、米索前列醇、卡前列甲酯、间苯三酚</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成人非创伤性急腹症早期阵痛专家共识（2021年）</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rPr>
                        <a:t>解痉药如山莨菪碱、间苯三酚等，可作为缓解绞痛的辅助用药。</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急性胆囊炎中西医结合诊疗共识（2018年）</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rPr>
                        <a:t>建议应在早期阶段开始使用止痛剂，..........临床常用阿托品、山莨菪碱或间苯三酚。</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11810">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sym typeface="+mn-ea"/>
                        </a:rPr>
                        <a:t>胆石症中西医结合诊疗共识意见（2017年）</a:t>
                      </a:r>
                      <a:endParaRPr lang="zh-CN" altLang="en-US" sz="1400">
                        <a:latin typeface="微软雅黑" panose="020B0503020204020204" charset="-122"/>
                        <a:ea typeface="微软雅黑" panose="020B0503020204020204" charset="-122"/>
                        <a:sym typeface="+mn-ea"/>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l">
                        <a:spcBef>
                          <a:spcPct val="0"/>
                        </a:spcBef>
                        <a:spcAft>
                          <a:spcPct val="0"/>
                        </a:spcAft>
                        <a:buNone/>
                      </a:pPr>
                      <a:r>
                        <a:rPr lang="zh-CN" altLang="en-US" sz="1400">
                          <a:latin typeface="微软雅黑" panose="020B0503020204020204" charset="-122"/>
                          <a:ea typeface="微软雅黑" panose="020B0503020204020204" charset="-122"/>
                        </a:rPr>
                        <a:t>胆囊结石患者急性发作期间,.......及时解痉止痛、消除炎性反应为主,常用解痉药包括阿托品、山莨菪碱(654-2)、屈他维林或间苯三酚</a:t>
                      </a:r>
                      <a:endParaRPr lang="zh-CN" altLang="en-US" sz="1400">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459230" y="100330"/>
            <a:ext cx="8787765" cy="443230"/>
          </a:xfrm>
          <a:prstGeom prst="rect">
            <a:avLst/>
          </a:prstGeom>
        </p:spPr>
        <p:txBody>
          <a:bodyPr vert="horz" wrap="square" lIns="0" tIns="12700" rIns="0" bIns="0" rtlCol="0">
            <a:spAutoFit/>
          </a:bodyPr>
          <a:lstStyle/>
          <a:p>
            <a:pPr marL="12700">
              <a:lnSpc>
                <a:spcPct val="100000"/>
              </a:lnSpc>
              <a:spcBef>
                <a:spcPts val="100"/>
              </a:spcBef>
            </a:pPr>
            <a:r>
              <a:rPr dirty="0">
                <a:sym typeface="+mn-ea"/>
              </a:rPr>
              <a:t>剂型创新，与注射液药代相当</a:t>
            </a:r>
            <a:r>
              <a:rPr lang="zh-CN" dirty="0">
                <a:sym typeface="+mn-ea"/>
              </a:rPr>
              <a:t>、</a:t>
            </a:r>
            <a:r>
              <a:rPr dirty="0">
                <a:sym typeface="+mn-ea"/>
              </a:rPr>
              <a:t>起效迅速</a:t>
            </a:r>
            <a:r>
              <a:rPr lang="zh-CN" dirty="0">
                <a:sym typeface="+mn-ea"/>
              </a:rPr>
              <a:t>、</a:t>
            </a:r>
            <a:r>
              <a:rPr dirty="0">
                <a:sym typeface="+mn-ea"/>
              </a:rPr>
              <a:t>安全性</a:t>
            </a:r>
            <a:r>
              <a:rPr spc="-5" dirty="0">
                <a:sym typeface="+mn-ea"/>
              </a:rPr>
              <a:t>高</a:t>
            </a:r>
            <a:endParaRPr dirty="0"/>
          </a:p>
        </p:txBody>
      </p:sp>
      <p:sp>
        <p:nvSpPr>
          <p:cNvPr id="27" name="文本占位符 26"/>
          <p:cNvSpPr>
            <a:spLocks noGrp="1"/>
          </p:cNvSpPr>
          <p:nvPr>
            <p:ph type="body" idx="10"/>
          </p:nvPr>
        </p:nvSpPr>
        <p:spPr/>
        <p:txBody>
          <a:bodyPr/>
          <a:p>
            <a:pPr marL="12700">
              <a:lnSpc>
                <a:spcPct val="100000"/>
              </a:lnSpc>
              <a:spcBef>
                <a:spcPts val="100"/>
              </a:spcBef>
            </a:pPr>
            <a:r>
              <a:rPr dirty="0">
                <a:cs typeface="微软雅黑" panose="020B0503020204020204" charset="-122"/>
                <a:sym typeface="+mn-ea"/>
              </a:rPr>
              <a:t>创新性</a:t>
            </a:r>
            <a:endParaRPr lang="zh-CN" altLang="en-US" dirty="0">
              <a:cs typeface="微软雅黑" panose="020B0503020204020204" charset="-122"/>
              <a:sym typeface="+mn-ea"/>
            </a:endParaRPr>
          </a:p>
        </p:txBody>
      </p:sp>
      <p:sp>
        <p:nvSpPr>
          <p:cNvPr id="4" name="矩形 3"/>
          <p:cNvSpPr/>
          <p:nvPr/>
        </p:nvSpPr>
        <p:spPr>
          <a:xfrm>
            <a:off x="685800" y="1600200"/>
            <a:ext cx="3524250" cy="457200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object 10"/>
          <p:cNvSpPr/>
          <p:nvPr/>
        </p:nvSpPr>
        <p:spPr>
          <a:xfrm>
            <a:off x="685800" y="1503045"/>
            <a:ext cx="3524250" cy="349250"/>
          </a:xfrm>
          <a:prstGeom prst="round2SameRect">
            <a:avLst/>
          </a:prstGeom>
          <a:solidFill>
            <a:srgbClr val="00A141"/>
          </a:solidFill>
          <a:ln>
            <a:noFill/>
          </a:ln>
        </p:spPr>
        <p:txBody>
          <a:bodyPr wrap="square" lIns="0" tIns="0" rIns="0" bIns="0" rtlCol="0"/>
          <a:p>
            <a:pPr algn="ctr"/>
            <a:r>
              <a:rPr lang="zh-CN" altLang="en-US" b="1" dirty="0">
                <a:latin typeface="微软雅黑" panose="020B0503020204020204" charset="-122"/>
                <a:ea typeface="微软雅黑" panose="020B0503020204020204" charset="-122"/>
                <a:cs typeface="微软雅黑" panose="020B0503020204020204" charset="-122"/>
                <a:sym typeface="Arial" panose="020B0604020202020204" pitchFamily="34" charset="0"/>
              </a:rPr>
              <a:t>★ 创新点：</a:t>
            </a:r>
            <a:endPar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ctr"/>
          </a:p>
        </p:txBody>
      </p:sp>
      <p:sp>
        <p:nvSpPr>
          <p:cNvPr id="7" name="矩形 6"/>
          <p:cNvSpPr/>
          <p:nvPr/>
        </p:nvSpPr>
        <p:spPr>
          <a:xfrm>
            <a:off x="5257800" y="1597025"/>
            <a:ext cx="6283325" cy="457200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object 10"/>
          <p:cNvSpPr/>
          <p:nvPr/>
        </p:nvSpPr>
        <p:spPr>
          <a:xfrm>
            <a:off x="5257800" y="1499870"/>
            <a:ext cx="6283325" cy="349250"/>
          </a:xfrm>
          <a:prstGeom prst="round2SameRect">
            <a:avLst/>
          </a:prstGeom>
          <a:solidFill>
            <a:srgbClr val="00A141"/>
          </a:solidFill>
          <a:ln>
            <a:noFill/>
          </a:ln>
        </p:spPr>
        <p:txBody>
          <a:bodyPr wrap="square" lIns="0" tIns="0" rIns="0" bIns="0" rtlCol="0"/>
          <a:p>
            <a:pPr algn="ctr"/>
            <a:r>
              <a:rPr lang="zh-CN" altLang="en-US" b="1"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 优势：</a:t>
            </a:r>
            <a:endParaRPr lang="zh-CN" altLang="en-US" b="1"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1" name="文本框 10"/>
          <p:cNvSpPr txBox="1"/>
          <p:nvPr/>
        </p:nvSpPr>
        <p:spPr>
          <a:xfrm>
            <a:off x="914400" y="2133600"/>
            <a:ext cx="3147695" cy="3291840"/>
          </a:xfrm>
          <a:prstGeom prst="rect">
            <a:avLst/>
          </a:prstGeom>
          <a:noFill/>
        </p:spPr>
        <p:txBody>
          <a:bodyPr wrap="square" rtlCol="0" anchor="t">
            <a:spAutoFit/>
          </a:bodyPr>
          <a:p>
            <a:r>
              <a:rPr lang="zh-CN" altLang="en-US" sz="2800" b="1">
                <a:latin typeface="微软雅黑" panose="020B0503020204020204" charset="-122"/>
                <a:ea typeface="微软雅黑" panose="020B0503020204020204" charset="-122"/>
                <a:cs typeface="微软雅黑" panose="020B0503020204020204" charset="-122"/>
                <a:sym typeface="+mn-ea"/>
              </a:rPr>
              <a:t>口崩片</a:t>
            </a:r>
            <a:r>
              <a:rPr lang="zh-CN" altLang="en-US" sz="2000" dirty="0">
                <a:solidFill>
                  <a:srgbClr val="2F2F2F"/>
                </a:solidFill>
                <a:latin typeface="微软雅黑" panose="020B0503020204020204" charset="-122"/>
                <a:ea typeface="微软雅黑" panose="020B0503020204020204" charset="-122"/>
                <a:cs typeface="+mn-ea"/>
                <a:sym typeface="+mn-ea"/>
              </a:rPr>
              <a:t>是一种新型口服剂型，口腔崩解片不必用水送服，</a:t>
            </a:r>
            <a:r>
              <a:rPr lang="zh-CN" altLang="en-US" sz="2000" dirty="0">
                <a:solidFill>
                  <a:srgbClr val="2F2F2F"/>
                </a:solidFill>
                <a:latin typeface="微软雅黑" panose="020B0503020204020204" charset="-122"/>
                <a:ea typeface="微软雅黑" panose="020B0503020204020204" charset="-122"/>
                <a:cs typeface="+mn-ea"/>
                <a:sym typeface="+mn-lt"/>
              </a:rPr>
              <a:t>在口腔内遇唾液无需水即可快速崩解或溶解（通常数秒至数十秒），由于口腔崩解片在口中迅速崩解，除部分随吞咽动作进入胃肠道外，相当部分经舌下血管吸收，因而起效快，首过效应小。</a:t>
            </a:r>
            <a:endParaRPr lang="zh-CN" altLang="en-US" sz="2000" dirty="0">
              <a:solidFill>
                <a:srgbClr val="2F2F2F"/>
              </a:solidFill>
              <a:latin typeface="微软雅黑" panose="020B0503020204020204" charset="-122"/>
              <a:ea typeface="微软雅黑" panose="020B0503020204020204" charset="-122"/>
              <a:cs typeface="+mn-ea"/>
              <a:sym typeface="+mn-lt"/>
            </a:endParaRPr>
          </a:p>
        </p:txBody>
      </p:sp>
      <p:sp>
        <p:nvSpPr>
          <p:cNvPr id="2" name="文本框 1"/>
          <p:cNvSpPr txBox="1"/>
          <p:nvPr/>
        </p:nvSpPr>
        <p:spPr>
          <a:xfrm>
            <a:off x="5410200" y="2133600"/>
            <a:ext cx="6096000" cy="4523105"/>
          </a:xfrm>
          <a:prstGeom prst="rect">
            <a:avLst/>
          </a:prstGeom>
          <a:noFill/>
        </p:spPr>
        <p:txBody>
          <a:bodyPr wrap="square" rtlCol="0" anchor="t">
            <a:spAutoFit/>
          </a:bodyPr>
          <a:p>
            <a:r>
              <a:rPr lang="zh-CN" altLang="en-US" sz="2000" b="1">
                <a:solidFill>
                  <a:srgbClr val="2F2F2F"/>
                </a:solidFill>
                <a:latin typeface="微软雅黑" panose="020B0503020204020204" charset="-122"/>
                <a:ea typeface="微软雅黑" panose="020B0503020204020204" charset="-122"/>
                <a:cs typeface="微软雅黑" panose="020B0503020204020204" charset="-122"/>
                <a:sym typeface="+mn-lt"/>
              </a:rPr>
              <a:t>起效快：</a:t>
            </a:r>
            <a:r>
              <a:rPr lang="zh-CN" altLang="en-US" sz="2000" dirty="0">
                <a:solidFill>
                  <a:srgbClr val="2F2F2F"/>
                </a:solidFill>
                <a:latin typeface="微软雅黑" panose="020B0503020204020204" charset="-122"/>
                <a:ea typeface="微软雅黑" panose="020B0503020204020204" charset="-122"/>
                <a:cs typeface="+mn-ea"/>
                <a:sym typeface="+mn-lt"/>
              </a:rPr>
              <a:t>在口腔内遇唾液无需水即可快速崩解或溶解（通常数秒至数十秒）。起效时间基本与注射液相当。</a:t>
            </a:r>
            <a:endParaRPr lang="zh-CN" altLang="en-US" sz="2000" dirty="0">
              <a:solidFill>
                <a:srgbClr val="2F2F2F"/>
              </a:solidFill>
              <a:latin typeface="微软雅黑" panose="020B0503020204020204" charset="-122"/>
              <a:ea typeface="微软雅黑" panose="020B0503020204020204" charset="-122"/>
              <a:cs typeface="+mn-ea"/>
              <a:sym typeface="+mn-lt"/>
            </a:endParaRPr>
          </a:p>
          <a:p>
            <a:r>
              <a:rPr lang="zh-CN" altLang="en-US" sz="2000" b="1">
                <a:solidFill>
                  <a:srgbClr val="2F2F2F"/>
                </a:solidFill>
                <a:latin typeface="微软雅黑" panose="020B0503020204020204" charset="-122"/>
                <a:ea typeface="微软雅黑" panose="020B0503020204020204" charset="-122"/>
                <a:cs typeface="+mn-ea"/>
                <a:sym typeface="+mn-lt"/>
              </a:rPr>
              <a:t>服用方便</a:t>
            </a:r>
            <a:r>
              <a:rPr lang="zh-CN" altLang="en-US" sz="2000" dirty="0">
                <a:solidFill>
                  <a:srgbClr val="2F2F2F"/>
                </a:solidFill>
                <a:latin typeface="微软雅黑" panose="020B0503020204020204" charset="-122"/>
                <a:ea typeface="微软雅黑" panose="020B0503020204020204" charset="-122"/>
                <a:cs typeface="+mn-ea"/>
                <a:sym typeface="+mn-lt"/>
              </a:rPr>
              <a:t>：</a:t>
            </a:r>
            <a:r>
              <a:rPr lang="en-US" altLang="zh-CN" sz="2000" b="1">
                <a:solidFill>
                  <a:srgbClr val="2F2F2F"/>
                </a:solidFill>
                <a:latin typeface="微软雅黑" panose="020B0503020204020204" charset="-122"/>
                <a:ea typeface="微软雅黑" panose="020B0503020204020204" charset="-122"/>
                <a:cs typeface="微软雅黑" panose="020B0503020204020204" charset="-122"/>
                <a:sym typeface="+mn-lt"/>
              </a:rPr>
              <a:t> </a:t>
            </a:r>
            <a:r>
              <a:rPr lang="zh-CN" altLang="en-US" sz="2000" dirty="0">
                <a:solidFill>
                  <a:srgbClr val="2F2F2F"/>
                </a:solidFill>
                <a:latin typeface="微软雅黑" panose="020B0503020204020204" charset="-122"/>
                <a:ea typeface="微软雅黑" panose="020B0503020204020204" charset="-122"/>
                <a:cs typeface="+mn-ea"/>
                <a:sym typeface="+mn-lt"/>
              </a:rPr>
              <a:t>无需用水送服，适合吞咽困难者（如儿童、老人、食道疾病患者）及卧床病人、抗拒服药、术前禁水患者。</a:t>
            </a:r>
            <a:endParaRPr lang="zh-CN" altLang="en-US" sz="2000" dirty="0">
              <a:solidFill>
                <a:srgbClr val="2F2F2F"/>
              </a:solidFill>
              <a:latin typeface="微软雅黑" panose="020B0503020204020204" charset="-122"/>
              <a:ea typeface="微软雅黑" panose="020B0503020204020204" charset="-122"/>
              <a:cs typeface="+mn-ea"/>
              <a:sym typeface="+mn-lt"/>
            </a:endParaRPr>
          </a:p>
          <a:p>
            <a:pPr algn="l">
              <a:lnSpc>
                <a:spcPct val="120000"/>
              </a:lnSpc>
            </a:pPr>
            <a:r>
              <a:rPr lang="zh-CN" altLang="en-US" sz="2000" b="1">
                <a:solidFill>
                  <a:srgbClr val="2F2F2F"/>
                </a:solidFill>
                <a:latin typeface="微软雅黑" panose="020B0503020204020204" charset="-122"/>
                <a:ea typeface="微软雅黑" panose="020B0503020204020204" charset="-122"/>
                <a:cs typeface="+mn-ea"/>
                <a:sym typeface="+mn-lt"/>
              </a:rPr>
              <a:t>胃肠刺激少：</a:t>
            </a:r>
            <a:r>
              <a:rPr lang="zh-CN" altLang="nb-NO" sz="2000">
                <a:solidFill>
                  <a:srgbClr val="2F2F2F"/>
                </a:solidFill>
                <a:latin typeface="微软雅黑" panose="020B0503020204020204" charset="-122"/>
                <a:ea typeface="微软雅黑" panose="020B0503020204020204" charset="-122"/>
                <a:cs typeface="+mn-ea"/>
                <a:sym typeface="+mn-lt"/>
              </a:rPr>
              <a:t>在口腔崩解成细微颗粒，</a:t>
            </a:r>
            <a:r>
              <a:rPr lang="zh-CN" altLang="nb-NO" sz="2000" dirty="0">
                <a:solidFill>
                  <a:srgbClr val="2F2F2F"/>
                </a:solidFill>
                <a:latin typeface="微软雅黑" panose="020B0503020204020204" charset="-122"/>
                <a:ea typeface="微软雅黑" panose="020B0503020204020204" charset="-122"/>
                <a:cs typeface="+mn-ea"/>
                <a:sym typeface="+mn-lt"/>
              </a:rPr>
              <a:t>药物可在胃肠道大面积分布，吸收点增多，从而降低了药物对胃肠道的局部刺激。</a:t>
            </a:r>
            <a:endParaRPr lang="zh-CN" altLang="nb-NO" sz="2000" dirty="0">
              <a:solidFill>
                <a:srgbClr val="2F2F2F"/>
              </a:solidFill>
              <a:latin typeface="微软雅黑" panose="020B0503020204020204" charset="-122"/>
              <a:ea typeface="微软雅黑" panose="020B0503020204020204" charset="-122"/>
              <a:cs typeface="+mn-ea"/>
              <a:sym typeface="+mn-lt"/>
            </a:endParaRPr>
          </a:p>
          <a:p>
            <a:pPr algn="l">
              <a:lnSpc>
                <a:spcPct val="120000"/>
              </a:lnSpc>
            </a:pPr>
            <a:r>
              <a:rPr lang="zh-CN" altLang="en-US" sz="2000" b="1">
                <a:solidFill>
                  <a:srgbClr val="2F2F2F"/>
                </a:solidFill>
                <a:latin typeface="微软雅黑" panose="020B0503020204020204" charset="-122"/>
                <a:ea typeface="微软雅黑" panose="020B0503020204020204" charset="-122"/>
                <a:cs typeface="+mn-ea"/>
                <a:sym typeface="+mn-lt"/>
              </a:rPr>
              <a:t>避免首过效应</a:t>
            </a:r>
            <a:r>
              <a:rPr lang="zh-CN" altLang="nb-NO" sz="2000" dirty="0">
                <a:solidFill>
                  <a:srgbClr val="2F2F2F"/>
                </a:solidFill>
                <a:latin typeface="微软雅黑" panose="020B0503020204020204" charset="-122"/>
                <a:ea typeface="微软雅黑" panose="020B0503020204020204" charset="-122"/>
                <a:cs typeface="+mn-ea"/>
                <a:sym typeface="+mn-lt"/>
              </a:rPr>
              <a:t>：</a:t>
            </a:r>
            <a:r>
              <a:rPr lang="nb-NO" altLang="zh-CN" sz="2000">
                <a:latin typeface="微软雅黑" panose="020B0503020204020204" charset="-122"/>
                <a:ea typeface="微软雅黑" panose="020B0503020204020204" charset="-122"/>
                <a:cs typeface="+mn-ea"/>
                <a:sym typeface="+mn-lt"/>
              </a:rPr>
              <a:t>由于口腔崩解片在口中迅速崩解，除部分随吞咽动作进入胃肠道外，也有相当部分经</a:t>
            </a:r>
            <a:r>
              <a:rPr lang="zh-CN" altLang="nb-NO" sz="2000">
                <a:latin typeface="微软雅黑" panose="020B0503020204020204" charset="-122"/>
                <a:ea typeface="微软雅黑" panose="020B0503020204020204" charset="-122"/>
                <a:cs typeface="+mn-ea"/>
                <a:sym typeface="+mn-lt"/>
              </a:rPr>
              <a:t>舌下血管</a:t>
            </a:r>
            <a:r>
              <a:rPr lang="nb-NO" altLang="zh-CN" sz="2000">
                <a:latin typeface="微软雅黑" panose="020B0503020204020204" charset="-122"/>
                <a:ea typeface="微软雅黑" panose="020B0503020204020204" charset="-122"/>
                <a:cs typeface="+mn-ea"/>
                <a:sym typeface="+mn-lt"/>
              </a:rPr>
              <a:t>吸收，因而起效快，首过效应小</a:t>
            </a:r>
            <a:endParaRPr lang="nb-NO" altLang="zh-CN" sz="2000">
              <a:solidFill>
                <a:schemeClr val="tx1"/>
              </a:solidFill>
              <a:latin typeface="微软雅黑" panose="020B0503020204020204" charset="-122"/>
              <a:ea typeface="微软雅黑" panose="020B0503020204020204" charset="-122"/>
              <a:cs typeface="+mn-ea"/>
              <a:sym typeface="+mn-lt"/>
            </a:endParaRPr>
          </a:p>
          <a:p>
            <a:pPr algn="l">
              <a:lnSpc>
                <a:spcPct val="120000"/>
              </a:lnSpc>
            </a:pPr>
            <a:endParaRPr lang="zh-CN" altLang="nb-NO" sz="2000" dirty="0">
              <a:solidFill>
                <a:srgbClr val="2F2F2F"/>
              </a:solidFill>
              <a:latin typeface="微软雅黑" panose="020B0503020204020204" charset="-122"/>
              <a:ea typeface="微软雅黑" panose="020B0503020204020204" charset="-122"/>
              <a:cs typeface="+mn-ea"/>
              <a:sym typeface="+mn-lt"/>
            </a:endParaRPr>
          </a:p>
          <a:p>
            <a:endParaRPr lang="en-US" altLang="zh-CN" sz="2000" b="1">
              <a:solidFill>
                <a:srgbClr val="2F2F2F"/>
              </a:solidFill>
              <a:latin typeface="微软雅黑" panose="020B0503020204020204" charset="-122"/>
              <a:ea typeface="微软雅黑" panose="020B0503020204020204" charset="-122"/>
              <a:cs typeface="微软雅黑" panose="020B0503020204020204" charset="-122"/>
              <a:sym typeface="+mn-lt"/>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38.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39.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0.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1.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2.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3.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4.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5.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6.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7.xml><?xml version="1.0" encoding="utf-8"?>
<p:tagLst xmlns:p="http://schemas.openxmlformats.org/presentationml/2006/main">
  <p:tag name="KSO_WM_DIAGRAM_VIRTUALLY_FRAME" val="{&quot;height&quot;:433.2,&quot;left&quot;:28.65,&quot;top&quot;:84,&quot;width&quot;:880.6}"/>
</p:tagLst>
</file>

<file path=ppt/tags/tag48.xml><?xml version="1.0" encoding="utf-8"?>
<p:tagLst xmlns:p="http://schemas.openxmlformats.org/presentationml/2006/main">
  <p:tag name="KSO_WM_BEAUTIFY_FLAG" val=""/>
  <p:tag name="KSO_WM_DIAGRAM_VIRTUALLY_FRAME" val="{&quot;height&quot;:433.2,&quot;left&quot;:28.65,&quot;top&quot;:84,&quot;width&quot;:880.6}"/>
</p:tagLst>
</file>

<file path=ppt/tags/tag49.xml><?xml version="1.0" encoding="utf-8"?>
<p:tagLst xmlns:p="http://schemas.openxmlformats.org/presentationml/2006/main">
  <p:tag name="KSO_WM_DIAGRAM_VIRTUALLY_FRAME" val="{&quot;height&quot;:433.2,&quot;left&quot;:28.65,&quot;top&quot;:84,&quot;width&quot;:880.6}"/>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0.xml><?xml version="1.0" encoding="utf-8"?>
<p:tagLst xmlns:p="http://schemas.openxmlformats.org/presentationml/2006/main">
  <p:tag name="KSO_WM_DIAGRAM_VIRTUALLY_FRAME" val="{&quot;height&quot;:433.2,&quot;left&quot;:28.65,&quot;top&quot;:84,&quot;width&quot;:880.6}"/>
</p:tagLst>
</file>

<file path=ppt/tags/tag51.xml><?xml version="1.0" encoding="utf-8"?>
<p:tagLst xmlns:p="http://schemas.openxmlformats.org/presentationml/2006/main">
  <p:tag name="KSO_WM_DIAGRAM_VIRTUALLY_FRAME" val="{&quot;height&quot;:433.2,&quot;left&quot;:28.65,&quot;top&quot;:84,&quot;width&quot;:880.6}"/>
</p:tagLst>
</file>

<file path=ppt/tags/tag52.xml><?xml version="1.0" encoding="utf-8"?>
<p:tagLst xmlns:p="http://schemas.openxmlformats.org/presentationml/2006/main">
  <p:tag name="KSO_WM_BEAUTIFY_FLAG" val=""/>
  <p:tag name="KSO_WM_DIAGRAM_VIRTUALLY_FRAME" val="{&quot;height&quot;:433.2,&quot;left&quot;:28.65,&quot;top&quot;:84,&quot;width&quot;:880.6}"/>
</p:tagLst>
</file>

<file path=ppt/tags/tag53.xml><?xml version="1.0" encoding="utf-8"?>
<p:tagLst xmlns:p="http://schemas.openxmlformats.org/presentationml/2006/main">
  <p:tag name="KSO_WM_DIAGRAM_VIRTUALLY_FRAME" val="{&quot;height&quot;:433.2,&quot;left&quot;:28.65,&quot;top&quot;:84,&quot;width&quot;:880.6}"/>
</p:tagLst>
</file>

<file path=ppt/tags/tag54.xml><?xml version="1.0" encoding="utf-8"?>
<p:tagLst xmlns:p="http://schemas.openxmlformats.org/presentationml/2006/main">
  <p:tag name="KSO_WM_DIAGRAM_VIRTUALLY_FRAME" val="{&quot;height&quot;:433.2,&quot;left&quot;:28.65,&quot;top&quot;:84,&quot;width&quot;:880.6}"/>
</p:tagLst>
</file>

<file path=ppt/tags/tag55.xml><?xml version="1.0" encoding="utf-8"?>
<p:tagLst xmlns:p="http://schemas.openxmlformats.org/presentationml/2006/main">
  <p:tag name="KSO_WM_DIAGRAM_VIRTUALLY_FRAME" val="{&quot;height&quot;:477.2,&quot;left&quot;:-69.5,&quot;top&quot;:78.2,&quot;width&quot;:1013.2}"/>
</p:tagLst>
</file>

<file path=ppt/tags/tag56.xml><?xml version="1.0" encoding="utf-8"?>
<p:tagLst xmlns:p="http://schemas.openxmlformats.org/presentationml/2006/main">
  <p:tag name="KSO_WM_DIAGRAM_VIRTUALLY_FRAME" val="{&quot;height&quot;:477.2,&quot;left&quot;:-69.5,&quot;top&quot;:78.2,&quot;width&quot;:1013.2}"/>
</p:tagLst>
</file>

<file path=ppt/tags/tag57.xml><?xml version="1.0" encoding="utf-8"?>
<p:tagLst xmlns:p="http://schemas.openxmlformats.org/presentationml/2006/main">
  <p:tag name="KSO_WM_DIAGRAM_VIRTUALLY_FRAME" val="{&quot;height&quot;:477.2,&quot;left&quot;:-69.5,&quot;top&quot;:78.2,&quot;width&quot;:1013.2}"/>
</p:tagLst>
</file>

<file path=ppt/tags/tag58.xml><?xml version="1.0" encoding="utf-8"?>
<p:tagLst xmlns:p="http://schemas.openxmlformats.org/presentationml/2006/main">
  <p:tag name="KSO_WM_DIAGRAM_VIRTUALLY_FRAME" val="{&quot;height&quot;:477.2,&quot;left&quot;:-69.5,&quot;top&quot;:78.2,&quot;width&quot;:1013.2}"/>
</p:tagLst>
</file>

<file path=ppt/tags/tag59.xml><?xml version="1.0" encoding="utf-8"?>
<p:tagLst xmlns:p="http://schemas.openxmlformats.org/presentationml/2006/main">
  <p:tag name="KSO_WM_DIAGRAM_VIRTUALLY_FRAME" val="{&quot;height&quot;:477.2,&quot;left&quot;:-69.5,&quot;top&quot;:78.2,&quot;width&quot;:1013.2}"/>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0.xml><?xml version="1.0" encoding="utf-8"?>
<p:tagLst xmlns:p="http://schemas.openxmlformats.org/presentationml/2006/main">
  <p:tag name="KSO_WM_DIAGRAM_VIRTUALLY_FRAME" val="{&quot;height&quot;:477.2,&quot;left&quot;:-69.5,&quot;top&quot;:78.2,&quot;width&quot;:1013.2}"/>
</p:tagLst>
</file>

<file path=ppt/tags/tag61.xml><?xml version="1.0" encoding="utf-8"?>
<p:tagLst xmlns:p="http://schemas.openxmlformats.org/presentationml/2006/main">
  <p:tag name="KSO_WM_DIAGRAM_VIRTUALLY_FRAME" val="{&quot;height&quot;:477.2,&quot;left&quot;:-69.5,&quot;top&quot;:78.2,&quot;width&quot;:1013.2}"/>
</p:tagLst>
</file>

<file path=ppt/tags/tag62.xml><?xml version="1.0" encoding="utf-8"?>
<p:tagLst xmlns:p="http://schemas.openxmlformats.org/presentationml/2006/main">
  <p:tag name="KSO_WM_DIAGRAM_VIRTUALLY_FRAME" val="{&quot;height&quot;:477.2,&quot;left&quot;:-69.5,&quot;top&quot;:78.2,&quot;width&quot;:1013.2}"/>
</p:tagLst>
</file>

<file path=ppt/tags/tag63.xml><?xml version="1.0" encoding="utf-8"?>
<p:tagLst xmlns:p="http://schemas.openxmlformats.org/presentationml/2006/main">
  <p:tag name="KSO_WM_DIAGRAM_VIRTUALLY_FRAME" val="{&quot;height&quot;:477.2,&quot;left&quot;:-69.5,&quot;top&quot;:78.2,&quot;width&quot;:1013.2}"/>
</p:tagLst>
</file>

<file path=ppt/tags/tag64.xml><?xml version="1.0" encoding="utf-8"?>
<p:tagLst xmlns:p="http://schemas.openxmlformats.org/presentationml/2006/main">
  <p:tag name="TABLE_ENDDRAG_ORIGIN_RECT" val="297*91"/>
  <p:tag name="TABLE_ENDDRAG_RECT" val="515*253*297*91"/>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TABLE_ENDDRAG_ORIGIN_RECT" val="478*100"/>
  <p:tag name="TABLE_ENDDRAG_RECT" val="18*308*478*100"/>
</p:tagLst>
</file>

<file path=ppt/tags/tag68.xml><?xml version="1.0" encoding="utf-8"?>
<p:tagLst xmlns:p="http://schemas.openxmlformats.org/presentationml/2006/main">
  <p:tag name="TABLE_ENDDRAG_ORIGIN_RECT" val="722*161"/>
  <p:tag name="TABLE_ENDDRAG_RECT" val="108*120*722*161"/>
</p:tagLst>
</file>

<file path=ppt/tags/tag69.xml><?xml version="1.0" encoding="utf-8"?>
<p:tagLst xmlns:p="http://schemas.openxmlformats.org/presentationml/2006/main">
  <p:tag name="KSO_WM_DIAGRAM_VIRTUALLY_FRAME" val="{&quot;height&quot;:468,&quot;left&quot;:36,&quot;top&quot;:60,&quot;width&quot;:841.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0.xml><?xml version="1.0" encoding="utf-8"?>
<p:tagLst xmlns:p="http://schemas.openxmlformats.org/presentationml/2006/main">
  <p:tag name="KSO_WM_DIAGRAM_VIRTUALLY_FRAME" val="{&quot;height&quot;:468,&quot;left&quot;:36,&quot;top&quot;:60,&quot;width&quot;:841.1}"/>
</p:tagLst>
</file>

<file path=ppt/tags/tag71.xml><?xml version="1.0" encoding="utf-8"?>
<p:tagLst xmlns:p="http://schemas.openxmlformats.org/presentationml/2006/main">
  <p:tag name="KSO_WM_DIAGRAM_VIRTUALLY_FRAME" val="{&quot;height&quot;:468,&quot;left&quot;:36,&quot;top&quot;:60,&quot;width&quot;:841.1}"/>
</p:tagLst>
</file>

<file path=ppt/tags/tag72.xml><?xml version="1.0" encoding="utf-8"?>
<p:tagLst xmlns:p="http://schemas.openxmlformats.org/presentationml/2006/main">
  <p:tag name="KSO_WM_DIAGRAM_VIRTUALLY_FRAME" val="{&quot;height&quot;:468,&quot;left&quot;:36,&quot;top&quot;:60,&quot;width&quot;:841.1}"/>
</p:tagLst>
</file>

<file path=ppt/tags/tag73.xml><?xml version="1.0" encoding="utf-8"?>
<p:tagLst xmlns:p="http://schemas.openxmlformats.org/presentationml/2006/main">
  <p:tag name="KSO_WM_DIAGRAM_VIRTUALLY_FRAME" val="{&quot;height&quot;:468,&quot;left&quot;:36,&quot;top&quot;:60,&quot;width&quot;:841.1}"/>
</p:tagLst>
</file>

<file path=ppt/tags/tag74.xml><?xml version="1.0" encoding="utf-8"?>
<p:tagLst xmlns:p="http://schemas.openxmlformats.org/presentationml/2006/main">
  <p:tag name="KSO_WM_DIAGRAM_VIRTUALLY_FRAME" val="{&quot;height&quot;:468,&quot;left&quot;:36,&quot;top&quot;:60,&quot;width&quot;:841.1}"/>
</p:tagLst>
</file>

<file path=ppt/tags/tag75.xml><?xml version="1.0" encoding="utf-8"?>
<p:tagLst xmlns:p="http://schemas.openxmlformats.org/presentationml/2006/main">
  <p:tag name="KSO_WM_DIAGRAM_VIRTUALLY_FRAME" val="{&quot;height&quot;:468,&quot;left&quot;:36,&quot;top&quot;:60,&quot;width&quot;:841.1}"/>
</p:tagLst>
</file>

<file path=ppt/tags/tag76.xml><?xml version="1.0" encoding="utf-8"?>
<p:tagLst xmlns:p="http://schemas.openxmlformats.org/presentationml/2006/main">
  <p:tag name="KSO_WM_DIAGRAM_VIRTUALLY_FRAME" val="{&quot;height&quot;:468,&quot;left&quot;:36,&quot;top&quot;:60,&quot;width&quot;:841.1}"/>
</p:tagLst>
</file>

<file path=ppt/tags/tag77.xml><?xml version="1.0" encoding="utf-8"?>
<p:tagLst xmlns:p="http://schemas.openxmlformats.org/presentationml/2006/main">
  <p:tag name="KSO_WM_DIAGRAM_VIRTUALLY_FRAME" val="{&quot;height&quot;:468,&quot;left&quot;:36,&quot;top&quot;:60,&quot;width&quot;:841.1}"/>
</p:tagLst>
</file>

<file path=ppt/tags/tag78.xml><?xml version="1.0" encoding="utf-8"?>
<p:tagLst xmlns:p="http://schemas.openxmlformats.org/presentationml/2006/main">
  <p:tag name="KSO_WM_DIAGRAM_VIRTUALLY_FRAME" val="{&quot;height&quot;:468,&quot;left&quot;:36,&quot;top&quot;:60,&quot;width&quot;:841.1}"/>
</p:tagLst>
</file>

<file path=ppt/tags/tag79.xml><?xml version="1.0" encoding="utf-8"?>
<p:tagLst xmlns:p="http://schemas.openxmlformats.org/presentationml/2006/main">
  <p:tag name="KSO_WM_DIAGRAM_VIRTUALLY_FRAME" val="{&quot;height&quot;:468,&quot;left&quot;:36,&quot;top&quot;:60,&quot;width&quot;:841.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0.xml><?xml version="1.0" encoding="utf-8"?>
<p:tagLst xmlns:p="http://schemas.openxmlformats.org/presentationml/2006/main">
  <p:tag name="KSO_WM_DIAGRAM_VIRTUALLY_FRAME" val="{&quot;height&quot;:468,&quot;left&quot;:36,&quot;top&quot;:60,&quot;width&quot;:841.1}"/>
</p:tagLst>
</file>

<file path=ppt/tags/tag81.xml><?xml version="1.0" encoding="utf-8"?>
<p:tagLst xmlns:p="http://schemas.openxmlformats.org/presentationml/2006/main">
  <p:tag name="KSO_WM_DIAGRAM_VIRTUALLY_FRAME" val="{&quot;height&quot;:468,&quot;left&quot;:36,&quot;top&quot;:60,&quot;width&quot;:841.1}"/>
</p:tagLst>
</file>

<file path=ppt/tags/tag82.xml><?xml version="1.0" encoding="utf-8"?>
<p:tagLst xmlns:p="http://schemas.openxmlformats.org/presentationml/2006/main">
  <p:tag name="KSO_WM_DIAGRAM_VIRTUALLY_FRAME" val="{&quot;height&quot;:468,&quot;left&quot;:36,&quot;top&quot;:60,&quot;width&quot;:841.1}"/>
</p:tagLst>
</file>

<file path=ppt/tags/tag83.xml><?xml version="1.0" encoding="utf-8"?>
<p:tagLst xmlns:p="http://schemas.openxmlformats.org/presentationml/2006/main">
  <p:tag name="KSO_WM_DIAGRAM_VIRTUALLY_FRAME" val="{&quot;height&quot;:468,&quot;left&quot;:36,&quot;top&quot;:60,&quot;width&quot;:841.1}"/>
</p:tagLst>
</file>

<file path=ppt/tags/tag84.xml><?xml version="1.0" encoding="utf-8"?>
<p:tagLst xmlns:p="http://schemas.openxmlformats.org/presentationml/2006/main">
  <p:tag name="KSO_WM_DIAGRAM_VIRTUALLY_FRAME" val="{&quot;height&quot;:468,&quot;left&quot;:36,&quot;top&quot;:60,&quot;width&quot;:841.1}"/>
</p:tagLst>
</file>

<file path=ppt/tags/tag85.xml><?xml version="1.0" encoding="utf-8"?>
<p:tagLst xmlns:p="http://schemas.openxmlformats.org/presentationml/2006/main">
  <p:tag name="resource_record_key" val="{&quot;29&quot;:[50000077,500000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5653</Words>
  <Application>WPS 演示</Application>
  <PresentationFormat>On-screen Show (4:3)</PresentationFormat>
  <Paragraphs>410</Paragraphs>
  <Slides>10</Slides>
  <Notes>0</Notes>
  <HiddenSlides>0</HiddenSlides>
  <MMClips>0</MMClips>
  <ScaleCrop>false</ScaleCrop>
  <HeadingPairs>
    <vt:vector size="6" baseType="variant">
      <vt:variant>
        <vt:lpstr>已用的字体</vt:lpstr>
      </vt:variant>
      <vt:variant>
        <vt:i4>13</vt:i4>
      </vt:variant>
      <vt:variant>
        <vt:lpstr>主题</vt:lpstr>
      </vt:variant>
      <vt:variant>
        <vt:i4>9</vt:i4>
      </vt:variant>
      <vt:variant>
        <vt:lpstr>幻灯片标题</vt:lpstr>
      </vt:variant>
      <vt:variant>
        <vt:i4>10</vt:i4>
      </vt:variant>
    </vt:vector>
  </HeadingPairs>
  <TitlesOfParts>
    <vt:vector size="32" baseType="lpstr">
      <vt:lpstr>Arial</vt:lpstr>
      <vt:lpstr>宋体</vt:lpstr>
      <vt:lpstr>Wingdings</vt:lpstr>
      <vt:lpstr>微软雅黑</vt:lpstr>
      <vt:lpstr>等线</vt:lpstr>
      <vt:lpstr>Times New Roman</vt:lpstr>
      <vt:lpstr>黑体</vt:lpstr>
      <vt:lpstr>Calibri</vt:lpstr>
      <vt:lpstr>方正书宋_GBK</vt:lpstr>
      <vt:lpstr>Wingdings</vt:lpstr>
      <vt:lpstr>Arial Unicode MS</vt:lpstr>
      <vt:lpstr>等线</vt:lpstr>
      <vt:lpstr>汉仪细等线繁</vt:lpstr>
      <vt:lpstr>Office Theme</vt:lpstr>
      <vt:lpstr>1_Office Theme</vt:lpstr>
      <vt:lpstr>5_Office Theme</vt:lpstr>
      <vt:lpstr>8_Office Theme</vt:lpstr>
      <vt:lpstr>2_Office Theme</vt:lpstr>
      <vt:lpstr>4_Office Theme</vt:lpstr>
      <vt:lpstr>3_Office Theme</vt:lpstr>
      <vt:lpstr>6_Office Theme</vt:lpstr>
      <vt:lpstr>7_Office Theme</vt:lpstr>
      <vt:lpstr>间苯三酚口崩片</vt:lpstr>
      <vt:lpstr>目 录</vt:lpstr>
      <vt:lpstr>药品基本信息</vt:lpstr>
      <vt:lpstr>多治疗场景中,间苯三酚口崩片更方便</vt:lpstr>
      <vt:lpstr>比同类更安全，欧洲治疗妇女及儿童痉挛性疼痛的首选用药</vt:lpstr>
      <vt:lpstr>治疗急性胃肠痉挛性腹痛间苯三酚的有效性及安全性</vt:lpstr>
      <vt:lpstr>起效快，精准作用于痉挛平滑肌</vt:lpstr>
      <vt:lpstr>指南与专家共识推荐用药</vt:lpstr>
      <vt:lpstr>剂型创新，与注射液药代相当、起效迅速、安全性高</vt:lpstr>
      <vt:lpstr>间苯三酚口崩片快速应对反复性、长期性痉挛疼痛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尼莫地平口服溶液（瑞艾平®）</dc:title>
  <dc:creator>银银 金</dc:creator>
  <cp:lastModifiedBy>还魂虫</cp:lastModifiedBy>
  <cp:revision>79</cp:revision>
  <dcterms:created xsi:type="dcterms:W3CDTF">2025-04-07T06:04:00Z</dcterms:created>
  <dcterms:modified xsi:type="dcterms:W3CDTF">2026-06-08T09:45:28Z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2024-07-23T08:00:00Z</vt:filetime>
  </property>
  <property fmtid="{D5CDD505-2E9C-101B-9397-08002B2CF9AE}" pid="3" name="Creator">
    <vt:lpwstr>Acrobat PDFMaker 21 PowerPoint 版</vt:lpwstr>
  </property>
  <property fmtid="{D5CDD505-2E9C-101B-9397-08002B2CF9AE}" pid="4" name="LastSaved">
    <vt:filetime>2025-04-20T08:00:00Z</vt:filetime>
  </property>
  <property fmtid="{D5CDD505-2E9C-101B-9397-08002B2CF9AE}" pid="5" name="ICV">
    <vt:lpwstr>3FF6B56F340640A2A6FCA93FD4118EF4_13</vt:lpwstr>
  </property>
  <property fmtid="{D5CDD505-2E9C-101B-9397-08002B2CF9AE}" pid="6" name="KSOProductBuildVer">
    <vt:lpwstr>2052-12.1.0.26375</vt:lpwstr>
  </property>
</Properties>
</file>