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16765383" r:id="rId3"/>
    <p:sldId id="2790907" r:id="rId5"/>
    <p:sldId id="16765385" r:id="rId6"/>
    <p:sldId id="2790915" r:id="rId7"/>
    <p:sldId id="16765395" r:id="rId8"/>
    <p:sldId id="16765388" r:id="rId9"/>
    <p:sldId id="16765391" r:id="rId10"/>
    <p:sldId id="16765389" r:id="rId11"/>
    <p:sldId id="16765392" r:id="rId12"/>
  </p:sldIdLst>
  <p:sldSz cx="5829300" cy="327787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 id="432270135" name="金东" initials="金"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9B9"/>
    <a:srgbClr val="CCE3F3"/>
    <a:srgbClr val="DBE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867" autoAdjust="0"/>
  </p:normalViewPr>
  <p:slideViewPr>
    <p:cSldViewPr snapToGrid="0">
      <p:cViewPr varScale="1">
        <p:scale>
          <a:sx n="173" d="100"/>
          <a:sy n="173" d="100"/>
        </p:scale>
        <p:origin x="39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7.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402" y="1143000"/>
            <a:ext cx="548719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2302C0-296C-4926-8771-E804FC3D41C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2302C0-296C-4926-8771-E804FC3D41C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2302C0-296C-4926-8771-E804FC3D41C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4.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9"/>
          <p:cNvCxnSpPr/>
          <p:nvPr userDrawn="1"/>
        </p:nvCxnSpPr>
        <p:spPr>
          <a:xfrm>
            <a:off x="163889" y="3064672"/>
            <a:ext cx="550152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5165175" y="3103331"/>
            <a:ext cx="664125" cy="263405"/>
          </a:xfrm>
          <a:prstGeom prst="rect">
            <a:avLst/>
          </a:prstGeom>
          <a:noFill/>
        </p:spPr>
        <p:txBody>
          <a:bodyPr wrap="square" rtlCol="0">
            <a:spAutoFit/>
          </a:bodyPr>
          <a:lstStyle/>
          <a:p>
            <a:pPr algn="ctr"/>
            <a:r>
              <a:rPr lang="zh-CN" altLang="en-US" sz="555" i="0"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二氮嗪口服混悬液</a:t>
            </a:r>
            <a:endParaRPr lang="zh-CN" altLang="en-US" sz="555" i="0" baseline="30000"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userDrawn="1"/>
        </p:nvPicPr>
        <p:blipFill>
          <a:blip r:embed="rId2"/>
          <a:stretch>
            <a:fillRect/>
          </a:stretch>
        </p:blipFill>
        <p:spPr>
          <a:xfrm rot="1501539">
            <a:off x="4785796" y="24486"/>
            <a:ext cx="187624" cy="323059"/>
          </a:xfrm>
          <a:prstGeom prst="rect">
            <a:avLst/>
          </a:prstGeom>
        </p:spPr>
      </p:pic>
      <p:pic>
        <p:nvPicPr>
          <p:cNvPr id="4" name="图片 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4126" y="87737"/>
            <a:ext cx="694117" cy="1965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4126" y="87737"/>
            <a:ext cx="694117" cy="19655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object 3"/>
          <p:cNvSpPr txBox="1"/>
          <p:nvPr userDrawn="1"/>
        </p:nvSpPr>
        <p:spPr>
          <a:xfrm>
            <a:off x="3030336" y="841197"/>
            <a:ext cx="2120914" cy="566638"/>
          </a:xfrm>
          <a:prstGeom prst="rect">
            <a:avLst/>
          </a:prstGeom>
        </p:spPr>
        <p:txBody>
          <a:bodyPr vert="horz" wrap="square" lIns="0" tIns="6422" rIns="0" bIns="0" rtlCol="0">
            <a:spAutoFit/>
          </a:bodyPr>
          <a:lstStyle/>
          <a:p>
            <a:pPr marL="6350">
              <a:spcBef>
                <a:spcPts val="50"/>
              </a:spcBef>
            </a:pPr>
            <a:r>
              <a:rPr sz="3640" b="1" spc="-3" dirty="0">
                <a:solidFill>
                  <a:srgbClr val="1E3968"/>
                </a:solidFill>
                <a:cs typeface="+mn-ea"/>
                <a:sym typeface="+mn-lt"/>
              </a:rPr>
              <a:t>THANKS</a:t>
            </a:r>
            <a:endParaRPr sz="3640">
              <a:solidFill>
                <a:srgbClr val="1E3968"/>
              </a:solidFill>
              <a:cs typeface="+mn-ea"/>
              <a:sym typeface="+mn-lt"/>
            </a:endParaRP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129" y="2042841"/>
            <a:ext cx="2640959" cy="44389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nvPr>
        </p:nvGraphicFramePr>
        <p:xfrm>
          <a:off x="760" y="759"/>
          <a:ext cx="760" cy="759"/>
        </p:xfrm>
        <a:graphic>
          <a:graphicData uri="http://schemas.openxmlformats.org/presentationml/2006/ole">
            <mc:AlternateContent xmlns:mc="http://schemas.openxmlformats.org/markup-compatibility/2006">
              <mc:Choice xmlns:v="urn:schemas-microsoft-com:vml" Requires="v">
                <p:oleObj spid="_x0000_s3" name="think-cell 幻灯片" r:id="rId3" imgW="5080" imgH="5080" progId="TCLayout.ActiveDocument.1">
                  <p:embed/>
                </p:oleObj>
              </mc:Choice>
              <mc:Fallback>
                <p:oleObj name="think-cell 幻灯片" r:id="rId3" imgW="5080" imgH="5080" progId="TCLayout.ActiveDocument.1">
                  <p:embed/>
                  <p:pic>
                    <p:nvPicPr>
                      <p:cNvPr id="0" name="对象 1" hidden="1"/>
                      <p:cNvPicPr/>
                      <p:nvPr/>
                    </p:nvPicPr>
                    <p:blipFill>
                      <a:blip r:embed="rId4"/>
                      <a:stretch>
                        <a:fillRect/>
                      </a:stretch>
                    </p:blipFill>
                    <p:spPr>
                      <a:xfrm>
                        <a:off x="760" y="759"/>
                        <a:ext cx="760" cy="759"/>
                      </a:xfrm>
                      <a:prstGeom prst="rect">
                        <a:avLst/>
                      </a:prstGeom>
                    </p:spPr>
                  </p:pic>
                </p:oleObj>
              </mc:Fallback>
            </mc:AlternateContent>
          </a:graphicData>
        </a:graphic>
      </p:graphicFrame>
      <p:sp>
        <p:nvSpPr>
          <p:cNvPr id="4" name="标题 3"/>
          <p:cNvSpPr>
            <a:spLocks noGrp="1"/>
          </p:cNvSpPr>
          <p:nvPr>
            <p:ph type="title"/>
          </p:nvPr>
        </p:nvSpPr>
        <p:spPr>
          <a:xfrm>
            <a:off x="392785" y="419270"/>
            <a:ext cx="5046943" cy="147092"/>
          </a:xfrm>
        </p:spPr>
        <p:txBody>
          <a:bodyPr vert="horz"/>
          <a:lstStyle>
            <a:lvl1pPr>
              <a:defRPr sz="955" b="1">
                <a:latin typeface="+mj-lt"/>
              </a:defRPr>
            </a:lvl1pPr>
          </a:lstStyle>
          <a:p>
            <a:r>
              <a:rPr lang="zh-CN" altLang="en-US" dirty="0"/>
              <a:t>单击此处编辑母版标题样式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image" Target="../media/image5.emf"/><Relationship Id="rId7" Type="http://schemas.openxmlformats.org/officeDocument/2006/relationships/oleObject" Target="../embeddings/oleObject2.bin"/><Relationship Id="rId6" Type="http://schemas.openxmlformats.org/officeDocument/2006/relationships/tags" Target="../tags/tag2.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7" imgW="5715" imgH="5715" progId="TCLayout.ActiveDocument.1">
                  <p:embed/>
                </p:oleObj>
              </mc:Choice>
              <mc:Fallback>
                <p:oleObj name="think-cell 幻灯片" r:id="rId7" imgW="5715" imgH="5715" progId="TCLayout.ActiveDocument.1">
                  <p:embed/>
                  <p:pic>
                    <p:nvPicPr>
                      <p:cNvPr id="0" name="图片 3083"/>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Holder 2"/>
          <p:cNvSpPr>
            <a:spLocks noGrp="1"/>
          </p:cNvSpPr>
          <p:nvPr>
            <p:ph type="title"/>
          </p:nvPr>
        </p:nvSpPr>
        <p:spPr>
          <a:xfrm>
            <a:off x="392785" y="419270"/>
            <a:ext cx="5046943" cy="276999"/>
          </a:xfrm>
          <a:prstGeom prst="rect">
            <a:avLst/>
          </a:prstGeom>
        </p:spPr>
        <p:txBody>
          <a:bodyPr wrap="square" lIns="0" tIns="0" rIns="0" bIns="0">
            <a:spAutoFit/>
          </a:bodyPr>
          <a:lstStyle>
            <a:lvl1pPr>
              <a:defRPr sz="1800" b="1" i="0">
                <a:solidFill>
                  <a:schemeClr val="bg1"/>
                </a:solidFill>
                <a:latin typeface="Arial Black" panose="020B0A04020102020204"/>
                <a:cs typeface="Arial Black" panose="020B0A04020102020204"/>
              </a:defRPr>
            </a:lvl1pPr>
          </a:lstStyle>
          <a:p/>
        </p:txBody>
      </p:sp>
      <p:sp>
        <p:nvSpPr>
          <p:cNvPr id="4" name="Holder 3"/>
          <p:cNvSpPr>
            <a:spLocks noGrp="1"/>
          </p:cNvSpPr>
          <p:nvPr>
            <p:ph type="body" idx="1"/>
          </p:nvPr>
        </p:nvSpPr>
        <p:spPr>
          <a:xfrm>
            <a:off x="291626" y="753983"/>
            <a:ext cx="5249262" cy="276999"/>
          </a:xfrm>
          <a:prstGeom prst="rect">
            <a:avLst/>
          </a:prstGeom>
        </p:spPr>
        <p:txBody>
          <a:bodyPr wrap="square" lIns="0" tIns="0" rIns="0" bIns="0">
            <a:spAutoFit/>
          </a:bodyPr>
          <a:lstStyle>
            <a:lvl1pPr>
              <a:defRPr/>
            </a:lvl1pPr>
          </a:lstStyle>
          <a:p/>
        </p:txBody>
      </p:sp>
      <p:sp>
        <p:nvSpPr>
          <p:cNvPr id="5" name="Holder 4"/>
          <p:cNvSpPr>
            <a:spLocks noGrp="1"/>
          </p:cNvSpPr>
          <p:nvPr>
            <p:ph type="ftr" sz="quarter" idx="5"/>
          </p:nvPr>
        </p:nvSpPr>
        <p:spPr>
          <a:xfrm>
            <a:off x="1983055" y="3048715"/>
            <a:ext cx="1866404" cy="276999"/>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6" name="Holder 5"/>
          <p:cNvSpPr>
            <a:spLocks noGrp="1"/>
          </p:cNvSpPr>
          <p:nvPr>
            <p:ph type="dt" sz="half" idx="6"/>
          </p:nvPr>
        </p:nvSpPr>
        <p:spPr>
          <a:xfrm>
            <a:off x="291626" y="3048715"/>
            <a:ext cx="134147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8" name="Holder 6"/>
          <p:cNvSpPr>
            <a:spLocks noGrp="1"/>
          </p:cNvSpPr>
          <p:nvPr>
            <p:ph type="sldNum" sz="quarter" idx="7"/>
          </p:nvPr>
        </p:nvSpPr>
        <p:spPr>
          <a:xfrm>
            <a:off x="4199410" y="3048715"/>
            <a:ext cx="134147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231140">
        <a:defRPr>
          <a:latin typeface="+mn-lt"/>
          <a:ea typeface="+mn-ea"/>
          <a:cs typeface="+mn-cs"/>
        </a:defRPr>
      </a:lvl2pPr>
      <a:lvl3pPr marL="462280">
        <a:defRPr>
          <a:latin typeface="+mn-lt"/>
          <a:ea typeface="+mn-ea"/>
          <a:cs typeface="+mn-cs"/>
        </a:defRPr>
      </a:lvl3pPr>
      <a:lvl4pPr marL="693420">
        <a:defRPr>
          <a:latin typeface="+mn-lt"/>
          <a:ea typeface="+mn-ea"/>
          <a:cs typeface="+mn-cs"/>
        </a:defRPr>
      </a:lvl4pPr>
      <a:lvl5pPr marL="924560">
        <a:defRPr>
          <a:latin typeface="+mn-lt"/>
          <a:ea typeface="+mn-ea"/>
          <a:cs typeface="+mn-cs"/>
        </a:defRPr>
      </a:lvl5pPr>
      <a:lvl6pPr marL="1155700">
        <a:defRPr>
          <a:latin typeface="+mn-lt"/>
          <a:ea typeface="+mn-ea"/>
          <a:cs typeface="+mn-cs"/>
        </a:defRPr>
      </a:lvl6pPr>
      <a:lvl7pPr marL="1386840">
        <a:defRPr>
          <a:latin typeface="+mn-lt"/>
          <a:ea typeface="+mn-ea"/>
          <a:cs typeface="+mn-cs"/>
        </a:defRPr>
      </a:lvl7pPr>
      <a:lvl8pPr marL="1617980">
        <a:defRPr>
          <a:latin typeface="+mn-lt"/>
          <a:ea typeface="+mn-ea"/>
          <a:cs typeface="+mn-cs"/>
        </a:defRPr>
      </a:lvl8pPr>
      <a:lvl9pPr marL="1849120">
        <a:defRPr>
          <a:latin typeface="+mn-lt"/>
          <a:ea typeface="+mn-ea"/>
          <a:cs typeface="+mn-cs"/>
        </a:defRPr>
      </a:lvl9pPr>
    </p:bodyStyle>
    <p:otherStyle>
      <a:lvl1pPr marL="0">
        <a:defRPr>
          <a:latin typeface="+mn-lt"/>
          <a:ea typeface="+mn-ea"/>
          <a:cs typeface="+mn-cs"/>
        </a:defRPr>
      </a:lvl1pPr>
      <a:lvl2pPr marL="231140">
        <a:defRPr>
          <a:latin typeface="+mn-lt"/>
          <a:ea typeface="+mn-ea"/>
          <a:cs typeface="+mn-cs"/>
        </a:defRPr>
      </a:lvl2pPr>
      <a:lvl3pPr marL="462280">
        <a:defRPr>
          <a:latin typeface="+mn-lt"/>
          <a:ea typeface="+mn-ea"/>
          <a:cs typeface="+mn-cs"/>
        </a:defRPr>
      </a:lvl3pPr>
      <a:lvl4pPr marL="693420">
        <a:defRPr>
          <a:latin typeface="+mn-lt"/>
          <a:ea typeface="+mn-ea"/>
          <a:cs typeface="+mn-cs"/>
        </a:defRPr>
      </a:lvl4pPr>
      <a:lvl5pPr marL="924560">
        <a:defRPr>
          <a:latin typeface="+mn-lt"/>
          <a:ea typeface="+mn-ea"/>
          <a:cs typeface="+mn-cs"/>
        </a:defRPr>
      </a:lvl5pPr>
      <a:lvl6pPr marL="1155700">
        <a:defRPr>
          <a:latin typeface="+mn-lt"/>
          <a:ea typeface="+mn-ea"/>
          <a:cs typeface="+mn-cs"/>
        </a:defRPr>
      </a:lvl6pPr>
      <a:lvl7pPr marL="1386840">
        <a:defRPr>
          <a:latin typeface="+mn-lt"/>
          <a:ea typeface="+mn-ea"/>
          <a:cs typeface="+mn-cs"/>
        </a:defRPr>
      </a:lvl7pPr>
      <a:lvl8pPr marL="1617980">
        <a:defRPr>
          <a:latin typeface="+mn-lt"/>
          <a:ea typeface="+mn-ea"/>
          <a:cs typeface="+mn-cs"/>
        </a:defRPr>
      </a:lvl8pPr>
      <a:lvl9pPr marL="184912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vmlDrawing" Target="../drawings/vmlDrawing3.vml"/><Relationship Id="rId6"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p:nvPr>
            <p:custDataLst>
              <p:tags r:id="rId1"/>
            </p:custDataLst>
          </p:nvPr>
        </p:nvGraphicFramePr>
        <p:xfrm>
          <a:off x="4006" y="1762"/>
          <a:ext cx="759" cy="759"/>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对象 2" hidden="1"/>
                      <p:cNvPicPr/>
                      <p:nvPr/>
                    </p:nvPicPr>
                    <p:blipFill>
                      <a:blip r:embed="rId3"/>
                      <a:stretch>
                        <a:fillRect/>
                      </a:stretch>
                    </p:blipFill>
                    <p:spPr>
                      <a:xfrm>
                        <a:off x="4006" y="1762"/>
                        <a:ext cx="759" cy="759"/>
                      </a:xfrm>
                      <a:prstGeom prst="rect">
                        <a:avLst/>
                      </a:prstGeom>
                    </p:spPr>
                  </p:pic>
                </p:oleObj>
              </mc:Fallback>
            </mc:AlternateContent>
          </a:graphicData>
        </a:graphic>
      </p:graphicFrame>
      <p:sp>
        <p:nvSpPr>
          <p:cNvPr id="22" name="Title 7"/>
          <p:cNvSpPr txBox="1"/>
          <p:nvPr/>
        </p:nvSpPr>
        <p:spPr bwMode="gray">
          <a:xfrm>
            <a:off x="41275" y="598170"/>
            <a:ext cx="5743575" cy="824865"/>
          </a:xfrm>
          <a:prstGeom prst="rect">
            <a:avLst/>
          </a:prstGeom>
        </p:spPr>
        <p:txBody>
          <a:bodyPr vert="horz" lIns="0" tIns="21847" rIns="0" bIns="21847"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gn="ctr" defTabSz="462280">
              <a:lnSpc>
                <a:spcPct val="150000"/>
              </a:lnSpc>
            </a:pPr>
            <a:r>
              <a:rPr lang="zh-CN" altLang="en-US" sz="2580" dirty="0">
                <a:solidFill>
                  <a:prstClr val="black"/>
                </a:solidFill>
                <a:latin typeface="微软雅黑" panose="020B0503020204020204" pitchFamily="34" charset="-122"/>
                <a:ea typeface="微软雅黑" panose="020B0503020204020204" pitchFamily="34" charset="-122"/>
              </a:rPr>
              <a:t>氯法拉滨注射液</a:t>
            </a:r>
            <a:r>
              <a:rPr lang="zh-CN" altLang="en-US" sz="1910" dirty="0">
                <a:solidFill>
                  <a:prstClr val="black"/>
                </a:solidFill>
                <a:latin typeface="微软雅黑" panose="020B0503020204020204" pitchFamily="34" charset="-122"/>
                <a:ea typeface="微软雅黑" panose="020B0503020204020204" pitchFamily="34" charset="-122"/>
              </a:rPr>
              <a:t>（</a:t>
            </a:r>
            <a:r>
              <a:rPr lang="zh-CN" altLang="en-US" sz="2400" spc="3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亿法拉</a:t>
            </a:r>
            <a:r>
              <a:rPr lang="en-US" altLang="zh-CN" sz="2400" b="0" i="0" baseline="30000" dirty="0">
                <a:solidFill>
                  <a:srgbClr val="333333"/>
                </a:solidFill>
                <a:effectLst/>
                <a:highlight>
                  <a:srgbClr val="FFFFFF"/>
                </a:highlight>
                <a:latin typeface="微软雅黑" panose="020B0503020204020204" pitchFamily="34" charset="-122"/>
                <a:ea typeface="微软雅黑" panose="020B0503020204020204" pitchFamily="34" charset="-122"/>
              </a:rPr>
              <a:t>®</a:t>
            </a:r>
            <a:r>
              <a:rPr lang="zh-CN" altLang="en-US" sz="1910" b="0" dirty="0">
                <a:solidFill>
                  <a:prstClr val="black"/>
                </a:solidFill>
                <a:latin typeface="微软雅黑" panose="020B0503020204020204" pitchFamily="34" charset="-122"/>
                <a:ea typeface="微软雅黑" panose="020B0503020204020204" pitchFamily="34" charset="-122"/>
              </a:rPr>
              <a:t> </a:t>
            </a:r>
            <a:r>
              <a:rPr lang="zh-CN" altLang="en-US" sz="1910" dirty="0">
                <a:solidFill>
                  <a:prstClr val="black"/>
                </a:solidFill>
                <a:latin typeface="微软雅黑" panose="020B0503020204020204" pitchFamily="34" charset="-122"/>
                <a:ea typeface="微软雅黑" panose="020B0503020204020204" pitchFamily="34" charset="-122"/>
              </a:rPr>
              <a:t>）</a:t>
            </a:r>
            <a:br>
              <a:rPr lang="zh-CN" altLang="en-US" sz="1910" dirty="0">
                <a:solidFill>
                  <a:prstClr val="black"/>
                </a:solidFill>
                <a:highlight>
                  <a:srgbClr val="FFFF00"/>
                </a:highlight>
                <a:latin typeface="微软雅黑" panose="020B0503020204020204" pitchFamily="34" charset="-122"/>
                <a:ea typeface="微软雅黑" panose="020B0503020204020204" pitchFamily="34" charset="-122"/>
              </a:rPr>
            </a:br>
            <a:r>
              <a:rPr lang="zh-CN" altLang="en-US" sz="1215" dirty="0">
                <a:solidFill>
                  <a:prstClr val="black"/>
                </a:solidFill>
                <a:latin typeface="微软雅黑" panose="020B0503020204020204" pitchFamily="34" charset="-122"/>
                <a:ea typeface="微软雅黑" panose="020B0503020204020204" pitchFamily="34" charset="-122"/>
              </a:rPr>
              <a:t>复发</a:t>
            </a:r>
            <a:r>
              <a:rPr lang="en-US" altLang="zh-CN" sz="1215" dirty="0">
                <a:solidFill>
                  <a:prstClr val="black"/>
                </a:solidFill>
                <a:latin typeface="微软雅黑" panose="020B0503020204020204" pitchFamily="34" charset="-122"/>
                <a:ea typeface="微软雅黑" panose="020B0503020204020204" pitchFamily="34" charset="-122"/>
              </a:rPr>
              <a:t>/</a:t>
            </a:r>
            <a:r>
              <a:rPr lang="zh-CN" altLang="en-US" sz="1215" dirty="0">
                <a:solidFill>
                  <a:prstClr val="black"/>
                </a:solidFill>
                <a:latin typeface="微软雅黑" panose="020B0503020204020204" pitchFamily="34" charset="-122"/>
                <a:ea typeface="微软雅黑" panose="020B0503020204020204" pitchFamily="34" charset="-122"/>
              </a:rPr>
              <a:t>难治儿童急性淋巴细胞白血病的“救命药”</a:t>
            </a:r>
            <a:endParaRPr lang="zh-CN" altLang="en-US" sz="1215" dirty="0">
              <a:solidFill>
                <a:srgbClr val="C00000"/>
              </a:solidFill>
              <a:latin typeface="微软雅黑" panose="020B0503020204020204" pitchFamily="34" charset="-122"/>
              <a:ea typeface="微软雅黑" panose="020B0503020204020204" pitchFamily="34" charset="-122"/>
            </a:endParaRPr>
          </a:p>
          <a:p>
            <a:pPr algn="ctr" defTabSz="462280">
              <a:lnSpc>
                <a:spcPct val="150000"/>
              </a:lnSpc>
            </a:pPr>
            <a:endParaRPr lang="zh-CN" altLang="en-US" sz="955" dirty="0">
              <a:solidFill>
                <a:prstClr val="black"/>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5349" y="177739"/>
            <a:ext cx="1231137" cy="348926"/>
          </a:xfrm>
          <a:prstGeom prst="rect">
            <a:avLst/>
          </a:prstGeom>
        </p:spPr>
      </p:pic>
      <p:sp>
        <p:nvSpPr>
          <p:cNvPr id="9" name="object 12"/>
          <p:cNvSpPr txBox="1"/>
          <p:nvPr/>
        </p:nvSpPr>
        <p:spPr>
          <a:xfrm>
            <a:off x="2069347" y="1551590"/>
            <a:ext cx="3715503" cy="921956"/>
          </a:xfrm>
          <a:prstGeom prst="rect">
            <a:avLst/>
          </a:prstGeom>
          <a:solidFill>
            <a:srgbClr val="FFFFFF"/>
          </a:solidFill>
        </p:spPr>
        <p:txBody>
          <a:bodyPr vert="horz" wrap="square" lIns="0" tIns="8990" rIns="0" bIns="0" rtlCol="0">
            <a:spAutoFit/>
          </a:bodyPr>
          <a:lstStyle/>
          <a:p>
            <a:pPr marL="179705" indent="-173355" defTabSz="462280">
              <a:lnSpc>
                <a:spcPct val="150000"/>
              </a:lnSpc>
              <a:buFont typeface="Arial" panose="020B0604020202020204" pitchFamily="34" charset="0"/>
              <a:buChar char="•"/>
            </a:pPr>
            <a:r>
              <a:rPr lang="zh-CN" altLang="en-US" sz="810" b="1" spc="8" dirty="0">
                <a:latin typeface="微软雅黑" panose="020B0503020204020204" pitchFamily="34" charset="-122"/>
                <a:ea typeface="微软雅黑" panose="020B0503020204020204" pitchFamily="34" charset="-122"/>
                <a:cs typeface="+mn-ea"/>
                <a:sym typeface="+mn-lt"/>
              </a:rPr>
              <a:t>获国家</a:t>
            </a:r>
            <a:r>
              <a:rPr lang="zh-CN" altLang="en-US" sz="810" b="1" spc="8" dirty="0">
                <a:solidFill>
                  <a:srgbClr val="0070C0"/>
                </a:solidFill>
                <a:latin typeface="微软雅黑" panose="020B0503020204020204" pitchFamily="34" charset="-122"/>
                <a:ea typeface="微软雅黑" panose="020B0503020204020204" pitchFamily="34" charset="-122"/>
                <a:cs typeface="+mn-ea"/>
                <a:sym typeface="+mn-lt"/>
              </a:rPr>
              <a:t>重大新药创制</a:t>
            </a:r>
            <a:r>
              <a:rPr lang="zh-CN" altLang="en-US" sz="810" b="1" spc="8" dirty="0">
                <a:latin typeface="微软雅黑" panose="020B0503020204020204" pitchFamily="34" charset="-122"/>
                <a:ea typeface="微软雅黑" panose="020B0503020204020204" pitchFamily="34" charset="-122"/>
                <a:cs typeface="+mn-ea"/>
                <a:sym typeface="+mn-lt"/>
              </a:rPr>
              <a:t>科技重大专项</a:t>
            </a:r>
            <a:endParaRPr lang="en-US" altLang="zh-CN" sz="810" b="1" spc="8" dirty="0">
              <a:latin typeface="微软雅黑" panose="020B0503020204020204" pitchFamily="34" charset="-122"/>
              <a:ea typeface="微软雅黑" panose="020B0503020204020204" pitchFamily="34" charset="-122"/>
              <a:cs typeface="+mn-ea"/>
              <a:sym typeface="+mn-lt"/>
            </a:endParaRPr>
          </a:p>
          <a:p>
            <a:pPr marL="177800" indent="-171450" defTabSz="462280">
              <a:lnSpc>
                <a:spcPct val="150000"/>
              </a:lnSpc>
              <a:buFont typeface="Arial" panose="020B0604020202020204" pitchFamily="34" charset="0"/>
              <a:buChar char="•"/>
            </a:pPr>
            <a:r>
              <a:rPr lang="zh-CN" altLang="en-US" sz="810" b="1" spc="8" dirty="0">
                <a:latin typeface="微软雅黑" panose="020B0503020204020204" pitchFamily="34" charset="-122"/>
                <a:ea typeface="微软雅黑" panose="020B0503020204020204" pitchFamily="34" charset="-122"/>
                <a:cs typeface="+mn-ea"/>
                <a:sym typeface="+mn-lt"/>
              </a:rPr>
              <a:t>近</a:t>
            </a:r>
            <a:r>
              <a:rPr lang="en-US" altLang="zh-CN" sz="810" b="1" spc="8" dirty="0">
                <a:latin typeface="微软雅黑" panose="020B0503020204020204" pitchFamily="34" charset="-122"/>
                <a:ea typeface="微软雅黑" panose="020B0503020204020204" pitchFamily="34" charset="-122"/>
                <a:cs typeface="+mn-ea"/>
                <a:sym typeface="+mn-lt"/>
              </a:rPr>
              <a:t>20</a:t>
            </a:r>
            <a:r>
              <a:rPr lang="zh-CN" altLang="en-US" sz="810" b="1" spc="8" dirty="0">
                <a:latin typeface="微软雅黑" panose="020B0503020204020204" pitchFamily="34" charset="-122"/>
                <a:ea typeface="微软雅黑" panose="020B0503020204020204" pitchFamily="34" charset="-122"/>
                <a:cs typeface="+mn-ea"/>
                <a:sym typeface="+mn-lt"/>
              </a:rPr>
              <a:t>年唯一获批用于治疗</a:t>
            </a:r>
            <a:r>
              <a:rPr lang="zh-CN" altLang="en-US" sz="810" b="1" spc="8" dirty="0">
                <a:solidFill>
                  <a:srgbClr val="0070C0"/>
                </a:solidFill>
                <a:latin typeface="微软雅黑" panose="020B0503020204020204" pitchFamily="34" charset="-122"/>
                <a:ea typeface="微软雅黑" panose="020B0503020204020204" pitchFamily="34" charset="-122"/>
                <a:cs typeface="+mn-ea"/>
                <a:sym typeface="+mn-lt"/>
              </a:rPr>
              <a:t>儿童复发或难治性急性淋巴细胞白血病</a:t>
            </a:r>
            <a:r>
              <a:rPr lang="zh-CN" altLang="en-US" sz="810" b="1" spc="8" dirty="0">
                <a:latin typeface="微软雅黑" panose="020B0503020204020204" pitchFamily="34" charset="-122"/>
                <a:ea typeface="微软雅黑" panose="020B0503020204020204" pitchFamily="34" charset="-122"/>
                <a:cs typeface="+mn-ea"/>
                <a:sym typeface="+mn-lt"/>
              </a:rPr>
              <a:t>的化疗药物</a:t>
            </a:r>
            <a:endParaRPr lang="en-US" altLang="zh-CN" sz="810" b="1" spc="8" dirty="0">
              <a:latin typeface="微软雅黑" panose="020B0503020204020204" pitchFamily="34" charset="-122"/>
              <a:ea typeface="微软雅黑" panose="020B0503020204020204" pitchFamily="34" charset="-122"/>
              <a:cs typeface="+mn-ea"/>
              <a:sym typeface="+mn-lt"/>
            </a:endParaRPr>
          </a:p>
          <a:p>
            <a:pPr marL="177800" indent="-171450" defTabSz="462280">
              <a:lnSpc>
                <a:spcPct val="150000"/>
              </a:lnSpc>
              <a:buFont typeface="Arial" panose="020B0604020202020204" pitchFamily="34" charset="0"/>
              <a:buChar char="•"/>
            </a:pPr>
            <a:r>
              <a:rPr lang="zh-CN" altLang="en-US" sz="810" b="1" spc="8" dirty="0">
                <a:latin typeface="微软雅黑" panose="020B0503020204020204" pitchFamily="34" charset="-122"/>
                <a:ea typeface="微软雅黑" panose="020B0503020204020204" pitchFamily="34" charset="-122"/>
                <a:cs typeface="+mn-ea"/>
                <a:sym typeface="+mn-lt"/>
              </a:rPr>
              <a:t>纳入</a:t>
            </a:r>
            <a:r>
              <a:rPr lang="en-US" altLang="zh-CN" sz="810" b="1" spc="8" dirty="0">
                <a:latin typeface="微软雅黑" panose="020B0503020204020204" pitchFamily="34" charset="-122"/>
                <a:ea typeface="微软雅黑" panose="020B0503020204020204" pitchFamily="34" charset="-122"/>
                <a:cs typeface="+mn-ea"/>
                <a:sym typeface="+mn-lt"/>
              </a:rPr>
              <a:t>《</a:t>
            </a:r>
            <a:r>
              <a:rPr lang="zh-CN" altLang="en-US" sz="810" b="1" spc="8" dirty="0">
                <a:latin typeface="微软雅黑" panose="020B0503020204020204" pitchFamily="34" charset="-122"/>
                <a:ea typeface="微软雅黑" panose="020B0503020204020204" pitchFamily="34" charset="-122"/>
                <a:cs typeface="+mn-ea"/>
                <a:sym typeface="+mn-lt"/>
              </a:rPr>
              <a:t>第四批</a:t>
            </a:r>
            <a:r>
              <a:rPr lang="zh-CN" altLang="en-US" sz="810" b="1" spc="8" dirty="0">
                <a:solidFill>
                  <a:srgbClr val="0070C0"/>
                </a:solidFill>
                <a:latin typeface="微软雅黑" panose="020B0503020204020204" pitchFamily="34" charset="-122"/>
                <a:ea typeface="微软雅黑" panose="020B0503020204020204" pitchFamily="34" charset="-122"/>
                <a:cs typeface="+mn-ea"/>
                <a:sym typeface="+mn-lt"/>
              </a:rPr>
              <a:t>鼓励研发申报儿童药品</a:t>
            </a:r>
            <a:r>
              <a:rPr lang="zh-CN" altLang="en-US" sz="810" b="1" spc="8" dirty="0">
                <a:latin typeface="微软雅黑" panose="020B0503020204020204" pitchFamily="34" charset="-122"/>
                <a:ea typeface="微软雅黑" panose="020B0503020204020204" pitchFamily="34" charset="-122"/>
                <a:cs typeface="+mn-ea"/>
                <a:sym typeface="+mn-lt"/>
              </a:rPr>
              <a:t>建议清单</a:t>
            </a:r>
            <a:r>
              <a:rPr lang="en-US" altLang="zh-CN" sz="810" b="1" spc="8" dirty="0">
                <a:latin typeface="微软雅黑" panose="020B0503020204020204" pitchFamily="34" charset="-122"/>
                <a:ea typeface="微软雅黑" panose="020B0503020204020204" pitchFamily="34" charset="-122"/>
                <a:cs typeface="+mn-ea"/>
                <a:sym typeface="+mn-lt"/>
              </a:rPr>
              <a:t>》</a:t>
            </a:r>
            <a:endParaRPr lang="en-US" altLang="zh-CN" sz="810" b="1" spc="8" dirty="0">
              <a:latin typeface="微软雅黑" panose="020B0503020204020204" pitchFamily="34" charset="-122"/>
              <a:ea typeface="微软雅黑" panose="020B0503020204020204" pitchFamily="34" charset="-122"/>
              <a:cs typeface="+mn-ea"/>
              <a:sym typeface="+mn-lt"/>
            </a:endParaRPr>
          </a:p>
          <a:p>
            <a:pPr marL="179705" indent="-173355" defTabSz="462280">
              <a:lnSpc>
                <a:spcPct val="150000"/>
              </a:lnSpc>
              <a:buFont typeface="Arial" panose="020B0604020202020204" pitchFamily="34" charset="0"/>
              <a:buChar char="•"/>
            </a:pPr>
            <a:r>
              <a:rPr lang="en-US" altLang="zh-CN" sz="810" b="1" spc="8" dirty="0">
                <a:solidFill>
                  <a:srgbClr val="0070C0"/>
                </a:solidFill>
                <a:latin typeface="微软雅黑" panose="020B0503020204020204" pitchFamily="34" charset="-122"/>
                <a:ea typeface="微软雅黑" panose="020B0503020204020204" pitchFamily="34" charset="-122"/>
                <a:cs typeface="+mn-ea"/>
                <a:sym typeface="+mn-lt"/>
              </a:rPr>
              <a:t>NCCN</a:t>
            </a:r>
            <a:r>
              <a:rPr lang="zh-CN" altLang="en-US" sz="810" b="1" spc="8" dirty="0">
                <a:solidFill>
                  <a:srgbClr val="0070C0"/>
                </a:solidFill>
                <a:latin typeface="微软雅黑" panose="020B0503020204020204" pitchFamily="34" charset="-122"/>
                <a:ea typeface="微软雅黑" panose="020B0503020204020204" pitchFamily="34" charset="-122"/>
                <a:cs typeface="+mn-ea"/>
                <a:sym typeface="+mn-lt"/>
              </a:rPr>
              <a:t>指南和中国专家共识</a:t>
            </a:r>
            <a:r>
              <a:rPr lang="zh-CN" altLang="en-US" sz="810" b="1" spc="8" dirty="0">
                <a:latin typeface="微软雅黑" panose="020B0503020204020204" pitchFamily="34" charset="-122"/>
                <a:ea typeface="微软雅黑" panose="020B0503020204020204" pitchFamily="34" charset="-122"/>
                <a:cs typeface="+mn-ea"/>
                <a:sym typeface="+mn-lt"/>
              </a:rPr>
              <a:t>推荐治疗儿童复发或难治性急性淋巴细胞白血病</a:t>
            </a:r>
            <a:endParaRPr lang="en-US" altLang="zh-CN" sz="810" b="1" spc="8" dirty="0">
              <a:latin typeface="微软雅黑" panose="020B0503020204020204" pitchFamily="34" charset="-122"/>
              <a:ea typeface="微软雅黑" panose="020B0503020204020204" pitchFamily="34" charset="-122"/>
              <a:cs typeface="+mn-ea"/>
              <a:sym typeface="+mn-lt"/>
            </a:endParaRPr>
          </a:p>
          <a:p>
            <a:pPr marL="177800" indent="-171450" defTabSz="462280">
              <a:lnSpc>
                <a:spcPct val="150000"/>
              </a:lnSpc>
              <a:buFont typeface="Arial" panose="020B0604020202020204" pitchFamily="34" charset="0"/>
              <a:buChar char="•"/>
            </a:pPr>
            <a:endParaRPr lang="zh-CN" altLang="en-US" sz="810" b="1" spc="8" dirty="0">
              <a:latin typeface="微软雅黑" panose="020B0503020204020204" pitchFamily="34" charset="-122"/>
              <a:ea typeface="微软雅黑" panose="020B0503020204020204" pitchFamily="34" charset="-122"/>
              <a:cs typeface="+mn-ea"/>
              <a:sym typeface="+mn-lt"/>
            </a:endParaRPr>
          </a:p>
        </p:txBody>
      </p:sp>
      <p:sp>
        <p:nvSpPr>
          <p:cNvPr id="18" name="圆角矩形 12"/>
          <p:cNvSpPr/>
          <p:nvPr/>
        </p:nvSpPr>
        <p:spPr>
          <a:xfrm>
            <a:off x="1527601" y="2720453"/>
            <a:ext cx="2679455" cy="358338"/>
          </a:xfrm>
          <a:prstGeom prst="roundRect">
            <a:avLst>
              <a:gd name="adj" fmla="val 26820"/>
            </a:avLst>
          </a:prstGeom>
          <a:solidFill>
            <a:sysClr val="window" lastClr="FFFFFF">
              <a:lumMod val="95000"/>
            </a:sysClr>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62280">
              <a:defRPr/>
            </a:pPr>
            <a:r>
              <a:rPr lang="zh-CN" altLang="en-US" sz="1010" b="1" dirty="0">
                <a:solidFill>
                  <a:sysClr val="windowText" lastClr="000000"/>
                </a:solidFill>
                <a:latin typeface="微软雅黑" panose="020B0503020204020204" pitchFamily="34" charset="-122"/>
                <a:ea typeface="微软雅黑" panose="020B0503020204020204" pitchFamily="34" charset="-122"/>
              </a:rPr>
              <a:t>亿帆医药股份有限公司</a:t>
            </a:r>
            <a:endParaRPr lang="zh-CN" altLang="en-US" sz="1010" b="1" dirty="0">
              <a:solidFill>
                <a:sysClr val="windowText" lastClr="00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a:stretch>
            <a:fillRect/>
          </a:stretch>
        </p:blipFill>
        <p:spPr>
          <a:xfrm>
            <a:off x="257278" y="1422954"/>
            <a:ext cx="1628476" cy="1151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45202" y="404549"/>
            <a:ext cx="118175" cy="46235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基本信息</a:t>
            </a:r>
            <a:endParaRPr lang="zh-CN" altLang="en-US" sz="605" dirty="0">
              <a:latin typeface="微软雅黑" panose="020B0503020204020204" pitchFamily="34" charset="-122"/>
              <a:ea typeface="微软雅黑" panose="020B0503020204020204" pitchFamily="34" charset="-122"/>
            </a:endParaRPr>
          </a:p>
        </p:txBody>
      </p:sp>
      <p:sp>
        <p:nvSpPr>
          <p:cNvPr id="14" name="矩形: 圆角 13"/>
          <p:cNvSpPr/>
          <p:nvPr/>
        </p:nvSpPr>
        <p:spPr>
          <a:xfrm>
            <a:off x="45201" y="952792"/>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18" name="矩形: 圆角 17"/>
          <p:cNvSpPr/>
          <p:nvPr/>
        </p:nvSpPr>
        <p:spPr>
          <a:xfrm>
            <a:off x="45201" y="1385448"/>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有效性</a:t>
            </a:r>
            <a:endParaRPr lang="zh-CN" altLang="en-US" sz="605" dirty="0">
              <a:latin typeface="微软雅黑" panose="020B0503020204020204" pitchFamily="34" charset="-122"/>
              <a:ea typeface="微软雅黑" panose="020B0503020204020204" pitchFamily="34" charset="-122"/>
            </a:endParaRPr>
          </a:p>
        </p:txBody>
      </p:sp>
      <p:sp>
        <p:nvSpPr>
          <p:cNvPr id="19" name="矩形: 圆角 18"/>
          <p:cNvSpPr/>
          <p:nvPr/>
        </p:nvSpPr>
        <p:spPr>
          <a:xfrm>
            <a:off x="44412" y="1825178"/>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创新性</a:t>
            </a:r>
            <a:endParaRPr lang="zh-CN" altLang="en-US" sz="605" dirty="0">
              <a:latin typeface="微软雅黑" panose="020B0503020204020204" pitchFamily="34" charset="-122"/>
              <a:ea typeface="微软雅黑" panose="020B0503020204020204" pitchFamily="34" charset="-122"/>
            </a:endParaRPr>
          </a:p>
        </p:txBody>
      </p:sp>
      <p:sp>
        <p:nvSpPr>
          <p:cNvPr id="20" name="矩形: 圆角 19"/>
          <p:cNvSpPr/>
          <p:nvPr/>
        </p:nvSpPr>
        <p:spPr>
          <a:xfrm>
            <a:off x="42233" y="2250760"/>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公平性</a:t>
            </a:r>
            <a:endParaRPr lang="zh-CN" altLang="en-US" sz="605" dirty="0">
              <a:latin typeface="微软雅黑" panose="020B0503020204020204" pitchFamily="34" charset="-122"/>
              <a:ea typeface="微软雅黑" panose="020B0503020204020204" pitchFamily="34" charset="-122"/>
            </a:endParaRPr>
          </a:p>
        </p:txBody>
      </p:sp>
      <p:sp>
        <p:nvSpPr>
          <p:cNvPr id="21" name="矩形: 圆角 20"/>
          <p:cNvSpPr/>
          <p:nvPr/>
        </p:nvSpPr>
        <p:spPr>
          <a:xfrm>
            <a:off x="279327" y="483219"/>
            <a:ext cx="5370892" cy="2671065"/>
          </a:xfrm>
          <a:prstGeom prst="roundRect">
            <a:avLst>
              <a:gd name="adj" fmla="val 4693"/>
            </a:avLst>
          </a:prstGeom>
          <a:no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10"/>
          </a:p>
        </p:txBody>
      </p:sp>
      <p:sp>
        <p:nvSpPr>
          <p:cNvPr id="22" name="矩形: 圆角 21"/>
          <p:cNvSpPr/>
          <p:nvPr/>
        </p:nvSpPr>
        <p:spPr>
          <a:xfrm>
            <a:off x="279327" y="404549"/>
            <a:ext cx="5370892" cy="217690"/>
          </a:xfrm>
          <a:prstGeom prst="roundRect">
            <a:avLst/>
          </a:prstGeom>
          <a:solidFill>
            <a:srgbClr val="1E3968"/>
          </a:solid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10" dirty="0">
                <a:latin typeface="微软雅黑" panose="020B0503020204020204" pitchFamily="34" charset="-122"/>
                <a:ea typeface="微软雅黑" panose="020B0503020204020204" pitchFamily="34" charset="-122"/>
              </a:rPr>
              <a:t>药品基本信息</a:t>
            </a:r>
            <a:endParaRPr lang="zh-CN" altLang="en-US" sz="910" dirty="0">
              <a:latin typeface="微软雅黑" panose="020B0503020204020204" pitchFamily="34" charset="-122"/>
              <a:ea typeface="微软雅黑" panose="020B0503020204020204" pitchFamily="34" charset="-122"/>
            </a:endParaRPr>
          </a:p>
        </p:txBody>
      </p:sp>
      <p:sp>
        <p:nvSpPr>
          <p:cNvPr id="25" name="文本框 24"/>
          <p:cNvSpPr txBox="1"/>
          <p:nvPr>
            <p:custDataLst>
              <p:tags r:id="rId1"/>
            </p:custDataLst>
          </p:nvPr>
        </p:nvSpPr>
        <p:spPr>
          <a:xfrm>
            <a:off x="332031" y="815318"/>
            <a:ext cx="5132336" cy="2019720"/>
          </a:xfrm>
          <a:prstGeom prst="rect">
            <a:avLst/>
          </a:prstGeom>
          <a:noFill/>
        </p:spPr>
        <p:txBody>
          <a:bodyPr wrap="square">
            <a:spAutoFit/>
          </a:bodyPr>
          <a:lstStyle/>
          <a:p>
            <a:pPr marL="144780" lvl="1" indent="-144780" algn="just">
              <a:lnSpc>
                <a:spcPct val="15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药品通用名称：</a:t>
            </a:r>
            <a:r>
              <a:rPr lang="zh-CN" altLang="en-US" sz="710" kern="0" dirty="0">
                <a:latin typeface="微软雅黑" panose="020B0503020204020204" pitchFamily="34" charset="-122"/>
                <a:ea typeface="微软雅黑" panose="020B0503020204020204" pitchFamily="34" charset="-122"/>
              </a:rPr>
              <a:t>氯法拉滨注射液</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5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药品注册分类：</a:t>
            </a:r>
            <a:r>
              <a:rPr lang="zh-CN" altLang="en-US" sz="710" kern="0" dirty="0">
                <a:latin typeface="微软雅黑" panose="020B0503020204020204" pitchFamily="34" charset="-122"/>
                <a:ea typeface="微软雅黑" panose="020B0503020204020204" pitchFamily="34" charset="-122"/>
              </a:rPr>
              <a:t>化学药品</a:t>
            </a:r>
            <a:r>
              <a:rPr lang="en-US" altLang="zh-CN" sz="710" kern="0" dirty="0">
                <a:latin typeface="微软雅黑" panose="020B0503020204020204" pitchFamily="34" charset="-122"/>
                <a:ea typeface="微软雅黑" panose="020B0503020204020204" pitchFamily="34" charset="-122"/>
              </a:rPr>
              <a:t>3</a:t>
            </a:r>
            <a:r>
              <a:rPr lang="zh-CN" altLang="en-US" sz="710" kern="0" dirty="0">
                <a:latin typeface="微软雅黑" panose="020B0503020204020204" pitchFamily="34" charset="-122"/>
                <a:ea typeface="微软雅黑" panose="020B0503020204020204" pitchFamily="34" charset="-122"/>
              </a:rPr>
              <a:t>类</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5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注册规格：</a:t>
            </a:r>
            <a:r>
              <a:rPr lang="en-US" altLang="zh-CN" sz="710" kern="0" dirty="0">
                <a:latin typeface="微软雅黑" panose="020B0503020204020204" pitchFamily="34" charset="-122"/>
                <a:ea typeface="微软雅黑" panose="020B0503020204020204" pitchFamily="34" charset="-122"/>
              </a:rPr>
              <a:t>20ml:20mg</a:t>
            </a:r>
            <a:endParaRPr lang="zh-CN" altLang="en-US" sz="710" kern="0" dirty="0">
              <a:latin typeface="微软雅黑" panose="020B0503020204020204" pitchFamily="34" charset="-122"/>
              <a:ea typeface="微软雅黑" panose="020B0503020204020204" pitchFamily="34" charset="-122"/>
            </a:endParaRPr>
          </a:p>
          <a:p>
            <a:pPr marL="144780" lvl="1" indent="-144780" algn="just">
              <a:lnSpc>
                <a:spcPct val="15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说明书适应症：</a:t>
            </a:r>
            <a:r>
              <a:rPr lang="zh-CN" altLang="en-US" sz="710" kern="0" dirty="0">
                <a:latin typeface="微软雅黑" panose="020B0503020204020204" pitchFamily="34" charset="-122"/>
                <a:ea typeface="微软雅黑" panose="020B0503020204020204" pitchFamily="34" charset="-122"/>
              </a:rPr>
              <a:t>本品用于既往至少接受过两种方案治疗且无其他治疗手段可达持续应答的</a:t>
            </a:r>
            <a:r>
              <a:rPr lang="en-US" altLang="zh-CN" sz="710" kern="0" dirty="0">
                <a:latin typeface="微软雅黑" panose="020B0503020204020204" pitchFamily="34" charset="-122"/>
                <a:ea typeface="微软雅黑" panose="020B0503020204020204" pitchFamily="34" charset="-122"/>
              </a:rPr>
              <a:t>1</a:t>
            </a:r>
            <a:r>
              <a:rPr lang="zh-CN" altLang="en-US" sz="710" kern="0" dirty="0">
                <a:latin typeface="微软雅黑" panose="020B0503020204020204" pitchFamily="34" charset="-122"/>
                <a:ea typeface="微软雅黑" panose="020B0503020204020204" pitchFamily="34" charset="-122"/>
              </a:rPr>
              <a:t>～</a:t>
            </a:r>
            <a:r>
              <a:rPr lang="en-US" altLang="zh-CN" sz="710" kern="0" dirty="0">
                <a:latin typeface="微软雅黑" panose="020B0503020204020204" pitchFamily="34" charset="-122"/>
                <a:ea typeface="微软雅黑" panose="020B0503020204020204" pitchFamily="34" charset="-122"/>
              </a:rPr>
              <a:t>21</a:t>
            </a:r>
            <a:r>
              <a:rPr lang="zh-CN" altLang="en-US" sz="710" kern="0" dirty="0">
                <a:latin typeface="微软雅黑" panose="020B0503020204020204" pitchFamily="34" charset="-122"/>
                <a:ea typeface="微软雅黑" panose="020B0503020204020204" pitchFamily="34" charset="-122"/>
              </a:rPr>
              <a:t>岁复发性或难治性急性淋巴细胞白血病患者。</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5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中国大陆首次上市时间：</a:t>
            </a:r>
            <a:r>
              <a:rPr lang="en-US" altLang="zh-CN" sz="710" kern="0" dirty="0">
                <a:latin typeface="微软雅黑" panose="020B0503020204020204" pitchFamily="34" charset="-122"/>
                <a:ea typeface="微软雅黑" panose="020B0503020204020204" pitchFamily="34" charset="-122"/>
              </a:rPr>
              <a:t>2023</a:t>
            </a:r>
            <a:r>
              <a:rPr lang="zh-CN" altLang="en-US" sz="710" kern="0" dirty="0">
                <a:latin typeface="微软雅黑" panose="020B0503020204020204" pitchFamily="34" charset="-122"/>
                <a:ea typeface="微软雅黑" panose="020B0503020204020204" pitchFamily="34" charset="-122"/>
              </a:rPr>
              <a:t>年</a:t>
            </a:r>
            <a:r>
              <a:rPr lang="en-US" altLang="zh-CN" sz="710" kern="0" dirty="0">
                <a:latin typeface="微软雅黑" panose="020B0503020204020204" pitchFamily="34" charset="-122"/>
                <a:ea typeface="微软雅黑" panose="020B0503020204020204" pitchFamily="34" charset="-122"/>
              </a:rPr>
              <a:t>6</a:t>
            </a:r>
            <a:r>
              <a:rPr lang="zh-CN" altLang="en-US" sz="710" kern="0" dirty="0">
                <a:latin typeface="微软雅黑" panose="020B0503020204020204" pitchFamily="34" charset="-122"/>
                <a:ea typeface="微软雅黑" panose="020B0503020204020204" pitchFamily="34" charset="-122"/>
              </a:rPr>
              <a:t>月</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5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目前大陆地区同通用名的药品的上市情况：</a:t>
            </a:r>
            <a:r>
              <a:rPr lang="zh-CN" altLang="en-US" sz="710" kern="0" dirty="0">
                <a:latin typeface="微软雅黑" panose="020B0503020204020204" pitchFamily="34" charset="-122"/>
                <a:ea typeface="微软雅黑" panose="020B0503020204020204" pitchFamily="34" charset="-122"/>
              </a:rPr>
              <a:t>无，为首家上市</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5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全球首个上市的国家</a:t>
            </a:r>
            <a:r>
              <a:rPr lang="en-US" altLang="zh-CN" sz="710" b="1" kern="0" dirty="0">
                <a:latin typeface="微软雅黑" panose="020B0503020204020204" pitchFamily="34" charset="-122"/>
                <a:ea typeface="微软雅黑" panose="020B0503020204020204" pitchFamily="34" charset="-122"/>
              </a:rPr>
              <a:t>/</a:t>
            </a:r>
            <a:r>
              <a:rPr lang="zh-CN" altLang="en-US" sz="710" b="1" kern="0" dirty="0">
                <a:latin typeface="微软雅黑" panose="020B0503020204020204" pitchFamily="34" charset="-122"/>
                <a:ea typeface="微软雅黑" panose="020B0503020204020204" pitchFamily="34" charset="-122"/>
              </a:rPr>
              <a:t>地区及上市时间：</a:t>
            </a:r>
            <a:r>
              <a:rPr lang="zh-CN" altLang="en-US" sz="710" kern="0" dirty="0">
                <a:latin typeface="微软雅黑" panose="020B0503020204020204" pitchFamily="34" charset="-122"/>
                <a:ea typeface="微软雅黑" panose="020B0503020204020204" pitchFamily="34" charset="-122"/>
              </a:rPr>
              <a:t>美国，</a:t>
            </a:r>
            <a:r>
              <a:rPr lang="en-US" altLang="zh-CN" sz="710" kern="0" dirty="0">
                <a:latin typeface="微软雅黑" panose="020B0503020204020204" pitchFamily="34" charset="-122"/>
                <a:ea typeface="微软雅黑" panose="020B0503020204020204" pitchFamily="34" charset="-122"/>
              </a:rPr>
              <a:t>2004</a:t>
            </a:r>
            <a:r>
              <a:rPr lang="zh-CN" altLang="en-US" sz="710" kern="0" dirty="0">
                <a:latin typeface="微软雅黑" panose="020B0503020204020204" pitchFamily="34" charset="-122"/>
                <a:ea typeface="微软雅黑" panose="020B0503020204020204" pitchFamily="34" charset="-122"/>
              </a:rPr>
              <a:t>年</a:t>
            </a:r>
            <a:r>
              <a:rPr lang="en-US" altLang="zh-CN" sz="710" kern="0" dirty="0">
                <a:latin typeface="微软雅黑" panose="020B0503020204020204" pitchFamily="34" charset="-122"/>
                <a:ea typeface="微软雅黑" panose="020B0503020204020204" pitchFamily="34" charset="-122"/>
              </a:rPr>
              <a:t>12</a:t>
            </a:r>
            <a:r>
              <a:rPr lang="zh-CN" altLang="en-US" sz="710" kern="0" dirty="0">
                <a:latin typeface="微软雅黑" panose="020B0503020204020204" pitchFamily="34" charset="-122"/>
                <a:ea typeface="微软雅黑" panose="020B0503020204020204" pitchFamily="34" charset="-122"/>
              </a:rPr>
              <a:t>月（罕见病用药上市）</a:t>
            </a:r>
            <a:endParaRPr lang="zh-CN" altLang="en-US" sz="710" kern="0" dirty="0">
              <a:latin typeface="微软雅黑" panose="020B0503020204020204" pitchFamily="34" charset="-122"/>
              <a:ea typeface="微软雅黑" panose="020B0503020204020204" pitchFamily="34" charset="-122"/>
            </a:endParaRPr>
          </a:p>
          <a:p>
            <a:pPr marL="144780" lvl="1" indent="-144780" algn="just">
              <a:lnSpc>
                <a:spcPct val="15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是否为</a:t>
            </a:r>
            <a:r>
              <a:rPr lang="en-US" altLang="zh-CN" sz="710" b="1" kern="0" dirty="0">
                <a:latin typeface="微软雅黑" panose="020B0503020204020204" pitchFamily="34" charset="-122"/>
                <a:ea typeface="微软雅黑" panose="020B0503020204020204" pitchFamily="34" charset="-122"/>
              </a:rPr>
              <a:t>OTC</a:t>
            </a:r>
            <a:r>
              <a:rPr lang="zh-CN" altLang="en-US" sz="710" b="1" kern="0" dirty="0">
                <a:latin typeface="微软雅黑" panose="020B0503020204020204" pitchFamily="34" charset="-122"/>
                <a:ea typeface="微软雅黑" panose="020B0503020204020204" pitchFamily="34" charset="-122"/>
              </a:rPr>
              <a:t>药品：</a:t>
            </a:r>
            <a:r>
              <a:rPr lang="zh-CN" altLang="en-US" sz="710" kern="0" dirty="0">
                <a:latin typeface="微软雅黑" panose="020B0503020204020204" pitchFamily="34" charset="-122"/>
                <a:ea typeface="微软雅黑" panose="020B0503020204020204" pitchFamily="34" charset="-122"/>
              </a:rPr>
              <a:t>否</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5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参照药品建议：</a:t>
            </a:r>
            <a:r>
              <a:rPr lang="zh-CN" altLang="en-US" sz="710" kern="0" dirty="0">
                <a:latin typeface="微软雅黑" panose="020B0503020204020204" pitchFamily="34" charset="-122"/>
                <a:ea typeface="微软雅黑" panose="020B0503020204020204" pitchFamily="34" charset="-122"/>
              </a:rPr>
              <a:t>按照机制和适应症分类，无参照药</a:t>
            </a:r>
            <a:endParaRPr lang="en-US" altLang="zh-CN" sz="710" kern="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95912" y="72052"/>
            <a:ext cx="4910406" cy="247760"/>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氯法拉滨于</a:t>
            </a:r>
            <a:r>
              <a:rPr lang="en-US" altLang="zh-CN"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2023</a:t>
            </a:r>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年在中国获批上市，用于儿童复发</a:t>
            </a:r>
            <a:r>
              <a:rPr lang="en-US" altLang="zh-CN"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难治性急性淋巴细胞白血病</a:t>
            </a:r>
            <a:endParaRPr lang="zh-CN" altLang="en-US" sz="101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142482" y="442038"/>
            <a:ext cx="118175" cy="46235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基本信息</a:t>
            </a:r>
            <a:endParaRPr lang="zh-CN" altLang="en-US" sz="605" dirty="0">
              <a:latin typeface="微软雅黑" panose="020B0503020204020204" pitchFamily="34" charset="-122"/>
              <a:ea typeface="微软雅黑" panose="020B0503020204020204" pitchFamily="34" charset="-122"/>
            </a:endParaRPr>
          </a:p>
        </p:txBody>
      </p:sp>
      <p:sp>
        <p:nvSpPr>
          <p:cNvPr id="14" name="矩形: 圆角 13"/>
          <p:cNvSpPr/>
          <p:nvPr/>
        </p:nvSpPr>
        <p:spPr>
          <a:xfrm>
            <a:off x="142481" y="990281"/>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18" name="矩形: 圆角 17"/>
          <p:cNvSpPr/>
          <p:nvPr/>
        </p:nvSpPr>
        <p:spPr>
          <a:xfrm>
            <a:off x="142481" y="142293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有效性</a:t>
            </a:r>
            <a:endParaRPr lang="zh-CN" altLang="en-US" sz="605" dirty="0">
              <a:latin typeface="微软雅黑" panose="020B0503020204020204" pitchFamily="34" charset="-122"/>
              <a:ea typeface="微软雅黑" panose="020B0503020204020204" pitchFamily="34" charset="-122"/>
            </a:endParaRPr>
          </a:p>
        </p:txBody>
      </p:sp>
      <p:sp>
        <p:nvSpPr>
          <p:cNvPr id="19" name="矩形: 圆角 18"/>
          <p:cNvSpPr/>
          <p:nvPr/>
        </p:nvSpPr>
        <p:spPr>
          <a:xfrm>
            <a:off x="139876" y="185303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创新性</a:t>
            </a:r>
            <a:endParaRPr lang="zh-CN" altLang="en-US" sz="605" dirty="0">
              <a:latin typeface="微软雅黑" panose="020B0503020204020204" pitchFamily="34" charset="-122"/>
              <a:ea typeface="微软雅黑" panose="020B0503020204020204" pitchFamily="34" charset="-122"/>
            </a:endParaRPr>
          </a:p>
        </p:txBody>
      </p:sp>
      <p:sp>
        <p:nvSpPr>
          <p:cNvPr id="20" name="矩形: 圆角 19"/>
          <p:cNvSpPr/>
          <p:nvPr/>
        </p:nvSpPr>
        <p:spPr>
          <a:xfrm>
            <a:off x="150000" y="228313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公平性</a:t>
            </a:r>
            <a:endParaRPr lang="zh-CN" altLang="en-US" sz="605" dirty="0">
              <a:latin typeface="微软雅黑" panose="020B0503020204020204" pitchFamily="34" charset="-122"/>
              <a:ea typeface="微软雅黑" panose="020B0503020204020204" pitchFamily="34" charset="-122"/>
            </a:endParaRPr>
          </a:p>
        </p:txBody>
      </p:sp>
      <p:sp>
        <p:nvSpPr>
          <p:cNvPr id="21" name="矩形: 圆角 20"/>
          <p:cNvSpPr/>
          <p:nvPr/>
        </p:nvSpPr>
        <p:spPr>
          <a:xfrm>
            <a:off x="535084" y="1593402"/>
            <a:ext cx="4154341" cy="1413885"/>
          </a:xfrm>
          <a:prstGeom prst="roundRect">
            <a:avLst>
              <a:gd name="adj" fmla="val 4693"/>
            </a:avLst>
          </a:prstGeom>
          <a:no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10"/>
          </a:p>
        </p:txBody>
      </p:sp>
      <p:sp>
        <p:nvSpPr>
          <p:cNvPr id="22" name="矩形: 圆角 21"/>
          <p:cNvSpPr/>
          <p:nvPr/>
        </p:nvSpPr>
        <p:spPr>
          <a:xfrm>
            <a:off x="531325" y="1387650"/>
            <a:ext cx="4161860" cy="200795"/>
          </a:xfrm>
          <a:prstGeom prst="roundRect">
            <a:avLst/>
          </a:prstGeom>
          <a:solidFill>
            <a:srgbClr val="1E3968"/>
          </a:solid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710" kern="0" dirty="0">
                <a:solidFill>
                  <a:prstClr val="white"/>
                </a:solidFill>
                <a:latin typeface="微软雅黑" panose="020B0503020204020204" pitchFamily="34" charset="-122"/>
                <a:ea typeface="微软雅黑" panose="020B0503020204020204" pitchFamily="34" charset="-122"/>
              </a:rPr>
              <a:t>药品基本信息</a:t>
            </a:r>
            <a:endParaRPr lang="zh-CN" altLang="en-US" sz="710" kern="0" dirty="0">
              <a:solidFill>
                <a:prstClr val="white"/>
              </a:solidFill>
              <a:latin typeface="微软雅黑" panose="020B0503020204020204" pitchFamily="34" charset="-122"/>
              <a:ea typeface="微软雅黑" panose="020B0503020204020204" pitchFamily="34" charset="-122"/>
            </a:endParaRPr>
          </a:p>
        </p:txBody>
      </p:sp>
      <p:sp>
        <p:nvSpPr>
          <p:cNvPr id="25" name="文本框 24"/>
          <p:cNvSpPr txBox="1"/>
          <p:nvPr>
            <p:custDataLst>
              <p:tags r:id="rId1"/>
            </p:custDataLst>
          </p:nvPr>
        </p:nvSpPr>
        <p:spPr>
          <a:xfrm>
            <a:off x="599033" y="1651695"/>
            <a:ext cx="3632200" cy="1355074"/>
          </a:xfrm>
          <a:prstGeom prst="rect">
            <a:avLst/>
          </a:prstGeom>
          <a:noFill/>
        </p:spPr>
        <p:txBody>
          <a:bodyPr wrap="square">
            <a:noAutofit/>
          </a:bodyPr>
          <a:lstStyle/>
          <a:p>
            <a:pPr marL="144780" lvl="1" indent="-144780" algn="just" fontAlgn="auto">
              <a:lnSpc>
                <a:spcPct val="100000"/>
              </a:lnSpc>
              <a:spcBef>
                <a:spcPts val="305"/>
              </a:spcBef>
              <a:buFont typeface="Arial" panose="020B0604020202020204" pitchFamily="34" charset="0"/>
              <a:buChar char="•"/>
            </a:pPr>
            <a:r>
              <a:rPr lang="zh-CN" altLang="en-US" sz="600" b="1" kern="0" dirty="0">
                <a:latin typeface="Arial" panose="020B0604020202020204" pitchFamily="34" charset="0"/>
                <a:ea typeface="微软雅黑" panose="020B0503020204020204" pitchFamily="34" charset="-122"/>
                <a:cs typeface="Arial" panose="020B0604020202020204" pitchFamily="34" charset="0"/>
              </a:rPr>
              <a:t>用法用量：</a:t>
            </a:r>
            <a:endParaRPr lang="en-US" altLang="zh-CN" sz="600" b="1" kern="0" dirty="0">
              <a:latin typeface="Arial" panose="020B0604020202020204" pitchFamily="34" charset="0"/>
              <a:ea typeface="微软雅黑" panose="020B0503020204020204" pitchFamily="34" charset="-122"/>
              <a:cs typeface="Arial" panose="020B0604020202020204" pitchFamily="34" charset="0"/>
            </a:endParaRPr>
          </a:p>
          <a:p>
            <a:pPr fontAlgn="auto">
              <a:lnSpc>
                <a:spcPct val="100000"/>
              </a:lnSpc>
            </a:pPr>
            <a:r>
              <a:rPr lang="zh-CN" altLang="en-US" sz="600" kern="0" dirty="0">
                <a:latin typeface="Arial" panose="020B0604020202020204" pitchFamily="34" charset="0"/>
                <a:ea typeface="微软雅黑" panose="020B0503020204020204" pitchFamily="34" charset="-122"/>
                <a:cs typeface="Arial" panose="020B0604020202020204" pitchFamily="34" charset="0"/>
              </a:rPr>
              <a:t>推荐的患者用药剂量为</a:t>
            </a:r>
            <a:r>
              <a:rPr lang="en-US" altLang="zh-CN" sz="600" kern="0" dirty="0">
                <a:latin typeface="Arial" panose="020B0604020202020204" pitchFamily="34" charset="0"/>
                <a:ea typeface="微软雅黑" panose="020B0503020204020204" pitchFamily="34" charset="-122"/>
                <a:cs typeface="Arial" panose="020B0604020202020204" pitchFamily="34" charset="0"/>
              </a:rPr>
              <a:t>52mg/m</a:t>
            </a:r>
            <a:r>
              <a:rPr lang="en-US" altLang="zh-CN" sz="600" kern="0" baseline="30000" dirty="0">
                <a:latin typeface="Arial" panose="020B0604020202020204" pitchFamily="34" charset="0"/>
                <a:ea typeface="微软雅黑" panose="020B0503020204020204" pitchFamily="34" charset="-122"/>
                <a:cs typeface="Arial" panose="020B0604020202020204" pitchFamily="34" charset="0"/>
              </a:rPr>
              <a:t>2</a:t>
            </a:r>
            <a:r>
              <a:rPr lang="zh-CN" altLang="en-US" sz="600" kern="0" dirty="0">
                <a:latin typeface="Arial" panose="020B0604020202020204" pitchFamily="34" charset="0"/>
                <a:ea typeface="微软雅黑" panose="020B0503020204020204" pitchFamily="34" charset="-122"/>
                <a:cs typeface="Arial" panose="020B0604020202020204" pitchFamily="34" charset="0"/>
              </a:rPr>
              <a:t>，每日静脉输注</a:t>
            </a:r>
            <a:r>
              <a:rPr lang="en-US" altLang="zh-CN" sz="600" kern="0" dirty="0">
                <a:latin typeface="Arial" panose="020B0604020202020204" pitchFamily="34" charset="0"/>
                <a:ea typeface="微软雅黑" panose="020B0503020204020204" pitchFamily="34" charset="-122"/>
                <a:cs typeface="Arial" panose="020B0604020202020204" pitchFamily="34" charset="0"/>
              </a:rPr>
              <a:t>2</a:t>
            </a:r>
            <a:r>
              <a:rPr lang="zh-CN" altLang="en-US" sz="600" kern="0" dirty="0">
                <a:latin typeface="Arial" panose="020B0604020202020204" pitchFamily="34" charset="0"/>
                <a:ea typeface="微软雅黑" panose="020B0503020204020204" pitchFamily="34" charset="-122"/>
                <a:cs typeface="Arial" panose="020B0604020202020204" pitchFamily="34" charset="0"/>
              </a:rPr>
              <a:t>小时以上，持续</a:t>
            </a:r>
            <a:r>
              <a:rPr lang="en-US" altLang="zh-CN" sz="600" kern="0" dirty="0">
                <a:latin typeface="Arial" panose="020B0604020202020204" pitchFamily="34" charset="0"/>
                <a:ea typeface="微软雅黑" panose="020B0503020204020204" pitchFamily="34" charset="-122"/>
                <a:cs typeface="Arial" panose="020B0604020202020204" pitchFamily="34" charset="0"/>
              </a:rPr>
              <a:t>5</a:t>
            </a:r>
            <a:r>
              <a:rPr lang="zh-CN" altLang="en-US" sz="600" kern="0" dirty="0">
                <a:latin typeface="Arial" panose="020B0604020202020204" pitchFamily="34" charset="0"/>
                <a:ea typeface="微软雅黑" panose="020B0503020204020204" pitchFamily="34" charset="-122"/>
                <a:cs typeface="Arial" panose="020B0604020202020204" pitchFamily="34" charset="0"/>
              </a:rPr>
              <a:t>天。</a:t>
            </a:r>
            <a:endParaRPr lang="zh-CN" altLang="en-US" sz="600" kern="0" dirty="0">
              <a:latin typeface="Arial" panose="020B0604020202020204" pitchFamily="34" charset="0"/>
              <a:ea typeface="微软雅黑" panose="020B0503020204020204" pitchFamily="34" charset="-122"/>
              <a:cs typeface="Arial" panose="020B0604020202020204" pitchFamily="34" charset="0"/>
            </a:endParaRPr>
          </a:p>
          <a:p>
            <a:pPr fontAlgn="auto">
              <a:lnSpc>
                <a:spcPct val="100000"/>
              </a:lnSpc>
            </a:pPr>
            <a:r>
              <a:rPr lang="zh-CN" altLang="en-US" sz="600" kern="0" dirty="0">
                <a:latin typeface="Arial" panose="020B0604020202020204" pitchFamily="34" charset="0"/>
                <a:ea typeface="微软雅黑" panose="020B0503020204020204" pitchFamily="34" charset="-122"/>
                <a:cs typeface="Arial" panose="020B0604020202020204" pitchFamily="34" charset="0"/>
              </a:rPr>
              <a:t>当器官功能正常或恢复至基线水平时重复治疗周期，大约每</a:t>
            </a:r>
            <a:r>
              <a:rPr lang="en-US" altLang="zh-CN" sz="600" kern="0" dirty="0">
                <a:latin typeface="Arial" panose="020B0604020202020204" pitchFamily="34" charset="0"/>
                <a:ea typeface="微软雅黑" panose="020B0503020204020204" pitchFamily="34" charset="-122"/>
                <a:cs typeface="Arial" panose="020B0604020202020204" pitchFamily="34" charset="0"/>
              </a:rPr>
              <a:t>2</a:t>
            </a:r>
            <a:r>
              <a:rPr lang="zh-CN" altLang="en-US" sz="600" kern="0" dirty="0">
                <a:latin typeface="Arial" panose="020B0604020202020204" pitchFamily="34" charset="0"/>
                <a:ea typeface="微软雅黑" panose="020B0503020204020204" pitchFamily="34" charset="-122"/>
                <a:cs typeface="Arial" panose="020B0604020202020204" pitchFamily="34" charset="0"/>
              </a:rPr>
              <a:t>～</a:t>
            </a:r>
            <a:r>
              <a:rPr lang="en-US" altLang="zh-CN" sz="600" kern="0" dirty="0">
                <a:latin typeface="Arial" panose="020B0604020202020204" pitchFamily="34" charset="0"/>
                <a:ea typeface="微软雅黑" panose="020B0503020204020204" pitchFamily="34" charset="-122"/>
                <a:cs typeface="Arial" panose="020B0604020202020204" pitchFamily="34" charset="0"/>
              </a:rPr>
              <a:t>6</a:t>
            </a:r>
            <a:r>
              <a:rPr lang="zh-CN" altLang="en-US" sz="600" kern="0" dirty="0">
                <a:latin typeface="Arial" panose="020B0604020202020204" pitchFamily="34" charset="0"/>
                <a:ea typeface="微软雅黑" panose="020B0503020204020204" pitchFamily="34" charset="-122"/>
                <a:cs typeface="Arial" panose="020B0604020202020204" pitchFamily="34" charset="0"/>
              </a:rPr>
              <a:t>周一次，</a:t>
            </a:r>
            <a:r>
              <a:rPr lang="zh-CN" altLang="en-US" sz="600" kern="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国外的临床研究中，中位周期数为</a:t>
            </a:r>
            <a:r>
              <a:rPr lang="en-US" altLang="zh-CN" sz="600" kern="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sz="600" kern="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，国内的临床研究中，中位药物总暴露时间为</a:t>
            </a:r>
            <a:r>
              <a:rPr lang="en-US" altLang="zh-CN" sz="600" kern="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5</a:t>
            </a:r>
            <a:r>
              <a:rPr lang="zh-CN" altLang="en-US" sz="600" kern="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天</a:t>
            </a:r>
            <a:r>
              <a:rPr lang="zh-CN" altLang="en-US" sz="600" kern="0" dirty="0">
                <a:latin typeface="Arial" panose="020B0604020202020204" pitchFamily="34" charset="0"/>
                <a:ea typeface="微软雅黑" panose="020B0503020204020204" pitchFamily="34" charset="-122"/>
                <a:cs typeface="Arial" panose="020B0604020202020204" pitchFamily="34" charset="0"/>
              </a:rPr>
              <a:t>。</a:t>
            </a:r>
            <a:endParaRPr lang="zh-CN" altLang="en-US" sz="600" kern="0" dirty="0">
              <a:latin typeface="Arial" panose="020B0604020202020204" pitchFamily="34" charset="0"/>
              <a:ea typeface="微软雅黑" panose="020B0503020204020204" pitchFamily="34" charset="-122"/>
              <a:cs typeface="Arial" panose="020B0604020202020204" pitchFamily="34" charset="0"/>
            </a:endParaRPr>
          </a:p>
          <a:p>
            <a:pPr marL="144780" lvl="1" indent="-144780" algn="just" fontAlgn="auto">
              <a:lnSpc>
                <a:spcPct val="100000"/>
              </a:lnSpc>
              <a:spcBef>
                <a:spcPts val="305"/>
              </a:spcBef>
              <a:buFont typeface="Arial" panose="020B0604020202020204" pitchFamily="34" charset="0"/>
              <a:buChar char="•"/>
            </a:pPr>
            <a:r>
              <a:rPr lang="zh-CN" altLang="en-US" sz="600" b="1" kern="0" dirty="0">
                <a:latin typeface="Arial" panose="020B0604020202020204" pitchFamily="34" charset="0"/>
                <a:ea typeface="微软雅黑" panose="020B0503020204020204" pitchFamily="34" charset="-122"/>
                <a:cs typeface="Arial" panose="020B0604020202020204" pitchFamily="34" charset="0"/>
              </a:rPr>
              <a:t>同疾病治疗领域内或同药理作用药品上市情况：</a:t>
            </a:r>
            <a:endParaRPr lang="en-US" altLang="zh-CN" sz="600" b="1" kern="0" dirty="0">
              <a:latin typeface="Arial" panose="020B0604020202020204" pitchFamily="34" charset="0"/>
              <a:ea typeface="微软雅黑" panose="020B0503020204020204" pitchFamily="34" charset="-122"/>
              <a:cs typeface="Arial" panose="020B0604020202020204" pitchFamily="34" charset="0"/>
            </a:endParaRPr>
          </a:p>
          <a:p>
            <a:pPr marL="0" lvl="1" fontAlgn="auto">
              <a:lnSpc>
                <a:spcPct val="100000"/>
              </a:lnSpc>
              <a:spcBef>
                <a:spcPts val="305"/>
              </a:spcBef>
            </a:pPr>
            <a:r>
              <a:rPr lang="zh-CN" altLang="en-US" sz="600" kern="0" dirty="0">
                <a:latin typeface="Arial" panose="020B0604020202020204" pitchFamily="34" charset="0"/>
                <a:ea typeface="微软雅黑" panose="020B0503020204020204" pitchFamily="34" charset="-122"/>
                <a:cs typeface="Arial" panose="020B0604020202020204" pitchFamily="34" charset="0"/>
              </a:rPr>
              <a:t>有化学结构类似产品，克拉屈滨注射液美国上市时间</a:t>
            </a:r>
            <a:r>
              <a:rPr lang="en-US" altLang="zh-CN" sz="600" kern="0" dirty="0">
                <a:latin typeface="Arial" panose="020B0604020202020204" pitchFamily="34" charset="0"/>
                <a:ea typeface="微软雅黑" panose="020B0503020204020204" pitchFamily="34" charset="-122"/>
                <a:cs typeface="Arial" panose="020B0604020202020204" pitchFamily="34" charset="0"/>
              </a:rPr>
              <a:t>1993</a:t>
            </a:r>
            <a:r>
              <a:rPr lang="zh-CN" altLang="en-US" sz="600" kern="0" dirty="0">
                <a:latin typeface="Arial" panose="020B0604020202020204" pitchFamily="34" charset="0"/>
                <a:ea typeface="微软雅黑" panose="020B0503020204020204" pitchFamily="34" charset="-122"/>
                <a:cs typeface="Arial" panose="020B0604020202020204" pitchFamily="34" charset="0"/>
              </a:rPr>
              <a:t>年，适应症为毛细胞白血病，非医保目录内。注射用氟达拉滨美国上市时间</a:t>
            </a:r>
            <a:r>
              <a:rPr lang="en-US" altLang="zh-CN" sz="600" kern="0" dirty="0">
                <a:latin typeface="Arial" panose="020B0604020202020204" pitchFamily="34" charset="0"/>
                <a:ea typeface="微软雅黑" panose="020B0503020204020204" pitchFamily="34" charset="-122"/>
                <a:cs typeface="Arial" panose="020B0604020202020204" pitchFamily="34" charset="0"/>
              </a:rPr>
              <a:t>1991</a:t>
            </a:r>
            <a:r>
              <a:rPr lang="zh-CN" altLang="en-US" sz="600" kern="0" dirty="0">
                <a:latin typeface="Arial" panose="020B0604020202020204" pitchFamily="34" charset="0"/>
                <a:ea typeface="微软雅黑" panose="020B0503020204020204" pitchFamily="34" charset="-122"/>
                <a:cs typeface="Arial" panose="020B0604020202020204" pitchFamily="34" charset="0"/>
              </a:rPr>
              <a:t>年，适应症为</a:t>
            </a:r>
            <a:r>
              <a:rPr lang="en-US" altLang="zh-CN" sz="600" kern="0" dirty="0">
                <a:latin typeface="Arial" panose="020B0604020202020204" pitchFamily="34" charset="0"/>
                <a:ea typeface="微软雅黑" panose="020B0503020204020204" pitchFamily="34" charset="-122"/>
                <a:cs typeface="Arial" panose="020B0604020202020204" pitchFamily="34" charset="0"/>
              </a:rPr>
              <a:t>B</a:t>
            </a:r>
            <a:r>
              <a:rPr lang="zh-CN" altLang="en-US" sz="600" kern="0" dirty="0">
                <a:latin typeface="Arial" panose="020B0604020202020204" pitchFamily="34" charset="0"/>
                <a:ea typeface="微软雅黑" panose="020B0503020204020204" pitchFamily="34" charset="-122"/>
                <a:cs typeface="Arial" panose="020B0604020202020204" pitchFamily="34" charset="0"/>
              </a:rPr>
              <a:t>细胞性慢性淋巴细胞白血病，为医保乙类。</a:t>
            </a:r>
            <a:endParaRPr lang="zh-CN" altLang="en-US" sz="600" kern="0" dirty="0">
              <a:latin typeface="Arial" panose="020B0604020202020204" pitchFamily="34" charset="0"/>
              <a:ea typeface="微软雅黑" panose="020B0503020204020204" pitchFamily="34" charset="-122"/>
              <a:cs typeface="Arial" panose="020B0604020202020204" pitchFamily="34" charset="0"/>
            </a:endParaRPr>
          </a:p>
          <a:p>
            <a:pPr marL="144780" lvl="1" indent="-144780" algn="just" fontAlgn="auto">
              <a:lnSpc>
                <a:spcPct val="100000"/>
              </a:lnSpc>
              <a:spcBef>
                <a:spcPts val="305"/>
              </a:spcBef>
              <a:buFont typeface="Arial" panose="020B0604020202020204" pitchFamily="34" charset="0"/>
              <a:buChar char="•"/>
            </a:pPr>
            <a:r>
              <a:rPr lang="zh-CN" altLang="zh-CN" sz="600" b="1" kern="0" dirty="0">
                <a:latin typeface="Arial" panose="020B0604020202020204" pitchFamily="34" charset="0"/>
                <a:ea typeface="微软雅黑" panose="020B0503020204020204" pitchFamily="34" charset="-122"/>
                <a:cs typeface="Arial" panose="020B0604020202020204" pitchFamily="34" charset="0"/>
              </a:rPr>
              <a:t>与</a:t>
            </a:r>
            <a:r>
              <a:rPr lang="zh-CN" altLang="en-US" sz="600" b="1" kern="0" dirty="0">
                <a:latin typeface="Arial" panose="020B0604020202020204" pitchFamily="34" charset="0"/>
                <a:ea typeface="微软雅黑" panose="020B0503020204020204" pitchFamily="34" charset="-122"/>
                <a:cs typeface="Arial" panose="020B0604020202020204" pitchFamily="34" charset="0"/>
              </a:rPr>
              <a:t>已上市</a:t>
            </a:r>
            <a:r>
              <a:rPr lang="zh-CN" altLang="zh-CN" sz="600" b="1" kern="0" dirty="0">
                <a:latin typeface="Arial" panose="020B0604020202020204" pitchFamily="34" charset="0"/>
                <a:ea typeface="微软雅黑" panose="020B0503020204020204" pitchFamily="34" charset="-122"/>
                <a:cs typeface="Arial" panose="020B0604020202020204" pitchFamily="34" charset="0"/>
              </a:rPr>
              <a:t>同治疗领域药品相比的整体优势和不足</a:t>
            </a:r>
            <a:r>
              <a:rPr lang="zh-CN" altLang="en-US" sz="600" b="1" kern="0" dirty="0">
                <a:latin typeface="Arial" panose="020B0604020202020204" pitchFamily="34" charset="0"/>
                <a:ea typeface="微软雅黑" panose="020B0503020204020204" pitchFamily="34" charset="-122"/>
                <a:cs typeface="Arial" panose="020B0604020202020204" pitchFamily="34" charset="0"/>
              </a:rPr>
              <a:t>：</a:t>
            </a:r>
            <a:endParaRPr lang="en-US" altLang="zh-CN" sz="600" b="1" kern="0" dirty="0">
              <a:latin typeface="Arial" panose="020B0604020202020204" pitchFamily="34" charset="0"/>
              <a:ea typeface="微软雅黑" panose="020B0503020204020204" pitchFamily="34" charset="-122"/>
              <a:cs typeface="Arial" panose="020B0604020202020204" pitchFamily="34" charset="0"/>
            </a:endParaRPr>
          </a:p>
          <a:p>
            <a:pPr marL="0" lvl="1" algn="just" fontAlgn="auto">
              <a:lnSpc>
                <a:spcPct val="100000"/>
              </a:lnSpc>
              <a:spcBef>
                <a:spcPts val="305"/>
              </a:spcBef>
            </a:pPr>
            <a:r>
              <a:rPr lang="zh-CN" altLang="en-US" sz="600" kern="0" dirty="0">
                <a:latin typeface="Arial" panose="020B0604020202020204" pitchFamily="34" charset="0"/>
                <a:ea typeface="微软雅黑" panose="020B0503020204020204" pitchFamily="34" charset="-122"/>
                <a:cs typeface="Arial" panose="020B0604020202020204" pitchFamily="34" charset="0"/>
              </a:rPr>
              <a:t>优势：氯法拉滨结合克拉屈滨和氟达拉滨两者优点，对于人白血病细胞</a:t>
            </a:r>
            <a:r>
              <a:rPr lang="en-US" altLang="zh-CN" sz="600" kern="0" dirty="0">
                <a:latin typeface="Arial" panose="020B0604020202020204" pitchFamily="34" charset="0"/>
                <a:ea typeface="微软雅黑" panose="020B0503020204020204" pitchFamily="34" charset="-122"/>
                <a:cs typeface="Arial" panose="020B0604020202020204" pitchFamily="34" charset="0"/>
              </a:rPr>
              <a:t>K-562</a:t>
            </a:r>
            <a:r>
              <a:rPr lang="zh-CN" altLang="en-US" sz="600" kern="0" dirty="0">
                <a:latin typeface="Arial" panose="020B0604020202020204" pitchFamily="34" charset="0"/>
                <a:ea typeface="微软雅黑" panose="020B0503020204020204" pitchFamily="34" charset="-122"/>
                <a:cs typeface="Arial" panose="020B0604020202020204" pitchFamily="34" charset="0"/>
              </a:rPr>
              <a:t>的抑制作用比克拉屈滨和氟达拉滨更强，</a:t>
            </a:r>
            <a:r>
              <a:rPr lang="en-US" altLang="zh-CN" sz="600" kern="0" dirty="0">
                <a:latin typeface="Arial" panose="020B0604020202020204" pitchFamily="34" charset="0"/>
                <a:ea typeface="微软雅黑" panose="020B0503020204020204" pitchFamily="34" charset="-122"/>
                <a:cs typeface="Arial" panose="020B0604020202020204" pitchFamily="34" charset="0"/>
              </a:rPr>
              <a:t>IC50</a:t>
            </a:r>
            <a:r>
              <a:rPr lang="zh-CN" altLang="en-US" sz="600" kern="0" dirty="0">
                <a:latin typeface="Arial" panose="020B0604020202020204" pitchFamily="34" charset="0"/>
                <a:ea typeface="微软雅黑" panose="020B0503020204020204" pitchFamily="34" charset="-122"/>
                <a:cs typeface="Arial" panose="020B0604020202020204" pitchFamily="34" charset="0"/>
              </a:rPr>
              <a:t>为</a:t>
            </a:r>
            <a:r>
              <a:rPr lang="en-US" altLang="zh-CN" sz="600" kern="0" dirty="0">
                <a:latin typeface="Arial" panose="020B0604020202020204" pitchFamily="34" charset="0"/>
                <a:ea typeface="微软雅黑" panose="020B0503020204020204" pitchFamily="34" charset="-122"/>
                <a:cs typeface="Arial" panose="020B0604020202020204" pitchFamily="34" charset="0"/>
              </a:rPr>
              <a:t>5nmol/L</a:t>
            </a:r>
            <a:r>
              <a:rPr lang="zh-CN" altLang="en-US" sz="600" kern="0" dirty="0">
                <a:latin typeface="Arial" panose="020B0604020202020204" pitchFamily="34" charset="0"/>
                <a:ea typeface="微软雅黑" panose="020B0503020204020204" pitchFamily="34" charset="-122"/>
                <a:cs typeface="Arial" panose="020B0604020202020204" pitchFamily="34" charset="0"/>
              </a:rPr>
              <a:t>，而克拉屈滨的</a:t>
            </a:r>
            <a:r>
              <a:rPr lang="en-US" altLang="zh-CN" sz="600" kern="0" dirty="0">
                <a:latin typeface="Arial" panose="020B0604020202020204" pitchFamily="34" charset="0"/>
                <a:ea typeface="微软雅黑" panose="020B0503020204020204" pitchFamily="34" charset="-122"/>
                <a:cs typeface="Arial" panose="020B0604020202020204" pitchFamily="34" charset="0"/>
              </a:rPr>
              <a:t>IC50</a:t>
            </a:r>
            <a:r>
              <a:rPr lang="zh-CN" altLang="en-US" sz="600" kern="0" dirty="0">
                <a:latin typeface="Arial" panose="020B0604020202020204" pitchFamily="34" charset="0"/>
                <a:ea typeface="微软雅黑" panose="020B0503020204020204" pitchFamily="34" charset="-122"/>
                <a:cs typeface="Arial" panose="020B0604020202020204" pitchFamily="34" charset="0"/>
              </a:rPr>
              <a:t>为</a:t>
            </a:r>
            <a:r>
              <a:rPr lang="en-US" altLang="zh-CN" sz="600" kern="0" dirty="0">
                <a:latin typeface="Arial" panose="020B0604020202020204" pitchFamily="34" charset="0"/>
                <a:ea typeface="微软雅黑" panose="020B0503020204020204" pitchFamily="34" charset="-122"/>
                <a:cs typeface="Arial" panose="020B0604020202020204" pitchFamily="34" charset="0"/>
              </a:rPr>
              <a:t>16nmol/L</a:t>
            </a:r>
            <a:r>
              <a:rPr lang="zh-CN" altLang="en-US" sz="600" kern="0" dirty="0">
                <a:latin typeface="Arial" panose="020B0604020202020204" pitchFamily="34" charset="0"/>
                <a:ea typeface="微软雅黑" panose="020B0503020204020204" pitchFamily="34" charset="-122"/>
                <a:cs typeface="Arial" panose="020B0604020202020204" pitchFamily="34" charset="0"/>
              </a:rPr>
              <a:t>，氟达拉滨为</a:t>
            </a:r>
            <a:r>
              <a:rPr lang="en-US" altLang="zh-CN" sz="600" kern="0" dirty="0">
                <a:latin typeface="Arial" panose="020B0604020202020204" pitchFamily="34" charset="0"/>
                <a:ea typeface="微软雅黑" panose="020B0503020204020204" pitchFamily="34" charset="-122"/>
                <a:cs typeface="Arial" panose="020B0604020202020204" pitchFamily="34" charset="0"/>
              </a:rPr>
              <a:t>460nmol/L</a:t>
            </a:r>
            <a:r>
              <a:rPr lang="zh-CN" altLang="en-US" sz="600" kern="0" dirty="0">
                <a:latin typeface="Arial" panose="020B0604020202020204" pitchFamily="34" charset="0"/>
                <a:ea typeface="微软雅黑" panose="020B0503020204020204" pitchFamily="34" charset="-122"/>
                <a:cs typeface="Arial" panose="020B0604020202020204" pitchFamily="34" charset="0"/>
              </a:rPr>
              <a:t>。</a:t>
            </a:r>
            <a:endParaRPr lang="zh-CN" altLang="en-US" sz="600" kern="0" dirty="0">
              <a:latin typeface="Arial" panose="020B0604020202020204" pitchFamily="34" charset="0"/>
              <a:ea typeface="微软雅黑" panose="020B0503020204020204" pitchFamily="34" charset="-122"/>
              <a:cs typeface="Arial" panose="020B0604020202020204" pitchFamily="34" charset="0"/>
            </a:endParaRPr>
          </a:p>
          <a:p>
            <a:pPr marL="0" lvl="1" algn="just" fontAlgn="auto">
              <a:lnSpc>
                <a:spcPct val="100000"/>
              </a:lnSpc>
              <a:spcBef>
                <a:spcPts val="305"/>
              </a:spcBef>
            </a:pPr>
            <a:r>
              <a:rPr lang="zh-CN" altLang="en-US" sz="600" kern="0" dirty="0">
                <a:latin typeface="Arial" panose="020B0604020202020204" pitchFamily="34" charset="0"/>
                <a:ea typeface="微软雅黑" panose="020B0503020204020204" pitchFamily="34" charset="-122"/>
                <a:cs typeface="Arial" panose="020B0604020202020204" pitchFamily="34" charset="0"/>
              </a:rPr>
              <a:t>不足：相对毒性作用如骨髓抑制、胃肠道反应、感染和肝毒性等比其他两种药物略强。</a:t>
            </a:r>
            <a:endParaRPr lang="zh-CN" altLang="en-US" sz="600" b="1" kern="0" dirty="0">
              <a:latin typeface="Arial" panose="020B0604020202020204" pitchFamily="34" charset="0"/>
              <a:ea typeface="微软雅黑" panose="020B0503020204020204" pitchFamily="34" charset="-122"/>
              <a:cs typeface="Arial" panose="020B0604020202020204" pitchFamily="34" charset="0"/>
            </a:endParaRPr>
          </a:p>
        </p:txBody>
      </p:sp>
      <p:sp>
        <p:nvSpPr>
          <p:cNvPr id="3" name="文本框 2"/>
          <p:cNvSpPr txBox="1"/>
          <p:nvPr/>
        </p:nvSpPr>
        <p:spPr>
          <a:xfrm>
            <a:off x="209088" y="115673"/>
            <a:ext cx="4539467" cy="247888"/>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氯法拉滨是国内首个第二代嘌呤类似物用于治疗儿童急性淋巴细胞白血病</a:t>
            </a:r>
            <a:endParaRPr lang="zh-CN" altLang="en-US" sz="1010" b="1" dirty="0">
              <a:solidFill>
                <a:srgbClr val="000000"/>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531326" y="650709"/>
            <a:ext cx="4161859" cy="632471"/>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810" kern="0">
              <a:solidFill>
                <a:prstClr val="white"/>
              </a:solidFill>
              <a:ea typeface="微软雅黑" panose="020B0503020204020204" pitchFamily="34" charset="-122"/>
            </a:endParaRPr>
          </a:p>
        </p:txBody>
      </p:sp>
      <p:sp>
        <p:nvSpPr>
          <p:cNvPr id="17" name="矩形: 圆角 16"/>
          <p:cNvSpPr/>
          <p:nvPr/>
        </p:nvSpPr>
        <p:spPr>
          <a:xfrm>
            <a:off x="531326" y="442038"/>
            <a:ext cx="4161859" cy="196191"/>
          </a:xfrm>
          <a:prstGeom prst="roundRect">
            <a:avLst/>
          </a:prstGeom>
          <a:solidFill>
            <a:srgbClr val="1E3968"/>
          </a:solidFill>
          <a:ln w="25400" cap="flat" cmpd="sng" algn="ctr">
            <a:solidFill>
              <a:srgbClr val="1E3968"/>
            </a:solidFill>
            <a:prstDash val="solid"/>
          </a:ln>
          <a:effectLst/>
        </p:spPr>
        <p:txBody>
          <a:bodyPr rtlCol="0" anchor="ctr"/>
          <a:lstStyle/>
          <a:p>
            <a:pPr>
              <a:defRPr/>
            </a:pPr>
            <a:r>
              <a:rPr lang="zh-CN" altLang="en-US" sz="710" kern="0" dirty="0">
                <a:solidFill>
                  <a:prstClr val="white"/>
                </a:solidFill>
                <a:latin typeface="微软雅黑" panose="020B0503020204020204" pitchFamily="34" charset="-122"/>
                <a:ea typeface="微软雅黑" panose="020B0503020204020204" pitchFamily="34" charset="-122"/>
              </a:rPr>
              <a:t>儿童急性淋巴细胞白血病复发后仍存在巨大未被满足治疗需求</a:t>
            </a:r>
            <a:endParaRPr lang="zh-CN" altLang="en-US" sz="710" kern="0" dirty="0">
              <a:solidFill>
                <a:prstClr val="white"/>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2"/>
            </p:custDataLst>
          </p:nvPr>
        </p:nvSpPr>
        <p:spPr>
          <a:xfrm>
            <a:off x="550752" y="638229"/>
            <a:ext cx="3999215" cy="752322"/>
          </a:xfrm>
          <a:prstGeom prst="rect">
            <a:avLst/>
          </a:prstGeom>
          <a:noFill/>
        </p:spPr>
        <p:txBody>
          <a:bodyPr wrap="square">
            <a:spAutoFit/>
          </a:bodyPr>
          <a:lstStyle/>
          <a:p>
            <a:pPr marL="86995" lvl="1" indent="-86995" algn="just">
              <a:lnSpc>
                <a:spcPct val="120000"/>
              </a:lnSpc>
              <a:spcBef>
                <a:spcPts val="305"/>
              </a:spcBef>
              <a:buFont typeface="Arial" panose="020B0604020202020204" pitchFamily="34" charset="0"/>
              <a:buChar char="•"/>
            </a:pPr>
            <a:r>
              <a:rPr lang="en-US" altLang="zh-CN" sz="600" dirty="0">
                <a:latin typeface="Arial" panose="020B0604020202020204" pitchFamily="34" charset="0"/>
                <a:ea typeface="微软雅黑" panose="020B0503020204020204" pitchFamily="34" charset="-122"/>
                <a:cs typeface="Arial" panose="020B0604020202020204" pitchFamily="34" charset="0"/>
              </a:rPr>
              <a:t>ALL</a:t>
            </a:r>
            <a:r>
              <a:rPr lang="zh-CN" altLang="en-US" sz="600" dirty="0">
                <a:latin typeface="Arial" panose="020B0604020202020204" pitchFamily="34" charset="0"/>
                <a:ea typeface="微软雅黑" panose="020B0503020204020204" pitchFamily="34" charset="-122"/>
                <a:cs typeface="Arial" panose="020B0604020202020204" pitchFamily="34" charset="0"/>
              </a:rPr>
              <a:t>在</a:t>
            </a:r>
            <a:r>
              <a:rPr lang="en-US" altLang="zh-CN" sz="600" dirty="0">
                <a:latin typeface="Arial" panose="020B0604020202020204" pitchFamily="34" charset="0"/>
                <a:ea typeface="微软雅黑" panose="020B0503020204020204" pitchFamily="34" charset="-122"/>
                <a:cs typeface="Arial" panose="020B0604020202020204" pitchFamily="34" charset="0"/>
              </a:rPr>
              <a:t>1-4</a:t>
            </a:r>
            <a:r>
              <a:rPr lang="zh-CN" altLang="en-US" sz="600" dirty="0">
                <a:latin typeface="Arial" panose="020B0604020202020204" pitchFamily="34" charset="0"/>
                <a:ea typeface="微软雅黑" panose="020B0503020204020204" pitchFamily="34" charset="-122"/>
                <a:cs typeface="Arial" panose="020B0604020202020204" pitchFamily="34" charset="0"/>
              </a:rPr>
              <a:t>岁儿童中的发病率最高（</a:t>
            </a:r>
            <a:r>
              <a:rPr lang="en-US" altLang="zh-CN" sz="600" dirty="0">
                <a:latin typeface="Arial" panose="020B0604020202020204" pitchFamily="34" charset="0"/>
                <a:ea typeface="微软雅黑" panose="020B0503020204020204" pitchFamily="34" charset="-122"/>
                <a:cs typeface="Arial" panose="020B0604020202020204" pitchFamily="34" charset="0"/>
              </a:rPr>
              <a:t>2.88/10</a:t>
            </a:r>
            <a:r>
              <a:rPr lang="zh-CN" altLang="en-US" sz="600" dirty="0">
                <a:latin typeface="Arial" panose="020B0604020202020204" pitchFamily="34" charset="0"/>
                <a:ea typeface="微软雅黑" panose="020B0503020204020204" pitchFamily="34" charset="-122"/>
                <a:cs typeface="Arial" panose="020B0604020202020204" pitchFamily="34" charset="0"/>
              </a:rPr>
              <a:t>万），预估每年新发</a:t>
            </a:r>
            <a:r>
              <a:rPr lang="en-US" altLang="zh-CN" sz="600" dirty="0">
                <a:latin typeface="Arial" panose="020B0604020202020204" pitchFamily="34" charset="0"/>
                <a:ea typeface="微软雅黑" panose="020B0503020204020204" pitchFamily="34" charset="-122"/>
                <a:cs typeface="Arial" panose="020B0604020202020204" pitchFamily="34" charset="0"/>
              </a:rPr>
              <a:t>ALL</a:t>
            </a:r>
            <a:r>
              <a:rPr lang="zh-CN" altLang="en-US" sz="600" dirty="0">
                <a:latin typeface="Arial" panose="020B0604020202020204" pitchFamily="34" charset="0"/>
                <a:ea typeface="微软雅黑" panose="020B0503020204020204" pitchFamily="34" charset="-122"/>
                <a:cs typeface="Arial" panose="020B0604020202020204" pitchFamily="34" charset="0"/>
              </a:rPr>
              <a:t>的</a:t>
            </a:r>
            <a:r>
              <a:rPr lang="zh-CN" altLang="en-US" sz="600" b="1" dirty="0">
                <a:latin typeface="Arial" panose="020B0604020202020204" pitchFamily="34" charset="0"/>
                <a:ea typeface="微软雅黑" panose="020B0503020204020204" pitchFamily="34" charset="-122"/>
                <a:cs typeface="Arial" panose="020B0604020202020204" pitchFamily="34" charset="0"/>
              </a:rPr>
              <a:t>儿童患者约</a:t>
            </a:r>
            <a:r>
              <a:rPr lang="en-US" altLang="zh-CN" sz="600" b="1" dirty="0">
                <a:latin typeface="Arial" panose="020B0604020202020204" pitchFamily="34" charset="0"/>
                <a:ea typeface="微软雅黑" panose="020B0503020204020204" pitchFamily="34" charset="-122"/>
                <a:cs typeface="Arial" panose="020B0604020202020204" pitchFamily="34" charset="0"/>
              </a:rPr>
              <a:t>10,000</a:t>
            </a:r>
            <a:r>
              <a:rPr lang="zh-CN" altLang="en-US" sz="600" b="1" dirty="0">
                <a:latin typeface="Arial" panose="020B0604020202020204" pitchFamily="34" charset="0"/>
                <a:ea typeface="微软雅黑" panose="020B0503020204020204" pitchFamily="34" charset="-122"/>
                <a:cs typeface="Arial" panose="020B0604020202020204" pitchFamily="34" charset="0"/>
              </a:rPr>
              <a:t>人</a:t>
            </a:r>
            <a:endParaRPr lang="en-US" altLang="zh-CN" sz="600" b="1" dirty="0">
              <a:latin typeface="Arial" panose="020B0604020202020204" pitchFamily="34" charset="0"/>
              <a:ea typeface="微软雅黑" panose="020B0503020204020204" pitchFamily="34" charset="-122"/>
              <a:cs typeface="Arial" panose="020B0604020202020204" pitchFamily="34" charset="0"/>
            </a:endParaRPr>
          </a:p>
          <a:p>
            <a:pPr marL="86995" lvl="1" indent="-86995" algn="just">
              <a:lnSpc>
                <a:spcPct val="120000"/>
              </a:lnSpc>
              <a:spcBef>
                <a:spcPts val="305"/>
              </a:spcBef>
              <a:buFont typeface="Arial" panose="020B0604020202020204" pitchFamily="34" charset="0"/>
              <a:buChar char="•"/>
            </a:pPr>
            <a:r>
              <a:rPr lang="zh-CN" altLang="en-US" sz="600" dirty="0">
                <a:latin typeface="Arial" panose="020B0604020202020204" pitchFamily="34" charset="0"/>
                <a:ea typeface="微软雅黑" panose="020B0503020204020204" pitchFamily="34" charset="-122"/>
                <a:cs typeface="Arial" panose="020B0604020202020204" pitchFamily="34" charset="0"/>
              </a:rPr>
              <a:t>约有 </a:t>
            </a:r>
            <a:r>
              <a:rPr lang="en-US" altLang="zh-CN" sz="600" dirty="0">
                <a:latin typeface="Arial" panose="020B0604020202020204" pitchFamily="34" charset="0"/>
                <a:ea typeface="微软雅黑" panose="020B0503020204020204" pitchFamily="34" charset="-122"/>
                <a:cs typeface="Arial" panose="020B0604020202020204" pitchFamily="34" charset="0"/>
              </a:rPr>
              <a:t>10% ~ 15% </a:t>
            </a:r>
            <a:r>
              <a:rPr lang="zh-CN" altLang="en-US" sz="600" dirty="0">
                <a:latin typeface="Arial" panose="020B0604020202020204" pitchFamily="34" charset="0"/>
                <a:ea typeface="微软雅黑" panose="020B0503020204020204" pitchFamily="34" charset="-122"/>
                <a:cs typeface="Arial" panose="020B0604020202020204" pitchFamily="34" charset="0"/>
              </a:rPr>
              <a:t>的儿童 </a:t>
            </a:r>
            <a:r>
              <a:rPr lang="en-US" altLang="zh-CN" sz="600" dirty="0">
                <a:latin typeface="Arial" panose="020B0604020202020204" pitchFamily="34" charset="0"/>
                <a:ea typeface="微软雅黑" panose="020B0503020204020204" pitchFamily="34" charset="-122"/>
                <a:cs typeface="Arial" panose="020B0604020202020204" pitchFamily="34" charset="0"/>
              </a:rPr>
              <a:t>ALL </a:t>
            </a:r>
            <a:r>
              <a:rPr lang="zh-CN" altLang="en-US" sz="600" dirty="0">
                <a:latin typeface="Arial" panose="020B0604020202020204" pitchFamily="34" charset="0"/>
                <a:ea typeface="微软雅黑" panose="020B0503020204020204" pitchFamily="34" charset="-122"/>
                <a:cs typeface="Arial" panose="020B0604020202020204" pitchFamily="34" charset="0"/>
              </a:rPr>
              <a:t>患者在接受一线规范化化疗后会经历复发，约 </a:t>
            </a:r>
            <a:r>
              <a:rPr lang="en-US" altLang="zh-CN" sz="600" dirty="0">
                <a:latin typeface="Arial" panose="020B0604020202020204" pitchFamily="34" charset="0"/>
                <a:ea typeface="微软雅黑" panose="020B0503020204020204" pitchFamily="34" charset="-122"/>
                <a:cs typeface="Arial" panose="020B0604020202020204" pitchFamily="34" charset="0"/>
              </a:rPr>
              <a:t>2%~5%</a:t>
            </a:r>
            <a:r>
              <a:rPr lang="zh-CN" altLang="en-US" sz="600" dirty="0">
                <a:latin typeface="Arial" panose="020B0604020202020204" pitchFamily="34" charset="0"/>
                <a:ea typeface="微软雅黑" panose="020B0503020204020204" pitchFamily="34" charset="-122"/>
                <a:cs typeface="Arial" panose="020B0604020202020204" pitchFamily="34" charset="0"/>
              </a:rPr>
              <a:t>患者在诱导化疗期间即表现为原发耐药</a:t>
            </a:r>
            <a:r>
              <a:rPr lang="en-US" altLang="zh-CN" sz="600" baseline="30000" dirty="0">
                <a:latin typeface="Arial" panose="020B0604020202020204" pitchFamily="34" charset="0"/>
                <a:ea typeface="微软雅黑" panose="020B0503020204020204" pitchFamily="34" charset="-122"/>
                <a:cs typeface="Arial" panose="020B0604020202020204" pitchFamily="34" charset="0"/>
              </a:rPr>
              <a:t>1</a:t>
            </a:r>
            <a:r>
              <a:rPr lang="zh-CN" altLang="en-US" sz="600" baseline="30000" dirty="0">
                <a:latin typeface="Arial" panose="020B0604020202020204" pitchFamily="34" charset="0"/>
                <a:ea typeface="微软雅黑" panose="020B0503020204020204" pitchFamily="34" charset="-122"/>
                <a:cs typeface="Arial" panose="020B0604020202020204" pitchFamily="34" charset="0"/>
              </a:rPr>
              <a:t>，</a:t>
            </a:r>
            <a:r>
              <a:rPr lang="en-US" altLang="zh-CN" sz="600" baseline="30000" dirty="0">
                <a:latin typeface="Arial" panose="020B0604020202020204" pitchFamily="34" charset="0"/>
                <a:ea typeface="微软雅黑" panose="020B0503020204020204" pitchFamily="34" charset="-122"/>
                <a:cs typeface="Arial" panose="020B0604020202020204" pitchFamily="34" charset="0"/>
              </a:rPr>
              <a:t>3</a:t>
            </a:r>
            <a:endParaRPr lang="en-US" altLang="zh-CN" sz="600" baseline="30000" dirty="0">
              <a:latin typeface="Arial" panose="020B0604020202020204" pitchFamily="34" charset="0"/>
              <a:ea typeface="微软雅黑" panose="020B0503020204020204" pitchFamily="34" charset="-122"/>
              <a:cs typeface="Arial" panose="020B0604020202020204" pitchFamily="34" charset="0"/>
            </a:endParaRPr>
          </a:p>
          <a:p>
            <a:pPr marL="86995" lvl="1" indent="-86995" algn="just">
              <a:lnSpc>
                <a:spcPct val="120000"/>
              </a:lnSpc>
              <a:spcBef>
                <a:spcPts val="305"/>
              </a:spcBef>
              <a:buFont typeface="Arial" panose="020B0604020202020204" pitchFamily="34" charset="0"/>
              <a:buChar char="•"/>
            </a:pPr>
            <a:r>
              <a:rPr lang="zh-CN" altLang="en-US" sz="600" dirty="0">
                <a:latin typeface="Arial" panose="020B0604020202020204" pitchFamily="34" charset="0"/>
                <a:ea typeface="微软雅黑" panose="020B0503020204020204" pitchFamily="34" charset="-122"/>
                <a:cs typeface="Arial" panose="020B0604020202020204" pitchFamily="34" charset="0"/>
              </a:rPr>
              <a:t>儿童</a:t>
            </a:r>
            <a:r>
              <a:rPr lang="en-US" altLang="zh-CN" sz="600" dirty="0">
                <a:latin typeface="Arial" panose="020B0604020202020204" pitchFamily="34" charset="0"/>
                <a:ea typeface="微软雅黑" panose="020B0503020204020204" pitchFamily="34" charset="-122"/>
                <a:cs typeface="Arial" panose="020B0604020202020204" pitchFamily="34" charset="0"/>
              </a:rPr>
              <a:t>B-ALL </a:t>
            </a:r>
            <a:r>
              <a:rPr lang="zh-CN" altLang="en-US" sz="600" dirty="0">
                <a:latin typeface="Arial" panose="020B0604020202020204" pitchFamily="34" charset="0"/>
                <a:ea typeface="微软雅黑" panose="020B0503020204020204" pitchFamily="34" charset="-122"/>
                <a:cs typeface="Arial" panose="020B0604020202020204" pitchFamily="34" charset="0"/>
              </a:rPr>
              <a:t>复发后 </a:t>
            </a:r>
            <a:r>
              <a:rPr lang="en-US" altLang="zh-CN" sz="600" dirty="0">
                <a:latin typeface="Arial" panose="020B0604020202020204" pitchFamily="34" charset="0"/>
                <a:ea typeface="微软雅黑" panose="020B0503020204020204" pitchFamily="34" charset="-122"/>
                <a:cs typeface="Arial" panose="020B0604020202020204" pitchFamily="34" charset="0"/>
              </a:rPr>
              <a:t>5 </a:t>
            </a:r>
            <a:r>
              <a:rPr lang="zh-CN" altLang="en-US" sz="600" dirty="0">
                <a:latin typeface="Arial" panose="020B0604020202020204" pitchFamily="34" charset="0"/>
                <a:ea typeface="微软雅黑" panose="020B0503020204020204" pitchFamily="34" charset="-122"/>
                <a:cs typeface="Arial" panose="020B0604020202020204" pitchFamily="34" charset="0"/>
              </a:rPr>
              <a:t>年生存率仅约 </a:t>
            </a:r>
            <a:r>
              <a:rPr lang="en-US" altLang="zh-CN" sz="600" dirty="0">
                <a:latin typeface="Arial" panose="020B0604020202020204" pitchFamily="34" charset="0"/>
                <a:ea typeface="微软雅黑" panose="020B0503020204020204" pitchFamily="34" charset="-122"/>
                <a:cs typeface="Arial" panose="020B0604020202020204" pitchFamily="34" charset="0"/>
              </a:rPr>
              <a:t>52.5%</a:t>
            </a:r>
            <a:r>
              <a:rPr lang="zh-CN" altLang="en-US" sz="600" dirty="0">
                <a:latin typeface="Arial" panose="020B0604020202020204" pitchFamily="34" charset="0"/>
                <a:ea typeface="微软雅黑" panose="020B0503020204020204" pitchFamily="34" charset="-122"/>
                <a:cs typeface="Arial" panose="020B0604020202020204" pitchFamily="34" charset="0"/>
              </a:rPr>
              <a:t>，而 </a:t>
            </a:r>
            <a:r>
              <a:rPr lang="en-US" altLang="zh-CN" sz="600" dirty="0">
                <a:latin typeface="Arial" panose="020B0604020202020204" pitchFamily="34" charset="0"/>
                <a:ea typeface="微软雅黑" panose="020B0503020204020204" pitchFamily="34" charset="-122"/>
                <a:cs typeface="Arial" panose="020B0604020202020204" pitchFamily="34" charset="0"/>
              </a:rPr>
              <a:t>T-ALL </a:t>
            </a:r>
            <a:r>
              <a:rPr lang="zh-CN" altLang="en-US" sz="600" dirty="0">
                <a:latin typeface="Arial" panose="020B0604020202020204" pitchFamily="34" charset="0"/>
                <a:ea typeface="微软雅黑" panose="020B0503020204020204" pitchFamily="34" charset="-122"/>
                <a:cs typeface="Arial" panose="020B0604020202020204" pitchFamily="34" charset="0"/>
              </a:rPr>
              <a:t>复发后降至 </a:t>
            </a:r>
            <a:r>
              <a:rPr lang="en-US" altLang="zh-CN" sz="600" dirty="0">
                <a:latin typeface="Arial" panose="020B0604020202020204" pitchFamily="34" charset="0"/>
                <a:ea typeface="微软雅黑" panose="020B0503020204020204" pitchFamily="34" charset="-122"/>
                <a:cs typeface="Arial" panose="020B0604020202020204" pitchFamily="34" charset="0"/>
              </a:rPr>
              <a:t>35.5%</a:t>
            </a:r>
            <a:r>
              <a:rPr lang="en-US" altLang="zh-CN" sz="600" baseline="30000" dirty="0">
                <a:latin typeface="Arial" panose="020B0604020202020204" pitchFamily="34" charset="0"/>
                <a:ea typeface="微软雅黑" panose="020B0503020204020204" pitchFamily="34" charset="-122"/>
                <a:cs typeface="Arial" panose="020B0604020202020204" pitchFamily="34" charset="0"/>
              </a:rPr>
              <a:t>2</a:t>
            </a:r>
            <a:endParaRPr lang="en-US" altLang="zh-CN" sz="600" baseline="30000" dirty="0">
              <a:latin typeface="Arial" panose="020B0604020202020204" pitchFamily="34" charset="0"/>
              <a:ea typeface="微软雅黑" panose="020B0503020204020204" pitchFamily="34" charset="-122"/>
              <a:cs typeface="Arial" panose="020B0604020202020204" pitchFamily="34" charset="0"/>
            </a:endParaRPr>
          </a:p>
          <a:p>
            <a:pPr marL="86995" lvl="1" indent="-86995" algn="just">
              <a:lnSpc>
                <a:spcPct val="120000"/>
              </a:lnSpc>
              <a:spcBef>
                <a:spcPts val="305"/>
              </a:spcBef>
              <a:buFont typeface="Arial" panose="020B0604020202020204" pitchFamily="34" charset="0"/>
              <a:buChar char="•"/>
            </a:pPr>
            <a:endParaRPr lang="zh-CN" altLang="en-US" sz="600" dirty="0">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394919" y="2974183"/>
            <a:ext cx="4887667" cy="323165"/>
          </a:xfrm>
          <a:prstGeom prst="rect">
            <a:avLst/>
          </a:prstGeom>
          <a:noFill/>
        </p:spPr>
        <p:txBody>
          <a:bodyPr wrap="square">
            <a:spAutoFit/>
          </a:bodyPr>
          <a:lstStyle/>
          <a:p>
            <a:pPr marL="228600" indent="-228600">
              <a:buAutoNum type="arabicPeriod"/>
            </a:pPr>
            <a:r>
              <a:rPr lang="zh-CN" altLang="zh-CN" sz="500" dirty="0"/>
              <a:t>Oskarsson, T., et al.</a:t>
            </a:r>
            <a:r>
              <a:rPr lang="en-US" altLang="zh-CN" sz="500" dirty="0"/>
              <a:t> Relapsed childhood acute lymphoblastic leukemia in the modern era: challenges and the way forward. Biomedicines, 2023</a:t>
            </a:r>
            <a:endParaRPr lang="en-US" altLang="zh-CN" sz="500" dirty="0"/>
          </a:p>
          <a:p>
            <a:pPr marL="228600" indent="-228600">
              <a:buAutoNum type="arabicPeriod"/>
            </a:pPr>
            <a:r>
              <a:rPr lang="en-US" sz="500" dirty="0"/>
              <a:t>Hunger, S. P., et al. Researchers Unveil Critical Factors for Survival after Relapse from Childhood Leukemia, 2024</a:t>
            </a:r>
            <a:endParaRPr lang="en-US" sz="500" dirty="0"/>
          </a:p>
          <a:p>
            <a:pPr marL="228600" indent="-228600">
              <a:buAutoNum type="arabicPeriod"/>
            </a:pPr>
            <a:r>
              <a:rPr lang="en-US" sz="500" dirty="0"/>
              <a:t>Poon, E., et al. Pediatric acute lymphoblastic leukemia relapse and prognosis: key predictors and therapeutic implications. Frontiers in Pediatrics. 2025</a:t>
            </a:r>
            <a:endParaRPr lang="en-US" sz="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79928" y="399361"/>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基本信息</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88892" y="943981"/>
            <a:ext cx="118175" cy="346762"/>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安全性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18" name="矩形: 圆角 17"/>
          <p:cNvSpPr/>
          <p:nvPr/>
        </p:nvSpPr>
        <p:spPr>
          <a:xfrm>
            <a:off x="88892" y="137888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有效性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19" name="矩形: 圆角 18"/>
          <p:cNvSpPr/>
          <p:nvPr/>
        </p:nvSpPr>
        <p:spPr>
          <a:xfrm>
            <a:off x="82754" y="185548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创新性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20" name="矩形: 圆角 19"/>
          <p:cNvSpPr/>
          <p:nvPr/>
        </p:nvSpPr>
        <p:spPr>
          <a:xfrm>
            <a:off x="87828" y="231731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公平性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8" name="矩形: 圆角 7"/>
          <p:cNvSpPr/>
          <p:nvPr/>
        </p:nvSpPr>
        <p:spPr>
          <a:xfrm>
            <a:off x="463550" y="302895"/>
            <a:ext cx="1241425" cy="179070"/>
          </a:xfrm>
          <a:prstGeom prst="roundRect">
            <a:avLst>
              <a:gd name="adj" fmla="val 50000"/>
            </a:avLst>
          </a:prstGeom>
          <a:solidFill>
            <a:srgbClr val="002060"/>
          </a:solidFill>
          <a:ln w="12700" cap="flat" cmpd="sng" algn="ctr">
            <a:noFill/>
            <a:prstDash val="solid"/>
            <a:miter lim="800000"/>
          </a:ln>
          <a:effectLst/>
        </p:spPr>
        <p:txBody>
          <a:bodyPr rtlCol="0" anchor="ctr"/>
          <a:lstStyle/>
          <a:p>
            <a:pPr algn="ctr" defTabSz="231140">
              <a:lnSpc>
                <a:spcPct val="120000"/>
              </a:lnSpc>
              <a:spcBef>
                <a:spcPts val="305"/>
              </a:spcBef>
              <a:defRPr/>
            </a:pPr>
            <a:r>
              <a:rPr lang="zh-CN" altLang="en-US" sz="810" kern="0" dirty="0">
                <a:solidFill>
                  <a:prstClr val="white"/>
                </a:solidFill>
                <a:latin typeface="Arial" panose="020B0604020202020204" pitchFamily="34" charset="0"/>
                <a:ea typeface="微软雅黑" panose="020B0503020204020204" pitchFamily="34" charset="-122"/>
                <a:sym typeface="Arial" panose="020B0604020202020204" pitchFamily="34" charset="0"/>
              </a:rPr>
              <a:t>安全性方面的优势：</a:t>
            </a:r>
            <a:endParaRPr lang="zh-CN" altLang="en-US" sz="81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圆角 5"/>
          <p:cNvSpPr/>
          <p:nvPr/>
        </p:nvSpPr>
        <p:spPr>
          <a:xfrm>
            <a:off x="366395" y="481965"/>
            <a:ext cx="2556510" cy="1083945"/>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35" name="文本框 34"/>
          <p:cNvSpPr txBox="1"/>
          <p:nvPr/>
        </p:nvSpPr>
        <p:spPr>
          <a:xfrm>
            <a:off x="366395" y="532130"/>
            <a:ext cx="2578100" cy="1052830"/>
          </a:xfrm>
          <a:prstGeom prst="rect">
            <a:avLst/>
          </a:prstGeom>
          <a:noFill/>
        </p:spPr>
        <p:txBody>
          <a:bodyPr wrap="square">
            <a:noAutofit/>
          </a:bodyPr>
          <a:lstStyle/>
          <a:p>
            <a:pPr marL="171450" marR="0" lvl="0" indent="-171450" algn="l" defTabSz="914400" rtl="0" eaLnBrk="0" fontAlgn="auto">
              <a:lnSpc>
                <a:spcPct val="110000"/>
              </a:lnSpc>
              <a:spcBef>
                <a:spcPts val="0"/>
              </a:spcBef>
              <a:spcAft>
                <a:spcPts val="0"/>
              </a:spcAft>
              <a:buClrTx/>
              <a:buSzTx/>
              <a:buFont typeface="Arial" panose="020B0604020202020204" pitchFamily="34" charset="0"/>
              <a:buChar char="•"/>
              <a:defRPr/>
            </a:pPr>
            <a:r>
              <a:rPr lang="zh-CN" altLang="en-US" sz="650" b="1" kern="1200" dirty="0">
                <a:latin typeface="微软雅黑" panose="020B0503020204020204" pitchFamily="34" charset="-122"/>
                <a:ea typeface="微软雅黑" panose="020B0503020204020204" pitchFamily="34" charset="-122"/>
                <a:cs typeface="+mn-cs"/>
              </a:rPr>
              <a:t>本品在</a:t>
            </a:r>
            <a:r>
              <a:rPr lang="zh-CN" altLang="en-US" sz="650" b="1" kern="1200" dirty="0">
                <a:solidFill>
                  <a:srgbClr val="0070C0"/>
                </a:solidFill>
                <a:latin typeface="微软雅黑" panose="020B0503020204020204" pitchFamily="34" charset="-122"/>
                <a:ea typeface="微软雅黑" panose="020B0503020204020204" pitchFamily="34" charset="-122"/>
                <a:cs typeface="+mn-cs"/>
              </a:rPr>
              <a:t>国内研究中依从性良好</a:t>
            </a:r>
            <a:r>
              <a:rPr lang="zh-CN" altLang="en-US" sz="650" b="1" kern="1200" dirty="0">
                <a:latin typeface="微软雅黑" panose="020B0503020204020204" pitchFamily="34" charset="-122"/>
                <a:ea typeface="微软雅黑" panose="020B0503020204020204" pitchFamily="34" charset="-122"/>
                <a:cs typeface="+mn-cs"/>
              </a:rPr>
              <a:t>，</a:t>
            </a:r>
            <a:r>
              <a:rPr lang="en-US" altLang="zh-CN" sz="650" b="1" kern="1200" dirty="0">
                <a:latin typeface="微软雅黑" panose="020B0503020204020204" pitchFamily="34" charset="-122"/>
                <a:ea typeface="微软雅黑" panose="020B0503020204020204" pitchFamily="34" charset="-122"/>
                <a:cs typeface="+mn-cs"/>
              </a:rPr>
              <a:t>62</a:t>
            </a:r>
            <a:r>
              <a:rPr lang="zh-CN" altLang="en-US" sz="650" b="1" kern="1200" dirty="0">
                <a:latin typeface="微软雅黑" panose="020B0503020204020204" pitchFamily="34" charset="-122"/>
                <a:ea typeface="微软雅黑" panose="020B0503020204020204" pitchFamily="34" charset="-122"/>
                <a:cs typeface="+mn-cs"/>
              </a:rPr>
              <a:t>例受试者根据用药次数计算的用药依从性在 </a:t>
            </a:r>
            <a:r>
              <a:rPr lang="en-US" altLang="zh-CN" sz="650" b="1" kern="1200" dirty="0">
                <a:latin typeface="微软雅黑" panose="020B0503020204020204" pitchFamily="34" charset="-122"/>
                <a:ea typeface="微软雅黑" panose="020B0503020204020204" pitchFamily="34" charset="-122"/>
                <a:cs typeface="+mn-cs"/>
              </a:rPr>
              <a:t>80%</a:t>
            </a:r>
            <a:r>
              <a:rPr lang="zh-CN" altLang="en-US" sz="650" b="1" kern="1200" dirty="0">
                <a:latin typeface="微软雅黑" panose="020B0503020204020204" pitchFamily="34" charset="-122"/>
                <a:ea typeface="微软雅黑" panose="020B0503020204020204" pitchFamily="34" charset="-122"/>
                <a:cs typeface="+mn-cs"/>
              </a:rPr>
              <a:t>～</a:t>
            </a:r>
            <a:r>
              <a:rPr lang="en-US" altLang="zh-CN" sz="650" b="1" kern="1200" dirty="0">
                <a:latin typeface="微软雅黑" panose="020B0503020204020204" pitchFamily="34" charset="-122"/>
                <a:ea typeface="微软雅黑" panose="020B0503020204020204" pitchFamily="34" charset="-122"/>
                <a:cs typeface="+mn-cs"/>
              </a:rPr>
              <a:t>120%</a:t>
            </a:r>
            <a:r>
              <a:rPr lang="zh-CN" altLang="en-US" sz="650" b="1" kern="1200" dirty="0">
                <a:latin typeface="微软雅黑" panose="020B0503020204020204" pitchFamily="34" charset="-122"/>
                <a:ea typeface="微软雅黑" panose="020B0503020204020204" pitchFamily="34" charset="-122"/>
                <a:cs typeface="+mn-cs"/>
              </a:rPr>
              <a:t>范围内的有</a:t>
            </a:r>
            <a:r>
              <a:rPr lang="en-US" altLang="zh-CN" sz="650" b="1" kern="1200" dirty="0">
                <a:latin typeface="微软雅黑" panose="020B0503020204020204" pitchFamily="34" charset="-122"/>
                <a:ea typeface="微软雅黑" panose="020B0503020204020204" pitchFamily="34" charset="-122"/>
                <a:cs typeface="+mn-cs"/>
              </a:rPr>
              <a:t>57</a:t>
            </a:r>
            <a:r>
              <a:rPr lang="zh-CN" altLang="en-US" sz="650" b="1" kern="1200" dirty="0">
                <a:latin typeface="微软雅黑" panose="020B0503020204020204" pitchFamily="34" charset="-122"/>
                <a:ea typeface="微软雅黑" panose="020B0503020204020204" pitchFamily="34" charset="-122"/>
                <a:cs typeface="+mn-cs"/>
              </a:rPr>
              <a:t>例受试者，占比 </a:t>
            </a:r>
            <a:r>
              <a:rPr lang="en-US" altLang="zh-CN" sz="650" b="1" kern="1200" dirty="0">
                <a:latin typeface="微软雅黑" panose="020B0503020204020204" pitchFamily="34" charset="-122"/>
                <a:ea typeface="微软雅黑" panose="020B0503020204020204" pitchFamily="34" charset="-122"/>
                <a:cs typeface="+mn-cs"/>
              </a:rPr>
              <a:t>91.9%</a:t>
            </a:r>
            <a:r>
              <a:rPr lang="zh-CN" altLang="en-US" sz="650" b="1" kern="1200" dirty="0">
                <a:latin typeface="微软雅黑" panose="020B0503020204020204" pitchFamily="34" charset="-122"/>
                <a:ea typeface="微软雅黑" panose="020B0503020204020204" pitchFamily="34" charset="-122"/>
                <a:cs typeface="+mn-cs"/>
              </a:rPr>
              <a:t>；根据用药量计算的用药依从性在</a:t>
            </a:r>
            <a:r>
              <a:rPr lang="en-US" altLang="zh-CN" sz="650" b="1" kern="1200" dirty="0">
                <a:latin typeface="微软雅黑" panose="020B0503020204020204" pitchFamily="34" charset="-122"/>
                <a:ea typeface="微软雅黑" panose="020B0503020204020204" pitchFamily="34" charset="-122"/>
                <a:cs typeface="+mn-cs"/>
              </a:rPr>
              <a:t>80%</a:t>
            </a:r>
            <a:r>
              <a:rPr lang="zh-CN" altLang="en-US" sz="650" b="1" kern="1200" dirty="0">
                <a:latin typeface="微软雅黑" panose="020B0503020204020204" pitchFamily="34" charset="-122"/>
                <a:ea typeface="微软雅黑" panose="020B0503020204020204" pitchFamily="34" charset="-122"/>
                <a:cs typeface="+mn-cs"/>
              </a:rPr>
              <a:t>～</a:t>
            </a:r>
            <a:r>
              <a:rPr lang="en-US" altLang="zh-CN" sz="650" b="1" kern="1200" dirty="0">
                <a:latin typeface="微软雅黑" panose="020B0503020204020204" pitchFamily="34" charset="-122"/>
                <a:ea typeface="微软雅黑" panose="020B0503020204020204" pitchFamily="34" charset="-122"/>
                <a:cs typeface="+mn-cs"/>
              </a:rPr>
              <a:t>120%</a:t>
            </a:r>
            <a:r>
              <a:rPr lang="zh-CN" altLang="en-US" sz="650" b="1" kern="1200" dirty="0">
                <a:latin typeface="微软雅黑" panose="020B0503020204020204" pitchFamily="34" charset="-122"/>
                <a:ea typeface="微软雅黑" panose="020B0503020204020204" pitchFamily="34" charset="-122"/>
                <a:cs typeface="+mn-cs"/>
              </a:rPr>
              <a:t>范围内的有</a:t>
            </a:r>
            <a:r>
              <a:rPr lang="en-US" altLang="zh-CN" sz="650" b="1" kern="1200" dirty="0">
                <a:latin typeface="微软雅黑" panose="020B0503020204020204" pitchFamily="34" charset="-122"/>
                <a:ea typeface="微软雅黑" panose="020B0503020204020204" pitchFamily="34" charset="-122"/>
                <a:cs typeface="+mn-cs"/>
              </a:rPr>
              <a:t>62</a:t>
            </a:r>
            <a:r>
              <a:rPr lang="zh-CN" altLang="en-US" sz="650" b="1" kern="1200" dirty="0">
                <a:latin typeface="微软雅黑" panose="020B0503020204020204" pitchFamily="34" charset="-122"/>
                <a:ea typeface="微软雅黑" panose="020B0503020204020204" pitchFamily="34" charset="-122"/>
                <a:cs typeface="+mn-cs"/>
              </a:rPr>
              <a:t>例受试者，占比</a:t>
            </a:r>
            <a:r>
              <a:rPr lang="en-US" altLang="zh-CN" sz="650" b="1" kern="1200" dirty="0">
                <a:latin typeface="微软雅黑" panose="020B0503020204020204" pitchFamily="34" charset="-122"/>
                <a:ea typeface="微软雅黑" panose="020B0503020204020204" pitchFamily="34" charset="-122"/>
                <a:cs typeface="+mn-cs"/>
              </a:rPr>
              <a:t>100%</a:t>
            </a:r>
            <a:r>
              <a:rPr lang="zh-CN" altLang="en-US" sz="650" b="1" kern="1200" dirty="0">
                <a:latin typeface="微软雅黑" panose="020B0503020204020204" pitchFamily="34" charset="-122"/>
                <a:ea typeface="微软雅黑" panose="020B0503020204020204" pitchFamily="34" charset="-122"/>
                <a:cs typeface="+mn-cs"/>
              </a:rPr>
              <a:t>；</a:t>
            </a:r>
            <a:endParaRPr lang="en-US" altLang="zh-CN" sz="650" b="1" kern="1200" dirty="0">
              <a:latin typeface="微软雅黑" panose="020B0503020204020204" pitchFamily="34" charset="-122"/>
              <a:ea typeface="微软雅黑" panose="020B0503020204020204" pitchFamily="34" charset="-122"/>
              <a:cs typeface="+mn-cs"/>
            </a:endParaRPr>
          </a:p>
          <a:p>
            <a:pPr marL="171450" marR="0" lvl="0" indent="-171450" algn="l" defTabSz="914400" rtl="0" eaLnBrk="0" fontAlgn="auto">
              <a:lnSpc>
                <a:spcPct val="110000"/>
              </a:lnSpc>
              <a:spcBef>
                <a:spcPts val="0"/>
              </a:spcBef>
              <a:spcAft>
                <a:spcPts val="0"/>
              </a:spcAft>
              <a:buClrTx/>
              <a:buSzTx/>
              <a:buFont typeface="Arial" panose="020B0604020202020204" pitchFamily="34" charset="0"/>
              <a:buChar char="•"/>
              <a:defRPr/>
            </a:pPr>
            <a:r>
              <a:rPr lang="zh-CN" altLang="en-US" sz="650" b="1" kern="1200" dirty="0">
                <a:latin typeface="微软雅黑" panose="020B0503020204020204" pitchFamily="34" charset="-122"/>
                <a:ea typeface="微软雅黑" panose="020B0503020204020204" pitchFamily="34" charset="-122"/>
                <a:cs typeface="+mn-cs"/>
              </a:rPr>
              <a:t>本品</a:t>
            </a:r>
            <a:r>
              <a:rPr lang="zh-CN" altLang="en-US" sz="650" b="1" kern="1200" dirty="0">
                <a:solidFill>
                  <a:srgbClr val="0070C0"/>
                </a:solidFill>
                <a:latin typeface="微软雅黑" panose="020B0503020204020204" pitchFamily="34" charset="-122"/>
                <a:ea typeface="微软雅黑" panose="020B0503020204020204" pitchFamily="34" charset="-122"/>
                <a:cs typeface="+mn-cs"/>
              </a:rPr>
              <a:t>在国内研究中的安全性特征与原研一致</a:t>
            </a:r>
            <a:r>
              <a:rPr lang="zh-CN" altLang="en-US" sz="650" b="1" kern="1200" dirty="0">
                <a:latin typeface="微软雅黑" panose="020B0503020204020204" pitchFamily="34" charset="-122"/>
                <a:ea typeface="微软雅黑" panose="020B0503020204020204" pitchFamily="34" charset="-122"/>
                <a:cs typeface="+mn-cs"/>
              </a:rPr>
              <a:t>，可参照原研经验对预期不良反应进行预防和处理</a:t>
            </a:r>
            <a:r>
              <a:rPr lang="zh-CN" altLang="en-US" sz="650" b="0" kern="1200" dirty="0">
                <a:latin typeface="微软雅黑" panose="020B0503020204020204" pitchFamily="34" charset="-122"/>
                <a:ea typeface="微软雅黑" panose="020B0503020204020204" pitchFamily="34" charset="-122"/>
                <a:cs typeface="+mn-cs"/>
              </a:rPr>
              <a:t>。</a:t>
            </a:r>
            <a:endParaRPr lang="zh-CN" altLang="en-US" sz="650" b="0" kern="1200" dirty="0">
              <a:latin typeface="微软雅黑" panose="020B0503020204020204" pitchFamily="34" charset="-122"/>
              <a:ea typeface="微软雅黑" panose="020B0503020204020204" pitchFamily="34" charset="-122"/>
              <a:cs typeface="+mn-cs"/>
            </a:endParaRPr>
          </a:p>
        </p:txBody>
      </p:sp>
      <p:sp>
        <p:nvSpPr>
          <p:cNvPr id="36" name="矩形: 圆角 35"/>
          <p:cNvSpPr/>
          <p:nvPr/>
        </p:nvSpPr>
        <p:spPr>
          <a:xfrm>
            <a:off x="3090545" y="300355"/>
            <a:ext cx="1241425" cy="180340"/>
          </a:xfrm>
          <a:prstGeom prst="roundRect">
            <a:avLst>
              <a:gd name="adj" fmla="val 50000"/>
            </a:avLst>
          </a:prstGeom>
          <a:solidFill>
            <a:srgbClr val="002060"/>
          </a:solidFill>
          <a:ln w="12700" cap="flat" cmpd="sng" algn="ctr">
            <a:noFill/>
            <a:prstDash val="solid"/>
            <a:miter lim="800000"/>
          </a:ln>
          <a:effectLst/>
        </p:spPr>
        <p:txBody>
          <a:bodyPr rtlCol="0" anchor="ctr"/>
          <a:lstStyle/>
          <a:p>
            <a:pPr algn="ctr" defTabSz="231140">
              <a:lnSpc>
                <a:spcPct val="120000"/>
              </a:lnSpc>
              <a:spcBef>
                <a:spcPts val="305"/>
              </a:spcBef>
              <a:defRPr/>
            </a:pPr>
            <a:r>
              <a:rPr lang="zh-CN" altLang="en-US" sz="810" kern="0" dirty="0">
                <a:solidFill>
                  <a:prstClr val="white"/>
                </a:solidFill>
                <a:latin typeface="Arial" panose="020B0604020202020204" pitchFamily="34" charset="0"/>
                <a:ea typeface="微软雅黑" panose="020B0503020204020204" pitchFamily="34" charset="-122"/>
                <a:sym typeface="Arial" panose="020B0604020202020204" pitchFamily="34" charset="0"/>
              </a:rPr>
              <a:t>安全性方面的不足：</a:t>
            </a:r>
            <a:endParaRPr lang="zh-CN" altLang="en-US" sz="81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圆角 36"/>
          <p:cNvSpPr/>
          <p:nvPr/>
        </p:nvSpPr>
        <p:spPr>
          <a:xfrm>
            <a:off x="3039110" y="482600"/>
            <a:ext cx="2732405" cy="1085850"/>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39" name="文本框 38"/>
          <p:cNvSpPr txBox="1"/>
          <p:nvPr/>
        </p:nvSpPr>
        <p:spPr>
          <a:xfrm>
            <a:off x="3025140" y="495300"/>
            <a:ext cx="2689225" cy="1021080"/>
          </a:xfrm>
          <a:prstGeom prst="rect">
            <a:avLst/>
          </a:prstGeom>
          <a:noFill/>
        </p:spPr>
        <p:txBody>
          <a:bodyPr wrap="square">
            <a:noAutofit/>
          </a:bodyPr>
          <a:lstStyle/>
          <a:p>
            <a:pPr marL="171450" indent="-171450" eaLnBrk="0" fontAlgn="auto">
              <a:lnSpc>
                <a:spcPct val="110000"/>
              </a:lnSpc>
              <a:buFont typeface="Arial" panose="020B0604020202020204" pitchFamily="34" charset="0"/>
              <a:buChar char="•"/>
              <a:defRPr/>
            </a:pPr>
            <a:r>
              <a:rPr lang="zh-CN" altLang="en-US" sz="650" b="1" dirty="0">
                <a:latin typeface="微软雅黑" panose="020B0503020204020204" pitchFamily="34" charset="-122"/>
                <a:ea typeface="微软雅黑" panose="020B0503020204020204" pitchFamily="34" charset="-122"/>
              </a:rPr>
              <a:t>本品为细胞毒类化疗药物，毒性主要表现为骨髓抑制、胃肠道反应、感染和肝毒性等，需要对症进行治疗。</a:t>
            </a:r>
            <a:endParaRPr lang="en-US" altLang="zh-CN" sz="650" b="1" dirty="0">
              <a:latin typeface="微软雅黑" panose="020B0503020204020204" pitchFamily="34" charset="-122"/>
              <a:ea typeface="微软雅黑" panose="020B0503020204020204" pitchFamily="34" charset="-122"/>
            </a:endParaRPr>
          </a:p>
          <a:p>
            <a:pPr marL="171450" indent="-171450" eaLnBrk="0" fontAlgn="auto">
              <a:lnSpc>
                <a:spcPct val="110000"/>
              </a:lnSpc>
              <a:buFont typeface="Arial" panose="020B0604020202020204" pitchFamily="34" charset="0"/>
              <a:buChar char="•"/>
              <a:defRPr/>
            </a:pPr>
            <a:r>
              <a:rPr lang="zh-CN" altLang="en-US" sz="650" b="1" dirty="0">
                <a:latin typeface="微软雅黑" panose="020B0503020204020204" pitchFamily="34" charset="-122"/>
                <a:ea typeface="微软雅黑" panose="020B0503020204020204" pitchFamily="34" charset="-122"/>
              </a:rPr>
              <a:t>国内研究期间最常发生的≥</a:t>
            </a:r>
            <a:r>
              <a:rPr lang="en-US" altLang="zh-CN" sz="650" b="1" dirty="0">
                <a:latin typeface="微软雅黑" panose="020B0503020204020204" pitchFamily="34" charset="-122"/>
                <a:ea typeface="微软雅黑" panose="020B0503020204020204" pitchFamily="34" charset="-122"/>
              </a:rPr>
              <a:t>3 </a:t>
            </a:r>
            <a:r>
              <a:rPr lang="zh-CN" altLang="en-US" sz="650" b="1" dirty="0">
                <a:latin typeface="微软雅黑" panose="020B0503020204020204" pitchFamily="34" charset="-122"/>
                <a:ea typeface="微软雅黑" panose="020B0503020204020204" pitchFamily="34" charset="-122"/>
              </a:rPr>
              <a:t>级不良反应包括：白细胞计数降低（</a:t>
            </a:r>
            <a:r>
              <a:rPr lang="en-US" altLang="zh-CN" sz="650" b="1" dirty="0">
                <a:latin typeface="微软雅黑" panose="020B0503020204020204" pitchFamily="34" charset="-122"/>
                <a:ea typeface="微软雅黑" panose="020B0503020204020204" pitchFamily="34" charset="-122"/>
              </a:rPr>
              <a:t>90.3%</a:t>
            </a:r>
            <a:r>
              <a:rPr lang="zh-CN" altLang="en-US" sz="650" b="1" dirty="0">
                <a:latin typeface="微软雅黑" panose="020B0503020204020204" pitchFamily="34" charset="-122"/>
                <a:ea typeface="微软雅黑" panose="020B0503020204020204" pitchFamily="34" charset="-122"/>
              </a:rPr>
              <a:t>）、血小板计数降低（</a:t>
            </a:r>
            <a:r>
              <a:rPr lang="en-US" altLang="zh-CN" sz="650" b="1" dirty="0">
                <a:latin typeface="微软雅黑" panose="020B0503020204020204" pitchFamily="34" charset="-122"/>
                <a:ea typeface="微软雅黑" panose="020B0503020204020204" pitchFamily="34" charset="-122"/>
              </a:rPr>
              <a:t>88.7%</a:t>
            </a:r>
            <a:r>
              <a:rPr lang="zh-CN" altLang="en-US" sz="650" b="1" dirty="0">
                <a:latin typeface="微软雅黑" panose="020B0503020204020204" pitchFamily="34" charset="-122"/>
                <a:ea typeface="微软雅黑" panose="020B0503020204020204" pitchFamily="34" charset="-122"/>
              </a:rPr>
              <a:t>）、中性粒细胞计数降低（</a:t>
            </a:r>
            <a:r>
              <a:rPr lang="en-US" altLang="zh-CN" sz="650" b="1" dirty="0">
                <a:latin typeface="微软雅黑" panose="020B0503020204020204" pitchFamily="34" charset="-122"/>
                <a:ea typeface="微软雅黑" panose="020B0503020204020204" pitchFamily="34" charset="-122"/>
              </a:rPr>
              <a:t>82.3%</a:t>
            </a:r>
            <a:r>
              <a:rPr lang="zh-CN" altLang="en-US" sz="650" b="1" dirty="0">
                <a:latin typeface="微软雅黑" panose="020B0503020204020204" pitchFamily="34" charset="-122"/>
                <a:ea typeface="微软雅黑" panose="020B0503020204020204" pitchFamily="34" charset="-122"/>
              </a:rPr>
              <a:t>）、淋巴细胞计数降低（</a:t>
            </a:r>
            <a:r>
              <a:rPr lang="en-US" altLang="zh-CN" sz="650" b="1" dirty="0">
                <a:latin typeface="微软雅黑" panose="020B0503020204020204" pitchFamily="34" charset="-122"/>
                <a:ea typeface="微软雅黑" panose="020B0503020204020204" pitchFamily="34" charset="-122"/>
              </a:rPr>
              <a:t>77.4%</a:t>
            </a:r>
            <a:r>
              <a:rPr lang="zh-CN" altLang="en-US" sz="650" b="1" dirty="0">
                <a:latin typeface="微软雅黑" panose="020B0503020204020204" pitchFamily="34" charset="-122"/>
                <a:ea typeface="微软雅黑" panose="020B0503020204020204" pitchFamily="34" charset="-122"/>
              </a:rPr>
              <a:t>）、贫血（</a:t>
            </a:r>
            <a:r>
              <a:rPr lang="en-US" altLang="zh-CN" sz="650" b="1" dirty="0">
                <a:latin typeface="微软雅黑" panose="020B0503020204020204" pitchFamily="34" charset="-122"/>
                <a:ea typeface="微软雅黑" panose="020B0503020204020204" pitchFamily="34" charset="-122"/>
              </a:rPr>
              <a:t>67.7%</a:t>
            </a:r>
            <a:r>
              <a:rPr lang="zh-CN" altLang="en-US" sz="650" b="1" dirty="0">
                <a:latin typeface="微软雅黑" panose="020B0503020204020204" pitchFamily="34" charset="-122"/>
                <a:ea typeface="微软雅黑" panose="020B0503020204020204" pitchFamily="34" charset="-122"/>
              </a:rPr>
              <a:t>）、发热性中性粒细胞减少症（</a:t>
            </a:r>
            <a:r>
              <a:rPr lang="en-US" altLang="zh-CN" sz="650" b="1" dirty="0">
                <a:latin typeface="微软雅黑" panose="020B0503020204020204" pitchFamily="34" charset="-122"/>
                <a:ea typeface="微软雅黑" panose="020B0503020204020204" pitchFamily="34" charset="-122"/>
              </a:rPr>
              <a:t>35.5%</a:t>
            </a:r>
            <a:r>
              <a:rPr lang="zh-CN" altLang="en-US" sz="650" b="1" dirty="0">
                <a:latin typeface="微软雅黑" panose="020B0503020204020204" pitchFamily="34" charset="-122"/>
                <a:ea typeface="微软雅黑" panose="020B0503020204020204" pitchFamily="34" charset="-122"/>
              </a:rPr>
              <a:t>）。其他≥</a:t>
            </a:r>
            <a:r>
              <a:rPr lang="en-US" altLang="zh-CN" sz="650" b="1" dirty="0">
                <a:latin typeface="微软雅黑" panose="020B0503020204020204" pitchFamily="34" charset="-122"/>
                <a:ea typeface="微软雅黑" panose="020B0503020204020204" pitchFamily="34" charset="-122"/>
              </a:rPr>
              <a:t>3</a:t>
            </a:r>
            <a:r>
              <a:rPr lang="zh-CN" altLang="en-US" sz="650" b="1" dirty="0">
                <a:latin typeface="微软雅黑" panose="020B0503020204020204" pitchFamily="34" charset="-122"/>
                <a:ea typeface="微软雅黑" panose="020B0503020204020204" pitchFamily="34" charset="-122"/>
              </a:rPr>
              <a:t>级不良反应（≥</a:t>
            </a:r>
            <a:r>
              <a:rPr lang="en-US" altLang="zh-CN" sz="650" b="1" dirty="0">
                <a:latin typeface="微软雅黑" panose="020B0503020204020204" pitchFamily="34" charset="-122"/>
                <a:ea typeface="微软雅黑" panose="020B0503020204020204" pitchFamily="34" charset="-122"/>
              </a:rPr>
              <a:t>5%</a:t>
            </a:r>
            <a:r>
              <a:rPr lang="zh-CN" altLang="en-US" sz="650" b="1" dirty="0">
                <a:latin typeface="微软雅黑" panose="020B0503020204020204" pitchFamily="34" charset="-122"/>
                <a:ea typeface="微软雅黑" panose="020B0503020204020204" pitchFamily="34" charset="-122"/>
              </a:rPr>
              <a:t>）：丙氨酸氨基转移酶升高（</a:t>
            </a:r>
            <a:r>
              <a:rPr lang="en-US" altLang="zh-CN" sz="650" b="1" dirty="0">
                <a:latin typeface="微软雅黑" panose="020B0503020204020204" pitchFamily="34" charset="-122"/>
                <a:ea typeface="微软雅黑" panose="020B0503020204020204" pitchFamily="34" charset="-122"/>
              </a:rPr>
              <a:t>16.1%</a:t>
            </a:r>
            <a:r>
              <a:rPr lang="zh-CN" altLang="en-US" sz="650" b="1" dirty="0">
                <a:latin typeface="微软雅黑" panose="020B0503020204020204" pitchFamily="34" charset="-122"/>
                <a:ea typeface="微软雅黑" panose="020B0503020204020204" pitchFamily="34" charset="-122"/>
              </a:rPr>
              <a:t>）、天门冬氨酸氨基转移酶升高（</a:t>
            </a:r>
            <a:r>
              <a:rPr lang="en-US" altLang="zh-CN" sz="650" b="1" dirty="0">
                <a:latin typeface="微软雅黑" panose="020B0503020204020204" pitchFamily="34" charset="-122"/>
                <a:ea typeface="微软雅黑" panose="020B0503020204020204" pitchFamily="34" charset="-122"/>
              </a:rPr>
              <a:t>16.1%</a:t>
            </a:r>
            <a:r>
              <a:rPr lang="zh-CN" altLang="en-US" sz="650" b="1" dirty="0">
                <a:latin typeface="微软雅黑" panose="020B0503020204020204" pitchFamily="34" charset="-122"/>
                <a:ea typeface="微软雅黑" panose="020B0503020204020204" pitchFamily="34" charset="-122"/>
              </a:rPr>
              <a:t>）等（国内说明书）。</a:t>
            </a:r>
            <a:endParaRPr lang="en-US" altLang="zh-CN" sz="650" b="1" dirty="0">
              <a:latin typeface="微软雅黑" panose="020B0503020204020204" pitchFamily="34" charset="-122"/>
              <a:ea typeface="微软雅黑" panose="020B0503020204020204" pitchFamily="34" charset="-122"/>
            </a:endParaRPr>
          </a:p>
          <a:p>
            <a:pPr marL="171450" indent="-171450" eaLnBrk="0" fontAlgn="auto">
              <a:lnSpc>
                <a:spcPct val="110000"/>
              </a:lnSpc>
              <a:buFont typeface="Arial" panose="020B0604020202020204" pitchFamily="34" charset="0"/>
              <a:buChar char="•"/>
              <a:defRPr/>
            </a:pPr>
            <a:r>
              <a:rPr lang="zh-CN" altLang="en-US" sz="650" b="1" dirty="0">
                <a:solidFill>
                  <a:srgbClr val="0070C0"/>
                </a:solidFill>
                <a:latin typeface="微软雅黑" panose="020B0503020204020204" pitchFamily="34" charset="-122"/>
                <a:ea typeface="微软雅黑" panose="020B0503020204020204" pitchFamily="34" charset="-122"/>
              </a:rPr>
              <a:t>本品国内研究的安全性特征与原研产品的安全性特征一致</a:t>
            </a:r>
            <a:endParaRPr lang="zh-CN" altLang="en-US" sz="650" b="1" dirty="0">
              <a:solidFill>
                <a:srgbClr val="0070C0"/>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2695" y="28881"/>
            <a:ext cx="4833935" cy="246380"/>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rPr>
              <a:t>氯法拉滨在中国进行了</a:t>
            </a:r>
            <a:r>
              <a:rPr sz="1010" b="1" dirty="0" err="1">
                <a:solidFill>
                  <a:srgbClr val="000000"/>
                </a:solidFill>
                <a:latin typeface="微软雅黑" panose="020B0503020204020204" pitchFamily="34" charset="-122"/>
                <a:ea typeface="微软雅黑" panose="020B0503020204020204" pitchFamily="34" charset="-122"/>
              </a:rPr>
              <a:t>Ⅱ期</a:t>
            </a:r>
            <a:r>
              <a:rPr lang="zh-CN" altLang="en-US" sz="1010" b="1" dirty="0">
                <a:solidFill>
                  <a:srgbClr val="000000"/>
                </a:solidFill>
                <a:latin typeface="微软雅黑" panose="020B0503020204020204" pitchFamily="34" charset="-122"/>
                <a:ea typeface="微软雅黑" panose="020B0503020204020204" pitchFamily="34" charset="-122"/>
              </a:rPr>
              <a:t>临床，验证了安全性、有效性及与原研药一致</a:t>
            </a:r>
            <a:endParaRPr lang="zh-CN" altLang="en-US" sz="1010" b="1" dirty="0">
              <a:solidFill>
                <a:srgbClr val="0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66395" y="1761490"/>
            <a:ext cx="5386705" cy="1074420"/>
          </a:xfrm>
          <a:prstGeom prst="rect">
            <a:avLst/>
          </a:prstGeom>
          <a:noFill/>
        </p:spPr>
        <p:txBody>
          <a:bodyPr wrap="square">
            <a:spAutoFit/>
          </a:bodyPr>
          <a:lstStyle/>
          <a:p>
            <a:pPr marL="144780" indent="-144780">
              <a:lnSpc>
                <a:spcPct val="150000"/>
              </a:lnSpc>
              <a:buClr>
                <a:srgbClr val="1E3968"/>
              </a:buClr>
              <a:buFont typeface="Arial" panose="020B0604020202020204" pitchFamily="34" charset="0"/>
              <a:buChar char="•"/>
            </a:pPr>
            <a:r>
              <a:rPr lang="en-US" altLang="zh-CN" sz="605" dirty="0">
                <a:latin typeface="微软雅黑" panose="020B0503020204020204" pitchFamily="34" charset="-122"/>
                <a:ea typeface="微软雅黑" panose="020B0503020204020204" pitchFamily="34" charset="-122"/>
              </a:rPr>
              <a:t>1</a:t>
            </a:r>
            <a:r>
              <a:rPr lang="zh-CN" altLang="en-US" sz="605" dirty="0">
                <a:latin typeface="微软雅黑" panose="020B0503020204020204" pitchFamily="34" charset="-122"/>
                <a:ea typeface="微软雅黑" panose="020B0503020204020204" pitchFamily="34" charset="-122"/>
              </a:rPr>
              <a:t>、常见不良反应包括：骨髓抑制；出血；严重感染；高尿酸血症（肿瘤溶解综合征）；全身炎症反应综合征（</a:t>
            </a:r>
            <a:r>
              <a:rPr lang="en-US" altLang="zh-CN" sz="605" dirty="0">
                <a:latin typeface="微软雅黑" panose="020B0503020204020204" pitchFamily="34" charset="-122"/>
                <a:ea typeface="微软雅黑" panose="020B0503020204020204" pitchFamily="34" charset="-122"/>
              </a:rPr>
              <a:t>SIRS</a:t>
            </a:r>
            <a:r>
              <a:rPr lang="zh-CN" altLang="en-US" sz="605" dirty="0">
                <a:latin typeface="微软雅黑" panose="020B0503020204020204" pitchFamily="34" charset="-122"/>
                <a:ea typeface="微软雅黑" panose="020B0503020204020204" pitchFamily="34" charset="-122"/>
              </a:rPr>
              <a:t>）和毛血管渗漏综合征；肝静脉闭塞性疾病；肝毒性；肾毒性；小肠结肠炎；皮肤反应；胚胎</a:t>
            </a:r>
            <a:r>
              <a:rPr lang="en-US" altLang="zh-CN" sz="605" dirty="0">
                <a:latin typeface="微软雅黑" panose="020B0503020204020204" pitchFamily="34" charset="-122"/>
                <a:ea typeface="微软雅黑" panose="020B0503020204020204" pitchFamily="34" charset="-122"/>
              </a:rPr>
              <a:t>-</a:t>
            </a:r>
            <a:r>
              <a:rPr lang="zh-CN" altLang="en-US" sz="605" dirty="0">
                <a:latin typeface="微软雅黑" panose="020B0503020204020204" pitchFamily="34" charset="-122"/>
                <a:ea typeface="微软雅黑" panose="020B0503020204020204" pitchFamily="34" charset="-122"/>
              </a:rPr>
              <a:t>胎仔毒性等。具体详见说明书</a:t>
            </a:r>
            <a:r>
              <a:rPr lang="en-US" altLang="zh-CN" sz="605" dirty="0">
                <a:latin typeface="微软雅黑" panose="020B0503020204020204" pitchFamily="34" charset="-122"/>
                <a:ea typeface="微软雅黑" panose="020B0503020204020204" pitchFamily="34" charset="-122"/>
              </a:rPr>
              <a:t>【</a:t>
            </a:r>
            <a:r>
              <a:rPr lang="zh-CN" altLang="en-US" sz="605" dirty="0">
                <a:latin typeface="微软雅黑" panose="020B0503020204020204" pitchFamily="34" charset="-122"/>
                <a:ea typeface="微软雅黑" panose="020B0503020204020204" pitchFamily="34" charset="-122"/>
              </a:rPr>
              <a:t>不良反应</a:t>
            </a:r>
            <a:r>
              <a:rPr lang="en-US" altLang="zh-CN" sz="605" dirty="0">
                <a:latin typeface="微软雅黑" panose="020B0503020204020204" pitchFamily="34" charset="-122"/>
                <a:ea typeface="微软雅黑" panose="020B0503020204020204" pitchFamily="34" charset="-122"/>
              </a:rPr>
              <a:t>】</a:t>
            </a:r>
            <a:r>
              <a:rPr lang="zh-CN" altLang="en-US" sz="605" dirty="0">
                <a:latin typeface="微软雅黑" panose="020B0503020204020204" pitchFamily="34" charset="-122"/>
                <a:ea typeface="微软雅黑" panose="020B0503020204020204" pitchFamily="34" charset="-122"/>
              </a:rPr>
              <a:t>。</a:t>
            </a:r>
            <a:endParaRPr lang="zh-CN" altLang="en-US" sz="605" dirty="0">
              <a:latin typeface="微软雅黑" panose="020B0503020204020204" pitchFamily="34" charset="-122"/>
              <a:ea typeface="微软雅黑" panose="020B0503020204020204" pitchFamily="34" charset="-122"/>
            </a:endParaRPr>
          </a:p>
          <a:p>
            <a:pPr marL="144780" indent="-144780">
              <a:lnSpc>
                <a:spcPct val="150000"/>
              </a:lnSpc>
              <a:buClr>
                <a:srgbClr val="1E3968"/>
              </a:buClr>
              <a:buFont typeface="Arial" panose="020B0604020202020204" pitchFamily="34" charset="0"/>
              <a:buChar char="•"/>
            </a:pPr>
            <a:r>
              <a:rPr lang="en-US" altLang="zh-CN" sz="605" dirty="0">
                <a:latin typeface="微软雅黑" panose="020B0503020204020204" pitchFamily="34" charset="-122"/>
                <a:ea typeface="微软雅黑" panose="020B0503020204020204" pitchFamily="34" charset="-122"/>
              </a:rPr>
              <a:t>2</a:t>
            </a:r>
            <a:r>
              <a:rPr lang="zh-CN" altLang="en-US" sz="605" dirty="0">
                <a:latin typeface="微软雅黑" panose="020B0503020204020204" pitchFamily="34" charset="-122"/>
                <a:ea typeface="微软雅黑" panose="020B0503020204020204" pitchFamily="34" charset="-122"/>
              </a:rPr>
              <a:t>、用药禁忌：无。</a:t>
            </a:r>
            <a:endParaRPr lang="zh-CN" altLang="en-US" sz="605" dirty="0">
              <a:latin typeface="微软雅黑" panose="020B0503020204020204" pitchFamily="34" charset="-122"/>
              <a:ea typeface="微软雅黑" panose="020B0503020204020204" pitchFamily="34" charset="-122"/>
            </a:endParaRPr>
          </a:p>
          <a:p>
            <a:pPr marL="144780" indent="-144780">
              <a:lnSpc>
                <a:spcPct val="150000"/>
              </a:lnSpc>
              <a:buClr>
                <a:srgbClr val="1E3968"/>
              </a:buClr>
              <a:buFont typeface="Arial" panose="020B0604020202020204" pitchFamily="34" charset="0"/>
              <a:buChar char="•"/>
            </a:pPr>
            <a:r>
              <a:rPr lang="en-US" altLang="zh-CN" sz="605" dirty="0">
                <a:latin typeface="微软雅黑" panose="020B0503020204020204" pitchFamily="34" charset="-122"/>
                <a:ea typeface="微软雅黑" panose="020B0503020204020204" pitchFamily="34" charset="-122"/>
              </a:rPr>
              <a:t>3</a:t>
            </a:r>
            <a:r>
              <a:rPr lang="zh-CN" altLang="en-US" sz="605" dirty="0">
                <a:latin typeface="微软雅黑" panose="020B0503020204020204" pitchFamily="34" charset="-122"/>
                <a:ea typeface="微软雅黑" panose="020B0503020204020204" pitchFamily="34" charset="-122"/>
              </a:rPr>
              <a:t>、药品相互作用：同类产品体外研究表明，氯法拉滨的代谢有限，不会抑制或诱导主要的</a:t>
            </a:r>
            <a:r>
              <a:rPr lang="en-US" altLang="zh-CN" sz="605" dirty="0">
                <a:latin typeface="微软雅黑" panose="020B0503020204020204" pitchFamily="34" charset="-122"/>
                <a:ea typeface="微软雅黑" panose="020B0503020204020204" pitchFamily="34" charset="-122"/>
              </a:rPr>
              <a:t>CYP</a:t>
            </a:r>
            <a:r>
              <a:rPr lang="zh-CN" altLang="en-US" sz="605" dirty="0">
                <a:latin typeface="微软雅黑" panose="020B0503020204020204" pitchFamily="34" charset="-122"/>
                <a:ea typeface="微软雅黑" panose="020B0503020204020204" pitchFamily="34" charset="-122"/>
              </a:rPr>
              <a:t>酶。</a:t>
            </a:r>
            <a:r>
              <a:rPr lang="en-US" altLang="zh-CN" sz="605" dirty="0">
                <a:latin typeface="微软雅黑" panose="020B0503020204020204" pitchFamily="34" charset="-122"/>
                <a:ea typeface="微软雅黑" panose="020B0503020204020204" pitchFamily="34" charset="-122"/>
              </a:rPr>
              <a:t>CYP</a:t>
            </a:r>
            <a:r>
              <a:rPr lang="zh-CN" altLang="en-US" sz="605" dirty="0">
                <a:latin typeface="微软雅黑" panose="020B0503020204020204" pitchFamily="34" charset="-122"/>
                <a:ea typeface="微软雅黑" panose="020B0503020204020204" pitchFamily="34" charset="-122"/>
              </a:rPr>
              <a:t>抑制剂和诱导剂不太可能影响氯法拉滨的代谢。氯法拉滨不太可能影响</a:t>
            </a:r>
            <a:r>
              <a:rPr lang="en-US" altLang="zh-CN" sz="605" dirty="0">
                <a:latin typeface="微软雅黑" panose="020B0503020204020204" pitchFamily="34" charset="-122"/>
                <a:ea typeface="微软雅黑" panose="020B0503020204020204" pitchFamily="34" charset="-122"/>
              </a:rPr>
              <a:t>CYP</a:t>
            </a:r>
            <a:r>
              <a:rPr lang="zh-CN" altLang="en-US" sz="605" dirty="0">
                <a:latin typeface="微软雅黑" panose="020B0503020204020204" pitchFamily="34" charset="-122"/>
                <a:ea typeface="微软雅黑" panose="020B0503020204020204" pitchFamily="34" charset="-122"/>
              </a:rPr>
              <a:t>底物的代谢。但尚未开展体内药物相互作用研究。一项体外转运蛋白研究表明，氯法拉滨是人转运蛋白</a:t>
            </a:r>
            <a:r>
              <a:rPr lang="en-US" altLang="zh-CN" sz="605" dirty="0">
                <a:latin typeface="微软雅黑" panose="020B0503020204020204" pitchFamily="34" charset="-122"/>
                <a:ea typeface="微软雅黑" panose="020B0503020204020204" pitchFamily="34" charset="-122"/>
              </a:rPr>
              <a:t>OAT1</a:t>
            </a:r>
            <a:r>
              <a:rPr lang="zh-CN" altLang="en-US" sz="605" dirty="0">
                <a:latin typeface="微软雅黑" panose="020B0503020204020204" pitchFamily="34" charset="-122"/>
                <a:ea typeface="微软雅黑" panose="020B0503020204020204" pitchFamily="34" charset="-122"/>
              </a:rPr>
              <a:t>、</a:t>
            </a:r>
            <a:r>
              <a:rPr lang="en-US" altLang="zh-CN" sz="605" dirty="0">
                <a:latin typeface="微软雅黑" panose="020B0503020204020204" pitchFamily="34" charset="-122"/>
                <a:ea typeface="微软雅黑" panose="020B0503020204020204" pitchFamily="34" charset="-122"/>
              </a:rPr>
              <a:t>OAT3</a:t>
            </a:r>
            <a:r>
              <a:rPr lang="zh-CN" altLang="en-US" sz="605" dirty="0">
                <a:latin typeface="微软雅黑" panose="020B0503020204020204" pitchFamily="34" charset="-122"/>
                <a:ea typeface="微软雅黑" panose="020B0503020204020204" pitchFamily="34" charset="-122"/>
              </a:rPr>
              <a:t>和</a:t>
            </a:r>
            <a:r>
              <a:rPr lang="en-US" altLang="zh-CN" sz="605" dirty="0">
                <a:latin typeface="微软雅黑" panose="020B0503020204020204" pitchFamily="34" charset="-122"/>
                <a:ea typeface="微软雅黑" panose="020B0503020204020204" pitchFamily="34" charset="-122"/>
              </a:rPr>
              <a:t>OCT1</a:t>
            </a:r>
            <a:r>
              <a:rPr lang="zh-CN" altLang="en-US" sz="605" dirty="0">
                <a:latin typeface="微软雅黑" panose="020B0503020204020204" pitchFamily="34" charset="-122"/>
                <a:ea typeface="微软雅黑" panose="020B0503020204020204" pitchFamily="34" charset="-122"/>
              </a:rPr>
              <a:t>的底物。使用灌注大鼠肾脏进行的临床前研究表明，西咪替丁（</a:t>
            </a:r>
            <a:r>
              <a:rPr lang="en-US" altLang="zh-CN" sz="605" dirty="0">
                <a:latin typeface="微软雅黑" panose="020B0503020204020204" pitchFamily="34" charset="-122"/>
                <a:ea typeface="微软雅黑" panose="020B0503020204020204" pitchFamily="34" charset="-122"/>
              </a:rPr>
              <a:t>hOCT2</a:t>
            </a:r>
            <a:r>
              <a:rPr lang="zh-CN" altLang="en-US" sz="605" dirty="0">
                <a:latin typeface="微软雅黑" panose="020B0503020204020204" pitchFamily="34" charset="-122"/>
                <a:ea typeface="微软雅黑" panose="020B0503020204020204" pitchFamily="34" charset="-122"/>
              </a:rPr>
              <a:t>抑制剂）可降低氯法拉滨的肾脏排泄。虽然尚未确定该结果的临床意义，但当与其</a:t>
            </a:r>
            <a:r>
              <a:rPr lang="en-US" altLang="zh-CN" sz="605" dirty="0">
                <a:latin typeface="微软雅黑" panose="020B0503020204020204" pitchFamily="34" charset="-122"/>
                <a:ea typeface="微软雅黑" panose="020B0503020204020204" pitchFamily="34" charset="-122"/>
              </a:rPr>
              <a:t>hOAT1</a:t>
            </a:r>
            <a:r>
              <a:rPr lang="zh-CN" altLang="en-US" sz="605" dirty="0">
                <a:latin typeface="微软雅黑" panose="020B0503020204020204" pitchFamily="34" charset="-122"/>
                <a:ea typeface="微软雅黑" panose="020B0503020204020204" pitchFamily="34" charset="-122"/>
              </a:rPr>
              <a:t>、</a:t>
            </a:r>
            <a:r>
              <a:rPr lang="en-US" altLang="zh-CN" sz="605" dirty="0">
                <a:latin typeface="微软雅黑" panose="020B0503020204020204" pitchFamily="34" charset="-122"/>
                <a:ea typeface="微软雅黑" panose="020B0503020204020204" pitchFamily="34" charset="-122"/>
              </a:rPr>
              <a:t>hOAT3</a:t>
            </a:r>
            <a:r>
              <a:rPr lang="zh-CN" altLang="en-US" sz="605" dirty="0">
                <a:latin typeface="微软雅黑" panose="020B0503020204020204" pitchFamily="34" charset="-122"/>
                <a:ea typeface="微软雅黑" panose="020B0503020204020204" pitchFamily="34" charset="-122"/>
              </a:rPr>
              <a:t>、</a:t>
            </a:r>
            <a:r>
              <a:rPr lang="en-US" altLang="zh-CN" sz="605" dirty="0">
                <a:latin typeface="微软雅黑" panose="020B0503020204020204" pitchFamily="34" charset="-122"/>
                <a:ea typeface="微软雅黑" panose="020B0503020204020204" pitchFamily="34" charset="-122"/>
              </a:rPr>
              <a:t>hOCT1</a:t>
            </a:r>
            <a:r>
              <a:rPr lang="zh-CN" altLang="en-US" sz="605" dirty="0">
                <a:latin typeface="微软雅黑" panose="020B0503020204020204" pitchFamily="34" charset="-122"/>
                <a:ea typeface="微软雅黑" panose="020B0503020204020204" pitchFamily="34" charset="-122"/>
              </a:rPr>
              <a:t>和</a:t>
            </a:r>
            <a:r>
              <a:rPr lang="en-US" altLang="zh-CN" sz="605" dirty="0">
                <a:latin typeface="微软雅黑" panose="020B0503020204020204" pitchFamily="34" charset="-122"/>
                <a:ea typeface="微软雅黑" panose="020B0503020204020204" pitchFamily="34" charset="-122"/>
              </a:rPr>
              <a:t>hOCT2</a:t>
            </a:r>
            <a:r>
              <a:rPr lang="zh-CN" altLang="en-US" sz="605" dirty="0">
                <a:latin typeface="微软雅黑" panose="020B0503020204020204" pitchFamily="34" charset="-122"/>
                <a:ea typeface="微软雅黑" panose="020B0503020204020204" pitchFamily="34" charset="-122"/>
              </a:rPr>
              <a:t>底物或抑制剂联合给药时，应监测本品毒性体征。</a:t>
            </a:r>
            <a:endParaRPr lang="zh-CN" altLang="en-US" sz="605" dirty="0">
              <a:latin typeface="微软雅黑" panose="020B0503020204020204" pitchFamily="34" charset="-122"/>
              <a:ea typeface="微软雅黑" panose="020B0503020204020204" pitchFamily="34" charset="-122"/>
            </a:endParaRPr>
          </a:p>
        </p:txBody>
      </p:sp>
      <p:sp>
        <p:nvSpPr>
          <p:cNvPr id="11" name="矩形: 圆角 10"/>
          <p:cNvSpPr/>
          <p:nvPr/>
        </p:nvSpPr>
        <p:spPr>
          <a:xfrm>
            <a:off x="367030" y="1795780"/>
            <a:ext cx="5403850" cy="1022350"/>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13" name="矩形: 圆角 12"/>
          <p:cNvSpPr/>
          <p:nvPr/>
        </p:nvSpPr>
        <p:spPr>
          <a:xfrm>
            <a:off x="366385" y="1610069"/>
            <a:ext cx="1779143" cy="160960"/>
          </a:xfrm>
          <a:prstGeom prst="roundRect">
            <a:avLst/>
          </a:prstGeom>
          <a:solidFill>
            <a:srgbClr val="1E3968"/>
          </a:solidFill>
          <a:ln w="25400" cap="flat" cmpd="sng" algn="ctr">
            <a:solidFill>
              <a:srgbClr val="1E3968"/>
            </a:solidFill>
            <a:prstDash val="solid"/>
          </a:ln>
          <a:effectLst/>
        </p:spPr>
        <p:txBody>
          <a:bodyPr rtlCol="0" anchor="ctr"/>
          <a:lstStyle/>
          <a:p>
            <a:pPr algn="ctr">
              <a:defRPr/>
            </a:pPr>
            <a:r>
              <a:rPr lang="zh-CN" altLang="en-US" sz="810" kern="0" dirty="0">
                <a:solidFill>
                  <a:prstClr val="white"/>
                </a:solidFill>
                <a:latin typeface="微软雅黑" panose="020B0503020204020204" pitchFamily="34" charset="-122"/>
                <a:ea typeface="微软雅黑" panose="020B0503020204020204" pitchFamily="34" charset="-122"/>
              </a:rPr>
              <a:t>药品说明书收载的安全性信息：</a:t>
            </a:r>
            <a:endParaRPr lang="zh-CN" altLang="en-US" sz="810" kern="0" dirty="0">
              <a:solidFill>
                <a:prstClr val="white"/>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12115" y="2863850"/>
            <a:ext cx="5305425" cy="368300"/>
          </a:xfrm>
          <a:prstGeom prst="rect">
            <a:avLst/>
          </a:prstGeom>
          <a:noFill/>
        </p:spPr>
        <p:txBody>
          <a:bodyPr wrap="square" rtlCol="0" anchor="t">
            <a:spAutoFit/>
          </a:bodyPr>
          <a:lstStyle/>
          <a:p>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大陆上市后临床经验：</a:t>
            </a:r>
            <a:endParaRPr lang="zh-CN" altLang="en-US" sz="600"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1.未发现产品上市国家5年内发布的有关本产品致残致畸、安全性警告、黑框警告、撤市信息等；</a:t>
            </a:r>
            <a:endParaRPr lang="zh-CN" altLang="en-US" sz="600"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2.主要不良反应为：感染（细菌性和未指明病原体）、发热、输注相关反应、发热性中性粒细胞减少症、皮疹。</a:t>
            </a:r>
            <a:endParaRPr lang="zh-CN" altLang="en-US" sz="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圆角 10"/>
          <p:cNvSpPr/>
          <p:nvPr/>
        </p:nvSpPr>
        <p:spPr>
          <a:xfrm>
            <a:off x="366395" y="2875280"/>
            <a:ext cx="5419090" cy="351790"/>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73532" y="403249"/>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基本信息</a:t>
            </a:r>
            <a:endParaRPr lang="zh-CN" altLang="en-US" sz="605" dirty="0">
              <a:latin typeface="微软雅黑" panose="020B0503020204020204" pitchFamily="34" charset="-122"/>
              <a:ea typeface="微软雅黑" panose="020B0503020204020204" pitchFamily="34" charset="-122"/>
            </a:endParaRPr>
          </a:p>
        </p:txBody>
      </p:sp>
      <p:sp>
        <p:nvSpPr>
          <p:cNvPr id="14" name="矩形: 圆角 13"/>
          <p:cNvSpPr/>
          <p:nvPr/>
        </p:nvSpPr>
        <p:spPr>
          <a:xfrm>
            <a:off x="76892" y="960054"/>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18" name="矩形: 圆角 17"/>
          <p:cNvSpPr/>
          <p:nvPr/>
        </p:nvSpPr>
        <p:spPr>
          <a:xfrm>
            <a:off x="85079" y="1401271"/>
            <a:ext cx="118175" cy="346762"/>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有效性</a:t>
            </a:r>
            <a:endParaRPr lang="zh-CN" altLang="en-US" sz="605" dirty="0">
              <a:latin typeface="微软雅黑" panose="020B0503020204020204" pitchFamily="34" charset="-122"/>
              <a:ea typeface="微软雅黑" panose="020B0503020204020204" pitchFamily="34" charset="-122"/>
            </a:endParaRPr>
          </a:p>
        </p:txBody>
      </p:sp>
      <p:sp>
        <p:nvSpPr>
          <p:cNvPr id="19" name="矩形: 圆角 18"/>
          <p:cNvSpPr/>
          <p:nvPr/>
        </p:nvSpPr>
        <p:spPr>
          <a:xfrm>
            <a:off x="83647" y="1842488"/>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创新性</a:t>
            </a:r>
            <a:endParaRPr lang="zh-CN" altLang="en-US" sz="605" dirty="0">
              <a:latin typeface="微软雅黑" panose="020B0503020204020204" pitchFamily="34" charset="-122"/>
              <a:ea typeface="微软雅黑" panose="020B0503020204020204" pitchFamily="34" charset="-122"/>
            </a:endParaRPr>
          </a:p>
        </p:txBody>
      </p:sp>
      <p:sp>
        <p:nvSpPr>
          <p:cNvPr id="20" name="矩形: 圆角 19"/>
          <p:cNvSpPr/>
          <p:nvPr/>
        </p:nvSpPr>
        <p:spPr>
          <a:xfrm>
            <a:off x="85383" y="228370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公平性</a:t>
            </a:r>
            <a:endParaRPr lang="zh-CN" altLang="en-US" sz="605" dirty="0">
              <a:latin typeface="微软雅黑" panose="020B0503020204020204" pitchFamily="34" charset="-122"/>
              <a:ea typeface="微软雅黑" panose="020B0503020204020204" pitchFamily="34" charset="-122"/>
            </a:endParaRPr>
          </a:p>
        </p:txBody>
      </p:sp>
      <p:sp>
        <p:nvSpPr>
          <p:cNvPr id="46" name="文本框 45"/>
          <p:cNvSpPr txBox="1"/>
          <p:nvPr/>
        </p:nvSpPr>
        <p:spPr>
          <a:xfrm>
            <a:off x="92075" y="80010"/>
            <a:ext cx="5184775" cy="247760"/>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rPr>
              <a:t>中国注册临床研究证实氯法拉滨对治疗后线儿童复发或难治性</a:t>
            </a:r>
            <a:r>
              <a:rPr lang="en-US" altLang="zh-CN" sz="1010" b="1" dirty="0">
                <a:solidFill>
                  <a:srgbClr val="000000"/>
                </a:solidFill>
                <a:latin typeface="微软雅黑" panose="020B0503020204020204" pitchFamily="34" charset="-122"/>
                <a:ea typeface="微软雅黑" panose="020B0503020204020204" pitchFamily="34" charset="-122"/>
              </a:rPr>
              <a:t>ALL</a:t>
            </a:r>
            <a:r>
              <a:rPr lang="zh-CN" altLang="en-US" sz="1010" b="1" dirty="0">
                <a:solidFill>
                  <a:srgbClr val="000000"/>
                </a:solidFill>
                <a:latin typeface="微软雅黑" panose="020B0503020204020204" pitchFamily="34" charset="-122"/>
                <a:ea typeface="微软雅黑" panose="020B0503020204020204" pitchFamily="34" charset="-122"/>
              </a:rPr>
              <a:t>的有效性</a:t>
            </a:r>
            <a:endParaRPr lang="zh-CN" altLang="en-US" sz="1010" b="1" dirty="0">
              <a:solidFill>
                <a:srgbClr val="000000"/>
              </a:solidFill>
              <a:latin typeface="微软雅黑" panose="020B0503020204020204" pitchFamily="34" charset="-122"/>
              <a:ea typeface="微软雅黑" panose="020B0503020204020204" pitchFamily="34" charset="-122"/>
            </a:endParaRPr>
          </a:p>
        </p:txBody>
      </p:sp>
      <p:sp>
        <p:nvSpPr>
          <p:cNvPr id="2" name="矩形: 圆角 1"/>
          <p:cNvSpPr/>
          <p:nvPr/>
        </p:nvSpPr>
        <p:spPr>
          <a:xfrm>
            <a:off x="454317" y="534446"/>
            <a:ext cx="4892935" cy="425608"/>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5" name="文本框 4"/>
          <p:cNvSpPr txBox="1"/>
          <p:nvPr/>
        </p:nvSpPr>
        <p:spPr>
          <a:xfrm>
            <a:off x="554285" y="544161"/>
            <a:ext cx="4792967" cy="415498"/>
          </a:xfrm>
          <a:prstGeom prst="rect">
            <a:avLst/>
          </a:prstGeom>
          <a:noFill/>
        </p:spPr>
        <p:txBody>
          <a:bodyPr wrap="square">
            <a:spAutoFit/>
          </a:bodyPr>
          <a:lstStyle/>
          <a:p>
            <a:r>
              <a:rPr lang="zh-CN" altLang="en-US" sz="1050" b="1" dirty="0">
                <a:solidFill>
                  <a:srgbClr val="002060"/>
                </a:solidFill>
                <a:latin typeface="Arial" panose="020B0604020202020204" pitchFamily="34" charset="0"/>
                <a:ea typeface="微软雅黑" panose="020B0503020204020204" pitchFamily="34" charset="-122"/>
                <a:sym typeface="Arial" panose="020B0604020202020204" pitchFamily="34" charset="0"/>
              </a:rPr>
              <a:t>中国注册研究</a:t>
            </a:r>
            <a:r>
              <a:rPr lang="en-US" altLang="zh-CN" sz="1050" b="1" dirty="0">
                <a:solidFill>
                  <a:srgbClr val="002060"/>
                </a:solidFill>
                <a:latin typeface="Arial" panose="020B0604020202020204" pitchFamily="34" charset="0"/>
                <a:ea typeface="微软雅黑" panose="020B0503020204020204" pitchFamily="34" charset="-122"/>
                <a:sym typeface="Arial" panose="020B0604020202020204" pitchFamily="34" charset="0"/>
              </a:rPr>
              <a:t>CATS-CO-001</a:t>
            </a:r>
            <a:r>
              <a:rPr lang="zh-CN" altLang="en-US" sz="1050" b="1" dirty="0">
                <a:solidFill>
                  <a:srgbClr val="002060"/>
                </a:solidFill>
                <a:latin typeface="Arial" panose="020B0604020202020204" pitchFamily="34" charset="0"/>
                <a:ea typeface="微软雅黑" panose="020B0503020204020204" pitchFamily="34" charset="-122"/>
                <a:sym typeface="Arial" panose="020B0604020202020204" pitchFamily="34" charset="0"/>
              </a:rPr>
              <a:t>：氯法拉滨单药治疗至少两次药物治疗</a:t>
            </a:r>
            <a:r>
              <a:rPr lang="en-US" altLang="zh-CN" sz="1050" b="1" dirty="0">
                <a:solidFill>
                  <a:srgbClr val="002060"/>
                </a:solidFill>
                <a:latin typeface="Arial" panose="020B0604020202020204" pitchFamily="34" charset="0"/>
                <a:ea typeface="微软雅黑" panose="020B0503020204020204" pitchFamily="34" charset="-122"/>
                <a:sym typeface="Arial" panose="020B0604020202020204" pitchFamily="34" charset="0"/>
              </a:rPr>
              <a:t>R/R ALL</a:t>
            </a:r>
            <a:r>
              <a:rPr lang="zh-CN" altLang="en-US" sz="1050" b="1" dirty="0">
                <a:solidFill>
                  <a:srgbClr val="002060"/>
                </a:solidFill>
                <a:latin typeface="Arial" panose="020B0604020202020204" pitchFamily="34" charset="0"/>
                <a:ea typeface="微软雅黑" panose="020B0503020204020204" pitchFamily="34" charset="-122"/>
                <a:sym typeface="Arial" panose="020B0604020202020204" pitchFamily="34" charset="0"/>
              </a:rPr>
              <a:t>的总缓解率为</a:t>
            </a:r>
            <a:r>
              <a:rPr lang="en-US" altLang="zh-CN" sz="1050" b="1" dirty="0">
                <a:solidFill>
                  <a:srgbClr val="002060"/>
                </a:solidFill>
                <a:latin typeface="Arial" panose="020B0604020202020204" pitchFamily="34" charset="0"/>
                <a:ea typeface="微软雅黑" panose="020B0503020204020204" pitchFamily="34" charset="-122"/>
                <a:sym typeface="Arial" panose="020B0604020202020204" pitchFamily="34" charset="0"/>
              </a:rPr>
              <a:t>33.9%</a:t>
            </a:r>
            <a:r>
              <a:rPr lang="zh-CN" altLang="en-US" sz="1050" b="1" dirty="0">
                <a:solidFill>
                  <a:srgbClr val="002060"/>
                </a:solidFill>
                <a:latin typeface="Arial" panose="020B0604020202020204" pitchFamily="34" charset="0"/>
                <a:ea typeface="微软雅黑" panose="020B0503020204020204" pitchFamily="34" charset="-122"/>
                <a:sym typeface="Arial" panose="020B0604020202020204" pitchFamily="34" charset="0"/>
              </a:rPr>
              <a:t>，中位生存时间为</a:t>
            </a:r>
            <a:r>
              <a:rPr lang="en-US" altLang="zh-CN" sz="1050" b="1" dirty="0">
                <a:solidFill>
                  <a:srgbClr val="002060"/>
                </a:solidFill>
                <a:latin typeface="Arial" panose="020B0604020202020204" pitchFamily="34" charset="0"/>
                <a:ea typeface="微软雅黑" panose="020B0503020204020204" pitchFamily="34" charset="-122"/>
                <a:sym typeface="Arial" panose="020B0604020202020204" pitchFamily="34" charset="0"/>
              </a:rPr>
              <a:t>12.1</a:t>
            </a:r>
            <a:r>
              <a:rPr lang="zh-CN" altLang="en-US" sz="1050" b="1" dirty="0">
                <a:solidFill>
                  <a:srgbClr val="002060"/>
                </a:solidFill>
                <a:latin typeface="Arial" panose="020B0604020202020204" pitchFamily="34" charset="0"/>
                <a:ea typeface="微软雅黑" panose="020B0503020204020204" pitchFamily="34" charset="-122"/>
                <a:sym typeface="Arial" panose="020B0604020202020204" pitchFamily="34" charset="0"/>
              </a:rPr>
              <a:t>个月</a:t>
            </a:r>
            <a:endParaRPr lang="en-US" sz="1050" dirty="0"/>
          </a:p>
        </p:txBody>
      </p:sp>
      <p:sp>
        <p:nvSpPr>
          <p:cNvPr id="6" name="文本框 2"/>
          <p:cNvSpPr txBox="1"/>
          <p:nvPr/>
        </p:nvSpPr>
        <p:spPr>
          <a:xfrm>
            <a:off x="452149" y="969374"/>
            <a:ext cx="4764566" cy="415178"/>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20000"/>
              </a:lnSpc>
              <a:spcBef>
                <a:spcPct val="0"/>
              </a:spcBef>
              <a:buNone/>
            </a:pPr>
            <a:r>
              <a:rPr lang="zh-CN" altLang="en-US" sz="600" dirty="0">
                <a:latin typeface="Arial" panose="020B0604020202020204" pitchFamily="34" charset="0"/>
                <a:cs typeface="Arial" panose="020B0604020202020204" pitchFamily="34" charset="0"/>
                <a:sym typeface="Arial" panose="020B0604020202020204" pitchFamily="34" charset="0"/>
              </a:rPr>
              <a:t>一项多中心、非随机、验证性临床研究研究（</a:t>
            </a:r>
            <a:r>
              <a:rPr lang="en-US" altLang="zh-CN" sz="600" dirty="0">
                <a:latin typeface="Arial" panose="020B0604020202020204" pitchFamily="34" charset="0"/>
                <a:cs typeface="Arial" panose="020B0604020202020204" pitchFamily="34" charset="0"/>
                <a:sym typeface="Arial" panose="020B0604020202020204" pitchFamily="34" charset="0"/>
              </a:rPr>
              <a:t>CTR20131913</a:t>
            </a:r>
            <a:r>
              <a:rPr lang="zh-CN" altLang="en-US" sz="600" dirty="0">
                <a:latin typeface="Arial" panose="020B0604020202020204" pitchFamily="34" charset="0"/>
                <a:cs typeface="Arial" panose="020B0604020202020204" pitchFamily="34" charset="0"/>
                <a:sym typeface="Arial" panose="020B0604020202020204" pitchFamily="34" charset="0"/>
              </a:rPr>
              <a:t>），纳入</a:t>
            </a:r>
            <a:r>
              <a:rPr lang="en-US" altLang="zh-CN" sz="600" dirty="0">
                <a:latin typeface="Arial" panose="020B0604020202020204" pitchFamily="34" charset="0"/>
                <a:cs typeface="Arial" panose="020B0604020202020204" pitchFamily="34" charset="0"/>
                <a:sym typeface="Arial" panose="020B0604020202020204" pitchFamily="34" charset="0"/>
              </a:rPr>
              <a:t>2014</a:t>
            </a:r>
            <a:r>
              <a:rPr lang="zh-CN" altLang="en-US" sz="600" dirty="0">
                <a:latin typeface="Arial" panose="020B0604020202020204" pitchFamily="34" charset="0"/>
                <a:cs typeface="Arial" panose="020B0604020202020204" pitchFamily="34" charset="0"/>
                <a:sym typeface="Arial" panose="020B0604020202020204" pitchFamily="34" charset="0"/>
              </a:rPr>
              <a:t>年</a:t>
            </a:r>
            <a:r>
              <a:rPr lang="en-US" altLang="zh-CN" sz="600" dirty="0">
                <a:latin typeface="Arial" panose="020B0604020202020204" pitchFamily="34" charset="0"/>
                <a:cs typeface="Arial" panose="020B0604020202020204" pitchFamily="34" charset="0"/>
                <a:sym typeface="Arial" panose="020B0604020202020204" pitchFamily="34" charset="0"/>
              </a:rPr>
              <a:t>3</a:t>
            </a:r>
            <a:r>
              <a:rPr lang="zh-CN" altLang="en-US" sz="600" dirty="0">
                <a:latin typeface="Arial" panose="020B0604020202020204" pitchFamily="34" charset="0"/>
                <a:cs typeface="Arial" panose="020B0604020202020204" pitchFamily="34" charset="0"/>
                <a:sym typeface="Arial" panose="020B0604020202020204" pitchFamily="34" charset="0"/>
              </a:rPr>
              <a:t>月至</a:t>
            </a:r>
            <a:r>
              <a:rPr lang="en-US" altLang="zh-CN" sz="600" dirty="0">
                <a:latin typeface="Arial" panose="020B0604020202020204" pitchFamily="34" charset="0"/>
                <a:cs typeface="Arial" panose="020B0604020202020204" pitchFamily="34" charset="0"/>
                <a:sym typeface="Arial" panose="020B0604020202020204" pitchFamily="34" charset="0"/>
              </a:rPr>
              <a:t>2019</a:t>
            </a:r>
            <a:r>
              <a:rPr lang="zh-CN" altLang="en-US" sz="600" dirty="0">
                <a:latin typeface="Arial" panose="020B0604020202020204" pitchFamily="34" charset="0"/>
                <a:cs typeface="Arial" panose="020B0604020202020204" pitchFamily="34" charset="0"/>
                <a:sym typeface="Arial" panose="020B0604020202020204" pitchFamily="34" charset="0"/>
              </a:rPr>
              <a:t>年</a:t>
            </a:r>
            <a:r>
              <a:rPr lang="en-US" altLang="zh-CN" sz="600" dirty="0">
                <a:latin typeface="Arial" panose="020B0604020202020204" pitchFamily="34" charset="0"/>
                <a:cs typeface="Arial" panose="020B0604020202020204" pitchFamily="34" charset="0"/>
                <a:sym typeface="Arial" panose="020B0604020202020204" pitchFamily="34" charset="0"/>
              </a:rPr>
              <a:t>1</a:t>
            </a:r>
            <a:r>
              <a:rPr lang="zh-CN" altLang="en-US" sz="600" dirty="0">
                <a:latin typeface="Arial" panose="020B0604020202020204" pitchFamily="34" charset="0"/>
                <a:cs typeface="Arial" panose="020B0604020202020204" pitchFamily="34" charset="0"/>
                <a:sym typeface="Arial" panose="020B0604020202020204" pitchFamily="34" charset="0"/>
              </a:rPr>
              <a:t>月共收治符合入组条件的复发</a:t>
            </a:r>
            <a:r>
              <a:rPr lang="en-US" altLang="zh-CN" sz="600" dirty="0">
                <a:latin typeface="Arial" panose="020B0604020202020204" pitchFamily="34" charset="0"/>
                <a:cs typeface="Arial" panose="020B0604020202020204" pitchFamily="34" charset="0"/>
                <a:sym typeface="Arial" panose="020B0604020202020204" pitchFamily="34" charset="0"/>
              </a:rPr>
              <a:t>/</a:t>
            </a:r>
            <a:r>
              <a:rPr lang="zh-CN" altLang="en-US" sz="600" dirty="0">
                <a:latin typeface="Arial" panose="020B0604020202020204" pitchFamily="34" charset="0"/>
                <a:cs typeface="Arial" panose="020B0604020202020204" pitchFamily="34" charset="0"/>
                <a:sym typeface="Arial" panose="020B0604020202020204" pitchFamily="34" charset="0"/>
              </a:rPr>
              <a:t>难治急性淋巴细胞白血病病人</a:t>
            </a:r>
            <a:r>
              <a:rPr lang="en-US" altLang="zh-CN" sz="600" dirty="0">
                <a:latin typeface="Arial" panose="020B0604020202020204" pitchFamily="34" charset="0"/>
                <a:cs typeface="Arial" panose="020B0604020202020204" pitchFamily="34" charset="0"/>
                <a:sym typeface="Arial" panose="020B0604020202020204" pitchFamily="34" charset="0"/>
              </a:rPr>
              <a:t>62</a:t>
            </a:r>
            <a:r>
              <a:rPr lang="zh-CN" altLang="en-US" sz="600" dirty="0">
                <a:latin typeface="Arial" panose="020B0604020202020204" pitchFamily="34" charset="0"/>
                <a:cs typeface="Arial" panose="020B0604020202020204" pitchFamily="34" charset="0"/>
                <a:sym typeface="Arial" panose="020B0604020202020204" pitchFamily="34" charset="0"/>
              </a:rPr>
              <a:t>例（</a:t>
            </a:r>
            <a:r>
              <a:rPr lang="en-US" altLang="zh-CN" sz="600" dirty="0">
                <a:latin typeface="Arial" panose="020B0604020202020204" pitchFamily="34" charset="0"/>
                <a:cs typeface="Arial" panose="020B0604020202020204" pitchFamily="34" charset="0"/>
                <a:sym typeface="Arial" panose="020B0604020202020204" pitchFamily="34" charset="0"/>
              </a:rPr>
              <a:t>1~21</a:t>
            </a:r>
            <a:r>
              <a:rPr lang="zh-CN" altLang="en-US" sz="600" dirty="0">
                <a:latin typeface="Arial" panose="020B0604020202020204" pitchFamily="34" charset="0"/>
                <a:cs typeface="Arial" panose="020B0604020202020204" pitchFamily="34" charset="0"/>
                <a:sym typeface="Arial" panose="020B0604020202020204" pitchFamily="34" charset="0"/>
              </a:rPr>
              <a:t>岁），氯法拉滨单药治疗</a:t>
            </a:r>
            <a:r>
              <a:rPr lang="en-US" altLang="zh-CN" sz="600" dirty="0">
                <a:latin typeface="Arial" panose="020B0604020202020204" pitchFamily="34" charset="0"/>
                <a:cs typeface="Arial" panose="020B0604020202020204" pitchFamily="34" charset="0"/>
                <a:sym typeface="Arial" panose="020B0604020202020204" pitchFamily="34" charset="0"/>
              </a:rPr>
              <a:t> </a:t>
            </a:r>
            <a:r>
              <a:rPr lang="zh-CN" altLang="en-US" sz="600" dirty="0">
                <a:latin typeface="Arial" panose="020B0604020202020204" pitchFamily="34" charset="0"/>
                <a:cs typeface="Arial" panose="020B0604020202020204" pitchFamily="34" charset="0"/>
                <a:sym typeface="Arial" panose="020B0604020202020204" pitchFamily="34" charset="0"/>
              </a:rPr>
              <a:t>剂量：</a:t>
            </a:r>
            <a:r>
              <a:rPr lang="en-US" altLang="zh-CN" sz="600" dirty="0">
                <a:latin typeface="Arial" panose="020B0604020202020204" pitchFamily="34" charset="0"/>
                <a:cs typeface="Arial" panose="020B0604020202020204" pitchFamily="34" charset="0"/>
                <a:sym typeface="Arial" panose="020B0604020202020204" pitchFamily="34" charset="0"/>
              </a:rPr>
              <a:t>52mg/㎡ (</a:t>
            </a:r>
            <a:r>
              <a:rPr lang="zh-CN" altLang="en-US" sz="600" dirty="0">
                <a:latin typeface="Arial" panose="020B0604020202020204" pitchFamily="34" charset="0"/>
                <a:cs typeface="Arial" panose="020B0604020202020204" pitchFamily="34" charset="0"/>
                <a:sym typeface="Arial" panose="020B0604020202020204" pitchFamily="34" charset="0"/>
              </a:rPr>
              <a:t>静滴</a:t>
            </a:r>
            <a:r>
              <a:rPr lang="en-US" altLang="zh-CN" sz="600" dirty="0">
                <a:latin typeface="Arial" panose="020B0604020202020204" pitchFamily="34" charset="0"/>
                <a:cs typeface="Arial" panose="020B0604020202020204" pitchFamily="34" charset="0"/>
                <a:sym typeface="Arial" panose="020B0604020202020204" pitchFamily="34" charset="0"/>
              </a:rPr>
              <a:t>&gt;2h)</a:t>
            </a:r>
            <a:r>
              <a:rPr lang="zh-CN" altLang="en-US" sz="600" dirty="0">
                <a:latin typeface="Arial" panose="020B0604020202020204" pitchFamily="34" charset="0"/>
                <a:cs typeface="Arial" panose="020B0604020202020204" pitchFamily="34" charset="0"/>
                <a:sym typeface="Arial" panose="020B0604020202020204" pitchFamily="34" charset="0"/>
              </a:rPr>
              <a:t>，连续</a:t>
            </a:r>
            <a:r>
              <a:rPr lang="en-US" altLang="zh-CN" sz="600" dirty="0">
                <a:latin typeface="Arial" panose="020B0604020202020204" pitchFamily="34" charset="0"/>
                <a:cs typeface="Arial" panose="020B0604020202020204" pitchFamily="34" charset="0"/>
                <a:sym typeface="Arial" panose="020B0604020202020204" pitchFamily="34" charset="0"/>
              </a:rPr>
              <a:t>5</a:t>
            </a:r>
            <a:r>
              <a:rPr lang="zh-CN" altLang="en-US" sz="600" dirty="0">
                <a:latin typeface="Arial" panose="020B0604020202020204" pitchFamily="34" charset="0"/>
                <a:cs typeface="Arial" panose="020B0604020202020204" pitchFamily="34" charset="0"/>
                <a:sym typeface="Arial" panose="020B0604020202020204" pitchFamily="34" charset="0"/>
              </a:rPr>
              <a:t>天。</a:t>
            </a:r>
            <a:endParaRPr lang="en-US" altLang="zh-CN" sz="600" dirty="0">
              <a:latin typeface="Arial" panose="020B0604020202020204" pitchFamily="34" charset="0"/>
              <a:cs typeface="Arial" panose="020B0604020202020204" pitchFamily="34" charset="0"/>
              <a:sym typeface="Arial" panose="020B0604020202020204" pitchFamily="34" charset="0"/>
            </a:endParaRPr>
          </a:p>
          <a:p>
            <a:pPr marL="0" lvl="0" indent="0" defTabSz="457200" eaLnBrk="1" hangingPunct="1">
              <a:lnSpc>
                <a:spcPct val="120000"/>
              </a:lnSpc>
              <a:spcBef>
                <a:spcPct val="0"/>
              </a:spcBef>
              <a:buNone/>
            </a:pPr>
            <a:r>
              <a:rPr lang="zh-CN" altLang="en-US" sz="600" dirty="0">
                <a:latin typeface="Arial" panose="020B0604020202020204" pitchFamily="34" charset="0"/>
                <a:cs typeface="Arial" panose="020B0604020202020204" pitchFamily="34" charset="0"/>
                <a:sym typeface="Arial" panose="020B0604020202020204" pitchFamily="34" charset="0"/>
              </a:rPr>
              <a:t>目的：评价氯法拉滨注射液治疗已经进行至少两次药物治疗的难治性或复发性急性淋巴细胞白血病的有效性和安全性</a:t>
            </a:r>
            <a:endParaRPr lang="en-US" altLang="zh-CN" sz="600" dirty="0">
              <a:latin typeface="Arial" panose="020B0604020202020204" pitchFamily="34" charset="0"/>
              <a:cs typeface="Arial" panose="020B0604020202020204" pitchFamily="34" charset="0"/>
              <a:sym typeface="Arial" panose="020B0604020202020204" pitchFamily="34" charset="0"/>
            </a:endParaRPr>
          </a:p>
        </p:txBody>
      </p:sp>
      <p:pic>
        <p:nvPicPr>
          <p:cNvPr id="22" name="图片 21"/>
          <p:cNvPicPr>
            <a:picLocks noChangeAspect="1"/>
          </p:cNvPicPr>
          <p:nvPr/>
        </p:nvPicPr>
        <p:blipFill>
          <a:blip r:embed="rId1"/>
          <a:stretch>
            <a:fillRect/>
          </a:stretch>
        </p:blipFill>
        <p:spPr>
          <a:xfrm>
            <a:off x="520389" y="1377378"/>
            <a:ext cx="4628085" cy="17570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73532" y="403249"/>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基本信息</a:t>
            </a:r>
            <a:endParaRPr lang="zh-CN" altLang="en-US" sz="605" dirty="0">
              <a:latin typeface="微软雅黑" panose="020B0503020204020204" pitchFamily="34" charset="-122"/>
              <a:ea typeface="微软雅黑" panose="020B0503020204020204" pitchFamily="34" charset="-122"/>
            </a:endParaRPr>
          </a:p>
        </p:txBody>
      </p:sp>
      <p:sp>
        <p:nvSpPr>
          <p:cNvPr id="14" name="矩形: 圆角 13"/>
          <p:cNvSpPr/>
          <p:nvPr/>
        </p:nvSpPr>
        <p:spPr>
          <a:xfrm>
            <a:off x="76892" y="960054"/>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18" name="矩形: 圆角 17"/>
          <p:cNvSpPr/>
          <p:nvPr/>
        </p:nvSpPr>
        <p:spPr>
          <a:xfrm>
            <a:off x="85079" y="1401271"/>
            <a:ext cx="118175" cy="346762"/>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有效性</a:t>
            </a:r>
            <a:endParaRPr lang="zh-CN" altLang="en-US" sz="605" dirty="0">
              <a:latin typeface="微软雅黑" panose="020B0503020204020204" pitchFamily="34" charset="-122"/>
              <a:ea typeface="微软雅黑" panose="020B0503020204020204" pitchFamily="34" charset="-122"/>
            </a:endParaRPr>
          </a:p>
        </p:txBody>
      </p:sp>
      <p:sp>
        <p:nvSpPr>
          <p:cNvPr id="19" name="矩形: 圆角 18"/>
          <p:cNvSpPr/>
          <p:nvPr/>
        </p:nvSpPr>
        <p:spPr>
          <a:xfrm>
            <a:off x="83647" y="1842488"/>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创新性</a:t>
            </a:r>
            <a:endParaRPr lang="zh-CN" altLang="en-US" sz="605" dirty="0">
              <a:latin typeface="微软雅黑" panose="020B0503020204020204" pitchFamily="34" charset="-122"/>
              <a:ea typeface="微软雅黑" panose="020B0503020204020204" pitchFamily="34" charset="-122"/>
            </a:endParaRPr>
          </a:p>
        </p:txBody>
      </p:sp>
      <p:sp>
        <p:nvSpPr>
          <p:cNvPr id="20" name="矩形: 圆角 19"/>
          <p:cNvSpPr/>
          <p:nvPr/>
        </p:nvSpPr>
        <p:spPr>
          <a:xfrm>
            <a:off x="85383" y="228370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公平性</a:t>
            </a:r>
            <a:endParaRPr lang="zh-CN" altLang="en-US" sz="605"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508658" y="473975"/>
            <a:ext cx="2271395" cy="5080"/>
          </a:xfrm>
          <a:prstGeom prst="line">
            <a:avLst/>
          </a:prstGeom>
          <a:ln w="19050"/>
        </p:spPr>
        <p:style>
          <a:lnRef idx="1">
            <a:schemeClr val="dk1"/>
          </a:lnRef>
          <a:fillRef idx="0">
            <a:schemeClr val="dk1"/>
          </a:fillRef>
          <a:effectRef idx="0">
            <a:schemeClr val="dk1"/>
          </a:effectRef>
          <a:fontRef idx="minor">
            <a:schemeClr val="tx1"/>
          </a:fontRef>
        </p:style>
      </p:cxnSp>
      <p:sp>
        <p:nvSpPr>
          <p:cNvPr id="46" name="文本框 45"/>
          <p:cNvSpPr txBox="1"/>
          <p:nvPr/>
        </p:nvSpPr>
        <p:spPr>
          <a:xfrm>
            <a:off x="92075" y="80010"/>
            <a:ext cx="5184775" cy="247760"/>
          </a:xfrm>
          <a:prstGeom prst="rect">
            <a:avLst/>
          </a:prstGeom>
          <a:noFill/>
        </p:spPr>
        <p:txBody>
          <a:bodyPr wrap="square">
            <a:spAutoFit/>
          </a:bodyPr>
          <a:lstStyle/>
          <a:p>
            <a:r>
              <a:rPr lang="en-US" altLang="zh-CN" sz="1010" b="1" dirty="0">
                <a:solidFill>
                  <a:srgbClr val="000000"/>
                </a:solidFill>
                <a:latin typeface="微软雅黑" panose="020B0503020204020204" pitchFamily="34" charset="-122"/>
                <a:ea typeface="微软雅黑" panose="020B0503020204020204" pitchFamily="34" charset="-122"/>
              </a:rPr>
              <a:t>NCCN</a:t>
            </a:r>
            <a:r>
              <a:rPr lang="zh-CN" altLang="en-US" sz="1010" b="1" dirty="0">
                <a:solidFill>
                  <a:srgbClr val="000000"/>
                </a:solidFill>
                <a:latin typeface="微软雅黑" panose="020B0503020204020204" pitchFamily="34" charset="-122"/>
                <a:ea typeface="微软雅黑" panose="020B0503020204020204" pitchFamily="34" charset="-122"/>
              </a:rPr>
              <a:t>指南和中国专家共识推荐使用氯法拉滨治疗儿童复发或难治急性淋巴细胞白血病</a:t>
            </a:r>
            <a:endParaRPr lang="zh-CN" altLang="en-US" sz="1010" b="1" dirty="0">
              <a:solidFill>
                <a:srgbClr val="000000"/>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536014" y="2456575"/>
            <a:ext cx="2175558" cy="569387"/>
          </a:xfrm>
          <a:prstGeom prst="rect">
            <a:avLst/>
          </a:prstGeom>
          <a:noFill/>
        </p:spPr>
        <p:txBody>
          <a:bodyPr wrap="square">
            <a:spAutoFit/>
          </a:bodyPr>
          <a:lstStyle/>
          <a:p>
            <a:pPr algn="ctr"/>
            <a:r>
              <a:rPr lang="en-US" altLang="zh-CN" sz="700" b="1" dirty="0">
                <a:solidFill>
                  <a:srgbClr val="0070C0"/>
                </a:solidFill>
                <a:latin typeface="微软雅黑" panose="020B0503020204020204" pitchFamily="34" charset="-122"/>
                <a:ea typeface="微软雅黑" panose="020B0503020204020204" pitchFamily="34" charset="-122"/>
              </a:rPr>
              <a:t>《NCCN</a:t>
            </a:r>
            <a:r>
              <a:rPr lang="zh-CN" altLang="en-US" sz="700" b="1" dirty="0">
                <a:solidFill>
                  <a:srgbClr val="0070C0"/>
                </a:solidFill>
                <a:latin typeface="微软雅黑" panose="020B0503020204020204" pitchFamily="34" charset="-122"/>
                <a:ea typeface="微软雅黑" panose="020B0503020204020204" pitchFamily="34" charset="-122"/>
              </a:rPr>
              <a:t>儿童急性淋巴细胞白血病指南</a:t>
            </a:r>
            <a:r>
              <a:rPr lang="en-US" altLang="zh-CN" sz="700" b="1" dirty="0">
                <a:solidFill>
                  <a:srgbClr val="0070C0"/>
                </a:solidFill>
                <a:latin typeface="微软雅黑" panose="020B0503020204020204" pitchFamily="34" charset="-122"/>
                <a:ea typeface="微软雅黑" panose="020B0503020204020204" pitchFamily="34" charset="-122"/>
              </a:rPr>
              <a:t>2026.V1》</a:t>
            </a:r>
            <a:endParaRPr lang="en-US" altLang="zh-CN" sz="700" b="1" dirty="0">
              <a:solidFill>
                <a:srgbClr val="0070C0"/>
              </a:solidFill>
              <a:latin typeface="微软雅黑" panose="020B0503020204020204" pitchFamily="34" charset="-122"/>
              <a:ea typeface="微软雅黑" panose="020B0503020204020204" pitchFamily="34" charset="-122"/>
            </a:endParaRPr>
          </a:p>
          <a:p>
            <a:endParaRPr lang="en-US" altLang="zh-CN" sz="600" dirty="0">
              <a:latin typeface="微软雅黑" panose="020B0503020204020204" pitchFamily="34" charset="-122"/>
              <a:ea typeface="微软雅黑" panose="020B0503020204020204" pitchFamily="34" charset="-122"/>
            </a:endParaRPr>
          </a:p>
          <a:p>
            <a:pPr>
              <a:lnSpc>
                <a:spcPct val="150000"/>
              </a:lnSpc>
            </a:pPr>
            <a:r>
              <a:rPr lang="en-US" altLang="zh-CN" sz="600" dirty="0">
                <a:latin typeface="微软雅黑" panose="020B0503020204020204" pitchFamily="34" charset="-122"/>
                <a:ea typeface="微软雅黑" panose="020B0503020204020204" pitchFamily="34" charset="-122"/>
              </a:rPr>
              <a:t>Ph- </a:t>
            </a:r>
            <a:r>
              <a:rPr lang="zh-CN" altLang="en-US" sz="600" dirty="0">
                <a:latin typeface="微软雅黑" panose="020B0503020204020204" pitchFamily="34" charset="-122"/>
                <a:ea typeface="微软雅黑" panose="020B0503020204020204" pitchFamily="34" charset="-122"/>
              </a:rPr>
              <a:t>阴性及复发或难治性急性淋巴细胞白血病患者推荐使用</a:t>
            </a:r>
            <a:r>
              <a:rPr lang="zh-CN" altLang="en-US" sz="600" b="1" dirty="0">
                <a:solidFill>
                  <a:srgbClr val="3959B9"/>
                </a:solidFill>
                <a:latin typeface="微软雅黑" panose="020B0503020204020204" pitchFamily="34" charset="-122"/>
                <a:ea typeface="微软雅黑" panose="020B0503020204020204" pitchFamily="34" charset="-122"/>
              </a:rPr>
              <a:t>含氯法拉滨的治疗方案</a:t>
            </a:r>
            <a:endParaRPr lang="zh-CN" altLang="en-US" sz="600" b="1" dirty="0">
              <a:solidFill>
                <a:srgbClr val="3959B9"/>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3127986" y="689538"/>
            <a:ext cx="2430169" cy="1423465"/>
          </a:xfrm>
          <a:prstGeom prst="rect">
            <a:avLst/>
          </a:prstGeom>
        </p:spPr>
      </p:pic>
      <p:sp>
        <p:nvSpPr>
          <p:cNvPr id="6" name="文本框 5"/>
          <p:cNvSpPr txBox="1"/>
          <p:nvPr/>
        </p:nvSpPr>
        <p:spPr>
          <a:xfrm>
            <a:off x="3005455" y="2333765"/>
            <a:ext cx="2552700" cy="509270"/>
          </a:xfrm>
          <a:prstGeom prst="rect">
            <a:avLst/>
          </a:prstGeom>
          <a:noFill/>
        </p:spPr>
        <p:txBody>
          <a:bodyPr wrap="square" rtlCol="0" anchor="t">
            <a:noAutofit/>
          </a:bodyPr>
          <a:lstStyle/>
          <a:p>
            <a:pPr indent="0" fontAlgn="auto">
              <a:lnSpc>
                <a:spcPct val="110000"/>
              </a:lnSpc>
            </a:pPr>
            <a:r>
              <a:rPr lang="zh-CN" altLang="en-US" sz="700" b="1" dirty="0">
                <a:solidFill>
                  <a:srgbClr val="0070C0"/>
                </a:solidFill>
                <a:latin typeface="微软雅黑" panose="020B0503020204020204" pitchFamily="34" charset="-122"/>
                <a:ea typeface="微软雅黑" panose="020B0503020204020204" pitchFamily="34" charset="-122"/>
              </a:rPr>
              <a:t>中华医学会</a:t>
            </a:r>
            <a:r>
              <a:rPr lang="en-US" altLang="zh-CN" sz="700" b="1" dirty="0">
                <a:solidFill>
                  <a:srgbClr val="0070C0"/>
                </a:solidFill>
                <a:latin typeface="微软雅黑" panose="020B0503020204020204" pitchFamily="34" charset="-122"/>
                <a:ea typeface="微软雅黑" panose="020B0503020204020204" pitchFamily="34" charset="-122"/>
              </a:rPr>
              <a:t>《</a:t>
            </a:r>
            <a:r>
              <a:rPr lang="zh-CN" altLang="en-US" sz="700" b="1" dirty="0">
                <a:solidFill>
                  <a:srgbClr val="0070C0"/>
                </a:solidFill>
                <a:latin typeface="微软雅黑" panose="020B0503020204020204" pitchFamily="34" charset="-122"/>
                <a:ea typeface="微软雅黑" panose="020B0503020204020204" pitchFamily="34" charset="-122"/>
              </a:rPr>
              <a:t>异基因造血干细胞移植治疗儿童急淋的专家共识（</a:t>
            </a:r>
            <a:r>
              <a:rPr lang="en-US" altLang="zh-CN" sz="700" b="1" dirty="0">
                <a:solidFill>
                  <a:srgbClr val="0070C0"/>
                </a:solidFill>
                <a:latin typeface="微软雅黑" panose="020B0503020204020204" pitchFamily="34" charset="-122"/>
                <a:ea typeface="微软雅黑" panose="020B0503020204020204" pitchFamily="34" charset="-122"/>
              </a:rPr>
              <a:t>2022</a:t>
            </a:r>
            <a:r>
              <a:rPr lang="zh-CN" altLang="en-US" sz="700" b="1" dirty="0">
                <a:solidFill>
                  <a:srgbClr val="0070C0"/>
                </a:solidFill>
                <a:latin typeface="微软雅黑" panose="020B0503020204020204" pitchFamily="34" charset="-122"/>
                <a:ea typeface="微软雅黑" panose="020B0503020204020204" pitchFamily="34" charset="-122"/>
              </a:rPr>
              <a:t>年版）</a:t>
            </a:r>
            <a:r>
              <a:rPr lang="en-US" altLang="zh-CN" sz="700" b="1" dirty="0">
                <a:solidFill>
                  <a:srgbClr val="0070C0"/>
                </a:solidFill>
                <a:latin typeface="微软雅黑" panose="020B0503020204020204" pitchFamily="34" charset="-122"/>
                <a:ea typeface="微软雅黑" panose="020B0503020204020204" pitchFamily="34" charset="-122"/>
              </a:rPr>
              <a:t>》   </a:t>
            </a:r>
            <a:endParaRPr lang="en-US" altLang="zh-CN" sz="700" b="1" dirty="0">
              <a:solidFill>
                <a:srgbClr val="0070C0"/>
              </a:solidFill>
              <a:latin typeface="微软雅黑" panose="020B0503020204020204" pitchFamily="34" charset="-122"/>
              <a:ea typeface="微软雅黑" panose="020B0503020204020204" pitchFamily="34" charset="-122"/>
            </a:endParaRPr>
          </a:p>
          <a:p>
            <a:pPr indent="0" fontAlgn="auto">
              <a:lnSpc>
                <a:spcPct val="110000"/>
              </a:lnSpc>
            </a:pPr>
            <a:r>
              <a:rPr lang="en-US" altLang="zh-CN" sz="600" dirty="0">
                <a:latin typeface="微软雅黑" panose="020B0503020204020204" pitchFamily="34" charset="-122"/>
                <a:ea typeface="微软雅黑" panose="020B0503020204020204" pitchFamily="34" charset="-122"/>
              </a:rPr>
              <a:t>   </a:t>
            </a:r>
            <a:r>
              <a:rPr lang="zh-CN" altLang="en-US" sz="600" dirty="0">
                <a:latin typeface="微软雅黑" panose="020B0503020204020204" pitchFamily="34" charset="-122"/>
                <a:ea typeface="微软雅黑" panose="020B0503020204020204" pitchFamily="34" charset="-122"/>
              </a:rPr>
              <a:t>化疗是复发</a:t>
            </a:r>
            <a:r>
              <a:rPr lang="en-US" altLang="zh-CN" sz="600" dirty="0">
                <a:latin typeface="微软雅黑" panose="020B0503020204020204" pitchFamily="34" charset="-122"/>
                <a:ea typeface="微软雅黑" panose="020B0503020204020204" pitchFamily="34" charset="-122"/>
              </a:rPr>
              <a:t>ALL</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再诱导缓解最常用的疗法，建议使用第一次诱导缓解的方案，在患儿监护人充分知情同意后亦可考虑使用之前未使用过或应用较少的化疗药物，例如</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BCL-2 </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抑制剂、硼替佐米、</a:t>
            </a:r>
            <a:r>
              <a:rPr lang="zh-CN" altLang="en-US" sz="6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氯法拉滨</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、奈拉滨、地西他滨及异环磷酰胺等。</a:t>
            </a:r>
            <a:endParaRPr lang="zh-CN" altLang="en-US" sz="600"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8" name="直接连接符 7"/>
          <p:cNvCxnSpPr/>
          <p:nvPr/>
        </p:nvCxnSpPr>
        <p:spPr>
          <a:xfrm>
            <a:off x="3129597" y="473428"/>
            <a:ext cx="2271395" cy="5080"/>
          </a:xfrm>
          <a:prstGeom prst="line">
            <a:avLst/>
          </a:prstGeom>
          <a:ln w="19050"/>
        </p:spPr>
        <p:style>
          <a:lnRef idx="1">
            <a:schemeClr val="dk1"/>
          </a:lnRef>
          <a:fillRef idx="0">
            <a:schemeClr val="dk1"/>
          </a:fillRef>
          <a:effectRef idx="0">
            <a:schemeClr val="dk1"/>
          </a:effectRef>
          <a:fontRef idx="minor">
            <a:schemeClr val="tx1"/>
          </a:fontRef>
        </p:style>
      </p:cxnSp>
      <p:pic>
        <p:nvPicPr>
          <p:cNvPr id="4" name="图片 3"/>
          <p:cNvPicPr>
            <a:picLocks noChangeAspect="1"/>
          </p:cNvPicPr>
          <p:nvPr/>
        </p:nvPicPr>
        <p:blipFill>
          <a:blip r:embed="rId2"/>
          <a:stretch>
            <a:fillRect/>
          </a:stretch>
        </p:blipFill>
        <p:spPr>
          <a:xfrm>
            <a:off x="426268" y="1595929"/>
            <a:ext cx="2391578" cy="860646"/>
          </a:xfrm>
          <a:prstGeom prst="rect">
            <a:avLst/>
          </a:prstGeom>
        </p:spPr>
      </p:pic>
      <p:pic>
        <p:nvPicPr>
          <p:cNvPr id="2" name="图片 1"/>
          <p:cNvPicPr>
            <a:picLocks noChangeAspect="1"/>
          </p:cNvPicPr>
          <p:nvPr/>
        </p:nvPicPr>
        <p:blipFill>
          <a:blip r:embed="rId3"/>
          <a:stretch>
            <a:fillRect/>
          </a:stretch>
        </p:blipFill>
        <p:spPr>
          <a:xfrm>
            <a:off x="713531" y="561340"/>
            <a:ext cx="1817052" cy="9825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68873" y="380147"/>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62280" rtl="0" eaLnBrk="1" fontAlgn="auto" latinLnBrk="0" hangingPunct="1">
              <a:lnSpc>
                <a:spcPct val="100000"/>
              </a:lnSpc>
              <a:spcBef>
                <a:spcPts val="0"/>
              </a:spcBef>
              <a:spcAft>
                <a:spcPts val="0"/>
              </a:spcAft>
              <a:buClrTx/>
              <a:buSzTx/>
              <a:buFontTx/>
              <a:buNone/>
              <a:defRPr/>
            </a:pPr>
            <a:r>
              <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基本信息</a:t>
            </a:r>
            <a:endPar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圆角 17"/>
          <p:cNvSpPr/>
          <p:nvPr/>
        </p:nvSpPr>
        <p:spPr>
          <a:xfrm>
            <a:off x="77837" y="1359671"/>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62280" rtl="0" eaLnBrk="1" fontAlgn="auto" latinLnBrk="0" hangingPunct="1">
              <a:lnSpc>
                <a:spcPct val="100000"/>
              </a:lnSpc>
              <a:spcBef>
                <a:spcPts val="0"/>
              </a:spcBef>
              <a:spcAft>
                <a:spcPts val="0"/>
              </a:spcAft>
              <a:buClrTx/>
              <a:buSzTx/>
              <a:buFontTx/>
              <a:buNone/>
              <a:defRPr/>
            </a:pPr>
            <a:r>
              <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有效性</a:t>
            </a:r>
            <a:endPar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圆角 19"/>
          <p:cNvSpPr/>
          <p:nvPr/>
        </p:nvSpPr>
        <p:spPr>
          <a:xfrm>
            <a:off x="91675" y="230405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62280" rtl="0" eaLnBrk="1" fontAlgn="auto" latinLnBrk="0" hangingPunct="1">
              <a:lnSpc>
                <a:spcPct val="100000"/>
              </a:lnSpc>
              <a:spcBef>
                <a:spcPts val="0"/>
              </a:spcBef>
              <a:spcAft>
                <a:spcPts val="0"/>
              </a:spcAft>
              <a:buClrTx/>
              <a:buSzTx/>
              <a:buFontTx/>
              <a:buNone/>
              <a:defRPr/>
            </a:pPr>
            <a:r>
              <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公平性</a:t>
            </a:r>
            <a:endPar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圆角 7"/>
          <p:cNvSpPr/>
          <p:nvPr/>
        </p:nvSpPr>
        <p:spPr>
          <a:xfrm>
            <a:off x="3978596" y="618173"/>
            <a:ext cx="1241265" cy="224324"/>
          </a:xfrm>
          <a:prstGeom prst="roundRect">
            <a:avLst>
              <a:gd name="adj" fmla="val 50000"/>
            </a:avLst>
          </a:prstGeom>
          <a:solidFill>
            <a:srgbClr val="002060"/>
          </a:solidFill>
          <a:ln w="12700" cap="flat" cmpd="sng" algn="ctr">
            <a:noFill/>
            <a:prstDash val="solid"/>
            <a:miter lim="800000"/>
          </a:ln>
          <a:effectLst/>
        </p:spPr>
        <p:txBody>
          <a:bodyPr rtlCol="0" anchor="ctr"/>
          <a:lstStyle/>
          <a:p>
            <a:pPr marL="0" marR="0" lvl="0" indent="0" defTabSz="231140" rtl="0" eaLnBrk="1" fontAlgn="auto" latinLnBrk="0" hangingPunct="1">
              <a:lnSpc>
                <a:spcPct val="120000"/>
              </a:lnSpc>
              <a:spcBef>
                <a:spcPts val="305"/>
              </a:spcBef>
              <a:spcAft>
                <a:spcPts val="0"/>
              </a:spcAft>
              <a:buClrTx/>
              <a:buSzTx/>
              <a:buFontTx/>
              <a:buNone/>
              <a:defRPr/>
            </a:pPr>
            <a:r>
              <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结构创新性：</a:t>
            </a:r>
            <a:endPar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矩形: 圆角 5"/>
          <p:cNvSpPr/>
          <p:nvPr/>
        </p:nvSpPr>
        <p:spPr>
          <a:xfrm>
            <a:off x="463377" y="861711"/>
            <a:ext cx="1424305" cy="2125253"/>
          </a:xfrm>
          <a:prstGeom prst="roundRect">
            <a:avLst>
              <a:gd name="adj" fmla="val 4693"/>
            </a:avLst>
          </a:prstGeom>
          <a:noFill/>
          <a:ln w="25400" cap="flat" cmpd="sng" algn="ctr">
            <a:solidFill>
              <a:srgbClr val="1E396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10" b="0" i="0" u="none" strike="noStrike" kern="0" cap="none" spc="0" normalizeH="0" baseline="0" noProof="0">
              <a:ln>
                <a:noFill/>
              </a:ln>
              <a:solidFill>
                <a:prstClr val="white"/>
              </a:solidFill>
              <a:effectLst/>
              <a:uLnTx/>
              <a:uFillTx/>
              <a:latin typeface="思源黑体 CN Light"/>
              <a:ea typeface="微软雅黑" panose="020B0503020204020204" pitchFamily="34" charset="-122"/>
              <a:cs typeface="+mn-cs"/>
            </a:endParaRPr>
          </a:p>
        </p:txBody>
      </p:sp>
      <p:sp>
        <p:nvSpPr>
          <p:cNvPr id="35" name="文本框 34"/>
          <p:cNvSpPr txBox="1"/>
          <p:nvPr/>
        </p:nvSpPr>
        <p:spPr>
          <a:xfrm>
            <a:off x="4016375" y="927735"/>
            <a:ext cx="1478280" cy="1687706"/>
          </a:xfrm>
          <a:prstGeom prst="rect">
            <a:avLst/>
          </a:prstGeom>
          <a:noFill/>
        </p:spPr>
        <p:txBody>
          <a:bodyPr wrap="square">
            <a:spAutoFit/>
          </a:bodyPr>
          <a:lstStyle/>
          <a:p>
            <a:pPr marL="171450" marR="0" lvl="0" indent="-171450" algn="l" defTabSz="914400" rtl="0" eaLnBrk="0" fontAlgn="auto" latinLnBrk="0" hangingPunct="1">
              <a:lnSpc>
                <a:spcPts val="1400"/>
              </a:lnSpc>
              <a:spcBef>
                <a:spcPts val="0"/>
              </a:spcBef>
              <a:spcAft>
                <a:spcPts val="0"/>
              </a:spcAft>
              <a:buClrTx/>
              <a:buSzTx/>
              <a:buFont typeface="Arial" panose="020B0604020202020204" pitchFamily="34" charset="0"/>
              <a:buChar char="•"/>
              <a:defRPr/>
            </a:pP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新一代嘌呤类似物，对于</a:t>
            </a:r>
            <a:r>
              <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hENT1</a:t>
            </a: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hENT2</a:t>
            </a: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的效率最高，针对</a:t>
            </a:r>
            <a:r>
              <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CEM</a:t>
            </a: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系的细胞（人急性淋巴细胞白血病细胞）的亲和力同类产品最优。对于人白血病细胞</a:t>
            </a:r>
            <a:r>
              <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K-562</a:t>
            </a: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的抑制作用同类产品最强，</a:t>
            </a:r>
            <a:r>
              <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IC50</a:t>
            </a: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为</a:t>
            </a:r>
            <a:r>
              <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5nmol/L</a:t>
            </a: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矩形: 圆角 35"/>
          <p:cNvSpPr/>
          <p:nvPr/>
        </p:nvSpPr>
        <p:spPr>
          <a:xfrm>
            <a:off x="2210005" y="624866"/>
            <a:ext cx="1241265" cy="224324"/>
          </a:xfrm>
          <a:prstGeom prst="roundRect">
            <a:avLst>
              <a:gd name="adj" fmla="val 50000"/>
            </a:avLst>
          </a:prstGeom>
          <a:solidFill>
            <a:srgbClr val="002060"/>
          </a:solidFill>
          <a:ln w="12700" cap="flat" cmpd="sng" algn="ctr">
            <a:noFill/>
            <a:prstDash val="solid"/>
            <a:miter lim="800000"/>
          </a:ln>
          <a:effectLst/>
        </p:spPr>
        <p:txBody>
          <a:bodyPr rtlCol="0" anchor="ctr"/>
          <a:lstStyle/>
          <a:p>
            <a:pPr marL="0" marR="0" lvl="0" indent="0" defTabSz="231140" rtl="0" eaLnBrk="1" fontAlgn="auto" latinLnBrk="0" hangingPunct="1">
              <a:lnSpc>
                <a:spcPct val="120000"/>
              </a:lnSpc>
              <a:spcBef>
                <a:spcPts val="305"/>
              </a:spcBef>
              <a:spcAft>
                <a:spcPts val="0"/>
              </a:spcAft>
              <a:buClrTx/>
              <a:buSzTx/>
              <a:buFontTx/>
              <a:buNone/>
              <a:defRPr/>
            </a:pPr>
            <a:r>
              <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应用创新：</a:t>
            </a:r>
            <a:endPar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矩形: 圆角 36"/>
          <p:cNvSpPr/>
          <p:nvPr/>
        </p:nvSpPr>
        <p:spPr>
          <a:xfrm>
            <a:off x="2219133" y="849190"/>
            <a:ext cx="1460935" cy="2125253"/>
          </a:xfrm>
          <a:prstGeom prst="roundRect">
            <a:avLst>
              <a:gd name="adj" fmla="val 4693"/>
            </a:avLst>
          </a:prstGeom>
          <a:noFill/>
          <a:ln w="25400" cap="flat" cmpd="sng" algn="ctr">
            <a:solidFill>
              <a:srgbClr val="1E396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10" b="0" i="0" u="none" strike="noStrike" kern="0" cap="none" spc="0" normalizeH="0" baseline="0" noProof="0">
              <a:ln>
                <a:noFill/>
              </a:ln>
              <a:solidFill>
                <a:prstClr val="white"/>
              </a:solidFill>
              <a:effectLst/>
              <a:uLnTx/>
              <a:uFillTx/>
              <a:latin typeface="思源黑体 CN Light"/>
              <a:ea typeface="微软雅黑" panose="020B0503020204020204" pitchFamily="34" charset="-122"/>
              <a:cs typeface="+mn-cs"/>
            </a:endParaRPr>
          </a:p>
        </p:txBody>
      </p:sp>
      <p:sp>
        <p:nvSpPr>
          <p:cNvPr id="39" name="文本框 38"/>
          <p:cNvSpPr txBox="1"/>
          <p:nvPr/>
        </p:nvSpPr>
        <p:spPr>
          <a:xfrm>
            <a:off x="2210005" y="927692"/>
            <a:ext cx="1370303" cy="1508170"/>
          </a:xfrm>
          <a:prstGeom prst="rect">
            <a:avLst/>
          </a:prstGeom>
          <a:noFill/>
        </p:spPr>
        <p:txBody>
          <a:bodyPr wrap="square">
            <a:spAutoFit/>
          </a:bodyPr>
          <a:lstStyle/>
          <a:p>
            <a:pPr marL="171450" marR="0" lvl="0" indent="-171450" algn="l" defTabSz="914400" rtl="0" eaLnBrk="0" fontAlgn="auto" latinLnBrk="0" hangingPunct="1">
              <a:lnSpc>
                <a:spcPts val="1400"/>
              </a:lnSpc>
              <a:spcBef>
                <a:spcPts val="0"/>
              </a:spcBef>
              <a:spcAft>
                <a:spcPts val="0"/>
              </a:spcAft>
              <a:buClrTx/>
              <a:buSzTx/>
              <a:buFont typeface="Arial" panose="020B0604020202020204" pitchFamily="34" charset="0"/>
              <a:buChar char="•"/>
              <a:defRPr/>
            </a:pP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通过</a:t>
            </a:r>
            <a:r>
              <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hENT1</a:t>
            </a: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hENT2</a:t>
            </a: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通路，透过血睾丸屏障</a:t>
            </a:r>
            <a:r>
              <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(BTB)</a:t>
            </a: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，减少儿童患者睾丸部分肿瘤细胞受累，避免使用大剂量化疗药物对神经系统的损伤及外科手术对于生理的损伤 。</a:t>
            </a:r>
            <a:endPar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422348" y="894045"/>
            <a:ext cx="1424305" cy="1992277"/>
          </a:xfrm>
          <a:prstGeom prst="rect">
            <a:avLst/>
          </a:prstGeom>
          <a:noFill/>
        </p:spPr>
        <p:txBody>
          <a:bodyPr wrap="square">
            <a:spAutoFit/>
          </a:bodyPr>
          <a:lstStyle/>
          <a:p>
            <a:pPr marL="171450" marR="0" lvl="0" indent="-171450" algn="l" defTabSz="914400" rtl="0" eaLnBrk="0" fontAlgn="auto" latinLnBrk="0" hangingPunct="1">
              <a:lnSpc>
                <a:spcPts val="1500"/>
              </a:lnSpc>
              <a:spcBef>
                <a:spcPts val="0"/>
              </a:spcBef>
              <a:spcAft>
                <a:spcPts val="0"/>
              </a:spcAft>
              <a:buClrTx/>
              <a:buSzTx/>
              <a:buFont typeface="Arial" panose="020B0604020202020204" pitchFamily="34" charset="0"/>
              <a:buChar char="•"/>
              <a:defRPr/>
            </a:pPr>
            <a:r>
              <a:rPr lang="en-US" altLang="zh-CN" sz="800" dirty="0">
                <a:solidFill>
                  <a:prstClr val="black"/>
                </a:solidFill>
                <a:latin typeface="微软雅黑" panose="020B0503020204020204" pitchFamily="34" charset="-122"/>
                <a:ea typeface="微软雅黑" panose="020B0503020204020204" pitchFamily="34" charset="-122"/>
              </a:rPr>
              <a:t>2005</a:t>
            </a:r>
            <a:r>
              <a:rPr lang="zh-CN" altLang="en-US" sz="800" dirty="0">
                <a:solidFill>
                  <a:prstClr val="black"/>
                </a:solidFill>
                <a:latin typeface="微软雅黑" panose="020B0503020204020204" pitchFamily="34" charset="-122"/>
                <a:ea typeface="微软雅黑" panose="020B0503020204020204" pitchFamily="34" charset="-122"/>
              </a:rPr>
              <a:t>年获得国家重大新药创制科技重大专项（项目编码</a:t>
            </a:r>
            <a:r>
              <a:rPr lang="en-US" altLang="zh-CN" sz="800" dirty="0">
                <a:solidFill>
                  <a:prstClr val="black"/>
                </a:solidFill>
                <a:latin typeface="微软雅黑" panose="020B0503020204020204" pitchFamily="34" charset="-122"/>
                <a:ea typeface="微软雅黑" panose="020B0503020204020204" pitchFamily="34" charset="-122"/>
              </a:rPr>
              <a:t>15LB</a:t>
            </a:r>
            <a:r>
              <a:rPr lang="zh-CN" altLang="en-US" sz="800" dirty="0">
                <a:solidFill>
                  <a:prstClr val="black"/>
                </a:solidFill>
                <a:latin typeface="微软雅黑" panose="020B0503020204020204" pitchFamily="34" charset="-122"/>
                <a:ea typeface="微软雅黑" panose="020B0503020204020204" pitchFamily="34" charset="-122"/>
              </a:rPr>
              <a:t>） 。历时</a:t>
            </a:r>
            <a:r>
              <a:rPr lang="en-US" altLang="zh-CN" sz="800" dirty="0">
                <a:solidFill>
                  <a:prstClr val="black"/>
                </a:solidFill>
                <a:latin typeface="微软雅黑" panose="020B0503020204020204" pitchFamily="34" charset="-122"/>
                <a:ea typeface="微软雅黑" panose="020B0503020204020204" pitchFamily="34" charset="-122"/>
              </a:rPr>
              <a:t>18</a:t>
            </a:r>
            <a:r>
              <a:rPr lang="zh-CN" altLang="en-US" sz="800" dirty="0">
                <a:solidFill>
                  <a:prstClr val="black"/>
                </a:solidFill>
                <a:latin typeface="微软雅黑" panose="020B0503020204020204" pitchFamily="34" charset="-122"/>
                <a:ea typeface="微软雅黑" panose="020B0503020204020204" pitchFamily="34" charset="-122"/>
              </a:rPr>
              <a:t>年探索研发，</a:t>
            </a:r>
            <a:r>
              <a:rPr lang="en-US" altLang="zh-CN" sz="800" dirty="0">
                <a:solidFill>
                  <a:prstClr val="black"/>
                </a:solidFill>
                <a:latin typeface="微软雅黑" panose="020B0503020204020204" pitchFamily="34" charset="-122"/>
                <a:ea typeface="微软雅黑" panose="020B0503020204020204" pitchFamily="34" charset="-122"/>
              </a:rPr>
              <a:t>2023</a:t>
            </a:r>
            <a:r>
              <a:rPr lang="zh-CN" altLang="en-US" sz="800" dirty="0">
                <a:solidFill>
                  <a:prstClr val="black"/>
                </a:solidFill>
                <a:latin typeface="微软雅黑" panose="020B0503020204020204" pitchFamily="34" charset="-122"/>
                <a:ea typeface="微软雅黑" panose="020B0503020204020204" pitchFamily="34" charset="-122"/>
              </a:rPr>
              <a:t>年获批</a:t>
            </a:r>
            <a:endParaRPr lang="en-US" altLang="zh-CN" sz="800" dirty="0">
              <a:solidFill>
                <a:prstClr val="black"/>
              </a:solidFill>
              <a:latin typeface="微软雅黑" panose="020B0503020204020204" pitchFamily="34" charset="-122"/>
              <a:ea typeface="微软雅黑" panose="020B0503020204020204" pitchFamily="34" charset="-122"/>
            </a:endParaRPr>
          </a:p>
          <a:p>
            <a:pPr marL="171450" marR="0" lvl="0" indent="-171450" algn="l" defTabSz="914400" rtl="0" eaLnBrk="0" fontAlgn="auto" latinLnBrk="0" hangingPunct="1">
              <a:lnSpc>
                <a:spcPts val="1500"/>
              </a:lnSpc>
              <a:spcBef>
                <a:spcPts val="0"/>
              </a:spcBef>
              <a:spcAft>
                <a:spcPts val="0"/>
              </a:spcAft>
              <a:buClrTx/>
              <a:buSzTx/>
              <a:buFont typeface="Arial" panose="020B0604020202020204" pitchFamily="34" charset="0"/>
              <a:buChar char="•"/>
              <a:defRPr/>
            </a:pPr>
            <a:r>
              <a:rPr lang="zh-CN" altLang="en-US" sz="800" dirty="0">
                <a:solidFill>
                  <a:prstClr val="black"/>
                </a:solidFill>
                <a:latin typeface="微软雅黑" panose="020B0503020204020204" pitchFamily="34" charset="-122"/>
                <a:ea typeface="微软雅黑" panose="020B0503020204020204" pitchFamily="34" charset="-122"/>
              </a:rPr>
              <a:t>国家卫生健康委药物政策与基本药物制度司公布的</a:t>
            </a:r>
            <a:r>
              <a:rPr lang="en-US" altLang="zh-CN" sz="800" dirty="0">
                <a:solidFill>
                  <a:prstClr val="black"/>
                </a:solidFill>
                <a:latin typeface="微软雅黑" panose="020B0503020204020204" pitchFamily="34" charset="-122"/>
                <a:ea typeface="微软雅黑" panose="020B0503020204020204" pitchFamily="34" charset="-122"/>
              </a:rPr>
              <a:t>《</a:t>
            </a:r>
            <a:r>
              <a:rPr lang="zh-CN" altLang="en-US" sz="800" dirty="0">
                <a:solidFill>
                  <a:prstClr val="black"/>
                </a:solidFill>
                <a:latin typeface="微软雅黑" panose="020B0503020204020204" pitchFamily="34" charset="-122"/>
                <a:ea typeface="微软雅黑" panose="020B0503020204020204" pitchFamily="34" charset="-122"/>
              </a:rPr>
              <a:t>第四批鼓励研发申报儿童药品建议清单</a:t>
            </a:r>
            <a:r>
              <a:rPr lang="en-US" altLang="zh-CN" sz="800" dirty="0">
                <a:solidFill>
                  <a:prstClr val="black"/>
                </a:solidFill>
                <a:latin typeface="微软雅黑" panose="020B0503020204020204" pitchFamily="34" charset="-122"/>
                <a:ea typeface="微软雅黑" panose="020B0503020204020204" pitchFamily="34" charset="-122"/>
              </a:rPr>
              <a:t>》</a:t>
            </a:r>
            <a:r>
              <a:rPr lang="zh-CN" altLang="en-US" sz="800" dirty="0">
                <a:solidFill>
                  <a:prstClr val="black"/>
                </a:solidFill>
                <a:latin typeface="微软雅黑" panose="020B0503020204020204" pitchFamily="34" charset="-122"/>
                <a:ea typeface="微软雅黑" panose="020B0503020204020204" pitchFamily="34" charset="-122"/>
              </a:rPr>
              <a:t>之一</a:t>
            </a:r>
            <a:endParaRPr lang="en-US" altLang="zh-CN" sz="800" dirty="0">
              <a:solidFill>
                <a:prstClr val="black"/>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463377" y="637387"/>
            <a:ext cx="1241265" cy="224324"/>
          </a:xfrm>
          <a:prstGeom prst="roundRect">
            <a:avLst>
              <a:gd name="adj" fmla="val 50000"/>
            </a:avLst>
          </a:prstGeom>
          <a:solidFill>
            <a:srgbClr val="002060"/>
          </a:solidFill>
          <a:ln w="12700" cap="flat" cmpd="sng" algn="ctr">
            <a:noFill/>
            <a:prstDash val="solid"/>
            <a:miter lim="800000"/>
          </a:ln>
          <a:effectLst/>
        </p:spPr>
        <p:txBody>
          <a:bodyPr rtlCol="0" anchor="ctr"/>
          <a:lstStyle/>
          <a:p>
            <a:pPr marL="0" marR="0" lvl="0" indent="0" defTabSz="231140" rtl="0" eaLnBrk="1" fontAlgn="auto" latinLnBrk="0" hangingPunct="1">
              <a:lnSpc>
                <a:spcPct val="120000"/>
              </a:lnSpc>
              <a:spcBef>
                <a:spcPts val="305"/>
              </a:spcBef>
              <a:spcAft>
                <a:spcPts val="0"/>
              </a:spcAft>
              <a:buClrTx/>
              <a:buSzTx/>
              <a:buFontTx/>
              <a:buNone/>
              <a:defRPr/>
            </a:pPr>
            <a:r>
              <a:rPr lang="zh-CN" altLang="en-US" sz="810" kern="0" dirty="0">
                <a:solidFill>
                  <a:prstClr val="white"/>
                </a:solidFill>
                <a:latin typeface="Arial" panose="020B0604020202020204" pitchFamily="34" charset="0"/>
                <a:ea typeface="微软雅黑" panose="020B0503020204020204" pitchFamily="34" charset="-122"/>
                <a:sym typeface="Arial" panose="020B0604020202020204" pitchFamily="34" charset="0"/>
              </a:rPr>
              <a:t>儿童用药</a:t>
            </a:r>
            <a:r>
              <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endPar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矩形: 圆角 10"/>
          <p:cNvSpPr/>
          <p:nvPr/>
        </p:nvSpPr>
        <p:spPr>
          <a:xfrm>
            <a:off x="4011519" y="849189"/>
            <a:ext cx="1504343" cy="2125253"/>
          </a:xfrm>
          <a:prstGeom prst="roundRect">
            <a:avLst>
              <a:gd name="adj" fmla="val 4693"/>
            </a:avLst>
          </a:prstGeom>
          <a:noFill/>
          <a:ln w="25400" cap="flat" cmpd="sng" algn="ctr">
            <a:solidFill>
              <a:srgbClr val="1E396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10" b="0" i="0" u="none" strike="noStrike" kern="0" cap="none" spc="0" normalizeH="0" baseline="0" noProof="0">
              <a:ln>
                <a:noFill/>
              </a:ln>
              <a:solidFill>
                <a:prstClr val="white"/>
              </a:solidFill>
              <a:effectLst/>
              <a:uLnTx/>
              <a:uFillTx/>
              <a:latin typeface="思源黑体 CN Light"/>
              <a:ea typeface="微软雅黑" panose="020B0503020204020204" pitchFamily="34" charset="-122"/>
              <a:cs typeface="+mn-cs"/>
            </a:endParaRPr>
          </a:p>
        </p:txBody>
      </p:sp>
      <p:sp>
        <p:nvSpPr>
          <p:cNvPr id="16" name="矩形: 圆角 15"/>
          <p:cNvSpPr/>
          <p:nvPr/>
        </p:nvSpPr>
        <p:spPr>
          <a:xfrm>
            <a:off x="84376" y="1801424"/>
            <a:ext cx="132774" cy="40764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创新性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17" name="矩形: 圆角 16"/>
          <p:cNvSpPr/>
          <p:nvPr/>
        </p:nvSpPr>
        <p:spPr>
          <a:xfrm>
            <a:off x="68872" y="927871"/>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274955" y="114300"/>
            <a:ext cx="4793615" cy="247760"/>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氯法拉滨填补了临床急需的难治</a:t>
            </a:r>
            <a:r>
              <a:rPr lang="en-US" altLang="zh-CN"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复发儿童急性淋巴细胞白血病化疗用药的空白</a:t>
            </a:r>
            <a:endPar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1960" y="407298"/>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基本信息</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5" name="矩形: 圆角 4"/>
          <p:cNvSpPr/>
          <p:nvPr/>
        </p:nvSpPr>
        <p:spPr>
          <a:xfrm>
            <a:off x="43378" y="967932"/>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安全性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41959" y="138270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有效性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31775" y="1827751"/>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创新性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8" name="矩形: 圆角 7"/>
          <p:cNvSpPr/>
          <p:nvPr/>
        </p:nvSpPr>
        <p:spPr>
          <a:xfrm>
            <a:off x="32502" y="2272797"/>
            <a:ext cx="118175" cy="346762"/>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公平性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bwMode="gray">
          <a:xfrm>
            <a:off x="214965" y="1801007"/>
            <a:ext cx="2699685" cy="155882"/>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46229" tIns="23115" rIns="46229" bIns="23115" numCol="1" rtlCol="0" anchor="ctr" anchorCtr="0" compatLnSpc="1">
            <a:noAutofit/>
          </a:bodyPr>
          <a:lstStyle/>
          <a:p>
            <a:pPr algn="ctr" defTabSz="462280" fontAlgn="base">
              <a:lnSpc>
                <a:spcPct val="90000"/>
              </a:lnSpc>
              <a:spcAft>
                <a:spcPct val="0"/>
              </a:spcAft>
              <a:buClr>
                <a:srgbClr val="0095FF"/>
              </a:buClr>
              <a:buSzPct val="90000"/>
              <a:defRPr/>
            </a:pPr>
            <a:r>
              <a:rPr lang="zh-CN" altLang="en-US" sz="910" b="1" kern="0" dirty="0">
                <a:solidFill>
                  <a:schemeClr val="bg1"/>
                </a:solidFill>
                <a:latin typeface="微软雅黑" panose="020B0503020204020204" pitchFamily="34" charset="-122"/>
                <a:ea typeface="微软雅黑" panose="020B0503020204020204" pitchFamily="34" charset="-122"/>
              </a:rPr>
              <a:t>弥补药品目录短板</a:t>
            </a:r>
            <a:endParaRPr lang="zh-CN" altLang="en-US" sz="910" b="1" kern="0" dirty="0">
              <a:solidFill>
                <a:schemeClr val="bg1"/>
              </a:solidFill>
              <a:latin typeface="微软雅黑" panose="020B0503020204020204" pitchFamily="34" charset="-122"/>
              <a:ea typeface="微软雅黑" panose="020B0503020204020204" pitchFamily="34" charset="-122"/>
            </a:endParaRPr>
          </a:p>
        </p:txBody>
      </p:sp>
      <p:sp>
        <p:nvSpPr>
          <p:cNvPr id="27" name="iconfont-1039-798071"/>
          <p:cNvSpPr/>
          <p:nvPr/>
        </p:nvSpPr>
        <p:spPr>
          <a:xfrm>
            <a:off x="958609" y="1826495"/>
            <a:ext cx="108408" cy="108333"/>
          </a:xfrm>
          <a:custGeom>
            <a:avLst/>
            <a:gdLst>
              <a:gd name="connsiteX0" fmla="*/ 304094 w 608274"/>
              <a:gd name="connsiteY0" fmla="*/ 322696 h 607851"/>
              <a:gd name="connsiteX1" fmla="*/ 313714 w 608274"/>
              <a:gd name="connsiteY1" fmla="*/ 322696 h 607851"/>
              <a:gd name="connsiteX2" fmla="*/ 323238 w 608274"/>
              <a:gd name="connsiteY2" fmla="*/ 322696 h 607851"/>
              <a:gd name="connsiteX3" fmla="*/ 383955 w 608274"/>
              <a:gd name="connsiteY3" fmla="*/ 322696 h 607851"/>
              <a:gd name="connsiteX4" fmla="*/ 376716 w 608274"/>
              <a:gd name="connsiteY4" fmla="*/ 356882 h 607851"/>
              <a:gd name="connsiteX5" fmla="*/ 400003 w 608274"/>
              <a:gd name="connsiteY5" fmla="*/ 411893 h 607851"/>
              <a:gd name="connsiteX6" fmla="*/ 455101 w 608274"/>
              <a:gd name="connsiteY6" fmla="*/ 435238 h 607851"/>
              <a:gd name="connsiteX7" fmla="*/ 456244 w 608274"/>
              <a:gd name="connsiteY7" fmla="*/ 435238 h 607851"/>
              <a:gd name="connsiteX8" fmla="*/ 512484 w 608274"/>
              <a:gd name="connsiteY8" fmla="*/ 411988 h 607851"/>
              <a:gd name="connsiteX9" fmla="*/ 535771 w 608274"/>
              <a:gd name="connsiteY9" fmla="*/ 355836 h 607851"/>
              <a:gd name="connsiteX10" fmla="*/ 528533 w 608274"/>
              <a:gd name="connsiteY10" fmla="*/ 322696 h 607851"/>
              <a:gd name="connsiteX11" fmla="*/ 608203 w 608274"/>
              <a:gd name="connsiteY11" fmla="*/ 322696 h 607851"/>
              <a:gd name="connsiteX12" fmla="*/ 608203 w 608274"/>
              <a:gd name="connsiteY12" fmla="*/ 582156 h 607851"/>
              <a:gd name="connsiteX13" fmla="*/ 582821 w 608274"/>
              <a:gd name="connsiteY13" fmla="*/ 607498 h 607851"/>
              <a:gd name="connsiteX14" fmla="*/ 323238 w 608274"/>
              <a:gd name="connsiteY14" fmla="*/ 607498 h 607851"/>
              <a:gd name="connsiteX15" fmla="*/ 313714 w 608274"/>
              <a:gd name="connsiteY15" fmla="*/ 607498 h 607851"/>
              <a:gd name="connsiteX16" fmla="*/ 304189 w 608274"/>
              <a:gd name="connsiteY16" fmla="*/ 607498 h 607851"/>
              <a:gd name="connsiteX17" fmla="*/ 304094 w 608274"/>
              <a:gd name="connsiteY17" fmla="*/ 607498 h 607851"/>
              <a:gd name="connsiteX18" fmla="*/ 304094 w 608274"/>
              <a:gd name="connsiteY18" fmla="*/ 493910 h 607851"/>
              <a:gd name="connsiteX19" fmla="*/ 304094 w 608274"/>
              <a:gd name="connsiteY19" fmla="*/ 493482 h 607851"/>
              <a:gd name="connsiteX20" fmla="*/ 288760 w 608274"/>
              <a:gd name="connsiteY20" fmla="*/ 503562 h 607851"/>
              <a:gd name="connsiteX21" fmla="*/ 251854 w 608274"/>
              <a:gd name="connsiteY21" fmla="*/ 516067 h 607851"/>
              <a:gd name="connsiteX22" fmla="*/ 199232 w 608274"/>
              <a:gd name="connsiteY22" fmla="*/ 485495 h 607851"/>
              <a:gd name="connsiteX23" fmla="*/ 191375 w 608274"/>
              <a:gd name="connsiteY23" fmla="*/ 454827 h 607851"/>
              <a:gd name="connsiteX24" fmla="*/ 251092 w 608274"/>
              <a:gd name="connsiteY24" fmla="*/ 395299 h 607851"/>
              <a:gd name="connsiteX25" fmla="*/ 251854 w 608274"/>
              <a:gd name="connsiteY25" fmla="*/ 395299 h 607851"/>
              <a:gd name="connsiteX26" fmla="*/ 288760 w 608274"/>
              <a:gd name="connsiteY26" fmla="*/ 407852 h 607851"/>
              <a:gd name="connsiteX27" fmla="*/ 304094 w 608274"/>
              <a:gd name="connsiteY27" fmla="*/ 417884 h 607851"/>
              <a:gd name="connsiteX28" fmla="*/ 152127 w 608274"/>
              <a:gd name="connsiteY28" fmla="*/ 191656 h 607851"/>
              <a:gd name="connsiteX29" fmla="*/ 152984 w 608274"/>
              <a:gd name="connsiteY29" fmla="*/ 191656 h 607851"/>
              <a:gd name="connsiteX30" fmla="*/ 212616 w 608274"/>
              <a:gd name="connsiteY30" fmla="*/ 251282 h 607851"/>
              <a:gd name="connsiteX31" fmla="*/ 199566 w 608274"/>
              <a:gd name="connsiteY31" fmla="*/ 289464 h 607851"/>
              <a:gd name="connsiteX32" fmla="*/ 189945 w 608274"/>
              <a:gd name="connsiteY32" fmla="*/ 304204 h 607851"/>
              <a:gd name="connsiteX33" fmla="*/ 285155 w 608274"/>
              <a:gd name="connsiteY33" fmla="*/ 304204 h 607851"/>
              <a:gd name="connsiteX34" fmla="*/ 285060 w 608274"/>
              <a:gd name="connsiteY34" fmla="*/ 383516 h 607851"/>
              <a:gd name="connsiteX35" fmla="*/ 251862 w 608274"/>
              <a:gd name="connsiteY35" fmla="*/ 376288 h 607851"/>
              <a:gd name="connsiteX36" fmla="*/ 250862 w 608274"/>
              <a:gd name="connsiteY36" fmla="*/ 376288 h 607851"/>
              <a:gd name="connsiteX37" fmla="*/ 195708 w 608274"/>
              <a:gd name="connsiteY37" fmla="*/ 399540 h 607851"/>
              <a:gd name="connsiteX38" fmla="*/ 172322 w 608274"/>
              <a:gd name="connsiteY38" fmla="*/ 454601 h 607851"/>
              <a:gd name="connsiteX39" fmla="*/ 195231 w 608274"/>
              <a:gd name="connsiteY39" fmla="*/ 511470 h 607851"/>
              <a:gd name="connsiteX40" fmla="*/ 220618 w 608274"/>
              <a:gd name="connsiteY40" fmla="*/ 528778 h 607851"/>
              <a:gd name="connsiteX41" fmla="*/ 251862 w 608274"/>
              <a:gd name="connsiteY41" fmla="*/ 535102 h 607851"/>
              <a:gd name="connsiteX42" fmla="*/ 285060 w 608274"/>
              <a:gd name="connsiteY42" fmla="*/ 527874 h 607851"/>
              <a:gd name="connsiteX43" fmla="*/ 285060 w 608274"/>
              <a:gd name="connsiteY43" fmla="*/ 607518 h 607851"/>
              <a:gd name="connsiteX44" fmla="*/ 285060 w 608274"/>
              <a:gd name="connsiteY44" fmla="*/ 607851 h 607851"/>
              <a:gd name="connsiteX45" fmla="*/ 25434 w 608274"/>
              <a:gd name="connsiteY45" fmla="*/ 607851 h 607851"/>
              <a:gd name="connsiteX46" fmla="*/ 0 w 608274"/>
              <a:gd name="connsiteY46" fmla="*/ 582508 h 607851"/>
              <a:gd name="connsiteX47" fmla="*/ 0 w 608274"/>
              <a:gd name="connsiteY47" fmla="*/ 329548 h 607851"/>
              <a:gd name="connsiteX48" fmla="*/ 25434 w 608274"/>
              <a:gd name="connsiteY48" fmla="*/ 304204 h 607851"/>
              <a:gd name="connsiteX49" fmla="*/ 114262 w 608274"/>
              <a:gd name="connsiteY49" fmla="*/ 304204 h 607851"/>
              <a:gd name="connsiteX50" fmla="*/ 104593 w 608274"/>
              <a:gd name="connsiteY50" fmla="*/ 289417 h 607851"/>
              <a:gd name="connsiteX51" fmla="*/ 91591 w 608274"/>
              <a:gd name="connsiteY51" fmla="*/ 252043 h 607851"/>
              <a:gd name="connsiteX52" fmla="*/ 152127 w 608274"/>
              <a:gd name="connsiteY52" fmla="*/ 191656 h 607851"/>
              <a:gd name="connsiteX53" fmla="*/ 304208 w 608274"/>
              <a:gd name="connsiteY53" fmla="*/ 0 h 607851"/>
              <a:gd name="connsiteX54" fmla="*/ 582895 w 608274"/>
              <a:gd name="connsiteY54" fmla="*/ 0 h 607851"/>
              <a:gd name="connsiteX55" fmla="*/ 608274 w 608274"/>
              <a:gd name="connsiteY55" fmla="*/ 25344 h 607851"/>
              <a:gd name="connsiteX56" fmla="*/ 608274 w 608274"/>
              <a:gd name="connsiteY56" fmla="*/ 292854 h 607851"/>
              <a:gd name="connsiteX57" fmla="*/ 608274 w 608274"/>
              <a:gd name="connsiteY57" fmla="*/ 303647 h 607851"/>
              <a:gd name="connsiteX58" fmla="*/ 606512 w 608274"/>
              <a:gd name="connsiteY58" fmla="*/ 303647 h 607851"/>
              <a:gd name="connsiteX59" fmla="*/ 494095 w 608274"/>
              <a:gd name="connsiteY59" fmla="*/ 303647 h 607851"/>
              <a:gd name="connsiteX60" fmla="*/ 494190 w 608274"/>
              <a:gd name="connsiteY60" fmla="*/ 303837 h 607851"/>
              <a:gd name="connsiteX61" fmla="*/ 504189 w 608274"/>
              <a:gd name="connsiteY61" fmla="*/ 319053 h 607851"/>
              <a:gd name="connsiteX62" fmla="*/ 516711 w 608274"/>
              <a:gd name="connsiteY62" fmla="*/ 355808 h 607851"/>
              <a:gd name="connsiteX63" fmla="*/ 496856 w 608274"/>
              <a:gd name="connsiteY63" fmla="*/ 400552 h 607851"/>
              <a:gd name="connsiteX64" fmla="*/ 456241 w 608274"/>
              <a:gd name="connsiteY64" fmla="*/ 416195 h 607851"/>
              <a:gd name="connsiteX65" fmla="*/ 455384 w 608274"/>
              <a:gd name="connsiteY65" fmla="*/ 416195 h 607851"/>
              <a:gd name="connsiteX66" fmla="*/ 395771 w 608274"/>
              <a:gd name="connsiteY66" fmla="*/ 356617 h 607851"/>
              <a:gd name="connsiteX67" fmla="*/ 408246 w 608274"/>
              <a:gd name="connsiteY67" fmla="*/ 319053 h 607851"/>
              <a:gd name="connsiteX68" fmla="*/ 418387 w 608274"/>
              <a:gd name="connsiteY68" fmla="*/ 303647 h 607851"/>
              <a:gd name="connsiteX69" fmla="*/ 323254 w 608274"/>
              <a:gd name="connsiteY69" fmla="*/ 303647 h 607851"/>
              <a:gd name="connsiteX70" fmla="*/ 304208 w 608274"/>
              <a:gd name="connsiteY70" fmla="*/ 303647 h 607851"/>
              <a:gd name="connsiteX71" fmla="*/ 304208 w 608274"/>
              <a:gd name="connsiteY71" fmla="*/ 187152 h 607851"/>
              <a:gd name="connsiteX72" fmla="*/ 317683 w 608274"/>
              <a:gd name="connsiteY72" fmla="*/ 198279 h 607851"/>
              <a:gd name="connsiteX73" fmla="*/ 356298 w 608274"/>
              <a:gd name="connsiteY73" fmla="*/ 212211 h 607851"/>
              <a:gd name="connsiteX74" fmla="*/ 357108 w 608274"/>
              <a:gd name="connsiteY74" fmla="*/ 212211 h 607851"/>
              <a:gd name="connsiteX75" fmla="*/ 416769 w 608274"/>
              <a:gd name="connsiteY75" fmla="*/ 152680 h 607851"/>
              <a:gd name="connsiteX76" fmla="*/ 356298 w 608274"/>
              <a:gd name="connsiteY76" fmla="*/ 91437 h 607851"/>
              <a:gd name="connsiteX77" fmla="*/ 317683 w 608274"/>
              <a:gd name="connsiteY77" fmla="*/ 105368 h 607851"/>
              <a:gd name="connsiteX78" fmla="*/ 304208 w 608274"/>
              <a:gd name="connsiteY78" fmla="*/ 116495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8274" h="607851">
                <a:moveTo>
                  <a:pt x="304094" y="322696"/>
                </a:moveTo>
                <a:lnTo>
                  <a:pt x="313714" y="322696"/>
                </a:lnTo>
                <a:lnTo>
                  <a:pt x="323238" y="322696"/>
                </a:lnTo>
                <a:lnTo>
                  <a:pt x="383955" y="322696"/>
                </a:lnTo>
                <a:cubicBezTo>
                  <a:pt x="379050" y="333347"/>
                  <a:pt x="376574" y="344995"/>
                  <a:pt x="376716" y="356882"/>
                </a:cubicBezTo>
                <a:cubicBezTo>
                  <a:pt x="376955" y="377612"/>
                  <a:pt x="385241" y="397154"/>
                  <a:pt x="400003" y="411893"/>
                </a:cubicBezTo>
                <a:cubicBezTo>
                  <a:pt x="414766" y="426680"/>
                  <a:pt x="434338" y="434953"/>
                  <a:pt x="455101" y="435238"/>
                </a:cubicBezTo>
                <a:cubicBezTo>
                  <a:pt x="455482" y="435238"/>
                  <a:pt x="455863" y="435238"/>
                  <a:pt x="456244" y="435238"/>
                </a:cubicBezTo>
                <a:cubicBezTo>
                  <a:pt x="477483" y="435238"/>
                  <a:pt x="497436" y="427013"/>
                  <a:pt x="512484" y="411988"/>
                </a:cubicBezTo>
                <a:cubicBezTo>
                  <a:pt x="527485" y="397011"/>
                  <a:pt x="535771" y="377042"/>
                  <a:pt x="535771" y="355836"/>
                </a:cubicBezTo>
                <a:cubicBezTo>
                  <a:pt x="535771" y="344330"/>
                  <a:pt x="533247" y="333014"/>
                  <a:pt x="528533" y="322696"/>
                </a:cubicBezTo>
                <a:lnTo>
                  <a:pt x="608203" y="322696"/>
                </a:lnTo>
                <a:lnTo>
                  <a:pt x="608203" y="582156"/>
                </a:lnTo>
                <a:cubicBezTo>
                  <a:pt x="608203" y="596182"/>
                  <a:pt x="596822" y="607498"/>
                  <a:pt x="582821" y="607498"/>
                </a:cubicBezTo>
                <a:lnTo>
                  <a:pt x="323238" y="607498"/>
                </a:lnTo>
                <a:lnTo>
                  <a:pt x="313714" y="607498"/>
                </a:lnTo>
                <a:lnTo>
                  <a:pt x="304189" y="607498"/>
                </a:lnTo>
                <a:lnTo>
                  <a:pt x="304094" y="607498"/>
                </a:lnTo>
                <a:lnTo>
                  <a:pt x="304094" y="493910"/>
                </a:lnTo>
                <a:lnTo>
                  <a:pt x="304094" y="493482"/>
                </a:lnTo>
                <a:cubicBezTo>
                  <a:pt x="300713" y="495384"/>
                  <a:pt x="295475" y="499283"/>
                  <a:pt x="288760" y="503562"/>
                </a:cubicBezTo>
                <a:cubicBezTo>
                  <a:pt x="277855" y="510409"/>
                  <a:pt x="265759" y="516067"/>
                  <a:pt x="251854" y="516067"/>
                </a:cubicBezTo>
                <a:cubicBezTo>
                  <a:pt x="229281" y="516067"/>
                  <a:pt x="209614" y="503752"/>
                  <a:pt x="199232" y="485495"/>
                </a:cubicBezTo>
                <a:cubicBezTo>
                  <a:pt x="194089" y="476461"/>
                  <a:pt x="191232" y="466001"/>
                  <a:pt x="191375" y="454827"/>
                </a:cubicBezTo>
                <a:cubicBezTo>
                  <a:pt x="191803" y="422258"/>
                  <a:pt x="218471" y="395727"/>
                  <a:pt x="251092" y="395299"/>
                </a:cubicBezTo>
                <a:cubicBezTo>
                  <a:pt x="251330" y="395299"/>
                  <a:pt x="251616" y="395299"/>
                  <a:pt x="251854" y="395299"/>
                </a:cubicBezTo>
                <a:cubicBezTo>
                  <a:pt x="265759" y="395299"/>
                  <a:pt x="278141" y="400529"/>
                  <a:pt x="288760" y="407852"/>
                </a:cubicBezTo>
                <a:cubicBezTo>
                  <a:pt x="294522" y="411798"/>
                  <a:pt x="300713" y="415982"/>
                  <a:pt x="304094" y="417884"/>
                </a:cubicBezTo>
                <a:close/>
                <a:moveTo>
                  <a:pt x="152127" y="191656"/>
                </a:moveTo>
                <a:cubicBezTo>
                  <a:pt x="152413" y="191656"/>
                  <a:pt x="152699" y="191656"/>
                  <a:pt x="152984" y="191656"/>
                </a:cubicBezTo>
                <a:cubicBezTo>
                  <a:pt x="185563" y="192084"/>
                  <a:pt x="212187" y="218712"/>
                  <a:pt x="212616" y="251282"/>
                </a:cubicBezTo>
                <a:cubicBezTo>
                  <a:pt x="212807" y="265737"/>
                  <a:pt x="207139" y="278480"/>
                  <a:pt x="199566" y="289464"/>
                </a:cubicBezTo>
                <a:cubicBezTo>
                  <a:pt x="195660" y="295170"/>
                  <a:pt x="192278" y="300210"/>
                  <a:pt x="189945" y="304204"/>
                </a:cubicBezTo>
                <a:lnTo>
                  <a:pt x="285155" y="304204"/>
                </a:lnTo>
                <a:lnTo>
                  <a:pt x="285060" y="383516"/>
                </a:lnTo>
                <a:cubicBezTo>
                  <a:pt x="274724" y="378808"/>
                  <a:pt x="263389" y="376288"/>
                  <a:pt x="251862" y="376288"/>
                </a:cubicBezTo>
                <a:cubicBezTo>
                  <a:pt x="251529" y="376288"/>
                  <a:pt x="251195" y="376288"/>
                  <a:pt x="250862" y="376288"/>
                </a:cubicBezTo>
                <a:cubicBezTo>
                  <a:pt x="230096" y="376574"/>
                  <a:pt x="210473" y="384800"/>
                  <a:pt x="195708" y="399540"/>
                </a:cubicBezTo>
                <a:cubicBezTo>
                  <a:pt x="180895" y="414327"/>
                  <a:pt x="172608" y="433870"/>
                  <a:pt x="172322" y="454601"/>
                </a:cubicBezTo>
                <a:cubicBezTo>
                  <a:pt x="172036" y="475998"/>
                  <a:pt x="180133" y="496207"/>
                  <a:pt x="195231" y="511470"/>
                </a:cubicBezTo>
                <a:cubicBezTo>
                  <a:pt x="202519" y="518887"/>
                  <a:pt x="211092" y="524688"/>
                  <a:pt x="220618" y="528778"/>
                </a:cubicBezTo>
                <a:cubicBezTo>
                  <a:pt x="230525" y="532962"/>
                  <a:pt x="241051" y="535102"/>
                  <a:pt x="251862" y="535102"/>
                </a:cubicBezTo>
                <a:cubicBezTo>
                  <a:pt x="263389" y="535102"/>
                  <a:pt x="274724" y="532629"/>
                  <a:pt x="285060" y="527874"/>
                </a:cubicBezTo>
                <a:lnTo>
                  <a:pt x="285060" y="607518"/>
                </a:lnTo>
                <a:lnTo>
                  <a:pt x="285060" y="607851"/>
                </a:lnTo>
                <a:lnTo>
                  <a:pt x="25434" y="607851"/>
                </a:lnTo>
                <a:cubicBezTo>
                  <a:pt x="11383" y="607851"/>
                  <a:pt x="0" y="596535"/>
                  <a:pt x="0" y="582508"/>
                </a:cubicBezTo>
                <a:lnTo>
                  <a:pt x="0" y="329548"/>
                </a:lnTo>
                <a:cubicBezTo>
                  <a:pt x="0" y="315569"/>
                  <a:pt x="11383" y="304204"/>
                  <a:pt x="25434" y="304204"/>
                </a:cubicBezTo>
                <a:lnTo>
                  <a:pt x="114262" y="304204"/>
                </a:lnTo>
                <a:cubicBezTo>
                  <a:pt x="111928" y="300210"/>
                  <a:pt x="108213" y="294695"/>
                  <a:pt x="104593" y="289417"/>
                </a:cubicBezTo>
                <a:cubicBezTo>
                  <a:pt x="97163" y="278623"/>
                  <a:pt x="91591" y="266165"/>
                  <a:pt x="91591" y="252043"/>
                </a:cubicBezTo>
                <a:cubicBezTo>
                  <a:pt x="91591" y="218712"/>
                  <a:pt x="118692" y="191656"/>
                  <a:pt x="152127" y="191656"/>
                </a:cubicBezTo>
                <a:close/>
                <a:moveTo>
                  <a:pt x="304208" y="0"/>
                </a:moveTo>
                <a:lnTo>
                  <a:pt x="582895" y="0"/>
                </a:lnTo>
                <a:cubicBezTo>
                  <a:pt x="596894" y="0"/>
                  <a:pt x="608274" y="11364"/>
                  <a:pt x="608274" y="25344"/>
                </a:cubicBezTo>
                <a:lnTo>
                  <a:pt x="608274" y="292854"/>
                </a:lnTo>
                <a:lnTo>
                  <a:pt x="608274" y="303647"/>
                </a:lnTo>
                <a:lnTo>
                  <a:pt x="606512" y="303647"/>
                </a:lnTo>
                <a:lnTo>
                  <a:pt x="494095" y="303647"/>
                </a:lnTo>
                <a:cubicBezTo>
                  <a:pt x="494095" y="303742"/>
                  <a:pt x="494142" y="303790"/>
                  <a:pt x="494190" y="303837"/>
                </a:cubicBezTo>
                <a:cubicBezTo>
                  <a:pt x="496047" y="307118"/>
                  <a:pt x="499570" y="312301"/>
                  <a:pt x="504189" y="319053"/>
                </a:cubicBezTo>
                <a:cubicBezTo>
                  <a:pt x="511474" y="329609"/>
                  <a:pt x="516711" y="341971"/>
                  <a:pt x="516711" y="355808"/>
                </a:cubicBezTo>
                <a:cubicBezTo>
                  <a:pt x="516711" y="373544"/>
                  <a:pt x="509045" y="389520"/>
                  <a:pt x="496856" y="400552"/>
                </a:cubicBezTo>
                <a:cubicBezTo>
                  <a:pt x="486143" y="410299"/>
                  <a:pt x="471859" y="416195"/>
                  <a:pt x="456241" y="416195"/>
                </a:cubicBezTo>
                <a:cubicBezTo>
                  <a:pt x="455955" y="416195"/>
                  <a:pt x="455670" y="416195"/>
                  <a:pt x="455384" y="416195"/>
                </a:cubicBezTo>
                <a:cubicBezTo>
                  <a:pt x="422768" y="415767"/>
                  <a:pt x="396152" y="389140"/>
                  <a:pt x="395771" y="356617"/>
                </a:cubicBezTo>
                <a:cubicBezTo>
                  <a:pt x="395580" y="342447"/>
                  <a:pt x="400675" y="329751"/>
                  <a:pt x="408246" y="319053"/>
                </a:cubicBezTo>
                <a:cubicBezTo>
                  <a:pt x="412388" y="313157"/>
                  <a:pt x="417483" y="305454"/>
                  <a:pt x="418387" y="303647"/>
                </a:cubicBezTo>
                <a:lnTo>
                  <a:pt x="323254" y="303647"/>
                </a:lnTo>
                <a:lnTo>
                  <a:pt x="304208" y="303647"/>
                </a:lnTo>
                <a:lnTo>
                  <a:pt x="304208" y="187152"/>
                </a:lnTo>
                <a:cubicBezTo>
                  <a:pt x="304208" y="187152"/>
                  <a:pt x="314397" y="195997"/>
                  <a:pt x="317683" y="198279"/>
                </a:cubicBezTo>
                <a:cubicBezTo>
                  <a:pt x="328158" y="206980"/>
                  <a:pt x="341633" y="212211"/>
                  <a:pt x="356298" y="212211"/>
                </a:cubicBezTo>
                <a:cubicBezTo>
                  <a:pt x="356584" y="212211"/>
                  <a:pt x="356822" y="212211"/>
                  <a:pt x="357108" y="212211"/>
                </a:cubicBezTo>
                <a:cubicBezTo>
                  <a:pt x="389676" y="211830"/>
                  <a:pt x="416340" y="185251"/>
                  <a:pt x="416769" y="152680"/>
                </a:cubicBezTo>
                <a:cubicBezTo>
                  <a:pt x="417245" y="118920"/>
                  <a:pt x="390009" y="91437"/>
                  <a:pt x="356298" y="91437"/>
                </a:cubicBezTo>
                <a:cubicBezTo>
                  <a:pt x="341633" y="91437"/>
                  <a:pt x="328158" y="96667"/>
                  <a:pt x="317683" y="105368"/>
                </a:cubicBezTo>
                <a:cubicBezTo>
                  <a:pt x="314397" y="107698"/>
                  <a:pt x="304208" y="116495"/>
                  <a:pt x="304208" y="116495"/>
                </a:cubicBezTo>
                <a:close/>
              </a:path>
            </a:pathLst>
          </a:custGeom>
          <a:solidFill>
            <a:schemeClr val="bg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62280">
              <a:defRPr/>
            </a:pPr>
            <a:endParaRPr lang="en-US" sz="910">
              <a:solidFill>
                <a:srgbClr val="FFFFFF"/>
              </a:solidFill>
              <a:latin typeface="Arial" panose="020B0604020202020204"/>
            </a:endParaRPr>
          </a:p>
        </p:txBody>
      </p:sp>
      <p:sp>
        <p:nvSpPr>
          <p:cNvPr id="28" name="矩形 27"/>
          <p:cNvSpPr/>
          <p:nvPr/>
        </p:nvSpPr>
        <p:spPr bwMode="gray">
          <a:xfrm>
            <a:off x="224155" y="465478"/>
            <a:ext cx="2699385" cy="14859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46229" tIns="23115" rIns="46229" bIns="23115" numCol="1" rtlCol="0" anchor="ctr" anchorCtr="0" compatLnSpc="1">
            <a:noAutofit/>
          </a:bodyPr>
          <a:lstStyle/>
          <a:p>
            <a:pPr algn="ctr" defTabSz="462280" fontAlgn="base">
              <a:lnSpc>
                <a:spcPct val="90000"/>
              </a:lnSpc>
              <a:spcAft>
                <a:spcPct val="0"/>
              </a:spcAft>
              <a:buClr>
                <a:srgbClr val="0095FF"/>
              </a:buClr>
              <a:buSzPct val="90000"/>
              <a:defRPr/>
            </a:pPr>
            <a:r>
              <a:rPr lang="zh-CN" altLang="en-US" sz="910" b="1" kern="0" dirty="0">
                <a:solidFill>
                  <a:schemeClr val="bg1"/>
                </a:solidFill>
                <a:latin typeface="微软雅黑" panose="020B0503020204020204" pitchFamily="34" charset="-122"/>
                <a:ea typeface="微软雅黑" panose="020B0503020204020204" pitchFamily="34" charset="-122"/>
              </a:rPr>
              <a:t>对公共健康的影响</a:t>
            </a:r>
            <a:endParaRPr lang="zh-CN" altLang="en-US" sz="910" b="1" kern="0" dirty="0">
              <a:solidFill>
                <a:schemeClr val="bg1"/>
              </a:solidFill>
              <a:latin typeface="微软雅黑" panose="020B0503020204020204" pitchFamily="34" charset="-122"/>
              <a:ea typeface="微软雅黑" panose="020B0503020204020204" pitchFamily="34" charset="-122"/>
            </a:endParaRPr>
          </a:p>
        </p:txBody>
      </p:sp>
      <p:sp>
        <p:nvSpPr>
          <p:cNvPr id="29" name="iconfont-1033-827640"/>
          <p:cNvSpPr/>
          <p:nvPr/>
        </p:nvSpPr>
        <p:spPr>
          <a:xfrm>
            <a:off x="957801" y="471753"/>
            <a:ext cx="109216" cy="109216"/>
          </a:xfrm>
          <a:custGeom>
            <a:avLst/>
            <a:gdLst>
              <a:gd name="T0" fmla="*/ 3457 w 11010"/>
              <a:gd name="T1" fmla="*/ 0 h 11046"/>
              <a:gd name="T2" fmla="*/ 20 w 11010"/>
              <a:gd name="T3" fmla="*/ 3520 h 11046"/>
              <a:gd name="T4" fmla="*/ 7514 w 11010"/>
              <a:gd name="T5" fmla="*/ 11046 h 11046"/>
              <a:gd name="T6" fmla="*/ 10987 w 11010"/>
              <a:gd name="T7" fmla="*/ 7644 h 11046"/>
              <a:gd name="T8" fmla="*/ 11010 w 11010"/>
              <a:gd name="T9" fmla="*/ 21 h 11046"/>
              <a:gd name="T10" fmla="*/ 9541 w 11010"/>
              <a:gd name="T11" fmla="*/ 7640 h 11046"/>
              <a:gd name="T12" fmla="*/ 1428 w 11010"/>
              <a:gd name="T13" fmla="*/ 9595 h 11046"/>
              <a:gd name="T14" fmla="*/ 1458 w 11010"/>
              <a:gd name="T15" fmla="*/ 3546 h 11046"/>
              <a:gd name="T16" fmla="*/ 9567 w 11010"/>
              <a:gd name="T17" fmla="*/ 1445 h 11046"/>
              <a:gd name="T18" fmla="*/ 9541 w 11010"/>
              <a:gd name="T19" fmla="*/ 7640 h 11046"/>
              <a:gd name="T20" fmla="*/ 5047 w 11010"/>
              <a:gd name="T21" fmla="*/ 7425 h 11046"/>
              <a:gd name="T22" fmla="*/ 6361 w 11010"/>
              <a:gd name="T23" fmla="*/ 3652 h 11046"/>
              <a:gd name="T24" fmla="*/ 5903 w 11010"/>
              <a:gd name="T25" fmla="*/ 2890 h 11046"/>
              <a:gd name="T26" fmla="*/ 4343 w 11010"/>
              <a:gd name="T27" fmla="*/ 3364 h 11046"/>
              <a:gd name="T28" fmla="*/ 3232 w 11010"/>
              <a:gd name="T29" fmla="*/ 3652 h 11046"/>
              <a:gd name="T30" fmla="*/ 2600 w 11010"/>
              <a:gd name="T31" fmla="*/ 7185 h 11046"/>
              <a:gd name="T32" fmla="*/ 7470 w 11010"/>
              <a:gd name="T33" fmla="*/ 7841 h 11046"/>
              <a:gd name="T34" fmla="*/ 8102 w 11010"/>
              <a:gd name="T35" fmla="*/ 4460 h 11046"/>
              <a:gd name="T36" fmla="*/ 8103 w 11010"/>
              <a:gd name="T37" fmla="*/ 4307 h 11046"/>
              <a:gd name="T38" fmla="*/ 6787 w 11010"/>
              <a:gd name="T39" fmla="*/ 6103 h 11046"/>
              <a:gd name="T40" fmla="*/ 5830 w 11010"/>
              <a:gd name="T41" fmla="*/ 6245 h 11046"/>
              <a:gd name="T42" fmla="*/ 5694 w 11010"/>
              <a:gd name="T43" fmla="*/ 7233 h 11046"/>
              <a:gd name="T44" fmla="*/ 4874 w 11010"/>
              <a:gd name="T45" fmla="*/ 7092 h 11046"/>
              <a:gd name="T46" fmla="*/ 4053 w 11010"/>
              <a:gd name="T47" fmla="*/ 6245 h 11046"/>
              <a:gd name="T48" fmla="*/ 3917 w 11010"/>
              <a:gd name="T49" fmla="*/ 5393 h 11046"/>
              <a:gd name="T50" fmla="*/ 4874 w 11010"/>
              <a:gd name="T51" fmla="*/ 5252 h 11046"/>
              <a:gd name="T52" fmla="*/ 5010 w 11010"/>
              <a:gd name="T53" fmla="*/ 4253 h 11046"/>
              <a:gd name="T54" fmla="*/ 5830 w 11010"/>
              <a:gd name="T55" fmla="*/ 4394 h 11046"/>
              <a:gd name="T56" fmla="*/ 6651 w 11010"/>
              <a:gd name="T57" fmla="*/ 5252 h 11046"/>
              <a:gd name="T58" fmla="*/ 6787 w 11010"/>
              <a:gd name="T59" fmla="*/ 6103 h 11046"/>
              <a:gd name="T60" fmla="*/ 5903 w 11010"/>
              <a:gd name="T61" fmla="*/ 3248 h 11046"/>
              <a:gd name="T62" fmla="*/ 4618 w 11010"/>
              <a:gd name="T63" fmla="*/ 3408 h 11046"/>
              <a:gd name="T64" fmla="*/ 6085 w 11010"/>
              <a:gd name="T65" fmla="*/ 3652 h 1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10" h="11046">
                <a:moveTo>
                  <a:pt x="3457" y="0"/>
                </a:moveTo>
                <a:lnTo>
                  <a:pt x="3457" y="0"/>
                </a:lnTo>
                <a:cubicBezTo>
                  <a:pt x="1593" y="18"/>
                  <a:pt x="68" y="1664"/>
                  <a:pt x="30" y="3520"/>
                </a:cubicBezTo>
                <a:lnTo>
                  <a:pt x="20" y="3520"/>
                </a:lnTo>
                <a:lnTo>
                  <a:pt x="0" y="11025"/>
                </a:lnTo>
                <a:lnTo>
                  <a:pt x="7514" y="11046"/>
                </a:lnTo>
                <a:lnTo>
                  <a:pt x="7515" y="11045"/>
                </a:lnTo>
                <a:cubicBezTo>
                  <a:pt x="9367" y="11012"/>
                  <a:pt x="10950" y="9490"/>
                  <a:pt x="10987" y="7644"/>
                </a:cubicBezTo>
                <a:lnTo>
                  <a:pt x="10989" y="7644"/>
                </a:lnTo>
                <a:lnTo>
                  <a:pt x="11010" y="21"/>
                </a:lnTo>
                <a:lnTo>
                  <a:pt x="3457" y="0"/>
                </a:lnTo>
                <a:close/>
                <a:moveTo>
                  <a:pt x="9541" y="7640"/>
                </a:moveTo>
                <a:cubicBezTo>
                  <a:pt x="9507" y="8750"/>
                  <a:pt x="8658" y="9565"/>
                  <a:pt x="7547" y="9599"/>
                </a:cubicBezTo>
                <a:lnTo>
                  <a:pt x="1428" y="9595"/>
                </a:lnTo>
                <a:lnTo>
                  <a:pt x="1458" y="3546"/>
                </a:lnTo>
                <a:lnTo>
                  <a:pt x="1458" y="3546"/>
                </a:lnTo>
                <a:cubicBezTo>
                  <a:pt x="1481" y="2408"/>
                  <a:pt x="2308" y="1444"/>
                  <a:pt x="3453" y="1441"/>
                </a:cubicBezTo>
                <a:lnTo>
                  <a:pt x="9567" y="1445"/>
                </a:lnTo>
                <a:lnTo>
                  <a:pt x="9538" y="7640"/>
                </a:lnTo>
                <a:lnTo>
                  <a:pt x="9541" y="7640"/>
                </a:lnTo>
                <a:close/>
                <a:moveTo>
                  <a:pt x="9541" y="7640"/>
                </a:moveTo>
                <a:close/>
                <a:moveTo>
                  <a:pt x="5047" y="7425"/>
                </a:moveTo>
                <a:close/>
                <a:moveTo>
                  <a:pt x="7471" y="3652"/>
                </a:moveTo>
                <a:lnTo>
                  <a:pt x="6361" y="3652"/>
                </a:lnTo>
                <a:lnTo>
                  <a:pt x="6361" y="3364"/>
                </a:lnTo>
                <a:cubicBezTo>
                  <a:pt x="6361" y="3102"/>
                  <a:pt x="6156" y="2890"/>
                  <a:pt x="5903" y="2890"/>
                </a:cubicBezTo>
                <a:lnTo>
                  <a:pt x="4800" y="2890"/>
                </a:lnTo>
                <a:cubicBezTo>
                  <a:pt x="4548" y="2890"/>
                  <a:pt x="4343" y="3102"/>
                  <a:pt x="4343" y="3364"/>
                </a:cubicBezTo>
                <a:lnTo>
                  <a:pt x="4343" y="3652"/>
                </a:lnTo>
                <a:lnTo>
                  <a:pt x="3232" y="3652"/>
                </a:lnTo>
                <a:cubicBezTo>
                  <a:pt x="2883" y="3652"/>
                  <a:pt x="2600" y="3945"/>
                  <a:pt x="2600" y="4307"/>
                </a:cubicBezTo>
                <a:lnTo>
                  <a:pt x="2600" y="7185"/>
                </a:lnTo>
                <a:cubicBezTo>
                  <a:pt x="2600" y="7547"/>
                  <a:pt x="2883" y="7841"/>
                  <a:pt x="3232" y="7841"/>
                </a:cubicBezTo>
                <a:lnTo>
                  <a:pt x="7470" y="7841"/>
                </a:lnTo>
                <a:cubicBezTo>
                  <a:pt x="7819" y="7841"/>
                  <a:pt x="8102" y="7547"/>
                  <a:pt x="8102" y="7185"/>
                </a:cubicBezTo>
                <a:lnTo>
                  <a:pt x="8102" y="4460"/>
                </a:lnTo>
                <a:cubicBezTo>
                  <a:pt x="8102" y="4473"/>
                  <a:pt x="8103" y="4485"/>
                  <a:pt x="8103" y="4498"/>
                </a:cubicBezTo>
                <a:lnTo>
                  <a:pt x="8103" y="4307"/>
                </a:lnTo>
                <a:cubicBezTo>
                  <a:pt x="8103" y="3945"/>
                  <a:pt x="7820" y="3652"/>
                  <a:pt x="7471" y="3652"/>
                </a:cubicBezTo>
                <a:close/>
                <a:moveTo>
                  <a:pt x="6787" y="6103"/>
                </a:moveTo>
                <a:cubicBezTo>
                  <a:pt x="6787" y="6181"/>
                  <a:pt x="6726" y="6245"/>
                  <a:pt x="6651" y="6245"/>
                </a:cubicBezTo>
                <a:lnTo>
                  <a:pt x="5830" y="6245"/>
                </a:lnTo>
                <a:lnTo>
                  <a:pt x="5830" y="7092"/>
                </a:lnTo>
                <a:cubicBezTo>
                  <a:pt x="5830" y="7170"/>
                  <a:pt x="5769" y="7233"/>
                  <a:pt x="5694" y="7233"/>
                </a:cubicBezTo>
                <a:lnTo>
                  <a:pt x="5010" y="7233"/>
                </a:lnTo>
                <a:cubicBezTo>
                  <a:pt x="4935" y="7233"/>
                  <a:pt x="4874" y="7170"/>
                  <a:pt x="4874" y="7092"/>
                </a:cubicBezTo>
                <a:lnTo>
                  <a:pt x="4874" y="6245"/>
                </a:lnTo>
                <a:lnTo>
                  <a:pt x="4053" y="6245"/>
                </a:lnTo>
                <a:cubicBezTo>
                  <a:pt x="3978" y="6245"/>
                  <a:pt x="3917" y="6181"/>
                  <a:pt x="3917" y="6103"/>
                </a:cubicBezTo>
                <a:lnTo>
                  <a:pt x="3917" y="5393"/>
                </a:lnTo>
                <a:cubicBezTo>
                  <a:pt x="3917" y="5315"/>
                  <a:pt x="3978" y="5252"/>
                  <a:pt x="4053" y="5252"/>
                </a:cubicBezTo>
                <a:lnTo>
                  <a:pt x="4874" y="5252"/>
                </a:lnTo>
                <a:lnTo>
                  <a:pt x="4874" y="4394"/>
                </a:lnTo>
                <a:cubicBezTo>
                  <a:pt x="4874" y="4316"/>
                  <a:pt x="4935" y="4253"/>
                  <a:pt x="5010" y="4253"/>
                </a:cubicBezTo>
                <a:lnTo>
                  <a:pt x="5694" y="4253"/>
                </a:lnTo>
                <a:cubicBezTo>
                  <a:pt x="5769" y="4253"/>
                  <a:pt x="5830" y="4316"/>
                  <a:pt x="5830" y="4394"/>
                </a:cubicBezTo>
                <a:lnTo>
                  <a:pt x="5830" y="5252"/>
                </a:lnTo>
                <a:lnTo>
                  <a:pt x="6651" y="5252"/>
                </a:lnTo>
                <a:cubicBezTo>
                  <a:pt x="6726" y="5252"/>
                  <a:pt x="6787" y="5315"/>
                  <a:pt x="6787" y="5393"/>
                </a:cubicBezTo>
                <a:lnTo>
                  <a:pt x="6787" y="6103"/>
                </a:lnTo>
                <a:close/>
                <a:moveTo>
                  <a:pt x="6085" y="3408"/>
                </a:moveTo>
                <a:cubicBezTo>
                  <a:pt x="6085" y="3320"/>
                  <a:pt x="6004" y="3248"/>
                  <a:pt x="5903" y="3248"/>
                </a:cubicBezTo>
                <a:lnTo>
                  <a:pt x="4800" y="3248"/>
                </a:lnTo>
                <a:cubicBezTo>
                  <a:pt x="4700" y="3248"/>
                  <a:pt x="4618" y="3320"/>
                  <a:pt x="4618" y="3408"/>
                </a:cubicBezTo>
                <a:lnTo>
                  <a:pt x="4618" y="3652"/>
                </a:lnTo>
                <a:lnTo>
                  <a:pt x="6085" y="3652"/>
                </a:lnTo>
                <a:lnTo>
                  <a:pt x="6085" y="3408"/>
                </a:lnTo>
                <a:close/>
              </a:path>
            </a:pathLst>
          </a:custGeom>
          <a:solidFill>
            <a:schemeClr val="bg1"/>
          </a:solidFill>
          <a:ln w="25400" cap="flat" cmpd="sng" algn="ctr">
            <a:noFill/>
            <a:prstDash val="solid"/>
          </a:ln>
          <a:effectLst/>
        </p:spPr>
        <p:txBody>
          <a:bodyPr rtlCol="0" anchor="ctr"/>
          <a:lstStyle/>
          <a:p>
            <a:pPr algn="ctr" defTabSz="462280">
              <a:defRPr/>
            </a:pPr>
            <a:endParaRPr lang="en-US" sz="910" kern="0" dirty="0">
              <a:solidFill>
                <a:schemeClr val="bg1"/>
              </a:solidFill>
              <a:latin typeface="Arial" panose="020B0604020202020204"/>
            </a:endParaRPr>
          </a:p>
        </p:txBody>
      </p:sp>
      <p:sp>
        <p:nvSpPr>
          <p:cNvPr id="30" name="矩形 29"/>
          <p:cNvSpPr/>
          <p:nvPr/>
        </p:nvSpPr>
        <p:spPr bwMode="gray">
          <a:xfrm>
            <a:off x="2988332" y="1806850"/>
            <a:ext cx="2699685" cy="155882"/>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46229" tIns="23115" rIns="46229" bIns="23115" numCol="1" rtlCol="0" anchor="ctr" anchorCtr="0" compatLnSpc="1">
            <a:noAutofit/>
          </a:bodyPr>
          <a:lstStyle/>
          <a:p>
            <a:pPr algn="ctr" defTabSz="462280" fontAlgn="base">
              <a:lnSpc>
                <a:spcPct val="90000"/>
              </a:lnSpc>
              <a:spcAft>
                <a:spcPct val="0"/>
              </a:spcAft>
              <a:buClr>
                <a:srgbClr val="0095FF"/>
              </a:buClr>
              <a:buSzPct val="90000"/>
              <a:defRPr/>
            </a:pPr>
            <a:r>
              <a:rPr lang="zh-CN" altLang="en-US" sz="910" b="1" kern="0" dirty="0">
                <a:solidFill>
                  <a:srgbClr val="0047BB"/>
                </a:solidFill>
                <a:latin typeface="微软雅黑" panose="020B0503020204020204" pitchFamily="34" charset="-122"/>
                <a:ea typeface="微软雅黑" panose="020B0503020204020204" pitchFamily="34" charset="-122"/>
              </a:rPr>
              <a:t>   </a:t>
            </a:r>
            <a:r>
              <a:rPr lang="zh-CN" altLang="en-US" sz="910" b="1" kern="0" dirty="0">
                <a:solidFill>
                  <a:schemeClr val="bg1"/>
                </a:solidFill>
                <a:latin typeface="微软雅黑" panose="020B0503020204020204" pitchFamily="34" charset="-122"/>
                <a:ea typeface="微软雅黑" panose="020B0503020204020204" pitchFamily="34" charset="-122"/>
              </a:rPr>
              <a:t>预算影响小，管理方便</a:t>
            </a:r>
            <a:endParaRPr lang="zh-CN" altLang="en-US" sz="910" b="1" kern="0" dirty="0">
              <a:solidFill>
                <a:schemeClr val="bg1"/>
              </a:solidFill>
              <a:latin typeface="微软雅黑" panose="020B0503020204020204" pitchFamily="34" charset="-122"/>
              <a:ea typeface="微软雅黑" panose="020B0503020204020204" pitchFamily="34" charset="-122"/>
            </a:endParaRPr>
          </a:p>
        </p:txBody>
      </p:sp>
      <p:sp>
        <p:nvSpPr>
          <p:cNvPr id="31" name="iconfont-10796-5191254"/>
          <p:cNvSpPr/>
          <p:nvPr/>
        </p:nvSpPr>
        <p:spPr>
          <a:xfrm>
            <a:off x="3644753" y="1823015"/>
            <a:ext cx="109216" cy="109216"/>
          </a:xfrm>
          <a:custGeom>
            <a:avLst/>
            <a:gdLst>
              <a:gd name="T0" fmla="*/ 1 w 7682"/>
              <a:gd name="T1" fmla="*/ 1707 h 7680"/>
              <a:gd name="T2" fmla="*/ 6830 w 7682"/>
              <a:gd name="T3" fmla="*/ 1707 h 7680"/>
              <a:gd name="T4" fmla="*/ 7681 w 7682"/>
              <a:gd name="T5" fmla="*/ 2563 h 7680"/>
              <a:gd name="T6" fmla="*/ 7681 w 7682"/>
              <a:gd name="T7" fmla="*/ 6824 h 7680"/>
              <a:gd name="T8" fmla="*/ 6830 w 7682"/>
              <a:gd name="T9" fmla="*/ 7680 h 7680"/>
              <a:gd name="T10" fmla="*/ 852 w 7682"/>
              <a:gd name="T11" fmla="*/ 7680 h 7680"/>
              <a:gd name="T12" fmla="*/ 1 w 7682"/>
              <a:gd name="T13" fmla="*/ 6824 h 7680"/>
              <a:gd name="T14" fmla="*/ 1 w 7682"/>
              <a:gd name="T15" fmla="*/ 1707 h 7680"/>
              <a:gd name="T16" fmla="*/ 2074 w 7682"/>
              <a:gd name="T17" fmla="*/ 5087 h 7680"/>
              <a:gd name="T18" fmla="*/ 3841 w 7682"/>
              <a:gd name="T19" fmla="*/ 6827 h 7680"/>
              <a:gd name="T20" fmla="*/ 5608 w 7682"/>
              <a:gd name="T21" fmla="*/ 5087 h 7680"/>
              <a:gd name="T22" fmla="*/ 5608 w 7682"/>
              <a:gd name="T23" fmla="*/ 3347 h 7680"/>
              <a:gd name="T24" fmla="*/ 3841 w 7682"/>
              <a:gd name="T25" fmla="*/ 3347 h 7680"/>
              <a:gd name="T26" fmla="*/ 2074 w 7682"/>
              <a:gd name="T27" fmla="*/ 3347 h 7680"/>
              <a:gd name="T28" fmla="*/ 2074 w 7682"/>
              <a:gd name="T29" fmla="*/ 5087 h 7680"/>
              <a:gd name="T30" fmla="*/ 1 w 7682"/>
              <a:gd name="T31" fmla="*/ 747 h 7680"/>
              <a:gd name="T32" fmla="*/ 744 w 7682"/>
              <a:gd name="T33" fmla="*/ 0 h 7680"/>
              <a:gd name="T34" fmla="*/ 3524 w 7682"/>
              <a:gd name="T35" fmla="*/ 0 h 7680"/>
              <a:gd name="T36" fmla="*/ 4268 w 7682"/>
              <a:gd name="T37" fmla="*/ 747 h 7680"/>
              <a:gd name="T38" fmla="*/ 4268 w 7682"/>
              <a:gd name="T39" fmla="*/ 1493 h 7680"/>
              <a:gd name="T40" fmla="*/ 1 w 7682"/>
              <a:gd name="T41" fmla="*/ 1493 h 7680"/>
              <a:gd name="T42" fmla="*/ 1 w 7682"/>
              <a:gd name="T43" fmla="*/ 747 h 7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2" h="7680">
                <a:moveTo>
                  <a:pt x="1" y="1707"/>
                </a:moveTo>
                <a:lnTo>
                  <a:pt x="6830" y="1707"/>
                </a:lnTo>
                <a:cubicBezTo>
                  <a:pt x="7301" y="1708"/>
                  <a:pt x="7682" y="2091"/>
                  <a:pt x="7681" y="2563"/>
                </a:cubicBezTo>
                <a:lnTo>
                  <a:pt x="7681" y="6824"/>
                </a:lnTo>
                <a:cubicBezTo>
                  <a:pt x="7682" y="7296"/>
                  <a:pt x="7301" y="7679"/>
                  <a:pt x="6830" y="7680"/>
                </a:cubicBezTo>
                <a:lnTo>
                  <a:pt x="852" y="7680"/>
                </a:lnTo>
                <a:cubicBezTo>
                  <a:pt x="381" y="7679"/>
                  <a:pt x="0" y="7296"/>
                  <a:pt x="1" y="6824"/>
                </a:cubicBezTo>
                <a:lnTo>
                  <a:pt x="1" y="1707"/>
                </a:lnTo>
                <a:close/>
                <a:moveTo>
                  <a:pt x="2074" y="5087"/>
                </a:moveTo>
                <a:lnTo>
                  <a:pt x="3841" y="6827"/>
                </a:lnTo>
                <a:lnTo>
                  <a:pt x="5608" y="5087"/>
                </a:lnTo>
                <a:cubicBezTo>
                  <a:pt x="6096" y="4609"/>
                  <a:pt x="6096" y="3824"/>
                  <a:pt x="5608" y="3347"/>
                </a:cubicBezTo>
                <a:cubicBezTo>
                  <a:pt x="5117" y="2867"/>
                  <a:pt x="4332" y="2867"/>
                  <a:pt x="3841" y="3347"/>
                </a:cubicBezTo>
                <a:cubicBezTo>
                  <a:pt x="3350" y="2867"/>
                  <a:pt x="2565" y="2867"/>
                  <a:pt x="2074" y="3347"/>
                </a:cubicBezTo>
                <a:cubicBezTo>
                  <a:pt x="1586" y="3824"/>
                  <a:pt x="1586" y="4609"/>
                  <a:pt x="2074" y="5087"/>
                </a:cubicBezTo>
                <a:close/>
                <a:moveTo>
                  <a:pt x="1" y="747"/>
                </a:moveTo>
                <a:cubicBezTo>
                  <a:pt x="1" y="335"/>
                  <a:pt x="336" y="0"/>
                  <a:pt x="744" y="0"/>
                </a:cubicBezTo>
                <a:lnTo>
                  <a:pt x="3524" y="0"/>
                </a:lnTo>
                <a:cubicBezTo>
                  <a:pt x="3935" y="0"/>
                  <a:pt x="4268" y="332"/>
                  <a:pt x="4268" y="747"/>
                </a:cubicBezTo>
                <a:lnTo>
                  <a:pt x="4268" y="1493"/>
                </a:lnTo>
                <a:lnTo>
                  <a:pt x="1" y="1493"/>
                </a:lnTo>
                <a:lnTo>
                  <a:pt x="1" y="747"/>
                </a:lnTo>
                <a:close/>
              </a:path>
            </a:pathLst>
          </a:custGeom>
          <a:solidFill>
            <a:schemeClr val="bg1"/>
          </a:solidFill>
          <a:ln w="25400" cap="flat" cmpd="sng" algn="ctr">
            <a:noFill/>
            <a:prstDash val="solid"/>
          </a:ln>
          <a:effectLst/>
        </p:spPr>
        <p:txBody>
          <a:bodyPr rtlCol="0" anchor="ctr"/>
          <a:lstStyle/>
          <a:p>
            <a:pPr algn="ctr" defTabSz="462280">
              <a:defRPr/>
            </a:pPr>
            <a:endParaRPr lang="en-US" sz="910" kern="0">
              <a:solidFill>
                <a:srgbClr val="FFFFFF"/>
              </a:solidFill>
              <a:latin typeface="Arial" panose="020B0604020202020204"/>
            </a:endParaRPr>
          </a:p>
        </p:txBody>
      </p:sp>
      <p:sp>
        <p:nvSpPr>
          <p:cNvPr id="32" name="矩形 31"/>
          <p:cNvSpPr/>
          <p:nvPr/>
        </p:nvSpPr>
        <p:spPr bwMode="gray">
          <a:xfrm>
            <a:off x="2988310" y="465478"/>
            <a:ext cx="2700655" cy="140335"/>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46229" tIns="23115" rIns="46229" bIns="23115" numCol="1" rtlCol="0" anchor="ctr" anchorCtr="0" compatLnSpc="1">
            <a:noAutofit/>
          </a:bodyPr>
          <a:lstStyle/>
          <a:p>
            <a:pPr algn="ctr" defTabSz="462280" fontAlgn="base">
              <a:lnSpc>
                <a:spcPct val="90000"/>
              </a:lnSpc>
              <a:spcAft>
                <a:spcPct val="0"/>
              </a:spcAft>
              <a:buClr>
                <a:srgbClr val="0095FF"/>
              </a:buClr>
              <a:buSzPct val="90000"/>
              <a:defRPr/>
            </a:pPr>
            <a:r>
              <a:rPr lang="zh-CN" altLang="en-US" sz="910" b="1" kern="0" dirty="0">
                <a:solidFill>
                  <a:schemeClr val="bg1"/>
                </a:solidFill>
                <a:latin typeface="微软雅黑" panose="020B0503020204020204" pitchFamily="34" charset="-122"/>
                <a:ea typeface="微软雅黑" panose="020B0503020204020204" pitchFamily="34" charset="-122"/>
              </a:rPr>
              <a:t>符合“保基本”原则</a:t>
            </a:r>
            <a:endParaRPr lang="zh-CN" altLang="en-US" sz="910" b="1" kern="0" dirty="0">
              <a:solidFill>
                <a:schemeClr val="bg1"/>
              </a:solidFill>
              <a:latin typeface="微软雅黑" panose="020B0503020204020204" pitchFamily="34" charset="-122"/>
              <a:ea typeface="微软雅黑" panose="020B0503020204020204" pitchFamily="34" charset="-122"/>
            </a:endParaRPr>
          </a:p>
        </p:txBody>
      </p:sp>
      <p:sp>
        <p:nvSpPr>
          <p:cNvPr id="33" name="negative-heart_39846"/>
          <p:cNvSpPr/>
          <p:nvPr/>
        </p:nvSpPr>
        <p:spPr>
          <a:xfrm>
            <a:off x="3691604" y="469510"/>
            <a:ext cx="109216" cy="109216"/>
          </a:xfrm>
          <a:custGeom>
            <a:avLst/>
            <a:gdLst>
              <a:gd name="T0" fmla="*/ 381 w 395"/>
              <a:gd name="T1" fmla="*/ 121 h 367"/>
              <a:gd name="T2" fmla="*/ 197 w 395"/>
              <a:gd name="T3" fmla="*/ 104 h 367"/>
              <a:gd name="T4" fmla="*/ 14 w 395"/>
              <a:gd name="T5" fmla="*/ 121 h 367"/>
              <a:gd name="T6" fmla="*/ 197 w 395"/>
              <a:gd name="T7" fmla="*/ 367 h 367"/>
              <a:gd name="T8" fmla="*/ 381 w 395"/>
              <a:gd name="T9" fmla="*/ 121 h 367"/>
              <a:gd name="T10" fmla="*/ 278 w 395"/>
              <a:gd name="T11" fmla="*/ 219 h 367"/>
              <a:gd name="T12" fmla="*/ 116 w 395"/>
              <a:gd name="T13" fmla="*/ 219 h 367"/>
              <a:gd name="T14" fmla="*/ 116 w 395"/>
              <a:gd name="T15" fmla="*/ 189 h 367"/>
              <a:gd name="T16" fmla="*/ 278 w 395"/>
              <a:gd name="T17" fmla="*/ 189 h 367"/>
              <a:gd name="T18" fmla="*/ 278 w 395"/>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67">
                <a:moveTo>
                  <a:pt x="381" y="121"/>
                </a:moveTo>
                <a:cubicBezTo>
                  <a:pt x="370" y="0"/>
                  <a:pt x="221" y="35"/>
                  <a:pt x="197" y="104"/>
                </a:cubicBezTo>
                <a:cubicBezTo>
                  <a:pt x="173" y="35"/>
                  <a:pt x="25" y="0"/>
                  <a:pt x="14" y="121"/>
                </a:cubicBezTo>
                <a:cubicBezTo>
                  <a:pt x="0" y="276"/>
                  <a:pt x="197" y="367"/>
                  <a:pt x="197" y="367"/>
                </a:cubicBezTo>
                <a:cubicBezTo>
                  <a:pt x="197" y="367"/>
                  <a:pt x="395" y="276"/>
                  <a:pt x="381" y="121"/>
                </a:cubicBezTo>
                <a:close/>
                <a:moveTo>
                  <a:pt x="278" y="219"/>
                </a:moveTo>
                <a:lnTo>
                  <a:pt x="116" y="219"/>
                </a:lnTo>
                <a:lnTo>
                  <a:pt x="116" y="189"/>
                </a:lnTo>
                <a:lnTo>
                  <a:pt x="278" y="189"/>
                </a:lnTo>
                <a:lnTo>
                  <a:pt x="278" y="219"/>
                </a:lnTo>
                <a:close/>
              </a:path>
            </a:pathLst>
          </a:custGeom>
          <a:solidFill>
            <a:schemeClr val="bg1"/>
          </a:solidFill>
          <a:ln w="25400" cap="flat" cmpd="sng" algn="ctr">
            <a:noFill/>
            <a:prstDash val="solid"/>
          </a:ln>
          <a:effectLst/>
        </p:spPr>
        <p:txBody>
          <a:bodyPr rtlCol="0" anchor="ctr"/>
          <a:lstStyle/>
          <a:p>
            <a:pPr algn="ctr" defTabSz="462280">
              <a:defRPr/>
            </a:pPr>
            <a:endParaRPr lang="en-US" sz="910" kern="0">
              <a:solidFill>
                <a:schemeClr val="bg1"/>
              </a:solidFill>
              <a:latin typeface="Arial" panose="020B0604020202020204"/>
            </a:endParaRPr>
          </a:p>
        </p:txBody>
      </p:sp>
      <p:sp>
        <p:nvSpPr>
          <p:cNvPr id="34" name="文本框 33"/>
          <p:cNvSpPr txBox="1"/>
          <p:nvPr/>
        </p:nvSpPr>
        <p:spPr bwMode="gray">
          <a:xfrm>
            <a:off x="224155" y="605812"/>
            <a:ext cx="2687211" cy="1066377"/>
          </a:xfrm>
          <a:prstGeom prst="rect">
            <a:avLst/>
          </a:prstGeom>
          <a:ln w="6350">
            <a:solidFill>
              <a:srgbClr val="FFFFFF">
                <a:lumMod val="50000"/>
              </a:srgbClr>
            </a:solidFill>
          </a:ln>
        </p:spPr>
        <p:txBody>
          <a:bodyPr wrap="square" lIns="18203" tIns="18203" rIns="18203" bIns="18203" rtlCol="0">
            <a:noAutofit/>
          </a:bodyPr>
          <a:lstStyle/>
          <a:p>
            <a:pPr marL="86995" indent="-86995" defTabSz="462280">
              <a:lnSpc>
                <a:spcPct val="130000"/>
              </a:lnSpc>
              <a:spcAft>
                <a:spcPts val="405"/>
              </a:spcAft>
              <a:buFont typeface="Arial" panose="020B0604020202020204" pitchFamily="34" charset="0"/>
              <a:buChar char="•"/>
              <a:defRPr/>
            </a:pPr>
            <a:r>
              <a:rPr lang="zh-CN" altLang="en-US" sz="600" kern="0" dirty="0">
                <a:solidFill>
                  <a:srgbClr val="000000"/>
                </a:solidFill>
                <a:latin typeface="微软雅黑" panose="020B0503020204020204" pitchFamily="34" charset="-122"/>
                <a:ea typeface="微软雅黑" panose="020B0503020204020204" pitchFamily="34" charset="-122"/>
              </a:rPr>
              <a:t>急性淋巴细胞白血病是</a:t>
            </a:r>
            <a:r>
              <a:rPr lang="zh-CN" sz="600" kern="0" dirty="0">
                <a:solidFill>
                  <a:srgbClr val="000000"/>
                </a:solidFill>
                <a:latin typeface="微软雅黑" panose="020B0503020204020204" pitchFamily="34" charset="-122"/>
                <a:ea typeface="微软雅黑" panose="020B0503020204020204" pitchFamily="34" charset="-122"/>
              </a:rPr>
              <a:t>儿童</a:t>
            </a:r>
            <a:r>
              <a:rPr lang="zh-CN" altLang="en-US" sz="600" kern="0" dirty="0">
                <a:solidFill>
                  <a:srgbClr val="000000"/>
                </a:solidFill>
                <a:latin typeface="微软雅黑" panose="020B0503020204020204" pitchFamily="34" charset="-122"/>
                <a:ea typeface="微软雅黑" panose="020B0503020204020204" pitchFamily="34" charset="-122"/>
              </a:rPr>
              <a:t>最高发的恶性血液肿瘤，初治儿童 </a:t>
            </a:r>
            <a:r>
              <a:rPr lang="en-US" altLang="zh-CN" sz="600" kern="0" dirty="0">
                <a:solidFill>
                  <a:srgbClr val="000000"/>
                </a:solidFill>
                <a:latin typeface="微软雅黑" panose="020B0503020204020204" pitchFamily="34" charset="-122"/>
                <a:ea typeface="微软雅黑" panose="020B0503020204020204" pitchFamily="34" charset="-122"/>
              </a:rPr>
              <a:t>ALL </a:t>
            </a:r>
            <a:r>
              <a:rPr lang="zh-CN" altLang="en-US" sz="600" kern="0" dirty="0">
                <a:solidFill>
                  <a:srgbClr val="000000"/>
                </a:solidFill>
                <a:latin typeface="微软雅黑" panose="020B0503020204020204" pitchFamily="34" charset="-122"/>
                <a:ea typeface="微软雅黑" panose="020B0503020204020204" pitchFamily="34" charset="-122"/>
              </a:rPr>
              <a:t>的治愈率已取得了巨大进步，但 </a:t>
            </a:r>
            <a:r>
              <a:rPr lang="en-US" altLang="zh-CN" sz="600" kern="0" dirty="0">
                <a:solidFill>
                  <a:srgbClr val="000000"/>
                </a:solidFill>
                <a:latin typeface="微软雅黑" panose="020B0503020204020204" pitchFamily="34" charset="-122"/>
                <a:ea typeface="微软雅黑" panose="020B0503020204020204" pitchFamily="34" charset="-122"/>
              </a:rPr>
              <a:t>R/R ALL </a:t>
            </a:r>
            <a:r>
              <a:rPr lang="zh-CN" altLang="en-US" sz="600" kern="0" dirty="0">
                <a:solidFill>
                  <a:srgbClr val="000000"/>
                </a:solidFill>
                <a:latin typeface="微软雅黑" panose="020B0503020204020204" pitchFamily="34" charset="-122"/>
                <a:ea typeface="微软雅黑" panose="020B0503020204020204" pitchFamily="34" charset="-122"/>
              </a:rPr>
              <a:t>患者的预后依然严峻。复发或难治患者五年生存率仅为</a:t>
            </a:r>
            <a:r>
              <a:rPr lang="en-US" altLang="zh-CN" sz="600" kern="0" dirty="0">
                <a:solidFill>
                  <a:srgbClr val="000000"/>
                </a:solidFill>
                <a:latin typeface="微软雅黑" panose="020B0503020204020204" pitchFamily="34" charset="-122"/>
                <a:ea typeface="微软雅黑" panose="020B0503020204020204" pitchFamily="34" charset="-122"/>
              </a:rPr>
              <a:t>35-50%</a:t>
            </a:r>
            <a:endParaRPr lang="en-US" altLang="zh-CN" sz="600" kern="0" dirty="0">
              <a:solidFill>
                <a:srgbClr val="000000"/>
              </a:solidFill>
              <a:latin typeface="微软雅黑" panose="020B0503020204020204" pitchFamily="34" charset="-122"/>
              <a:ea typeface="微软雅黑" panose="020B0503020204020204" pitchFamily="34" charset="-122"/>
            </a:endParaRPr>
          </a:p>
          <a:p>
            <a:pPr marL="86995" indent="-86995" defTabSz="462280">
              <a:lnSpc>
                <a:spcPct val="130000"/>
              </a:lnSpc>
              <a:spcAft>
                <a:spcPts val="405"/>
              </a:spcAft>
              <a:buFont typeface="Arial" panose="020B0604020202020204" pitchFamily="34" charset="0"/>
              <a:buChar char="•"/>
              <a:defRPr/>
            </a:pPr>
            <a:r>
              <a:rPr lang="zh-CN" altLang="en-US" sz="600" kern="0" dirty="0">
                <a:solidFill>
                  <a:srgbClr val="000000"/>
                </a:solidFill>
                <a:latin typeface="微软雅黑" panose="020B0503020204020204" pitchFamily="34" charset="-122"/>
                <a:ea typeface="微软雅黑" panose="020B0503020204020204" pitchFamily="34" charset="-122"/>
              </a:rPr>
              <a:t>复发</a:t>
            </a:r>
            <a:r>
              <a:rPr lang="en-US" altLang="zh-CN" sz="600" kern="0" dirty="0">
                <a:solidFill>
                  <a:srgbClr val="000000"/>
                </a:solidFill>
                <a:latin typeface="微软雅黑" panose="020B0503020204020204" pitchFamily="34" charset="-122"/>
                <a:ea typeface="微软雅黑" panose="020B0503020204020204" pitchFamily="34" charset="-122"/>
              </a:rPr>
              <a:t>/</a:t>
            </a:r>
            <a:r>
              <a:rPr lang="zh-CN" altLang="en-US" sz="600" kern="0" dirty="0">
                <a:solidFill>
                  <a:srgbClr val="000000"/>
                </a:solidFill>
                <a:latin typeface="微软雅黑" panose="020B0503020204020204" pitchFamily="34" charset="-122"/>
                <a:ea typeface="微软雅黑" panose="020B0503020204020204" pitchFamily="34" charset="-122"/>
              </a:rPr>
              <a:t>难治儿童急淋治疗存在巨大挑战，特别是后线无有效药物，患儿面临无药可用的困境</a:t>
            </a:r>
            <a:r>
              <a:rPr lang="en-US" altLang="zh-CN" sz="600" kern="0" dirty="0">
                <a:solidFill>
                  <a:srgbClr val="000000"/>
                </a:solidFill>
                <a:latin typeface="微软雅黑" panose="020B0503020204020204" pitchFamily="34" charset="-122"/>
                <a:ea typeface="微软雅黑" panose="020B0503020204020204" pitchFamily="34" charset="-122"/>
              </a:rPr>
              <a:t>	</a:t>
            </a:r>
            <a:endParaRPr lang="en-US" altLang="zh-CN" sz="600" kern="0" dirty="0">
              <a:solidFill>
                <a:srgbClr val="000000"/>
              </a:solidFill>
              <a:latin typeface="微软雅黑" panose="020B0503020204020204" pitchFamily="34" charset="-122"/>
              <a:ea typeface="微软雅黑" panose="020B0503020204020204" pitchFamily="34" charset="-122"/>
            </a:endParaRPr>
          </a:p>
          <a:p>
            <a:pPr marL="86995" indent="-86995" defTabSz="462280">
              <a:lnSpc>
                <a:spcPct val="130000"/>
              </a:lnSpc>
              <a:spcAft>
                <a:spcPts val="405"/>
              </a:spcAft>
              <a:buFont typeface="Arial" panose="020B0604020202020204" pitchFamily="34" charset="0"/>
              <a:buChar char="•"/>
              <a:defRPr/>
            </a:pPr>
            <a:r>
              <a:rPr lang="zh-CN" altLang="en-US" sz="600" kern="0" dirty="0">
                <a:solidFill>
                  <a:srgbClr val="000000"/>
                </a:solidFill>
                <a:latin typeface="微软雅黑" panose="020B0503020204020204" pitchFamily="34" charset="-122"/>
                <a:ea typeface="微软雅黑" panose="020B0503020204020204" pitchFamily="34" charset="-122"/>
              </a:rPr>
              <a:t>急性淋巴细胞白血病是最高发的儿童血液肿瘤，在</a:t>
            </a:r>
            <a:r>
              <a:rPr lang="en-US" altLang="zh-CN" sz="600" kern="0" dirty="0">
                <a:solidFill>
                  <a:srgbClr val="000000"/>
                </a:solidFill>
                <a:latin typeface="微软雅黑" panose="020B0503020204020204" pitchFamily="34" charset="-122"/>
                <a:ea typeface="微软雅黑" panose="020B0503020204020204" pitchFamily="34" charset="-122"/>
              </a:rPr>
              <a:t>14</a:t>
            </a:r>
            <a:r>
              <a:rPr lang="zh-CN" altLang="en-US" sz="600" kern="0" dirty="0">
                <a:solidFill>
                  <a:srgbClr val="000000"/>
                </a:solidFill>
                <a:latin typeface="微软雅黑" panose="020B0503020204020204" pitchFamily="34" charset="-122"/>
                <a:ea typeface="微软雅黑" panose="020B0503020204020204" pitchFamily="34" charset="-122"/>
              </a:rPr>
              <a:t>岁以下高发，严重影响儿童身体健康，对长期劳动力造成巨大损失</a:t>
            </a:r>
            <a:endParaRPr lang="zh-CN" altLang="en-US" sz="600" kern="0" dirty="0">
              <a:solidFill>
                <a:srgbClr val="000000"/>
              </a:solidFill>
              <a:latin typeface="微软雅黑" panose="020B0503020204020204" pitchFamily="34" charset="-122"/>
              <a:ea typeface="微软雅黑" panose="020B0503020204020204" pitchFamily="34" charset="-122"/>
            </a:endParaRPr>
          </a:p>
        </p:txBody>
      </p:sp>
      <p:sp>
        <p:nvSpPr>
          <p:cNvPr id="42" name="文本框 41"/>
          <p:cNvSpPr txBox="1"/>
          <p:nvPr/>
        </p:nvSpPr>
        <p:spPr bwMode="gray">
          <a:xfrm>
            <a:off x="2988310" y="605813"/>
            <a:ext cx="2700655" cy="1066376"/>
          </a:xfrm>
          <a:prstGeom prst="rect">
            <a:avLst/>
          </a:prstGeom>
          <a:ln w="6350">
            <a:solidFill>
              <a:srgbClr val="FFFFFF">
                <a:lumMod val="50000"/>
              </a:srgbClr>
            </a:solidFill>
          </a:ln>
        </p:spPr>
        <p:txBody>
          <a:bodyPr wrap="square" lIns="18203" tIns="18203" rIns="18203" bIns="18203" rtlCol="0">
            <a:noAutofit/>
          </a:bodyPr>
          <a:lstStyle/>
          <a:p>
            <a:pPr marL="86995" indent="-86995" defTabSz="462280">
              <a:lnSpc>
                <a:spcPct val="130000"/>
              </a:lnSpc>
              <a:spcAft>
                <a:spcPts val="305"/>
              </a:spcAft>
              <a:buFont typeface="Arial" panose="020B0604020202020204" pitchFamily="34" charset="0"/>
              <a:buChar char="•"/>
              <a:defRPr/>
            </a:pPr>
            <a:r>
              <a:rPr lang="zh-CN" altLang="en-US" sz="600" kern="0" dirty="0">
                <a:solidFill>
                  <a:srgbClr val="000000"/>
                </a:solidFill>
                <a:latin typeface="微软雅黑" panose="020B0503020204020204" pitchFamily="34" charset="-122"/>
                <a:ea typeface="微软雅黑" panose="020B0503020204020204" pitchFamily="34" charset="-122"/>
              </a:rPr>
              <a:t>保障儿童用药是保基本的重要部分 </a:t>
            </a:r>
            <a:endParaRPr lang="en-US" altLang="zh-CN" sz="600" kern="0" dirty="0">
              <a:solidFill>
                <a:srgbClr val="000000"/>
              </a:solidFill>
              <a:latin typeface="微软雅黑" panose="020B0503020204020204" pitchFamily="34" charset="-122"/>
              <a:ea typeface="微软雅黑" panose="020B0503020204020204" pitchFamily="34" charset="-122"/>
            </a:endParaRPr>
          </a:p>
          <a:p>
            <a:pPr marL="86995" indent="-86995" defTabSz="462280">
              <a:lnSpc>
                <a:spcPct val="130000"/>
              </a:lnSpc>
              <a:spcAft>
                <a:spcPts val="305"/>
              </a:spcAft>
              <a:buFont typeface="Arial" panose="020B0604020202020204" pitchFamily="34" charset="0"/>
              <a:buChar char="•"/>
              <a:defRPr/>
            </a:pPr>
            <a:r>
              <a:rPr lang="zh-CN" altLang="en-US" sz="600" kern="0" dirty="0">
                <a:solidFill>
                  <a:srgbClr val="000000"/>
                </a:solidFill>
                <a:latin typeface="微软雅黑" panose="020B0503020204020204" pitchFamily="34" charset="-122"/>
                <a:ea typeface="微软雅黑" panose="020B0503020204020204" pitchFamily="34" charset="-122"/>
              </a:rPr>
              <a:t>适应症人群少，基金影响有限</a:t>
            </a:r>
            <a:endParaRPr lang="en-US" altLang="zh-CN" sz="600" kern="0" dirty="0">
              <a:solidFill>
                <a:srgbClr val="000000"/>
              </a:solidFill>
              <a:latin typeface="微软雅黑" panose="020B0503020204020204" pitchFamily="34" charset="-122"/>
              <a:ea typeface="微软雅黑" panose="020B0503020204020204" pitchFamily="34" charset="-122"/>
            </a:endParaRPr>
          </a:p>
          <a:p>
            <a:pPr marL="86995" indent="-86995" defTabSz="462280">
              <a:lnSpc>
                <a:spcPct val="130000"/>
              </a:lnSpc>
              <a:spcAft>
                <a:spcPts val="305"/>
              </a:spcAft>
              <a:buFont typeface="Arial" panose="020B0604020202020204" pitchFamily="34" charset="0"/>
              <a:buChar char="•"/>
              <a:defRPr/>
            </a:pPr>
            <a:r>
              <a:rPr lang="zh-CN" altLang="en-US" sz="600" kern="0" dirty="0">
                <a:solidFill>
                  <a:srgbClr val="000000"/>
                </a:solidFill>
                <a:latin typeface="微软雅黑" panose="020B0503020204020204" pitchFamily="34" charset="-122"/>
                <a:ea typeface="微软雅黑" panose="020B0503020204020204" pitchFamily="34" charset="-122"/>
              </a:rPr>
              <a:t>儿童用药依从性高，不存在滥用风险</a:t>
            </a:r>
            <a:endParaRPr lang="zh-CN" altLang="en-US" sz="600" kern="0" dirty="0">
              <a:solidFill>
                <a:srgbClr val="000000"/>
              </a:solidFill>
              <a:latin typeface="微软雅黑" panose="020B0503020204020204" pitchFamily="34" charset="-122"/>
              <a:ea typeface="微软雅黑" panose="020B0503020204020204" pitchFamily="34" charset="-122"/>
            </a:endParaRPr>
          </a:p>
        </p:txBody>
      </p:sp>
      <p:sp>
        <p:nvSpPr>
          <p:cNvPr id="43" name="文本框 42"/>
          <p:cNvSpPr txBox="1"/>
          <p:nvPr/>
        </p:nvSpPr>
        <p:spPr bwMode="gray">
          <a:xfrm>
            <a:off x="214965" y="1954746"/>
            <a:ext cx="2699685" cy="1007952"/>
          </a:xfrm>
          <a:prstGeom prst="rect">
            <a:avLst/>
          </a:prstGeom>
          <a:ln w="6350">
            <a:solidFill>
              <a:srgbClr val="FFFFFF">
                <a:lumMod val="50000"/>
              </a:srgbClr>
            </a:solidFill>
          </a:ln>
        </p:spPr>
        <p:txBody>
          <a:bodyPr wrap="square" lIns="18203" tIns="18203" rIns="18203" bIns="18203" rtlCol="0" anchor="ctr">
            <a:noAutofit/>
          </a:bodyPr>
          <a:lstStyle/>
          <a:p>
            <a:pPr marL="86995" indent="-86995" defTabSz="462280">
              <a:lnSpc>
                <a:spcPct val="130000"/>
              </a:lnSpc>
              <a:spcAft>
                <a:spcPts val="305"/>
              </a:spcAft>
              <a:buFont typeface="Arial" panose="020B0604020202020204" pitchFamily="34" charset="0"/>
              <a:buChar char="•"/>
              <a:defRPr/>
            </a:pPr>
            <a:r>
              <a:rPr lang="zh-CN" altLang="en-US" sz="600" kern="0" dirty="0">
                <a:solidFill>
                  <a:srgbClr val="000000"/>
                </a:solidFill>
                <a:latin typeface="微软雅黑" panose="020B0503020204020204" pitchFamily="34" charset="-122"/>
                <a:ea typeface="微软雅黑" panose="020B0503020204020204" pitchFamily="34" charset="-122"/>
              </a:rPr>
              <a:t>弥补了药品目录中无相同机制、相同适应症（儿童复发性或难治性急性淋巴细胞白血病）的药物短板，为临床治疗用药提供了更多的选择</a:t>
            </a:r>
            <a:endParaRPr lang="zh-CN" altLang="en-US" sz="600" kern="0" dirty="0">
              <a:solidFill>
                <a:srgbClr val="000000"/>
              </a:solidFill>
              <a:latin typeface="微软雅黑" panose="020B0503020204020204" pitchFamily="34" charset="-122"/>
              <a:ea typeface="微软雅黑" panose="020B0503020204020204" pitchFamily="34" charset="-122"/>
            </a:endParaRPr>
          </a:p>
        </p:txBody>
      </p:sp>
      <p:sp>
        <p:nvSpPr>
          <p:cNvPr id="46" name="文本框 45"/>
          <p:cNvSpPr txBox="1"/>
          <p:nvPr/>
        </p:nvSpPr>
        <p:spPr bwMode="gray">
          <a:xfrm>
            <a:off x="2988332" y="1959901"/>
            <a:ext cx="2699685" cy="997542"/>
          </a:xfrm>
          <a:prstGeom prst="rect">
            <a:avLst/>
          </a:prstGeom>
          <a:ln w="6350">
            <a:solidFill>
              <a:srgbClr val="FFFFFF">
                <a:lumMod val="50000"/>
              </a:srgbClr>
            </a:solidFill>
          </a:ln>
        </p:spPr>
        <p:txBody>
          <a:bodyPr wrap="square" lIns="18203" tIns="18203" rIns="18203" bIns="18203" rtlCol="0" anchor="ctr">
            <a:noAutofit/>
          </a:bodyPr>
          <a:lstStyle>
            <a:defPPr>
              <a:defRPr lang="en-US"/>
            </a:defPPr>
            <a:lvl1pPr marL="171450" indent="-171450">
              <a:lnSpc>
                <a:spcPct val="130000"/>
              </a:lnSpc>
              <a:spcAft>
                <a:spcPts val="600"/>
              </a:spcAft>
              <a:buFont typeface="Arial" panose="020B0604020202020204" pitchFamily="34" charset="0"/>
              <a:buChar char="•"/>
              <a:defRPr sz="1300">
                <a:latin typeface="微软雅黑" panose="020B0503020204020204" pitchFamily="34" charset="-122"/>
                <a:ea typeface="微软雅黑" panose="020B0503020204020204" pitchFamily="34" charset="-122"/>
              </a:defRPr>
            </a:lvl1pPr>
          </a:lstStyle>
          <a:p>
            <a:pPr marL="86995" indent="-86995" defTabSz="462280">
              <a:spcAft>
                <a:spcPts val="305"/>
              </a:spcAft>
              <a:defRPr/>
            </a:pPr>
            <a:r>
              <a:rPr lang="zh-CN" altLang="en-US" sz="600" kern="0" dirty="0">
                <a:solidFill>
                  <a:srgbClr val="000000"/>
                </a:solidFill>
              </a:rPr>
              <a:t>复发</a:t>
            </a:r>
            <a:r>
              <a:rPr lang="en-US" altLang="zh-CN" sz="600" kern="0" dirty="0">
                <a:solidFill>
                  <a:srgbClr val="000000"/>
                </a:solidFill>
              </a:rPr>
              <a:t>/</a:t>
            </a:r>
            <a:r>
              <a:rPr lang="zh-CN" altLang="en-US" sz="600" kern="0" dirty="0">
                <a:solidFill>
                  <a:srgbClr val="000000"/>
                </a:solidFill>
              </a:rPr>
              <a:t>难治性儿童</a:t>
            </a:r>
            <a:r>
              <a:rPr lang="en-US" altLang="zh-CN" sz="600" kern="0" dirty="0">
                <a:solidFill>
                  <a:srgbClr val="000000"/>
                </a:solidFill>
              </a:rPr>
              <a:t>ALL</a:t>
            </a:r>
            <a:r>
              <a:rPr lang="zh-CN" altLang="en-US" sz="600" kern="0" dirty="0">
                <a:solidFill>
                  <a:srgbClr val="000000"/>
                </a:solidFill>
              </a:rPr>
              <a:t>患者人群有限，每年仅</a:t>
            </a:r>
            <a:r>
              <a:rPr lang="en-US" altLang="zh-CN" sz="600" kern="0" dirty="0">
                <a:solidFill>
                  <a:srgbClr val="000000"/>
                </a:solidFill>
              </a:rPr>
              <a:t>2000</a:t>
            </a:r>
            <a:r>
              <a:rPr lang="zh-CN" altLang="en-US" sz="600" kern="0" dirty="0">
                <a:solidFill>
                  <a:srgbClr val="000000"/>
                </a:solidFill>
              </a:rPr>
              <a:t>人；用于</a:t>
            </a:r>
            <a:r>
              <a:rPr lang="en-US" altLang="zh-CN" sz="600" kern="0" dirty="0">
                <a:solidFill>
                  <a:srgbClr val="000000"/>
                </a:solidFill>
              </a:rPr>
              <a:t>ALL</a:t>
            </a:r>
            <a:r>
              <a:rPr lang="zh-CN" altLang="en-US" sz="600" kern="0" dirty="0">
                <a:solidFill>
                  <a:srgbClr val="000000"/>
                </a:solidFill>
              </a:rPr>
              <a:t>的诱导治疗，实际使用仅</a:t>
            </a:r>
            <a:r>
              <a:rPr lang="en-US" altLang="zh-CN" sz="600" kern="0" dirty="0">
                <a:solidFill>
                  <a:srgbClr val="000000"/>
                </a:solidFill>
              </a:rPr>
              <a:t>1-2</a:t>
            </a:r>
            <a:r>
              <a:rPr lang="zh-CN" altLang="en-US" sz="600" kern="0" dirty="0">
                <a:solidFill>
                  <a:srgbClr val="000000"/>
                </a:solidFill>
              </a:rPr>
              <a:t>周期，预算影响很小</a:t>
            </a:r>
            <a:endParaRPr lang="en-US" altLang="zh-CN" sz="600" kern="0" dirty="0">
              <a:solidFill>
                <a:srgbClr val="000000"/>
              </a:solidFill>
            </a:endParaRPr>
          </a:p>
          <a:p>
            <a:pPr marL="86995" indent="-86995" defTabSz="462280">
              <a:spcAft>
                <a:spcPts val="305"/>
              </a:spcAft>
              <a:defRPr/>
            </a:pPr>
            <a:r>
              <a:rPr lang="zh-CN" altLang="en-US" sz="600" kern="0" dirty="0">
                <a:solidFill>
                  <a:srgbClr val="000000"/>
                </a:solidFill>
              </a:rPr>
              <a:t>儿童</a:t>
            </a:r>
            <a:r>
              <a:rPr lang="en-US" altLang="zh-CN" sz="600" kern="0" dirty="0">
                <a:solidFill>
                  <a:srgbClr val="000000"/>
                </a:solidFill>
              </a:rPr>
              <a:t>ALL</a:t>
            </a:r>
            <a:r>
              <a:rPr lang="zh-CN" altLang="en-US" sz="600" kern="0" dirty="0">
                <a:solidFill>
                  <a:srgbClr val="000000"/>
                </a:solidFill>
              </a:rPr>
              <a:t>诊断明确，复发或难治患者有较明确的临床指征，医保经办审核难度小，且是住院用药，医保管理难度低，无临床滥用风险，潜在超说明书用药可能性小</a:t>
            </a:r>
            <a:endParaRPr lang="zh-CN" altLang="en-US" sz="600" kern="0" dirty="0">
              <a:solidFill>
                <a:srgbClr val="000000"/>
              </a:solidFill>
            </a:endParaRPr>
          </a:p>
        </p:txBody>
      </p:sp>
      <p:sp>
        <p:nvSpPr>
          <p:cNvPr id="3" name="文本框 2"/>
          <p:cNvSpPr txBox="1"/>
          <p:nvPr/>
        </p:nvSpPr>
        <p:spPr>
          <a:xfrm>
            <a:off x="274955" y="114300"/>
            <a:ext cx="4793615" cy="247760"/>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氯法拉滨完全符合“保基本”的原则，基金预算影响小</a:t>
            </a:r>
            <a:endPar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236942" y="962511"/>
            <a:ext cx="1681963" cy="1353166"/>
          </a:xfrm>
          <a:prstGeom prst="rect">
            <a:avLst/>
          </a:prstGeom>
        </p:spPr>
      </p:pic>
      <p:pic>
        <p:nvPicPr>
          <p:cNvPr id="11" name="图片 10" descr="文本&#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555" y="266979"/>
            <a:ext cx="1940948" cy="551116"/>
          </a:xfrm>
          <a:prstGeom prst="rect">
            <a:avLst/>
          </a:prstGeom>
        </p:spPr>
      </p:pic>
      <p:sp>
        <p:nvSpPr>
          <p:cNvPr id="13" name="文本框 12"/>
          <p:cNvSpPr txBox="1"/>
          <p:nvPr/>
        </p:nvSpPr>
        <p:spPr>
          <a:xfrm>
            <a:off x="2009046" y="1156734"/>
            <a:ext cx="2805326" cy="830997"/>
          </a:xfrm>
          <a:prstGeom prst="rect">
            <a:avLst/>
          </a:prstGeom>
          <a:noFill/>
        </p:spPr>
        <p:txBody>
          <a:bodyPr wrap="square">
            <a:spAutoFit/>
          </a:bodyPr>
          <a:lstStyle/>
          <a:p>
            <a:r>
              <a:rPr lang="zh-CN" altLang="en-US" sz="1200" b="1" dirty="0">
                <a:effectLst/>
                <a:latin typeface="微软雅黑" panose="020B0503020204020204" pitchFamily="34" charset="-122"/>
                <a:ea typeface="微软雅黑" panose="020B0503020204020204" pitchFamily="34" charset="-122"/>
                <a:cs typeface="Times New Roman" panose="02020603050405020304" pitchFamily="18" charset="0"/>
              </a:rPr>
              <a:t>氯法拉滨：</a:t>
            </a:r>
            <a:endParaRPr lang="en-US" altLang="zh-CN" sz="1200" b="1" dirty="0">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200" b="1" dirty="0">
              <a:effectLst/>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200" b="1" dirty="0">
                <a:effectLst/>
                <a:latin typeface="微软雅黑" panose="020B0503020204020204" pitchFamily="34" charset="-122"/>
                <a:ea typeface="微软雅黑" panose="020B0503020204020204" pitchFamily="34" charset="-122"/>
                <a:cs typeface="Times New Roman" panose="02020603050405020304" pitchFamily="18" charset="0"/>
              </a:rPr>
              <a:t>为中国</a:t>
            </a:r>
            <a:r>
              <a:rPr lang="zh-CN" altLang="en-US" sz="1200" b="1" dirty="0">
                <a:effectLst/>
                <a:latin typeface="微软雅黑" panose="020B0503020204020204" pitchFamily="34" charset="-122"/>
                <a:ea typeface="微软雅黑" panose="020B0503020204020204" pitchFamily="34" charset="-122"/>
                <a:cs typeface="Times New Roman" panose="02020603050405020304" pitchFamily="18" charset="0"/>
              </a:rPr>
              <a:t>儿童复发或</a:t>
            </a:r>
            <a:r>
              <a:rPr lang="zh-CN" altLang="zh-CN" sz="1200" b="1" dirty="0">
                <a:effectLst/>
                <a:latin typeface="微软雅黑" panose="020B0503020204020204" pitchFamily="34" charset="-122"/>
                <a:ea typeface="微软雅黑" panose="020B0503020204020204" pitchFamily="34" charset="-122"/>
                <a:cs typeface="Times New Roman" panose="02020603050405020304" pitchFamily="18" charset="0"/>
              </a:rPr>
              <a:t>难治性</a:t>
            </a:r>
            <a:r>
              <a:rPr lang="en-US" altLang="zh-CN" sz="1200" b="1" dirty="0">
                <a:effectLst/>
                <a:latin typeface="微软雅黑" panose="020B0503020204020204" pitchFamily="34" charset="-122"/>
                <a:ea typeface="微软雅黑" panose="020B0503020204020204" pitchFamily="34" charset="-122"/>
                <a:cs typeface="Times New Roman" panose="02020603050405020304" pitchFamily="18" charset="0"/>
              </a:rPr>
              <a:t>ALL</a:t>
            </a:r>
            <a:r>
              <a:rPr lang="zh-CN" altLang="zh-CN" sz="1200" b="1" dirty="0">
                <a:effectLst/>
                <a:latin typeface="微软雅黑" panose="020B0503020204020204" pitchFamily="34" charset="-122"/>
                <a:ea typeface="微软雅黑" panose="020B0503020204020204" pitchFamily="34" charset="-122"/>
                <a:cs typeface="Times New Roman" panose="02020603050405020304" pitchFamily="18" charset="0"/>
              </a:rPr>
              <a:t>患</a:t>
            </a:r>
            <a:r>
              <a:rPr lang="zh-CN" altLang="en-US" sz="1200" b="1" dirty="0">
                <a:effectLst/>
                <a:latin typeface="微软雅黑" panose="020B0503020204020204" pitchFamily="34" charset="-122"/>
                <a:ea typeface="微软雅黑" panose="020B0503020204020204" pitchFamily="34" charset="-122"/>
                <a:cs typeface="Times New Roman" panose="02020603050405020304" pitchFamily="18" charset="0"/>
              </a:rPr>
              <a:t>者</a:t>
            </a:r>
            <a:r>
              <a:rPr lang="zh-CN" altLang="zh-CN" sz="1200" b="1" dirty="0">
                <a:effectLst/>
                <a:latin typeface="微软雅黑" panose="020B0503020204020204" pitchFamily="34" charset="-122"/>
                <a:ea typeface="微软雅黑" panose="020B0503020204020204" pitchFamily="34" charset="-122"/>
                <a:cs typeface="Times New Roman" panose="02020603050405020304" pitchFamily="18" charset="0"/>
              </a:rPr>
              <a:t>提供更多治疗机会</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hinkcellActiveDocDoNotDelete"/>
</p:tagLst>
</file>

<file path=ppt/tags/tag3.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COMMONDATA" val="eyJoZGlkIjoiYzA3MzZmOTdkNGYzMGRiMGM0Yzg3NzMyMTc0ZTlkNzMifQ=="/>
  <p:tag name="KSO_WPP_MARK_KEY" val="8153413a-04ad-4018-8244-19558f52c5cd"/>
</p:tagLst>
</file>

<file path=ppt/theme/theme1.xml><?xml version="1.0" encoding="utf-8"?>
<a:theme xmlns:a="http://schemas.openxmlformats.org/drawingml/2006/main" name="1_Office Theme">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0hv0br05">
      <a:majorFont>
        <a:latin typeface="思源黑体 CN Light"/>
        <a:ea typeface="思源黑体 CN Light"/>
        <a:cs typeface=""/>
      </a:majorFont>
      <a:minorFont>
        <a:latin typeface="思源黑体 CN Light"/>
        <a:ea typeface="思源黑体 CN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3836</Words>
  <Application>WPS 演示</Application>
  <PresentationFormat>自定义</PresentationFormat>
  <Paragraphs>200</Paragraphs>
  <Slides>9</Slides>
  <Notes>8</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9</vt:i4>
      </vt:variant>
    </vt:vector>
  </HeadingPairs>
  <TitlesOfParts>
    <vt:vector size="25" baseType="lpstr">
      <vt:lpstr>Arial</vt:lpstr>
      <vt:lpstr>宋体</vt:lpstr>
      <vt:lpstr>Wingdings</vt:lpstr>
      <vt:lpstr>Arial Black</vt:lpstr>
      <vt:lpstr>微软雅黑</vt:lpstr>
      <vt:lpstr>等线</vt:lpstr>
      <vt:lpstr>思源黑体 CN Light</vt:lpstr>
      <vt:lpstr>Arial</vt:lpstr>
      <vt:lpstr>Times New Roman</vt:lpstr>
      <vt:lpstr>Arial Unicode MS</vt:lpstr>
      <vt:lpstr>黑体</vt:lpstr>
      <vt:lpstr>Calibri</vt:lpstr>
      <vt:lpstr>1_Office Theme</vt:lpstr>
      <vt:lpstr>TCLayout.ActiveDocument.1</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姚禹</dc:creator>
  <cp:lastModifiedBy>许倩</cp:lastModifiedBy>
  <cp:revision>320</cp:revision>
  <dcterms:created xsi:type="dcterms:W3CDTF">2022-06-20T23:44:00Z</dcterms:created>
  <dcterms:modified xsi:type="dcterms:W3CDTF">2026-06-09T07:02:19Z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2022-06-30T19:15:59Z</vt:filetime>
  </property>
  <property fmtid="{D5CDD505-2E9C-101B-9397-08002B2CF9AE}" pid="4" name="ICV">
    <vt:lpwstr>311D0788F7B242A98DEC697404E8B11D_13</vt:lpwstr>
  </property>
  <property fmtid="{D5CDD505-2E9C-101B-9397-08002B2CF9AE}" pid="5" name="KSOProductBuildVer">
    <vt:lpwstr>2052-12.1.0.26895</vt:lpwstr>
  </property>
  <property fmtid="{D5CDD505-2E9C-101B-9397-08002B2CF9AE}" pid="6" name="commondata">
    <vt:lpwstr>eyJoZGlkIjoiYTMwMGFkMjg1MjczYjg2OGM1ZTY2ZTZmZDk2Nzk2MWYifQ==</vt:lpwstr>
  </property>
</Properties>
</file>