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diagrams/colors1.xml" ContentType="application/vnd.openxmlformats-officedocument.drawingml.diagramColors+xml"/>
  <Override PartName="/ppt/diagrams/colors2.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4">
  <p:sldMasterIdLst>
    <p:sldMasterId id="2147483648" r:id="rId1"/>
    <p:sldMasterId id="2147483652" r:id="rId3"/>
  </p:sldMasterIdLst>
  <p:notesMasterIdLst>
    <p:notesMasterId r:id="rId5"/>
  </p:notesMasterIdLst>
  <p:handoutMasterIdLst>
    <p:handoutMasterId r:id="rId16"/>
  </p:handoutMasterIdLst>
  <p:sldIdLst>
    <p:sldId id="394" r:id="rId4"/>
    <p:sldId id="692" r:id="rId6"/>
    <p:sldId id="694" r:id="rId7"/>
    <p:sldId id="696" r:id="rId8"/>
    <p:sldId id="702" r:id="rId9"/>
    <p:sldId id="700" r:id="rId10"/>
    <p:sldId id="698" r:id="rId11"/>
    <p:sldId id="701" r:id="rId12"/>
    <p:sldId id="699" r:id="rId13"/>
    <p:sldId id="689" r:id="rId14"/>
    <p:sldId id="690" r:id="rId15"/>
  </p:sldIdLst>
  <p:sldSz cx="12192000" cy="6858000"/>
  <p:notesSz cx="9939020" cy="6807200"/>
  <p:custDataLst>
    <p:tags r:id="rId2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01" userDrawn="1">
          <p15:clr>
            <a:srgbClr val="A4A3A4"/>
          </p15:clr>
        </p15:guide>
        <p15:guide id="2" pos="379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angliu" initials="z"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465AC"/>
    <a:srgbClr val="205998"/>
    <a:srgbClr val="672C94"/>
    <a:srgbClr val="6E358B"/>
    <a:srgbClr val="A365D1"/>
    <a:srgbClr val="341D67"/>
    <a:srgbClr val="004097"/>
    <a:srgbClr val="286FBE"/>
    <a:srgbClr val="A50021"/>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94" autoAdjust="0"/>
    <p:restoredTop sz="95934" autoAdjust="0"/>
  </p:normalViewPr>
  <p:slideViewPr>
    <p:cSldViewPr snapToGrid="0" showGuides="1">
      <p:cViewPr varScale="1">
        <p:scale>
          <a:sx n="113" d="100"/>
          <a:sy n="113" d="100"/>
        </p:scale>
        <p:origin x="-714" y="-108"/>
      </p:cViewPr>
      <p:guideLst>
        <p:guide orient="horz" pos="2101"/>
        <p:guide pos="3794"/>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2928" y="-84"/>
      </p:cViewPr>
      <p:guideLst>
        <p:guide orient="horz" pos="2086"/>
        <p:guide pos="3092"/>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1" Type="http://schemas.openxmlformats.org/officeDocument/2006/relationships/tags" Target="tags/tag13.xml"/><Relationship Id="rId20" Type="http://schemas.openxmlformats.org/officeDocument/2006/relationships/commentAuthors" Target="commentAuthors.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handoutMaster" Target="handoutMasters/handoutMaster1.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alignNode1">
    <dgm:fillClrLst meth="repeat">
      <a:schemeClr val="dk2"/>
    </dgm:fillClrLst>
    <dgm:linClrLst meth="repeat">
      <a:schemeClr val="dk2"/>
    </dgm:linClrLst>
    <dgm:effectClrLst/>
    <dgm:txLinClrLst/>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node0">
    <dgm:fillClrLst meth="repeat">
      <a:schemeClr val="dk2"/>
    </dgm:fillClrLst>
    <dgm:linClrLst meth="repeat">
      <a:schemeClr val="lt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alignNode1">
    <dgm:fillClrLst meth="repeat">
      <a:schemeClr val="dk2"/>
    </dgm:fillClrLst>
    <dgm:linClrLst meth="repeat">
      <a:schemeClr val="dk2"/>
    </dgm:linClrLst>
    <dgm:effectClrLst/>
    <dgm:txLinClrLst/>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node0">
    <dgm:fillClrLst meth="repeat">
      <a:schemeClr val="dk2"/>
    </dgm:fillClrLst>
    <dgm:linClrLst meth="repeat">
      <a:schemeClr val="lt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677571EA-9B60-4FE0-B653-7755EC44810A}" type="doc">
      <dgm:prSet loTypeId="urn:microsoft.com/office/officeart/2005/8/layout/vList5" loCatId="list" qsTypeId="urn:microsoft.com/office/officeart/2005/8/quickstyle/simple1" qsCatId="simple" csTypeId="urn:microsoft.com/office/officeart/2005/8/colors/accent0_3" csCatId="mainScheme" phldr="1"/>
      <dgm:spPr/>
      <dgm:t>
        <a:bodyPr/>
        <a:lstStyle/>
        <a:p>
          <a:endParaRPr lang="zh-CN" altLang="en-US"/>
        </a:p>
      </dgm:t>
    </dgm:pt>
    <dgm:pt modelId="{0AF23656-C9B2-4B66-B810-2DE6F4918E67}">
      <dgm:prSet custT="1"/>
      <dgm:spPr>
        <a:gradFill rotWithShape="0">
          <a:gsLst>
            <a:gs pos="0">
              <a:schemeClr val="accent1">
                <a:lumMod val="5000"/>
                <a:lumOff val="95000"/>
                <a:alpha val="50000"/>
              </a:schemeClr>
            </a:gs>
            <a:gs pos="82000">
              <a:srgbClr val="004097"/>
            </a:gs>
          </a:gsLst>
          <a:lin ang="10800000" scaled="1"/>
        </a:gradFill>
        <a:ln>
          <a:noFill/>
        </a:ln>
      </dgm:spPr>
      <dgm:t>
        <a:bodyPr/>
        <a:lstStyle/>
        <a:p>
          <a:pPr algn="l" rtl="0"/>
          <a:r>
            <a:rPr kumimoji="1" lang="en-US" sz="2800" b="1" dirty="0" smtClean="0"/>
            <a:t>01  </a:t>
          </a:r>
          <a:r>
            <a:rPr kumimoji="1" lang="zh-CN" sz="2800" b="1" dirty="0" smtClean="0"/>
            <a:t>基本信息</a:t>
          </a:r>
          <a:endParaRPr lang="zh-CN" sz="2800" dirty="0"/>
        </a:p>
      </dgm:t>
    </dgm:pt>
    <dgm:pt modelId="{1E07B10D-CB99-41C9-BA81-464C46C8D3B4}" cxnId="{AA86A048-F0E6-4088-A4F1-C187B86206A9}" type="parTrans">
      <dgm:prSet/>
      <dgm:spPr/>
      <dgm:t>
        <a:bodyPr/>
        <a:lstStyle/>
        <a:p>
          <a:endParaRPr lang="zh-CN" altLang="en-US"/>
        </a:p>
      </dgm:t>
    </dgm:pt>
    <dgm:pt modelId="{52B2D4CB-F6FC-419A-8536-8A1239E1172E}" cxnId="{AA86A048-F0E6-4088-A4F1-C187B86206A9}" type="sibTrans">
      <dgm:prSet/>
      <dgm:spPr/>
      <dgm:t>
        <a:bodyPr/>
        <a:lstStyle/>
        <a:p>
          <a:endParaRPr lang="zh-CN" altLang="en-US"/>
        </a:p>
      </dgm:t>
    </dgm:pt>
    <dgm:pt modelId="{13D40A3B-D374-4E53-AE18-C8D97B8231C0}">
      <dgm:prSet custT="1"/>
      <dgm:spPr>
        <a:gradFill rotWithShape="0">
          <a:gsLst>
            <a:gs pos="0">
              <a:schemeClr val="accent1">
                <a:lumMod val="5000"/>
                <a:lumOff val="95000"/>
                <a:alpha val="50000"/>
              </a:schemeClr>
            </a:gs>
            <a:gs pos="82000">
              <a:srgbClr val="004097"/>
            </a:gs>
          </a:gsLst>
          <a:lin ang="10800000" scaled="1"/>
        </a:gradFill>
        <a:ln>
          <a:noFill/>
        </a:ln>
      </dgm:spPr>
      <dgm:t>
        <a:bodyPr/>
        <a:lstStyle/>
        <a:p>
          <a:pPr algn="l" rtl="0"/>
          <a:r>
            <a:rPr kumimoji="1" lang="en-US" sz="2800" b="1" dirty="0" smtClean="0"/>
            <a:t>02  </a:t>
          </a:r>
          <a:r>
            <a:rPr kumimoji="1" lang="zh-CN" sz="2800" b="1" dirty="0" smtClean="0"/>
            <a:t>安全性</a:t>
          </a:r>
          <a:endParaRPr lang="zh-CN" sz="2800" dirty="0"/>
        </a:p>
      </dgm:t>
    </dgm:pt>
    <dgm:pt modelId="{7F54B529-9823-486A-AC0C-F90615B2D231}" cxnId="{265FB959-4697-4B1D-9DDA-D969A750BCB7}" type="parTrans">
      <dgm:prSet/>
      <dgm:spPr/>
      <dgm:t>
        <a:bodyPr/>
        <a:lstStyle/>
        <a:p>
          <a:endParaRPr lang="zh-CN" altLang="en-US"/>
        </a:p>
      </dgm:t>
    </dgm:pt>
    <dgm:pt modelId="{68EC411D-CEA3-4D60-9C53-C7E8076DE5C8}" cxnId="{265FB959-4697-4B1D-9DDA-D969A750BCB7}" type="sibTrans">
      <dgm:prSet/>
      <dgm:spPr/>
      <dgm:t>
        <a:bodyPr/>
        <a:lstStyle/>
        <a:p>
          <a:endParaRPr lang="zh-CN" altLang="en-US"/>
        </a:p>
      </dgm:t>
    </dgm:pt>
    <dgm:pt modelId="{01A8CD0A-FB71-4EA1-86C9-9DE93C0484FE}">
      <dgm:prSet custT="1"/>
      <dgm:spPr>
        <a:gradFill rotWithShape="0">
          <a:gsLst>
            <a:gs pos="0">
              <a:schemeClr val="accent1">
                <a:lumMod val="5000"/>
                <a:lumOff val="95000"/>
                <a:alpha val="50000"/>
              </a:schemeClr>
            </a:gs>
            <a:gs pos="82000">
              <a:srgbClr val="004097"/>
            </a:gs>
          </a:gsLst>
          <a:lin ang="10800000" scaled="1"/>
        </a:gradFill>
        <a:ln>
          <a:noFill/>
        </a:ln>
      </dgm:spPr>
      <dgm:t>
        <a:bodyPr/>
        <a:lstStyle/>
        <a:p>
          <a:pPr algn="l" rtl="0"/>
          <a:r>
            <a:rPr kumimoji="1" lang="en-US" sz="2800" b="1" dirty="0" smtClean="0"/>
            <a:t>03  </a:t>
          </a:r>
          <a:r>
            <a:rPr kumimoji="1" lang="zh-CN" sz="2800" b="1" dirty="0" smtClean="0"/>
            <a:t>有效性</a:t>
          </a:r>
          <a:endParaRPr lang="zh-CN" sz="2800" dirty="0"/>
        </a:p>
      </dgm:t>
    </dgm:pt>
    <dgm:pt modelId="{31BB1615-EFEA-4967-8C26-B148046C2D0B}" cxnId="{8E4E6094-814B-4152-8946-179219250A5E}" type="parTrans">
      <dgm:prSet/>
      <dgm:spPr/>
      <dgm:t>
        <a:bodyPr/>
        <a:lstStyle/>
        <a:p>
          <a:endParaRPr lang="zh-CN" altLang="en-US"/>
        </a:p>
      </dgm:t>
    </dgm:pt>
    <dgm:pt modelId="{3688C31E-B5FA-4CE3-A3C0-2F488DF30BEF}" cxnId="{8E4E6094-814B-4152-8946-179219250A5E}" type="sibTrans">
      <dgm:prSet/>
      <dgm:spPr/>
      <dgm:t>
        <a:bodyPr/>
        <a:lstStyle/>
        <a:p>
          <a:endParaRPr lang="zh-CN" altLang="en-US"/>
        </a:p>
      </dgm:t>
    </dgm:pt>
    <dgm:pt modelId="{06FF8D8A-71B9-4F93-A6E8-F4B6D79CDA59}">
      <dgm:prSet custT="1"/>
      <dgm:spPr>
        <a:gradFill rotWithShape="0">
          <a:gsLst>
            <a:gs pos="0">
              <a:schemeClr val="accent1">
                <a:lumMod val="5000"/>
                <a:lumOff val="95000"/>
                <a:alpha val="50000"/>
              </a:schemeClr>
            </a:gs>
            <a:gs pos="82000">
              <a:srgbClr val="004097"/>
            </a:gs>
          </a:gsLst>
          <a:lin ang="10800000" scaled="1"/>
        </a:gradFill>
        <a:ln>
          <a:noFill/>
        </a:ln>
      </dgm:spPr>
      <dgm:t>
        <a:bodyPr/>
        <a:lstStyle/>
        <a:p>
          <a:pPr algn="l" rtl="0"/>
          <a:r>
            <a:rPr kumimoji="1" lang="en-US" sz="2800" b="1" dirty="0" smtClean="0"/>
            <a:t>04  </a:t>
          </a:r>
          <a:r>
            <a:rPr kumimoji="1" lang="zh-CN" sz="2800" b="1" dirty="0" smtClean="0"/>
            <a:t>创新性</a:t>
          </a:r>
          <a:endParaRPr lang="zh-CN" sz="2800" dirty="0"/>
        </a:p>
      </dgm:t>
    </dgm:pt>
    <dgm:pt modelId="{F603464C-DA11-4B01-8625-FE951DF5B997}" cxnId="{89F2A812-F9C0-4811-9A6D-7F6EC069BC43}" type="parTrans">
      <dgm:prSet/>
      <dgm:spPr/>
      <dgm:t>
        <a:bodyPr/>
        <a:lstStyle/>
        <a:p>
          <a:endParaRPr lang="zh-CN" altLang="en-US"/>
        </a:p>
      </dgm:t>
    </dgm:pt>
    <dgm:pt modelId="{5EAFA080-A5D5-4EFD-A8CC-60A5B421CE49}" cxnId="{89F2A812-F9C0-4811-9A6D-7F6EC069BC43}" type="sibTrans">
      <dgm:prSet/>
      <dgm:spPr/>
      <dgm:t>
        <a:bodyPr/>
        <a:lstStyle/>
        <a:p>
          <a:endParaRPr lang="zh-CN" altLang="en-US"/>
        </a:p>
      </dgm:t>
    </dgm:pt>
    <dgm:pt modelId="{3A095CE0-7EB4-48B1-A6F4-0CAA17B43D3A}">
      <dgm:prSet custT="1"/>
      <dgm:spPr>
        <a:gradFill rotWithShape="0">
          <a:gsLst>
            <a:gs pos="0">
              <a:schemeClr val="accent1">
                <a:lumMod val="5000"/>
                <a:lumOff val="95000"/>
                <a:alpha val="50000"/>
              </a:schemeClr>
            </a:gs>
            <a:gs pos="82000">
              <a:srgbClr val="004097"/>
            </a:gs>
          </a:gsLst>
          <a:lin ang="10800000" scaled="1"/>
        </a:gradFill>
        <a:ln>
          <a:noFill/>
        </a:ln>
      </dgm:spPr>
      <dgm:t>
        <a:bodyPr/>
        <a:lstStyle/>
        <a:p>
          <a:pPr algn="l" rtl="0"/>
          <a:r>
            <a:rPr kumimoji="1" lang="en-US" sz="2800" b="1" dirty="0" smtClean="0"/>
            <a:t>05  </a:t>
          </a:r>
          <a:r>
            <a:rPr kumimoji="1" lang="zh-CN" sz="2800" b="1" dirty="0" smtClean="0"/>
            <a:t>公平性</a:t>
          </a:r>
          <a:endParaRPr lang="zh-CN" sz="2800" dirty="0"/>
        </a:p>
      </dgm:t>
    </dgm:pt>
    <dgm:pt modelId="{AFE16933-DB32-4F37-B5FE-3D8241A6CAC3}" cxnId="{4B22128A-1520-4647-A003-0248F3D4277C}" type="parTrans">
      <dgm:prSet/>
      <dgm:spPr/>
      <dgm:t>
        <a:bodyPr/>
        <a:lstStyle/>
        <a:p>
          <a:endParaRPr lang="zh-CN" altLang="en-US"/>
        </a:p>
      </dgm:t>
    </dgm:pt>
    <dgm:pt modelId="{1BAE9727-A80D-45D9-8746-584AA2EFE851}" cxnId="{4B22128A-1520-4647-A003-0248F3D4277C}" type="sibTrans">
      <dgm:prSet/>
      <dgm:spPr/>
      <dgm:t>
        <a:bodyPr/>
        <a:lstStyle/>
        <a:p>
          <a:endParaRPr lang="zh-CN" altLang="en-US"/>
        </a:p>
      </dgm:t>
    </dgm:pt>
    <dgm:pt modelId="{D014FDE0-1F49-453A-873C-F73DE5593EAC}" type="pres">
      <dgm:prSet presAssocID="{677571EA-9B60-4FE0-B653-7755EC44810A}" presName="Name0" presStyleCnt="0">
        <dgm:presLayoutVars>
          <dgm:dir/>
          <dgm:animLvl val="lvl"/>
          <dgm:resizeHandles val="exact"/>
        </dgm:presLayoutVars>
      </dgm:prSet>
      <dgm:spPr/>
      <dgm:t>
        <a:bodyPr/>
        <a:lstStyle/>
        <a:p>
          <a:endParaRPr lang="zh-CN" altLang="en-US"/>
        </a:p>
      </dgm:t>
    </dgm:pt>
    <dgm:pt modelId="{24554E62-A725-4E90-B2CD-1392DCB8FC7C}" type="pres">
      <dgm:prSet presAssocID="{0AF23656-C9B2-4B66-B810-2DE6F4918E67}" presName="linNode" presStyleCnt="0"/>
      <dgm:spPr/>
    </dgm:pt>
    <dgm:pt modelId="{B8086433-AEAB-4301-A56F-BFDC00BEF49E}" type="pres">
      <dgm:prSet presAssocID="{0AF23656-C9B2-4B66-B810-2DE6F4918E67}" presName="parentText" presStyleLbl="node1" presStyleIdx="0" presStyleCnt="5" custScaleX="254938" custScaleY="27996">
        <dgm:presLayoutVars>
          <dgm:chMax val="1"/>
          <dgm:bulletEnabled val="1"/>
        </dgm:presLayoutVars>
      </dgm:prSet>
      <dgm:spPr/>
      <dgm:t>
        <a:bodyPr/>
        <a:lstStyle/>
        <a:p>
          <a:endParaRPr lang="zh-CN" altLang="en-US"/>
        </a:p>
      </dgm:t>
    </dgm:pt>
    <dgm:pt modelId="{7DB9B35B-76EE-471C-BEDB-827A6F0FA3C8}" type="pres">
      <dgm:prSet presAssocID="{52B2D4CB-F6FC-419A-8536-8A1239E1172E}" presName="sp" presStyleCnt="0"/>
      <dgm:spPr/>
    </dgm:pt>
    <dgm:pt modelId="{6BA4D2F6-5480-4A53-83B9-A1E6A1932214}" type="pres">
      <dgm:prSet presAssocID="{13D40A3B-D374-4E53-AE18-C8D97B8231C0}" presName="linNode" presStyleCnt="0"/>
      <dgm:spPr/>
    </dgm:pt>
    <dgm:pt modelId="{D4232BF1-2DE4-40F5-9036-A0BB74BFEC04}" type="pres">
      <dgm:prSet presAssocID="{13D40A3B-D374-4E53-AE18-C8D97B8231C0}" presName="parentText" presStyleLbl="node1" presStyleIdx="1" presStyleCnt="5" custScaleX="254938" custScaleY="27996">
        <dgm:presLayoutVars>
          <dgm:chMax val="1"/>
          <dgm:bulletEnabled val="1"/>
        </dgm:presLayoutVars>
      </dgm:prSet>
      <dgm:spPr/>
      <dgm:t>
        <a:bodyPr/>
        <a:lstStyle/>
        <a:p>
          <a:endParaRPr lang="zh-CN" altLang="en-US"/>
        </a:p>
      </dgm:t>
    </dgm:pt>
    <dgm:pt modelId="{1699AB6A-28F2-42F9-A83E-E683A90C25C1}" type="pres">
      <dgm:prSet presAssocID="{68EC411D-CEA3-4D60-9C53-C7E8076DE5C8}" presName="sp" presStyleCnt="0"/>
      <dgm:spPr/>
    </dgm:pt>
    <dgm:pt modelId="{4AE6DC92-3395-4DF1-982F-33F317A888F4}" type="pres">
      <dgm:prSet presAssocID="{01A8CD0A-FB71-4EA1-86C9-9DE93C0484FE}" presName="linNode" presStyleCnt="0"/>
      <dgm:spPr/>
    </dgm:pt>
    <dgm:pt modelId="{C7F29A77-AC56-4746-AB4F-8462B8DCE968}" type="pres">
      <dgm:prSet presAssocID="{01A8CD0A-FB71-4EA1-86C9-9DE93C0484FE}" presName="parentText" presStyleLbl="node1" presStyleIdx="2" presStyleCnt="5" custScaleX="254938" custScaleY="27996">
        <dgm:presLayoutVars>
          <dgm:chMax val="1"/>
          <dgm:bulletEnabled val="1"/>
        </dgm:presLayoutVars>
      </dgm:prSet>
      <dgm:spPr/>
      <dgm:t>
        <a:bodyPr/>
        <a:lstStyle/>
        <a:p>
          <a:endParaRPr lang="zh-CN" altLang="en-US"/>
        </a:p>
      </dgm:t>
    </dgm:pt>
    <dgm:pt modelId="{4F44E8B8-A627-4A09-B1CA-B4E8C96471A3}" type="pres">
      <dgm:prSet presAssocID="{3688C31E-B5FA-4CE3-A3C0-2F488DF30BEF}" presName="sp" presStyleCnt="0"/>
      <dgm:spPr/>
    </dgm:pt>
    <dgm:pt modelId="{6FFAA3F6-AED3-4103-AF07-B33D04E13AF0}" type="pres">
      <dgm:prSet presAssocID="{06FF8D8A-71B9-4F93-A6E8-F4B6D79CDA59}" presName="linNode" presStyleCnt="0"/>
      <dgm:spPr/>
    </dgm:pt>
    <dgm:pt modelId="{29429567-6A52-49D7-9FEE-95EC8C7D4F83}" type="pres">
      <dgm:prSet presAssocID="{06FF8D8A-71B9-4F93-A6E8-F4B6D79CDA59}" presName="parentText" presStyleLbl="node1" presStyleIdx="3" presStyleCnt="5" custScaleX="254938" custScaleY="27996">
        <dgm:presLayoutVars>
          <dgm:chMax val="1"/>
          <dgm:bulletEnabled val="1"/>
        </dgm:presLayoutVars>
      </dgm:prSet>
      <dgm:spPr/>
      <dgm:t>
        <a:bodyPr/>
        <a:lstStyle/>
        <a:p>
          <a:endParaRPr lang="zh-CN" altLang="en-US"/>
        </a:p>
      </dgm:t>
    </dgm:pt>
    <dgm:pt modelId="{5E67991E-60C6-4A28-B068-14BC19D61DCF}" type="pres">
      <dgm:prSet presAssocID="{5EAFA080-A5D5-4EFD-A8CC-60A5B421CE49}" presName="sp" presStyleCnt="0"/>
      <dgm:spPr/>
    </dgm:pt>
    <dgm:pt modelId="{E517D1EF-2C04-498B-90B9-1C41BC6E290F}" type="pres">
      <dgm:prSet presAssocID="{3A095CE0-7EB4-48B1-A6F4-0CAA17B43D3A}" presName="linNode" presStyleCnt="0"/>
      <dgm:spPr/>
    </dgm:pt>
    <dgm:pt modelId="{B9E7177F-B5AF-48AA-8A1A-0F25B5FD41C4}" type="pres">
      <dgm:prSet presAssocID="{3A095CE0-7EB4-48B1-A6F4-0CAA17B43D3A}" presName="parentText" presStyleLbl="node1" presStyleIdx="4" presStyleCnt="5" custScaleX="254938" custScaleY="27996">
        <dgm:presLayoutVars>
          <dgm:chMax val="1"/>
          <dgm:bulletEnabled val="1"/>
        </dgm:presLayoutVars>
      </dgm:prSet>
      <dgm:spPr/>
      <dgm:t>
        <a:bodyPr/>
        <a:lstStyle/>
        <a:p>
          <a:endParaRPr lang="zh-CN" altLang="en-US"/>
        </a:p>
      </dgm:t>
    </dgm:pt>
  </dgm:ptLst>
  <dgm:cxnLst>
    <dgm:cxn modelId="{ABBDC694-E7F4-454A-8AD9-F00C68558ED6}" type="presOf" srcId="{0AF23656-C9B2-4B66-B810-2DE6F4918E67}" destId="{B8086433-AEAB-4301-A56F-BFDC00BEF49E}" srcOrd="0" destOrd="0" presId="urn:microsoft.com/office/officeart/2005/8/layout/vList5"/>
    <dgm:cxn modelId="{AA86A048-F0E6-4088-A4F1-C187B86206A9}" srcId="{677571EA-9B60-4FE0-B653-7755EC44810A}" destId="{0AF23656-C9B2-4B66-B810-2DE6F4918E67}" srcOrd="0" destOrd="0" parTransId="{1E07B10D-CB99-41C9-BA81-464C46C8D3B4}" sibTransId="{52B2D4CB-F6FC-419A-8536-8A1239E1172E}"/>
    <dgm:cxn modelId="{C14B30E6-93AA-4DFA-8A1A-73FE3A36E663}" type="presOf" srcId="{3A095CE0-7EB4-48B1-A6F4-0CAA17B43D3A}" destId="{B9E7177F-B5AF-48AA-8A1A-0F25B5FD41C4}" srcOrd="0" destOrd="0" presId="urn:microsoft.com/office/officeart/2005/8/layout/vList5"/>
    <dgm:cxn modelId="{265FB959-4697-4B1D-9DDA-D969A750BCB7}" srcId="{677571EA-9B60-4FE0-B653-7755EC44810A}" destId="{13D40A3B-D374-4E53-AE18-C8D97B8231C0}" srcOrd="1" destOrd="0" parTransId="{7F54B529-9823-486A-AC0C-F90615B2D231}" sibTransId="{68EC411D-CEA3-4D60-9C53-C7E8076DE5C8}"/>
    <dgm:cxn modelId="{0AD0DF8D-82C9-48AA-A067-93C2D7BA8CD6}" type="presOf" srcId="{677571EA-9B60-4FE0-B653-7755EC44810A}" destId="{D014FDE0-1F49-453A-873C-F73DE5593EAC}" srcOrd="0" destOrd="0" presId="urn:microsoft.com/office/officeart/2005/8/layout/vList5"/>
    <dgm:cxn modelId="{B0C7717C-27AA-41F9-8E74-B03861CDD6AF}" type="presOf" srcId="{06FF8D8A-71B9-4F93-A6E8-F4B6D79CDA59}" destId="{29429567-6A52-49D7-9FEE-95EC8C7D4F83}" srcOrd="0" destOrd="0" presId="urn:microsoft.com/office/officeart/2005/8/layout/vList5"/>
    <dgm:cxn modelId="{4B22128A-1520-4647-A003-0248F3D4277C}" srcId="{677571EA-9B60-4FE0-B653-7755EC44810A}" destId="{3A095CE0-7EB4-48B1-A6F4-0CAA17B43D3A}" srcOrd="4" destOrd="0" parTransId="{AFE16933-DB32-4F37-B5FE-3D8241A6CAC3}" sibTransId="{1BAE9727-A80D-45D9-8746-584AA2EFE851}"/>
    <dgm:cxn modelId="{89F2A812-F9C0-4811-9A6D-7F6EC069BC43}" srcId="{677571EA-9B60-4FE0-B653-7755EC44810A}" destId="{06FF8D8A-71B9-4F93-A6E8-F4B6D79CDA59}" srcOrd="3" destOrd="0" parTransId="{F603464C-DA11-4B01-8625-FE951DF5B997}" sibTransId="{5EAFA080-A5D5-4EFD-A8CC-60A5B421CE49}"/>
    <dgm:cxn modelId="{72ECB5BF-1F5A-49F9-AA50-82D3CD3FA132}" type="presOf" srcId="{13D40A3B-D374-4E53-AE18-C8D97B8231C0}" destId="{D4232BF1-2DE4-40F5-9036-A0BB74BFEC04}" srcOrd="0" destOrd="0" presId="urn:microsoft.com/office/officeart/2005/8/layout/vList5"/>
    <dgm:cxn modelId="{8E4E6094-814B-4152-8946-179219250A5E}" srcId="{677571EA-9B60-4FE0-B653-7755EC44810A}" destId="{01A8CD0A-FB71-4EA1-86C9-9DE93C0484FE}" srcOrd="2" destOrd="0" parTransId="{31BB1615-EFEA-4967-8C26-B148046C2D0B}" sibTransId="{3688C31E-B5FA-4CE3-A3C0-2F488DF30BEF}"/>
    <dgm:cxn modelId="{3E66E111-FA5F-4C38-9D13-EED30A676B53}" type="presOf" srcId="{01A8CD0A-FB71-4EA1-86C9-9DE93C0484FE}" destId="{C7F29A77-AC56-4746-AB4F-8462B8DCE968}" srcOrd="0" destOrd="0" presId="urn:microsoft.com/office/officeart/2005/8/layout/vList5"/>
    <dgm:cxn modelId="{C1F3F816-96D6-437C-A688-B12B5A551A34}" type="presParOf" srcId="{D014FDE0-1F49-453A-873C-F73DE5593EAC}" destId="{24554E62-A725-4E90-B2CD-1392DCB8FC7C}" srcOrd="0" destOrd="0" presId="urn:microsoft.com/office/officeart/2005/8/layout/vList5"/>
    <dgm:cxn modelId="{3857EC48-5218-4D72-9479-6A43527226CB}" type="presParOf" srcId="{24554E62-A725-4E90-B2CD-1392DCB8FC7C}" destId="{B8086433-AEAB-4301-A56F-BFDC00BEF49E}" srcOrd="0" destOrd="0" presId="urn:microsoft.com/office/officeart/2005/8/layout/vList5"/>
    <dgm:cxn modelId="{9E1F9AF8-4597-4CDC-AF48-BE307179310A}" type="presParOf" srcId="{D014FDE0-1F49-453A-873C-F73DE5593EAC}" destId="{7DB9B35B-76EE-471C-BEDB-827A6F0FA3C8}" srcOrd="1" destOrd="0" presId="urn:microsoft.com/office/officeart/2005/8/layout/vList5"/>
    <dgm:cxn modelId="{E911EB97-D79A-48F3-A446-FBA6FFB4BFAE}" type="presParOf" srcId="{D014FDE0-1F49-453A-873C-F73DE5593EAC}" destId="{6BA4D2F6-5480-4A53-83B9-A1E6A1932214}" srcOrd="2" destOrd="0" presId="urn:microsoft.com/office/officeart/2005/8/layout/vList5"/>
    <dgm:cxn modelId="{3C6CCBD2-B081-479C-94C4-4A5D7F400CA6}" type="presParOf" srcId="{6BA4D2F6-5480-4A53-83B9-A1E6A1932214}" destId="{D4232BF1-2DE4-40F5-9036-A0BB74BFEC04}" srcOrd="0" destOrd="0" presId="urn:microsoft.com/office/officeart/2005/8/layout/vList5"/>
    <dgm:cxn modelId="{DF0D7448-C594-4B0D-A4F2-7F4C8F394B51}" type="presParOf" srcId="{D014FDE0-1F49-453A-873C-F73DE5593EAC}" destId="{1699AB6A-28F2-42F9-A83E-E683A90C25C1}" srcOrd="3" destOrd="0" presId="urn:microsoft.com/office/officeart/2005/8/layout/vList5"/>
    <dgm:cxn modelId="{AC613EE7-EC97-4DCF-B65D-0A79C1217479}" type="presParOf" srcId="{D014FDE0-1F49-453A-873C-F73DE5593EAC}" destId="{4AE6DC92-3395-4DF1-982F-33F317A888F4}" srcOrd="4" destOrd="0" presId="urn:microsoft.com/office/officeart/2005/8/layout/vList5"/>
    <dgm:cxn modelId="{AB35C417-D492-4600-B991-031028751DF1}" type="presParOf" srcId="{4AE6DC92-3395-4DF1-982F-33F317A888F4}" destId="{C7F29A77-AC56-4746-AB4F-8462B8DCE968}" srcOrd="0" destOrd="0" presId="urn:microsoft.com/office/officeart/2005/8/layout/vList5"/>
    <dgm:cxn modelId="{D6646768-DAA3-4A16-9538-10FA8B7E47E4}" type="presParOf" srcId="{D014FDE0-1F49-453A-873C-F73DE5593EAC}" destId="{4F44E8B8-A627-4A09-B1CA-B4E8C96471A3}" srcOrd="5" destOrd="0" presId="urn:microsoft.com/office/officeart/2005/8/layout/vList5"/>
    <dgm:cxn modelId="{13A87CF2-ABDE-4B1E-82E9-BC59BCEBC5B0}" type="presParOf" srcId="{D014FDE0-1F49-453A-873C-F73DE5593EAC}" destId="{6FFAA3F6-AED3-4103-AF07-B33D04E13AF0}" srcOrd="6" destOrd="0" presId="urn:microsoft.com/office/officeart/2005/8/layout/vList5"/>
    <dgm:cxn modelId="{72C3C334-1EFA-4D73-8E07-CDB7F502737C}" type="presParOf" srcId="{6FFAA3F6-AED3-4103-AF07-B33D04E13AF0}" destId="{29429567-6A52-49D7-9FEE-95EC8C7D4F83}" srcOrd="0" destOrd="0" presId="urn:microsoft.com/office/officeart/2005/8/layout/vList5"/>
    <dgm:cxn modelId="{292ABB64-3BC3-41D4-9B41-87258FD203C2}" type="presParOf" srcId="{D014FDE0-1F49-453A-873C-F73DE5593EAC}" destId="{5E67991E-60C6-4A28-B068-14BC19D61DCF}" srcOrd="7" destOrd="0" presId="urn:microsoft.com/office/officeart/2005/8/layout/vList5"/>
    <dgm:cxn modelId="{442A85AB-C1DC-468C-91CC-C5CB7762E4F6}" type="presParOf" srcId="{D014FDE0-1F49-453A-873C-F73DE5593EAC}" destId="{E517D1EF-2C04-498B-90B9-1C41BC6E290F}" srcOrd="8" destOrd="0" presId="urn:microsoft.com/office/officeart/2005/8/layout/vList5"/>
    <dgm:cxn modelId="{DFA77274-5043-4B6E-B6B5-039033010799}" type="presParOf" srcId="{E517D1EF-2C04-498B-90B9-1C41BC6E290F}" destId="{B9E7177F-B5AF-48AA-8A1A-0F25B5FD41C4}" srcOrd="0" destOrd="0" presId="urn:microsoft.com/office/officeart/2005/8/layout/vList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4CF81EF-E59D-43EE-9054-554BD216ED20}" type="doc">
      <dgm:prSet loTypeId="urn:microsoft.com/office/officeart/2009/3/layout/StepUpProcess" loCatId="process" qsTypeId="urn:microsoft.com/office/officeart/2005/8/quickstyle/simple1" qsCatId="simple" csTypeId="urn:microsoft.com/office/officeart/2005/8/colors/accent0_3" csCatId="mainScheme" phldr="1"/>
      <dgm:spPr/>
      <dgm:t>
        <a:bodyPr/>
        <a:lstStyle/>
        <a:p>
          <a:endParaRPr lang="zh-CN" altLang="en-US"/>
        </a:p>
      </dgm:t>
    </dgm:pt>
    <dgm:pt modelId="{AB93E9A0-B14F-4328-A119-F21CADC2A40F}">
      <dgm:prSet phldrT="[文本]"/>
      <dgm:spPr/>
      <dgm:t>
        <a:bodyPr/>
        <a:lstStyle/>
        <a:p>
          <a:r>
            <a:rPr lang="en-US" altLang="en-US" dirty="0" smtClean="0"/>
            <a:t>1874</a:t>
          </a:r>
          <a:r>
            <a:rPr lang="zh-CN" altLang="en-US" dirty="0" smtClean="0"/>
            <a:t>年，</a:t>
          </a:r>
          <a:r>
            <a:rPr lang="en-US" altLang="en-US" dirty="0" smtClean="0"/>
            <a:t>0.9%</a:t>
          </a:r>
          <a:r>
            <a:rPr lang="zh-CN" altLang="en-US" dirty="0" smtClean="0"/>
            <a:t>氯化钠溶液（生理盐水）首次用于临床治疗，因其</a:t>
          </a:r>
          <a:r>
            <a:rPr lang="en-US" altLang="en-US" dirty="0" smtClean="0"/>
            <a:t>Cl⁻</a:t>
          </a:r>
          <a:r>
            <a:rPr lang="zh-CN" altLang="en-US" dirty="0" smtClean="0"/>
            <a:t>浓度高于生理浓度，大量输注可能导致高氯性酸中毒。</a:t>
          </a:r>
          <a:endParaRPr lang="zh-CN" altLang="en-US" dirty="0"/>
        </a:p>
      </dgm:t>
    </dgm:pt>
    <dgm:pt modelId="{AE4C3B1A-A3C1-437D-998D-CE04C3B66286}" cxnId="{F2693A42-AEE3-445B-BB2D-D1E5A6A85C1B}" type="parTrans">
      <dgm:prSet/>
      <dgm:spPr/>
      <dgm:t>
        <a:bodyPr/>
        <a:lstStyle/>
        <a:p>
          <a:endParaRPr lang="zh-CN" altLang="en-US"/>
        </a:p>
      </dgm:t>
    </dgm:pt>
    <dgm:pt modelId="{0EEE1FAD-1604-4DED-A0FA-4026D6F53FB5}" cxnId="{F2693A42-AEE3-445B-BB2D-D1E5A6A85C1B}" type="sibTrans">
      <dgm:prSet/>
      <dgm:spPr/>
      <dgm:t>
        <a:bodyPr/>
        <a:lstStyle/>
        <a:p>
          <a:endParaRPr lang="zh-CN" altLang="en-US"/>
        </a:p>
      </dgm:t>
    </dgm:pt>
    <dgm:pt modelId="{F42B90AD-9D47-4F4F-9B5A-B8CFC77EC226}">
      <dgm:prSet phldrT="[文本]"/>
      <dgm:spPr/>
      <dgm:t>
        <a:bodyPr/>
        <a:lstStyle/>
        <a:p>
          <a:r>
            <a:rPr lang="en-US" altLang="en-US" dirty="0" smtClean="0"/>
            <a:t>1883</a:t>
          </a:r>
          <a:r>
            <a:rPr lang="zh-CN" altLang="en-US" dirty="0" smtClean="0"/>
            <a:t>年， 林格氏液 通过调整</a:t>
          </a:r>
          <a:r>
            <a:rPr lang="en-US" altLang="en-US" dirty="0" smtClean="0"/>
            <a:t>Na⁺</a:t>
          </a:r>
          <a:r>
            <a:rPr lang="zh-CN" altLang="en-US" dirty="0" smtClean="0"/>
            <a:t>浓度更接近人体电解质，并添加</a:t>
          </a:r>
          <a:r>
            <a:rPr lang="en-US" altLang="en-US" dirty="0" smtClean="0"/>
            <a:t>K⁺</a:t>
          </a:r>
          <a:r>
            <a:rPr lang="zh-CN" altLang="en-US" dirty="0" smtClean="0"/>
            <a:t>、</a:t>
          </a:r>
          <a:r>
            <a:rPr lang="en-US" altLang="en-US" dirty="0" smtClean="0"/>
            <a:t>Ca²⁺</a:t>
          </a:r>
          <a:r>
            <a:rPr lang="zh-CN" altLang="en-US" dirty="0" smtClean="0"/>
            <a:t>等成分，解决了生理盐水离子浓度不匹配的问题</a:t>
          </a:r>
          <a:endParaRPr lang="zh-CN" altLang="en-US" dirty="0"/>
        </a:p>
      </dgm:t>
    </dgm:pt>
    <dgm:pt modelId="{420947A3-66C5-4B81-AF4A-1773D64E6C52}" cxnId="{200442C7-344D-4E75-A021-C833D837DB75}" type="parTrans">
      <dgm:prSet/>
      <dgm:spPr/>
      <dgm:t>
        <a:bodyPr/>
        <a:lstStyle/>
        <a:p>
          <a:endParaRPr lang="zh-CN" altLang="en-US"/>
        </a:p>
      </dgm:t>
    </dgm:pt>
    <dgm:pt modelId="{266BD1F4-C91E-4236-93D6-448393FE382E}" cxnId="{200442C7-344D-4E75-A021-C833D837DB75}" type="sibTrans">
      <dgm:prSet/>
      <dgm:spPr/>
      <dgm:t>
        <a:bodyPr/>
        <a:lstStyle/>
        <a:p>
          <a:endParaRPr lang="zh-CN" altLang="en-US"/>
        </a:p>
      </dgm:t>
    </dgm:pt>
    <dgm:pt modelId="{2F7BE383-B2BB-4B59-9CCA-5A1D670DF39E}">
      <dgm:prSet phldrT="[文本]"/>
      <dgm:spPr/>
      <dgm:t>
        <a:bodyPr/>
        <a:lstStyle/>
        <a:p>
          <a:r>
            <a:rPr lang="en-US" altLang="en-US" dirty="0" smtClean="0"/>
            <a:t>1932</a:t>
          </a:r>
          <a:r>
            <a:rPr lang="zh-CN" altLang="en-US" dirty="0" smtClean="0"/>
            <a:t>年，在林格液基础上加入</a:t>
          </a:r>
          <a:r>
            <a:rPr lang="zh-CN" altLang="en-US" b="1" dirty="0" smtClean="0"/>
            <a:t>乳酸钠</a:t>
          </a:r>
          <a:r>
            <a:rPr lang="zh-CN" altLang="en-US" dirty="0" smtClean="0"/>
            <a:t>，通过代谢产生</a:t>
          </a:r>
          <a:r>
            <a:rPr lang="en-US" altLang="en-US" dirty="0" smtClean="0"/>
            <a:t>HCO₃⁻</a:t>
          </a:r>
          <a:r>
            <a:rPr lang="zh-CN" altLang="en-US" dirty="0" smtClean="0"/>
            <a:t>缓冲碱以纠正酸中毒。但大量输注易引发组织水肿，且代谢依赖肝脏功能</a:t>
          </a:r>
          <a:endParaRPr lang="zh-CN" altLang="en-US" dirty="0"/>
        </a:p>
      </dgm:t>
    </dgm:pt>
    <dgm:pt modelId="{C8C2878D-4B25-477E-8F68-BB9ED9275AE4}" cxnId="{8876C1A8-F044-4043-99DF-FDD5FE78BD30}" type="parTrans">
      <dgm:prSet/>
      <dgm:spPr/>
      <dgm:t>
        <a:bodyPr/>
        <a:lstStyle/>
        <a:p>
          <a:endParaRPr lang="zh-CN" altLang="en-US"/>
        </a:p>
      </dgm:t>
    </dgm:pt>
    <dgm:pt modelId="{114B6735-1217-42CB-B031-3D4A1DF9D1B3}" cxnId="{8876C1A8-F044-4043-99DF-FDD5FE78BD30}" type="sibTrans">
      <dgm:prSet/>
      <dgm:spPr/>
      <dgm:t>
        <a:bodyPr/>
        <a:lstStyle/>
        <a:p>
          <a:endParaRPr lang="zh-CN" altLang="en-US"/>
        </a:p>
      </dgm:t>
    </dgm:pt>
    <dgm:pt modelId="{67131D29-8C20-4142-9D9A-4649D5D8326F}">
      <dgm:prSet phldrT="[文本]"/>
      <dgm:spPr/>
      <dgm:t>
        <a:bodyPr/>
        <a:lstStyle/>
        <a:p>
          <a:r>
            <a:rPr lang="en-US" altLang="en-US" dirty="0" smtClean="0"/>
            <a:t>1979</a:t>
          </a:r>
          <a:r>
            <a:rPr lang="zh-CN" altLang="en-US" dirty="0" smtClean="0"/>
            <a:t>年，醋酸钠林格液通过</a:t>
          </a:r>
          <a:r>
            <a:rPr lang="zh-CN" altLang="en-US" b="1" dirty="0" smtClean="0"/>
            <a:t>醋酸根</a:t>
          </a:r>
          <a:r>
            <a:rPr lang="zh-CN" altLang="en-US" dirty="0" smtClean="0"/>
            <a:t>代谢生成</a:t>
          </a:r>
          <a:r>
            <a:rPr lang="en-US" altLang="en-US" dirty="0" smtClean="0"/>
            <a:t>HCO₃⁻</a:t>
          </a:r>
          <a:r>
            <a:rPr lang="zh-CN" altLang="en-US" dirty="0" smtClean="0"/>
            <a:t>，</a:t>
          </a:r>
          <a:r>
            <a:rPr lang="zh-CN" altLang="en-US" b="1" dirty="0" smtClean="0">
              <a:solidFill>
                <a:srgbClr val="6E358B"/>
              </a:solidFill>
            </a:rPr>
            <a:t>减少对肝脏的依赖</a:t>
          </a:r>
          <a:r>
            <a:rPr lang="zh-CN" altLang="en-US" dirty="0" smtClean="0"/>
            <a:t>。少量醋酸根可直接在肾、心脏和肌肉代谢，适用于肝功能障碍患者。</a:t>
          </a:r>
          <a:endParaRPr lang="zh-CN" altLang="en-US" dirty="0"/>
        </a:p>
      </dgm:t>
    </dgm:pt>
    <dgm:pt modelId="{0C197A57-E0C1-4BAD-A625-94473E7FBD5A}" cxnId="{759CC8A1-7408-44B6-8434-EBB52CF6866D}" type="parTrans">
      <dgm:prSet/>
      <dgm:spPr/>
      <dgm:t>
        <a:bodyPr/>
        <a:lstStyle/>
        <a:p>
          <a:endParaRPr lang="zh-CN" altLang="en-US"/>
        </a:p>
      </dgm:t>
    </dgm:pt>
    <dgm:pt modelId="{514AF063-C081-4B19-AA30-EAE028FE175D}" cxnId="{759CC8A1-7408-44B6-8434-EBB52CF6866D}" type="sibTrans">
      <dgm:prSet/>
      <dgm:spPr/>
      <dgm:t>
        <a:bodyPr/>
        <a:lstStyle/>
        <a:p>
          <a:endParaRPr lang="zh-CN" altLang="en-US"/>
        </a:p>
      </dgm:t>
    </dgm:pt>
    <dgm:pt modelId="{C5B158A4-1A65-4F02-BED7-EABE1A675513}" type="pres">
      <dgm:prSet presAssocID="{84CF81EF-E59D-43EE-9054-554BD216ED20}" presName="rootnode" presStyleCnt="0">
        <dgm:presLayoutVars>
          <dgm:chMax/>
          <dgm:chPref/>
          <dgm:dir/>
          <dgm:animLvl val="lvl"/>
        </dgm:presLayoutVars>
      </dgm:prSet>
      <dgm:spPr/>
      <dgm:t>
        <a:bodyPr/>
        <a:lstStyle/>
        <a:p>
          <a:endParaRPr lang="zh-CN" altLang="en-US"/>
        </a:p>
      </dgm:t>
    </dgm:pt>
    <dgm:pt modelId="{7A9CE69A-C445-43B2-9799-9C944E579E99}" type="pres">
      <dgm:prSet presAssocID="{AB93E9A0-B14F-4328-A119-F21CADC2A40F}" presName="composite" presStyleCnt="0"/>
      <dgm:spPr/>
    </dgm:pt>
    <dgm:pt modelId="{2CCE1638-E5FF-4826-B4CA-C53B16721AF4}" type="pres">
      <dgm:prSet presAssocID="{AB93E9A0-B14F-4328-A119-F21CADC2A40F}" presName="LShape" presStyleLbl="alignNode1" presStyleIdx="0" presStyleCnt="7"/>
      <dgm:spPr>
        <a:solidFill>
          <a:srgbClr val="2465AC"/>
        </a:solidFill>
      </dgm:spPr>
    </dgm:pt>
    <dgm:pt modelId="{DD0F95F1-0626-4989-8300-13B783108691}" type="pres">
      <dgm:prSet presAssocID="{AB93E9A0-B14F-4328-A119-F21CADC2A40F}" presName="ParentText" presStyleLbl="revTx" presStyleIdx="0" presStyleCnt="4">
        <dgm:presLayoutVars>
          <dgm:chMax val="0"/>
          <dgm:chPref val="0"/>
          <dgm:bulletEnabled val="1"/>
        </dgm:presLayoutVars>
      </dgm:prSet>
      <dgm:spPr/>
      <dgm:t>
        <a:bodyPr/>
        <a:lstStyle/>
        <a:p>
          <a:endParaRPr lang="zh-CN" altLang="en-US"/>
        </a:p>
      </dgm:t>
    </dgm:pt>
    <dgm:pt modelId="{46E4FE6B-4C16-4ADD-BC14-6E33B9F83C66}" type="pres">
      <dgm:prSet presAssocID="{AB93E9A0-B14F-4328-A119-F21CADC2A40F}" presName="Triangle" presStyleLbl="alignNode1" presStyleIdx="1" presStyleCnt="7"/>
      <dgm:spPr>
        <a:solidFill>
          <a:srgbClr val="2465AC"/>
        </a:solidFill>
      </dgm:spPr>
    </dgm:pt>
    <dgm:pt modelId="{98F96590-AED4-42F8-AB0B-43DDF4B03498}" type="pres">
      <dgm:prSet presAssocID="{0EEE1FAD-1604-4DED-A0FA-4026D6F53FB5}" presName="sibTrans" presStyleCnt="0"/>
      <dgm:spPr/>
    </dgm:pt>
    <dgm:pt modelId="{3F2FF8AD-E65C-48A4-939C-E75C8D4CCCB0}" type="pres">
      <dgm:prSet presAssocID="{0EEE1FAD-1604-4DED-A0FA-4026D6F53FB5}" presName="space" presStyleCnt="0"/>
      <dgm:spPr/>
    </dgm:pt>
    <dgm:pt modelId="{EB9DE7B6-141F-4665-8D2C-46345501BBC7}" type="pres">
      <dgm:prSet presAssocID="{F42B90AD-9D47-4F4F-9B5A-B8CFC77EC226}" presName="composite" presStyleCnt="0"/>
      <dgm:spPr/>
    </dgm:pt>
    <dgm:pt modelId="{2CD50BF9-40CE-49C2-A335-C7C92117B814}" type="pres">
      <dgm:prSet presAssocID="{F42B90AD-9D47-4F4F-9B5A-B8CFC77EC226}" presName="LShape" presStyleLbl="alignNode1" presStyleIdx="2" presStyleCnt="7"/>
      <dgm:spPr>
        <a:solidFill>
          <a:srgbClr val="2465AC"/>
        </a:solidFill>
      </dgm:spPr>
    </dgm:pt>
    <dgm:pt modelId="{88F10DA8-1252-4796-8711-8860CB2235A3}" type="pres">
      <dgm:prSet presAssocID="{F42B90AD-9D47-4F4F-9B5A-B8CFC77EC226}" presName="ParentText" presStyleLbl="revTx" presStyleIdx="1" presStyleCnt="4">
        <dgm:presLayoutVars>
          <dgm:chMax val="0"/>
          <dgm:chPref val="0"/>
          <dgm:bulletEnabled val="1"/>
        </dgm:presLayoutVars>
      </dgm:prSet>
      <dgm:spPr/>
      <dgm:t>
        <a:bodyPr/>
        <a:lstStyle/>
        <a:p>
          <a:endParaRPr lang="zh-CN" altLang="en-US"/>
        </a:p>
      </dgm:t>
    </dgm:pt>
    <dgm:pt modelId="{A4ACFD8A-1D2B-4E67-9C69-3511223964B7}" type="pres">
      <dgm:prSet presAssocID="{F42B90AD-9D47-4F4F-9B5A-B8CFC77EC226}" presName="Triangle" presStyleLbl="alignNode1" presStyleIdx="3" presStyleCnt="7"/>
      <dgm:spPr>
        <a:solidFill>
          <a:srgbClr val="2465AC"/>
        </a:solidFill>
      </dgm:spPr>
    </dgm:pt>
    <dgm:pt modelId="{4F8B0E5A-BDF3-4AC8-A860-53A040680F61}" type="pres">
      <dgm:prSet presAssocID="{266BD1F4-C91E-4236-93D6-448393FE382E}" presName="sibTrans" presStyleCnt="0"/>
      <dgm:spPr/>
    </dgm:pt>
    <dgm:pt modelId="{65357F6F-3DC6-4BA3-8260-7C792A47A242}" type="pres">
      <dgm:prSet presAssocID="{266BD1F4-C91E-4236-93D6-448393FE382E}" presName="space" presStyleCnt="0"/>
      <dgm:spPr/>
    </dgm:pt>
    <dgm:pt modelId="{97572343-807D-4332-9E04-7DCAA104E69F}" type="pres">
      <dgm:prSet presAssocID="{2F7BE383-B2BB-4B59-9CCA-5A1D670DF39E}" presName="composite" presStyleCnt="0"/>
      <dgm:spPr/>
    </dgm:pt>
    <dgm:pt modelId="{8F911946-143C-4BC0-A30B-725D1933624A}" type="pres">
      <dgm:prSet presAssocID="{2F7BE383-B2BB-4B59-9CCA-5A1D670DF39E}" presName="LShape" presStyleLbl="alignNode1" presStyleIdx="4" presStyleCnt="7"/>
      <dgm:spPr>
        <a:solidFill>
          <a:srgbClr val="2465AC"/>
        </a:solidFill>
      </dgm:spPr>
    </dgm:pt>
    <dgm:pt modelId="{C201D59E-FB59-46A5-8858-E805490D21F2}" type="pres">
      <dgm:prSet presAssocID="{2F7BE383-B2BB-4B59-9CCA-5A1D670DF39E}" presName="ParentText" presStyleLbl="revTx" presStyleIdx="2" presStyleCnt="4" custLinFactNeighborX="5035" custLinFactNeighborY="5007">
        <dgm:presLayoutVars>
          <dgm:chMax val="0"/>
          <dgm:chPref val="0"/>
          <dgm:bulletEnabled val="1"/>
        </dgm:presLayoutVars>
      </dgm:prSet>
      <dgm:spPr/>
      <dgm:t>
        <a:bodyPr/>
        <a:lstStyle/>
        <a:p>
          <a:endParaRPr lang="zh-CN" altLang="en-US"/>
        </a:p>
      </dgm:t>
    </dgm:pt>
    <dgm:pt modelId="{736CA3AD-0527-48CD-8164-43FDA3D74838}" type="pres">
      <dgm:prSet presAssocID="{2F7BE383-B2BB-4B59-9CCA-5A1D670DF39E}" presName="Triangle" presStyleLbl="alignNode1" presStyleIdx="5" presStyleCnt="7"/>
      <dgm:spPr>
        <a:solidFill>
          <a:srgbClr val="2465AC"/>
        </a:solidFill>
      </dgm:spPr>
    </dgm:pt>
    <dgm:pt modelId="{C8C755F8-2029-4546-9102-59541242A25D}" type="pres">
      <dgm:prSet presAssocID="{114B6735-1217-42CB-B031-3D4A1DF9D1B3}" presName="sibTrans" presStyleCnt="0"/>
      <dgm:spPr/>
    </dgm:pt>
    <dgm:pt modelId="{41D3F310-2793-43D1-81ED-30AB0DB85F6D}" type="pres">
      <dgm:prSet presAssocID="{114B6735-1217-42CB-B031-3D4A1DF9D1B3}" presName="space" presStyleCnt="0"/>
      <dgm:spPr/>
    </dgm:pt>
    <dgm:pt modelId="{36A47338-0D82-424C-AA76-3D7BAF00849F}" type="pres">
      <dgm:prSet presAssocID="{67131D29-8C20-4142-9D9A-4649D5D8326F}" presName="composite" presStyleCnt="0"/>
      <dgm:spPr/>
    </dgm:pt>
    <dgm:pt modelId="{90C23223-7077-481C-BFEC-B9F8F0FF8B5B}" type="pres">
      <dgm:prSet presAssocID="{67131D29-8C20-4142-9D9A-4649D5D8326F}" presName="LShape" presStyleLbl="alignNode1" presStyleIdx="6" presStyleCnt="7"/>
      <dgm:spPr>
        <a:solidFill>
          <a:srgbClr val="672C94"/>
        </a:solidFill>
      </dgm:spPr>
    </dgm:pt>
    <dgm:pt modelId="{711E40FC-E47D-4A69-BFDB-F3BDECF209F3}" type="pres">
      <dgm:prSet presAssocID="{67131D29-8C20-4142-9D9A-4649D5D8326F}" presName="ParentText" presStyleLbl="revTx" presStyleIdx="3" presStyleCnt="4" custLinFactNeighborX="1857" custLinFactNeighborY="878">
        <dgm:presLayoutVars>
          <dgm:chMax val="0"/>
          <dgm:chPref val="0"/>
          <dgm:bulletEnabled val="1"/>
        </dgm:presLayoutVars>
      </dgm:prSet>
      <dgm:spPr/>
      <dgm:t>
        <a:bodyPr/>
        <a:lstStyle/>
        <a:p>
          <a:endParaRPr lang="zh-CN" altLang="en-US"/>
        </a:p>
      </dgm:t>
    </dgm:pt>
  </dgm:ptLst>
  <dgm:cxnLst>
    <dgm:cxn modelId="{962673A6-9BE6-4171-9BB5-D13FD1B7EF99}" type="presOf" srcId="{84CF81EF-E59D-43EE-9054-554BD216ED20}" destId="{C5B158A4-1A65-4F02-BED7-EABE1A675513}" srcOrd="0" destOrd="0" presId="urn:microsoft.com/office/officeart/2009/3/layout/StepUpProcess"/>
    <dgm:cxn modelId="{759CC8A1-7408-44B6-8434-EBB52CF6866D}" srcId="{84CF81EF-E59D-43EE-9054-554BD216ED20}" destId="{67131D29-8C20-4142-9D9A-4649D5D8326F}" srcOrd="3" destOrd="0" parTransId="{0C197A57-E0C1-4BAD-A625-94473E7FBD5A}" sibTransId="{514AF063-C081-4B19-AA30-EAE028FE175D}"/>
    <dgm:cxn modelId="{850B7BA1-4260-4BA2-9176-91A24CE8047C}" type="presOf" srcId="{2F7BE383-B2BB-4B59-9CCA-5A1D670DF39E}" destId="{C201D59E-FB59-46A5-8858-E805490D21F2}" srcOrd="0" destOrd="0" presId="urn:microsoft.com/office/officeart/2009/3/layout/StepUpProcess"/>
    <dgm:cxn modelId="{F2693A42-AEE3-445B-BB2D-D1E5A6A85C1B}" srcId="{84CF81EF-E59D-43EE-9054-554BD216ED20}" destId="{AB93E9A0-B14F-4328-A119-F21CADC2A40F}" srcOrd="0" destOrd="0" parTransId="{AE4C3B1A-A3C1-437D-998D-CE04C3B66286}" sibTransId="{0EEE1FAD-1604-4DED-A0FA-4026D6F53FB5}"/>
    <dgm:cxn modelId="{8876C1A8-F044-4043-99DF-FDD5FE78BD30}" srcId="{84CF81EF-E59D-43EE-9054-554BD216ED20}" destId="{2F7BE383-B2BB-4B59-9CCA-5A1D670DF39E}" srcOrd="2" destOrd="0" parTransId="{C8C2878D-4B25-477E-8F68-BB9ED9275AE4}" sibTransId="{114B6735-1217-42CB-B031-3D4A1DF9D1B3}"/>
    <dgm:cxn modelId="{48E71849-16B4-423B-9526-03C7EF9D1C22}" type="presOf" srcId="{AB93E9A0-B14F-4328-A119-F21CADC2A40F}" destId="{DD0F95F1-0626-4989-8300-13B783108691}" srcOrd="0" destOrd="0" presId="urn:microsoft.com/office/officeart/2009/3/layout/StepUpProcess"/>
    <dgm:cxn modelId="{3E1F8B7C-5F3D-4994-AF13-2FE7C264EE5E}" type="presOf" srcId="{67131D29-8C20-4142-9D9A-4649D5D8326F}" destId="{711E40FC-E47D-4A69-BFDB-F3BDECF209F3}" srcOrd="0" destOrd="0" presId="urn:microsoft.com/office/officeart/2009/3/layout/StepUpProcess"/>
    <dgm:cxn modelId="{F8333BD6-D2D5-4FC4-BBD8-4A14EFEA69E8}" type="presOf" srcId="{F42B90AD-9D47-4F4F-9B5A-B8CFC77EC226}" destId="{88F10DA8-1252-4796-8711-8860CB2235A3}" srcOrd="0" destOrd="0" presId="urn:microsoft.com/office/officeart/2009/3/layout/StepUpProcess"/>
    <dgm:cxn modelId="{200442C7-344D-4E75-A021-C833D837DB75}" srcId="{84CF81EF-E59D-43EE-9054-554BD216ED20}" destId="{F42B90AD-9D47-4F4F-9B5A-B8CFC77EC226}" srcOrd="1" destOrd="0" parTransId="{420947A3-66C5-4B81-AF4A-1773D64E6C52}" sibTransId="{266BD1F4-C91E-4236-93D6-448393FE382E}"/>
    <dgm:cxn modelId="{781B4A2A-6FC4-49BF-AB56-D4662C819986}" type="presParOf" srcId="{C5B158A4-1A65-4F02-BED7-EABE1A675513}" destId="{7A9CE69A-C445-43B2-9799-9C944E579E99}" srcOrd="0" destOrd="0" presId="urn:microsoft.com/office/officeart/2009/3/layout/StepUpProcess"/>
    <dgm:cxn modelId="{A58B9EBC-FC0C-4726-B95F-01E490C89423}" type="presParOf" srcId="{7A9CE69A-C445-43B2-9799-9C944E579E99}" destId="{2CCE1638-E5FF-4826-B4CA-C53B16721AF4}" srcOrd="0" destOrd="0" presId="urn:microsoft.com/office/officeart/2009/3/layout/StepUpProcess"/>
    <dgm:cxn modelId="{0ABE0A89-CAC5-43FF-A03D-FE1BAC22C06E}" type="presParOf" srcId="{7A9CE69A-C445-43B2-9799-9C944E579E99}" destId="{DD0F95F1-0626-4989-8300-13B783108691}" srcOrd="1" destOrd="0" presId="urn:microsoft.com/office/officeart/2009/3/layout/StepUpProcess"/>
    <dgm:cxn modelId="{AA292C83-E0C5-4CEE-A654-F500F9A9DE61}" type="presParOf" srcId="{7A9CE69A-C445-43B2-9799-9C944E579E99}" destId="{46E4FE6B-4C16-4ADD-BC14-6E33B9F83C66}" srcOrd="2" destOrd="0" presId="urn:microsoft.com/office/officeart/2009/3/layout/StepUpProcess"/>
    <dgm:cxn modelId="{3F779E86-C799-45F3-B2C5-BE0F73AD2A35}" type="presParOf" srcId="{C5B158A4-1A65-4F02-BED7-EABE1A675513}" destId="{98F96590-AED4-42F8-AB0B-43DDF4B03498}" srcOrd="1" destOrd="0" presId="urn:microsoft.com/office/officeart/2009/3/layout/StepUpProcess"/>
    <dgm:cxn modelId="{37133D84-BBD8-47F0-BB29-7F396BFF1C83}" type="presParOf" srcId="{98F96590-AED4-42F8-AB0B-43DDF4B03498}" destId="{3F2FF8AD-E65C-48A4-939C-E75C8D4CCCB0}" srcOrd="0" destOrd="0" presId="urn:microsoft.com/office/officeart/2009/3/layout/StepUpProcess"/>
    <dgm:cxn modelId="{F72EA2C7-11F5-4BFC-A4E9-4475B9F7367F}" type="presParOf" srcId="{C5B158A4-1A65-4F02-BED7-EABE1A675513}" destId="{EB9DE7B6-141F-4665-8D2C-46345501BBC7}" srcOrd="2" destOrd="0" presId="urn:microsoft.com/office/officeart/2009/3/layout/StepUpProcess"/>
    <dgm:cxn modelId="{1F7D9F71-D51D-4F65-BF18-D1A30FB434D9}" type="presParOf" srcId="{EB9DE7B6-141F-4665-8D2C-46345501BBC7}" destId="{2CD50BF9-40CE-49C2-A335-C7C92117B814}" srcOrd="0" destOrd="0" presId="urn:microsoft.com/office/officeart/2009/3/layout/StepUpProcess"/>
    <dgm:cxn modelId="{E1CACD3C-07BE-4DA3-9196-24C1408FF0B6}" type="presParOf" srcId="{EB9DE7B6-141F-4665-8D2C-46345501BBC7}" destId="{88F10DA8-1252-4796-8711-8860CB2235A3}" srcOrd="1" destOrd="0" presId="urn:microsoft.com/office/officeart/2009/3/layout/StepUpProcess"/>
    <dgm:cxn modelId="{992650A1-EDEA-49AC-8463-18A15BF4C3AD}" type="presParOf" srcId="{EB9DE7B6-141F-4665-8D2C-46345501BBC7}" destId="{A4ACFD8A-1D2B-4E67-9C69-3511223964B7}" srcOrd="2" destOrd="0" presId="urn:microsoft.com/office/officeart/2009/3/layout/StepUpProcess"/>
    <dgm:cxn modelId="{7936BC34-FB1A-4A9E-A066-530542066E1F}" type="presParOf" srcId="{C5B158A4-1A65-4F02-BED7-EABE1A675513}" destId="{4F8B0E5A-BDF3-4AC8-A860-53A040680F61}" srcOrd="3" destOrd="0" presId="urn:microsoft.com/office/officeart/2009/3/layout/StepUpProcess"/>
    <dgm:cxn modelId="{13D6E814-A178-4214-A7BB-92A301BBA483}" type="presParOf" srcId="{4F8B0E5A-BDF3-4AC8-A860-53A040680F61}" destId="{65357F6F-3DC6-4BA3-8260-7C792A47A242}" srcOrd="0" destOrd="0" presId="urn:microsoft.com/office/officeart/2009/3/layout/StepUpProcess"/>
    <dgm:cxn modelId="{801EFD7A-9531-4A69-841A-F5A3AE784735}" type="presParOf" srcId="{C5B158A4-1A65-4F02-BED7-EABE1A675513}" destId="{97572343-807D-4332-9E04-7DCAA104E69F}" srcOrd="4" destOrd="0" presId="urn:microsoft.com/office/officeart/2009/3/layout/StepUpProcess"/>
    <dgm:cxn modelId="{6E0EB964-D984-4FC6-AACE-8D2D52555FE5}" type="presParOf" srcId="{97572343-807D-4332-9E04-7DCAA104E69F}" destId="{8F911946-143C-4BC0-A30B-725D1933624A}" srcOrd="0" destOrd="0" presId="urn:microsoft.com/office/officeart/2009/3/layout/StepUpProcess"/>
    <dgm:cxn modelId="{E5E15FF8-BD94-457A-882A-153A132A2F02}" type="presParOf" srcId="{97572343-807D-4332-9E04-7DCAA104E69F}" destId="{C201D59E-FB59-46A5-8858-E805490D21F2}" srcOrd="1" destOrd="0" presId="urn:microsoft.com/office/officeart/2009/3/layout/StepUpProcess"/>
    <dgm:cxn modelId="{E9DE1AA0-A01C-4CB1-A20B-2B71AEA1AC6B}" type="presParOf" srcId="{97572343-807D-4332-9E04-7DCAA104E69F}" destId="{736CA3AD-0527-48CD-8164-43FDA3D74838}" srcOrd="2" destOrd="0" presId="urn:microsoft.com/office/officeart/2009/3/layout/StepUpProcess"/>
    <dgm:cxn modelId="{FE9165D5-376C-4AD6-AFD7-EB7129939EBF}" type="presParOf" srcId="{C5B158A4-1A65-4F02-BED7-EABE1A675513}" destId="{C8C755F8-2029-4546-9102-59541242A25D}" srcOrd="5" destOrd="0" presId="urn:microsoft.com/office/officeart/2009/3/layout/StepUpProcess"/>
    <dgm:cxn modelId="{7FCA6703-E082-4969-BE50-3FBE48FF53DE}" type="presParOf" srcId="{C8C755F8-2029-4546-9102-59541242A25D}" destId="{41D3F310-2793-43D1-81ED-30AB0DB85F6D}" srcOrd="0" destOrd="0" presId="urn:microsoft.com/office/officeart/2009/3/layout/StepUpProcess"/>
    <dgm:cxn modelId="{4FEF8328-2344-4E34-A566-F347A73C4FA1}" type="presParOf" srcId="{C5B158A4-1A65-4F02-BED7-EABE1A675513}" destId="{36A47338-0D82-424C-AA76-3D7BAF00849F}" srcOrd="6" destOrd="0" presId="urn:microsoft.com/office/officeart/2009/3/layout/StepUpProcess"/>
    <dgm:cxn modelId="{588D1F20-2DC3-415A-A9CD-77012AAACA1C}" type="presParOf" srcId="{36A47338-0D82-424C-AA76-3D7BAF00849F}" destId="{90C23223-7077-481C-BFEC-B9F8F0FF8B5B}" srcOrd="0" destOrd="0" presId="urn:microsoft.com/office/officeart/2009/3/layout/StepUpProcess"/>
    <dgm:cxn modelId="{3DF1C09B-78EA-4525-AF68-FE777C3596FE}" type="presParOf" srcId="{36A47338-0D82-424C-AA76-3D7BAF00849F}" destId="{711E40FC-E47D-4A69-BFDB-F3BDECF209F3}" srcOrd="1" destOrd="0" presId="urn:microsoft.com/office/officeart/2009/3/layout/StepUpProcess"/>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5295390" cy="4320556"/>
        <a:chOff x="0" y="0"/>
        <a:chExt cx="5295390" cy="4320556"/>
      </a:xfrm>
    </dsp:grpSpPr>
    <dsp:sp modelId="{B8086433-AEAB-4301-A56F-BFDC00BEF49E}">
      <dsp:nvSpPr>
        <dsp:cNvPr id="3" name="圆角矩形 2"/>
        <dsp:cNvSpPr/>
      </dsp:nvSpPr>
      <dsp:spPr bwMode="white">
        <a:xfrm>
          <a:off x="217702" y="0"/>
          <a:ext cx="4859986" cy="756084"/>
        </a:xfrm>
        <a:prstGeom prst="roundRect">
          <a:avLst/>
        </a:prstGeom>
        <a:gradFill rotWithShape="0">
          <a:gsLst>
            <a:gs pos="0">
              <a:schemeClr val="accent1">
                <a:lumMod val="5000"/>
                <a:lumOff val="95000"/>
                <a:alpha val="50000"/>
              </a:schemeClr>
            </a:gs>
            <a:gs pos="82000">
              <a:srgbClr val="004097"/>
            </a:gs>
          </a:gsLst>
          <a:lin ang="10800000" scaled="1"/>
        </a:gradFill>
        <a:ln>
          <a:noFill/>
        </a:ln>
      </dsp:spPr>
      <dsp:style>
        <a:lnRef idx="2">
          <a:schemeClr val="lt2"/>
        </a:lnRef>
        <a:fillRef idx="1">
          <a:schemeClr val="dk2"/>
        </a:fillRef>
        <a:effectRef idx="0">
          <a:scrgbClr r="0" g="0" b="0"/>
        </a:effectRef>
        <a:fontRef idx="minor">
          <a:schemeClr val="lt1"/>
        </a:fontRef>
      </dsp:style>
      <dsp:txBody>
        <a:bodyPr lIns="106680" tIns="53340" rIns="106680" bIns="533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rtl="0">
            <a:lnSpc>
              <a:spcPct val="100000"/>
            </a:lnSpc>
            <a:spcBef>
              <a:spcPct val="0"/>
            </a:spcBef>
            <a:spcAft>
              <a:spcPct val="35000"/>
            </a:spcAft>
          </a:pPr>
          <a:r>
            <a:rPr kumimoji="1" lang="en-US" sz="2800" b="1" dirty="0" smtClean="0"/>
            <a:t>01  </a:t>
          </a:r>
          <a:r>
            <a:rPr kumimoji="1" lang="zh-CN" sz="2800" b="1" dirty="0" smtClean="0"/>
            <a:t>基本信息</a:t>
          </a:r>
          <a:endParaRPr lang="zh-CN" sz="2800" dirty="0"/>
        </a:p>
      </dsp:txBody>
      <dsp:txXfrm>
        <a:off x="217702" y="0"/>
        <a:ext cx="4859986" cy="756084"/>
      </dsp:txXfrm>
    </dsp:sp>
    <dsp:sp modelId="{D4232BF1-2DE4-40F5-9036-A0BB74BFEC04}">
      <dsp:nvSpPr>
        <dsp:cNvPr id="4" name="圆角矩形 3"/>
        <dsp:cNvSpPr/>
      </dsp:nvSpPr>
      <dsp:spPr bwMode="white">
        <a:xfrm>
          <a:off x="217702" y="891118"/>
          <a:ext cx="4859986" cy="756084"/>
        </a:xfrm>
        <a:prstGeom prst="roundRect">
          <a:avLst/>
        </a:prstGeom>
        <a:gradFill rotWithShape="0">
          <a:gsLst>
            <a:gs pos="0">
              <a:schemeClr val="accent1">
                <a:lumMod val="5000"/>
                <a:lumOff val="95000"/>
                <a:alpha val="50000"/>
              </a:schemeClr>
            </a:gs>
            <a:gs pos="82000">
              <a:srgbClr val="004097"/>
            </a:gs>
          </a:gsLst>
          <a:lin ang="10800000" scaled="1"/>
        </a:gradFill>
        <a:ln>
          <a:noFill/>
        </a:ln>
      </dsp:spPr>
      <dsp:style>
        <a:lnRef idx="2">
          <a:schemeClr val="lt2"/>
        </a:lnRef>
        <a:fillRef idx="1">
          <a:schemeClr val="dk2"/>
        </a:fillRef>
        <a:effectRef idx="0">
          <a:scrgbClr r="0" g="0" b="0"/>
        </a:effectRef>
        <a:fontRef idx="minor">
          <a:schemeClr val="lt1"/>
        </a:fontRef>
      </dsp:style>
      <dsp:txBody>
        <a:bodyPr lIns="106680" tIns="53340" rIns="106680" bIns="533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rtl="0">
            <a:lnSpc>
              <a:spcPct val="100000"/>
            </a:lnSpc>
            <a:spcBef>
              <a:spcPct val="0"/>
            </a:spcBef>
            <a:spcAft>
              <a:spcPct val="35000"/>
            </a:spcAft>
          </a:pPr>
          <a:r>
            <a:rPr kumimoji="1" lang="en-US" sz="2800" b="1" dirty="0" smtClean="0"/>
            <a:t>02  </a:t>
          </a:r>
          <a:r>
            <a:rPr kumimoji="1" lang="zh-CN" sz="2800" b="1" dirty="0" smtClean="0"/>
            <a:t>安全性</a:t>
          </a:r>
          <a:endParaRPr lang="zh-CN" sz="2800" dirty="0"/>
        </a:p>
      </dsp:txBody>
      <dsp:txXfrm>
        <a:off x="217702" y="891118"/>
        <a:ext cx="4859986" cy="756084"/>
      </dsp:txXfrm>
    </dsp:sp>
    <dsp:sp modelId="{C7F29A77-AC56-4746-AB4F-8462B8DCE968}">
      <dsp:nvSpPr>
        <dsp:cNvPr id="5" name="圆角矩形 4"/>
        <dsp:cNvSpPr/>
      </dsp:nvSpPr>
      <dsp:spPr bwMode="white">
        <a:xfrm>
          <a:off x="217702" y="1782236"/>
          <a:ext cx="4859986" cy="756084"/>
        </a:xfrm>
        <a:prstGeom prst="roundRect">
          <a:avLst/>
        </a:prstGeom>
        <a:gradFill rotWithShape="0">
          <a:gsLst>
            <a:gs pos="0">
              <a:schemeClr val="accent1">
                <a:lumMod val="5000"/>
                <a:lumOff val="95000"/>
                <a:alpha val="50000"/>
              </a:schemeClr>
            </a:gs>
            <a:gs pos="82000">
              <a:srgbClr val="004097"/>
            </a:gs>
          </a:gsLst>
          <a:lin ang="10800000" scaled="1"/>
        </a:gradFill>
        <a:ln>
          <a:noFill/>
        </a:ln>
      </dsp:spPr>
      <dsp:style>
        <a:lnRef idx="2">
          <a:schemeClr val="lt2"/>
        </a:lnRef>
        <a:fillRef idx="1">
          <a:schemeClr val="dk2"/>
        </a:fillRef>
        <a:effectRef idx="0">
          <a:scrgbClr r="0" g="0" b="0"/>
        </a:effectRef>
        <a:fontRef idx="minor">
          <a:schemeClr val="lt1"/>
        </a:fontRef>
      </dsp:style>
      <dsp:txBody>
        <a:bodyPr lIns="106680" tIns="53340" rIns="106680" bIns="533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rtl="0">
            <a:lnSpc>
              <a:spcPct val="100000"/>
            </a:lnSpc>
            <a:spcBef>
              <a:spcPct val="0"/>
            </a:spcBef>
            <a:spcAft>
              <a:spcPct val="35000"/>
            </a:spcAft>
          </a:pPr>
          <a:r>
            <a:rPr kumimoji="1" lang="en-US" sz="2800" b="1" dirty="0" smtClean="0"/>
            <a:t>03  </a:t>
          </a:r>
          <a:r>
            <a:rPr kumimoji="1" lang="zh-CN" sz="2800" b="1" dirty="0" smtClean="0"/>
            <a:t>有效性</a:t>
          </a:r>
          <a:endParaRPr lang="zh-CN" sz="2800" dirty="0"/>
        </a:p>
      </dsp:txBody>
      <dsp:txXfrm>
        <a:off x="217702" y="1782236"/>
        <a:ext cx="4859986" cy="756084"/>
      </dsp:txXfrm>
    </dsp:sp>
    <dsp:sp modelId="{29429567-6A52-49D7-9FEE-95EC8C7D4F83}">
      <dsp:nvSpPr>
        <dsp:cNvPr id="6" name="圆角矩形 5"/>
        <dsp:cNvSpPr/>
      </dsp:nvSpPr>
      <dsp:spPr bwMode="white">
        <a:xfrm>
          <a:off x="217702" y="2673354"/>
          <a:ext cx="4859986" cy="756084"/>
        </a:xfrm>
        <a:prstGeom prst="roundRect">
          <a:avLst/>
        </a:prstGeom>
        <a:gradFill rotWithShape="0">
          <a:gsLst>
            <a:gs pos="0">
              <a:schemeClr val="accent1">
                <a:lumMod val="5000"/>
                <a:lumOff val="95000"/>
                <a:alpha val="50000"/>
              </a:schemeClr>
            </a:gs>
            <a:gs pos="82000">
              <a:srgbClr val="004097"/>
            </a:gs>
          </a:gsLst>
          <a:lin ang="10800000" scaled="1"/>
        </a:gradFill>
        <a:ln>
          <a:noFill/>
        </a:ln>
      </dsp:spPr>
      <dsp:style>
        <a:lnRef idx="2">
          <a:schemeClr val="lt2"/>
        </a:lnRef>
        <a:fillRef idx="1">
          <a:schemeClr val="dk2"/>
        </a:fillRef>
        <a:effectRef idx="0">
          <a:scrgbClr r="0" g="0" b="0"/>
        </a:effectRef>
        <a:fontRef idx="minor">
          <a:schemeClr val="lt1"/>
        </a:fontRef>
      </dsp:style>
      <dsp:txBody>
        <a:bodyPr lIns="106680" tIns="53340" rIns="106680" bIns="533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rtl="0">
            <a:lnSpc>
              <a:spcPct val="100000"/>
            </a:lnSpc>
            <a:spcBef>
              <a:spcPct val="0"/>
            </a:spcBef>
            <a:spcAft>
              <a:spcPct val="35000"/>
            </a:spcAft>
          </a:pPr>
          <a:r>
            <a:rPr kumimoji="1" lang="en-US" sz="2800" b="1" dirty="0" smtClean="0"/>
            <a:t>04  </a:t>
          </a:r>
          <a:r>
            <a:rPr kumimoji="1" lang="zh-CN" sz="2800" b="1" dirty="0" smtClean="0"/>
            <a:t>创新性</a:t>
          </a:r>
          <a:endParaRPr lang="zh-CN" sz="2800" dirty="0"/>
        </a:p>
      </dsp:txBody>
      <dsp:txXfrm>
        <a:off x="217702" y="2673354"/>
        <a:ext cx="4859986" cy="756084"/>
      </dsp:txXfrm>
    </dsp:sp>
    <dsp:sp modelId="{B9E7177F-B5AF-48AA-8A1A-0F25B5FD41C4}">
      <dsp:nvSpPr>
        <dsp:cNvPr id="7" name="圆角矩形 6"/>
        <dsp:cNvSpPr/>
      </dsp:nvSpPr>
      <dsp:spPr bwMode="white">
        <a:xfrm>
          <a:off x="217702" y="3564472"/>
          <a:ext cx="4859986" cy="756084"/>
        </a:xfrm>
        <a:prstGeom prst="roundRect">
          <a:avLst/>
        </a:prstGeom>
        <a:gradFill rotWithShape="0">
          <a:gsLst>
            <a:gs pos="0">
              <a:schemeClr val="accent1">
                <a:lumMod val="5000"/>
                <a:lumOff val="95000"/>
                <a:alpha val="50000"/>
              </a:schemeClr>
            </a:gs>
            <a:gs pos="82000">
              <a:srgbClr val="004097"/>
            </a:gs>
          </a:gsLst>
          <a:lin ang="10800000" scaled="1"/>
        </a:gradFill>
        <a:ln>
          <a:noFill/>
        </a:ln>
      </dsp:spPr>
      <dsp:style>
        <a:lnRef idx="2">
          <a:schemeClr val="lt2"/>
        </a:lnRef>
        <a:fillRef idx="1">
          <a:schemeClr val="dk2"/>
        </a:fillRef>
        <a:effectRef idx="0">
          <a:scrgbClr r="0" g="0" b="0"/>
        </a:effectRef>
        <a:fontRef idx="minor">
          <a:schemeClr val="lt1"/>
        </a:fontRef>
      </dsp:style>
      <dsp:txBody>
        <a:bodyPr lIns="106680" tIns="53340" rIns="106680" bIns="533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rtl="0">
            <a:lnSpc>
              <a:spcPct val="100000"/>
            </a:lnSpc>
            <a:spcBef>
              <a:spcPct val="0"/>
            </a:spcBef>
            <a:spcAft>
              <a:spcPct val="35000"/>
            </a:spcAft>
          </a:pPr>
          <a:r>
            <a:rPr kumimoji="1" lang="en-US" sz="2800" b="1" dirty="0" smtClean="0"/>
            <a:t>05  </a:t>
          </a:r>
          <a:r>
            <a:rPr kumimoji="1" lang="zh-CN" sz="2800" b="1" dirty="0" smtClean="0"/>
            <a:t>公平性</a:t>
          </a:r>
          <a:endParaRPr lang="zh-CN" sz="2800" dirty="0"/>
        </a:p>
      </dsp:txBody>
      <dsp:txXfrm>
        <a:off x="217702" y="3564472"/>
        <a:ext cx="4859986" cy="756084"/>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9606157" cy="4493508"/>
        <a:chOff x="0" y="0"/>
        <a:chExt cx="9606157" cy="4493508"/>
      </a:xfrm>
    </dsp:grpSpPr>
    <dsp:sp modelId="{2CCE1638-E5FF-4826-B4CA-C53B16721AF4}">
      <dsp:nvSpPr>
        <dsp:cNvPr id="3" name="L 形 2"/>
        <dsp:cNvSpPr/>
      </dsp:nvSpPr>
      <dsp:spPr bwMode="white">
        <a:xfrm rot="5400000">
          <a:off x="443894" y="2028640"/>
          <a:ext cx="1337077" cy="2224865"/>
        </a:xfrm>
        <a:prstGeom prst="corner">
          <a:avLst>
            <a:gd name="adj1" fmla="val 16120"/>
            <a:gd name="adj2" fmla="val 16110"/>
          </a:avLst>
        </a:prstGeom>
        <a:solidFill>
          <a:srgbClr val="2465AC"/>
        </a:solidFill>
      </dsp:spPr>
      <dsp:style>
        <a:lnRef idx="2">
          <a:schemeClr val="dk2"/>
        </a:lnRef>
        <a:fillRef idx="1">
          <a:schemeClr val="dk2"/>
        </a:fillRef>
        <a:effectRef idx="0">
          <a:scrgbClr r="0" g="0" b="0"/>
        </a:effectRef>
        <a:fontRef idx="minor">
          <a:schemeClr val="lt1"/>
        </a:fontRef>
      </dsp:style>
      <dsp:txXfrm rot="5400000">
        <a:off x="443894" y="2028640"/>
        <a:ext cx="1337077" cy="2224865"/>
      </dsp:txXfrm>
    </dsp:sp>
    <dsp:sp modelId="{DD0F95F1-0626-4989-8300-13B783108691}">
      <dsp:nvSpPr>
        <dsp:cNvPr id="4" name="矩形 3"/>
        <dsp:cNvSpPr/>
      </dsp:nvSpPr>
      <dsp:spPr bwMode="white">
        <a:xfrm>
          <a:off x="220703" y="2693396"/>
          <a:ext cx="2008621" cy="1760674"/>
        </a:xfrm>
        <a:prstGeom prst="rect">
          <a:avLst/>
        </a:prstGeom>
      </dsp:spPr>
      <dsp:style>
        <a:lnRef idx="0">
          <a:schemeClr val="dk1">
            <a:alpha val="0"/>
          </a:schemeClr>
        </a:lnRef>
        <a:fillRef idx="0">
          <a:schemeClr val="lt2">
            <a:alpha val="0"/>
          </a:schemeClr>
        </a:fillRef>
        <a:effectRef idx="0">
          <a:scrgbClr r="0" g="0" b="0"/>
        </a:effectRef>
        <a:fontRef idx="minor"/>
      </dsp:style>
      <dsp:txBody>
        <a:bodyPr lIns="57150" tIns="57150" rIns="57150" bIns="57150" anchor="t"/>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nSpc>
              <a:spcPct val="100000"/>
            </a:lnSpc>
            <a:spcBef>
              <a:spcPct val="0"/>
            </a:spcBef>
            <a:spcAft>
              <a:spcPct val="35000"/>
            </a:spcAft>
          </a:pPr>
          <a:r>
            <a:rPr lang="en-US" altLang="en-US" dirty="0" smtClean="0">
              <a:solidFill>
                <a:schemeClr val="tx1"/>
              </a:solidFill>
            </a:rPr>
            <a:t>1874</a:t>
          </a:r>
          <a:r>
            <a:rPr lang="zh-CN" altLang="en-US" dirty="0" smtClean="0">
              <a:solidFill>
                <a:schemeClr val="tx1"/>
              </a:solidFill>
            </a:rPr>
            <a:t>年，</a:t>
          </a:r>
          <a:r>
            <a:rPr lang="en-US" altLang="en-US" dirty="0" smtClean="0">
              <a:solidFill>
                <a:schemeClr val="tx1"/>
              </a:solidFill>
            </a:rPr>
            <a:t>0.9%</a:t>
          </a:r>
          <a:r>
            <a:rPr lang="zh-CN" altLang="en-US" dirty="0" smtClean="0">
              <a:solidFill>
                <a:schemeClr val="tx1"/>
              </a:solidFill>
            </a:rPr>
            <a:t>氯化钠溶液（生理盐水）首次用于临床治疗，因其</a:t>
          </a:r>
          <a:r>
            <a:rPr lang="en-US" altLang="en-US" dirty="0" smtClean="0">
              <a:solidFill>
                <a:schemeClr val="tx1"/>
              </a:solidFill>
            </a:rPr>
            <a:t>Cl⁻</a:t>
          </a:r>
          <a:r>
            <a:rPr lang="zh-CN" altLang="en-US" dirty="0" smtClean="0">
              <a:solidFill>
                <a:schemeClr val="tx1"/>
              </a:solidFill>
            </a:rPr>
            <a:t>浓度高于生理浓度，大量输注可能导致高氯性酸中毒。</a:t>
          </a:r>
          <a:endParaRPr lang="zh-CN" altLang="en-US" dirty="0">
            <a:solidFill>
              <a:schemeClr val="tx1"/>
            </a:solidFill>
          </a:endParaRPr>
        </a:p>
      </dsp:txBody>
      <dsp:txXfrm>
        <a:off x="220703" y="2693396"/>
        <a:ext cx="2008621" cy="1760674"/>
      </dsp:txXfrm>
    </dsp:sp>
    <dsp:sp modelId="{46E4FE6B-4C16-4ADD-BC14-6E33B9F83C66}">
      <dsp:nvSpPr>
        <dsp:cNvPr id="5" name="等腰三角形 4"/>
        <dsp:cNvSpPr/>
      </dsp:nvSpPr>
      <dsp:spPr bwMode="white">
        <a:xfrm>
          <a:off x="1850339" y="1864843"/>
          <a:ext cx="378985" cy="378985"/>
        </a:xfrm>
        <a:prstGeom prst="triangle">
          <a:avLst>
            <a:gd name="adj" fmla="val 100000"/>
          </a:avLst>
        </a:prstGeom>
        <a:solidFill>
          <a:srgbClr val="2465AC"/>
        </a:solidFill>
      </dsp:spPr>
      <dsp:style>
        <a:lnRef idx="2">
          <a:schemeClr val="dk2"/>
        </a:lnRef>
        <a:fillRef idx="1">
          <a:schemeClr val="dk2"/>
        </a:fillRef>
        <a:effectRef idx="0">
          <a:scrgbClr r="0" g="0" b="0"/>
        </a:effectRef>
        <a:fontRef idx="minor">
          <a:schemeClr val="lt1"/>
        </a:fontRef>
      </dsp:style>
      <dsp:txXfrm>
        <a:off x="1850339" y="1864843"/>
        <a:ext cx="378985" cy="378985"/>
      </dsp:txXfrm>
    </dsp:sp>
    <dsp:sp modelId="{2CD50BF9-40CE-49C2-A335-C7C92117B814}">
      <dsp:nvSpPr>
        <dsp:cNvPr id="6" name="L 形 5"/>
        <dsp:cNvSpPr/>
      </dsp:nvSpPr>
      <dsp:spPr bwMode="white">
        <a:xfrm rot="5400000">
          <a:off x="2902839" y="1420172"/>
          <a:ext cx="1337077" cy="2224865"/>
        </a:xfrm>
        <a:prstGeom prst="corner">
          <a:avLst>
            <a:gd name="adj1" fmla="val 16120"/>
            <a:gd name="adj2" fmla="val 16110"/>
          </a:avLst>
        </a:prstGeom>
        <a:solidFill>
          <a:srgbClr val="2465AC"/>
        </a:solidFill>
      </dsp:spPr>
      <dsp:style>
        <a:lnRef idx="2">
          <a:schemeClr val="dk2"/>
        </a:lnRef>
        <a:fillRef idx="1">
          <a:schemeClr val="dk2"/>
        </a:fillRef>
        <a:effectRef idx="0">
          <a:scrgbClr r="0" g="0" b="0"/>
        </a:effectRef>
        <a:fontRef idx="minor">
          <a:schemeClr val="lt1"/>
        </a:fontRef>
      </dsp:style>
      <dsp:txXfrm rot="5400000">
        <a:off x="2902839" y="1420172"/>
        <a:ext cx="1337077" cy="2224865"/>
      </dsp:txXfrm>
    </dsp:sp>
    <dsp:sp modelId="{88F10DA8-1252-4796-8711-8860CB2235A3}">
      <dsp:nvSpPr>
        <dsp:cNvPr id="7" name="矩形 6"/>
        <dsp:cNvSpPr/>
      </dsp:nvSpPr>
      <dsp:spPr bwMode="white">
        <a:xfrm>
          <a:off x="2679647" y="2084927"/>
          <a:ext cx="2008621" cy="1760674"/>
        </a:xfrm>
        <a:prstGeom prst="rect">
          <a:avLst/>
        </a:prstGeom>
      </dsp:spPr>
      <dsp:style>
        <a:lnRef idx="0">
          <a:schemeClr val="dk1">
            <a:alpha val="0"/>
          </a:schemeClr>
        </a:lnRef>
        <a:fillRef idx="0">
          <a:schemeClr val="lt2">
            <a:alpha val="0"/>
          </a:schemeClr>
        </a:fillRef>
        <a:effectRef idx="0">
          <a:scrgbClr r="0" g="0" b="0"/>
        </a:effectRef>
        <a:fontRef idx="minor"/>
      </dsp:style>
      <dsp:txBody>
        <a:bodyPr lIns="57150" tIns="57150" rIns="57150" bIns="57150" anchor="t"/>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nSpc>
              <a:spcPct val="100000"/>
            </a:lnSpc>
            <a:spcBef>
              <a:spcPct val="0"/>
            </a:spcBef>
            <a:spcAft>
              <a:spcPct val="35000"/>
            </a:spcAft>
          </a:pPr>
          <a:r>
            <a:rPr lang="en-US" altLang="en-US" dirty="0" smtClean="0">
              <a:solidFill>
                <a:schemeClr val="tx1"/>
              </a:solidFill>
            </a:rPr>
            <a:t>1883</a:t>
          </a:r>
          <a:r>
            <a:rPr lang="zh-CN" altLang="en-US" dirty="0" smtClean="0">
              <a:solidFill>
                <a:schemeClr val="tx1"/>
              </a:solidFill>
            </a:rPr>
            <a:t>年， 林格氏液 通过调整</a:t>
          </a:r>
          <a:r>
            <a:rPr lang="en-US" altLang="en-US" dirty="0" smtClean="0">
              <a:solidFill>
                <a:schemeClr val="tx1"/>
              </a:solidFill>
            </a:rPr>
            <a:t>Na⁺</a:t>
          </a:r>
          <a:r>
            <a:rPr lang="zh-CN" altLang="en-US" dirty="0" smtClean="0">
              <a:solidFill>
                <a:schemeClr val="tx1"/>
              </a:solidFill>
            </a:rPr>
            <a:t>浓度更接近人体电解质，并添加</a:t>
          </a:r>
          <a:r>
            <a:rPr lang="en-US" altLang="en-US" dirty="0" smtClean="0">
              <a:solidFill>
                <a:schemeClr val="tx1"/>
              </a:solidFill>
            </a:rPr>
            <a:t>K⁺</a:t>
          </a:r>
          <a:r>
            <a:rPr lang="zh-CN" altLang="en-US" dirty="0" smtClean="0">
              <a:solidFill>
                <a:schemeClr val="tx1"/>
              </a:solidFill>
            </a:rPr>
            <a:t>、</a:t>
          </a:r>
          <a:r>
            <a:rPr lang="en-US" altLang="en-US" dirty="0" smtClean="0">
              <a:solidFill>
                <a:schemeClr val="tx1"/>
              </a:solidFill>
            </a:rPr>
            <a:t>Ca²⁺</a:t>
          </a:r>
          <a:r>
            <a:rPr lang="zh-CN" altLang="en-US" dirty="0" smtClean="0">
              <a:solidFill>
                <a:schemeClr val="tx1"/>
              </a:solidFill>
            </a:rPr>
            <a:t>等成分，解决了生理盐水离子浓度不匹配的问题</a:t>
          </a:r>
          <a:endParaRPr lang="zh-CN" altLang="en-US" dirty="0">
            <a:solidFill>
              <a:schemeClr val="tx1"/>
            </a:solidFill>
          </a:endParaRPr>
        </a:p>
      </dsp:txBody>
      <dsp:txXfrm>
        <a:off x="2679647" y="2084927"/>
        <a:ext cx="2008621" cy="1760674"/>
      </dsp:txXfrm>
    </dsp:sp>
    <dsp:sp modelId="{A4ACFD8A-1D2B-4E67-9C69-3511223964B7}">
      <dsp:nvSpPr>
        <dsp:cNvPr id="8" name="等腰三角形 7"/>
        <dsp:cNvSpPr/>
      </dsp:nvSpPr>
      <dsp:spPr bwMode="white">
        <a:xfrm>
          <a:off x="4309283" y="1256375"/>
          <a:ext cx="378985" cy="378985"/>
        </a:xfrm>
        <a:prstGeom prst="triangle">
          <a:avLst>
            <a:gd name="adj" fmla="val 100000"/>
          </a:avLst>
        </a:prstGeom>
        <a:solidFill>
          <a:srgbClr val="2465AC"/>
        </a:solidFill>
      </dsp:spPr>
      <dsp:style>
        <a:lnRef idx="2">
          <a:schemeClr val="dk2"/>
        </a:lnRef>
        <a:fillRef idx="1">
          <a:schemeClr val="dk2"/>
        </a:fillRef>
        <a:effectRef idx="0">
          <a:scrgbClr r="0" g="0" b="0"/>
        </a:effectRef>
        <a:fontRef idx="minor">
          <a:schemeClr val="lt1"/>
        </a:fontRef>
      </dsp:style>
      <dsp:txXfrm>
        <a:off x="4309283" y="1256375"/>
        <a:ext cx="378985" cy="378985"/>
      </dsp:txXfrm>
    </dsp:sp>
    <dsp:sp modelId="{8F911946-143C-4BC0-A30B-725D1933624A}">
      <dsp:nvSpPr>
        <dsp:cNvPr id="9" name="L 形 8"/>
        <dsp:cNvSpPr/>
      </dsp:nvSpPr>
      <dsp:spPr bwMode="white">
        <a:xfrm rot="5400000">
          <a:off x="5361783" y="811704"/>
          <a:ext cx="1337077" cy="2224865"/>
        </a:xfrm>
        <a:prstGeom prst="corner">
          <a:avLst>
            <a:gd name="adj1" fmla="val 16120"/>
            <a:gd name="adj2" fmla="val 16110"/>
          </a:avLst>
        </a:prstGeom>
        <a:solidFill>
          <a:srgbClr val="2465AC"/>
        </a:solidFill>
      </dsp:spPr>
      <dsp:style>
        <a:lnRef idx="2">
          <a:schemeClr val="dk2"/>
        </a:lnRef>
        <a:fillRef idx="1">
          <a:schemeClr val="dk2"/>
        </a:fillRef>
        <a:effectRef idx="0">
          <a:scrgbClr r="0" g="0" b="0"/>
        </a:effectRef>
        <a:fontRef idx="minor">
          <a:schemeClr val="lt1"/>
        </a:fontRef>
      </dsp:style>
      <dsp:txXfrm rot="5400000">
        <a:off x="5361783" y="811704"/>
        <a:ext cx="1337077" cy="2224865"/>
      </dsp:txXfrm>
    </dsp:sp>
    <dsp:sp modelId="{C201D59E-FB59-46A5-8858-E805490D21F2}">
      <dsp:nvSpPr>
        <dsp:cNvPr id="10" name="矩形 9"/>
        <dsp:cNvSpPr/>
      </dsp:nvSpPr>
      <dsp:spPr bwMode="white">
        <a:xfrm>
          <a:off x="5239726" y="1564616"/>
          <a:ext cx="2008621" cy="1760674"/>
        </a:xfrm>
        <a:prstGeom prst="rect">
          <a:avLst/>
        </a:prstGeom>
      </dsp:spPr>
      <dsp:style>
        <a:lnRef idx="0">
          <a:schemeClr val="dk1">
            <a:alpha val="0"/>
          </a:schemeClr>
        </a:lnRef>
        <a:fillRef idx="0">
          <a:schemeClr val="lt2">
            <a:alpha val="0"/>
          </a:schemeClr>
        </a:fillRef>
        <a:effectRef idx="0">
          <a:scrgbClr r="0" g="0" b="0"/>
        </a:effectRef>
        <a:fontRef idx="minor"/>
      </dsp:style>
      <dsp:txBody>
        <a:bodyPr lIns="57150" tIns="57150" rIns="57150" bIns="57150" anchor="t"/>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nSpc>
              <a:spcPct val="100000"/>
            </a:lnSpc>
            <a:spcBef>
              <a:spcPct val="0"/>
            </a:spcBef>
            <a:spcAft>
              <a:spcPct val="35000"/>
            </a:spcAft>
          </a:pPr>
          <a:r>
            <a:rPr lang="en-US" altLang="en-US" dirty="0" smtClean="0">
              <a:solidFill>
                <a:schemeClr val="tx1"/>
              </a:solidFill>
            </a:rPr>
            <a:t>1932</a:t>
          </a:r>
          <a:r>
            <a:rPr lang="zh-CN" altLang="en-US" dirty="0" smtClean="0">
              <a:solidFill>
                <a:schemeClr val="tx1"/>
              </a:solidFill>
            </a:rPr>
            <a:t>年，在林格液基础上加入</a:t>
          </a:r>
          <a:r>
            <a:rPr lang="zh-CN" altLang="en-US" b="1" dirty="0" smtClean="0">
              <a:solidFill>
                <a:schemeClr val="tx1"/>
              </a:solidFill>
            </a:rPr>
            <a:t>乳酸钠</a:t>
          </a:r>
          <a:r>
            <a:rPr lang="zh-CN" altLang="en-US" dirty="0" smtClean="0">
              <a:solidFill>
                <a:schemeClr val="tx1"/>
              </a:solidFill>
            </a:rPr>
            <a:t>，通过代谢产生</a:t>
          </a:r>
          <a:r>
            <a:rPr lang="en-US" altLang="en-US" dirty="0" smtClean="0">
              <a:solidFill>
                <a:schemeClr val="tx1"/>
              </a:solidFill>
            </a:rPr>
            <a:t>HCO₃⁻</a:t>
          </a:r>
          <a:r>
            <a:rPr lang="zh-CN" altLang="en-US" dirty="0" smtClean="0">
              <a:solidFill>
                <a:schemeClr val="tx1"/>
              </a:solidFill>
            </a:rPr>
            <a:t>缓冲碱以纠正酸中毒。但大量输注易引发组织水肿，且代谢依赖肝脏功能</a:t>
          </a:r>
          <a:endParaRPr lang="zh-CN" altLang="en-US" dirty="0">
            <a:solidFill>
              <a:schemeClr val="tx1"/>
            </a:solidFill>
          </a:endParaRPr>
        </a:p>
      </dsp:txBody>
      <dsp:txXfrm>
        <a:off x="5239726" y="1564616"/>
        <a:ext cx="2008621" cy="1760674"/>
      </dsp:txXfrm>
    </dsp:sp>
    <dsp:sp modelId="{736CA3AD-0527-48CD-8164-43FDA3D74838}">
      <dsp:nvSpPr>
        <dsp:cNvPr id="11" name="等腰三角形 10"/>
        <dsp:cNvSpPr/>
      </dsp:nvSpPr>
      <dsp:spPr bwMode="white">
        <a:xfrm>
          <a:off x="6768228" y="647907"/>
          <a:ext cx="378985" cy="378985"/>
        </a:xfrm>
        <a:prstGeom prst="triangle">
          <a:avLst>
            <a:gd name="adj" fmla="val 100000"/>
          </a:avLst>
        </a:prstGeom>
        <a:solidFill>
          <a:srgbClr val="2465AC"/>
        </a:solidFill>
      </dsp:spPr>
      <dsp:style>
        <a:lnRef idx="2">
          <a:schemeClr val="dk2"/>
        </a:lnRef>
        <a:fillRef idx="1">
          <a:schemeClr val="dk2"/>
        </a:fillRef>
        <a:effectRef idx="0">
          <a:scrgbClr r="0" g="0" b="0"/>
        </a:effectRef>
        <a:fontRef idx="minor">
          <a:schemeClr val="lt1"/>
        </a:fontRef>
      </dsp:style>
      <dsp:txXfrm>
        <a:off x="6768228" y="647907"/>
        <a:ext cx="378985" cy="378985"/>
      </dsp:txXfrm>
    </dsp:sp>
    <dsp:sp modelId="{90C23223-7077-481C-BFEC-B9F8F0FF8B5B}">
      <dsp:nvSpPr>
        <dsp:cNvPr id="12" name="L 形 11"/>
        <dsp:cNvSpPr/>
      </dsp:nvSpPr>
      <dsp:spPr bwMode="white">
        <a:xfrm rot="5400000">
          <a:off x="7820727" y="203236"/>
          <a:ext cx="1337077" cy="2224865"/>
        </a:xfrm>
        <a:prstGeom prst="corner">
          <a:avLst>
            <a:gd name="adj1" fmla="val 16120"/>
            <a:gd name="adj2" fmla="val 16110"/>
          </a:avLst>
        </a:prstGeom>
        <a:solidFill>
          <a:srgbClr val="672C94"/>
        </a:solidFill>
      </dsp:spPr>
      <dsp:style>
        <a:lnRef idx="2">
          <a:schemeClr val="dk2"/>
        </a:lnRef>
        <a:fillRef idx="1">
          <a:schemeClr val="dk2"/>
        </a:fillRef>
        <a:effectRef idx="0">
          <a:scrgbClr r="0" g="0" b="0"/>
        </a:effectRef>
        <a:fontRef idx="minor">
          <a:schemeClr val="lt1"/>
        </a:fontRef>
      </dsp:style>
      <dsp:txXfrm rot="5400000">
        <a:off x="7820727" y="203236"/>
        <a:ext cx="1337077" cy="2224865"/>
      </dsp:txXfrm>
    </dsp:sp>
    <dsp:sp modelId="{711E40FC-E47D-4A69-BFDB-F3BDECF209F3}">
      <dsp:nvSpPr>
        <dsp:cNvPr id="13" name="矩形 12"/>
        <dsp:cNvSpPr/>
      </dsp:nvSpPr>
      <dsp:spPr bwMode="white">
        <a:xfrm>
          <a:off x="7597536" y="883450"/>
          <a:ext cx="2008621" cy="1760674"/>
        </a:xfrm>
        <a:prstGeom prst="rect">
          <a:avLst/>
        </a:prstGeom>
      </dsp:spPr>
      <dsp:style>
        <a:lnRef idx="0">
          <a:schemeClr val="dk1">
            <a:alpha val="0"/>
          </a:schemeClr>
        </a:lnRef>
        <a:fillRef idx="0">
          <a:schemeClr val="lt2">
            <a:alpha val="0"/>
          </a:schemeClr>
        </a:fillRef>
        <a:effectRef idx="0">
          <a:scrgbClr r="0" g="0" b="0"/>
        </a:effectRef>
        <a:fontRef idx="minor"/>
      </dsp:style>
      <dsp:txBody>
        <a:bodyPr lIns="57150" tIns="57150" rIns="57150" bIns="57150" anchor="t"/>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nSpc>
              <a:spcPct val="100000"/>
            </a:lnSpc>
            <a:spcBef>
              <a:spcPct val="0"/>
            </a:spcBef>
            <a:spcAft>
              <a:spcPct val="35000"/>
            </a:spcAft>
          </a:pPr>
          <a:r>
            <a:rPr lang="en-US" altLang="en-US" dirty="0" smtClean="0">
              <a:solidFill>
                <a:schemeClr val="tx1"/>
              </a:solidFill>
            </a:rPr>
            <a:t>1979</a:t>
          </a:r>
          <a:r>
            <a:rPr lang="zh-CN" altLang="en-US" dirty="0" smtClean="0">
              <a:solidFill>
                <a:schemeClr val="tx1"/>
              </a:solidFill>
            </a:rPr>
            <a:t>年，醋酸钠林格液通过</a:t>
          </a:r>
          <a:r>
            <a:rPr lang="zh-CN" altLang="en-US" b="1" dirty="0" smtClean="0">
              <a:solidFill>
                <a:schemeClr val="tx1"/>
              </a:solidFill>
            </a:rPr>
            <a:t>醋酸根</a:t>
          </a:r>
          <a:r>
            <a:rPr lang="zh-CN" altLang="en-US" dirty="0" smtClean="0">
              <a:solidFill>
                <a:schemeClr val="tx1"/>
              </a:solidFill>
            </a:rPr>
            <a:t>代谢生成</a:t>
          </a:r>
          <a:r>
            <a:rPr lang="en-US" altLang="en-US" dirty="0" smtClean="0">
              <a:solidFill>
                <a:schemeClr val="tx1"/>
              </a:solidFill>
            </a:rPr>
            <a:t>HCO₃⁻</a:t>
          </a:r>
          <a:r>
            <a:rPr lang="zh-CN" altLang="en-US" dirty="0" smtClean="0">
              <a:solidFill>
                <a:schemeClr val="tx1"/>
              </a:solidFill>
            </a:rPr>
            <a:t>，</a:t>
          </a:r>
          <a:r>
            <a:rPr lang="zh-CN" altLang="en-US" b="1" dirty="0" smtClean="0">
              <a:solidFill>
                <a:srgbClr val="6E358B"/>
              </a:solidFill>
            </a:rPr>
            <a:t>减少对肝脏的依赖</a:t>
          </a:r>
          <a:r>
            <a:rPr lang="zh-CN" altLang="en-US" dirty="0" smtClean="0">
              <a:solidFill>
                <a:schemeClr val="tx1"/>
              </a:solidFill>
            </a:rPr>
            <a:t>。少量醋酸根可直接在肾、心脏和肌肉代谢，适用于肝功能障碍患者。</a:t>
          </a:r>
          <a:endParaRPr lang="zh-CN" altLang="en-US" dirty="0">
            <a:solidFill>
              <a:schemeClr val="tx1"/>
            </a:solidFill>
          </a:endParaRPr>
        </a:p>
      </dsp:txBody>
      <dsp:txXfrm>
        <a:off x="7597536" y="883450"/>
        <a:ext cx="2008621" cy="1760674"/>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type="round2SameRect" r:blip="" rot="90">
                    <dgm:adjLst/>
                  </dgm:shape>
                </dgm:if>
                <dgm:else name="Name12">
                  <dgm:shape xmlns:r="http://schemas.openxmlformats.org/officeDocument/2006/relationships" type="round2SameRect" r:blip="" rot="-90">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rSet qsTypeId="urn:microsoft.com/office/officeart/2005/8/quickstyle/simple5"/>
        </dgm:pt>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bkpt" val="fixed"/>
          <dgm:param type="bkPtFixedVal" val="1"/>
          <dgm:param type="off" val="off"/>
          <dgm:param type="grDir" val="bL"/>
          <dgm:param type="flowDir" val="row"/>
        </dgm:alg>
      </dgm:if>
      <dgm:else name="Name2">
        <dgm:alg type="snake">
          <dgm:param type="bkpt" val="fixed"/>
          <dgm:param type="bkPtFixedVal" val="1"/>
          <dgm:param type="off" val="off"/>
          <dgm:param type="grDir" val="bR"/>
          <dgm:param type="flowDir" val="row"/>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type="corner" r:blip="" rot="90">
                <dgm:adjLst>
                  <dgm:adj idx="1" val="0.1612"/>
                  <dgm:adj idx="2" val="0.1611"/>
                </dgm:adjLst>
              </dgm:shape>
            </dgm:if>
            <dgm:else name="Name8">
              <dgm:shape xmlns:r="http://schemas.openxmlformats.org/officeDocument/2006/relationships" type="corner" r:blip="" rot="180">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type="triangle" r:blip="" rot="90">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2" y="0"/>
            <a:ext cx="4307045" cy="340360"/>
          </a:xfrm>
          <a:prstGeom prst="rect">
            <a:avLst/>
          </a:prstGeom>
        </p:spPr>
        <p:txBody>
          <a:bodyPr vert="horz" lIns="91559" tIns="45779" rIns="91559" bIns="45779" rtlCol="0"/>
          <a:lstStyle>
            <a:lvl1pPr algn="l">
              <a:defRPr sz="1200"/>
            </a:lvl1pPr>
          </a:lstStyle>
          <a:p>
            <a:endParaRPr lang="zh-CN" altLang="en-US"/>
          </a:p>
        </p:txBody>
      </p:sp>
      <p:sp>
        <p:nvSpPr>
          <p:cNvPr id="3" name="日期占位符 2"/>
          <p:cNvSpPr>
            <a:spLocks noGrp="1"/>
          </p:cNvSpPr>
          <p:nvPr>
            <p:ph type="dt" sz="quarter" idx="1"/>
          </p:nvPr>
        </p:nvSpPr>
        <p:spPr>
          <a:xfrm>
            <a:off x="5629993" y="0"/>
            <a:ext cx="4307045" cy="340360"/>
          </a:xfrm>
          <a:prstGeom prst="rect">
            <a:avLst/>
          </a:prstGeom>
        </p:spPr>
        <p:txBody>
          <a:bodyPr vert="horz" lIns="91559" tIns="45779" rIns="91559" bIns="45779" rtlCol="0"/>
          <a:lstStyle>
            <a:lvl1pPr algn="r">
              <a:defRPr sz="1200"/>
            </a:lvl1pPr>
          </a:lstStyle>
          <a:p>
            <a:fld id="{22CB3F67-A1EC-407D-BCCC-6C3BD049AD2D}" type="datetimeFigureOut">
              <a:rPr lang="zh-CN" altLang="en-US" smtClean="0"/>
            </a:fld>
            <a:endParaRPr lang="zh-CN" altLang="en-US"/>
          </a:p>
        </p:txBody>
      </p:sp>
      <p:sp>
        <p:nvSpPr>
          <p:cNvPr id="4" name="页脚占位符 3"/>
          <p:cNvSpPr>
            <a:spLocks noGrp="1"/>
          </p:cNvSpPr>
          <p:nvPr>
            <p:ph type="ftr" sz="quarter" idx="2"/>
          </p:nvPr>
        </p:nvSpPr>
        <p:spPr>
          <a:xfrm>
            <a:off x="2" y="6465659"/>
            <a:ext cx="4307045" cy="340360"/>
          </a:xfrm>
          <a:prstGeom prst="rect">
            <a:avLst/>
          </a:prstGeom>
        </p:spPr>
        <p:txBody>
          <a:bodyPr vert="horz" lIns="91559" tIns="45779" rIns="91559" bIns="45779"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5629993" y="6465659"/>
            <a:ext cx="4307045" cy="340360"/>
          </a:xfrm>
          <a:prstGeom prst="rect">
            <a:avLst/>
          </a:prstGeom>
        </p:spPr>
        <p:txBody>
          <a:bodyPr vert="horz" lIns="91559" tIns="45779" rIns="91559" bIns="45779" rtlCol="0" anchor="b"/>
          <a:lstStyle>
            <a:lvl1pPr algn="r">
              <a:defRPr sz="1200"/>
            </a:lvl1pPr>
          </a:lstStyle>
          <a:p>
            <a:fld id="{E1ABFBC0-A6E3-42ED-B676-65864CC35AE0}"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2" y="0"/>
            <a:ext cx="4307045" cy="341542"/>
          </a:xfrm>
          <a:prstGeom prst="rect">
            <a:avLst/>
          </a:prstGeom>
        </p:spPr>
        <p:txBody>
          <a:bodyPr vert="horz" lIns="91559" tIns="45779" rIns="91559" bIns="45779" rtlCol="0"/>
          <a:lstStyle>
            <a:lvl1pPr algn="l">
              <a:defRPr sz="1200"/>
            </a:lvl1pPr>
          </a:lstStyle>
          <a:p>
            <a:endParaRPr lang="zh-CN" altLang="en-US"/>
          </a:p>
        </p:txBody>
      </p:sp>
      <p:sp>
        <p:nvSpPr>
          <p:cNvPr id="3" name="日期占位符 2"/>
          <p:cNvSpPr>
            <a:spLocks noGrp="1"/>
          </p:cNvSpPr>
          <p:nvPr>
            <p:ph type="dt" idx="1"/>
          </p:nvPr>
        </p:nvSpPr>
        <p:spPr>
          <a:xfrm>
            <a:off x="5629993" y="0"/>
            <a:ext cx="4307045" cy="341542"/>
          </a:xfrm>
          <a:prstGeom prst="rect">
            <a:avLst/>
          </a:prstGeom>
        </p:spPr>
        <p:txBody>
          <a:bodyPr vert="horz" lIns="91559" tIns="45779" rIns="91559" bIns="45779" rtlCol="0"/>
          <a:lstStyle>
            <a:lvl1pPr algn="r">
              <a:defRPr sz="1200"/>
            </a:lvl1pPr>
          </a:lstStyle>
          <a:p>
            <a:fld id="{D5044A59-494E-4E1E-BFDC-01F27AA3C5D0}"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2927350" y="850900"/>
            <a:ext cx="4084638" cy="2297113"/>
          </a:xfrm>
          <a:prstGeom prst="rect">
            <a:avLst/>
          </a:prstGeom>
          <a:noFill/>
          <a:ln w="12700">
            <a:solidFill>
              <a:prstClr val="black"/>
            </a:solidFill>
          </a:ln>
        </p:spPr>
        <p:txBody>
          <a:bodyPr vert="horz" lIns="91559" tIns="45779" rIns="91559" bIns="45779" rtlCol="0" anchor="ctr"/>
          <a:lstStyle/>
          <a:p>
            <a:endParaRPr lang="zh-CN" altLang="en-US"/>
          </a:p>
        </p:txBody>
      </p:sp>
      <p:sp>
        <p:nvSpPr>
          <p:cNvPr id="5" name="备注占位符 4"/>
          <p:cNvSpPr>
            <a:spLocks noGrp="1"/>
          </p:cNvSpPr>
          <p:nvPr>
            <p:ph type="body" sz="quarter" idx="3"/>
          </p:nvPr>
        </p:nvSpPr>
        <p:spPr>
          <a:xfrm>
            <a:off x="993935" y="3275965"/>
            <a:ext cx="7951470" cy="2680335"/>
          </a:xfrm>
          <a:prstGeom prst="rect">
            <a:avLst/>
          </a:prstGeom>
        </p:spPr>
        <p:txBody>
          <a:bodyPr vert="horz" lIns="91559" tIns="45779" rIns="91559" bIns="45779"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2" y="6465659"/>
            <a:ext cx="4307045" cy="341541"/>
          </a:xfrm>
          <a:prstGeom prst="rect">
            <a:avLst/>
          </a:prstGeom>
        </p:spPr>
        <p:txBody>
          <a:bodyPr vert="horz" lIns="91559" tIns="45779" rIns="91559" bIns="45779"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5629993" y="6465659"/>
            <a:ext cx="4307045" cy="341541"/>
          </a:xfrm>
          <a:prstGeom prst="rect">
            <a:avLst/>
          </a:prstGeom>
        </p:spPr>
        <p:txBody>
          <a:bodyPr vert="horz" lIns="91559" tIns="45779" rIns="91559" bIns="45779" rtlCol="0" anchor="b"/>
          <a:lstStyle>
            <a:lvl1pPr algn="r">
              <a:defRPr sz="1200"/>
            </a:lvl1pPr>
          </a:lstStyle>
          <a:p>
            <a:fld id="{FBFFD8CB-2E0C-4DF4-BAE7-4778A221841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rapidbbs.cn/"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2" name="矩形 1">
            <a:hlinkClick r:id="rId2"/>
          </p:cNvPr>
          <p:cNvSpPr/>
          <p:nvPr userDrawn="1"/>
        </p:nvSpPr>
        <p:spPr bwMode="auto">
          <a:xfrm>
            <a:off x="0" y="0"/>
            <a:ext cx="12192000" cy="6858000"/>
          </a:xfrm>
          <a:prstGeom prst="rect">
            <a:avLst/>
          </a:prstGeom>
          <a:noFill/>
          <a:ln>
            <a:solidFill>
              <a:schemeClr val="tx1">
                <a:alpha val="0"/>
              </a:schemeClr>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9285" tIns="143428" rIns="179285" bIns="143428" numCol="1" spcCol="0" rtlCol="0" fromWordArt="0" anchor="t" anchorCtr="0" forceAA="0" compatLnSpc="1">
            <a:noAutofit/>
          </a:bodyPr>
          <a:lstStyle/>
          <a:p>
            <a:pPr algn="ctr" defTabSz="913765" fontAlgn="base">
              <a:lnSpc>
                <a:spcPct val="90000"/>
              </a:lnSpc>
              <a:spcBef>
                <a:spcPct val="0"/>
              </a:spcBef>
              <a:spcAft>
                <a:spcPct val="0"/>
              </a:spcAft>
            </a:pPr>
            <a:endParaRPr lang="zh-CN" altLang="en-US" sz="2355" dirty="0" err="1">
              <a:gradFill>
                <a:gsLst>
                  <a:gs pos="0">
                    <a:srgbClr val="FFFFFF"/>
                  </a:gs>
                  <a:gs pos="100000">
                    <a:srgbClr val="FFFFFF"/>
                  </a:gs>
                </a:gsLst>
                <a:lin ang="5400000" scaled="0"/>
              </a:gradFill>
              <a:latin typeface="华文细黑" panose="02010600040101010101" pitchFamily="2" charset="-122"/>
              <a:ea typeface="Segoe UI" panose="020B0502040204020203" pitchFamily="34" charset="0"/>
              <a:cs typeface="Segoe UI" panose="020B0502040204020203" pitchFamily="34" charset="0"/>
            </a:endParaRPr>
          </a:p>
        </p:txBody>
      </p:sp>
      <p:sp>
        <p:nvSpPr>
          <p:cNvPr id="3" name="矩形 2"/>
          <p:cNvSpPr/>
          <p:nvPr userDrawn="1"/>
        </p:nvSpPr>
        <p:spPr>
          <a:xfrm>
            <a:off x="0" y="0"/>
            <a:ext cx="12192000" cy="6858000"/>
          </a:xfrm>
          <a:prstGeom prst="rect">
            <a:avLst/>
          </a:prstGeom>
          <a:blipFill>
            <a:blip r:embed="rId3"/>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5" name="直接连接符 4"/>
          <p:cNvCxnSpPr/>
          <p:nvPr userDrawn="1"/>
        </p:nvCxnSpPr>
        <p:spPr>
          <a:xfrm>
            <a:off x="530897" y="1160623"/>
            <a:ext cx="11124000" cy="0"/>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6" name="矩形 5"/>
          <p:cNvSpPr/>
          <p:nvPr userDrawn="1"/>
        </p:nvSpPr>
        <p:spPr>
          <a:xfrm>
            <a:off x="530897" y="505184"/>
            <a:ext cx="79200" cy="563984"/>
          </a:xfrm>
          <a:prstGeom prst="rect">
            <a:avLst/>
          </a:prstGeom>
          <a:solidFill>
            <a:srgbClr val="00A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750"/>
                                        <p:tgtEl>
                                          <p:spTgt spid="5"/>
                                        </p:tgtEl>
                                      </p:cBhvr>
                                    </p:animEffect>
                                  </p:childTnLst>
                                </p:cTn>
                              </p:par>
                            </p:childTnLst>
                          </p:cTn>
                        </p:par>
                        <p:par>
                          <p:cTn id="8" fill="hold">
                            <p:stCondLst>
                              <p:cond delay="1000"/>
                            </p:stCondLst>
                            <p:childTnLst>
                              <p:par>
                                <p:cTn id="9" presetID="53" presetClass="entr" presetSubtype="16"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p:cTn id="11" dur="250" fill="hold"/>
                                        <p:tgtEl>
                                          <p:spTgt spid="6"/>
                                        </p:tgtEl>
                                        <p:attrNameLst>
                                          <p:attrName>ppt_w</p:attrName>
                                        </p:attrNameLst>
                                      </p:cBhvr>
                                      <p:tavLst>
                                        <p:tav tm="0">
                                          <p:val>
                                            <p:fltVal val="0"/>
                                          </p:val>
                                        </p:tav>
                                        <p:tav tm="100000">
                                          <p:val>
                                            <p:strVal val="#ppt_w"/>
                                          </p:val>
                                        </p:tav>
                                      </p:tavLst>
                                    </p:anim>
                                    <p:anim calcmode="lin" valueType="num">
                                      <p:cBhvr>
                                        <p:cTn id="12" dur="250" fill="hold"/>
                                        <p:tgtEl>
                                          <p:spTgt spid="6"/>
                                        </p:tgtEl>
                                        <p:attrNameLst>
                                          <p:attrName>ppt_h</p:attrName>
                                        </p:attrNameLst>
                                      </p:cBhvr>
                                      <p:tavLst>
                                        <p:tav tm="0">
                                          <p:val>
                                            <p:fltVal val="0"/>
                                          </p:val>
                                        </p:tav>
                                        <p:tav tm="100000">
                                          <p:val>
                                            <p:strVal val="#ppt_h"/>
                                          </p:val>
                                        </p:tav>
                                      </p:tavLst>
                                    </p:anim>
                                    <p:animEffect transition="in" filter="fade">
                                      <p:cBhvr>
                                        <p:cTn id="13" dur="250"/>
                                        <p:tgtEl>
                                          <p:spTgt spid="6"/>
                                        </p:tgtEl>
                                      </p:cBhvr>
                                    </p:animEffect>
                                  </p:childTnLst>
                                </p:cTn>
                              </p:par>
                              <p:par>
                                <p:cTn id="14" presetID="6" presetClass="emph" presetSubtype="0" decel="100000" fill="hold" grpId="1" nodeType="withEffect">
                                  <p:stCondLst>
                                    <p:cond delay="200"/>
                                  </p:stCondLst>
                                  <p:childTnLst>
                                    <p:animScale>
                                      <p:cBhvr>
                                        <p:cTn id="15" dur="250" fill="hold"/>
                                        <p:tgtEl>
                                          <p:spTgt spid="6"/>
                                        </p:tgtEl>
                                      </p:cBhvr>
                                      <p:by x="110000" y="110000"/>
                                    </p:animScale>
                                  </p:childTnLst>
                                </p:cTn>
                              </p:par>
                              <p:par>
                                <p:cTn id="16" presetID="6" presetClass="emph" presetSubtype="0" decel="100000" fill="hold" grpId="2" nodeType="withEffect">
                                  <p:stCondLst>
                                    <p:cond delay="300"/>
                                  </p:stCondLst>
                                  <p:childTnLst>
                                    <p:animScale>
                                      <p:cBhvr>
                                        <p:cTn id="17" dur="250" fill="hold"/>
                                        <p:tgtEl>
                                          <p:spTgt spid="6"/>
                                        </p:tgtEl>
                                      </p:cBhvr>
                                      <p:by x="91000" y="91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6" grpId="2"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标题幻灯片">
    <p:spTree>
      <p:nvGrpSpPr>
        <p:cNvPr id="1" name=""/>
        <p:cNvGrpSpPr/>
        <p:nvPr/>
      </p:nvGrpSpPr>
      <p:grpSpPr>
        <a:xfrm>
          <a:off x="0" y="0"/>
          <a:ext cx="0" cy="0"/>
          <a:chOff x="0" y="0"/>
          <a:chExt cx="0" cy="0"/>
        </a:xfrm>
      </p:grpSpPr>
      <p:cxnSp>
        <p:nvCxnSpPr>
          <p:cNvPr id="3" name="直接连接符 2"/>
          <p:cNvCxnSpPr/>
          <p:nvPr userDrawn="1"/>
        </p:nvCxnSpPr>
        <p:spPr>
          <a:xfrm>
            <a:off x="530897" y="1160623"/>
            <a:ext cx="11124000" cy="0"/>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矩形 3"/>
          <p:cNvSpPr/>
          <p:nvPr userDrawn="1"/>
        </p:nvSpPr>
        <p:spPr>
          <a:xfrm>
            <a:off x="530897" y="505184"/>
            <a:ext cx="79200" cy="563984"/>
          </a:xfrm>
          <a:prstGeom prst="rect">
            <a:avLst/>
          </a:prstGeom>
          <a:solidFill>
            <a:srgbClr val="00A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a typeface="微软雅黑" panose="020B0503020204020204" pitchFamily="34" charset="-122"/>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标题幻灯片">
    <p:spTree>
      <p:nvGrpSpPr>
        <p:cNvPr id="1" name=""/>
        <p:cNvGrpSpPr/>
        <p:nvPr/>
      </p:nvGrpSpPr>
      <p:grpSpPr>
        <a:xfrm>
          <a:off x="0" y="0"/>
          <a:ext cx="0" cy="0"/>
          <a:chOff x="0" y="0"/>
          <a:chExt cx="0" cy="0"/>
        </a:xfrm>
      </p:grpSpPr>
      <p:cxnSp>
        <p:nvCxnSpPr>
          <p:cNvPr id="3" name="直接连接符 2"/>
          <p:cNvCxnSpPr/>
          <p:nvPr userDrawn="1"/>
        </p:nvCxnSpPr>
        <p:spPr>
          <a:xfrm>
            <a:off x="530897" y="1160623"/>
            <a:ext cx="11124000" cy="0"/>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矩形 3"/>
          <p:cNvSpPr/>
          <p:nvPr userDrawn="1"/>
        </p:nvSpPr>
        <p:spPr>
          <a:xfrm>
            <a:off x="530897" y="505184"/>
            <a:ext cx="79200" cy="563984"/>
          </a:xfrm>
          <a:prstGeom prst="rect">
            <a:avLst/>
          </a:prstGeom>
          <a:solidFill>
            <a:srgbClr val="00A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a typeface="微软雅黑" panose="020B0503020204020204" pitchFamily="34" charset="-122"/>
            </a:endParaRPr>
          </a:p>
        </p:txBody>
      </p:sp>
      <p:pic>
        <p:nvPicPr>
          <p:cNvPr id="5" name="图片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66974" y="362020"/>
            <a:ext cx="881683" cy="719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标题幻灯片">
    <p:spTree>
      <p:nvGrpSpPr>
        <p:cNvPr id="1" name=""/>
        <p:cNvGrpSpPr/>
        <p:nvPr/>
      </p:nvGrpSpPr>
      <p:grpSpPr>
        <a:xfrm>
          <a:off x="0" y="0"/>
          <a:ext cx="0" cy="0"/>
          <a:chOff x="0" y="0"/>
          <a:chExt cx="0" cy="0"/>
        </a:xfrm>
      </p:grpSpPr>
      <p:cxnSp>
        <p:nvCxnSpPr>
          <p:cNvPr id="3" name="直接连接符 2"/>
          <p:cNvCxnSpPr/>
          <p:nvPr userDrawn="1"/>
        </p:nvCxnSpPr>
        <p:spPr>
          <a:xfrm>
            <a:off x="530897" y="1160623"/>
            <a:ext cx="11124000" cy="0"/>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矩形 3"/>
          <p:cNvSpPr/>
          <p:nvPr userDrawn="1"/>
        </p:nvSpPr>
        <p:spPr>
          <a:xfrm>
            <a:off x="530897" y="505184"/>
            <a:ext cx="79200" cy="5639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a typeface="微软雅黑" panose="020B0503020204020204" pitchFamily="34" charset="-122"/>
            </a:endParaRPr>
          </a:p>
        </p:txBody>
      </p:sp>
      <p:sp>
        <p:nvSpPr>
          <p:cNvPr id="5" name="矩形 4"/>
          <p:cNvSpPr/>
          <p:nvPr userDrawn="1"/>
        </p:nvSpPr>
        <p:spPr>
          <a:xfrm>
            <a:off x="0" y="6598766"/>
            <a:ext cx="12192000" cy="26749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标题幻灯片">
    <p:spTree>
      <p:nvGrpSpPr>
        <p:cNvPr id="1" name=""/>
        <p:cNvGrpSpPr/>
        <p:nvPr/>
      </p:nvGrpSpPr>
      <p:grpSpPr>
        <a:xfrm>
          <a:off x="0" y="0"/>
          <a:ext cx="0" cy="0"/>
          <a:chOff x="0" y="0"/>
          <a:chExt cx="0" cy="0"/>
        </a:xfrm>
      </p:grpSpPr>
      <p:cxnSp>
        <p:nvCxnSpPr>
          <p:cNvPr id="3" name="直接连接符 2"/>
          <p:cNvCxnSpPr/>
          <p:nvPr userDrawn="1"/>
        </p:nvCxnSpPr>
        <p:spPr>
          <a:xfrm>
            <a:off x="530897" y="1160623"/>
            <a:ext cx="11124000" cy="0"/>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矩形 3"/>
          <p:cNvSpPr/>
          <p:nvPr userDrawn="1"/>
        </p:nvSpPr>
        <p:spPr>
          <a:xfrm>
            <a:off x="530897" y="505184"/>
            <a:ext cx="79200" cy="563984"/>
          </a:xfrm>
          <a:prstGeom prst="rect">
            <a:avLst/>
          </a:prstGeom>
          <a:solidFill>
            <a:srgbClr val="673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a typeface="微软雅黑" panose="020B0503020204020204" pitchFamily="34" charset="-122"/>
            </a:endParaRPr>
          </a:p>
        </p:txBody>
      </p:sp>
      <p:sp>
        <p:nvSpPr>
          <p:cNvPr id="5" name="矩形 4"/>
          <p:cNvSpPr/>
          <p:nvPr userDrawn="1"/>
        </p:nvSpPr>
        <p:spPr>
          <a:xfrm>
            <a:off x="0" y="6598766"/>
            <a:ext cx="12192000" cy="267494"/>
          </a:xfrm>
          <a:prstGeom prst="rect">
            <a:avLst/>
          </a:prstGeom>
          <a:solidFill>
            <a:srgbClr val="673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标题幻灯片">
    <p:spTree>
      <p:nvGrpSpPr>
        <p:cNvPr id="1" name=""/>
        <p:cNvGrpSpPr/>
        <p:nvPr/>
      </p:nvGrpSpPr>
      <p:grpSpPr>
        <a:xfrm>
          <a:off x="0" y="0"/>
          <a:ext cx="0" cy="0"/>
          <a:chOff x="0" y="0"/>
          <a:chExt cx="0" cy="0"/>
        </a:xfrm>
      </p:grpSpPr>
      <p:cxnSp>
        <p:nvCxnSpPr>
          <p:cNvPr id="3" name="直接连接符 2"/>
          <p:cNvCxnSpPr/>
          <p:nvPr userDrawn="1"/>
        </p:nvCxnSpPr>
        <p:spPr>
          <a:xfrm>
            <a:off x="530897" y="1160623"/>
            <a:ext cx="11124000" cy="0"/>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矩形 3"/>
          <p:cNvSpPr/>
          <p:nvPr userDrawn="1"/>
        </p:nvSpPr>
        <p:spPr>
          <a:xfrm>
            <a:off x="530897" y="505184"/>
            <a:ext cx="79200" cy="56398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a typeface="微软雅黑" panose="020B0503020204020204" pitchFamily="34" charset="-122"/>
            </a:endParaRPr>
          </a:p>
        </p:txBody>
      </p:sp>
      <p:sp>
        <p:nvSpPr>
          <p:cNvPr id="5" name="矩形 4"/>
          <p:cNvSpPr/>
          <p:nvPr userDrawn="1"/>
        </p:nvSpPr>
        <p:spPr>
          <a:xfrm>
            <a:off x="0" y="6598766"/>
            <a:ext cx="12192000" cy="26749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标题幻灯片">
    <p:spTree>
      <p:nvGrpSpPr>
        <p:cNvPr id="1" name=""/>
        <p:cNvGrpSpPr/>
        <p:nvPr/>
      </p:nvGrpSpPr>
      <p:grpSpPr>
        <a:xfrm>
          <a:off x="0" y="0"/>
          <a:ext cx="0" cy="0"/>
          <a:chOff x="0" y="0"/>
          <a:chExt cx="0" cy="0"/>
        </a:xfrm>
      </p:grpSpPr>
      <p:cxnSp>
        <p:nvCxnSpPr>
          <p:cNvPr id="3" name="直接连接符 2"/>
          <p:cNvCxnSpPr/>
          <p:nvPr userDrawn="1"/>
        </p:nvCxnSpPr>
        <p:spPr>
          <a:xfrm>
            <a:off x="530897" y="1160623"/>
            <a:ext cx="11124000" cy="0"/>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矩形 3"/>
          <p:cNvSpPr/>
          <p:nvPr userDrawn="1"/>
        </p:nvSpPr>
        <p:spPr>
          <a:xfrm>
            <a:off x="530897" y="505184"/>
            <a:ext cx="79200" cy="56398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a typeface="微软雅黑" panose="020B0503020204020204" pitchFamily="34" charset="-122"/>
            </a:endParaRPr>
          </a:p>
        </p:txBody>
      </p:sp>
      <p:sp>
        <p:nvSpPr>
          <p:cNvPr id="5" name="矩形 4"/>
          <p:cNvSpPr/>
          <p:nvPr userDrawn="1"/>
        </p:nvSpPr>
        <p:spPr>
          <a:xfrm>
            <a:off x="0" y="6598766"/>
            <a:ext cx="12192000" cy="26749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theme" Target="../theme/theme1.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5" Type="http://schemas.openxmlformats.org/officeDocument/2006/relationships/theme" Target="../theme/theme2.xml"/><Relationship Id="rId4" Type="http://schemas.openxmlformats.org/officeDocument/2006/relationships/slideLayout" Target="../slideLayouts/slideLayout7.xml"/><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7FD55C-0D9B-4AE1-8991-F4382A6841F8}"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C383C1-739C-4888-8408-05312C30A9CF}" type="slidenum">
              <a:rPr lang="zh-CN" altLang="en-US" smtClean="0"/>
            </a:fld>
            <a:endParaRPr lang="zh-CN" altLang="en-US"/>
          </a:p>
        </p:txBody>
      </p:sp>
      <p:sp>
        <p:nvSpPr>
          <p:cNvPr id="7" name="矩形 6"/>
          <p:cNvSpPr/>
          <p:nvPr userDrawn="1"/>
        </p:nvSpPr>
        <p:spPr>
          <a:xfrm>
            <a:off x="0" y="6598766"/>
            <a:ext cx="12192000" cy="267494"/>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7FD55C-0D9B-4AE1-8991-F4382A6841F8}"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C383C1-739C-4888-8408-05312C30A9CF}"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9" Type="http://schemas.openxmlformats.org/officeDocument/2006/relationships/notesSlide" Target="../notesSlides/notesSlide2.xml"/><Relationship Id="rId8" Type="http://schemas.openxmlformats.org/officeDocument/2006/relationships/slideLayout" Target="../slideLayouts/slideLayout1.xml"/><Relationship Id="rId7" Type="http://schemas.openxmlformats.org/officeDocument/2006/relationships/tags" Target="../tags/tag2.xml"/><Relationship Id="rId6" Type="http://schemas.openxmlformats.org/officeDocument/2006/relationships/tags" Target="../tags/tag1.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slideLayout" Target="../slideLayouts/slideLayout2.xml"/><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7" Type="http://schemas.openxmlformats.org/officeDocument/2006/relationships/notesSlide" Target="../notesSlides/notesSlide7.xml"/><Relationship Id="rId6" Type="http://schemas.openxmlformats.org/officeDocument/2006/relationships/slideLayout" Target="../slideLayouts/slideLayout2.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8.xml.rels><?xml version="1.0" encoding="UTF-8" standalone="yes"?>
<Relationships xmlns="http://schemas.openxmlformats.org/package/2006/relationships"><Relationship Id="rId7" Type="http://schemas.openxmlformats.org/officeDocument/2006/relationships/notesSlide" Target="../notesSlides/notesSlide8.xml"/><Relationship Id="rId6" Type="http://schemas.openxmlformats.org/officeDocument/2006/relationships/slideLayout" Target="../slideLayouts/slideLayout2.xml"/><Relationship Id="rId5" Type="http://schemas.openxmlformats.org/officeDocument/2006/relationships/tags" Target="../tags/tag11.xml"/><Relationship Id="rId4" Type="http://schemas.openxmlformats.org/officeDocument/2006/relationships/tags" Target="../tags/tag10.xml"/><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矩形 92"/>
          <p:cNvSpPr/>
          <p:nvPr/>
        </p:nvSpPr>
        <p:spPr>
          <a:xfrm>
            <a:off x="0" y="122142"/>
            <a:ext cx="12192000" cy="6858000"/>
          </a:xfrm>
          <a:prstGeom prst="rect">
            <a:avLst/>
          </a:prstGeom>
          <a:blipFill>
            <a:blip r:embed="rId1"/>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7" name="矩形 146"/>
          <p:cNvSpPr/>
          <p:nvPr/>
        </p:nvSpPr>
        <p:spPr>
          <a:xfrm>
            <a:off x="0" y="1682995"/>
            <a:ext cx="12192000" cy="3318767"/>
          </a:xfrm>
          <a:prstGeom prst="rect">
            <a:avLst/>
          </a:prstGeom>
          <a:solidFill>
            <a:srgbClr val="00409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zh-CN" altLang="en-US" dirty="0"/>
          </a:p>
        </p:txBody>
      </p:sp>
      <p:sp>
        <p:nvSpPr>
          <p:cNvPr id="3" name="Text Box 2"/>
          <p:cNvSpPr txBox="1">
            <a:spLocks noChangeArrowheads="1"/>
          </p:cNvSpPr>
          <p:nvPr/>
        </p:nvSpPr>
        <p:spPr bwMode="auto">
          <a:xfrm>
            <a:off x="2291444" y="2079850"/>
            <a:ext cx="7789181" cy="21329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tx1">
                      <a:alpha val="50000"/>
                    </a:schemeClr>
                  </a:outerShdw>
                </a:effectLst>
              </a14:hiddenEffects>
            </a:ext>
          </a:extLst>
        </p:spPr>
        <p:txBody>
          <a:bodyPr wrap="square" lIns="121917" tIns="60958" rIns="121917" bIns="60958">
            <a:spAutoFit/>
          </a:bodyP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buFont typeface="Arial" panose="020B0604020202020204" pitchFamily="34" charset="0"/>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buFont typeface="Arial" panose="020B0604020202020204" pitchFamily="34" charset="0"/>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buFont typeface="Arial" panose="020B0604020202020204" pitchFamily="34" charset="0"/>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buFont typeface="Arial" panose="020B0604020202020204" pitchFamily="34" charset="0"/>
              <a:defRPr baseline="-25000">
                <a:solidFill>
                  <a:schemeClr val="tx1"/>
                </a:solidFill>
                <a:latin typeface="Arial" panose="020B0604020202020204" pitchFamily="34" charset="0"/>
              </a:defRPr>
            </a:lvl9pPr>
          </a:lstStyle>
          <a:p>
            <a:pPr algn="ctr" eaLnBrk="1" hangingPunct="1">
              <a:lnSpc>
                <a:spcPct val="150000"/>
              </a:lnSpc>
            </a:pPr>
            <a:r>
              <a:rPr lang="zh-CN" altLang="en-US" sz="4400" b="1" baseline="0" dirty="0" smtClean="0">
                <a:solidFill>
                  <a:srgbClr val="FFFFF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复方电解质醋酸钠注射液</a:t>
            </a:r>
            <a:endParaRPr lang="zh-CN" altLang="en-US" sz="3200" b="1" baseline="0" dirty="0" smtClean="0">
              <a:solidFill>
                <a:srgbClr val="FFFFF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a:p>
            <a:pPr algn="ctr" eaLnBrk="1" hangingPunct="1">
              <a:lnSpc>
                <a:spcPct val="70000"/>
              </a:lnSpc>
            </a:pPr>
            <a:endParaRPr lang="en-US" altLang="zh-CN" sz="2400" b="1" baseline="0" dirty="0" smtClean="0">
              <a:solidFill>
                <a:srgbClr val="FFFFF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a:p>
            <a:pPr algn="ctr" eaLnBrk="1" hangingPunct="1">
              <a:lnSpc>
                <a:spcPct val="150000"/>
              </a:lnSpc>
            </a:pPr>
            <a:r>
              <a:rPr lang="zh-CN" altLang="en-US" sz="3200" b="1" baseline="0" dirty="0" smtClean="0">
                <a:solidFill>
                  <a:srgbClr val="FFFFF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南京正科医药股份有限公司</a:t>
            </a:r>
            <a:endParaRPr lang="zh-CN" altLang="en-US" sz="3200" b="1" baseline="0" dirty="0">
              <a:solidFill>
                <a:srgbClr val="FFFFF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pic>
        <p:nvPicPr>
          <p:cNvPr id="5" name="Picture 2" descr="PPECLOGO-eff-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0118" y="4136164"/>
            <a:ext cx="1413933" cy="12784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PPECLOGO-eff-5-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71134" y="4648397"/>
            <a:ext cx="1970617" cy="1797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PPECLOGO-eff-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77081" y="4182491"/>
            <a:ext cx="533400" cy="484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1" descr="PPECLOGO-eff-5-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03984" y="3877931"/>
            <a:ext cx="1488016" cy="1363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5" descr="PPECLOGO-eff2-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32100" y="3975297"/>
            <a:ext cx="584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17" descr="PPECLOGO-eff2-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40384" y="4172149"/>
            <a:ext cx="480483" cy="484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22"/>
          <p:cNvSpPr>
            <a:spLocks noChangeArrowheads="1" noChangeShapeType="1" noTextEdit="1"/>
          </p:cNvSpPr>
          <p:nvPr/>
        </p:nvSpPr>
        <p:spPr bwMode="auto">
          <a:xfrm>
            <a:off x="1832509" y="4755905"/>
            <a:ext cx="9120716" cy="1056217"/>
          </a:xfrm>
          <a:prstGeom prst="rect">
            <a:avLst/>
          </a:prstGeom>
          <a:extLst>
            <a:ext uri="{91240B29-F687-4F45-9708-019B960494DF}">
              <a14:hiddenLine xmlns:a14="http://schemas.microsoft.com/office/drawing/2010/main" w="9525">
                <a:solidFill>
                  <a:srgbClr val="000000"/>
                </a:solidFill>
                <a:round/>
              </a14:hiddenLine>
            </a:ext>
          </a:extLst>
        </p:spPr>
        <p:txBody>
          <a:bodyPr wrap="none" lIns="121917" tIns="60958" rIns="121917" bIns="60958" fromWordArt="1">
            <a:prstTxWarp prst="textPlain">
              <a:avLst>
                <a:gd name="adj" fmla="val 50000"/>
              </a:avLst>
            </a:prstTxWarp>
          </a:bodyPr>
          <a:lstStyle/>
          <a:p>
            <a:endParaRPr lang="zh-CN" altLang="en-US" sz="4800" kern="10" spc="960">
              <a:gradFill rotWithShape="1">
                <a:gsLst>
                  <a:gs pos="0">
                    <a:srgbClr val="AAAAAA"/>
                  </a:gs>
                  <a:gs pos="100000">
                    <a:srgbClr val="FFFFFF"/>
                  </a:gs>
                </a:gsLst>
                <a:lin ang="5400000" scaled="1"/>
              </a:gradFill>
              <a:effectLst>
                <a:outerShdw dist="45791" dir="3378596" algn="ctr" rotWithShape="0">
                  <a:srgbClr val="4D4D4D">
                    <a:alpha val="79999"/>
                  </a:srgbClr>
                </a:outerShdw>
              </a:effectLst>
              <a:latin typeface="黑体" panose="02010609060101010101" charset="-122"/>
              <a:ea typeface="黑体" panose="02010609060101010101" charset="-122"/>
            </a:endParaRPr>
          </a:p>
        </p:txBody>
      </p:sp>
      <p:sp>
        <p:nvSpPr>
          <p:cNvPr id="132" name="TextBox 14"/>
          <p:cNvSpPr>
            <a:spLocks noChangeArrowheads="1"/>
          </p:cNvSpPr>
          <p:nvPr/>
        </p:nvSpPr>
        <p:spPr bwMode="auto">
          <a:xfrm>
            <a:off x="327774" y="1918776"/>
            <a:ext cx="4372041" cy="2311573"/>
          </a:xfrm>
          <a:prstGeom prst="rect">
            <a:avLst/>
          </a:prstGeom>
        </p:spPr>
        <p:txBody>
          <a:bodyPr wrap="square" lIns="121917" tIns="60958" rIns="121917" bIns="60958">
            <a:spAutoFit/>
          </a:bodyPr>
          <a:lstStyle/>
          <a:p>
            <a:pPr fontAlgn="base">
              <a:spcBef>
                <a:spcPct val="0"/>
              </a:spcBef>
              <a:spcAft>
                <a:spcPct val="0"/>
              </a:spcAft>
            </a:pPr>
            <a:endParaRPr lang="en-US" altLang="zh-CN" sz="14200" dirty="0">
              <a:solidFill>
                <a:schemeClr val="accent1"/>
              </a:solidFill>
              <a:latin typeface="Impact" panose="020B0806030902050204" pitchFamily="34" charset="0"/>
              <a:ea typeface="微软雅黑" panose="020B0503020204020204" pitchFamily="34" charset="-122"/>
              <a:sym typeface="方正兰亭粗黑_GBK" charset="-122"/>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669047" cy="461665"/>
          </a:xfrm>
          <a:prstGeom prst="rect">
            <a:avLst/>
          </a:prstGeom>
        </p:spPr>
        <p:txBody>
          <a:bodyPr wrap="none">
            <a:spAutoFit/>
          </a:bodyPr>
          <a:lstStyle/>
          <a:p>
            <a:r>
              <a:rPr kumimoji="1" lang="en-US" altLang="zh-CN" sz="2400" b="1" dirty="0" smtClean="0">
                <a:latin typeface="微软雅黑" panose="020B0503020204020204" pitchFamily="34" charset="-122"/>
                <a:ea typeface="微软雅黑" panose="020B0503020204020204" pitchFamily="34" charset="-122"/>
                <a:cs typeface="Times New Roman" panose="02020603050405020304" pitchFamily="18" charset="0"/>
              </a:rPr>
              <a:t>04</a:t>
            </a:r>
            <a:r>
              <a:rPr kumimoji="1" lang="zh-CN" altLang="en-US" sz="2400" b="1" dirty="0" smtClean="0">
                <a:latin typeface="微软雅黑" panose="020B0503020204020204" pitchFamily="34" charset="-122"/>
                <a:ea typeface="微软雅黑" panose="020B0503020204020204" pitchFamily="34" charset="-122"/>
                <a:cs typeface="Times New Roman" panose="02020603050405020304" pitchFamily="18" charset="0"/>
              </a:rPr>
              <a:t>  创新性</a:t>
            </a:r>
            <a:endParaRPr kumimoji="1" lang="zh-CN" altLang="en-US" sz="2000" b="1"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 name="AutoShape 2" descr="Not Just for Children: Study Shows High Prevalence of Atopic Dermatitis ..."/>
          <p:cNvSpPr>
            <a:spLocks noChangeAspect="1" noChangeArrowheads="1"/>
          </p:cNvSpPr>
          <p:nvPr/>
        </p:nvSpPr>
        <p:spPr bwMode="auto">
          <a:xfrm>
            <a:off x="9524002" y="4663520"/>
            <a:ext cx="1186541" cy="13941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sp>
        <p:nvSpPr>
          <p:cNvPr id="2" name="文本框 1"/>
          <p:cNvSpPr txBox="1"/>
          <p:nvPr/>
        </p:nvSpPr>
        <p:spPr>
          <a:xfrm>
            <a:off x="531542" y="1332706"/>
            <a:ext cx="11110332" cy="4323080"/>
          </a:xfrm>
          <a:prstGeom prst="rect">
            <a:avLst/>
          </a:prstGeom>
          <a:noFill/>
        </p:spPr>
        <p:txBody>
          <a:bodyPr wrap="square" rtlCol="0">
            <a:spAutoFit/>
          </a:bodyPr>
          <a:lstStyle/>
          <a:p>
            <a:pPr marL="285750" indent="-285750">
              <a:lnSpc>
                <a:spcPct val="150000"/>
              </a:lnSpc>
              <a:spcBef>
                <a:spcPts val="600"/>
              </a:spcBef>
              <a:spcAft>
                <a:spcPts val="600"/>
              </a:spcAft>
              <a:buFont typeface="Wingdings" panose="05000000000000000000" pitchFamily="2" charset="2"/>
              <a:buChar char="p"/>
            </a:pPr>
            <a:r>
              <a:rPr lang="zh-CN" altLang="en-US" sz="1600" b="1" dirty="0" smtClean="0">
                <a:effectLst/>
                <a:latin typeface="微软雅黑" panose="020B0503020204020204" pitchFamily="34" charset="-122"/>
                <a:ea typeface="微软雅黑" panose="020B0503020204020204" pitchFamily="34" charset="-122"/>
              </a:rPr>
              <a:t>主要创新</a:t>
            </a:r>
            <a:r>
              <a:rPr lang="zh-CN" altLang="en-US" sz="1600" b="1" dirty="0">
                <a:effectLst/>
                <a:latin typeface="微软雅黑" panose="020B0503020204020204" pitchFamily="34" charset="-122"/>
                <a:ea typeface="微软雅黑" panose="020B0503020204020204" pitchFamily="34" charset="-122"/>
              </a:rPr>
              <a:t>点</a:t>
            </a:r>
            <a:r>
              <a:rPr lang="zh-CN" altLang="en-US" sz="1600" dirty="0" smtClean="0">
                <a:effectLst/>
                <a:latin typeface="微软雅黑" panose="020B0503020204020204" pitchFamily="34" charset="-122"/>
                <a:ea typeface="微软雅黑" panose="020B0503020204020204" pitchFamily="34" charset="-122"/>
              </a:rPr>
              <a:t>：</a:t>
            </a:r>
            <a:endParaRPr lang="en-US" altLang="zh-CN" sz="1600" dirty="0" smtClean="0">
              <a:effectLst/>
              <a:latin typeface="微软雅黑" panose="020B0503020204020204" pitchFamily="34" charset="-122"/>
              <a:ea typeface="微软雅黑" panose="020B0503020204020204" pitchFamily="34" charset="-122"/>
            </a:endParaRPr>
          </a:p>
          <a:p>
            <a:pPr>
              <a:lnSpc>
                <a:spcPct val="150000"/>
              </a:lnSpc>
              <a:spcBef>
                <a:spcPts val="600"/>
              </a:spcBef>
              <a:spcAft>
                <a:spcPts val="600"/>
              </a:spcAft>
            </a:pPr>
            <a:r>
              <a:rPr lang="en-US" altLang="zh-CN" sz="1600" dirty="0">
                <a:latin typeface="微软雅黑" panose="020B0503020204020204" pitchFamily="34" charset="-122"/>
                <a:ea typeface="微软雅黑" panose="020B0503020204020204" pitchFamily="34" charset="-122"/>
              </a:rPr>
              <a:t> </a:t>
            </a:r>
            <a:r>
              <a:rPr lang="en-US" altLang="zh-CN" sz="1600" dirty="0" smtClean="0">
                <a:latin typeface="微软雅黑" panose="020B0503020204020204" pitchFamily="34" charset="-122"/>
                <a:ea typeface="微软雅黑" panose="020B0503020204020204" pitchFamily="34" charset="-122"/>
              </a:rPr>
              <a:t>      </a:t>
            </a:r>
            <a:r>
              <a:rPr lang="zh-CN" altLang="en-US" sz="1600" dirty="0" smtClean="0">
                <a:latin typeface="微软雅黑" panose="020B0503020204020204" pitchFamily="34" charset="-122"/>
                <a:ea typeface="微软雅黑" panose="020B0503020204020204" pitchFamily="34" charset="-122"/>
              </a:rPr>
              <a:t>（</a:t>
            </a:r>
            <a:r>
              <a:rPr lang="en-US" altLang="zh-CN" sz="1600" dirty="0">
                <a:latin typeface="微软雅黑" panose="020B0503020204020204" pitchFamily="34" charset="-122"/>
                <a:ea typeface="微软雅黑" panose="020B0503020204020204" pitchFamily="34" charset="-122"/>
              </a:rPr>
              <a:t>1</a:t>
            </a:r>
            <a:r>
              <a:rPr lang="zh-CN" altLang="en-US" sz="1600" dirty="0">
                <a:latin typeface="微软雅黑" panose="020B0503020204020204" pitchFamily="34" charset="-122"/>
                <a:ea typeface="微软雅黑" panose="020B0503020204020204" pitchFamily="34" charset="-122"/>
              </a:rPr>
              <a:t>）</a:t>
            </a:r>
            <a:r>
              <a:rPr lang="zh-CN" altLang="en-US" sz="1600" dirty="0">
                <a:latin typeface="微软雅黑" panose="020B0503020204020204" pitchFamily="34" charset="-122"/>
                <a:ea typeface="微软雅黑" panose="020B0503020204020204" pitchFamily="34" charset="-122"/>
                <a:sym typeface="+mn-ea"/>
              </a:rPr>
              <a:t>目前医保目录内缺乏针对儿童的液体治疗产品，填补了儿童液体治疗领域的空白。</a:t>
            </a:r>
            <a:endParaRPr lang="en-US" altLang="zh-CN" sz="1600" dirty="0" smtClean="0">
              <a:latin typeface="微软雅黑" panose="020B0503020204020204" pitchFamily="34" charset="-122"/>
              <a:ea typeface="微软雅黑" panose="020B0503020204020204" pitchFamily="34" charset="-122"/>
            </a:endParaRPr>
          </a:p>
          <a:p>
            <a:pPr>
              <a:lnSpc>
                <a:spcPct val="150000"/>
              </a:lnSpc>
              <a:spcBef>
                <a:spcPts val="600"/>
              </a:spcBef>
              <a:spcAft>
                <a:spcPts val="600"/>
              </a:spcAft>
            </a:pPr>
            <a:r>
              <a:rPr lang="en-US" altLang="zh-CN" sz="1600" dirty="0">
                <a:latin typeface="微软雅黑" panose="020B0503020204020204" pitchFamily="34" charset="-122"/>
                <a:ea typeface="微软雅黑" panose="020B0503020204020204" pitchFamily="34" charset="-122"/>
              </a:rPr>
              <a:t> </a:t>
            </a:r>
            <a:r>
              <a:rPr lang="en-US" altLang="zh-CN" sz="1600" dirty="0" smtClean="0">
                <a:latin typeface="微软雅黑" panose="020B0503020204020204" pitchFamily="34" charset="-122"/>
                <a:ea typeface="微软雅黑" panose="020B0503020204020204" pitchFamily="34" charset="-122"/>
              </a:rPr>
              <a:t>      </a:t>
            </a:r>
            <a:r>
              <a:rPr lang="zh-CN" altLang="en-US" sz="1600" dirty="0" smtClean="0">
                <a:latin typeface="微软雅黑" panose="020B0503020204020204" pitchFamily="34" charset="-122"/>
                <a:ea typeface="微软雅黑" panose="020B0503020204020204" pitchFamily="34" charset="-122"/>
              </a:rPr>
              <a:t>（</a:t>
            </a:r>
            <a:r>
              <a:rPr lang="en-US" altLang="zh-CN" sz="1600" dirty="0" smtClean="0">
                <a:latin typeface="微软雅黑" panose="020B0503020204020204" pitchFamily="34" charset="-122"/>
                <a:ea typeface="微软雅黑" panose="020B0503020204020204" pitchFamily="34" charset="-122"/>
              </a:rPr>
              <a:t>2</a:t>
            </a:r>
            <a:r>
              <a:rPr lang="zh-CN" altLang="en-US" sz="1600" dirty="0" smtClean="0">
                <a:latin typeface="微软雅黑" panose="020B0503020204020204" pitchFamily="34" charset="-122"/>
                <a:ea typeface="微软雅黑" panose="020B0503020204020204" pitchFamily="34" charset="-122"/>
              </a:rPr>
              <a:t>）不</a:t>
            </a:r>
            <a:r>
              <a:rPr lang="zh-CN" altLang="en-US" sz="1600" dirty="0">
                <a:latin typeface="微软雅黑" panose="020B0503020204020204" pitchFamily="34" charset="-122"/>
                <a:ea typeface="微软雅黑" panose="020B0503020204020204" pitchFamily="34" charset="-122"/>
              </a:rPr>
              <a:t>含糖、磷</a:t>
            </a:r>
            <a:r>
              <a:rPr lang="zh-CN" altLang="en-US" sz="1600" dirty="0" smtClean="0">
                <a:latin typeface="微软雅黑" panose="020B0503020204020204" pitchFamily="34" charset="-122"/>
                <a:ea typeface="微软雅黑" panose="020B0503020204020204" pitchFamily="34" charset="-122"/>
              </a:rPr>
              <a:t>，</a:t>
            </a:r>
            <a:r>
              <a:rPr lang="zh-CN" altLang="en-US" sz="1600" dirty="0">
                <a:latin typeface="微软雅黑" panose="020B0503020204020204" pitchFamily="34" charset="-122"/>
                <a:ea typeface="微软雅黑" panose="020B0503020204020204" pitchFamily="34" charset="-122"/>
              </a:rPr>
              <a:t>更适用于糖尿病及肝肾功能不全</a:t>
            </a:r>
            <a:r>
              <a:rPr lang="zh-CN" altLang="en-US" sz="1600" dirty="0" smtClean="0">
                <a:latin typeface="微软雅黑" panose="020B0503020204020204" pitchFamily="34" charset="-122"/>
                <a:ea typeface="微软雅黑" panose="020B0503020204020204" pitchFamily="34" charset="-122"/>
              </a:rPr>
              <a:t>等特殊疾病患者</a:t>
            </a:r>
            <a:r>
              <a:rPr lang="zh-CN" altLang="zh-CN" sz="1600" dirty="0" smtClean="0">
                <a:latin typeface="微软雅黑" panose="020B0503020204020204" pitchFamily="34" charset="-122"/>
                <a:ea typeface="微软雅黑" panose="020B0503020204020204" pitchFamily="34" charset="-122"/>
              </a:rPr>
              <a:t>。</a:t>
            </a:r>
            <a:endParaRPr lang="en-US" altLang="zh-CN" sz="1600" dirty="0" smtClean="0">
              <a:latin typeface="微软雅黑" panose="020B0503020204020204" pitchFamily="34" charset="-122"/>
              <a:ea typeface="微软雅黑" panose="020B0503020204020204" pitchFamily="34" charset="-122"/>
            </a:endParaRPr>
          </a:p>
          <a:p>
            <a:pPr>
              <a:lnSpc>
                <a:spcPct val="150000"/>
              </a:lnSpc>
              <a:spcBef>
                <a:spcPts val="600"/>
              </a:spcBef>
              <a:spcAft>
                <a:spcPts val="600"/>
              </a:spcAft>
            </a:pPr>
            <a:r>
              <a:rPr lang="zh-CN" altLang="en-US" sz="1600" dirty="0" smtClean="0">
                <a:latin typeface="微软雅黑" panose="020B0503020204020204" pitchFamily="34" charset="-122"/>
                <a:ea typeface="微软雅黑" panose="020B0503020204020204" pitchFamily="34" charset="-122"/>
              </a:rPr>
              <a:t>       （</a:t>
            </a:r>
            <a:r>
              <a:rPr lang="en-US" altLang="zh-CN" sz="1600" dirty="0" smtClean="0">
                <a:latin typeface="微软雅黑" panose="020B0503020204020204" pitchFamily="34" charset="-122"/>
                <a:ea typeface="微软雅黑" panose="020B0503020204020204" pitchFamily="34" charset="-122"/>
              </a:rPr>
              <a:t>3</a:t>
            </a:r>
            <a:r>
              <a:rPr lang="zh-CN" altLang="en-US" sz="1600" dirty="0" smtClean="0">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不含钙离子</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sz="1600" dirty="0">
                <a:latin typeface="微软雅黑" panose="020B0503020204020204" pitchFamily="34" charset="-122"/>
                <a:ea typeface="微软雅黑" panose="020B0503020204020204" pitchFamily="34" charset="-122"/>
                <a:cs typeface="微软雅黑" panose="020B0503020204020204" pitchFamily="34" charset="-122"/>
                <a:sym typeface="+mn-ea"/>
              </a:rPr>
              <a:t>更适于在输血前后使用，因其成分中不含 Ca</a:t>
            </a:r>
            <a:r>
              <a:rPr sz="1600" baseline="30000" dirty="0">
                <a:latin typeface="微软雅黑" panose="020B0503020204020204" pitchFamily="34" charset="-122"/>
                <a:ea typeface="微软雅黑" panose="020B0503020204020204" pitchFamily="34" charset="-122"/>
                <a:cs typeface="微软雅黑" panose="020B0503020204020204" pitchFamily="34" charset="-122"/>
                <a:sym typeface="+mn-ea"/>
              </a:rPr>
              <a:t>2+</a:t>
            </a:r>
            <a:r>
              <a:rPr sz="1600" dirty="0">
                <a:latin typeface="微软雅黑" panose="020B0503020204020204" pitchFamily="34" charset="-122"/>
                <a:ea typeface="微软雅黑" panose="020B0503020204020204" pitchFamily="34" charset="-122"/>
                <a:cs typeface="微软雅黑" panose="020B0503020204020204" pitchFamily="34" charset="-122"/>
                <a:sym typeface="+mn-ea"/>
              </a:rPr>
              <a:t>，可避免 Ca</a:t>
            </a:r>
            <a:r>
              <a:rPr sz="1600" baseline="30000" dirty="0">
                <a:latin typeface="微软雅黑" panose="020B0503020204020204" pitchFamily="34" charset="-122"/>
                <a:ea typeface="微软雅黑" panose="020B0503020204020204" pitchFamily="34" charset="-122"/>
                <a:cs typeface="微软雅黑" panose="020B0503020204020204" pitchFamily="34" charset="-122"/>
                <a:sym typeface="+mn-ea"/>
              </a:rPr>
              <a:t>2+</a:t>
            </a:r>
            <a:r>
              <a:rPr sz="1600" dirty="0">
                <a:latin typeface="微软雅黑" panose="020B0503020204020204" pitchFamily="34" charset="-122"/>
                <a:ea typeface="微软雅黑" panose="020B0503020204020204" pitchFamily="34" charset="-122"/>
                <a:cs typeface="微软雅黑" panose="020B0503020204020204" pitchFamily="34" charset="-122"/>
                <a:sym typeface="+mn-ea"/>
              </a:rPr>
              <a:t>过量导致的凝集级联反应的活化和凝血的发生</a:t>
            </a:r>
            <a:r>
              <a:rPr 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手术中不会与含有枸橼酸的库血发生反应，弥补目录内产品空白。</a:t>
            </a:r>
            <a:endParaRPr lang="en-US" altLang="zh-CN" sz="1600" dirty="0" smtClean="0">
              <a:latin typeface="微软雅黑" panose="020B0503020204020204" pitchFamily="34" charset="-122"/>
              <a:ea typeface="微软雅黑" panose="020B0503020204020204" pitchFamily="34" charset="-122"/>
            </a:endParaRPr>
          </a:p>
          <a:p>
            <a:pPr>
              <a:lnSpc>
                <a:spcPct val="150000"/>
              </a:lnSpc>
              <a:spcBef>
                <a:spcPts val="600"/>
              </a:spcBef>
              <a:spcAft>
                <a:spcPts val="600"/>
              </a:spcAft>
            </a:pPr>
            <a:r>
              <a:rPr lang="zh-CN" altLang="en-US" sz="1600" dirty="0" smtClean="0">
                <a:latin typeface="微软雅黑" panose="020B0503020204020204" pitchFamily="34" charset="-122"/>
                <a:ea typeface="微软雅黑" panose="020B0503020204020204" pitchFamily="34" charset="-122"/>
              </a:rPr>
              <a:t>       （</a:t>
            </a:r>
            <a:r>
              <a:rPr lang="en-US" altLang="zh-CN" sz="1600" dirty="0" smtClean="0">
                <a:latin typeface="微软雅黑" panose="020B0503020204020204" pitchFamily="34" charset="-122"/>
                <a:ea typeface="微软雅黑" panose="020B0503020204020204" pitchFamily="34" charset="-122"/>
              </a:rPr>
              <a:t>4</a:t>
            </a:r>
            <a:r>
              <a:rPr lang="zh-CN" altLang="en-US" sz="1600" dirty="0">
                <a:latin typeface="微软雅黑" panose="020B0503020204020204" pitchFamily="34" charset="-122"/>
                <a:ea typeface="微软雅黑" panose="020B0503020204020204" pitchFamily="34" charset="-122"/>
              </a:rPr>
              <a:t>）给药灵活性更高，针对不同患者，可根据说明书调节</a:t>
            </a:r>
            <a:r>
              <a:rPr lang="zh-CN" altLang="en-US" sz="1600" dirty="0">
                <a:latin typeface="微软雅黑" panose="020B0503020204020204" pitchFamily="34" charset="-122"/>
                <a:ea typeface="微软雅黑" panose="020B0503020204020204" pitchFamily="34" charset="-122"/>
              </a:rPr>
              <a:t>具体输注速度和浓度。</a:t>
            </a:r>
            <a:endParaRPr lang="zh-CN" altLang="en-US" sz="1600" dirty="0">
              <a:latin typeface="微软雅黑" panose="020B0503020204020204" pitchFamily="34" charset="-122"/>
              <a:ea typeface="微软雅黑" panose="020B0503020204020204" pitchFamily="34" charset="-122"/>
            </a:endParaRPr>
          </a:p>
          <a:p>
            <a:pPr>
              <a:lnSpc>
                <a:spcPct val="150000"/>
              </a:lnSpc>
              <a:spcBef>
                <a:spcPts val="600"/>
              </a:spcBef>
              <a:spcAft>
                <a:spcPts val="600"/>
              </a:spcAft>
            </a:pPr>
            <a:r>
              <a:rPr lang="zh-CN" altLang="en-US" sz="1600" b="1" dirty="0" smtClean="0">
                <a:latin typeface="微软雅黑" panose="020B0503020204020204" pitchFamily="34" charset="-122"/>
                <a:ea typeface="微软雅黑" panose="020B0503020204020204" pitchFamily="34" charset="-122"/>
              </a:rPr>
              <a:t>国家</a:t>
            </a:r>
            <a:r>
              <a:rPr lang="zh-CN" altLang="en-US" sz="1600" b="1" dirty="0">
                <a:latin typeface="微软雅黑" panose="020B0503020204020204" pitchFamily="34" charset="-122"/>
                <a:ea typeface="微软雅黑" panose="020B0503020204020204" pitchFamily="34" charset="-122"/>
              </a:rPr>
              <a:t>“重大新药创制”科技重大专项：否</a:t>
            </a:r>
            <a:endParaRPr lang="en-US" altLang="zh-CN" sz="1600" b="1" dirty="0">
              <a:latin typeface="微软雅黑" panose="020B0503020204020204" pitchFamily="34" charset="-122"/>
              <a:ea typeface="微软雅黑" panose="020B0503020204020204" pitchFamily="34" charset="-122"/>
            </a:endParaRPr>
          </a:p>
          <a:p>
            <a:pPr marL="285750" indent="-285750">
              <a:lnSpc>
                <a:spcPct val="150000"/>
              </a:lnSpc>
              <a:spcBef>
                <a:spcPts val="600"/>
              </a:spcBef>
              <a:spcAft>
                <a:spcPts val="600"/>
              </a:spcAft>
              <a:buFont typeface="Wingdings" panose="05000000000000000000" pitchFamily="2" charset="2"/>
              <a:buChar char="p"/>
            </a:pPr>
            <a:r>
              <a:rPr lang="zh-CN" altLang="en-US" sz="1600" b="1" dirty="0">
                <a:latin typeface="微软雅黑" panose="020B0503020204020204" pitchFamily="34" charset="-122"/>
                <a:ea typeface="微软雅黑" panose="020B0503020204020204" pitchFamily="34" charset="-122"/>
              </a:rPr>
              <a:t>自主知识产权创新药：否</a:t>
            </a:r>
            <a:endParaRPr lang="zh-CN" altLang="en-US" sz="1600" b="1" dirty="0">
              <a:latin typeface="微软雅黑" panose="020B0503020204020204" pitchFamily="34" charset="-122"/>
              <a:ea typeface="微软雅黑" panose="020B0503020204020204" pitchFamily="34" charset="-122"/>
            </a:endParaRPr>
          </a:p>
          <a:p>
            <a:endParaRPr kumimoji="1" lang="zh-CN"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669047" cy="461665"/>
          </a:xfrm>
          <a:prstGeom prst="rect">
            <a:avLst/>
          </a:prstGeom>
        </p:spPr>
        <p:txBody>
          <a:bodyPr wrap="none">
            <a:spAutoFit/>
          </a:bodyPr>
          <a:lstStyle/>
          <a:p>
            <a:r>
              <a:rPr kumimoji="1" lang="en-US" altLang="zh-CN" sz="2400" b="1" dirty="0" smtClean="0">
                <a:latin typeface="微软雅黑" panose="020B0503020204020204" pitchFamily="34" charset="-122"/>
                <a:ea typeface="微软雅黑" panose="020B0503020204020204" pitchFamily="34" charset="-122"/>
                <a:cs typeface="Times New Roman" panose="02020603050405020304" pitchFamily="18" charset="0"/>
              </a:rPr>
              <a:t>05  </a:t>
            </a:r>
            <a:r>
              <a:rPr kumimoji="1" lang="zh-CN" altLang="en-US" sz="2400" b="1" dirty="0" smtClean="0">
                <a:latin typeface="微软雅黑" panose="020B0503020204020204" pitchFamily="34" charset="-122"/>
                <a:ea typeface="微软雅黑" panose="020B0503020204020204" pitchFamily="34" charset="-122"/>
                <a:cs typeface="Times New Roman" panose="02020603050405020304" pitchFamily="18" charset="0"/>
              </a:rPr>
              <a:t>公平性</a:t>
            </a:r>
            <a:endParaRPr kumimoji="1" lang="zh-CN" altLang="en-US" sz="2000" b="1"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 name="AutoShape 2" descr="Not Just for Children: Study Shows High Prevalence of Atopic Dermatitis ..."/>
          <p:cNvSpPr>
            <a:spLocks noChangeAspect="1" noChangeArrowheads="1"/>
          </p:cNvSpPr>
          <p:nvPr/>
        </p:nvSpPr>
        <p:spPr bwMode="auto">
          <a:xfrm>
            <a:off x="9524002" y="4663520"/>
            <a:ext cx="1186541" cy="13941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sp>
        <p:nvSpPr>
          <p:cNvPr id="8" name="文本框 7"/>
          <p:cNvSpPr txBox="1"/>
          <p:nvPr/>
        </p:nvSpPr>
        <p:spPr>
          <a:xfrm>
            <a:off x="592455" y="1447800"/>
            <a:ext cx="11006455" cy="4309745"/>
          </a:xfrm>
          <a:prstGeom prst="rect">
            <a:avLst/>
          </a:prstGeom>
          <a:noFill/>
        </p:spPr>
        <p:txBody>
          <a:bodyPr wrap="square" rtlCol="0">
            <a:noAutofit/>
          </a:bodyPr>
          <a:lstStyle/>
          <a:p>
            <a:pPr marL="285750" indent="-285750">
              <a:lnSpc>
                <a:spcPct val="150000"/>
              </a:lnSpc>
              <a:buFont typeface="Wingdings" panose="05000000000000000000" pitchFamily="2" charset="2"/>
              <a:buChar char="p"/>
            </a:pPr>
            <a:r>
              <a:rPr kumimoji="1" lang="zh-CN" altLang="en-US" sz="1600" b="1" dirty="0" smtClean="0">
                <a:latin typeface="微软雅黑" panose="020B0503020204020204" pitchFamily="34" charset="-122"/>
                <a:ea typeface="微软雅黑" panose="020B0503020204020204" pitchFamily="34" charset="-122"/>
              </a:rPr>
              <a:t>弥补</a:t>
            </a:r>
            <a:r>
              <a:rPr kumimoji="1" lang="zh-CN" altLang="en-US" sz="1600" b="1" dirty="0">
                <a:latin typeface="微软雅黑" panose="020B0503020204020204" pitchFamily="34" charset="-122"/>
                <a:ea typeface="微软雅黑" panose="020B0503020204020204" pitchFamily="34" charset="-122"/>
              </a:rPr>
              <a:t>医保治疗短板</a:t>
            </a:r>
            <a:endParaRPr kumimoji="1" lang="en-US" altLang="zh-CN" sz="1600" b="1" dirty="0">
              <a:latin typeface="微软雅黑" panose="020B0503020204020204" pitchFamily="34" charset="-122"/>
              <a:ea typeface="微软雅黑" panose="020B0503020204020204" pitchFamily="34" charset="-122"/>
            </a:endParaRPr>
          </a:p>
          <a:p>
            <a:pPr lvl="0">
              <a:lnSpc>
                <a:spcPct val="150000"/>
              </a:lnSpc>
            </a:pPr>
            <a:r>
              <a:rPr lang="zh-CN" altLang="en-US" sz="1600" dirty="0">
                <a:latin typeface="微软雅黑" panose="020B0503020204020204" pitchFamily="34" charset="-122"/>
                <a:ea typeface="微软雅黑" panose="020B0503020204020204" pitchFamily="34" charset="-122"/>
                <a:cs typeface="Arial" panose="020B0604020202020204" pitchFamily="34" charset="0"/>
              </a:rPr>
              <a:t> </a:t>
            </a:r>
            <a:r>
              <a:rPr lang="zh-CN" altLang="en-US" sz="1600" dirty="0" smtClean="0">
                <a:latin typeface="微软雅黑" panose="020B0503020204020204" pitchFamily="34" charset="-122"/>
                <a:ea typeface="微软雅黑" panose="020B0503020204020204" pitchFamily="34" charset="-122"/>
                <a:cs typeface="Arial" panose="020B0604020202020204" pitchFamily="34" charset="0"/>
              </a:rPr>
              <a:t>     </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相较于目录内的产品，复方电解质醋酸钠注射液：① </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醋酸缓冲系统调节更快，安全性高，</a:t>
            </a:r>
            <a:r>
              <a:rPr lang="zh-CN" altLang="en-US" sz="1600" b="1" dirty="0">
                <a:solidFill>
                  <a:schemeClr val="accent1">
                    <a:lumMod val="75000"/>
                  </a:schemeClr>
                </a:solidFill>
                <a:latin typeface="微软雅黑" panose="020B0503020204020204" pitchFamily="34" charset="-122"/>
                <a:ea typeface="微软雅黑" panose="020B0503020204020204" pitchFamily="34" charset="-122"/>
                <a:cs typeface="微软雅黑" panose="020B0503020204020204" pitchFamily="34" charset="-122"/>
                <a:sym typeface="+mn-ea"/>
              </a:rPr>
              <a:t>不增加肝脏负担，不增加血乳酸水平</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② </a:t>
            </a:r>
            <a:r>
              <a:rPr lang="zh-CN" altLang="en-US" sz="1600" b="1" dirty="0">
                <a:solidFill>
                  <a:schemeClr val="accent1">
                    <a:lumMod val="75000"/>
                  </a:schemeClr>
                </a:solidFill>
                <a:latin typeface="微软雅黑" panose="020B0503020204020204" pitchFamily="34" charset="-122"/>
                <a:ea typeface="微软雅黑" panose="020B0503020204020204" pitchFamily="34" charset="-122"/>
                <a:cs typeface="微软雅黑" panose="020B0503020204020204" pitchFamily="34" charset="-122"/>
                <a:sym typeface="+mn-ea"/>
              </a:rPr>
              <a:t>不含钙离子</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：更适于在输血前后使用，因其成分中不含 Ca</a:t>
            </a:r>
            <a:r>
              <a:rPr lang="zh-CN" altLang="en-US" sz="1600" baseline="30000" dirty="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，可避免 Ca</a:t>
            </a:r>
            <a:r>
              <a:rPr lang="zh-CN" altLang="en-US" sz="1600" baseline="30000" dirty="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过量导致的凝集级联反应的活化和凝血的发生，</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手术中不会与含有枸橼酸的库血发生反应</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，弥补目录内产品空白</a:t>
            </a:r>
            <a:r>
              <a:rPr lang="zh-CN" altLang="en-US" sz="1600" b="1" dirty="0">
                <a:latin typeface="微软雅黑" panose="020B0503020204020204" pitchFamily="34" charset="-122"/>
                <a:ea typeface="微软雅黑" panose="020B0503020204020204" pitchFamily="34" charset="-122"/>
                <a:cs typeface="微软雅黑" panose="020B0503020204020204" pitchFamily="34" charset="-122"/>
                <a:sym typeface="+mn-ea"/>
              </a:rPr>
              <a:t>。③</a:t>
            </a:r>
            <a:r>
              <a:rPr lang="en-US" altLang="zh-CN" sz="1600" b="1"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1600" b="1" dirty="0">
                <a:solidFill>
                  <a:schemeClr val="accent1">
                    <a:lumMod val="75000"/>
                  </a:schemeClr>
                </a:solidFill>
                <a:latin typeface="微软雅黑" panose="020B0503020204020204" pitchFamily="34" charset="-122"/>
                <a:ea typeface="微软雅黑" panose="020B0503020204020204" pitchFamily="34" charset="-122"/>
                <a:cs typeface="微软雅黑" panose="020B0503020204020204" pitchFamily="34" charset="-122"/>
                <a:sym typeface="+mn-ea"/>
              </a:rPr>
              <a:t>儿童用法用量明确，</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弥补目录内产品空白，更适合肝脏尚未发育完全的儿童患者。</a:t>
            </a:r>
            <a:endPar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lvl="0">
              <a:lnSpc>
                <a:spcPct val="150000"/>
              </a:lnSpc>
            </a:pPr>
            <a:endParaRPr lang="en-US" altLang="zh-CN" sz="1600" dirty="0">
              <a:effectLst/>
              <a:latin typeface="微软雅黑" panose="020B0503020204020204" pitchFamily="34" charset="-122"/>
              <a:ea typeface="微软雅黑" panose="020B0503020204020204" pitchFamily="34" charset="-122"/>
              <a:cs typeface="Arial" panose="020B0604020202020204" pitchFamily="34" charset="0"/>
            </a:endParaRPr>
          </a:p>
          <a:p>
            <a:pPr marL="285750" indent="-285750">
              <a:lnSpc>
                <a:spcPct val="150000"/>
              </a:lnSpc>
              <a:buFont typeface="Wingdings" panose="05000000000000000000" pitchFamily="2" charset="2"/>
              <a:buChar char="p"/>
            </a:pPr>
            <a:r>
              <a:rPr kumimoji="1" lang="zh-CN" altLang="en-US" sz="1600" b="1" dirty="0">
                <a:latin typeface="微软雅黑" panose="020B0503020204020204" pitchFamily="34" charset="-122"/>
                <a:ea typeface="微软雅黑" panose="020B0503020204020204" pitchFamily="34" charset="-122"/>
              </a:rPr>
              <a:t>临床管理难度</a:t>
            </a:r>
            <a:endParaRPr kumimoji="1" lang="en-US" altLang="zh-CN" sz="1600" b="1" dirty="0">
              <a:latin typeface="微软雅黑" panose="020B0503020204020204" pitchFamily="34" charset="-122"/>
              <a:ea typeface="微软雅黑" panose="020B0503020204020204" pitchFamily="34" charset="-122"/>
            </a:endParaRPr>
          </a:p>
          <a:p>
            <a:pPr lvl="0" algn="just">
              <a:lnSpc>
                <a:spcPct val="150000"/>
              </a:lnSpc>
            </a:pPr>
            <a:r>
              <a:rPr lang="zh-CN" altLang="en-US" sz="1600" dirty="0" smtClean="0">
                <a:latin typeface="微软雅黑" panose="020B0503020204020204" pitchFamily="34" charset="-122"/>
                <a:ea typeface="微软雅黑" panose="020B0503020204020204" pitchFamily="34" charset="-122"/>
                <a:cs typeface="Arial" panose="020B0604020202020204" pitchFamily="34" charset="0"/>
              </a:rPr>
              <a:t>     （</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临床严格按照患者缺失的液体量评估药品用量，且本品</a:t>
            </a:r>
            <a:r>
              <a:rPr 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说明书对成人、老年人及青少年(12岁及以上)、</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婴幼儿和儿童(28天至11岁)，均给出了明确推荐剂量与给药速率，不会产生滥用等现象。</a:t>
            </a:r>
            <a:endParaRPr lang="zh-CN" altLang="en-US" sz="1600" dirty="0">
              <a:latin typeface="微软雅黑" panose="020B0503020204020204" pitchFamily="34" charset="-122"/>
              <a:ea typeface="微软雅黑" panose="020B0503020204020204" pitchFamily="34" charset="-122"/>
              <a:cs typeface="微软雅黑" panose="020B0503020204020204" pitchFamily="34" charset="-122"/>
            </a:endParaRPr>
          </a:p>
          <a:p>
            <a:pPr lvl="0" algn="just">
              <a:lnSpc>
                <a:spcPct val="150000"/>
              </a:lnSpc>
            </a:pPr>
            <a:endParaRPr lang="en-US" altLang="zh-CN" sz="1600" dirty="0" smtClean="0">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Not Just for Children: Study Shows High Prevalence of Atopic Dermatitis ..."/>
          <p:cNvSpPr>
            <a:spLocks noChangeAspect="1" noChangeArrowheads="1"/>
          </p:cNvSpPr>
          <p:nvPr/>
        </p:nvSpPr>
        <p:spPr bwMode="auto">
          <a:xfrm>
            <a:off x="9524002" y="4663520"/>
            <a:ext cx="1186541" cy="13941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graphicFrame>
        <p:nvGraphicFramePr>
          <p:cNvPr id="9" name="图示 8"/>
          <p:cNvGraphicFramePr/>
          <p:nvPr/>
        </p:nvGraphicFramePr>
        <p:xfrm>
          <a:off x="4731206" y="1737148"/>
          <a:ext cx="5295390" cy="432055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11" name="文本框 10"/>
          <p:cNvSpPr txBox="1"/>
          <p:nvPr>
            <p:custDataLst>
              <p:tags r:id="rId6"/>
            </p:custDataLst>
          </p:nvPr>
        </p:nvSpPr>
        <p:spPr>
          <a:xfrm>
            <a:off x="1705242" y="2691331"/>
            <a:ext cx="1851660" cy="768350"/>
          </a:xfrm>
          <a:prstGeom prst="rect">
            <a:avLst/>
          </a:prstGeom>
          <a:noFill/>
        </p:spPr>
        <p:txBody>
          <a:bodyPr wrap="square" rtlCol="0">
            <a:normAutofit fontScale="95000"/>
          </a:bodyPr>
          <a:lstStyle/>
          <a:p>
            <a:pPr algn="r"/>
            <a:r>
              <a:rPr lang="zh-CN" altLang="en-US" sz="4400" b="1" spc="300" dirty="0">
                <a:solidFill>
                  <a:srgbClr val="004097"/>
                </a:solidFill>
                <a:latin typeface="Arial" panose="020B0604020202020204" pitchFamily="34" charset="0"/>
                <a:ea typeface="微软雅黑" panose="020B0503020204020204" pitchFamily="34" charset="-122"/>
                <a:sym typeface="Arial" panose="020B0604020202020204" pitchFamily="34" charset="0"/>
              </a:rPr>
              <a:t>目录</a:t>
            </a:r>
            <a:endParaRPr lang="zh-CN" altLang="en-US" sz="4400" b="1" spc="300" dirty="0">
              <a:solidFill>
                <a:srgbClr val="004097"/>
              </a:solidFill>
              <a:latin typeface="Arial" panose="020B0604020202020204" pitchFamily="34" charset="0"/>
              <a:ea typeface="微软雅黑" panose="020B0503020204020204" pitchFamily="34" charset="-122"/>
              <a:sym typeface="Arial" panose="020B0604020202020204" pitchFamily="34" charset="0"/>
            </a:endParaRPr>
          </a:p>
        </p:txBody>
      </p:sp>
      <p:sp>
        <p:nvSpPr>
          <p:cNvPr id="13" name="文本框 12"/>
          <p:cNvSpPr txBox="1"/>
          <p:nvPr>
            <p:custDataLst>
              <p:tags r:id="rId7"/>
            </p:custDataLst>
          </p:nvPr>
        </p:nvSpPr>
        <p:spPr>
          <a:xfrm>
            <a:off x="1994001" y="3459681"/>
            <a:ext cx="1851660" cy="368300"/>
          </a:xfrm>
          <a:prstGeom prst="rect">
            <a:avLst/>
          </a:prstGeom>
          <a:noFill/>
        </p:spPr>
        <p:txBody>
          <a:bodyPr wrap="square" rtlCol="0">
            <a:normAutofit/>
          </a:bodyPr>
          <a:lstStyle/>
          <a:p>
            <a:pPr algn="r"/>
            <a:r>
              <a:rPr lang="en-US" altLang="zh-CN" spc="300"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CONTENTS</a:t>
            </a:r>
            <a:endParaRPr lang="en-US" altLang="zh-CN" spc="300"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976823" cy="461665"/>
          </a:xfrm>
          <a:prstGeom prst="rect">
            <a:avLst/>
          </a:prstGeom>
        </p:spPr>
        <p:txBody>
          <a:bodyPr wrap="none">
            <a:spAutoFit/>
          </a:bodyPr>
          <a:lstStyle/>
          <a:p>
            <a:r>
              <a:rPr kumimoji="1" lang="en-US" altLang="zh-CN" sz="2400" b="1" dirty="0" smtClean="0">
                <a:latin typeface="微软雅黑" panose="020B0503020204020204" pitchFamily="34" charset="-122"/>
                <a:ea typeface="微软雅黑" panose="020B0503020204020204" pitchFamily="34" charset="-122"/>
                <a:cs typeface="Times New Roman" panose="02020603050405020304" pitchFamily="18" charset="0"/>
              </a:rPr>
              <a:t>01</a:t>
            </a:r>
            <a:r>
              <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 </a:t>
            </a:r>
            <a:r>
              <a:rPr kumimoji="1" lang="zh-CN" altLang="en-US" sz="2400" b="1" dirty="0" smtClean="0">
                <a:latin typeface="微软雅黑" panose="020B0503020204020204" pitchFamily="34" charset="-122"/>
                <a:ea typeface="微软雅黑" panose="020B0503020204020204" pitchFamily="34" charset="-122"/>
                <a:cs typeface="Times New Roman" panose="02020603050405020304" pitchFamily="18" charset="0"/>
              </a:rPr>
              <a:t> 基本信息</a:t>
            </a:r>
            <a:endPar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 name="AutoShape 2" descr="Not Just for Children: Study Shows High Prevalence of Atopic Dermatitis ..."/>
          <p:cNvSpPr>
            <a:spLocks noChangeAspect="1" noChangeArrowheads="1"/>
          </p:cNvSpPr>
          <p:nvPr/>
        </p:nvSpPr>
        <p:spPr bwMode="auto">
          <a:xfrm>
            <a:off x="9524002" y="4663520"/>
            <a:ext cx="1186541" cy="13941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graphicFrame>
        <p:nvGraphicFramePr>
          <p:cNvPr id="6" name="表格 8"/>
          <p:cNvGraphicFramePr>
            <a:graphicFrameLocks noGrp="1"/>
          </p:cNvGraphicFramePr>
          <p:nvPr>
            <p:custDataLst>
              <p:tags r:id="rId1"/>
            </p:custDataLst>
          </p:nvPr>
        </p:nvGraphicFramePr>
        <p:xfrm>
          <a:off x="539869" y="1146230"/>
          <a:ext cx="10996760" cy="3000016"/>
        </p:xfrm>
        <a:graphic>
          <a:graphicData uri="http://schemas.openxmlformats.org/drawingml/2006/table">
            <a:tbl>
              <a:tblPr firstRow="1" bandRow="1"/>
              <a:tblGrid>
                <a:gridCol w="1043465"/>
                <a:gridCol w="2972779"/>
                <a:gridCol w="3406589"/>
                <a:gridCol w="3573927"/>
              </a:tblGrid>
              <a:tr h="0">
                <a:tc gridSpan="4">
                  <a:txBody>
                    <a:bodyPr/>
                    <a:lstStyle/>
                    <a:p>
                      <a:r>
                        <a:rPr lang="zh-CN" altLang="en-US" sz="1600" b="1" baseline="0" dirty="0" smtClean="0">
                          <a:solidFill>
                            <a:schemeClr val="bg1"/>
                          </a:solidFill>
                          <a:latin typeface="Times New Roman" panose="02020603050405020304" pitchFamily="18" charset="0"/>
                          <a:ea typeface="宋体" panose="02010600030101010101" pitchFamily="2" charset="-122"/>
                          <a:cs typeface="Times New Roman" panose="02020603050405020304" pitchFamily="18" charset="0"/>
                        </a:rPr>
                        <a:t>产品基本信息</a:t>
                      </a:r>
                      <a:endParaRPr lang="zh-CN" altLang="en-US" sz="1600" b="1" baseline="300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2500" cmpd="sng">
                      <a:noFill/>
                    </a:lnL>
                    <a:lnR w="2500" cmpd="sng">
                      <a:noFill/>
                    </a:lnR>
                    <a:lnT w="2500" cmpd="sng">
                      <a:noFill/>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rgbClr val="004097"/>
                    </a:solidFill>
                  </a:tcPr>
                </a:tc>
                <a:tc hMerge="1">
                  <a:tcPr anchor="ctr">
                    <a:lnL w="2500" cmpd="sng">
                      <a:noFill/>
                    </a:lnL>
                    <a:lnR w="2500" cmpd="sng">
                      <a:noFill/>
                    </a:lnR>
                    <a:lnT w="2500" cmpd="sng">
                      <a:noFill/>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rgbClr val="E46D1C"/>
                    </a:solidFill>
                  </a:tcPr>
                </a:tc>
                <a:tc hMerge="1">
                  <a:tcPr anchor="ctr">
                    <a:lnL w="2500" cmpd="sng">
                      <a:noFill/>
                    </a:lnL>
                    <a:lnR w="2500" cmpd="sng">
                      <a:noFill/>
                    </a:lnR>
                    <a:lnT w="2500" cmpd="sng">
                      <a:noFill/>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rgbClr val="E46D1C"/>
                    </a:solidFill>
                  </a:tcPr>
                </a:tc>
                <a:tc hMerge="1">
                  <a:tcPr anchor="ctr">
                    <a:lnL w="2500" cmpd="sng">
                      <a:noFill/>
                    </a:lnL>
                    <a:lnR w="2500" cmpd="sng">
                      <a:noFill/>
                    </a:lnR>
                    <a:lnT w="2500" cmpd="sng">
                      <a:noFill/>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rgbClr val="E46D1C"/>
                    </a:solidFill>
                  </a:tcPr>
                </a:tc>
              </a:tr>
              <a:tr h="404820">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rPr>
                        <a:t>目录类别</a:t>
                      </a:r>
                      <a:endParaRPr lang="zh-CN" altLang="en-US" sz="14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ysDash"/>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dirty="0" smtClean="0">
                          <a:solidFill>
                            <a:schemeClr val="tx2"/>
                          </a:solidFill>
                          <a:latin typeface="Times New Roman" panose="02020603050405020304" pitchFamily="18" charset="0"/>
                          <a:ea typeface="宋体" panose="02010600030101010101" pitchFamily="2" charset="-122"/>
                          <a:cs typeface="Times New Roman" panose="02020603050405020304" pitchFamily="18" charset="0"/>
                          <a:sym typeface="+mn-lt"/>
                        </a:rPr>
                        <a:t>申报纳入基本目录（乙类）</a:t>
                      </a:r>
                      <a:endParaRPr lang="zh-CN" altLang="en-US" sz="1400" b="1" dirty="0" smtClean="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ysDash"/>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中国大陆首次上市时间</a:t>
                      </a:r>
                      <a:endParaRPr lang="zh-CN" altLang="en-US" sz="1400" b="1" dirty="0">
                        <a:solidFill>
                          <a:srgbClr val="E46D1C"/>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ysDash"/>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2023年1月10日</a:t>
                      </a:r>
                      <a:endPar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ysDash"/>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404820">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dirty="0" smtClean="0">
                          <a:latin typeface="Times New Roman" panose="02020603050405020304" pitchFamily="18" charset="0"/>
                          <a:ea typeface="宋体" panose="02010600030101010101" pitchFamily="2" charset="-122"/>
                          <a:cs typeface="Times New Roman" panose="02020603050405020304" pitchFamily="18" charset="0"/>
                        </a:rPr>
                        <a:t>通用名称</a:t>
                      </a:r>
                      <a:endParaRPr lang="zh-CN" altLang="en-US" sz="1400" b="1" dirty="0" smtClean="0">
                        <a:solidFill>
                          <a:srgbClr val="E46D1C"/>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dirty="0" smtClean="0">
                          <a:solidFill>
                            <a:schemeClr val="tx2"/>
                          </a:solidFill>
                          <a:latin typeface="Times New Roman" panose="02020603050405020304" pitchFamily="18" charset="0"/>
                          <a:ea typeface="宋体" panose="02010600030101010101" pitchFamily="2" charset="-122"/>
                          <a:cs typeface="Times New Roman" panose="02020603050405020304" pitchFamily="18" charset="0"/>
                        </a:rPr>
                        <a:t>复方电解质醋酸钠注射液</a:t>
                      </a:r>
                      <a:endParaRPr lang="zh-CN" altLang="en-US" sz="1400" b="1" dirty="0" smtClean="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目前大陆同通用名药品的上市情况</a:t>
                      </a:r>
                      <a:endParaRPr lang="en-US" altLang="zh-CN" sz="1400" b="0" kern="1200" dirty="0">
                        <a:solidFill>
                          <a:srgbClr val="E5712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1400" b="0"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6</a:t>
                      </a:r>
                      <a:r>
                        <a:rPr lang="zh-CN" altLang="en-US" sz="1400" b="0"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家企业获批</a:t>
                      </a:r>
                      <a:endParaRPr lang="zh-CN" altLang="en-US" sz="1400" b="0"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r>
              <a:tr h="376518">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dirty="0">
                          <a:latin typeface="Times New Roman" panose="02020603050405020304" pitchFamily="18" charset="0"/>
                          <a:ea typeface="宋体" panose="02010600030101010101" pitchFamily="2" charset="-122"/>
                          <a:cs typeface="Times New Roman" panose="02020603050405020304" pitchFamily="18" charset="0"/>
                        </a:rPr>
                        <a:t>注册</a:t>
                      </a:r>
                      <a:r>
                        <a:rPr lang="zh-CN" altLang="en-US" sz="14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规格</a:t>
                      </a:r>
                      <a:endParaRPr lang="en-US" altLang="zh-CN" sz="1400" b="0" kern="1200" dirty="0">
                        <a:solidFill>
                          <a:srgbClr val="E5712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1400" b="0"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500ml</a:t>
                      </a:r>
                      <a:endParaRPr lang="en-US" altLang="zh-CN" sz="1400" b="0"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全球首个上市国家</a:t>
                      </a:r>
                      <a:r>
                        <a:rPr lang="en-US" altLang="zh-CN" sz="14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a:t>
                      </a:r>
                      <a:r>
                        <a:rPr lang="zh-CN" altLang="en-US" sz="14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地区以及上市时间</a:t>
                      </a:r>
                      <a:endParaRPr lang="zh-CN" altLang="en-US" sz="1400" b="1" kern="1200" dirty="0">
                        <a:solidFill>
                          <a:srgbClr val="ED7D3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欧盟；上市时间为2009年9月</a:t>
                      </a:r>
                      <a:endPar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334682">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注册分类</a:t>
                      </a:r>
                      <a:endParaRPr lang="zh-CN" altLang="en-US" sz="140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化</a:t>
                      </a:r>
                      <a:r>
                        <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药</a:t>
                      </a:r>
                      <a:r>
                        <a:rPr lang="en-US" altLang="zh-CN"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3</a:t>
                      </a:r>
                      <a:r>
                        <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类</a:t>
                      </a:r>
                      <a:endPar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kern="120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rPr>
                        <a:t>是否为</a:t>
                      </a:r>
                      <a:r>
                        <a:rPr lang="en-US" altLang="zh-CN" sz="1400" b="0" kern="120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rPr>
                        <a:t>OTC</a:t>
                      </a:r>
                      <a:r>
                        <a:rPr lang="zh-CN" altLang="en-US" sz="1400" b="0" kern="120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rPr>
                        <a:t>药品</a:t>
                      </a:r>
                      <a:endParaRPr lang="zh-CN" altLang="en-US" sz="1400" b="0" kern="120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kern="1200" dirty="0" smtClean="0">
                          <a:solidFill>
                            <a:schemeClr val="tx2"/>
                          </a:solidFill>
                          <a:latin typeface="Times New Roman" panose="02020603050405020304" pitchFamily="18" charset="0"/>
                          <a:ea typeface="宋体" panose="02010600030101010101" pitchFamily="2" charset="-122"/>
                          <a:cs typeface="Times New Roman" panose="02020603050405020304" pitchFamily="18" charset="0"/>
                        </a:rPr>
                        <a:t>否</a:t>
                      </a:r>
                      <a:endPar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r>
              <a:tr h="412376">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适应症</a:t>
                      </a:r>
                      <a:endParaRPr lang="zh-CN" altLang="en-US"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3">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本品用于治疗伴随或预期出现轻度酸中毒的等渗性脱水，补充细胞外液和血容量的丢失。</a:t>
                      </a:r>
                      <a:endParaRPr lang="zh-CN" altLang="en-US"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ysDash"/>
                      <a:round/>
                      <a:headEnd type="none" w="med" len="med"/>
                      <a:tailEnd type="none" w="med" len="med"/>
                    </a:lnT>
                    <a:lnB w="9525" cap="flat" cmpd="sng" algn="ctr">
                      <a:noFill/>
                      <a:prstDash val="sysDash"/>
                      <a:round/>
                      <a:headEnd type="none" w="med" len="med"/>
                      <a:tailEnd type="none" w="med" len="med"/>
                    </a:lnB>
                    <a:lnTlToBr w="12700" cmpd="sng">
                      <a:noFill/>
                      <a:prstDash val="solid"/>
                    </a:lnTlToBr>
                    <a:lnBlToTr w="12700" cmpd="sng">
                      <a:noFill/>
                      <a:prstDash val="solid"/>
                    </a:lnBlToTr>
                  </a:tcPr>
                </a:tc>
                <a:tc hMerge="1">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ysDash"/>
                      <a:round/>
                      <a:headEnd type="none" w="med" len="med"/>
                      <a:tailEnd type="none" w="med" len="med"/>
                    </a:lnT>
                    <a:lnB w="9525" cap="flat" cmpd="sng" algn="ctr">
                      <a:noFill/>
                      <a:prstDash val="sysDash"/>
                      <a:round/>
                      <a:headEnd type="none" w="med" len="med"/>
                      <a:tailEnd type="none" w="med" len="med"/>
                    </a:lnB>
                    <a:lnTlToBr w="12700" cmpd="sng">
                      <a:noFill/>
                      <a:prstDash val="solid"/>
                    </a:lnTlToBr>
                    <a:lnBlToTr w="12700" cmpd="sng">
                      <a:noFill/>
                      <a:prstDash val="solid"/>
                    </a:lnBlToTr>
                  </a:tcPr>
                </a:tc>
              </a:tr>
              <a:tr h="623626">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用法用量</a:t>
                      </a:r>
                      <a:endParaRPr lang="zh-CN" altLang="en-US"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nSpc>
                          <a:spcPct val="150000"/>
                        </a:lnSpc>
                      </a:pPr>
                      <a:r>
                        <a:rPr lang="zh-CN" altLang="en-US" sz="1400" b="0" kern="120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rPr>
                        <a:t>给药剂量和给药速率取决于患者的年龄、体重、临床和生物学状况（包括酸碱平衡）以及伴随治疗。</a:t>
                      </a:r>
                      <a:endParaRPr lang="zh-CN" altLang="en-US" sz="1400" b="0" kern="120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bl>
          </a:graphicData>
        </a:graphic>
      </p:graphicFrame>
      <p:grpSp>
        <p:nvGrpSpPr>
          <p:cNvPr id="8" name="组合 7"/>
          <p:cNvGrpSpPr/>
          <p:nvPr/>
        </p:nvGrpSpPr>
        <p:grpSpPr>
          <a:xfrm>
            <a:off x="6742585" y="4285441"/>
            <a:ext cx="4811777" cy="2228913"/>
            <a:chOff x="5382490" y="3723489"/>
            <a:chExt cx="6224039" cy="2890150"/>
          </a:xfrm>
        </p:grpSpPr>
        <p:sp>
          <p:nvSpPr>
            <p:cNvPr id="9" name="文本框 8"/>
            <p:cNvSpPr txBox="1"/>
            <p:nvPr>
              <p:custDataLst>
                <p:tags r:id="rId2"/>
              </p:custDataLst>
            </p:nvPr>
          </p:nvSpPr>
          <p:spPr>
            <a:xfrm>
              <a:off x="5434727" y="3807107"/>
              <a:ext cx="6171802" cy="2806532"/>
            </a:xfrm>
            <a:prstGeom prst="rect">
              <a:avLst/>
            </a:prstGeom>
            <a:noFill/>
          </p:spPr>
          <p:txBody>
            <a:bodyPr wrap="square" rtlCol="0">
              <a:noAutofit/>
            </a:bodyPr>
            <a:lstStyle/>
            <a:p>
              <a:pPr algn="just">
                <a:lnSpc>
                  <a:spcPct val="150000"/>
                </a:lnSpc>
              </a:pPr>
              <a:r>
                <a:rPr lang="zh-CN" altLang="en-US" sz="1400" b="1" dirty="0">
                  <a:solidFill>
                    <a:schemeClr val="accent6"/>
                  </a:solidFill>
                  <a:latin typeface="宋体" panose="02010600030101010101" pitchFamily="2" charset="-122"/>
                  <a:ea typeface="宋体" panose="02010600030101010101" pitchFamily="2" charset="-122"/>
                  <a:cs typeface="微软雅黑" panose="020B0503020204020204" pitchFamily="34" charset="-122"/>
                </a:rPr>
                <a:t>参照药品建议</a:t>
              </a:r>
              <a:r>
                <a:rPr lang="zh-CN" altLang="en-US" sz="1400" b="1" dirty="0" smtClean="0">
                  <a:solidFill>
                    <a:schemeClr val="tx1">
                      <a:lumMod val="75000"/>
                      <a:lumOff val="25000"/>
                    </a:schemeClr>
                  </a:solidFill>
                  <a:latin typeface="宋体" panose="02010600030101010101" pitchFamily="2" charset="-122"/>
                  <a:ea typeface="宋体" panose="02010600030101010101" pitchFamily="2" charset="-122"/>
                  <a:cs typeface="微软雅黑" panose="020B0503020204020204" pitchFamily="34" charset="-122"/>
                </a:rPr>
                <a:t>：</a:t>
              </a:r>
              <a:r>
                <a:rPr lang="zh-CN" altLang="en-US" sz="1400" b="1" dirty="0" smtClean="0">
                  <a:solidFill>
                    <a:schemeClr val="tx2"/>
                  </a:solidFill>
                  <a:latin typeface="宋体" panose="02010600030101010101" pitchFamily="2" charset="-122"/>
                  <a:ea typeface="宋体" panose="02010600030101010101" pitchFamily="2" charset="-122"/>
                  <a:cs typeface="微软雅黑" panose="020B0503020204020204" pitchFamily="34" charset="-122"/>
                </a:rPr>
                <a:t>复方电解质醋酸钠葡萄糖注射液</a:t>
              </a:r>
              <a:endParaRPr lang="en-US" altLang="zh-CN" sz="1400" b="1" dirty="0">
                <a:solidFill>
                  <a:schemeClr val="tx2"/>
                </a:solidFill>
                <a:latin typeface="宋体" panose="02010600030101010101" pitchFamily="2" charset="-122"/>
                <a:ea typeface="宋体" panose="02010600030101010101" pitchFamily="2" charset="-122"/>
                <a:cs typeface="微软雅黑" panose="020B0503020204020204" pitchFamily="34" charset="-122"/>
              </a:endParaRPr>
            </a:p>
            <a:p>
              <a:pPr algn="just">
                <a:lnSpc>
                  <a:spcPct val="150000"/>
                </a:lnSpc>
              </a:pPr>
              <a:r>
                <a:rPr lang="zh-CN" altLang="en-US" sz="1400" b="1" dirty="0">
                  <a:latin typeface="宋体" panose="02010600030101010101" pitchFamily="2" charset="-122"/>
                  <a:ea typeface="宋体" panose="02010600030101010101" pitchFamily="2" charset="-122"/>
                  <a:cs typeface="+mn-ea"/>
                  <a:sym typeface="+mn-lt"/>
                </a:rPr>
                <a:t>选择参照</a:t>
              </a:r>
              <a:r>
                <a:rPr lang="zh-CN" altLang="en-US" sz="1400" b="1" dirty="0" smtClean="0">
                  <a:latin typeface="宋体" panose="02010600030101010101" pitchFamily="2" charset="-122"/>
                  <a:ea typeface="宋体" panose="02010600030101010101" pitchFamily="2" charset="-122"/>
                  <a:cs typeface="+mn-ea"/>
                  <a:sym typeface="+mn-lt"/>
                </a:rPr>
                <a:t>药品的</a:t>
              </a:r>
              <a:r>
                <a:rPr lang="zh-CN" altLang="en-US" sz="1400" b="1" dirty="0">
                  <a:latin typeface="宋体" panose="02010600030101010101" pitchFamily="2" charset="-122"/>
                  <a:ea typeface="宋体" panose="02010600030101010101" pitchFamily="2" charset="-122"/>
                  <a:cs typeface="+mn-ea"/>
                  <a:sym typeface="+mn-lt"/>
                </a:rPr>
                <a:t>理由</a:t>
              </a:r>
              <a:r>
                <a:rPr lang="zh-CN" altLang="en-US" sz="1400" b="1" dirty="0" smtClean="0">
                  <a:latin typeface="宋体" panose="02010600030101010101" pitchFamily="2" charset="-122"/>
                  <a:ea typeface="宋体" panose="02010600030101010101" pitchFamily="2" charset="-122"/>
                  <a:cs typeface="+mn-ea"/>
                  <a:sym typeface="+mn-lt"/>
                </a:rPr>
                <a:t>：</a:t>
              </a:r>
              <a:endParaRPr lang="en-US" altLang="zh-CN" sz="1400" b="1" dirty="0" smtClean="0">
                <a:latin typeface="宋体" panose="02010600030101010101" pitchFamily="2" charset="-122"/>
                <a:ea typeface="宋体" panose="02010600030101010101" pitchFamily="2" charset="-122"/>
                <a:cs typeface="+mn-ea"/>
                <a:sym typeface="+mn-lt"/>
              </a:endParaRPr>
            </a:p>
            <a:p>
              <a:pPr algn="just">
                <a:lnSpc>
                  <a:spcPct val="150000"/>
                </a:lnSpc>
              </a:pPr>
              <a:r>
                <a:rPr lang="en-US" altLang="zh-CN" sz="1400" dirty="0" smtClean="0">
                  <a:latin typeface="宋体" panose="02010600030101010101" pitchFamily="2" charset="-122"/>
                  <a:ea typeface="宋体" panose="02010600030101010101" pitchFamily="2" charset="-122"/>
                  <a:cs typeface="+mn-ea"/>
                  <a:sym typeface="+mn-lt"/>
                </a:rPr>
                <a:t>·</a:t>
              </a:r>
              <a:r>
                <a:rPr lang="zh-CN" altLang="en-US" sz="1400" dirty="0" smtClean="0">
                  <a:latin typeface="宋体" panose="02010600030101010101" pitchFamily="2" charset="-122"/>
                  <a:ea typeface="宋体" panose="02010600030101010101" pitchFamily="2" charset="-122"/>
                  <a:cs typeface="+mn-ea"/>
                  <a:sym typeface="+mn-lt"/>
                </a:rPr>
                <a:t>复方电解质醋酸钠葡萄糖注射液是</a:t>
              </a:r>
              <a:r>
                <a:rPr lang="zh-CN" altLang="en-US" sz="1400" dirty="0">
                  <a:latin typeface="宋体" panose="02010600030101010101" pitchFamily="2" charset="-122"/>
                  <a:ea typeface="宋体" panose="02010600030101010101" pitchFamily="2" charset="-122"/>
                  <a:cs typeface="+mn-ea"/>
                  <a:sym typeface="+mn-lt"/>
                </a:rPr>
                <a:t>临床上应用广泛的晶体液，为医保乙类</a:t>
              </a:r>
              <a:r>
                <a:rPr lang="zh-CN" altLang="en-US" sz="1400" dirty="0" smtClean="0">
                  <a:latin typeface="宋体" panose="02010600030101010101" pitchFamily="2" charset="-122"/>
                  <a:ea typeface="宋体" panose="02010600030101010101" pitchFamily="2" charset="-122"/>
                  <a:cs typeface="+mn-ea"/>
                  <a:sym typeface="+mn-lt"/>
                </a:rPr>
                <a:t>。</a:t>
              </a:r>
              <a:endParaRPr lang="en-US" altLang="zh-CN" sz="1400" dirty="0" smtClean="0">
                <a:latin typeface="宋体" panose="02010600030101010101" pitchFamily="2" charset="-122"/>
                <a:ea typeface="宋体" panose="02010600030101010101" pitchFamily="2" charset="-122"/>
                <a:cs typeface="+mn-ea"/>
                <a:sym typeface="+mn-lt"/>
              </a:endParaRPr>
            </a:p>
            <a:p>
              <a:pPr algn="just">
                <a:lnSpc>
                  <a:spcPct val="150000"/>
                </a:lnSpc>
              </a:pPr>
              <a:r>
                <a:rPr lang="en-US" altLang="zh-CN" sz="1400" dirty="0" smtClean="0">
                  <a:latin typeface="宋体" panose="02010600030101010101" pitchFamily="2" charset="-122"/>
                  <a:ea typeface="宋体" panose="02010600030101010101" pitchFamily="2" charset="-122"/>
                  <a:cs typeface="+mn-ea"/>
                  <a:sym typeface="+mn-lt"/>
                </a:rPr>
                <a:t>·</a:t>
              </a:r>
              <a:r>
                <a:rPr lang="zh-CN" altLang="en-US" sz="1400" dirty="0" smtClean="0">
                  <a:latin typeface="宋体" panose="02010600030101010101" pitchFamily="2" charset="-122"/>
                  <a:ea typeface="宋体" panose="02010600030101010101" pitchFamily="2" charset="-122"/>
                  <a:cs typeface="+mn-ea"/>
                  <a:sym typeface="+mn-lt"/>
                </a:rPr>
                <a:t>本品与参照药品</a:t>
              </a:r>
              <a:r>
                <a:rPr lang="zh-CN" altLang="en-US" sz="1400" dirty="0" smtClean="0">
                  <a:latin typeface="宋体" panose="02010600030101010101" pitchFamily="2" charset="-122"/>
                  <a:ea typeface="宋体" panose="02010600030101010101" pitchFamily="2" charset="-122"/>
                  <a:cs typeface="微软雅黑" panose="020B0503020204020204" pitchFamily="34" charset="-122"/>
                </a:rPr>
                <a:t>的电解质成分相似，均以醋酸为缓冲体系。</a:t>
              </a:r>
              <a:endParaRPr lang="en-US" altLang="zh-CN" sz="1400" dirty="0" smtClean="0">
                <a:latin typeface="宋体" panose="02010600030101010101" pitchFamily="2" charset="-122"/>
                <a:ea typeface="宋体" panose="02010600030101010101" pitchFamily="2" charset="-122"/>
                <a:cs typeface="微软雅黑" panose="020B0503020204020204" pitchFamily="34" charset="-122"/>
              </a:endParaRPr>
            </a:p>
            <a:p>
              <a:pPr algn="just">
                <a:lnSpc>
                  <a:spcPct val="150000"/>
                </a:lnSpc>
              </a:pPr>
              <a:endParaRPr lang="en-US" altLang="zh-CN" sz="1400" strike="sngStrike" dirty="0">
                <a:latin typeface="宋体" panose="02010600030101010101" pitchFamily="2" charset="-122"/>
                <a:ea typeface="宋体" panose="02010600030101010101" pitchFamily="2" charset="-122"/>
                <a:cs typeface="微软雅黑" panose="020B0503020204020204" pitchFamily="34" charset="-122"/>
              </a:endParaRPr>
            </a:p>
          </p:txBody>
        </p:sp>
        <p:sp>
          <p:nvSpPr>
            <p:cNvPr id="10" name="矩形 9"/>
            <p:cNvSpPr/>
            <p:nvPr>
              <p:custDataLst>
                <p:tags r:id="rId3"/>
              </p:custDataLst>
            </p:nvPr>
          </p:nvSpPr>
          <p:spPr>
            <a:xfrm>
              <a:off x="5382490" y="3723489"/>
              <a:ext cx="6224039" cy="2858339"/>
            </a:xfrm>
            <a:prstGeom prst="rect">
              <a:avLst/>
            </a:prstGeom>
            <a:noFill/>
            <a:ln w="15875">
              <a:solidFill>
                <a:schemeClr val="tx2"/>
              </a:solidFill>
              <a:prstDash val="sysDash"/>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graphicFrame>
        <p:nvGraphicFramePr>
          <p:cNvPr id="2" name="表格 1"/>
          <p:cNvGraphicFramePr>
            <a:graphicFrameLocks noGrp="1"/>
          </p:cNvGraphicFramePr>
          <p:nvPr/>
        </p:nvGraphicFramePr>
        <p:xfrm>
          <a:off x="528320" y="4265930"/>
          <a:ext cx="6163945" cy="2223770"/>
        </p:xfrm>
        <a:graphic>
          <a:graphicData uri="http://schemas.openxmlformats.org/drawingml/2006/table">
            <a:tbl>
              <a:tblPr>
                <a:tableStyleId>{5C22544A-7EE6-4342-B048-85BDC9FD1C3A}</a:tableStyleId>
              </a:tblPr>
              <a:tblGrid>
                <a:gridCol w="1630045"/>
                <a:gridCol w="631825"/>
                <a:gridCol w="544830"/>
                <a:gridCol w="368935"/>
                <a:gridCol w="393700"/>
                <a:gridCol w="393065"/>
                <a:gridCol w="578485"/>
                <a:gridCol w="663575"/>
                <a:gridCol w="664210"/>
                <a:gridCol w="295275"/>
              </a:tblGrid>
              <a:tr h="469900">
                <a:tc rowSpan="2">
                  <a:txBody>
                    <a:bodyPr/>
                    <a:lstStyle/>
                    <a:p>
                      <a:pPr algn="ctr" fontAlgn="ctr"/>
                      <a:r>
                        <a:rPr lang="zh-CN" altLang="en-US" sz="12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药品名称</a:t>
                      </a:r>
                      <a:endParaRPr lang="zh-CN" altLang="en-US" sz="1200" b="1" i="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rgbClr val="004097"/>
                    </a:solidFill>
                  </a:tcPr>
                </a:tc>
                <a:tc rowSpan="2">
                  <a:txBody>
                    <a:bodyPr/>
                    <a:lstStyle/>
                    <a:p>
                      <a:pPr algn="ctr" fontAlgn="ctr"/>
                      <a:r>
                        <a:rPr lang="zh-CN" altLang="en-US" sz="12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缓冲系</a:t>
                      </a:r>
                      <a:endParaRPr lang="zh-CN" altLang="en-US" sz="1200" b="1" i="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rgbClr val="004097"/>
                    </a:solidFill>
                  </a:tcPr>
                </a:tc>
                <a:tc gridSpan="8">
                  <a:txBody>
                    <a:bodyPr/>
                    <a:lstStyle/>
                    <a:p>
                      <a:pPr algn="ctr" fontAlgn="ctr"/>
                      <a:r>
                        <a:rPr lang="zh-CN" altLang="en-US" sz="12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电解质及浓度（</a:t>
                      </a:r>
                      <a:r>
                        <a:rPr lang="en-US" altLang="zh-CN" sz="1200" u="none" strike="noStrike" dirty="0" err="1">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mmol</a:t>
                      </a:r>
                      <a:r>
                        <a:rPr lang="en-US" altLang="zh-CN" sz="12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/L</a:t>
                      </a:r>
                      <a:r>
                        <a:rPr lang="zh-CN" altLang="en-US" sz="12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endParaRPr lang="zh-CN" altLang="en-US" sz="1200" b="1" i="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rgbClr val="004097"/>
                    </a:solidFill>
                  </a:tcPr>
                </a:tc>
                <a:tc hMerge="1">
                  <a:tcPr/>
                </a:tc>
                <a:tc hMerge="1">
                  <a:tcPr/>
                </a:tc>
                <a:tc hMerge="1">
                  <a:tcPr/>
                </a:tc>
                <a:tc hMerge="1">
                  <a:tcPr/>
                </a:tc>
                <a:tc hMerge="1">
                  <a:tcPr/>
                </a:tc>
                <a:tc hMerge="1">
                  <a:tcPr/>
                </a:tc>
                <a:tc hMerge="1">
                  <a:tcPr/>
                </a:tc>
              </a:tr>
              <a:tr h="468630">
                <a:tc vMerge="1">
                  <a:tcPr/>
                </a:tc>
                <a:tc vMerge="1">
                  <a:tcPr/>
                </a:tc>
                <a:tc>
                  <a:txBody>
                    <a:bodyPr/>
                    <a:lstStyle/>
                    <a:p>
                      <a:pPr algn="ctr" fontAlgn="ctr"/>
                      <a:r>
                        <a:rPr lang="en-US" sz="11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Na</a:t>
                      </a:r>
                      <a:r>
                        <a:rPr lang="en-US" sz="1100" u="none" strike="noStrike" baseline="300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endParaRPr lang="en-US" sz="1100" b="0" i="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rgbClr val="004097"/>
                    </a:solidFill>
                  </a:tcPr>
                </a:tc>
                <a:tc>
                  <a:txBody>
                    <a:bodyPr/>
                    <a:lstStyle/>
                    <a:p>
                      <a:pPr algn="ctr" fontAlgn="ctr"/>
                      <a:r>
                        <a:rPr lang="en-US" sz="11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K</a:t>
                      </a:r>
                      <a:r>
                        <a:rPr lang="en-US" sz="1100" u="none" strike="noStrike" baseline="300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endParaRPr lang="en-US" sz="1100" b="0" i="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rgbClr val="004097"/>
                    </a:solidFill>
                  </a:tcPr>
                </a:tc>
                <a:tc>
                  <a:txBody>
                    <a:bodyPr/>
                    <a:lstStyle/>
                    <a:p>
                      <a:pPr algn="ctr" fontAlgn="ctr"/>
                      <a:r>
                        <a:rPr lang="en-US" sz="11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Mg</a:t>
                      </a:r>
                      <a:r>
                        <a:rPr lang="en-US" sz="1100" u="none" strike="noStrike" baseline="300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2+</a:t>
                      </a:r>
                      <a:endParaRPr lang="en-US" sz="1100" b="0" i="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rgbClr val="004097"/>
                    </a:solidFill>
                  </a:tcPr>
                </a:tc>
                <a:tc>
                  <a:txBody>
                    <a:bodyPr/>
                    <a:lstStyle/>
                    <a:p>
                      <a:pPr algn="ctr" fontAlgn="ctr"/>
                      <a:r>
                        <a:rPr lang="en-US" sz="11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Ca</a:t>
                      </a:r>
                      <a:r>
                        <a:rPr lang="en-US" sz="1100" u="none" strike="noStrike" baseline="300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2+</a:t>
                      </a:r>
                      <a:endParaRPr lang="en-US" sz="1100" b="0" i="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rgbClr val="004097"/>
                    </a:solidFill>
                  </a:tcPr>
                </a:tc>
                <a:tc>
                  <a:txBody>
                    <a:bodyPr/>
                    <a:lstStyle/>
                    <a:p>
                      <a:pPr algn="ctr" fontAlgn="ctr"/>
                      <a:r>
                        <a:rPr lang="en-US" sz="11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Cl</a:t>
                      </a:r>
                      <a:r>
                        <a:rPr lang="en-US" sz="1100" u="none" strike="noStrike" baseline="300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endParaRPr lang="en-US" sz="1100" b="0" i="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rgbClr val="004097"/>
                    </a:solidFill>
                  </a:tcPr>
                </a:tc>
                <a:tc>
                  <a:txBody>
                    <a:bodyPr/>
                    <a:lstStyle/>
                    <a:p>
                      <a:pPr algn="ctr" fontAlgn="ctr"/>
                      <a:r>
                        <a:rPr lang="en-US" sz="11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CH3COO</a:t>
                      </a:r>
                      <a:r>
                        <a:rPr lang="en-US" sz="1100" u="none" strike="noStrike" baseline="300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endParaRPr lang="en-US" sz="1100" b="0" i="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rgbClr val="004097"/>
                    </a:solidFill>
                  </a:tcPr>
                </a:tc>
                <a:tc>
                  <a:txBody>
                    <a:bodyPr/>
                    <a:lstStyle/>
                    <a:p>
                      <a:pPr algn="ctr" fontAlgn="ctr"/>
                      <a:r>
                        <a:rPr lang="en-US" sz="11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Gluconate</a:t>
                      </a:r>
                      <a:r>
                        <a:rPr lang="en-US" sz="1100" u="none" strike="noStrike" baseline="300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endParaRPr lang="en-US" sz="1100" b="0" i="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rgbClr val="004097"/>
                    </a:solidFill>
                  </a:tcPr>
                </a:tc>
                <a:tc>
                  <a:txBody>
                    <a:bodyPr/>
                    <a:lstStyle/>
                    <a:p>
                      <a:pPr algn="ctr" fontAlgn="ctr"/>
                      <a:r>
                        <a:rPr lang="en-US" sz="11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P</a:t>
                      </a:r>
                      <a:endParaRPr lang="en-US" sz="1100" b="0" i="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rgbClr val="004097"/>
                    </a:solidFill>
                  </a:tcPr>
                </a:tc>
              </a:tr>
              <a:tr h="705485">
                <a:tc>
                  <a:txBody>
                    <a:bodyPr/>
                    <a:lstStyle/>
                    <a:p>
                      <a:pPr algn="ctr" fontAlgn="ctr"/>
                      <a:r>
                        <a:rPr lang="zh-CN" altLang="en-US"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复方电解质醋酸钠注射液</a:t>
                      </a:r>
                      <a:endParaRPr lang="zh-CN" altLang="en-US"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chemeClr val="bg1">
                        <a:lumMod val="95000"/>
                      </a:schemeClr>
                    </a:solidFill>
                  </a:tcPr>
                </a:tc>
                <a:tc>
                  <a:txBody>
                    <a:bodyPr/>
                    <a:lstStyle/>
                    <a:p>
                      <a:pPr algn="ctr" fontAlgn="ctr"/>
                      <a:r>
                        <a:rPr lang="zh-CN" altLang="en-US"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醋酸钠</a:t>
                      </a:r>
                      <a:endParaRPr lang="zh-CN" altLang="en-US"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chemeClr val="bg1">
                        <a:lumMod val="95000"/>
                      </a:schemeClr>
                    </a:solidFill>
                  </a:tcPr>
                </a:tc>
                <a:tc>
                  <a:txBody>
                    <a:bodyPr/>
                    <a:lstStyle/>
                    <a:p>
                      <a:pPr algn="ctr" fontAlgn="ctr"/>
                      <a:r>
                        <a:rPr lang="en-US" altLang="zh-CN"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137</a:t>
                      </a:r>
                      <a:endParaRPr lang="en-US" altLang="zh-CN"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chemeClr val="bg1">
                        <a:lumMod val="95000"/>
                      </a:schemeClr>
                    </a:solidFill>
                  </a:tcPr>
                </a:tc>
                <a:tc>
                  <a:txBody>
                    <a:bodyPr/>
                    <a:lstStyle/>
                    <a:p>
                      <a:pPr algn="ctr" fontAlgn="ctr"/>
                      <a:r>
                        <a:rPr lang="en-US" altLang="zh-CN"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4</a:t>
                      </a:r>
                      <a:endParaRPr lang="en-US" altLang="zh-CN"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chemeClr val="bg1">
                        <a:lumMod val="95000"/>
                      </a:schemeClr>
                    </a:solidFill>
                  </a:tcPr>
                </a:tc>
                <a:tc>
                  <a:txBody>
                    <a:bodyPr/>
                    <a:lstStyle/>
                    <a:p>
                      <a:pPr algn="ctr" fontAlgn="ctr"/>
                      <a:r>
                        <a:rPr lang="en-US" altLang="zh-CN"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1.5</a:t>
                      </a:r>
                      <a:endParaRPr lang="en-US" altLang="zh-CN"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chemeClr val="bg1">
                        <a:lumMod val="95000"/>
                      </a:schemeClr>
                    </a:solidFill>
                  </a:tcPr>
                </a:tc>
                <a:tc>
                  <a:txBody>
                    <a:bodyPr/>
                    <a:lstStyle/>
                    <a:p>
                      <a:pPr algn="ctr" fontAlgn="ctr"/>
                      <a:endParaRPr lang="en-US" altLang="zh-CN"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chemeClr val="bg1">
                        <a:lumMod val="95000"/>
                      </a:schemeClr>
                    </a:solidFill>
                  </a:tcPr>
                </a:tc>
                <a:tc>
                  <a:txBody>
                    <a:bodyPr/>
                    <a:lstStyle/>
                    <a:p>
                      <a:pPr algn="ctr" fontAlgn="ctr"/>
                      <a:r>
                        <a:rPr lang="en-US" altLang="zh-CN"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110</a:t>
                      </a:r>
                      <a:endParaRPr lang="en-US" altLang="zh-CN"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chemeClr val="bg1">
                        <a:lumMod val="95000"/>
                      </a:schemeClr>
                    </a:solidFill>
                  </a:tcPr>
                </a:tc>
                <a:tc>
                  <a:txBody>
                    <a:bodyPr/>
                    <a:lstStyle/>
                    <a:p>
                      <a:pPr algn="ctr" fontAlgn="ctr"/>
                      <a:r>
                        <a:rPr lang="en-US" altLang="zh-CN"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rPr>
                        <a:t>34</a:t>
                      </a:r>
                      <a:endParaRPr lang="en-US" altLang="zh-CN"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chemeClr val="bg1">
                        <a:lumMod val="95000"/>
                      </a:schemeClr>
                    </a:solidFill>
                  </a:tcPr>
                </a:tc>
                <a:tc>
                  <a:txBody>
                    <a:bodyPr/>
                    <a:lstStyle/>
                    <a:p>
                      <a:pPr algn="ctr" fontAlgn="ctr"/>
                      <a:r>
                        <a:rPr lang="zh-CN" altLang="en-US"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altLang="en-US"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chemeClr val="bg1">
                        <a:lumMod val="95000"/>
                      </a:schemeClr>
                    </a:solidFill>
                  </a:tcPr>
                </a:tc>
                <a:tc>
                  <a:txBody>
                    <a:bodyPr/>
                    <a:lstStyle/>
                    <a:p>
                      <a:pPr algn="ctr" fontAlgn="ctr"/>
                      <a:r>
                        <a:rPr lang="zh-CN" altLang="en-US"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altLang="en-US"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chemeClr val="bg1">
                        <a:lumMod val="95000"/>
                      </a:schemeClr>
                    </a:solidFill>
                  </a:tcPr>
                </a:tc>
              </a:tr>
              <a:tr h="579755">
                <a:tc>
                  <a:txBody>
                    <a:bodyPr/>
                    <a:lstStyle/>
                    <a:p>
                      <a:pPr algn="ctr" fontAlgn="ctr"/>
                      <a:r>
                        <a:rPr lang="zh-CN" altLang="en-US"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复方电解质醋酸钠葡萄糖注射液</a:t>
                      </a:r>
                      <a:endParaRPr lang="zh-CN" altLang="en-US" sz="1200" b="1"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noFill/>
                  </a:tcPr>
                </a:tc>
                <a:tc>
                  <a:txBody>
                    <a:bodyPr/>
                    <a:lstStyle/>
                    <a:p>
                      <a:pPr algn="ctr" fontAlgn="ctr"/>
                      <a:r>
                        <a:rPr lang="zh-CN" altLang="en-US" sz="1200" u="none" strike="noStrike">
                          <a:effectLst/>
                          <a:latin typeface="Times New Roman" panose="02020603050405020304" pitchFamily="18" charset="0"/>
                          <a:ea typeface="宋体" panose="02010600030101010101" pitchFamily="2" charset="-122"/>
                          <a:cs typeface="Times New Roman" panose="02020603050405020304" pitchFamily="18" charset="0"/>
                        </a:rPr>
                        <a:t>醋酸钠</a:t>
                      </a:r>
                      <a:endParaRPr lang="zh-CN" altLang="en-US" sz="1200" b="0" i="0" u="none" strike="noStrike">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noFill/>
                  </a:tcPr>
                </a:tc>
                <a:tc>
                  <a:txBody>
                    <a:bodyPr/>
                    <a:lstStyle/>
                    <a:p>
                      <a:pPr algn="ctr" fontAlgn="ctr"/>
                      <a:r>
                        <a:rPr lang="en-US" altLang="zh-CN" sz="1200" u="none" strike="noStrike">
                          <a:effectLst/>
                          <a:latin typeface="Times New Roman" panose="02020603050405020304" pitchFamily="18" charset="0"/>
                          <a:ea typeface="宋体" panose="02010600030101010101" pitchFamily="2" charset="-122"/>
                          <a:cs typeface="Times New Roman" panose="02020603050405020304" pitchFamily="18" charset="0"/>
                        </a:rPr>
                        <a:t>35</a:t>
                      </a:r>
                      <a:endParaRPr lang="en-US" altLang="zh-CN" sz="1200" b="0" i="0" u="none" strike="noStrike">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noFill/>
                  </a:tcPr>
                </a:tc>
                <a:tc>
                  <a:txBody>
                    <a:bodyPr/>
                    <a:lstStyle/>
                    <a:p>
                      <a:pPr algn="ctr" fontAlgn="ctr"/>
                      <a:r>
                        <a:rPr lang="en-US" altLang="zh-CN" sz="1200" u="none" strike="noStrike">
                          <a:effectLst/>
                          <a:latin typeface="Times New Roman" panose="02020603050405020304" pitchFamily="18" charset="0"/>
                          <a:ea typeface="宋体" panose="02010600030101010101" pitchFamily="2" charset="-122"/>
                          <a:cs typeface="Times New Roman" panose="02020603050405020304" pitchFamily="18" charset="0"/>
                        </a:rPr>
                        <a:t>20</a:t>
                      </a:r>
                      <a:endParaRPr lang="en-US" altLang="zh-CN" sz="1200" b="0" i="0" u="none" strike="noStrike">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noFill/>
                  </a:tcPr>
                </a:tc>
                <a:tc>
                  <a:txBody>
                    <a:bodyPr/>
                    <a:lstStyle/>
                    <a:p>
                      <a:pPr algn="ctr" fontAlgn="ctr"/>
                      <a:r>
                        <a:rPr lang="en-US" altLang="zh-CN" sz="1200" u="none" strike="noStrike">
                          <a:effectLst/>
                          <a:latin typeface="Times New Roman" panose="02020603050405020304" pitchFamily="18" charset="0"/>
                          <a:ea typeface="宋体" panose="02010600030101010101" pitchFamily="2" charset="-122"/>
                          <a:cs typeface="Times New Roman" panose="02020603050405020304" pitchFamily="18" charset="0"/>
                        </a:rPr>
                        <a:t>1.5</a:t>
                      </a:r>
                      <a:endParaRPr lang="en-US" altLang="zh-CN" sz="1200" b="0" i="0" u="none" strike="noStrike">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noFill/>
                  </a:tcPr>
                </a:tc>
                <a:tc>
                  <a:txBody>
                    <a:bodyPr/>
                    <a:lstStyle/>
                    <a:p>
                      <a:pPr algn="ctr" fontAlgn="ctr"/>
                      <a:r>
                        <a:rPr lang="en-US" altLang="zh-CN"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2.5</a:t>
                      </a:r>
                      <a:endParaRPr lang="en-US" altLang="zh-CN"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noFill/>
                  </a:tcPr>
                </a:tc>
                <a:tc>
                  <a:txBody>
                    <a:bodyPr/>
                    <a:lstStyle/>
                    <a:p>
                      <a:pPr algn="ctr" fontAlgn="ctr"/>
                      <a:r>
                        <a:rPr lang="en-US" altLang="zh-CN" sz="1200" u="none" strike="noStrike">
                          <a:effectLst/>
                          <a:latin typeface="Times New Roman" panose="02020603050405020304" pitchFamily="18" charset="0"/>
                          <a:ea typeface="宋体" panose="02010600030101010101" pitchFamily="2" charset="-122"/>
                          <a:cs typeface="Times New Roman" panose="02020603050405020304" pitchFamily="18" charset="0"/>
                        </a:rPr>
                        <a:t>28</a:t>
                      </a:r>
                      <a:endParaRPr lang="en-US" altLang="zh-CN" sz="1200" b="0" i="0" u="none" strike="noStrike">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noFill/>
                  </a:tcPr>
                </a:tc>
                <a:tc>
                  <a:txBody>
                    <a:bodyPr/>
                    <a:lstStyle/>
                    <a:p>
                      <a:pPr algn="ctr" fontAlgn="ctr"/>
                      <a:r>
                        <a:rPr lang="en-US" altLang="zh-CN"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20</a:t>
                      </a:r>
                      <a:endParaRPr lang="en-US" altLang="zh-CN"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noFill/>
                  </a:tcPr>
                </a:tc>
                <a:tc>
                  <a:txBody>
                    <a:bodyPr/>
                    <a:lstStyle/>
                    <a:p>
                      <a:pPr algn="ctr" fontAlgn="ctr"/>
                      <a:r>
                        <a:rPr lang="en-US" altLang="zh-CN" sz="1200" u="none" strike="noStrike"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5</a:t>
                      </a:r>
                      <a:endParaRPr lang="en-US" altLang="zh-CN" sz="1200" b="0" i="0" u="none" strike="noStrike"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noFill/>
                  </a:tcPr>
                </a:tc>
                <a:tc>
                  <a:txBody>
                    <a:bodyPr/>
                    <a:lstStyle/>
                    <a:p>
                      <a:pPr algn="ctr" fontAlgn="ctr"/>
                      <a:r>
                        <a:rPr lang="en-US" altLang="zh-CN" sz="1200" u="none" strike="noStrike"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10</a:t>
                      </a:r>
                      <a:endParaRPr lang="en-US" altLang="zh-CN" sz="1200" b="0" i="0" u="none" strike="noStrike"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noFill/>
                  </a:tcPr>
                </a:tc>
              </a:tr>
            </a:tbl>
          </a:graphicData>
        </a:graphic>
      </p:graphicFrame>
      <p:sp>
        <p:nvSpPr>
          <p:cNvPr id="11" name="文本框 10"/>
          <p:cNvSpPr txBox="1"/>
          <p:nvPr/>
        </p:nvSpPr>
        <p:spPr>
          <a:xfrm>
            <a:off x="0" y="6581001"/>
            <a:ext cx="5994400" cy="275590"/>
          </a:xfrm>
          <a:prstGeom prst="rect">
            <a:avLst/>
          </a:prstGeom>
          <a:noFill/>
        </p:spPr>
        <p:txBody>
          <a:bodyPr wrap="square" rtlCol="0">
            <a:spAutoFit/>
          </a:bodyPr>
          <a:lstStyle/>
          <a:p>
            <a:r>
              <a:rPr lang="zh-CN" altLang="en-US" sz="1200" dirty="0" smtClean="0">
                <a:solidFill>
                  <a:schemeClr val="bg1"/>
                </a:solidFill>
              </a:rPr>
              <a:t>参考：</a:t>
            </a:r>
            <a:r>
              <a:rPr lang="en-US" altLang="zh-CN" sz="1200" dirty="0" smtClean="0">
                <a:solidFill>
                  <a:schemeClr val="bg1"/>
                </a:solidFill>
              </a:rPr>
              <a:t>1.</a:t>
            </a:r>
            <a:r>
              <a:rPr lang="zh-CN" altLang="en-US" sz="1200" dirty="0" smtClean="0">
                <a:solidFill>
                  <a:schemeClr val="bg1"/>
                </a:solidFill>
              </a:rPr>
              <a:t>复方电解质醋酸钠注射液说明书；</a:t>
            </a:r>
            <a:r>
              <a:rPr lang="en-US" altLang="zh-CN" sz="1200" dirty="0" smtClean="0">
                <a:solidFill>
                  <a:schemeClr val="bg1"/>
                </a:solidFill>
              </a:rPr>
              <a:t>2.</a:t>
            </a:r>
            <a:r>
              <a:rPr lang="zh-CN" altLang="en-US" sz="1200" dirty="0" smtClean="0">
                <a:solidFill>
                  <a:schemeClr val="bg1"/>
                </a:solidFill>
              </a:rPr>
              <a:t>复方电解质醋酸钠葡萄糖注射液</a:t>
            </a:r>
            <a:endParaRPr lang="zh-CN" altLang="en-US" sz="1200"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976823" cy="461665"/>
          </a:xfrm>
          <a:prstGeom prst="rect">
            <a:avLst/>
          </a:prstGeom>
        </p:spPr>
        <p:txBody>
          <a:bodyPr wrap="none">
            <a:spAutoFit/>
          </a:bodyPr>
          <a:lstStyle/>
          <a:p>
            <a:r>
              <a:rPr kumimoji="1" lang="en-US" altLang="zh-CN" sz="2400" b="1" dirty="0" smtClean="0">
                <a:latin typeface="微软雅黑" panose="020B0503020204020204" pitchFamily="34" charset="-122"/>
                <a:ea typeface="微软雅黑" panose="020B0503020204020204" pitchFamily="34" charset="-122"/>
                <a:cs typeface="Times New Roman" panose="02020603050405020304" pitchFamily="18" charset="0"/>
              </a:rPr>
              <a:t>01</a:t>
            </a:r>
            <a:r>
              <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 </a:t>
            </a:r>
            <a:r>
              <a:rPr kumimoji="1" lang="zh-CN" altLang="en-US" sz="2400" b="1" dirty="0" smtClean="0">
                <a:latin typeface="微软雅黑" panose="020B0503020204020204" pitchFamily="34" charset="-122"/>
                <a:ea typeface="微软雅黑" panose="020B0503020204020204" pitchFamily="34" charset="-122"/>
                <a:cs typeface="Times New Roman" panose="02020603050405020304" pitchFamily="18" charset="0"/>
              </a:rPr>
              <a:t> 基本信息</a:t>
            </a:r>
            <a:endParaRPr kumimoji="1" lang="zh-CN" altLang="en-US" sz="2400" b="1" dirty="0" smtClean="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1" name="文本框 10"/>
          <p:cNvSpPr txBox="1"/>
          <p:nvPr/>
        </p:nvSpPr>
        <p:spPr>
          <a:xfrm>
            <a:off x="628138" y="1491429"/>
            <a:ext cx="11084313" cy="460375"/>
          </a:xfrm>
          <a:prstGeom prst="rect">
            <a:avLst/>
          </a:prstGeom>
          <a:noFill/>
        </p:spPr>
        <p:txBody>
          <a:bodyPr wrap="square" rtlCol="0">
            <a:spAutoFit/>
          </a:bodyPr>
          <a:lstStyle/>
          <a:p>
            <a:pPr>
              <a:lnSpc>
                <a:spcPct val="150000"/>
              </a:lnSpc>
              <a:spcBef>
                <a:spcPts val="600"/>
              </a:spcBef>
              <a:spcAft>
                <a:spcPts val="600"/>
              </a:spcAft>
            </a:pPr>
            <a:r>
              <a:rPr lang="zh-CN" altLang="en-US" sz="1600" b="1" dirty="0">
                <a:solidFill>
                  <a:srgbClr val="004097"/>
                </a:solidFill>
                <a:latin typeface="微软雅黑" panose="020B0503020204020204" pitchFamily="34" charset="-122"/>
                <a:ea typeface="微软雅黑" panose="020B0503020204020204" pitchFamily="34" charset="-122"/>
                <a:cs typeface="微软雅黑" panose="020B0503020204020204" pitchFamily="34" charset="-122"/>
                <a:sym typeface="+mn-ea"/>
              </a:rPr>
              <a:t>所治疗疾病基本情况：</a:t>
            </a:r>
            <a:r>
              <a:rPr kumimoji="1" lang="zh-CN" altLang="en-US" sz="1600" b="1" dirty="0" smtClean="0">
                <a:solidFill>
                  <a:schemeClr val="tx2"/>
                </a:solidFill>
                <a:latin typeface="微软雅黑" panose="020B0503020204020204" pitchFamily="34" charset="-122"/>
                <a:ea typeface="微软雅黑" panose="020B0503020204020204" pitchFamily="34" charset="-122"/>
              </a:rPr>
              <a:t>：</a:t>
            </a:r>
            <a:endParaRPr kumimoji="1" lang="zh-CN" altLang="en-US" sz="1600" dirty="0">
              <a:solidFill>
                <a:schemeClr val="tx2"/>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628138" y="1909620"/>
            <a:ext cx="10798240" cy="1838960"/>
          </a:xfrm>
          <a:prstGeom prst="rect">
            <a:avLst/>
          </a:prstGeom>
          <a:noFill/>
          <a:ln>
            <a:noFill/>
          </a:ln>
        </p:spPr>
        <p:txBody>
          <a:bodyPr wrap="square" rtlCol="0">
            <a:spAutoFit/>
          </a:bodyPr>
          <a:lstStyle/>
          <a:p>
            <a:pPr marL="285750" indent="-285750" fontAlgn="auto">
              <a:lnSpc>
                <a:spcPct val="15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容量不足是各类重症患者( 如感染、创伤或大手术以及急性失血等) 的共同临床特征，持续低容量血症所致组织灌注障碍可显著增加重症患者发生多器官功能不全的风险，或将进一步加剧原发疾病所致的器官损伤，导致不良预后。若患者存在容量不足，需通过液体治疗来达到体液复苏，晶体液是液体复苏治疗的首选药物。 </a:t>
            </a:r>
            <a:endParaRPr lang="zh-CN" altLang="en-US" sz="1600"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a:lnSpc>
                <a:spcPct val="130000"/>
              </a:lnSpc>
              <a:buFont typeface="Arial" panose="020B0604020202020204" pitchFamily="34" charset="0"/>
              <a:buChar char="•"/>
            </a:pPr>
            <a:endParaRPr lang="en-US" altLang="zh-CN" sz="1600" dirty="0" smtClean="0"/>
          </a:p>
          <a:p>
            <a:pPr marL="285750" indent="-285750">
              <a:lnSpc>
                <a:spcPct val="130000"/>
              </a:lnSpc>
              <a:buFont typeface="Arial" panose="020B0604020202020204" pitchFamily="34" charset="0"/>
              <a:buChar char="•"/>
            </a:pPr>
            <a:endParaRPr lang="en-US" altLang="zh-CN" sz="1600" dirty="0" smtClean="0"/>
          </a:p>
        </p:txBody>
      </p:sp>
      <p:sp>
        <p:nvSpPr>
          <p:cNvPr id="26" name="文本框 25"/>
          <p:cNvSpPr txBox="1"/>
          <p:nvPr/>
        </p:nvSpPr>
        <p:spPr>
          <a:xfrm>
            <a:off x="27940" y="6576695"/>
            <a:ext cx="12100560" cy="275590"/>
          </a:xfrm>
          <a:prstGeom prst="rect">
            <a:avLst/>
          </a:prstGeom>
          <a:noFill/>
        </p:spPr>
        <p:txBody>
          <a:bodyPr wrap="square" rtlCol="0">
            <a:spAutoFit/>
          </a:bodyPr>
          <a:lstStyle/>
          <a:p>
            <a:r>
              <a:rPr lang="zh-CN" altLang="en-US" sz="1200" dirty="0" smtClean="0">
                <a:solidFill>
                  <a:schemeClr val="bg1"/>
                </a:solidFill>
              </a:rPr>
              <a:t>参考</a:t>
            </a:r>
            <a:r>
              <a:rPr lang="en-US" altLang="zh-CN" sz="1200" dirty="0" smtClean="0">
                <a:solidFill>
                  <a:schemeClr val="bg1"/>
                </a:solidFill>
              </a:rPr>
              <a:t>1.《</a:t>
            </a:r>
            <a:r>
              <a:rPr lang="zh-CN" altLang="en-US" sz="1200" dirty="0" smtClean="0">
                <a:solidFill>
                  <a:schemeClr val="bg1"/>
                </a:solidFill>
              </a:rPr>
              <a:t>耿倩宁等，重症患者液体复苏：种类选择的辛路历程[</a:t>
            </a:r>
            <a:r>
              <a:rPr lang="en-US" altLang="zh-CN" sz="1200" dirty="0" smtClean="0">
                <a:solidFill>
                  <a:schemeClr val="bg1"/>
                </a:solidFill>
              </a:rPr>
              <a:t>J]，</a:t>
            </a:r>
            <a:r>
              <a:rPr lang="zh-CN" altLang="en-US" sz="1200" dirty="0" smtClean="0">
                <a:solidFill>
                  <a:schemeClr val="bg1"/>
                </a:solidFill>
              </a:rPr>
              <a:t>中国实用内科杂志</a:t>
            </a:r>
            <a:r>
              <a:rPr lang="en-US" altLang="zh-CN" sz="1200" dirty="0" smtClean="0">
                <a:solidFill>
                  <a:schemeClr val="bg1"/>
                </a:solidFill>
              </a:rPr>
              <a:t>》</a:t>
            </a:r>
            <a:r>
              <a:rPr lang="zh-CN" altLang="en-US" sz="1200" dirty="0" smtClean="0">
                <a:solidFill>
                  <a:schemeClr val="bg1"/>
                </a:solidFill>
              </a:rPr>
              <a:t>，</a:t>
            </a:r>
            <a:r>
              <a:rPr lang="en-US" altLang="zh-CN" sz="1200" dirty="0" smtClean="0">
                <a:solidFill>
                  <a:schemeClr val="bg1"/>
                </a:solidFill>
              </a:rPr>
              <a:t>2.《2025</a:t>
            </a:r>
            <a:r>
              <a:rPr lang="zh-CN" altLang="en-US" sz="1200" dirty="0" smtClean="0">
                <a:solidFill>
                  <a:schemeClr val="bg1"/>
                </a:solidFill>
              </a:rPr>
              <a:t>年中国卫生健康统计年鉴</a:t>
            </a:r>
            <a:r>
              <a:rPr lang="en-US" altLang="zh-CN" sz="1200" dirty="0" smtClean="0">
                <a:solidFill>
                  <a:schemeClr val="bg1"/>
                </a:solidFill>
              </a:rPr>
              <a:t>》</a:t>
            </a:r>
            <a:r>
              <a:rPr lang="zh-CN" altLang="en-US" sz="1200" dirty="0" smtClean="0">
                <a:solidFill>
                  <a:schemeClr val="bg1"/>
                </a:solidFill>
              </a:rPr>
              <a:t>，</a:t>
            </a:r>
            <a:r>
              <a:rPr lang="en-US" altLang="zh-CN" sz="1200" dirty="0" smtClean="0">
                <a:solidFill>
                  <a:schemeClr val="bg1"/>
                </a:solidFill>
              </a:rPr>
              <a:t>3.《</a:t>
            </a:r>
            <a:r>
              <a:rPr lang="zh-CN" altLang="en-US" sz="1200" dirty="0" smtClean="0">
                <a:solidFill>
                  <a:schemeClr val="bg1"/>
                </a:solidFill>
              </a:rPr>
              <a:t>关于加强重症医学医疗服务能力建设的意见</a:t>
            </a:r>
            <a:r>
              <a:rPr lang="en-US" altLang="zh-CN" sz="1200" dirty="0" smtClean="0">
                <a:solidFill>
                  <a:schemeClr val="bg1"/>
                </a:solidFill>
              </a:rPr>
              <a:t>》</a:t>
            </a:r>
            <a:endParaRPr lang="zh-CN" altLang="en-US" sz="1200" dirty="0">
              <a:solidFill>
                <a:schemeClr val="bg1"/>
              </a:solidFill>
            </a:endParaRPr>
          </a:p>
        </p:txBody>
      </p:sp>
      <p:sp>
        <p:nvSpPr>
          <p:cNvPr id="2" name="文本框 1"/>
          <p:cNvSpPr txBox="1"/>
          <p:nvPr/>
        </p:nvSpPr>
        <p:spPr>
          <a:xfrm>
            <a:off x="628015" y="3531870"/>
            <a:ext cx="6096000" cy="337185"/>
          </a:xfrm>
          <a:prstGeom prst="rect">
            <a:avLst/>
          </a:prstGeom>
          <a:noFill/>
        </p:spPr>
        <p:txBody>
          <a:bodyPr wrap="square" rtlCol="0" anchor="t">
            <a:spAutoFit/>
          </a:bodyPr>
          <a:p>
            <a:r>
              <a:rPr lang="zh-CN" altLang="en-US" sz="1600" b="1" dirty="0">
                <a:solidFill>
                  <a:srgbClr val="004097"/>
                </a:solidFill>
                <a:latin typeface="微软雅黑" panose="020B0503020204020204" pitchFamily="34" charset="-122"/>
                <a:ea typeface="微软雅黑" panose="020B0503020204020204" pitchFamily="34" charset="-122"/>
                <a:cs typeface="微软雅黑" panose="020B0503020204020204" pitchFamily="34" charset="-122"/>
                <a:sym typeface="等线" panose="02010600030101010101" charset="-122"/>
              </a:rPr>
              <a:t>大陆地区发病率、年发病总人数：</a:t>
            </a:r>
            <a:endParaRPr lang="zh-CN" altLang="en-US" sz="1600" b="1" dirty="0">
              <a:solidFill>
                <a:srgbClr val="004097"/>
              </a:solidFill>
              <a:latin typeface="微软雅黑" panose="020B0503020204020204" pitchFamily="34" charset="-122"/>
              <a:ea typeface="微软雅黑" panose="020B0503020204020204" pitchFamily="34" charset="-122"/>
              <a:cs typeface="微软雅黑" panose="020B0503020204020204" pitchFamily="34" charset="-122"/>
              <a:sym typeface="等线" panose="02010600030101010101" charset="-122"/>
            </a:endParaRPr>
          </a:p>
        </p:txBody>
      </p:sp>
      <p:sp>
        <p:nvSpPr>
          <p:cNvPr id="3" name="文本框 2"/>
          <p:cNvSpPr txBox="1"/>
          <p:nvPr/>
        </p:nvSpPr>
        <p:spPr>
          <a:xfrm>
            <a:off x="829310" y="3862705"/>
            <a:ext cx="10502900" cy="1568450"/>
          </a:xfrm>
          <a:prstGeom prst="rect">
            <a:avLst/>
          </a:prstGeom>
          <a:noFill/>
        </p:spPr>
        <p:txBody>
          <a:bodyPr wrap="square" rtlCol="0" anchor="t">
            <a:spAutoFit/>
          </a:bodyPr>
          <a:p>
            <a:pPr marL="285750" indent="-285750" fontAlgn="auto">
              <a:lnSpc>
                <a:spcPct val="15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液体</a:t>
            </a:r>
            <a:r>
              <a:rPr lang="zh-CN" altLang="en-US" sz="1600" dirty="0" smtClean="0">
                <a:latin typeface="微软雅黑" panose="020B0503020204020204" pitchFamily="34" charset="-122"/>
                <a:ea typeface="微软雅黑" panose="020B0503020204020204" pitchFamily="34" charset="-122"/>
                <a:cs typeface="微软雅黑" panose="020B0503020204020204" pitchFamily="34" charset="-122"/>
                <a:sym typeface="+mn-ea"/>
              </a:rPr>
              <a:t>治疗是围</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手术期管理的重要</a:t>
            </a:r>
            <a:r>
              <a:rPr lang="zh-CN" altLang="en-US" sz="1600" dirty="0" smtClean="0">
                <a:latin typeface="微软雅黑" panose="020B0503020204020204" pitchFamily="34" charset="-122"/>
                <a:ea typeface="微软雅黑" panose="020B0503020204020204" pitchFamily="34" charset="-122"/>
                <a:cs typeface="微软雅黑" panose="020B0503020204020204" pitchFamily="34" charset="-122"/>
                <a:sym typeface="+mn-ea"/>
              </a:rPr>
              <a:t>组成部分，</a:t>
            </a:r>
            <a:r>
              <a:rPr lang="zh-CN" altLang="en-US" sz="1600" dirty="0" smtClean="0">
                <a:latin typeface="微软雅黑" panose="020B0503020204020204" pitchFamily="34" charset="-122"/>
                <a:ea typeface="微软雅黑" panose="020B0503020204020204" pitchFamily="34" charset="-122"/>
                <a:cs typeface="微软雅黑" panose="020B0503020204020204" pitchFamily="34" charset="-122"/>
                <a:sym typeface="+mn-ea"/>
              </a:rPr>
              <a:t>减少围</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术期</a:t>
            </a:r>
            <a:r>
              <a:rPr lang="zh-CN" altLang="en-US" sz="1600" dirty="0" smtClean="0">
                <a:latin typeface="微软雅黑" panose="020B0503020204020204" pitchFamily="34" charset="-122"/>
                <a:ea typeface="微软雅黑" panose="020B0503020204020204" pitchFamily="34" charset="-122"/>
                <a:cs typeface="微软雅黑" panose="020B0503020204020204" pitchFamily="34" charset="-122"/>
                <a:sym typeface="+mn-ea"/>
              </a:rPr>
              <a:t>并发症，改善生存</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质量与术后转归，节省住院费用及医疗成本。</a:t>
            </a:r>
            <a:endPar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85750" indent="-285750" fontAlgn="auto">
              <a:lnSpc>
                <a:spcPct val="15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根据</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《2025</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中国卫生健康统计年鉴</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资料显示，</a:t>
            </a:r>
            <a:r>
              <a:rPr lang="en-US" altLang="zh-CN" sz="16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2024</a:t>
            </a:r>
            <a:r>
              <a:rPr lang="zh-CN" altLang="en-US" sz="16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年全国住院病人手术人次达</a:t>
            </a:r>
            <a:r>
              <a:rPr lang="en-US" altLang="zh-CN" sz="16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10425</a:t>
            </a:r>
            <a:r>
              <a:rPr lang="zh-CN" altLang="en-US" sz="16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万。</a:t>
            </a:r>
            <a:endParaRPr lang="zh-CN" altLang="en-US" sz="1600"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85750" indent="-285750" fontAlgn="auto">
              <a:lnSpc>
                <a:spcPct val="150000"/>
              </a:lnSpc>
              <a:buFont typeface="Arial" panose="020B0604020202020204" pitchFamily="34" charset="0"/>
              <a:buChar char="•"/>
            </a:pP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在</a:t>
            </a:r>
            <a:r>
              <a:rPr lang="en-US" altLang="zh-CN" sz="1600" dirty="0">
                <a:latin typeface="微软雅黑" panose="020B0503020204020204" pitchFamily="34" charset="-122"/>
                <a:ea typeface="微软雅黑" panose="020B0503020204020204" pitchFamily="34" charset="-122"/>
                <a:cs typeface="微软雅黑" panose="020B0503020204020204" pitchFamily="34" charset="-122"/>
                <a:sym typeface="+mn-ea"/>
              </a:rPr>
              <a:t>ICU</a:t>
            </a:r>
            <a:r>
              <a:rPr lang="zh-CN" altLang="en-US" sz="1600" dirty="0">
                <a:latin typeface="微软雅黑" panose="020B0503020204020204" pitchFamily="34" charset="-122"/>
                <a:ea typeface="微软雅黑" panose="020B0503020204020204" pitchFamily="34" charset="-122"/>
                <a:cs typeface="微软雅黑" panose="020B0503020204020204" pitchFamily="34" charset="-122"/>
                <a:sym typeface="+mn-ea"/>
              </a:rPr>
              <a:t>或危重症（如脓毒症、创伤、大手术）中，液体复苏是核心治疗，使用率接近</a:t>
            </a:r>
            <a:r>
              <a:rPr lang="en-US" altLang="zh-CN" sz="16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100%</a:t>
            </a:r>
            <a:r>
              <a:rPr lang="zh-CN" altLang="en-US" sz="1600" dirty="0" smtClean="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600"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976823" cy="461665"/>
          </a:xfrm>
          <a:prstGeom prst="rect">
            <a:avLst/>
          </a:prstGeom>
        </p:spPr>
        <p:txBody>
          <a:bodyPr wrap="none">
            <a:spAutoFit/>
          </a:bodyPr>
          <a:lstStyle/>
          <a:p>
            <a:r>
              <a:rPr kumimoji="1" lang="en-US" altLang="zh-CN" sz="2400" b="1" dirty="0" smtClean="0">
                <a:latin typeface="微软雅黑" panose="020B0503020204020204" pitchFamily="34" charset="-122"/>
                <a:ea typeface="微软雅黑" panose="020B0503020204020204" pitchFamily="34" charset="-122"/>
                <a:cs typeface="Times New Roman" panose="02020603050405020304" pitchFamily="18" charset="0"/>
              </a:rPr>
              <a:t>01</a:t>
            </a:r>
            <a:r>
              <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 </a:t>
            </a:r>
            <a:r>
              <a:rPr kumimoji="1" lang="zh-CN" altLang="en-US" sz="2400" b="1" dirty="0" smtClean="0">
                <a:latin typeface="微软雅黑" panose="020B0503020204020204" pitchFamily="34" charset="-122"/>
                <a:ea typeface="微软雅黑" panose="020B0503020204020204" pitchFamily="34" charset="-122"/>
                <a:cs typeface="Times New Roman" panose="02020603050405020304" pitchFamily="18" charset="0"/>
              </a:rPr>
              <a:t> 基本信息</a:t>
            </a:r>
            <a:endPar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20" name="文本框 19"/>
          <p:cNvSpPr txBox="1"/>
          <p:nvPr/>
        </p:nvSpPr>
        <p:spPr>
          <a:xfrm>
            <a:off x="58769" y="6620479"/>
            <a:ext cx="5994400" cy="275590"/>
          </a:xfrm>
          <a:prstGeom prst="rect">
            <a:avLst/>
          </a:prstGeom>
          <a:noFill/>
        </p:spPr>
        <p:txBody>
          <a:bodyPr wrap="square" rtlCol="0">
            <a:spAutoFit/>
          </a:bodyPr>
          <a:lstStyle/>
          <a:p>
            <a:r>
              <a:rPr lang="zh-CN" altLang="en-US" sz="1200" dirty="0" smtClean="0">
                <a:solidFill>
                  <a:schemeClr val="bg1"/>
                </a:solidFill>
                <a:sym typeface="+mn-ea"/>
              </a:rPr>
              <a:t>参考：</a:t>
            </a:r>
            <a:r>
              <a:rPr lang="en-US" altLang="zh-CN" sz="1200" dirty="0" smtClean="0">
                <a:solidFill>
                  <a:schemeClr val="bg1"/>
                </a:solidFill>
                <a:sym typeface="+mn-ea"/>
              </a:rPr>
              <a:t>1.</a:t>
            </a:r>
            <a:r>
              <a:rPr lang="zh-CN" altLang="en-US" sz="1200" dirty="0" smtClean="0">
                <a:solidFill>
                  <a:schemeClr val="bg1"/>
                </a:solidFill>
                <a:sym typeface="+mn-ea"/>
              </a:rPr>
              <a:t>复方电解质醋酸钠注射液说明书；</a:t>
            </a:r>
            <a:r>
              <a:rPr lang="en-US" altLang="zh-CN" sz="1200" dirty="0" smtClean="0">
                <a:solidFill>
                  <a:schemeClr val="bg1"/>
                </a:solidFill>
                <a:sym typeface="+mn-ea"/>
              </a:rPr>
              <a:t>2.</a:t>
            </a:r>
            <a:r>
              <a:rPr lang="zh-CN" altLang="en-US" sz="1200" dirty="0" smtClean="0">
                <a:solidFill>
                  <a:schemeClr val="bg1"/>
                </a:solidFill>
                <a:sym typeface="+mn-ea"/>
              </a:rPr>
              <a:t>复方电解质醋酸钠葡萄糖注射液</a:t>
            </a:r>
            <a:endParaRPr lang="zh-CN" altLang="en-US" sz="1200" dirty="0">
              <a:solidFill>
                <a:schemeClr val="bg1"/>
              </a:solidFill>
            </a:endParaRPr>
          </a:p>
        </p:txBody>
      </p:sp>
      <p:sp>
        <p:nvSpPr>
          <p:cNvPr id="4" name="文本框 3"/>
          <p:cNvSpPr txBox="1"/>
          <p:nvPr/>
        </p:nvSpPr>
        <p:spPr>
          <a:xfrm>
            <a:off x="670560" y="1873250"/>
            <a:ext cx="10866755" cy="4141470"/>
          </a:xfrm>
          <a:prstGeom prst="rect">
            <a:avLst/>
          </a:prstGeom>
          <a:noFill/>
        </p:spPr>
        <p:txBody>
          <a:bodyPr wrap="square" rtlCol="0" anchor="t">
            <a:noAutofit/>
          </a:bodyPr>
          <a:p>
            <a:pPr marL="285750" indent="-285750" fontAlgn="auto">
              <a:lnSpc>
                <a:spcPct val="150000"/>
              </a:lnSpc>
              <a:buFont typeface="Arial" panose="020B0604020202020204" pitchFamily="34" charset="0"/>
              <a:buChar char="•"/>
            </a:pPr>
            <a:r>
              <a:rPr lang="zh-CN" altLang="en-US" sz="1600">
                <a:latin typeface="微软雅黑" panose="020B0503020204020204" pitchFamily="34" charset="-122"/>
                <a:ea typeface="微软雅黑" panose="020B0503020204020204" pitchFamily="34" charset="-122"/>
                <a:cs typeface="微软雅黑" panose="020B0503020204020204" pitchFamily="34" charset="-122"/>
                <a:sym typeface="+mn-ea"/>
              </a:rPr>
              <a:t>本品渗透压、电解质成分更接近血浆的醋酸晶体液，不含乳酸，更适用于外科手术、创伤合并肝功能障碍、高乳酸血症患者以及休克、重度感染等危重患者使用；本品说明书有明确的儿童用药适应症与用法用量、给药速率。</a:t>
            </a:r>
            <a:r>
              <a:rPr lang="zh-CN" altLang="en-US" sz="16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而现有医保目录内唯一含有醋酸盐的平衡晶体液（复方电解质醋酸钠葡萄糖注射液）说明书无儿童适应症、无儿童用法用量。</a:t>
            </a:r>
            <a:r>
              <a:rPr lang="zh-CN" altLang="en-US" sz="1600" b="1">
                <a:solidFill>
                  <a:srgbClr val="004097"/>
                </a:solidFill>
                <a:latin typeface="微软雅黑" panose="020B0503020204020204" pitchFamily="34" charset="-122"/>
                <a:ea typeface="微软雅黑" panose="020B0503020204020204" pitchFamily="34" charset="-122"/>
                <a:cs typeface="微软雅黑" panose="020B0503020204020204" pitchFamily="34" charset="-122"/>
                <a:sym typeface="+mn-ea"/>
              </a:rPr>
              <a:t>本品能够填补当前目录内针对特殊患病人群（如儿童患者、糖尿病患者）尤其填补了目录内儿童患者醋酸晶体液治疗药品空白。</a:t>
            </a:r>
            <a:endParaRPr lang="zh-CN" altLang="en-US" sz="1600" b="1">
              <a:solidFill>
                <a:srgbClr val="004097"/>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fontAlgn="auto">
              <a:lnSpc>
                <a:spcPct val="150000"/>
              </a:lnSpc>
              <a:buFont typeface="Arial" panose="020B0604020202020204" pitchFamily="34" charset="0"/>
              <a:buNone/>
            </a:pPr>
            <a:endParaRPr lang="zh-CN" altLang="en-US" sz="1600" b="1">
              <a:solidFill>
                <a:srgbClr val="004097"/>
              </a:solidFill>
              <a:latin typeface="微软雅黑" panose="020B0503020204020204" pitchFamily="34" charset="-122"/>
              <a:ea typeface="微软雅黑" panose="020B0503020204020204" pitchFamily="34" charset="-122"/>
              <a:cs typeface="微软雅黑" panose="020B0503020204020204" pitchFamily="34" charset="-122"/>
            </a:endParaRPr>
          </a:p>
          <a:p>
            <a:pPr marL="285750" indent="-285750" fontAlgn="auto">
              <a:lnSpc>
                <a:spcPct val="150000"/>
              </a:lnSpc>
              <a:buFont typeface="Arial" panose="020B0604020202020204" pitchFamily="34" charset="0"/>
              <a:buChar char="•"/>
            </a:pPr>
            <a:r>
              <a:rPr lang="zh-CN" altLang="en-US" sz="16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本品不含钙离子：更适于在输血前后使用，</a:t>
            </a:r>
            <a:r>
              <a:rPr lang="zh-CN" altLang="en-US" sz="1600">
                <a:latin typeface="微软雅黑" panose="020B0503020204020204" pitchFamily="34" charset="-122"/>
                <a:ea typeface="微软雅黑" panose="020B0503020204020204" pitchFamily="34" charset="-122"/>
                <a:cs typeface="微软雅黑" panose="020B0503020204020204" pitchFamily="34" charset="-122"/>
                <a:sym typeface="+mn-ea"/>
              </a:rPr>
              <a:t>因其成分中不含</a:t>
            </a:r>
            <a:r>
              <a:rPr lang="en-US" altLang="zh-CN" sz="1600">
                <a:latin typeface="微软雅黑" panose="020B0503020204020204" pitchFamily="34" charset="-122"/>
                <a:ea typeface="微软雅黑" panose="020B0503020204020204" pitchFamily="34" charset="-122"/>
                <a:cs typeface="微软雅黑" panose="020B0503020204020204" pitchFamily="34" charset="-122"/>
                <a:sym typeface="+mn-ea"/>
              </a:rPr>
              <a:t> Ca</a:t>
            </a:r>
            <a:r>
              <a:rPr lang="en-US" altLang="zh-CN" sz="1600" baseline="3000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1600">
                <a:latin typeface="微软雅黑" panose="020B0503020204020204" pitchFamily="34" charset="-122"/>
                <a:ea typeface="微软雅黑" panose="020B0503020204020204" pitchFamily="34" charset="-122"/>
                <a:cs typeface="微软雅黑" panose="020B0503020204020204" pitchFamily="34" charset="-122"/>
                <a:sym typeface="+mn-ea"/>
              </a:rPr>
              <a:t>，可避免</a:t>
            </a:r>
            <a:r>
              <a:rPr lang="en-US" altLang="zh-CN" sz="1600">
                <a:latin typeface="微软雅黑" panose="020B0503020204020204" pitchFamily="34" charset="-122"/>
                <a:ea typeface="微软雅黑" panose="020B0503020204020204" pitchFamily="34" charset="-122"/>
                <a:cs typeface="微软雅黑" panose="020B0503020204020204" pitchFamily="34" charset="-122"/>
                <a:sym typeface="+mn-ea"/>
              </a:rPr>
              <a:t> Ca</a:t>
            </a:r>
            <a:r>
              <a:rPr lang="en-US" altLang="zh-CN" sz="1600" baseline="3000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1600">
                <a:latin typeface="微软雅黑" panose="020B0503020204020204" pitchFamily="34" charset="-122"/>
                <a:ea typeface="微软雅黑" panose="020B0503020204020204" pitchFamily="34" charset="-122"/>
                <a:cs typeface="微软雅黑" panose="020B0503020204020204" pitchFamily="34" charset="-122"/>
                <a:sym typeface="+mn-ea"/>
              </a:rPr>
              <a:t>过量导致的凝集级联反应的活化和凝血的发生，手术中不会与含有枸橼酸的库血发生反应，</a:t>
            </a:r>
            <a:r>
              <a:rPr lang="zh-CN" altLang="en-US" sz="1600" b="1">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弥补目录内产品空白。</a:t>
            </a:r>
            <a:r>
              <a:rPr lang="zh-CN" altLang="en-US" sz="1600">
                <a:latin typeface="微软雅黑" panose="020B0503020204020204" pitchFamily="34" charset="-122"/>
                <a:ea typeface="微软雅黑" panose="020B0503020204020204" pitchFamily="34" charset="-122"/>
                <a:cs typeface="微软雅黑" panose="020B0503020204020204" pitchFamily="34" charset="-122"/>
                <a:sym typeface="+mn-ea"/>
              </a:rPr>
              <a:t>目前目录内</a:t>
            </a:r>
            <a:r>
              <a:rPr lang="zh-CN" altLang="en-US" sz="1600">
                <a:latin typeface="微软雅黑" panose="020B0503020204020204" pitchFamily="34" charset="-122"/>
                <a:ea typeface="微软雅黑" panose="020B0503020204020204" pitchFamily="34" charset="-122"/>
                <a:cs typeface="微软雅黑" panose="020B0503020204020204" pitchFamily="34" charset="-122"/>
                <a:sym typeface="+mn-ea"/>
              </a:rPr>
              <a:t>醋酸盐晶体液、乳酸盐晶体液以及碳酸氢盐晶体液</a:t>
            </a:r>
            <a:r>
              <a:rPr lang="zh-CN" altLang="en-US" sz="1600">
                <a:latin typeface="微软雅黑" panose="020B0503020204020204" pitchFamily="34" charset="-122"/>
                <a:ea typeface="微软雅黑" panose="020B0503020204020204" pitchFamily="34" charset="-122"/>
                <a:cs typeface="微软雅黑" panose="020B0503020204020204" pitchFamily="34" charset="-122"/>
                <a:sym typeface="+mn-ea"/>
              </a:rPr>
              <a:t>品种均含有</a:t>
            </a:r>
            <a:r>
              <a:rPr lang="en-US" altLang="zh-CN" sz="1600">
                <a:latin typeface="微软雅黑" panose="020B0503020204020204" pitchFamily="34" charset="-122"/>
                <a:ea typeface="微软雅黑" panose="020B0503020204020204" pitchFamily="34" charset="-122"/>
                <a:cs typeface="微软雅黑" panose="020B0503020204020204" pitchFamily="34" charset="-122"/>
                <a:sym typeface="+mn-ea"/>
              </a:rPr>
              <a:t>Ca</a:t>
            </a:r>
            <a:r>
              <a:rPr lang="en-US" altLang="zh-CN" sz="1600" baseline="3000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1600">
                <a:latin typeface="微软雅黑" panose="020B0503020204020204" pitchFamily="34" charset="-122"/>
                <a:ea typeface="微软雅黑" panose="020B0503020204020204" pitchFamily="34" charset="-122"/>
                <a:cs typeface="微软雅黑" panose="020B0503020204020204" pitchFamily="34" charset="-122"/>
                <a:sym typeface="+mn-ea"/>
              </a:rPr>
              <a:t>（复方电解质醋酸钠葡萄糖注射液、乳酸钠林格注射液、复方乳酸钠葡萄糖注射液、碳酸氢钠林格注射液）</a:t>
            </a:r>
            <a:endParaRPr lang="zh-CN" altLang="en-US" sz="1600">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5" name="文本框 4"/>
          <p:cNvSpPr txBox="1"/>
          <p:nvPr>
            <p:custDataLst>
              <p:tags r:id="rId1"/>
            </p:custDataLst>
          </p:nvPr>
        </p:nvSpPr>
        <p:spPr>
          <a:xfrm>
            <a:off x="553720" y="1355090"/>
            <a:ext cx="4017645" cy="337185"/>
          </a:xfrm>
          <a:prstGeom prst="rect">
            <a:avLst/>
          </a:prstGeom>
          <a:noFill/>
        </p:spPr>
        <p:txBody>
          <a:bodyPr wrap="square">
            <a:spAutoFit/>
          </a:bodyPr>
          <a:p>
            <a:pPr indent="0">
              <a:lnSpc>
                <a:spcPct val="100000"/>
              </a:lnSpc>
              <a:buFont typeface="Wingdings" panose="05000000000000000000" charset="0"/>
              <a:buNone/>
            </a:pPr>
            <a:r>
              <a:rPr lang="zh-CN" altLang="en-US" sz="1600" b="1" dirty="0">
                <a:solidFill>
                  <a:srgbClr val="004097"/>
                </a:solidFill>
                <a:latin typeface="微软雅黑" panose="020B0503020204020204" pitchFamily="34" charset="-122"/>
                <a:ea typeface="微软雅黑" panose="020B0503020204020204" pitchFamily="34" charset="-122"/>
                <a:cs typeface="微软雅黑" panose="020B0503020204020204" pitchFamily="34" charset="-122"/>
                <a:sym typeface="+mn-ea"/>
              </a:rPr>
              <a:t>弥补未满足的治疗需求情况：</a:t>
            </a:r>
            <a:endParaRPr lang="zh-CN" altLang="en-US" sz="1600" b="1" dirty="0">
              <a:solidFill>
                <a:srgbClr val="004097"/>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976823" cy="461665"/>
          </a:xfrm>
          <a:prstGeom prst="rect">
            <a:avLst/>
          </a:prstGeom>
        </p:spPr>
        <p:txBody>
          <a:bodyPr wrap="none">
            <a:spAutoFit/>
          </a:bodyPr>
          <a:lstStyle/>
          <a:p>
            <a:r>
              <a:rPr kumimoji="1" lang="en-US" altLang="zh-CN" sz="2400" b="1" dirty="0" smtClean="0">
                <a:latin typeface="微软雅黑" panose="020B0503020204020204" pitchFamily="34" charset="-122"/>
                <a:ea typeface="微软雅黑" panose="020B0503020204020204" pitchFamily="34" charset="-122"/>
                <a:cs typeface="Times New Roman" panose="02020603050405020304" pitchFamily="18" charset="0"/>
              </a:rPr>
              <a:t>01</a:t>
            </a:r>
            <a:r>
              <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 </a:t>
            </a:r>
            <a:r>
              <a:rPr kumimoji="1" lang="zh-CN" altLang="en-US" sz="2400" b="1" dirty="0" smtClean="0">
                <a:latin typeface="微软雅黑" panose="020B0503020204020204" pitchFamily="34" charset="-122"/>
                <a:ea typeface="微软雅黑" panose="020B0503020204020204" pitchFamily="34" charset="-122"/>
                <a:cs typeface="Times New Roman" panose="02020603050405020304" pitchFamily="18" charset="0"/>
              </a:rPr>
              <a:t> 基本信息</a:t>
            </a:r>
            <a:endParaRPr kumimoji="1" lang="zh-CN" altLang="en-US" sz="2400" b="1" dirty="0" smtClean="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 name="AutoShape 2" descr="Not Just for Children: Study Shows High Prevalence of Atopic Dermatitis ..."/>
          <p:cNvSpPr>
            <a:spLocks noChangeAspect="1" noChangeArrowheads="1"/>
          </p:cNvSpPr>
          <p:nvPr/>
        </p:nvSpPr>
        <p:spPr bwMode="auto">
          <a:xfrm>
            <a:off x="9524002" y="4663520"/>
            <a:ext cx="1186541" cy="13941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sp>
        <p:nvSpPr>
          <p:cNvPr id="11" name="文本框 10"/>
          <p:cNvSpPr txBox="1"/>
          <p:nvPr/>
        </p:nvSpPr>
        <p:spPr>
          <a:xfrm>
            <a:off x="4211444" y="1100748"/>
            <a:ext cx="3020630" cy="461665"/>
          </a:xfrm>
          <a:prstGeom prst="rect">
            <a:avLst/>
          </a:prstGeom>
          <a:noFill/>
        </p:spPr>
        <p:txBody>
          <a:bodyPr wrap="square" rtlCol="0">
            <a:spAutoFit/>
          </a:bodyPr>
          <a:lstStyle/>
          <a:p>
            <a:pPr>
              <a:lnSpc>
                <a:spcPct val="150000"/>
              </a:lnSpc>
              <a:spcBef>
                <a:spcPts val="600"/>
              </a:spcBef>
              <a:spcAft>
                <a:spcPts val="600"/>
              </a:spcAft>
            </a:pPr>
            <a:r>
              <a:rPr kumimoji="1" lang="zh-CN" altLang="en-US" sz="1600" b="1" dirty="0">
                <a:solidFill>
                  <a:schemeClr val="tx2"/>
                </a:solidFill>
                <a:latin typeface="微软雅黑" panose="020B0503020204020204" pitchFamily="34" charset="-122"/>
                <a:ea typeface="微软雅黑" panose="020B0503020204020204" pitchFamily="34" charset="-122"/>
              </a:rPr>
              <a:t>围术期液体治疗的“</a:t>
            </a:r>
            <a:r>
              <a:rPr kumimoji="1" lang="en-US" altLang="zh-CN" sz="1600" b="1" dirty="0">
                <a:solidFill>
                  <a:schemeClr val="tx2"/>
                </a:solidFill>
                <a:latin typeface="微软雅黑" panose="020B0503020204020204" pitchFamily="34" charset="-122"/>
                <a:ea typeface="微软雅黑" panose="020B0503020204020204" pitchFamily="34" charset="-122"/>
              </a:rPr>
              <a:t>5R”</a:t>
            </a:r>
            <a:r>
              <a:rPr kumimoji="1" lang="zh-CN" altLang="en-US" sz="1600" b="1" dirty="0">
                <a:solidFill>
                  <a:schemeClr val="tx2"/>
                </a:solidFill>
                <a:latin typeface="微软雅黑" panose="020B0503020204020204" pitchFamily="34" charset="-122"/>
                <a:ea typeface="微软雅黑" panose="020B0503020204020204" pitchFamily="34" charset="-122"/>
              </a:rPr>
              <a:t>原则</a:t>
            </a:r>
            <a:endParaRPr kumimoji="1" lang="zh-CN" altLang="en-US" sz="1600" b="1" dirty="0">
              <a:solidFill>
                <a:schemeClr val="tx2"/>
              </a:solidFill>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nvGraphicFramePr>
        <p:xfrm>
          <a:off x="662486" y="1551300"/>
          <a:ext cx="10781368" cy="4281656"/>
        </p:xfrm>
        <a:graphic>
          <a:graphicData uri="http://schemas.openxmlformats.org/drawingml/2006/table">
            <a:tbl>
              <a:tblPr firstRow="1" bandRow="1">
                <a:tableStyleId>{5C22544A-7EE6-4342-B048-85BDC9FD1C3A}</a:tableStyleId>
              </a:tblPr>
              <a:tblGrid>
                <a:gridCol w="1274119"/>
                <a:gridCol w="3196124"/>
                <a:gridCol w="3455706"/>
                <a:gridCol w="2855419"/>
              </a:tblGrid>
              <a:tr h="455053">
                <a:tc>
                  <a:txBody>
                    <a:bodyPr/>
                    <a:lstStyle/>
                    <a:p>
                      <a:pPr algn="ctr"/>
                      <a:r>
                        <a:rPr lang="zh-CN" altLang="en-US" sz="1200" dirty="0" smtClean="0"/>
                        <a:t>液体治疗阶段</a:t>
                      </a:r>
                      <a:endParaRPr lang="zh-CN" altLang="en-US" sz="1200" dirty="0"/>
                    </a:p>
                  </a:txBody>
                  <a:tcPr anchor="ctr">
                    <a:solidFill>
                      <a:srgbClr val="205998"/>
                    </a:solidFill>
                  </a:tcPr>
                </a:tc>
                <a:tc>
                  <a:txBody>
                    <a:bodyPr/>
                    <a:lstStyle/>
                    <a:p>
                      <a:pPr algn="ctr"/>
                      <a:r>
                        <a:rPr lang="zh-CN" altLang="en-US" sz="1200" dirty="0" smtClean="0"/>
                        <a:t>适应证</a:t>
                      </a:r>
                      <a:endParaRPr lang="zh-CN" altLang="en-US" sz="1200" dirty="0"/>
                    </a:p>
                  </a:txBody>
                  <a:tcPr anchor="ctr">
                    <a:solidFill>
                      <a:srgbClr val="205998"/>
                    </a:solidFill>
                  </a:tcPr>
                </a:tc>
                <a:tc>
                  <a:txBody>
                    <a:bodyPr/>
                    <a:lstStyle/>
                    <a:p>
                      <a:pPr algn="ctr"/>
                      <a:r>
                        <a:rPr lang="zh-CN" altLang="en-US" sz="1200" dirty="0" smtClean="0"/>
                        <a:t>目标</a:t>
                      </a:r>
                      <a:endParaRPr lang="zh-CN" altLang="en-US" sz="1200" dirty="0"/>
                    </a:p>
                  </a:txBody>
                  <a:tcPr anchor="ctr">
                    <a:solidFill>
                      <a:srgbClr val="205998"/>
                    </a:solidFill>
                  </a:tcPr>
                </a:tc>
                <a:tc>
                  <a:txBody>
                    <a:bodyPr/>
                    <a:lstStyle/>
                    <a:p>
                      <a:pPr algn="ctr"/>
                      <a:r>
                        <a:rPr lang="zh-CN" altLang="en-US" sz="1200" dirty="0" smtClean="0"/>
                        <a:t>措施</a:t>
                      </a:r>
                      <a:endParaRPr lang="zh-CN" altLang="en-US" sz="1200" dirty="0"/>
                    </a:p>
                  </a:txBody>
                  <a:tcPr anchor="ctr">
                    <a:solidFill>
                      <a:srgbClr val="205998"/>
                    </a:solidFill>
                  </a:tcPr>
                </a:tc>
              </a:tr>
              <a:tr h="723952">
                <a:tc>
                  <a:txBody>
                    <a:bodyPr/>
                    <a:lstStyle/>
                    <a:p>
                      <a:r>
                        <a:rPr lang="zh-CN" altLang="en-US" sz="1300" dirty="0" smtClean="0">
                          <a:latin typeface="+mj-ea"/>
                          <a:ea typeface="+mj-ea"/>
                        </a:rPr>
                        <a:t>复苏</a:t>
                      </a:r>
                      <a:endParaRPr lang="zh-CN" altLang="en-US" sz="1300" dirty="0">
                        <a:latin typeface="+mj-ea"/>
                        <a:ea typeface="+mj-ea"/>
                      </a:endParaRPr>
                    </a:p>
                  </a:txBody>
                  <a:tcPr anchor="ctr">
                    <a:noFill/>
                  </a:tcPr>
                </a:tc>
                <a:tc>
                  <a:txBody>
                    <a:bodyPr/>
                    <a:lstStyle/>
                    <a:p>
                      <a:r>
                        <a:rPr lang="zh-CN" altLang="en-US" sz="1300" dirty="0" smtClean="0">
                          <a:latin typeface="+mj-ea"/>
                          <a:ea typeface="+mj-ea"/>
                        </a:rPr>
                        <a:t>大量丢失血容量且血流动力学不稳定（如缺血性休克）的患者</a:t>
                      </a:r>
                      <a:endParaRPr lang="zh-CN" altLang="en-US" sz="1300" dirty="0">
                        <a:latin typeface="+mj-ea"/>
                        <a:ea typeface="+mj-ea"/>
                      </a:endParaRPr>
                    </a:p>
                  </a:txBody>
                  <a:tcPr anchor="ctr">
                    <a:noFill/>
                  </a:tcPr>
                </a:tc>
                <a:tc>
                  <a:txBody>
                    <a:bodyPr/>
                    <a:lstStyle/>
                    <a:p>
                      <a:r>
                        <a:rPr lang="zh-CN" altLang="en-US" sz="1300" dirty="0" smtClean="0">
                          <a:latin typeface="+mj-ea"/>
                          <a:ea typeface="+mj-ea"/>
                        </a:rPr>
                        <a:t>迅速恢复血容量，维持循环稳定及保证重要器官灌注</a:t>
                      </a:r>
                      <a:endParaRPr lang="zh-CN" altLang="en-US" sz="1300" dirty="0">
                        <a:latin typeface="+mj-ea"/>
                        <a:ea typeface="+mj-ea"/>
                      </a:endParaRPr>
                    </a:p>
                  </a:txBody>
                  <a:tcPr anchor="ctr">
                    <a:noFill/>
                  </a:tcPr>
                </a:tc>
                <a:tc>
                  <a:txBody>
                    <a:bodyPr/>
                    <a:lstStyle/>
                    <a:p>
                      <a:r>
                        <a:rPr lang="zh-CN" altLang="en-US" sz="1300" dirty="0" smtClean="0">
                          <a:latin typeface="+mj-ea"/>
                          <a:ea typeface="+mj-ea"/>
                        </a:rPr>
                        <a:t>根据血流动力学参数（血压、心率、尿量、每搏量变异度或乳酸浓度）紧急启动大量静脉输液</a:t>
                      </a:r>
                      <a:endParaRPr lang="zh-CN" altLang="en-US" sz="1300" dirty="0">
                        <a:latin typeface="+mj-ea"/>
                        <a:ea typeface="+mj-ea"/>
                      </a:endParaRPr>
                    </a:p>
                  </a:txBody>
                  <a:tcPr anchor="ctr">
                    <a:noFill/>
                  </a:tcPr>
                </a:tc>
              </a:tr>
              <a:tr h="723952">
                <a:tc>
                  <a:txBody>
                    <a:bodyPr/>
                    <a:lstStyle/>
                    <a:p>
                      <a:r>
                        <a:rPr lang="zh-CN" altLang="en-US" sz="1300" dirty="0" smtClean="0">
                          <a:latin typeface="+mj-ea"/>
                          <a:ea typeface="+mj-ea"/>
                        </a:rPr>
                        <a:t>替代</a:t>
                      </a:r>
                      <a:endParaRPr lang="zh-CN" altLang="en-US" sz="1300" dirty="0">
                        <a:latin typeface="+mj-ea"/>
                        <a:ea typeface="+mj-ea"/>
                      </a:endParaRPr>
                    </a:p>
                  </a:txBody>
                  <a:tcPr anchor="ctr"/>
                </a:tc>
                <a:tc>
                  <a:txBody>
                    <a:bodyPr/>
                    <a:lstStyle/>
                    <a:p>
                      <a:r>
                        <a:rPr lang="zh-CN" altLang="en-US" sz="1300" dirty="0" smtClean="0">
                          <a:latin typeface="+mj-ea"/>
                          <a:ea typeface="+mj-ea"/>
                        </a:rPr>
                        <a:t>血流动力学稳定的持续容量或电解质丢失且不需要紧急复苏的患者（如呕吐、腹泻、过度利尿患者）</a:t>
                      </a:r>
                      <a:endParaRPr lang="zh-CN" altLang="en-US" sz="1300" dirty="0">
                        <a:latin typeface="+mj-ea"/>
                        <a:ea typeface="+mj-ea"/>
                      </a:endParaRPr>
                    </a:p>
                  </a:txBody>
                  <a:tcPr anchor="ctr"/>
                </a:tc>
                <a:tc>
                  <a:txBody>
                    <a:bodyPr/>
                    <a:lstStyle/>
                    <a:p>
                      <a:r>
                        <a:rPr lang="zh-CN" altLang="en-US" sz="1300" dirty="0" smtClean="0">
                          <a:latin typeface="+mj-ea"/>
                          <a:ea typeface="+mj-ea"/>
                        </a:rPr>
                        <a:t>提供循环支持，以防止失代偿状态，重建电解质稳态</a:t>
                      </a:r>
                      <a:endParaRPr lang="zh-CN" altLang="en-US" sz="1300" dirty="0">
                        <a:latin typeface="+mj-ea"/>
                        <a:ea typeface="+mj-ea"/>
                      </a:endParaRPr>
                    </a:p>
                  </a:txBody>
                  <a:tcPr anchor="ctr"/>
                </a:tc>
                <a:tc>
                  <a:txBody>
                    <a:bodyPr/>
                    <a:lstStyle/>
                    <a:p>
                      <a:r>
                        <a:rPr lang="zh-CN" altLang="en-US" sz="1300" dirty="0" smtClean="0">
                          <a:latin typeface="+mj-ea"/>
                          <a:ea typeface="+mj-ea"/>
                        </a:rPr>
                        <a:t>补充持续生理需要量及丢失的液体及电解质</a:t>
                      </a:r>
                      <a:endParaRPr lang="zh-CN" altLang="en-US" sz="1300" dirty="0">
                        <a:latin typeface="+mj-ea"/>
                        <a:ea typeface="+mj-ea"/>
                      </a:endParaRPr>
                    </a:p>
                  </a:txBody>
                  <a:tcPr anchor="ctr"/>
                </a:tc>
              </a:tr>
              <a:tr h="723952">
                <a:tc>
                  <a:txBody>
                    <a:bodyPr/>
                    <a:lstStyle/>
                    <a:p>
                      <a:r>
                        <a:rPr lang="zh-CN" altLang="en-US" sz="1300" dirty="0" smtClean="0">
                          <a:latin typeface="+mj-ea"/>
                          <a:ea typeface="+mj-ea"/>
                        </a:rPr>
                        <a:t>常规维持</a:t>
                      </a:r>
                      <a:endParaRPr lang="zh-CN" altLang="en-US" sz="1300" dirty="0">
                        <a:latin typeface="+mj-ea"/>
                        <a:ea typeface="+mj-ea"/>
                      </a:endParaRPr>
                    </a:p>
                  </a:txBody>
                  <a:tcPr anchor="ctr">
                    <a:noFill/>
                  </a:tcPr>
                </a:tc>
                <a:tc>
                  <a:txBody>
                    <a:bodyPr/>
                    <a:lstStyle/>
                    <a:p>
                      <a:r>
                        <a:rPr lang="zh-CN" altLang="en-US" sz="1300" dirty="0" smtClean="0">
                          <a:latin typeface="+mj-ea"/>
                          <a:ea typeface="+mj-ea"/>
                        </a:rPr>
                        <a:t>血流动力学稳定但不能或不适合口服摄入以满足对水和电解质正常生理需求的患者（如吞咽困难或胃肠功能障碍患者）</a:t>
                      </a:r>
                      <a:endParaRPr lang="zh-CN" altLang="en-US" sz="1300" dirty="0">
                        <a:latin typeface="+mj-ea"/>
                        <a:ea typeface="+mj-ea"/>
                      </a:endParaRPr>
                    </a:p>
                  </a:txBody>
                  <a:tcPr anchor="ctr">
                    <a:noFill/>
                  </a:tcPr>
                </a:tc>
                <a:tc>
                  <a:txBody>
                    <a:bodyPr/>
                    <a:lstStyle/>
                    <a:p>
                      <a:r>
                        <a:rPr lang="zh-CN" altLang="en-US" sz="1300" dirty="0" smtClean="0">
                          <a:latin typeface="+mj-ea"/>
                          <a:ea typeface="+mj-ea"/>
                        </a:rPr>
                        <a:t>维持液体及电解质平衡</a:t>
                      </a:r>
                      <a:endParaRPr lang="zh-CN" altLang="en-US" sz="1300" dirty="0">
                        <a:latin typeface="+mj-ea"/>
                        <a:ea typeface="+mj-ea"/>
                      </a:endParaRPr>
                    </a:p>
                  </a:txBody>
                  <a:tcPr anchor="ctr">
                    <a:noFill/>
                  </a:tcPr>
                </a:tc>
                <a:tc>
                  <a:txBody>
                    <a:bodyPr/>
                    <a:lstStyle/>
                    <a:p>
                      <a:r>
                        <a:rPr lang="zh-CN" altLang="en-US" sz="1300" dirty="0" smtClean="0">
                          <a:latin typeface="+mj-ea"/>
                          <a:ea typeface="+mj-ea"/>
                        </a:rPr>
                        <a:t>补充生理需要量的液体及电解质</a:t>
                      </a:r>
                      <a:endParaRPr lang="zh-CN" altLang="en-US" sz="1300" dirty="0">
                        <a:latin typeface="+mj-ea"/>
                        <a:ea typeface="+mj-ea"/>
                      </a:endParaRPr>
                    </a:p>
                  </a:txBody>
                  <a:tcPr anchor="ctr">
                    <a:noFill/>
                  </a:tcPr>
                </a:tc>
              </a:tr>
              <a:tr h="930795">
                <a:tc>
                  <a:txBody>
                    <a:bodyPr/>
                    <a:lstStyle/>
                    <a:p>
                      <a:r>
                        <a:rPr lang="zh-CN" altLang="en-US" sz="1300" dirty="0" smtClean="0">
                          <a:latin typeface="+mj-ea"/>
                          <a:ea typeface="+mj-ea"/>
                        </a:rPr>
                        <a:t>再分布</a:t>
                      </a:r>
                      <a:endParaRPr lang="zh-CN" altLang="en-US" sz="1300" dirty="0">
                        <a:latin typeface="+mj-ea"/>
                        <a:ea typeface="+mj-ea"/>
                      </a:endParaRPr>
                    </a:p>
                  </a:txBody>
                  <a:tcPr anchor="ctr"/>
                </a:tc>
                <a:tc>
                  <a:txBody>
                    <a:bodyPr/>
                    <a:lstStyle/>
                    <a:p>
                      <a:r>
                        <a:rPr lang="zh-CN" altLang="en-US" sz="1300" dirty="0" smtClean="0">
                          <a:latin typeface="+mj-ea"/>
                          <a:ea typeface="+mj-ea"/>
                        </a:rPr>
                        <a:t>也可称为第三间隙，即当机体受到感染性或非感染性损伤而造成毛细血管通透性增加，导致大量血浆漏入组织间隙（如严重创伤</a:t>
                      </a:r>
                      <a:r>
                        <a:rPr lang="en-US" altLang="zh-CN" sz="1300" dirty="0" smtClean="0">
                          <a:latin typeface="+mj-ea"/>
                          <a:ea typeface="+mj-ea"/>
                        </a:rPr>
                        <a:t>/</a:t>
                      </a:r>
                      <a:r>
                        <a:rPr lang="zh-CN" altLang="en-US" sz="1300" dirty="0" smtClean="0">
                          <a:latin typeface="+mj-ea"/>
                          <a:ea typeface="+mj-ea"/>
                        </a:rPr>
                        <a:t>烧伤、腹部大手术患者）</a:t>
                      </a:r>
                      <a:endParaRPr lang="zh-CN" altLang="en-US" sz="1300" dirty="0">
                        <a:latin typeface="+mj-ea"/>
                        <a:ea typeface="+mj-ea"/>
                      </a:endParaRPr>
                    </a:p>
                  </a:txBody>
                  <a:tcPr anchor="ctr"/>
                </a:tc>
                <a:tc>
                  <a:txBody>
                    <a:bodyPr/>
                    <a:lstStyle/>
                    <a:p>
                      <a:r>
                        <a:rPr lang="zh-CN" altLang="en-US" sz="1300" dirty="0" smtClean="0">
                          <a:latin typeface="+mj-ea"/>
                          <a:ea typeface="+mj-ea"/>
                        </a:rPr>
                        <a:t>维持血管内容量，减少毛细血管渗漏</a:t>
                      </a:r>
                      <a:endParaRPr lang="zh-CN" altLang="en-US" sz="1300" dirty="0">
                        <a:latin typeface="+mj-ea"/>
                        <a:ea typeface="+mj-ea"/>
                      </a:endParaRPr>
                    </a:p>
                  </a:txBody>
                  <a:tcPr anchor="ctr"/>
                </a:tc>
                <a:tc>
                  <a:txBody>
                    <a:bodyPr/>
                    <a:lstStyle/>
                    <a:p>
                      <a:r>
                        <a:rPr lang="zh-CN" altLang="en-US" sz="1300" dirty="0" smtClean="0">
                          <a:latin typeface="+mj-ea"/>
                          <a:ea typeface="+mj-ea"/>
                        </a:rPr>
                        <a:t>使用胶体液；使用小剂量、逐步递增的方式进行液体复苏；限制液体输注总量</a:t>
                      </a:r>
                      <a:endParaRPr lang="zh-CN" altLang="en-US" sz="1300" dirty="0">
                        <a:latin typeface="+mj-ea"/>
                        <a:ea typeface="+mj-ea"/>
                      </a:endParaRPr>
                    </a:p>
                  </a:txBody>
                  <a:tcPr anchor="ctr"/>
                </a:tc>
              </a:tr>
              <a:tr h="723952">
                <a:tc>
                  <a:txBody>
                    <a:bodyPr/>
                    <a:lstStyle/>
                    <a:p>
                      <a:r>
                        <a:rPr lang="zh-CN" altLang="en-US" sz="1300" dirty="0" smtClean="0">
                          <a:latin typeface="+mj-ea"/>
                          <a:ea typeface="+mj-ea"/>
                        </a:rPr>
                        <a:t>再评估</a:t>
                      </a:r>
                      <a:endParaRPr lang="zh-CN" altLang="en-US" sz="1300" dirty="0">
                        <a:latin typeface="+mj-ea"/>
                        <a:ea typeface="+mj-ea"/>
                      </a:endParaRPr>
                    </a:p>
                  </a:txBody>
                  <a:tcPr anchor="ctr">
                    <a:noFill/>
                  </a:tcPr>
                </a:tc>
                <a:tc>
                  <a:txBody>
                    <a:bodyPr/>
                    <a:lstStyle/>
                    <a:p>
                      <a:r>
                        <a:rPr lang="zh-CN" altLang="en-US" sz="1300" dirty="0" smtClean="0">
                          <a:latin typeface="+mj-ea"/>
                          <a:ea typeface="+mj-ea"/>
                        </a:rPr>
                        <a:t>所有接受或未接受液体治疗的患者都需要常规再评估容量状态</a:t>
                      </a:r>
                      <a:endParaRPr lang="zh-CN" altLang="en-US" sz="1300" dirty="0">
                        <a:latin typeface="+mj-ea"/>
                        <a:ea typeface="+mj-ea"/>
                      </a:endParaRPr>
                    </a:p>
                  </a:txBody>
                  <a:tcPr anchor="ctr">
                    <a:noFill/>
                  </a:tcPr>
                </a:tc>
                <a:tc>
                  <a:txBody>
                    <a:bodyPr/>
                    <a:lstStyle/>
                    <a:p>
                      <a:r>
                        <a:rPr lang="zh-CN" altLang="en-US" sz="1300" dirty="0" smtClean="0">
                          <a:latin typeface="+mj-ea"/>
                          <a:ea typeface="+mj-ea"/>
                        </a:rPr>
                        <a:t>维持适宜血容量，避免高血压或低血压</a:t>
                      </a:r>
                      <a:endParaRPr lang="zh-CN" altLang="en-US" sz="1300" dirty="0">
                        <a:latin typeface="+mj-ea"/>
                        <a:ea typeface="+mj-ea"/>
                      </a:endParaRPr>
                    </a:p>
                  </a:txBody>
                  <a:tcPr anchor="ctr">
                    <a:noFill/>
                  </a:tcPr>
                </a:tc>
                <a:tc>
                  <a:txBody>
                    <a:bodyPr/>
                    <a:lstStyle/>
                    <a:p>
                      <a:r>
                        <a:rPr lang="zh-CN" altLang="en-US" sz="1300" dirty="0" smtClean="0">
                          <a:latin typeface="+mj-ea"/>
                          <a:ea typeface="+mj-ea"/>
                        </a:rPr>
                        <a:t>通过生命体征及生化检查结果（尿量、电解质、肾功能及酸碱状态）确定是否需要改变液体治疗方案。</a:t>
                      </a:r>
                      <a:endParaRPr lang="zh-CN" altLang="en-US" sz="1300" dirty="0">
                        <a:latin typeface="+mj-ea"/>
                        <a:ea typeface="+mj-ea"/>
                      </a:endParaRPr>
                    </a:p>
                  </a:txBody>
                  <a:tcPr anchor="ctr">
                    <a:noFill/>
                  </a:tcPr>
                </a:tc>
              </a:tr>
            </a:tbl>
          </a:graphicData>
        </a:graphic>
      </p:graphicFrame>
      <p:sp>
        <p:nvSpPr>
          <p:cNvPr id="2" name="文本框 1"/>
          <p:cNvSpPr txBox="1"/>
          <p:nvPr/>
        </p:nvSpPr>
        <p:spPr>
          <a:xfrm>
            <a:off x="662485" y="5832956"/>
            <a:ext cx="10781369" cy="681355"/>
          </a:xfrm>
          <a:prstGeom prst="rect">
            <a:avLst/>
          </a:prstGeom>
          <a:noFill/>
        </p:spPr>
        <p:txBody>
          <a:bodyPr wrap="square" rtlCol="0">
            <a:spAutoFit/>
          </a:bodyPr>
          <a:lstStyle/>
          <a:p>
            <a:pPr>
              <a:lnSpc>
                <a:spcPct val="120000"/>
              </a:lnSpc>
              <a:spcBef>
                <a:spcPts val="600"/>
              </a:spcBef>
              <a:spcAft>
                <a:spcPts val="600"/>
              </a:spcAft>
            </a:pPr>
            <a:r>
              <a:rPr kumimoji="1" lang="zh-CN" altLang="en-US" sz="1600" b="1" dirty="0">
                <a:solidFill>
                  <a:schemeClr val="tx2"/>
                </a:solidFill>
                <a:latin typeface="微软雅黑" panose="020B0503020204020204" pitchFamily="34" charset="-122"/>
                <a:ea typeface="微软雅黑" panose="020B0503020204020204" pitchFamily="34" charset="-122"/>
              </a:rPr>
              <a:t>晶体液是液体治疗中必不可少的选择，尤其推荐用于补充正常生理需要量、或者治疗术前禁食导致的体液缺失以及麻醉手术期间的体液再分布。</a:t>
            </a:r>
            <a:endParaRPr kumimoji="1" lang="zh-CN" altLang="en-US" sz="1600" b="1" dirty="0">
              <a:solidFill>
                <a:schemeClr val="tx2"/>
              </a:solidFill>
              <a:latin typeface="微软雅黑" panose="020B0503020204020204" pitchFamily="34" charset="-122"/>
              <a:ea typeface="微软雅黑" panose="020B0503020204020204" pitchFamily="34" charset="-122"/>
            </a:endParaRPr>
          </a:p>
        </p:txBody>
      </p:sp>
      <p:sp>
        <p:nvSpPr>
          <p:cNvPr id="4" name="文本框 3"/>
          <p:cNvSpPr txBox="1"/>
          <p:nvPr/>
        </p:nvSpPr>
        <p:spPr>
          <a:xfrm>
            <a:off x="58769" y="6620479"/>
            <a:ext cx="5994400" cy="276999"/>
          </a:xfrm>
          <a:prstGeom prst="rect">
            <a:avLst/>
          </a:prstGeom>
          <a:noFill/>
        </p:spPr>
        <p:txBody>
          <a:bodyPr wrap="square" rtlCol="0">
            <a:spAutoFit/>
          </a:bodyPr>
          <a:lstStyle/>
          <a:p>
            <a:r>
              <a:rPr lang="zh-CN" altLang="en-US" sz="1200" dirty="0" smtClean="0">
                <a:solidFill>
                  <a:schemeClr val="bg1"/>
                </a:solidFill>
              </a:rPr>
              <a:t>参考</a:t>
            </a:r>
            <a:r>
              <a:rPr lang="en-US" altLang="zh-CN" sz="1200" dirty="0" smtClean="0">
                <a:solidFill>
                  <a:schemeClr val="bg1"/>
                </a:solidFill>
              </a:rPr>
              <a:t>《</a:t>
            </a:r>
            <a:r>
              <a:rPr lang="zh-CN" altLang="en-US" sz="1200" dirty="0" smtClean="0">
                <a:solidFill>
                  <a:schemeClr val="bg1"/>
                </a:solidFill>
              </a:rPr>
              <a:t>围术期醋酸盐平衡晶体液临床应用专家共识</a:t>
            </a:r>
            <a:r>
              <a:rPr lang="en-US" altLang="zh-CN" sz="1200" dirty="0" smtClean="0">
                <a:solidFill>
                  <a:schemeClr val="bg1"/>
                </a:solidFill>
              </a:rPr>
              <a:t>》</a:t>
            </a:r>
            <a:endParaRPr lang="zh-CN" altLang="en-US" sz="1200"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976823" cy="461665"/>
          </a:xfrm>
          <a:prstGeom prst="rect">
            <a:avLst/>
          </a:prstGeom>
        </p:spPr>
        <p:txBody>
          <a:bodyPr wrap="none">
            <a:spAutoFit/>
          </a:bodyPr>
          <a:lstStyle/>
          <a:p>
            <a:r>
              <a:rPr kumimoji="1" lang="en-US" altLang="zh-CN" sz="2400" b="1" dirty="0" smtClean="0">
                <a:latin typeface="微软雅黑" panose="020B0503020204020204" pitchFamily="34" charset="-122"/>
                <a:ea typeface="微软雅黑" panose="020B0503020204020204" pitchFamily="34" charset="-122"/>
                <a:cs typeface="Times New Roman" panose="02020603050405020304" pitchFamily="18" charset="0"/>
              </a:rPr>
              <a:t>01</a:t>
            </a:r>
            <a:r>
              <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 </a:t>
            </a:r>
            <a:r>
              <a:rPr kumimoji="1" lang="zh-CN" altLang="en-US" sz="2400" b="1" dirty="0" smtClean="0">
                <a:latin typeface="微软雅黑" panose="020B0503020204020204" pitchFamily="34" charset="-122"/>
                <a:ea typeface="微软雅黑" panose="020B0503020204020204" pitchFamily="34" charset="-122"/>
                <a:cs typeface="Times New Roman" panose="02020603050405020304" pitchFamily="18" charset="0"/>
              </a:rPr>
              <a:t> 基本信息</a:t>
            </a:r>
            <a:endPar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endParaRPr>
          </a:p>
        </p:txBody>
      </p:sp>
      <p:graphicFrame>
        <p:nvGraphicFramePr>
          <p:cNvPr id="7" name="图示 6"/>
          <p:cNvGraphicFramePr/>
          <p:nvPr/>
        </p:nvGraphicFramePr>
        <p:xfrm>
          <a:off x="1759707" y="1930633"/>
          <a:ext cx="9606157" cy="449350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9" name="文本框 8"/>
          <p:cNvSpPr txBox="1"/>
          <p:nvPr/>
        </p:nvSpPr>
        <p:spPr>
          <a:xfrm>
            <a:off x="2117733" y="3694025"/>
            <a:ext cx="1332568" cy="338554"/>
          </a:xfrm>
          <a:prstGeom prst="rect">
            <a:avLst/>
          </a:prstGeom>
          <a:noFill/>
        </p:spPr>
        <p:txBody>
          <a:bodyPr wrap="square" rtlCol="0">
            <a:spAutoFit/>
          </a:bodyPr>
          <a:lstStyle/>
          <a:p>
            <a:r>
              <a:rPr lang="zh-CN" altLang="en-US" sz="1600" b="1" dirty="0" smtClean="0">
                <a:solidFill>
                  <a:schemeClr val="tx2"/>
                </a:solidFill>
              </a:rPr>
              <a:t>第一代</a:t>
            </a:r>
            <a:endParaRPr lang="zh-CN" altLang="en-US" sz="1600" b="1" dirty="0">
              <a:solidFill>
                <a:schemeClr val="tx2"/>
              </a:solidFill>
            </a:endParaRPr>
          </a:p>
        </p:txBody>
      </p:sp>
      <p:sp>
        <p:nvSpPr>
          <p:cNvPr id="12" name="文本框 11"/>
          <p:cNvSpPr txBox="1"/>
          <p:nvPr/>
        </p:nvSpPr>
        <p:spPr>
          <a:xfrm>
            <a:off x="4690060" y="3052097"/>
            <a:ext cx="1332568" cy="338554"/>
          </a:xfrm>
          <a:prstGeom prst="rect">
            <a:avLst/>
          </a:prstGeom>
          <a:noFill/>
        </p:spPr>
        <p:txBody>
          <a:bodyPr wrap="square" rtlCol="0">
            <a:spAutoFit/>
          </a:bodyPr>
          <a:lstStyle/>
          <a:p>
            <a:r>
              <a:rPr lang="zh-CN" altLang="en-US" sz="1600" b="1" dirty="0" smtClean="0">
                <a:solidFill>
                  <a:schemeClr val="tx2"/>
                </a:solidFill>
              </a:rPr>
              <a:t>第二代</a:t>
            </a:r>
            <a:endParaRPr lang="zh-CN" altLang="en-US" sz="1600" b="1" dirty="0">
              <a:solidFill>
                <a:schemeClr val="tx2"/>
              </a:solidFill>
            </a:endParaRPr>
          </a:p>
        </p:txBody>
      </p:sp>
      <p:sp>
        <p:nvSpPr>
          <p:cNvPr id="13" name="文本框 12"/>
          <p:cNvSpPr txBox="1"/>
          <p:nvPr/>
        </p:nvSpPr>
        <p:spPr>
          <a:xfrm>
            <a:off x="7225442" y="2428642"/>
            <a:ext cx="1332568" cy="338554"/>
          </a:xfrm>
          <a:prstGeom prst="rect">
            <a:avLst/>
          </a:prstGeom>
          <a:noFill/>
        </p:spPr>
        <p:txBody>
          <a:bodyPr wrap="square" rtlCol="0">
            <a:spAutoFit/>
          </a:bodyPr>
          <a:lstStyle/>
          <a:p>
            <a:r>
              <a:rPr lang="zh-CN" altLang="en-US" sz="1600" b="1" dirty="0" smtClean="0">
                <a:solidFill>
                  <a:schemeClr val="tx2"/>
                </a:solidFill>
              </a:rPr>
              <a:t>第三代</a:t>
            </a:r>
            <a:endParaRPr lang="zh-CN" altLang="en-US" sz="1600" b="1" dirty="0">
              <a:solidFill>
                <a:schemeClr val="tx2"/>
              </a:solidFill>
            </a:endParaRPr>
          </a:p>
        </p:txBody>
      </p:sp>
      <p:sp>
        <p:nvSpPr>
          <p:cNvPr id="14" name="文本框 13"/>
          <p:cNvSpPr txBox="1"/>
          <p:nvPr/>
        </p:nvSpPr>
        <p:spPr>
          <a:xfrm>
            <a:off x="9642284" y="1930633"/>
            <a:ext cx="1332568" cy="338554"/>
          </a:xfrm>
          <a:prstGeom prst="rect">
            <a:avLst/>
          </a:prstGeom>
          <a:noFill/>
        </p:spPr>
        <p:txBody>
          <a:bodyPr wrap="square" rtlCol="0">
            <a:spAutoFit/>
          </a:bodyPr>
          <a:lstStyle/>
          <a:p>
            <a:r>
              <a:rPr lang="zh-CN" altLang="en-US" sz="1600" b="1" dirty="0" smtClean="0">
                <a:solidFill>
                  <a:srgbClr val="6E358B"/>
                </a:solidFill>
              </a:rPr>
              <a:t>第四代</a:t>
            </a:r>
            <a:endParaRPr lang="zh-CN" altLang="en-US" sz="1600" b="1" dirty="0">
              <a:solidFill>
                <a:srgbClr val="6E358B"/>
              </a:solidFill>
            </a:endParaRPr>
          </a:p>
        </p:txBody>
      </p:sp>
      <p:sp>
        <p:nvSpPr>
          <p:cNvPr id="10" name="矩形 9"/>
          <p:cNvSpPr/>
          <p:nvPr/>
        </p:nvSpPr>
        <p:spPr>
          <a:xfrm>
            <a:off x="2281563" y="6206059"/>
            <a:ext cx="1000760" cy="337185"/>
          </a:xfrm>
          <a:prstGeom prst="rect">
            <a:avLst/>
          </a:prstGeom>
        </p:spPr>
        <p:txBody>
          <a:bodyPr wrap="none">
            <a:spAutoFit/>
          </a:bodyPr>
          <a:lstStyle/>
          <a:p>
            <a:r>
              <a:rPr lang="zh-CN" altLang="en-US" sz="1600" b="1" dirty="0" smtClean="0"/>
              <a:t>生理盐水</a:t>
            </a:r>
            <a:endParaRPr lang="zh-CN" altLang="en-US" sz="1600" b="1" dirty="0"/>
          </a:p>
        </p:txBody>
      </p:sp>
      <p:sp>
        <p:nvSpPr>
          <p:cNvPr id="16" name="矩形 15"/>
          <p:cNvSpPr/>
          <p:nvPr/>
        </p:nvSpPr>
        <p:spPr>
          <a:xfrm>
            <a:off x="4950623" y="5699764"/>
            <a:ext cx="796290" cy="337185"/>
          </a:xfrm>
          <a:prstGeom prst="rect">
            <a:avLst/>
          </a:prstGeom>
        </p:spPr>
        <p:txBody>
          <a:bodyPr wrap="none">
            <a:spAutoFit/>
          </a:bodyPr>
          <a:lstStyle/>
          <a:p>
            <a:r>
              <a:rPr lang="zh-CN" altLang="en-US" sz="1600" b="1" dirty="0" smtClean="0"/>
              <a:t>林格液</a:t>
            </a:r>
            <a:endParaRPr lang="zh-CN" altLang="en-US" sz="1600" b="1" dirty="0"/>
          </a:p>
        </p:txBody>
      </p:sp>
      <p:sp>
        <p:nvSpPr>
          <p:cNvPr id="17" name="矩形 16"/>
          <p:cNvSpPr/>
          <p:nvPr/>
        </p:nvSpPr>
        <p:spPr>
          <a:xfrm>
            <a:off x="9642284" y="5187793"/>
            <a:ext cx="1409700" cy="337185"/>
          </a:xfrm>
          <a:prstGeom prst="rect">
            <a:avLst/>
          </a:prstGeom>
        </p:spPr>
        <p:txBody>
          <a:bodyPr wrap="none">
            <a:spAutoFit/>
          </a:bodyPr>
          <a:lstStyle/>
          <a:p>
            <a:r>
              <a:rPr lang="zh-CN" altLang="en-US" sz="1600" b="1" dirty="0" smtClean="0"/>
              <a:t>醋酸钠林格液</a:t>
            </a:r>
            <a:endParaRPr lang="zh-CN" altLang="en-US" sz="1600" b="1" dirty="0"/>
          </a:p>
        </p:txBody>
      </p:sp>
      <p:sp>
        <p:nvSpPr>
          <p:cNvPr id="18" name="矩形 17"/>
          <p:cNvSpPr/>
          <p:nvPr/>
        </p:nvSpPr>
        <p:spPr>
          <a:xfrm>
            <a:off x="7225616" y="5361309"/>
            <a:ext cx="1205230" cy="337185"/>
          </a:xfrm>
          <a:prstGeom prst="rect">
            <a:avLst/>
          </a:prstGeom>
        </p:spPr>
        <p:txBody>
          <a:bodyPr wrap="none">
            <a:spAutoFit/>
          </a:bodyPr>
          <a:lstStyle/>
          <a:p>
            <a:r>
              <a:rPr lang="zh-CN" altLang="en-US" sz="1600" b="1" dirty="0" smtClean="0"/>
              <a:t>乳酸林格液</a:t>
            </a:r>
            <a:endParaRPr lang="zh-CN" altLang="en-US" sz="1600" b="1" dirty="0"/>
          </a:p>
        </p:txBody>
      </p:sp>
      <p:sp>
        <p:nvSpPr>
          <p:cNvPr id="4" name="文本框 3"/>
          <p:cNvSpPr txBox="1"/>
          <p:nvPr/>
        </p:nvSpPr>
        <p:spPr>
          <a:xfrm>
            <a:off x="755015" y="1418590"/>
            <a:ext cx="6777355" cy="1198880"/>
          </a:xfrm>
          <a:prstGeom prst="rect">
            <a:avLst/>
          </a:prstGeom>
        </p:spPr>
        <p:txBody>
          <a:bodyPr wrap="square">
            <a:spAutoFit/>
          </a:bodyPr>
          <a:p>
            <a:pPr indent="0" fontAlgn="auto">
              <a:lnSpc>
                <a:spcPct val="150000"/>
              </a:lnSpc>
            </a:pPr>
            <a:r>
              <a:rPr lang="en-US" altLang="zh-CN" sz="1600" b="1" dirty="0" smtClean="0"/>
              <a:t>        </a:t>
            </a:r>
            <a:r>
              <a:rPr lang="zh-CN" altLang="en-US" sz="1600" b="1" dirty="0" smtClean="0"/>
              <a:t>复方电解质醋酸钠注射液</a:t>
            </a:r>
            <a:r>
              <a:rPr lang="zh-CN" altLang="en-US" sz="1600" dirty="0" smtClean="0"/>
              <a:t>为</a:t>
            </a:r>
            <a:r>
              <a:rPr lang="zh-CN" altLang="en-US" sz="1600" b="1" dirty="0" smtClean="0"/>
              <a:t>第三代醋酸盐平衡晶体液创新亚型</a:t>
            </a:r>
            <a:r>
              <a:rPr lang="zh-CN" altLang="en-US" sz="1600" dirty="0" smtClean="0"/>
              <a:t>，国内首个</a:t>
            </a:r>
            <a:r>
              <a:rPr lang="zh-CN" altLang="en-US" sz="1600" b="1" dirty="0" smtClean="0"/>
              <a:t>无糖无钙</a:t>
            </a:r>
            <a:r>
              <a:rPr lang="zh-CN" altLang="en-US" sz="1600" dirty="0" smtClean="0"/>
              <a:t>第三代平衡液，区别于目录内含钙第三代醋酸林格、含糖第四代复方电解质醋酸钠葡萄糖注射液，填补目录配方空白。</a:t>
            </a:r>
            <a:endParaRPr lang="zh-CN" altLang="en-US" sz="16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654810" cy="460375"/>
          </a:xfrm>
          <a:prstGeom prst="rect">
            <a:avLst/>
          </a:prstGeom>
        </p:spPr>
        <p:txBody>
          <a:bodyPr wrap="none">
            <a:spAutoFit/>
          </a:bodyPr>
          <a:lstStyle/>
          <a:p>
            <a:r>
              <a:rPr kumimoji="1" lang="en-US" altLang="zh-CN" sz="2400" b="1" dirty="0" smtClean="0">
                <a:latin typeface="微软雅黑" panose="020B0503020204020204" pitchFamily="34" charset="-122"/>
                <a:ea typeface="微软雅黑" panose="020B0503020204020204" pitchFamily="34" charset="-122"/>
                <a:cs typeface="微软雅黑" panose="020B0503020204020204" pitchFamily="34" charset="-122"/>
              </a:rPr>
              <a:t>02</a:t>
            </a:r>
            <a:r>
              <a:rPr kumimoji="1" lang="zh-CN" altLang="en-US" sz="2400" b="1" dirty="0" smtClean="0">
                <a:latin typeface="微软雅黑" panose="020B0503020204020204" pitchFamily="34" charset="-122"/>
                <a:ea typeface="微软雅黑" panose="020B0503020204020204" pitchFamily="34" charset="-122"/>
                <a:cs typeface="微软雅黑" panose="020B0503020204020204" pitchFamily="34" charset="-122"/>
              </a:rPr>
              <a:t>  安全性</a:t>
            </a:r>
            <a:endParaRPr kumimoji="1" lang="zh-CN" altLang="en-US" sz="2400" b="1"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 name="AutoShape 2" descr="Not Just for Children: Study Shows High Prevalence of Atopic Dermatitis ..."/>
          <p:cNvSpPr>
            <a:spLocks noChangeAspect="1" noChangeArrowheads="1"/>
          </p:cNvSpPr>
          <p:nvPr/>
        </p:nvSpPr>
        <p:spPr bwMode="auto">
          <a:xfrm>
            <a:off x="9524002" y="4663520"/>
            <a:ext cx="1186541" cy="13941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latin typeface="微软雅黑" panose="020B0503020204020204" pitchFamily="34" charset="-122"/>
              <a:ea typeface="微软雅黑" panose="020B0503020204020204" pitchFamily="34" charset="-122"/>
            </a:endParaRPr>
          </a:p>
        </p:txBody>
      </p:sp>
      <p:grpSp>
        <p:nvGrpSpPr>
          <p:cNvPr id="23" name="组合 22"/>
          <p:cNvGrpSpPr/>
          <p:nvPr/>
        </p:nvGrpSpPr>
        <p:grpSpPr>
          <a:xfrm>
            <a:off x="596265" y="1835150"/>
            <a:ext cx="11115675" cy="4563745"/>
            <a:chOff x="864" y="1874"/>
            <a:chExt cx="17505" cy="6235"/>
          </a:xfrm>
        </p:grpSpPr>
        <p:sp>
          <p:nvSpPr>
            <p:cNvPr id="24" name="矩形 23"/>
            <p:cNvSpPr/>
            <p:nvPr/>
          </p:nvSpPr>
          <p:spPr>
            <a:xfrm>
              <a:off x="11719" y="2314"/>
              <a:ext cx="6633" cy="5782"/>
            </a:xfrm>
            <a:prstGeom prst="rect">
              <a:avLst/>
            </a:prstGeom>
            <a:no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ea"/>
                <a:sym typeface="+mn-lt"/>
              </a:endParaRPr>
            </a:p>
            <a:p>
              <a:pPr marL="0" marR="0" lvl="0" indent="0" algn="just"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ea"/>
                <a:sym typeface="+mn-lt"/>
              </a:endParaRPr>
            </a:p>
            <a:p>
              <a:pPr marL="0" marR="0" lvl="0" indent="0" algn="just" defTabSz="914400" rtl="0" eaLnBrk="1" fontAlgn="auto" latinLnBrk="0" hangingPunct="1">
                <a:lnSpc>
                  <a:spcPct val="150000"/>
                </a:lnSpc>
                <a:spcBef>
                  <a:spcPts val="0"/>
                </a:spcBef>
                <a:spcAft>
                  <a:spcPts val="0"/>
                </a:spcAft>
                <a:buClrTx/>
                <a:buSzTx/>
                <a:buFontTx/>
                <a:buNone/>
                <a:defRPr/>
              </a:pPr>
              <a:endParaRPr lang="zh-CN" altLang="en-US" sz="1400" dirty="0">
                <a:solidFill>
                  <a:srgbClr val="000000"/>
                </a:solidFill>
                <a:latin typeface="微软雅黑" panose="020B0503020204020204" pitchFamily="34" charset="-122"/>
                <a:ea typeface="微软雅黑" panose="020B0503020204020204" pitchFamily="34" charset="-122"/>
                <a:cs typeface="+mn-ea"/>
                <a:sym typeface="+mn-lt"/>
              </a:endParaRPr>
            </a:p>
            <a:p>
              <a:pPr marL="0" marR="0" lvl="0" indent="0" algn="just" defTabSz="914400" rtl="0" eaLnBrk="1" fontAlgn="auto" latinLnBrk="0" hangingPunct="1">
                <a:lnSpc>
                  <a:spcPct val="150000"/>
                </a:lnSpc>
                <a:spcBef>
                  <a:spcPts val="0"/>
                </a:spcBef>
                <a:spcAft>
                  <a:spcPts val="0"/>
                </a:spcAft>
                <a:buClrTx/>
                <a:buSzTx/>
                <a:buFontTx/>
                <a:buNone/>
                <a:defRPr/>
              </a:pPr>
              <a:endParaRPr lang="zh-CN" altLang="en-US" sz="1400" dirty="0">
                <a:solidFill>
                  <a:srgbClr val="000000"/>
                </a:solidFill>
                <a:latin typeface="微软雅黑" panose="020B0503020204020204" pitchFamily="34" charset="-122"/>
                <a:ea typeface="微软雅黑" panose="020B0503020204020204" pitchFamily="34" charset="-122"/>
                <a:cs typeface="+mn-ea"/>
                <a:sym typeface="+mn-lt"/>
              </a:endParaRPr>
            </a:p>
          </p:txBody>
        </p:sp>
        <p:sp>
          <p:nvSpPr>
            <p:cNvPr id="25" name="圆角矩形 15"/>
            <p:cNvSpPr/>
            <p:nvPr/>
          </p:nvSpPr>
          <p:spPr>
            <a:xfrm>
              <a:off x="11707" y="1888"/>
              <a:ext cx="6662" cy="1006"/>
            </a:xfrm>
            <a:prstGeom prst="roundRect">
              <a:avLst/>
            </a:prstGeom>
            <a:solidFill>
              <a:srgbClr val="6E358B"/>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zh-CN" altLang="en-US" b="1" dirty="0">
                  <a:solidFill>
                    <a:schemeClr val="bg1"/>
                  </a:solidFill>
                  <a:latin typeface="微软雅黑" panose="020B0503020204020204" pitchFamily="34" charset="-122"/>
                  <a:ea typeface="微软雅黑" panose="020B0503020204020204" pitchFamily="34" charset="-122"/>
                  <a:cs typeface="+mn-ea"/>
                  <a:sym typeface="+mn-lt"/>
                </a:rPr>
                <a:t>和目录内同类产品相比</a:t>
              </a:r>
              <a:endParaRPr lang="zh-CN" altLang="en-US" b="1" dirty="0">
                <a:solidFill>
                  <a:schemeClr val="bg1"/>
                </a:solidFill>
                <a:latin typeface="微软雅黑" panose="020B0503020204020204" pitchFamily="34" charset="-122"/>
                <a:ea typeface="微软雅黑" panose="020B0503020204020204" pitchFamily="34" charset="-122"/>
                <a:cs typeface="+mn-ea"/>
                <a:sym typeface="+mn-lt"/>
              </a:endParaRPr>
            </a:p>
            <a:p>
              <a:pPr lvl="0" algn="ctr">
                <a:defRPr/>
              </a:pPr>
              <a:r>
                <a:rPr lang="zh-CN" altLang="en-US" b="1" dirty="0">
                  <a:solidFill>
                    <a:schemeClr val="bg1"/>
                  </a:solidFill>
                  <a:latin typeface="微软雅黑" panose="020B0503020204020204" pitchFamily="34" charset="-122"/>
                  <a:ea typeface="微软雅黑" panose="020B0503020204020204" pitchFamily="34" charset="-122"/>
                  <a:cs typeface="+mn-ea"/>
                  <a:sym typeface="+mn-lt"/>
                </a:rPr>
                <a:t>安全性优势</a:t>
              </a:r>
              <a:endParaRPr lang="zh-CN" altLang="en-US" b="1" dirty="0">
                <a:solidFill>
                  <a:schemeClr val="bg1"/>
                </a:solidFill>
                <a:latin typeface="微软雅黑" panose="020B0503020204020204" pitchFamily="34" charset="-122"/>
                <a:ea typeface="微软雅黑" panose="020B0503020204020204" pitchFamily="34" charset="-122"/>
                <a:cs typeface="+mn-ea"/>
                <a:sym typeface="+mn-lt"/>
              </a:endParaRPr>
            </a:p>
          </p:txBody>
        </p:sp>
        <p:sp>
          <p:nvSpPr>
            <p:cNvPr id="26" name="矩形 25"/>
            <p:cNvSpPr/>
            <p:nvPr>
              <p:custDataLst>
                <p:tags r:id="rId1"/>
              </p:custDataLst>
            </p:nvPr>
          </p:nvSpPr>
          <p:spPr>
            <a:xfrm>
              <a:off x="864" y="2654"/>
              <a:ext cx="5096" cy="5455"/>
            </a:xfrm>
            <a:prstGeom prst="rect">
              <a:avLst/>
            </a:prstGeom>
            <a:no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0" eaLnBrk="1" fontAlgn="auto" latinLnBrk="0" hangingPunct="1">
                <a:lnSpc>
                  <a:spcPct val="150000"/>
                </a:lnSpc>
                <a:spcBef>
                  <a:spcPts val="0"/>
                </a:spcBef>
                <a:spcAft>
                  <a:spcPts val="0"/>
                </a:spcAft>
                <a:buClrTx/>
                <a:buSzTx/>
                <a:buFontTx/>
                <a:buNone/>
                <a:defRPr/>
              </a:pPr>
              <a:endParaRPr kumimoji="0" lang="zh-CN" altLang="en-US" sz="14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32" name="圆角矩形 7"/>
            <p:cNvSpPr/>
            <p:nvPr>
              <p:custDataLst>
                <p:tags r:id="rId2"/>
              </p:custDataLst>
            </p:nvPr>
          </p:nvSpPr>
          <p:spPr>
            <a:xfrm>
              <a:off x="874" y="1888"/>
              <a:ext cx="5086" cy="1006"/>
            </a:xfrm>
            <a:prstGeom prst="roundRect">
              <a:avLst/>
            </a:prstGeom>
            <a:solidFill>
              <a:srgbClr val="2465AC"/>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b="1" i="0" u="none" strike="noStrike" kern="120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mn-lt"/>
                </a:rPr>
                <a:t>说明书</a:t>
              </a:r>
              <a:endParaRPr kumimoji="0" lang="zh-CN" altLang="en-US" sz="1800" b="1" i="0" u="none" strike="noStrike" kern="120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b="1" i="0" u="none" strike="noStrike" kern="120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mn-lt"/>
                </a:rPr>
                <a:t>安全性信息</a:t>
              </a:r>
              <a:endParaRPr kumimoji="0" lang="zh-CN" altLang="en-US" sz="1800" b="1" i="0" u="none" strike="noStrike" kern="120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mn-lt"/>
              </a:endParaRPr>
            </a:p>
          </p:txBody>
        </p:sp>
        <p:sp>
          <p:nvSpPr>
            <p:cNvPr id="33" name="矩形 32"/>
            <p:cNvSpPr/>
            <p:nvPr>
              <p:custDataLst>
                <p:tags r:id="rId3"/>
              </p:custDataLst>
            </p:nvPr>
          </p:nvSpPr>
          <p:spPr>
            <a:xfrm>
              <a:off x="6434" y="2541"/>
              <a:ext cx="4820" cy="5555"/>
            </a:xfrm>
            <a:prstGeom prst="rect">
              <a:avLst/>
            </a:prstGeom>
            <a:no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ea"/>
                <a:sym typeface="+mn-lt"/>
              </a:endParaRPr>
            </a:p>
            <a:p>
              <a:pPr marL="0" marR="0" lvl="0" indent="0" algn="just"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ea"/>
                <a:sym typeface="+mn-lt"/>
              </a:endParaRPr>
            </a:p>
            <a:p>
              <a:pPr marL="0" marR="0" lvl="0" indent="0" algn="just"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ea"/>
                <a:sym typeface="+mn-lt"/>
              </a:endParaRPr>
            </a:p>
            <a:p>
              <a:pPr marL="0" marR="0" lvl="0" indent="0" algn="just"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ea"/>
                <a:sym typeface="+mn-lt"/>
              </a:endParaRPr>
            </a:p>
            <a:p>
              <a:pPr marL="0" marR="0" lvl="0" indent="0" algn="just"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ea"/>
                <a:sym typeface="+mn-lt"/>
              </a:endParaRPr>
            </a:p>
            <a:p>
              <a:pPr marL="0" marR="0" lvl="0" indent="0" algn="just" defTabSz="914400" rtl="0" eaLnBrk="1" fontAlgn="auto" latinLnBrk="0" hangingPunct="1">
                <a:lnSpc>
                  <a:spcPct val="100000"/>
                </a:lnSpc>
                <a:spcBef>
                  <a:spcPts val="0"/>
                </a:spcBef>
                <a:spcAft>
                  <a:spcPts val="0"/>
                </a:spcAft>
                <a:buClrTx/>
                <a:buSzTx/>
                <a:buFontTx/>
                <a:buNone/>
                <a:defRPr/>
              </a:pPr>
              <a:endParaRPr kumimoji="0" lang="zh-CN" altLang="en-US" sz="14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34" name="圆角矩形 13"/>
            <p:cNvSpPr/>
            <p:nvPr>
              <p:custDataLst>
                <p:tags r:id="rId4"/>
              </p:custDataLst>
            </p:nvPr>
          </p:nvSpPr>
          <p:spPr>
            <a:xfrm>
              <a:off x="6436" y="1874"/>
              <a:ext cx="4846" cy="1006"/>
            </a:xfrm>
            <a:prstGeom prst="roundRect">
              <a:avLst/>
            </a:prstGeom>
            <a:solidFill>
              <a:schemeClr val="tx2"/>
            </a:solidFill>
            <a:ln>
              <a:solidFill>
                <a:schemeClr val="accent1">
                  <a:alpha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b="1" i="0" u="none" kern="1200" cap="none" spc="0" normalizeH="0" baseline="0" noProof="0" dirty="0" smtClean="0">
                  <a:ln>
                    <a:noFill/>
                  </a:ln>
                  <a:solidFill>
                    <a:schemeClr val="bg1"/>
                  </a:solidFill>
                  <a:effectLst/>
                  <a:uLnTx/>
                  <a:uFillTx/>
                  <a:latin typeface="微软雅黑" panose="020B0503020204020204" pitchFamily="34" charset="-122"/>
                  <a:ea typeface="微软雅黑" panose="020B0503020204020204" pitchFamily="34" charset="-122"/>
                  <a:cs typeface="+mn-ea"/>
                  <a:sym typeface="+mn-lt"/>
                </a:rPr>
                <a:t>国内外不良反应发生情况</a:t>
              </a:r>
              <a:endParaRPr kumimoji="0" lang="zh-CN" altLang="en-US" sz="1800" b="1" i="0" u="none" kern="1200" cap="none" spc="0" normalizeH="0" baseline="0" noProof="0" dirty="0" smtClean="0">
                <a:ln>
                  <a:noFill/>
                </a:ln>
                <a:solidFill>
                  <a:schemeClr val="bg1"/>
                </a:solidFill>
                <a:effectLst/>
                <a:uLnTx/>
                <a:uFillTx/>
                <a:latin typeface="微软雅黑" panose="020B0503020204020204" pitchFamily="34" charset="-122"/>
                <a:ea typeface="微软雅黑" panose="020B0503020204020204" pitchFamily="34" charset="-122"/>
                <a:cs typeface="+mn-ea"/>
                <a:sym typeface="+mn-lt"/>
              </a:endParaRPr>
            </a:p>
          </p:txBody>
        </p:sp>
      </p:grpSp>
      <p:sp>
        <p:nvSpPr>
          <p:cNvPr id="35" name="文本框 34"/>
          <p:cNvSpPr txBox="1"/>
          <p:nvPr>
            <p:custDataLst>
              <p:tags r:id="rId5"/>
            </p:custDataLst>
          </p:nvPr>
        </p:nvSpPr>
        <p:spPr>
          <a:xfrm>
            <a:off x="673100" y="1315720"/>
            <a:ext cx="11028045" cy="398780"/>
          </a:xfrm>
          <a:prstGeom prst="rect">
            <a:avLst/>
          </a:prstGeom>
          <a:noFill/>
        </p:spPr>
        <p:txBody>
          <a:bodyPr wrap="square">
            <a:spAutoFit/>
          </a:bodyPr>
          <a:lstStyle/>
          <a:p>
            <a:pPr algn="l"/>
            <a:r>
              <a:rPr lang="en-US" altLang="zh-CN" sz="2000" b="1" dirty="0">
                <a:solidFill>
                  <a:schemeClr val="tx2"/>
                </a:solidFill>
                <a:latin typeface="微软雅黑" panose="020B0503020204020204" pitchFamily="34" charset="-122"/>
                <a:ea typeface="微软雅黑" panose="020B0503020204020204" pitchFamily="34" charset="-122"/>
                <a:cs typeface="+mn-ea"/>
                <a:sym typeface="+mn-lt"/>
              </a:rPr>
              <a:t>                                            </a:t>
            </a:r>
            <a:r>
              <a:rPr lang="zh-CN" altLang="en-US" sz="2000" b="1" dirty="0">
                <a:solidFill>
                  <a:schemeClr val="tx2"/>
                </a:solidFill>
                <a:latin typeface="微软雅黑" panose="020B0503020204020204" pitchFamily="34" charset="-122"/>
                <a:ea typeface="微软雅黑" panose="020B0503020204020204" pitchFamily="34" charset="-122"/>
                <a:cs typeface="+mn-ea"/>
                <a:sym typeface="+mn-lt"/>
              </a:rPr>
              <a:t>本品暂无严重不良事件报道</a:t>
            </a:r>
            <a:endParaRPr lang="zh-CN" altLang="en-US" sz="2000" b="1" dirty="0">
              <a:solidFill>
                <a:schemeClr val="tx2"/>
              </a:solidFill>
              <a:latin typeface="微软雅黑" panose="020B0503020204020204" pitchFamily="34" charset="-122"/>
              <a:ea typeface="微软雅黑" panose="020B0503020204020204" pitchFamily="34" charset="-122"/>
              <a:cs typeface="+mn-ea"/>
              <a:sym typeface="+mn-lt"/>
            </a:endParaRPr>
          </a:p>
        </p:txBody>
      </p:sp>
      <p:sp>
        <p:nvSpPr>
          <p:cNvPr id="2" name="矩形 1"/>
          <p:cNvSpPr/>
          <p:nvPr/>
        </p:nvSpPr>
        <p:spPr>
          <a:xfrm>
            <a:off x="602615" y="2571750"/>
            <a:ext cx="3133725" cy="3080385"/>
          </a:xfrm>
          <a:prstGeom prst="rect">
            <a:avLst/>
          </a:prstGeom>
          <a:solidFill>
            <a:schemeClr val="bg1"/>
          </a:solidFill>
        </p:spPr>
        <p:txBody>
          <a:bodyPr wrap="square">
            <a:spAutoFit/>
          </a:bodyPr>
          <a:lstStyle/>
          <a:p>
            <a:pPr indent="0" algn="l" fontAlgn="auto">
              <a:lnSpc>
                <a:spcPct val="180000"/>
              </a:lnSpc>
            </a:pPr>
            <a:r>
              <a:rPr lang="en-US" altLang="zh-CN" sz="1200" b="1"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a:t>
            </a:r>
            <a:r>
              <a:rPr lang="zh-CN" altLang="en-US" sz="1200" b="1"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药品说明书收载的安全性信息</a:t>
            </a:r>
            <a:r>
              <a:rPr lang="en-US" altLang="zh-CN" sz="1200" b="1"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a:t>
            </a:r>
            <a:r>
              <a:rPr lang="zh-CN" altLang="en-US" sz="1200" b="1"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同类产品的不良反应</a:t>
            </a:r>
            <a:endParaRPr lang="zh-CN" altLang="en-US" sz="1200" b="1"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indent="0" algn="l" fontAlgn="auto">
              <a:lnSpc>
                <a:spcPct val="180000"/>
              </a:lnSpc>
            </a:pPr>
            <a:r>
              <a:rPr lang="zh-CN" altLang="en-US" sz="1200" b="1" dirty="0">
                <a:solidFill>
                  <a:srgbClr val="000000"/>
                </a:solidFill>
                <a:latin typeface="微软雅黑" panose="020B0503020204020204" pitchFamily="34" charset="-122"/>
                <a:ea typeface="微软雅黑" panose="020B0503020204020204" pitchFamily="34" charset="-122"/>
                <a:cs typeface="+mn-ea"/>
                <a:sym typeface="+mn-lt"/>
              </a:rPr>
              <a:t>代谢和营养障碍</a:t>
            </a:r>
            <a:endParaRPr lang="zh-CN" altLang="en-US" sz="1200" b="1" dirty="0">
              <a:solidFill>
                <a:srgbClr val="000000"/>
              </a:solidFill>
              <a:latin typeface="微软雅黑" panose="020B0503020204020204" pitchFamily="34" charset="-122"/>
              <a:ea typeface="微软雅黑" panose="020B0503020204020204" pitchFamily="34" charset="-122"/>
              <a:cs typeface="+mn-ea"/>
              <a:sym typeface="+mn-lt"/>
            </a:endParaRPr>
          </a:p>
          <a:p>
            <a:pPr indent="0" algn="l" fontAlgn="auto">
              <a:lnSpc>
                <a:spcPct val="180000"/>
              </a:lnSpc>
            </a:pPr>
            <a:r>
              <a:rPr lang="en-US" altLang="zh-CN" sz="12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心脏病或肺水肿患者出现的体液潴留和心力衰竭由于水</a:t>
            </a:r>
            <a:r>
              <a:rPr lang="en-US" altLang="zh-CN" sz="12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a:t>
            </a:r>
            <a:r>
              <a:rPr lang="zh-CN" altLang="en-US" sz="12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钠潴留引起的水肿</a:t>
            </a:r>
            <a:endParaRPr lang="en-US" altLang="zh-CN" sz="1200"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indent="0" algn="l" fontAlgn="auto">
              <a:lnSpc>
                <a:spcPct val="180000"/>
              </a:lnSpc>
            </a:pPr>
            <a:r>
              <a:rPr lang="zh-CN" altLang="en-US" sz="1200" b="1" dirty="0">
                <a:solidFill>
                  <a:srgbClr val="000000"/>
                </a:solidFill>
                <a:latin typeface="微软雅黑" panose="020B0503020204020204" pitchFamily="34" charset="-122"/>
                <a:ea typeface="微软雅黑" panose="020B0503020204020204" pitchFamily="34" charset="-122"/>
                <a:cs typeface="+mn-ea"/>
                <a:sym typeface="+mn-lt"/>
              </a:rPr>
              <a:t>全身性疾病和给药部位反应</a:t>
            </a:r>
            <a:endParaRPr lang="zh-CN" altLang="en-US" sz="1200" b="1" dirty="0">
              <a:solidFill>
                <a:srgbClr val="000000"/>
              </a:solidFill>
              <a:latin typeface="微软雅黑" panose="020B0503020204020204" pitchFamily="34" charset="-122"/>
              <a:ea typeface="微软雅黑" panose="020B0503020204020204" pitchFamily="34" charset="-122"/>
              <a:cs typeface="+mn-ea"/>
              <a:sym typeface="+mn-lt"/>
            </a:endParaRPr>
          </a:p>
          <a:p>
            <a:pPr indent="0" algn="l" fontAlgn="auto">
              <a:lnSpc>
                <a:spcPct val="180000"/>
              </a:lnSpc>
            </a:pPr>
            <a:r>
              <a:rPr lang="en-US" altLang="zh-CN" sz="1200" dirty="0">
                <a:solidFill>
                  <a:srgbClr val="000000"/>
                </a:solidFill>
                <a:latin typeface="微软雅黑" panose="020B0503020204020204" pitchFamily="34" charset="-122"/>
                <a:ea typeface="微软雅黑" panose="020B0503020204020204" pitchFamily="34" charset="-122"/>
                <a:cs typeface="+mn-ea"/>
                <a:sym typeface="+mn-lt"/>
              </a:rPr>
              <a:t>   </a:t>
            </a:r>
            <a:r>
              <a:rPr lang="zh-CN" altLang="en-US" sz="1200" dirty="0">
                <a:solidFill>
                  <a:srgbClr val="000000"/>
                </a:solidFill>
                <a:latin typeface="微软雅黑" panose="020B0503020204020204" pitchFamily="34" charset="-122"/>
                <a:ea typeface="微软雅黑" panose="020B0503020204020204" pitchFamily="34" charset="-122"/>
                <a:cs typeface="+mn-ea"/>
                <a:sym typeface="+mn-lt"/>
              </a:rPr>
              <a:t>不良反应可能与给药技术有关，包括发热、注射部位感染、局部疼痛或反应、静脉刺激、静脉血栓或从注射部位延伸的静脉炎和外渗。</a:t>
            </a:r>
            <a:endParaRPr lang="zh-CN" altLang="en-US" sz="1200" dirty="0">
              <a:solidFill>
                <a:srgbClr val="000000"/>
              </a:solidFill>
              <a:latin typeface="微软雅黑" panose="020B0503020204020204" pitchFamily="34" charset="-122"/>
              <a:ea typeface="微软雅黑" panose="020B0503020204020204" pitchFamily="34" charset="-122"/>
              <a:cs typeface="+mn-ea"/>
              <a:sym typeface="+mn-lt"/>
            </a:endParaRPr>
          </a:p>
        </p:txBody>
      </p:sp>
      <p:sp>
        <p:nvSpPr>
          <p:cNvPr id="36" name="矩形 35"/>
          <p:cNvSpPr/>
          <p:nvPr/>
        </p:nvSpPr>
        <p:spPr>
          <a:xfrm>
            <a:off x="4164965" y="2581910"/>
            <a:ext cx="2990850" cy="1087755"/>
          </a:xfrm>
          <a:prstGeom prst="rect">
            <a:avLst/>
          </a:prstGeom>
          <a:solidFill>
            <a:schemeClr val="bg1"/>
          </a:solidFill>
        </p:spPr>
        <p:txBody>
          <a:bodyPr wrap="square">
            <a:spAutoFit/>
          </a:bodyPr>
          <a:lstStyle/>
          <a:p>
            <a:pPr lvl="0" indent="0" algn="just" fontAlgn="auto">
              <a:lnSpc>
                <a:spcPct val="180000"/>
              </a:lnSpc>
              <a:buClr>
                <a:schemeClr val="tx2"/>
              </a:buClr>
              <a:buFont typeface="Wingdings" panose="05000000000000000000" pitchFamily="2" charset="2"/>
              <a:buNone/>
              <a:defRPr/>
            </a:pPr>
            <a:r>
              <a:rPr lang="zh-CN" altLang="en-US" sz="1200" b="1"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本品在国外临床应用多年，未报道严重不良反应。</a:t>
            </a:r>
            <a:endParaRPr lang="en-US" altLang="zh-CN" sz="1200" b="1"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endParaRPr>
          </a:p>
          <a:p>
            <a:pPr lvl="0" indent="0" algn="just" fontAlgn="auto">
              <a:lnSpc>
                <a:spcPct val="180000"/>
              </a:lnSpc>
              <a:buClr>
                <a:schemeClr val="tx2"/>
              </a:buClr>
              <a:buFont typeface="Wingdings" panose="05000000000000000000" pitchFamily="2" charset="2"/>
              <a:buNone/>
              <a:defRPr/>
            </a:pPr>
            <a:r>
              <a:rPr lang="zh-CN" altLang="en-US" sz="1200" b="1"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无黑框警告。</a:t>
            </a:r>
            <a:endParaRPr lang="en-US" altLang="zh-CN" sz="1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endParaRPr>
          </a:p>
        </p:txBody>
      </p:sp>
      <p:sp>
        <p:nvSpPr>
          <p:cNvPr id="37" name="矩形 36"/>
          <p:cNvSpPr/>
          <p:nvPr/>
        </p:nvSpPr>
        <p:spPr>
          <a:xfrm>
            <a:off x="7536675" y="2652523"/>
            <a:ext cx="4035614" cy="3102610"/>
          </a:xfrm>
          <a:prstGeom prst="rect">
            <a:avLst/>
          </a:prstGeom>
          <a:solidFill>
            <a:schemeClr val="bg1"/>
          </a:solidFill>
        </p:spPr>
        <p:txBody>
          <a:bodyPr wrap="square">
            <a:spAutoFit/>
          </a:bodyPr>
          <a:lstStyle/>
          <a:p>
            <a:pPr indent="0" algn="l" fontAlgn="auto">
              <a:lnSpc>
                <a:spcPct val="180000"/>
              </a:lnSpc>
              <a:buFont typeface="Arial" panose="020B0604020202020204" pitchFamily="34" charset="0"/>
              <a:buNone/>
            </a:pPr>
            <a:r>
              <a:rPr lang="zh-CN" altLang="en-US" sz="1200" b="1"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与目录内产品</a:t>
            </a:r>
            <a:r>
              <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复方电解质醋酸钠葡萄糖注射液</a:t>
            </a:r>
            <a:r>
              <a:rPr lang="zh-CN" altLang="en-US" sz="1200" b="1" dirty="0">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相比</a:t>
            </a:r>
            <a:endParaRPr lang="zh-CN" altLang="en-US" sz="1200" b="1" dirty="0">
              <a:solidFill>
                <a:sysClr val="windowText" lastClr="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indent="0" algn="l" fontAlgn="auto">
              <a:lnSpc>
                <a:spcPct val="180000"/>
              </a:lnSpc>
              <a:buFont typeface="Arial" panose="020B0604020202020204" pitchFamily="34" charset="0"/>
              <a:buNone/>
            </a:pPr>
            <a:r>
              <a:rPr lang="zh-CN" altLang="en-US" sz="1200" b="1" dirty="0">
                <a:solidFill>
                  <a:sysClr val="windowText" lastClr="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不含葡萄糖</a:t>
            </a:r>
            <a:endParaRPr lang="zh-CN" altLang="en-US" sz="1200" b="1" dirty="0">
              <a:solidFill>
                <a:sysClr val="windowText" lastClr="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endParaRPr>
          </a:p>
          <a:p>
            <a:pPr indent="0" algn="l" fontAlgn="auto">
              <a:lnSpc>
                <a:spcPct val="180000"/>
              </a:lnSpc>
              <a:buFont typeface="Arial" panose="020B0604020202020204" pitchFamily="34" charset="0"/>
              <a:buNone/>
            </a:pPr>
            <a:r>
              <a:rPr lang="zh-CN" altLang="en-US" sz="1200" b="1" dirty="0">
                <a:solidFill>
                  <a:sysClr val="windowText" lastClr="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a:t>
            </a:r>
            <a:r>
              <a:rPr lang="en-US" altLang="zh-CN" sz="1200" b="1" dirty="0">
                <a:solidFill>
                  <a:sysClr val="windowText" lastClr="000000"/>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a:t>
            </a:r>
            <a:r>
              <a:rPr lang="zh-CN" altLang="en-US" sz="1200"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不影响血糖水平</a:t>
            </a:r>
            <a:r>
              <a:rPr lang="zh-CN" altLang="en-US" sz="1200" dirty="0">
                <a:solidFill>
                  <a:sysClr val="windowText" lastClr="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，不影响医生对患者病情判断。</a:t>
            </a:r>
            <a:endParaRPr lang="zh-CN" altLang="en-US" sz="1200" dirty="0">
              <a:solidFill>
                <a:sysClr val="windowText" lastClr="000000"/>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a:p>
            <a:pPr indent="0" algn="l" fontAlgn="auto">
              <a:lnSpc>
                <a:spcPct val="180000"/>
              </a:lnSpc>
              <a:buFont typeface="Arial" panose="020B0604020202020204" pitchFamily="34" charset="0"/>
              <a:buNone/>
            </a:pPr>
            <a:r>
              <a:rPr lang="zh-CN" altLang="en-US" sz="1200" b="1" kern="100" dirty="0">
                <a:solidFill>
                  <a:sysClr val="windowText" lastClr="000000"/>
                </a:solidFill>
                <a:effectLst/>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与血浆相似的PH值</a:t>
            </a:r>
            <a:endParaRPr lang="zh-CN" altLang="en-US" sz="1200" b="1" kern="100" dirty="0">
              <a:solidFill>
                <a:sysClr val="windowText" lastClr="000000"/>
              </a:solidFill>
              <a:effectLst/>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a:p>
            <a:pPr indent="0" algn="l" fontAlgn="auto">
              <a:lnSpc>
                <a:spcPct val="180000"/>
              </a:lnSpc>
              <a:buFont typeface="Arial" panose="020B0604020202020204" pitchFamily="34" charset="0"/>
              <a:buNone/>
            </a:pPr>
            <a:r>
              <a:rPr lang="zh-CN" altLang="en-US" sz="1200" b="1" kern="100" dirty="0">
                <a:solidFill>
                  <a:sysClr val="windowText" lastClr="000000"/>
                </a:solidFill>
                <a:effectLst/>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 </a:t>
            </a:r>
            <a:r>
              <a:rPr lang="en-US" altLang="zh-CN" sz="1200" b="1" kern="100" dirty="0">
                <a:solidFill>
                  <a:sysClr val="windowText" lastClr="000000"/>
                </a:solidFill>
                <a:effectLst/>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   </a:t>
            </a:r>
            <a:r>
              <a:rPr lang="zh-CN" altLang="en-US" sz="1200" kern="100" dirty="0">
                <a:solidFill>
                  <a:srgbClr val="C00000"/>
                </a:solidFill>
                <a:effectLst/>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降低额外刺激</a:t>
            </a:r>
            <a:r>
              <a:rPr lang="zh-CN" altLang="en-US" sz="1200" kern="100" dirty="0">
                <a:solidFill>
                  <a:sysClr val="windowText" lastClr="000000"/>
                </a:solidFill>
                <a:effectLst/>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，提升患者用药舒适性。</a:t>
            </a:r>
            <a:endParaRPr lang="zh-CN" altLang="en-US" sz="1200" kern="100" dirty="0">
              <a:solidFill>
                <a:sysClr val="windowText" lastClr="000000"/>
              </a:solidFill>
              <a:effectLst/>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a:p>
            <a:pPr indent="0" algn="l" fontAlgn="auto">
              <a:lnSpc>
                <a:spcPct val="180000"/>
              </a:lnSpc>
              <a:buFont typeface="Arial" panose="020B0604020202020204" pitchFamily="34" charset="0"/>
              <a:buNone/>
            </a:pPr>
            <a:r>
              <a:rPr lang="zh-CN" altLang="en-US" sz="1200" b="1" kern="100" dirty="0">
                <a:solidFill>
                  <a:sysClr val="windowText" lastClr="000000"/>
                </a:solidFill>
                <a:effectLst/>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不含</a:t>
            </a:r>
            <a:r>
              <a:rPr lang="en-US" altLang="zh-CN" sz="1200" b="1" kern="100" dirty="0">
                <a:solidFill>
                  <a:sysClr val="windowText" lastClr="000000"/>
                </a:solidFill>
                <a:effectLst/>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 Ca</a:t>
            </a:r>
            <a:r>
              <a:rPr lang="en-US" altLang="zh-CN" sz="1200" b="1" kern="100" baseline="30000" dirty="0">
                <a:solidFill>
                  <a:sysClr val="windowText" lastClr="000000"/>
                </a:solidFill>
                <a:effectLst/>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2+</a:t>
            </a:r>
            <a:endParaRPr lang="en-US" altLang="zh-CN" sz="1200" b="1" kern="100" baseline="30000" dirty="0">
              <a:solidFill>
                <a:sysClr val="windowText" lastClr="000000"/>
              </a:solidFill>
              <a:effectLst/>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a:p>
            <a:pPr indent="0" algn="l" fontAlgn="auto">
              <a:lnSpc>
                <a:spcPct val="180000"/>
              </a:lnSpc>
              <a:buFont typeface="Arial" panose="020B0604020202020204" pitchFamily="34" charset="0"/>
              <a:buNone/>
            </a:pPr>
            <a:r>
              <a:rPr lang="en-US" altLang="zh-CN" sz="1200" b="1" kern="100" baseline="30000" dirty="0">
                <a:solidFill>
                  <a:sysClr val="windowText" lastClr="000000"/>
                </a:solidFill>
                <a:effectLst/>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    </a:t>
            </a:r>
            <a:r>
              <a:rPr lang="zh-CN" altLang="en-US" sz="1200" kern="100" dirty="0">
                <a:solidFill>
                  <a:sysClr val="windowText" lastClr="000000"/>
                </a:solidFill>
                <a:effectLst/>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可避免</a:t>
            </a:r>
            <a:r>
              <a:rPr lang="en-US" altLang="zh-CN" sz="1200" kern="100" dirty="0">
                <a:solidFill>
                  <a:sysClr val="windowText" lastClr="000000"/>
                </a:solidFill>
                <a:effectLst/>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 Ca</a:t>
            </a:r>
            <a:r>
              <a:rPr lang="en-US" altLang="zh-CN" sz="1200" kern="100" baseline="30000" dirty="0">
                <a:solidFill>
                  <a:sysClr val="windowText" lastClr="000000"/>
                </a:solidFill>
                <a:effectLst/>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2+</a:t>
            </a:r>
            <a:r>
              <a:rPr lang="zh-CN" altLang="en-US" sz="1200" kern="100" dirty="0">
                <a:solidFill>
                  <a:sysClr val="windowText" lastClr="000000"/>
                </a:solidFill>
                <a:effectLst/>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过量导致的凝集级联反应的活化和凝血的发生，</a:t>
            </a:r>
            <a:r>
              <a:rPr lang="zh-CN" altLang="en-US" sz="1200" kern="100" dirty="0">
                <a:solidFill>
                  <a:srgbClr val="C00000"/>
                </a:solidFill>
                <a:effectLst/>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更适于在输血前后使用</a:t>
            </a:r>
            <a:r>
              <a:rPr lang="zh-CN" altLang="en-US" sz="1200" kern="100" dirty="0">
                <a:solidFill>
                  <a:sysClr val="windowText" lastClr="000000"/>
                </a:solidFill>
                <a:effectLst/>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a:t>
            </a:r>
            <a:endParaRPr lang="zh-CN" altLang="en-US" sz="1200" b="1" kern="100" dirty="0">
              <a:solidFill>
                <a:sysClr val="windowText" lastClr="000000"/>
              </a:solidFill>
              <a:effectLst/>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endParaRPr>
          </a:p>
          <a:p>
            <a:pPr marL="342900" lvl="0" indent="-342900" algn="just">
              <a:lnSpc>
                <a:spcPct val="150000"/>
              </a:lnSpc>
              <a:spcBef>
                <a:spcPts val="600"/>
              </a:spcBef>
              <a:spcAft>
                <a:spcPts val="600"/>
              </a:spcAft>
              <a:buClr>
                <a:schemeClr val="tx2"/>
              </a:buClr>
              <a:buFont typeface="Wingdings" panose="05000000000000000000" pitchFamily="2" charset="2"/>
              <a:buChar char="Ø"/>
              <a:defRPr/>
            </a:pPr>
            <a:endParaRPr lang="zh-CN" altLang="en-US"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669047" cy="461665"/>
          </a:xfrm>
          <a:prstGeom prst="rect">
            <a:avLst/>
          </a:prstGeom>
        </p:spPr>
        <p:txBody>
          <a:bodyPr wrap="none">
            <a:spAutoFit/>
          </a:bodyPr>
          <a:lstStyle/>
          <a:p>
            <a:r>
              <a:rPr kumimoji="1" lang="en-US" altLang="zh-CN" sz="2400" b="1" dirty="0" smtClean="0">
                <a:latin typeface="微软雅黑" panose="020B0503020204020204" pitchFamily="34" charset="-122"/>
                <a:ea typeface="微软雅黑" panose="020B0503020204020204" pitchFamily="34" charset="-122"/>
                <a:cs typeface="Times New Roman" panose="02020603050405020304" pitchFamily="18" charset="0"/>
              </a:rPr>
              <a:t>03</a:t>
            </a:r>
            <a:r>
              <a:rPr kumimoji="1" lang="zh-CN" altLang="en-US" sz="2400" b="1" dirty="0" smtClean="0">
                <a:latin typeface="微软雅黑" panose="020B0503020204020204" pitchFamily="34" charset="-122"/>
                <a:ea typeface="微软雅黑" panose="020B0503020204020204" pitchFamily="34" charset="-122"/>
                <a:cs typeface="Times New Roman" panose="02020603050405020304" pitchFamily="18" charset="0"/>
              </a:rPr>
              <a:t>  有效性</a:t>
            </a:r>
            <a:endPar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 name="AutoShape 2" descr="Not Just for Children: Study Shows High Prevalence of Atopic Dermatitis ..."/>
          <p:cNvSpPr>
            <a:spLocks noChangeAspect="1" noChangeArrowheads="1"/>
          </p:cNvSpPr>
          <p:nvPr/>
        </p:nvSpPr>
        <p:spPr bwMode="auto">
          <a:xfrm>
            <a:off x="9524002" y="4663520"/>
            <a:ext cx="1186541" cy="13941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graphicFrame>
        <p:nvGraphicFramePr>
          <p:cNvPr id="15" name="表格 5"/>
          <p:cNvGraphicFramePr>
            <a:graphicFrameLocks noGrp="1"/>
          </p:cNvGraphicFramePr>
          <p:nvPr>
            <p:custDataLst>
              <p:tags r:id="rId1"/>
            </p:custDataLst>
          </p:nvPr>
        </p:nvGraphicFramePr>
        <p:xfrm>
          <a:off x="587141" y="1214701"/>
          <a:ext cx="11097928" cy="5174615"/>
        </p:xfrm>
        <a:graphic>
          <a:graphicData uri="http://schemas.openxmlformats.org/drawingml/2006/table">
            <a:tbl>
              <a:tblPr firstRow="1" bandRow="1">
                <a:tableStyleId>{93296810-A885-4BE3-A3E7-6D5BEEA58F35}</a:tableStyleId>
              </a:tblPr>
              <a:tblGrid>
                <a:gridCol w="3326962"/>
                <a:gridCol w="7770966"/>
              </a:tblGrid>
              <a:tr h="439183">
                <a:tc>
                  <a:txBody>
                    <a:bodyPr/>
                    <a:lstStyle/>
                    <a:p>
                      <a:pPr algn="ctr"/>
                      <a:r>
                        <a:rPr lang="zh-CN" altLang="en-US" sz="1600" dirty="0"/>
                        <a:t>指南共识名称</a:t>
                      </a:r>
                      <a:endParaRPr lang="zh-CN" altLang="en-US" sz="1600" dirty="0"/>
                    </a:p>
                  </a:txBody>
                  <a:tcPr anchor="ctr">
                    <a:solidFill>
                      <a:srgbClr val="2465AC"/>
                    </a:solidFill>
                  </a:tcPr>
                </a:tc>
                <a:tc>
                  <a:txBody>
                    <a:bodyPr/>
                    <a:lstStyle/>
                    <a:p>
                      <a:pPr algn="ctr"/>
                      <a:r>
                        <a:rPr lang="zh-CN" altLang="en-US" sz="1600" dirty="0"/>
                        <a:t>液体治疗需求描述</a:t>
                      </a:r>
                      <a:endParaRPr lang="zh-CN" altLang="en-US" sz="1600" dirty="0"/>
                    </a:p>
                  </a:txBody>
                  <a:tcPr anchor="ctr">
                    <a:solidFill>
                      <a:srgbClr val="2465AC"/>
                    </a:solidFill>
                  </a:tcPr>
                </a:tc>
              </a:tr>
              <a:tr h="1184275">
                <a:tc>
                  <a:txBody>
                    <a:bodyPr/>
                    <a:lstStyle/>
                    <a:p>
                      <a:pPr indent="0" algn="ctr" fontAlgn="ctr">
                        <a:lnSpc>
                          <a:spcPct val="130000"/>
                        </a:lnSpc>
                        <a:buFont typeface="Wingdings" panose="05000000000000000000" charset="0"/>
                        <a:buNone/>
                      </a:pPr>
                      <a:r>
                        <a:rPr lang="zh-CN" altLang="en-US" sz="1600" b="1" i="0">
                          <a:solidFill>
                            <a:srgbClr val="000000"/>
                          </a:solidFill>
                          <a:latin typeface="微软雅黑" panose="020B0503020204020204" pitchFamily="34" charset="-122"/>
                          <a:ea typeface="微软雅黑" panose="020B0503020204020204" pitchFamily="34" charset="-122"/>
                        </a:rPr>
                        <a:t>中国成人患者围手术期液体治疗临床实践指南（</a:t>
                      </a:r>
                      <a:r>
                        <a:rPr lang="en-US" altLang="zh-CN" sz="1600" b="1" i="0">
                          <a:solidFill>
                            <a:srgbClr val="000000"/>
                          </a:solidFill>
                          <a:latin typeface="微软雅黑" panose="020B0503020204020204" pitchFamily="34" charset="-122"/>
                          <a:ea typeface="微软雅黑" panose="020B0503020204020204" pitchFamily="34" charset="-122"/>
                        </a:rPr>
                        <a:t>2025</a:t>
                      </a:r>
                      <a:r>
                        <a:rPr lang="zh-CN" altLang="en-US" sz="1600" b="1" i="0">
                          <a:solidFill>
                            <a:srgbClr val="000000"/>
                          </a:solidFill>
                          <a:latin typeface="微软雅黑" panose="020B0503020204020204" pitchFamily="34" charset="-122"/>
                          <a:ea typeface="微软雅黑" panose="020B0503020204020204" pitchFamily="34" charset="-122"/>
                        </a:rPr>
                        <a:t>）</a:t>
                      </a:r>
                      <a:endParaRPr lang="zh-CN" altLang="en-US" sz="1600" b="1" i="0">
                        <a:solidFill>
                          <a:srgbClr val="000000"/>
                        </a:solidFill>
                        <a:latin typeface="微软雅黑" panose="020B0503020204020204" pitchFamily="34" charset="-122"/>
                        <a:ea typeface="微软雅黑" panose="020B0503020204020204" pitchFamily="34" charset="-122"/>
                      </a:endParaRPr>
                    </a:p>
                  </a:txBody>
                  <a:tcPr anchor="ctr" anchorCtr="0">
                    <a:solidFill>
                      <a:schemeClr val="bg1"/>
                    </a:solidFill>
                  </a:tcPr>
                </a:tc>
                <a:tc>
                  <a:txBody>
                    <a:bodyPr/>
                    <a:lstStyle/>
                    <a:p>
                      <a:pPr marL="171450" indent="-171450" algn="l" fontAlgn="ctr">
                        <a:lnSpc>
                          <a:spcPct val="130000"/>
                        </a:lnSpc>
                        <a:buFont typeface="Wingdings" panose="05000000000000000000" charset="0"/>
                        <a:buChar char="p"/>
                      </a:pPr>
                      <a:r>
                        <a:rPr lang="zh-CN" altLang="en-US" sz="1200" b="0" i="0">
                          <a:solidFill>
                            <a:srgbClr val="000000"/>
                          </a:solidFill>
                          <a:latin typeface="微软雅黑" panose="020B0503020204020204" pitchFamily="34" charset="-122"/>
                          <a:ea typeface="微软雅黑" panose="020B0503020204020204" pitchFamily="34" charset="-122"/>
                        </a:rPr>
                        <a:t>晶体液可有效补充人体生理液体需要量及电解质，</a:t>
                      </a:r>
                      <a:r>
                        <a:rPr lang="zh-CN" altLang="en-US" sz="1200" b="0" i="0">
                          <a:solidFill>
                            <a:srgbClr val="FF0000"/>
                          </a:solidFill>
                          <a:latin typeface="微软雅黑" panose="020B0503020204020204" pitchFamily="34" charset="-122"/>
                          <a:ea typeface="微软雅黑" panose="020B0503020204020204" pitchFamily="34" charset="-122"/>
                        </a:rPr>
                        <a:t>手术出血患者</a:t>
                      </a:r>
                      <a:r>
                        <a:rPr lang="zh-CN" altLang="en-US" sz="1200" b="0" i="0">
                          <a:solidFill>
                            <a:srgbClr val="000000"/>
                          </a:solidFill>
                          <a:latin typeface="微软雅黑" panose="020B0503020204020204" pitchFamily="34" charset="-122"/>
                          <a:ea typeface="微软雅黑" panose="020B0503020204020204" pitchFamily="34" charset="-122"/>
                        </a:rPr>
                        <a:t>进行液体治疗建议最初使用等渗晶体溶液；</a:t>
                      </a:r>
                      <a:br>
                        <a:rPr lang="zh-CN" altLang="en-US" sz="1200" b="0" i="0">
                          <a:solidFill>
                            <a:srgbClr val="000000"/>
                          </a:solidFill>
                          <a:latin typeface="微软雅黑" panose="020B0503020204020204" pitchFamily="34" charset="-122"/>
                          <a:ea typeface="微软雅黑" panose="020B0503020204020204" pitchFamily="34" charset="-122"/>
                        </a:rPr>
                      </a:br>
                      <a:r>
                        <a:rPr lang="zh-CN" altLang="en-US" sz="1200" b="0" i="0">
                          <a:solidFill>
                            <a:srgbClr val="000000"/>
                          </a:solidFill>
                          <a:latin typeface="微软雅黑" panose="020B0503020204020204" pitchFamily="34" charset="-122"/>
                          <a:ea typeface="微软雅黑" panose="020B0503020204020204" pitchFamily="34" charset="-122"/>
                        </a:rPr>
                        <a:t>等渗晶体液是</a:t>
                      </a:r>
                      <a:r>
                        <a:rPr lang="zh-CN" altLang="en-US" sz="1200" b="0" i="0">
                          <a:solidFill>
                            <a:srgbClr val="FF0000"/>
                          </a:solidFill>
                          <a:latin typeface="微软雅黑" panose="020B0503020204020204" pitchFamily="34" charset="-122"/>
                          <a:ea typeface="微软雅黑" panose="020B0503020204020204" pitchFamily="34" charset="-122"/>
                        </a:rPr>
                        <a:t>外科患者</a:t>
                      </a:r>
                      <a:r>
                        <a:rPr lang="zh-CN" altLang="en-US" sz="1200" b="0" i="0">
                          <a:solidFill>
                            <a:srgbClr val="000000"/>
                          </a:solidFill>
                          <a:latin typeface="微软雅黑" panose="020B0503020204020204" pitchFamily="34" charset="-122"/>
                          <a:ea typeface="微软雅黑" panose="020B0503020204020204" pitchFamily="34" charset="-122"/>
                        </a:rPr>
                        <a:t>首选复苏液体；</a:t>
                      </a:r>
                      <a:endParaRPr lang="zh-CN" altLang="en-US" sz="1200" b="0" i="0">
                        <a:solidFill>
                          <a:srgbClr val="000000"/>
                        </a:solidFill>
                        <a:latin typeface="微软雅黑" panose="020B0503020204020204" pitchFamily="34" charset="-122"/>
                        <a:ea typeface="微软雅黑" panose="020B0503020204020204" pitchFamily="34" charset="-122"/>
                      </a:endParaRPr>
                    </a:p>
                    <a:p>
                      <a:pPr marL="171450" indent="-171450" algn="l" fontAlgn="ctr">
                        <a:lnSpc>
                          <a:spcPct val="130000"/>
                        </a:lnSpc>
                        <a:buFont typeface="Wingdings" panose="05000000000000000000" charset="0"/>
                        <a:buChar char="p"/>
                      </a:pPr>
                      <a:r>
                        <a:rPr lang="zh-CN" altLang="en-US" sz="1200" b="0" i="0">
                          <a:solidFill>
                            <a:srgbClr val="FF0000"/>
                          </a:solidFill>
                          <a:latin typeface="微软雅黑" panose="020B0503020204020204" pitchFamily="34" charset="-122"/>
                          <a:ea typeface="微软雅黑" panose="020B0503020204020204" pitchFamily="34" charset="-122"/>
                        </a:rPr>
                        <a:t>脓毒症患者</a:t>
                      </a:r>
                      <a:r>
                        <a:rPr lang="zh-CN" altLang="en-US" sz="1200" b="0" i="0">
                          <a:solidFill>
                            <a:srgbClr val="000000"/>
                          </a:solidFill>
                          <a:latin typeface="微软雅黑" panose="020B0503020204020204" pitchFamily="34" charset="-122"/>
                          <a:ea typeface="微软雅黑" panose="020B0503020204020204" pitchFamily="34" charset="-122"/>
                        </a:rPr>
                        <a:t>早期液体复苏及后续血管容量补充首选晶体液；</a:t>
                      </a:r>
                      <a:endParaRPr lang="zh-CN" altLang="en-US" sz="1200" b="0" i="0">
                        <a:solidFill>
                          <a:srgbClr val="000000"/>
                        </a:solidFill>
                        <a:latin typeface="微软雅黑" panose="020B0503020204020204" pitchFamily="34" charset="-122"/>
                        <a:ea typeface="微软雅黑" panose="020B0503020204020204" pitchFamily="34" charset="-122"/>
                      </a:endParaRPr>
                    </a:p>
                  </a:txBody>
                  <a:tcPr anchor="ctr" anchorCtr="0">
                    <a:solidFill>
                      <a:schemeClr val="bg1"/>
                    </a:solidFill>
                  </a:tcPr>
                </a:tc>
              </a:tr>
              <a:tr h="487900">
                <a:tc>
                  <a:txBody>
                    <a:bodyPr/>
                    <a:lstStyle/>
                    <a:p>
                      <a:pPr indent="0" algn="ctr" fontAlgn="ctr">
                        <a:lnSpc>
                          <a:spcPct val="130000"/>
                        </a:lnSpc>
                        <a:buFont typeface="Wingdings" panose="05000000000000000000" charset="0"/>
                        <a:buNone/>
                      </a:pPr>
                      <a:r>
                        <a:rPr lang="zh-CN" altLang="en-US" sz="1600" b="1" i="0">
                          <a:solidFill>
                            <a:srgbClr val="000000"/>
                          </a:solidFill>
                          <a:latin typeface="微软雅黑" panose="020B0503020204020204" pitchFamily="34" charset="-122"/>
                          <a:ea typeface="微软雅黑" panose="020B0503020204020204" pitchFamily="34" charset="-122"/>
                        </a:rPr>
                        <a:t>围手术期醋酸盐平衡晶体液临床应用专家共识（</a:t>
                      </a:r>
                      <a:r>
                        <a:rPr lang="en-US" altLang="zh-CN" sz="1600" b="1" i="0">
                          <a:solidFill>
                            <a:srgbClr val="000000"/>
                          </a:solidFill>
                          <a:latin typeface="微软雅黑" panose="020B0503020204020204" pitchFamily="34" charset="-122"/>
                          <a:ea typeface="微软雅黑" panose="020B0503020204020204" pitchFamily="34" charset="-122"/>
                        </a:rPr>
                        <a:t>2023</a:t>
                      </a:r>
                      <a:r>
                        <a:rPr lang="zh-CN" altLang="en-US" sz="1600" b="1" i="0">
                          <a:solidFill>
                            <a:srgbClr val="000000"/>
                          </a:solidFill>
                          <a:latin typeface="微软雅黑" panose="020B0503020204020204" pitchFamily="34" charset="-122"/>
                          <a:ea typeface="微软雅黑" panose="020B0503020204020204" pitchFamily="34" charset="-122"/>
                        </a:rPr>
                        <a:t>）</a:t>
                      </a:r>
                      <a:endParaRPr lang="zh-CN" altLang="en-US" sz="1600" b="1" i="0">
                        <a:solidFill>
                          <a:srgbClr val="000000"/>
                        </a:solidFill>
                        <a:latin typeface="微软雅黑" panose="020B0503020204020204" pitchFamily="34" charset="-122"/>
                        <a:ea typeface="微软雅黑" panose="020B0503020204020204" pitchFamily="34" charset="-122"/>
                      </a:endParaRPr>
                    </a:p>
                  </a:txBody>
                  <a:tcPr anchor="ctr" anchorCtr="0"/>
                </a:tc>
                <a:tc>
                  <a:txBody>
                    <a:bodyPr/>
                    <a:lstStyle/>
                    <a:p>
                      <a:pPr marL="171450" indent="-171450" algn="l" fontAlgn="ctr">
                        <a:lnSpc>
                          <a:spcPct val="130000"/>
                        </a:lnSpc>
                        <a:buFont typeface="Wingdings" panose="05000000000000000000" charset="0"/>
                        <a:buChar char="p"/>
                      </a:pPr>
                      <a:r>
                        <a:rPr lang="zh-CN" altLang="en-US" sz="1200" b="0" i="0">
                          <a:solidFill>
                            <a:srgbClr val="000000"/>
                          </a:solidFill>
                          <a:latin typeface="微软雅黑" panose="020B0503020204020204" pitchFamily="34" charset="-122"/>
                          <a:ea typeface="微软雅黑" panose="020B0503020204020204" pitchFamily="34" charset="-122"/>
                        </a:rPr>
                        <a:t>晶体液是液体治疗中必不可少的选择，尤其推荐用于</a:t>
                      </a:r>
                      <a:r>
                        <a:rPr lang="zh-CN" altLang="en-US" sz="1200" b="0" i="0">
                          <a:solidFill>
                            <a:srgbClr val="FF0000"/>
                          </a:solidFill>
                          <a:latin typeface="微软雅黑" panose="020B0503020204020204" pitchFamily="34" charset="-122"/>
                          <a:ea typeface="微软雅黑" panose="020B0503020204020204" pitchFamily="34" charset="-122"/>
                        </a:rPr>
                        <a:t>补充正常生理需要量</a:t>
                      </a:r>
                      <a:r>
                        <a:rPr lang="zh-CN" altLang="en-US" sz="1200" b="0" i="0">
                          <a:solidFill>
                            <a:srgbClr val="000000"/>
                          </a:solidFill>
                          <a:latin typeface="微软雅黑" panose="020B0503020204020204" pitchFamily="34" charset="-122"/>
                          <a:ea typeface="微软雅黑" panose="020B0503020204020204" pitchFamily="34" charset="-122"/>
                        </a:rPr>
                        <a:t>、或者</a:t>
                      </a:r>
                      <a:r>
                        <a:rPr lang="zh-CN" altLang="en-US" sz="1200" b="0" i="0">
                          <a:solidFill>
                            <a:srgbClr val="FF0000"/>
                          </a:solidFill>
                          <a:latin typeface="微软雅黑" panose="020B0503020204020204" pitchFamily="34" charset="-122"/>
                          <a:ea typeface="微软雅黑" panose="020B0503020204020204" pitchFamily="34" charset="-122"/>
                        </a:rPr>
                        <a:t>治疗术前禁食导致的体液缺失</a:t>
                      </a:r>
                      <a:r>
                        <a:rPr lang="zh-CN" altLang="en-US" sz="1200" b="0" i="0">
                          <a:solidFill>
                            <a:srgbClr val="000000"/>
                          </a:solidFill>
                          <a:latin typeface="微软雅黑" panose="020B0503020204020204" pitchFamily="34" charset="-122"/>
                          <a:ea typeface="微软雅黑" panose="020B0503020204020204" pitchFamily="34" charset="-122"/>
                        </a:rPr>
                        <a:t>以及</a:t>
                      </a:r>
                      <a:r>
                        <a:rPr lang="zh-CN" altLang="en-US" sz="1200" b="0" i="0">
                          <a:solidFill>
                            <a:srgbClr val="FF0000"/>
                          </a:solidFill>
                          <a:latin typeface="微软雅黑" panose="020B0503020204020204" pitchFamily="34" charset="-122"/>
                          <a:ea typeface="微软雅黑" panose="020B0503020204020204" pitchFamily="34" charset="-122"/>
                        </a:rPr>
                        <a:t>麻醉手术期间的体液再分布</a:t>
                      </a:r>
                      <a:r>
                        <a:rPr lang="zh-CN" altLang="en-US" sz="1200" b="0" i="0">
                          <a:solidFill>
                            <a:srgbClr val="000000"/>
                          </a:solidFill>
                          <a:latin typeface="微软雅黑" panose="020B0503020204020204" pitchFamily="34" charset="-122"/>
                          <a:ea typeface="微软雅黑" panose="020B0503020204020204" pitchFamily="34" charset="-122"/>
                        </a:rPr>
                        <a:t>；</a:t>
                      </a:r>
                      <a:endParaRPr lang="zh-CN" altLang="en-US" sz="1200" b="0" i="0">
                        <a:solidFill>
                          <a:srgbClr val="000000"/>
                        </a:solidFill>
                        <a:latin typeface="微软雅黑" panose="020B0503020204020204" pitchFamily="34" charset="-122"/>
                        <a:ea typeface="微软雅黑" panose="020B0503020204020204" pitchFamily="34" charset="-122"/>
                      </a:endParaRPr>
                    </a:p>
                    <a:p>
                      <a:pPr marL="171450" indent="-171450" algn="l" fontAlgn="ctr">
                        <a:lnSpc>
                          <a:spcPct val="130000"/>
                        </a:lnSpc>
                        <a:buFont typeface="Wingdings" panose="05000000000000000000" charset="0"/>
                        <a:buChar char="p"/>
                      </a:pPr>
                      <a:r>
                        <a:rPr lang="zh-CN" altLang="en-US" sz="1200" b="0" i="0">
                          <a:solidFill>
                            <a:srgbClr val="000000"/>
                          </a:solidFill>
                          <a:latin typeface="微软雅黑" panose="020B0503020204020204" pitchFamily="34" charset="-122"/>
                          <a:ea typeface="微软雅黑" panose="020B0503020204020204" pitchFamily="34" charset="-122"/>
                        </a:rPr>
                        <a:t>醋酸盐平衡晶体液是目前较为接近血浆成分和理化特性的平衡液。而且醋酸的代谢途径广泛，</a:t>
                      </a:r>
                      <a:r>
                        <a:rPr lang="zh-CN" altLang="en-US" sz="1200" b="0" i="0">
                          <a:solidFill>
                            <a:srgbClr val="FF0000"/>
                          </a:solidFill>
                          <a:latin typeface="微软雅黑" panose="020B0503020204020204" pitchFamily="34" charset="-122"/>
                          <a:ea typeface="微软雅黑" panose="020B0503020204020204" pitchFamily="34" charset="-122"/>
                        </a:rPr>
                        <a:t>对肝脏依赖小、不易蓄积、使用安全，适于肝功能尚未发育完善的婴幼儿使用。</a:t>
                      </a:r>
                      <a:endParaRPr lang="zh-CN" altLang="en-US" sz="1200" b="0" i="0">
                        <a:solidFill>
                          <a:srgbClr val="FF0000"/>
                        </a:solidFill>
                        <a:latin typeface="微软雅黑" panose="020B0503020204020204" pitchFamily="34" charset="-122"/>
                        <a:ea typeface="微软雅黑" panose="020B0503020204020204" pitchFamily="34" charset="-122"/>
                      </a:endParaRPr>
                    </a:p>
                  </a:txBody>
                  <a:tcPr anchor="ctr" anchorCtr="0"/>
                </a:tc>
              </a:tr>
              <a:tr h="664143">
                <a:tc>
                  <a:txBody>
                    <a:bodyPr/>
                    <a:lstStyle/>
                    <a:p>
                      <a:pPr indent="0" algn="ctr" fontAlgn="ctr">
                        <a:lnSpc>
                          <a:spcPct val="130000"/>
                        </a:lnSpc>
                        <a:buFont typeface="Wingdings" panose="05000000000000000000" charset="0"/>
                        <a:buNone/>
                      </a:pPr>
                      <a:r>
                        <a:rPr lang="zh-CN" altLang="en-US" sz="1600" b="1" i="0">
                          <a:solidFill>
                            <a:srgbClr val="000000"/>
                          </a:solidFill>
                          <a:latin typeface="微软雅黑" panose="020B0503020204020204" pitchFamily="34" charset="-122"/>
                          <a:ea typeface="微软雅黑" panose="020B0503020204020204" pitchFamily="34" charset="-122"/>
                        </a:rPr>
                        <a:t>中国加速康复外科临床实践指南（</a:t>
                      </a:r>
                      <a:r>
                        <a:rPr lang="en-US" altLang="zh-CN" sz="1600" b="1" i="0">
                          <a:solidFill>
                            <a:srgbClr val="000000"/>
                          </a:solidFill>
                          <a:latin typeface="微软雅黑" panose="020B0503020204020204" pitchFamily="34" charset="-122"/>
                          <a:ea typeface="微软雅黑" panose="020B0503020204020204" pitchFamily="34" charset="-122"/>
                        </a:rPr>
                        <a:t>2021</a:t>
                      </a:r>
                      <a:r>
                        <a:rPr lang="zh-CN" altLang="en-US" sz="1600" b="1" i="0">
                          <a:solidFill>
                            <a:srgbClr val="000000"/>
                          </a:solidFill>
                          <a:latin typeface="微软雅黑" panose="020B0503020204020204" pitchFamily="34" charset="-122"/>
                          <a:ea typeface="微软雅黑" panose="020B0503020204020204" pitchFamily="34" charset="-122"/>
                        </a:rPr>
                        <a:t>）</a:t>
                      </a:r>
                      <a:endParaRPr lang="zh-CN" altLang="en-US" sz="1600" b="1" i="0">
                        <a:solidFill>
                          <a:srgbClr val="000000"/>
                        </a:solidFill>
                        <a:latin typeface="微软雅黑" panose="020B0503020204020204" pitchFamily="34" charset="-122"/>
                        <a:ea typeface="微软雅黑" panose="020B0503020204020204" pitchFamily="34" charset="-122"/>
                      </a:endParaRPr>
                    </a:p>
                  </a:txBody>
                  <a:tcPr anchor="ctr" anchorCtr="0">
                    <a:solidFill>
                      <a:schemeClr val="bg1"/>
                    </a:solidFill>
                  </a:tcPr>
                </a:tc>
                <a:tc>
                  <a:txBody>
                    <a:bodyPr/>
                    <a:lstStyle/>
                    <a:p>
                      <a:pPr marL="171450" indent="-171450" algn="l" fontAlgn="ctr">
                        <a:lnSpc>
                          <a:spcPct val="130000"/>
                        </a:lnSpc>
                        <a:buFont typeface="Wingdings" panose="05000000000000000000" charset="0"/>
                        <a:buChar char="p"/>
                      </a:pPr>
                      <a:r>
                        <a:rPr lang="zh-CN" altLang="en-US" sz="1200" b="0" i="0">
                          <a:solidFill>
                            <a:srgbClr val="000000"/>
                          </a:solidFill>
                          <a:latin typeface="微软雅黑" panose="020B0503020204020204" pitchFamily="34" charset="-122"/>
                          <a:ea typeface="微软雅黑" panose="020B0503020204020204" pitchFamily="34" charset="-122"/>
                        </a:rPr>
                        <a:t>对合并肠梗阻、恶心呕吐及长时间禁饮禁食的病人，可能存在低血容量、电解质紊乱</a:t>
                      </a:r>
                      <a:r>
                        <a:rPr lang="zh-CN" altLang="en-US" sz="1200" b="0" i="0">
                          <a:solidFill>
                            <a:srgbClr val="000000"/>
                          </a:solidFill>
                          <a:latin typeface="微软雅黑" panose="020B0503020204020204" pitchFamily="34" charset="-122"/>
                          <a:ea typeface="微软雅黑" panose="020B0503020204020204" pitchFamily="34" charset="-122"/>
                        </a:rPr>
                        <a:t>风险，建议使用复方电解质溶液扩容。</a:t>
                      </a:r>
                      <a:endParaRPr lang="zh-CN" altLang="en-US" sz="1200" b="0" i="0">
                        <a:solidFill>
                          <a:srgbClr val="000000"/>
                        </a:solidFill>
                        <a:latin typeface="微软雅黑" panose="020B0503020204020204" pitchFamily="34" charset="-122"/>
                        <a:ea typeface="微软雅黑" panose="020B0503020204020204" pitchFamily="34" charset="-122"/>
                      </a:endParaRPr>
                    </a:p>
                  </a:txBody>
                  <a:tcPr anchor="ctr" anchorCtr="0">
                    <a:solidFill>
                      <a:schemeClr val="bg1"/>
                    </a:solidFill>
                  </a:tcPr>
                </a:tc>
              </a:tr>
              <a:tr h="633025">
                <a:tc>
                  <a:txBody>
                    <a:bodyPr/>
                    <a:lstStyle/>
                    <a:p>
                      <a:pPr indent="0" algn="ctr" fontAlgn="ctr">
                        <a:lnSpc>
                          <a:spcPct val="130000"/>
                        </a:lnSpc>
                        <a:buFont typeface="Wingdings" panose="05000000000000000000" charset="0"/>
                        <a:buNone/>
                      </a:pPr>
                      <a:r>
                        <a:rPr lang="zh-CN" altLang="en-US" sz="1600" b="1" i="0">
                          <a:solidFill>
                            <a:srgbClr val="000000"/>
                          </a:solidFill>
                          <a:latin typeface="微软雅黑" panose="020B0503020204020204" pitchFamily="34" charset="-122"/>
                          <a:ea typeface="微软雅黑" panose="020B0503020204020204" pitchFamily="34" charset="-122"/>
                        </a:rPr>
                        <a:t>外科病人围手术期液体治疗专家共识（</a:t>
                      </a:r>
                      <a:r>
                        <a:rPr lang="en-US" altLang="zh-CN" sz="1600" b="1" i="0">
                          <a:solidFill>
                            <a:srgbClr val="000000"/>
                          </a:solidFill>
                          <a:latin typeface="微软雅黑" panose="020B0503020204020204" pitchFamily="34" charset="-122"/>
                          <a:ea typeface="微软雅黑" panose="020B0503020204020204" pitchFamily="34" charset="-122"/>
                        </a:rPr>
                        <a:t>2015</a:t>
                      </a:r>
                      <a:r>
                        <a:rPr lang="zh-CN" altLang="en-US" sz="1600" b="1" i="0">
                          <a:solidFill>
                            <a:srgbClr val="000000"/>
                          </a:solidFill>
                          <a:latin typeface="微软雅黑" panose="020B0503020204020204" pitchFamily="34" charset="-122"/>
                          <a:ea typeface="微软雅黑" panose="020B0503020204020204" pitchFamily="34" charset="-122"/>
                        </a:rPr>
                        <a:t>）</a:t>
                      </a:r>
                      <a:endParaRPr lang="zh-CN" altLang="en-US" sz="1600" b="1" i="0">
                        <a:solidFill>
                          <a:srgbClr val="000000"/>
                        </a:solidFill>
                        <a:latin typeface="微软雅黑" panose="020B0503020204020204" pitchFamily="34" charset="-122"/>
                        <a:ea typeface="微软雅黑" panose="020B0503020204020204" pitchFamily="34" charset="-122"/>
                      </a:endParaRPr>
                    </a:p>
                  </a:txBody>
                  <a:tcPr anchor="ctr" anchorCtr="0"/>
                </a:tc>
                <a:tc>
                  <a:txBody>
                    <a:bodyPr/>
                    <a:lstStyle/>
                    <a:p>
                      <a:pPr marL="171450" indent="-171450" algn="l" fontAlgn="ctr">
                        <a:lnSpc>
                          <a:spcPct val="130000"/>
                        </a:lnSpc>
                        <a:buFont typeface="Wingdings" panose="05000000000000000000" charset="0"/>
                        <a:buChar char="p"/>
                      </a:pPr>
                      <a:r>
                        <a:rPr lang="zh-CN" altLang="en-US" sz="1200" b="0" i="0">
                          <a:solidFill>
                            <a:srgbClr val="000000"/>
                          </a:solidFill>
                          <a:latin typeface="微软雅黑" panose="020B0503020204020204" pitchFamily="34" charset="-122"/>
                          <a:ea typeface="微软雅黑" panose="020B0503020204020204" pitchFamily="34" charset="-122"/>
                        </a:rPr>
                        <a:t>围手术期液体治疗可分为</a:t>
                      </a:r>
                      <a:r>
                        <a:rPr lang="zh-CN" altLang="en-US" sz="1200" b="0" i="0">
                          <a:solidFill>
                            <a:srgbClr val="000000"/>
                          </a:solidFill>
                          <a:latin typeface="微软雅黑" panose="020B0503020204020204" pitchFamily="34" charset="-122"/>
                          <a:ea typeface="微软雅黑" panose="020B0503020204020204" pitchFamily="34" charset="-122"/>
                        </a:rPr>
                        <a:t>针对脱水的补液治疗及</a:t>
                      </a:r>
                      <a:r>
                        <a:rPr lang="zh-CN" altLang="en-US" sz="1200" b="0" i="0">
                          <a:solidFill>
                            <a:srgbClr val="000000"/>
                          </a:solidFill>
                          <a:latin typeface="微软雅黑" panose="020B0503020204020204" pitchFamily="34" charset="-122"/>
                          <a:ea typeface="微软雅黑" panose="020B0503020204020204" pitchFamily="34" charset="-122"/>
                        </a:rPr>
                        <a:t>有效循环血量减少所致血流动力学改变的复苏治疗，在补充细胞外液及有效循环血量的同时，</a:t>
                      </a:r>
                      <a:r>
                        <a:rPr lang="zh-CN" altLang="en-US" sz="1200" b="0" i="0">
                          <a:solidFill>
                            <a:srgbClr val="000000"/>
                          </a:solidFill>
                          <a:latin typeface="微软雅黑" panose="020B0503020204020204" pitchFamily="34" charset="-122"/>
                          <a:ea typeface="微软雅黑" panose="020B0503020204020204" pitchFamily="34" charset="-122"/>
                        </a:rPr>
                        <a:t>纠正并发的电解质紊乱。</a:t>
                      </a:r>
                      <a:endParaRPr lang="zh-CN" altLang="en-US" sz="1200" b="0" i="0">
                        <a:solidFill>
                          <a:srgbClr val="000000"/>
                        </a:solidFill>
                        <a:latin typeface="微软雅黑" panose="020B0503020204020204" pitchFamily="34" charset="-122"/>
                        <a:ea typeface="微软雅黑" panose="020B0503020204020204" pitchFamily="34" charset="-122"/>
                      </a:endParaRPr>
                    </a:p>
                    <a:p>
                      <a:pPr marL="171450" indent="-171450" algn="l" fontAlgn="ctr">
                        <a:lnSpc>
                          <a:spcPct val="130000"/>
                        </a:lnSpc>
                        <a:buFont typeface="Wingdings" panose="05000000000000000000" charset="0"/>
                        <a:buChar char="p"/>
                      </a:pPr>
                      <a:r>
                        <a:rPr lang="zh-CN" altLang="en-US" sz="1200" b="0" i="0">
                          <a:solidFill>
                            <a:srgbClr val="FF0000"/>
                          </a:solidFill>
                          <a:latin typeface="微软雅黑" panose="020B0503020204020204" pitchFamily="34" charset="-122"/>
                          <a:ea typeface="微软雅黑" panose="020B0503020204020204" pitchFamily="34" charset="-122"/>
                        </a:rPr>
                        <a:t>不含 </a:t>
                      </a:r>
                      <a:r>
                        <a:rPr lang="en-US" altLang="zh-CN" sz="1200" b="0" i="0">
                          <a:solidFill>
                            <a:srgbClr val="FF0000"/>
                          </a:solidFill>
                          <a:latin typeface="微软雅黑" panose="020B0503020204020204" pitchFamily="34" charset="-122"/>
                          <a:ea typeface="微软雅黑" panose="020B0503020204020204" pitchFamily="34" charset="-122"/>
                        </a:rPr>
                        <a:t>Ca</a:t>
                      </a:r>
                      <a:r>
                        <a:rPr lang="en-US" altLang="zh-CN" sz="1200" b="0" i="0" baseline="30000">
                          <a:solidFill>
                            <a:srgbClr val="FF0000"/>
                          </a:solidFill>
                          <a:latin typeface="微软雅黑" panose="020B0503020204020204" pitchFamily="34" charset="-122"/>
                          <a:ea typeface="微软雅黑" panose="020B0503020204020204" pitchFamily="34" charset="-122"/>
                        </a:rPr>
                        <a:t>2+</a:t>
                      </a:r>
                      <a:r>
                        <a:rPr lang="zh-CN" altLang="en-US" sz="1200" b="0" i="0">
                          <a:solidFill>
                            <a:srgbClr val="FF0000"/>
                          </a:solidFill>
                          <a:latin typeface="微软雅黑" panose="020B0503020204020204" pitchFamily="34" charset="-122"/>
                          <a:ea typeface="微软雅黑" panose="020B0503020204020204" pitchFamily="34" charset="-122"/>
                        </a:rPr>
                        <a:t>，可避免 </a:t>
                      </a:r>
                      <a:r>
                        <a:rPr lang="en-US" altLang="zh-CN" sz="1200" b="0" i="0">
                          <a:solidFill>
                            <a:srgbClr val="FF0000"/>
                          </a:solidFill>
                          <a:latin typeface="微软雅黑" panose="020B0503020204020204" pitchFamily="34" charset="-122"/>
                          <a:ea typeface="微软雅黑" panose="020B0503020204020204" pitchFamily="34" charset="-122"/>
                        </a:rPr>
                        <a:t>Ca</a:t>
                      </a:r>
                      <a:r>
                        <a:rPr lang="en-US" altLang="zh-CN" sz="1200" b="0" i="0" baseline="30000">
                          <a:solidFill>
                            <a:srgbClr val="FF0000"/>
                          </a:solidFill>
                          <a:latin typeface="微软雅黑" panose="020B0503020204020204" pitchFamily="34" charset="-122"/>
                          <a:ea typeface="微软雅黑" panose="020B0503020204020204" pitchFamily="34" charset="-122"/>
                        </a:rPr>
                        <a:t>2+</a:t>
                      </a:r>
                      <a:r>
                        <a:rPr lang="zh-CN" altLang="en-US" sz="1200" b="0" i="0">
                          <a:solidFill>
                            <a:srgbClr val="FF0000"/>
                          </a:solidFill>
                          <a:latin typeface="微软雅黑" panose="020B0503020204020204" pitchFamily="34" charset="-122"/>
                          <a:ea typeface="微软雅黑" panose="020B0503020204020204" pitchFamily="34" charset="-122"/>
                        </a:rPr>
                        <a:t>过量导致的凝集级联反应的活化和凝血的发生。</a:t>
                      </a:r>
                      <a:endParaRPr lang="zh-CN" altLang="en-US" sz="1200" b="0" i="0">
                        <a:solidFill>
                          <a:srgbClr val="FF0000"/>
                        </a:solidFill>
                        <a:latin typeface="微软雅黑" panose="020B0503020204020204" pitchFamily="34" charset="-122"/>
                        <a:ea typeface="微软雅黑" panose="020B0503020204020204" pitchFamily="34" charset="-122"/>
                      </a:endParaRPr>
                    </a:p>
                  </a:txBody>
                  <a:tcPr anchor="ctr" anchorCtr="0"/>
                </a:tc>
              </a:tr>
              <a:tr h="942277">
                <a:tc>
                  <a:txBody>
                    <a:bodyPr/>
                    <a:lstStyle/>
                    <a:p>
                      <a:pPr indent="0" algn="ctr" fontAlgn="ctr">
                        <a:lnSpc>
                          <a:spcPct val="130000"/>
                        </a:lnSpc>
                        <a:buFont typeface="Wingdings" panose="05000000000000000000" charset="0"/>
                        <a:buNone/>
                      </a:pPr>
                      <a:r>
                        <a:rPr lang="zh-CN" altLang="en-US" sz="1600" b="1" i="0">
                          <a:solidFill>
                            <a:srgbClr val="000000"/>
                          </a:solidFill>
                          <a:latin typeface="微软雅黑" panose="020B0503020204020204" pitchFamily="34" charset="-122"/>
                          <a:ea typeface="微软雅黑" panose="020B0503020204020204" pitchFamily="34" charset="-122"/>
                        </a:rPr>
                        <a:t>中国脓毒症 </a:t>
                      </a:r>
                      <a:r>
                        <a:rPr lang="en-US" altLang="zh-CN" sz="1600" b="1" i="0">
                          <a:solidFill>
                            <a:srgbClr val="000000"/>
                          </a:solidFill>
                          <a:latin typeface="微软雅黑" panose="020B0503020204020204" pitchFamily="34" charset="-122"/>
                          <a:ea typeface="微软雅黑" panose="020B0503020204020204" pitchFamily="34" charset="-122"/>
                        </a:rPr>
                        <a:t>/ </a:t>
                      </a:r>
                      <a:r>
                        <a:rPr lang="zh-CN" altLang="en-US" sz="1600" b="1" i="0">
                          <a:solidFill>
                            <a:srgbClr val="000000"/>
                          </a:solidFill>
                          <a:latin typeface="微软雅黑" panose="020B0503020204020204" pitchFamily="34" charset="-122"/>
                          <a:ea typeface="微软雅黑" panose="020B0503020204020204" pitchFamily="34" charset="-122"/>
                        </a:rPr>
                        <a:t>脓毒性休克急诊治疗指南（</a:t>
                      </a:r>
                      <a:r>
                        <a:rPr lang="en-US" altLang="zh-CN" sz="1600" b="1" i="0">
                          <a:solidFill>
                            <a:srgbClr val="000000"/>
                          </a:solidFill>
                          <a:latin typeface="微软雅黑" panose="020B0503020204020204" pitchFamily="34" charset="-122"/>
                          <a:ea typeface="微软雅黑" panose="020B0503020204020204" pitchFamily="34" charset="-122"/>
                        </a:rPr>
                        <a:t>2018</a:t>
                      </a:r>
                      <a:r>
                        <a:rPr lang="zh-CN" altLang="en-US" sz="1600" b="1" i="0">
                          <a:solidFill>
                            <a:srgbClr val="000000"/>
                          </a:solidFill>
                          <a:latin typeface="微软雅黑" panose="020B0503020204020204" pitchFamily="34" charset="-122"/>
                          <a:ea typeface="微软雅黑" panose="020B0503020204020204" pitchFamily="34" charset="-122"/>
                        </a:rPr>
                        <a:t>）</a:t>
                      </a:r>
                      <a:endParaRPr lang="zh-CN" altLang="en-US" sz="1600" b="1" i="0">
                        <a:solidFill>
                          <a:srgbClr val="000000"/>
                        </a:solidFill>
                        <a:latin typeface="微软雅黑" panose="020B0503020204020204" pitchFamily="34" charset="-122"/>
                        <a:ea typeface="微软雅黑" panose="020B0503020204020204" pitchFamily="34" charset="-122"/>
                      </a:endParaRPr>
                    </a:p>
                  </a:txBody>
                  <a:tcPr anchor="ctr" anchorCtr="0">
                    <a:solidFill>
                      <a:schemeClr val="bg1"/>
                    </a:solidFill>
                  </a:tcPr>
                </a:tc>
                <a:tc>
                  <a:txBody>
                    <a:bodyPr/>
                    <a:lstStyle/>
                    <a:p>
                      <a:pPr marL="171450" indent="-171450" algn="l" fontAlgn="ctr">
                        <a:lnSpc>
                          <a:spcPct val="130000"/>
                        </a:lnSpc>
                        <a:buFont typeface="Wingdings" panose="05000000000000000000" charset="0"/>
                        <a:buChar char="p"/>
                      </a:pPr>
                      <a:r>
                        <a:rPr lang="zh-CN" altLang="en-US" sz="1200" b="0" i="0">
                          <a:solidFill>
                            <a:srgbClr val="000000"/>
                          </a:solidFill>
                          <a:latin typeface="微软雅黑" panose="020B0503020204020204" pitchFamily="34" charset="-122"/>
                          <a:ea typeface="微软雅黑" panose="020B0503020204020204" pitchFamily="34" charset="-122"/>
                        </a:rPr>
                        <a:t>脓毒性休克患者的液体复苏应尽早开始，对脓毒症所致的低灌注，推荐在拟诊为脓毒性休克起</a:t>
                      </a:r>
                      <a:r>
                        <a:rPr lang="en-US" altLang="zh-CN" sz="1200" b="0" i="0">
                          <a:solidFill>
                            <a:srgbClr val="000000"/>
                          </a:solidFill>
                          <a:latin typeface="微软雅黑" panose="020B0503020204020204" pitchFamily="34" charset="-122"/>
                          <a:ea typeface="微软雅黑" panose="020B0503020204020204" pitchFamily="34" charset="-122"/>
                        </a:rPr>
                        <a:t>3h</a:t>
                      </a:r>
                      <a:r>
                        <a:rPr lang="zh-CN" altLang="en-US" sz="1200" b="0" i="0">
                          <a:solidFill>
                            <a:srgbClr val="000000"/>
                          </a:solidFill>
                          <a:latin typeface="微软雅黑" panose="020B0503020204020204" pitchFamily="34" charset="-122"/>
                          <a:ea typeface="微软雅黑" panose="020B0503020204020204" pitchFamily="34" charset="-122"/>
                        </a:rPr>
                        <a:t>内输注至少</a:t>
                      </a:r>
                      <a:r>
                        <a:rPr lang="en-US" altLang="zh-CN" sz="1200" b="0" i="0">
                          <a:solidFill>
                            <a:srgbClr val="000000"/>
                          </a:solidFill>
                          <a:latin typeface="微软雅黑" panose="020B0503020204020204" pitchFamily="34" charset="-122"/>
                          <a:ea typeface="微软雅黑" panose="020B0503020204020204" pitchFamily="34" charset="-122"/>
                        </a:rPr>
                        <a:t>30ml/kg</a:t>
                      </a:r>
                      <a:r>
                        <a:rPr lang="zh-CN" altLang="en-US" sz="1200" b="0" i="0">
                          <a:solidFill>
                            <a:srgbClr val="000000"/>
                          </a:solidFill>
                          <a:latin typeface="微软雅黑" panose="020B0503020204020204" pitchFamily="34" charset="-122"/>
                          <a:ea typeface="微软雅黑" panose="020B0503020204020204" pitchFamily="34" charset="-122"/>
                        </a:rPr>
                        <a:t>的晶体溶液进行初始复苏。</a:t>
                      </a:r>
                      <a:endParaRPr lang="zh-CN" altLang="en-US" sz="1200" b="0" i="0">
                        <a:solidFill>
                          <a:srgbClr val="000000"/>
                        </a:solidFill>
                        <a:latin typeface="微软雅黑" panose="020B0503020204020204" pitchFamily="34" charset="-122"/>
                        <a:ea typeface="微软雅黑" panose="020B0503020204020204" pitchFamily="34" charset="-122"/>
                      </a:endParaRPr>
                    </a:p>
                    <a:p>
                      <a:pPr marL="171450" indent="-171450" algn="l" fontAlgn="ctr">
                        <a:lnSpc>
                          <a:spcPct val="130000"/>
                        </a:lnSpc>
                        <a:buFont typeface="Wingdings" panose="05000000000000000000" charset="0"/>
                        <a:buChar char="p"/>
                      </a:pPr>
                      <a:r>
                        <a:rPr lang="zh-CN" altLang="en-US" sz="1200" b="0" i="0">
                          <a:solidFill>
                            <a:srgbClr val="000000"/>
                          </a:solidFill>
                          <a:latin typeface="微软雅黑" panose="020B0503020204020204" pitchFamily="34" charset="-122"/>
                          <a:ea typeface="微软雅黑" panose="020B0503020204020204" pitchFamily="34" charset="-122"/>
                        </a:rPr>
                        <a:t>初始液体复苏及随后的容量替代治疗中，推荐使用晶体液。</a:t>
                      </a:r>
                      <a:r>
                        <a:rPr lang="zh-CN" altLang="en-US" sz="1200" b="0" i="0">
                          <a:solidFill>
                            <a:srgbClr val="000000"/>
                          </a:solidFill>
                          <a:latin typeface="微软雅黑" panose="020B0503020204020204" pitchFamily="34" charset="-122"/>
                          <a:ea typeface="微软雅黑" panose="020B0503020204020204" pitchFamily="34" charset="-122"/>
                        </a:rPr>
                        <a:t>高肌酐和高氯人群使用平衡晶体液避免主要肾脏不良事件获益最大。</a:t>
                      </a:r>
                      <a:endParaRPr lang="zh-CN" altLang="en-US" sz="1200" b="0" i="0">
                        <a:solidFill>
                          <a:srgbClr val="000000"/>
                        </a:solidFill>
                        <a:latin typeface="微软雅黑" panose="020B0503020204020204" pitchFamily="34" charset="-122"/>
                        <a:ea typeface="微软雅黑" panose="020B0503020204020204" pitchFamily="34" charset="-122"/>
                      </a:endParaRPr>
                    </a:p>
                  </a:txBody>
                  <a:tcPr anchor="ctr" anchorCtr="0">
                    <a:solidFill>
                      <a:schemeClr val="bg1"/>
                    </a:solidFill>
                  </a:tcPr>
                </a:tc>
              </a:tr>
            </a:tbl>
          </a:graphicData>
        </a:graphic>
      </p:graphicFrame>
      <p:sp>
        <p:nvSpPr>
          <p:cNvPr id="16" name="文本框 15"/>
          <p:cNvSpPr txBox="1"/>
          <p:nvPr/>
        </p:nvSpPr>
        <p:spPr>
          <a:xfrm>
            <a:off x="1824007" y="845369"/>
            <a:ext cx="8775700" cy="368300"/>
          </a:xfrm>
          <a:prstGeom prst="rect">
            <a:avLst/>
          </a:prstGeom>
          <a:noFill/>
        </p:spPr>
        <p:txBody>
          <a:bodyPr wrap="square" rtlCol="0">
            <a:spAutoFit/>
          </a:bodyPr>
          <a:lstStyle/>
          <a:p>
            <a:pPr algn="ctr"/>
            <a:r>
              <a:rPr lang="zh-CN" altLang="en-US" b="1" dirty="0">
                <a:sym typeface="+mn-ea"/>
              </a:rPr>
              <a:t>复方电解质醋酸钠注射液</a:t>
            </a:r>
            <a:r>
              <a:rPr lang="zh-CN" altLang="en-US" b="1" dirty="0" smtClean="0">
                <a:solidFill>
                  <a:srgbClr val="004097"/>
                </a:solidFill>
              </a:rPr>
              <a:t>符合</a:t>
            </a:r>
            <a:r>
              <a:rPr lang="zh-CN" altLang="en-US" b="1" dirty="0">
                <a:solidFill>
                  <a:srgbClr val="004097"/>
                </a:solidFill>
              </a:rPr>
              <a:t>指南共识液体治疗推荐</a:t>
            </a:r>
            <a:endParaRPr lang="zh-CN" altLang="en-US" b="1" dirty="0">
              <a:solidFill>
                <a:srgbClr val="004097"/>
              </a:solidFill>
            </a:endParaRPr>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M_UNIT_ISCONTENTSTITLE" val="1"/>
  <p:tag name="KSO_WM_UNIT_PRESET_TEXT" val="目录"/>
  <p:tag name="KSO_WM_UNIT_NOCLEAR" val="1"/>
  <p:tag name="KSO_WM_UNIT_VALUE" val="2"/>
  <p:tag name="KSO_WM_UNIT_HIGHLIGHT" val="0"/>
  <p:tag name="KSO_WM_UNIT_COMPATIBLE" val="0"/>
  <p:tag name="KSO_WM_UNIT_DIAGRAM_ISNUMVISUAL" val="0"/>
  <p:tag name="KSO_WM_UNIT_DIAGRAM_ISREFERUNIT" val="0"/>
  <p:tag name="KSO_WM_DIAGRAM_GROUP_CODE" val="l1-1"/>
  <p:tag name="KSO_WM_UNIT_TYPE" val="a"/>
  <p:tag name="KSO_WM_UNIT_INDEX" val="1"/>
  <p:tag name="KSO_WM_UNIT_ID" val="custom20205081_5*a*1"/>
  <p:tag name="KSO_WM_TEMPLATE_CATEGORY" val="custom"/>
  <p:tag name="KSO_WM_TEMPLATE_INDEX" val="20205081"/>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1"/>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UNIT_TABLE_BEAUTIFY" val="smartTable{384b3735-4963-4c50-8d0e-a69f2bd4fb73}"/>
</p:tagLst>
</file>

<file path=ppt/tags/tag13.xml><?xml version="1.0" encoding="utf-8"?>
<p:tagLst xmlns:p="http://schemas.openxmlformats.org/presentationml/2006/main">
  <p:tag name="ISPRING_PRESENTATION_TITLE" val="PowerPoint 演示文稿"/>
  <p:tag name="KSO_WPP_MARK_KEY" val="dec2a86c-143b-44d8-85d8-84b3b90198dd"/>
  <p:tag name="COMMONDATA" val="eyJoZGlkIjoiMjk0NzFmOGJhZTRlOGFiODdiNDlkNjFiMGQzNDVhOTgifQ=="/>
</p:tagLst>
</file>

<file path=ppt/tags/tag2.xml><?xml version="1.0" encoding="utf-8"?>
<p:tagLst xmlns:p="http://schemas.openxmlformats.org/presentationml/2006/main">
  <p:tag name="KSO_WM_UNIT_ISCONTENTSTITLE" val="0"/>
  <p:tag name="KSO_WM_UNIT_PRESET_TEXT" val="CONTENTS"/>
  <p:tag name="KSO_WM_UNIT_NOCLEAR" val="1"/>
  <p:tag name="KSO_WM_UNIT_VALUE" val="7"/>
  <p:tag name="KSO_WM_UNIT_HIGHLIGHT" val="0"/>
  <p:tag name="KSO_WM_UNIT_COMPATIBLE" val="0"/>
  <p:tag name="KSO_WM_UNIT_DIAGRAM_ISNUMVISUAL" val="0"/>
  <p:tag name="KSO_WM_UNIT_DIAGRAM_ISREFERUNIT" val="0"/>
  <p:tag name="KSO_WM_DIAGRAM_GROUP_CODE" val="l1-1"/>
  <p:tag name="KSO_WM_UNIT_TYPE" val="b"/>
  <p:tag name="KSO_WM_UNIT_INDEX" val="1"/>
  <p:tag name="KSO_WM_UNIT_ID" val="custom20205081_5*b*1"/>
  <p:tag name="KSO_WM_TEMPLATE_CATEGORY" val="custom"/>
  <p:tag name="KSO_WM_TEMPLATE_INDEX" val="20205081"/>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1"/>
</p:tagLst>
</file>

<file path=ppt/tags/tag3.xml><?xml version="1.0" encoding="utf-8"?>
<p:tagLst xmlns:p="http://schemas.openxmlformats.org/presentationml/2006/main">
  <p:tag name="KSO_WM_UNIT_TABLE_BEAUTIFY" val="smartTable{ae3a0745-f9b7-439e-8923-f19381600550}"/>
</p:tagLst>
</file>

<file path=ppt/tags/tag4.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Office 主题">
  <a:themeElements>
    <a:clrScheme name="黑白配">
      <a:dk1>
        <a:srgbClr val="000000"/>
      </a:dk1>
      <a:lt1>
        <a:srgbClr val="FFFFFF"/>
      </a:lt1>
      <a:dk2>
        <a:srgbClr val="17406D"/>
      </a:dk2>
      <a:lt2>
        <a:srgbClr val="DBEFF9"/>
      </a:lt2>
      <a:accent1>
        <a:srgbClr val="262626"/>
      </a:accent1>
      <a:accent2>
        <a:srgbClr val="262626"/>
      </a:accent2>
      <a:accent3>
        <a:srgbClr val="262626"/>
      </a:accent3>
      <a:accent4>
        <a:srgbClr val="262626"/>
      </a:accent4>
      <a:accent5>
        <a:srgbClr val="262626"/>
      </a:accent5>
      <a:accent6>
        <a:srgbClr val="262626"/>
      </a:accent6>
      <a:hlink>
        <a:srgbClr val="262626"/>
      </a:hlink>
      <a:folHlink>
        <a:srgbClr val="262626"/>
      </a:folHlink>
    </a:clrScheme>
    <a:fontScheme name="自定义 6">
      <a:majorFont>
        <a:latin typeface="Arial"/>
        <a:ea typeface="微软雅黑 Light"/>
        <a:cs typeface=""/>
      </a:majorFont>
      <a:minorFont>
        <a:latin typeface="Arial"/>
        <a:ea typeface="微软雅黑 Light"/>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凤舞九天">
      <a:dk1>
        <a:sysClr val="windowText" lastClr="000000"/>
      </a:dk1>
      <a:lt1>
        <a:sysClr val="window" lastClr="FFFFFF"/>
      </a:lt1>
      <a:dk2>
        <a:srgbClr val="004646"/>
      </a:dk2>
      <a:lt2>
        <a:srgbClr val="E1F0FF"/>
      </a:lt2>
      <a:accent1>
        <a:srgbClr val="50742F"/>
      </a:accent1>
      <a:accent2>
        <a:srgbClr val="268868"/>
      </a:accent2>
      <a:accent3>
        <a:srgbClr val="33BD56"/>
      </a:accent3>
      <a:accent4>
        <a:srgbClr val="4BC5B9"/>
      </a:accent4>
      <a:accent5>
        <a:srgbClr val="3163CA"/>
      </a:accent5>
      <a:accent6>
        <a:srgbClr val="4B14AA"/>
      </a:accent6>
      <a:hlink>
        <a:srgbClr val="D9BE02"/>
      </a:hlink>
      <a:folHlink>
        <a:srgbClr val="F900F9"/>
      </a:folHlink>
    </a:clrScheme>
    <a:fontScheme name="自定义 6">
      <a:majorFont>
        <a:latin typeface="Arial"/>
        <a:ea typeface="微软雅黑 Light"/>
        <a:cs typeface=""/>
      </a:majorFont>
      <a:minorFont>
        <a:latin typeface="Arial"/>
        <a:ea typeface="微软雅黑 Light"/>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4030</Words>
  <Application>WPS 演示</Application>
  <PresentationFormat>自定义</PresentationFormat>
  <Paragraphs>346</Paragraphs>
  <Slides>11</Slides>
  <Notes>11</Notes>
  <HiddenSlides>0</HiddenSlides>
  <MMClips>0</MMClips>
  <ScaleCrop>false</ScaleCrop>
  <HeadingPairs>
    <vt:vector size="6" baseType="variant">
      <vt:variant>
        <vt:lpstr>已用的字体</vt:lpstr>
      </vt:variant>
      <vt:variant>
        <vt:i4>18</vt:i4>
      </vt:variant>
      <vt:variant>
        <vt:lpstr>主题</vt:lpstr>
      </vt:variant>
      <vt:variant>
        <vt:i4>2</vt:i4>
      </vt:variant>
      <vt:variant>
        <vt:lpstr>幻灯片标题</vt:lpstr>
      </vt:variant>
      <vt:variant>
        <vt:i4>11</vt:i4>
      </vt:variant>
    </vt:vector>
  </HeadingPairs>
  <TitlesOfParts>
    <vt:vector size="31" baseType="lpstr">
      <vt:lpstr>Arial</vt:lpstr>
      <vt:lpstr>宋体</vt:lpstr>
      <vt:lpstr>Wingdings</vt:lpstr>
      <vt:lpstr>华文细黑</vt:lpstr>
      <vt:lpstr>Segoe UI</vt:lpstr>
      <vt:lpstr>微软雅黑</vt:lpstr>
      <vt:lpstr>黑体</vt:lpstr>
      <vt:lpstr>Impact</vt:lpstr>
      <vt:lpstr>方正兰亭粗黑_GBK</vt:lpstr>
      <vt:lpstr>Times New Roman</vt:lpstr>
      <vt:lpstr>等线</vt:lpstr>
      <vt:lpstr>Wingdings</vt:lpstr>
      <vt:lpstr>仿宋_GB2312</vt:lpstr>
      <vt:lpstr>仿宋</vt:lpstr>
      <vt:lpstr>楷体</vt:lpstr>
      <vt:lpstr>Arial Unicode MS</vt:lpstr>
      <vt:lpstr>微软雅黑 Light</vt:lpstr>
      <vt:lpstr>Calibri</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Sky123.Org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Sky123.Org</dc:creator>
  <cp:lastModifiedBy>李娟</cp:lastModifiedBy>
  <cp:revision>2864</cp:revision>
  <cp:lastPrinted>2020-05-28T08:06:00Z</cp:lastPrinted>
  <dcterms:created xsi:type="dcterms:W3CDTF">2015-10-07T07:01:00Z</dcterms:created>
  <dcterms:modified xsi:type="dcterms:W3CDTF">2026-06-09T08:20:21Z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2052-12.1.0.26895</vt:lpwstr>
  </property>
  <property fmtid="{D5CDD505-2E9C-101B-9397-08002B2CF9AE}" pid="3" name="ICV">
    <vt:lpwstr>3BBC24A737004BFCB6DB4BCA789B9117_13</vt:lpwstr>
  </property>
</Properties>
</file>