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handoutMasterIdLst>
    <p:handoutMasterId r:id="rId14"/>
  </p:handoutMasterIdLst>
  <p:sldIdLst>
    <p:sldId id="281" r:id="rId3"/>
    <p:sldId id="258" r:id="rId4"/>
    <p:sldId id="272" r:id="rId5"/>
    <p:sldId id="315" r:id="rId7"/>
    <p:sldId id="316" r:id="rId8"/>
    <p:sldId id="317" r:id="rId9"/>
    <p:sldId id="276" r:id="rId10"/>
    <p:sldId id="310" r:id="rId11"/>
    <p:sldId id="314" r:id="rId12"/>
    <p:sldId id="300" r:id="rId13"/>
  </p:sldIdLst>
  <p:sldSz cx="12192000" cy="6858000"/>
  <p:notesSz cx="7103745" cy="10234295"/>
  <p:embeddedFontLst>
    <p:embeddedFont>
      <p:font typeface="思源黑体 CN Bold" panose="020B0800000000000000" pitchFamily="34" charset="-122"/>
      <p:bold r:id="rId18"/>
    </p:embeddedFont>
    <p:embeddedFont>
      <p:font typeface="微软雅黑" panose="020B0503020204020204" pitchFamily="34" charset="-122"/>
      <p:regular r:id="rId19"/>
    </p:embeddedFont>
    <p:embeddedFont>
      <p:font typeface="汉仪菱心体简" panose="02010400000101010101" charset="-122"/>
      <p:regular r:id="rId20"/>
    </p:embeddedFont>
    <p:embeddedFont>
      <p:font typeface="思源黑体 CN Normal" panose="020B0400000000000000" pitchFamily="34" charset="-122"/>
      <p:regular r:id="rId21"/>
    </p:embeddedFont>
    <p:embeddedFont>
      <p:font typeface="思源黑体 CN ExtraLight" panose="020B0200000000000000" charset="-122"/>
      <p:regular r:id="rId22"/>
    </p:embeddedFont>
    <p:embeddedFont>
      <p:font typeface="思源黑体 CN Medium" panose="020B0600000000000000" pitchFamily="34" charset="-122"/>
      <p:regular r:id="rId23"/>
    </p:embeddedFont>
    <p:embeddedFont>
      <p:font typeface="Calibri" panose="020F0502020204030204"/>
      <p:regular r:id="rId24"/>
      <p:bold r:id="rId25"/>
      <p:italic r:id="rId26"/>
      <p:boldItalic r:id="rId27"/>
    </p:embeddedFont>
    <p:embeddedFont>
      <p:font typeface="Calibri Light" panose="020F0302020204030204" charset="0"/>
      <p:regular r:id="rId28"/>
      <p:italic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493"/>
    <a:srgbClr val="521B93"/>
    <a:srgbClr val="EBEBEB"/>
    <a:srgbClr val="002060"/>
    <a:srgbClr val="83556C"/>
    <a:srgbClr val="837199"/>
    <a:srgbClr val="133289"/>
    <a:srgbClr val="0075C1"/>
    <a:srgbClr val="0B3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0" autoAdjust="0"/>
    <p:restoredTop sz="94660"/>
  </p:normalViewPr>
  <p:slideViewPr>
    <p:cSldViewPr snapToGrid="0" showGuides="1">
      <p:cViewPr>
        <p:scale>
          <a:sx n="116" d="100"/>
          <a:sy n="116" d="100"/>
        </p:scale>
        <p:origin x="408" y="232"/>
      </p:cViewPr>
      <p:guideLst>
        <p:guide orient="horz" pos="2092"/>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130.xml"/><Relationship Id="rId3" Type="http://schemas.openxmlformats.org/officeDocument/2006/relationships/slide" Target="slides/slide1.xml"/><Relationship Id="rId29" Type="http://schemas.openxmlformats.org/officeDocument/2006/relationships/font" Target="fonts/font12.fntdata"/><Relationship Id="rId28" Type="http://schemas.openxmlformats.org/officeDocument/2006/relationships/font" Target="fonts/font11.fntdata"/><Relationship Id="rId27" Type="http://schemas.openxmlformats.org/officeDocument/2006/relationships/font" Target="fonts/font10.fntdata"/><Relationship Id="rId26" Type="http://schemas.openxmlformats.org/officeDocument/2006/relationships/font" Target="fonts/font9.fntdata"/><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2.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859051436206"/>
          <c:y val="0.0450497642744893"/>
          <c:w val="0.631048764195057"/>
          <c:h val="0.893923520167627"/>
        </c:manualLayout>
      </c:layout>
      <c:barChart>
        <c:barDir val="col"/>
        <c:grouping val="clustered"/>
        <c:varyColors val="0"/>
        <c:ser>
          <c:idx val="0"/>
          <c:order val="0"/>
          <c:tx>
            <c:strRef>
              <c:f>Sheet1!$B$1</c:f>
              <c:strCache>
                <c:ptCount val="1"/>
                <c:pt idx="0">
                  <c:v>系列 1</c:v>
                </c:pt>
              </c:strCache>
            </c:strRef>
          </c:tx>
          <c:spPr>
            <a:solidFill>
              <a:srgbClr val="C84E96"/>
            </a:solidFill>
            <a:ln>
              <a:noFill/>
            </a:ln>
            <a:effectLst/>
          </c:spPr>
          <c:invertIfNegative val="0"/>
          <c:dLbls>
            <c:delete val="1"/>
          </c:dLbls>
          <c:cat>
            <c:strRef>
              <c:f>Sheet1!$A$2</c:f>
              <c:strCache>
                <c:ptCount val="1"/>
                <c:pt idx="0">
                  <c:v>类别 1</c:v>
                </c:pt>
              </c:strCache>
            </c:strRef>
          </c:cat>
          <c:val>
            <c:numRef>
              <c:f>Sheet1!$B$2</c:f>
              <c:numCache>
                <c:formatCode>General</c:formatCode>
                <c:ptCount val="1"/>
                <c:pt idx="0">
                  <c:v>26</c:v>
                </c:pt>
              </c:numCache>
            </c:numRef>
          </c:val>
        </c:ser>
        <c:ser>
          <c:idx val="1"/>
          <c:order val="1"/>
          <c:tx>
            <c:strRef>
              <c:f>Sheet1!$C$1</c:f>
              <c:strCache>
                <c:ptCount val="1"/>
                <c:pt idx="0">
                  <c:v>系列 2</c:v>
                </c:pt>
              </c:strCache>
            </c:strRef>
          </c:tx>
          <c:spPr>
            <a:solidFill>
              <a:schemeClr val="accent2"/>
            </a:solidFill>
            <a:ln>
              <a:noFill/>
            </a:ln>
            <a:effectLst/>
          </c:spPr>
          <c:invertIfNegative val="0"/>
          <c:dPt>
            <c:idx val="0"/>
            <c:invertIfNegative val="0"/>
            <c:bubble3D val="0"/>
            <c:spPr>
              <a:solidFill>
                <a:srgbClr val="9ED8F5"/>
              </a:solidFill>
              <a:ln>
                <a:noFill/>
              </a:ln>
              <a:effectLst/>
            </c:spPr>
          </c:dPt>
          <c:dLbls>
            <c:delete val="1"/>
          </c:dLbls>
          <c:cat>
            <c:strRef>
              <c:f>Sheet1!$A$2</c:f>
              <c:strCache>
                <c:ptCount val="1"/>
                <c:pt idx="0">
                  <c:v>类别 1</c:v>
                </c:pt>
              </c:strCache>
            </c:strRef>
          </c:cat>
          <c:val>
            <c:numRef>
              <c:f>Sheet1!$C$2</c:f>
              <c:numCache>
                <c:formatCode>General</c:formatCode>
                <c:ptCount val="1"/>
                <c:pt idx="0">
                  <c:v>5</c:v>
                </c:pt>
              </c:numCache>
            </c:numRef>
          </c:val>
        </c:ser>
        <c:dLbls>
          <c:showLegendKey val="0"/>
          <c:showVal val="1"/>
          <c:showCatName val="0"/>
          <c:showSerName val="0"/>
          <c:showPercent val="0"/>
          <c:showBubbleSize val="0"/>
        </c:dLbls>
        <c:gapWidth val="260"/>
        <c:overlap val="-32"/>
        <c:axId val="979869263"/>
        <c:axId val="529029596"/>
      </c:barChart>
      <c:catAx>
        <c:axId val="97986926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29029596"/>
        <c:crosses val="autoZero"/>
        <c:auto val="1"/>
        <c:lblAlgn val="ctr"/>
        <c:lblOffset val="100"/>
        <c:noMultiLvlLbl val="0"/>
      </c:catAx>
      <c:valAx>
        <c:axId val="529029596"/>
        <c:scaling>
          <c:orientation val="minMax"/>
        </c:scaling>
        <c:delete val="0"/>
        <c:axPos val="l"/>
        <c:numFmt formatCode="General" sourceLinked="1"/>
        <c:majorTickMark val="out"/>
        <c:minorTickMark val="none"/>
        <c:tickLblPos val="nextTo"/>
        <c:spPr>
          <a:noFill/>
          <a:ln w="3175">
            <a:solidFill>
              <a:schemeClr val="tx1"/>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79869263"/>
        <c:crosses val="autoZero"/>
        <c:crossBetween val="between"/>
      </c:valAx>
      <c:spPr>
        <a:noFill/>
        <a:ln>
          <a:solidFill>
            <a:schemeClr val="tx1"/>
          </a:solidFill>
        </a:ln>
        <a:effectLst/>
      </c:spPr>
    </c:plotArea>
    <c:plotVisOnly val="1"/>
    <c:dispBlanksAs val="gap"/>
    <c:showDLblsOverMax val="0"/>
    <c:extLst>
      <c:ext uri="{0b15fc19-7d7d-44ad-8c2d-2c3a37ce22c3}">
        <chartProps xmlns="https://web.wps.cn/et/2018/main" chartId="{06f19c9e-61c6-45c7-b0de-ade7917aa8d0}"/>
      </c:ext>
    </c:extLst>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712206725735"/>
          <c:y val="0.013732630884201"/>
          <c:w val="0.866792038865382"/>
          <c:h val="0.973178363880197"/>
        </c:manualLayout>
      </c:layout>
      <c:barChart>
        <c:barDir val="col"/>
        <c:grouping val="stacked"/>
        <c:varyColors val="0"/>
        <c:ser>
          <c:idx val="0"/>
          <c:order val="0"/>
          <c:tx>
            <c:strRef>
              <c:f>Sheet1!$B$1</c:f>
              <c:strCache>
                <c:ptCount val="1"/>
                <c:pt idx="0">
                  <c:v>系列 1</c:v>
                </c:pt>
              </c:strCache>
            </c:strRef>
          </c:tx>
          <c:spPr>
            <a:solidFill>
              <a:schemeClr val="bg1"/>
            </a:solidFill>
            <a:ln>
              <a:solidFill>
                <a:schemeClr val="bg1"/>
              </a:solid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0.26</c:v>
                </c:pt>
                <c:pt idx="1">
                  <c:v>0.52</c:v>
                </c:pt>
                <c:pt idx="2">
                  <c:v>0.54</c:v>
                </c:pt>
                <c:pt idx="3">
                  <c:v>0.62</c:v>
                </c:pt>
              </c:numCache>
            </c:numRef>
          </c:val>
        </c:ser>
        <c:ser>
          <c:idx val="1"/>
          <c:order val="1"/>
          <c:tx>
            <c:strRef>
              <c:f>Sheet1!$C$1</c:f>
              <c:strCache>
                <c:ptCount val="1"/>
                <c:pt idx="0">
                  <c:v>系列 2</c:v>
                </c:pt>
              </c:strCache>
            </c:strRef>
          </c:tx>
          <c:spPr>
            <a:solidFill>
              <a:srgbClr val="C84E96"/>
            </a:solidFill>
            <a:ln>
              <a:solidFill>
                <a:schemeClr val="bg1"/>
              </a:solid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0.74</c:v>
                </c:pt>
                <c:pt idx="1">
                  <c:v>0.48</c:v>
                </c:pt>
                <c:pt idx="2">
                  <c:v>0.46</c:v>
                </c:pt>
                <c:pt idx="3">
                  <c:v>0.38</c:v>
                </c:pt>
              </c:numCache>
            </c:numRef>
          </c:val>
        </c:ser>
        <c:ser>
          <c:idx val="2"/>
          <c:order val="2"/>
          <c:tx>
            <c:strRef>
              <c:f>Sheet1!$D$1</c:f>
              <c:strCache>
                <c:ptCount val="1"/>
                <c:pt idx="0">
                  <c:v>系列 3</c:v>
                </c:pt>
              </c:strCache>
            </c:strRef>
          </c:tx>
          <c:spPr>
            <a:solidFill>
              <a:schemeClr val="accent3"/>
            </a:solidFill>
            <a:ln>
              <a:solidFill>
                <a:schemeClr val="bg1"/>
              </a:solidFill>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0</c:v>
                </c:pt>
                <c:pt idx="1">
                  <c:v>0</c:v>
                </c:pt>
                <c:pt idx="2">
                  <c:v>0</c:v>
                </c:pt>
                <c:pt idx="3">
                  <c:v>0</c:v>
                </c:pt>
              </c:numCache>
            </c:numRef>
          </c:val>
        </c:ser>
        <c:dLbls>
          <c:showLegendKey val="0"/>
          <c:showVal val="0"/>
          <c:showCatName val="0"/>
          <c:showSerName val="0"/>
          <c:showPercent val="0"/>
          <c:showBubbleSize val="0"/>
        </c:dLbls>
        <c:gapWidth val="246"/>
        <c:overlap val="100"/>
        <c:axId val="507120225"/>
        <c:axId val="894289015"/>
      </c:barChart>
      <c:catAx>
        <c:axId val="507120225"/>
        <c:scaling>
          <c:orientation val="minMax"/>
        </c:scaling>
        <c:delete val="1"/>
        <c:axPos val="b"/>
        <c:numFmt formatCode="General" sourceLinked="0"/>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94289015"/>
        <c:crossesAt val="0"/>
        <c:auto val="1"/>
        <c:lblAlgn val="ctr"/>
        <c:lblOffset val="100"/>
        <c:noMultiLvlLbl val="0"/>
      </c:catAx>
      <c:valAx>
        <c:axId val="894289015"/>
        <c:scaling>
          <c:orientation val="minMax"/>
          <c:max val="1"/>
          <c:min val="0"/>
        </c:scaling>
        <c:delete val="0"/>
        <c:axPos val="l"/>
        <c:numFmt formatCode="General" sourceLinked="1"/>
        <c:majorTickMark val="out"/>
        <c:minorTickMark val="none"/>
        <c:tickLblPos val="nextTo"/>
        <c:spPr>
          <a:noFill/>
          <a:ln>
            <a:solidFill>
              <a:schemeClr val="tx1"/>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07120225"/>
        <c:crosses val="autoZero"/>
        <c:crossBetween val="between"/>
      </c:valAx>
      <c:spPr>
        <a:noFill/>
        <a:ln>
          <a:noFill/>
        </a:ln>
        <a:effectLst/>
      </c:spPr>
    </c:plotArea>
    <c:plotVisOnly val="1"/>
    <c:dispBlanksAs val="gap"/>
    <c:showDLblsOverMax val="0"/>
    <c:extLst>
      <c:ext uri="{0b15fc19-7d7d-44ad-8c2d-2c3a37ce22c3}">
        <chartProps xmlns="https://web.wps.cn/et/2018/main" chartId="{4aafc32a-4b58-43c2-a266-1def7161e404}"/>
      </c:ext>
    </c:extLst>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84590566907359"/>
          <c:y val="0.0506236243580337"/>
          <c:w val="0.931705505524092"/>
          <c:h val="0.869474933254227"/>
        </c:manualLayout>
      </c:layout>
      <c:barChart>
        <c:barDir val="col"/>
        <c:grouping val="clustered"/>
        <c:varyColors val="0"/>
        <c:ser>
          <c:idx val="0"/>
          <c:order val="0"/>
          <c:tx>
            <c:strRef>
              <c:f>Sheet1!$B$1</c:f>
              <c:strCache>
                <c:ptCount val="1"/>
                <c:pt idx="0">
                  <c:v>系列 1</c:v>
                </c:pt>
              </c:strCache>
            </c:strRef>
          </c:tx>
          <c:spPr>
            <a:solidFill>
              <a:srgbClr val="C84E96"/>
            </a:solidFill>
            <a:ln>
              <a:noFill/>
            </a:ln>
            <a:effectLst/>
          </c:spPr>
          <c:invertIfNegative val="0"/>
          <c:dLbls>
            <c:delete val="1"/>
          </c:dLbls>
          <c:cat>
            <c:strRef>
              <c:f>Sheet1!$A$2</c:f>
              <c:strCache>
                <c:ptCount val="1"/>
                <c:pt idx="0">
                  <c:v>类别 1</c:v>
                </c:pt>
              </c:strCache>
            </c:strRef>
          </c:cat>
          <c:val>
            <c:numRef>
              <c:f>Sheet1!$B$2</c:f>
              <c:numCache>
                <c:formatCode>General</c:formatCode>
                <c:ptCount val="1"/>
                <c:pt idx="0">
                  <c:v>1</c:v>
                </c:pt>
              </c:numCache>
            </c:numRef>
          </c:val>
        </c:ser>
        <c:ser>
          <c:idx val="1"/>
          <c:order val="1"/>
          <c:tx>
            <c:strRef>
              <c:f>Sheet1!$C$1</c:f>
              <c:strCache>
                <c:ptCount val="1"/>
                <c:pt idx="0">
                  <c:v>系列 2</c:v>
                </c:pt>
              </c:strCache>
            </c:strRef>
          </c:tx>
          <c:spPr>
            <a:solidFill>
              <a:srgbClr val="9ED8F5"/>
            </a:solidFill>
            <a:ln>
              <a:noFill/>
            </a:ln>
            <a:effectLst/>
          </c:spPr>
          <c:invertIfNegative val="0"/>
          <c:dLbls>
            <c:delete val="1"/>
          </c:dLbls>
          <c:cat>
            <c:strRef>
              <c:f>Sheet1!$A$2</c:f>
              <c:strCache>
                <c:ptCount val="1"/>
                <c:pt idx="0">
                  <c:v>类别 1</c:v>
                </c:pt>
              </c:strCache>
            </c:strRef>
          </c:cat>
          <c:val>
            <c:numRef>
              <c:f>Sheet1!$C$2</c:f>
              <c:numCache>
                <c:formatCode>General</c:formatCode>
                <c:ptCount val="1"/>
                <c:pt idx="0">
                  <c:v>0.81</c:v>
                </c:pt>
              </c:numCache>
            </c:numRef>
          </c:val>
        </c:ser>
        <c:ser>
          <c:idx val="2"/>
          <c:order val="2"/>
          <c:tx>
            <c:strRef>
              <c:f>Sheet1!$D$1</c:f>
              <c:strCache>
                <c:ptCount val="1"/>
                <c:pt idx="0">
                  <c:v>系列 3</c:v>
                </c:pt>
              </c:strCache>
            </c:strRef>
          </c:tx>
          <c:spPr>
            <a:solidFill>
              <a:sysClr val="window" lastClr="FFFFFF">
                <a:lumMod val="50000"/>
              </a:sysClr>
            </a:solidFill>
            <a:ln>
              <a:noFill/>
            </a:ln>
            <a:effectLst/>
          </c:spPr>
          <c:invertIfNegative val="0"/>
          <c:dLbls>
            <c:delete val="1"/>
          </c:dLbls>
          <c:cat>
            <c:strRef>
              <c:f>Sheet1!$A$2</c:f>
              <c:strCache>
                <c:ptCount val="1"/>
                <c:pt idx="0">
                  <c:v>类别 1</c:v>
                </c:pt>
              </c:strCache>
            </c:strRef>
          </c:cat>
          <c:val>
            <c:numRef>
              <c:f>Sheet1!$D$2</c:f>
              <c:numCache>
                <c:formatCode>General</c:formatCode>
                <c:ptCount val="1"/>
                <c:pt idx="0">
                  <c:v>0.67</c:v>
                </c:pt>
              </c:numCache>
            </c:numRef>
          </c:val>
        </c:ser>
        <c:ser>
          <c:idx val="3"/>
          <c:order val="3"/>
          <c:tx>
            <c:strRef>
              <c:f>Sheet1!$E$1</c:f>
              <c:strCache>
                <c:ptCount val="1"/>
                <c:pt idx="0">
                  <c:v>系列4</c:v>
                </c:pt>
              </c:strCache>
            </c:strRef>
          </c:tx>
          <c:spPr>
            <a:solidFill>
              <a:sysClr val="window" lastClr="FFFFFF">
                <a:lumMod val="75000"/>
              </a:sysClr>
            </a:solidFill>
            <a:ln>
              <a:noFill/>
            </a:ln>
            <a:effectLst/>
          </c:spPr>
          <c:invertIfNegative val="0"/>
          <c:dLbls>
            <c:delete val="1"/>
          </c:dLbls>
          <c:cat>
            <c:strRef>
              <c:f>Sheet1!$A$2</c:f>
              <c:strCache>
                <c:ptCount val="1"/>
                <c:pt idx="0">
                  <c:v>类别 1</c:v>
                </c:pt>
              </c:strCache>
            </c:strRef>
          </c:cat>
          <c:val>
            <c:numRef>
              <c:f>Sheet1!$E$2</c:f>
              <c:numCache>
                <c:formatCode>General</c:formatCode>
                <c:ptCount val="1"/>
                <c:pt idx="0">
                  <c:v>0.97</c:v>
                </c:pt>
              </c:numCache>
            </c:numRef>
          </c:val>
        </c:ser>
        <c:ser>
          <c:idx val="4"/>
          <c:order val="4"/>
          <c:tx>
            <c:strRef>
              <c:f>Sheet1!$F$1</c:f>
              <c:strCache>
                <c:ptCount val="1"/>
                <c:pt idx="0">
                  <c:v>系列5</c:v>
                </c:pt>
              </c:strCache>
            </c:strRef>
          </c:tx>
          <c:spPr>
            <a:solidFill>
              <a:srgbClr val="A5A5A5">
                <a:lumMod val="20000"/>
                <a:lumOff val="80000"/>
              </a:srgbClr>
            </a:solidFill>
            <a:ln>
              <a:noFill/>
            </a:ln>
            <a:effectLst/>
          </c:spPr>
          <c:invertIfNegative val="0"/>
          <c:dLbls>
            <c:delete val="1"/>
          </c:dLbls>
          <c:cat>
            <c:strRef>
              <c:f>Sheet1!$A$2</c:f>
              <c:strCache>
                <c:ptCount val="1"/>
                <c:pt idx="0">
                  <c:v>类别 1</c:v>
                </c:pt>
              </c:strCache>
            </c:strRef>
          </c:cat>
          <c:val>
            <c:numRef>
              <c:f>Sheet1!$F$2</c:f>
              <c:numCache>
                <c:formatCode>General</c:formatCode>
                <c:ptCount val="1"/>
                <c:pt idx="0">
                  <c:v>0.85</c:v>
                </c:pt>
              </c:numCache>
            </c:numRef>
          </c:val>
        </c:ser>
        <c:dLbls>
          <c:showLegendKey val="0"/>
          <c:showVal val="1"/>
          <c:showCatName val="0"/>
          <c:showSerName val="0"/>
          <c:showPercent val="0"/>
          <c:showBubbleSize val="0"/>
        </c:dLbls>
        <c:gapWidth val="219"/>
        <c:overlap val="-27"/>
        <c:axId val="23210478"/>
        <c:axId val="721082715"/>
      </c:barChart>
      <c:catAx>
        <c:axId val="23210478"/>
        <c:scaling>
          <c:orientation val="minMax"/>
        </c:scaling>
        <c:delete val="1"/>
        <c:axPos val="b"/>
        <c:majorGridlines>
          <c:spPr>
            <a:ln w="6350" cap="flat" cmpd="sng" algn="ctr">
              <a:solidFill>
                <a:schemeClr val="tx1">
                  <a:lumMod val="50000"/>
                  <a:lumOff val="50000"/>
                  <a:alpha val="20000"/>
                </a:schemeClr>
              </a:solidFill>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21082715"/>
        <c:crosses val="autoZero"/>
        <c:auto val="1"/>
        <c:lblAlgn val="ctr"/>
        <c:lblOffset val="100"/>
        <c:noMultiLvlLbl val="0"/>
      </c:catAx>
      <c:valAx>
        <c:axId val="721082715"/>
        <c:scaling>
          <c:orientation val="minMax"/>
        </c:scaling>
        <c:delete val="0"/>
        <c:axPos val="l"/>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3210478"/>
        <c:crosses val="autoZero"/>
        <c:crossBetween val="between"/>
      </c:valAx>
      <c:spPr>
        <a:noFill/>
        <a:ln w="12700" cmpd="sng">
          <a:solidFill>
            <a:sysClr val="windowText" lastClr="000000"/>
          </a:solidFill>
          <a:prstDash val="solid"/>
        </a:ln>
        <a:effectLst/>
      </c:spPr>
    </c:plotArea>
    <c:plotVisOnly val="1"/>
    <c:dispBlanksAs val="gap"/>
    <c:showDLblsOverMax val="0"/>
    <c:extLst>
      <c:ext uri="{0b15fc19-7d7d-44ad-8c2d-2c3a37ce22c3}">
        <chartProps xmlns="https://web.wps.cn/et/2018/main" chartId="{940a0e64-6e98-44f4-8f9b-f20fd5d7562e}"/>
      </c:ext>
    </c:extLst>
  </c:chart>
  <c:spPr>
    <a:solidFill>
      <a:schemeClr val="bg1"/>
    </a:solidFill>
    <a:ln w="6350" cap="flat" cmpd="sng" algn="ctr">
      <a:no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bg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dk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1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bg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dk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09D8B0-FEF7-4B22-9F02-091299342B16}" type="slidenum">
              <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尼莫地平口服溶液ppt模板-02"/>
          <p:cNvPicPr>
            <a:picLocks noChangeAspect="1"/>
          </p:cNvPicPr>
          <p:nvPr userDrawn="1"/>
        </p:nvPicPr>
        <p:blipFill>
          <a:blip r:embed="rId2"/>
          <a:stretch>
            <a:fillRect/>
          </a:stretch>
        </p:blipFill>
        <p:spPr>
          <a:xfrm>
            <a:off x="0" y="10795"/>
            <a:ext cx="12340074" cy="6948000"/>
          </a:xfrm>
          <a:prstGeom prst="rect">
            <a:avLst/>
          </a:prstGeom>
        </p:spPr>
      </p:pic>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尼莫地平口服溶液ppt模板-02"/>
          <p:cNvPicPr>
            <a:picLocks noChangeAspect="1"/>
          </p:cNvPicPr>
          <p:nvPr userDrawn="1"/>
        </p:nvPicPr>
        <p:blipFill>
          <a:blip r:embed="rId2"/>
          <a:stretch>
            <a:fillRect/>
          </a:stretch>
        </p:blipFill>
        <p:spPr>
          <a:xfrm>
            <a:off x="0" y="10795"/>
            <a:ext cx="12340074" cy="6948000"/>
          </a:xfrm>
          <a:prstGeom prst="rect">
            <a:avLst/>
          </a:prstGeom>
        </p:spPr>
      </p:pic>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7" name="图片 6" descr="尼莫地平口服溶液ppt模板-02"/>
          <p:cNvPicPr>
            <a:picLocks noChangeAspect="1"/>
          </p:cNvPicPr>
          <p:nvPr userDrawn="1"/>
        </p:nvPicPr>
        <p:blipFill>
          <a:blip r:embed="rId11"/>
          <a:stretch>
            <a:fillRect/>
          </a:stretch>
        </p:blipFill>
        <p:spPr>
          <a:xfrm>
            <a:off x="0" y="10795"/>
            <a:ext cx="12340074" cy="694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4" Type="http://schemas.openxmlformats.org/officeDocument/2006/relationships/notesSlide" Target="../notesSlides/notesSlide8.xml"/><Relationship Id="rId23" Type="http://schemas.openxmlformats.org/officeDocument/2006/relationships/slideLayout" Target="../slideLayouts/slideLayout2.xml"/><Relationship Id="rId22" Type="http://schemas.openxmlformats.org/officeDocument/2006/relationships/image" Target="../media/image5.png"/><Relationship Id="rId21" Type="http://schemas.openxmlformats.org/officeDocument/2006/relationships/image" Target="../media/image3.png"/><Relationship Id="rId20" Type="http://schemas.openxmlformats.org/officeDocument/2006/relationships/tags" Target="../tags/tag129.xml"/><Relationship Id="rId2" Type="http://schemas.openxmlformats.org/officeDocument/2006/relationships/tags" Target="../tags/tag111.xml"/><Relationship Id="rId19" Type="http://schemas.openxmlformats.org/officeDocument/2006/relationships/tags" Target="../tags/tag128.xml"/><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7" Type="http://schemas.openxmlformats.org/officeDocument/2006/relationships/slideLayout" Target="../slideLayouts/slideLayout2.xml"/><Relationship Id="rId26" Type="http://schemas.openxmlformats.org/officeDocument/2006/relationships/image" Target="../media/image5.png"/><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4.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9" Type="http://schemas.openxmlformats.org/officeDocument/2006/relationships/notesSlide" Target="../notesSlides/notesSlide1.xml"/><Relationship Id="rId18" Type="http://schemas.openxmlformats.org/officeDocument/2006/relationships/slideLayout" Target="../slideLayouts/slideLayout2.xml"/><Relationship Id="rId17" Type="http://schemas.openxmlformats.org/officeDocument/2006/relationships/image" Target="../media/image5.png"/><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image" Target="../media/image9.svg"/><Relationship Id="rId11" Type="http://schemas.openxmlformats.org/officeDocument/2006/relationships/image" Target="../media/image8.png"/><Relationship Id="rId10" Type="http://schemas.openxmlformats.org/officeDocument/2006/relationships/image" Target="../media/image7.svg"/><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1" Type="http://schemas.openxmlformats.org/officeDocument/2006/relationships/notesSlide" Target="../notesSlides/notesSlide2.xml"/><Relationship Id="rId20" Type="http://schemas.openxmlformats.org/officeDocument/2006/relationships/slideLayout" Target="../slideLayouts/slideLayout2.xml"/><Relationship Id="rId2" Type="http://schemas.openxmlformats.org/officeDocument/2006/relationships/tags" Target="../tags/tag41.xml"/><Relationship Id="rId19" Type="http://schemas.openxmlformats.org/officeDocument/2006/relationships/image" Target="../media/image5.png"/><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5.png"/><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4" Type="http://schemas.openxmlformats.org/officeDocument/2006/relationships/notesSlide" Target="../notesSlides/notesSlide4.xml"/><Relationship Id="rId13" Type="http://schemas.openxmlformats.org/officeDocument/2006/relationships/slideLayout" Target="../slideLayouts/slideLayout2.xml"/><Relationship Id="rId12" Type="http://schemas.openxmlformats.org/officeDocument/2006/relationships/themeOverride" Target="../theme/themeOverride1.xml"/><Relationship Id="rId11" Type="http://schemas.openxmlformats.org/officeDocument/2006/relationships/image" Target="../media/image5.png"/><Relationship Id="rId10" Type="http://schemas.openxmlformats.org/officeDocument/2006/relationships/tags" Target="../tags/tag7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0" Type="http://schemas.openxmlformats.org/officeDocument/2006/relationships/notesSlide" Target="../notesSlides/notesSlide5.xml"/><Relationship Id="rId3" Type="http://schemas.openxmlformats.org/officeDocument/2006/relationships/tags" Target="../tags/tag73.xml"/><Relationship Id="rId29" Type="http://schemas.openxmlformats.org/officeDocument/2006/relationships/slideLayout" Target="../slideLayouts/slideLayout2.xml"/><Relationship Id="rId28" Type="http://schemas.openxmlformats.org/officeDocument/2006/relationships/image" Target="../media/image5.png"/><Relationship Id="rId27" Type="http://schemas.openxmlformats.org/officeDocument/2006/relationships/tags" Target="../tags/tag97.xml"/><Relationship Id="rId26" Type="http://schemas.openxmlformats.org/officeDocument/2006/relationships/tags" Target="../tags/tag96.xml"/><Relationship Id="rId25" Type="http://schemas.openxmlformats.org/officeDocument/2006/relationships/tags" Target="../tags/tag95.xml"/><Relationship Id="rId24" Type="http://schemas.openxmlformats.org/officeDocument/2006/relationships/tags" Target="../tags/tag94.xml"/><Relationship Id="rId23" Type="http://schemas.openxmlformats.org/officeDocument/2006/relationships/tags" Target="../tags/tag93.xml"/><Relationship Id="rId22" Type="http://schemas.openxmlformats.org/officeDocument/2006/relationships/tags" Target="../tags/tag92.xml"/><Relationship Id="rId21" Type="http://schemas.openxmlformats.org/officeDocument/2006/relationships/tags" Target="../tags/tag91.xml"/><Relationship Id="rId20" Type="http://schemas.openxmlformats.org/officeDocument/2006/relationships/tags" Target="../tags/tag90.xml"/><Relationship Id="rId2" Type="http://schemas.openxmlformats.org/officeDocument/2006/relationships/chart" Target="../charts/chart3.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chart" Target="../charts/chart2.xml"/></Relationships>
</file>

<file path=ppt/slides/_rels/slide8.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3" Type="http://schemas.openxmlformats.org/officeDocument/2006/relationships/notesSlide" Target="../notesSlides/notesSlide6.xml"/><Relationship Id="rId12" Type="http://schemas.openxmlformats.org/officeDocument/2006/relationships/slideLayout" Target="../slideLayouts/slideLayout2.xml"/><Relationship Id="rId11" Type="http://schemas.openxmlformats.org/officeDocument/2006/relationships/image" Target="../media/image5.png"/><Relationship Id="rId10" Type="http://schemas.openxmlformats.org/officeDocument/2006/relationships/tags" Target="../tags/tag107.xml"/><Relationship Id="rId1" Type="http://schemas.openxmlformats.org/officeDocument/2006/relationships/tags" Target="../tags/tag98.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tags" Target="../tags/tag109.xml"/><Relationship Id="rId1" Type="http://schemas.openxmlformats.org/officeDocument/2006/relationships/tags" Target="../tags/tag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231505" y="0"/>
            <a:ext cx="4100830" cy="6800850"/>
          </a:xfrm>
          <a:prstGeom prst="rect">
            <a:avLst/>
          </a:prstGeom>
          <a:gradFill>
            <a:gsLst>
              <a:gs pos="0">
                <a:srgbClr val="54C3F1"/>
              </a:gs>
              <a:gs pos="100000">
                <a:srgbClr val="005BAC"/>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descr="7b0a2020202022776f7264617274223a2022220a7d0a"/>
          <p:cNvSpPr txBox="1"/>
          <p:nvPr/>
        </p:nvSpPr>
        <p:spPr>
          <a:xfrm>
            <a:off x="639445" y="1694815"/>
            <a:ext cx="6278880" cy="1014730"/>
          </a:xfrm>
          <a:prstGeom prst="rect">
            <a:avLst/>
          </a:prstGeom>
          <a:noFill/>
        </p:spPr>
        <p:txBody>
          <a:bodyPr wrap="none" rtlCol="0">
            <a:spAutoFit/>
            <a:scene3d>
              <a:camera prst="orthographicFront"/>
              <a:lightRig rig="threePt" dir="t"/>
            </a:scene3d>
          </a:bodyPr>
          <a:lstStyle/>
          <a:p>
            <a:r>
              <a:rPr lang="zh-CN" altLang="en-US" sz="6000" b="1" dirty="0">
                <a:ln w="15875"/>
                <a:solidFill>
                  <a:schemeClr val="accent1">
                    <a:lumMod val="75000"/>
                  </a:schemeClr>
                </a:solidFill>
                <a:effectLst/>
                <a:latin typeface="思源黑体 CN Bold" panose="020B0800000000000000" pitchFamily="34" charset="-122"/>
                <a:ea typeface="思源黑体 CN Bold" panose="020B0800000000000000" pitchFamily="34" charset="-122"/>
                <a:cs typeface="微软雅黑" panose="020B0503020204020204" pitchFamily="34" charset="-122"/>
                <a:sym typeface="汉仪菱心体简" panose="02010400000101010101" charset="-122"/>
              </a:rPr>
              <a:t>尼莫地平口服溶液</a:t>
            </a:r>
            <a:endParaRPr lang="zh-CN" altLang="en-US" sz="6000" b="1" dirty="0">
              <a:ln w="15875"/>
              <a:solidFill>
                <a:schemeClr val="accent1">
                  <a:lumMod val="75000"/>
                </a:schemeClr>
              </a:solidFill>
              <a:effectLst/>
              <a:latin typeface="思源黑体 CN Bold" panose="020B0800000000000000" pitchFamily="34" charset="-122"/>
              <a:ea typeface="思源黑体 CN Bold" panose="020B0800000000000000" pitchFamily="34" charset="-122"/>
              <a:cs typeface="微软雅黑" panose="020B0503020204020204" pitchFamily="34" charset="-122"/>
              <a:sym typeface="汉仪菱心体简" panose="02010400000101010101" charset="-122"/>
            </a:endParaRPr>
          </a:p>
        </p:txBody>
      </p:sp>
      <p:sp>
        <p:nvSpPr>
          <p:cNvPr id="2" name="文本框 1"/>
          <p:cNvSpPr txBox="1"/>
          <p:nvPr/>
        </p:nvSpPr>
        <p:spPr>
          <a:xfrm>
            <a:off x="8512810" y="5988685"/>
            <a:ext cx="3437255" cy="347345"/>
          </a:xfrm>
          <a:prstGeom prst="rect">
            <a:avLst/>
          </a:prstGeom>
          <a:noFill/>
        </p:spPr>
        <p:txBody>
          <a:bodyPr wrap="square" rtlCol="0">
            <a:noAutofit/>
          </a:bodyPr>
          <a:lstStyle/>
          <a:p>
            <a:pPr algn="dist"/>
            <a:r>
              <a:rPr lang="zh-CN" altLang="en-US" sz="16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浙江国镜药业有限公司</a:t>
            </a:r>
            <a:endParaRPr kumimoji="1" lang="zh-CN" altLang="en-US" sz="16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pic>
        <p:nvPicPr>
          <p:cNvPr id="6" name="图片 5" descr="文本&#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9085" y="5868035"/>
            <a:ext cx="2334260" cy="689610"/>
          </a:xfrm>
          <a:prstGeom prst="rect">
            <a:avLst/>
          </a:prstGeom>
        </p:spPr>
      </p:pic>
      <p:sp>
        <p:nvSpPr>
          <p:cNvPr id="4" name="文本框 3"/>
          <p:cNvSpPr txBox="1"/>
          <p:nvPr/>
        </p:nvSpPr>
        <p:spPr>
          <a:xfrm>
            <a:off x="770255" y="3315970"/>
            <a:ext cx="6993255" cy="1198880"/>
          </a:xfrm>
          <a:prstGeom prst="rect">
            <a:avLst/>
          </a:prstGeom>
          <a:noFill/>
        </p:spPr>
        <p:txBody>
          <a:bodyPr wrap="square" rtlCol="0">
            <a:spAutoFit/>
          </a:bodyPr>
          <a:lstStyle/>
          <a:p>
            <a:pPr indent="0" fontAlgn="auto">
              <a:lnSpc>
                <a:spcPct val="150000"/>
              </a:lnSpc>
            </a:pPr>
            <a:r>
              <a:rPr lang="zh-CN" altLang="en-US" sz="1600" b="1"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提供临床</a:t>
            </a:r>
            <a:r>
              <a:rPr lang="zh-CN" altLang="en-US" sz="16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给药新途径，全程口服</a:t>
            </a:r>
            <a:r>
              <a:rPr lang="zh-CN" altLang="en-US" sz="1600" b="1"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替换传统序贯疗法，患者更获益</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50000"/>
              </a:lnSpc>
            </a:pPr>
            <a:r>
              <a:rPr lang="zh-CN" altLang="en-US" sz="16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可解决</a:t>
            </a:r>
            <a:r>
              <a:rPr lang="zh-CN" altLang="en-US" sz="1600" b="1"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昏迷、吞咽困难、酒精过敏等</a:t>
            </a:r>
            <a:r>
              <a:rPr lang="zh-CN" altLang="en-US" sz="16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特殊人群用药问题</a:t>
            </a:r>
            <a:endParaRPr lang="zh-CN" altLang="en-US" sz="16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a:p>
            <a:pPr indent="0" fontAlgn="auto">
              <a:lnSpc>
                <a:spcPct val="150000"/>
              </a:lnSpc>
            </a:pPr>
            <a:r>
              <a:rPr lang="zh-CN" altLang="en-US" sz="16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药械一体化包装设计</a:t>
            </a:r>
            <a:r>
              <a:rPr lang="zh-CN" altLang="en-US" sz="1600" b="1"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，配备无菌避光注射器，给药更安全</a:t>
            </a:r>
            <a:endParaRPr lang="zh-CN" altLang="en-US" sz="1600" b="1"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grpSp>
        <p:nvGrpSpPr>
          <p:cNvPr id="10" name="组合 9"/>
          <p:cNvGrpSpPr/>
          <p:nvPr/>
        </p:nvGrpSpPr>
        <p:grpSpPr>
          <a:xfrm>
            <a:off x="7647940" y="1363980"/>
            <a:ext cx="3926017" cy="3032554"/>
            <a:chOff x="10108" y="2723"/>
            <a:chExt cx="7600" cy="6219"/>
          </a:xfrm>
        </p:grpSpPr>
        <p:pic>
          <p:nvPicPr>
            <p:cNvPr id="14" name="图片 13"/>
            <p:cNvPicPr>
              <a:picLocks noChangeAspect="1"/>
            </p:cNvPicPr>
            <p:nvPr/>
          </p:nvPicPr>
          <p:blipFill>
            <a:blip r:embed="rId2"/>
            <a:stretch>
              <a:fillRect/>
            </a:stretch>
          </p:blipFill>
          <p:spPr>
            <a:xfrm>
              <a:off x="10108" y="2723"/>
              <a:ext cx="6144" cy="5996"/>
            </a:xfrm>
            <a:prstGeom prst="rect">
              <a:avLst/>
            </a:prstGeom>
          </p:spPr>
        </p:pic>
        <p:grpSp>
          <p:nvGrpSpPr>
            <p:cNvPr id="13" name="组合 12"/>
            <p:cNvGrpSpPr/>
            <p:nvPr/>
          </p:nvGrpSpPr>
          <p:grpSpPr>
            <a:xfrm>
              <a:off x="14166" y="5096"/>
              <a:ext cx="3542" cy="3846"/>
              <a:chOff x="16659" y="4767"/>
              <a:chExt cx="3388" cy="3391"/>
            </a:xfrm>
          </p:grpSpPr>
          <p:pic>
            <p:nvPicPr>
              <p:cNvPr id="102" name="图片 101"/>
              <p:cNvPicPr>
                <a:picLocks noChangeAspect="1"/>
              </p:cNvPicPr>
              <p:nvPr/>
            </p:nvPicPr>
            <p:blipFill>
              <a:blip r:embed="rId3"/>
              <a:stretch>
                <a:fillRect/>
              </a:stretch>
            </p:blipFill>
            <p:spPr>
              <a:xfrm>
                <a:off x="17303" y="4767"/>
                <a:ext cx="624" cy="2827"/>
              </a:xfrm>
              <a:prstGeom prst="rect">
                <a:avLst/>
              </a:prstGeom>
              <a:noFill/>
              <a:ln w="9525">
                <a:noFill/>
              </a:ln>
            </p:spPr>
          </p:pic>
          <p:sp>
            <p:nvSpPr>
              <p:cNvPr id="9" name="文本框 8"/>
              <p:cNvSpPr txBox="1"/>
              <p:nvPr/>
            </p:nvSpPr>
            <p:spPr>
              <a:xfrm>
                <a:off x="16659" y="7704"/>
                <a:ext cx="3388" cy="454"/>
              </a:xfrm>
              <a:prstGeom prst="rect">
                <a:avLst/>
              </a:prstGeom>
              <a:noFill/>
            </p:spPr>
            <p:txBody>
              <a:bodyPr wrap="square" rtlCol="0">
                <a:noAutofit/>
              </a:bodyPr>
              <a:lstStyle/>
              <a:p>
                <a:r>
                  <a:rPr lang="zh-CN" altLang="en-US" sz="14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无菌避光注射器*12</a:t>
                </a:r>
                <a:endParaRPr lang="zh-CN" altLang="en-US" sz="14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pic>
            <p:nvPicPr>
              <p:cNvPr id="11" name="图片 10"/>
              <p:cNvPicPr>
                <a:picLocks noChangeAspect="1"/>
              </p:cNvPicPr>
              <p:nvPr>
                <p:custDataLst>
                  <p:tags r:id="rId4"/>
                </p:custDataLst>
              </p:nvPr>
            </p:nvPicPr>
            <p:blipFill>
              <a:blip r:embed="rId3"/>
              <a:stretch>
                <a:fillRect/>
              </a:stretch>
            </p:blipFill>
            <p:spPr>
              <a:xfrm>
                <a:off x="17927" y="4767"/>
                <a:ext cx="624" cy="2827"/>
              </a:xfrm>
              <a:prstGeom prst="rect">
                <a:avLst/>
              </a:prstGeom>
              <a:noFill/>
              <a:ln w="9525">
                <a:noFill/>
              </a:ln>
            </p:spPr>
          </p:pic>
          <p:pic>
            <p:nvPicPr>
              <p:cNvPr id="12" name="图片 11"/>
              <p:cNvPicPr>
                <a:picLocks noChangeAspect="1"/>
              </p:cNvPicPr>
              <p:nvPr>
                <p:custDataLst>
                  <p:tags r:id="rId5"/>
                </p:custDataLst>
              </p:nvPr>
            </p:nvPicPr>
            <p:blipFill>
              <a:blip r:embed="rId3"/>
              <a:stretch>
                <a:fillRect/>
              </a:stretch>
            </p:blipFill>
            <p:spPr>
              <a:xfrm>
                <a:off x="18572" y="4767"/>
                <a:ext cx="624" cy="2827"/>
              </a:xfrm>
              <a:prstGeom prst="rect">
                <a:avLst/>
              </a:prstGeom>
              <a:noFill/>
              <a:ln w="9525">
                <a:noFill/>
              </a:ln>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custDataLst>
              <p:tags r:id="rId1"/>
            </p:custDataLst>
          </p:nvPr>
        </p:nvGrpSpPr>
        <p:grpSpPr>
          <a:xfrm>
            <a:off x="0" y="236855"/>
            <a:ext cx="5894705" cy="583565"/>
            <a:chOff x="0" y="373"/>
            <a:chExt cx="9283" cy="919"/>
          </a:xfrm>
        </p:grpSpPr>
        <p:grpSp>
          <p:nvGrpSpPr>
            <p:cNvPr id="4" name="组合 3"/>
            <p:cNvGrpSpPr/>
            <p:nvPr/>
          </p:nvGrpSpPr>
          <p:grpSpPr>
            <a:xfrm>
              <a:off x="0" y="437"/>
              <a:ext cx="801" cy="775"/>
              <a:chOff x="12708" y="1946"/>
              <a:chExt cx="3324" cy="1254"/>
            </a:xfrm>
          </p:grpSpPr>
          <p:sp>
            <p:nvSpPr>
              <p:cNvPr id="5" name="矩形 4"/>
              <p:cNvSpPr/>
              <p:nvPr userDrawn="1"/>
            </p:nvSpPr>
            <p:spPr>
              <a:xfrm rot="10800000">
                <a:off x="14900" y="1946"/>
                <a:ext cx="113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rot="10800000">
                <a:off x="12708" y="1946"/>
                <a:ext cx="2349" cy="1255"/>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custDataLst>
                <p:tags r:id="rId2"/>
              </p:custDataLst>
            </p:nvPr>
          </p:nvSpPr>
          <p:spPr>
            <a:xfrm>
              <a:off x="1020" y="373"/>
              <a:ext cx="8263" cy="919"/>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05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公平性</a:t>
              </a:r>
              <a:endPar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sp>
        <p:nvSpPr>
          <p:cNvPr id="9" name="Freeform: Shape 66"/>
          <p:cNvSpPr/>
          <p:nvPr>
            <p:custDataLst>
              <p:tags r:id="rId3"/>
            </p:custDataLst>
          </p:nvPr>
        </p:nvSpPr>
        <p:spPr>
          <a:xfrm>
            <a:off x="649050" y="3930770"/>
            <a:ext cx="5371455" cy="2236788"/>
          </a:xfrm>
          <a:custGeom>
            <a:avLst/>
            <a:gdLst>
              <a:gd name="connsiteX0" fmla="*/ 0 w 5371455"/>
              <a:gd name="connsiteY0" fmla="*/ 0 h 2237087"/>
              <a:gd name="connsiteX1" fmla="*/ 4135925 w 5371455"/>
              <a:gd name="connsiteY1" fmla="*/ 0 h 2237087"/>
              <a:gd name="connsiteX2" fmla="*/ 4136523 w 5371455"/>
              <a:gd name="connsiteY2" fmla="*/ 11313 h 2237087"/>
              <a:gd name="connsiteX3" fmla="*/ 4140666 w 5371455"/>
              <a:gd name="connsiteY3" fmla="*/ 58256 h 2237087"/>
              <a:gd name="connsiteX4" fmla="*/ 4146417 w 5371455"/>
              <a:gd name="connsiteY4" fmla="*/ 104720 h 2237087"/>
              <a:gd name="connsiteX5" fmla="*/ 4153748 w 5371455"/>
              <a:gd name="connsiteY5" fmla="*/ 150675 h 2237087"/>
              <a:gd name="connsiteX6" fmla="*/ 4162631 w 5371455"/>
              <a:gd name="connsiteY6" fmla="*/ 196094 h 2237087"/>
              <a:gd name="connsiteX7" fmla="*/ 4173038 w 5371455"/>
              <a:gd name="connsiteY7" fmla="*/ 240949 h 2237087"/>
              <a:gd name="connsiteX8" fmla="*/ 4184940 w 5371455"/>
              <a:gd name="connsiteY8" fmla="*/ 285209 h 2237087"/>
              <a:gd name="connsiteX9" fmla="*/ 4198310 w 5371455"/>
              <a:gd name="connsiteY9" fmla="*/ 328851 h 2237087"/>
              <a:gd name="connsiteX10" fmla="*/ 4213118 w 5371455"/>
              <a:gd name="connsiteY10" fmla="*/ 371843 h 2237087"/>
              <a:gd name="connsiteX11" fmla="*/ 4229337 w 5371455"/>
              <a:gd name="connsiteY11" fmla="*/ 414157 h 2237087"/>
              <a:gd name="connsiteX12" fmla="*/ 4246939 w 5371455"/>
              <a:gd name="connsiteY12" fmla="*/ 455765 h 2237087"/>
              <a:gd name="connsiteX13" fmla="*/ 4265896 w 5371455"/>
              <a:gd name="connsiteY13" fmla="*/ 496641 h 2237087"/>
              <a:gd name="connsiteX14" fmla="*/ 4286178 w 5371455"/>
              <a:gd name="connsiteY14" fmla="*/ 536754 h 2237087"/>
              <a:gd name="connsiteX15" fmla="*/ 4307759 w 5371455"/>
              <a:gd name="connsiteY15" fmla="*/ 576077 h 2237087"/>
              <a:gd name="connsiteX16" fmla="*/ 4330609 w 5371455"/>
              <a:gd name="connsiteY16" fmla="*/ 614582 h 2237087"/>
              <a:gd name="connsiteX17" fmla="*/ 4354701 w 5371455"/>
              <a:gd name="connsiteY17" fmla="*/ 652240 h 2237087"/>
              <a:gd name="connsiteX18" fmla="*/ 4380007 w 5371455"/>
              <a:gd name="connsiteY18" fmla="*/ 689024 h 2237087"/>
              <a:gd name="connsiteX19" fmla="*/ 4406497 w 5371455"/>
              <a:gd name="connsiteY19" fmla="*/ 724904 h 2237087"/>
              <a:gd name="connsiteX20" fmla="*/ 4434145 w 5371455"/>
              <a:gd name="connsiteY20" fmla="*/ 759853 h 2237087"/>
              <a:gd name="connsiteX21" fmla="*/ 4462921 w 5371455"/>
              <a:gd name="connsiteY21" fmla="*/ 793843 h 2237087"/>
              <a:gd name="connsiteX22" fmla="*/ 4492798 w 5371455"/>
              <a:gd name="connsiteY22" fmla="*/ 826846 h 2237087"/>
              <a:gd name="connsiteX23" fmla="*/ 4523747 w 5371455"/>
              <a:gd name="connsiteY23" fmla="*/ 858833 h 2237087"/>
              <a:gd name="connsiteX24" fmla="*/ 4555740 w 5371455"/>
              <a:gd name="connsiteY24" fmla="*/ 889775 h 2237087"/>
              <a:gd name="connsiteX25" fmla="*/ 4588750 w 5371455"/>
              <a:gd name="connsiteY25" fmla="*/ 919646 h 2237087"/>
              <a:gd name="connsiteX26" fmla="*/ 4622747 w 5371455"/>
              <a:gd name="connsiteY26" fmla="*/ 948416 h 2237087"/>
              <a:gd name="connsiteX27" fmla="*/ 4657703 w 5371455"/>
              <a:gd name="connsiteY27" fmla="*/ 976059 h 2237087"/>
              <a:gd name="connsiteX28" fmla="*/ 4693591 w 5371455"/>
              <a:gd name="connsiteY28" fmla="*/ 1002543 h 2237087"/>
              <a:gd name="connsiteX29" fmla="*/ 4730382 w 5371455"/>
              <a:gd name="connsiteY29" fmla="*/ 1027844 h 2237087"/>
              <a:gd name="connsiteX30" fmla="*/ 4768048 w 5371455"/>
              <a:gd name="connsiteY30" fmla="*/ 1051931 h 2237087"/>
              <a:gd name="connsiteX31" fmla="*/ 4806561 w 5371455"/>
              <a:gd name="connsiteY31" fmla="*/ 1074776 h 2237087"/>
              <a:gd name="connsiteX32" fmla="*/ 4845892 w 5371455"/>
              <a:gd name="connsiteY32" fmla="*/ 1096353 h 2237087"/>
              <a:gd name="connsiteX33" fmla="*/ 4886013 w 5371455"/>
              <a:gd name="connsiteY33" fmla="*/ 1116631 h 2237087"/>
              <a:gd name="connsiteX34" fmla="*/ 4926897 w 5371455"/>
              <a:gd name="connsiteY34" fmla="*/ 1135584 h 2237087"/>
              <a:gd name="connsiteX35" fmla="*/ 4968514 w 5371455"/>
              <a:gd name="connsiteY35" fmla="*/ 1153182 h 2237087"/>
              <a:gd name="connsiteX36" fmla="*/ 5010837 w 5371455"/>
              <a:gd name="connsiteY36" fmla="*/ 1169398 h 2237087"/>
              <a:gd name="connsiteX37" fmla="*/ 5053838 w 5371455"/>
              <a:gd name="connsiteY37" fmla="*/ 1184203 h 2237087"/>
              <a:gd name="connsiteX38" fmla="*/ 5097488 w 5371455"/>
              <a:gd name="connsiteY38" fmla="*/ 1197570 h 2237087"/>
              <a:gd name="connsiteX39" fmla="*/ 5141758 w 5371455"/>
              <a:gd name="connsiteY39" fmla="*/ 1209470 h 2237087"/>
              <a:gd name="connsiteX40" fmla="*/ 5186622 w 5371455"/>
              <a:gd name="connsiteY40" fmla="*/ 1219874 h 2237087"/>
              <a:gd name="connsiteX41" fmla="*/ 5232050 w 5371455"/>
              <a:gd name="connsiteY41" fmla="*/ 1228756 h 2237087"/>
              <a:gd name="connsiteX42" fmla="*/ 5278015 w 5371455"/>
              <a:gd name="connsiteY42" fmla="*/ 1236085 h 2237087"/>
              <a:gd name="connsiteX43" fmla="*/ 5324488 w 5371455"/>
              <a:gd name="connsiteY43" fmla="*/ 1241835 h 2237087"/>
              <a:gd name="connsiteX44" fmla="*/ 5371441 w 5371455"/>
              <a:gd name="connsiteY44" fmla="*/ 1245977 h 2237087"/>
              <a:gd name="connsiteX45" fmla="*/ 5371455 w 5371455"/>
              <a:gd name="connsiteY45" fmla="*/ 1245978 h 2237087"/>
              <a:gd name="connsiteX46" fmla="*/ 5371455 w 5371455"/>
              <a:gd name="connsiteY46" fmla="*/ 2237087 h 2237087"/>
              <a:gd name="connsiteX47" fmla="*/ 0 w 5371455"/>
              <a:gd name="connsiteY47" fmla="*/ 2237087 h 2237087"/>
              <a:gd name="connsiteX48" fmla="*/ 0 w 5371455"/>
              <a:gd name="connsiteY48" fmla="*/ 0 h 223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71455" h="2237087">
                <a:moveTo>
                  <a:pt x="0" y="0"/>
                </a:moveTo>
                <a:lnTo>
                  <a:pt x="4135925" y="0"/>
                </a:lnTo>
                <a:lnTo>
                  <a:pt x="4136523" y="11313"/>
                </a:lnTo>
                <a:lnTo>
                  <a:pt x="4140666" y="58256"/>
                </a:lnTo>
                <a:lnTo>
                  <a:pt x="4146417" y="104720"/>
                </a:lnTo>
                <a:lnTo>
                  <a:pt x="4153748" y="150675"/>
                </a:lnTo>
                <a:lnTo>
                  <a:pt x="4162631" y="196094"/>
                </a:lnTo>
                <a:lnTo>
                  <a:pt x="4173038" y="240949"/>
                </a:lnTo>
                <a:lnTo>
                  <a:pt x="4184940" y="285209"/>
                </a:lnTo>
                <a:lnTo>
                  <a:pt x="4198310" y="328851"/>
                </a:lnTo>
                <a:lnTo>
                  <a:pt x="4213118" y="371843"/>
                </a:lnTo>
                <a:lnTo>
                  <a:pt x="4229337" y="414157"/>
                </a:lnTo>
                <a:lnTo>
                  <a:pt x="4246939" y="455765"/>
                </a:lnTo>
                <a:lnTo>
                  <a:pt x="4265896" y="496641"/>
                </a:lnTo>
                <a:lnTo>
                  <a:pt x="4286178" y="536754"/>
                </a:lnTo>
                <a:lnTo>
                  <a:pt x="4307759" y="576077"/>
                </a:lnTo>
                <a:lnTo>
                  <a:pt x="4330609" y="614582"/>
                </a:lnTo>
                <a:lnTo>
                  <a:pt x="4354701" y="652240"/>
                </a:lnTo>
                <a:lnTo>
                  <a:pt x="4380007" y="689024"/>
                </a:lnTo>
                <a:lnTo>
                  <a:pt x="4406497" y="724904"/>
                </a:lnTo>
                <a:lnTo>
                  <a:pt x="4434145" y="759853"/>
                </a:lnTo>
                <a:lnTo>
                  <a:pt x="4462921" y="793843"/>
                </a:lnTo>
                <a:lnTo>
                  <a:pt x="4492798" y="826846"/>
                </a:lnTo>
                <a:lnTo>
                  <a:pt x="4523747" y="858833"/>
                </a:lnTo>
                <a:lnTo>
                  <a:pt x="4555740" y="889775"/>
                </a:lnTo>
                <a:lnTo>
                  <a:pt x="4588750" y="919646"/>
                </a:lnTo>
                <a:lnTo>
                  <a:pt x="4622747" y="948416"/>
                </a:lnTo>
                <a:lnTo>
                  <a:pt x="4657703" y="976059"/>
                </a:lnTo>
                <a:lnTo>
                  <a:pt x="4693591" y="1002543"/>
                </a:lnTo>
                <a:lnTo>
                  <a:pt x="4730382" y="1027844"/>
                </a:lnTo>
                <a:lnTo>
                  <a:pt x="4768048" y="1051931"/>
                </a:lnTo>
                <a:lnTo>
                  <a:pt x="4806561" y="1074776"/>
                </a:lnTo>
                <a:lnTo>
                  <a:pt x="4845892" y="1096353"/>
                </a:lnTo>
                <a:lnTo>
                  <a:pt x="4886013" y="1116631"/>
                </a:lnTo>
                <a:lnTo>
                  <a:pt x="4926897" y="1135584"/>
                </a:lnTo>
                <a:lnTo>
                  <a:pt x="4968514" y="1153182"/>
                </a:lnTo>
                <a:lnTo>
                  <a:pt x="5010837" y="1169398"/>
                </a:lnTo>
                <a:lnTo>
                  <a:pt x="5053838" y="1184203"/>
                </a:lnTo>
                <a:lnTo>
                  <a:pt x="5097488" y="1197570"/>
                </a:lnTo>
                <a:lnTo>
                  <a:pt x="5141758" y="1209470"/>
                </a:lnTo>
                <a:lnTo>
                  <a:pt x="5186622" y="1219874"/>
                </a:lnTo>
                <a:lnTo>
                  <a:pt x="5232050" y="1228756"/>
                </a:lnTo>
                <a:lnTo>
                  <a:pt x="5278015" y="1236085"/>
                </a:lnTo>
                <a:lnTo>
                  <a:pt x="5324488" y="1241835"/>
                </a:lnTo>
                <a:lnTo>
                  <a:pt x="5371441" y="1245977"/>
                </a:lnTo>
                <a:lnTo>
                  <a:pt x="5371455" y="1245978"/>
                </a:lnTo>
                <a:lnTo>
                  <a:pt x="5371455" y="2237087"/>
                </a:lnTo>
                <a:lnTo>
                  <a:pt x="0" y="2237087"/>
                </a:lnTo>
                <a:lnTo>
                  <a:pt x="0" y="0"/>
                </a:lnTo>
                <a:close/>
              </a:path>
            </a:pathLst>
          </a:custGeom>
          <a:solidFill>
            <a:schemeClr val="bg1"/>
          </a:solidFill>
          <a:ln w="9525" cap="rnd" cmpd="sng" algn="ctr">
            <a:solidFill>
              <a:srgbClr val="C2C2C2"/>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err="1">
              <a:ln>
                <a:noFill/>
              </a:ln>
              <a:solidFill>
                <a:srgbClr val="FFFFFF"/>
              </a:solidFill>
              <a:effectLst/>
              <a:uLnTx/>
              <a:uFillTx/>
              <a:cs typeface="+mn-ea"/>
              <a:sym typeface="+mn-lt"/>
            </a:endParaRPr>
          </a:p>
        </p:txBody>
      </p:sp>
      <p:sp>
        <p:nvSpPr>
          <p:cNvPr id="23" name="矩形 22"/>
          <p:cNvSpPr/>
          <p:nvPr>
            <p:custDataLst>
              <p:tags r:id="rId4"/>
            </p:custDataLst>
          </p:nvPr>
        </p:nvSpPr>
        <p:spPr>
          <a:xfrm>
            <a:off x="657860" y="3918451"/>
            <a:ext cx="4411336" cy="461665"/>
          </a:xfrm>
          <a:prstGeom prst="rect">
            <a:avLst/>
          </a:prstGeom>
          <a:gradFill>
            <a:gsLst>
              <a:gs pos="0">
                <a:srgbClr val="133289"/>
              </a:gs>
              <a:gs pos="100000">
                <a:srgbClr val="0075C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Freeform: Shape 65"/>
          <p:cNvSpPr/>
          <p:nvPr>
            <p:custDataLst>
              <p:tags r:id="rId5"/>
            </p:custDataLst>
          </p:nvPr>
        </p:nvSpPr>
        <p:spPr>
          <a:xfrm>
            <a:off x="6210944" y="1525708"/>
            <a:ext cx="5371455" cy="2236788"/>
          </a:xfrm>
          <a:custGeom>
            <a:avLst/>
            <a:gdLst>
              <a:gd name="connsiteX0" fmla="*/ 0 w 5371455"/>
              <a:gd name="connsiteY0" fmla="*/ 0 h 2237087"/>
              <a:gd name="connsiteX1" fmla="*/ 5371455 w 5371455"/>
              <a:gd name="connsiteY1" fmla="*/ 0 h 2237087"/>
              <a:gd name="connsiteX2" fmla="*/ 5371455 w 5371455"/>
              <a:gd name="connsiteY2" fmla="*/ 2237087 h 2237087"/>
              <a:gd name="connsiteX3" fmla="*/ 1235531 w 5371455"/>
              <a:gd name="connsiteY3" fmla="*/ 2237087 h 2237087"/>
              <a:gd name="connsiteX4" fmla="*/ 1234932 w 5371455"/>
              <a:gd name="connsiteY4" fmla="*/ 2225774 h 2237087"/>
              <a:gd name="connsiteX5" fmla="*/ 1230789 w 5371455"/>
              <a:gd name="connsiteY5" fmla="*/ 2178831 h 2237087"/>
              <a:gd name="connsiteX6" fmla="*/ 1225038 w 5371455"/>
              <a:gd name="connsiteY6" fmla="*/ 2132368 h 2237087"/>
              <a:gd name="connsiteX7" fmla="*/ 1217707 w 5371455"/>
              <a:gd name="connsiteY7" fmla="*/ 2086412 h 2237087"/>
              <a:gd name="connsiteX8" fmla="*/ 1208824 w 5371455"/>
              <a:gd name="connsiteY8" fmla="*/ 2040993 h 2237087"/>
              <a:gd name="connsiteX9" fmla="*/ 1198417 w 5371455"/>
              <a:gd name="connsiteY9" fmla="*/ 1996139 h 2237087"/>
              <a:gd name="connsiteX10" fmla="*/ 1186515 w 5371455"/>
              <a:gd name="connsiteY10" fmla="*/ 1951878 h 2237087"/>
              <a:gd name="connsiteX11" fmla="*/ 1173145 w 5371455"/>
              <a:gd name="connsiteY11" fmla="*/ 1908237 h 2237087"/>
              <a:gd name="connsiteX12" fmla="*/ 1158337 w 5371455"/>
              <a:gd name="connsiteY12" fmla="*/ 1865245 h 2237087"/>
              <a:gd name="connsiteX13" fmla="*/ 1142118 w 5371455"/>
              <a:gd name="connsiteY13" fmla="*/ 1822930 h 2237087"/>
              <a:gd name="connsiteX14" fmla="*/ 1124516 w 5371455"/>
              <a:gd name="connsiteY14" fmla="*/ 1781322 h 2237087"/>
              <a:gd name="connsiteX15" fmla="*/ 1105559 w 5371455"/>
              <a:gd name="connsiteY15" fmla="*/ 1740446 h 2237087"/>
              <a:gd name="connsiteX16" fmla="*/ 1085277 w 5371455"/>
              <a:gd name="connsiteY16" fmla="*/ 1700334 h 2237087"/>
              <a:gd name="connsiteX17" fmla="*/ 1063696 w 5371455"/>
              <a:gd name="connsiteY17" fmla="*/ 1661011 h 2237087"/>
              <a:gd name="connsiteX18" fmla="*/ 1040846 w 5371455"/>
              <a:gd name="connsiteY18" fmla="*/ 1622506 h 2237087"/>
              <a:gd name="connsiteX19" fmla="*/ 1016754 w 5371455"/>
              <a:gd name="connsiteY19" fmla="*/ 1584847 h 2237087"/>
              <a:gd name="connsiteX20" fmla="*/ 991448 w 5371455"/>
              <a:gd name="connsiteY20" fmla="*/ 1548064 h 2237087"/>
              <a:gd name="connsiteX21" fmla="*/ 964958 w 5371455"/>
              <a:gd name="connsiteY21" fmla="*/ 1512183 h 2237087"/>
              <a:gd name="connsiteX22" fmla="*/ 937310 w 5371455"/>
              <a:gd name="connsiteY22" fmla="*/ 1477234 h 2237087"/>
              <a:gd name="connsiteX23" fmla="*/ 908534 w 5371455"/>
              <a:gd name="connsiteY23" fmla="*/ 1443244 h 2237087"/>
              <a:gd name="connsiteX24" fmla="*/ 878657 w 5371455"/>
              <a:gd name="connsiteY24" fmla="*/ 1410241 h 2237087"/>
              <a:gd name="connsiteX25" fmla="*/ 847708 w 5371455"/>
              <a:gd name="connsiteY25" fmla="*/ 1378255 h 2237087"/>
              <a:gd name="connsiteX26" fmla="*/ 815715 w 5371455"/>
              <a:gd name="connsiteY26" fmla="*/ 1347312 h 2237087"/>
              <a:gd name="connsiteX27" fmla="*/ 782705 w 5371455"/>
              <a:gd name="connsiteY27" fmla="*/ 1317441 h 2237087"/>
              <a:gd name="connsiteX28" fmla="*/ 748708 w 5371455"/>
              <a:gd name="connsiteY28" fmla="*/ 1288671 h 2237087"/>
              <a:gd name="connsiteX29" fmla="*/ 713752 w 5371455"/>
              <a:gd name="connsiteY29" fmla="*/ 1261029 h 2237087"/>
              <a:gd name="connsiteX30" fmla="*/ 677864 w 5371455"/>
              <a:gd name="connsiteY30" fmla="*/ 1234544 h 2237087"/>
              <a:gd name="connsiteX31" fmla="*/ 641073 w 5371455"/>
              <a:gd name="connsiteY31" fmla="*/ 1209244 h 2237087"/>
              <a:gd name="connsiteX32" fmla="*/ 603407 w 5371455"/>
              <a:gd name="connsiteY32" fmla="*/ 1185156 h 2237087"/>
              <a:gd name="connsiteX33" fmla="*/ 564894 w 5371455"/>
              <a:gd name="connsiteY33" fmla="*/ 1162311 h 2237087"/>
              <a:gd name="connsiteX34" fmla="*/ 525563 w 5371455"/>
              <a:gd name="connsiteY34" fmla="*/ 1140735 h 2237087"/>
              <a:gd name="connsiteX35" fmla="*/ 485442 w 5371455"/>
              <a:gd name="connsiteY35" fmla="*/ 1120457 h 2237087"/>
              <a:gd name="connsiteX36" fmla="*/ 444558 w 5371455"/>
              <a:gd name="connsiteY36" fmla="*/ 1101504 h 2237087"/>
              <a:gd name="connsiteX37" fmla="*/ 402941 w 5371455"/>
              <a:gd name="connsiteY37" fmla="*/ 1083905 h 2237087"/>
              <a:gd name="connsiteX38" fmla="*/ 360618 w 5371455"/>
              <a:gd name="connsiteY38" fmla="*/ 1067690 h 2237087"/>
              <a:gd name="connsiteX39" fmla="*/ 317617 w 5371455"/>
              <a:gd name="connsiteY39" fmla="*/ 1052885 h 2237087"/>
              <a:gd name="connsiteX40" fmla="*/ 273967 w 5371455"/>
              <a:gd name="connsiteY40" fmla="*/ 1039517 h 2237087"/>
              <a:gd name="connsiteX41" fmla="*/ 229697 w 5371455"/>
              <a:gd name="connsiteY41" fmla="*/ 1027618 h 2237087"/>
              <a:gd name="connsiteX42" fmla="*/ 184833 w 5371455"/>
              <a:gd name="connsiteY42" fmla="*/ 1017213 h 2237087"/>
              <a:gd name="connsiteX43" fmla="*/ 139405 w 5371455"/>
              <a:gd name="connsiteY43" fmla="*/ 1008332 h 2237087"/>
              <a:gd name="connsiteX44" fmla="*/ 93440 w 5371455"/>
              <a:gd name="connsiteY44" fmla="*/ 1001002 h 2237087"/>
              <a:gd name="connsiteX45" fmla="*/ 46967 w 5371455"/>
              <a:gd name="connsiteY45" fmla="*/ 995253 h 2237087"/>
              <a:gd name="connsiteX46" fmla="*/ 14 w 5371455"/>
              <a:gd name="connsiteY46" fmla="*/ 991110 h 2237087"/>
              <a:gd name="connsiteX47" fmla="*/ 0 w 5371455"/>
              <a:gd name="connsiteY47" fmla="*/ 991109 h 2237087"/>
              <a:gd name="connsiteX48" fmla="*/ 0 w 5371455"/>
              <a:gd name="connsiteY48" fmla="*/ 0 h 223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71455" h="2237087">
                <a:moveTo>
                  <a:pt x="0" y="0"/>
                </a:moveTo>
                <a:lnTo>
                  <a:pt x="5371455" y="0"/>
                </a:lnTo>
                <a:lnTo>
                  <a:pt x="5371455" y="2237087"/>
                </a:lnTo>
                <a:lnTo>
                  <a:pt x="1235531" y="2237087"/>
                </a:lnTo>
                <a:lnTo>
                  <a:pt x="1234932" y="2225774"/>
                </a:lnTo>
                <a:lnTo>
                  <a:pt x="1230789" y="2178831"/>
                </a:lnTo>
                <a:lnTo>
                  <a:pt x="1225038" y="2132368"/>
                </a:lnTo>
                <a:lnTo>
                  <a:pt x="1217707" y="2086412"/>
                </a:lnTo>
                <a:lnTo>
                  <a:pt x="1208824" y="2040993"/>
                </a:lnTo>
                <a:lnTo>
                  <a:pt x="1198417" y="1996139"/>
                </a:lnTo>
                <a:lnTo>
                  <a:pt x="1186515" y="1951878"/>
                </a:lnTo>
                <a:lnTo>
                  <a:pt x="1173145" y="1908237"/>
                </a:lnTo>
                <a:lnTo>
                  <a:pt x="1158337" y="1865245"/>
                </a:lnTo>
                <a:lnTo>
                  <a:pt x="1142118" y="1822930"/>
                </a:lnTo>
                <a:lnTo>
                  <a:pt x="1124516" y="1781322"/>
                </a:lnTo>
                <a:lnTo>
                  <a:pt x="1105559" y="1740446"/>
                </a:lnTo>
                <a:lnTo>
                  <a:pt x="1085277" y="1700334"/>
                </a:lnTo>
                <a:lnTo>
                  <a:pt x="1063696" y="1661011"/>
                </a:lnTo>
                <a:lnTo>
                  <a:pt x="1040846" y="1622506"/>
                </a:lnTo>
                <a:lnTo>
                  <a:pt x="1016754" y="1584847"/>
                </a:lnTo>
                <a:lnTo>
                  <a:pt x="991448" y="1548064"/>
                </a:lnTo>
                <a:lnTo>
                  <a:pt x="964958" y="1512183"/>
                </a:lnTo>
                <a:lnTo>
                  <a:pt x="937310" y="1477234"/>
                </a:lnTo>
                <a:lnTo>
                  <a:pt x="908534" y="1443244"/>
                </a:lnTo>
                <a:lnTo>
                  <a:pt x="878657" y="1410241"/>
                </a:lnTo>
                <a:lnTo>
                  <a:pt x="847708" y="1378255"/>
                </a:lnTo>
                <a:lnTo>
                  <a:pt x="815715" y="1347312"/>
                </a:lnTo>
                <a:lnTo>
                  <a:pt x="782705" y="1317441"/>
                </a:lnTo>
                <a:lnTo>
                  <a:pt x="748708" y="1288671"/>
                </a:lnTo>
                <a:lnTo>
                  <a:pt x="713752" y="1261029"/>
                </a:lnTo>
                <a:lnTo>
                  <a:pt x="677864" y="1234544"/>
                </a:lnTo>
                <a:lnTo>
                  <a:pt x="641073" y="1209244"/>
                </a:lnTo>
                <a:lnTo>
                  <a:pt x="603407" y="1185156"/>
                </a:lnTo>
                <a:lnTo>
                  <a:pt x="564894" y="1162311"/>
                </a:lnTo>
                <a:lnTo>
                  <a:pt x="525563" y="1140735"/>
                </a:lnTo>
                <a:lnTo>
                  <a:pt x="485442" y="1120457"/>
                </a:lnTo>
                <a:lnTo>
                  <a:pt x="444558" y="1101504"/>
                </a:lnTo>
                <a:lnTo>
                  <a:pt x="402941" y="1083905"/>
                </a:lnTo>
                <a:lnTo>
                  <a:pt x="360618" y="1067690"/>
                </a:lnTo>
                <a:lnTo>
                  <a:pt x="317617" y="1052885"/>
                </a:lnTo>
                <a:lnTo>
                  <a:pt x="273967" y="1039517"/>
                </a:lnTo>
                <a:lnTo>
                  <a:pt x="229697" y="1027618"/>
                </a:lnTo>
                <a:lnTo>
                  <a:pt x="184833" y="1017213"/>
                </a:lnTo>
                <a:lnTo>
                  <a:pt x="139405" y="1008332"/>
                </a:lnTo>
                <a:lnTo>
                  <a:pt x="93440" y="1001002"/>
                </a:lnTo>
                <a:lnTo>
                  <a:pt x="46967" y="995253"/>
                </a:lnTo>
                <a:lnTo>
                  <a:pt x="14" y="991110"/>
                </a:lnTo>
                <a:lnTo>
                  <a:pt x="0" y="991109"/>
                </a:lnTo>
                <a:lnTo>
                  <a:pt x="0" y="0"/>
                </a:lnTo>
                <a:close/>
              </a:path>
            </a:pathLst>
          </a:custGeom>
          <a:solidFill>
            <a:schemeClr val="bg1"/>
          </a:solidFill>
          <a:ln w="9525" cap="rnd" cmpd="sng" algn="ctr">
            <a:solidFill>
              <a:schemeClr val="bg1">
                <a:lumMod val="85000"/>
              </a:schemeClr>
            </a:solidFill>
            <a:prstDash val="solid"/>
            <a:round/>
            <a:headEnd type="none" w="med" len="med"/>
            <a:tailEnd type="none"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err="1">
              <a:ln>
                <a:noFill/>
              </a:ln>
              <a:solidFill>
                <a:srgbClr val="FFFFFF"/>
              </a:solidFill>
              <a:effectLst/>
              <a:uLnTx/>
              <a:uFillTx/>
              <a:cs typeface="+mn-ea"/>
              <a:sym typeface="+mn-lt"/>
            </a:endParaRPr>
          </a:p>
        </p:txBody>
      </p:sp>
      <p:sp>
        <p:nvSpPr>
          <p:cNvPr id="11" name="Freeform: Shape 64"/>
          <p:cNvSpPr/>
          <p:nvPr>
            <p:custDataLst>
              <p:tags r:id="rId6"/>
            </p:custDataLst>
          </p:nvPr>
        </p:nvSpPr>
        <p:spPr>
          <a:xfrm>
            <a:off x="647701" y="1525708"/>
            <a:ext cx="5371455" cy="2236788"/>
          </a:xfrm>
          <a:custGeom>
            <a:avLst/>
            <a:gdLst>
              <a:gd name="connsiteX0" fmla="*/ 0 w 5371455"/>
              <a:gd name="connsiteY0" fmla="*/ 0 h 2237087"/>
              <a:gd name="connsiteX1" fmla="*/ 5371455 w 5371455"/>
              <a:gd name="connsiteY1" fmla="*/ 0 h 2237087"/>
              <a:gd name="connsiteX2" fmla="*/ 5371455 w 5371455"/>
              <a:gd name="connsiteY2" fmla="*/ 991109 h 2237087"/>
              <a:gd name="connsiteX3" fmla="*/ 5371441 w 5371455"/>
              <a:gd name="connsiteY3" fmla="*/ 991110 h 2237087"/>
              <a:gd name="connsiteX4" fmla="*/ 5324488 w 5371455"/>
              <a:gd name="connsiteY4" fmla="*/ 995253 h 2237087"/>
              <a:gd name="connsiteX5" fmla="*/ 5278015 w 5371455"/>
              <a:gd name="connsiteY5" fmla="*/ 1001002 h 2237087"/>
              <a:gd name="connsiteX6" fmla="*/ 5232050 w 5371455"/>
              <a:gd name="connsiteY6" fmla="*/ 1008332 h 2237087"/>
              <a:gd name="connsiteX7" fmla="*/ 5186622 w 5371455"/>
              <a:gd name="connsiteY7" fmla="*/ 1017213 h 2237087"/>
              <a:gd name="connsiteX8" fmla="*/ 5141758 w 5371455"/>
              <a:gd name="connsiteY8" fmla="*/ 1027618 h 2237087"/>
              <a:gd name="connsiteX9" fmla="*/ 5097488 w 5371455"/>
              <a:gd name="connsiteY9" fmla="*/ 1039517 h 2237087"/>
              <a:gd name="connsiteX10" fmla="*/ 5053838 w 5371455"/>
              <a:gd name="connsiteY10" fmla="*/ 1052885 h 2237087"/>
              <a:gd name="connsiteX11" fmla="*/ 5010837 w 5371455"/>
              <a:gd name="connsiteY11" fmla="*/ 1067690 h 2237087"/>
              <a:gd name="connsiteX12" fmla="*/ 4968514 w 5371455"/>
              <a:gd name="connsiteY12" fmla="*/ 1083905 h 2237087"/>
              <a:gd name="connsiteX13" fmla="*/ 4926897 w 5371455"/>
              <a:gd name="connsiteY13" fmla="*/ 1101504 h 2237087"/>
              <a:gd name="connsiteX14" fmla="*/ 4886013 w 5371455"/>
              <a:gd name="connsiteY14" fmla="*/ 1120457 h 2237087"/>
              <a:gd name="connsiteX15" fmla="*/ 4845892 w 5371455"/>
              <a:gd name="connsiteY15" fmla="*/ 1140735 h 2237087"/>
              <a:gd name="connsiteX16" fmla="*/ 4806561 w 5371455"/>
              <a:gd name="connsiteY16" fmla="*/ 1162311 h 2237087"/>
              <a:gd name="connsiteX17" fmla="*/ 4768048 w 5371455"/>
              <a:gd name="connsiteY17" fmla="*/ 1185156 h 2237087"/>
              <a:gd name="connsiteX18" fmla="*/ 4730382 w 5371455"/>
              <a:gd name="connsiteY18" fmla="*/ 1209244 h 2237087"/>
              <a:gd name="connsiteX19" fmla="*/ 4693591 w 5371455"/>
              <a:gd name="connsiteY19" fmla="*/ 1234544 h 2237087"/>
              <a:gd name="connsiteX20" fmla="*/ 4657703 w 5371455"/>
              <a:gd name="connsiteY20" fmla="*/ 1261029 h 2237087"/>
              <a:gd name="connsiteX21" fmla="*/ 4622747 w 5371455"/>
              <a:gd name="connsiteY21" fmla="*/ 1288671 h 2237087"/>
              <a:gd name="connsiteX22" fmla="*/ 4588750 w 5371455"/>
              <a:gd name="connsiteY22" fmla="*/ 1317441 h 2237087"/>
              <a:gd name="connsiteX23" fmla="*/ 4555740 w 5371455"/>
              <a:gd name="connsiteY23" fmla="*/ 1347312 h 2237087"/>
              <a:gd name="connsiteX24" fmla="*/ 4523747 w 5371455"/>
              <a:gd name="connsiteY24" fmla="*/ 1378255 h 2237087"/>
              <a:gd name="connsiteX25" fmla="*/ 4492798 w 5371455"/>
              <a:gd name="connsiteY25" fmla="*/ 1410241 h 2237087"/>
              <a:gd name="connsiteX26" fmla="*/ 4462921 w 5371455"/>
              <a:gd name="connsiteY26" fmla="*/ 1443244 h 2237087"/>
              <a:gd name="connsiteX27" fmla="*/ 4434145 w 5371455"/>
              <a:gd name="connsiteY27" fmla="*/ 1477234 h 2237087"/>
              <a:gd name="connsiteX28" fmla="*/ 4406497 w 5371455"/>
              <a:gd name="connsiteY28" fmla="*/ 1512183 h 2237087"/>
              <a:gd name="connsiteX29" fmla="*/ 4380007 w 5371455"/>
              <a:gd name="connsiteY29" fmla="*/ 1548064 h 2237087"/>
              <a:gd name="connsiteX30" fmla="*/ 4354701 w 5371455"/>
              <a:gd name="connsiteY30" fmla="*/ 1584847 h 2237087"/>
              <a:gd name="connsiteX31" fmla="*/ 4330609 w 5371455"/>
              <a:gd name="connsiteY31" fmla="*/ 1622506 h 2237087"/>
              <a:gd name="connsiteX32" fmla="*/ 4307759 w 5371455"/>
              <a:gd name="connsiteY32" fmla="*/ 1661011 h 2237087"/>
              <a:gd name="connsiteX33" fmla="*/ 4286178 w 5371455"/>
              <a:gd name="connsiteY33" fmla="*/ 1700334 h 2237087"/>
              <a:gd name="connsiteX34" fmla="*/ 4265896 w 5371455"/>
              <a:gd name="connsiteY34" fmla="*/ 1740446 h 2237087"/>
              <a:gd name="connsiteX35" fmla="*/ 4246939 w 5371455"/>
              <a:gd name="connsiteY35" fmla="*/ 1781322 h 2237087"/>
              <a:gd name="connsiteX36" fmla="*/ 4229337 w 5371455"/>
              <a:gd name="connsiteY36" fmla="*/ 1822930 h 2237087"/>
              <a:gd name="connsiteX37" fmla="*/ 4213118 w 5371455"/>
              <a:gd name="connsiteY37" fmla="*/ 1865245 h 2237087"/>
              <a:gd name="connsiteX38" fmla="*/ 4198310 w 5371455"/>
              <a:gd name="connsiteY38" fmla="*/ 1908237 h 2237087"/>
              <a:gd name="connsiteX39" fmla="*/ 4184940 w 5371455"/>
              <a:gd name="connsiteY39" fmla="*/ 1951878 h 2237087"/>
              <a:gd name="connsiteX40" fmla="*/ 4173038 w 5371455"/>
              <a:gd name="connsiteY40" fmla="*/ 1996139 h 2237087"/>
              <a:gd name="connsiteX41" fmla="*/ 4162631 w 5371455"/>
              <a:gd name="connsiteY41" fmla="*/ 2040993 h 2237087"/>
              <a:gd name="connsiteX42" fmla="*/ 4153748 w 5371455"/>
              <a:gd name="connsiteY42" fmla="*/ 2086412 h 2237087"/>
              <a:gd name="connsiteX43" fmla="*/ 4146417 w 5371455"/>
              <a:gd name="connsiteY43" fmla="*/ 2132368 h 2237087"/>
              <a:gd name="connsiteX44" fmla="*/ 4140666 w 5371455"/>
              <a:gd name="connsiteY44" fmla="*/ 2178831 h 2237087"/>
              <a:gd name="connsiteX45" fmla="*/ 4136523 w 5371455"/>
              <a:gd name="connsiteY45" fmla="*/ 2225774 h 2237087"/>
              <a:gd name="connsiteX46" fmla="*/ 4135925 w 5371455"/>
              <a:gd name="connsiteY46" fmla="*/ 2237087 h 2237087"/>
              <a:gd name="connsiteX47" fmla="*/ 0 w 5371455"/>
              <a:gd name="connsiteY47" fmla="*/ 2237087 h 2237087"/>
              <a:gd name="connsiteX48" fmla="*/ 0 w 5371455"/>
              <a:gd name="connsiteY48" fmla="*/ 0 h 223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71455" h="2237087">
                <a:moveTo>
                  <a:pt x="0" y="0"/>
                </a:moveTo>
                <a:lnTo>
                  <a:pt x="5371455" y="0"/>
                </a:lnTo>
                <a:lnTo>
                  <a:pt x="5371455" y="991109"/>
                </a:lnTo>
                <a:lnTo>
                  <a:pt x="5371441" y="991110"/>
                </a:lnTo>
                <a:lnTo>
                  <a:pt x="5324488" y="995253"/>
                </a:lnTo>
                <a:lnTo>
                  <a:pt x="5278015" y="1001002"/>
                </a:lnTo>
                <a:lnTo>
                  <a:pt x="5232050" y="1008332"/>
                </a:lnTo>
                <a:lnTo>
                  <a:pt x="5186622" y="1017213"/>
                </a:lnTo>
                <a:lnTo>
                  <a:pt x="5141758" y="1027618"/>
                </a:lnTo>
                <a:lnTo>
                  <a:pt x="5097488" y="1039517"/>
                </a:lnTo>
                <a:lnTo>
                  <a:pt x="5053838" y="1052885"/>
                </a:lnTo>
                <a:lnTo>
                  <a:pt x="5010837" y="1067690"/>
                </a:lnTo>
                <a:lnTo>
                  <a:pt x="4968514" y="1083905"/>
                </a:lnTo>
                <a:lnTo>
                  <a:pt x="4926897" y="1101504"/>
                </a:lnTo>
                <a:lnTo>
                  <a:pt x="4886013" y="1120457"/>
                </a:lnTo>
                <a:lnTo>
                  <a:pt x="4845892" y="1140735"/>
                </a:lnTo>
                <a:lnTo>
                  <a:pt x="4806561" y="1162311"/>
                </a:lnTo>
                <a:lnTo>
                  <a:pt x="4768048" y="1185156"/>
                </a:lnTo>
                <a:lnTo>
                  <a:pt x="4730382" y="1209244"/>
                </a:lnTo>
                <a:lnTo>
                  <a:pt x="4693591" y="1234544"/>
                </a:lnTo>
                <a:lnTo>
                  <a:pt x="4657703" y="1261029"/>
                </a:lnTo>
                <a:lnTo>
                  <a:pt x="4622747" y="1288671"/>
                </a:lnTo>
                <a:lnTo>
                  <a:pt x="4588750" y="1317441"/>
                </a:lnTo>
                <a:lnTo>
                  <a:pt x="4555740" y="1347312"/>
                </a:lnTo>
                <a:lnTo>
                  <a:pt x="4523747" y="1378255"/>
                </a:lnTo>
                <a:lnTo>
                  <a:pt x="4492798" y="1410241"/>
                </a:lnTo>
                <a:lnTo>
                  <a:pt x="4462921" y="1443244"/>
                </a:lnTo>
                <a:lnTo>
                  <a:pt x="4434145" y="1477234"/>
                </a:lnTo>
                <a:lnTo>
                  <a:pt x="4406497" y="1512183"/>
                </a:lnTo>
                <a:lnTo>
                  <a:pt x="4380007" y="1548064"/>
                </a:lnTo>
                <a:lnTo>
                  <a:pt x="4354701" y="1584847"/>
                </a:lnTo>
                <a:lnTo>
                  <a:pt x="4330609" y="1622506"/>
                </a:lnTo>
                <a:lnTo>
                  <a:pt x="4307759" y="1661011"/>
                </a:lnTo>
                <a:lnTo>
                  <a:pt x="4286178" y="1700334"/>
                </a:lnTo>
                <a:lnTo>
                  <a:pt x="4265896" y="1740446"/>
                </a:lnTo>
                <a:lnTo>
                  <a:pt x="4246939" y="1781322"/>
                </a:lnTo>
                <a:lnTo>
                  <a:pt x="4229337" y="1822930"/>
                </a:lnTo>
                <a:lnTo>
                  <a:pt x="4213118" y="1865245"/>
                </a:lnTo>
                <a:lnTo>
                  <a:pt x="4198310" y="1908237"/>
                </a:lnTo>
                <a:lnTo>
                  <a:pt x="4184940" y="1951878"/>
                </a:lnTo>
                <a:lnTo>
                  <a:pt x="4173038" y="1996139"/>
                </a:lnTo>
                <a:lnTo>
                  <a:pt x="4162631" y="2040993"/>
                </a:lnTo>
                <a:lnTo>
                  <a:pt x="4153748" y="2086412"/>
                </a:lnTo>
                <a:lnTo>
                  <a:pt x="4146417" y="2132368"/>
                </a:lnTo>
                <a:lnTo>
                  <a:pt x="4140666" y="2178831"/>
                </a:lnTo>
                <a:lnTo>
                  <a:pt x="4136523" y="2225774"/>
                </a:lnTo>
                <a:lnTo>
                  <a:pt x="4135925" y="2237087"/>
                </a:lnTo>
                <a:lnTo>
                  <a:pt x="0" y="2237087"/>
                </a:lnTo>
                <a:lnTo>
                  <a:pt x="0" y="0"/>
                </a:lnTo>
                <a:close/>
              </a:path>
            </a:pathLst>
          </a:custGeom>
          <a:solidFill>
            <a:schemeClr val="bg1"/>
          </a:solidFill>
          <a:ln w="9525" cap="rnd" cmpd="sng" algn="ctr">
            <a:solidFill>
              <a:srgbClr val="C2C2C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285750" indent="-285750">
              <a:lnSpc>
                <a:spcPct val="150000"/>
              </a:lnSpc>
              <a:buFont typeface="Arial" panose="020B0604020202020204" pitchFamily="34" charset="0"/>
              <a:buChar char="•"/>
              <a:defRPr/>
            </a:pPr>
            <a:endParaRPr lang="en-US" sz="1400" dirty="0" err="1">
              <a:solidFill>
                <a:prstClr val="black"/>
              </a:solidFill>
              <a:cs typeface="+mn-ea"/>
              <a:sym typeface="+mn-lt"/>
            </a:endParaRPr>
          </a:p>
        </p:txBody>
      </p:sp>
      <p:sp>
        <p:nvSpPr>
          <p:cNvPr id="12" name="Freeform: Shape 67"/>
          <p:cNvSpPr/>
          <p:nvPr>
            <p:custDataLst>
              <p:tags r:id="rId7"/>
            </p:custDataLst>
          </p:nvPr>
        </p:nvSpPr>
        <p:spPr>
          <a:xfrm>
            <a:off x="6210944" y="3930770"/>
            <a:ext cx="5371455" cy="2236788"/>
          </a:xfrm>
          <a:custGeom>
            <a:avLst/>
            <a:gdLst>
              <a:gd name="connsiteX0" fmla="*/ 1235531 w 5371455"/>
              <a:gd name="connsiteY0" fmla="*/ 0 h 2237087"/>
              <a:gd name="connsiteX1" fmla="*/ 5371455 w 5371455"/>
              <a:gd name="connsiteY1" fmla="*/ 0 h 2237087"/>
              <a:gd name="connsiteX2" fmla="*/ 5371455 w 5371455"/>
              <a:gd name="connsiteY2" fmla="*/ 2237087 h 2237087"/>
              <a:gd name="connsiteX3" fmla="*/ 0 w 5371455"/>
              <a:gd name="connsiteY3" fmla="*/ 2237087 h 2237087"/>
              <a:gd name="connsiteX4" fmla="*/ 0 w 5371455"/>
              <a:gd name="connsiteY4" fmla="*/ 1245978 h 2237087"/>
              <a:gd name="connsiteX5" fmla="*/ 14 w 5371455"/>
              <a:gd name="connsiteY5" fmla="*/ 1245977 h 2237087"/>
              <a:gd name="connsiteX6" fmla="*/ 46967 w 5371455"/>
              <a:gd name="connsiteY6" fmla="*/ 1241835 h 2237087"/>
              <a:gd name="connsiteX7" fmla="*/ 93440 w 5371455"/>
              <a:gd name="connsiteY7" fmla="*/ 1236085 h 2237087"/>
              <a:gd name="connsiteX8" fmla="*/ 139405 w 5371455"/>
              <a:gd name="connsiteY8" fmla="*/ 1228756 h 2237087"/>
              <a:gd name="connsiteX9" fmla="*/ 184833 w 5371455"/>
              <a:gd name="connsiteY9" fmla="*/ 1219874 h 2237087"/>
              <a:gd name="connsiteX10" fmla="*/ 229697 w 5371455"/>
              <a:gd name="connsiteY10" fmla="*/ 1209470 h 2237087"/>
              <a:gd name="connsiteX11" fmla="*/ 273967 w 5371455"/>
              <a:gd name="connsiteY11" fmla="*/ 1197570 h 2237087"/>
              <a:gd name="connsiteX12" fmla="*/ 317617 w 5371455"/>
              <a:gd name="connsiteY12" fmla="*/ 1184203 h 2237087"/>
              <a:gd name="connsiteX13" fmla="*/ 360618 w 5371455"/>
              <a:gd name="connsiteY13" fmla="*/ 1169398 h 2237087"/>
              <a:gd name="connsiteX14" fmla="*/ 402941 w 5371455"/>
              <a:gd name="connsiteY14" fmla="*/ 1153182 h 2237087"/>
              <a:gd name="connsiteX15" fmla="*/ 444558 w 5371455"/>
              <a:gd name="connsiteY15" fmla="*/ 1135584 h 2237087"/>
              <a:gd name="connsiteX16" fmla="*/ 485442 w 5371455"/>
              <a:gd name="connsiteY16" fmla="*/ 1116631 h 2237087"/>
              <a:gd name="connsiteX17" fmla="*/ 525563 w 5371455"/>
              <a:gd name="connsiteY17" fmla="*/ 1096353 h 2237087"/>
              <a:gd name="connsiteX18" fmla="*/ 564894 w 5371455"/>
              <a:gd name="connsiteY18" fmla="*/ 1074776 h 2237087"/>
              <a:gd name="connsiteX19" fmla="*/ 603407 w 5371455"/>
              <a:gd name="connsiteY19" fmla="*/ 1051931 h 2237087"/>
              <a:gd name="connsiteX20" fmla="*/ 641073 w 5371455"/>
              <a:gd name="connsiteY20" fmla="*/ 1027844 h 2237087"/>
              <a:gd name="connsiteX21" fmla="*/ 677864 w 5371455"/>
              <a:gd name="connsiteY21" fmla="*/ 1002543 h 2237087"/>
              <a:gd name="connsiteX22" fmla="*/ 713752 w 5371455"/>
              <a:gd name="connsiteY22" fmla="*/ 976059 h 2237087"/>
              <a:gd name="connsiteX23" fmla="*/ 748708 w 5371455"/>
              <a:gd name="connsiteY23" fmla="*/ 948416 h 2237087"/>
              <a:gd name="connsiteX24" fmla="*/ 782705 w 5371455"/>
              <a:gd name="connsiteY24" fmla="*/ 919646 h 2237087"/>
              <a:gd name="connsiteX25" fmla="*/ 815715 w 5371455"/>
              <a:gd name="connsiteY25" fmla="*/ 889775 h 2237087"/>
              <a:gd name="connsiteX26" fmla="*/ 847708 w 5371455"/>
              <a:gd name="connsiteY26" fmla="*/ 858833 h 2237087"/>
              <a:gd name="connsiteX27" fmla="*/ 878657 w 5371455"/>
              <a:gd name="connsiteY27" fmla="*/ 826846 h 2237087"/>
              <a:gd name="connsiteX28" fmla="*/ 908534 w 5371455"/>
              <a:gd name="connsiteY28" fmla="*/ 793843 h 2237087"/>
              <a:gd name="connsiteX29" fmla="*/ 937310 w 5371455"/>
              <a:gd name="connsiteY29" fmla="*/ 759853 h 2237087"/>
              <a:gd name="connsiteX30" fmla="*/ 964958 w 5371455"/>
              <a:gd name="connsiteY30" fmla="*/ 724904 h 2237087"/>
              <a:gd name="connsiteX31" fmla="*/ 991448 w 5371455"/>
              <a:gd name="connsiteY31" fmla="*/ 689024 h 2237087"/>
              <a:gd name="connsiteX32" fmla="*/ 1016754 w 5371455"/>
              <a:gd name="connsiteY32" fmla="*/ 652240 h 2237087"/>
              <a:gd name="connsiteX33" fmla="*/ 1040846 w 5371455"/>
              <a:gd name="connsiteY33" fmla="*/ 614582 h 2237087"/>
              <a:gd name="connsiteX34" fmla="*/ 1063696 w 5371455"/>
              <a:gd name="connsiteY34" fmla="*/ 576077 h 2237087"/>
              <a:gd name="connsiteX35" fmla="*/ 1085277 w 5371455"/>
              <a:gd name="connsiteY35" fmla="*/ 536754 h 2237087"/>
              <a:gd name="connsiteX36" fmla="*/ 1105559 w 5371455"/>
              <a:gd name="connsiteY36" fmla="*/ 496641 h 2237087"/>
              <a:gd name="connsiteX37" fmla="*/ 1124516 w 5371455"/>
              <a:gd name="connsiteY37" fmla="*/ 455765 h 2237087"/>
              <a:gd name="connsiteX38" fmla="*/ 1142118 w 5371455"/>
              <a:gd name="connsiteY38" fmla="*/ 414157 h 2237087"/>
              <a:gd name="connsiteX39" fmla="*/ 1158337 w 5371455"/>
              <a:gd name="connsiteY39" fmla="*/ 371843 h 2237087"/>
              <a:gd name="connsiteX40" fmla="*/ 1173145 w 5371455"/>
              <a:gd name="connsiteY40" fmla="*/ 328851 h 2237087"/>
              <a:gd name="connsiteX41" fmla="*/ 1186515 w 5371455"/>
              <a:gd name="connsiteY41" fmla="*/ 285209 h 2237087"/>
              <a:gd name="connsiteX42" fmla="*/ 1198417 w 5371455"/>
              <a:gd name="connsiteY42" fmla="*/ 240949 h 2237087"/>
              <a:gd name="connsiteX43" fmla="*/ 1208824 w 5371455"/>
              <a:gd name="connsiteY43" fmla="*/ 196094 h 2237087"/>
              <a:gd name="connsiteX44" fmla="*/ 1217707 w 5371455"/>
              <a:gd name="connsiteY44" fmla="*/ 150675 h 2237087"/>
              <a:gd name="connsiteX45" fmla="*/ 1225038 w 5371455"/>
              <a:gd name="connsiteY45" fmla="*/ 104720 h 2237087"/>
              <a:gd name="connsiteX46" fmla="*/ 1230789 w 5371455"/>
              <a:gd name="connsiteY46" fmla="*/ 58256 h 2237087"/>
              <a:gd name="connsiteX47" fmla="*/ 1234932 w 5371455"/>
              <a:gd name="connsiteY47" fmla="*/ 11313 h 2237087"/>
              <a:gd name="connsiteX48" fmla="*/ 1235531 w 5371455"/>
              <a:gd name="connsiteY48" fmla="*/ 0 h 223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71455" h="2237087">
                <a:moveTo>
                  <a:pt x="1235531" y="0"/>
                </a:moveTo>
                <a:lnTo>
                  <a:pt x="5371455" y="0"/>
                </a:lnTo>
                <a:lnTo>
                  <a:pt x="5371455" y="2237087"/>
                </a:lnTo>
                <a:lnTo>
                  <a:pt x="0" y="2237087"/>
                </a:lnTo>
                <a:lnTo>
                  <a:pt x="0" y="1245978"/>
                </a:lnTo>
                <a:lnTo>
                  <a:pt x="14" y="1245977"/>
                </a:lnTo>
                <a:lnTo>
                  <a:pt x="46967" y="1241835"/>
                </a:lnTo>
                <a:lnTo>
                  <a:pt x="93440" y="1236085"/>
                </a:lnTo>
                <a:lnTo>
                  <a:pt x="139405" y="1228756"/>
                </a:lnTo>
                <a:lnTo>
                  <a:pt x="184833" y="1219874"/>
                </a:lnTo>
                <a:lnTo>
                  <a:pt x="229697" y="1209470"/>
                </a:lnTo>
                <a:lnTo>
                  <a:pt x="273967" y="1197570"/>
                </a:lnTo>
                <a:lnTo>
                  <a:pt x="317617" y="1184203"/>
                </a:lnTo>
                <a:lnTo>
                  <a:pt x="360618" y="1169398"/>
                </a:lnTo>
                <a:lnTo>
                  <a:pt x="402941" y="1153182"/>
                </a:lnTo>
                <a:lnTo>
                  <a:pt x="444558" y="1135584"/>
                </a:lnTo>
                <a:lnTo>
                  <a:pt x="485442" y="1116631"/>
                </a:lnTo>
                <a:lnTo>
                  <a:pt x="525563" y="1096353"/>
                </a:lnTo>
                <a:lnTo>
                  <a:pt x="564894" y="1074776"/>
                </a:lnTo>
                <a:lnTo>
                  <a:pt x="603407" y="1051931"/>
                </a:lnTo>
                <a:lnTo>
                  <a:pt x="641073" y="1027844"/>
                </a:lnTo>
                <a:lnTo>
                  <a:pt x="677864" y="1002543"/>
                </a:lnTo>
                <a:lnTo>
                  <a:pt x="713752" y="976059"/>
                </a:lnTo>
                <a:lnTo>
                  <a:pt x="748708" y="948416"/>
                </a:lnTo>
                <a:lnTo>
                  <a:pt x="782705" y="919646"/>
                </a:lnTo>
                <a:lnTo>
                  <a:pt x="815715" y="889775"/>
                </a:lnTo>
                <a:lnTo>
                  <a:pt x="847708" y="858833"/>
                </a:lnTo>
                <a:lnTo>
                  <a:pt x="878657" y="826846"/>
                </a:lnTo>
                <a:lnTo>
                  <a:pt x="908534" y="793843"/>
                </a:lnTo>
                <a:lnTo>
                  <a:pt x="937310" y="759853"/>
                </a:lnTo>
                <a:lnTo>
                  <a:pt x="964958" y="724904"/>
                </a:lnTo>
                <a:lnTo>
                  <a:pt x="991448" y="689024"/>
                </a:lnTo>
                <a:lnTo>
                  <a:pt x="1016754" y="652240"/>
                </a:lnTo>
                <a:lnTo>
                  <a:pt x="1040846" y="614582"/>
                </a:lnTo>
                <a:lnTo>
                  <a:pt x="1063696" y="576077"/>
                </a:lnTo>
                <a:lnTo>
                  <a:pt x="1085277" y="536754"/>
                </a:lnTo>
                <a:lnTo>
                  <a:pt x="1105559" y="496641"/>
                </a:lnTo>
                <a:lnTo>
                  <a:pt x="1124516" y="455765"/>
                </a:lnTo>
                <a:lnTo>
                  <a:pt x="1142118" y="414157"/>
                </a:lnTo>
                <a:lnTo>
                  <a:pt x="1158337" y="371843"/>
                </a:lnTo>
                <a:lnTo>
                  <a:pt x="1173145" y="328851"/>
                </a:lnTo>
                <a:lnTo>
                  <a:pt x="1186515" y="285209"/>
                </a:lnTo>
                <a:lnTo>
                  <a:pt x="1198417" y="240949"/>
                </a:lnTo>
                <a:lnTo>
                  <a:pt x="1208824" y="196094"/>
                </a:lnTo>
                <a:lnTo>
                  <a:pt x="1217707" y="150675"/>
                </a:lnTo>
                <a:lnTo>
                  <a:pt x="1225038" y="104720"/>
                </a:lnTo>
                <a:lnTo>
                  <a:pt x="1230789" y="58256"/>
                </a:lnTo>
                <a:lnTo>
                  <a:pt x="1234932" y="11313"/>
                </a:lnTo>
                <a:lnTo>
                  <a:pt x="1235531" y="0"/>
                </a:lnTo>
                <a:close/>
              </a:path>
            </a:pathLst>
          </a:custGeom>
          <a:solidFill>
            <a:schemeClr val="bg1"/>
          </a:solidFill>
          <a:ln w="9525" cap="rnd" cmpd="sng" algn="ctr">
            <a:solidFill>
              <a:srgbClr val="C2C2C2"/>
            </a:solidFill>
            <a:prstDash val="solid"/>
            <a:round/>
            <a:headEnd type="none" w="med" len="med"/>
            <a:tailEnd type="none" w="med" len="me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err="1">
              <a:ln>
                <a:noFill/>
              </a:ln>
              <a:solidFill>
                <a:srgbClr val="FFFFFF"/>
              </a:solidFill>
              <a:effectLst/>
              <a:uLnTx/>
              <a:uFillTx/>
              <a:cs typeface="+mn-ea"/>
              <a:sym typeface="+mn-lt"/>
            </a:endParaRPr>
          </a:p>
        </p:txBody>
      </p:sp>
      <p:sp>
        <p:nvSpPr>
          <p:cNvPr id="13" name="文本框 12"/>
          <p:cNvSpPr txBox="1"/>
          <p:nvPr>
            <p:custDataLst>
              <p:tags r:id="rId8"/>
            </p:custDataLst>
          </p:nvPr>
        </p:nvSpPr>
        <p:spPr>
          <a:xfrm>
            <a:off x="764350" y="4707279"/>
            <a:ext cx="4198356" cy="1124585"/>
          </a:xfrm>
          <a:prstGeom prst="rect">
            <a:avLst/>
          </a:prstGeom>
          <a:noFill/>
          <a:ln>
            <a:noFill/>
          </a:ln>
        </p:spPr>
        <p:txBody>
          <a:bodyPr wrap="square">
            <a:spAutoFit/>
          </a:bodyPr>
          <a:lstStyle/>
          <a:p>
            <a:pPr algn="just">
              <a:lnSpc>
                <a:spcPct val="150000"/>
              </a:lnSpc>
              <a:spcBef>
                <a:spcPts val="500"/>
              </a:spcBef>
              <a:buClrTx/>
              <a:buSzTx/>
              <a:buFontTx/>
            </a:pPr>
            <a:r>
              <a:rPr lang="en-US" altLang="zh-CN" sz="1400" b="1" dirty="0" err="1">
                <a:ea typeface="思源黑体 CN Normal" panose="020B0400000000000000" pitchFamily="34" charset="-122"/>
              </a:rPr>
              <a:t>本品较传统序贯疗法</a:t>
            </a:r>
            <a:r>
              <a:rPr lang="en-US" altLang="zh-CN" sz="1400" b="1" dirty="0" err="1">
                <a:solidFill>
                  <a:srgbClr val="C00000"/>
                </a:solidFill>
                <a:ea typeface="思源黑体 CN Normal" panose="020B0400000000000000" pitchFamily="34" charset="-122"/>
              </a:rPr>
              <a:t>更具经济性</a:t>
            </a:r>
            <a:endParaRPr lang="en-US" altLang="zh-CN" sz="1400" b="1" dirty="0">
              <a:solidFill>
                <a:srgbClr val="C00000"/>
              </a:solidFill>
              <a:ea typeface="思源黑体 CN Normal" panose="020B0400000000000000" pitchFamily="34" charset="-122"/>
            </a:endParaRPr>
          </a:p>
          <a:p>
            <a:pPr algn="just">
              <a:lnSpc>
                <a:spcPct val="150000"/>
              </a:lnSpc>
              <a:spcBef>
                <a:spcPts val="500"/>
              </a:spcBef>
              <a:buClrTx/>
              <a:buSzTx/>
              <a:buFontTx/>
            </a:pPr>
            <a:r>
              <a:rPr lang="en-US" altLang="zh-CN" sz="1400" dirty="0" err="1">
                <a:ea typeface="思源黑体 CN Normal" panose="020B0400000000000000" pitchFamily="34" charset="-122"/>
              </a:rPr>
              <a:t>避免了注射液不良反应及片</a:t>
            </a:r>
            <a:r>
              <a:rPr lang="en-US" altLang="zh-CN" sz="1400" dirty="0">
                <a:ea typeface="思源黑体 CN Normal" panose="020B0400000000000000" pitchFamily="34" charset="-122"/>
              </a:rPr>
              <a:t>/</a:t>
            </a:r>
            <a:r>
              <a:rPr lang="en-US" altLang="zh-CN" sz="1400" dirty="0" err="1">
                <a:ea typeface="思源黑体 CN Normal" panose="020B0400000000000000" pitchFamily="34" charset="-122"/>
              </a:rPr>
              <a:t>胶囊剂用药困难导致的医疗成本增加，降低患者及医保负担</a:t>
            </a:r>
            <a:r>
              <a:rPr lang="zh-CN" altLang="en-US" sz="1400" dirty="0">
                <a:ea typeface="思源黑体 CN Normal" panose="020B0400000000000000" pitchFamily="34" charset="-122"/>
              </a:rPr>
              <a:t>。</a:t>
            </a:r>
            <a:endParaRPr lang="zh-CN" altLang="en-US" sz="1400" dirty="0">
              <a:ea typeface="思源黑体 CN Normal" panose="020B0400000000000000" pitchFamily="34" charset="-122"/>
            </a:endParaRPr>
          </a:p>
        </p:txBody>
      </p:sp>
      <p:sp>
        <p:nvSpPr>
          <p:cNvPr id="14" name="文本框 13"/>
          <p:cNvSpPr txBox="1"/>
          <p:nvPr>
            <p:custDataLst>
              <p:tags r:id="rId9"/>
            </p:custDataLst>
          </p:nvPr>
        </p:nvSpPr>
        <p:spPr>
          <a:xfrm>
            <a:off x="7421473" y="2165815"/>
            <a:ext cx="4022676" cy="1082675"/>
          </a:xfrm>
          <a:prstGeom prst="rect">
            <a:avLst/>
          </a:prstGeom>
          <a:noFill/>
          <a:ln>
            <a:noFill/>
          </a:ln>
        </p:spPr>
        <p:txBody>
          <a:bodyPr wrap="square" rtlCol="0">
            <a:noAutofit/>
          </a:bodyPr>
          <a:lstStyle/>
          <a:p>
            <a:pPr marR="0" lvl="0" indent="0" algn="just" fontAlgn="auto">
              <a:lnSpc>
                <a:spcPct val="150000"/>
              </a:lnSpc>
              <a:spcBef>
                <a:spcPts val="500"/>
              </a:spcBef>
              <a:spcAft>
                <a:spcPts val="0"/>
              </a:spcAft>
              <a:buClrTx/>
              <a:buSzTx/>
              <a:buNone/>
              <a:defRPr/>
            </a:pPr>
            <a:r>
              <a:rPr lang="zh-CN" altLang="en-US" sz="1400" b="1" dirty="0">
                <a:ea typeface="思源黑体 CN Normal" panose="020B0400000000000000" pitchFamily="34" charset="-122"/>
              </a:rPr>
              <a:t>本品可解决传统序贯疗法</a:t>
            </a:r>
            <a:r>
              <a:rPr lang="en-US" altLang="zh-CN" sz="1400" b="1" dirty="0">
                <a:ea typeface="思源黑体 CN Normal" panose="020B0400000000000000" pitchFamily="34" charset="-122"/>
              </a:rPr>
              <a:t>不便用于酒精过敏、静脉炎、低血压高危、昏迷、吞咽困难等特殊人群</a:t>
            </a:r>
            <a:r>
              <a:rPr lang="zh-CN" altLang="en-US" sz="1400" b="1" dirty="0">
                <a:ea typeface="思源黑体 CN Normal" panose="020B0400000000000000" pitchFamily="34" charset="-122"/>
              </a:rPr>
              <a:t>的问题，</a:t>
            </a:r>
            <a:r>
              <a:rPr lang="en-US" altLang="zh-CN" sz="1400" b="1" dirty="0">
                <a:ea typeface="思源黑体 CN Normal" panose="020B0400000000000000" pitchFamily="34" charset="-122"/>
              </a:rPr>
              <a:t>弥补现有目录用药短缺，填补临床空白。</a:t>
            </a:r>
            <a:endParaRPr lang="en-US" altLang="zh-CN" sz="1400" b="1" dirty="0">
              <a:ea typeface="思源黑体 CN Normal" panose="020B0400000000000000" pitchFamily="34" charset="-122"/>
            </a:endParaRPr>
          </a:p>
        </p:txBody>
      </p:sp>
      <p:sp>
        <p:nvSpPr>
          <p:cNvPr id="17" name="文本框 16"/>
          <p:cNvSpPr txBox="1"/>
          <p:nvPr>
            <p:custDataLst>
              <p:tags r:id="rId10"/>
            </p:custDataLst>
          </p:nvPr>
        </p:nvSpPr>
        <p:spPr>
          <a:xfrm>
            <a:off x="7160251" y="4707279"/>
            <a:ext cx="4324985" cy="1350563"/>
          </a:xfrm>
          <a:prstGeom prst="rect">
            <a:avLst/>
          </a:prstGeom>
          <a:noFill/>
          <a:ln>
            <a:noFill/>
          </a:ln>
        </p:spPr>
        <p:txBody>
          <a:bodyPr wrap="square">
            <a:spAutoFit/>
          </a:bodyPr>
          <a:lstStyle/>
          <a:p>
            <a:pPr marR="0" lvl="0" algn="just" fontAlgn="auto">
              <a:lnSpc>
                <a:spcPct val="150000"/>
              </a:lnSpc>
              <a:spcBef>
                <a:spcPts val="500"/>
              </a:spcBef>
              <a:spcAft>
                <a:spcPts val="0"/>
              </a:spcAft>
              <a:buClrTx/>
              <a:buSzTx/>
              <a:buFontTx/>
              <a:defRPr/>
            </a:pPr>
            <a:r>
              <a:rPr lang="zh-CN" altLang="en-US" sz="1400" b="1" dirty="0">
                <a:ea typeface="思源黑体 CN Normal" panose="020B0400000000000000" pitchFamily="34" charset="-122"/>
                <a:sym typeface="+mn-lt"/>
              </a:rPr>
              <a:t>本品适应症表述清晰，用法用量明确，便于临床管理问题：</a:t>
            </a:r>
            <a:r>
              <a:rPr lang="zh-CN" altLang="en-US" sz="1400" dirty="0">
                <a:ea typeface="思源黑体 CN Normal" panose="020B0400000000000000" pitchFamily="34" charset="-122"/>
                <a:sym typeface="+mn-lt"/>
              </a:rPr>
              <a:t>尼莫地平口服溶液剂量准确，简化临床应用，不存在临床滥用风险和超说明书用药的可能性；适应症表述清晰，限制要求明确，医保经办审核方便。</a:t>
            </a:r>
            <a:endParaRPr lang="zh-CN" altLang="en-US" sz="1400" dirty="0">
              <a:ea typeface="思源黑体 CN Normal" panose="020B0400000000000000" pitchFamily="34" charset="-122"/>
              <a:sym typeface="+mn-lt"/>
            </a:endParaRPr>
          </a:p>
        </p:txBody>
      </p:sp>
      <p:sp>
        <p:nvSpPr>
          <p:cNvPr id="18" name="文本框 17"/>
          <p:cNvSpPr txBox="1"/>
          <p:nvPr>
            <p:custDataLst>
              <p:tags r:id="rId11"/>
            </p:custDataLst>
          </p:nvPr>
        </p:nvSpPr>
        <p:spPr>
          <a:xfrm>
            <a:off x="764350" y="2084594"/>
            <a:ext cx="4193586" cy="1383665"/>
          </a:xfrm>
          <a:prstGeom prst="rect">
            <a:avLst/>
          </a:prstGeom>
          <a:noFill/>
          <a:ln>
            <a:noFill/>
          </a:ln>
        </p:spPr>
        <p:txBody>
          <a:bodyPr wrap="square" rtlCol="0">
            <a:spAutoFit/>
          </a:bodyPr>
          <a:lstStyle/>
          <a:p>
            <a:pPr algn="just">
              <a:lnSpc>
                <a:spcPct val="150000"/>
              </a:lnSpc>
            </a:pPr>
            <a:r>
              <a:rPr lang="en-US" altLang="zh-CN" sz="1400" dirty="0">
                <a:ea typeface="思源黑体 CN Normal" panose="020B0400000000000000" pitchFamily="34" charset="-122"/>
                <a:sym typeface="+mn-ea"/>
              </a:rPr>
              <a:t>蛛网膜下腔出血（SAH）患者中颅内动脉瘤性SAH占85%，SAH中国发病率2.0/10万人</a:t>
            </a:r>
            <a:r>
              <a:rPr lang="zh-CN" altLang="en-US" sz="1400" dirty="0">
                <a:ea typeface="思源黑体 CN Normal" panose="020B0400000000000000" pitchFamily="34" charset="-122"/>
                <a:sym typeface="+mn-ea"/>
              </a:rPr>
              <a:t>；</a:t>
            </a:r>
            <a:r>
              <a:rPr lang="zh-CN" altLang="en-US" sz="1400" b="1" dirty="0">
                <a:solidFill>
                  <a:srgbClr val="C00000"/>
                </a:solidFill>
                <a:ea typeface="思源黑体 CN Normal" panose="020B0400000000000000" pitchFamily="34" charset="-122"/>
                <a:sym typeface="+mn-ea"/>
              </a:rPr>
              <a:t>尼莫地平是SAH患者预后治疗指南唯⼀推荐的药品</a:t>
            </a:r>
            <a:r>
              <a:rPr lang="zh-CN" altLang="en-US" sz="1400" dirty="0">
                <a:ea typeface="思源黑体 CN Normal" panose="020B0400000000000000" pitchFamily="34" charset="-122"/>
                <a:sym typeface="+mn-ea"/>
              </a:rPr>
              <a:t>，口服溶液提供新的临床给药方式，提高安全性。</a:t>
            </a:r>
            <a:endParaRPr lang="zh-CN" altLang="en-US" sz="1400" dirty="0">
              <a:ea typeface="思源黑体 CN Normal" panose="020B0400000000000000" pitchFamily="34" charset="-122"/>
              <a:sym typeface="+mn-ea"/>
            </a:endParaRPr>
          </a:p>
        </p:txBody>
      </p:sp>
      <p:sp>
        <p:nvSpPr>
          <p:cNvPr id="19" name="矩形 18"/>
          <p:cNvSpPr/>
          <p:nvPr>
            <p:custDataLst>
              <p:tags r:id="rId12"/>
            </p:custDataLst>
          </p:nvPr>
        </p:nvSpPr>
        <p:spPr>
          <a:xfrm>
            <a:off x="647700" y="1534073"/>
            <a:ext cx="5371456" cy="461665"/>
          </a:xfrm>
          <a:prstGeom prst="rect">
            <a:avLst/>
          </a:prstGeom>
          <a:gradFill>
            <a:gsLst>
              <a:gs pos="0">
                <a:srgbClr val="133289"/>
              </a:gs>
              <a:gs pos="100000">
                <a:srgbClr val="0075C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文本框 19"/>
          <p:cNvSpPr txBox="1"/>
          <p:nvPr>
            <p:custDataLst>
              <p:tags r:id="rId13"/>
            </p:custDataLst>
          </p:nvPr>
        </p:nvSpPr>
        <p:spPr>
          <a:xfrm>
            <a:off x="1078856" y="1598319"/>
            <a:ext cx="4815205" cy="368300"/>
          </a:xfrm>
          <a:prstGeom prst="rect">
            <a:avLst/>
          </a:prstGeom>
          <a:noFill/>
          <a:ln>
            <a:noFill/>
          </a:ln>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800" b="1" dirty="0">
                <a:solidFill>
                  <a:schemeClr val="bg1"/>
                </a:solidFill>
                <a:latin typeface="思源黑体 CN Bold" panose="020B0800000000000000" pitchFamily="34" charset="-122"/>
                <a:ea typeface="思源黑体 CN Bold" panose="020B0800000000000000" pitchFamily="34" charset="-122"/>
                <a:sym typeface="+mn-lt"/>
              </a:rPr>
              <a:t>解决公共健康问题，提高安全性</a:t>
            </a:r>
            <a:endParaRPr kumimoji="1" lang="zh-CN" altLang="en-US" sz="1800" b="1" dirty="0">
              <a:solidFill>
                <a:schemeClr val="bg1"/>
              </a:solidFill>
              <a:latin typeface="思源黑体 CN Bold" panose="020B0800000000000000" pitchFamily="34" charset="-122"/>
              <a:ea typeface="思源黑体 CN Bold" panose="020B0800000000000000" pitchFamily="34" charset="-122"/>
              <a:sym typeface="+mn-lt"/>
            </a:endParaRPr>
          </a:p>
        </p:txBody>
      </p:sp>
      <p:sp>
        <p:nvSpPr>
          <p:cNvPr id="21" name="矩形 20"/>
          <p:cNvSpPr/>
          <p:nvPr>
            <p:custDataLst>
              <p:tags r:id="rId14"/>
            </p:custDataLst>
          </p:nvPr>
        </p:nvSpPr>
        <p:spPr>
          <a:xfrm>
            <a:off x="6210944" y="1534073"/>
            <a:ext cx="5371456" cy="461665"/>
          </a:xfrm>
          <a:prstGeom prst="rect">
            <a:avLst/>
          </a:prstGeom>
          <a:gradFill>
            <a:gsLst>
              <a:gs pos="0">
                <a:srgbClr val="133289"/>
              </a:gs>
              <a:gs pos="100000">
                <a:srgbClr val="0075C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2" name="文本框 21"/>
          <p:cNvSpPr txBox="1"/>
          <p:nvPr>
            <p:custDataLst>
              <p:tags r:id="rId15"/>
            </p:custDataLst>
          </p:nvPr>
        </p:nvSpPr>
        <p:spPr>
          <a:xfrm>
            <a:off x="6649711" y="1598319"/>
            <a:ext cx="4635500" cy="368300"/>
          </a:xfrm>
          <a:prstGeom prst="rect">
            <a:avLst/>
          </a:prstGeom>
          <a:noFill/>
          <a:ln>
            <a:noFill/>
          </a:ln>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800" b="1" dirty="0">
                <a:solidFill>
                  <a:schemeClr val="bg1"/>
                </a:solidFill>
                <a:latin typeface="思源黑体 CN Bold" panose="020B0800000000000000" pitchFamily="34" charset="-122"/>
                <a:ea typeface="思源黑体 CN Bold" panose="020B0800000000000000" pitchFamily="34" charset="-122"/>
                <a:sym typeface="+mn-lt"/>
              </a:rPr>
              <a:t>解决特殊患者人群用药问题，弥补目录短板</a:t>
            </a:r>
            <a:endParaRPr kumimoji="1" lang="zh-CN" altLang="en-US" sz="1800" b="1" dirty="0">
              <a:solidFill>
                <a:schemeClr val="bg1"/>
              </a:solidFill>
              <a:latin typeface="思源黑体 CN Bold" panose="020B0800000000000000" pitchFamily="34" charset="-122"/>
              <a:ea typeface="思源黑体 CN Bold" panose="020B0800000000000000" pitchFamily="34" charset="-122"/>
              <a:sym typeface="+mn-lt"/>
            </a:endParaRPr>
          </a:p>
        </p:txBody>
      </p:sp>
      <p:sp>
        <p:nvSpPr>
          <p:cNvPr id="24" name="文本框 23"/>
          <p:cNvSpPr txBox="1"/>
          <p:nvPr>
            <p:custDataLst>
              <p:tags r:id="rId16"/>
            </p:custDataLst>
          </p:nvPr>
        </p:nvSpPr>
        <p:spPr>
          <a:xfrm>
            <a:off x="875012" y="3984476"/>
            <a:ext cx="3905205" cy="368300"/>
          </a:xfrm>
          <a:prstGeom prst="rect">
            <a:avLst/>
          </a:prstGeom>
          <a:noFill/>
          <a:ln>
            <a:noFill/>
          </a:ln>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8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lt"/>
              </a:rPr>
              <a:t>更具经济性，符合“保基本原则”</a:t>
            </a:r>
            <a:endParaRPr kumimoji="1" lang="zh-CN" altLang="en-US" sz="18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lt"/>
            </a:endParaRPr>
          </a:p>
        </p:txBody>
      </p:sp>
      <p:sp>
        <p:nvSpPr>
          <p:cNvPr id="27" name="矩形 26"/>
          <p:cNvSpPr/>
          <p:nvPr>
            <p:custDataLst>
              <p:tags r:id="rId17"/>
            </p:custDataLst>
          </p:nvPr>
        </p:nvSpPr>
        <p:spPr>
          <a:xfrm>
            <a:off x="7160162" y="3926642"/>
            <a:ext cx="4411336" cy="461665"/>
          </a:xfrm>
          <a:prstGeom prst="rect">
            <a:avLst/>
          </a:prstGeom>
          <a:gradFill>
            <a:gsLst>
              <a:gs pos="0">
                <a:srgbClr val="133289"/>
              </a:gs>
              <a:gs pos="100000">
                <a:srgbClr val="0075C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8" name="文本框 27"/>
          <p:cNvSpPr txBox="1"/>
          <p:nvPr>
            <p:custDataLst>
              <p:tags r:id="rId18"/>
            </p:custDataLst>
          </p:nvPr>
        </p:nvSpPr>
        <p:spPr>
          <a:xfrm>
            <a:off x="7377314" y="3992667"/>
            <a:ext cx="4193577" cy="368300"/>
          </a:xfrm>
          <a:prstGeom prst="rect">
            <a:avLst/>
          </a:prstGeom>
          <a:noFill/>
          <a:ln>
            <a:noFill/>
          </a:ln>
        </p:spPr>
        <p:txBody>
          <a:bodyPr wrap="square" rtlCol="0" anchor="t" anchorCtr="0">
            <a:spAutoFit/>
          </a:bodyPr>
          <a:lstStyle/>
          <a:p>
            <a:pPr algn="ctr">
              <a:spcBef>
                <a:spcPts val="0"/>
              </a:spcBef>
              <a:spcAft>
                <a:spcPts val="0"/>
              </a:spcAft>
              <a:buClrTx/>
              <a:buSzTx/>
              <a:buFontTx/>
              <a:defRPr/>
            </a:pPr>
            <a:r>
              <a:rPr kumimoji="1" lang="zh-CN" altLang="en-US" sz="1800" b="1" dirty="0">
                <a:solidFill>
                  <a:schemeClr val="bg1"/>
                </a:solidFill>
                <a:latin typeface="思源黑体 CN Bold" panose="020B0800000000000000" pitchFamily="34" charset="-122"/>
                <a:ea typeface="思源黑体 CN Bold" panose="020B0800000000000000" pitchFamily="34" charset="-122"/>
                <a:sym typeface="+mn-lt"/>
              </a:rPr>
              <a:t>临床管理难度小</a:t>
            </a:r>
            <a:endParaRPr kumimoji="1" lang="zh-CN" altLang="en-US" sz="1800" b="1" dirty="0">
              <a:solidFill>
                <a:schemeClr val="bg1"/>
              </a:solidFill>
              <a:latin typeface="思源黑体 CN Bold" panose="020B0800000000000000" pitchFamily="34" charset="-122"/>
              <a:ea typeface="思源黑体 CN Bold" panose="020B0800000000000000" pitchFamily="34" charset="-122"/>
              <a:sym typeface="+mn-lt"/>
            </a:endParaRPr>
          </a:p>
        </p:txBody>
      </p:sp>
      <p:sp>
        <p:nvSpPr>
          <p:cNvPr id="25" name="椭圆 24"/>
          <p:cNvSpPr/>
          <p:nvPr>
            <p:custDataLst>
              <p:tags r:id="rId19"/>
            </p:custDataLst>
          </p:nvPr>
        </p:nvSpPr>
        <p:spPr>
          <a:xfrm>
            <a:off x="4851437" y="2600844"/>
            <a:ext cx="2525877" cy="25258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20"/>
            </p:custDataLst>
          </p:nvPr>
        </p:nvPicPr>
        <p:blipFill>
          <a:blip r:embed="rId21"/>
          <a:stretch>
            <a:fillRect/>
          </a:stretch>
        </p:blipFill>
        <p:spPr>
          <a:xfrm>
            <a:off x="5298431" y="3074694"/>
            <a:ext cx="1712595" cy="1577975"/>
          </a:xfrm>
          <a:prstGeom prst="rect">
            <a:avLst/>
          </a:prstGeom>
        </p:spPr>
      </p:pic>
      <p:sp>
        <p:nvSpPr>
          <p:cNvPr id="8" name="文本框 7"/>
          <p:cNvSpPr txBox="1"/>
          <p:nvPr/>
        </p:nvSpPr>
        <p:spPr>
          <a:xfrm>
            <a:off x="2759189" y="854602"/>
            <a:ext cx="6673622" cy="430887"/>
          </a:xfrm>
          <a:prstGeom prst="rect">
            <a:avLst/>
          </a:prstGeom>
          <a:noFill/>
        </p:spPr>
        <p:txBody>
          <a:bodyPr wrap="none" rtlCol="0">
            <a:spAutoFit/>
          </a:bodyPr>
          <a:lstStyle/>
          <a:p>
            <a:r>
              <a:rPr lang="zh-CN" altLang="en-US" sz="2200" b="1"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满足昏迷、吞咽困难、酒精过敏等</a:t>
            </a:r>
            <a:r>
              <a:rPr lang="zh-CN" altLang="en-US" sz="22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特殊人群用药需求</a:t>
            </a:r>
            <a:endParaRPr kumimoji="1" lang="zh-CN" altLang="en-US" sz="2200" dirty="0"/>
          </a:p>
        </p:txBody>
      </p:sp>
      <p:pic>
        <p:nvPicPr>
          <p:cNvPr id="15" name="图片 14"/>
          <p:cNvPicPr>
            <a:picLocks noChangeAspect="1"/>
          </p:cNvPicPr>
          <p:nvPr/>
        </p:nvPicPr>
        <p:blipFill>
          <a:blip r:embed="rId22"/>
          <a:srcRect l="14572" t="982" r="50632" b="25368"/>
          <a:stretch>
            <a:fillRect/>
          </a:stretch>
        </p:blipFill>
        <p:spPr>
          <a:xfrm>
            <a:off x="11163300" y="97790"/>
            <a:ext cx="926465" cy="285750"/>
          </a:xfrm>
          <a:prstGeom prst="rect">
            <a:avLst/>
          </a:prstGeom>
        </p:spPr>
      </p:pic>
      <p:sp>
        <p:nvSpPr>
          <p:cNvPr id="7"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1877060" y="962025"/>
            <a:ext cx="8496935" cy="796925"/>
            <a:chOff x="2993" y="1947"/>
            <a:chExt cx="13381" cy="1255"/>
          </a:xfrm>
        </p:grpSpPr>
        <p:sp>
          <p:nvSpPr>
            <p:cNvPr id="3" name="矩形 2"/>
            <p:cNvSpPr/>
            <p:nvPr userDrawn="1">
              <p:custDataLst>
                <p:tags r:id="rId2"/>
              </p:custDataLst>
            </p:nvPr>
          </p:nvSpPr>
          <p:spPr>
            <a:xfrm>
              <a:off x="2993" y="1947"/>
              <a:ext cx="147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3"/>
              </p:custDataLst>
            </p:nvPr>
          </p:nvSpPr>
          <p:spPr>
            <a:xfrm>
              <a:off x="4309" y="1947"/>
              <a:ext cx="12065" cy="1255"/>
            </a:xfrm>
            <a:prstGeom prst="rect">
              <a:avLst/>
            </a:prstGeom>
            <a:gradFill>
              <a:gsLst>
                <a:gs pos="0">
                  <a:srgbClr val="0B308E"/>
                </a:gs>
                <a:gs pos="100000">
                  <a:srgbClr val="0075C1"/>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4929" y="2018"/>
              <a:ext cx="5112" cy="1113"/>
            </a:xfrm>
            <a:prstGeom prst="rect">
              <a:avLst/>
            </a:prstGeom>
            <a:noFill/>
          </p:spPr>
          <p:txBody>
            <a:bodyPr wrap="none" rtlCol="0">
              <a:spAutoFit/>
            </a:bodyPr>
            <a:lstStyle/>
            <a:p>
              <a:pPr algn="ctr"/>
              <a:r>
                <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药品基本信息</a:t>
              </a:r>
              <a:endPar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4" name="文本框 3"/>
            <p:cNvSpPr txBox="1"/>
            <p:nvPr>
              <p:custDataLst>
                <p:tags r:id="rId5"/>
              </p:custDataLst>
            </p:nvPr>
          </p:nvSpPr>
          <p:spPr>
            <a:xfrm>
              <a:off x="3299" y="1998"/>
              <a:ext cx="732" cy="1113"/>
            </a:xfrm>
            <a:prstGeom prst="rect">
              <a:avLst/>
            </a:prstGeom>
            <a:noFill/>
          </p:spPr>
          <p:txBody>
            <a:bodyPr wrap="none" rtlCol="0">
              <a:spAutoFit/>
            </a:bodyPr>
            <a:lstStyle/>
            <a:p>
              <a:pPr algn="ctr"/>
              <a:r>
                <a:rPr lang="en-US" altLang="zh-CN" sz="400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1</a:t>
              </a:r>
              <a:endParaRPr lang="zh-CN" altLang="en-US" sz="400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pSp>
        <p:nvGrpSpPr>
          <p:cNvPr id="5" name="组合 4"/>
          <p:cNvGrpSpPr/>
          <p:nvPr>
            <p:custDataLst>
              <p:tags r:id="rId6"/>
            </p:custDataLst>
          </p:nvPr>
        </p:nvGrpSpPr>
        <p:grpSpPr>
          <a:xfrm>
            <a:off x="1877060" y="2066290"/>
            <a:ext cx="8496935" cy="805815"/>
            <a:chOff x="2995" y="1272"/>
            <a:chExt cx="13381" cy="1269"/>
          </a:xfrm>
        </p:grpSpPr>
        <p:sp>
          <p:nvSpPr>
            <p:cNvPr id="6" name="矩形 5"/>
            <p:cNvSpPr/>
            <p:nvPr userDrawn="1">
              <p:custDataLst>
                <p:tags r:id="rId7"/>
              </p:custDataLst>
            </p:nvPr>
          </p:nvSpPr>
          <p:spPr>
            <a:xfrm>
              <a:off x="2995" y="1286"/>
              <a:ext cx="147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8"/>
              </p:custDataLst>
            </p:nvPr>
          </p:nvSpPr>
          <p:spPr>
            <a:xfrm>
              <a:off x="4311" y="1272"/>
              <a:ext cx="12065" cy="1255"/>
            </a:xfrm>
            <a:prstGeom prst="rect">
              <a:avLst/>
            </a:prstGeom>
            <a:gradFill>
              <a:gsLst>
                <a:gs pos="0">
                  <a:srgbClr val="0B308E"/>
                </a:gs>
                <a:gs pos="100000">
                  <a:srgbClr val="0075C1"/>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9"/>
              </p:custDataLst>
            </p:nvPr>
          </p:nvSpPr>
          <p:spPr>
            <a:xfrm>
              <a:off x="4930" y="1357"/>
              <a:ext cx="2714" cy="1115"/>
            </a:xfrm>
            <a:prstGeom prst="rect">
              <a:avLst/>
            </a:prstGeom>
            <a:noFill/>
          </p:spPr>
          <p:txBody>
            <a:bodyPr wrap="none" rtlCol="0">
              <a:spAutoFit/>
            </a:bodyPr>
            <a:lstStyle/>
            <a:p>
              <a:pPr algn="ctr"/>
              <a:r>
                <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安全性</a:t>
              </a:r>
              <a:endPar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2" name="文本框 11"/>
            <p:cNvSpPr txBox="1"/>
            <p:nvPr>
              <p:custDataLst>
                <p:tags r:id="rId10"/>
              </p:custDataLst>
            </p:nvPr>
          </p:nvSpPr>
          <p:spPr>
            <a:xfrm>
              <a:off x="3301" y="1337"/>
              <a:ext cx="732" cy="1113"/>
            </a:xfrm>
            <a:prstGeom prst="rect">
              <a:avLst/>
            </a:prstGeom>
            <a:noFill/>
          </p:spPr>
          <p:txBody>
            <a:bodyPr wrap="none" rtlCol="0">
              <a:spAutoFit/>
            </a:bodyPr>
            <a:lstStyle/>
            <a:p>
              <a:pPr algn="ctr"/>
              <a:r>
                <a:rPr lang="en-US" altLang="zh-CN" sz="400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2</a:t>
              </a:r>
              <a:endParaRPr lang="zh-CN" altLang="en-US" sz="400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pSp>
        <p:nvGrpSpPr>
          <p:cNvPr id="13" name="组合 12"/>
          <p:cNvGrpSpPr/>
          <p:nvPr>
            <p:custDataLst>
              <p:tags r:id="rId11"/>
            </p:custDataLst>
          </p:nvPr>
        </p:nvGrpSpPr>
        <p:grpSpPr>
          <a:xfrm>
            <a:off x="1875790" y="3140075"/>
            <a:ext cx="8496935" cy="796925"/>
            <a:chOff x="2993" y="981"/>
            <a:chExt cx="13381" cy="1255"/>
          </a:xfrm>
        </p:grpSpPr>
        <p:sp>
          <p:nvSpPr>
            <p:cNvPr id="28" name="矩形 27"/>
            <p:cNvSpPr/>
            <p:nvPr userDrawn="1">
              <p:custDataLst>
                <p:tags r:id="rId12"/>
              </p:custDataLst>
            </p:nvPr>
          </p:nvSpPr>
          <p:spPr>
            <a:xfrm>
              <a:off x="2993" y="981"/>
              <a:ext cx="147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userDrawn="1">
              <p:custDataLst>
                <p:tags r:id="rId13"/>
              </p:custDataLst>
            </p:nvPr>
          </p:nvSpPr>
          <p:spPr>
            <a:xfrm>
              <a:off x="4309" y="981"/>
              <a:ext cx="12065" cy="1255"/>
            </a:xfrm>
            <a:prstGeom prst="rect">
              <a:avLst/>
            </a:prstGeom>
            <a:gradFill>
              <a:gsLst>
                <a:gs pos="0">
                  <a:srgbClr val="0B308E"/>
                </a:gs>
                <a:gs pos="100000">
                  <a:srgbClr val="0075C1"/>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4"/>
              </p:custDataLst>
            </p:nvPr>
          </p:nvSpPr>
          <p:spPr>
            <a:xfrm>
              <a:off x="4929" y="1052"/>
              <a:ext cx="2714" cy="1115"/>
            </a:xfrm>
            <a:prstGeom prst="rect">
              <a:avLst/>
            </a:prstGeom>
            <a:noFill/>
          </p:spPr>
          <p:txBody>
            <a:bodyPr wrap="none" rtlCol="0">
              <a:spAutoFit/>
            </a:bodyPr>
            <a:lstStyle/>
            <a:p>
              <a:pPr algn="ctr"/>
              <a:r>
                <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有效性</a:t>
              </a:r>
              <a:endPar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1" name="文本框 30"/>
            <p:cNvSpPr txBox="1"/>
            <p:nvPr>
              <p:custDataLst>
                <p:tags r:id="rId15"/>
              </p:custDataLst>
            </p:nvPr>
          </p:nvSpPr>
          <p:spPr>
            <a:xfrm>
              <a:off x="3299" y="1032"/>
              <a:ext cx="732" cy="1113"/>
            </a:xfrm>
            <a:prstGeom prst="rect">
              <a:avLst/>
            </a:prstGeom>
            <a:noFill/>
          </p:spPr>
          <p:txBody>
            <a:bodyPr wrap="none" rtlCol="0">
              <a:spAutoFit/>
            </a:bodyPr>
            <a:lstStyle/>
            <a:p>
              <a:pPr algn="ctr"/>
              <a:r>
                <a:rPr lang="en-US" altLang="zh-CN" sz="400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3</a:t>
              </a:r>
              <a:endParaRPr lang="zh-CN" altLang="en-US" sz="400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pSp>
        <p:nvGrpSpPr>
          <p:cNvPr id="17" name="组合 16"/>
          <p:cNvGrpSpPr/>
          <p:nvPr>
            <p:custDataLst>
              <p:tags r:id="rId16"/>
            </p:custDataLst>
          </p:nvPr>
        </p:nvGrpSpPr>
        <p:grpSpPr>
          <a:xfrm>
            <a:off x="1875790" y="4213860"/>
            <a:ext cx="8496935" cy="796925"/>
            <a:chOff x="2993" y="981"/>
            <a:chExt cx="13381" cy="1255"/>
          </a:xfrm>
        </p:grpSpPr>
        <p:sp>
          <p:nvSpPr>
            <p:cNvPr id="18" name="矩形 17"/>
            <p:cNvSpPr/>
            <p:nvPr userDrawn="1">
              <p:custDataLst>
                <p:tags r:id="rId17"/>
              </p:custDataLst>
            </p:nvPr>
          </p:nvSpPr>
          <p:spPr>
            <a:xfrm>
              <a:off x="2993" y="981"/>
              <a:ext cx="147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8"/>
              </p:custDataLst>
            </p:nvPr>
          </p:nvSpPr>
          <p:spPr>
            <a:xfrm>
              <a:off x="4309" y="981"/>
              <a:ext cx="12065" cy="1255"/>
            </a:xfrm>
            <a:prstGeom prst="rect">
              <a:avLst/>
            </a:prstGeom>
            <a:gradFill>
              <a:gsLst>
                <a:gs pos="0">
                  <a:srgbClr val="0B308E"/>
                </a:gs>
                <a:gs pos="100000">
                  <a:srgbClr val="0075C1"/>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9"/>
              </p:custDataLst>
            </p:nvPr>
          </p:nvSpPr>
          <p:spPr>
            <a:xfrm>
              <a:off x="4930" y="1052"/>
              <a:ext cx="2714" cy="1115"/>
            </a:xfrm>
            <a:prstGeom prst="rect">
              <a:avLst/>
            </a:prstGeom>
            <a:noFill/>
          </p:spPr>
          <p:txBody>
            <a:bodyPr wrap="none" rtlCol="0">
              <a:spAutoFit/>
            </a:bodyPr>
            <a:lstStyle/>
            <a:p>
              <a:pPr algn="ctr"/>
              <a:r>
                <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创新性</a:t>
              </a:r>
              <a:endPar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1" name="文本框 20"/>
            <p:cNvSpPr txBox="1"/>
            <p:nvPr>
              <p:custDataLst>
                <p:tags r:id="rId20"/>
              </p:custDataLst>
            </p:nvPr>
          </p:nvSpPr>
          <p:spPr>
            <a:xfrm>
              <a:off x="3283" y="1032"/>
              <a:ext cx="765" cy="1115"/>
            </a:xfrm>
            <a:prstGeom prst="rect">
              <a:avLst/>
            </a:prstGeom>
            <a:noFill/>
          </p:spPr>
          <p:txBody>
            <a:bodyPr wrap="none" rtlCol="0">
              <a:spAutoFit/>
            </a:bodyPr>
            <a:lstStyle/>
            <a:p>
              <a:pPr algn="ctr"/>
              <a:r>
                <a:rPr lang="en-US" altLang="zh-CN" sz="4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4</a:t>
              </a:r>
              <a:endParaRPr lang="zh-CN" altLang="en-US" sz="4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pSp>
        <p:nvGrpSpPr>
          <p:cNvPr id="22" name="组合 21"/>
          <p:cNvGrpSpPr/>
          <p:nvPr>
            <p:custDataLst>
              <p:tags r:id="rId21"/>
            </p:custDataLst>
          </p:nvPr>
        </p:nvGrpSpPr>
        <p:grpSpPr>
          <a:xfrm>
            <a:off x="1875790" y="5287645"/>
            <a:ext cx="8496935" cy="796925"/>
            <a:chOff x="2993" y="981"/>
            <a:chExt cx="13381" cy="1255"/>
          </a:xfrm>
        </p:grpSpPr>
        <p:sp>
          <p:nvSpPr>
            <p:cNvPr id="23" name="矩形 22"/>
            <p:cNvSpPr/>
            <p:nvPr userDrawn="1">
              <p:custDataLst>
                <p:tags r:id="rId22"/>
              </p:custDataLst>
            </p:nvPr>
          </p:nvSpPr>
          <p:spPr>
            <a:xfrm>
              <a:off x="2993" y="981"/>
              <a:ext cx="147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custDataLst>
                <p:tags r:id="rId23"/>
              </p:custDataLst>
            </p:nvPr>
          </p:nvSpPr>
          <p:spPr>
            <a:xfrm>
              <a:off x="4309" y="981"/>
              <a:ext cx="12065" cy="1255"/>
            </a:xfrm>
            <a:prstGeom prst="rect">
              <a:avLst/>
            </a:prstGeom>
            <a:gradFill>
              <a:gsLst>
                <a:gs pos="0">
                  <a:srgbClr val="0B308E"/>
                </a:gs>
                <a:gs pos="100000">
                  <a:srgbClr val="0075C1"/>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24"/>
              </p:custDataLst>
            </p:nvPr>
          </p:nvSpPr>
          <p:spPr>
            <a:xfrm>
              <a:off x="4932" y="1052"/>
              <a:ext cx="2714" cy="1115"/>
            </a:xfrm>
            <a:prstGeom prst="rect">
              <a:avLst/>
            </a:prstGeom>
            <a:noFill/>
          </p:spPr>
          <p:txBody>
            <a:bodyPr wrap="none" rtlCol="0">
              <a:spAutoFit/>
            </a:bodyPr>
            <a:lstStyle/>
            <a:p>
              <a:pPr algn="ctr"/>
              <a:r>
                <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公平性</a:t>
              </a:r>
              <a:endParaRPr lang="zh-CN" altLang="en-US" sz="4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6" name="文本框 25"/>
            <p:cNvSpPr txBox="1"/>
            <p:nvPr>
              <p:custDataLst>
                <p:tags r:id="rId25"/>
              </p:custDataLst>
            </p:nvPr>
          </p:nvSpPr>
          <p:spPr>
            <a:xfrm>
              <a:off x="3283" y="1032"/>
              <a:ext cx="765" cy="1115"/>
            </a:xfrm>
            <a:prstGeom prst="rect">
              <a:avLst/>
            </a:prstGeom>
            <a:noFill/>
          </p:spPr>
          <p:txBody>
            <a:bodyPr wrap="none" rtlCol="0">
              <a:spAutoFit/>
            </a:bodyPr>
            <a:lstStyle/>
            <a:p>
              <a:pPr algn="ctr"/>
              <a:r>
                <a:rPr lang="en-US" altLang="zh-CN" sz="4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5</a:t>
              </a:r>
              <a:endParaRPr lang="zh-CN" altLang="en-US" sz="4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sp>
        <p:nvSpPr>
          <p:cNvPr id="16" name="文本框 15"/>
          <p:cNvSpPr txBox="1"/>
          <p:nvPr/>
        </p:nvSpPr>
        <p:spPr>
          <a:xfrm>
            <a:off x="10735945" y="6296025"/>
            <a:ext cx="4064000" cy="368300"/>
          </a:xfrm>
          <a:prstGeom prst="rect">
            <a:avLst/>
          </a:prstGeom>
          <a:noFill/>
        </p:spPr>
        <p:txBody>
          <a:bodyPr wrap="square" rtlCol="0">
            <a:spAutoFit/>
          </a:bodyPr>
          <a:lstStyle/>
          <a:p>
            <a:endParaRPr lang="zh-CN" altLang="en-US"/>
          </a:p>
        </p:txBody>
      </p:sp>
      <p:pic>
        <p:nvPicPr>
          <p:cNvPr id="14" name="图片 13"/>
          <p:cNvPicPr>
            <a:picLocks noChangeAspect="1"/>
          </p:cNvPicPr>
          <p:nvPr/>
        </p:nvPicPr>
        <p:blipFill>
          <a:blip r:embed="rId26"/>
          <a:srcRect l="14572" t="982" r="50632" b="25368"/>
          <a:stretch>
            <a:fillRect/>
          </a:stretch>
        </p:blipFill>
        <p:spPr>
          <a:xfrm>
            <a:off x="11163300" y="97790"/>
            <a:ext cx="926465" cy="2857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6"/>
          <p:cNvSpPr/>
          <p:nvPr>
            <p:custDataLst>
              <p:tags r:id="rId1"/>
            </p:custDataLst>
          </p:nvPr>
        </p:nvSpPr>
        <p:spPr>
          <a:xfrm>
            <a:off x="270510" y="3912235"/>
            <a:ext cx="5492115" cy="2897505"/>
          </a:xfrm>
          <a:prstGeom prst="roundRect">
            <a:avLst>
              <a:gd name="adj" fmla="val 3851"/>
            </a:avLst>
          </a:prstGeom>
          <a:solidFill>
            <a:schemeClr val="bg1"/>
          </a:solidFill>
          <a:ln>
            <a:noFill/>
          </a:ln>
          <a:effectLst>
            <a:outerShdw blurRad="1397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77850" y="224790"/>
            <a:ext cx="3209290" cy="583565"/>
          </a:xfrm>
          <a:prstGeom prst="rect">
            <a:avLst/>
          </a:prstGeom>
          <a:noFill/>
        </p:spPr>
        <p:txBody>
          <a:bodyPr wrap="square" rtlCol="0">
            <a:spAutoFit/>
          </a:bodyPr>
          <a:lstStyle/>
          <a:p>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01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药品基本信息</a:t>
            </a:r>
            <a:endPar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9" name="组合 8"/>
          <p:cNvGrpSpPr/>
          <p:nvPr/>
        </p:nvGrpSpPr>
        <p:grpSpPr>
          <a:xfrm>
            <a:off x="0" y="277495"/>
            <a:ext cx="508635" cy="492125"/>
            <a:chOff x="12708" y="1946"/>
            <a:chExt cx="3324" cy="1254"/>
          </a:xfrm>
        </p:grpSpPr>
        <p:sp>
          <p:nvSpPr>
            <p:cNvPr id="3" name="矩形 2"/>
            <p:cNvSpPr/>
            <p:nvPr userDrawn="1"/>
          </p:nvSpPr>
          <p:spPr>
            <a:xfrm rot="10800000">
              <a:off x="14900" y="1946"/>
              <a:ext cx="113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0800000">
              <a:off x="12708" y="1946"/>
              <a:ext cx="2349" cy="1255"/>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297180" y="798830"/>
            <a:ext cx="11661140" cy="3171683"/>
            <a:chOff x="528" y="2325"/>
            <a:chExt cx="7577" cy="5473"/>
          </a:xfrm>
        </p:grpSpPr>
        <p:sp>
          <p:nvSpPr>
            <p:cNvPr id="47" name="矩形: 圆角 46"/>
            <p:cNvSpPr/>
            <p:nvPr>
              <p:custDataLst>
                <p:tags r:id="rId2"/>
              </p:custDataLst>
            </p:nvPr>
          </p:nvSpPr>
          <p:spPr>
            <a:xfrm>
              <a:off x="528" y="2358"/>
              <a:ext cx="7577" cy="5093"/>
            </a:xfrm>
            <a:prstGeom prst="roundRect">
              <a:avLst>
                <a:gd name="adj" fmla="val 3851"/>
              </a:avLst>
            </a:prstGeom>
            <a:solidFill>
              <a:schemeClr val="bg1"/>
            </a:solidFill>
            <a:ln>
              <a:noFill/>
            </a:ln>
            <a:effectLst>
              <a:outerShdw blurRad="1397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05" y="2325"/>
              <a:ext cx="7430" cy="5473"/>
            </a:xfrm>
            <a:prstGeom prst="rect">
              <a:avLst/>
            </a:prstGeom>
            <a:noFill/>
          </p:spPr>
          <p:txBody>
            <a:bodyPr wrap="square" rtlCol="0" anchor="t">
              <a:noAutofit/>
            </a:bodyPr>
            <a:lstStyle/>
            <a:p>
              <a:pPr indent="0" algn="just" fontAlgn="auto">
                <a:lnSpc>
                  <a:spcPts val="2200"/>
                </a:lnSpc>
              </a:pPr>
              <a:r>
                <a:rPr lang="zh-CN" altLang="en-US" sz="1200" b="1" dirty="0">
                  <a:ea typeface="思源黑体 CN Normal" panose="020B0400000000000000" pitchFamily="34" charset="-122"/>
                </a:rPr>
                <a:t>【通用名】</a:t>
              </a:r>
              <a:r>
                <a:rPr lang="zh-CN" altLang="en-US" sz="1200" dirty="0">
                  <a:ea typeface="思源黑体 CN Normal" panose="020B0400000000000000" pitchFamily="34" charset="-122"/>
                </a:rPr>
                <a:t>尼莫地平口服溶液</a:t>
              </a:r>
              <a:r>
                <a:rPr lang="en-US" altLang="zh-CN" sz="1200" b="1" baseline="300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[1]</a:t>
              </a:r>
              <a:endParaRPr lang="zh-CN" altLang="en-US" sz="1200" dirty="0">
                <a:ea typeface="思源黑体 CN Normal" panose="020B0400000000000000" pitchFamily="34" charset="-122"/>
              </a:endParaRPr>
            </a:p>
            <a:p>
              <a:pPr algn="just" fontAlgn="auto">
                <a:lnSpc>
                  <a:spcPts val="2200"/>
                </a:lnSpc>
                <a:buClrTx/>
                <a:buSzTx/>
                <a:buFontTx/>
              </a:pPr>
              <a:r>
                <a:rPr lang="zh-CN" altLang="en-US" sz="1200" b="1" dirty="0">
                  <a:ea typeface="思源黑体 CN Normal" panose="020B0400000000000000" pitchFamily="34" charset="-122"/>
                </a:rPr>
                <a:t>【注册规格】</a:t>
              </a:r>
              <a:r>
                <a:rPr lang="zh-CN" altLang="en-US" sz="1200" dirty="0">
                  <a:ea typeface="思源黑体 CN Normal" panose="020B0400000000000000" pitchFamily="34" charset="-122"/>
                </a:rPr>
                <a:t>10ml：60mg</a:t>
              </a:r>
              <a:endParaRPr lang="zh-CN" altLang="en-US" sz="1200" dirty="0">
                <a:ea typeface="思源黑体 CN Normal" panose="020B0400000000000000" pitchFamily="34" charset="-122"/>
              </a:endParaRPr>
            </a:p>
            <a:p>
              <a:pPr algn="just" fontAlgn="auto">
                <a:lnSpc>
                  <a:spcPts val="2200"/>
                </a:lnSpc>
                <a:buClrTx/>
                <a:buSzTx/>
                <a:buFontTx/>
              </a:pPr>
              <a:r>
                <a:rPr lang="zh-CN" altLang="en-US" sz="1200" b="1" dirty="0">
                  <a:ea typeface="思源黑体 CN Normal" panose="020B0400000000000000" pitchFamily="34" charset="-122"/>
                  <a:sym typeface="+mn-ea"/>
                </a:rPr>
                <a:t>【药品注册分类】</a:t>
              </a:r>
              <a:r>
                <a:rPr lang="zh-CN" altLang="en-US" sz="1200" dirty="0">
                  <a:ea typeface="思源黑体 CN Normal" panose="020B0400000000000000" pitchFamily="34" charset="-122"/>
                  <a:sym typeface="+mn-ea"/>
                </a:rPr>
                <a:t>化学药品3类</a:t>
              </a:r>
              <a:endParaRPr lang="zh-CN" altLang="en-US" sz="1200" dirty="0">
                <a:ea typeface="思源黑体 CN Normal" panose="020B0400000000000000" pitchFamily="34" charset="-122"/>
              </a:endParaRPr>
            </a:p>
            <a:p>
              <a:pPr indent="0" algn="just" fontAlgn="auto">
                <a:lnSpc>
                  <a:spcPts val="2200"/>
                </a:lnSpc>
              </a:pPr>
              <a:r>
                <a:rPr lang="zh-CN" altLang="en-US" sz="1200" b="1" dirty="0">
                  <a:ea typeface="思源黑体 CN Normal" panose="020B0400000000000000" pitchFamily="34" charset="-122"/>
                </a:rPr>
                <a:t>【中国大陆首次上市时间】</a:t>
              </a:r>
              <a:r>
                <a:rPr lang="zh-CN" altLang="en-US" sz="1200" dirty="0">
                  <a:ea typeface="思源黑体 CN Normal" panose="020B0400000000000000" pitchFamily="34" charset="-122"/>
                </a:rPr>
                <a:t>2022年1月18日</a:t>
              </a:r>
              <a:endParaRPr lang="zh-CN" altLang="en-US" sz="1200" dirty="0">
                <a:ea typeface="思源黑体 CN Normal" panose="020B0400000000000000" pitchFamily="34" charset="-122"/>
              </a:endParaRPr>
            </a:p>
            <a:p>
              <a:pPr indent="0" algn="just" fontAlgn="auto">
                <a:lnSpc>
                  <a:spcPts val="2200"/>
                </a:lnSpc>
              </a:pPr>
              <a:r>
                <a:rPr lang="zh-CN" altLang="en-US" sz="1200" b="1" dirty="0">
                  <a:ea typeface="思源黑体 CN Normal" panose="020B0400000000000000" pitchFamily="34" charset="-122"/>
                </a:rPr>
                <a:t>【目前大陆地区同通用名药品的上市情况】</a:t>
              </a:r>
              <a:r>
                <a:rPr lang="zh-CN" altLang="en-US" sz="1200" dirty="0">
                  <a:ea typeface="思源黑体 CN Normal" panose="020B0400000000000000" pitchFamily="34" charset="-122"/>
                </a:rPr>
                <a:t>8家，</a:t>
              </a:r>
              <a:r>
                <a:rPr lang="zh-CN" altLang="en-US" sz="1200" dirty="0">
                  <a:ea typeface="思源黑体 CN Normal" panose="020B0400000000000000" pitchFamily="34" charset="-122"/>
                  <a:sym typeface="+mn-ea"/>
                </a:rPr>
                <a:t>浙江国镜/ 恒瑞/成都倍特/广东金城金素/广升誉/湖南先施/海南全星/南京泽恒 </a:t>
              </a:r>
              <a:endParaRPr lang="zh-CN" altLang="en-US" sz="1200" dirty="0">
                <a:ea typeface="思源黑体 CN Normal" panose="020B0400000000000000" pitchFamily="34" charset="-122"/>
              </a:endParaRPr>
            </a:p>
            <a:p>
              <a:pPr indent="0" algn="just" fontAlgn="auto">
                <a:lnSpc>
                  <a:spcPts val="2200"/>
                </a:lnSpc>
              </a:pPr>
              <a:r>
                <a:rPr lang="zh-CN" altLang="en-US" sz="1200" b="1" dirty="0">
                  <a:ea typeface="思源黑体 CN Normal" panose="020B0400000000000000" pitchFamily="34" charset="-122"/>
                </a:rPr>
                <a:t>【全球首个上市国家/地区及上市时间】 </a:t>
              </a:r>
              <a:r>
                <a:rPr lang="zh-CN" altLang="en-US" sz="1200" dirty="0">
                  <a:ea typeface="思源黑体 CN Normal" panose="020B0400000000000000" pitchFamily="34" charset="-122"/>
                </a:rPr>
                <a:t>美国/2013年</a:t>
              </a:r>
              <a:endParaRPr lang="zh-CN" altLang="en-US" sz="1200" dirty="0">
                <a:ea typeface="思源黑体 CN Normal" panose="020B0400000000000000" pitchFamily="34" charset="-122"/>
              </a:endParaRPr>
            </a:p>
            <a:p>
              <a:pPr indent="0" algn="just" fontAlgn="auto">
                <a:lnSpc>
                  <a:spcPts val="2200"/>
                </a:lnSpc>
              </a:pPr>
              <a:r>
                <a:rPr lang="zh-CN" altLang="en-US" sz="1200" b="1" dirty="0">
                  <a:ea typeface="思源黑体 CN Normal" panose="020B0400000000000000" pitchFamily="34" charset="-122"/>
                </a:rPr>
                <a:t>【是否为OTC药品】</a:t>
              </a:r>
              <a:r>
                <a:rPr lang="zh-CN" altLang="en-US" sz="1200" dirty="0">
                  <a:ea typeface="思源黑体 CN Normal" panose="020B0400000000000000" pitchFamily="34" charset="-122"/>
                </a:rPr>
                <a:t>否</a:t>
              </a:r>
              <a:endParaRPr lang="zh-CN" altLang="en-US" sz="1200" dirty="0">
                <a:ea typeface="思源黑体 CN Normal" panose="020B0400000000000000" pitchFamily="34" charset="-122"/>
              </a:endParaRPr>
            </a:p>
            <a:p>
              <a:pPr indent="0" algn="just" fontAlgn="auto">
                <a:lnSpc>
                  <a:spcPts val="2200"/>
                </a:lnSpc>
              </a:pPr>
              <a:r>
                <a:rPr lang="zh-CN" altLang="en-US" sz="1200" b="1" dirty="0">
                  <a:ea typeface="思源黑体 CN Normal" panose="020B0400000000000000" pitchFamily="34" charset="-122"/>
                  <a:sym typeface="+mn-ea"/>
                </a:rPr>
                <a:t>【适应症】</a:t>
              </a:r>
              <a:r>
                <a:rPr lang="zh-CN" altLang="en-US" sz="1200" dirty="0">
                  <a:ea typeface="思源黑体 CN Normal" panose="020B0400000000000000" pitchFamily="34" charset="-122"/>
                  <a:sym typeface="+mn-ea"/>
                </a:rPr>
                <a:t>本品适用于颅内囊性动脉瘤破裂的蛛网膜下腔出血（SAH）成人患者,通过降低缺血性神经损伤的发生率和严重程度来改善患者神经系统预后，无论患者发作后的神经状况如何（即Hunt和Hess 1-5级）</a:t>
              </a:r>
              <a:endParaRPr lang="zh-CN" altLang="en-US" sz="1200" dirty="0">
                <a:ea typeface="思源黑体 CN Normal" panose="020B0400000000000000" pitchFamily="34" charset="-122"/>
                <a:sym typeface="+mn-ea"/>
              </a:endParaRPr>
            </a:p>
            <a:p>
              <a:pPr indent="0" algn="just" fontAlgn="auto">
                <a:lnSpc>
                  <a:spcPts val="2200"/>
                </a:lnSpc>
              </a:pPr>
              <a:r>
                <a:rPr lang="zh-CN" altLang="en-US" sz="1200" b="1" dirty="0">
                  <a:ea typeface="思源黑体 CN Normal" panose="020B0400000000000000" pitchFamily="34" charset="-122"/>
                  <a:sym typeface="+mn-ea"/>
                </a:rPr>
                <a:t>【用法用量】</a:t>
              </a:r>
              <a:r>
                <a:rPr lang="zh-CN" altLang="en-US" sz="1200" dirty="0">
                  <a:ea typeface="思源黑体 CN Normal" panose="020B0400000000000000" pitchFamily="34" charset="-122"/>
                  <a:sym typeface="+mn-ea"/>
                </a:rPr>
                <a:t>口服途径给药的推荐剂量为一次10ml(60mg)，每4小时一次，连续给药21天。通过鼻胃管或胃管给药需使用包装中的一次性</a:t>
              </a:r>
              <a:r>
                <a:rPr lang="zh-CN" altLang="en-US" sz="1200" dirty="0">
                  <a:ea typeface="思源黑体 CN Normal" panose="020B0400000000000000" pitchFamily="34" charset="-122"/>
                </a:rPr>
                <a:t>使用无菌避光注射器，每4小时经鼻胃管或胃管给予10ml(60mg)，连续21天</a:t>
              </a:r>
              <a:endParaRPr lang="zh-CN" altLang="en-US" sz="1200" dirty="0">
                <a:ea typeface="思源黑体 CN Normal" panose="020B0400000000000000" pitchFamily="34" charset="-122"/>
              </a:endParaRPr>
            </a:p>
            <a:p>
              <a:pPr indent="0" algn="just" fontAlgn="auto">
                <a:lnSpc>
                  <a:spcPct val="150000"/>
                </a:lnSpc>
              </a:pPr>
              <a:endParaRPr lang="zh-CN" altLang="en-US" sz="1400"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aphicFrame>
        <p:nvGraphicFramePr>
          <p:cNvPr id="11" name="表格 10"/>
          <p:cNvGraphicFramePr/>
          <p:nvPr>
            <p:custDataLst>
              <p:tags r:id="rId3"/>
            </p:custDataLst>
          </p:nvPr>
        </p:nvGraphicFramePr>
        <p:xfrm>
          <a:off x="5977890" y="4341495"/>
          <a:ext cx="6214110" cy="2451100"/>
        </p:xfrm>
        <a:graphic>
          <a:graphicData uri="http://schemas.openxmlformats.org/drawingml/2006/table">
            <a:tbl>
              <a:tblPr firstRow="1" bandRow="1">
                <a:tableStyleId>{5C22544A-7EE6-4342-B048-85BDC9FD1C3A}</a:tableStyleId>
              </a:tblPr>
              <a:tblGrid>
                <a:gridCol w="1249680"/>
                <a:gridCol w="2777490"/>
                <a:gridCol w="2186940"/>
              </a:tblGrid>
              <a:tr h="381635">
                <a:tc>
                  <a:txBody>
                    <a:bodyPr/>
                    <a:lstStyle/>
                    <a:p>
                      <a:pPr algn="ctr">
                        <a:buNone/>
                      </a:pPr>
                      <a:endParaRPr lang="zh-CN" altLang="en-US" sz="1400" dirty="0">
                        <a:solidFill>
                          <a:schemeClr val="tx1"/>
                        </a:solidFill>
                        <a:latin typeface="微软雅黑" panose="020B0503020204020204" pitchFamily="34" charset="-122"/>
                        <a:ea typeface="微软雅黑" panose="020B0503020204020204" pitchFamily="34" charset="-122"/>
                      </a:endParaRPr>
                    </a:p>
                  </a:txBody>
                  <a:tcPr anchor="ctr">
                    <a:lnT w="12700" cmpd="sng">
                      <a:solidFill>
                        <a:schemeClr val="tx1"/>
                      </a:solidFill>
                      <a:prstDash val="solid"/>
                    </a:lnT>
                    <a:lnB w="12700" cmpd="sng">
                      <a:solidFill>
                        <a:schemeClr val="tx1"/>
                      </a:solidFill>
                      <a:prstDash val="solid"/>
                    </a:lnB>
                    <a:noFill/>
                  </a:tcPr>
                </a:tc>
                <a:tc>
                  <a:txBody>
                    <a:bodyPr/>
                    <a:lstStyle/>
                    <a:p>
                      <a:pPr algn="ctr">
                        <a:buNone/>
                      </a:pPr>
                      <a:r>
                        <a:rPr lang="zh-CN" altLang="en-US" sz="1200"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尼莫地平注射液+尼莫地平片/胶囊</a:t>
                      </a:r>
                      <a:endParaRPr lang="zh-CN" altLang="en-US" sz="1200"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a:txBody>
                  <a:tcPr anchor="ctr">
                    <a:lnT w="12700" cmpd="sng">
                      <a:solidFill>
                        <a:schemeClr val="tx1"/>
                      </a:solidFill>
                      <a:prstDash val="solid"/>
                    </a:lnT>
                    <a:lnB w="12700" cmpd="sng">
                      <a:solidFill>
                        <a:schemeClr val="tx1"/>
                      </a:solidFill>
                      <a:prstDash val="solid"/>
                    </a:lnB>
                    <a:noFill/>
                  </a:tcPr>
                </a:tc>
                <a:tc>
                  <a:txBody>
                    <a:bodyPr/>
                    <a:lstStyle/>
                    <a:p>
                      <a:pPr algn="ctr">
                        <a:buNone/>
                      </a:pPr>
                      <a:r>
                        <a:rPr lang="zh-CN" altLang="en-US" sz="1200"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尼莫地平口服溶液</a:t>
                      </a:r>
                      <a:endParaRPr lang="zh-CN" altLang="en-US" sz="1200"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a:txBody>
                  <a:tcPr anchor="ctr">
                    <a:lnT w="12700" cmpd="sng">
                      <a:solidFill>
                        <a:schemeClr val="tx1"/>
                      </a:solidFill>
                      <a:prstDash val="solid"/>
                    </a:lnT>
                    <a:lnB w="12700" cmpd="sng">
                      <a:solidFill>
                        <a:schemeClr val="tx1"/>
                      </a:solidFill>
                      <a:prstDash val="solid"/>
                    </a:lnB>
                    <a:noFill/>
                  </a:tcPr>
                </a:tc>
              </a:tr>
              <a:tr h="620395">
                <a:tc>
                  <a:txBody>
                    <a:bodyPr/>
                    <a:lstStyle/>
                    <a:p>
                      <a:pPr algn="ctr">
                        <a:buNone/>
                      </a:pPr>
                      <a:r>
                        <a:rPr lang="zh-CN" altLang="en-US" sz="1300" kern="1200" dirty="0">
                          <a:solidFill>
                            <a:schemeClr val="tx1"/>
                          </a:solidFill>
                          <a:latin typeface="+mn-lt"/>
                          <a:ea typeface="思源黑体 CN Normal" panose="020B0400000000000000" pitchFamily="34" charset="-122"/>
                          <a:cs typeface="+mn-cs"/>
                        </a:rPr>
                        <a:t>给药方式</a:t>
                      </a:r>
                      <a:endParaRPr lang="zh-CN" altLang="en-US" sz="1300" kern="1200" dirty="0">
                        <a:solidFill>
                          <a:schemeClr val="tx1"/>
                        </a:solidFill>
                        <a:latin typeface="+mn-lt"/>
                        <a:ea typeface="思源黑体 CN Normal" panose="020B0400000000000000" pitchFamily="34" charset="-122"/>
                        <a:cs typeface="+mn-cs"/>
                      </a:endParaRPr>
                    </a:p>
                  </a:txBody>
                  <a:tcPr anchor="ctr">
                    <a:lnT w="12700" cmpd="sng">
                      <a:solidFill>
                        <a:schemeClr val="tx1"/>
                      </a:solidFill>
                      <a:prstDash val="solid"/>
                    </a:lnT>
                    <a:lnB w="3175">
                      <a:solidFill>
                        <a:schemeClr val="tx1"/>
                      </a:solidFill>
                      <a:prstDash val="lgDash"/>
                    </a:lnB>
                    <a:noFill/>
                  </a:tcPr>
                </a:tc>
                <a:tc>
                  <a:txBody>
                    <a:bodyPr/>
                    <a:lstStyle/>
                    <a:p>
                      <a:pPr algn="ctr">
                        <a:buClrTx/>
                        <a:buSzTx/>
                        <a:buFontTx/>
                        <a:buNone/>
                      </a:pPr>
                      <a:r>
                        <a:rPr lang="zh-CN" altLang="en-US" sz="1300" kern="1200" dirty="0">
                          <a:solidFill>
                            <a:schemeClr val="tx1"/>
                          </a:solidFill>
                          <a:latin typeface="+mn-lt"/>
                          <a:ea typeface="思源黑体 CN Normal" panose="020B0400000000000000" pitchFamily="34" charset="-122"/>
                          <a:cs typeface="+mn-cs"/>
                        </a:rPr>
                        <a:t>须序贯静脉滴注后转口服</a:t>
                      </a:r>
                      <a:endParaRPr lang="zh-CN" altLang="en-US" sz="1300" kern="1200" dirty="0">
                        <a:solidFill>
                          <a:schemeClr val="tx1"/>
                        </a:solidFill>
                        <a:latin typeface="+mn-lt"/>
                        <a:ea typeface="思源黑体 CN Normal" panose="020B0400000000000000" pitchFamily="34" charset="-122"/>
                        <a:cs typeface="+mn-cs"/>
                      </a:endParaRPr>
                    </a:p>
                  </a:txBody>
                  <a:tcPr anchor="ctr">
                    <a:lnT w="12700" cmpd="sng">
                      <a:solidFill>
                        <a:schemeClr val="tx1"/>
                      </a:solidFill>
                      <a:prstDash val="solid"/>
                    </a:lnT>
                    <a:lnB w="3175">
                      <a:solidFill>
                        <a:schemeClr val="tx1"/>
                      </a:solidFill>
                      <a:prstDash val="lgDash"/>
                    </a:lnB>
                    <a:noFill/>
                  </a:tcPr>
                </a:tc>
                <a:tc>
                  <a:txBody>
                    <a:bodyPr/>
                    <a:lstStyle/>
                    <a:p>
                      <a:pPr algn="ctr">
                        <a:buClrTx/>
                        <a:buSzTx/>
                        <a:buFontTx/>
                        <a:buNone/>
                      </a:pPr>
                      <a:r>
                        <a:rPr lang="zh-CN" altLang="en-US" sz="1200" kern="1200" dirty="0">
                          <a:solidFill>
                            <a:schemeClr val="tx1"/>
                          </a:solidFill>
                          <a:latin typeface="+mn-lt"/>
                          <a:ea typeface="思源黑体 CN Normal" panose="020B0400000000000000" pitchFamily="34" charset="-122"/>
                          <a:cs typeface="+mn-cs"/>
                        </a:rPr>
                        <a:t>全程口服，无需注射</a:t>
                      </a:r>
                      <a:endParaRPr lang="zh-CN" altLang="en-US" sz="1200" kern="1200" dirty="0">
                        <a:solidFill>
                          <a:schemeClr val="tx1"/>
                        </a:solidFill>
                        <a:latin typeface="+mn-lt"/>
                        <a:ea typeface="思源黑体 CN Normal" panose="020B0400000000000000" pitchFamily="34" charset="-122"/>
                        <a:cs typeface="+mn-cs"/>
                      </a:endParaRPr>
                    </a:p>
                  </a:txBody>
                  <a:tcPr anchor="ctr">
                    <a:lnT w="12700" cmpd="sng">
                      <a:solidFill>
                        <a:schemeClr val="tx1"/>
                      </a:solidFill>
                      <a:prstDash val="solid"/>
                    </a:lnT>
                    <a:lnB w="3175">
                      <a:solidFill>
                        <a:schemeClr val="tx1"/>
                      </a:solidFill>
                      <a:prstDash val="lgDash"/>
                    </a:lnB>
                    <a:noFill/>
                  </a:tcPr>
                </a:tc>
              </a:tr>
              <a:tr h="726440">
                <a:tc>
                  <a:txBody>
                    <a:bodyPr/>
                    <a:lstStyle/>
                    <a:p>
                      <a:pPr algn="ctr">
                        <a:buClrTx/>
                        <a:buSzTx/>
                        <a:buFontTx/>
                        <a:buNone/>
                      </a:pPr>
                      <a:r>
                        <a:rPr lang="zh-CN" altLang="en-US" sz="1300" kern="1200" dirty="0">
                          <a:solidFill>
                            <a:schemeClr val="tx1"/>
                          </a:solidFill>
                          <a:latin typeface="+mn-lt"/>
                          <a:ea typeface="思源黑体 CN Normal" panose="020B0400000000000000" pitchFamily="34" charset="-122"/>
                          <a:cs typeface="+mn-cs"/>
                        </a:rPr>
                        <a:t>用药风险</a:t>
                      </a:r>
                      <a:endParaRPr lang="zh-CN" altLang="en-US" sz="1300" kern="1200" dirty="0">
                        <a:solidFill>
                          <a:schemeClr val="tx1"/>
                        </a:solidFill>
                        <a:latin typeface="+mn-lt"/>
                        <a:ea typeface="思源黑体 CN Normal" panose="020B0400000000000000" pitchFamily="34" charset="-122"/>
                        <a:cs typeface="+mn-cs"/>
                      </a:endParaRPr>
                    </a:p>
                  </a:txBody>
                  <a:tcPr anchor="ctr">
                    <a:lnT w="3175">
                      <a:solidFill>
                        <a:schemeClr val="tx1"/>
                      </a:solidFill>
                      <a:prstDash val="lgDash"/>
                    </a:lnT>
                    <a:lnB w="3175" cmpd="sng">
                      <a:solidFill>
                        <a:schemeClr val="tx1"/>
                      </a:solidFill>
                      <a:prstDash val="lgDash"/>
                    </a:lnB>
                    <a:noFill/>
                  </a:tcPr>
                </a:tc>
                <a:tc>
                  <a:txBody>
                    <a:bodyPr/>
                    <a:lstStyle/>
                    <a:p>
                      <a:pPr algn="ctr">
                        <a:buClrTx/>
                        <a:buSzTx/>
                        <a:buFontTx/>
                        <a:buNone/>
                      </a:pPr>
                      <a:r>
                        <a:rPr lang="zh-CN" altLang="en-US" sz="1300" kern="1200" dirty="0">
                          <a:solidFill>
                            <a:schemeClr val="tx1"/>
                          </a:solidFill>
                          <a:latin typeface="+mn-lt"/>
                          <a:ea typeface="思源黑体 CN Normal" panose="020B0400000000000000" pitchFamily="34" charset="-122"/>
                          <a:cs typeface="+mn-cs"/>
                        </a:rPr>
                        <a:t>   静脉注射不良反应发生率高</a:t>
                      </a:r>
                      <a:endParaRPr lang="zh-CN" altLang="en-US" sz="1300" kern="1200" dirty="0">
                        <a:solidFill>
                          <a:schemeClr val="tx1"/>
                        </a:solidFill>
                        <a:latin typeface="+mn-lt"/>
                        <a:ea typeface="思源黑体 CN Normal" panose="020B0400000000000000" pitchFamily="34" charset="-122"/>
                        <a:cs typeface="+mn-cs"/>
                      </a:endParaRPr>
                    </a:p>
                  </a:txBody>
                  <a:tcPr anchor="ctr">
                    <a:lnT w="3175">
                      <a:solidFill>
                        <a:schemeClr val="tx1"/>
                      </a:solidFill>
                      <a:prstDash val="lgDash"/>
                    </a:lnT>
                    <a:lnB w="3175" cmpd="sng">
                      <a:solidFill>
                        <a:schemeClr val="tx1"/>
                      </a:solidFill>
                      <a:prstDash val="lgDash"/>
                    </a:lnB>
                    <a:noFill/>
                  </a:tcPr>
                </a:tc>
                <a:tc>
                  <a:txBody>
                    <a:bodyPr/>
                    <a:lstStyle/>
                    <a:p>
                      <a:pPr algn="ctr">
                        <a:buClrTx/>
                        <a:buSzTx/>
                        <a:buFontTx/>
                        <a:buNone/>
                      </a:pPr>
                      <a:r>
                        <a:rPr lang="en-US" altLang="zh-CN" sz="1200" kern="1200" dirty="0">
                          <a:solidFill>
                            <a:schemeClr val="tx1"/>
                          </a:solidFill>
                          <a:latin typeface="+mn-lt"/>
                          <a:ea typeface="思源黑体 CN Normal" panose="020B0400000000000000" pitchFamily="34" charset="-122"/>
                          <a:cs typeface="+mn-cs"/>
                        </a:rPr>
                        <a:t>   </a:t>
                      </a:r>
                      <a:r>
                        <a:rPr lang="zh-CN" altLang="en-US" sz="1200" kern="1200" dirty="0">
                          <a:solidFill>
                            <a:schemeClr val="tx1"/>
                          </a:solidFill>
                          <a:latin typeface="+mn-lt"/>
                          <a:ea typeface="思源黑体 CN Normal" panose="020B0400000000000000" pitchFamily="34" charset="-122"/>
                          <a:cs typeface="+mn-cs"/>
                        </a:rPr>
                        <a:t>  口服安全性得到指南认可</a:t>
                      </a:r>
                      <a:endParaRPr lang="zh-CN" altLang="en-US" sz="1200" kern="1200" dirty="0">
                        <a:solidFill>
                          <a:schemeClr val="tx1"/>
                        </a:solidFill>
                        <a:latin typeface="+mn-lt"/>
                        <a:ea typeface="思源黑体 CN Normal" panose="020B0400000000000000" pitchFamily="34" charset="-122"/>
                        <a:cs typeface="+mn-cs"/>
                      </a:endParaRPr>
                    </a:p>
                  </a:txBody>
                  <a:tcPr anchor="ctr">
                    <a:lnT w="3175">
                      <a:solidFill>
                        <a:schemeClr val="tx1"/>
                      </a:solidFill>
                      <a:prstDash val="lgDash"/>
                    </a:lnT>
                    <a:lnB w="3175" cmpd="sng">
                      <a:solidFill>
                        <a:schemeClr val="tx1"/>
                      </a:solidFill>
                      <a:prstDash val="lgDash"/>
                    </a:lnB>
                    <a:noFill/>
                  </a:tcPr>
                </a:tc>
              </a:tr>
              <a:tr h="722630">
                <a:tc>
                  <a:txBody>
                    <a:bodyPr/>
                    <a:lstStyle/>
                    <a:p>
                      <a:pPr algn="ctr">
                        <a:buClrTx/>
                        <a:buSzTx/>
                        <a:buFontTx/>
                        <a:buNone/>
                      </a:pPr>
                      <a:r>
                        <a:rPr lang="zh-CN" altLang="en-US" sz="1300" kern="1200" dirty="0">
                          <a:solidFill>
                            <a:schemeClr val="tx1"/>
                          </a:solidFill>
                          <a:latin typeface="+mn-lt"/>
                          <a:ea typeface="思源黑体 CN Normal" panose="020B0400000000000000" pitchFamily="34" charset="-122"/>
                          <a:cs typeface="+mn-cs"/>
                          <a:sym typeface="+mn-ea"/>
                        </a:rPr>
                        <a:t>昏迷、吞咽困难患者给药</a:t>
                      </a:r>
                      <a:endParaRPr lang="zh-CN" altLang="en-US" sz="1300" kern="1200" dirty="0">
                        <a:solidFill>
                          <a:schemeClr val="tx1"/>
                        </a:solidFill>
                        <a:latin typeface="+mn-lt"/>
                        <a:ea typeface="思源黑体 CN Normal" panose="020B0400000000000000" pitchFamily="34" charset="-122"/>
                        <a:cs typeface="+mn-cs"/>
                        <a:sym typeface="+mn-ea"/>
                      </a:endParaRPr>
                    </a:p>
                  </a:txBody>
                  <a:tcPr anchor="ctr">
                    <a:lnT w="3175" cmpd="sng">
                      <a:solidFill>
                        <a:schemeClr val="tx1"/>
                      </a:solidFill>
                      <a:prstDash val="lgDash"/>
                    </a:lnT>
                    <a:lnB w="12700" cmpd="sng">
                      <a:solidFill>
                        <a:schemeClr val="tx1"/>
                      </a:solidFill>
                      <a:prstDash val="solid"/>
                    </a:lnB>
                    <a:noFill/>
                  </a:tcPr>
                </a:tc>
                <a:tc>
                  <a:txBody>
                    <a:bodyPr/>
                    <a:lstStyle/>
                    <a:p>
                      <a:pPr algn="ctr">
                        <a:buClrTx/>
                        <a:buSzTx/>
                        <a:buFontTx/>
                        <a:buNone/>
                      </a:pPr>
                      <a:r>
                        <a:rPr lang="zh-CN" altLang="en-US" sz="1300" kern="1200" dirty="0">
                          <a:solidFill>
                            <a:schemeClr val="tx1"/>
                          </a:solidFill>
                          <a:latin typeface="+mn-lt"/>
                          <a:ea typeface="思源黑体 CN Normal" panose="020B0400000000000000" pitchFamily="34" charset="-122"/>
                          <a:cs typeface="+mn-cs"/>
                        </a:rPr>
                        <a:t>片剂/胶囊难以服用</a:t>
                      </a:r>
                      <a:endParaRPr lang="zh-CN" altLang="en-US" sz="1300" kern="1200" dirty="0">
                        <a:solidFill>
                          <a:schemeClr val="tx1"/>
                        </a:solidFill>
                        <a:latin typeface="+mn-lt"/>
                        <a:ea typeface="思源黑体 CN Normal" panose="020B0400000000000000" pitchFamily="34" charset="-122"/>
                        <a:cs typeface="+mn-cs"/>
                      </a:endParaRPr>
                    </a:p>
                  </a:txBody>
                  <a:tcPr anchor="ctr">
                    <a:lnT w="3175" cmpd="sng">
                      <a:solidFill>
                        <a:schemeClr val="tx1"/>
                      </a:solidFill>
                      <a:prstDash val="lgDash"/>
                    </a:lnT>
                    <a:lnB w="12700" cmpd="sng">
                      <a:solidFill>
                        <a:schemeClr val="tx1"/>
                      </a:solidFill>
                      <a:prstDash val="solid"/>
                    </a:lnB>
                    <a:noFill/>
                  </a:tcPr>
                </a:tc>
                <a:tc>
                  <a:txBody>
                    <a:bodyPr/>
                    <a:lstStyle/>
                    <a:p>
                      <a:pPr algn="ctr">
                        <a:buClrTx/>
                        <a:buSzTx/>
                        <a:buFontTx/>
                        <a:buNone/>
                      </a:pPr>
                      <a:r>
                        <a:rPr lang="zh-CN" altLang="en-US" sz="1200" kern="1200" dirty="0">
                          <a:solidFill>
                            <a:schemeClr val="tx1"/>
                          </a:solidFill>
                          <a:latin typeface="+mn-lt"/>
                          <a:ea typeface="思源黑体 CN Normal" panose="020B0400000000000000" pitchFamily="34" charset="-122"/>
                          <a:cs typeface="+mn-cs"/>
                        </a:rPr>
                        <a:t>口服溶液方便给药</a:t>
                      </a:r>
                      <a:endParaRPr lang="zh-CN" altLang="en-US" sz="1200" kern="1200" dirty="0">
                        <a:solidFill>
                          <a:schemeClr val="tx1"/>
                        </a:solidFill>
                        <a:latin typeface="+mn-lt"/>
                        <a:ea typeface="思源黑体 CN Normal" panose="020B0400000000000000" pitchFamily="34" charset="-122"/>
                        <a:cs typeface="+mn-cs"/>
                      </a:endParaRPr>
                    </a:p>
                  </a:txBody>
                  <a:tcPr anchor="ctr">
                    <a:lnT w="3175" cmpd="sng">
                      <a:solidFill>
                        <a:schemeClr val="tx1"/>
                      </a:solidFill>
                      <a:prstDash val="lgDash"/>
                    </a:lnT>
                    <a:lnB w="12700" cmpd="sng">
                      <a:solidFill>
                        <a:schemeClr val="tx1"/>
                      </a:solidFill>
                      <a:prstDash val="solid"/>
                    </a:lnB>
                    <a:noFill/>
                  </a:tcPr>
                </a:tc>
              </a:tr>
            </a:tbl>
          </a:graphicData>
        </a:graphic>
      </p:graphicFrame>
      <p:grpSp>
        <p:nvGrpSpPr>
          <p:cNvPr id="18" name="组合 17"/>
          <p:cNvGrpSpPr/>
          <p:nvPr/>
        </p:nvGrpSpPr>
        <p:grpSpPr>
          <a:xfrm>
            <a:off x="296996" y="3899498"/>
            <a:ext cx="5426710" cy="2765483"/>
            <a:chOff x="8187" y="1432"/>
            <a:chExt cx="8645" cy="4100"/>
          </a:xfrm>
        </p:grpSpPr>
        <p:sp>
          <p:nvSpPr>
            <p:cNvPr id="24" name="矩形: 圆顶角 23"/>
            <p:cNvSpPr/>
            <p:nvPr>
              <p:custDataLst>
                <p:tags r:id="rId4"/>
              </p:custDataLst>
            </p:nvPr>
          </p:nvSpPr>
          <p:spPr>
            <a:xfrm>
              <a:off x="8249" y="1432"/>
              <a:ext cx="2327" cy="548"/>
            </a:xfrm>
            <a:prstGeom prst="round2SameRect">
              <a:avLst>
                <a:gd name="adj1" fmla="val 8434"/>
                <a:gd name="adj2" fmla="val 0"/>
              </a:avLst>
            </a:prstGeom>
            <a:gradFill flip="none" rotWithShape="1">
              <a:gsLst>
                <a:gs pos="0">
                  <a:srgbClr val="0B308E"/>
                </a:gs>
                <a:gs pos="100000">
                  <a:srgbClr val="0075C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 name="文本框 6"/>
            <p:cNvSpPr txBox="1"/>
            <p:nvPr/>
          </p:nvSpPr>
          <p:spPr>
            <a:xfrm>
              <a:off x="8419" y="1493"/>
              <a:ext cx="2157" cy="455"/>
            </a:xfrm>
            <a:prstGeom prst="rect">
              <a:avLst/>
            </a:prstGeom>
            <a:noFill/>
          </p:spPr>
          <p:txBody>
            <a:bodyPr wrap="square" rtlCol="0" anchor="t">
              <a:spAutoFit/>
            </a:bodyPr>
            <a:lstStyle/>
            <a:p>
              <a:r>
                <a:rPr lang="zh-CN" altLang="en-US" sz="14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参照药品建议</a:t>
              </a:r>
              <a:endParaRPr lang="zh-CN" altLang="en-US" sz="1400" b="1" baseline="30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sp>
          <p:nvSpPr>
            <p:cNvPr id="26" name="文本框 25"/>
            <p:cNvSpPr txBox="1"/>
            <p:nvPr>
              <p:custDataLst>
                <p:tags r:id="rId5"/>
              </p:custDataLst>
            </p:nvPr>
          </p:nvSpPr>
          <p:spPr>
            <a:xfrm>
              <a:off x="8187" y="1980"/>
              <a:ext cx="8645" cy="3552"/>
            </a:xfrm>
            <a:prstGeom prst="rect">
              <a:avLst/>
            </a:prstGeom>
            <a:noFill/>
          </p:spPr>
          <p:txBody>
            <a:bodyPr wrap="square" rtlCol="0">
              <a:noAutofit/>
            </a:bodyPr>
            <a:lstStyle/>
            <a:p>
              <a:pPr indent="0" algn="l" fontAlgn="auto">
                <a:lnSpc>
                  <a:spcPct val="150000"/>
                </a:lnSpc>
                <a:spcBef>
                  <a:spcPts val="600"/>
                </a:spcBef>
                <a:buClrTx/>
                <a:buSzTx/>
                <a:buNone/>
              </a:pPr>
              <a:r>
                <a:rPr lang="zh-CN" altLang="en-US" sz="14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尼莫地平注射液+尼莫地平片/胶囊</a:t>
              </a:r>
              <a:endPar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2200"/>
                </a:lnSpc>
                <a:buClrTx/>
                <a:buSzTx/>
                <a:buNone/>
              </a:pPr>
              <a:r>
                <a:rPr lang="zh-CN" altLang="en-US" sz="1300" dirty="0">
                  <a:solidFill>
                    <a:schemeClr val="dk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a:t>
              </a:r>
              <a:r>
                <a:rPr lang="zh-CN" altLang="en-US" sz="1300" dirty="0">
                  <a:ea typeface="思源黑体 CN Normal" panose="020B0400000000000000" pitchFamily="34" charset="-122"/>
                  <a:sym typeface="+mn-ea"/>
                </a:rPr>
                <a:t>选择理由】</a:t>
              </a:r>
              <a:endParaRPr lang="zh-CN" altLang="en-US" sz="1300" dirty="0">
                <a:ea typeface="思源黑体 CN Normal" panose="020B0400000000000000" pitchFamily="34" charset="-122"/>
                <a:sym typeface="+mn-ea"/>
              </a:endParaRPr>
            </a:p>
            <a:p>
              <a:pPr marL="285750" indent="-285750" algn="just">
                <a:lnSpc>
                  <a:spcPts val="2200"/>
                </a:lnSpc>
                <a:buClrTx/>
                <a:buSzTx/>
                <a:buFont typeface="Arial" panose="020B0604020202020204" pitchFamily="34" charset="0"/>
                <a:buChar char="•"/>
              </a:pPr>
              <a:r>
                <a:rPr lang="zh-CN" altLang="en-US" sz="1300" dirty="0">
                  <a:ea typeface="思源黑体 CN Normal" panose="020B0400000000000000" pitchFamily="34" charset="-122"/>
                  <a:sym typeface="+mn-ea"/>
                </a:rPr>
                <a:t>蛛网膜下腔出血（SAH）患者发病时，前期会出现</a:t>
              </a:r>
              <a:r>
                <a:rPr lang="zh-CN" altLang="en-US" sz="1300" b="1" dirty="0">
                  <a:solidFill>
                    <a:srgbClr val="C00000"/>
                  </a:solidFill>
                  <a:ea typeface="思源黑体 CN Normal" panose="020B0400000000000000" pitchFamily="34" charset="-122"/>
                  <a:sym typeface="+mn-ea"/>
                </a:rPr>
                <a:t>昏迷、意识障碍</a:t>
              </a:r>
              <a:r>
                <a:rPr lang="zh-CN" altLang="en-US" sz="1300" dirty="0">
                  <a:ea typeface="思源黑体 CN Normal" panose="020B0400000000000000" pitchFamily="34" charset="-122"/>
                  <a:sym typeface="+mn-ea"/>
                </a:rPr>
                <a:t>等表现，因此患者需要使用“尼莫地平注射液+尼莫地平片/胶囊剂”的</a:t>
              </a:r>
              <a:r>
                <a:rPr lang="zh-CN" altLang="en-US" sz="1300" b="1" dirty="0">
                  <a:solidFill>
                    <a:srgbClr val="C00000"/>
                  </a:solidFill>
                  <a:ea typeface="思源黑体 CN Normal" panose="020B0400000000000000" pitchFamily="34" charset="-122"/>
                  <a:sym typeface="+mn-ea"/>
                </a:rPr>
                <a:t>序贯疗法</a:t>
              </a:r>
              <a:r>
                <a:rPr lang="zh-CN" altLang="en-US" sz="1300" dirty="0">
                  <a:ea typeface="思源黑体 CN Normal" panose="020B0400000000000000" pitchFamily="34" charset="-122"/>
                  <a:sym typeface="+mn-ea"/>
                </a:rPr>
                <a:t>：根据尼莫地平注射液说明书用法，患者需先使用尼莫地平注射液治疗5-14天后，继续使用口服片剂或胶囊剂治疗7天。</a:t>
              </a:r>
              <a:endParaRPr lang="en-US" altLang="zh-CN" sz="1300" dirty="0">
                <a:ea typeface="思源黑体 CN Normal" panose="020B0400000000000000" pitchFamily="34" charset="-122"/>
                <a:sym typeface="+mn-ea"/>
              </a:endParaRPr>
            </a:p>
            <a:p>
              <a:pPr marL="285750" indent="-285750" algn="just">
                <a:lnSpc>
                  <a:spcPts val="2200"/>
                </a:lnSpc>
                <a:spcBef>
                  <a:spcPts val="600"/>
                </a:spcBef>
                <a:buClrTx/>
                <a:buSzTx/>
                <a:buFont typeface="Arial" panose="020B0604020202020204" pitchFamily="34" charset="0"/>
                <a:buChar char="•"/>
              </a:pPr>
              <a:r>
                <a:rPr lang="zh-CN" altLang="en-US" sz="1300" dirty="0">
                  <a:ea typeface="思源黑体 CN Normal" panose="020B0400000000000000" pitchFamily="34" charset="-122"/>
                  <a:sym typeface="+mn-ea"/>
                </a:rPr>
                <a:t>尼莫地平口服溶液临床上完全可以替代“注射液+口服片/胶囊剂”的传统序贯疗法，使用更安全便捷。</a:t>
              </a:r>
              <a:endParaRPr lang="zh-CN" altLang="en-US" sz="1300" dirty="0">
                <a:ea typeface="思源黑体 CN Normal" panose="020B0400000000000000" pitchFamily="34" charset="-122"/>
                <a:sym typeface="+mn-ea"/>
              </a:endParaRPr>
            </a:p>
          </p:txBody>
        </p:sp>
      </p:grpSp>
      <p:grpSp>
        <p:nvGrpSpPr>
          <p:cNvPr id="19" name="组合 18"/>
          <p:cNvGrpSpPr/>
          <p:nvPr/>
        </p:nvGrpSpPr>
        <p:grpSpPr>
          <a:xfrm>
            <a:off x="5977255" y="3899535"/>
            <a:ext cx="1795117" cy="347980"/>
            <a:chOff x="8205" y="4612"/>
            <a:chExt cx="3242" cy="548"/>
          </a:xfrm>
        </p:grpSpPr>
        <p:sp>
          <p:nvSpPr>
            <p:cNvPr id="13" name="矩形: 圆顶角 23"/>
            <p:cNvSpPr/>
            <p:nvPr>
              <p:custDataLst>
                <p:tags r:id="rId6"/>
              </p:custDataLst>
            </p:nvPr>
          </p:nvSpPr>
          <p:spPr>
            <a:xfrm>
              <a:off x="8205" y="4612"/>
              <a:ext cx="3242" cy="548"/>
            </a:xfrm>
            <a:prstGeom prst="round2SameRect">
              <a:avLst>
                <a:gd name="adj1" fmla="val 8434"/>
                <a:gd name="adj2" fmla="val 0"/>
              </a:avLst>
            </a:prstGeom>
            <a:gradFill flip="none" rotWithShape="1">
              <a:gsLst>
                <a:gs pos="0">
                  <a:srgbClr val="0B308E"/>
                </a:gs>
                <a:gs pos="100000">
                  <a:srgbClr val="0075C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文本框 11"/>
            <p:cNvSpPr txBox="1"/>
            <p:nvPr/>
          </p:nvSpPr>
          <p:spPr>
            <a:xfrm>
              <a:off x="8206" y="4637"/>
              <a:ext cx="3142" cy="499"/>
            </a:xfrm>
            <a:prstGeom prst="rect">
              <a:avLst/>
            </a:prstGeom>
            <a:noFill/>
          </p:spPr>
          <p:txBody>
            <a:bodyPr wrap="square" rtlCol="0">
              <a:noAutofit/>
            </a:bodyPr>
            <a:lstStyle/>
            <a:p>
              <a:r>
                <a:rPr lang="zh-CN" altLang="en-US" sz="14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和参照药品的对比</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10851910" y="3965932"/>
            <a:ext cx="688340" cy="307777"/>
          </a:xfrm>
          <a:prstGeom prst="rect">
            <a:avLst/>
          </a:prstGeom>
          <a:noFill/>
        </p:spPr>
        <p:txBody>
          <a:bodyPr wrap="square" rtlCol="0">
            <a:spAutoFit/>
          </a:bodyPr>
          <a:lstStyle>
            <a:defPPr>
              <a:defRPr lang="zh-CN"/>
            </a:defPPr>
            <a:lvl1pPr>
              <a:defRPr sz="1400" b="1">
                <a:ea typeface="思源黑体 CN Normal" panose="020B0400000000000000" pitchFamily="34" charset="-122"/>
              </a:defRPr>
            </a:lvl1pPr>
          </a:lstStyle>
          <a:p>
            <a:r>
              <a:rPr lang="zh-CN" altLang="en-US" dirty="0"/>
              <a:t>本品</a:t>
            </a:r>
            <a:endParaRPr lang="zh-CN" altLang="en-US" dirty="0"/>
          </a:p>
        </p:txBody>
      </p:sp>
      <p:sp>
        <p:nvSpPr>
          <p:cNvPr id="15" name="文本框 14"/>
          <p:cNvSpPr txBox="1"/>
          <p:nvPr>
            <p:custDataLst>
              <p:tags r:id="rId7"/>
            </p:custDataLst>
          </p:nvPr>
        </p:nvSpPr>
        <p:spPr>
          <a:xfrm>
            <a:off x="8155940" y="3947160"/>
            <a:ext cx="1065530" cy="307777"/>
          </a:xfrm>
          <a:prstGeom prst="rect">
            <a:avLst/>
          </a:prstGeom>
          <a:noFill/>
        </p:spPr>
        <p:txBody>
          <a:bodyPr wrap="square" rtlCol="0">
            <a:spAutoFit/>
          </a:bodyPr>
          <a:lstStyle/>
          <a:p>
            <a:r>
              <a:rPr lang="zh-CN" altLang="en-US" sz="1400" b="1" dirty="0">
                <a:ea typeface="思源黑体 CN Normal" panose="020B0400000000000000" pitchFamily="34" charset="-122"/>
              </a:rPr>
              <a:t>参照药品</a:t>
            </a:r>
            <a:endParaRPr lang="zh-CN" altLang="en-US" sz="1400" b="1" dirty="0">
              <a:ea typeface="思源黑体 CN Normal" panose="020B0400000000000000" pitchFamily="34" charset="-122"/>
            </a:endParaRPr>
          </a:p>
        </p:txBody>
      </p:sp>
      <p:pic>
        <p:nvPicPr>
          <p:cNvPr id="22" name="图片 21" descr="3b343132373834343bd5fdc8b7"/>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9991725" y="6198235"/>
            <a:ext cx="358775" cy="358775"/>
          </a:xfrm>
          <a:prstGeom prst="rect">
            <a:avLst/>
          </a:prstGeom>
        </p:spPr>
      </p:pic>
      <p:pic>
        <p:nvPicPr>
          <p:cNvPr id="23" name="图片 22" descr="3b333633323235363bb3cbbac5"/>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2350" y="6166485"/>
            <a:ext cx="321310" cy="321310"/>
          </a:xfrm>
          <a:prstGeom prst="rect">
            <a:avLst/>
          </a:prstGeom>
        </p:spPr>
      </p:pic>
      <p:pic>
        <p:nvPicPr>
          <p:cNvPr id="27" name="图片 26" descr="3b333633323235363bb3cbbac5"/>
          <p:cNvPicPr>
            <a:picLocks noChangeAspect="1"/>
          </p:cNvPicPr>
          <p:nvPr>
            <p:custDataLst>
              <p:tags r:id="rId13"/>
            </p:custDataLst>
          </p:nvPr>
        </p:nvPicPr>
        <p:blipFill>
          <a:blip r:embed="rId11">
            <a:extLst>
              <a:ext uri="{96DAC541-7B7A-43D3-8B79-37D633B846F1}">
                <asvg:svgBlip xmlns:asvg="http://schemas.microsoft.com/office/drawing/2016/SVG/main" r:embed="rId12"/>
              </a:ext>
            </a:extLst>
          </a:blip>
          <a:stretch>
            <a:fillRect/>
          </a:stretch>
        </p:blipFill>
        <p:spPr>
          <a:xfrm>
            <a:off x="7352030" y="5504180"/>
            <a:ext cx="321310" cy="321310"/>
          </a:xfrm>
          <a:prstGeom prst="rect">
            <a:avLst/>
          </a:prstGeom>
        </p:spPr>
      </p:pic>
      <p:pic>
        <p:nvPicPr>
          <p:cNvPr id="28" name="图片 27" descr="3b343132373834343bd5fdc8b7"/>
          <p:cNvPicPr>
            <a:picLocks noChangeAspect="1"/>
          </p:cNvPicPr>
          <p:nvPr>
            <p:custDataLst>
              <p:tags r:id="rId14"/>
            </p:custDataLst>
          </p:nvPr>
        </p:nvPicPr>
        <p:blipFill>
          <a:blip r:embed="rId9">
            <a:extLst>
              <a:ext uri="{96DAC541-7B7A-43D3-8B79-37D633B846F1}">
                <asvg:svgBlip xmlns:asvg="http://schemas.microsoft.com/office/drawing/2016/SVG/main" r:embed="rId10"/>
              </a:ext>
            </a:extLst>
          </a:blip>
          <a:stretch>
            <a:fillRect/>
          </a:stretch>
        </p:blipFill>
        <p:spPr>
          <a:xfrm>
            <a:off x="9991725" y="5555615"/>
            <a:ext cx="358775" cy="358775"/>
          </a:xfrm>
          <a:prstGeom prst="rect">
            <a:avLst/>
          </a:prstGeom>
        </p:spPr>
      </p:pic>
      <p:pic>
        <p:nvPicPr>
          <p:cNvPr id="29" name="图片 28" descr="3b343132373834343bd5fdc8b7"/>
          <p:cNvPicPr>
            <a:picLocks noChangeAspect="1"/>
          </p:cNvPicPr>
          <p:nvPr>
            <p:custDataLst>
              <p:tags r:id="rId15"/>
            </p:custDataLst>
          </p:nvPr>
        </p:nvPicPr>
        <p:blipFill>
          <a:blip r:embed="rId9">
            <a:extLst>
              <a:ext uri="{96DAC541-7B7A-43D3-8B79-37D633B846F1}">
                <asvg:svgBlip xmlns:asvg="http://schemas.microsoft.com/office/drawing/2016/SVG/main" r:embed="rId10"/>
              </a:ext>
            </a:extLst>
          </a:blip>
          <a:stretch>
            <a:fillRect/>
          </a:stretch>
        </p:blipFill>
        <p:spPr>
          <a:xfrm>
            <a:off x="9991725" y="4946650"/>
            <a:ext cx="358775" cy="358775"/>
          </a:xfrm>
          <a:prstGeom prst="rect">
            <a:avLst/>
          </a:prstGeom>
        </p:spPr>
      </p:pic>
      <p:pic>
        <p:nvPicPr>
          <p:cNvPr id="17" name="图片 16" descr="3b333633323235363bb3cbbac5"/>
          <p:cNvPicPr>
            <a:picLocks noChangeAspect="1"/>
          </p:cNvPicPr>
          <p:nvPr>
            <p:custDataLst>
              <p:tags r:id="rId16"/>
            </p:custDataLst>
          </p:nvPr>
        </p:nvPicPr>
        <p:blipFill>
          <a:blip r:embed="rId11">
            <a:extLst>
              <a:ext uri="{96DAC541-7B7A-43D3-8B79-37D633B846F1}">
                <asvg:svgBlip xmlns:asvg="http://schemas.microsoft.com/office/drawing/2016/SVG/main" r:embed="rId12"/>
              </a:ext>
            </a:extLst>
          </a:blip>
          <a:stretch>
            <a:fillRect/>
          </a:stretch>
        </p:blipFill>
        <p:spPr>
          <a:xfrm>
            <a:off x="7352030" y="4946650"/>
            <a:ext cx="321310" cy="321310"/>
          </a:xfrm>
          <a:prstGeom prst="rect">
            <a:avLst/>
          </a:prstGeom>
        </p:spPr>
      </p:pic>
      <p:pic>
        <p:nvPicPr>
          <p:cNvPr id="16" name="图片 15"/>
          <p:cNvPicPr>
            <a:picLocks noChangeAspect="1"/>
          </p:cNvPicPr>
          <p:nvPr/>
        </p:nvPicPr>
        <p:blipFill>
          <a:blip r:embed="rId17"/>
          <a:srcRect l="14572" t="982" r="50632" b="25368"/>
          <a:stretch>
            <a:fillRect/>
          </a:stretch>
        </p:blipFill>
        <p:spPr>
          <a:xfrm>
            <a:off x="11163300" y="97790"/>
            <a:ext cx="926465" cy="285750"/>
          </a:xfrm>
          <a:prstGeom prst="rect">
            <a:avLst/>
          </a:prstGeom>
        </p:spPr>
      </p:pic>
      <p:sp>
        <p:nvSpPr>
          <p:cNvPr id="10"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1</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
        <p:nvSpPr>
          <p:cNvPr id="20" name="文本框 19"/>
          <p:cNvSpPr txBox="1"/>
          <p:nvPr/>
        </p:nvSpPr>
        <p:spPr>
          <a:xfrm>
            <a:off x="3797935" y="330200"/>
            <a:ext cx="5809615" cy="368300"/>
          </a:xfrm>
          <a:prstGeom prst="rect">
            <a:avLst/>
          </a:prstGeom>
          <a:noFill/>
        </p:spPr>
        <p:txBody>
          <a:bodyPr wrap="square" rtlCol="0">
            <a:spAutoFit/>
          </a:bodyPr>
          <a:p>
            <a:r>
              <a:rPr lang="zh-CN" altLang="en-US" dirty="0">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尼莫地平口服溶液</a:t>
            </a:r>
            <a:r>
              <a:rPr lang="en-US" altLang="zh-CN">
                <a:latin typeface="思源黑体 CN Bold" panose="020B0800000000000000" pitchFamily="34" charset="-122"/>
                <a:ea typeface="思源黑体 CN Bold" panose="020B0800000000000000" pitchFamily="34" charset="-122"/>
                <a:cs typeface="思源黑体 CN Bold" panose="020B0800000000000000" pitchFamily="34" charset="-122"/>
              </a:rPr>
              <a:t>:</a:t>
            </a:r>
            <a:r>
              <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rPr>
              <a:t>申请纳入国家基本医保药品目录</a:t>
            </a:r>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1" name="文本框 20"/>
          <p:cNvSpPr txBox="1"/>
          <p:nvPr/>
        </p:nvSpPr>
        <p:spPr>
          <a:xfrm>
            <a:off x="101600" y="6783070"/>
            <a:ext cx="6096000" cy="198755"/>
          </a:xfrm>
          <a:prstGeom prst="rect">
            <a:avLst/>
          </a:prstGeom>
          <a:noFill/>
        </p:spPr>
        <p:txBody>
          <a:bodyPr wrap="square" rtlCol="0" anchor="t">
            <a:spAutoFit/>
          </a:bodyPr>
          <a:lstStyle/>
          <a:p>
            <a:pPr algn="l">
              <a:buClrTx/>
              <a:buSzTx/>
              <a:buNone/>
            </a:pPr>
            <a:r>
              <a:rPr lang="zh-CN" altLang="en-US" sz="700">
                <a:solidFill>
                  <a:schemeClr val="tx1"/>
                </a:solidFill>
                <a:latin typeface="思源黑体 CN ExtraLight" panose="020B0200000000000000" charset="-122"/>
                <a:ea typeface="思源黑体 CN ExtraLight" panose="020B0200000000000000" charset="-122"/>
                <a:sym typeface="+mn-ea"/>
              </a:rPr>
              <a:t>[1]</a:t>
            </a:r>
            <a:r>
              <a:rPr lang="en-US" altLang="zh-CN" sz="700">
                <a:solidFill>
                  <a:schemeClr val="tx1"/>
                </a:solidFill>
                <a:latin typeface="思源黑体 CN ExtraLight" panose="020B0200000000000000" charset="-122"/>
                <a:ea typeface="思源黑体 CN ExtraLight" panose="020B0200000000000000" charset="-122"/>
                <a:sym typeface="+mn-ea"/>
              </a:rPr>
              <a:t>.</a:t>
            </a:r>
            <a:r>
              <a:rPr lang="zh-CN" altLang="en-US" sz="700">
                <a:solidFill>
                  <a:schemeClr val="tx1"/>
                </a:solidFill>
                <a:latin typeface="思源黑体 CN ExtraLight" panose="020B0200000000000000" charset="-122"/>
                <a:ea typeface="思源黑体 CN ExtraLight" panose="020B0200000000000000" charset="-122"/>
                <a:sym typeface="+mn-ea"/>
              </a:rPr>
              <a:t>尼莫地平口服溶液说明书</a:t>
            </a:r>
            <a:endParaRPr lang="zh-CN" altLang="en-US" sz="700">
              <a:solidFill>
                <a:schemeClr val="tx1"/>
              </a:solidFill>
              <a:latin typeface="思源黑体 CN ExtraLight" panose="020B0200000000000000" charset="-122"/>
              <a:ea typeface="思源黑体 CN ExtraLight" panose="020B0200000000000000"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custDataLst>
              <p:tags r:id="rId1"/>
            </p:custDataLst>
          </p:nvPr>
        </p:nvGrpSpPr>
        <p:grpSpPr>
          <a:xfrm>
            <a:off x="-635" y="241300"/>
            <a:ext cx="12192635" cy="5916295"/>
            <a:chOff x="-1" y="190"/>
            <a:chExt cx="19201" cy="9317"/>
          </a:xfrm>
        </p:grpSpPr>
        <p:grpSp>
          <p:nvGrpSpPr>
            <p:cNvPr id="30" name="组合 29"/>
            <p:cNvGrpSpPr/>
            <p:nvPr/>
          </p:nvGrpSpPr>
          <p:grpSpPr>
            <a:xfrm>
              <a:off x="-1" y="190"/>
              <a:ext cx="19201" cy="9317"/>
              <a:chOff x="-1" y="190"/>
              <a:chExt cx="19201" cy="9317"/>
            </a:xfrm>
          </p:grpSpPr>
          <p:sp>
            <p:nvSpPr>
              <p:cNvPr id="2" name="文本框 1"/>
              <p:cNvSpPr txBox="1"/>
              <p:nvPr/>
            </p:nvSpPr>
            <p:spPr>
              <a:xfrm>
                <a:off x="988" y="190"/>
                <a:ext cx="5553" cy="919"/>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01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药品基本信息</a:t>
                </a:r>
                <a:endPar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9" name="组合 8"/>
              <p:cNvGrpSpPr/>
              <p:nvPr/>
            </p:nvGrpSpPr>
            <p:grpSpPr>
              <a:xfrm>
                <a:off x="-1" y="247"/>
                <a:ext cx="799" cy="776"/>
                <a:chOff x="12738" y="1636"/>
                <a:chExt cx="3324" cy="1254"/>
              </a:xfrm>
            </p:grpSpPr>
            <p:sp>
              <p:nvSpPr>
                <p:cNvPr id="3" name="矩形 2"/>
                <p:cNvSpPr/>
                <p:nvPr userDrawn="1"/>
              </p:nvSpPr>
              <p:spPr>
                <a:xfrm rot="10800000">
                  <a:off x="14929" y="1636"/>
                  <a:ext cx="1133" cy="1253"/>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endParaRPr>
                </a:p>
              </p:txBody>
            </p:sp>
            <p:sp>
              <p:nvSpPr>
                <p:cNvPr id="4" name="矩形 3"/>
                <p:cNvSpPr/>
                <p:nvPr userDrawn="1"/>
              </p:nvSpPr>
              <p:spPr>
                <a:xfrm rot="10800000">
                  <a:off x="12738" y="1636"/>
                  <a:ext cx="2349" cy="1254"/>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endParaRPr>
                </a:p>
              </p:txBody>
            </p:sp>
          </p:grpSp>
          <p:grpSp>
            <p:nvGrpSpPr>
              <p:cNvPr id="15" name="组合 14"/>
              <p:cNvGrpSpPr/>
              <p:nvPr/>
            </p:nvGrpSpPr>
            <p:grpSpPr>
              <a:xfrm>
                <a:off x="528" y="2659"/>
                <a:ext cx="8120" cy="6848"/>
                <a:chOff x="1006" y="3569"/>
                <a:chExt cx="8120" cy="6848"/>
              </a:xfrm>
            </p:grpSpPr>
            <p:sp>
              <p:nvSpPr>
                <p:cNvPr id="5" name="矩形: 圆角 21"/>
                <p:cNvSpPr/>
                <p:nvPr>
                  <p:custDataLst>
                    <p:tags r:id="rId2"/>
                  </p:custDataLst>
                </p:nvPr>
              </p:nvSpPr>
              <p:spPr>
                <a:xfrm>
                  <a:off x="1045" y="4277"/>
                  <a:ext cx="5651" cy="6140"/>
                </a:xfrm>
                <a:prstGeom prst="roundRect">
                  <a:avLst>
                    <a:gd name="adj" fmla="val 3851"/>
                  </a:avLst>
                </a:prstGeom>
                <a:solidFill>
                  <a:schemeClr val="bg1"/>
                </a:solidFill>
                <a:ln>
                  <a:noFill/>
                </a:ln>
                <a:effectLst>
                  <a:outerShdw blurRad="1397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endParaRPr>
                </a:p>
              </p:txBody>
            </p:sp>
            <p:grpSp>
              <p:nvGrpSpPr>
                <p:cNvPr id="14" name="组合 13"/>
                <p:cNvGrpSpPr/>
                <p:nvPr/>
              </p:nvGrpSpPr>
              <p:grpSpPr>
                <a:xfrm>
                  <a:off x="1006" y="3569"/>
                  <a:ext cx="8120" cy="6707"/>
                  <a:chOff x="1006" y="3569"/>
                  <a:chExt cx="8120" cy="6707"/>
                </a:xfrm>
              </p:grpSpPr>
              <p:grpSp>
                <p:nvGrpSpPr>
                  <p:cNvPr id="44" name="组合 43"/>
                  <p:cNvGrpSpPr/>
                  <p:nvPr/>
                </p:nvGrpSpPr>
                <p:grpSpPr>
                  <a:xfrm>
                    <a:off x="1006" y="3569"/>
                    <a:ext cx="8120" cy="846"/>
                    <a:chOff x="391835" y="2373825"/>
                    <a:chExt cx="5186622" cy="537082"/>
                  </a:xfrm>
                </p:grpSpPr>
                <p:sp>
                  <p:nvSpPr>
                    <p:cNvPr id="24" name="矩形: 圆顶角 23"/>
                    <p:cNvSpPr/>
                    <p:nvPr>
                      <p:custDataLst>
                        <p:tags r:id="rId3"/>
                      </p:custDataLst>
                    </p:nvPr>
                  </p:nvSpPr>
                  <p:spPr>
                    <a:xfrm>
                      <a:off x="391835" y="2374460"/>
                      <a:ext cx="3634594" cy="536447"/>
                    </a:xfrm>
                    <a:prstGeom prst="round2SameRect">
                      <a:avLst>
                        <a:gd name="adj1" fmla="val 8434"/>
                        <a:gd name="adj2" fmla="val 0"/>
                      </a:avLst>
                    </a:prstGeom>
                    <a:gradFill flip="none" rotWithShape="1">
                      <a:gsLst>
                        <a:gs pos="0">
                          <a:srgbClr val="0B308E"/>
                        </a:gs>
                        <a:gs pos="100000">
                          <a:srgbClr val="0075C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思源黑体 CN ExtraLight" panose="020B0200000000000000" charset="-122"/>
                        <a:ea typeface="思源黑体 CN ExtraLight" panose="020B0200000000000000" charset="-122"/>
                      </a:endParaRPr>
                    </a:p>
                  </p:txBody>
                </p:sp>
                <p:grpSp>
                  <p:nvGrpSpPr>
                    <p:cNvPr id="10" name="组合 9"/>
                    <p:cNvGrpSpPr/>
                    <p:nvPr/>
                  </p:nvGrpSpPr>
                  <p:grpSpPr>
                    <a:xfrm>
                      <a:off x="4662492" y="2373825"/>
                      <a:ext cx="915965" cy="536696"/>
                      <a:chOff x="4662492" y="-1190905"/>
                      <a:chExt cx="915965" cy="536696"/>
                    </a:xfrm>
                  </p:grpSpPr>
                  <p:sp>
                    <p:nvSpPr>
                      <p:cNvPr id="11" name="任意多边形: 形状 25"/>
                      <p:cNvSpPr/>
                      <p:nvPr>
                        <p:custDataLst>
                          <p:tags r:id="rId4"/>
                        </p:custDataLst>
                      </p:nvPr>
                    </p:nvSpPr>
                    <p:spPr>
                      <a:xfrm>
                        <a:off x="4662492" y="-1190904"/>
                        <a:ext cx="915965" cy="536695"/>
                      </a:xfrm>
                      <a:custGeom>
                        <a:avLst/>
                        <a:gdLst>
                          <a:gd name="connsiteX0" fmla="*/ 0 w 1793271"/>
                          <a:gd name="connsiteY0" fmla="*/ 0 h 960182"/>
                          <a:gd name="connsiteX1" fmla="*/ 1689571 w 1793271"/>
                          <a:gd name="connsiteY1" fmla="*/ 0 h 960182"/>
                          <a:gd name="connsiteX2" fmla="*/ 1793271 w 1793271"/>
                          <a:gd name="connsiteY2" fmla="*/ 103700 h 960182"/>
                          <a:gd name="connsiteX3" fmla="*/ 1793271 w 1793271"/>
                          <a:gd name="connsiteY3" fmla="*/ 960182 h 960182"/>
                          <a:gd name="connsiteX4" fmla="*/ 475104 w 1793271"/>
                          <a:gd name="connsiteY4" fmla="*/ 960182 h 96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71" h="960182">
                            <a:moveTo>
                              <a:pt x="0" y="0"/>
                            </a:moveTo>
                            <a:lnTo>
                              <a:pt x="1689571" y="0"/>
                            </a:lnTo>
                            <a:cubicBezTo>
                              <a:pt x="1746843" y="0"/>
                              <a:pt x="1793271" y="46428"/>
                              <a:pt x="1793271" y="103700"/>
                            </a:cubicBezTo>
                            <a:lnTo>
                              <a:pt x="1793271" y="960182"/>
                            </a:lnTo>
                            <a:lnTo>
                              <a:pt x="475104" y="960182"/>
                            </a:lnTo>
                            <a:close/>
                          </a:path>
                        </a:pathLst>
                      </a:custGeom>
                      <a:gradFill flip="none" rotWithShape="1">
                        <a:gsLst>
                          <a:gs pos="0">
                            <a:schemeClr val="bg1">
                              <a:alpha val="20000"/>
                            </a:schemeClr>
                          </a:gs>
                          <a:gs pos="100000">
                            <a:schemeClr val="bg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solidFill>
                            <a:prstClr val="white"/>
                          </a:solidFill>
                          <a:latin typeface="思源黑体 CN ExtraLight" panose="020B0200000000000000" charset="-122"/>
                          <a:ea typeface="思源黑体 CN ExtraLight" panose="020B0200000000000000" charset="-122"/>
                        </a:endParaRPr>
                      </a:p>
                    </p:txBody>
                  </p:sp>
                  <p:sp>
                    <p:nvSpPr>
                      <p:cNvPr id="27" name="任意多边形: 形状 26"/>
                      <p:cNvSpPr/>
                      <p:nvPr>
                        <p:custDataLst>
                          <p:tags r:id="rId5"/>
                        </p:custDataLst>
                      </p:nvPr>
                    </p:nvSpPr>
                    <p:spPr>
                      <a:xfrm>
                        <a:off x="4832993" y="-1190905"/>
                        <a:ext cx="745464" cy="536695"/>
                      </a:xfrm>
                      <a:custGeom>
                        <a:avLst/>
                        <a:gdLst>
                          <a:gd name="connsiteX0" fmla="*/ 0 w 1793271"/>
                          <a:gd name="connsiteY0" fmla="*/ 0 h 960182"/>
                          <a:gd name="connsiteX1" fmla="*/ 1689571 w 1793271"/>
                          <a:gd name="connsiteY1" fmla="*/ 0 h 960182"/>
                          <a:gd name="connsiteX2" fmla="*/ 1793271 w 1793271"/>
                          <a:gd name="connsiteY2" fmla="*/ 103700 h 960182"/>
                          <a:gd name="connsiteX3" fmla="*/ 1793271 w 1793271"/>
                          <a:gd name="connsiteY3" fmla="*/ 960182 h 960182"/>
                          <a:gd name="connsiteX4" fmla="*/ 475104 w 1793271"/>
                          <a:gd name="connsiteY4" fmla="*/ 960182 h 96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71" h="960182">
                            <a:moveTo>
                              <a:pt x="0" y="0"/>
                            </a:moveTo>
                            <a:lnTo>
                              <a:pt x="1689571" y="0"/>
                            </a:lnTo>
                            <a:cubicBezTo>
                              <a:pt x="1746843" y="0"/>
                              <a:pt x="1793271" y="46428"/>
                              <a:pt x="1793271" y="103700"/>
                            </a:cubicBezTo>
                            <a:lnTo>
                              <a:pt x="1793271" y="960182"/>
                            </a:lnTo>
                            <a:lnTo>
                              <a:pt x="475104" y="960182"/>
                            </a:lnTo>
                            <a:close/>
                          </a:path>
                        </a:pathLst>
                      </a:custGeom>
                      <a:gradFill flip="none" rotWithShape="1">
                        <a:gsLst>
                          <a:gs pos="0">
                            <a:schemeClr val="bg1">
                              <a:alpha val="20000"/>
                            </a:schemeClr>
                          </a:gs>
                          <a:gs pos="100000">
                            <a:schemeClr val="bg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思源黑体 CN ExtraLight" panose="020B0200000000000000" charset="-122"/>
                          <a:ea typeface="思源黑体 CN ExtraLight" panose="020B0200000000000000" charset="-122"/>
                          <a:cs typeface="+mn-cs"/>
                        </a:endParaRPr>
                      </a:p>
                    </p:txBody>
                  </p:sp>
                </p:grpSp>
                <p:sp>
                  <p:nvSpPr>
                    <p:cNvPr id="12" name="文本框 11"/>
                    <p:cNvSpPr txBox="1"/>
                    <p:nvPr>
                      <p:custDataLst>
                        <p:tags r:id="rId6"/>
                      </p:custDataLst>
                    </p:nvPr>
                  </p:nvSpPr>
                  <p:spPr>
                    <a:xfrm>
                      <a:off x="549618" y="2384617"/>
                      <a:ext cx="3240473" cy="506609"/>
                    </a:xfrm>
                    <a:prstGeom prst="rect">
                      <a:avLst/>
                    </a:prstGeom>
                    <a:noFill/>
                  </p:spPr>
                  <p:txBody>
                    <a:bodyPr wrap="square" rtlCol="0">
                      <a:spAutoFit/>
                    </a:bodyPr>
                    <a:lstStyle/>
                    <a:p>
                      <a:pPr indent="0" algn="ctr" fontAlgn="auto">
                        <a:lnSpc>
                          <a:spcPct val="150000"/>
                        </a:lnSpc>
                      </a:pPr>
                      <a:r>
                        <a:rPr lang="zh-CN" altLang="en-US"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疾病基本情况</a:t>
                      </a:r>
                      <a:endParaRPr lang="zh-CN" altLang="en-US"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grpSp>
              <p:sp>
                <p:nvSpPr>
                  <p:cNvPr id="13" name="文本框 12"/>
                  <p:cNvSpPr txBox="1"/>
                  <p:nvPr>
                    <p:custDataLst>
                      <p:tags r:id="rId7"/>
                    </p:custDataLst>
                  </p:nvPr>
                </p:nvSpPr>
                <p:spPr>
                  <a:xfrm>
                    <a:off x="1045" y="4465"/>
                    <a:ext cx="5652" cy="5811"/>
                  </a:xfrm>
                  <a:prstGeom prst="rect">
                    <a:avLst/>
                  </a:prstGeom>
                  <a:noFill/>
                </p:spPr>
                <p:txBody>
                  <a:bodyPr wrap="square" rtlCol="0">
                    <a:noAutofit/>
                  </a:bodyPr>
                  <a:lstStyle/>
                  <a:p>
                    <a:pPr indent="0" algn="just" fontAlgn="auto">
                      <a:lnSpc>
                        <a:spcPts val="2200"/>
                      </a:lnSpc>
                    </a:pPr>
                    <a:r>
                      <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sym typeface="+mn-ea"/>
                      </a:rPr>
                      <a:t>【</a:t>
                    </a:r>
                    <a:r>
                      <a:rPr lang="zh-CN" altLang="en-US" sz="1400" b="1" dirty="0">
                        <a:latin typeface="思源黑体 CN Bold" panose="020B0800000000000000" pitchFamily="34" charset="-122"/>
                        <a:ea typeface="思源黑体 CN Bold" panose="020B0800000000000000" pitchFamily="34" charset="-122"/>
                        <a:cs typeface="思源黑体 CN ExtraLight" panose="020B0200000000000000" charset="-122"/>
                        <a:sym typeface="+mn-ea"/>
                      </a:rPr>
                      <a:t>疾病特点</a:t>
                    </a:r>
                    <a:r>
                      <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sym typeface="+mn-ea"/>
                      </a:rPr>
                      <a:t>】</a:t>
                    </a:r>
                    <a:endPar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sym typeface="+mn-ea"/>
                    </a:endParaRPr>
                  </a:p>
                  <a:p>
                    <a:pPr marL="285750" indent="-285750" algn="just">
                      <a:lnSpc>
                        <a:spcPts val="2200"/>
                      </a:lnSpc>
                      <a:buFont typeface="Arial" panose="020B0604020202020204" pitchFamily="34" charset="0"/>
                      <a:buChar char="•"/>
                    </a:pPr>
                    <a:r>
                      <a:rPr lang="zh-CN" altLang="en-US" sz="1400" dirty="0">
                        <a:ea typeface="思源黑体 CN Normal" panose="020B0400000000000000" pitchFamily="34" charset="-122"/>
                        <a:sym typeface="+mn-ea"/>
                      </a:rPr>
                      <a:t>蛛网膜下腔出血（SAH）是脑底部或脑表面血管破裂后，血液流入蛛网膜下腔引起的一种脑卒中，颅内动脉瘤性SAH占85%，主要症状为头痛，首发症状不典型易被误诊，发病时出现</a:t>
                    </a:r>
                    <a:r>
                      <a:rPr lang="zh-CN" altLang="en-US" sz="1400" b="1" dirty="0">
                        <a:solidFill>
                          <a:srgbClr val="C00000"/>
                        </a:solidFill>
                        <a:ea typeface="思源黑体 CN Normal" panose="020B0400000000000000" pitchFamily="34" charset="-122"/>
                        <a:sym typeface="+mn-ea"/>
                      </a:rPr>
                      <a:t>意识障碍</a:t>
                    </a:r>
                    <a:r>
                      <a:rPr lang="zh-CN" altLang="en-US" sz="1400" dirty="0">
                        <a:ea typeface="思源黑体 CN Normal" panose="020B0400000000000000" pitchFamily="34" charset="-122"/>
                        <a:sym typeface="+mn-ea"/>
                      </a:rPr>
                      <a:t>、脑膜刺激征等表现。</a:t>
                    </a:r>
                    <a:endParaRPr lang="zh-CN" altLang="en-US" sz="1400" dirty="0">
                      <a:ea typeface="思源黑体 CN Normal" panose="020B0400000000000000" pitchFamily="34" charset="-122"/>
                    </a:endParaRPr>
                  </a:p>
                  <a:p>
                    <a:pPr algn="just" fontAlgn="auto">
                      <a:lnSpc>
                        <a:spcPts val="2200"/>
                      </a:lnSpc>
                      <a:spcBef>
                        <a:spcPts val="600"/>
                      </a:spcBef>
                      <a:buClrTx/>
                      <a:buSzTx/>
                      <a:buFontTx/>
                    </a:pPr>
                    <a:r>
                      <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sym typeface="+mn-ea"/>
                      </a:rPr>
                      <a:t>【流行病学特点】</a:t>
                    </a:r>
                    <a:endPar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sym typeface="+mn-ea"/>
                    </a:endParaRPr>
                  </a:p>
                  <a:p>
                    <a:pPr marL="285750" indent="-285750" algn="just" fontAlgn="auto">
                      <a:lnSpc>
                        <a:spcPts val="2200"/>
                      </a:lnSpc>
                      <a:buFont typeface="Arial" panose="020B0604020202020204" pitchFamily="34" charset="0"/>
                      <a:buChar char="•"/>
                    </a:pPr>
                    <a:r>
                      <a:rPr lang="zh-CN" altLang="en-US" sz="1400" dirty="0">
                        <a:ea typeface="思源黑体 CN Normal" panose="020B0400000000000000" pitchFamily="34" charset="-122"/>
                        <a:sym typeface="+mn-ea"/>
                      </a:rPr>
                      <a:t>SAH中国发病率2/10万人，发病后7天死亡率高达</a:t>
                    </a:r>
                    <a:r>
                      <a:rPr lang="zh-CN" altLang="en-US" sz="1400" b="1" dirty="0">
                        <a:solidFill>
                          <a:srgbClr val="C00000"/>
                        </a:solidFill>
                        <a:ea typeface="思源黑体 CN Normal" panose="020B0400000000000000" pitchFamily="34" charset="-122"/>
                        <a:sym typeface="+mn-ea"/>
                      </a:rPr>
                      <a:t>75%</a:t>
                    </a:r>
                    <a:r>
                      <a:rPr lang="en-US" altLang="zh-CN" sz="1400" b="1" baseline="300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[1]</a:t>
                    </a:r>
                    <a:r>
                      <a:rPr lang="zh-CN" altLang="en-US" sz="1400" dirty="0">
                        <a:ea typeface="思源黑体 CN Normal" panose="020B0400000000000000" pitchFamily="34" charset="-122"/>
                        <a:sym typeface="+mn-ea"/>
                      </a:rPr>
                      <a:t>。</a:t>
                    </a:r>
                    <a:endParaRPr lang="zh-CN" altLang="en-US" sz="1400" dirty="0">
                      <a:ea typeface="思源黑体 CN Normal" panose="020B0400000000000000" pitchFamily="34" charset="-122"/>
                      <a:sym typeface="+mn-ea"/>
                    </a:endParaRPr>
                  </a:p>
                  <a:p>
                    <a:pPr marL="285750" indent="-285750" algn="just" fontAlgn="auto">
                      <a:lnSpc>
                        <a:spcPts val="2200"/>
                      </a:lnSpc>
                      <a:buFont typeface="Arial" panose="020B0604020202020204" pitchFamily="34" charset="0"/>
                      <a:buChar char="•"/>
                    </a:pPr>
                    <a:r>
                      <a:rPr lang="zh-CN" altLang="en-US" sz="1400" dirty="0">
                        <a:ea typeface="思源黑体 CN Normal" panose="020B0400000000000000" pitchFamily="34" charset="-122"/>
                        <a:sym typeface="+mn-ea"/>
                      </a:rPr>
                      <a:t>有</a:t>
                    </a:r>
                    <a:r>
                      <a:rPr lang="en-US" altLang="zh-CN" sz="1400" b="1" dirty="0">
                        <a:solidFill>
                          <a:srgbClr val="C00000"/>
                        </a:solidFill>
                        <a:ea typeface="思源黑体 CN Normal" panose="020B0400000000000000" pitchFamily="34" charset="-122"/>
                        <a:sym typeface="+mn-ea"/>
                      </a:rPr>
                      <a:t>31%</a:t>
                    </a:r>
                    <a:r>
                      <a:rPr lang="zh-CN" altLang="en-US" sz="1400" dirty="0">
                        <a:ea typeface="思源黑体 CN Normal" panose="020B0400000000000000" pitchFamily="34" charset="-122"/>
                        <a:sym typeface="+mn-ea"/>
                      </a:rPr>
                      <a:t>的SAH患者在急性住院期间出现吞咽困难</a:t>
                    </a:r>
                    <a:r>
                      <a:rPr lang="en-US" altLang="zh-CN" sz="1400" b="1" baseline="300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[2]</a:t>
                    </a:r>
                    <a:r>
                      <a:rPr lang="zh-CN" altLang="en-US" sz="1400" dirty="0">
                        <a:solidFill>
                          <a:schemeClr val="tx1"/>
                        </a:solidFill>
                        <a:ea typeface="思源黑体 CN Normal" panose="020B0400000000000000" pitchFamily="34" charset="-122"/>
                        <a:sym typeface="+mn-ea"/>
                      </a:rPr>
                      <a:t>，</a:t>
                    </a:r>
                    <a:r>
                      <a:rPr lang="zh-CN" altLang="en-US" sz="1400" dirty="0">
                        <a:ea typeface="思源黑体 CN Normal" panose="020B0400000000000000" pitchFamily="34" charset="-122"/>
                        <a:sym typeface="+mn-ea"/>
                      </a:rPr>
                      <a:t>难以直接服用片/胶囊剂。</a:t>
                    </a:r>
                    <a:endParaRPr lang="zh-CN" altLang="en-US" sz="1400" dirty="0">
                      <a:ea typeface="思源黑体 CN Normal" panose="020B0400000000000000" pitchFamily="34" charset="-122"/>
                    </a:endParaRPr>
                  </a:p>
                  <a:p>
                    <a:pPr algn="just" fontAlgn="auto">
                      <a:lnSpc>
                        <a:spcPts val="2200"/>
                      </a:lnSpc>
                    </a:pPr>
                    <a:endParaRPr lang="zh-CN" altLang="en-US" sz="1400" dirty="0">
                      <a:ea typeface="思源黑体 CN Normal" panose="020B0400000000000000" pitchFamily="34" charset="-122"/>
                    </a:endParaRPr>
                  </a:p>
                </p:txBody>
              </p:sp>
            </p:grpSp>
          </p:grpSp>
          <p:grpSp>
            <p:nvGrpSpPr>
              <p:cNvPr id="21" name="组合 20"/>
              <p:cNvGrpSpPr/>
              <p:nvPr/>
            </p:nvGrpSpPr>
            <p:grpSpPr>
              <a:xfrm>
                <a:off x="16308" y="2659"/>
                <a:ext cx="1434" cy="846"/>
                <a:chOff x="4662492" y="-1190905"/>
                <a:chExt cx="915965" cy="536696"/>
              </a:xfrm>
            </p:grpSpPr>
            <p:sp>
              <p:nvSpPr>
                <p:cNvPr id="22" name="任意多边形: 形状 25"/>
                <p:cNvSpPr/>
                <p:nvPr>
                  <p:custDataLst>
                    <p:tags r:id="rId8"/>
                  </p:custDataLst>
                </p:nvPr>
              </p:nvSpPr>
              <p:spPr>
                <a:xfrm>
                  <a:off x="4662492" y="-1190904"/>
                  <a:ext cx="915965" cy="536695"/>
                </a:xfrm>
                <a:custGeom>
                  <a:avLst/>
                  <a:gdLst>
                    <a:gd name="connsiteX0" fmla="*/ 0 w 1793271"/>
                    <a:gd name="connsiteY0" fmla="*/ 0 h 960182"/>
                    <a:gd name="connsiteX1" fmla="*/ 1689571 w 1793271"/>
                    <a:gd name="connsiteY1" fmla="*/ 0 h 960182"/>
                    <a:gd name="connsiteX2" fmla="*/ 1793271 w 1793271"/>
                    <a:gd name="connsiteY2" fmla="*/ 103700 h 960182"/>
                    <a:gd name="connsiteX3" fmla="*/ 1793271 w 1793271"/>
                    <a:gd name="connsiteY3" fmla="*/ 960182 h 960182"/>
                    <a:gd name="connsiteX4" fmla="*/ 475104 w 1793271"/>
                    <a:gd name="connsiteY4" fmla="*/ 960182 h 96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71" h="960182">
                      <a:moveTo>
                        <a:pt x="0" y="0"/>
                      </a:moveTo>
                      <a:lnTo>
                        <a:pt x="1689571" y="0"/>
                      </a:lnTo>
                      <a:cubicBezTo>
                        <a:pt x="1746843" y="0"/>
                        <a:pt x="1793271" y="46428"/>
                        <a:pt x="1793271" y="103700"/>
                      </a:cubicBezTo>
                      <a:lnTo>
                        <a:pt x="1793271" y="960182"/>
                      </a:lnTo>
                      <a:lnTo>
                        <a:pt x="475104" y="960182"/>
                      </a:lnTo>
                      <a:close/>
                    </a:path>
                  </a:pathLst>
                </a:custGeom>
                <a:gradFill flip="none" rotWithShape="1">
                  <a:gsLst>
                    <a:gs pos="0">
                      <a:schemeClr val="bg1">
                        <a:alpha val="20000"/>
                      </a:schemeClr>
                    </a:gs>
                    <a:gs pos="100000">
                      <a:schemeClr val="bg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solidFill>
                      <a:prstClr val="white"/>
                    </a:solidFill>
                    <a:latin typeface="思源黑体 CN ExtraLight" panose="020B0200000000000000" charset="-122"/>
                    <a:ea typeface="思源黑体 CN ExtraLight" panose="020B0200000000000000" charset="-122"/>
                  </a:endParaRPr>
                </a:p>
              </p:txBody>
            </p:sp>
            <p:sp>
              <p:nvSpPr>
                <p:cNvPr id="23" name="任意多边形: 形状 26"/>
                <p:cNvSpPr/>
                <p:nvPr>
                  <p:custDataLst>
                    <p:tags r:id="rId9"/>
                  </p:custDataLst>
                </p:nvPr>
              </p:nvSpPr>
              <p:spPr>
                <a:xfrm>
                  <a:off x="4832993" y="-1190905"/>
                  <a:ext cx="745464" cy="536695"/>
                </a:xfrm>
                <a:custGeom>
                  <a:avLst/>
                  <a:gdLst>
                    <a:gd name="connsiteX0" fmla="*/ 0 w 1793271"/>
                    <a:gd name="connsiteY0" fmla="*/ 0 h 960182"/>
                    <a:gd name="connsiteX1" fmla="*/ 1689571 w 1793271"/>
                    <a:gd name="connsiteY1" fmla="*/ 0 h 960182"/>
                    <a:gd name="connsiteX2" fmla="*/ 1793271 w 1793271"/>
                    <a:gd name="connsiteY2" fmla="*/ 103700 h 960182"/>
                    <a:gd name="connsiteX3" fmla="*/ 1793271 w 1793271"/>
                    <a:gd name="connsiteY3" fmla="*/ 960182 h 960182"/>
                    <a:gd name="connsiteX4" fmla="*/ 475104 w 1793271"/>
                    <a:gd name="connsiteY4" fmla="*/ 960182 h 96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71" h="960182">
                      <a:moveTo>
                        <a:pt x="0" y="0"/>
                      </a:moveTo>
                      <a:lnTo>
                        <a:pt x="1689571" y="0"/>
                      </a:lnTo>
                      <a:cubicBezTo>
                        <a:pt x="1746843" y="0"/>
                        <a:pt x="1793271" y="46428"/>
                        <a:pt x="1793271" y="103700"/>
                      </a:cubicBezTo>
                      <a:lnTo>
                        <a:pt x="1793271" y="960182"/>
                      </a:lnTo>
                      <a:lnTo>
                        <a:pt x="475104" y="960182"/>
                      </a:lnTo>
                      <a:close/>
                    </a:path>
                  </a:pathLst>
                </a:custGeom>
                <a:gradFill flip="none" rotWithShape="1">
                  <a:gsLst>
                    <a:gs pos="0">
                      <a:schemeClr val="bg1">
                        <a:alpha val="20000"/>
                      </a:schemeClr>
                    </a:gs>
                    <a:gs pos="100000">
                      <a:schemeClr val="bg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思源黑体 CN ExtraLight" panose="020B0200000000000000" charset="-122"/>
                    <a:ea typeface="思源黑体 CN ExtraLight" panose="020B0200000000000000" charset="-122"/>
                    <a:cs typeface="+mn-cs"/>
                  </a:endParaRPr>
                </a:p>
              </p:txBody>
            </p:sp>
          </p:grpSp>
          <p:cxnSp>
            <p:nvCxnSpPr>
              <p:cNvPr id="32" name="直接连接符 31"/>
              <p:cNvCxnSpPr/>
              <p:nvPr>
                <p:custDataLst>
                  <p:tags r:id="rId10"/>
                </p:custDataLst>
              </p:nvPr>
            </p:nvCxnSpPr>
            <p:spPr>
              <a:xfrm flipV="1">
                <a:off x="76" y="2383"/>
                <a:ext cx="19124" cy="16"/>
              </a:xfrm>
              <a:prstGeom prst="line">
                <a:avLst/>
              </a:prstGeom>
              <a:ln w="12700" cmpd="sng">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988" y="1254"/>
                <a:ext cx="17223" cy="744"/>
              </a:xfrm>
              <a:prstGeom prst="rect">
                <a:avLst/>
              </a:prstGeom>
              <a:solidFill>
                <a:schemeClr val="bg1"/>
              </a:solidFill>
            </p:spPr>
            <p:txBody>
              <a:bodyPr wrap="square" rtlCol="0">
                <a:noAutofit/>
              </a:bodyPr>
              <a:lstStyle/>
              <a:p>
                <a:pPr algn="ctr">
                  <a:lnSpc>
                    <a:spcPct val="150000"/>
                  </a:lnSpc>
                  <a:buClrTx/>
                  <a:buSzTx/>
                  <a:buFontTx/>
                </a:pPr>
                <a:r>
                  <a:rPr lang="zh-CN" altLang="en-US"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全程口服</a:t>
                </a: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替代序贯疗法，提供新的临床给药方式，提高安全性，</a:t>
                </a: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解决特殊人群用药问题</a:t>
                </a:r>
                <a:endPar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grpSp>
        <p:grpSp>
          <p:nvGrpSpPr>
            <p:cNvPr id="34" name="组合 33"/>
            <p:cNvGrpSpPr/>
            <p:nvPr/>
          </p:nvGrpSpPr>
          <p:grpSpPr>
            <a:xfrm>
              <a:off x="6755" y="2660"/>
              <a:ext cx="5690" cy="6807"/>
              <a:chOff x="12685" y="2980"/>
              <a:chExt cx="5690" cy="6807"/>
            </a:xfrm>
          </p:grpSpPr>
          <p:sp>
            <p:nvSpPr>
              <p:cNvPr id="28" name="矩形: 圆角 21"/>
              <p:cNvSpPr/>
              <p:nvPr>
                <p:custDataLst>
                  <p:tags r:id="rId11"/>
                </p:custDataLst>
              </p:nvPr>
            </p:nvSpPr>
            <p:spPr>
              <a:xfrm>
                <a:off x="12724" y="3687"/>
                <a:ext cx="5651" cy="6100"/>
              </a:xfrm>
              <a:prstGeom prst="roundRect">
                <a:avLst>
                  <a:gd name="adj" fmla="val 3851"/>
                </a:avLst>
              </a:prstGeom>
              <a:solidFill>
                <a:schemeClr val="bg1"/>
              </a:solidFill>
              <a:ln>
                <a:noFill/>
              </a:ln>
              <a:effectLst>
                <a:outerShdw blurRad="1397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endParaRPr>
              </a:p>
            </p:txBody>
          </p:sp>
          <p:sp>
            <p:nvSpPr>
              <p:cNvPr id="31" name="矩形: 圆顶角 23"/>
              <p:cNvSpPr/>
              <p:nvPr>
                <p:custDataLst>
                  <p:tags r:id="rId12"/>
                </p:custDataLst>
              </p:nvPr>
            </p:nvSpPr>
            <p:spPr>
              <a:xfrm>
                <a:off x="12685" y="2980"/>
                <a:ext cx="5690" cy="845"/>
              </a:xfrm>
              <a:prstGeom prst="round2SameRect">
                <a:avLst>
                  <a:gd name="adj1" fmla="val 8434"/>
                  <a:gd name="adj2" fmla="val 0"/>
                </a:avLst>
              </a:prstGeom>
              <a:gradFill flip="none" rotWithShape="1">
                <a:gsLst>
                  <a:gs pos="0">
                    <a:srgbClr val="133289"/>
                  </a:gs>
                  <a:gs pos="100000">
                    <a:srgbClr val="0075C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思源黑体 CN ExtraLight" panose="020B0200000000000000" charset="-122"/>
                  <a:ea typeface="思源黑体 CN ExtraLight" panose="020B0200000000000000" charset="-122"/>
                </a:endParaRPr>
              </a:p>
            </p:txBody>
          </p:sp>
        </p:grpSp>
        <p:sp>
          <p:nvSpPr>
            <p:cNvPr id="6" name="文本框 5"/>
            <p:cNvSpPr txBox="1"/>
            <p:nvPr>
              <p:custDataLst>
                <p:tags r:id="rId13"/>
              </p:custDataLst>
            </p:nvPr>
          </p:nvSpPr>
          <p:spPr>
            <a:xfrm>
              <a:off x="7090" y="2676"/>
              <a:ext cx="5058" cy="798"/>
            </a:xfrm>
            <a:prstGeom prst="rect">
              <a:avLst/>
            </a:prstGeom>
            <a:noFill/>
          </p:spPr>
          <p:txBody>
            <a:bodyPr wrap="square" rtlCol="0">
              <a:spAutoFit/>
            </a:bodyPr>
            <a:lstStyle/>
            <a:p>
              <a:pPr algn="ctr" fontAlgn="auto">
                <a:lnSpc>
                  <a:spcPct val="150000"/>
                </a:lnSpc>
                <a:buClrTx/>
                <a:buSzTx/>
                <a:buFontTx/>
              </a:pPr>
              <a:r>
                <a:rPr lang="zh-CN" altLang="en-US" sz="18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临床未被满足的需求</a:t>
              </a:r>
              <a:endParaRPr lang="zh-CN" altLang="en-US" sz="18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grpSp>
          <p:nvGrpSpPr>
            <p:cNvPr id="35" name="组合 34"/>
            <p:cNvGrpSpPr/>
            <p:nvPr/>
          </p:nvGrpSpPr>
          <p:grpSpPr>
            <a:xfrm>
              <a:off x="12982" y="2700"/>
              <a:ext cx="5690" cy="6807"/>
              <a:chOff x="12685" y="2980"/>
              <a:chExt cx="5690" cy="6807"/>
            </a:xfrm>
          </p:grpSpPr>
          <p:sp>
            <p:nvSpPr>
              <p:cNvPr id="36" name="矩形: 圆角 21"/>
              <p:cNvSpPr/>
              <p:nvPr>
                <p:custDataLst>
                  <p:tags r:id="rId14"/>
                </p:custDataLst>
              </p:nvPr>
            </p:nvSpPr>
            <p:spPr>
              <a:xfrm>
                <a:off x="12724" y="3687"/>
                <a:ext cx="5651" cy="6100"/>
              </a:xfrm>
              <a:prstGeom prst="roundRect">
                <a:avLst>
                  <a:gd name="adj" fmla="val 3851"/>
                </a:avLst>
              </a:prstGeom>
              <a:solidFill>
                <a:schemeClr val="bg1"/>
              </a:solidFill>
              <a:ln>
                <a:noFill/>
              </a:ln>
              <a:effectLst>
                <a:outerShdw blurRad="1397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endParaRPr>
              </a:p>
            </p:txBody>
          </p:sp>
          <p:sp>
            <p:nvSpPr>
              <p:cNvPr id="37" name="矩形: 圆顶角 23"/>
              <p:cNvSpPr/>
              <p:nvPr>
                <p:custDataLst>
                  <p:tags r:id="rId15"/>
                </p:custDataLst>
              </p:nvPr>
            </p:nvSpPr>
            <p:spPr>
              <a:xfrm>
                <a:off x="12685" y="2980"/>
                <a:ext cx="5690" cy="845"/>
              </a:xfrm>
              <a:prstGeom prst="round2SameRect">
                <a:avLst>
                  <a:gd name="adj1" fmla="val 8434"/>
                  <a:gd name="adj2" fmla="val 0"/>
                </a:avLst>
              </a:prstGeom>
              <a:gradFill flip="none" rotWithShape="1">
                <a:gsLst>
                  <a:gs pos="0">
                    <a:srgbClr val="133289"/>
                  </a:gs>
                  <a:gs pos="100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思源黑体 CN ExtraLight" panose="020B0200000000000000" charset="-122"/>
                  <a:ea typeface="思源黑体 CN ExtraLight" panose="020B0200000000000000" charset="-122"/>
                </a:endParaRPr>
              </a:p>
            </p:txBody>
          </p:sp>
        </p:grpSp>
        <p:sp>
          <p:nvSpPr>
            <p:cNvPr id="8" name="文本框 7"/>
            <p:cNvSpPr txBox="1"/>
            <p:nvPr>
              <p:custDataLst>
                <p:tags r:id="rId16"/>
              </p:custDataLst>
            </p:nvPr>
          </p:nvSpPr>
          <p:spPr>
            <a:xfrm>
              <a:off x="13317" y="2676"/>
              <a:ext cx="5058" cy="798"/>
            </a:xfrm>
            <a:prstGeom prst="rect">
              <a:avLst/>
            </a:prstGeom>
            <a:noFill/>
          </p:spPr>
          <p:txBody>
            <a:bodyPr wrap="square" rtlCol="0">
              <a:spAutoFit/>
            </a:bodyPr>
            <a:lstStyle/>
            <a:p>
              <a:pPr indent="0" algn="ctr" fontAlgn="auto">
                <a:lnSpc>
                  <a:spcPct val="150000"/>
                </a:lnSpc>
              </a:pPr>
              <a:r>
                <a:rPr lang="zh-CN" altLang="en-US" sz="18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尼莫地平口服溶液的优势</a:t>
              </a:r>
              <a:endParaRPr lang="zh-CN" altLang="en-US" sz="1800" b="1" baseline="30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sp>
          <p:nvSpPr>
            <p:cNvPr id="38" name="文本框 37"/>
            <p:cNvSpPr txBox="1"/>
            <p:nvPr>
              <p:custDataLst>
                <p:tags r:id="rId17"/>
              </p:custDataLst>
            </p:nvPr>
          </p:nvSpPr>
          <p:spPr>
            <a:xfrm>
              <a:off x="6861" y="3606"/>
              <a:ext cx="5465" cy="5596"/>
            </a:xfrm>
            <a:prstGeom prst="rect">
              <a:avLst/>
            </a:prstGeom>
            <a:noFill/>
          </p:spPr>
          <p:txBody>
            <a:bodyPr wrap="square" rtlCol="0">
              <a:spAutoFit/>
            </a:bodyPr>
            <a:lstStyle/>
            <a:p>
              <a:pPr algn="just" fontAlgn="auto">
                <a:lnSpc>
                  <a:spcPts val="2200"/>
                </a:lnSpc>
                <a:buClrTx/>
                <a:buSzTx/>
                <a:buFontTx/>
              </a:pPr>
              <a:r>
                <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rPr>
                <a:t>【注射液型不良反应发生率高】</a:t>
              </a:r>
              <a:endPar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endParaRPr>
            </a:p>
            <a:p>
              <a:pPr marL="285750" indent="-285750" algn="just" fontAlgn="auto">
                <a:lnSpc>
                  <a:spcPts val="2200"/>
                </a:lnSpc>
                <a:buFont typeface="Arial" panose="020B0604020202020204" pitchFamily="34" charset="0"/>
                <a:buChar char="•"/>
              </a:pPr>
              <a:r>
                <a:rPr lang="zh-CN" altLang="en-US" sz="1400" dirty="0">
                  <a:ea typeface="思源黑体 CN Normal" panose="020B0400000000000000" pitchFamily="34" charset="-122"/>
                </a:rPr>
                <a:t>尼莫地平注射液易引起</a:t>
              </a:r>
              <a:r>
                <a:rPr lang="zh-CN" altLang="en-US" sz="1400" b="1" dirty="0">
                  <a:solidFill>
                    <a:srgbClr val="C00000"/>
                  </a:solidFill>
                  <a:ea typeface="思源黑体 CN Normal" panose="020B0400000000000000" pitchFamily="34" charset="-122"/>
                </a:rPr>
                <a:t>低血压</a:t>
              </a:r>
              <a:r>
                <a:rPr lang="zh-CN" altLang="en-US" sz="1400" dirty="0">
                  <a:ea typeface="思源黑体 CN Normal" panose="020B0400000000000000" pitchFamily="34" charset="-122"/>
                </a:rPr>
                <a:t>、静脉炎、双硫仑反应等事件；</a:t>
              </a:r>
              <a:endParaRPr lang="zh-CN" altLang="en-US" sz="1400" dirty="0">
                <a:ea typeface="思源黑体 CN Normal" panose="020B0400000000000000" pitchFamily="34" charset="-122"/>
              </a:endParaRPr>
            </a:p>
            <a:p>
              <a:pPr marL="285750" indent="-285750" algn="just" fontAlgn="auto">
                <a:lnSpc>
                  <a:spcPts val="2200"/>
                </a:lnSpc>
                <a:buFont typeface="Arial" panose="020B0604020202020204" pitchFamily="34" charset="0"/>
                <a:buChar char="•"/>
              </a:pPr>
              <a:r>
                <a:rPr lang="zh-CN" altLang="en-US" sz="1400" dirty="0">
                  <a:ea typeface="思源黑体 CN Normal" panose="020B0400000000000000" pitchFamily="34" charset="-122"/>
                </a:rPr>
                <a:t>注射液给药需缓慢经中心静脉插管用输液泵连续静脉输注，一般给药时间每天大于</a:t>
              </a:r>
              <a:r>
                <a:rPr lang="zh-CN" altLang="en-US" sz="1400" b="1" dirty="0">
                  <a:solidFill>
                    <a:srgbClr val="C00000"/>
                  </a:solidFill>
                  <a:ea typeface="思源黑体 CN Normal" panose="020B0400000000000000" pitchFamily="34" charset="-122"/>
                </a:rPr>
                <a:t>10h</a:t>
              </a:r>
              <a:r>
                <a:rPr lang="zh-CN" altLang="en-US" sz="1400" dirty="0">
                  <a:ea typeface="思源黑体 CN Normal" panose="020B0400000000000000" pitchFamily="34" charset="-122"/>
                </a:rPr>
                <a:t>；</a:t>
              </a:r>
              <a:endParaRPr lang="zh-CN" altLang="en-US" sz="1400" dirty="0">
                <a:ea typeface="思源黑体 CN Normal" panose="020B0400000000000000" pitchFamily="34" charset="-122"/>
              </a:endParaRPr>
            </a:p>
            <a:p>
              <a:pPr marL="285750" indent="-285750" algn="just" fontAlgn="auto">
                <a:lnSpc>
                  <a:spcPts val="2200"/>
                </a:lnSpc>
                <a:buFont typeface="Arial" panose="020B0604020202020204" pitchFamily="34" charset="0"/>
                <a:buChar char="•"/>
              </a:pPr>
              <a:r>
                <a:rPr lang="zh-CN" altLang="en-US" sz="1400" dirty="0">
                  <a:ea typeface="思源黑体 CN Normal" panose="020B0400000000000000" pitchFamily="34" charset="-122"/>
                </a:rPr>
                <a:t>一项研究显示，注射液不良反应发生率为口服的</a:t>
              </a:r>
              <a:r>
                <a:rPr lang="en-US" altLang="zh-CN" sz="1400" b="1" dirty="0">
                  <a:solidFill>
                    <a:srgbClr val="C00000"/>
                  </a:solidFill>
                  <a:ea typeface="思源黑体 CN Normal" panose="020B0400000000000000" pitchFamily="34" charset="-122"/>
                </a:rPr>
                <a:t>5</a:t>
              </a:r>
              <a:r>
                <a:rPr lang="zh-CN" altLang="en-US" sz="1400" b="1" dirty="0">
                  <a:solidFill>
                    <a:srgbClr val="C00000"/>
                  </a:solidFill>
                  <a:ea typeface="思源黑体 CN Normal" panose="020B0400000000000000" pitchFamily="34" charset="-122"/>
                </a:rPr>
                <a:t>倍</a:t>
              </a:r>
              <a:r>
                <a:rPr lang="en-US" altLang="zh-CN" sz="1400" b="1" baseline="300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[3]</a:t>
              </a:r>
              <a:r>
                <a:rPr lang="zh-CN" altLang="en-US" sz="1400" dirty="0">
                  <a:latin typeface="思源黑体 CN ExtraLight" panose="020B0200000000000000" charset="-122"/>
                  <a:ea typeface="思源黑体 CN ExtraLight" panose="020B0200000000000000" charset="-122"/>
                  <a:cs typeface="思源黑体 CN ExtraLight" panose="020B0200000000000000" charset="-122"/>
                </a:rPr>
                <a:t>。</a:t>
              </a:r>
              <a:endParaRPr lang="zh-CN" altLang="en-US" sz="1400" dirty="0">
                <a:latin typeface="思源黑体 CN ExtraLight" panose="020B0200000000000000" charset="-122"/>
                <a:ea typeface="思源黑体 CN ExtraLight" panose="020B0200000000000000" charset="-122"/>
                <a:cs typeface="思源黑体 CN ExtraLight" panose="020B0200000000000000" charset="-122"/>
              </a:endParaRPr>
            </a:p>
            <a:p>
              <a:pPr algn="just" fontAlgn="auto">
                <a:lnSpc>
                  <a:spcPts val="2200"/>
                </a:lnSpc>
                <a:spcBef>
                  <a:spcPts val="600"/>
                </a:spcBef>
                <a:buClrTx/>
                <a:buSzTx/>
                <a:buFontTx/>
              </a:pPr>
              <a:r>
                <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rPr>
                <a:t>【片/胶囊剂特殊患者用药困难】</a:t>
              </a:r>
              <a:endParaRPr lang="zh-CN" altLang="en-US" sz="1400" dirty="0">
                <a:latin typeface="思源黑体 CN Bold" panose="020B0800000000000000" pitchFamily="34" charset="-122"/>
                <a:ea typeface="思源黑体 CN Bold" panose="020B0800000000000000" pitchFamily="34" charset="-122"/>
                <a:cs typeface="思源黑体 CN ExtraLight" panose="020B0200000000000000" charset="-122"/>
              </a:endParaRPr>
            </a:p>
            <a:p>
              <a:pPr marL="285750" indent="-285750" algn="just" fontAlgn="auto">
                <a:lnSpc>
                  <a:spcPts val="2200"/>
                </a:lnSpc>
                <a:buFont typeface="Arial" panose="020B0604020202020204" pitchFamily="34" charset="0"/>
                <a:buChar char="•"/>
              </a:pPr>
              <a:r>
                <a:rPr lang="zh-CN" altLang="en-US" sz="1400" dirty="0">
                  <a:ea typeface="思源黑体 CN Normal" panose="020B0400000000000000" pitchFamily="34" charset="-122"/>
                  <a:sym typeface="+mn-ea"/>
                </a:rPr>
                <a:t>多数SAH患者注射给药5-14天后，仍需口服给药7天。然而31%的SAH患者存在</a:t>
              </a:r>
              <a:r>
                <a:rPr lang="zh-CN" altLang="en-US" sz="1400" b="1" dirty="0">
                  <a:solidFill>
                    <a:srgbClr val="C00000"/>
                  </a:solidFill>
                  <a:ea typeface="思源黑体 CN Normal" panose="020B0400000000000000" pitchFamily="34" charset="-122"/>
                  <a:sym typeface="+mn-ea"/>
                </a:rPr>
                <a:t>吞咽困难</a:t>
              </a:r>
              <a:r>
                <a:rPr lang="zh-CN" altLang="en-US" sz="1400" dirty="0">
                  <a:ea typeface="思源黑体 CN Normal" panose="020B0400000000000000" pitchFamily="34" charset="-122"/>
                  <a:sym typeface="+mn-ea"/>
                </a:rPr>
                <a:t>，片/胶囊剂不适宜。</a:t>
              </a:r>
              <a:endParaRPr lang="zh-CN" altLang="en-US" sz="1400" dirty="0">
                <a:ea typeface="思源黑体 CN Normal" panose="020B0400000000000000" pitchFamily="34" charset="-122"/>
                <a:sym typeface="+mn-ea"/>
              </a:endParaRPr>
            </a:p>
          </p:txBody>
        </p:sp>
        <p:sp>
          <p:nvSpPr>
            <p:cNvPr id="39" name="文本框 38"/>
            <p:cNvSpPr txBox="1"/>
            <p:nvPr>
              <p:custDataLst>
                <p:tags r:id="rId18"/>
              </p:custDataLst>
            </p:nvPr>
          </p:nvSpPr>
          <p:spPr>
            <a:xfrm>
              <a:off x="13168" y="3569"/>
              <a:ext cx="5318" cy="5423"/>
            </a:xfrm>
            <a:prstGeom prst="rect">
              <a:avLst/>
            </a:prstGeom>
            <a:noFill/>
          </p:spPr>
          <p:txBody>
            <a:bodyPr wrap="square" rtlCol="0">
              <a:spAutoFit/>
            </a:bodyPr>
            <a:lstStyle/>
            <a:p>
              <a:pPr marL="285750" indent="-285750" algn="just" fontAlgn="auto">
                <a:lnSpc>
                  <a:spcPct val="150000"/>
                </a:lnSpc>
                <a:spcAft>
                  <a:spcPts val="600"/>
                </a:spcAft>
                <a:buFont typeface="Arial" panose="020B0604020202020204" pitchFamily="34" charset="0"/>
                <a:buChar char="•"/>
              </a:pPr>
              <a:r>
                <a:rPr lang="zh-CN" altLang="en-US" sz="1400" dirty="0">
                  <a:ea typeface="思源黑体 CN Normal" panose="020B0400000000000000" pitchFamily="34" charset="-122"/>
                </a:rPr>
                <a:t>降低不良反应，安全性更优：规避序贯疗法易发生的双硫仑反应、静脉炎等不良反应。</a:t>
              </a:r>
              <a:endParaRPr lang="zh-CN" altLang="en-US" sz="1400" dirty="0">
                <a:ea typeface="思源黑体 CN Normal" panose="020B0400000000000000" pitchFamily="34" charset="-122"/>
              </a:endParaRPr>
            </a:p>
            <a:p>
              <a:pPr marL="285750" indent="-285750" algn="just" fontAlgn="auto">
                <a:lnSpc>
                  <a:spcPct val="150000"/>
                </a:lnSpc>
                <a:spcAft>
                  <a:spcPts val="600"/>
                </a:spcAft>
                <a:buFont typeface="Arial" panose="020B0604020202020204" pitchFamily="34" charset="0"/>
                <a:buChar char="•"/>
              </a:pPr>
              <a:r>
                <a:rPr lang="zh-CN" altLang="en-US" sz="1400" dirty="0">
                  <a:ea typeface="思源黑体 CN Normal" panose="020B0400000000000000" pitchFamily="34" charset="-122"/>
                </a:rPr>
                <a:t>解决特殊患者人群用药问题：</a:t>
              </a:r>
              <a:r>
                <a:rPr lang="zh-CN" altLang="en-US" sz="1400" dirty="0">
                  <a:ea typeface="思源黑体 CN Normal" panose="020B0400000000000000" pitchFamily="34" charset="-122"/>
                  <a:sym typeface="+mn-ea"/>
                </a:rPr>
                <a:t>相对于片/胶囊剂，口服溶液</a:t>
              </a:r>
              <a:r>
                <a:rPr lang="zh-CN" altLang="en-US" sz="1400" dirty="0">
                  <a:ea typeface="思源黑体 CN Normal" panose="020B0400000000000000" pitchFamily="34" charset="-122"/>
                </a:rPr>
                <a:t>可有效解决</a:t>
              </a:r>
              <a:r>
                <a:rPr lang="zh-CN" altLang="en-US" sz="1400" b="1" dirty="0">
                  <a:solidFill>
                    <a:srgbClr val="C00000"/>
                  </a:solidFill>
                  <a:ea typeface="思源黑体 CN Normal" panose="020B0400000000000000" pitchFamily="34" charset="-122"/>
                  <a:sym typeface="+mn-ea"/>
                </a:rPr>
                <a:t>昏迷、吞咽困难</a:t>
              </a:r>
              <a:r>
                <a:rPr lang="zh-CN" altLang="en-US" sz="1400" dirty="0">
                  <a:ea typeface="思源黑体 CN Normal" panose="020B0400000000000000" pitchFamily="34" charset="-122"/>
                  <a:sym typeface="+mn-ea"/>
                </a:rPr>
                <a:t>等特殊患者</a:t>
              </a:r>
              <a:r>
                <a:rPr lang="zh-CN" altLang="en-US" sz="1400" dirty="0">
                  <a:ea typeface="思源黑体 CN Normal" panose="020B0400000000000000" pitchFamily="34" charset="-122"/>
                </a:rPr>
                <a:t>的给药问题。</a:t>
              </a:r>
              <a:endParaRPr lang="zh-CN" altLang="en-US" sz="1400" dirty="0">
                <a:ea typeface="思源黑体 CN Normal" panose="020B0400000000000000" pitchFamily="34" charset="-122"/>
              </a:endParaRPr>
            </a:p>
            <a:p>
              <a:pPr marL="285750" indent="-285750" algn="just" fontAlgn="auto">
                <a:lnSpc>
                  <a:spcPct val="150000"/>
                </a:lnSpc>
                <a:spcAft>
                  <a:spcPts val="600"/>
                </a:spcAft>
                <a:buFont typeface="Arial" panose="020B0604020202020204" pitchFamily="34" charset="0"/>
                <a:buChar char="•"/>
              </a:pPr>
              <a:r>
                <a:rPr lang="zh-CN" altLang="en-US" sz="1400" dirty="0">
                  <a:ea typeface="思源黑体 CN Normal" panose="020B0400000000000000" pitchFamily="34" charset="-122"/>
                  <a:sym typeface="+mn-ea"/>
                </a:rPr>
                <a:t>全程口服，更符合指南推荐</a:t>
              </a:r>
              <a:r>
                <a:rPr lang="zh-CN" altLang="en-US" sz="1400" dirty="0">
                  <a:ea typeface="思源黑体 CN Normal" panose="020B0400000000000000" pitchFamily="34" charset="-122"/>
                </a:rPr>
                <a:t>：传统序贯疗法需先注射液给药后口服，口服溶液可</a:t>
              </a:r>
              <a:r>
                <a:rPr lang="zh-CN" altLang="en-US" sz="1400" b="1" dirty="0">
                  <a:solidFill>
                    <a:srgbClr val="C00000"/>
                  </a:solidFill>
                  <a:ea typeface="思源黑体 CN Normal" panose="020B0400000000000000" pitchFamily="34" charset="-122"/>
                  <a:sym typeface="+mn-ea"/>
                </a:rPr>
                <a:t>实现更安全的全程口服给药</a:t>
              </a:r>
              <a:r>
                <a:rPr lang="zh-CN" altLang="en-US" sz="1400" dirty="0">
                  <a:ea typeface="思源黑体 CN Normal" panose="020B0400000000000000" pitchFamily="34" charset="-122"/>
                </a:rPr>
                <a:t>，更契合</a:t>
              </a:r>
              <a:r>
                <a:rPr lang="zh-CN" altLang="en-US" sz="1400" dirty="0">
                  <a:ea typeface="思源黑体 CN Normal" panose="020B0400000000000000" pitchFamily="34" charset="-122"/>
                  <a:sym typeface="+mn-ea"/>
                </a:rPr>
                <a:t>指南推荐</a:t>
              </a:r>
              <a:r>
                <a:rPr lang="zh-CN" altLang="en-US" sz="1400" dirty="0">
                  <a:ea typeface="思源黑体 CN Normal" panose="020B0400000000000000" pitchFamily="34" charset="-122"/>
                </a:rPr>
                <a:t>。</a:t>
              </a:r>
              <a:endParaRPr lang="zh-CN" altLang="en-US" sz="1400" dirty="0">
                <a:ea typeface="思源黑体 CN Normal" panose="020B0400000000000000" pitchFamily="34" charset="-122"/>
              </a:endParaRPr>
            </a:p>
          </p:txBody>
        </p:sp>
      </p:grpSp>
      <p:sp>
        <p:nvSpPr>
          <p:cNvPr id="7" name="文本框 6"/>
          <p:cNvSpPr txBox="1"/>
          <p:nvPr/>
        </p:nvSpPr>
        <p:spPr>
          <a:xfrm>
            <a:off x="250190" y="6274435"/>
            <a:ext cx="9801860" cy="460375"/>
          </a:xfrm>
          <a:prstGeom prst="rect">
            <a:avLst/>
          </a:prstGeom>
          <a:noFill/>
        </p:spPr>
        <p:txBody>
          <a:bodyPr wrap="square" rtlCol="0">
            <a:spAutoFit/>
          </a:bodyPr>
          <a:lstStyle/>
          <a:p>
            <a:pPr algn="l">
              <a:buClrTx/>
              <a:buSzTx/>
              <a:buFontTx/>
            </a:pPr>
            <a:r>
              <a:rPr lang="zh-CN" altLang="en-US" sz="800">
                <a:latin typeface="思源黑体 CN ExtraLight" panose="020B0200000000000000" charset="-122"/>
                <a:ea typeface="思源黑体 CN ExtraLight" panose="020B0200000000000000" charset="-122"/>
                <a:cs typeface="思源黑体 CN ExtraLight" panose="020B0200000000000000" charset="-122"/>
                <a:sym typeface="+mn-ea"/>
              </a:rPr>
              <a:t>[1]</a:t>
            </a:r>
            <a:r>
              <a:rPr lang="zh-CN" altLang="en-US" sz="800">
                <a:latin typeface="思源黑体 CN ExtraLight" panose="020B0200000000000000" charset="-122"/>
                <a:ea typeface="思源黑体 CN ExtraLight" panose="020B0200000000000000" charset="-122"/>
                <a:cs typeface="思源黑体 CN ExtraLight" panose="020B0200000000000000" charset="-122"/>
              </a:rPr>
              <a:t>.中国蛛网膜下腔出血诊治指南 2019</a:t>
            </a:r>
            <a:endParaRPr lang="en-US" altLang="zh-CN" sz="800">
              <a:latin typeface="思源黑体 CN ExtraLight" panose="020B0200000000000000" charset="-122"/>
              <a:ea typeface="思源黑体 CN ExtraLight" panose="020B0200000000000000" charset="-122"/>
              <a:cs typeface="思源黑体 CN ExtraLight" panose="020B0200000000000000" charset="-122"/>
            </a:endParaRPr>
          </a:p>
          <a:p>
            <a:pPr algn="l">
              <a:buClrTx/>
              <a:buSzTx/>
              <a:buFontTx/>
            </a:pPr>
            <a:r>
              <a:rPr lang="zh-CN" altLang="en-US" sz="800">
                <a:latin typeface="思源黑体 CN ExtraLight" panose="020B0200000000000000" charset="-122"/>
                <a:ea typeface="思源黑体 CN ExtraLight" panose="020B0200000000000000" charset="-122"/>
                <a:cs typeface="思源黑体 CN ExtraLight" panose="020B0200000000000000" charset="-122"/>
                <a:sym typeface="+mn-ea"/>
              </a:rPr>
              <a:t>[2]</a:t>
            </a:r>
            <a:r>
              <a:rPr lang="zh-CN" altLang="en-US" sz="800">
                <a:latin typeface="思源黑体 CN ExtraLight" panose="020B0200000000000000" charset="-122"/>
                <a:ea typeface="思源黑体 CN ExtraLight" panose="020B0200000000000000" charset="-122"/>
                <a:cs typeface="思源黑体 CN ExtraLight" panose="020B0200000000000000" charset="-122"/>
                <a:sym typeface="+mn-ea"/>
              </a:rPr>
              <a:t>.</a:t>
            </a:r>
            <a:r>
              <a:rPr lang="zh-CN" altLang="en-US" sz="800">
                <a:latin typeface="思源黑体 CN ExtraLight" panose="020B0200000000000000" charset="-122"/>
                <a:ea typeface="思源黑体 CN ExtraLight" panose="020B0200000000000000" charset="-122"/>
                <a:cs typeface="思源黑体 CN ExtraLight" panose="020B0200000000000000" charset="-122"/>
                <a:sym typeface="+mn-ea"/>
              </a:rPr>
              <a:t>Dunn, K., Rumbach. Dysphagia 34, 229–239</a:t>
            </a:r>
            <a:endParaRPr lang="zh-CN" altLang="en-US" sz="800">
              <a:latin typeface="思源黑体 CN ExtraLight" panose="020B0200000000000000" charset="-122"/>
              <a:ea typeface="思源黑体 CN ExtraLight" panose="020B0200000000000000" charset="-122"/>
              <a:cs typeface="思源黑体 CN ExtraLight" panose="020B0200000000000000" charset="-122"/>
            </a:endParaRPr>
          </a:p>
          <a:p>
            <a:pPr algn="l">
              <a:buClrTx/>
              <a:buSzTx/>
              <a:buFontTx/>
            </a:pPr>
            <a:r>
              <a:rPr lang="zh-CN" altLang="en-US" sz="800">
                <a:latin typeface="思源黑体 CN ExtraLight" panose="020B0200000000000000" charset="-122"/>
                <a:ea typeface="思源黑体 CN ExtraLight" panose="020B0200000000000000" charset="-122"/>
                <a:cs typeface="思源黑体 CN ExtraLight" panose="020B0200000000000000" charset="-122"/>
                <a:sym typeface="+mn-ea"/>
              </a:rPr>
              <a:t>[2]</a:t>
            </a:r>
            <a:r>
              <a:rPr lang="zh-CN" altLang="en-US" sz="800">
                <a:latin typeface="思源黑体 CN ExtraLight" panose="020B0200000000000000" charset="-122"/>
                <a:ea typeface="思源黑体 CN ExtraLight" panose="020B0200000000000000" charset="-122"/>
                <a:cs typeface="思源黑体 CN ExtraLight" panose="020B0200000000000000" charset="-122"/>
              </a:rPr>
              <a:t>.</a:t>
            </a:r>
            <a:r>
              <a:rPr lang="zh-CN" altLang="en-US" sz="800">
                <a:latin typeface="思源黑体 CN ExtraLight" panose="020B0200000000000000" charset="-122"/>
                <a:ea typeface="思源黑体 CN ExtraLight" panose="020B0200000000000000" charset="-122"/>
                <a:cs typeface="思源黑体 CN ExtraLight" panose="020B0200000000000000" charset="-122"/>
                <a:sym typeface="+mn-ea"/>
              </a:rPr>
              <a:t>Acta Neurochir (Wien). 1995;137(1-2):62-9.</a:t>
            </a:r>
            <a:endParaRPr lang="zh-CN" altLang="en-US" sz="800">
              <a:latin typeface="思源黑体 CN ExtraLight" panose="020B0200000000000000" charset="-122"/>
              <a:ea typeface="思源黑体 CN ExtraLight" panose="020B0200000000000000" charset="-122"/>
              <a:cs typeface="思源黑体 CN ExtraLight" panose="020B0200000000000000" charset="-122"/>
            </a:endParaRPr>
          </a:p>
        </p:txBody>
      </p:sp>
      <p:pic>
        <p:nvPicPr>
          <p:cNvPr id="17" name="图片 16"/>
          <p:cNvPicPr>
            <a:picLocks noChangeAspect="1"/>
          </p:cNvPicPr>
          <p:nvPr/>
        </p:nvPicPr>
        <p:blipFill>
          <a:blip r:embed="rId19"/>
          <a:srcRect l="14572" t="982" r="50632" b="25368"/>
          <a:stretch>
            <a:fillRect/>
          </a:stretch>
        </p:blipFill>
        <p:spPr>
          <a:xfrm>
            <a:off x="11163300" y="97790"/>
            <a:ext cx="926465" cy="285750"/>
          </a:xfrm>
          <a:prstGeom prst="rect">
            <a:avLst/>
          </a:prstGeom>
        </p:spPr>
      </p:pic>
      <p:sp>
        <p:nvSpPr>
          <p:cNvPr id="16"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2</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6496685" y="1370330"/>
            <a:ext cx="5577840" cy="5016500"/>
          </a:xfrm>
          <a:prstGeom prst="rect">
            <a:avLst/>
          </a:prstGeom>
          <a:solidFill>
            <a:schemeClr val="bg1"/>
          </a:solidFill>
          <a:ln>
            <a:noFill/>
          </a:ln>
          <a:effectLst>
            <a:outerShdw blurRad="139700" dist="38100" dir="5400000" sx="101000" sy="101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p:txBody>
      </p:sp>
      <p:sp>
        <p:nvSpPr>
          <p:cNvPr id="29" name="文本框 28"/>
          <p:cNvSpPr txBox="1"/>
          <p:nvPr>
            <p:custDataLst>
              <p:tags r:id="rId2"/>
            </p:custDataLst>
          </p:nvPr>
        </p:nvSpPr>
        <p:spPr>
          <a:xfrm>
            <a:off x="179720" y="726743"/>
            <a:ext cx="12074904" cy="546432"/>
          </a:xfrm>
          <a:prstGeom prst="rect">
            <a:avLst/>
          </a:prstGeom>
          <a:solidFill>
            <a:schemeClr val="bg1"/>
          </a:solidFill>
        </p:spPr>
        <p:txBody>
          <a:bodyPr wrap="square" rtlCol="0">
            <a:spAutoFit/>
          </a:bodyPr>
          <a:lstStyle/>
          <a:p>
            <a:pPr algn="ctr">
              <a:lnSpc>
                <a:spcPct val="150000"/>
              </a:lnSpc>
              <a:buClrTx/>
              <a:buSzTx/>
              <a:buFontTx/>
            </a:pPr>
            <a:r>
              <a:rPr lang="zh-CN" altLang="en-US" sz="2200" b="1" dirty="0">
                <a:solidFill>
                  <a:srgbClr val="002060"/>
                </a:solidFill>
                <a:latin typeface="思源黑体 CN Bold" panose="020B0800000000000000" pitchFamily="34" charset="-122"/>
                <a:ea typeface="思源黑体 CN Bold" panose="020B0800000000000000" pitchFamily="34" charset="-122"/>
                <a:sym typeface="+mn-ea"/>
              </a:rPr>
              <a:t>与序贯疗法</a:t>
            </a:r>
            <a:r>
              <a:rPr lang="zh-CN" sz="2200" b="1" dirty="0">
                <a:solidFill>
                  <a:srgbClr val="002060"/>
                </a:solidFill>
                <a:latin typeface="思源黑体 CN Bold" panose="020B0800000000000000" pitchFamily="34" charset="-122"/>
                <a:ea typeface="思源黑体 CN Bold" panose="020B0800000000000000" pitchFamily="34" charset="-122"/>
                <a:sym typeface="+mn-ea"/>
              </a:rPr>
              <a:t>相比，尼莫地平口服溶液安全性更优，</a:t>
            </a:r>
            <a:r>
              <a:rPr lang="zh-CN" sz="2200" b="1" dirty="0">
                <a:solidFill>
                  <a:srgbClr val="C00000"/>
                </a:solidFill>
                <a:latin typeface="思源黑体 CN Bold" panose="020B0800000000000000" pitchFamily="34" charset="-122"/>
                <a:ea typeface="思源黑体 CN Bold" panose="020B0800000000000000" pitchFamily="34" charset="-122"/>
                <a:sym typeface="+mn-ea"/>
              </a:rPr>
              <a:t>无</a:t>
            </a:r>
            <a:r>
              <a:rPr lang="zh-CN" sz="2200" b="1" dirty="0">
                <a:solidFill>
                  <a:srgbClr val="002060"/>
                </a:solidFill>
                <a:latin typeface="思源黑体 CN Bold" panose="020B0800000000000000" pitchFamily="34" charset="-122"/>
                <a:ea typeface="思源黑体 CN Bold" panose="020B0800000000000000" pitchFamily="34" charset="-122"/>
                <a:sym typeface="+mn-ea"/>
              </a:rPr>
              <a:t>静脉炎发生风险，</a:t>
            </a:r>
            <a:r>
              <a:rPr lang="zh-CN" sz="2200" b="1" dirty="0">
                <a:solidFill>
                  <a:srgbClr val="C00000"/>
                </a:solidFill>
                <a:latin typeface="思源黑体 CN Bold" panose="020B0800000000000000" pitchFamily="34" charset="-122"/>
                <a:ea typeface="思源黑体 CN Bold" panose="020B0800000000000000" pitchFamily="34" charset="-122"/>
                <a:sym typeface="+mn-ea"/>
              </a:rPr>
              <a:t>无</a:t>
            </a:r>
            <a:r>
              <a:rPr lang="zh-CN" sz="2200" b="1" dirty="0">
                <a:solidFill>
                  <a:srgbClr val="002060"/>
                </a:solidFill>
                <a:latin typeface="思源黑体 CN Bold" panose="020B0800000000000000" pitchFamily="34" charset="-122"/>
                <a:ea typeface="思源黑体 CN Bold" panose="020B0800000000000000" pitchFamily="34" charset="-122"/>
                <a:sym typeface="+mn-ea"/>
              </a:rPr>
              <a:t>双硫仑反应发生风险</a:t>
            </a:r>
            <a:endParaRPr lang="zh-CN" sz="2200" b="1" dirty="0">
              <a:solidFill>
                <a:srgbClr val="002060"/>
              </a:solidFill>
              <a:latin typeface="思源黑体 CN Bold" panose="020B0800000000000000" pitchFamily="34" charset="-122"/>
              <a:ea typeface="思源黑体 CN Bold" panose="020B0800000000000000" pitchFamily="34" charset="-122"/>
              <a:sym typeface="+mn-ea"/>
            </a:endParaRPr>
          </a:p>
        </p:txBody>
      </p:sp>
      <p:sp>
        <p:nvSpPr>
          <p:cNvPr id="17" name="矩形 16"/>
          <p:cNvSpPr/>
          <p:nvPr>
            <p:custDataLst>
              <p:tags r:id="rId3"/>
            </p:custDataLst>
          </p:nvPr>
        </p:nvSpPr>
        <p:spPr>
          <a:xfrm>
            <a:off x="346710" y="1369695"/>
            <a:ext cx="5874385" cy="5017135"/>
          </a:xfrm>
          <a:prstGeom prst="rect">
            <a:avLst/>
          </a:prstGeom>
          <a:solidFill>
            <a:schemeClr val="bg1"/>
          </a:solidFill>
          <a:ln>
            <a:noFill/>
          </a:ln>
          <a:effectLst>
            <a:outerShdw blurRad="139700" dist="38100" dir="5400000" sx="101000" sy="101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p:txBody>
      </p:sp>
      <p:sp>
        <p:nvSpPr>
          <p:cNvPr id="20" name="矩形: 圆顶角 23"/>
          <p:cNvSpPr/>
          <p:nvPr>
            <p:custDataLst>
              <p:tags r:id="rId4"/>
            </p:custDataLst>
          </p:nvPr>
        </p:nvSpPr>
        <p:spPr>
          <a:xfrm>
            <a:off x="359410" y="1383030"/>
            <a:ext cx="2887345" cy="382905"/>
          </a:xfrm>
          <a:prstGeom prst="round2SameRect">
            <a:avLst>
              <a:gd name="adj1" fmla="val 8434"/>
              <a:gd name="adj2" fmla="val 0"/>
            </a:avLst>
          </a:prstGeom>
          <a:gradFill flip="none" rotWithShape="1">
            <a:gsLst>
              <a:gs pos="0">
                <a:srgbClr val="0B308E"/>
              </a:gs>
              <a:gs pos="100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文本框 1"/>
          <p:cNvSpPr txBox="1"/>
          <p:nvPr/>
        </p:nvSpPr>
        <p:spPr>
          <a:xfrm>
            <a:off x="577850" y="224790"/>
            <a:ext cx="5247005" cy="584775"/>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02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安全性</a:t>
            </a:r>
            <a:endPar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9" name="组合 8"/>
          <p:cNvGrpSpPr/>
          <p:nvPr/>
        </p:nvGrpSpPr>
        <p:grpSpPr>
          <a:xfrm>
            <a:off x="0" y="277495"/>
            <a:ext cx="508635" cy="492125"/>
            <a:chOff x="12708" y="1946"/>
            <a:chExt cx="3324" cy="1254"/>
          </a:xfrm>
        </p:grpSpPr>
        <p:sp>
          <p:nvSpPr>
            <p:cNvPr id="3" name="矩形 2"/>
            <p:cNvSpPr/>
            <p:nvPr userDrawn="1"/>
          </p:nvSpPr>
          <p:spPr>
            <a:xfrm rot="10800000">
              <a:off x="14900" y="1946"/>
              <a:ext cx="113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0800000">
              <a:off x="12708" y="1946"/>
              <a:ext cx="2349" cy="1255"/>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430848" y="1876334"/>
            <a:ext cx="5551805" cy="1673728"/>
          </a:xfrm>
          <a:prstGeom prst="rect">
            <a:avLst/>
          </a:prstGeom>
          <a:noFill/>
        </p:spPr>
        <p:txBody>
          <a:bodyPr wrap="square" rtlCol="0">
            <a:spAutoFit/>
          </a:bodyPr>
          <a:lstStyle/>
          <a:p>
            <a:pPr indent="0" algn="just" fontAlgn="auto">
              <a:lnSpc>
                <a:spcPct val="150000"/>
              </a:lnSpc>
            </a:pPr>
            <a:r>
              <a:rPr lang="zh-CN" altLang="en-US" sz="1400" b="1" dirty="0">
                <a:ea typeface="思源黑体 CN Normal" panose="020B0400000000000000" pitchFamily="34" charset="-122"/>
              </a:rPr>
              <a:t>【不良反应】</a:t>
            </a:r>
            <a:r>
              <a:rPr lang="zh-CN" altLang="en-US" sz="1400" dirty="0">
                <a:ea typeface="思源黑体 CN Normal" panose="020B0400000000000000" pitchFamily="34" charset="-122"/>
              </a:rPr>
              <a:t>最常见不良反应为血压降低</a:t>
            </a:r>
            <a:endParaRPr lang="zh-CN" altLang="en-US" sz="1400" dirty="0">
              <a:ea typeface="思源黑体 CN Normal" panose="020B0400000000000000" pitchFamily="34" charset="-122"/>
            </a:endParaRPr>
          </a:p>
          <a:p>
            <a:pPr indent="0" algn="just" fontAlgn="auto">
              <a:lnSpc>
                <a:spcPct val="150000"/>
              </a:lnSpc>
            </a:pPr>
            <a:r>
              <a:rPr lang="zh-CN" altLang="en-US" sz="1400" b="1" dirty="0">
                <a:ea typeface="思源黑体 CN Normal" panose="020B0400000000000000" pitchFamily="34" charset="-122"/>
              </a:rPr>
              <a:t>【禁忌】</a:t>
            </a:r>
            <a:r>
              <a:rPr lang="zh-CN" altLang="en-US" sz="1400" dirty="0">
                <a:ea typeface="思源黑体 CN Normal" panose="020B0400000000000000" pitchFamily="34" charset="-122"/>
              </a:rPr>
              <a:t>对尼莫地平成分过敏者禁用</a:t>
            </a:r>
            <a:endParaRPr lang="zh-CN" altLang="en-US" sz="1400" dirty="0">
              <a:ea typeface="思源黑体 CN Normal" panose="020B0400000000000000" pitchFamily="34" charset="-122"/>
            </a:endParaRPr>
          </a:p>
          <a:p>
            <a:pPr indent="0" algn="just" fontAlgn="auto">
              <a:lnSpc>
                <a:spcPct val="150000"/>
              </a:lnSpc>
            </a:pPr>
            <a:r>
              <a:rPr lang="zh-CN" altLang="en-US" sz="1400" b="1" dirty="0">
                <a:ea typeface="思源黑体 CN Normal" panose="020B0400000000000000" pitchFamily="34" charset="-122"/>
              </a:rPr>
              <a:t>【注意事项】</a:t>
            </a:r>
            <a:r>
              <a:rPr lang="zh-CN" altLang="en-US" sz="1400" dirty="0">
                <a:ea typeface="思源黑体 CN Normal" panose="020B0400000000000000" pitchFamily="34" charset="-122"/>
              </a:rPr>
              <a:t>尼莫地平的代谢由CYP3A4介导，因此，与CYP3A4抑制剂联用会增加尼莫地平血浆浓度，增加低血压风险，与CYP3A4诱导剂联用会降低血浆浓度，降低药效。和降压药联用要定期检测患者血压。</a:t>
            </a:r>
            <a:endParaRPr lang="zh-CN" altLang="en-US" sz="1400" dirty="0">
              <a:ea typeface="思源黑体 CN Normal" panose="020B0400000000000000" pitchFamily="34" charset="-122"/>
            </a:endParaRPr>
          </a:p>
        </p:txBody>
      </p:sp>
      <p:sp>
        <p:nvSpPr>
          <p:cNvPr id="14" name="文本框 13"/>
          <p:cNvSpPr txBox="1"/>
          <p:nvPr/>
        </p:nvSpPr>
        <p:spPr>
          <a:xfrm>
            <a:off x="577850" y="1390015"/>
            <a:ext cx="1933575" cy="368300"/>
          </a:xfrm>
          <a:prstGeom prst="rect">
            <a:avLst/>
          </a:prstGeom>
          <a:noFill/>
        </p:spPr>
        <p:txBody>
          <a:bodyPr wrap="square" rtlCol="0">
            <a:spAutoFit/>
          </a:bodyPr>
          <a:lstStyle/>
          <a:p>
            <a:r>
              <a:rPr lang="zh-CN" altLang="en-US" b="1">
                <a:solidFill>
                  <a:schemeClr val="bg1"/>
                </a:solidFill>
                <a:latin typeface="思源黑体 CN Bold" panose="020B0800000000000000" pitchFamily="34" charset="-122"/>
                <a:ea typeface="思源黑体 CN Bold" panose="020B0800000000000000" pitchFamily="34" charset="-122"/>
              </a:rPr>
              <a:t>说明书基本信息</a:t>
            </a:r>
            <a:endParaRPr lang="zh-CN" altLang="en-US" b="1">
              <a:solidFill>
                <a:schemeClr val="bg1"/>
              </a:solidFill>
              <a:latin typeface="思源黑体 CN Bold" panose="020B0800000000000000" pitchFamily="34" charset="-122"/>
              <a:ea typeface="思源黑体 CN Bold" panose="020B0800000000000000" pitchFamily="34" charset="-122"/>
            </a:endParaRPr>
          </a:p>
        </p:txBody>
      </p:sp>
      <p:sp>
        <p:nvSpPr>
          <p:cNvPr id="25" name="矩形: 圆顶角 23"/>
          <p:cNvSpPr/>
          <p:nvPr>
            <p:custDataLst>
              <p:tags r:id="rId5"/>
            </p:custDataLst>
          </p:nvPr>
        </p:nvSpPr>
        <p:spPr>
          <a:xfrm>
            <a:off x="6497320" y="1369060"/>
            <a:ext cx="3488690" cy="393065"/>
          </a:xfrm>
          <a:prstGeom prst="round2SameRect">
            <a:avLst>
              <a:gd name="adj1" fmla="val 8434"/>
              <a:gd name="adj2" fmla="val 0"/>
            </a:avLst>
          </a:prstGeom>
          <a:gradFill flip="none" rotWithShape="1">
            <a:gsLst>
              <a:gs pos="0">
                <a:srgbClr val="0B308E"/>
              </a:gs>
              <a:gs pos="100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6" name="文本框 25"/>
          <p:cNvSpPr txBox="1"/>
          <p:nvPr/>
        </p:nvSpPr>
        <p:spPr>
          <a:xfrm>
            <a:off x="6609715" y="1370330"/>
            <a:ext cx="3292475" cy="391795"/>
          </a:xfrm>
          <a:prstGeom prst="rect">
            <a:avLst/>
          </a:prstGeom>
          <a:noFill/>
        </p:spPr>
        <p:txBody>
          <a:bodyPr wrap="square" rtlCol="0">
            <a:noAutofit/>
          </a:bodyPr>
          <a:lstStyle/>
          <a:p>
            <a:r>
              <a:rPr lang="zh-CN" altLang="en-US" b="1" dirty="0">
                <a:solidFill>
                  <a:schemeClr val="bg1"/>
                </a:solidFill>
                <a:latin typeface="思源黑体 CN Bold" panose="020B0800000000000000" pitchFamily="34" charset="-122"/>
                <a:ea typeface="思源黑体 CN Bold" panose="020B0800000000000000" pitchFamily="34" charset="-122"/>
              </a:rPr>
              <a:t>相较于序贯疗法的安全性优势</a:t>
            </a:r>
            <a:endParaRPr lang="zh-CN" altLang="en-US" b="1" dirty="0">
              <a:solidFill>
                <a:schemeClr val="bg1"/>
              </a:solidFill>
              <a:latin typeface="思源黑体 CN Bold" panose="020B0800000000000000" pitchFamily="34" charset="-122"/>
              <a:ea typeface="思源黑体 CN Bold" panose="020B0800000000000000" pitchFamily="34" charset="-122"/>
            </a:endParaRPr>
          </a:p>
        </p:txBody>
      </p:sp>
      <p:sp>
        <p:nvSpPr>
          <p:cNvPr id="28" name="文本框 27"/>
          <p:cNvSpPr txBox="1"/>
          <p:nvPr/>
        </p:nvSpPr>
        <p:spPr>
          <a:xfrm>
            <a:off x="7200900" y="3907155"/>
            <a:ext cx="4185920" cy="368300"/>
          </a:xfrm>
          <a:prstGeom prst="rect">
            <a:avLst/>
          </a:prstGeom>
          <a:noFill/>
        </p:spPr>
        <p:txBody>
          <a:bodyPr wrap="square" rtlCol="0">
            <a:spAutoFit/>
          </a:bodyPr>
          <a:lstStyle/>
          <a:p>
            <a:r>
              <a:rPr lang="zh-CN" altLang="en-US"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FDA至今未批准尼莫地平注射剂型上市</a:t>
            </a:r>
            <a:endParaRPr lang="zh-CN" altLang="en-US"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2" name="矩形: 圆顶角 23"/>
          <p:cNvSpPr/>
          <p:nvPr>
            <p:custDataLst>
              <p:tags r:id="rId6"/>
            </p:custDataLst>
          </p:nvPr>
        </p:nvSpPr>
        <p:spPr>
          <a:xfrm>
            <a:off x="335915" y="4200525"/>
            <a:ext cx="2944495" cy="382905"/>
          </a:xfrm>
          <a:prstGeom prst="round2SameRect">
            <a:avLst>
              <a:gd name="adj1" fmla="val 8434"/>
              <a:gd name="adj2" fmla="val 0"/>
            </a:avLst>
          </a:prstGeom>
          <a:gradFill flip="none" rotWithShape="1">
            <a:gsLst>
              <a:gs pos="0">
                <a:srgbClr val="133289"/>
              </a:gs>
              <a:gs pos="100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文本框 22"/>
          <p:cNvSpPr txBox="1"/>
          <p:nvPr/>
        </p:nvSpPr>
        <p:spPr>
          <a:xfrm>
            <a:off x="393700" y="4195445"/>
            <a:ext cx="2725420" cy="368300"/>
          </a:xfrm>
          <a:prstGeom prst="rect">
            <a:avLst/>
          </a:prstGeom>
          <a:noFill/>
        </p:spPr>
        <p:txBody>
          <a:bodyPr wrap="square" rtlCol="0">
            <a:spAutoFit/>
          </a:bodyPr>
          <a:lstStyle/>
          <a:p>
            <a:r>
              <a:rPr lang="zh-CN" altLang="en-US" b="1">
                <a:solidFill>
                  <a:schemeClr val="bg1"/>
                </a:solidFill>
                <a:latin typeface="思源黑体 CN Bold" panose="020B0800000000000000" pitchFamily="34" charset="-122"/>
                <a:ea typeface="思源黑体 CN Bold" panose="020B0800000000000000" pitchFamily="34" charset="-122"/>
              </a:rPr>
              <a:t>国内外不良反应发生情况</a:t>
            </a:r>
            <a:endParaRPr lang="zh-CN" altLang="en-US" b="1">
              <a:solidFill>
                <a:schemeClr val="bg1"/>
              </a:solidFill>
              <a:latin typeface="思源黑体 CN Bold" panose="020B0800000000000000" pitchFamily="34" charset="-122"/>
              <a:ea typeface="思源黑体 CN Bold" panose="020B0800000000000000" pitchFamily="34" charset="-122"/>
            </a:endParaRPr>
          </a:p>
        </p:txBody>
      </p:sp>
      <p:sp>
        <p:nvSpPr>
          <p:cNvPr id="30" name="文本框 29"/>
          <p:cNvSpPr txBox="1"/>
          <p:nvPr/>
        </p:nvSpPr>
        <p:spPr>
          <a:xfrm>
            <a:off x="544195" y="4759325"/>
            <a:ext cx="5480050" cy="1060450"/>
          </a:xfrm>
          <a:prstGeom prst="rect">
            <a:avLst/>
          </a:prstGeom>
          <a:noFill/>
        </p:spPr>
        <p:txBody>
          <a:bodyPr wrap="square" rtlCol="0">
            <a:spAutoFit/>
          </a:bodyPr>
          <a:lstStyle/>
          <a:p>
            <a:pPr indent="0" algn="just" fontAlgn="auto">
              <a:lnSpc>
                <a:spcPct val="150000"/>
              </a:lnSpc>
            </a:pPr>
            <a:r>
              <a:rPr lang="zh-CN" altLang="en-US" sz="1400" b="1" dirty="0">
                <a:ea typeface="思源黑体 CN Normal" panose="020B0400000000000000" pitchFamily="34" charset="-122"/>
              </a:rPr>
              <a:t>【国内外无不良反应发生】</a:t>
            </a:r>
            <a:r>
              <a:rPr lang="zh-CN" altLang="en-US" sz="1400" dirty="0">
                <a:ea typeface="思源黑体 CN Normal" panose="020B0400000000000000" pitchFamily="34" charset="-122"/>
              </a:rPr>
              <a:t>通过国家药品监督管理局、欧盟药品管理局、美国食品药品监督管理局等网站均未查询到5年内发布的关于尼莫地平的安全性警告、黑框警告，撤市等安全信息。</a:t>
            </a:r>
            <a:endParaRPr lang="zh-CN" altLang="en-US" sz="1400" dirty="0">
              <a:ea typeface="思源黑体 CN Normal" panose="020B0400000000000000" pitchFamily="34" charset="-122"/>
            </a:endParaRPr>
          </a:p>
        </p:txBody>
      </p:sp>
      <p:cxnSp>
        <p:nvCxnSpPr>
          <p:cNvPr id="19" name="直接连接符 18"/>
          <p:cNvCxnSpPr/>
          <p:nvPr/>
        </p:nvCxnSpPr>
        <p:spPr>
          <a:xfrm>
            <a:off x="7359650" y="2482850"/>
            <a:ext cx="4272280" cy="2286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31" name="直接连接符 30"/>
          <p:cNvCxnSpPr/>
          <p:nvPr/>
        </p:nvCxnSpPr>
        <p:spPr>
          <a:xfrm>
            <a:off x="7367270" y="2289175"/>
            <a:ext cx="0" cy="4044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37" name="文本框 36"/>
          <p:cNvSpPr txBox="1"/>
          <p:nvPr/>
        </p:nvSpPr>
        <p:spPr>
          <a:xfrm>
            <a:off x="8467090" y="2194560"/>
            <a:ext cx="946785" cy="306705"/>
          </a:xfrm>
          <a:prstGeom prst="rect">
            <a:avLst/>
          </a:prstGeom>
          <a:noFill/>
          <a:ln>
            <a:noFill/>
          </a:ln>
        </p:spPr>
        <p:txBody>
          <a:bodyPr wrap="square" rtlCol="0">
            <a:spAutoFit/>
          </a:bodyPr>
          <a:lstStyle/>
          <a:p>
            <a:r>
              <a:rPr lang="en-US" altLang="zh-CN" sz="1400">
                <a:latin typeface="思源黑体 CN ExtraLight" panose="020B0200000000000000" charset="-122"/>
                <a:ea typeface="思源黑体 CN ExtraLight" panose="020B0200000000000000" charset="-122"/>
                <a:cs typeface="思源黑体 CN ExtraLight" panose="020B0200000000000000" charset="-122"/>
              </a:rPr>
              <a:t>5-14</a:t>
            </a:r>
            <a:r>
              <a:rPr lang="zh-CN" altLang="en-US" sz="1400">
                <a:latin typeface="思源黑体 CN ExtraLight" panose="020B0200000000000000" charset="-122"/>
                <a:ea typeface="思源黑体 CN ExtraLight" panose="020B0200000000000000" charset="-122"/>
                <a:cs typeface="思源黑体 CN ExtraLight" panose="020B0200000000000000" charset="-122"/>
              </a:rPr>
              <a:t>天</a:t>
            </a:r>
            <a:endParaRPr lang="zh-CN" altLang="en-US" sz="1400">
              <a:latin typeface="思源黑体 CN ExtraLight" panose="020B0200000000000000" charset="-122"/>
              <a:ea typeface="思源黑体 CN ExtraLight" panose="020B0200000000000000" charset="-122"/>
              <a:cs typeface="思源黑体 CN ExtraLight" panose="020B0200000000000000" charset="-122"/>
            </a:endParaRPr>
          </a:p>
        </p:txBody>
      </p:sp>
      <p:sp>
        <p:nvSpPr>
          <p:cNvPr id="41" name="文本框 40"/>
          <p:cNvSpPr txBox="1"/>
          <p:nvPr/>
        </p:nvSpPr>
        <p:spPr>
          <a:xfrm>
            <a:off x="10643235" y="2199640"/>
            <a:ext cx="533400" cy="306705"/>
          </a:xfrm>
          <a:prstGeom prst="rect">
            <a:avLst/>
          </a:prstGeom>
          <a:noFill/>
          <a:ln>
            <a:noFill/>
          </a:ln>
        </p:spPr>
        <p:txBody>
          <a:bodyPr wrap="square" rtlCol="0">
            <a:spAutoFit/>
          </a:bodyPr>
          <a:lstStyle/>
          <a:p>
            <a:r>
              <a:rPr lang="en-US" altLang="zh-CN" sz="1400">
                <a:latin typeface="思源黑体 CN ExtraLight" panose="020B0200000000000000" charset="-122"/>
                <a:ea typeface="思源黑体 CN ExtraLight" panose="020B0200000000000000" charset="-122"/>
                <a:cs typeface="思源黑体 CN ExtraLight" panose="020B0200000000000000" charset="-122"/>
              </a:rPr>
              <a:t>7</a:t>
            </a:r>
            <a:r>
              <a:rPr lang="zh-CN" altLang="en-US" sz="1400">
                <a:latin typeface="思源黑体 CN ExtraLight" panose="020B0200000000000000" charset="-122"/>
                <a:ea typeface="思源黑体 CN ExtraLight" panose="020B0200000000000000" charset="-122"/>
                <a:cs typeface="思源黑体 CN ExtraLight" panose="020B0200000000000000" charset="-122"/>
              </a:rPr>
              <a:t>天</a:t>
            </a:r>
            <a:endParaRPr lang="zh-CN" altLang="en-US" sz="1400">
              <a:latin typeface="思源黑体 CN ExtraLight" panose="020B0200000000000000" charset="-122"/>
              <a:ea typeface="思源黑体 CN ExtraLight" panose="020B0200000000000000" charset="-122"/>
              <a:cs typeface="思源黑体 CN ExtraLight" panose="020B0200000000000000" charset="-122"/>
            </a:endParaRPr>
          </a:p>
        </p:txBody>
      </p:sp>
      <p:cxnSp>
        <p:nvCxnSpPr>
          <p:cNvPr id="44" name="直接连接符 43"/>
          <p:cNvCxnSpPr/>
          <p:nvPr/>
        </p:nvCxnSpPr>
        <p:spPr>
          <a:xfrm>
            <a:off x="7379335" y="2381250"/>
            <a:ext cx="86169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45" name="直接连接符 44"/>
          <p:cNvCxnSpPr/>
          <p:nvPr/>
        </p:nvCxnSpPr>
        <p:spPr>
          <a:xfrm>
            <a:off x="9200515" y="2381250"/>
            <a:ext cx="86169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46" name="直接连接符 45"/>
          <p:cNvCxnSpPr/>
          <p:nvPr/>
        </p:nvCxnSpPr>
        <p:spPr>
          <a:xfrm>
            <a:off x="9920605" y="2381250"/>
            <a:ext cx="60833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47" name="直接连接符 46"/>
          <p:cNvCxnSpPr/>
          <p:nvPr/>
        </p:nvCxnSpPr>
        <p:spPr>
          <a:xfrm>
            <a:off x="11141710" y="2381250"/>
            <a:ext cx="49022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8103870" y="2555240"/>
            <a:ext cx="1756410" cy="275590"/>
          </a:xfrm>
          <a:prstGeom prst="rect">
            <a:avLst/>
          </a:prstGeom>
          <a:noFill/>
        </p:spPr>
        <p:txBody>
          <a:bodyPr wrap="square" rtlCol="0">
            <a:spAutoFit/>
          </a:bodyPr>
          <a:lstStyle/>
          <a:p>
            <a:pPr>
              <a:buNone/>
            </a:pPr>
            <a:r>
              <a:rPr lang="zh-CN" altLang="en-US" sz="1200">
                <a:latin typeface="思源黑体 CN ExtraLight" panose="020B0200000000000000" charset="-122"/>
                <a:ea typeface="思源黑体 CN ExtraLight" panose="020B0200000000000000" charset="-122"/>
                <a:sym typeface="+mn-ea"/>
              </a:rPr>
              <a:t>尼莫地平注射液</a:t>
            </a:r>
            <a:endParaRPr lang="zh-CN" altLang="en-US" sz="1200">
              <a:latin typeface="思源黑体 CN ExtraLight" panose="020B0200000000000000" charset="-122"/>
              <a:ea typeface="思源黑体 CN ExtraLight" panose="020B0200000000000000" charset="-122"/>
              <a:sym typeface="+mn-ea"/>
            </a:endParaRPr>
          </a:p>
        </p:txBody>
      </p:sp>
      <p:sp>
        <p:nvSpPr>
          <p:cNvPr id="49" name="文本框 48"/>
          <p:cNvSpPr txBox="1"/>
          <p:nvPr/>
        </p:nvSpPr>
        <p:spPr>
          <a:xfrm>
            <a:off x="10062210" y="2554605"/>
            <a:ext cx="1756410" cy="275590"/>
          </a:xfrm>
          <a:prstGeom prst="rect">
            <a:avLst/>
          </a:prstGeom>
          <a:noFill/>
        </p:spPr>
        <p:txBody>
          <a:bodyPr wrap="square" rtlCol="0">
            <a:spAutoFit/>
          </a:bodyPr>
          <a:lstStyle/>
          <a:p>
            <a:pPr>
              <a:buNone/>
            </a:pPr>
            <a:r>
              <a:rPr lang="zh-CN" altLang="en-US" sz="1200">
                <a:latin typeface="思源黑体 CN ExtraLight" panose="020B0200000000000000" charset="-122"/>
                <a:ea typeface="思源黑体 CN ExtraLight" panose="020B0200000000000000" charset="-122"/>
                <a:cs typeface="思源黑体 CN ExtraLight" panose="020B0200000000000000" charset="-122"/>
                <a:sym typeface="+mn-ea"/>
              </a:rPr>
              <a:t>尼莫地平片</a:t>
            </a:r>
            <a:r>
              <a:rPr lang="en-US" altLang="zh-CN" sz="1200">
                <a:latin typeface="思源黑体 CN ExtraLight" panose="020B0200000000000000" charset="-122"/>
                <a:ea typeface="思源黑体 CN ExtraLight" panose="020B0200000000000000" charset="-122"/>
                <a:cs typeface="思源黑体 CN ExtraLight" panose="020B0200000000000000" charset="-122"/>
                <a:sym typeface="+mn-ea"/>
              </a:rPr>
              <a:t>/</a:t>
            </a:r>
            <a:r>
              <a:rPr lang="zh-CN" altLang="en-US" sz="1200">
                <a:latin typeface="思源黑体 CN ExtraLight" panose="020B0200000000000000" charset="-122"/>
                <a:ea typeface="思源黑体 CN ExtraLight" panose="020B0200000000000000" charset="-122"/>
                <a:cs typeface="思源黑体 CN ExtraLight" panose="020B0200000000000000" charset="-122"/>
                <a:sym typeface="+mn-ea"/>
              </a:rPr>
              <a:t>胶囊剂</a:t>
            </a:r>
            <a:endParaRPr lang="zh-CN" altLang="en-US" sz="1200">
              <a:latin typeface="思源黑体 CN ExtraLight" panose="020B0200000000000000" charset="-122"/>
              <a:ea typeface="思源黑体 CN ExtraLight" panose="020B0200000000000000" charset="-122"/>
              <a:cs typeface="思源黑体 CN ExtraLight" panose="020B0200000000000000" charset="-122"/>
              <a:sym typeface="+mn-ea"/>
            </a:endParaRPr>
          </a:p>
        </p:txBody>
      </p:sp>
      <p:sp>
        <p:nvSpPr>
          <p:cNvPr id="52" name="文本框 51"/>
          <p:cNvSpPr txBox="1"/>
          <p:nvPr/>
        </p:nvSpPr>
        <p:spPr>
          <a:xfrm>
            <a:off x="6515100" y="1858010"/>
            <a:ext cx="1794510" cy="306705"/>
          </a:xfrm>
          <a:prstGeom prst="rect">
            <a:avLst/>
          </a:prstGeom>
          <a:noFill/>
        </p:spPr>
        <p:txBody>
          <a:bodyPr wrap="square" rtlCol="0" anchor="t">
            <a:spAutoFit/>
          </a:bodyPr>
          <a:lstStyle/>
          <a:p>
            <a:pPr>
              <a:buNone/>
            </a:pPr>
            <a:r>
              <a:rPr lang="zh-CN" altLang="en-US" sz="14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【传统序贯疗法】</a:t>
            </a:r>
            <a:endParaRPr lang="zh-CN" altLang="en-US" sz="1400" dirty="0">
              <a:latin typeface="思源黑体 CN Bold" panose="020B0800000000000000" pitchFamily="34" charset="-122"/>
              <a:ea typeface="思源黑体 CN Bold" panose="020B0800000000000000" pitchFamily="34" charset="-122"/>
              <a:cs typeface="微软雅黑" panose="020B0503020204020204" pitchFamily="34" charset="-122"/>
              <a:sym typeface="+mn-ea"/>
            </a:endParaRPr>
          </a:p>
        </p:txBody>
      </p:sp>
      <p:sp>
        <p:nvSpPr>
          <p:cNvPr id="53" name="文本框 52"/>
          <p:cNvSpPr txBox="1"/>
          <p:nvPr/>
        </p:nvSpPr>
        <p:spPr>
          <a:xfrm>
            <a:off x="6609080" y="2762250"/>
            <a:ext cx="5465445" cy="1057275"/>
          </a:xfrm>
          <a:prstGeom prst="rect">
            <a:avLst/>
          </a:prstGeom>
          <a:noFill/>
        </p:spPr>
        <p:txBody>
          <a:bodyPr wrap="square" rtlCol="0" anchor="t">
            <a:noAutofit/>
          </a:bodyPr>
          <a:lstStyle/>
          <a:p>
            <a:pPr indent="0" fontAlgn="auto">
              <a:lnSpc>
                <a:spcPct val="150000"/>
              </a:lnSpc>
            </a:pPr>
            <a:r>
              <a:rPr lang="en-US" altLang="zh-CN" sz="1400" dirty="0">
                <a:ea typeface="思源黑体 CN Normal" panose="020B0400000000000000" pitchFamily="34" charset="-122"/>
                <a:sym typeface="+mn-ea"/>
              </a:rPr>
              <a:t>1.</a:t>
            </a:r>
            <a:r>
              <a:rPr lang="zh-CN" altLang="en-US" sz="1400" dirty="0">
                <a:ea typeface="思源黑体 CN Normal" panose="020B0400000000000000" pitchFamily="34" charset="-122"/>
                <a:sym typeface="+mn-ea"/>
              </a:rPr>
              <a:t>传统序贯疗法易发生静脉炎等不良反应；</a:t>
            </a:r>
            <a:endParaRPr lang="en-US" altLang="zh-CN" sz="1400" dirty="0">
              <a:ea typeface="思源黑体 CN Normal" panose="020B0400000000000000" pitchFamily="34" charset="-122"/>
              <a:sym typeface="+mn-ea"/>
            </a:endParaRPr>
          </a:p>
          <a:p>
            <a:pPr indent="0" fontAlgn="auto">
              <a:lnSpc>
                <a:spcPct val="150000"/>
              </a:lnSpc>
            </a:pPr>
            <a:r>
              <a:rPr lang="en-US" altLang="zh-CN" sz="1400" dirty="0">
                <a:ea typeface="思源黑体 CN Normal" panose="020B0400000000000000" pitchFamily="34" charset="-122"/>
                <a:sym typeface="+mn-ea"/>
              </a:rPr>
              <a:t>2. </a:t>
            </a:r>
            <a:r>
              <a:rPr lang="en-US" altLang="zh-CN" sz="1600" b="1" dirty="0">
                <a:solidFill>
                  <a:srgbClr val="C00000"/>
                </a:solidFill>
                <a:ea typeface="思源黑体 CN Normal" panose="020B0400000000000000" pitchFamily="34" charset="-122"/>
                <a:sym typeface="+mn-ea"/>
              </a:rPr>
              <a:t>36%-45%</a:t>
            </a:r>
            <a:r>
              <a:rPr lang="zh-CN" altLang="en-US" sz="1400" dirty="0">
                <a:ea typeface="思源黑体 CN Normal" panose="020B0400000000000000" pitchFamily="34" charset="-122"/>
                <a:sym typeface="+mn-ea"/>
              </a:rPr>
              <a:t>的东亚人群无法有效代谢酒精</a:t>
            </a:r>
            <a:r>
              <a:rPr lang="en-US" altLang="zh-CN" sz="1400" b="1" baseline="300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[1]</a:t>
            </a:r>
            <a:r>
              <a:rPr lang="zh-CN" altLang="en-US" sz="1400" dirty="0">
                <a:ea typeface="思源黑体 CN Normal" panose="020B0400000000000000" pitchFamily="34" charset="-122"/>
                <a:sym typeface="+mn-ea"/>
              </a:rPr>
              <a:t>，尼莫地平注射液酒精含量高达</a:t>
            </a:r>
            <a:r>
              <a:rPr lang="en-US" altLang="zh-CN" sz="1600" b="1" dirty="0">
                <a:solidFill>
                  <a:srgbClr val="C00000"/>
                </a:solidFill>
                <a:ea typeface="思源黑体 CN Normal" panose="020B0400000000000000" pitchFamily="34" charset="-122"/>
                <a:sym typeface="+mn-ea"/>
              </a:rPr>
              <a:t>23.7%</a:t>
            </a:r>
            <a:r>
              <a:rPr lang="zh-CN" altLang="en-US" sz="1400" dirty="0">
                <a:ea typeface="思源黑体 CN Normal" panose="020B0400000000000000" pitchFamily="34" charset="-122"/>
                <a:sym typeface="+mn-ea"/>
              </a:rPr>
              <a:t>，使用注射液易发生双硫仑反应，限制患者用药。</a:t>
            </a:r>
            <a:endParaRPr lang="zh-CN" altLang="en-US" sz="1400" dirty="0">
              <a:ea typeface="思源黑体 CN Normal" panose="020B0400000000000000" pitchFamily="34" charset="-122"/>
              <a:sym typeface="+mn-ea"/>
            </a:endParaRPr>
          </a:p>
        </p:txBody>
      </p:sp>
      <p:cxnSp>
        <p:nvCxnSpPr>
          <p:cNvPr id="54" name="直接连接符 53"/>
          <p:cNvCxnSpPr/>
          <p:nvPr/>
        </p:nvCxnSpPr>
        <p:spPr>
          <a:xfrm>
            <a:off x="7332980" y="4832985"/>
            <a:ext cx="428053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58" name="文本框 57"/>
          <p:cNvSpPr txBox="1"/>
          <p:nvPr/>
        </p:nvSpPr>
        <p:spPr>
          <a:xfrm>
            <a:off x="9200515" y="4528185"/>
            <a:ext cx="659765" cy="306705"/>
          </a:xfrm>
          <a:prstGeom prst="rect">
            <a:avLst/>
          </a:prstGeom>
          <a:noFill/>
          <a:ln>
            <a:noFill/>
          </a:ln>
        </p:spPr>
        <p:txBody>
          <a:bodyPr wrap="square" rtlCol="0">
            <a:spAutoFit/>
          </a:bodyPr>
          <a:lstStyle/>
          <a:p>
            <a:r>
              <a:rPr lang="en-US" altLang="zh-CN" sz="1400">
                <a:latin typeface="思源黑体 CN ExtraLight" panose="020B0200000000000000" charset="-122"/>
                <a:ea typeface="思源黑体 CN ExtraLight" panose="020B0200000000000000" charset="-122"/>
                <a:cs typeface="思源黑体 CN ExtraLight" panose="020B0200000000000000" charset="-122"/>
              </a:rPr>
              <a:t>21天</a:t>
            </a:r>
            <a:endParaRPr lang="en-US" altLang="zh-CN" sz="1400">
              <a:latin typeface="思源黑体 CN ExtraLight" panose="020B0200000000000000" charset="-122"/>
              <a:ea typeface="思源黑体 CN ExtraLight" panose="020B0200000000000000" charset="-122"/>
              <a:cs typeface="思源黑体 CN ExtraLight" panose="020B0200000000000000" charset="-122"/>
            </a:endParaRPr>
          </a:p>
        </p:txBody>
      </p:sp>
      <p:cxnSp>
        <p:nvCxnSpPr>
          <p:cNvPr id="60" name="直接连接符 59"/>
          <p:cNvCxnSpPr/>
          <p:nvPr/>
        </p:nvCxnSpPr>
        <p:spPr>
          <a:xfrm flipV="1">
            <a:off x="7360920" y="4702175"/>
            <a:ext cx="1562735" cy="635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62" name="直接连接符 61"/>
          <p:cNvCxnSpPr/>
          <p:nvPr/>
        </p:nvCxnSpPr>
        <p:spPr>
          <a:xfrm>
            <a:off x="9902190" y="4708525"/>
            <a:ext cx="1720215" cy="825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64" name="文本框 63"/>
          <p:cNvSpPr txBox="1"/>
          <p:nvPr/>
        </p:nvSpPr>
        <p:spPr>
          <a:xfrm>
            <a:off x="8969375" y="4832985"/>
            <a:ext cx="1756410" cy="306705"/>
          </a:xfrm>
          <a:prstGeom prst="rect">
            <a:avLst/>
          </a:prstGeom>
          <a:noFill/>
        </p:spPr>
        <p:txBody>
          <a:bodyPr wrap="square" rtlCol="0">
            <a:spAutoFit/>
          </a:bodyPr>
          <a:lstStyle/>
          <a:p>
            <a:pPr>
              <a:buNone/>
            </a:pPr>
            <a:r>
              <a:rPr lang="en-US" altLang="zh-CN" sz="1400">
                <a:latin typeface="思源黑体 CN ExtraLight" panose="020B0200000000000000" charset="-122"/>
                <a:ea typeface="思源黑体 CN ExtraLight" panose="020B0200000000000000" charset="-122"/>
                <a:cs typeface="思源黑体 CN ExtraLight" panose="020B0200000000000000" charset="-122"/>
                <a:sym typeface="+mn-ea"/>
              </a:rPr>
              <a:t>尼莫地平口服溶液</a:t>
            </a:r>
            <a:endParaRPr lang="en-US" altLang="zh-CN" sz="1400">
              <a:latin typeface="思源黑体 CN ExtraLight" panose="020B0200000000000000" charset="-122"/>
              <a:ea typeface="思源黑体 CN ExtraLight" panose="020B0200000000000000" charset="-122"/>
              <a:cs typeface="思源黑体 CN ExtraLight" panose="020B0200000000000000" charset="-122"/>
              <a:sym typeface="+mn-ea"/>
            </a:endParaRPr>
          </a:p>
        </p:txBody>
      </p:sp>
      <p:sp>
        <p:nvSpPr>
          <p:cNvPr id="66" name="文本框 65"/>
          <p:cNvSpPr txBox="1"/>
          <p:nvPr/>
        </p:nvSpPr>
        <p:spPr>
          <a:xfrm>
            <a:off x="6496685" y="4258310"/>
            <a:ext cx="1794510" cy="306705"/>
          </a:xfrm>
          <a:prstGeom prst="rect">
            <a:avLst/>
          </a:prstGeom>
          <a:noFill/>
        </p:spPr>
        <p:txBody>
          <a:bodyPr wrap="square" rtlCol="0" anchor="t">
            <a:spAutoFit/>
          </a:bodyPr>
          <a:lstStyle/>
          <a:p>
            <a:pPr>
              <a:buNone/>
            </a:pPr>
            <a:r>
              <a:rPr lang="zh-CN" altLang="en-US" sz="14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【尼莫地平口服溶液】</a:t>
            </a:r>
            <a:endParaRPr lang="zh-CN" altLang="en-US" sz="1400" dirty="0">
              <a:latin typeface="思源黑体 CN Bold" panose="020B0800000000000000" pitchFamily="34" charset="-122"/>
              <a:ea typeface="思源黑体 CN Bold" panose="020B0800000000000000" pitchFamily="34" charset="-122"/>
              <a:cs typeface="微软雅黑" panose="020B0503020204020204" pitchFamily="34" charset="-122"/>
              <a:sym typeface="+mn-ea"/>
            </a:endParaRPr>
          </a:p>
        </p:txBody>
      </p:sp>
      <p:sp>
        <p:nvSpPr>
          <p:cNvPr id="67" name="文本框 66"/>
          <p:cNvSpPr txBox="1"/>
          <p:nvPr/>
        </p:nvSpPr>
        <p:spPr>
          <a:xfrm>
            <a:off x="6609080" y="5026342"/>
            <a:ext cx="5386972" cy="1383665"/>
          </a:xfrm>
          <a:prstGeom prst="rect">
            <a:avLst/>
          </a:prstGeom>
          <a:noFill/>
        </p:spPr>
        <p:txBody>
          <a:bodyPr wrap="square" rtlCol="0" anchor="t">
            <a:spAutoFit/>
          </a:bodyPr>
          <a:lstStyle/>
          <a:p>
            <a:pPr indent="0" fontAlgn="auto">
              <a:lnSpc>
                <a:spcPct val="150000"/>
              </a:lnSpc>
            </a:pPr>
            <a:r>
              <a:rPr lang="zh-CN" altLang="en-US" sz="1400" dirty="0">
                <a:ea typeface="思源黑体 CN Normal" panose="020B0400000000000000" pitchFamily="34" charset="-122"/>
                <a:sym typeface="+mn-ea"/>
              </a:rPr>
              <a:t>1.尼莫地平口服溶液实现</a:t>
            </a:r>
            <a:r>
              <a:rPr lang="zh-CN" altLang="en-US" sz="1400" b="1" dirty="0">
                <a:solidFill>
                  <a:srgbClr val="C00000"/>
                </a:solidFill>
                <a:ea typeface="思源黑体 CN Normal" panose="020B0400000000000000" pitchFamily="34" charset="-122"/>
                <a:sym typeface="+mn-ea"/>
              </a:rPr>
              <a:t>全程口服给药</a:t>
            </a:r>
            <a:r>
              <a:rPr lang="zh-CN" altLang="en-US" sz="1400" dirty="0">
                <a:ea typeface="思源黑体 CN Normal" panose="020B0400000000000000" pitchFamily="34" charset="-122"/>
                <a:sym typeface="+mn-ea"/>
              </a:rPr>
              <a:t>，可避免传统序贯疗法引发的不良反应；</a:t>
            </a:r>
            <a:endParaRPr lang="zh-CN" altLang="en-US" sz="1400" dirty="0">
              <a:ea typeface="思源黑体 CN Normal" panose="020B0400000000000000" pitchFamily="34" charset="-122"/>
              <a:sym typeface="+mn-ea"/>
            </a:endParaRPr>
          </a:p>
          <a:p>
            <a:pPr indent="0" fontAlgn="auto">
              <a:lnSpc>
                <a:spcPct val="150000"/>
              </a:lnSpc>
            </a:pPr>
            <a:r>
              <a:rPr lang="zh-CN" altLang="en-US" sz="1400" dirty="0">
                <a:ea typeface="思源黑体 CN Normal" panose="020B0400000000000000" pitchFamily="34" charset="-122"/>
                <a:sym typeface="+mn-ea"/>
              </a:rPr>
              <a:t>2.尼莫地平口服溶液酒精含量仅为0.4%，为酒精过敏患者提供用药选择。</a:t>
            </a:r>
            <a:endParaRPr lang="zh-CN" altLang="en-US" sz="1400" dirty="0">
              <a:ea typeface="思源黑体 CN Normal" panose="020B0400000000000000" pitchFamily="34" charset="-122"/>
              <a:sym typeface="+mn-ea"/>
            </a:endParaRPr>
          </a:p>
        </p:txBody>
      </p:sp>
      <p:cxnSp>
        <p:nvCxnSpPr>
          <p:cNvPr id="71" name="直接连接符 70"/>
          <p:cNvCxnSpPr/>
          <p:nvPr/>
        </p:nvCxnSpPr>
        <p:spPr>
          <a:xfrm>
            <a:off x="9875520" y="2289175"/>
            <a:ext cx="0" cy="4044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2" name="直接连接符 71"/>
          <p:cNvCxnSpPr/>
          <p:nvPr/>
        </p:nvCxnSpPr>
        <p:spPr>
          <a:xfrm>
            <a:off x="11631930" y="2289175"/>
            <a:ext cx="0" cy="4044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3" name="直接连接符 72"/>
          <p:cNvCxnSpPr/>
          <p:nvPr/>
        </p:nvCxnSpPr>
        <p:spPr>
          <a:xfrm>
            <a:off x="7338695" y="4591050"/>
            <a:ext cx="0" cy="4044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4" name="直接连接符 73"/>
          <p:cNvCxnSpPr/>
          <p:nvPr/>
        </p:nvCxnSpPr>
        <p:spPr>
          <a:xfrm>
            <a:off x="11619230" y="4616450"/>
            <a:ext cx="0" cy="4044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325755" y="6537960"/>
            <a:ext cx="9088120" cy="213995"/>
          </a:xfrm>
          <a:prstGeom prst="rect">
            <a:avLst/>
          </a:prstGeom>
          <a:noFill/>
        </p:spPr>
        <p:txBody>
          <a:bodyPr wrap="square" rtlCol="0">
            <a:spAutoFit/>
          </a:bodyPr>
          <a:lstStyle/>
          <a:p>
            <a:r>
              <a:rPr lang="zh-CN" altLang="en-US" sz="800">
                <a:latin typeface="思源黑体 CN ExtraLight" panose="020B0200000000000000" charset="-122"/>
                <a:ea typeface="思源黑体 CN ExtraLight" panose="020B0200000000000000" charset="-122"/>
                <a:sym typeface="+mn-ea"/>
              </a:rPr>
              <a:t>[1]</a:t>
            </a:r>
            <a:r>
              <a:rPr lang="zh-CN" altLang="en-US" sz="800">
                <a:latin typeface="思源黑体 CN ExtraLight" panose="020B0200000000000000" charset="-122"/>
                <a:ea typeface="思源黑体 CN ExtraLight" panose="020B0200000000000000" charset="-122"/>
              </a:rPr>
              <a:t>.  Jeon S ,et al.Scientific Reports (2022)12:12569</a:t>
            </a:r>
            <a:endParaRPr lang="zh-CN" altLang="en-US" sz="800">
              <a:latin typeface="思源黑体 CN ExtraLight" panose="020B0200000000000000" charset="-122"/>
              <a:ea typeface="思源黑体 CN ExtraLight" panose="020B0200000000000000" charset="-122"/>
            </a:endParaRPr>
          </a:p>
        </p:txBody>
      </p:sp>
      <p:pic>
        <p:nvPicPr>
          <p:cNvPr id="8" name="图片 7"/>
          <p:cNvPicPr>
            <a:picLocks noChangeAspect="1"/>
          </p:cNvPicPr>
          <p:nvPr/>
        </p:nvPicPr>
        <p:blipFill>
          <a:blip r:embed="rId7"/>
          <a:srcRect l="14572" t="982" r="50632" b="25368"/>
          <a:stretch>
            <a:fillRect/>
          </a:stretch>
        </p:blipFill>
        <p:spPr>
          <a:xfrm>
            <a:off x="11163300" y="97790"/>
            <a:ext cx="926465" cy="285750"/>
          </a:xfrm>
          <a:prstGeom prst="rect">
            <a:avLst/>
          </a:prstGeom>
        </p:spPr>
      </p:pic>
      <p:sp>
        <p:nvSpPr>
          <p:cNvPr id="10"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3</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矩形 14"/>
          <p:cNvSpPr/>
          <p:nvPr>
            <p:custDataLst>
              <p:tags r:id="rId2"/>
            </p:custDataLst>
          </p:nvPr>
        </p:nvSpPr>
        <p:spPr>
          <a:xfrm>
            <a:off x="257175" y="1408430"/>
            <a:ext cx="11762740" cy="4902835"/>
          </a:xfrm>
          <a:prstGeom prst="rect">
            <a:avLst/>
          </a:prstGeom>
          <a:solidFill>
            <a:schemeClr val="bg1"/>
          </a:solidFill>
          <a:ln>
            <a:noFill/>
          </a:ln>
          <a:effectLst>
            <a:outerShdw blurRad="1397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p:txBody>
      </p:sp>
      <p:sp>
        <p:nvSpPr>
          <p:cNvPr id="16" name="矩形: 圆顶角 23"/>
          <p:cNvSpPr/>
          <p:nvPr>
            <p:custDataLst>
              <p:tags r:id="rId3"/>
            </p:custDataLst>
          </p:nvPr>
        </p:nvSpPr>
        <p:spPr>
          <a:xfrm>
            <a:off x="501015" y="1713865"/>
            <a:ext cx="11433810" cy="480695"/>
          </a:xfrm>
          <a:prstGeom prst="round2SameRect">
            <a:avLst>
              <a:gd name="adj1" fmla="val 8434"/>
              <a:gd name="adj2" fmla="val 0"/>
            </a:avLst>
          </a:prstGeom>
          <a:gradFill flip="none" rotWithShape="1">
            <a:gsLst>
              <a:gs pos="0">
                <a:srgbClr val="133289"/>
              </a:gs>
              <a:gs pos="100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 name="文本框 7"/>
          <p:cNvSpPr txBox="1"/>
          <p:nvPr/>
        </p:nvSpPr>
        <p:spPr>
          <a:xfrm>
            <a:off x="1518920" y="1750437"/>
            <a:ext cx="9154160" cy="398780"/>
          </a:xfrm>
          <a:prstGeom prst="rect">
            <a:avLst/>
          </a:prstGeom>
          <a:noFill/>
        </p:spPr>
        <p:txBody>
          <a:bodyPr wrap="square" rtlCol="0">
            <a:spAutoFit/>
          </a:bodyPr>
          <a:lstStyle/>
          <a:p>
            <a:pPr algn="ctr"/>
            <a:r>
              <a:rPr lang="zh-CN" altLang="en-US" sz="2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临床研究</a:t>
            </a:r>
            <a:r>
              <a:rPr lang="en-US" altLang="zh-CN" b="1" baseline="30000" dirty="0">
                <a:solidFill>
                  <a:schemeClr val="bg1"/>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[1]</a:t>
            </a:r>
            <a:r>
              <a:rPr lang="zh-CN" altLang="en-US" sz="2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：口服剂型尼莫地平较静脉注射尼莫地平低血压发生率相对降低</a:t>
            </a:r>
            <a:r>
              <a:rPr lang="en-US" altLang="zh-CN" sz="2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80%</a:t>
            </a:r>
            <a:endParaRPr lang="en-US" altLang="zh-CN" sz="20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1" name="文本框 20"/>
          <p:cNvSpPr txBox="1"/>
          <p:nvPr/>
        </p:nvSpPr>
        <p:spPr>
          <a:xfrm>
            <a:off x="132080" y="6552565"/>
            <a:ext cx="4612005" cy="213995"/>
          </a:xfrm>
          <a:prstGeom prst="rect">
            <a:avLst/>
          </a:prstGeom>
          <a:noFill/>
        </p:spPr>
        <p:txBody>
          <a:bodyPr wrap="square" rtlCol="0">
            <a:spAutoFit/>
          </a:bodyPr>
          <a:lstStyle/>
          <a:p>
            <a:r>
              <a:rPr lang="zh-CN" altLang="en-US" sz="800">
                <a:latin typeface="思源黑体 CN ExtraLight" panose="020B0200000000000000" charset="-122"/>
                <a:ea typeface="思源黑体 CN ExtraLight" panose="020B0200000000000000" charset="-122"/>
                <a:sym typeface="+mn-ea"/>
              </a:rPr>
              <a:t>[1]</a:t>
            </a:r>
            <a:r>
              <a:rPr lang="zh-CN" altLang="en-US" sz="800">
                <a:latin typeface="思源黑体 CN ExtraLight" panose="020B0200000000000000" charset="-122"/>
                <a:ea typeface="思源黑体 CN ExtraLight" panose="020B0200000000000000" charset="-122"/>
              </a:rPr>
              <a:t>. Acta Neurochir (Wien). 1995;137(1-2):62-9.</a:t>
            </a:r>
            <a:endParaRPr lang="zh-CN" altLang="en-US" sz="800">
              <a:latin typeface="思源黑体 CN ExtraLight" panose="020B0200000000000000" charset="-122"/>
              <a:ea typeface="思源黑体 CN ExtraLight" panose="020B0200000000000000" charset="-122"/>
            </a:endParaRPr>
          </a:p>
        </p:txBody>
      </p:sp>
      <p:graphicFrame>
        <p:nvGraphicFramePr>
          <p:cNvPr id="6" name="图表 5" descr="7b0a202020202263686172745265734964223a20223230343736303832220a7d0a"/>
          <p:cNvGraphicFramePr/>
          <p:nvPr/>
        </p:nvGraphicFramePr>
        <p:xfrm>
          <a:off x="311150" y="2646680"/>
          <a:ext cx="6028055" cy="2840355"/>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nvSpPr>
        <p:spPr>
          <a:xfrm>
            <a:off x="5173345" y="2286000"/>
            <a:ext cx="6706235" cy="1915886"/>
          </a:xfrm>
          <a:prstGeom prst="rect">
            <a:avLst/>
          </a:prstGeom>
          <a:noFill/>
        </p:spPr>
        <p:txBody>
          <a:bodyPr wrap="square" rtlCol="0">
            <a:noAutofit/>
          </a:bodyPr>
          <a:lstStyle/>
          <a:p>
            <a:pPr indent="0" algn="just" fontAlgn="auto">
              <a:lnSpc>
                <a:spcPct val="150000"/>
              </a:lnSpc>
              <a:spcBef>
                <a:spcPts val="600"/>
              </a:spcBef>
              <a:buNone/>
            </a:pPr>
            <a:r>
              <a:rPr lang="zh-CN" altLang="en-US" sz="1600" b="1"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研究内容</a:t>
            </a:r>
            <a:r>
              <a:rPr lang="zh-CN" altLang="en-US" sz="16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a:t>
            </a:r>
            <a:endParaRPr lang="zh-CN" altLang="en-US" sz="1600" dirty="0">
              <a:latin typeface="思源黑体 CN Bold" panose="020B0800000000000000" pitchFamily="34" charset="-122"/>
              <a:ea typeface="思源黑体 CN Bold" panose="020B0800000000000000" pitchFamily="34" charset="-122"/>
              <a:cs typeface="微软雅黑" panose="020B0503020204020204" pitchFamily="34" charset="-122"/>
              <a:sym typeface="+mn-ea"/>
            </a:endParaRPr>
          </a:p>
          <a:p>
            <a:pPr marL="285750" indent="-285750" algn="just" fontAlgn="auto">
              <a:lnSpc>
                <a:spcPct val="150000"/>
              </a:lnSpc>
              <a:spcBef>
                <a:spcPts val="600"/>
              </a:spcBef>
              <a:buFont typeface="Arial" panose="020B0604020202020204" pitchFamily="34" charset="0"/>
              <a:buChar char="•"/>
            </a:pPr>
            <a:r>
              <a:rPr lang="zh-CN" altLang="en-US" sz="1500" dirty="0">
                <a:ea typeface="思源黑体 CN Normal" panose="020B0400000000000000" pitchFamily="34" charset="-122"/>
                <a:sym typeface="+mn-ea"/>
              </a:rPr>
              <a:t>针对87例患者确诊为蛛网膜下腔出血后，开始连续静脉注射尼莫地平，剂量为0.5mg/h；如血流动力学耐受，每隔6小时逐渐增加，直至达到维持剂量2mg/h。当患者意识允许时，立即将尼莫地平给药从静脉给药改为口服6×60 mg，21天后停用。</a:t>
            </a:r>
            <a:endParaRPr lang="zh-CN" altLang="en-US" sz="1500" dirty="0">
              <a:ea typeface="思源黑体 CN Normal" panose="020B0400000000000000" pitchFamily="34" charset="-122"/>
            </a:endParaRPr>
          </a:p>
          <a:p>
            <a:pPr indent="0" algn="just" fontAlgn="auto">
              <a:lnSpc>
                <a:spcPct val="150000"/>
              </a:lnSpc>
              <a:spcBef>
                <a:spcPts val="600"/>
              </a:spcBef>
              <a:buNone/>
            </a:pPr>
            <a:r>
              <a:rPr lang="zh-CN" altLang="en-US" sz="1600" b="1"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研究结果</a:t>
            </a:r>
            <a:r>
              <a:rPr lang="zh-CN" altLang="en-US" sz="16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a:t>
            </a:r>
            <a:endParaRPr lang="zh-CN" altLang="en-US" sz="1600" dirty="0">
              <a:latin typeface="思源黑体 CN Bold" panose="020B0800000000000000" pitchFamily="34" charset="-122"/>
              <a:ea typeface="思源黑体 CN Bold" panose="020B0800000000000000" pitchFamily="34" charset="-122"/>
              <a:cs typeface="微软雅黑" panose="020B0503020204020204" pitchFamily="34" charset="-122"/>
              <a:sym typeface="+mn-ea"/>
            </a:endParaRPr>
          </a:p>
          <a:p>
            <a:pPr marL="285750" indent="-285750" algn="just">
              <a:lnSpc>
                <a:spcPct val="150000"/>
              </a:lnSpc>
              <a:spcBef>
                <a:spcPts val="600"/>
              </a:spcBef>
              <a:buFont typeface="Arial" panose="020B0604020202020204" pitchFamily="34" charset="0"/>
              <a:buChar char="•"/>
            </a:pPr>
            <a:r>
              <a:rPr lang="zh-CN" altLang="en-US" sz="1500" dirty="0">
                <a:ea typeface="思源黑体 CN Normal" panose="020B0400000000000000" pitchFamily="34" charset="-122"/>
                <a:sym typeface="+mn-ea"/>
              </a:rPr>
              <a:t>1.静脉注射尼莫地平期间，26例患者发生低血压，发生率高达</a:t>
            </a:r>
            <a:r>
              <a:rPr lang="zh-CN" altLang="en-US" sz="1600" b="1" dirty="0">
                <a:solidFill>
                  <a:srgbClr val="C00000"/>
                </a:solidFill>
                <a:ea typeface="思源黑体 CN Normal" panose="020B0400000000000000" pitchFamily="34" charset="-122"/>
                <a:sym typeface="+mn-ea"/>
              </a:rPr>
              <a:t>30%</a:t>
            </a:r>
            <a:r>
              <a:rPr lang="zh-CN" altLang="en-US" sz="1500" dirty="0">
                <a:ea typeface="思源黑体 CN Normal" panose="020B0400000000000000" pitchFamily="34" charset="-122"/>
                <a:sym typeface="+mn-ea"/>
              </a:rPr>
              <a:t>；</a:t>
            </a:r>
            <a:endParaRPr lang="zh-CN" altLang="en-US" sz="1500" dirty="0">
              <a:ea typeface="思源黑体 CN Normal" panose="020B0400000000000000" pitchFamily="34" charset="-122"/>
              <a:sym typeface="+mn-ea"/>
            </a:endParaRPr>
          </a:p>
          <a:p>
            <a:pPr marL="285750" indent="-285750" algn="just">
              <a:lnSpc>
                <a:spcPct val="150000"/>
              </a:lnSpc>
              <a:spcBef>
                <a:spcPts val="600"/>
              </a:spcBef>
              <a:buFont typeface="Arial" panose="020B0604020202020204" pitchFamily="34" charset="0"/>
              <a:buChar char="•"/>
            </a:pPr>
            <a:r>
              <a:rPr lang="zh-CN" altLang="en-US" sz="1500" dirty="0">
                <a:ea typeface="思源黑体 CN Normal" panose="020B0400000000000000" pitchFamily="34" charset="-122"/>
                <a:sym typeface="+mn-ea"/>
              </a:rPr>
              <a:t>2.口服尼莫地平期间，5例患者发生低血压，发生率为</a:t>
            </a:r>
            <a:r>
              <a:rPr lang="zh-CN" altLang="en-US" sz="1600" b="1" dirty="0">
                <a:solidFill>
                  <a:srgbClr val="C00000"/>
                </a:solidFill>
                <a:ea typeface="思源黑体 CN Normal" panose="020B0400000000000000" pitchFamily="34" charset="-122"/>
                <a:sym typeface="+mn-ea"/>
              </a:rPr>
              <a:t>6%</a:t>
            </a:r>
            <a:r>
              <a:rPr lang="zh-CN" altLang="en-US" sz="1500" dirty="0">
                <a:ea typeface="思源黑体 CN Normal" panose="020B0400000000000000" pitchFamily="34" charset="-122"/>
                <a:sym typeface="+mn-ea"/>
              </a:rPr>
              <a:t>。</a:t>
            </a:r>
            <a:endParaRPr lang="zh-CN" altLang="en-US" sz="1500" dirty="0">
              <a:ea typeface="思源黑体 CN Normal" panose="020B0400000000000000" pitchFamily="34" charset="-122"/>
              <a:sym typeface="+mn-ea"/>
            </a:endParaRPr>
          </a:p>
          <a:p>
            <a:pPr algn="just">
              <a:lnSpc>
                <a:spcPct val="150000"/>
              </a:lnSpc>
              <a:spcBef>
                <a:spcPts val="600"/>
              </a:spcBef>
            </a:pPr>
            <a:r>
              <a:rPr lang="zh-CN" altLang="en-US" sz="1500" dirty="0">
                <a:ea typeface="思源黑体 CN Normal" panose="020B0400000000000000" pitchFamily="34" charset="-122"/>
                <a:sym typeface="+mn-ea"/>
              </a:rPr>
              <a:t>    </a:t>
            </a:r>
            <a:r>
              <a:rPr lang="en-US" altLang="zh-CN" sz="1500" dirty="0">
                <a:ea typeface="思源黑体 CN Normal" panose="020B0400000000000000" pitchFamily="34" charset="-122"/>
                <a:sym typeface="+mn-ea"/>
              </a:rPr>
              <a:t>  </a:t>
            </a:r>
            <a:r>
              <a:rPr lang="zh-CN" altLang="en-US" sz="1500" b="1" dirty="0">
                <a:ea typeface="思源黑体 CN Normal" panose="020B0400000000000000" pitchFamily="34" charset="-122"/>
                <a:sym typeface="+mn-ea"/>
              </a:rPr>
              <a:t>口服剂型尼莫地平较静脉注射尼莫地平低血压发生率相对降低</a:t>
            </a:r>
            <a:r>
              <a:rPr lang="en-US" altLang="zh-CN" sz="1500" b="1" dirty="0">
                <a:ea typeface="思源黑体 CN Normal" panose="020B0400000000000000" pitchFamily="34" charset="-122"/>
                <a:sym typeface="+mn-ea"/>
              </a:rPr>
              <a:t>80%</a:t>
            </a:r>
            <a:endParaRPr lang="zh-CN" altLang="en-US" sz="1500" b="1" dirty="0">
              <a:ea typeface="思源黑体 CN Normal" panose="020B0400000000000000" pitchFamily="34" charset="-122"/>
            </a:endParaRPr>
          </a:p>
          <a:p>
            <a:pPr algn="just"/>
            <a:endParaRPr lang="zh-CN" altLang="en-US" sz="1600" dirty="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7" name="文本框 6"/>
          <p:cNvSpPr txBox="1"/>
          <p:nvPr>
            <p:custDataLst>
              <p:tags r:id="rId4"/>
            </p:custDataLst>
          </p:nvPr>
        </p:nvSpPr>
        <p:spPr>
          <a:xfrm>
            <a:off x="2222500" y="5304790"/>
            <a:ext cx="448310" cy="287020"/>
          </a:xfrm>
          <a:prstGeom prst="rect">
            <a:avLst/>
          </a:prstGeom>
          <a:noFill/>
        </p:spPr>
        <p:txBody>
          <a:bodyPr wrap="square" rtlCol="0">
            <a:noAutofit/>
          </a:bodyPr>
          <a:lstStyle/>
          <a:p>
            <a:r>
              <a:rPr lang="zh-CN" altLang="en-US" sz="1000">
                <a:latin typeface="思源黑体 CN ExtraLight" panose="020B0200000000000000" charset="-122"/>
                <a:ea typeface="思源黑体 CN ExtraLight" panose="020B0200000000000000" charset="-122"/>
              </a:rPr>
              <a:t>注射</a:t>
            </a:r>
            <a:endParaRPr lang="zh-CN" altLang="en-US" sz="1000">
              <a:latin typeface="思源黑体 CN ExtraLight" panose="020B0200000000000000" charset="-122"/>
              <a:ea typeface="思源黑体 CN ExtraLight" panose="020B0200000000000000" charset="-122"/>
            </a:endParaRPr>
          </a:p>
        </p:txBody>
      </p:sp>
      <p:sp>
        <p:nvSpPr>
          <p:cNvPr id="10" name="文本框 9"/>
          <p:cNvSpPr txBox="1"/>
          <p:nvPr>
            <p:custDataLst>
              <p:tags r:id="rId5"/>
            </p:custDataLst>
          </p:nvPr>
        </p:nvSpPr>
        <p:spPr>
          <a:xfrm>
            <a:off x="3235325" y="5304790"/>
            <a:ext cx="604520" cy="287020"/>
          </a:xfrm>
          <a:prstGeom prst="rect">
            <a:avLst/>
          </a:prstGeom>
          <a:noFill/>
        </p:spPr>
        <p:txBody>
          <a:bodyPr wrap="square" rtlCol="0">
            <a:noAutofit/>
          </a:bodyPr>
          <a:lstStyle/>
          <a:p>
            <a:r>
              <a:rPr lang="zh-CN" altLang="en-US" sz="1000">
                <a:latin typeface="思源黑体 CN ExtraLight" panose="020B0200000000000000" charset="-122"/>
                <a:ea typeface="思源黑体 CN ExtraLight" panose="020B0200000000000000" charset="-122"/>
              </a:rPr>
              <a:t>口服</a:t>
            </a:r>
            <a:endParaRPr lang="zh-CN" altLang="en-US" sz="1000">
              <a:latin typeface="思源黑体 CN ExtraLight" panose="020B0200000000000000" charset="-122"/>
              <a:ea typeface="思源黑体 CN ExtraLight" panose="020B0200000000000000" charset="-122"/>
            </a:endParaRPr>
          </a:p>
        </p:txBody>
      </p:sp>
      <p:sp>
        <p:nvSpPr>
          <p:cNvPr id="13" name="文本框 12"/>
          <p:cNvSpPr txBox="1"/>
          <p:nvPr>
            <p:custDataLst>
              <p:tags r:id="rId6"/>
            </p:custDataLst>
          </p:nvPr>
        </p:nvSpPr>
        <p:spPr>
          <a:xfrm>
            <a:off x="2184400" y="2735580"/>
            <a:ext cx="478155" cy="322580"/>
          </a:xfrm>
          <a:prstGeom prst="rect">
            <a:avLst/>
          </a:prstGeom>
          <a:noFill/>
        </p:spPr>
        <p:txBody>
          <a:bodyPr wrap="square" rtlCol="0">
            <a:noAutofit/>
          </a:bodyPr>
          <a:lstStyle/>
          <a:p>
            <a:r>
              <a:rPr lang="en-US" altLang="zh-CN" sz="1200">
                <a:latin typeface="思源黑体 CN ExtraLight" panose="020B0200000000000000" charset="-122"/>
                <a:ea typeface="思源黑体 CN ExtraLight" panose="020B0200000000000000" charset="-122"/>
              </a:rPr>
              <a:t>26</a:t>
            </a:r>
            <a:endParaRPr lang="en-US" altLang="zh-CN" sz="1200">
              <a:latin typeface="思源黑体 CN ExtraLight" panose="020B0200000000000000" charset="-122"/>
              <a:ea typeface="思源黑体 CN ExtraLight" panose="020B0200000000000000" charset="-122"/>
            </a:endParaRPr>
          </a:p>
        </p:txBody>
      </p:sp>
      <p:sp>
        <p:nvSpPr>
          <p:cNvPr id="18" name="文本框 17"/>
          <p:cNvSpPr txBox="1"/>
          <p:nvPr>
            <p:custDataLst>
              <p:tags r:id="rId7"/>
            </p:custDataLst>
          </p:nvPr>
        </p:nvSpPr>
        <p:spPr>
          <a:xfrm>
            <a:off x="3164205" y="4429125"/>
            <a:ext cx="478155" cy="322580"/>
          </a:xfrm>
          <a:prstGeom prst="rect">
            <a:avLst/>
          </a:prstGeom>
          <a:noFill/>
        </p:spPr>
        <p:txBody>
          <a:bodyPr wrap="square" rtlCol="0">
            <a:noAutofit/>
          </a:bodyPr>
          <a:lstStyle/>
          <a:p>
            <a:r>
              <a:rPr lang="en-US" altLang="zh-CN" sz="1200">
                <a:latin typeface="思源黑体 CN ExtraLight" panose="020B0200000000000000" charset="-122"/>
                <a:ea typeface="思源黑体 CN ExtraLight" panose="020B0200000000000000" charset="-122"/>
              </a:rPr>
              <a:t>5</a:t>
            </a:r>
            <a:endParaRPr lang="en-US" altLang="zh-CN" sz="1200">
              <a:latin typeface="思源黑体 CN ExtraLight" panose="020B0200000000000000" charset="-122"/>
              <a:ea typeface="思源黑体 CN ExtraLight" panose="020B0200000000000000" charset="-122"/>
            </a:endParaRPr>
          </a:p>
        </p:txBody>
      </p:sp>
      <p:sp>
        <p:nvSpPr>
          <p:cNvPr id="11" name="文本框 10"/>
          <p:cNvSpPr txBox="1"/>
          <p:nvPr/>
        </p:nvSpPr>
        <p:spPr>
          <a:xfrm>
            <a:off x="1555750" y="5567680"/>
            <a:ext cx="3373120" cy="322580"/>
          </a:xfrm>
          <a:prstGeom prst="rect">
            <a:avLst/>
          </a:prstGeom>
          <a:noFill/>
        </p:spPr>
        <p:txBody>
          <a:bodyPr wrap="square" rtlCol="0">
            <a:noAutofit/>
          </a:bodyPr>
          <a:lstStyle/>
          <a:p>
            <a:r>
              <a:rPr lang="zh-CN" altLang="en-US" sz="1200">
                <a:latin typeface="思源黑体 CN ExtraLight" panose="020B0200000000000000" charset="-122"/>
                <a:ea typeface="思源黑体 CN ExtraLight" panose="020B0200000000000000" charset="-122"/>
              </a:rPr>
              <a:t>不同剂型低血压不良反应发生例数</a:t>
            </a:r>
            <a:endParaRPr lang="zh-CN" altLang="en-US" sz="1200">
              <a:latin typeface="思源黑体 CN ExtraLight" panose="020B0200000000000000" charset="-122"/>
              <a:ea typeface="思源黑体 CN ExtraLight" panose="020B0200000000000000" charset="-122"/>
            </a:endParaRPr>
          </a:p>
        </p:txBody>
      </p:sp>
      <p:sp>
        <p:nvSpPr>
          <p:cNvPr id="31" name="文本框 30"/>
          <p:cNvSpPr txBox="1"/>
          <p:nvPr>
            <p:custDataLst>
              <p:tags r:id="rId8"/>
            </p:custDataLst>
          </p:nvPr>
        </p:nvSpPr>
        <p:spPr>
          <a:xfrm>
            <a:off x="1849120" y="884555"/>
            <a:ext cx="9307830" cy="567078"/>
          </a:xfrm>
          <a:prstGeom prst="rect">
            <a:avLst/>
          </a:prstGeom>
          <a:solidFill>
            <a:schemeClr val="bg1"/>
          </a:solidFill>
        </p:spPr>
        <p:txBody>
          <a:bodyPr wrap="square" rtlCol="0">
            <a:spAutoFit/>
          </a:bodyPr>
          <a:lstStyle/>
          <a:p>
            <a:pPr algn="ctr">
              <a:lnSpc>
                <a:spcPct val="150000"/>
              </a:lnSpc>
              <a:buClrTx/>
              <a:buSzTx/>
              <a:buFontTx/>
            </a:pPr>
            <a:r>
              <a:rPr lang="en-US" altLang="zh-CN" sz="2300" b="1" dirty="0" err="1">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尼莫地平</a:t>
            </a:r>
            <a:r>
              <a:rPr lang="zh-CN" altLang="en-US" sz="2300" b="1" dirty="0" err="1">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口服给药</a:t>
            </a:r>
            <a:r>
              <a:rPr lang="zh-CN" altLang="en-US" sz="23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低血压发生率仅为注射给药的</a:t>
            </a:r>
            <a:r>
              <a:rPr lang="en-US" altLang="zh-CN" sz="23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1/5</a:t>
            </a:r>
            <a:endParaRPr lang="en-US" altLang="zh-CN" sz="23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sp>
        <p:nvSpPr>
          <p:cNvPr id="32" name="文本框 31"/>
          <p:cNvSpPr txBox="1"/>
          <p:nvPr/>
        </p:nvSpPr>
        <p:spPr>
          <a:xfrm>
            <a:off x="577850" y="224790"/>
            <a:ext cx="7669530" cy="583565"/>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02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安全性</a:t>
            </a:r>
            <a:endPar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34" name="组合 33"/>
          <p:cNvGrpSpPr/>
          <p:nvPr/>
        </p:nvGrpSpPr>
        <p:grpSpPr>
          <a:xfrm>
            <a:off x="0" y="277495"/>
            <a:ext cx="508635" cy="492125"/>
            <a:chOff x="12708" y="1946"/>
            <a:chExt cx="3324" cy="1254"/>
          </a:xfrm>
        </p:grpSpPr>
        <p:sp>
          <p:nvSpPr>
            <p:cNvPr id="35" name="矩形 34"/>
            <p:cNvSpPr/>
            <p:nvPr userDrawn="1"/>
          </p:nvSpPr>
          <p:spPr>
            <a:xfrm rot="10800000">
              <a:off x="14900" y="1946"/>
              <a:ext cx="113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rot="10800000">
              <a:off x="12708" y="1946"/>
              <a:ext cx="2349" cy="1255"/>
            </a:xfrm>
            <a:prstGeom prst="rect">
              <a:avLst/>
            </a:prstGeom>
            <a:solidFill>
              <a:srgbClr val="0B308E"/>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下箭头 37"/>
          <p:cNvSpPr/>
          <p:nvPr>
            <p:custDataLst>
              <p:tags r:id="rId9"/>
            </p:custDataLst>
          </p:nvPr>
        </p:nvSpPr>
        <p:spPr>
          <a:xfrm>
            <a:off x="3007360" y="3058160"/>
            <a:ext cx="1131570" cy="893445"/>
          </a:xfrm>
          <a:prstGeom prst="downArrow">
            <a:avLst>
              <a:gd name="adj1" fmla="val 50000"/>
              <a:gd name="adj2" fmla="val 51207"/>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1400" b="1">
              <a:solidFill>
                <a:srgbClr val="FF0000"/>
              </a:solidFill>
            </a:endParaRPr>
          </a:p>
        </p:txBody>
      </p:sp>
      <p:sp>
        <p:nvSpPr>
          <p:cNvPr id="39" name="文本框 38"/>
          <p:cNvSpPr txBox="1"/>
          <p:nvPr>
            <p:custDataLst>
              <p:tags r:id="rId10"/>
            </p:custDataLst>
          </p:nvPr>
        </p:nvSpPr>
        <p:spPr>
          <a:xfrm>
            <a:off x="3289300" y="3208020"/>
            <a:ext cx="1144270" cy="611505"/>
          </a:xfrm>
          <a:prstGeom prst="rect">
            <a:avLst/>
          </a:prstGeom>
          <a:noFill/>
        </p:spPr>
        <p:txBody>
          <a:bodyPr wrap="square" rtlCol="0">
            <a:noAutofit/>
          </a:bodyPr>
          <a:lstStyle/>
          <a:p>
            <a:r>
              <a:rPr lang="en-US" altLang="zh-CN" sz="1400" b="1">
                <a:solidFill>
                  <a:srgbClr val="FF0000"/>
                </a:solidFill>
                <a:latin typeface="思源黑体 CN ExtraLight" panose="020B0200000000000000" charset="-122"/>
                <a:ea typeface="思源黑体 CN ExtraLight" panose="020B0200000000000000" charset="-122"/>
                <a:sym typeface="+mn-ea"/>
              </a:rPr>
              <a:t>80%</a:t>
            </a:r>
            <a:endParaRPr lang="en-US" altLang="zh-CN" sz="1400" b="1">
              <a:solidFill>
                <a:srgbClr val="FF0000"/>
              </a:solidFill>
              <a:latin typeface="思源黑体 CN ExtraLight" panose="020B0200000000000000" charset="-122"/>
              <a:ea typeface="思源黑体 CN ExtraLight" panose="020B0200000000000000" charset="-122"/>
            </a:endParaRPr>
          </a:p>
          <a:p>
            <a:endParaRPr lang="en-US" altLang="zh-CN" sz="1400" b="1">
              <a:solidFill>
                <a:srgbClr val="FF0000"/>
              </a:solidFill>
              <a:latin typeface="思源黑体 CN ExtraLight" panose="020B0200000000000000" charset="-122"/>
              <a:ea typeface="思源黑体 CN ExtraLight" panose="020B0200000000000000" charset="-122"/>
            </a:endParaRPr>
          </a:p>
        </p:txBody>
      </p:sp>
      <p:pic>
        <p:nvPicPr>
          <p:cNvPr id="14" name="图片 13"/>
          <p:cNvPicPr>
            <a:picLocks noChangeAspect="1"/>
          </p:cNvPicPr>
          <p:nvPr/>
        </p:nvPicPr>
        <p:blipFill>
          <a:blip r:embed="rId11"/>
          <a:srcRect l="14572" t="982" r="50632" b="25368"/>
          <a:stretch>
            <a:fillRect/>
          </a:stretch>
        </p:blipFill>
        <p:spPr>
          <a:xfrm>
            <a:off x="11163300" y="97790"/>
            <a:ext cx="926465" cy="285750"/>
          </a:xfrm>
          <a:prstGeom prst="rect">
            <a:avLst/>
          </a:prstGeom>
        </p:spPr>
      </p:pic>
      <p:sp>
        <p:nvSpPr>
          <p:cNvPr id="2"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4</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顶角 23"/>
          <p:cNvSpPr/>
          <p:nvPr>
            <p:custDataLst>
              <p:tags r:id="rId3"/>
            </p:custDataLst>
          </p:nvPr>
        </p:nvSpPr>
        <p:spPr>
          <a:xfrm>
            <a:off x="312420" y="1411605"/>
            <a:ext cx="11453495" cy="393065"/>
          </a:xfrm>
          <a:prstGeom prst="round2SameRect">
            <a:avLst>
              <a:gd name="adj1" fmla="val 8434"/>
              <a:gd name="adj2" fmla="val 0"/>
            </a:avLst>
          </a:prstGeom>
          <a:gradFill flip="none" rotWithShape="1">
            <a:gsLst>
              <a:gs pos="0">
                <a:srgbClr val="133289"/>
              </a:gs>
              <a:gs pos="100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 name="文本框 1"/>
          <p:cNvSpPr txBox="1"/>
          <p:nvPr/>
        </p:nvSpPr>
        <p:spPr>
          <a:xfrm>
            <a:off x="577850" y="186690"/>
            <a:ext cx="3275330" cy="1076325"/>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03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有效性</a:t>
            </a:r>
            <a:endPar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a:p>
            <a:pPr algn="l"/>
            <a:endPar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9" name="组合 8"/>
          <p:cNvGrpSpPr/>
          <p:nvPr/>
        </p:nvGrpSpPr>
        <p:grpSpPr>
          <a:xfrm>
            <a:off x="-635" y="238760"/>
            <a:ext cx="508635" cy="491490"/>
            <a:chOff x="12708" y="2286"/>
            <a:chExt cx="3325" cy="1255"/>
          </a:xfrm>
        </p:grpSpPr>
        <p:sp>
          <p:nvSpPr>
            <p:cNvPr id="3" name="矩形 2"/>
            <p:cNvSpPr/>
            <p:nvPr userDrawn="1"/>
          </p:nvSpPr>
          <p:spPr>
            <a:xfrm rot="10800000">
              <a:off x="14900" y="2286"/>
              <a:ext cx="113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0800000">
              <a:off x="12708" y="2286"/>
              <a:ext cx="2349" cy="1255"/>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735956" y="2199612"/>
            <a:ext cx="6029960" cy="1630045"/>
          </a:xfrm>
          <a:prstGeom prst="rect">
            <a:avLst/>
          </a:prstGeom>
          <a:noFill/>
        </p:spPr>
        <p:txBody>
          <a:bodyPr wrap="square" rtlCol="0">
            <a:spAutoFit/>
          </a:bodyPr>
          <a:lstStyle/>
          <a:p>
            <a:pPr indent="0" algn="just" fontAlgn="auto">
              <a:lnSpc>
                <a:spcPts val="2000"/>
              </a:lnSpc>
            </a:pPr>
            <a:r>
              <a:rPr lang="zh-CN" altLang="en-US" sz="1200" b="1" dirty="0">
                <a:latin typeface="思源黑体 CN Bold" panose="020B0800000000000000" pitchFamily="34" charset="-122"/>
                <a:ea typeface="思源黑体 CN Bold" panose="020B0800000000000000" pitchFamily="34" charset="-122"/>
                <a:cs typeface="微软雅黑" panose="020B0503020204020204" pitchFamily="34" charset="-122"/>
              </a:rPr>
              <a:t>研究内容</a:t>
            </a:r>
            <a:r>
              <a:rPr lang="zh-CN" altLang="en-US" sz="1200" dirty="0">
                <a:latin typeface="思源黑体 CN Bold" panose="020B0800000000000000" pitchFamily="34" charset="-122"/>
                <a:ea typeface="思源黑体 CN Bold" panose="020B0800000000000000" pitchFamily="34" charset="-122"/>
                <a:cs typeface="微软雅黑" panose="020B0503020204020204" pitchFamily="34" charset="-122"/>
              </a:rPr>
              <a:t>：</a:t>
            </a:r>
            <a:r>
              <a:rPr lang="zh-CN" altLang="en-US" sz="1100" dirty="0">
                <a:ea typeface="思源黑体 CN Normal" panose="020B0400000000000000" pitchFamily="34" charset="-122"/>
              </a:rPr>
              <a:t>本研究搜索Pubmed (1966年至2010年11月）、OVID（1980年至2010年11月）、Embase（1910年至2010年11月）、科克伦库(1993年至2010年11月）、中风临床试验注册（2010年11月）和国家科学技术库数据库(1980年至2010年11月）包含了</a:t>
            </a:r>
            <a:r>
              <a:rPr lang="en-US" altLang="zh-CN" sz="1100" dirty="0">
                <a:ea typeface="思源黑体 CN Normal" panose="020B0400000000000000" pitchFamily="34" charset="-122"/>
              </a:rPr>
              <a:t>8</a:t>
            </a:r>
            <a:r>
              <a:rPr lang="zh-CN" altLang="en-US" sz="1100" dirty="0">
                <a:ea typeface="思源黑体 CN Normal" panose="020B0400000000000000" pitchFamily="34" charset="-122"/>
              </a:rPr>
              <a:t>项</a:t>
            </a:r>
            <a:r>
              <a:rPr lang="en-US" altLang="zh-CN" sz="1100" dirty="0">
                <a:ea typeface="思源黑体 CN Normal" panose="020B0400000000000000" pitchFamily="34" charset="-122"/>
              </a:rPr>
              <a:t>RCT</a:t>
            </a:r>
            <a:r>
              <a:rPr lang="zh-CN" altLang="en-US" sz="1100" dirty="0">
                <a:ea typeface="思源黑体 CN Normal" panose="020B0400000000000000" pitchFamily="34" charset="-122"/>
              </a:rPr>
              <a:t>研究，共</a:t>
            </a:r>
            <a:r>
              <a:rPr lang="en-US" altLang="zh-CN" sz="1100" dirty="0">
                <a:ea typeface="思源黑体 CN Normal" panose="020B0400000000000000" pitchFamily="34" charset="-122"/>
              </a:rPr>
              <a:t>1514</a:t>
            </a:r>
            <a:r>
              <a:rPr lang="zh-CN" altLang="en-US" sz="1100" dirty="0">
                <a:ea typeface="思源黑体 CN Normal" panose="020B0400000000000000" pitchFamily="34" charset="-122"/>
              </a:rPr>
              <a:t>名患者。</a:t>
            </a:r>
            <a:endParaRPr lang="zh-CN" altLang="en-US" sz="1100" dirty="0">
              <a:ea typeface="思源黑体 CN Normal" panose="020B0400000000000000" pitchFamily="34" charset="-122"/>
            </a:endParaRPr>
          </a:p>
          <a:p>
            <a:pPr indent="0" algn="just" fontAlgn="auto">
              <a:lnSpc>
                <a:spcPts val="2000"/>
              </a:lnSpc>
            </a:pPr>
            <a:r>
              <a:rPr lang="zh-CN" altLang="en-US" sz="1200" b="1" dirty="0">
                <a:latin typeface="思源黑体 CN Bold" panose="020B0800000000000000" pitchFamily="34" charset="-122"/>
                <a:ea typeface="思源黑体 CN Bold" panose="020B0800000000000000" pitchFamily="34" charset="-122"/>
                <a:cs typeface="微软雅黑" panose="020B0503020204020204" pitchFamily="34" charset="-122"/>
              </a:rPr>
              <a:t>研究结果</a:t>
            </a:r>
            <a:r>
              <a:rPr lang="zh-CN" altLang="en-US" sz="1200" dirty="0">
                <a:latin typeface="思源黑体 CN Bold" panose="020B0800000000000000" pitchFamily="34" charset="-122"/>
                <a:ea typeface="思源黑体 CN Bold" panose="020B0800000000000000" pitchFamily="34" charset="-122"/>
                <a:cs typeface="微软雅黑" panose="020B0503020204020204" pitchFamily="34" charset="-122"/>
              </a:rPr>
              <a:t>：</a:t>
            </a:r>
            <a:r>
              <a:rPr lang="zh-CN" altLang="en-US" sz="1100" dirty="0">
                <a:ea typeface="思源黑体 CN Normal" panose="020B0400000000000000" pitchFamily="34" charset="-122"/>
              </a:rPr>
              <a:t>与安慰组相比，尼莫地平可显著降低症状性脑血管痉挛和迟发性神经功能缺陷以及脑梗死的发生率，患者死亡率减少</a:t>
            </a:r>
            <a:r>
              <a:rPr lang="zh-CN" altLang="en-US" sz="1200" b="1" dirty="0">
                <a:solidFill>
                  <a:srgbClr val="C00000"/>
                </a:solidFill>
                <a:ea typeface="思源黑体 CN Normal" panose="020B0400000000000000" pitchFamily="34" charset="-122"/>
              </a:rPr>
              <a:t>74%</a:t>
            </a:r>
            <a:r>
              <a:rPr lang="zh-CN" altLang="en-US" sz="1100" dirty="0">
                <a:ea typeface="思源黑体 CN Normal" panose="020B0400000000000000" pitchFamily="34" charset="-122"/>
              </a:rPr>
              <a:t>，迟发性神经功能缺陷减少</a:t>
            </a:r>
            <a:r>
              <a:rPr lang="zh-CN" altLang="en-US" sz="1200" b="1" dirty="0">
                <a:solidFill>
                  <a:srgbClr val="C00000"/>
                </a:solidFill>
                <a:ea typeface="思源黑体 CN Normal" panose="020B0400000000000000" pitchFamily="34" charset="-122"/>
              </a:rPr>
              <a:t>38%</a:t>
            </a:r>
            <a:r>
              <a:rPr lang="zh-CN" altLang="en-US" sz="1100" dirty="0">
                <a:ea typeface="思源黑体 CN Normal" panose="020B0400000000000000" pitchFamily="34" charset="-122"/>
              </a:rPr>
              <a:t>，症状性脑血管痉挛发生率减少</a:t>
            </a:r>
            <a:r>
              <a:rPr lang="zh-CN" altLang="en-US" sz="1200" b="1" dirty="0">
                <a:solidFill>
                  <a:srgbClr val="C00000"/>
                </a:solidFill>
                <a:ea typeface="思源黑体 CN Normal" panose="020B0400000000000000" pitchFamily="34" charset="-122"/>
              </a:rPr>
              <a:t>46%</a:t>
            </a:r>
            <a:r>
              <a:rPr lang="zh-CN" altLang="en-US" sz="1100" dirty="0">
                <a:ea typeface="思源黑体 CN Normal" panose="020B0400000000000000" pitchFamily="34" charset="-122"/>
              </a:rPr>
              <a:t>，脑梗死发生率减少</a:t>
            </a:r>
            <a:r>
              <a:rPr lang="zh-CN" altLang="en-US" sz="1200" b="1" dirty="0">
                <a:solidFill>
                  <a:srgbClr val="C00000"/>
                </a:solidFill>
                <a:ea typeface="思源黑体 CN Normal" panose="020B0400000000000000" pitchFamily="34" charset="-122"/>
              </a:rPr>
              <a:t>48%</a:t>
            </a:r>
            <a:r>
              <a:rPr lang="zh-CN" altLang="en-US" sz="1100" dirty="0">
                <a:ea typeface="思源黑体 CN Normal" panose="020B0400000000000000" pitchFamily="34" charset="-122"/>
              </a:rPr>
              <a:t>，完全恢复率提高</a:t>
            </a:r>
            <a:r>
              <a:rPr lang="zh-CN" altLang="en-US" sz="1200" b="1" dirty="0">
                <a:solidFill>
                  <a:srgbClr val="C00000"/>
                </a:solidFill>
                <a:ea typeface="思源黑体 CN Normal" panose="020B0400000000000000" pitchFamily="34" charset="-122"/>
              </a:rPr>
              <a:t>64%</a:t>
            </a:r>
            <a:r>
              <a:rPr lang="zh-CN" altLang="en-US" sz="1100" dirty="0">
                <a:ea typeface="思源黑体 CN Normal" panose="020B0400000000000000" pitchFamily="34" charset="-122"/>
              </a:rPr>
              <a:t>。</a:t>
            </a:r>
            <a:endParaRPr lang="zh-CN" altLang="en-US" sz="1100" dirty="0">
              <a:ea typeface="思源黑体 CN Normal" panose="020B0400000000000000" pitchFamily="34" charset="-122"/>
            </a:endParaRPr>
          </a:p>
        </p:txBody>
      </p:sp>
      <p:sp>
        <p:nvSpPr>
          <p:cNvPr id="12" name="文本框 11"/>
          <p:cNvSpPr txBox="1"/>
          <p:nvPr/>
        </p:nvSpPr>
        <p:spPr>
          <a:xfrm>
            <a:off x="5735955" y="1894840"/>
            <a:ext cx="6536835" cy="260350"/>
          </a:xfrm>
          <a:prstGeom prst="rect">
            <a:avLst/>
          </a:prstGeom>
          <a:noFill/>
        </p:spPr>
        <p:txBody>
          <a:bodyPr wrap="square" rtlCol="0">
            <a:spAutoFit/>
          </a:bodyPr>
          <a:lstStyle/>
          <a:p>
            <a:pPr algn="l">
              <a:buClrTx/>
              <a:buSzTx/>
              <a:buFontTx/>
            </a:pPr>
            <a:r>
              <a:rPr lang="zh-CN" altLang="en-US" sz="1100" b="1" dirty="0">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一项评估尼莫地平对照安慰剂预防性使用治疗动脉瘤性蛛网膜下腔出血患者的有效性和安全性分析</a:t>
            </a:r>
            <a:r>
              <a:rPr lang="en-US" altLang="zh-CN" sz="1100" b="1" baseline="300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[1]</a:t>
            </a:r>
            <a:endParaRPr lang="en-US" altLang="zh-CN" sz="1100" b="1" baseline="30000" dirty="0">
              <a:latin typeface="思源黑体 CN Medium" panose="020B0600000000000000" pitchFamily="34" charset="-122"/>
              <a:ea typeface="思源黑体 CN Medium" panose="020B0600000000000000" pitchFamily="34" charset="-122"/>
              <a:cs typeface="Arial" panose="020B0604020202020204" pitchFamily="34" charset="0"/>
              <a:sym typeface="+mn-ea"/>
            </a:endParaRPr>
          </a:p>
        </p:txBody>
      </p:sp>
      <p:sp>
        <p:nvSpPr>
          <p:cNvPr id="16" name="矩形 15"/>
          <p:cNvSpPr/>
          <p:nvPr/>
        </p:nvSpPr>
        <p:spPr>
          <a:xfrm>
            <a:off x="323850" y="1967230"/>
            <a:ext cx="5326380" cy="1935480"/>
          </a:xfrm>
          <a:prstGeom prst="rect">
            <a:avLst/>
          </a:prstGeom>
          <a:noFill/>
        </p:spPr>
        <p:txBody>
          <a:bodyPr wrap="square" rtlCol="0">
            <a:noAutofit/>
          </a:bodyPr>
          <a:lstStyle/>
          <a:p>
            <a:endParaRPr lang="zh-CN" altLang="en-US" sz="900">
              <a:solidFill>
                <a:schemeClr val="tx1"/>
              </a:solidFill>
              <a:ea typeface="思源黑体 CN Normal" panose="020B0400000000000000" pitchFamily="34" charset="-122"/>
            </a:endParaRPr>
          </a:p>
        </p:txBody>
      </p:sp>
      <p:graphicFrame>
        <p:nvGraphicFramePr>
          <p:cNvPr id="13" name="图表 12"/>
          <p:cNvGraphicFramePr/>
          <p:nvPr>
            <p:custDataLst>
              <p:tags r:id="rId4"/>
            </p:custDataLst>
          </p:nvPr>
        </p:nvGraphicFramePr>
        <p:xfrm>
          <a:off x="323215" y="2308225"/>
          <a:ext cx="4860925" cy="1455420"/>
        </p:xfrm>
        <a:graphic>
          <a:graphicData uri="http://schemas.openxmlformats.org/drawingml/2006/chart">
            <c:chart xmlns:c="http://schemas.openxmlformats.org/drawingml/2006/chart" xmlns:r="http://schemas.openxmlformats.org/officeDocument/2006/relationships" r:id="rId1"/>
          </a:graphicData>
        </a:graphic>
      </p:graphicFrame>
      <p:sp>
        <p:nvSpPr>
          <p:cNvPr id="18" name="文本框 17"/>
          <p:cNvSpPr txBox="1"/>
          <p:nvPr/>
        </p:nvSpPr>
        <p:spPr>
          <a:xfrm>
            <a:off x="1134745" y="2078990"/>
            <a:ext cx="668020" cy="245110"/>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a:t>死亡率</a:t>
            </a:r>
            <a:endParaRPr lang="zh-CN" altLang="en-US"/>
          </a:p>
        </p:txBody>
      </p:sp>
      <p:sp>
        <p:nvSpPr>
          <p:cNvPr id="22" name="文本框 21"/>
          <p:cNvSpPr txBox="1"/>
          <p:nvPr>
            <p:custDataLst>
              <p:tags r:id="rId5"/>
            </p:custDataLst>
          </p:nvPr>
        </p:nvSpPr>
        <p:spPr>
          <a:xfrm>
            <a:off x="2052955" y="2040890"/>
            <a:ext cx="1017905" cy="245110"/>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a:t>脑梗死亡率</a:t>
            </a:r>
            <a:endParaRPr lang="zh-CN" altLang="en-US"/>
          </a:p>
        </p:txBody>
      </p:sp>
      <p:sp>
        <p:nvSpPr>
          <p:cNvPr id="31" name="文本框 30"/>
          <p:cNvSpPr txBox="1"/>
          <p:nvPr>
            <p:custDataLst>
              <p:tags r:id="rId6"/>
            </p:custDataLst>
          </p:nvPr>
        </p:nvSpPr>
        <p:spPr>
          <a:xfrm>
            <a:off x="3242946" y="1987231"/>
            <a:ext cx="964564" cy="523875"/>
          </a:xfrm>
          <a:prstGeom prst="rect">
            <a:avLst/>
          </a:prstGeom>
          <a:noFill/>
        </p:spPr>
        <p:txBody>
          <a:bodyPr wrap="square" rtlCol="0">
            <a:noAutofit/>
          </a:bodyPr>
          <a:lstStyle/>
          <a:p>
            <a:r>
              <a:rPr lang="zh-CN" altLang="en-US" sz="900" dirty="0">
                <a:ea typeface="思源黑体 CN Normal" panose="020B0400000000000000" pitchFamily="34" charset="-122"/>
              </a:rPr>
              <a:t>迟发性神经功能缺陷减少</a:t>
            </a:r>
            <a:endParaRPr lang="zh-CN" altLang="en-US" sz="900" dirty="0">
              <a:ea typeface="思源黑体 CN Normal" panose="020B0400000000000000" pitchFamily="34" charset="-122"/>
            </a:endParaRPr>
          </a:p>
        </p:txBody>
      </p:sp>
      <p:sp>
        <p:nvSpPr>
          <p:cNvPr id="32" name="文本框 31"/>
          <p:cNvSpPr txBox="1"/>
          <p:nvPr>
            <p:custDataLst>
              <p:tags r:id="rId7"/>
            </p:custDataLst>
          </p:nvPr>
        </p:nvSpPr>
        <p:spPr>
          <a:xfrm>
            <a:off x="4293235" y="1982470"/>
            <a:ext cx="671195" cy="369332"/>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dirty="0">
                <a:sym typeface="+mn-ea"/>
              </a:rPr>
              <a:t>症状性脑血管痉挛</a:t>
            </a:r>
            <a:endParaRPr lang="zh-CN" altLang="en-US" dirty="0">
              <a:sym typeface="+mn-ea"/>
            </a:endParaRPr>
          </a:p>
        </p:txBody>
      </p:sp>
      <p:sp>
        <p:nvSpPr>
          <p:cNvPr id="24" name="文本框 23"/>
          <p:cNvSpPr txBox="1"/>
          <p:nvPr/>
        </p:nvSpPr>
        <p:spPr>
          <a:xfrm>
            <a:off x="1134745" y="3360208"/>
            <a:ext cx="668020" cy="276999"/>
          </a:xfrm>
          <a:prstGeom prst="rect">
            <a:avLst/>
          </a:prstGeom>
          <a:noFill/>
        </p:spPr>
        <p:txBody>
          <a:bodyPr wrap="square" rtlCol="0">
            <a:spAutoFit/>
          </a:bodyPr>
          <a:lstStyle>
            <a:defPPr>
              <a:defRPr lang="zh-CN"/>
            </a:defPPr>
            <a:lvl1pPr>
              <a:defRPr sz="1400">
                <a:latin typeface="思源黑体 CN Bold" panose="020B0800000000000000" pitchFamily="34" charset="-122"/>
                <a:ea typeface="思源黑体 CN Bold" panose="020B0800000000000000" pitchFamily="34" charset="-122"/>
              </a:defRPr>
            </a:lvl1pPr>
          </a:lstStyle>
          <a:p>
            <a:r>
              <a:rPr lang="en-US" altLang="zh-CN" sz="1200" dirty="0"/>
              <a:t>-74%</a:t>
            </a:r>
            <a:endParaRPr lang="en-US" altLang="zh-CN" sz="1200" dirty="0"/>
          </a:p>
        </p:txBody>
      </p:sp>
      <p:sp>
        <p:nvSpPr>
          <p:cNvPr id="35" name="文本框 34"/>
          <p:cNvSpPr txBox="1"/>
          <p:nvPr>
            <p:custDataLst>
              <p:tags r:id="rId8"/>
            </p:custDataLst>
          </p:nvPr>
        </p:nvSpPr>
        <p:spPr>
          <a:xfrm>
            <a:off x="2237105" y="2981325"/>
            <a:ext cx="730885" cy="275590"/>
          </a:xfrm>
          <a:prstGeom prst="rect">
            <a:avLst/>
          </a:prstGeom>
          <a:noFill/>
        </p:spPr>
        <p:txBody>
          <a:bodyPr wrap="square" rtlCol="0">
            <a:spAutoFit/>
          </a:bodyPr>
          <a:lstStyle>
            <a:defPPr>
              <a:defRPr lang="zh-CN"/>
            </a:defPPr>
            <a:lvl1pPr>
              <a:defRPr sz="1200">
                <a:latin typeface="思源黑体 CN Bold" panose="020B0800000000000000" pitchFamily="34" charset="-122"/>
                <a:ea typeface="思源黑体 CN Bold" panose="020B0800000000000000" pitchFamily="34" charset="-122"/>
              </a:defRPr>
            </a:lvl1pPr>
          </a:lstStyle>
          <a:p>
            <a:r>
              <a:rPr lang="en-US" altLang="zh-CN"/>
              <a:t>-48%</a:t>
            </a:r>
            <a:endParaRPr lang="en-US" altLang="zh-CN"/>
          </a:p>
        </p:txBody>
      </p:sp>
      <p:sp>
        <p:nvSpPr>
          <p:cNvPr id="25" name="文本框 24"/>
          <p:cNvSpPr txBox="1"/>
          <p:nvPr>
            <p:custDataLst>
              <p:tags r:id="rId9"/>
            </p:custDataLst>
          </p:nvPr>
        </p:nvSpPr>
        <p:spPr>
          <a:xfrm>
            <a:off x="3242945" y="3046730"/>
            <a:ext cx="683895" cy="275590"/>
          </a:xfrm>
          <a:prstGeom prst="rect">
            <a:avLst/>
          </a:prstGeom>
          <a:noFill/>
        </p:spPr>
        <p:txBody>
          <a:bodyPr wrap="square" rtlCol="0">
            <a:spAutoFit/>
          </a:bodyPr>
          <a:lstStyle>
            <a:defPPr>
              <a:defRPr lang="zh-CN"/>
            </a:defPPr>
            <a:lvl1pPr>
              <a:defRPr sz="1200">
                <a:latin typeface="思源黑体 CN Bold" panose="020B0800000000000000" pitchFamily="34" charset="-122"/>
                <a:ea typeface="思源黑体 CN Bold" panose="020B0800000000000000" pitchFamily="34" charset="-122"/>
              </a:defRPr>
            </a:lvl1pPr>
          </a:lstStyle>
          <a:p>
            <a:r>
              <a:rPr lang="en-US" altLang="zh-CN" dirty="0"/>
              <a:t>-46%</a:t>
            </a:r>
            <a:endParaRPr lang="en-US" altLang="zh-CN" dirty="0"/>
          </a:p>
        </p:txBody>
      </p:sp>
      <p:sp>
        <p:nvSpPr>
          <p:cNvPr id="37" name="文本框 36"/>
          <p:cNvSpPr txBox="1"/>
          <p:nvPr>
            <p:custDataLst>
              <p:tags r:id="rId10"/>
            </p:custDataLst>
          </p:nvPr>
        </p:nvSpPr>
        <p:spPr>
          <a:xfrm>
            <a:off x="4318635" y="2958465"/>
            <a:ext cx="645795" cy="275590"/>
          </a:xfrm>
          <a:prstGeom prst="rect">
            <a:avLst/>
          </a:prstGeom>
          <a:noFill/>
        </p:spPr>
        <p:txBody>
          <a:bodyPr wrap="square" rtlCol="0">
            <a:spAutoFit/>
          </a:bodyPr>
          <a:lstStyle>
            <a:defPPr>
              <a:defRPr lang="zh-CN"/>
            </a:defPPr>
            <a:lvl1pPr>
              <a:defRPr sz="1200">
                <a:latin typeface="思源黑体 CN Bold" panose="020B0800000000000000" pitchFamily="34" charset="-122"/>
                <a:ea typeface="思源黑体 CN Bold" panose="020B0800000000000000" pitchFamily="34" charset="-122"/>
              </a:defRPr>
            </a:lvl1pPr>
          </a:lstStyle>
          <a:p>
            <a:r>
              <a:rPr lang="en-US" altLang="zh-CN" dirty="0"/>
              <a:t>-38%</a:t>
            </a:r>
            <a:endParaRPr lang="en-US" altLang="zh-CN" dirty="0"/>
          </a:p>
        </p:txBody>
      </p:sp>
      <p:grpSp>
        <p:nvGrpSpPr>
          <p:cNvPr id="5" name="组合 4"/>
          <p:cNvGrpSpPr/>
          <p:nvPr/>
        </p:nvGrpSpPr>
        <p:grpSpPr>
          <a:xfrm>
            <a:off x="459105" y="2332355"/>
            <a:ext cx="404495" cy="1504950"/>
            <a:chOff x="821" y="3659"/>
            <a:chExt cx="637" cy="2370"/>
          </a:xfrm>
        </p:grpSpPr>
        <p:sp>
          <p:nvSpPr>
            <p:cNvPr id="39" name="文本框 38"/>
            <p:cNvSpPr txBox="1"/>
            <p:nvPr/>
          </p:nvSpPr>
          <p:spPr>
            <a:xfrm>
              <a:off x="978" y="3659"/>
              <a:ext cx="423" cy="336"/>
            </a:xfrm>
            <a:prstGeom prst="rect">
              <a:avLst/>
            </a:prstGeom>
            <a:solidFill>
              <a:schemeClr val="bg1"/>
            </a:solidFill>
          </p:spPr>
          <p:txBody>
            <a:bodyPr wrap="square" rtlCol="0">
              <a:noAutofit/>
            </a:bodyPr>
            <a:lstStyle/>
            <a:p>
              <a:r>
                <a:rPr lang="en-US" altLang="zh-CN" sz="700">
                  <a:latin typeface="微软雅黑" panose="020B0503020204020204" pitchFamily="34" charset="-122"/>
                  <a:ea typeface="微软雅黑" panose="020B0503020204020204" pitchFamily="34" charset="-122"/>
                </a:rPr>
                <a:t>0</a:t>
              </a:r>
              <a:endParaRPr lang="en-US" altLang="zh-CN" sz="700">
                <a:latin typeface="微软雅黑" panose="020B0503020204020204" pitchFamily="34" charset="-122"/>
                <a:ea typeface="微软雅黑" panose="020B0503020204020204" pitchFamily="34" charset="-122"/>
              </a:endParaRPr>
            </a:p>
          </p:txBody>
        </p:sp>
        <p:sp>
          <p:nvSpPr>
            <p:cNvPr id="40" name="文本框 39"/>
            <p:cNvSpPr txBox="1"/>
            <p:nvPr>
              <p:custDataLst>
                <p:tags r:id="rId11"/>
              </p:custDataLst>
            </p:nvPr>
          </p:nvSpPr>
          <p:spPr>
            <a:xfrm>
              <a:off x="828" y="4047"/>
              <a:ext cx="630" cy="336"/>
            </a:xfrm>
            <a:prstGeom prst="rect">
              <a:avLst/>
            </a:prstGeom>
            <a:solidFill>
              <a:schemeClr val="bg1"/>
            </a:solidFill>
          </p:spPr>
          <p:txBody>
            <a:bodyPr wrap="square" rtlCol="0">
              <a:noAutofit/>
            </a:bodyPr>
            <a:lstStyle/>
            <a:p>
              <a:r>
                <a:rPr lang="en-US" altLang="zh-CN" sz="700">
                  <a:latin typeface="微软雅黑" panose="020B0503020204020204" pitchFamily="34" charset="-122"/>
                  <a:ea typeface="微软雅黑" panose="020B0503020204020204" pitchFamily="34" charset="-122"/>
                </a:rPr>
                <a:t>-0.2</a:t>
              </a:r>
              <a:endParaRPr lang="en-US" altLang="zh-CN" sz="700">
                <a:latin typeface="微软雅黑" panose="020B0503020204020204" pitchFamily="34" charset="-122"/>
                <a:ea typeface="微软雅黑" panose="020B0503020204020204" pitchFamily="34" charset="-122"/>
              </a:endParaRPr>
            </a:p>
          </p:txBody>
        </p:sp>
        <p:sp>
          <p:nvSpPr>
            <p:cNvPr id="41" name="文本框 40"/>
            <p:cNvSpPr txBox="1"/>
            <p:nvPr>
              <p:custDataLst>
                <p:tags r:id="rId12"/>
              </p:custDataLst>
            </p:nvPr>
          </p:nvSpPr>
          <p:spPr>
            <a:xfrm>
              <a:off x="828" y="4478"/>
              <a:ext cx="630" cy="336"/>
            </a:xfrm>
            <a:prstGeom prst="rect">
              <a:avLst/>
            </a:prstGeom>
            <a:solidFill>
              <a:schemeClr val="bg1"/>
            </a:solidFill>
          </p:spPr>
          <p:txBody>
            <a:bodyPr wrap="square" rtlCol="0">
              <a:noAutofit/>
            </a:bodyPr>
            <a:lstStyle/>
            <a:p>
              <a:r>
                <a:rPr lang="en-US" altLang="zh-CN" sz="700">
                  <a:latin typeface="微软雅黑" panose="020B0503020204020204" pitchFamily="34" charset="-122"/>
                  <a:ea typeface="微软雅黑" panose="020B0503020204020204" pitchFamily="34" charset="-122"/>
                </a:rPr>
                <a:t>-0.4</a:t>
              </a:r>
              <a:endParaRPr lang="en-US" altLang="zh-CN" sz="700">
                <a:latin typeface="微软雅黑" panose="020B0503020204020204" pitchFamily="34" charset="-122"/>
                <a:ea typeface="微软雅黑" panose="020B0503020204020204" pitchFamily="34" charset="-122"/>
              </a:endParaRPr>
            </a:p>
          </p:txBody>
        </p:sp>
        <p:sp>
          <p:nvSpPr>
            <p:cNvPr id="42" name="文本框 41"/>
            <p:cNvSpPr txBox="1"/>
            <p:nvPr>
              <p:custDataLst>
                <p:tags r:id="rId13"/>
              </p:custDataLst>
            </p:nvPr>
          </p:nvSpPr>
          <p:spPr>
            <a:xfrm>
              <a:off x="821" y="4883"/>
              <a:ext cx="630" cy="336"/>
            </a:xfrm>
            <a:prstGeom prst="rect">
              <a:avLst/>
            </a:prstGeom>
            <a:solidFill>
              <a:schemeClr val="bg1"/>
            </a:solidFill>
          </p:spPr>
          <p:txBody>
            <a:bodyPr wrap="square" rtlCol="0">
              <a:noAutofit/>
            </a:bodyPr>
            <a:lstStyle/>
            <a:p>
              <a:r>
                <a:rPr lang="en-US" altLang="zh-CN" sz="700">
                  <a:latin typeface="微软雅黑" panose="020B0503020204020204" pitchFamily="34" charset="-122"/>
                  <a:ea typeface="微软雅黑" panose="020B0503020204020204" pitchFamily="34" charset="-122"/>
                </a:rPr>
                <a:t>-0.6</a:t>
              </a:r>
              <a:endParaRPr lang="en-US" altLang="zh-CN" sz="700">
                <a:latin typeface="微软雅黑" panose="020B0503020204020204" pitchFamily="34" charset="-122"/>
                <a:ea typeface="微软雅黑" panose="020B0503020204020204" pitchFamily="34" charset="-122"/>
              </a:endParaRPr>
            </a:p>
          </p:txBody>
        </p:sp>
        <p:sp>
          <p:nvSpPr>
            <p:cNvPr id="43" name="文本框 42"/>
            <p:cNvSpPr txBox="1"/>
            <p:nvPr>
              <p:custDataLst>
                <p:tags r:id="rId14"/>
              </p:custDataLst>
            </p:nvPr>
          </p:nvSpPr>
          <p:spPr>
            <a:xfrm>
              <a:off x="827" y="5288"/>
              <a:ext cx="630" cy="336"/>
            </a:xfrm>
            <a:prstGeom prst="rect">
              <a:avLst/>
            </a:prstGeom>
            <a:solidFill>
              <a:schemeClr val="bg1"/>
            </a:solidFill>
          </p:spPr>
          <p:txBody>
            <a:bodyPr wrap="square" rtlCol="0">
              <a:noAutofit/>
            </a:bodyPr>
            <a:lstStyle/>
            <a:p>
              <a:r>
                <a:rPr lang="en-US" altLang="zh-CN" sz="700">
                  <a:latin typeface="微软雅黑" panose="020B0503020204020204" pitchFamily="34" charset="-122"/>
                  <a:ea typeface="微软雅黑" panose="020B0503020204020204" pitchFamily="34" charset="-122"/>
                </a:rPr>
                <a:t>-0.8</a:t>
              </a:r>
              <a:endParaRPr lang="en-US" altLang="zh-CN" sz="700">
                <a:latin typeface="微软雅黑" panose="020B0503020204020204" pitchFamily="34" charset="-122"/>
                <a:ea typeface="微软雅黑" panose="020B0503020204020204" pitchFamily="34" charset="-122"/>
              </a:endParaRPr>
            </a:p>
          </p:txBody>
        </p:sp>
        <p:sp>
          <p:nvSpPr>
            <p:cNvPr id="44" name="文本框 43"/>
            <p:cNvSpPr txBox="1"/>
            <p:nvPr>
              <p:custDataLst>
                <p:tags r:id="rId15"/>
              </p:custDataLst>
            </p:nvPr>
          </p:nvSpPr>
          <p:spPr>
            <a:xfrm>
              <a:off x="878" y="5693"/>
              <a:ext cx="573" cy="336"/>
            </a:xfrm>
            <a:prstGeom prst="rect">
              <a:avLst/>
            </a:prstGeom>
            <a:solidFill>
              <a:schemeClr val="bg1"/>
            </a:solidFill>
          </p:spPr>
          <p:txBody>
            <a:bodyPr wrap="square" rtlCol="0">
              <a:noAutofit/>
            </a:bodyPr>
            <a:lstStyle/>
            <a:p>
              <a:r>
                <a:rPr lang="en-US" altLang="zh-CN" sz="700">
                  <a:latin typeface="微软雅黑" panose="020B0503020204020204" pitchFamily="34" charset="-122"/>
                  <a:ea typeface="微软雅黑" panose="020B0503020204020204" pitchFamily="34" charset="-122"/>
                </a:rPr>
                <a:t>-1</a:t>
              </a:r>
              <a:endParaRPr lang="en-US" altLang="zh-CN" sz="700">
                <a:latin typeface="微软雅黑" panose="020B0503020204020204" pitchFamily="34" charset="-122"/>
                <a:ea typeface="微软雅黑" panose="020B0503020204020204" pitchFamily="34" charset="-122"/>
              </a:endParaRPr>
            </a:p>
          </p:txBody>
        </p:sp>
      </p:grpSp>
      <p:sp>
        <p:nvSpPr>
          <p:cNvPr id="45" name="文本框 44"/>
          <p:cNvSpPr txBox="1"/>
          <p:nvPr>
            <p:custDataLst>
              <p:tags r:id="rId16"/>
            </p:custDataLst>
          </p:nvPr>
        </p:nvSpPr>
        <p:spPr>
          <a:xfrm>
            <a:off x="444500" y="1353185"/>
            <a:ext cx="5412740" cy="483235"/>
          </a:xfrm>
          <a:prstGeom prst="rect">
            <a:avLst/>
          </a:prstGeom>
          <a:solidFill>
            <a:srgbClr val="000000">
              <a:alpha val="0"/>
            </a:srgbClr>
          </a:solidFill>
        </p:spPr>
        <p:txBody>
          <a:bodyPr wrap="square" rtlCol="0">
            <a:spAutoFit/>
          </a:bodyPr>
          <a:lstStyle/>
          <a:p>
            <a:pPr algn="l">
              <a:lnSpc>
                <a:spcPct val="150000"/>
              </a:lnSpc>
            </a:pPr>
            <a:r>
              <a:rPr lang="en-US" altLang="zh-CN"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Meta</a:t>
            </a:r>
            <a:r>
              <a:rPr lang="zh-CN" altLang="en-US"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分析</a:t>
            </a:r>
            <a:r>
              <a:rPr lang="en-US" altLang="zh-CN" sz="1700" b="1" baseline="30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1</a:t>
            </a:r>
            <a:r>
              <a:rPr lang="zh-CN" altLang="en-US"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显示尼莫地平能降低患者死亡率</a:t>
            </a:r>
            <a:r>
              <a:rPr lang="en-US" altLang="zh-CN"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74%</a:t>
            </a:r>
            <a:endParaRPr lang="en-US" altLang="zh-CN" sz="1700" b="1" baseline="30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1" name="文本框 10"/>
          <p:cNvSpPr txBox="1"/>
          <p:nvPr/>
        </p:nvSpPr>
        <p:spPr>
          <a:xfrm>
            <a:off x="0" y="6428105"/>
            <a:ext cx="6096000" cy="213995"/>
          </a:xfrm>
          <a:prstGeom prst="rect">
            <a:avLst/>
          </a:prstGeom>
          <a:noFill/>
        </p:spPr>
        <p:txBody>
          <a:bodyPr wrap="square" rtlCol="0" anchor="t">
            <a:spAutoFit/>
          </a:bodyPr>
          <a:lstStyle/>
          <a:p>
            <a:pPr algn="l">
              <a:buClrTx/>
              <a:buSzTx/>
              <a:buNone/>
            </a:pPr>
            <a:r>
              <a:rPr lang="zh-CN" altLang="en-US" sz="800">
                <a:latin typeface="思源黑体 CN ExtraLight" panose="020B0200000000000000" charset="-122"/>
                <a:ea typeface="思源黑体 CN ExtraLight" panose="020B0200000000000000" charset="-122"/>
                <a:sym typeface="+mn-ea"/>
              </a:rPr>
              <a:t>[1]</a:t>
            </a:r>
            <a:r>
              <a:rPr lang="en-US" altLang="zh-CN" sz="800">
                <a:latin typeface="思源黑体 CN ExtraLight" panose="020B0200000000000000" charset="-122"/>
                <a:ea typeface="思源黑体 CN ExtraLight" panose="020B0200000000000000" charset="-122"/>
                <a:sym typeface="+mn-ea"/>
              </a:rPr>
              <a:t>.</a:t>
            </a:r>
            <a:r>
              <a:rPr lang="zh-CN" altLang="en-US" sz="800">
                <a:latin typeface="思源黑体 CN ExtraLight" panose="020B0200000000000000" charset="-122"/>
                <a:ea typeface="思源黑体 CN ExtraLight" panose="020B0200000000000000" charset="-122"/>
                <a:sym typeface="+mn-ea"/>
              </a:rPr>
              <a:t>Guang Jian Liu, et al. CNS Neurol Disord Drug Targets. 2011. 10(7):834-44.</a:t>
            </a:r>
            <a:endParaRPr lang="zh-CN" altLang="en-US" sz="800">
              <a:latin typeface="思源黑体 CN ExtraLight" panose="020B0200000000000000" charset="-122"/>
              <a:ea typeface="思源黑体 CN ExtraLight" panose="020B0200000000000000" charset="-122"/>
              <a:sym typeface="+mn-ea"/>
            </a:endParaRPr>
          </a:p>
        </p:txBody>
      </p:sp>
      <p:sp>
        <p:nvSpPr>
          <p:cNvPr id="19" name="矩形: 圆顶角 23"/>
          <p:cNvSpPr/>
          <p:nvPr>
            <p:custDataLst>
              <p:tags r:id="rId17"/>
            </p:custDataLst>
          </p:nvPr>
        </p:nvSpPr>
        <p:spPr>
          <a:xfrm>
            <a:off x="312420" y="4067810"/>
            <a:ext cx="11453495" cy="393065"/>
          </a:xfrm>
          <a:prstGeom prst="round2SameRect">
            <a:avLst>
              <a:gd name="adj1" fmla="val 8434"/>
              <a:gd name="adj2" fmla="val 0"/>
            </a:avLst>
          </a:prstGeom>
          <a:gradFill flip="none" rotWithShape="1">
            <a:gsLst>
              <a:gs pos="0">
                <a:srgbClr val="133289"/>
              </a:gs>
              <a:gs pos="97000">
                <a:srgbClr val="0075C1"/>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4" name="文本框 33"/>
          <p:cNvSpPr txBox="1"/>
          <p:nvPr>
            <p:custDataLst>
              <p:tags r:id="rId18"/>
            </p:custDataLst>
          </p:nvPr>
        </p:nvSpPr>
        <p:spPr>
          <a:xfrm>
            <a:off x="109537" y="4014796"/>
            <a:ext cx="7830185" cy="483235"/>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150000"/>
              </a:lnSpc>
            </a:pPr>
            <a:r>
              <a:rPr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Meta分析</a:t>
            </a:r>
            <a:r>
              <a:rPr lang="en-US" sz="1700" b="1" baseline="30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2</a:t>
            </a:r>
            <a:r>
              <a:rPr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rPr>
              <a:t>显示</a:t>
            </a:r>
            <a:r>
              <a:rPr lang="en-US" altLang="zh-CN"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SAH</a:t>
            </a:r>
            <a:r>
              <a:rPr lang="zh-CN" altLang="en-US" sz="1700" b="1"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患者全程口服尼莫地平比序贯疗法更能改善患者预后</a:t>
            </a:r>
            <a:endParaRPr lang="zh-CN" altLang="en-US" sz="1700" b="1" baseline="300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sp>
        <p:nvSpPr>
          <p:cNvPr id="36" name="文本框 35"/>
          <p:cNvSpPr txBox="1"/>
          <p:nvPr/>
        </p:nvSpPr>
        <p:spPr>
          <a:xfrm>
            <a:off x="5767070" y="4505297"/>
            <a:ext cx="5653405" cy="434975"/>
          </a:xfrm>
          <a:prstGeom prst="rect">
            <a:avLst/>
          </a:prstGeom>
          <a:noFill/>
        </p:spPr>
        <p:txBody>
          <a:bodyPr wrap="square" rtlCol="0">
            <a:noAutofit/>
          </a:bodyPr>
          <a:lstStyle/>
          <a:p>
            <a:pPr indent="0" algn="just" fontAlgn="auto">
              <a:lnSpc>
                <a:spcPct val="150000"/>
              </a:lnSpc>
            </a:pPr>
            <a:r>
              <a:rPr lang="zh-CN" altLang="en-US" sz="1200" b="1" dirty="0">
                <a:latin typeface="思源黑体 CN Bold" panose="020B0800000000000000" pitchFamily="34" charset="-122"/>
                <a:ea typeface="思源黑体 CN Bold" panose="020B0800000000000000" pitchFamily="34" charset="-122"/>
                <a:cs typeface="思源黑体 CN Bold" panose="020B0800000000000000" pitchFamily="34" charset="-122"/>
              </a:rPr>
              <a:t>一项评估钙拮抗剂是否能改善动脉瘤性蛛网膜下腔出血患者的预后荟萃分析</a:t>
            </a:r>
            <a:r>
              <a:rPr lang="en-US" altLang="zh-CN" sz="1200" b="1" baseline="300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[2]</a:t>
            </a:r>
            <a:endParaRPr lang="en-US" altLang="zh-CN" sz="1200" b="1" baseline="30000" dirty="0">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8" name="文本框 37"/>
          <p:cNvSpPr txBox="1"/>
          <p:nvPr/>
        </p:nvSpPr>
        <p:spPr>
          <a:xfrm>
            <a:off x="5767070" y="4854559"/>
            <a:ext cx="6095999" cy="1381084"/>
          </a:xfrm>
          <a:prstGeom prst="rect">
            <a:avLst/>
          </a:prstGeom>
          <a:noFill/>
        </p:spPr>
        <p:txBody>
          <a:bodyPr wrap="square" rtlCol="0">
            <a:spAutoFit/>
          </a:bodyPr>
          <a:lstStyle/>
          <a:p>
            <a:pPr algn="just" fontAlgn="auto">
              <a:lnSpc>
                <a:spcPct val="150000"/>
              </a:lnSpc>
              <a:buClrTx/>
              <a:buSzTx/>
              <a:buNone/>
            </a:pPr>
            <a:r>
              <a:rPr lang="zh-CN" altLang="en-US" sz="12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研究</a:t>
            </a:r>
            <a:r>
              <a:rPr lang="zh-CN" altLang="en-US" sz="1200" b="1"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内容</a:t>
            </a:r>
            <a:r>
              <a:rPr lang="zh-CN" altLang="en-US" sz="12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a:t>
            </a:r>
            <a:r>
              <a:rPr lang="zh-CN" altLang="en-US" sz="1100" dirty="0">
                <a:ea typeface="思源黑体 CN Normal" panose="020B0400000000000000" pitchFamily="34" charset="-122"/>
                <a:sym typeface="+mn-ea"/>
              </a:rPr>
              <a:t>本研究搜索Cochrane中风组试验登记册（2006年4月）、MEDLINE（1966年至2006年3月）、EMBASE（1980年至2006年3月）、两份俄罗斯期刊（1990年至2003年），包含了3361例患者的16项RCT研究。</a:t>
            </a:r>
            <a:endParaRPr lang="zh-CN" altLang="en-US" sz="1100" dirty="0">
              <a:ea typeface="思源黑体 CN Normal" panose="020B0400000000000000" pitchFamily="34" charset="-122"/>
            </a:endParaRPr>
          </a:p>
          <a:p>
            <a:pPr algn="just" fontAlgn="auto">
              <a:lnSpc>
                <a:spcPct val="150000"/>
              </a:lnSpc>
              <a:buClrTx/>
              <a:buSzTx/>
              <a:buNone/>
            </a:pPr>
            <a:r>
              <a:rPr lang="zh-CN" altLang="en-US" sz="1200" b="1"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研究结果</a:t>
            </a:r>
            <a:r>
              <a:rPr lang="zh-CN" altLang="en-US" sz="1200" dirty="0">
                <a:latin typeface="思源黑体 CN Bold" panose="020B0800000000000000" pitchFamily="34" charset="-122"/>
                <a:ea typeface="思源黑体 CN Bold" panose="020B0800000000000000" pitchFamily="34" charset="-122"/>
                <a:cs typeface="微软雅黑" panose="020B0503020204020204" pitchFamily="34" charset="-122"/>
                <a:sym typeface="+mn-ea"/>
              </a:rPr>
              <a:t>：</a:t>
            </a:r>
            <a:r>
              <a:rPr lang="zh-CN" altLang="en-US" sz="1100" dirty="0">
                <a:ea typeface="思源黑体 CN Normal" panose="020B0400000000000000" pitchFamily="34" charset="-122"/>
                <a:sym typeface="+mn-ea"/>
              </a:rPr>
              <a:t>其中口服</a:t>
            </a:r>
            <a:r>
              <a:rPr lang="zh-CN" altLang="en-US" sz="1200" b="1" dirty="0">
                <a:solidFill>
                  <a:srgbClr val="C00000"/>
                </a:solidFill>
                <a:ea typeface="思源黑体 CN Normal" panose="020B0400000000000000" pitchFamily="34" charset="-122"/>
                <a:sym typeface="+mn-ea"/>
              </a:rPr>
              <a:t>尼莫地平在组间改善最显著</a:t>
            </a:r>
            <a:r>
              <a:rPr lang="zh-CN" altLang="en-US" sz="1100" dirty="0">
                <a:ea typeface="思源黑体 CN Normal" panose="020B0400000000000000" pitchFamily="34" charset="-122"/>
                <a:sym typeface="+mn-ea"/>
              </a:rPr>
              <a:t>（RR=0.67, 95% CI 0.55-0.82）。口服尼莫地平（</a:t>
            </a:r>
            <a:r>
              <a:rPr lang="zh-CN" altLang="en-US" sz="1100" b="1" dirty="0">
                <a:solidFill>
                  <a:srgbClr val="C00000"/>
                </a:solidFill>
                <a:ea typeface="思源黑体 CN Normal" panose="020B0400000000000000" pitchFamily="34" charset="-122"/>
                <a:sym typeface="+mn-ea"/>
              </a:rPr>
              <a:t>RR=0.67</a:t>
            </a:r>
            <a:r>
              <a:rPr lang="zh-CN" altLang="en-US" sz="1100" dirty="0">
                <a:ea typeface="思源黑体 CN Normal" panose="020B0400000000000000" pitchFamily="34" charset="-122"/>
                <a:sym typeface="+mn-ea"/>
              </a:rPr>
              <a:t>, 95% CI 0.55-0.82）比静注后口服尼莫地平（</a:t>
            </a:r>
            <a:r>
              <a:rPr lang="zh-CN" altLang="en-US" sz="1100" b="1" dirty="0">
                <a:solidFill>
                  <a:srgbClr val="C00000"/>
                </a:solidFill>
                <a:ea typeface="思源黑体 CN Normal" panose="020B0400000000000000" pitchFamily="34" charset="-122"/>
                <a:sym typeface="+mn-ea"/>
              </a:rPr>
              <a:t>RR=0.85</a:t>
            </a:r>
            <a:r>
              <a:rPr lang="zh-CN" altLang="en-US" sz="1100" dirty="0">
                <a:ea typeface="思源黑体 CN Normal" panose="020B0400000000000000" pitchFamily="34" charset="-122"/>
                <a:sym typeface="+mn-ea"/>
              </a:rPr>
              <a:t>, 95% CI 0.57-1.28）相对风险更低。</a:t>
            </a:r>
            <a:endParaRPr lang="zh-CN" altLang="en-US" sz="1100" dirty="0">
              <a:ea typeface="思源黑体 CN Normal" panose="020B0400000000000000" pitchFamily="34" charset="-122"/>
              <a:sym typeface="+mn-ea"/>
            </a:endParaRPr>
          </a:p>
        </p:txBody>
      </p:sp>
      <p:graphicFrame>
        <p:nvGraphicFramePr>
          <p:cNvPr id="46" name="图表 45" descr="7b0a202020202263686172745265734964223a20223230343736303833220a7d0a"/>
          <p:cNvGraphicFramePr/>
          <p:nvPr/>
        </p:nvGraphicFramePr>
        <p:xfrm>
          <a:off x="601345" y="4639945"/>
          <a:ext cx="5099685" cy="1374140"/>
        </p:xfrm>
        <a:graphic>
          <a:graphicData uri="http://schemas.openxmlformats.org/drawingml/2006/chart">
            <c:chart xmlns:c="http://schemas.openxmlformats.org/drawingml/2006/chart" xmlns:r="http://schemas.openxmlformats.org/officeDocument/2006/relationships" r:id="rId2"/>
          </a:graphicData>
        </a:graphic>
      </p:graphicFrame>
      <p:sp>
        <p:nvSpPr>
          <p:cNvPr id="47" name="文本框 46"/>
          <p:cNvSpPr txBox="1"/>
          <p:nvPr/>
        </p:nvSpPr>
        <p:spPr>
          <a:xfrm rot="16200000">
            <a:off x="-438150" y="5111750"/>
            <a:ext cx="1869440" cy="245110"/>
          </a:xfrm>
          <a:prstGeom prst="rect">
            <a:avLst/>
          </a:prstGeom>
          <a:noFill/>
        </p:spPr>
        <p:txBody>
          <a:bodyPr wrap="square" rtlCol="0">
            <a:spAutoFit/>
          </a:bodyPr>
          <a:lstStyle/>
          <a:p>
            <a:r>
              <a:rPr lang="zh-CN" altLang="en-US" sz="1000">
                <a:latin typeface="思源黑体 CN ExtraLight" panose="020B0200000000000000" charset="-122"/>
                <a:ea typeface="思源黑体 CN ExtraLight" panose="020B0200000000000000" charset="-122"/>
                <a:cs typeface="思源黑体 CN ExtraLight" panose="020B0200000000000000" charset="-122"/>
              </a:rPr>
              <a:t>不良临床结局相对风险</a:t>
            </a:r>
            <a:r>
              <a:rPr lang="en-US" altLang="zh-CN" sz="1000">
                <a:latin typeface="思源黑体 CN ExtraLight" panose="020B0200000000000000" charset="-122"/>
                <a:ea typeface="思源黑体 CN ExtraLight" panose="020B0200000000000000" charset="-122"/>
                <a:cs typeface="思源黑体 CN ExtraLight" panose="020B0200000000000000" charset="-122"/>
              </a:rPr>
              <a:t>RR</a:t>
            </a:r>
            <a:endParaRPr lang="en-US" altLang="zh-CN" sz="1000">
              <a:latin typeface="思源黑体 CN ExtraLight" panose="020B0200000000000000" charset="-122"/>
              <a:ea typeface="思源黑体 CN ExtraLight" panose="020B0200000000000000" charset="-122"/>
              <a:cs typeface="思源黑体 CN ExtraLight" panose="020B0200000000000000" charset="-122"/>
            </a:endParaRPr>
          </a:p>
        </p:txBody>
      </p:sp>
      <p:sp>
        <p:nvSpPr>
          <p:cNvPr id="48" name="文本框 47"/>
          <p:cNvSpPr txBox="1"/>
          <p:nvPr/>
        </p:nvSpPr>
        <p:spPr>
          <a:xfrm>
            <a:off x="1548765" y="5923915"/>
            <a:ext cx="707390" cy="245110"/>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dirty="0"/>
              <a:t>安慰剂</a:t>
            </a:r>
            <a:endParaRPr lang="zh-CN" altLang="en-US" dirty="0"/>
          </a:p>
        </p:txBody>
      </p:sp>
      <p:sp>
        <p:nvSpPr>
          <p:cNvPr id="49" name="文本框 48"/>
          <p:cNvSpPr txBox="1"/>
          <p:nvPr>
            <p:custDataLst>
              <p:tags r:id="rId19"/>
            </p:custDataLst>
          </p:nvPr>
        </p:nvSpPr>
        <p:spPr>
          <a:xfrm>
            <a:off x="2256155" y="5923915"/>
            <a:ext cx="707390" cy="245110"/>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en-US" altLang="zh-CN" sz="1000" dirty="0"/>
              <a:t>CCB</a:t>
            </a:r>
            <a:endParaRPr lang="en-US" altLang="zh-CN" sz="1000" dirty="0"/>
          </a:p>
        </p:txBody>
      </p:sp>
      <p:sp>
        <p:nvSpPr>
          <p:cNvPr id="50" name="文本框 49"/>
          <p:cNvSpPr txBox="1"/>
          <p:nvPr>
            <p:custDataLst>
              <p:tags r:id="rId20"/>
            </p:custDataLst>
          </p:nvPr>
        </p:nvSpPr>
        <p:spPr>
          <a:xfrm>
            <a:off x="2963545" y="5923915"/>
            <a:ext cx="707390" cy="398780"/>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dirty="0">
                <a:sym typeface="+mn-ea"/>
              </a:rPr>
              <a:t>口服尼莫地平</a:t>
            </a:r>
            <a:endParaRPr lang="zh-CN" altLang="en-US" dirty="0">
              <a:sym typeface="+mn-ea"/>
            </a:endParaRPr>
          </a:p>
        </p:txBody>
      </p:sp>
      <p:sp>
        <p:nvSpPr>
          <p:cNvPr id="51" name="文本框 50"/>
          <p:cNvSpPr txBox="1"/>
          <p:nvPr>
            <p:custDataLst>
              <p:tags r:id="rId21"/>
            </p:custDataLst>
          </p:nvPr>
        </p:nvSpPr>
        <p:spPr>
          <a:xfrm>
            <a:off x="3670935" y="5923915"/>
            <a:ext cx="707390" cy="398780"/>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dirty="0"/>
              <a:t>静注尼卡地平</a:t>
            </a:r>
            <a:endParaRPr lang="zh-CN" altLang="en-US" dirty="0"/>
          </a:p>
        </p:txBody>
      </p:sp>
      <p:sp>
        <p:nvSpPr>
          <p:cNvPr id="52" name="文本框 51"/>
          <p:cNvSpPr txBox="1"/>
          <p:nvPr>
            <p:custDataLst>
              <p:tags r:id="rId22"/>
            </p:custDataLst>
          </p:nvPr>
        </p:nvSpPr>
        <p:spPr>
          <a:xfrm>
            <a:off x="4378326" y="5923915"/>
            <a:ext cx="894080" cy="369332"/>
          </a:xfrm>
          <a:prstGeom prst="rect">
            <a:avLst/>
          </a:prstGeom>
          <a:noFill/>
        </p:spPr>
        <p:txBody>
          <a:bodyPr wrap="square" rtlCol="0">
            <a:noAutofit/>
          </a:bodyPr>
          <a:lstStyle>
            <a:defPPr>
              <a:defRPr lang="zh-CN"/>
            </a:defPPr>
            <a:lvl1pPr>
              <a:defRPr sz="900">
                <a:ea typeface="思源黑体 CN Normal" panose="020B0400000000000000" pitchFamily="34" charset="-122"/>
              </a:defRPr>
            </a:lvl1pPr>
          </a:lstStyle>
          <a:p>
            <a:r>
              <a:rPr lang="zh-CN" altLang="en-US"/>
              <a:t>尼莫地平首次静注后口服</a:t>
            </a:r>
            <a:endParaRPr lang="zh-CN" altLang="en-US"/>
          </a:p>
        </p:txBody>
      </p:sp>
      <p:sp>
        <p:nvSpPr>
          <p:cNvPr id="53" name="文本框 52"/>
          <p:cNvSpPr txBox="1"/>
          <p:nvPr/>
        </p:nvSpPr>
        <p:spPr>
          <a:xfrm>
            <a:off x="1704975" y="4688522"/>
            <a:ext cx="337820" cy="306705"/>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1</a:t>
            </a:r>
            <a:endParaRPr lang="en-US" altLang="zh-CN" sz="1400" dirty="0">
              <a:latin typeface="思源黑体 CN Bold" panose="020B0800000000000000" pitchFamily="34" charset="-122"/>
              <a:ea typeface="思源黑体 CN Bold" panose="020B0800000000000000" pitchFamily="34" charset="-122"/>
            </a:endParaRPr>
          </a:p>
        </p:txBody>
      </p:sp>
      <p:sp>
        <p:nvSpPr>
          <p:cNvPr id="54" name="文本框 53"/>
          <p:cNvSpPr txBox="1"/>
          <p:nvPr>
            <p:custDataLst>
              <p:tags r:id="rId23"/>
            </p:custDataLst>
          </p:nvPr>
        </p:nvSpPr>
        <p:spPr>
          <a:xfrm>
            <a:off x="2318385" y="4840354"/>
            <a:ext cx="582930" cy="306705"/>
          </a:xfrm>
          <a:prstGeom prst="rect">
            <a:avLst/>
          </a:prstGeom>
          <a:noFill/>
        </p:spPr>
        <p:txBody>
          <a:bodyPr wrap="square" rtlCol="0">
            <a:spAutoFit/>
          </a:bodyPr>
          <a:lstStyle/>
          <a:p>
            <a:r>
              <a:rPr lang="en-US" altLang="zh-CN" sz="1400">
                <a:latin typeface="思源黑体 CN Bold" panose="020B0800000000000000" pitchFamily="34" charset="-122"/>
                <a:ea typeface="思源黑体 CN Bold" panose="020B0800000000000000" pitchFamily="34" charset="-122"/>
              </a:rPr>
              <a:t>0.81</a:t>
            </a:r>
            <a:endParaRPr lang="en-US" altLang="zh-CN" sz="1400">
              <a:latin typeface="思源黑体 CN Bold" panose="020B0800000000000000" pitchFamily="34" charset="-122"/>
              <a:ea typeface="思源黑体 CN Bold" panose="020B0800000000000000" pitchFamily="34" charset="-122"/>
            </a:endParaRPr>
          </a:p>
        </p:txBody>
      </p:sp>
      <p:sp>
        <p:nvSpPr>
          <p:cNvPr id="55" name="文本框 54"/>
          <p:cNvSpPr txBox="1"/>
          <p:nvPr>
            <p:custDataLst>
              <p:tags r:id="rId24"/>
            </p:custDataLst>
          </p:nvPr>
        </p:nvSpPr>
        <p:spPr>
          <a:xfrm>
            <a:off x="3036887" y="4944773"/>
            <a:ext cx="601345" cy="306705"/>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0.67</a:t>
            </a:r>
            <a:endParaRPr lang="en-US" altLang="zh-CN" sz="1400" dirty="0">
              <a:latin typeface="思源黑体 CN Bold" panose="020B0800000000000000" pitchFamily="34" charset="-122"/>
              <a:ea typeface="思源黑体 CN Bold" panose="020B0800000000000000" pitchFamily="34" charset="-122"/>
            </a:endParaRPr>
          </a:p>
        </p:txBody>
      </p:sp>
      <p:sp>
        <p:nvSpPr>
          <p:cNvPr id="56" name="文本框 55"/>
          <p:cNvSpPr txBox="1"/>
          <p:nvPr>
            <p:custDataLst>
              <p:tags r:id="rId25"/>
            </p:custDataLst>
          </p:nvPr>
        </p:nvSpPr>
        <p:spPr>
          <a:xfrm>
            <a:off x="3771582" y="4691879"/>
            <a:ext cx="638810" cy="306705"/>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0.97</a:t>
            </a:r>
            <a:endParaRPr lang="en-US" altLang="zh-CN" sz="1400" dirty="0">
              <a:latin typeface="思源黑体 CN Bold" panose="020B0800000000000000" pitchFamily="34" charset="-122"/>
              <a:ea typeface="思源黑体 CN Bold" panose="020B0800000000000000" pitchFamily="34" charset="-122"/>
            </a:endParaRPr>
          </a:p>
        </p:txBody>
      </p:sp>
      <p:sp>
        <p:nvSpPr>
          <p:cNvPr id="57" name="文本框 56"/>
          <p:cNvSpPr txBox="1"/>
          <p:nvPr>
            <p:custDataLst>
              <p:tags r:id="rId26"/>
            </p:custDataLst>
          </p:nvPr>
        </p:nvSpPr>
        <p:spPr>
          <a:xfrm>
            <a:off x="4495164" y="4805526"/>
            <a:ext cx="591185" cy="306705"/>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0.85</a:t>
            </a:r>
            <a:endParaRPr lang="en-US" altLang="zh-CN" sz="1400" dirty="0">
              <a:latin typeface="思源黑体 CN Bold" panose="020B0800000000000000" pitchFamily="34" charset="-122"/>
              <a:ea typeface="思源黑体 CN Bold" panose="020B0800000000000000" pitchFamily="34" charset="-122"/>
            </a:endParaRPr>
          </a:p>
        </p:txBody>
      </p:sp>
      <p:sp>
        <p:nvSpPr>
          <p:cNvPr id="58" name="矩形 57"/>
          <p:cNvSpPr/>
          <p:nvPr/>
        </p:nvSpPr>
        <p:spPr>
          <a:xfrm>
            <a:off x="2952115" y="4662804"/>
            <a:ext cx="734695" cy="1706245"/>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9" name="矩形 58"/>
          <p:cNvSpPr/>
          <p:nvPr>
            <p:custDataLst>
              <p:tags r:id="rId27"/>
            </p:custDataLst>
          </p:nvPr>
        </p:nvSpPr>
        <p:spPr>
          <a:xfrm>
            <a:off x="4413885" y="4662803"/>
            <a:ext cx="894080" cy="1682751"/>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9" name="文本框 68"/>
          <p:cNvSpPr txBox="1"/>
          <p:nvPr/>
        </p:nvSpPr>
        <p:spPr>
          <a:xfrm>
            <a:off x="2108122" y="351207"/>
            <a:ext cx="7975755" cy="935769"/>
          </a:xfrm>
          <a:prstGeom prst="rect">
            <a:avLst/>
          </a:prstGeom>
          <a:noFill/>
        </p:spPr>
        <p:txBody>
          <a:bodyPr wrap="square" rtlCol="0" anchor="t">
            <a:spAutoFit/>
          </a:bodyPr>
          <a:lstStyle/>
          <a:p>
            <a:pPr algn="ctr">
              <a:lnSpc>
                <a:spcPct val="130000"/>
              </a:lnSpc>
            </a:pPr>
            <a:r>
              <a:rPr lang="en-US" altLang="zh-CN"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Meta</a:t>
            </a: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分析</a:t>
            </a:r>
            <a:r>
              <a:rPr lang="en-US" altLang="zh-CN" sz="2200" b="1" baseline="30000"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1,2</a:t>
            </a: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显示尼莫地平能降低患者死亡率</a:t>
            </a:r>
            <a:r>
              <a:rPr lang="en-US" altLang="zh-CN"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74%</a:t>
            </a:r>
            <a:endParaRPr lang="en-US" altLang="zh-CN"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a:p>
            <a:pPr algn="ctr">
              <a:lnSpc>
                <a:spcPct val="130000"/>
              </a:lnSpc>
            </a:pP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全程口服尼莫地平比静注后口服尼莫地平的预后</a:t>
            </a:r>
            <a:r>
              <a:rPr lang="zh-CN" altLang="en-US"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更优</a:t>
            </a:r>
            <a:endParaRPr lang="zh-CN" altLang="en-US"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sp>
        <p:nvSpPr>
          <p:cNvPr id="70" name="文本框 69"/>
          <p:cNvSpPr txBox="1"/>
          <p:nvPr/>
        </p:nvSpPr>
        <p:spPr>
          <a:xfrm>
            <a:off x="-8890" y="6630035"/>
            <a:ext cx="4832985" cy="213995"/>
          </a:xfrm>
          <a:prstGeom prst="rect">
            <a:avLst/>
          </a:prstGeom>
          <a:noFill/>
        </p:spPr>
        <p:txBody>
          <a:bodyPr wrap="square" rtlCol="0">
            <a:spAutoFit/>
          </a:bodyPr>
          <a:lstStyle/>
          <a:p>
            <a:pPr algn="l">
              <a:buClrTx/>
              <a:buSzTx/>
              <a:buNone/>
            </a:pPr>
            <a:r>
              <a:rPr lang="zh-CN" altLang="en-US" sz="800">
                <a:latin typeface="思源黑体 CN ExtraLight" panose="020B0200000000000000" charset="-122"/>
                <a:ea typeface="思源黑体 CN ExtraLight" panose="020B0200000000000000" charset="-122"/>
                <a:sym typeface="+mn-ea"/>
              </a:rPr>
              <a:t>[2]</a:t>
            </a:r>
            <a:r>
              <a:rPr lang="en-US" altLang="zh-CN" sz="800">
                <a:latin typeface="思源黑体 CN ExtraLight" panose="020B0200000000000000" charset="-122"/>
                <a:ea typeface="思源黑体 CN ExtraLight" panose="020B0200000000000000" charset="-122"/>
                <a:sym typeface="+mn-ea"/>
              </a:rPr>
              <a:t>.</a:t>
            </a:r>
            <a:r>
              <a:rPr lang="zh-CN" altLang="en-US" sz="800">
                <a:latin typeface="思源黑体 CN ExtraLight" panose="020B0200000000000000" charset="-122"/>
                <a:ea typeface="思源黑体 CN ExtraLight" panose="020B0200000000000000" charset="-122"/>
              </a:rPr>
              <a:t>S M Dorhout Mees, et al. Cochrane Database Syst Rev. 2007 Jul 18;2007:CD000277.</a:t>
            </a:r>
            <a:endParaRPr lang="zh-CN" altLang="en-US" sz="800">
              <a:latin typeface="思源黑体 CN ExtraLight" panose="020B0200000000000000" charset="-122"/>
              <a:ea typeface="思源黑体 CN ExtraLight" panose="020B0200000000000000" charset="-122"/>
            </a:endParaRPr>
          </a:p>
        </p:txBody>
      </p:sp>
      <p:pic>
        <p:nvPicPr>
          <p:cNvPr id="14" name="图片 13"/>
          <p:cNvPicPr>
            <a:picLocks noChangeAspect="1"/>
          </p:cNvPicPr>
          <p:nvPr/>
        </p:nvPicPr>
        <p:blipFill>
          <a:blip r:embed="rId28"/>
          <a:srcRect l="14572" t="982" r="50632" b="25368"/>
          <a:stretch>
            <a:fillRect/>
          </a:stretch>
        </p:blipFill>
        <p:spPr>
          <a:xfrm>
            <a:off x="11163300" y="97790"/>
            <a:ext cx="926465" cy="285750"/>
          </a:xfrm>
          <a:prstGeom prst="rect">
            <a:avLst/>
          </a:prstGeom>
        </p:spPr>
      </p:pic>
      <p:sp>
        <p:nvSpPr>
          <p:cNvPr id="6"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5</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2965450" y="2688709"/>
            <a:ext cx="8936990" cy="838389"/>
          </a:xfrm>
          <a:prstGeom prst="rect">
            <a:avLst/>
          </a:prstGeom>
          <a:solidFill>
            <a:srgbClr val="EBEB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custDataLst>
              <p:tags r:id="rId2"/>
            </p:custDataLst>
          </p:nvPr>
        </p:nvSpPr>
        <p:spPr>
          <a:xfrm>
            <a:off x="2965449" y="3833735"/>
            <a:ext cx="8936989" cy="940435"/>
          </a:xfrm>
          <a:prstGeom prst="rect">
            <a:avLst/>
          </a:prstGeom>
          <a:solidFill>
            <a:srgbClr val="EBEB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3"/>
            </p:custDataLst>
          </p:nvPr>
        </p:nvSpPr>
        <p:spPr>
          <a:xfrm>
            <a:off x="2965450" y="5166775"/>
            <a:ext cx="8915400" cy="1054100"/>
          </a:xfrm>
          <a:prstGeom prst="rect">
            <a:avLst/>
          </a:prstGeom>
          <a:solidFill>
            <a:srgbClr val="EBEB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266065" y="3770115"/>
            <a:ext cx="1866900" cy="991870"/>
          </a:xfrm>
          <a:prstGeom prst="rect">
            <a:avLst/>
          </a:prstGeom>
          <a:solidFill>
            <a:schemeClr val="bg1"/>
          </a:solidFill>
          <a:ln w="12700" cmpd="sng">
            <a:noFill/>
            <a:prstDash val="solid"/>
          </a:ln>
          <a:effectLst>
            <a:outerShdw blurRad="50800" dist="38100" algn="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577850" y="186690"/>
            <a:ext cx="3350260" cy="1076325"/>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03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有效性</a:t>
            </a:r>
            <a:endPar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a:p>
            <a:pPr algn="l"/>
            <a:endPar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9" name="组合 8"/>
          <p:cNvGrpSpPr/>
          <p:nvPr/>
        </p:nvGrpSpPr>
        <p:grpSpPr>
          <a:xfrm>
            <a:off x="-635" y="238760"/>
            <a:ext cx="508635" cy="491490"/>
            <a:chOff x="12708" y="2286"/>
            <a:chExt cx="3325" cy="1255"/>
          </a:xfrm>
        </p:grpSpPr>
        <p:sp>
          <p:nvSpPr>
            <p:cNvPr id="3" name="矩形 2"/>
            <p:cNvSpPr/>
            <p:nvPr userDrawn="1"/>
          </p:nvSpPr>
          <p:spPr>
            <a:xfrm rot="10800000">
              <a:off x="14900" y="2286"/>
              <a:ext cx="1133" cy="1255"/>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0800000">
              <a:off x="12708" y="2286"/>
              <a:ext cx="2349" cy="1255"/>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359410" y="4123175"/>
            <a:ext cx="1856740" cy="508635"/>
          </a:xfrm>
          <a:prstGeom prst="rect">
            <a:avLst/>
          </a:prstGeom>
          <a:noFill/>
        </p:spPr>
        <p:txBody>
          <a:bodyPr wrap="square" rtlCol="0">
            <a:noAutofit/>
          </a:bodyPr>
          <a:lstStyle/>
          <a:p>
            <a:r>
              <a:rPr lang="zh-CN" altLang="en-US" sz="1600" b="1">
                <a:latin typeface="思源黑体 CN Bold" panose="020B0800000000000000" pitchFamily="34" charset="-122"/>
                <a:ea typeface="思源黑体 CN Bold" panose="020B0800000000000000" pitchFamily="34" charset="-122"/>
              </a:rPr>
              <a:t>国内权威指南推荐</a:t>
            </a:r>
            <a:endParaRPr lang="zh-CN" altLang="en-US" sz="1600" b="1">
              <a:latin typeface="思源黑体 CN Bold" panose="020B0800000000000000" pitchFamily="34" charset="-122"/>
              <a:ea typeface="思源黑体 CN Bold" panose="020B0800000000000000" pitchFamily="34" charset="-122"/>
            </a:endParaRPr>
          </a:p>
        </p:txBody>
      </p:sp>
      <p:sp>
        <p:nvSpPr>
          <p:cNvPr id="17" name="等腰三角形 16"/>
          <p:cNvSpPr/>
          <p:nvPr/>
        </p:nvSpPr>
        <p:spPr>
          <a:xfrm rot="16200000">
            <a:off x="737235" y="4220330"/>
            <a:ext cx="3647440" cy="375285"/>
          </a:xfrm>
          <a:prstGeom prst="triangle">
            <a:avLst/>
          </a:prstGeom>
          <a:solidFill>
            <a:srgbClr val="00549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文本框 19"/>
          <p:cNvSpPr txBox="1"/>
          <p:nvPr>
            <p:custDataLst>
              <p:tags r:id="rId4"/>
            </p:custDataLst>
          </p:nvPr>
        </p:nvSpPr>
        <p:spPr>
          <a:xfrm>
            <a:off x="2988945" y="2688075"/>
            <a:ext cx="6035675" cy="337185"/>
          </a:xfrm>
          <a:prstGeom prst="rect">
            <a:avLst/>
          </a:prstGeom>
          <a:noFill/>
        </p:spPr>
        <p:txBody>
          <a:bodyPr wrap="square" rtlCol="0">
            <a:spAutoFit/>
          </a:bodyPr>
          <a:lstStyle/>
          <a:p>
            <a:r>
              <a:rPr lang="zh-CN" altLang="en-US" sz="1600" b="1">
                <a:latin typeface="思源黑体 CN Bold" panose="020B0800000000000000" pitchFamily="34" charset="-122"/>
                <a:ea typeface="思源黑体 CN Bold" panose="020B0800000000000000" pitchFamily="34" charset="-122"/>
                <a:cs typeface="思源黑体 CN Bold" panose="020B0800000000000000" pitchFamily="34" charset="-122"/>
              </a:rPr>
              <a:t>重症动脉瘤性蛛网膜下腔出血管理专家共识(2023)</a:t>
            </a:r>
            <a:endParaRPr lang="zh-CN" altLang="en-US" sz="1600" b="1">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1" name="文本框 20"/>
          <p:cNvSpPr txBox="1"/>
          <p:nvPr>
            <p:custDataLst>
              <p:tags r:id="rId5"/>
            </p:custDataLst>
          </p:nvPr>
        </p:nvSpPr>
        <p:spPr>
          <a:xfrm>
            <a:off x="2965450" y="3817225"/>
            <a:ext cx="4064000" cy="337185"/>
          </a:xfrm>
          <a:prstGeom prst="rect">
            <a:avLst/>
          </a:prstGeom>
          <a:noFill/>
        </p:spPr>
        <p:txBody>
          <a:bodyPr wrap="square" rtlCol="0">
            <a:spAutoFit/>
          </a:bodyPr>
          <a:lstStyle/>
          <a:p>
            <a:r>
              <a:rPr lang="zh-CN" altLang="en-US" sz="1600" b="1">
                <a:latin typeface="思源黑体 CN Bold" panose="020B0800000000000000" pitchFamily="34" charset="-122"/>
                <a:ea typeface="思源黑体 CN Bold" panose="020B0800000000000000" pitchFamily="34" charset="-122"/>
                <a:cs typeface="思源黑体 CN Bold" panose="020B0800000000000000" pitchFamily="34" charset="-122"/>
              </a:rPr>
              <a:t>中国颅内破裂动脉瘤诊疗指南2021</a:t>
            </a:r>
            <a:endParaRPr lang="zh-CN" altLang="en-US" sz="1600" b="1">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3" name="文本框 22"/>
          <p:cNvSpPr txBox="1"/>
          <p:nvPr>
            <p:custDataLst>
              <p:tags r:id="rId6"/>
            </p:custDataLst>
          </p:nvPr>
        </p:nvSpPr>
        <p:spPr>
          <a:xfrm>
            <a:off x="2965450" y="5181380"/>
            <a:ext cx="4064000" cy="337185"/>
          </a:xfrm>
          <a:prstGeom prst="rect">
            <a:avLst/>
          </a:prstGeom>
          <a:noFill/>
        </p:spPr>
        <p:txBody>
          <a:bodyPr wrap="square" rtlCol="0">
            <a:spAutoFit/>
          </a:bodyPr>
          <a:lstStyle/>
          <a:p>
            <a:r>
              <a:rPr lang="zh-CN" altLang="en-US" sz="1600" b="1">
                <a:latin typeface="思源黑体 CN Bold" panose="020B0800000000000000" pitchFamily="34" charset="-122"/>
                <a:ea typeface="思源黑体 CN Bold" panose="020B0800000000000000" pitchFamily="34" charset="-122"/>
                <a:cs typeface="思源黑体 CN Bold" panose="020B0800000000000000" pitchFamily="34" charset="-122"/>
              </a:rPr>
              <a:t>中国蛛网膜下腔出血诊治指南2019</a:t>
            </a:r>
            <a:endParaRPr lang="zh-CN" altLang="en-US" sz="1600" b="1">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6" name="文本框 25"/>
          <p:cNvSpPr txBox="1"/>
          <p:nvPr>
            <p:custDataLst>
              <p:tags r:id="rId7"/>
            </p:custDataLst>
          </p:nvPr>
        </p:nvSpPr>
        <p:spPr>
          <a:xfrm>
            <a:off x="2906395" y="5534660"/>
            <a:ext cx="9102725" cy="570865"/>
          </a:xfrm>
          <a:prstGeom prst="rect">
            <a:avLst/>
          </a:prstGeom>
          <a:noFill/>
        </p:spPr>
        <p:txBody>
          <a:bodyPr wrap="square" rtlCol="0">
            <a:spAutoFit/>
          </a:bodyPr>
          <a:lstStyle>
            <a:defPPr>
              <a:defRPr lang="zh-CN"/>
            </a:defPPr>
            <a:lvl1pPr>
              <a:defRPr sz="1300">
                <a:ea typeface="思源黑体 CN Normal" panose="020B0400000000000000" pitchFamily="34" charset="-122"/>
              </a:defRPr>
            </a:lvl1pPr>
          </a:lstStyle>
          <a:p>
            <a:pPr>
              <a:lnSpc>
                <a:spcPct val="120000"/>
              </a:lnSpc>
            </a:pPr>
            <a:r>
              <a:rPr lang="zh-CN" altLang="en-US" dirty="0"/>
              <a:t>推荐使用尼莫地平以改善SAH的预后</a:t>
            </a:r>
            <a:r>
              <a:rPr lang="zh-CN" altLang="en-US" b="1" dirty="0">
                <a:solidFill>
                  <a:srgbClr val="C00000"/>
                </a:solidFill>
              </a:rPr>
              <a:t>（Ⅰ级推荐，A级证据）</a:t>
            </a:r>
            <a:r>
              <a:rPr lang="zh-CN" altLang="en-US" dirty="0"/>
              <a:t>，其他钙拮抗剂，无论是口服还是静脉注射，疗效均不确切。指南中也提出，国内外大多数指南均推荐使用尼莫地平治疗血管痉挛以改善aSAH 患者的预后</a:t>
            </a:r>
            <a:r>
              <a:rPr lang="zh-CN" altLang="en-US" b="1" dirty="0">
                <a:solidFill>
                  <a:srgbClr val="C00000"/>
                </a:solidFill>
              </a:rPr>
              <a:t>（口服，60mg</a:t>
            </a:r>
            <a:r>
              <a:rPr lang="en-US" altLang="zh-CN" b="1" dirty="0">
                <a:solidFill>
                  <a:srgbClr val="C00000"/>
                </a:solidFill>
              </a:rPr>
              <a:t>,</a:t>
            </a:r>
            <a:r>
              <a:rPr lang="zh-CN" altLang="en-US" b="1" dirty="0">
                <a:solidFill>
                  <a:srgbClr val="C00000"/>
                </a:solidFill>
              </a:rPr>
              <a:t>1次/4h，</a:t>
            </a:r>
            <a:r>
              <a:rPr lang="zh-CN" altLang="en-US" b="1" dirty="0">
                <a:solidFill>
                  <a:srgbClr val="C00000"/>
                </a:solidFill>
              </a:rPr>
              <a:t>3周）</a:t>
            </a:r>
            <a:r>
              <a:rPr lang="zh-CN" altLang="en-US" dirty="0"/>
              <a:t>。</a:t>
            </a:r>
            <a:endParaRPr lang="zh-CN" altLang="en-US" dirty="0"/>
          </a:p>
        </p:txBody>
      </p:sp>
      <p:sp>
        <p:nvSpPr>
          <p:cNvPr id="27" name="文本框 26"/>
          <p:cNvSpPr txBox="1"/>
          <p:nvPr>
            <p:custDataLst>
              <p:tags r:id="rId8"/>
            </p:custDataLst>
          </p:nvPr>
        </p:nvSpPr>
        <p:spPr>
          <a:xfrm>
            <a:off x="2964815" y="4170920"/>
            <a:ext cx="7266940" cy="570865"/>
          </a:xfrm>
          <a:prstGeom prst="rect">
            <a:avLst/>
          </a:prstGeom>
          <a:noFill/>
        </p:spPr>
        <p:txBody>
          <a:bodyPr wrap="square" rtlCol="0">
            <a:spAutoFit/>
          </a:bodyPr>
          <a:lstStyle>
            <a:defPPr>
              <a:defRPr lang="zh-CN"/>
            </a:defPPr>
            <a:lvl1pPr>
              <a:defRPr sz="1300">
                <a:ea typeface="思源黑体 CN Normal" panose="020B0400000000000000" pitchFamily="34" charset="-122"/>
              </a:defRPr>
            </a:lvl1pPr>
          </a:lstStyle>
          <a:p>
            <a:pPr>
              <a:lnSpc>
                <a:spcPct val="120000"/>
              </a:lnSpc>
            </a:pPr>
            <a:r>
              <a:rPr lang="zh-CN" altLang="en-US" dirty="0"/>
              <a:t>推荐</a:t>
            </a:r>
            <a:r>
              <a:rPr lang="zh-CN" altLang="en-US" b="1" dirty="0">
                <a:solidFill>
                  <a:srgbClr val="C00000"/>
                </a:solidFill>
              </a:rPr>
              <a:t>口服尼莫地平</a:t>
            </a:r>
            <a:r>
              <a:rPr lang="zh-CN" altLang="en-US" dirty="0"/>
              <a:t>预防血管痉挛，以改善aSAH患者的预后。</a:t>
            </a:r>
            <a:r>
              <a:rPr lang="zh-CN" altLang="en-US" b="1" dirty="0">
                <a:solidFill>
                  <a:srgbClr val="C00000"/>
                </a:solidFill>
              </a:rPr>
              <a:t>（</a:t>
            </a:r>
            <a:r>
              <a:rPr lang="zh-CN" altLang="en-US" b="1" dirty="0">
                <a:solidFill>
                  <a:srgbClr val="C00000"/>
                </a:solidFill>
              </a:rPr>
              <a:t>ⅠA级推荐）</a:t>
            </a:r>
            <a:endParaRPr lang="zh-CN" altLang="en-US" b="1" dirty="0">
              <a:solidFill>
                <a:srgbClr val="C00000"/>
              </a:solidFill>
            </a:endParaRPr>
          </a:p>
          <a:p>
            <a:pPr>
              <a:lnSpc>
                <a:spcPct val="120000"/>
              </a:lnSpc>
            </a:pPr>
            <a:r>
              <a:rPr lang="zh-CN" altLang="en-US" dirty="0"/>
              <a:t>若患者无法口服药物，可考虑尼莫地平持续泵入作为替代治疗。（ ⅢB )</a:t>
            </a:r>
            <a:endParaRPr lang="zh-CN" altLang="en-US" dirty="0"/>
          </a:p>
        </p:txBody>
      </p:sp>
      <p:sp>
        <p:nvSpPr>
          <p:cNvPr id="28" name="文本框 27"/>
          <p:cNvSpPr txBox="1"/>
          <p:nvPr>
            <p:custDataLst>
              <p:tags r:id="rId9"/>
            </p:custDataLst>
          </p:nvPr>
        </p:nvSpPr>
        <p:spPr>
          <a:xfrm>
            <a:off x="2988310" y="2955116"/>
            <a:ext cx="8853170" cy="570865"/>
          </a:xfrm>
          <a:prstGeom prst="rect">
            <a:avLst/>
          </a:prstGeom>
          <a:noFill/>
        </p:spPr>
        <p:txBody>
          <a:bodyPr wrap="square" rtlCol="0">
            <a:spAutoFit/>
          </a:bodyPr>
          <a:lstStyle/>
          <a:p>
            <a:pPr>
              <a:lnSpc>
                <a:spcPct val="120000"/>
              </a:lnSpc>
            </a:pPr>
            <a:r>
              <a:rPr lang="zh-CN" altLang="en-US" sz="1300" dirty="0">
                <a:ea typeface="思源黑体 CN Normal" panose="020B0400000000000000" pitchFamily="34" charset="-122"/>
              </a:rPr>
              <a:t>尼莫地平常用于防治脑血管痉挛，推荐应用尼莫地平预防脑血管痉挛( 高质量证据，强推荐) 。该指南引用了2012 年版美国心脏协会/美国卒中协会指南内容：推荐所有 aSAH 患者应</a:t>
            </a:r>
            <a:r>
              <a:rPr lang="zh-CN" altLang="en-US" sz="1300" b="1" dirty="0">
                <a:solidFill>
                  <a:srgbClr val="C00000"/>
                </a:solidFill>
                <a:ea typeface="思源黑体 CN Normal" panose="020B0400000000000000" pitchFamily="34" charset="-122"/>
              </a:rPr>
              <a:t>口服尼莫地平</a:t>
            </a:r>
            <a:r>
              <a:rPr lang="zh-CN" altLang="en-US" sz="1300" dirty="0">
                <a:ea typeface="思源黑体 CN Normal" panose="020B0400000000000000" pitchFamily="34" charset="-122"/>
              </a:rPr>
              <a:t>。 </a:t>
            </a:r>
            <a:r>
              <a:rPr lang="zh-CN" altLang="en-US" sz="1300" b="1" dirty="0">
                <a:solidFill>
                  <a:srgbClr val="C00000"/>
                </a:solidFill>
                <a:ea typeface="思源黑体 CN Normal" panose="020B0400000000000000" pitchFamily="34" charset="-122"/>
              </a:rPr>
              <a:t>（</a:t>
            </a:r>
            <a:r>
              <a:rPr lang="zh-CN" altLang="en-US" sz="1300" b="1" dirty="0">
                <a:solidFill>
                  <a:srgbClr val="C00000"/>
                </a:solidFill>
                <a:ea typeface="思源黑体 CN Normal" panose="020B0400000000000000" pitchFamily="34" charset="-122"/>
              </a:rPr>
              <a:t>Ⅰ级推荐，A 类证据）</a:t>
            </a:r>
            <a:endParaRPr lang="zh-CN" altLang="en-US" sz="1300" b="1" dirty="0">
              <a:solidFill>
                <a:srgbClr val="C00000"/>
              </a:solidFill>
              <a:ea typeface="思源黑体 CN Normal" panose="020B0400000000000000" pitchFamily="34" charset="-122"/>
            </a:endParaRPr>
          </a:p>
        </p:txBody>
      </p:sp>
      <p:cxnSp>
        <p:nvCxnSpPr>
          <p:cNvPr id="30" name="直接连接符 29"/>
          <p:cNvCxnSpPr/>
          <p:nvPr/>
        </p:nvCxnSpPr>
        <p:spPr>
          <a:xfrm flipV="1">
            <a:off x="48260" y="2381687"/>
            <a:ext cx="12143740" cy="10160"/>
          </a:xfrm>
          <a:prstGeom prst="line">
            <a:avLst/>
          </a:prstGeom>
          <a:ln w="12700" cmpd="sng">
            <a:solidFill>
              <a:schemeClr val="tx1">
                <a:lumMod val="50000"/>
                <a:lumOff val="50000"/>
              </a:schemeClr>
            </a:solidFill>
            <a:prstDash val="dash"/>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3971925" y="2154357"/>
            <a:ext cx="4419600" cy="368300"/>
          </a:xfrm>
          <a:prstGeom prst="rect">
            <a:avLst/>
          </a:prstGeom>
          <a:solidFill>
            <a:schemeClr val="bg1"/>
          </a:solidFill>
        </p:spPr>
        <p:txBody>
          <a:bodyPr wrap="square" rtlCol="0">
            <a:spAutoFit/>
          </a:bodyPr>
          <a:lstStyle/>
          <a:p>
            <a:pPr algn="ctr"/>
            <a:r>
              <a:rPr lang="zh-CN" altLang="en-US" b="1" dirty="0">
                <a:solidFill>
                  <a:srgbClr val="002060"/>
                </a:solidFill>
                <a:latin typeface="思源黑体 CN Bold" panose="020B0800000000000000" pitchFamily="34" charset="-122"/>
                <a:ea typeface="思源黑体 CN Bold" panose="020B0800000000000000" pitchFamily="34" charset="-122"/>
              </a:rPr>
              <a:t>国内多篇权威指南首推尼莫地平</a:t>
            </a:r>
            <a:r>
              <a:rPr lang="zh-CN" altLang="en-US" b="1" dirty="0">
                <a:solidFill>
                  <a:srgbClr val="C00000"/>
                </a:solidFill>
                <a:latin typeface="思源黑体 CN Bold" panose="020B0800000000000000" pitchFamily="34" charset="-122"/>
                <a:ea typeface="思源黑体 CN Bold" panose="020B0800000000000000" pitchFamily="34" charset="-122"/>
              </a:rPr>
              <a:t>口服</a:t>
            </a:r>
            <a:r>
              <a:rPr lang="zh-CN" altLang="en-US" b="1" dirty="0">
                <a:solidFill>
                  <a:srgbClr val="002060"/>
                </a:solidFill>
                <a:latin typeface="思源黑体 CN Bold" panose="020B0800000000000000" pitchFamily="34" charset="-122"/>
                <a:ea typeface="思源黑体 CN Bold" panose="020B0800000000000000" pitchFamily="34" charset="-122"/>
              </a:rPr>
              <a:t>给药</a:t>
            </a:r>
            <a:endParaRPr lang="zh-CN" altLang="en-US" b="1" dirty="0">
              <a:solidFill>
                <a:srgbClr val="002060"/>
              </a:solidFill>
              <a:latin typeface="思源黑体 CN Bold" panose="020B0800000000000000" pitchFamily="34" charset="-122"/>
              <a:ea typeface="思源黑体 CN Bold" panose="020B0800000000000000" pitchFamily="34" charset="-122"/>
            </a:endParaRPr>
          </a:p>
        </p:txBody>
      </p:sp>
      <p:sp>
        <p:nvSpPr>
          <p:cNvPr id="33" name="文本框 32"/>
          <p:cNvSpPr txBox="1"/>
          <p:nvPr>
            <p:custDataLst>
              <p:tags r:id="rId10"/>
            </p:custDataLst>
          </p:nvPr>
        </p:nvSpPr>
        <p:spPr>
          <a:xfrm>
            <a:off x="890270" y="764377"/>
            <a:ext cx="10411460" cy="105426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150000"/>
              </a:lnSpc>
            </a:pP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多篇权威指南均推荐</a:t>
            </a:r>
            <a:r>
              <a:rPr lang="zh-CN" altLang="en-US"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口服尼莫地平（证据等级：</a:t>
            </a:r>
            <a:r>
              <a:rPr lang="en-US" altLang="zh-CN"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IA</a:t>
            </a:r>
            <a:r>
              <a:rPr lang="zh-CN" altLang="en-US"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a:t>
            </a:r>
            <a:endParaRPr lang="zh-CN" altLang="en-US" sz="22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a:p>
            <a:pPr algn="ctr">
              <a:lnSpc>
                <a:spcPct val="150000"/>
              </a:lnSpc>
            </a:pPr>
            <a:r>
              <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尼莫地平口服溶液可实现全程口服给药，更符合指南推荐</a:t>
            </a:r>
            <a:endParaRPr lang="zh-CN" altLang="en-US"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pic>
        <p:nvPicPr>
          <p:cNvPr id="10" name="图片 9"/>
          <p:cNvPicPr>
            <a:picLocks noChangeAspect="1"/>
          </p:cNvPicPr>
          <p:nvPr/>
        </p:nvPicPr>
        <p:blipFill>
          <a:blip r:embed="rId11"/>
          <a:srcRect l="14572" t="982" r="50632" b="25368"/>
          <a:stretch>
            <a:fillRect/>
          </a:stretch>
        </p:blipFill>
        <p:spPr>
          <a:xfrm>
            <a:off x="11163300" y="97790"/>
            <a:ext cx="926465" cy="285750"/>
          </a:xfrm>
          <a:prstGeom prst="rect">
            <a:avLst/>
          </a:prstGeom>
        </p:spPr>
      </p:pic>
      <p:sp>
        <p:nvSpPr>
          <p:cNvPr id="8"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6</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文本框 184"/>
          <p:cNvSpPr txBox="1"/>
          <p:nvPr/>
        </p:nvSpPr>
        <p:spPr>
          <a:xfrm>
            <a:off x="63497" y="417412"/>
            <a:ext cx="7404735" cy="501650"/>
          </a:xfrm>
          <a:prstGeom prst="rect">
            <a:avLst/>
          </a:prstGeom>
          <a:noFill/>
        </p:spPr>
        <p:txBody>
          <a:bodyPr wrap="none" rtlCol="0">
            <a:spAutoFit/>
          </a:bodyPr>
          <a:lstStyle/>
          <a:p>
            <a:pPr defTabSz="914400"/>
            <a:r>
              <a:rPr lang="zh-CN" altLang="en-US" sz="2665"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一 、生物药产业是现代生物产业的重要组成部分</a:t>
            </a:r>
            <a:endParaRPr lang="zh-CN" altLang="en-US" sz="2665"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Freeform 1"/>
          <p:cNvSpPr>
            <a:spLocks noChangeArrowheads="1"/>
          </p:cNvSpPr>
          <p:nvPr/>
        </p:nvSpPr>
        <p:spPr bwMode="auto">
          <a:xfrm>
            <a:off x="4510011" y="2797774"/>
            <a:ext cx="1200000" cy="1348223"/>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20000"/>
              <a:lumOff val="80000"/>
            </a:schemeClr>
          </a:solidFill>
          <a:ln>
            <a:noFill/>
          </a:ln>
          <a:effectLst/>
        </p:spPr>
        <p:txBody>
          <a:bodyPr wrap="none" anchor="ctr"/>
          <a:lstStyle/>
          <a:p>
            <a:pPr algn="ctr" defTabSz="914400" fontAlgn="base">
              <a:spcBef>
                <a:spcPct val="0"/>
              </a:spcBef>
              <a:spcAft>
                <a:spcPct val="0"/>
              </a:spcAft>
            </a:pPr>
            <a:r>
              <a:rPr sz="2100" b="1" kern="0" dirty="0" err="1">
                <a:solidFill>
                  <a:srgbClr val="1F497D">
                    <a:lumMod val="75000"/>
                  </a:srgbClr>
                </a:solidFill>
                <a:latin typeface="思源黑体 CN Bold" panose="020B0800000000000000" pitchFamily="34" charset="-122"/>
                <a:ea typeface="思源黑体 CN Bold" panose="020B0800000000000000" pitchFamily="34" charset="-122"/>
              </a:rPr>
              <a:t>全新给</a:t>
            </a:r>
            <a:endParaRPr sz="2100" b="1" kern="0" dirty="0">
              <a:solidFill>
                <a:srgbClr val="1F497D">
                  <a:lumMod val="75000"/>
                </a:srgbClr>
              </a:solidFill>
              <a:latin typeface="思源黑体 CN Bold" panose="020B0800000000000000" pitchFamily="34" charset="-122"/>
              <a:ea typeface="思源黑体 CN Bold" panose="020B0800000000000000" pitchFamily="34" charset="-122"/>
            </a:endParaRPr>
          </a:p>
          <a:p>
            <a:pPr algn="ctr" defTabSz="914400" fontAlgn="base">
              <a:spcBef>
                <a:spcPct val="0"/>
              </a:spcBef>
              <a:spcAft>
                <a:spcPct val="0"/>
              </a:spcAft>
            </a:pPr>
            <a:r>
              <a:rPr sz="2100" b="1" kern="0" dirty="0" err="1">
                <a:solidFill>
                  <a:srgbClr val="1F497D">
                    <a:lumMod val="75000"/>
                  </a:srgbClr>
                </a:solidFill>
                <a:latin typeface="思源黑体 CN Bold" panose="020B0800000000000000" pitchFamily="34" charset="-122"/>
                <a:ea typeface="思源黑体 CN Bold" panose="020B0800000000000000" pitchFamily="34" charset="-122"/>
              </a:rPr>
              <a:t>药方式</a:t>
            </a:r>
            <a:endParaRPr sz="2100" b="1" kern="0" dirty="0">
              <a:solidFill>
                <a:srgbClr val="1F497D">
                  <a:lumMod val="75000"/>
                </a:srgbClr>
              </a:solidFill>
              <a:latin typeface="思源黑体 CN Bold" panose="020B0800000000000000" pitchFamily="34" charset="-122"/>
              <a:ea typeface="思源黑体 CN Bold" panose="020B0800000000000000" pitchFamily="34" charset="-122"/>
            </a:endParaRPr>
          </a:p>
        </p:txBody>
      </p:sp>
      <p:sp>
        <p:nvSpPr>
          <p:cNvPr id="9" name="Freeform 1"/>
          <p:cNvSpPr>
            <a:spLocks noChangeArrowheads="1"/>
          </p:cNvSpPr>
          <p:nvPr/>
        </p:nvSpPr>
        <p:spPr bwMode="auto">
          <a:xfrm>
            <a:off x="5917439" y="2797774"/>
            <a:ext cx="1200000" cy="1348223"/>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40000"/>
              <a:lumOff val="60000"/>
            </a:schemeClr>
          </a:solidFill>
          <a:ln>
            <a:noFill/>
          </a:ln>
          <a:effectLst/>
        </p:spPr>
        <p:txBody>
          <a:bodyPr wrap="none" anchor="ctr"/>
          <a:lstStyle/>
          <a:p>
            <a:pPr algn="ctr" defTabSz="914400" fontAlgn="base">
              <a:spcBef>
                <a:spcPct val="0"/>
              </a:spcBef>
              <a:spcAft>
                <a:spcPct val="0"/>
              </a:spcAft>
            </a:pPr>
            <a:r>
              <a:rPr sz="2100" b="1" kern="0">
                <a:solidFill>
                  <a:schemeClr val="tx1"/>
                </a:solidFill>
                <a:latin typeface="思源黑体 CN Bold" panose="020B0800000000000000" pitchFamily="34" charset="-122"/>
                <a:ea typeface="思源黑体 CN Bold" panose="020B0800000000000000" pitchFamily="34" charset="-122"/>
                <a:sym typeface="+mn-ea"/>
              </a:rPr>
              <a:t>药械一体</a:t>
            </a:r>
            <a:endParaRPr sz="2100" b="1" kern="0">
              <a:solidFill>
                <a:schemeClr val="tx1"/>
              </a:solidFill>
              <a:latin typeface="思源黑体 CN Bold" panose="020B0800000000000000" pitchFamily="34" charset="-122"/>
              <a:ea typeface="思源黑体 CN Bold" panose="020B0800000000000000" pitchFamily="34" charset="-122"/>
            </a:endParaRPr>
          </a:p>
          <a:p>
            <a:pPr algn="ctr" defTabSz="914400" fontAlgn="base">
              <a:spcBef>
                <a:spcPct val="0"/>
              </a:spcBef>
              <a:spcAft>
                <a:spcPct val="0"/>
              </a:spcAft>
            </a:pPr>
            <a:r>
              <a:rPr sz="2100" b="1" kern="0">
                <a:solidFill>
                  <a:schemeClr val="tx1"/>
                </a:solidFill>
                <a:latin typeface="思源黑体 CN Bold" panose="020B0800000000000000" pitchFamily="34" charset="-122"/>
                <a:ea typeface="思源黑体 CN Bold" panose="020B0800000000000000" pitchFamily="34" charset="-122"/>
                <a:sym typeface="+mn-ea"/>
              </a:rPr>
              <a:t>化包装</a:t>
            </a:r>
            <a:endParaRPr sz="2100" b="1" kern="0">
              <a:solidFill>
                <a:schemeClr val="tx1"/>
              </a:solidFill>
              <a:latin typeface="思源黑体 CN Bold" panose="020B0800000000000000" pitchFamily="34" charset="-122"/>
              <a:ea typeface="思源黑体 CN Bold" panose="020B0800000000000000" pitchFamily="34" charset="-122"/>
              <a:sym typeface="+mn-ea"/>
            </a:endParaRPr>
          </a:p>
        </p:txBody>
      </p:sp>
      <p:sp>
        <p:nvSpPr>
          <p:cNvPr id="10" name="Freeform 1"/>
          <p:cNvSpPr>
            <a:spLocks noChangeArrowheads="1"/>
          </p:cNvSpPr>
          <p:nvPr/>
        </p:nvSpPr>
        <p:spPr bwMode="auto">
          <a:xfrm>
            <a:off x="4514135" y="4333945"/>
            <a:ext cx="1200000" cy="1348223"/>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75000"/>
            </a:schemeClr>
          </a:solidFill>
          <a:ln>
            <a:noFill/>
          </a:ln>
          <a:effectLst/>
        </p:spPr>
        <p:txBody>
          <a:bodyPr wrap="none" anchor="ctr"/>
          <a:lstStyle/>
          <a:p>
            <a:pPr algn="ctr" defTabSz="914400" fontAlgn="base">
              <a:spcBef>
                <a:spcPct val="0"/>
              </a:spcBef>
              <a:spcAft>
                <a:spcPct val="0"/>
              </a:spcAft>
            </a:pPr>
            <a:r>
              <a:rPr sz="2100" b="1" kern="0">
                <a:solidFill>
                  <a:schemeClr val="bg1"/>
                </a:solidFill>
                <a:latin typeface="思源黑体 CN Bold" panose="020B0800000000000000" pitchFamily="34" charset="-122"/>
                <a:ea typeface="思源黑体 CN Bold" panose="020B0800000000000000" pitchFamily="34" charset="-122"/>
                <a:sym typeface="+mn-ea"/>
              </a:rPr>
              <a:t>简化临床</a:t>
            </a:r>
            <a:endParaRPr sz="2100" b="1" kern="0">
              <a:solidFill>
                <a:schemeClr val="bg1"/>
              </a:solidFill>
              <a:latin typeface="思源黑体 CN Bold" panose="020B0800000000000000" pitchFamily="34" charset="-122"/>
              <a:ea typeface="思源黑体 CN Bold" panose="020B0800000000000000" pitchFamily="34" charset="-122"/>
            </a:endParaRPr>
          </a:p>
          <a:p>
            <a:pPr algn="ctr" defTabSz="914400" fontAlgn="base">
              <a:spcBef>
                <a:spcPct val="0"/>
              </a:spcBef>
              <a:spcAft>
                <a:spcPct val="0"/>
              </a:spcAft>
            </a:pPr>
            <a:r>
              <a:rPr sz="2100" b="1" kern="0">
                <a:solidFill>
                  <a:schemeClr val="bg1"/>
                </a:solidFill>
                <a:latin typeface="思源黑体 CN Bold" panose="020B0800000000000000" pitchFamily="34" charset="-122"/>
                <a:ea typeface="思源黑体 CN Bold" panose="020B0800000000000000" pitchFamily="34" charset="-122"/>
                <a:sym typeface="+mn-ea"/>
              </a:rPr>
              <a:t>用药操作</a:t>
            </a:r>
            <a:endParaRPr sz="2100" b="1" kern="0">
              <a:solidFill>
                <a:schemeClr val="bg1"/>
              </a:solidFill>
              <a:latin typeface="思源黑体 CN Bold" panose="020B0800000000000000" pitchFamily="34" charset="-122"/>
              <a:ea typeface="思源黑体 CN Bold" panose="020B0800000000000000" pitchFamily="34" charset="-122"/>
              <a:sym typeface="+mn-ea"/>
            </a:endParaRPr>
          </a:p>
        </p:txBody>
      </p:sp>
      <p:sp>
        <p:nvSpPr>
          <p:cNvPr id="11" name="Freeform 1"/>
          <p:cNvSpPr>
            <a:spLocks noChangeArrowheads="1"/>
          </p:cNvSpPr>
          <p:nvPr/>
        </p:nvSpPr>
        <p:spPr bwMode="auto">
          <a:xfrm>
            <a:off x="5912671" y="4345605"/>
            <a:ext cx="1200000" cy="1348223"/>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60000"/>
              <a:lumOff val="40000"/>
            </a:schemeClr>
          </a:solidFill>
          <a:ln>
            <a:noFill/>
          </a:ln>
          <a:effectLst/>
        </p:spPr>
        <p:txBody>
          <a:bodyPr wrap="none" anchor="ctr"/>
          <a:lstStyle/>
          <a:p>
            <a:pPr algn="ctr" defTabSz="914400" fontAlgn="base">
              <a:spcBef>
                <a:spcPct val="0"/>
              </a:spcBef>
              <a:spcAft>
                <a:spcPct val="0"/>
              </a:spcAft>
            </a:pPr>
            <a:r>
              <a:rPr sz="2100" b="1" kern="0" dirty="0" err="1">
                <a:solidFill>
                  <a:prstClr val="white"/>
                </a:solidFill>
                <a:latin typeface="思源黑体 CN Bold" panose="020B0800000000000000" pitchFamily="34" charset="-122"/>
                <a:ea typeface="思源黑体 CN Bold" panose="020B0800000000000000" pitchFamily="34" charset="-122"/>
              </a:rPr>
              <a:t>解决</a:t>
            </a:r>
            <a:endParaRPr sz="2100" b="1" kern="0" dirty="0">
              <a:solidFill>
                <a:prstClr val="white"/>
              </a:solidFill>
              <a:latin typeface="思源黑体 CN Bold" panose="020B0800000000000000" pitchFamily="34" charset="-122"/>
              <a:ea typeface="思源黑体 CN Bold" panose="020B0800000000000000" pitchFamily="34" charset="-122"/>
            </a:endParaRPr>
          </a:p>
          <a:p>
            <a:pPr algn="ctr" defTabSz="914400" fontAlgn="base">
              <a:spcBef>
                <a:spcPct val="0"/>
              </a:spcBef>
              <a:spcAft>
                <a:spcPct val="0"/>
              </a:spcAft>
            </a:pPr>
            <a:r>
              <a:rPr sz="2100" b="1" kern="0" dirty="0" err="1">
                <a:solidFill>
                  <a:prstClr val="white"/>
                </a:solidFill>
                <a:latin typeface="思源黑体 CN Bold" panose="020B0800000000000000" pitchFamily="34" charset="-122"/>
                <a:ea typeface="思源黑体 CN Bold" panose="020B0800000000000000" pitchFamily="34" charset="-122"/>
              </a:rPr>
              <a:t>特殊人群</a:t>
            </a:r>
            <a:endParaRPr sz="2100" b="1" kern="0" dirty="0">
              <a:solidFill>
                <a:prstClr val="white"/>
              </a:solidFill>
              <a:latin typeface="思源黑体 CN Bold" panose="020B0800000000000000" pitchFamily="34" charset="-122"/>
              <a:ea typeface="思源黑体 CN Bold" panose="020B0800000000000000" pitchFamily="34" charset="-122"/>
            </a:endParaRPr>
          </a:p>
          <a:p>
            <a:pPr algn="ctr" defTabSz="914400" fontAlgn="base">
              <a:spcBef>
                <a:spcPct val="0"/>
              </a:spcBef>
              <a:spcAft>
                <a:spcPct val="0"/>
              </a:spcAft>
            </a:pPr>
            <a:r>
              <a:rPr sz="2100" b="1" kern="0" dirty="0" err="1">
                <a:solidFill>
                  <a:prstClr val="white"/>
                </a:solidFill>
                <a:latin typeface="思源黑体 CN Bold" panose="020B0800000000000000" pitchFamily="34" charset="-122"/>
                <a:ea typeface="思源黑体 CN Bold" panose="020B0800000000000000" pitchFamily="34" charset="-122"/>
              </a:rPr>
              <a:t>用药困境</a:t>
            </a:r>
            <a:endParaRPr sz="2100" b="1" kern="0" dirty="0">
              <a:solidFill>
                <a:prstClr val="white"/>
              </a:solidFill>
              <a:latin typeface="思源黑体 CN Bold" panose="020B0800000000000000" pitchFamily="34" charset="-122"/>
              <a:ea typeface="思源黑体 CN Bold" panose="020B0800000000000000" pitchFamily="34" charset="-122"/>
            </a:endParaRPr>
          </a:p>
        </p:txBody>
      </p:sp>
      <p:cxnSp>
        <p:nvCxnSpPr>
          <p:cNvPr id="18" name="Straight Connector 7"/>
          <p:cNvCxnSpPr/>
          <p:nvPr/>
        </p:nvCxnSpPr>
        <p:spPr>
          <a:xfrm flipH="1">
            <a:off x="732865" y="1848837"/>
            <a:ext cx="4365849" cy="0"/>
          </a:xfrm>
          <a:prstGeom prst="line">
            <a:avLst/>
          </a:prstGeom>
          <a:noFill/>
          <a:ln w="19050" cap="rnd" cmpd="sng" algn="ctr">
            <a:solidFill>
              <a:sysClr val="window" lastClr="FFFFFF">
                <a:lumMod val="85000"/>
              </a:sysClr>
            </a:solidFill>
            <a:prstDash val="solid"/>
          </a:ln>
          <a:effectLst/>
        </p:spPr>
      </p:cxnSp>
      <p:cxnSp>
        <p:nvCxnSpPr>
          <p:cNvPr id="19" name="Straight Connector 44"/>
          <p:cNvCxnSpPr/>
          <p:nvPr/>
        </p:nvCxnSpPr>
        <p:spPr>
          <a:xfrm flipV="1">
            <a:off x="732863" y="1848838"/>
            <a:ext cx="0" cy="983271"/>
          </a:xfrm>
          <a:prstGeom prst="line">
            <a:avLst/>
          </a:prstGeom>
          <a:noFill/>
          <a:ln w="19050" cap="rnd" cmpd="sng" algn="ctr">
            <a:solidFill>
              <a:sysClr val="window" lastClr="FFFFFF">
                <a:lumMod val="85000"/>
              </a:sysClr>
            </a:solidFill>
            <a:prstDash val="solid"/>
          </a:ln>
          <a:effectLst/>
        </p:spPr>
      </p:cxnSp>
      <p:cxnSp>
        <p:nvCxnSpPr>
          <p:cNvPr id="20" name="Straight Connector 56"/>
          <p:cNvCxnSpPr/>
          <p:nvPr/>
        </p:nvCxnSpPr>
        <p:spPr>
          <a:xfrm flipV="1">
            <a:off x="5098713" y="1845493"/>
            <a:ext cx="0" cy="952280"/>
          </a:xfrm>
          <a:prstGeom prst="line">
            <a:avLst/>
          </a:prstGeom>
          <a:noFill/>
          <a:ln w="19050" cap="rnd" cmpd="sng" algn="ctr">
            <a:solidFill>
              <a:sysClr val="window" lastClr="FFFFFF">
                <a:lumMod val="85000"/>
              </a:sysClr>
            </a:solidFill>
            <a:prstDash val="solid"/>
          </a:ln>
          <a:effectLst/>
        </p:spPr>
      </p:cxnSp>
      <p:sp>
        <p:nvSpPr>
          <p:cNvPr id="25" name="椭圆 24"/>
          <p:cNvSpPr/>
          <p:nvPr/>
        </p:nvSpPr>
        <p:spPr>
          <a:xfrm>
            <a:off x="471329" y="2355293"/>
            <a:ext cx="523071" cy="523260"/>
          </a:xfrm>
          <a:prstGeom prst="ellipse">
            <a:avLst/>
          </a:prstGeom>
          <a:solidFill>
            <a:schemeClr val="tx2">
              <a:lumMod val="20000"/>
              <a:lumOff val="80000"/>
            </a:schemeClr>
          </a:solidFill>
          <a:ln w="38100" cap="flat" cmpd="sng" algn="ctr">
            <a:noFill/>
            <a:prstDash val="solid"/>
            <a:miter lim="800000"/>
          </a:ln>
          <a:effectLst>
            <a:outerShdw blurRad="63500" algn="ctr" rotWithShape="0">
              <a:prstClr val="black">
                <a:alpha val="40000"/>
              </a:prstClr>
            </a:outerShdw>
          </a:effectLst>
        </p:spPr>
        <p:txBody>
          <a:bodyPr lIns="48000" tIns="48000" rIns="48000" bIns="48000" rtlCol="0" anchor="ctr"/>
          <a:lstStyle/>
          <a:p>
            <a:pPr algn="ctr" defTabSz="914400"/>
            <a:r>
              <a:rPr lang="en-US" altLang="zh-CN" sz="2665" b="1" kern="0" dirty="0">
                <a:solidFill>
                  <a:srgbClr val="1F497D"/>
                </a:solidFill>
                <a:latin typeface="思源黑体 CN Bold" panose="020B0800000000000000" pitchFamily="34" charset="-122"/>
                <a:ea typeface="思源黑体 CN Bold" panose="020B0800000000000000" pitchFamily="34" charset="-122"/>
              </a:rPr>
              <a:t>1</a:t>
            </a:r>
            <a:endParaRPr lang="en-US" altLang="zh-CN" sz="2665" b="1" kern="0" dirty="0">
              <a:solidFill>
                <a:srgbClr val="1F497D"/>
              </a:solidFill>
              <a:latin typeface="思源黑体 CN Bold" panose="020B0800000000000000" pitchFamily="34" charset="-122"/>
              <a:ea typeface="思源黑体 CN Bold" panose="020B0800000000000000" pitchFamily="34" charset="-122"/>
            </a:endParaRPr>
          </a:p>
        </p:txBody>
      </p:sp>
      <p:sp>
        <p:nvSpPr>
          <p:cNvPr id="27" name="文本框 26"/>
          <p:cNvSpPr txBox="1"/>
          <p:nvPr/>
        </p:nvSpPr>
        <p:spPr>
          <a:xfrm>
            <a:off x="978731" y="1933265"/>
            <a:ext cx="3529182" cy="1440459"/>
          </a:xfrm>
          <a:prstGeom prst="rect">
            <a:avLst/>
          </a:prstGeom>
          <a:noFill/>
        </p:spPr>
        <p:txBody>
          <a:bodyPr wrap="square">
            <a:spAutoFit/>
          </a:bodyPr>
          <a:lstStyle/>
          <a:p>
            <a:pPr marL="285750" indent="-285750" algn="just" fontAlgn="auto">
              <a:lnSpc>
                <a:spcPct val="150000"/>
              </a:lnSpc>
              <a:buFont typeface="Arial" panose="020B0604020202020204" pitchFamily="34" charset="0"/>
              <a:buChar char="•"/>
            </a:pPr>
            <a:r>
              <a:rPr lang="zh-CN" altLang="en-US" sz="1500" b="1" dirty="0">
                <a:solidFill>
                  <a:srgbClr val="C00000"/>
                </a:solidFill>
                <a:ea typeface="思源黑体 CN Normal" panose="020B0400000000000000" pitchFamily="34" charset="-122"/>
                <a:sym typeface="+mn-ea"/>
              </a:rPr>
              <a:t>全程口服</a:t>
            </a:r>
            <a:r>
              <a:rPr lang="zh-CN" altLang="en-US" sz="1500" dirty="0">
                <a:ea typeface="思源黑体 CN Normal" panose="020B0400000000000000" pitchFamily="34" charset="-122"/>
                <a:sym typeface="+mn-ea"/>
              </a:rPr>
              <a:t>替代序贯疗法，提供新的临床给药方式，提高患者用药安全性；</a:t>
            </a:r>
            <a:endParaRPr lang="zh-CN" altLang="en-US" sz="1500" dirty="0">
              <a:ea typeface="思源黑体 CN Normal" panose="020B0400000000000000" pitchFamily="34" charset="-122"/>
              <a:sym typeface="+mn-ea"/>
            </a:endParaRPr>
          </a:p>
          <a:p>
            <a:pPr marL="285750" indent="-285750" algn="just" fontAlgn="auto">
              <a:lnSpc>
                <a:spcPct val="150000"/>
              </a:lnSpc>
              <a:buFont typeface="Arial" panose="020B0604020202020204" pitchFamily="34" charset="0"/>
              <a:buChar char="•"/>
            </a:pPr>
            <a:r>
              <a:rPr lang="zh-CN" altLang="en-US" sz="1500" dirty="0">
                <a:ea typeface="思源黑体 CN Normal" panose="020B0400000000000000" pitchFamily="34" charset="-122"/>
                <a:sym typeface="+mn-ea"/>
              </a:rPr>
              <a:t>与胶囊、片剂相较，口服溶液在人体内无需崩解溶出，吸收速度更快。</a:t>
            </a:r>
            <a:endParaRPr lang="zh-CN" altLang="en-US" sz="1500" dirty="0">
              <a:ea typeface="思源黑体 CN Normal" panose="020B0400000000000000" pitchFamily="34" charset="-122"/>
              <a:sym typeface="+mn-ea"/>
            </a:endParaRPr>
          </a:p>
        </p:txBody>
      </p:sp>
      <p:sp>
        <p:nvSpPr>
          <p:cNvPr id="29" name="文本框 28"/>
          <p:cNvSpPr txBox="1"/>
          <p:nvPr/>
        </p:nvSpPr>
        <p:spPr>
          <a:xfrm>
            <a:off x="938777" y="4707996"/>
            <a:ext cx="3529182" cy="1285865"/>
          </a:xfrm>
          <a:prstGeom prst="rect">
            <a:avLst/>
          </a:prstGeom>
          <a:noFill/>
        </p:spPr>
        <p:txBody>
          <a:bodyPr wrap="square" rtlCol="0">
            <a:spAutoFit/>
          </a:bodyPr>
          <a:lstStyle/>
          <a:p>
            <a:pPr marL="285750" indent="-285750" algn="just" defTabSz="914400">
              <a:lnSpc>
                <a:spcPct val="130000"/>
              </a:lnSpc>
              <a:buFont typeface="Arial" panose="020B0604020202020204" pitchFamily="34" charset="0"/>
              <a:buChar char="•"/>
            </a:pPr>
            <a:r>
              <a:rPr lang="zh-CN" altLang="en-US" sz="1500" dirty="0">
                <a:ea typeface="思源黑体 CN Normal" panose="020B0400000000000000" pitchFamily="34" charset="-122"/>
                <a:sym typeface="+mn-ea"/>
              </a:rPr>
              <a:t>以口服溶液单个剂型替代相对复杂的注射液+口服制剂的序贯疗法，</a:t>
            </a:r>
            <a:r>
              <a:rPr lang="zh-CN" altLang="en-US" sz="1500" b="1" dirty="0">
                <a:solidFill>
                  <a:srgbClr val="C00000"/>
                </a:solidFill>
                <a:ea typeface="思源黑体 CN Normal" panose="020B0400000000000000" pitchFamily="34" charset="-122"/>
                <a:sym typeface="+mn-ea"/>
              </a:rPr>
              <a:t>减少用药复杂程度，提供更为方便、安全的用药选择</a:t>
            </a:r>
            <a:r>
              <a:rPr kumimoji="1" lang="zh-CN" altLang="en-US" sz="16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a:t>
            </a:r>
            <a:endParaRPr kumimoji="1" lang="zh-CN" altLang="en-US" sz="1600" b="1" dirty="0">
              <a:solidFill>
                <a:srgbClr val="C00000"/>
              </a:solidFill>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cxnSp>
        <p:nvCxnSpPr>
          <p:cNvPr id="30" name="Straight Connector 7"/>
          <p:cNvCxnSpPr/>
          <p:nvPr/>
        </p:nvCxnSpPr>
        <p:spPr>
          <a:xfrm flipH="1">
            <a:off x="6514770" y="1801981"/>
            <a:ext cx="4902200" cy="0"/>
          </a:xfrm>
          <a:prstGeom prst="line">
            <a:avLst/>
          </a:prstGeom>
          <a:noFill/>
          <a:ln w="19050" cap="rnd" cmpd="sng" algn="ctr">
            <a:solidFill>
              <a:sysClr val="window" lastClr="FFFFFF">
                <a:lumMod val="85000"/>
              </a:sysClr>
            </a:solidFill>
            <a:prstDash val="solid"/>
          </a:ln>
          <a:effectLst/>
        </p:spPr>
      </p:cxnSp>
      <p:cxnSp>
        <p:nvCxnSpPr>
          <p:cNvPr id="31" name="Straight Connector 56"/>
          <p:cNvCxnSpPr/>
          <p:nvPr/>
        </p:nvCxnSpPr>
        <p:spPr>
          <a:xfrm flipV="1">
            <a:off x="11416969" y="1802393"/>
            <a:ext cx="0" cy="768085"/>
          </a:xfrm>
          <a:prstGeom prst="line">
            <a:avLst/>
          </a:prstGeom>
          <a:noFill/>
          <a:ln w="19050" cap="rnd" cmpd="sng" algn="ctr">
            <a:solidFill>
              <a:sysClr val="window" lastClr="FFFFFF">
                <a:lumMod val="85000"/>
              </a:sysClr>
            </a:solidFill>
            <a:prstDash val="solid"/>
          </a:ln>
          <a:effectLst/>
        </p:spPr>
      </p:cxnSp>
      <p:cxnSp>
        <p:nvCxnSpPr>
          <p:cNvPr id="32" name="Straight Connector 56"/>
          <p:cNvCxnSpPr/>
          <p:nvPr/>
        </p:nvCxnSpPr>
        <p:spPr>
          <a:xfrm flipV="1">
            <a:off x="6512671" y="1801981"/>
            <a:ext cx="0" cy="995792"/>
          </a:xfrm>
          <a:prstGeom prst="line">
            <a:avLst/>
          </a:prstGeom>
          <a:noFill/>
          <a:ln w="19050" cap="rnd" cmpd="sng" algn="ctr">
            <a:solidFill>
              <a:sysClr val="window" lastClr="FFFFFF">
                <a:lumMod val="85000"/>
              </a:sysClr>
            </a:solidFill>
            <a:prstDash val="solid"/>
          </a:ln>
          <a:effectLst/>
        </p:spPr>
      </p:cxnSp>
      <p:sp>
        <p:nvSpPr>
          <p:cNvPr id="33" name="椭圆 32"/>
          <p:cNvSpPr/>
          <p:nvPr/>
        </p:nvSpPr>
        <p:spPr>
          <a:xfrm>
            <a:off x="11155433" y="2083457"/>
            <a:ext cx="523071" cy="523260"/>
          </a:xfrm>
          <a:prstGeom prst="ellipse">
            <a:avLst/>
          </a:prstGeom>
          <a:solidFill>
            <a:schemeClr val="tx2">
              <a:lumMod val="40000"/>
              <a:lumOff val="60000"/>
            </a:schemeClr>
          </a:solidFill>
          <a:ln w="38100" cap="flat" cmpd="sng" algn="ctr">
            <a:noFill/>
            <a:prstDash val="solid"/>
            <a:miter lim="800000"/>
          </a:ln>
          <a:effectLst>
            <a:outerShdw blurRad="63500" algn="ctr" rotWithShape="0">
              <a:prstClr val="black">
                <a:alpha val="40000"/>
              </a:prstClr>
            </a:outerShdw>
          </a:effectLst>
        </p:spPr>
        <p:txBody>
          <a:bodyPr lIns="48000" tIns="48000" rIns="48000" bIns="48000" rtlCol="0" anchor="ctr"/>
          <a:lstStyle/>
          <a:p>
            <a:pPr algn="ctr" defTabSz="914400"/>
            <a:r>
              <a:rPr lang="en-US" altLang="zh-CN" sz="2665" b="1" kern="0" dirty="0">
                <a:solidFill>
                  <a:srgbClr val="1F497D"/>
                </a:solidFill>
                <a:latin typeface="思源黑体 CN Bold" panose="020B0800000000000000" pitchFamily="34" charset="-122"/>
                <a:ea typeface="思源黑体 CN Bold" panose="020B0800000000000000" pitchFamily="34" charset="-122"/>
              </a:rPr>
              <a:t>2</a:t>
            </a:r>
            <a:endParaRPr lang="en-US" altLang="zh-CN" sz="2665" b="1" kern="0" dirty="0">
              <a:solidFill>
                <a:srgbClr val="1F497D"/>
              </a:solidFill>
              <a:latin typeface="思源黑体 CN Bold" panose="020B0800000000000000" pitchFamily="34" charset="-122"/>
              <a:ea typeface="思源黑体 CN Bold" panose="020B0800000000000000" pitchFamily="34" charset="-122"/>
            </a:endParaRPr>
          </a:p>
        </p:txBody>
      </p:sp>
      <p:cxnSp>
        <p:nvCxnSpPr>
          <p:cNvPr id="35" name="Straight Connector 7"/>
          <p:cNvCxnSpPr/>
          <p:nvPr/>
        </p:nvCxnSpPr>
        <p:spPr>
          <a:xfrm flipH="1">
            <a:off x="835199" y="6450251"/>
            <a:ext cx="4247059" cy="0"/>
          </a:xfrm>
          <a:prstGeom prst="line">
            <a:avLst/>
          </a:prstGeom>
          <a:noFill/>
          <a:ln w="19050" cap="rnd" cmpd="sng" algn="ctr">
            <a:solidFill>
              <a:sysClr val="window" lastClr="FFFFFF">
                <a:lumMod val="85000"/>
              </a:sysClr>
            </a:solidFill>
            <a:prstDash val="solid"/>
          </a:ln>
          <a:effectLst/>
        </p:spPr>
      </p:cxnSp>
      <p:cxnSp>
        <p:nvCxnSpPr>
          <p:cNvPr id="36" name="Straight Connector 56"/>
          <p:cNvCxnSpPr/>
          <p:nvPr/>
        </p:nvCxnSpPr>
        <p:spPr>
          <a:xfrm flipV="1">
            <a:off x="5110011" y="5682166"/>
            <a:ext cx="0" cy="768085"/>
          </a:xfrm>
          <a:prstGeom prst="line">
            <a:avLst/>
          </a:prstGeom>
          <a:noFill/>
          <a:ln w="19050" cap="rnd" cmpd="sng" algn="ctr">
            <a:solidFill>
              <a:sysClr val="window" lastClr="FFFFFF">
                <a:lumMod val="85000"/>
              </a:sysClr>
            </a:solidFill>
            <a:prstDash val="solid"/>
          </a:ln>
          <a:effectLst/>
        </p:spPr>
      </p:cxnSp>
      <p:cxnSp>
        <p:nvCxnSpPr>
          <p:cNvPr id="37" name="Straight Connector 44"/>
          <p:cNvCxnSpPr/>
          <p:nvPr/>
        </p:nvCxnSpPr>
        <p:spPr>
          <a:xfrm flipV="1">
            <a:off x="835198" y="5647833"/>
            <a:ext cx="0" cy="802420"/>
          </a:xfrm>
          <a:prstGeom prst="line">
            <a:avLst/>
          </a:prstGeom>
          <a:noFill/>
          <a:ln w="19050" cap="rnd" cmpd="sng" algn="ctr">
            <a:solidFill>
              <a:sysClr val="window" lastClr="FFFFFF">
                <a:lumMod val="85000"/>
              </a:sysClr>
            </a:solidFill>
            <a:prstDash val="solid"/>
          </a:ln>
          <a:effectLst/>
        </p:spPr>
      </p:cxnSp>
      <p:sp>
        <p:nvSpPr>
          <p:cNvPr id="38" name="椭圆 37"/>
          <p:cNvSpPr/>
          <p:nvPr/>
        </p:nvSpPr>
        <p:spPr>
          <a:xfrm>
            <a:off x="573665" y="5542949"/>
            <a:ext cx="523071" cy="523260"/>
          </a:xfrm>
          <a:prstGeom prst="ellipse">
            <a:avLst/>
          </a:prstGeom>
          <a:solidFill>
            <a:schemeClr val="tx2">
              <a:lumMod val="75000"/>
            </a:schemeClr>
          </a:solidFill>
          <a:ln w="38100" cap="flat" cmpd="sng" algn="ctr">
            <a:noFill/>
            <a:prstDash val="solid"/>
            <a:miter lim="800000"/>
          </a:ln>
          <a:effectLst>
            <a:outerShdw blurRad="63500" algn="ctr" rotWithShape="0">
              <a:prstClr val="black">
                <a:alpha val="40000"/>
              </a:prstClr>
            </a:outerShdw>
          </a:effectLst>
        </p:spPr>
        <p:txBody>
          <a:bodyPr lIns="48000" tIns="48000" rIns="48000" bIns="48000" rtlCol="0" anchor="ctr"/>
          <a:lstStyle/>
          <a:p>
            <a:pPr algn="ctr" defTabSz="914400"/>
            <a:r>
              <a:rPr lang="en-US" altLang="zh-CN" sz="2665" b="1" kern="0" dirty="0">
                <a:solidFill>
                  <a:prstClr val="white"/>
                </a:solidFill>
                <a:latin typeface="思源黑体 CN Bold" panose="020B0800000000000000" pitchFamily="34" charset="-122"/>
                <a:ea typeface="思源黑体 CN Bold" panose="020B0800000000000000" pitchFamily="34" charset="-122"/>
              </a:rPr>
              <a:t>3</a:t>
            </a:r>
            <a:endParaRPr lang="zh-CN" altLang="en-US" sz="2665" b="1" kern="0" dirty="0">
              <a:solidFill>
                <a:prstClr val="white"/>
              </a:solidFill>
              <a:latin typeface="思源黑体 CN Bold" panose="020B0800000000000000" pitchFamily="34" charset="-122"/>
              <a:ea typeface="思源黑体 CN Bold" panose="020B0800000000000000" pitchFamily="34" charset="-122"/>
            </a:endParaRPr>
          </a:p>
        </p:txBody>
      </p:sp>
      <p:cxnSp>
        <p:nvCxnSpPr>
          <p:cNvPr id="42" name="Straight Connector 7"/>
          <p:cNvCxnSpPr/>
          <p:nvPr/>
        </p:nvCxnSpPr>
        <p:spPr>
          <a:xfrm flipH="1" flipV="1">
            <a:off x="6547190" y="6415597"/>
            <a:ext cx="4944745" cy="6985"/>
          </a:xfrm>
          <a:prstGeom prst="line">
            <a:avLst/>
          </a:prstGeom>
          <a:noFill/>
          <a:ln w="19050" cap="rnd" cmpd="sng" algn="ctr">
            <a:solidFill>
              <a:sysClr val="window" lastClr="FFFFFF">
                <a:lumMod val="85000"/>
              </a:sysClr>
            </a:solidFill>
            <a:prstDash val="solid"/>
          </a:ln>
          <a:effectLst/>
        </p:spPr>
      </p:cxnSp>
      <p:cxnSp>
        <p:nvCxnSpPr>
          <p:cNvPr id="43" name="Straight Connector 56"/>
          <p:cNvCxnSpPr/>
          <p:nvPr/>
        </p:nvCxnSpPr>
        <p:spPr>
          <a:xfrm flipV="1">
            <a:off x="6532550" y="5682174"/>
            <a:ext cx="0" cy="731520"/>
          </a:xfrm>
          <a:prstGeom prst="line">
            <a:avLst/>
          </a:prstGeom>
          <a:noFill/>
          <a:ln w="19050" cap="rnd" cmpd="sng" algn="ctr">
            <a:solidFill>
              <a:sysClr val="window" lastClr="FFFFFF">
                <a:lumMod val="85000"/>
              </a:sysClr>
            </a:solidFill>
            <a:prstDash val="solid"/>
          </a:ln>
          <a:effectLst/>
        </p:spPr>
      </p:cxnSp>
      <p:cxnSp>
        <p:nvCxnSpPr>
          <p:cNvPr id="44" name="Straight Connector 44"/>
          <p:cNvCxnSpPr/>
          <p:nvPr/>
        </p:nvCxnSpPr>
        <p:spPr>
          <a:xfrm flipV="1">
            <a:off x="11507809" y="6056189"/>
            <a:ext cx="0" cy="357505"/>
          </a:xfrm>
          <a:prstGeom prst="line">
            <a:avLst/>
          </a:prstGeom>
          <a:noFill/>
          <a:ln w="19050" cap="rnd" cmpd="sng" algn="ctr">
            <a:solidFill>
              <a:sysClr val="window" lastClr="FFFFFF">
                <a:lumMod val="85000"/>
              </a:sysClr>
            </a:solidFill>
            <a:prstDash val="solid"/>
          </a:ln>
          <a:effectLst/>
        </p:spPr>
      </p:cxnSp>
      <p:sp>
        <p:nvSpPr>
          <p:cNvPr id="46" name="椭圆 45"/>
          <p:cNvSpPr/>
          <p:nvPr/>
        </p:nvSpPr>
        <p:spPr>
          <a:xfrm>
            <a:off x="11244333" y="5514001"/>
            <a:ext cx="523071" cy="523260"/>
          </a:xfrm>
          <a:prstGeom prst="ellipse">
            <a:avLst/>
          </a:prstGeom>
          <a:solidFill>
            <a:schemeClr val="tx2">
              <a:lumMod val="60000"/>
              <a:lumOff val="40000"/>
            </a:schemeClr>
          </a:solidFill>
          <a:ln w="38100" cap="flat" cmpd="sng" algn="ctr">
            <a:noFill/>
            <a:prstDash val="solid"/>
            <a:miter lim="800000"/>
          </a:ln>
          <a:effectLst>
            <a:outerShdw blurRad="63500" algn="ctr" rotWithShape="0">
              <a:prstClr val="black">
                <a:alpha val="40000"/>
              </a:prstClr>
            </a:outerShdw>
          </a:effectLst>
        </p:spPr>
        <p:txBody>
          <a:bodyPr lIns="48000" tIns="48000" rIns="48000" bIns="48000" rtlCol="0" anchor="ctr"/>
          <a:lstStyle/>
          <a:p>
            <a:pPr algn="ctr" defTabSz="914400"/>
            <a:r>
              <a:rPr lang="en-US" altLang="zh-CN" sz="2665" b="1" kern="0" dirty="0">
                <a:solidFill>
                  <a:prstClr val="white"/>
                </a:solidFill>
                <a:latin typeface="思源黑体 CN Bold" panose="020B0800000000000000" pitchFamily="34" charset="-122"/>
                <a:ea typeface="思源黑体 CN Bold" panose="020B0800000000000000" pitchFamily="34" charset="-122"/>
              </a:rPr>
              <a:t>4</a:t>
            </a:r>
            <a:endParaRPr lang="zh-CN" altLang="en-US" sz="2665" b="1" kern="0" dirty="0">
              <a:solidFill>
                <a:prstClr val="white"/>
              </a:solidFill>
              <a:latin typeface="思源黑体 CN Bold" panose="020B0800000000000000" pitchFamily="34" charset="-122"/>
              <a:ea typeface="思源黑体 CN Bold" panose="020B0800000000000000" pitchFamily="34" charset="-122"/>
            </a:endParaRPr>
          </a:p>
        </p:txBody>
      </p:sp>
      <p:sp>
        <p:nvSpPr>
          <p:cNvPr id="56" name="文本框 55"/>
          <p:cNvSpPr txBox="1"/>
          <p:nvPr/>
        </p:nvSpPr>
        <p:spPr>
          <a:xfrm>
            <a:off x="7231057" y="4625749"/>
            <a:ext cx="4258945" cy="1440459"/>
          </a:xfrm>
          <a:prstGeom prst="rect">
            <a:avLst/>
          </a:prstGeom>
          <a:noFill/>
        </p:spPr>
        <p:txBody>
          <a:bodyPr wrap="square" rtlCol="0">
            <a:spAutoFit/>
          </a:bodyPr>
          <a:lstStyle/>
          <a:p>
            <a:pPr marL="285750" indent="-285750" algn="l" fontAlgn="auto">
              <a:lnSpc>
                <a:spcPct val="150000"/>
              </a:lnSpc>
              <a:buFont typeface="Arial" panose="020B0604020202020204" pitchFamily="34" charset="0"/>
              <a:buChar char="•"/>
            </a:pPr>
            <a:r>
              <a:rPr lang="zh-CN" altLang="en-US" sz="1500" dirty="0">
                <a:ea typeface="思源黑体 CN Normal" panose="020B0400000000000000" pitchFamily="34" charset="-122"/>
                <a:sym typeface="+mn-ea"/>
              </a:rPr>
              <a:t>对于酒精中毒或酒精代谢受损的患者，静脉炎、低血压高危人群，以及其他吞咽困难等特殊人群及儿童用药困境，口服溶液可以提供</a:t>
            </a:r>
            <a:r>
              <a:rPr lang="zh-CN" altLang="en-US" sz="1500" b="1" dirty="0">
                <a:solidFill>
                  <a:srgbClr val="C00000"/>
                </a:solidFill>
                <a:ea typeface="思源黑体 CN Normal" panose="020B0400000000000000" pitchFamily="34" charset="-122"/>
                <a:sym typeface="+mn-ea"/>
              </a:rPr>
              <a:t>更为安全、便捷的用药选择</a:t>
            </a:r>
            <a:r>
              <a:rPr lang="zh-CN" altLang="en-US" sz="1500" dirty="0">
                <a:ea typeface="思源黑体 CN Normal" panose="020B0400000000000000" pitchFamily="34" charset="-122"/>
                <a:sym typeface="+mn-ea"/>
              </a:rPr>
              <a:t>。</a:t>
            </a:r>
            <a:endParaRPr lang="zh-CN" altLang="en-US" sz="1500" dirty="0">
              <a:ea typeface="思源黑体 CN Normal" panose="020B0400000000000000" pitchFamily="34" charset="-122"/>
              <a:sym typeface="+mn-ea"/>
            </a:endParaRPr>
          </a:p>
        </p:txBody>
      </p:sp>
      <p:sp>
        <p:nvSpPr>
          <p:cNvPr id="3" name="矩形 2"/>
          <p:cNvSpPr/>
          <p:nvPr userDrawn="1"/>
        </p:nvSpPr>
        <p:spPr>
          <a:xfrm rot="10800000">
            <a:off x="335418" y="277495"/>
            <a:ext cx="173370" cy="492517"/>
          </a:xfrm>
          <a:prstGeom prst="rect">
            <a:avLst/>
          </a:prstGeom>
          <a:solidFill>
            <a:srgbClr val="9ED8F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0800000">
            <a:off x="0" y="277495"/>
            <a:ext cx="359442" cy="492517"/>
          </a:xfrm>
          <a:prstGeom prst="rect">
            <a:avLst/>
          </a:prstGeom>
          <a:solidFill>
            <a:srgbClr val="13328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1"/>
            </p:custDataLst>
          </p:nvPr>
        </p:nvSpPr>
        <p:spPr>
          <a:xfrm>
            <a:off x="577850" y="186690"/>
            <a:ext cx="5247005" cy="583565"/>
          </a:xfrm>
          <a:prstGeom prst="rect">
            <a:avLst/>
          </a:prstGeom>
          <a:noFill/>
        </p:spPr>
        <p:txBody>
          <a:bodyPr wrap="square" rtlCol="0">
            <a:spAutoFit/>
          </a:bodyPr>
          <a:lstStyle/>
          <a:p>
            <a:pPr algn="l"/>
            <a:r>
              <a:rPr lang="en-US" altLang="zh-CN"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04 </a:t>
            </a:r>
            <a:r>
              <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rPr>
              <a:t>创新性</a:t>
            </a:r>
            <a:endParaRPr lang="zh-CN" altLang="en-US" sz="3200" b="1" dirty="0">
              <a:solidFill>
                <a:srgbClr val="333333"/>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文本框 4"/>
          <p:cNvSpPr txBox="1"/>
          <p:nvPr/>
        </p:nvSpPr>
        <p:spPr>
          <a:xfrm>
            <a:off x="7038340" y="2002155"/>
            <a:ext cx="4017645" cy="747962"/>
          </a:xfrm>
          <a:prstGeom prst="rect">
            <a:avLst/>
          </a:prstGeom>
          <a:noFill/>
        </p:spPr>
        <p:txBody>
          <a:bodyPr wrap="square" rtlCol="0">
            <a:spAutoFit/>
          </a:bodyPr>
          <a:lstStyle/>
          <a:p>
            <a:pPr marL="285750" indent="-285750" algn="just" fontAlgn="auto">
              <a:lnSpc>
                <a:spcPct val="150000"/>
              </a:lnSpc>
              <a:buFont typeface="Arial" panose="020B0604020202020204" pitchFamily="34" charset="0"/>
              <a:buChar char="•"/>
            </a:pPr>
            <a:r>
              <a:rPr lang="zh-CN" altLang="en-US" sz="1500" b="1" dirty="0">
                <a:solidFill>
                  <a:srgbClr val="C00000"/>
                </a:solidFill>
                <a:ea typeface="思源黑体 CN Normal" panose="020B0400000000000000" pitchFamily="34" charset="-122"/>
                <a:sym typeface="+mn-ea"/>
              </a:rPr>
              <a:t>药械一体化包装</a:t>
            </a:r>
            <a:r>
              <a:rPr lang="zh-CN" altLang="en-US" sz="1500" dirty="0">
                <a:ea typeface="思源黑体 CN Normal" panose="020B0400000000000000" pitchFamily="34" charset="-122"/>
                <a:sym typeface="+mn-ea"/>
              </a:rPr>
              <a:t>，配备12支一次性无菌避光注射器，应用更加方便。</a:t>
            </a:r>
            <a:endParaRPr lang="zh-CN" altLang="en-US" sz="1500" dirty="0">
              <a:ea typeface="思源黑体 CN Normal" panose="020B0400000000000000" pitchFamily="34" charset="-122"/>
              <a:sym typeface="+mn-ea"/>
            </a:endParaRPr>
          </a:p>
        </p:txBody>
      </p:sp>
      <p:sp>
        <p:nvSpPr>
          <p:cNvPr id="2" name="文本框 1"/>
          <p:cNvSpPr txBox="1"/>
          <p:nvPr>
            <p:custDataLst>
              <p:tags r:id="rId2"/>
            </p:custDataLst>
          </p:nvPr>
        </p:nvSpPr>
        <p:spPr>
          <a:xfrm>
            <a:off x="471329" y="721045"/>
            <a:ext cx="11643205" cy="105426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150000"/>
              </a:lnSpc>
            </a:pPr>
            <a:r>
              <a:rPr sz="2200" b="1" dirty="0" err="1">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国内</a:t>
            </a:r>
            <a:r>
              <a:rPr sz="2200" b="1" dirty="0" err="1">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首款</a:t>
            </a:r>
            <a:r>
              <a:rPr sz="2200" b="1" dirty="0" err="1">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用于</a:t>
            </a:r>
            <a:r>
              <a:rPr sz="2200" b="1" dirty="0" err="1">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改善aSAH患者神经系统预后的口服液体制剂</a:t>
            </a:r>
            <a:r>
              <a:rPr lang="zh-CN" altLang="en-US" sz="2200" b="1" dirty="0">
                <a:solidFill>
                  <a:srgbClr val="FF0000"/>
                </a:solidFill>
                <a:latin typeface="思源黑体 CN Bold" panose="020B0800000000000000" pitchFamily="34" charset="-122"/>
                <a:ea typeface="思源黑体 CN Bold" panose="020B0800000000000000" pitchFamily="34" charset="-122"/>
                <a:cs typeface="思源黑体 CN Bold" panose="020B0800000000000000" pitchFamily="34" charset="-122"/>
              </a:rPr>
              <a:t>，</a:t>
            </a:r>
            <a:r>
              <a:rPr sz="2200" b="1" dirty="0" err="1">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提供全程口服的全新给药方式，解决特殊患者人群用药</a:t>
            </a:r>
            <a:r>
              <a:rPr lang="zh-CN"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困</a:t>
            </a:r>
            <a:r>
              <a:rPr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rPr>
              <a:t>境。</a:t>
            </a:r>
            <a:endParaRPr sz="2200" b="1" dirty="0">
              <a:solidFill>
                <a:srgbClr val="002060"/>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pic>
        <p:nvPicPr>
          <p:cNvPr id="14" name="图片 13"/>
          <p:cNvPicPr>
            <a:picLocks noChangeAspect="1"/>
          </p:cNvPicPr>
          <p:nvPr/>
        </p:nvPicPr>
        <p:blipFill>
          <a:blip r:embed="rId3"/>
          <a:srcRect l="14572" t="982" r="50632" b="25368"/>
          <a:stretch>
            <a:fillRect/>
          </a:stretch>
        </p:blipFill>
        <p:spPr>
          <a:xfrm>
            <a:off x="11163300" y="97790"/>
            <a:ext cx="926465" cy="285750"/>
          </a:xfrm>
          <a:prstGeom prst="rect">
            <a:avLst/>
          </a:prstGeom>
        </p:spPr>
      </p:pic>
      <p:sp>
        <p:nvSpPr>
          <p:cNvPr id="8" name="灯片编号占位符 1"/>
          <p:cNvSpPr>
            <a:spLocks noGrp="1"/>
          </p:cNvSpPr>
          <p:nvPr>
            <p:ph type="sldNum" sz="quarter" idx="12"/>
          </p:nvPr>
        </p:nvSpPr>
        <p:spPr>
          <a:xfrm>
            <a:off x="9956165" y="6482640"/>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第</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7</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共</a:t>
            </a:r>
            <a:r>
              <a:rPr kumimoji="0" lang="en-US" altLang="zh-CN"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8</a:t>
            </a:r>
            <a:r>
              <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rPr>
              <a:t>页</a:t>
            </a:r>
            <a:endParaRPr kumimoji="0" lang="zh-CN" altLang="en-US" b="0" i="0" u="none" strike="noStrike" kern="1200" cap="none" spc="0" normalizeH="0" baseline="0" noProof="0" dirty="0">
              <a:ln>
                <a:noFill/>
              </a:ln>
              <a:solidFill>
                <a:prstClr val="black">
                  <a:tint val="75000"/>
                </a:prstClr>
              </a:solidFill>
              <a:effectLst/>
              <a:uLnTx/>
              <a:uFillTx/>
              <a:latin typeface="思源黑体 CN Normal" panose="020B0400000000000000" pitchFamily="34" charset="-122"/>
              <a:ea typeface="思源黑体 CN Normal" panose="020B0400000000000000" pitchFamily="34" charset="-122"/>
              <a:cs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403.35,&quot;left&quot;:147.7,&quot;top&quot;:75.75,&quot;width&quot;:669.15}"/>
</p:tagLst>
</file>

<file path=ppt/tags/tag100.xml><?xml version="1.0" encoding="utf-8"?>
<p:tagLst xmlns:p="http://schemas.openxmlformats.org/presentationml/2006/main">
  <p:tag name="KSO_WM_BEAUTIFY_FLAG" val=""/>
  <p:tag name="KSO_WM_DIAGRAM_VIRTUALLY_FRAME" val="{&quot;height&quot;:497.8,&quot;left&quot;:-0.05,&quot;top&quot;:10.5,&quot;width&quot;:960.05}"/>
</p:tagLst>
</file>

<file path=ppt/tags/tag101.xml><?xml version="1.0" encoding="utf-8"?>
<p:tagLst xmlns:p="http://schemas.openxmlformats.org/presentationml/2006/main">
  <p:tag name="KSO_WM_DIAGRAM_VIRTUALLY_FRAME" val="{&quot;height&quot;:497.8,&quot;left&quot;:-0.05,&quot;top&quot;:10.5,&quot;width&quot;:960.05}"/>
</p:tagLst>
</file>

<file path=ppt/tags/tag102.xml><?xml version="1.0" encoding="utf-8"?>
<p:tagLst xmlns:p="http://schemas.openxmlformats.org/presentationml/2006/main">
  <p:tag name="KSO_WM_DIAGRAM_VIRTUALLY_FRAME" val="{&quot;height&quot;:497.8,&quot;left&quot;:-0.05,&quot;top&quot;:10.5,&quot;width&quot;:960.05}"/>
</p:tagLst>
</file>

<file path=ppt/tags/tag103.xml><?xml version="1.0" encoding="utf-8"?>
<p:tagLst xmlns:p="http://schemas.openxmlformats.org/presentationml/2006/main">
  <p:tag name="KSO_WM_DIAGRAM_VIRTUALLY_FRAME" val="{&quot;height&quot;:497.8,&quot;left&quot;:-0.05,&quot;top&quot;:10.5,&quot;width&quot;:960.05}"/>
</p:tagLst>
</file>

<file path=ppt/tags/tag104.xml><?xml version="1.0" encoding="utf-8"?>
<p:tagLst xmlns:p="http://schemas.openxmlformats.org/presentationml/2006/main">
  <p:tag name="KSO_WM_DIAGRAM_VIRTUALLY_FRAME" val="{&quot;height&quot;:497.8,&quot;left&quot;:-0.05,&quot;top&quot;:10.5,&quot;width&quot;:960.05}"/>
</p:tagLst>
</file>

<file path=ppt/tags/tag105.xml><?xml version="1.0" encoding="utf-8"?>
<p:tagLst xmlns:p="http://schemas.openxmlformats.org/presentationml/2006/main">
  <p:tag name="KSO_WM_DIAGRAM_VIRTUALLY_FRAME" val="{&quot;height&quot;:497.8,&quot;left&quot;:-0.05,&quot;top&quot;:10.5,&quot;width&quot;:960.05}"/>
</p:tagLst>
</file>

<file path=ppt/tags/tag106.xml><?xml version="1.0" encoding="utf-8"?>
<p:tagLst xmlns:p="http://schemas.openxmlformats.org/presentationml/2006/main">
  <p:tag name="KSO_WM_DIAGRAM_VIRTUALLY_FRAME" val="{&quot;height&quot;:497.8,&quot;left&quot;:-0.05,&quot;top&quot;:10.5,&quot;width&quot;:960.05}"/>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403.35,&quot;left&quot;:147.7,&quot;top&quot;:75.75,&quot;width&quot;:669.15}"/>
</p:tagLst>
</file>

<file path=ppt/tags/tag110.xml><?xml version="1.0" encoding="utf-8"?>
<p:tagLst xmlns:p="http://schemas.openxmlformats.org/presentationml/2006/main">
  <p:tag name="KSO_WM_DIAGRAM_VIRTUALLY_FRAME" val="{&quot;height&quot;:468.45,&quot;left&quot;:0,&quot;top&quot;:14.7,&quot;width&quot;:935.55}"/>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3.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4.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5.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6.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7.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8.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19.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xml><?xml version="1.0" encoding="utf-8"?>
<p:tagLst xmlns:p="http://schemas.openxmlformats.org/presentationml/2006/main">
  <p:tag name="KSO_WM_DIAGRAM_VIRTUALLY_FRAME" val="{&quot;height&quot;:403.35,&quot;left&quot;:147.7,&quot;top&quot;:75.75,&quot;width&quot;:669.15}"/>
</p:tagLst>
</file>

<file path=ppt/tags/tag120.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1.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2.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3.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4.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5.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6.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7.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8.xml><?xml version="1.0" encoding="utf-8"?>
<p:tagLst xmlns:p="http://schemas.openxmlformats.org/presentationml/2006/main">
  <p:tag name="KSO_WM_DIAGRAM_VIRTUALLY_FRAME" val="{&quot;height&quot;:393.150157480315,&quot;left&quot;:47.198267716535405,&quot;top&quot;:101.78259842519685,&quot;width&quot;:864.8524409448819}"/>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403.35,&quot;left&quot;:147.7,&quot;top&quot;:75.75,&quot;width&quot;:669.15}"/>
</p:tagLst>
</file>

<file path=ppt/tags/tag130.xml><?xml version="1.0" encoding="utf-8"?>
<p:tagLst xmlns:p="http://schemas.openxmlformats.org/presentationml/2006/main">
  <p:tag name="COMMONDATA" val="eyJoZGlkIjoiZDYxZDE5Y2ExYjdlOGEyOThiMmZhMGJlOGU1ZDM1MzEifQ=="/>
  <p:tag name="RESOURCE_RECORD_KEY" val="{&quot;12&quot;:[25001096],&quot;13&quot;:[20481691,20482073,20042463,4663468]}"/>
</p:tagLst>
</file>

<file path=ppt/tags/tag14.xml><?xml version="1.0" encoding="utf-8"?>
<p:tagLst xmlns:p="http://schemas.openxmlformats.org/presentationml/2006/main">
  <p:tag name="KSO_WM_DIAGRAM_VIRTUALLY_FRAME" val="{&quot;height&quot;:403.35,&quot;left&quot;:147.7,&quot;top&quot;:75.75,&quot;width&quot;:669.15}"/>
</p:tagLst>
</file>

<file path=ppt/tags/tag15.xml><?xml version="1.0" encoding="utf-8"?>
<p:tagLst xmlns:p="http://schemas.openxmlformats.org/presentationml/2006/main">
  <p:tag name="KSO_WM_DIAGRAM_VIRTUALLY_FRAME" val="{&quot;height&quot;:403.35,&quot;left&quot;:147.7,&quot;top&quot;:75.75,&quot;width&quot;:669.15}"/>
</p:tagLst>
</file>

<file path=ppt/tags/tag16.xml><?xml version="1.0" encoding="utf-8"?>
<p:tagLst xmlns:p="http://schemas.openxmlformats.org/presentationml/2006/main">
  <p:tag name="KSO_WM_DIAGRAM_VIRTUALLY_FRAME" val="{&quot;height&quot;:403.35,&quot;left&quot;:147.7,&quot;top&quot;:75.75,&quot;width&quot;:669.15}"/>
</p:tagLst>
</file>

<file path=ppt/tags/tag17.xml><?xml version="1.0" encoding="utf-8"?>
<p:tagLst xmlns:p="http://schemas.openxmlformats.org/presentationml/2006/main">
  <p:tag name="KSO_WM_DIAGRAM_VIRTUALLY_FRAME" val="{&quot;height&quot;:403.35,&quot;left&quot;:147.7,&quot;top&quot;:75.75,&quot;width&quot;:669.15}"/>
</p:tagLst>
</file>

<file path=ppt/tags/tag18.xml><?xml version="1.0" encoding="utf-8"?>
<p:tagLst xmlns:p="http://schemas.openxmlformats.org/presentationml/2006/main">
  <p:tag name="KSO_WM_DIAGRAM_VIRTUALLY_FRAME" val="{&quot;height&quot;:403.35,&quot;left&quot;:147.7,&quot;top&quot;:75.75,&quot;width&quot;:669.15}"/>
</p:tagLst>
</file>

<file path=ppt/tags/tag19.xml><?xml version="1.0" encoding="utf-8"?>
<p:tagLst xmlns:p="http://schemas.openxmlformats.org/presentationml/2006/main">
  <p:tag name="KSO_WM_DIAGRAM_VIRTUALLY_FRAME" val="{&quot;height&quot;:403.35,&quot;left&quot;:147.7,&quot;top&quot;:75.75,&quot;width&quot;:669.1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03.35,&quot;left&quot;:147.7,&quot;top&quot;:75.75,&quot;width&quot;:669.15}"/>
</p:tagLst>
</file>

<file path=ppt/tags/tag21.xml><?xml version="1.0" encoding="utf-8"?>
<p:tagLst xmlns:p="http://schemas.openxmlformats.org/presentationml/2006/main">
  <p:tag name="KSO_WM_DIAGRAM_VIRTUALLY_FRAME" val="{&quot;height&quot;:403.35,&quot;left&quot;:147.7,&quot;top&quot;:75.75,&quot;width&quot;:669.15}"/>
</p:tagLst>
</file>

<file path=ppt/tags/tag22.xml><?xml version="1.0" encoding="utf-8"?>
<p:tagLst xmlns:p="http://schemas.openxmlformats.org/presentationml/2006/main">
  <p:tag name="KSO_WM_DIAGRAM_VIRTUALLY_FRAME" val="{&quot;height&quot;:403.35,&quot;left&quot;:147.7,&quot;top&quot;:75.75,&quot;width&quot;:669.15}"/>
</p:tagLst>
</file>

<file path=ppt/tags/tag23.xml><?xml version="1.0" encoding="utf-8"?>
<p:tagLst xmlns:p="http://schemas.openxmlformats.org/presentationml/2006/main">
  <p:tag name="KSO_WM_DIAGRAM_VIRTUALLY_FRAME" val="{&quot;height&quot;:403.35,&quot;left&quot;:147.7,&quot;top&quot;:75.75,&quot;width&quot;:669.15}"/>
</p:tagLst>
</file>

<file path=ppt/tags/tag24.xml><?xml version="1.0" encoding="utf-8"?>
<p:tagLst xmlns:p="http://schemas.openxmlformats.org/presentationml/2006/main">
  <p:tag name="KSO_WM_DIAGRAM_VIRTUALLY_FRAME" val="{&quot;height&quot;:403.35,&quot;left&quot;:147.7,&quot;top&quot;:75.75,&quot;width&quot;:669.15}"/>
</p:tagLst>
</file>

<file path=ppt/tags/tag25.xml><?xml version="1.0" encoding="utf-8"?>
<p:tagLst xmlns:p="http://schemas.openxmlformats.org/presentationml/2006/main">
  <p:tag name="KSO_WM_DIAGRAM_VIRTUALLY_FRAME" val="{&quot;height&quot;:403.35,&quot;left&quot;:147.7,&quot;top&quot;:75.75,&quot;width&quot;:669.15}"/>
</p:tagLst>
</file>

<file path=ppt/tags/tag26.xml><?xml version="1.0" encoding="utf-8"?>
<p:tagLst xmlns:p="http://schemas.openxmlformats.org/presentationml/2006/main">
  <p:tag name="KSO_WM_DIAGRAM_VIRTUALLY_FRAME" val="{&quot;height&quot;:403.35,&quot;left&quot;:147.7,&quot;top&quot;:75.75,&quot;width&quot;:669.15}"/>
</p:tagLst>
</file>

<file path=ppt/tags/tag27.xml><?xml version="1.0" encoding="utf-8"?>
<p:tagLst xmlns:p="http://schemas.openxmlformats.org/presentationml/2006/main">
  <p:tag name="KSO_WM_DIAGRAM_VIRTUALLY_FRAME" val="{&quot;height&quot;:403.35,&quot;left&quot;:147.7,&quot;top&quot;:75.75,&quot;width&quot;:669.15}"/>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403.35,&quot;left&quot;:147.7,&quot;top&quot;:75.75,&quot;width&quot;:669.15}"/>
</p:tagLst>
</file>

<file path=ppt/tags/tag30.xml><?xml version="1.0" encoding="utf-8"?>
<p:tagLst xmlns:p="http://schemas.openxmlformats.org/presentationml/2006/main">
  <p:tag name="TABLE_ENDDRAG_ORIGIN_RECT" val="489*193"/>
  <p:tag name="TABLE_ENDDRAG_RECT" val="470*341*489*193"/>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403.35,&quot;left&quot;:147.7,&quot;top&quot;:75.75,&quot;width&quot;:669.15}"/>
</p:tagLst>
</file>

<file path=ppt/tags/tag40.xml><?xml version="1.0" encoding="utf-8"?>
<p:tagLst xmlns:p="http://schemas.openxmlformats.org/presentationml/2006/main">
  <p:tag name="KSO_WM_DIAGRAM_VIRTUALLY_FRAME" val="{&quot;height&quot;:528.5,&quot;left&quot;:0,&quot;top&quot;:27.2,&quot;width&quot;:960}"/>
</p:tagLst>
</file>

<file path=ppt/tags/tag41.xml><?xml version="1.0" encoding="utf-8"?>
<p:tagLst xmlns:p="http://schemas.openxmlformats.org/presentationml/2006/main">
  <p:tag name="KSO_WM_BEAUTIFY_FLAG" val=""/>
  <p:tag name="KSO_WM_DIAGRAM_VIRTUALLY_FRAME" val="{&quot;height&quot;:528.5,&quot;left&quot;:0,&quot;top&quot;:27.2,&quot;width&quot;:960}"/>
</p:tagLst>
</file>

<file path=ppt/tags/tag42.xml><?xml version="1.0" encoding="utf-8"?>
<p:tagLst xmlns:p="http://schemas.openxmlformats.org/presentationml/2006/main">
  <p:tag name="KSO_WM_BEAUTIFY_FLAG" val=""/>
  <p:tag name="KSO_WM_DIAGRAM_VIRTUALLY_FRAME" val="{&quot;height&quot;:528.5,&quot;left&quot;:0,&quot;top&quot;:27.2,&quot;width&quot;:960}"/>
</p:tagLst>
</file>

<file path=ppt/tags/tag43.xml><?xml version="1.0" encoding="utf-8"?>
<p:tagLst xmlns:p="http://schemas.openxmlformats.org/presentationml/2006/main">
  <p:tag name="KSO_WM_BEAUTIFY_FLAG" val=""/>
  <p:tag name="KSO_WM_DIAGRAM_VIRTUALLY_FRAME" val="{&quot;height&quot;:528.5,&quot;left&quot;:0,&quot;top&quot;:27.2,&quot;width&quot;:960}"/>
</p:tagLst>
</file>

<file path=ppt/tags/tag44.xml><?xml version="1.0" encoding="utf-8"?>
<p:tagLst xmlns:p="http://schemas.openxmlformats.org/presentationml/2006/main">
  <p:tag name="KSO_WM_BEAUTIFY_FLAG" val=""/>
  <p:tag name="KSO_WM_DIAGRAM_VIRTUALLY_FRAME" val="{&quot;height&quot;:528.5,&quot;left&quot;:0,&quot;top&quot;:27.2,&quot;width&quot;:960}"/>
</p:tagLst>
</file>

<file path=ppt/tags/tag45.xml><?xml version="1.0" encoding="utf-8"?>
<p:tagLst xmlns:p="http://schemas.openxmlformats.org/presentationml/2006/main">
  <p:tag name="KSO_WM_BEAUTIFY_FLAG" val=""/>
  <p:tag name="KSO_WM_DIAGRAM_VIRTUALLY_FRAME" val="{&quot;height&quot;:528.5,&quot;left&quot;:0,&quot;top&quot;:27.2,&quot;width&quot;:960}"/>
</p:tagLst>
</file>

<file path=ppt/tags/tag46.xml><?xml version="1.0" encoding="utf-8"?>
<p:tagLst xmlns:p="http://schemas.openxmlformats.org/presentationml/2006/main">
  <p:tag name="KSO_WM_DIAGRAM_VIRTUALLY_FRAME" val="{&quot;height&quot;:528.5,&quot;left&quot;:0,&quot;top&quot;:27.2,&quot;width&quot;:960}"/>
</p:tagLst>
</file>

<file path=ppt/tags/tag47.xml><?xml version="1.0" encoding="utf-8"?>
<p:tagLst xmlns:p="http://schemas.openxmlformats.org/presentationml/2006/main">
  <p:tag name="KSO_WM_BEAUTIFY_FLAG" val=""/>
  <p:tag name="KSO_WM_DIAGRAM_VIRTUALLY_FRAME" val="{&quot;height&quot;:528.5,&quot;left&quot;:0,&quot;top&quot;:27.2,&quot;width&quot;:960}"/>
</p:tagLst>
</file>

<file path=ppt/tags/tag48.xml><?xml version="1.0" encoding="utf-8"?>
<p:tagLst xmlns:p="http://schemas.openxmlformats.org/presentationml/2006/main">
  <p:tag name="KSO_WM_BEAUTIFY_FLAG" val=""/>
  <p:tag name="KSO_WM_DIAGRAM_VIRTUALLY_FRAME" val="{&quot;height&quot;:528.5,&quot;left&quot;:0,&quot;top&quot;:27.2,&quot;width&quot;:960}"/>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403.35,&quot;left&quot;:147.7,&quot;top&quot;:75.75,&quot;width&quot;:669.15}"/>
</p:tagLst>
</file>

<file path=ppt/tags/tag50.xml><?xml version="1.0" encoding="utf-8"?>
<p:tagLst xmlns:p="http://schemas.openxmlformats.org/presentationml/2006/main">
  <p:tag name="KSO_WM_BEAUTIFY_FLAG" val=""/>
  <p:tag name="KSO_WM_DIAGRAM_VIRTUALLY_FRAME" val="{&quot;height&quot;:528.5,&quot;left&quot;:0,&quot;top&quot;:27.2,&quot;width&quot;:960}"/>
</p:tagLst>
</file>

<file path=ppt/tags/tag51.xml><?xml version="1.0" encoding="utf-8"?>
<p:tagLst xmlns:p="http://schemas.openxmlformats.org/presentationml/2006/main">
  <p:tag name="KSO_WM_BEAUTIFY_FLAG" val=""/>
  <p:tag name="KSO_WM_DIAGRAM_VIRTUALLY_FRAME" val="{&quot;height&quot;:528.5,&quot;left&quot;:0,&quot;top&quot;:27.2,&quot;width&quot;:960}"/>
</p:tagLst>
</file>

<file path=ppt/tags/tag52.xml><?xml version="1.0" encoding="utf-8"?>
<p:tagLst xmlns:p="http://schemas.openxmlformats.org/presentationml/2006/main">
  <p:tag name="KSO_WM_BEAUTIFY_FLAG" val=""/>
  <p:tag name="KSO_WM_DIAGRAM_VIRTUALLY_FRAME" val="{&quot;height&quot;:528.5,&quot;left&quot;:0,&quot;top&quot;:27.2,&quot;width&quot;:960}"/>
</p:tagLst>
</file>

<file path=ppt/tags/tag53.xml><?xml version="1.0" encoding="utf-8"?>
<p:tagLst xmlns:p="http://schemas.openxmlformats.org/presentationml/2006/main">
  <p:tag name="KSO_WM_BEAUTIFY_FLAG" val=""/>
  <p:tag name="KSO_WM_DIAGRAM_VIRTUALLY_FRAME" val="{&quot;height&quot;:528.5,&quot;left&quot;:0,&quot;top&quot;:27.2,&quot;width&quot;:960}"/>
</p:tagLst>
</file>

<file path=ppt/tags/tag54.xml><?xml version="1.0" encoding="utf-8"?>
<p:tagLst xmlns:p="http://schemas.openxmlformats.org/presentationml/2006/main">
  <p:tag name="KSO_WM_BEAUTIFY_FLAG" val=""/>
  <p:tag name="KSO_WM_DIAGRAM_VIRTUALLY_FRAME" val="{&quot;height&quot;:528.5,&quot;left&quot;:0,&quot;top&quot;:27.2,&quot;width&quot;:960}"/>
</p:tagLst>
</file>

<file path=ppt/tags/tag55.xml><?xml version="1.0" encoding="utf-8"?>
<p:tagLst xmlns:p="http://schemas.openxmlformats.org/presentationml/2006/main">
  <p:tag name="KSO_WM_BEAUTIFY_FLAG" val=""/>
  <p:tag name="KSO_WM_DIAGRAM_VIRTUALLY_FRAME" val="{&quot;height&quot;:528.5,&quot;left&quot;:0,&quot;top&quot;:27.2,&quot;width&quot;:960}"/>
</p:tagLst>
</file>

<file path=ppt/tags/tag56.xml><?xml version="1.0" encoding="utf-8"?>
<p:tagLst xmlns:p="http://schemas.openxmlformats.org/presentationml/2006/main">
  <p:tag name="KSO_WM_DIAGRAM_VIRTUALLY_FRAME" val="{&quot;height&quot;:528.5,&quot;left&quot;:0,&quot;top&quot;:27.2,&quot;width&quot;:960}"/>
</p:tagLst>
</file>

<file path=ppt/tags/tag57.xml><?xml version="1.0" encoding="utf-8"?>
<p:tagLst xmlns:p="http://schemas.openxmlformats.org/presentationml/2006/main">
  <p:tag name="KSO_WM_DIAGRAM_VIRTUALLY_FRAME" val="{&quot;height&quot;:528.5,&quot;left&quot;:0,&quot;top&quot;:27.2,&quot;width&quot;:960}"/>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403.35,&quot;left&quot;:147.7,&quot;top&quot;:75.75,&quot;width&quot;:669.1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DIAGRAM_VIRTUALLY_FRAME" val="{&quot;height&quot;:218.9,&quot;left&quot;:131.5,&quot;top&quot;:209.4,&quot;width&quot;:170.85}"/>
</p:tagLst>
</file>

<file path=ppt/tags/tag67.xml><?xml version="1.0" encoding="utf-8"?>
<p:tagLst xmlns:p="http://schemas.openxmlformats.org/presentationml/2006/main">
  <p:tag name="KSO_WM_DIAGRAM_VIRTUALLY_FRAME" val="{&quot;height&quot;:218.9,&quot;left&quot;:131.5,&quot;top&quot;:209.4,&quot;width&quot;:170.85}"/>
</p:tagLst>
</file>

<file path=ppt/tags/tag68.xml><?xml version="1.0" encoding="utf-8"?>
<p:tagLst xmlns:p="http://schemas.openxmlformats.org/presentationml/2006/main">
  <p:tag name="KSO_WM_DIAGRAM_VIRTUALLY_FRAME" val="{&quot;height&quot;:218.9,&quot;left&quot;:131.5,&quot;top&quot;:209.4,&quot;width&quot;:170.85}"/>
</p:tagLst>
</file>

<file path=ppt/tags/tag69.xml><?xml version="1.0" encoding="utf-8"?>
<p:tagLst xmlns:p="http://schemas.openxmlformats.org/presentationml/2006/main">
  <p:tag name="KSO_WM_BEAUTIFY_FLAG" val=""/>
  <p:tag name="KSO_WM_DIAGRAM_VIRTUALLY_FRAME" val="{&quot;height&quot;:218.9,&quot;left&quot;:131.5,&quot;top&quot;:209.4,&quot;width&quot;:170.85}"/>
</p:tagLst>
</file>

<file path=ppt/tags/tag7.xml><?xml version="1.0" encoding="utf-8"?>
<p:tagLst xmlns:p="http://schemas.openxmlformats.org/presentationml/2006/main">
  <p:tag name="KSO_WM_DIAGRAM_VIRTUALLY_FRAME" val="{&quot;height&quot;:403.35,&quot;left&quot;:147.7,&quot;top&quot;:75.75,&quot;width&quot;:669.1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403.35,&quot;left&quot;:147.7,&quot;top&quot;:75.75,&quot;width&quot;:669.1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403.35,&quot;left&quot;:147.7,&quot;top&quot;:75.75,&quot;width&quot;:669.1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DIAGRAM_VIRTUALLY_FRAME" val="{&quot;height&quot;:497.8,&quot;left&quot;:-0.05,&quot;top&quot;:10.5,&quot;width&quot;:960.05}"/>
</p:tagLst>
</file>

<file path=ppt/tags/tag99.xml><?xml version="1.0" encoding="utf-8"?>
<p:tagLst xmlns:p="http://schemas.openxmlformats.org/presentationml/2006/main">
  <p:tag name="KSO_WM_BEAUTIFY_FLAG" val=""/>
  <p:tag name="KSO_WM_DIAGRAM_VIRTUALLY_FRAME" val="{&quot;height&quot;:497.8,&quot;left&quot;:-0.05,&quot;top&quot;:10.5,&quot;width&quot;:960.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多彩-04">
    <a:dk1>
      <a:srgbClr val="000000"/>
    </a:dk1>
    <a:lt1>
      <a:srgbClr val="FFFFFF"/>
    </a:lt1>
    <a:dk2>
      <a:srgbClr val="000000"/>
    </a:dk2>
    <a:lt2>
      <a:srgbClr val="FEFFFF"/>
    </a:lt2>
    <a:accent1>
      <a:srgbClr val="FFB143"/>
    </a:accent1>
    <a:accent2>
      <a:srgbClr val="FE7B48"/>
    </a:accent2>
    <a:accent3>
      <a:srgbClr val="5FB6FF"/>
    </a:accent3>
    <a:accent4>
      <a:srgbClr val="3787FF"/>
    </a:accent4>
    <a:accent5>
      <a:srgbClr val="06BB9A"/>
    </a:accent5>
    <a:accent6>
      <a:srgbClr val="8E7EF1"/>
    </a:accent6>
    <a:hlink>
      <a:srgbClr val="304FFE"/>
    </a:hlink>
    <a:folHlink>
      <a:srgbClr val="00A3F4"/>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4709</Words>
  <Application>WPS 演示</Application>
  <PresentationFormat>宽屏</PresentationFormat>
  <Paragraphs>355</Paragraphs>
  <Slides>10</Slides>
  <Notes>9</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思源黑体 CN Bold</vt:lpstr>
      <vt:lpstr>微软雅黑</vt:lpstr>
      <vt:lpstr>汉仪菱心体简</vt:lpstr>
      <vt:lpstr>思源黑体 CN Normal</vt:lpstr>
      <vt:lpstr>思源黑体 CN ExtraLight</vt:lpstr>
      <vt:lpstr>思源黑体 CN Medium</vt:lpstr>
      <vt:lpstr>Times New Roman</vt:lpstr>
      <vt:lpstr>Calibri</vt:lpstr>
      <vt:lpstr>Calibri Light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neoyen</dc:creator>
  <cp:lastModifiedBy>7</cp:lastModifiedBy>
  <cp:revision>292</cp:revision>
  <dcterms:created xsi:type="dcterms:W3CDTF">2023-09-14T06:48:00Z</dcterms:created>
  <dcterms:modified xsi:type="dcterms:W3CDTF">2026-06-10T02:08:52Z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C86CF7AC7BEA4360A45E91559E880C7C_12</vt:lpwstr>
  </property>
</Properties>
</file>