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ommentAuthors.xml" ContentType="application/vnd.openxmlformats-officedocument.presentationml.commentAuthors+xml"/>
  <Override PartName="/ppt/media/image15.svg" ContentType="image/svg+xml"/>
  <Override PartName="/ppt/media/image17.svg" ContentType="image/svg+xml"/>
  <Override PartName="/ppt/media/image19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5"/>
  </p:notesMasterIdLst>
  <p:sldIdLst>
    <p:sldId id="288" r:id="rId4"/>
    <p:sldId id="312" r:id="rId6"/>
    <p:sldId id="307" r:id="rId7"/>
    <p:sldId id="308" r:id="rId8"/>
    <p:sldId id="309" r:id="rId9"/>
    <p:sldId id="291" r:id="rId10"/>
    <p:sldId id="290" r:id="rId11"/>
    <p:sldId id="310" r:id="rId12"/>
    <p:sldId id="292" r:id="rId13"/>
    <p:sldId id="295" r:id="rId14"/>
    <p:sldId id="313" r:id="rId15"/>
    <p:sldId id="311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PS" initials="W" lastIdx="0" clrIdx="0"/>
  <p:cmAuthor id="2" name="作者" initials="A" lastIdx="0" clrIdx="1"/>
  <p:cmAuthor id="3" name="China" initials="C" lastIdx="0" clrIdx="2"/>
  <p:cmAuthor id="4" name="Brooke Strydesky" initials="BS" lastIdx="0" clrIdx="3"/>
  <p:cmAuthor id="5" name="Clare Cheng" initials="CC" lastIdx="0" clrIdx="4"/>
  <p:cmAuthor id="6" name="Lian Tay" initials="LT" lastIdx="0" clrIdx="5"/>
  <p:cmAuthor id="7" name="James Chaloupka" initials="JC" lastIdx="0" clrIdx="6"/>
  <p:cmAuthor id="8" name="Shalini Saha" initials="SS" lastIdx="0" clrIdx="7"/>
  <p:cmAuthor id="9" name="Leshem, Iddo" initials="LI" lastIdx="0" clrIdx="8"/>
  <p:cmAuthor id="10" name="Maria Martinelli" initials="MM" lastIdx="0" clrIdx="9"/>
  <p:cmAuthor id="11" name="Gina Rocco" initials="GR" lastIdx="0" clrIdx="10"/>
  <p:cmAuthor id="12" name="Huang, Suki" initials="HS" lastIdx="0" clrIdx="11"/>
  <p:cmAuthor id="13" name="Gulati, Nivedita" initials="GN" lastIdx="0" clrIdx="12"/>
  <p:cmAuthor id="14" name="William Wu" initials="WW" lastIdx="0" clrIdx="13"/>
  <p:cmAuthor id="15" name="Mangene, Brian" initials="MB" lastIdx="0" clrIdx="14"/>
  <p:cmAuthor id="16" name="kondo, Kaoru" initials="kK" lastIdx="0" clrIdx="15"/>
  <p:cmAuthor id="17" name="Weisberg, Julia" initials="WJ" lastIdx="0" clrIdx="16"/>
  <p:cmAuthor id="18" name="gu, Honghai" initials="gH" lastIdx="0" clrIdx="17"/>
  <p:cmAuthor id="19" name="Zhou, Fang" initials="ZF" lastIdx="0" clrIdx="18"/>
  <p:cmAuthor id="20" name="Zhang, Pamela" initials="ZP" lastIdx="0" clrIdx="19"/>
  <p:cmAuthor id="21" name="王 敏" initials="王" lastIdx="0" clrIdx="2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B8D7"/>
    <a:srgbClr val="05A2D3"/>
    <a:srgbClr val="5B9BD5"/>
    <a:srgbClr val="A4B3DD"/>
    <a:srgbClr val="A1B1DC"/>
    <a:srgbClr val="A2B2DC"/>
    <a:srgbClr val="FFC000"/>
    <a:srgbClr val="ED7D31"/>
    <a:srgbClr val="C9C9C9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BEC9A8B-CD32-418B-8624-749794CC1E4F}" styleName="补充样式9">
    <a:wholeTbl>
      <a:tcTxStyle>
        <a:fontRef idx="none">
          <a:srgbClr val="000000"/>
        </a:fontRef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12700" cmpd="sng">
              <a:solidFill>
                <a:schemeClr val="accent1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wholeTbl>
    <a:band2H>
      <a:tcStyle>
        <a:tcBdr/>
        <a:fill>
          <a:solidFill>
            <a:schemeClr val="accent1">
              <a:lumMod val="10001"/>
              <a:lumOff val="89999"/>
            </a:schemeClr>
          </a:solidFill>
        </a:fill>
      </a:tcStyle>
    </a:band2H>
    <a:band1V>
      <a:tcStyle>
        <a:tcBdr/>
        <a:fill>
          <a:solidFill>
            <a:schemeClr val="accent1">
              <a:lumMod val="10001"/>
              <a:lumOff val="89999"/>
            </a:schemeClr>
          </a:solidFill>
        </a:fill>
      </a:tcStyle>
    </a:band1V>
    <a:lastCol>
      <a:tcStyle>
        <a:tcBdr/>
        <a:fill>
          <a:solidFill>
            <a:schemeClr val="accent1">
              <a:lumMod val="20002"/>
              <a:lumOff val="79998"/>
            </a:schemeClr>
          </a:solidFill>
        </a:fill>
      </a:tcStyle>
    </a:lastCol>
    <a:firstCol>
      <a:tcTxStyle b="on">
        <a:fontRef idx="none">
          <a:schemeClr val="tx1"/>
        </a:fontRef>
      </a:tcTxStyle>
      <a:tcStyle>
        <a:tcBdr/>
      </a:tcStyle>
    </a:firstCol>
    <a:lastRow>
      <a:tcTxStyle b="on">
        <a:fontRef idx="none">
          <a:schemeClr val="accent1"/>
        </a:fontRef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9525" cmpd="sng">
              <a:solidFill>
                <a:schemeClr val="tx1"/>
              </a:solidFill>
              <a:prstDash val="solid"/>
            </a:ln>
          </a:top>
          <a:bottom>
            <a:ln w="12700" cmpd="sng">
              <a:solidFill>
                <a:schemeClr val="accent1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lastRow>
    <a:swCell>
      <a:tcTxStyle b="on">
        <a:fontRef idx="none">
          <a:srgbClr val="000000"/>
        </a:fontRef>
      </a:tcTxStyle>
      <a:tcStyle>
        <a:tcBdr/>
        <a:fill>
          <a:solidFill>
            <a:srgbClr val="FFFFFF"/>
          </a:solidFill>
        </a:fill>
      </a:tcStyle>
    </a:swCell>
    <a:firstRow>
      <a:tcTxStyle b="on">
        <a:fontRef idx="none">
          <a:srgbClr val="FFFFFF"/>
        </a:fontRef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9050" cmpd="sng">
              <a:solidFill>
                <a:schemeClr val="bg1"/>
              </a:solidFill>
              <a:prstDash val="solid"/>
            </a:ln>
          </a:insideH>
          <a:insideV>
            <a:ln w="19050" cmpd="sng">
              <a:solidFill>
                <a:schemeClr val="bg1"/>
              </a:solidFill>
              <a:prstDash val="solid"/>
            </a:ln>
          </a:insideV>
        </a:tcBdr>
        <a:fill>
          <a:solidFill>
            <a:schemeClr val="accent1"/>
          </a:solidFill>
        </a:fill>
      </a:tcStyle>
    </a:firstRow>
    <a:nwCell>
      <a:tcTxStyle b="on">
        <a:fontRef idx="none">
          <a:srgbClr val="FFFFFF"/>
        </a:fontRef>
      </a:tcTxStyle>
      <a:tcStyle>
        <a:tcBdr>
          <a:left>
            <a:ln>
              <a:noFill/>
            </a:ln>
          </a:left>
          <a:right>
            <a:ln w="19050" cmpd="sng">
              <a:solidFill>
                <a:srgbClr val="FFFFFF"/>
              </a:solidFill>
              <a:prstDash val="solid"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3F3F3F"/>
          </a:solidFill>
        </a:fill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77" y="624"/>
      </p:cViewPr>
      <p:guideLst>
        <p:guide orient="horz" pos="2333"/>
        <p:guide pos="3840"/>
        <p:guide orient="horz" pos="2847"/>
        <p:guide pos="5508"/>
        <p:guide orient="horz" pos="3345"/>
        <p:guide orient="horz" pos="3052"/>
        <p:guide orient="horz" pos="69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21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gs" Target="tags/tag64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96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sz="1000" b="1">
                <a:solidFill>
                  <a:schemeClr val="tx1"/>
                </a:solidFill>
                <a:latin typeface="+mn-ea"/>
                <a:cs typeface="+mn-ea"/>
              </a:rPr>
              <a:t>AD患者吞咽困难发生率</a:t>
            </a:r>
            <a:r>
              <a:rPr lang="en-US" altLang="zh-CN" sz="1000" b="1">
                <a:solidFill>
                  <a:schemeClr val="tx1"/>
                </a:solidFill>
                <a:latin typeface="+mn-ea"/>
                <a:cs typeface="+mn-ea"/>
              </a:rPr>
              <a:t>28%</a:t>
            </a:r>
            <a:endParaRPr lang="en-US" altLang="zh-CN" sz="1000" b="1">
              <a:solidFill>
                <a:schemeClr val="tx1"/>
              </a:solidFill>
              <a:latin typeface="+mn-ea"/>
              <a:cs typeface="+mn-ea"/>
            </a:endParaRPr>
          </a:p>
        </c:rich>
      </c:tx>
      <c:layout>
        <c:manualLayout>
          <c:xMode val="edge"/>
          <c:yMode val="edge"/>
          <c:x val="0.291578501904359"/>
          <c:y val="0.092819148936170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AD患者吞咽困难发生情况</c:v>
                </c:pt>
              </c:strCache>
            </c:strRef>
          </c:tx>
          <c:spPr/>
          <c:explosion val="0"/>
          <c:dPt>
            <c:idx val="0"/>
            <c:bubble3D val="0"/>
            <c:spPr>
              <a:gradFill>
                <a:gsLst>
                  <a:gs pos="0">
                    <a:schemeClr val="accent4">
                      <a:tint val="76667"/>
                      <a:lumMod val="40000"/>
                      <a:lumOff val="60000"/>
                    </a:schemeClr>
                  </a:gs>
                  <a:gs pos="90000">
                    <a:schemeClr val="accent4">
                      <a:tint val="76667"/>
                    </a:schemeClr>
                  </a:gs>
                </a:gsLst>
                <a:lin ang="5400000" scaled="0"/>
              </a:gradFill>
              <a:ln>
                <a:gradFill>
                  <a:gsLst>
                    <a:gs pos="0">
                      <a:schemeClr val="accent4">
                        <a:tint val="76667"/>
                      </a:schemeClr>
                    </a:gs>
                    <a:gs pos="100000">
                      <a:schemeClr val="accent4">
                        <a:tint val="76667"/>
                        <a:lumMod val="75000"/>
                      </a:schemeClr>
                    </a:gs>
                  </a:gsLst>
                  <a:lin ang="5400000" scaled="1"/>
                </a:gradFill>
              </a:ln>
              <a:effectLst/>
            </c:spPr>
          </c:dPt>
          <c:dPt>
            <c:idx val="1"/>
            <c:bubble3D val="0"/>
            <c:spPr>
              <a:gradFill>
                <a:gsLst>
                  <a:gs pos="0">
                    <a:schemeClr val="accent4">
                      <a:shade val="76667"/>
                      <a:lumMod val="40000"/>
                      <a:lumOff val="60000"/>
                    </a:schemeClr>
                  </a:gs>
                  <a:gs pos="90000">
                    <a:schemeClr val="accent4">
                      <a:shade val="76667"/>
                    </a:schemeClr>
                  </a:gs>
                </a:gsLst>
                <a:lin ang="5400000" scaled="0"/>
              </a:gradFill>
              <a:ln>
                <a:gradFill>
                  <a:gsLst>
                    <a:gs pos="0">
                      <a:schemeClr val="accent4">
                        <a:shade val="76667"/>
                      </a:schemeClr>
                    </a:gs>
                    <a:gs pos="100000">
                      <a:schemeClr val="accent4">
                        <a:shade val="76667"/>
                        <a:lumMod val="75000"/>
                      </a:schemeClr>
                    </a:gs>
                  </a:gsLst>
                  <a:lin ang="5400000" scaled="1"/>
                </a:gradFill>
              </a:ln>
              <a:effectLst/>
            </c:spPr>
          </c:dPt>
          <c:dLbls>
            <c:dLbl>
              <c:idx val="0"/>
              <c:layout>
                <c:manualLayout>
                  <c:x val="-0.0659012020471062"/>
                  <c:y val="0.119289973971292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zh-CN" sz="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sz="800" b="1"/>
                      <a:t>28%</a:t>
                    </a:r>
                    <a:endParaRPr sz="800" b="1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792333921738987"/>
                  <c:y val="-0.162347643852598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zh-CN" sz="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sz="800" b="1"/>
                      <a:t>72%</a:t>
                    </a:r>
                    <a:endParaRPr sz="800" b="1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出现吞咽困难</c:v>
                </c:pt>
                <c:pt idx="1">
                  <c:v>未出现吞咽困难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28</c:v>
                </c:pt>
                <c:pt idx="1">
                  <c:v>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zh-CN" sz="800" b="1">
          <a:solidFill>
            <a:schemeClr val="tx1"/>
          </a:solidFill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2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sz="1000" b="1">
                <a:latin typeface="+mn-ea"/>
                <a:cs typeface="+mn-ea"/>
              </a:rPr>
              <a:t>AD患者误吸发生率</a:t>
            </a:r>
            <a:r>
              <a:rPr lang="en-US" altLang="zh-CN" sz="1000" b="1">
                <a:latin typeface="+mn-ea"/>
                <a:cs typeface="+mn-ea"/>
              </a:rPr>
              <a:t>35%</a:t>
            </a:r>
            <a:endParaRPr lang="en-US" altLang="zh-CN" sz="1000" b="1">
              <a:latin typeface="+mn-ea"/>
              <a:cs typeface="+mn-ea"/>
            </a:endParaRPr>
          </a:p>
        </c:rich>
      </c:tx>
      <c:layout>
        <c:manualLayout>
          <c:xMode val="edge"/>
          <c:yMode val="edge"/>
          <c:x val="0.332513487781657"/>
          <c:y val="0.0725893824485374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AD患者误吸发生情况</c:v>
                </c:pt>
              </c:strCache>
            </c:strRef>
          </c:tx>
          <c:spPr/>
          <c:explosion val="0"/>
          <c:dPt>
            <c:idx val="0"/>
            <c:bubble3D val="0"/>
            <c:spPr>
              <a:gradFill>
                <a:gsLst>
                  <a:gs pos="0">
                    <a:schemeClr val="accent2">
                      <a:tint val="76667"/>
                      <a:lumMod val="40000"/>
                      <a:lumOff val="60000"/>
                    </a:schemeClr>
                  </a:gs>
                  <a:gs pos="90000">
                    <a:schemeClr val="accent2">
                      <a:tint val="76667"/>
                    </a:schemeClr>
                  </a:gs>
                </a:gsLst>
                <a:lin ang="5400000" scaled="0"/>
              </a:gradFill>
              <a:ln>
                <a:gradFill>
                  <a:gsLst>
                    <a:gs pos="0">
                      <a:schemeClr val="accent2">
                        <a:tint val="76667"/>
                      </a:schemeClr>
                    </a:gs>
                    <a:gs pos="100000">
                      <a:schemeClr val="accent2">
                        <a:tint val="76667"/>
                        <a:lumMod val="75000"/>
                      </a:schemeClr>
                    </a:gs>
                  </a:gsLst>
                  <a:lin ang="5400000" scaled="1"/>
                </a:gradFill>
              </a:ln>
              <a:effectLst/>
            </c:spPr>
          </c:dPt>
          <c:dPt>
            <c:idx val="1"/>
            <c:bubble3D val="0"/>
            <c:spPr>
              <a:gradFill>
                <a:gsLst>
                  <a:gs pos="0">
                    <a:schemeClr val="accent2">
                      <a:shade val="76667"/>
                      <a:lumMod val="40000"/>
                      <a:lumOff val="60000"/>
                    </a:schemeClr>
                  </a:gs>
                  <a:gs pos="90000">
                    <a:schemeClr val="accent2">
                      <a:shade val="76667"/>
                    </a:schemeClr>
                  </a:gs>
                </a:gsLst>
                <a:lin ang="5400000" scaled="0"/>
              </a:gradFill>
              <a:ln>
                <a:gradFill>
                  <a:gsLst>
                    <a:gs pos="0">
                      <a:schemeClr val="accent2">
                        <a:shade val="76667"/>
                      </a:schemeClr>
                    </a:gs>
                    <a:gs pos="100000">
                      <a:schemeClr val="accent2">
                        <a:shade val="76667"/>
                        <a:lumMod val="75000"/>
                      </a:schemeClr>
                    </a:gs>
                  </a:gsLst>
                  <a:lin ang="5400000" scaled="1"/>
                </a:gradFill>
              </a:ln>
              <a:effectLst/>
            </c:spPr>
          </c:dPt>
          <c:dLbls>
            <c:dLbl>
              <c:idx val="0"/>
              <c:layout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zh-CN"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  <a:cs typeface="+mn-ea"/>
                        <a:sym typeface="+mn-ea"/>
                      </a:defRPr>
                    </a:pPr>
                    <a:r>
                      <a:rPr sz="900" b="1">
                        <a:latin typeface="+mn-ea"/>
                        <a:ea typeface="+mn-ea"/>
                        <a:cs typeface="+mn-ea"/>
                        <a:sym typeface="+mn-ea"/>
                      </a:rPr>
                      <a:t>35%</a:t>
                    </a:r>
                    <a:endParaRPr sz="900" b="1">
                      <a:latin typeface="+mn-ea"/>
                      <a:ea typeface="+mn-ea"/>
                      <a:cs typeface="+mn-ea"/>
                      <a:sym typeface="+mn-ea"/>
                    </a:endParaRPr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0671081287329"/>
                  <c:y val="-0.0938531742987724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zh-CN"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  <a:cs typeface="+mn-ea"/>
                        <a:sym typeface="+mn-ea"/>
                      </a:defRPr>
                    </a:pPr>
                    <a:r>
                      <a:rPr sz="900" b="1">
                        <a:latin typeface="+mn-ea"/>
                        <a:ea typeface="+mn-ea"/>
                        <a:cs typeface="+mn-ea"/>
                        <a:sym typeface="+mn-ea"/>
                      </a:rPr>
                      <a:t>65%</a:t>
                    </a:r>
                    <a:endParaRPr sz="900" b="1">
                      <a:latin typeface="+mn-ea"/>
                      <a:ea typeface="+mn-ea"/>
                      <a:cs typeface="+mn-ea"/>
                      <a:sym typeface="+mn-ea"/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  <a:ea typeface="+mn-ea"/>
                    <a:cs typeface="+mn-ea"/>
                    <a:sym typeface="+mn-ea"/>
                  </a:defRPr>
                </a:pPr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发生误吸比例</c:v>
                </c:pt>
                <c:pt idx="1">
                  <c:v>未发生误吸比例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</c:v>
                </c:pt>
                <c:pt idx="1">
                  <c:v>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ayout>
        <c:manualLayout>
          <c:xMode val="edge"/>
          <c:yMode val="edge"/>
          <c:x val="0.305061559507524"/>
          <c:y val="0.771088957055215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zh-CN" sz="1000" b="1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100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>
              <a:lumMod val="40000"/>
              <a:lumOff val="60000"/>
            </a:schemeClr>
          </a:gs>
          <a:gs pos="90000">
            <a:schemeClr val="phClr"/>
          </a:gs>
        </a:gsLst>
        <a:lin ang="5400000" scaled="0"/>
      </a:gradFill>
      <a:ln>
        <a:gradFill>
          <a:gsLst>
            <a:gs pos="0">
              <a:schemeClr val="phClr"/>
            </a:gs>
            <a:gs pos="100000">
              <a:schemeClr val="phClr">
                <a:lumMod val="75000"/>
              </a:schemeClr>
            </a:gs>
          </a:gsLst>
          <a:lin ang="5400000" scaled="1"/>
        </a:gradFill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0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>
              <a:lumMod val="40000"/>
              <a:lumOff val="60000"/>
            </a:schemeClr>
          </a:gs>
          <a:gs pos="90000">
            <a:schemeClr val="phClr"/>
          </a:gs>
        </a:gsLst>
        <a:lin ang="5400000" scaled="0"/>
      </a:gradFill>
      <a:ln>
        <a:gradFill>
          <a:gsLst>
            <a:gs pos="0">
              <a:schemeClr val="phClr"/>
            </a:gs>
            <a:gs pos="100000">
              <a:schemeClr val="phClr">
                <a:lumMod val="75000"/>
              </a:schemeClr>
            </a:gs>
          </a:gsLst>
          <a:lin ang="5400000" scaled="1"/>
        </a:gradFill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 descr="2681222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4770120" cy="6894725"/>
          </a:xfrm>
          <a:prstGeom prst="rect">
            <a:avLst/>
          </a:prstGeom>
        </p:spPr>
      </p:pic>
      <p:sp>
        <p:nvSpPr>
          <p:cNvPr id="36" name="矩形 35"/>
          <p:cNvSpPr/>
          <p:nvPr userDrawn="1"/>
        </p:nvSpPr>
        <p:spPr>
          <a:xfrm>
            <a:off x="0" y="0"/>
            <a:ext cx="4770120" cy="6858000"/>
          </a:xfrm>
          <a:prstGeom prst="rect">
            <a:avLst/>
          </a:prstGeom>
          <a:solidFill>
            <a:srgbClr val="3DB8D7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5" name="组合 64"/>
          <p:cNvGrpSpPr/>
          <p:nvPr userDrawn="1"/>
        </p:nvGrpSpPr>
        <p:grpSpPr>
          <a:xfrm>
            <a:off x="11317296" y="0"/>
            <a:ext cx="874704" cy="914400"/>
            <a:chOff x="441960" y="0"/>
            <a:chExt cx="736209" cy="769620"/>
          </a:xfrm>
        </p:grpSpPr>
        <p:sp>
          <p:nvSpPr>
            <p:cNvPr id="66" name="矩形 65"/>
            <p:cNvSpPr/>
            <p:nvPr/>
          </p:nvSpPr>
          <p:spPr>
            <a:xfrm>
              <a:off x="441960" y="0"/>
              <a:ext cx="736209" cy="769620"/>
            </a:xfrm>
            <a:prstGeom prst="rect">
              <a:avLst/>
            </a:prstGeom>
            <a:solidFill>
              <a:srgbClr val="3DB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7" name="直接连接符 66"/>
            <p:cNvCxnSpPr/>
            <p:nvPr/>
          </p:nvCxnSpPr>
          <p:spPr>
            <a:xfrm>
              <a:off x="476250" y="434500"/>
              <a:ext cx="93345" cy="0"/>
            </a:xfrm>
            <a:prstGeom prst="line">
              <a:avLst/>
            </a:prstGeom>
            <a:ln w="15875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bg1">
                      <a:alpha val="47000"/>
                    </a:schemeClr>
                  </a:gs>
                  <a:gs pos="83000">
                    <a:schemeClr val="bg1">
                      <a:alpha val="44000"/>
                    </a:schemeClr>
                  </a:gs>
                  <a:gs pos="100000">
                    <a:schemeClr val="bg1">
                      <a:alpha val="2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 flipV="1">
              <a:off x="561975" y="400077"/>
              <a:ext cx="41763" cy="38233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 flipH="1" flipV="1">
              <a:off x="594360" y="400077"/>
              <a:ext cx="30480" cy="43215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 flipH="1">
              <a:off x="624840" y="316390"/>
              <a:ext cx="60960" cy="121121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 flipH="1" flipV="1">
              <a:off x="685800" y="316390"/>
              <a:ext cx="30480" cy="11811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 flipV="1">
              <a:off x="710712" y="409601"/>
              <a:ext cx="41763" cy="19118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 flipH="1" flipV="1">
              <a:off x="752475" y="409601"/>
              <a:ext cx="34143" cy="160987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 flipH="1">
              <a:off x="786618" y="163990"/>
              <a:ext cx="47919" cy="406598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>
              <a:off x="838200" y="163990"/>
              <a:ext cx="49236" cy="300359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 flipH="1">
              <a:off x="883773" y="400077"/>
              <a:ext cx="49383" cy="6003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 flipH="1" flipV="1">
              <a:off x="933010" y="405460"/>
              <a:ext cx="53927" cy="32051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>
              <a:off x="981857" y="437511"/>
              <a:ext cx="158212" cy="0"/>
            </a:xfrm>
            <a:prstGeom prst="line">
              <a:avLst/>
            </a:prstGeom>
            <a:ln w="15875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5000">
                    <a:schemeClr val="bg1">
                      <a:alpha val="64000"/>
                    </a:schemeClr>
                  </a:gs>
                  <a:gs pos="74000">
                    <a:schemeClr val="bg1">
                      <a:alpha val="57000"/>
                    </a:schemeClr>
                  </a:gs>
                  <a:gs pos="100000">
                    <a:schemeClr val="bg1">
                      <a:alpha val="12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 userDrawn="1"/>
        </p:nvSpPr>
        <p:spPr>
          <a:xfrm flipV="1">
            <a:off x="0" y="6857999"/>
            <a:ext cx="12192000" cy="45719"/>
          </a:xfrm>
          <a:prstGeom prst="rect">
            <a:avLst/>
          </a:prstGeom>
          <a:solidFill>
            <a:srgbClr val="3DB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9" name="组合 38"/>
          <p:cNvGrpSpPr/>
          <p:nvPr userDrawn="1"/>
        </p:nvGrpSpPr>
        <p:grpSpPr>
          <a:xfrm>
            <a:off x="0" y="0"/>
            <a:ext cx="874704" cy="914400"/>
            <a:chOff x="441960" y="0"/>
            <a:chExt cx="736209" cy="769620"/>
          </a:xfrm>
        </p:grpSpPr>
        <p:sp>
          <p:nvSpPr>
            <p:cNvPr id="23" name="矩形 22"/>
            <p:cNvSpPr/>
            <p:nvPr/>
          </p:nvSpPr>
          <p:spPr>
            <a:xfrm>
              <a:off x="441960" y="0"/>
              <a:ext cx="736209" cy="769620"/>
            </a:xfrm>
            <a:prstGeom prst="rect">
              <a:avLst/>
            </a:prstGeom>
            <a:solidFill>
              <a:srgbClr val="3DB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476250" y="434500"/>
              <a:ext cx="93345" cy="0"/>
            </a:xfrm>
            <a:prstGeom prst="line">
              <a:avLst/>
            </a:prstGeom>
            <a:ln w="15875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bg1">
                      <a:alpha val="47000"/>
                    </a:schemeClr>
                  </a:gs>
                  <a:gs pos="83000">
                    <a:schemeClr val="bg1">
                      <a:alpha val="44000"/>
                    </a:schemeClr>
                  </a:gs>
                  <a:gs pos="100000">
                    <a:schemeClr val="bg1">
                      <a:alpha val="2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V="1">
              <a:off x="561975" y="400077"/>
              <a:ext cx="41763" cy="38233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 flipV="1">
              <a:off x="594360" y="400077"/>
              <a:ext cx="30480" cy="43215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>
              <a:off x="624840" y="316390"/>
              <a:ext cx="60960" cy="121121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H="1" flipV="1">
              <a:off x="685800" y="316390"/>
              <a:ext cx="30480" cy="11811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V="1">
              <a:off x="710712" y="409601"/>
              <a:ext cx="41763" cy="19118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H="1" flipV="1">
              <a:off x="752475" y="409601"/>
              <a:ext cx="34143" cy="160987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H="1">
              <a:off x="786618" y="163990"/>
              <a:ext cx="47919" cy="406598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838200" y="163990"/>
              <a:ext cx="49236" cy="300359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883773" y="400077"/>
              <a:ext cx="49383" cy="6003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 flipV="1">
              <a:off x="933010" y="405460"/>
              <a:ext cx="53927" cy="32051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981857" y="437511"/>
              <a:ext cx="158212" cy="0"/>
            </a:xfrm>
            <a:prstGeom prst="line">
              <a:avLst/>
            </a:prstGeom>
            <a:ln w="15875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5000">
                    <a:schemeClr val="bg1">
                      <a:alpha val="64000"/>
                    </a:schemeClr>
                  </a:gs>
                  <a:gs pos="74000">
                    <a:schemeClr val="bg1">
                      <a:alpha val="57000"/>
                    </a:schemeClr>
                  </a:gs>
                  <a:gs pos="100000">
                    <a:schemeClr val="bg1">
                      <a:alpha val="12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500264" y="6176501"/>
            <a:ext cx="400051" cy="365126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fld id="{F97DF1ED-6E18-481F-AD04-225AB373BA83}" type="slidenum">
              <a:rPr lang="zh-CN" altLang="en-US" smtClean="0"/>
            </a:fld>
            <a:endParaRPr lang="zh-CN" altLang="en-US"/>
          </a:p>
        </p:txBody>
      </p:sp>
      <p:sp>
        <p:nvSpPr>
          <p:cNvPr id="6" name="半闭框 5"/>
          <p:cNvSpPr/>
          <p:nvPr userDrawn="1"/>
        </p:nvSpPr>
        <p:spPr>
          <a:xfrm flipV="1">
            <a:off x="231314" y="6206939"/>
            <a:ext cx="400051" cy="400051"/>
          </a:xfrm>
          <a:prstGeom prst="halfFrame">
            <a:avLst>
              <a:gd name="adj1" fmla="val 7421"/>
              <a:gd name="adj2" fmla="val 678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5">
              <a:solidFill>
                <a:schemeClr val="tx1"/>
              </a:solidFill>
            </a:endParaRPr>
          </a:p>
        </p:txBody>
      </p:sp>
      <p:sp>
        <p:nvSpPr>
          <p:cNvPr id="7" name="半闭框 6"/>
          <p:cNvSpPr/>
          <p:nvPr userDrawn="1"/>
        </p:nvSpPr>
        <p:spPr>
          <a:xfrm flipH="1" flipV="1">
            <a:off x="11500267" y="6176501"/>
            <a:ext cx="400051" cy="400051"/>
          </a:xfrm>
          <a:prstGeom prst="halfFrame">
            <a:avLst>
              <a:gd name="adj1" fmla="val 7421"/>
              <a:gd name="adj2" fmla="val 678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5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77000">
                <a:schemeClr val="accent5">
                  <a:lumMod val="0"/>
                  <a:lumOff val="100000"/>
                </a:schemeClr>
              </a:gs>
              <a:gs pos="36000">
                <a:schemeClr val="accent5">
                  <a:lum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E9A6A-5982-49B0-8425-7BD350E5AFF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6CBCD-1342-472D-96A3-302253EB48E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E9A6A-5982-49B0-8425-7BD350E5AFF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6CBCD-1342-472D-96A3-302253EB48E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E9A6A-5982-49B0-8425-7BD350E5AFF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6CBCD-1342-472D-96A3-302253EB48E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E9A6A-5982-49B0-8425-7BD350E5AFF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6CBCD-1342-472D-96A3-302253EB48E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E9A6A-5982-49B0-8425-7BD350E5AFF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6CBCD-1342-472D-96A3-302253EB48E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E9A6A-5982-49B0-8425-7BD350E5AFF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6CBCD-1342-472D-96A3-302253EB48E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E9A6A-5982-49B0-8425-7BD350E5AFF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6CBCD-1342-472D-96A3-302253EB48E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E9A6A-5982-49B0-8425-7BD350E5AFF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6CBCD-1342-472D-96A3-302253EB48E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1527858" y="1990970"/>
            <a:ext cx="2356338" cy="588806"/>
            <a:chOff x="234462" y="310355"/>
            <a:chExt cx="2356338" cy="588806"/>
          </a:xfrm>
        </p:grpSpPr>
        <p:sp>
          <p:nvSpPr>
            <p:cNvPr id="6" name="矩形 5"/>
            <p:cNvSpPr/>
            <p:nvPr/>
          </p:nvSpPr>
          <p:spPr>
            <a:xfrm>
              <a:off x="234462" y="310355"/>
              <a:ext cx="2356338" cy="588806"/>
            </a:xfrm>
            <a:prstGeom prst="rect">
              <a:avLst/>
            </a:prstGeom>
            <a:solidFill>
              <a:srgbClr val="3DB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289707" y="676275"/>
              <a:ext cx="552450" cy="0"/>
            </a:xfrm>
            <a:prstGeom prst="line">
              <a:avLst/>
            </a:prstGeom>
            <a:ln w="15875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bg1">
                      <a:alpha val="47000"/>
                    </a:schemeClr>
                  </a:gs>
                  <a:gs pos="83000">
                    <a:schemeClr val="bg1">
                      <a:alpha val="44000"/>
                    </a:schemeClr>
                  </a:gs>
                  <a:gs pos="100000">
                    <a:schemeClr val="bg1">
                      <a:alpha val="2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V="1">
              <a:off x="834537" y="641852"/>
              <a:ext cx="41763" cy="38233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H="1" flipV="1">
              <a:off x="866922" y="641852"/>
              <a:ext cx="30480" cy="43215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H="1">
              <a:off x="897402" y="558165"/>
              <a:ext cx="60960" cy="121121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H="1" flipV="1">
              <a:off x="958362" y="558165"/>
              <a:ext cx="30480" cy="11811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V="1">
              <a:off x="983274" y="651376"/>
              <a:ext cx="41763" cy="19118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 flipV="1">
              <a:off x="1025037" y="651376"/>
              <a:ext cx="34143" cy="160987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1059180" y="405765"/>
              <a:ext cx="47919" cy="406598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1110762" y="405765"/>
              <a:ext cx="49236" cy="300359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>
              <a:off x="1156335" y="641852"/>
              <a:ext cx="49383" cy="6003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 flipV="1">
              <a:off x="1205572" y="647235"/>
              <a:ext cx="53927" cy="32051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1254419" y="679286"/>
              <a:ext cx="1056981" cy="0"/>
            </a:xfrm>
            <a:prstGeom prst="line">
              <a:avLst/>
            </a:prstGeom>
            <a:ln w="15875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5000">
                    <a:schemeClr val="bg1">
                      <a:alpha val="64000"/>
                    </a:schemeClr>
                  </a:gs>
                  <a:gs pos="74000">
                    <a:schemeClr val="bg1">
                      <a:alpha val="57000"/>
                    </a:schemeClr>
                  </a:gs>
                  <a:gs pos="100000">
                    <a:schemeClr val="bg1">
                      <a:alpha val="12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3520440" y="-24684"/>
            <a:ext cx="8671560" cy="6907367"/>
          </a:xfrm>
          <a:prstGeom prst="rect">
            <a:avLst/>
          </a:prstGeom>
          <a:gradFill flip="none" rotWithShape="1">
            <a:gsLst>
              <a:gs pos="35510">
                <a:srgbClr val="FFFFFF">
                  <a:alpha val="66000"/>
                </a:srgbClr>
              </a:gs>
              <a:gs pos="67000">
                <a:srgbClr val="FFFFFF">
                  <a:alpha val="75000"/>
                </a:srgb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 userDrawn="1"/>
        </p:nvSpPr>
        <p:spPr>
          <a:xfrm flipV="1">
            <a:off x="0" y="6857999"/>
            <a:ext cx="12192000" cy="45719"/>
          </a:xfrm>
          <a:prstGeom prst="rect">
            <a:avLst/>
          </a:prstGeom>
          <a:solidFill>
            <a:srgbClr val="3DB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" name="组合 27"/>
          <p:cNvGrpSpPr/>
          <p:nvPr userDrawn="1"/>
        </p:nvGrpSpPr>
        <p:grpSpPr>
          <a:xfrm>
            <a:off x="0" y="0"/>
            <a:ext cx="736209" cy="769620"/>
            <a:chOff x="441960" y="0"/>
            <a:chExt cx="736209" cy="769620"/>
          </a:xfrm>
        </p:grpSpPr>
        <p:sp>
          <p:nvSpPr>
            <p:cNvPr id="29" name="矩形 28"/>
            <p:cNvSpPr/>
            <p:nvPr/>
          </p:nvSpPr>
          <p:spPr>
            <a:xfrm>
              <a:off x="441960" y="0"/>
              <a:ext cx="736209" cy="769620"/>
            </a:xfrm>
            <a:prstGeom prst="rect">
              <a:avLst/>
            </a:prstGeom>
            <a:solidFill>
              <a:srgbClr val="3DB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476250" y="434500"/>
              <a:ext cx="93345" cy="0"/>
            </a:xfrm>
            <a:prstGeom prst="line">
              <a:avLst/>
            </a:prstGeom>
            <a:ln w="15875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bg1">
                      <a:alpha val="47000"/>
                    </a:schemeClr>
                  </a:gs>
                  <a:gs pos="83000">
                    <a:schemeClr val="bg1">
                      <a:alpha val="44000"/>
                    </a:schemeClr>
                  </a:gs>
                  <a:gs pos="100000">
                    <a:schemeClr val="bg1">
                      <a:alpha val="2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V="1">
              <a:off x="561975" y="400077"/>
              <a:ext cx="41763" cy="38233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H="1" flipV="1">
              <a:off x="594360" y="400077"/>
              <a:ext cx="30480" cy="43215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624840" y="316390"/>
              <a:ext cx="60960" cy="121121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 flipV="1">
              <a:off x="685800" y="316390"/>
              <a:ext cx="30480" cy="11811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V="1">
              <a:off x="710712" y="409601"/>
              <a:ext cx="41763" cy="19118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H="1" flipV="1">
              <a:off x="752475" y="409601"/>
              <a:ext cx="34143" cy="160987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H="1">
              <a:off x="786618" y="163990"/>
              <a:ext cx="47919" cy="406598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838200" y="163990"/>
              <a:ext cx="49236" cy="300359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H="1">
              <a:off x="883773" y="400077"/>
              <a:ext cx="49383" cy="6003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H="1" flipV="1">
              <a:off x="933010" y="405460"/>
              <a:ext cx="53927" cy="32051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981857" y="437511"/>
              <a:ext cx="158212" cy="0"/>
            </a:xfrm>
            <a:prstGeom prst="line">
              <a:avLst/>
            </a:prstGeom>
            <a:ln w="15875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5000">
                    <a:schemeClr val="bg1">
                      <a:alpha val="64000"/>
                    </a:schemeClr>
                  </a:gs>
                  <a:gs pos="74000">
                    <a:schemeClr val="bg1">
                      <a:alpha val="57000"/>
                    </a:schemeClr>
                  </a:gs>
                  <a:gs pos="100000">
                    <a:schemeClr val="bg1">
                      <a:alpha val="12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思源黑体 CN Light" panose="020B0300000000000000" pitchFamily="34" charset="-122"/>
              </a:defRPr>
            </a:lvl1pPr>
          </a:lstStyle>
          <a:p>
            <a:fld id="{559E9A6A-5982-49B0-8425-7BD350E5AFF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思源黑体 CN Light" panose="020B03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思源黑体 CN Light" panose="020B0300000000000000" pitchFamily="34" charset="-122"/>
              </a:defRPr>
            </a:lvl1pPr>
          </a:lstStyle>
          <a:p>
            <a:fld id="{2E76CBCD-1342-472D-96A3-302253EB48E8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>
            <a:spLocks noChangeArrowheads="1"/>
          </p:cNvSpPr>
          <p:nvPr userDrawn="1"/>
        </p:nvSpPr>
        <p:spPr bwMode="auto">
          <a:xfrm>
            <a:off x="8596948" y="6612363"/>
            <a:ext cx="36004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/>
            <a:r>
              <a:rPr lang="zh-CN" altLang="en-US" sz="1000" i="1" dirty="0">
                <a:solidFill>
                  <a:schemeClr val="bg1">
                    <a:lumMod val="75000"/>
                  </a:schemeClr>
                </a:solidFill>
                <a:latin typeface="微软雅黑" panose="020B0503020204020204" charset="-122"/>
              </a:rPr>
              <a:t>此资料仅用于“</a:t>
            </a:r>
            <a:r>
              <a:rPr lang="en-US" altLang="zh-CN" sz="1000" i="1" dirty="0">
                <a:solidFill>
                  <a:schemeClr val="bg1">
                    <a:lumMod val="75000"/>
                  </a:schemeClr>
                </a:solidFill>
                <a:latin typeface="微软雅黑" panose="020B0503020204020204" charset="-122"/>
              </a:rPr>
              <a:t>2026</a:t>
            </a:r>
            <a:r>
              <a:rPr lang="zh-CN" altLang="en-US" sz="1000" i="1" dirty="0">
                <a:solidFill>
                  <a:schemeClr val="bg1">
                    <a:lumMod val="75000"/>
                  </a:schemeClr>
                </a:solidFill>
                <a:latin typeface="微软雅黑" panose="020B0503020204020204" charset="-122"/>
              </a:rPr>
              <a:t>年国家医保目录调整”申报工作</a:t>
            </a:r>
            <a:endParaRPr lang="zh-CN" altLang="en-US" sz="1000" i="1" dirty="0">
              <a:solidFill>
                <a:schemeClr val="bg1">
                  <a:lumMod val="75000"/>
                </a:schemeClr>
              </a:solidFill>
              <a:latin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思源黑体 CN Light" panose="020B0300000000000000" pitchFamily="34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思源黑体 CN Light" panose="020B0300000000000000" pitchFamily="34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思源黑体 CN Light" panose="020B0300000000000000" pitchFamily="34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思源黑体 CN Light" panose="020B0300000000000000" pitchFamily="34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思源黑体 CN Light" panose="020B0300000000000000" pitchFamily="34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思源黑体 CN Light" panose="020B0300000000000000" pitchFamily="34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48.xml"/><Relationship Id="rId8" Type="http://schemas.openxmlformats.org/officeDocument/2006/relationships/tags" Target="../tags/tag47.xml"/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2" Type="http://schemas.openxmlformats.org/officeDocument/2006/relationships/slideLayout" Target="../slideLayouts/slideLayout11.xml"/><Relationship Id="rId21" Type="http://schemas.openxmlformats.org/officeDocument/2006/relationships/image" Target="../media/image19.svg"/><Relationship Id="rId20" Type="http://schemas.openxmlformats.org/officeDocument/2006/relationships/image" Target="../media/image18.png"/><Relationship Id="rId2" Type="http://schemas.openxmlformats.org/officeDocument/2006/relationships/image" Target="../media/image13.png"/><Relationship Id="rId19" Type="http://schemas.openxmlformats.org/officeDocument/2006/relationships/tags" Target="../tags/tag54.xml"/><Relationship Id="rId18" Type="http://schemas.openxmlformats.org/officeDocument/2006/relationships/image" Target="../media/image17.svg"/><Relationship Id="rId17" Type="http://schemas.openxmlformats.org/officeDocument/2006/relationships/image" Target="../media/image16.png"/><Relationship Id="rId16" Type="http://schemas.openxmlformats.org/officeDocument/2006/relationships/tags" Target="../tags/tag53.xml"/><Relationship Id="rId15" Type="http://schemas.openxmlformats.org/officeDocument/2006/relationships/image" Target="../media/image15.svg"/><Relationship Id="rId14" Type="http://schemas.openxmlformats.org/officeDocument/2006/relationships/image" Target="../media/image14.png"/><Relationship Id="rId13" Type="http://schemas.openxmlformats.org/officeDocument/2006/relationships/tags" Target="../tags/tag52.xml"/><Relationship Id="rId12" Type="http://schemas.openxmlformats.org/officeDocument/2006/relationships/tags" Target="../tags/tag51.xml"/><Relationship Id="rId11" Type="http://schemas.openxmlformats.org/officeDocument/2006/relationships/tags" Target="../tags/tag50.xml"/><Relationship Id="rId10" Type="http://schemas.openxmlformats.org/officeDocument/2006/relationships/tags" Target="../tags/tag49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55.xml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63.xml"/><Relationship Id="rId8" Type="http://schemas.openxmlformats.org/officeDocument/2006/relationships/tags" Target="../tags/tag62.xml"/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0" Type="http://schemas.openxmlformats.org/officeDocument/2006/relationships/slideLayout" Target="../slideLayouts/slideLayout11.xml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image" Target="../media/image6.png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8" Type="http://schemas.openxmlformats.org/officeDocument/2006/relationships/slideLayout" Target="../slideLayouts/slideLayout19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tags" Target="../tags/tag1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image" Target="../media/image6.png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1.xml"/><Relationship Id="rId2" Type="http://schemas.openxmlformats.org/officeDocument/2006/relationships/tags" Target="../tags/tag26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tags" Target="../tags/tag31.xml"/><Relationship Id="rId7" Type="http://schemas.openxmlformats.org/officeDocument/2006/relationships/image" Target="../media/image8.svg"/><Relationship Id="rId6" Type="http://schemas.openxmlformats.org/officeDocument/2006/relationships/image" Target="../media/image7.png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3" Type="http://schemas.openxmlformats.org/officeDocument/2006/relationships/slideLayout" Target="../slideLayouts/slideLayout11.xml"/><Relationship Id="rId22" Type="http://schemas.openxmlformats.org/officeDocument/2006/relationships/image" Target="../media/image12.png"/><Relationship Id="rId21" Type="http://schemas.openxmlformats.org/officeDocument/2006/relationships/tags" Target="../tags/tag41.xml"/><Relationship Id="rId20" Type="http://schemas.openxmlformats.org/officeDocument/2006/relationships/tags" Target="../tags/tag40.xml"/><Relationship Id="rId2" Type="http://schemas.openxmlformats.org/officeDocument/2006/relationships/tags" Target="../tags/tag27.xml"/><Relationship Id="rId19" Type="http://schemas.openxmlformats.org/officeDocument/2006/relationships/tags" Target="../tags/tag39.xml"/><Relationship Id="rId18" Type="http://schemas.openxmlformats.org/officeDocument/2006/relationships/tags" Target="../tags/tag38.xml"/><Relationship Id="rId17" Type="http://schemas.openxmlformats.org/officeDocument/2006/relationships/image" Target="../media/image11.png"/><Relationship Id="rId16" Type="http://schemas.openxmlformats.org/officeDocument/2006/relationships/tags" Target="../tags/tag37.xml"/><Relationship Id="rId15" Type="http://schemas.openxmlformats.org/officeDocument/2006/relationships/image" Target="../media/image10.png"/><Relationship Id="rId14" Type="http://schemas.openxmlformats.org/officeDocument/2006/relationships/tags" Target="../tags/tag36.xml"/><Relationship Id="rId13" Type="http://schemas.openxmlformats.org/officeDocument/2006/relationships/tags" Target="../tags/tag35.xml"/><Relationship Id="rId12" Type="http://schemas.openxmlformats.org/officeDocument/2006/relationships/tags" Target="../tags/tag34.xml"/><Relationship Id="rId11" Type="http://schemas.openxmlformats.org/officeDocument/2006/relationships/tags" Target="../tags/tag33.xml"/><Relationship Id="rId10" Type="http://schemas.openxmlformats.org/officeDocument/2006/relationships/tags" Target="../tags/tag32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" name="图片 21" descr="ball-2585603"/>
          <p:cNvPicPr>
            <a:picLocks noChangeAspect="1"/>
          </p:cNvPicPr>
          <p:nvPr/>
        </p:nvPicPr>
        <p:blipFill rotWithShape="1">
          <a:blip r:embed="rId1" cstate="screen"/>
          <a:srcRect t="27250" b="40731"/>
          <a:stretch>
            <a:fillRect/>
          </a:stretch>
        </p:blipFill>
        <p:spPr>
          <a:xfrm>
            <a:off x="19685" y="4673576"/>
            <a:ext cx="12192000" cy="2195854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3458">
                <a:moveTo>
                  <a:pt x="0" y="308"/>
                </a:moveTo>
                <a:cubicBezTo>
                  <a:pt x="2056" y="161"/>
                  <a:pt x="5584" y="1536"/>
                  <a:pt x="9276" y="1453"/>
                </a:cubicBezTo>
                <a:cubicBezTo>
                  <a:pt x="13053" y="1367"/>
                  <a:pt x="16848" y="364"/>
                  <a:pt x="19200" y="0"/>
                </a:cubicBezTo>
                <a:lnTo>
                  <a:pt x="19200" y="3458"/>
                </a:lnTo>
                <a:lnTo>
                  <a:pt x="0" y="3458"/>
                </a:lnTo>
                <a:lnTo>
                  <a:pt x="0" y="308"/>
                </a:lnTo>
                <a:close/>
              </a:path>
            </a:pathLst>
          </a:custGeom>
        </p:spPr>
      </p:pic>
      <p:sp>
        <p:nvSpPr>
          <p:cNvPr id="18" name="任意多边形 17"/>
          <p:cNvSpPr/>
          <p:nvPr/>
        </p:nvSpPr>
        <p:spPr>
          <a:xfrm rot="21420000">
            <a:off x="-45085" y="4522470"/>
            <a:ext cx="12313920" cy="2298700"/>
          </a:xfrm>
          <a:custGeom>
            <a:avLst/>
            <a:gdLst>
              <a:gd name="connisteX0" fmla="*/ 1429615 w 15945210"/>
              <a:gd name="connsiteY0" fmla="*/ 522306 h 3124931"/>
              <a:gd name="connisteX1" fmla="*/ 7668490 w 15945210"/>
              <a:gd name="connsiteY1" fmla="*/ 1194136 h 3124931"/>
              <a:gd name="connisteX2" fmla="*/ 14274395 w 15945210"/>
              <a:gd name="connsiteY2" fmla="*/ 228936 h 3124931"/>
              <a:gd name="connisteX3" fmla="*/ 14946225 w 15945210"/>
              <a:gd name="connsiteY3" fmla="*/ 290531 h 3124931"/>
              <a:gd name="connisteX4" fmla="*/ 14653490 w 15945210"/>
              <a:gd name="connsiteY4" fmla="*/ 2720041 h 3124931"/>
              <a:gd name="connisteX5" fmla="*/ 1539470 w 15945210"/>
              <a:gd name="connsiteY5" fmla="*/ 2817831 h 3124931"/>
              <a:gd name="connisteX6" fmla="*/ 1429615 w 15945210"/>
              <a:gd name="connsiteY6" fmla="*/ 522306 h 3124931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rect l="l" t="t" r="r" b="b"/>
            <a:pathLst>
              <a:path w="19267" h="3504">
                <a:moveTo>
                  <a:pt x="0" y="316"/>
                </a:moveTo>
                <a:cubicBezTo>
                  <a:pt x="2051" y="153"/>
                  <a:pt x="5596" y="1543"/>
                  <a:pt x="9306" y="1458"/>
                </a:cubicBezTo>
                <a:cubicBezTo>
                  <a:pt x="13103" y="1372"/>
                  <a:pt x="16918" y="360"/>
                  <a:pt x="19267" y="0"/>
                </a:cubicBezTo>
                <a:lnTo>
                  <a:pt x="19267" y="3504"/>
                </a:lnTo>
                <a:lnTo>
                  <a:pt x="0" y="3504"/>
                </a:lnTo>
                <a:lnTo>
                  <a:pt x="0" y="316"/>
                </a:lnTo>
                <a:close/>
              </a:path>
            </a:pathLst>
          </a:cu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rgbClr val="FFC000">
                  <a:alpha val="1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557655" y="2251710"/>
            <a:ext cx="869886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6600" b="1">
                <a:gradFill>
                  <a:gsLst>
                    <a:gs pos="0">
                      <a:srgbClr val="3DB8D7"/>
                    </a:gs>
                    <a:gs pos="100000">
                      <a:srgbClr val="3DB8D7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盐</a:t>
            </a:r>
            <a:r>
              <a:rPr lang="en-US" altLang="zh-CN" sz="6600" b="1">
                <a:gradFill>
                  <a:gsLst>
                    <a:gs pos="0">
                      <a:srgbClr val="3DB8D7"/>
                    </a:gs>
                    <a:gs pos="100000">
                      <a:srgbClr val="3DB8D7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6600" b="1">
                <a:gradFill>
                  <a:gsLst>
                    <a:gs pos="0">
                      <a:srgbClr val="3DB8D7"/>
                    </a:gs>
                    <a:gs pos="100000">
                      <a:srgbClr val="3DB8D7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酸</a:t>
            </a:r>
            <a:r>
              <a:rPr lang="en-US" altLang="zh-CN" sz="6600" b="1">
                <a:gradFill>
                  <a:gsLst>
                    <a:gs pos="0">
                      <a:srgbClr val="3DB8D7"/>
                    </a:gs>
                    <a:gs pos="100000">
                      <a:srgbClr val="3DB8D7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6600" b="1">
                <a:gradFill>
                  <a:gsLst>
                    <a:gs pos="0">
                      <a:srgbClr val="3DB8D7"/>
                    </a:gs>
                    <a:gs pos="100000">
                      <a:srgbClr val="3DB8D7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美</a:t>
            </a:r>
            <a:r>
              <a:rPr lang="en-US" altLang="zh-CN" sz="6600" b="1">
                <a:gradFill>
                  <a:gsLst>
                    <a:gs pos="0">
                      <a:srgbClr val="3DB8D7"/>
                    </a:gs>
                    <a:gs pos="100000">
                      <a:srgbClr val="3DB8D7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6600" b="1">
                <a:gradFill>
                  <a:gsLst>
                    <a:gs pos="0">
                      <a:srgbClr val="3DB8D7"/>
                    </a:gs>
                    <a:gs pos="100000">
                      <a:srgbClr val="3DB8D7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金</a:t>
            </a:r>
            <a:r>
              <a:rPr lang="en-US" altLang="zh-CN" sz="6600" b="1">
                <a:gradFill>
                  <a:gsLst>
                    <a:gs pos="0">
                      <a:srgbClr val="3DB8D7"/>
                    </a:gs>
                    <a:gs pos="100000">
                      <a:srgbClr val="3DB8D7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6600" b="1">
                <a:gradFill>
                  <a:gsLst>
                    <a:gs pos="0">
                      <a:srgbClr val="3DB8D7"/>
                    </a:gs>
                    <a:gs pos="100000">
                      <a:srgbClr val="3DB8D7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刚</a:t>
            </a:r>
            <a:r>
              <a:rPr lang="en-US" altLang="zh-CN" sz="6600" b="1">
                <a:gradFill>
                  <a:gsLst>
                    <a:gs pos="0">
                      <a:srgbClr val="3DB8D7"/>
                    </a:gs>
                    <a:gs pos="100000">
                      <a:srgbClr val="3DB8D7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6600" b="1">
                <a:gradFill>
                  <a:gsLst>
                    <a:gs pos="0">
                      <a:srgbClr val="3DB8D7"/>
                    </a:gs>
                    <a:gs pos="100000">
                      <a:srgbClr val="3DB8D7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口</a:t>
            </a:r>
            <a:r>
              <a:rPr lang="en-US" altLang="zh-CN" sz="6600" b="1">
                <a:gradFill>
                  <a:gsLst>
                    <a:gs pos="0">
                      <a:srgbClr val="3DB8D7"/>
                    </a:gs>
                    <a:gs pos="100000">
                      <a:srgbClr val="3DB8D7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6600" b="1">
                <a:gradFill>
                  <a:gsLst>
                    <a:gs pos="0">
                      <a:srgbClr val="3DB8D7"/>
                    </a:gs>
                    <a:gs pos="100000">
                      <a:srgbClr val="3DB8D7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崩</a:t>
            </a:r>
            <a:r>
              <a:rPr lang="en-US" altLang="zh-CN" sz="6600" b="1">
                <a:gradFill>
                  <a:gsLst>
                    <a:gs pos="0">
                      <a:srgbClr val="3DB8D7"/>
                    </a:gs>
                    <a:gs pos="100000">
                      <a:srgbClr val="3DB8D7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6600" b="1">
                <a:gradFill>
                  <a:gsLst>
                    <a:gs pos="0">
                      <a:srgbClr val="3DB8D7"/>
                    </a:gs>
                    <a:gs pos="100000">
                      <a:srgbClr val="3DB8D7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片</a:t>
            </a:r>
            <a:endParaRPr lang="zh-CN" altLang="en-US" sz="6600" b="1">
              <a:gradFill>
                <a:gsLst>
                  <a:gs pos="0">
                    <a:srgbClr val="3DB8D7"/>
                  </a:gs>
                  <a:gs pos="100000">
                    <a:srgbClr val="3DB8D7"/>
                  </a:gs>
                </a:gsLst>
                <a:lin ang="5400000" scaled="0"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任意多边形 22"/>
          <p:cNvSpPr/>
          <p:nvPr/>
        </p:nvSpPr>
        <p:spPr>
          <a:xfrm>
            <a:off x="0" y="4632960"/>
            <a:ext cx="12212320" cy="2310130"/>
          </a:xfrm>
          <a:custGeom>
            <a:avLst/>
            <a:gdLst>
              <a:gd name="connisteX0" fmla="*/ 1429615 w 15945210"/>
              <a:gd name="connsiteY0" fmla="*/ 522306 h 3124931"/>
              <a:gd name="connisteX1" fmla="*/ 7668490 w 15945210"/>
              <a:gd name="connsiteY1" fmla="*/ 1194136 h 3124931"/>
              <a:gd name="connisteX2" fmla="*/ 14274395 w 15945210"/>
              <a:gd name="connsiteY2" fmla="*/ 228936 h 3124931"/>
              <a:gd name="connisteX3" fmla="*/ 14946225 w 15945210"/>
              <a:gd name="connsiteY3" fmla="*/ 290531 h 3124931"/>
              <a:gd name="connisteX4" fmla="*/ 14653490 w 15945210"/>
              <a:gd name="connsiteY4" fmla="*/ 2720041 h 3124931"/>
              <a:gd name="connisteX5" fmla="*/ 1539470 w 15945210"/>
              <a:gd name="connsiteY5" fmla="*/ 2817831 h 3124931"/>
              <a:gd name="connisteX6" fmla="*/ 1429615 w 15945210"/>
              <a:gd name="connsiteY6" fmla="*/ 522306 h 3124931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rect l="l" t="t" r="r" b="b"/>
            <a:pathLst>
              <a:path w="19267" h="3504">
                <a:moveTo>
                  <a:pt x="0" y="316"/>
                </a:moveTo>
                <a:cubicBezTo>
                  <a:pt x="2051" y="153"/>
                  <a:pt x="5596" y="1543"/>
                  <a:pt x="9306" y="1458"/>
                </a:cubicBezTo>
                <a:cubicBezTo>
                  <a:pt x="13103" y="1372"/>
                  <a:pt x="16918" y="360"/>
                  <a:pt x="19267" y="0"/>
                </a:cubicBezTo>
                <a:lnTo>
                  <a:pt x="19267" y="3504"/>
                </a:lnTo>
                <a:lnTo>
                  <a:pt x="0" y="3504"/>
                </a:lnTo>
                <a:lnTo>
                  <a:pt x="0" y="316"/>
                </a:lnTo>
                <a:close/>
              </a:path>
            </a:pathLst>
          </a:custGeom>
          <a:gradFill>
            <a:gsLst>
              <a:gs pos="4000">
                <a:srgbClr val="3DB8D7">
                  <a:alpha val="100000"/>
                </a:srgbClr>
              </a:gs>
              <a:gs pos="100000">
                <a:srgbClr val="05A2D3">
                  <a:alpha val="78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2"/>
          <a:srcRect b="37653"/>
          <a:stretch>
            <a:fillRect/>
          </a:stretch>
        </p:blipFill>
        <p:spPr>
          <a:xfrm>
            <a:off x="6583045" y="3009265"/>
            <a:ext cx="6986270" cy="320802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4086225" y="3966210"/>
            <a:ext cx="3835400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>
                <a:solidFill>
                  <a:srgbClr val="3DB8D7"/>
                </a:solidFill>
                <a:latin typeface="微软雅黑" panose="020B0503020204020204" charset="-122"/>
                <a:ea typeface="微软雅黑" panose="020B0503020204020204" charset="-122"/>
              </a:rPr>
              <a:t>合肥恩瑞特药业有限公司</a:t>
            </a:r>
            <a:endParaRPr lang="zh-CN" altLang="en-US" sz="2400" b="1">
              <a:solidFill>
                <a:srgbClr val="3DB8D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270760" y="3363595"/>
            <a:ext cx="7301865" cy="116205"/>
          </a:xfrm>
          <a:prstGeom prst="rect">
            <a:avLst/>
          </a:prstGeom>
          <a:gradFill>
            <a:gsLst>
              <a:gs pos="4000">
                <a:srgbClr val="3DB8D7">
                  <a:alpha val="0"/>
                </a:srgbClr>
              </a:gs>
              <a:gs pos="100000">
                <a:srgbClr val="05A2D3">
                  <a:alpha val="78000"/>
                </a:srgb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26" name="图片 125" descr="恩瑞特LOGO-透明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0565" y="122555"/>
            <a:ext cx="1042035" cy="75374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72720" y="179705"/>
            <a:ext cx="3268345" cy="460375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zh-CN" altLang="en-US" sz="2400" b="1">
                <a:latin typeface="Arial" panose="020B0604020202020204" pitchFamily="34" charset="0"/>
                <a:ea typeface="微软雅黑" panose="020B0503020204020204" charset="-122"/>
              </a:rPr>
              <a:t>申请基本医疗保险目录</a:t>
            </a:r>
            <a:endParaRPr lang="zh-CN" altLang="en-US" sz="2400" b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72720" y="521970"/>
            <a:ext cx="7576820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0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全国首家口崩片剂型</a:t>
            </a:r>
            <a:endParaRPr lang="zh-CN" altLang="en-US" sz="20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285750" indent="-285750" fontAlgn="auto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sz="2000" b="1" kern="0" spc="3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思源黑体 CN Light" panose="020B0300000000000000" pitchFamily="34" charset="-122"/>
                <a:sym typeface="汉仪雅酷黑 75W" panose="020B0804020202020204" pitchFamily="34" charset="-122"/>
              </a:rPr>
              <a:t>满足吞咽障碍患者需求</a:t>
            </a:r>
            <a:endParaRPr lang="zh-CN" sz="2000" b="1" kern="0" spc="3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思源黑体 CN Light" panose="020B0300000000000000" pitchFamily="34" charset="-122"/>
              <a:sym typeface="汉仪雅酷黑 75W" panose="020B08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6" name="图片 125" descr="恩瑞特LOGO-透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70565" y="122555"/>
            <a:ext cx="1042035" cy="75374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38480" y="1164590"/>
            <a:ext cx="11113135" cy="1014730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 algn="l" fontAlgn="auto">
              <a:lnSpc>
                <a:spcPct val="150000"/>
              </a:lnSpc>
              <a:buFont typeface="Wingdings" panose="05000000000000000000" charset="0"/>
              <a:buChar char="n"/>
            </a:pPr>
            <a:r>
              <a:rPr lang="zh-CN" altLang="en-US" sz="20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rPr>
              <a:t>口崩片，在口腔内无需水，仅在唾液中即可实现快速崩解，</a:t>
            </a:r>
            <a:r>
              <a:rPr lang="zh-CN" altLang="en-US" sz="20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有效解决“吞咽卡顿、拒服”</a:t>
            </a:r>
            <a:r>
              <a:rPr lang="zh-CN" altLang="en-US" sz="2000" b="1" kern="0" dirty="0">
                <a:ln>
                  <a:noFill/>
                  <a:prstDash val="sysDot"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zh-CN" altLang="en-US" sz="20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rPr>
              <a:t>特别适合吞咽困难或不配合服药的患者以及取水不便者。</a:t>
            </a:r>
            <a:endParaRPr lang="zh-CN" altLang="en-US" sz="2000" b="1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975" y="3429000"/>
            <a:ext cx="3098165" cy="2059305"/>
          </a:xfrm>
          <a:prstGeom prst="rect">
            <a:avLst/>
          </a:prstGeom>
        </p:spPr>
      </p:pic>
      <p:sp>
        <p:nvSpPr>
          <p:cNvPr id="8" name="任意多边形 7"/>
          <p:cNvSpPr/>
          <p:nvPr>
            <p:custDataLst>
              <p:tags r:id="rId3"/>
            </p:custDataLst>
          </p:nvPr>
        </p:nvSpPr>
        <p:spPr>
          <a:xfrm>
            <a:off x="3649119" y="2007259"/>
            <a:ext cx="1567768" cy="4670558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537" h="10537">
                <a:moveTo>
                  <a:pt x="0" y="0"/>
                </a:moveTo>
                <a:lnTo>
                  <a:pt x="44" y="22"/>
                </a:lnTo>
                <a:cubicBezTo>
                  <a:pt x="2114" y="1050"/>
                  <a:pt x="3537" y="3187"/>
                  <a:pt x="3537" y="5655"/>
                </a:cubicBezTo>
                <a:cubicBezTo>
                  <a:pt x="3537" y="7608"/>
                  <a:pt x="2646" y="9353"/>
                  <a:pt x="1249" y="10506"/>
                </a:cubicBezTo>
                <a:lnTo>
                  <a:pt x="1212" y="10537"/>
                </a:lnTo>
                <a:lnTo>
                  <a:pt x="0" y="10537"/>
                </a:lnTo>
                <a:lnTo>
                  <a:pt x="0" y="9335"/>
                </a:lnTo>
                <a:lnTo>
                  <a:pt x="43" y="9303"/>
                </a:lnTo>
                <a:cubicBezTo>
                  <a:pt x="1138" y="8463"/>
                  <a:pt x="1844" y="7142"/>
                  <a:pt x="1844" y="5655"/>
                </a:cubicBezTo>
                <a:cubicBezTo>
                  <a:pt x="1844" y="4168"/>
                  <a:pt x="1138" y="2847"/>
                  <a:pt x="43" y="2007"/>
                </a:cubicBezTo>
                <a:lnTo>
                  <a:pt x="0" y="19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1">
                  <a:lumMod val="40000"/>
                  <a:lumOff val="60000"/>
                  <a:alpha val="0"/>
                </a:schemeClr>
              </a:gs>
              <a:gs pos="0">
                <a:schemeClr val="accent1">
                  <a:lumMod val="40000"/>
                  <a:lumOff val="60000"/>
                  <a:alpha val="0"/>
                </a:schemeClr>
              </a:gs>
              <a:gs pos="57000">
                <a:schemeClr val="accent1">
                  <a:lumMod val="40000"/>
                  <a:lumOff val="60000"/>
                  <a:alpha val="20000"/>
                </a:schemeClr>
              </a:gs>
              <a:gs pos="43000">
                <a:schemeClr val="accent1">
                  <a:lumMod val="40000"/>
                  <a:lumOff val="60000"/>
                  <a:alpha val="2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8602" tIns="44301" rIns="88602" bIns="44301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sz="1745">
              <a:solidFill>
                <a:schemeClr val="lt1"/>
              </a:solidFill>
              <a:latin typeface="+mn-ea"/>
              <a:sym typeface="+mn-ea"/>
            </a:endParaRPr>
          </a:p>
        </p:txBody>
      </p:sp>
      <p:sp>
        <p:nvSpPr>
          <p:cNvPr id="5" name="任意多边形: 形状 81"/>
          <p:cNvSpPr/>
          <p:nvPr>
            <p:custDataLst>
              <p:tags r:id="rId4"/>
            </p:custDataLst>
          </p:nvPr>
        </p:nvSpPr>
        <p:spPr>
          <a:xfrm>
            <a:off x="4739528" y="3306418"/>
            <a:ext cx="6841530" cy="430394"/>
          </a:xfrm>
          <a:custGeom>
            <a:avLst/>
            <a:gdLst>
              <a:gd name="connsiteX0" fmla="*/ 0 w 15435"/>
              <a:gd name="connsiteY0" fmla="*/ 0 h 971"/>
              <a:gd name="connsiteX1" fmla="*/ 1172 w 15435"/>
              <a:gd name="connsiteY1" fmla="*/ 2 h 971"/>
              <a:gd name="connsiteX2" fmla="*/ 1418 w 15435"/>
              <a:gd name="connsiteY2" fmla="*/ 168 h 971"/>
              <a:gd name="connsiteX3" fmla="*/ 1677 w 15435"/>
              <a:gd name="connsiteY3" fmla="*/ 805 h 971"/>
              <a:gd name="connsiteX4" fmla="*/ 1923 w 15435"/>
              <a:gd name="connsiteY4" fmla="*/ 971 h 971"/>
              <a:gd name="connsiteX5" fmla="*/ 15435 w 15435"/>
              <a:gd name="connsiteY5" fmla="*/ 971 h 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35" h="971">
                <a:moveTo>
                  <a:pt x="0" y="0"/>
                </a:moveTo>
                <a:lnTo>
                  <a:pt x="1172" y="2"/>
                </a:lnTo>
                <a:cubicBezTo>
                  <a:pt x="1280" y="2"/>
                  <a:pt x="1378" y="68"/>
                  <a:pt x="1418" y="168"/>
                </a:cubicBezTo>
                <a:lnTo>
                  <a:pt x="1677" y="805"/>
                </a:lnTo>
                <a:cubicBezTo>
                  <a:pt x="1717" y="905"/>
                  <a:pt x="1815" y="971"/>
                  <a:pt x="1923" y="971"/>
                </a:cubicBezTo>
                <a:lnTo>
                  <a:pt x="15435" y="971"/>
                </a:lnTo>
              </a:path>
            </a:pathLst>
          </a:custGeom>
          <a:noFill/>
          <a:ln w="9525" cap="flat">
            <a:gradFill>
              <a:gsLst>
                <a:gs pos="45000">
                  <a:schemeClr val="accent1">
                    <a:alpha val="3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  <a:prstDash val="solid"/>
            <a:miter/>
          </a:ln>
        </p:spPr>
        <p:txBody>
          <a:bodyPr rot="0" spcFirstLastPara="0" vertOverflow="overflow" horzOverflow="overflow" vert="horz" wrap="square" lIns="88602" tIns="44301" rIns="88602" bIns="44301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endParaRPr lang="zh-CN" altLang="en-US" sz="1745">
              <a:solidFill>
                <a:schemeClr val="tx1"/>
              </a:solidFill>
              <a:latin typeface="+mn-ea"/>
              <a:sym typeface="+mn-ea"/>
            </a:endParaRPr>
          </a:p>
        </p:txBody>
      </p:sp>
      <p:sp>
        <p:nvSpPr>
          <p:cNvPr id="84" name="任意多边形: 形状 83"/>
          <p:cNvSpPr/>
          <p:nvPr>
            <p:custDataLst>
              <p:tags r:id="rId5"/>
            </p:custDataLst>
          </p:nvPr>
        </p:nvSpPr>
        <p:spPr>
          <a:xfrm>
            <a:off x="5033402" y="4512495"/>
            <a:ext cx="6548099" cy="433053"/>
          </a:xfrm>
          <a:custGeom>
            <a:avLst/>
            <a:gdLst>
              <a:gd name="connsiteX0" fmla="*/ 0 w 14773"/>
              <a:gd name="connsiteY0" fmla="*/ 0 h 977"/>
              <a:gd name="connsiteX1" fmla="*/ 510 w 14773"/>
              <a:gd name="connsiteY1" fmla="*/ 8 h 977"/>
              <a:gd name="connsiteX2" fmla="*/ 756 w 14773"/>
              <a:gd name="connsiteY2" fmla="*/ 174 h 977"/>
              <a:gd name="connsiteX3" fmla="*/ 1014 w 14773"/>
              <a:gd name="connsiteY3" fmla="*/ 811 h 977"/>
              <a:gd name="connsiteX4" fmla="*/ 1260 w 14773"/>
              <a:gd name="connsiteY4" fmla="*/ 977 h 977"/>
              <a:gd name="connsiteX5" fmla="*/ 14773 w 14773"/>
              <a:gd name="connsiteY5" fmla="*/ 977 h 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73" h="977">
                <a:moveTo>
                  <a:pt x="0" y="0"/>
                </a:moveTo>
                <a:lnTo>
                  <a:pt x="510" y="8"/>
                </a:lnTo>
                <a:cubicBezTo>
                  <a:pt x="618" y="8"/>
                  <a:pt x="715" y="74"/>
                  <a:pt x="756" y="174"/>
                </a:cubicBezTo>
                <a:lnTo>
                  <a:pt x="1014" y="811"/>
                </a:lnTo>
                <a:cubicBezTo>
                  <a:pt x="1055" y="911"/>
                  <a:pt x="1152" y="977"/>
                  <a:pt x="1260" y="977"/>
                </a:cubicBezTo>
                <a:lnTo>
                  <a:pt x="14773" y="977"/>
                </a:lnTo>
              </a:path>
            </a:pathLst>
          </a:custGeom>
          <a:noFill/>
          <a:ln w="9525" cap="flat">
            <a:gradFill>
              <a:gsLst>
                <a:gs pos="45000">
                  <a:schemeClr val="accent2">
                    <a:alpha val="3000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0" scaled="0"/>
            </a:gradFill>
            <a:prstDash val="solid"/>
            <a:miter/>
          </a:ln>
        </p:spPr>
        <p:txBody>
          <a:bodyPr rot="0" spcFirstLastPara="0" vertOverflow="overflow" horzOverflow="overflow" vert="horz" wrap="square" lIns="88602" tIns="44301" rIns="88602" bIns="44301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endParaRPr lang="zh-CN" altLang="en-US" sz="1745">
              <a:solidFill>
                <a:schemeClr val="tx1"/>
              </a:solidFill>
              <a:latin typeface="+mn-ea"/>
              <a:sym typeface="+mn-ea"/>
            </a:endParaRPr>
          </a:p>
        </p:txBody>
      </p:sp>
      <p:sp>
        <p:nvSpPr>
          <p:cNvPr id="6" name="任意多边形: 形状 85"/>
          <p:cNvSpPr/>
          <p:nvPr>
            <p:custDataLst>
              <p:tags r:id="rId6"/>
            </p:custDataLst>
          </p:nvPr>
        </p:nvSpPr>
        <p:spPr>
          <a:xfrm>
            <a:off x="4728005" y="5721231"/>
            <a:ext cx="6853497" cy="433940"/>
          </a:xfrm>
          <a:custGeom>
            <a:avLst/>
            <a:gdLst>
              <a:gd name="connsiteX0" fmla="*/ 0 w 15462"/>
              <a:gd name="connsiteY0" fmla="*/ 0 h 979"/>
              <a:gd name="connsiteX1" fmla="*/ 1199 w 15462"/>
              <a:gd name="connsiteY1" fmla="*/ 10 h 979"/>
              <a:gd name="connsiteX2" fmla="*/ 1445 w 15462"/>
              <a:gd name="connsiteY2" fmla="*/ 176 h 979"/>
              <a:gd name="connsiteX3" fmla="*/ 1703 w 15462"/>
              <a:gd name="connsiteY3" fmla="*/ 813 h 979"/>
              <a:gd name="connsiteX4" fmla="*/ 1950 w 15462"/>
              <a:gd name="connsiteY4" fmla="*/ 979 h 979"/>
              <a:gd name="connsiteX5" fmla="*/ 15462 w 15462"/>
              <a:gd name="connsiteY5" fmla="*/ 979 h 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62" h="979">
                <a:moveTo>
                  <a:pt x="0" y="0"/>
                </a:moveTo>
                <a:lnTo>
                  <a:pt x="1199" y="10"/>
                </a:lnTo>
                <a:cubicBezTo>
                  <a:pt x="1307" y="10"/>
                  <a:pt x="1404" y="76"/>
                  <a:pt x="1445" y="176"/>
                </a:cubicBezTo>
                <a:lnTo>
                  <a:pt x="1703" y="813"/>
                </a:lnTo>
                <a:cubicBezTo>
                  <a:pt x="1744" y="913"/>
                  <a:pt x="1841" y="979"/>
                  <a:pt x="1950" y="979"/>
                </a:cubicBezTo>
                <a:lnTo>
                  <a:pt x="15462" y="979"/>
                </a:lnTo>
              </a:path>
            </a:pathLst>
          </a:custGeom>
          <a:noFill/>
          <a:ln w="9525" cap="flat">
            <a:gradFill>
              <a:gsLst>
                <a:gs pos="45000">
                  <a:schemeClr val="accent1">
                    <a:alpha val="3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  <a:prstDash val="solid"/>
            <a:miter/>
          </a:ln>
        </p:spPr>
        <p:txBody>
          <a:bodyPr rot="0" spcFirstLastPara="0" vertOverflow="overflow" horzOverflow="overflow" vert="horz" wrap="square" lIns="88602" tIns="44301" rIns="88602" bIns="44301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endParaRPr lang="zh-CN" altLang="en-US" sz="1745">
              <a:solidFill>
                <a:schemeClr val="tx1"/>
              </a:solidFill>
              <a:latin typeface="+mn-ea"/>
              <a:sym typeface="+mn-ea"/>
            </a:endParaRPr>
          </a:p>
        </p:txBody>
      </p:sp>
      <p:sp>
        <p:nvSpPr>
          <p:cNvPr id="24" name="任意多边形: 形状 40"/>
          <p:cNvSpPr/>
          <p:nvPr>
            <p:custDataLst>
              <p:tags r:id="rId7"/>
            </p:custDataLst>
          </p:nvPr>
        </p:nvSpPr>
        <p:spPr>
          <a:xfrm>
            <a:off x="4599904" y="4274471"/>
            <a:ext cx="479594" cy="479594"/>
          </a:xfrm>
          <a:custGeom>
            <a:avLst/>
            <a:gdLst>
              <a:gd name="connsiteX0" fmla="*/ 687324 w 687323"/>
              <a:gd name="connsiteY0" fmla="*/ 343662 h 687324"/>
              <a:gd name="connsiteX1" fmla="*/ 343662 w 687323"/>
              <a:gd name="connsiteY1" fmla="*/ 687324 h 687324"/>
              <a:gd name="connsiteX2" fmla="*/ 0 w 687323"/>
              <a:gd name="connsiteY2" fmla="*/ 343662 h 687324"/>
              <a:gd name="connsiteX3" fmla="*/ 343662 w 687323"/>
              <a:gd name="connsiteY3" fmla="*/ 0 h 687324"/>
              <a:gd name="connsiteX4" fmla="*/ 687324 w 687323"/>
              <a:gd name="connsiteY4" fmla="*/ 343662 h 687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7323" h="687324">
                <a:moveTo>
                  <a:pt x="687324" y="343662"/>
                </a:moveTo>
                <a:cubicBezTo>
                  <a:pt x="687324" y="533461"/>
                  <a:pt x="533461" y="687324"/>
                  <a:pt x="343662" y="687324"/>
                </a:cubicBezTo>
                <a:cubicBezTo>
                  <a:pt x="153863" y="687324"/>
                  <a:pt x="0" y="533461"/>
                  <a:pt x="0" y="343662"/>
                </a:cubicBezTo>
                <a:cubicBezTo>
                  <a:pt x="0" y="153863"/>
                  <a:pt x="153863" y="0"/>
                  <a:pt x="343662" y="0"/>
                </a:cubicBezTo>
                <a:cubicBezTo>
                  <a:pt x="533461" y="0"/>
                  <a:pt x="687324" y="153863"/>
                  <a:pt x="687324" y="343662"/>
                </a:cubicBezTo>
                <a:close/>
              </a:path>
            </a:pathLst>
          </a:custGeom>
          <a:solidFill>
            <a:schemeClr val="accent2"/>
          </a:solidFill>
          <a:ln w="762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88602" tIns="44301" rIns="88602" bIns="44301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endParaRPr lang="zh-CN" altLang="en-US" sz="1745">
              <a:solidFill>
                <a:schemeClr val="tx1"/>
              </a:solidFill>
              <a:latin typeface="+mn-ea"/>
              <a:sym typeface="+mn-ea"/>
            </a:endParaRPr>
          </a:p>
        </p:txBody>
      </p:sp>
      <p:sp>
        <p:nvSpPr>
          <p:cNvPr id="30" name="任意多边形: 形状 37"/>
          <p:cNvSpPr/>
          <p:nvPr>
            <p:custDataLst>
              <p:tags r:id="rId8"/>
            </p:custDataLst>
          </p:nvPr>
        </p:nvSpPr>
        <p:spPr>
          <a:xfrm>
            <a:off x="4310907" y="3073269"/>
            <a:ext cx="431280" cy="431280"/>
          </a:xfrm>
          <a:custGeom>
            <a:avLst/>
            <a:gdLst>
              <a:gd name="connsiteX0" fmla="*/ 618134 w 618134"/>
              <a:gd name="connsiteY0" fmla="*/ 309067 h 618134"/>
              <a:gd name="connsiteX1" fmla="*/ 309067 w 618134"/>
              <a:gd name="connsiteY1" fmla="*/ 618135 h 618134"/>
              <a:gd name="connsiteX2" fmla="*/ 0 w 618134"/>
              <a:gd name="connsiteY2" fmla="*/ 309067 h 618134"/>
              <a:gd name="connsiteX3" fmla="*/ 309067 w 618134"/>
              <a:gd name="connsiteY3" fmla="*/ 0 h 618134"/>
              <a:gd name="connsiteX4" fmla="*/ 618134 w 618134"/>
              <a:gd name="connsiteY4" fmla="*/ 309067 h 618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8134" h="618134">
                <a:moveTo>
                  <a:pt x="618134" y="309067"/>
                </a:moveTo>
                <a:cubicBezTo>
                  <a:pt x="618134" y="479760"/>
                  <a:pt x="479760" y="618135"/>
                  <a:pt x="309067" y="618135"/>
                </a:cubicBezTo>
                <a:cubicBezTo>
                  <a:pt x="138374" y="618135"/>
                  <a:pt x="0" y="479760"/>
                  <a:pt x="0" y="309067"/>
                </a:cubicBezTo>
                <a:cubicBezTo>
                  <a:pt x="0" y="138374"/>
                  <a:pt x="138374" y="0"/>
                  <a:pt x="309067" y="0"/>
                </a:cubicBezTo>
                <a:cubicBezTo>
                  <a:pt x="479760" y="0"/>
                  <a:pt x="618134" y="138374"/>
                  <a:pt x="618134" y="309067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8602" tIns="44301" rIns="88602" bIns="44301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sz="1745">
              <a:solidFill>
                <a:schemeClr val="lt1"/>
              </a:solidFill>
              <a:latin typeface="+mn-ea"/>
              <a:sym typeface="+mn-ea"/>
            </a:endParaRPr>
          </a:p>
        </p:txBody>
      </p:sp>
      <p:sp>
        <p:nvSpPr>
          <p:cNvPr id="22" name="文本框 21"/>
          <p:cNvSpPr txBox="1"/>
          <p:nvPr>
            <p:custDataLst>
              <p:tags r:id="rId9"/>
            </p:custDataLst>
          </p:nvPr>
        </p:nvSpPr>
        <p:spPr>
          <a:xfrm>
            <a:off x="5624195" y="2886075"/>
            <a:ext cx="5394325" cy="718820"/>
          </a:xfrm>
          <a:prstGeom prst="rect">
            <a:avLst/>
          </a:prstGeom>
          <a:noFill/>
        </p:spPr>
        <p:txBody>
          <a:bodyPr wrap="square" tIns="0" bIns="0" rtlCol="0" anchor="ctr" anchorCtr="0">
            <a:noAutofit/>
          </a:bodyPr>
          <a:lstStyle/>
          <a:p>
            <a:pPr indent="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崩解方式从</a:t>
            </a:r>
            <a:r>
              <a:rPr lang="en-US" altLang="zh-CN" sz="1600" b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1600" b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胃内溶解</a:t>
            </a:r>
            <a:r>
              <a:rPr lang="en-US" altLang="zh-CN" sz="1600" b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1600" b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到</a:t>
            </a:r>
            <a:r>
              <a:rPr lang="en-US" altLang="zh-CN" sz="1600" b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1600" b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口腔崩解</a:t>
            </a:r>
            <a:r>
              <a:rPr lang="en-US" altLang="zh-CN" sz="1600" b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：放入口中后，能在唾液中迅速崩解</a:t>
            </a:r>
            <a:endParaRPr lang="zh-CN" alt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0"/>
            </p:custDataLst>
          </p:nvPr>
        </p:nvSpPr>
        <p:spPr>
          <a:xfrm>
            <a:off x="5624195" y="4098290"/>
            <a:ext cx="5417185" cy="718820"/>
          </a:xfrm>
          <a:prstGeom prst="rect">
            <a:avLst/>
          </a:prstGeom>
          <a:noFill/>
        </p:spPr>
        <p:txBody>
          <a:bodyPr wrap="square" tIns="0" bIns="0" rtlCol="0" anchor="ctr" anchorCtr="0">
            <a:noAutofit/>
          </a:bodyPr>
          <a:lstStyle/>
          <a:p>
            <a:pPr indent="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服用方式突破限制，无需用水</a:t>
            </a:r>
            <a:r>
              <a:rPr lang="zh-CN" alt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：只需将药片置于舌面，无需仰头或大量饮水，唾液即可触发崩解</a:t>
            </a:r>
            <a:endParaRPr lang="zh-CN" alt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11"/>
            </p:custDataLst>
          </p:nvPr>
        </p:nvSpPr>
        <p:spPr>
          <a:xfrm>
            <a:off x="5624195" y="5309870"/>
            <a:ext cx="5358130" cy="718820"/>
          </a:xfrm>
          <a:prstGeom prst="rect">
            <a:avLst/>
          </a:prstGeom>
          <a:noFill/>
        </p:spPr>
        <p:txBody>
          <a:bodyPr wrap="square" tIns="0" bIns="0" rtlCol="0" anchor="ctr" anchorCtr="0">
            <a:no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1600" b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适用多场景，随时随地</a:t>
            </a:r>
            <a:r>
              <a:rPr lang="en-US" altLang="zh-CN" sz="1600" b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1600" b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即需即服</a:t>
            </a:r>
            <a:r>
              <a:rPr lang="en-US" altLang="zh-CN" sz="1600" b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：口袋里的“小药片”随时待命；适合吞咽困难，</a:t>
            </a:r>
            <a:r>
              <a:rPr lang="zh-CN" alt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藏药或吐药的人群，</a:t>
            </a:r>
            <a:r>
              <a:rPr lang="zh-CN" alt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告别</a:t>
            </a:r>
            <a:r>
              <a:rPr lang="zh-CN" alt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“吃药难”</a:t>
            </a:r>
            <a:endParaRPr lang="zh-CN" alt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任意多边形: 形状 50"/>
          <p:cNvSpPr/>
          <p:nvPr>
            <p:custDataLst>
              <p:tags r:id="rId12"/>
            </p:custDataLst>
          </p:nvPr>
        </p:nvSpPr>
        <p:spPr>
          <a:xfrm>
            <a:off x="4303817" y="5524430"/>
            <a:ext cx="432219" cy="432219"/>
          </a:xfrm>
          <a:custGeom>
            <a:avLst/>
            <a:gdLst>
              <a:gd name="connsiteX0" fmla="*/ 618134 w 618134"/>
              <a:gd name="connsiteY0" fmla="*/ 309067 h 618134"/>
              <a:gd name="connsiteX1" fmla="*/ 309067 w 618134"/>
              <a:gd name="connsiteY1" fmla="*/ 618135 h 618134"/>
              <a:gd name="connsiteX2" fmla="*/ 0 w 618134"/>
              <a:gd name="connsiteY2" fmla="*/ 309067 h 618134"/>
              <a:gd name="connsiteX3" fmla="*/ 309067 w 618134"/>
              <a:gd name="connsiteY3" fmla="*/ 0 h 618134"/>
              <a:gd name="connsiteX4" fmla="*/ 618134 w 618134"/>
              <a:gd name="connsiteY4" fmla="*/ 309067 h 618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8134" h="618134">
                <a:moveTo>
                  <a:pt x="618134" y="309067"/>
                </a:moveTo>
                <a:cubicBezTo>
                  <a:pt x="618134" y="479760"/>
                  <a:pt x="479760" y="618135"/>
                  <a:pt x="309067" y="618135"/>
                </a:cubicBezTo>
                <a:cubicBezTo>
                  <a:pt x="138374" y="618135"/>
                  <a:pt x="0" y="479760"/>
                  <a:pt x="0" y="309067"/>
                </a:cubicBezTo>
                <a:cubicBezTo>
                  <a:pt x="0" y="138374"/>
                  <a:pt x="138374" y="0"/>
                  <a:pt x="309067" y="0"/>
                </a:cubicBezTo>
                <a:cubicBezTo>
                  <a:pt x="479760" y="0"/>
                  <a:pt x="618134" y="138374"/>
                  <a:pt x="618134" y="309067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8602" tIns="44301" rIns="88602" bIns="44301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sz="1745">
              <a:solidFill>
                <a:schemeClr val="lt1"/>
              </a:solidFill>
              <a:latin typeface="+mn-ea"/>
              <a:sym typeface="+mn-ea"/>
            </a:endParaRPr>
          </a:p>
        </p:txBody>
      </p:sp>
      <p:pic>
        <p:nvPicPr>
          <p:cNvPr id="7" name="图片 14" descr="文件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724014" y="4398580"/>
            <a:ext cx="231186" cy="231186"/>
          </a:xfrm>
          <a:prstGeom prst="rect">
            <a:avLst/>
          </a:prstGeom>
        </p:spPr>
      </p:pic>
      <p:pic>
        <p:nvPicPr>
          <p:cNvPr id="9" name="图片 16" descr="信件邮件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426152" y="3188071"/>
            <a:ext cx="201033" cy="201033"/>
          </a:xfrm>
          <a:prstGeom prst="rect">
            <a:avLst/>
          </a:prstGeom>
        </p:spPr>
      </p:pic>
      <p:pic>
        <p:nvPicPr>
          <p:cNvPr id="31" name="图片 18" descr="生态数据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419503" y="5640118"/>
            <a:ext cx="201234" cy="201234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955475" y="303412"/>
            <a:ext cx="1097280" cy="460375"/>
          </a:xfrm>
          <a:prstGeom prst="rect">
            <a:avLst/>
          </a:prstGeom>
        </p:spPr>
        <p:txBody>
          <a:bodyPr wrap="none">
            <a:spAutoFit/>
          </a:bodyPr>
          <a:p>
            <a:pPr algn="l"/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思源黑体 CN Normal" panose="020B0400000000000000" pitchFamily="34" charset="-122"/>
              </a:rPr>
              <a:t>创新性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cs typeface="思源黑体 CN Normal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矩形 9"/>
          <p:cNvSpPr/>
          <p:nvPr/>
        </p:nvSpPr>
        <p:spPr>
          <a:xfrm>
            <a:off x="955475" y="303412"/>
            <a:ext cx="7241540" cy="460375"/>
          </a:xfrm>
          <a:prstGeom prst="rect">
            <a:avLst/>
          </a:prstGeom>
        </p:spPr>
        <p:txBody>
          <a:bodyPr wrap="none">
            <a:spAutoFit/>
          </a:bodyPr>
          <a:p>
            <a:pPr algn="l"/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思源黑体 CN Normal" panose="020B0400000000000000" pitchFamily="34" charset="-122"/>
              </a:rPr>
              <a:t>创新性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cs typeface="思源黑体 CN Normal" panose="020B0400000000000000" pitchFamily="34" charset="-122"/>
              </a:rPr>
              <a:t>——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思源黑体 CN Normal" panose="020B0400000000000000" pitchFamily="34" charset="-122"/>
              </a:rPr>
              <a:t>更能满足吞咽困难老年患者长期用药需求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cs typeface="思源黑体 CN Normal" panose="020B0400000000000000" pitchFamily="34" charset="-122"/>
            </a:endParaRPr>
          </a:p>
        </p:txBody>
      </p:sp>
      <p:pic>
        <p:nvPicPr>
          <p:cNvPr id="126" name="图片 125" descr="恩瑞特LOGO-透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70565" y="122555"/>
            <a:ext cx="1042035" cy="75374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38480" y="1089025"/>
            <a:ext cx="11113135" cy="922020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 algn="l" fontAlgn="auto">
              <a:lnSpc>
                <a:spcPct val="150000"/>
              </a:lnSpc>
              <a:buFont typeface="Wingdings" panose="05000000000000000000" charset="0"/>
              <a:buChar char="n"/>
            </a:pPr>
            <a:r>
              <a:rPr lang="zh-CN" altLang="en-US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rPr>
              <a:t>对比参照药，口崩片取用简单、体感舒适、剂量稳定、储存便捷，相比口溶膜，更贴合老年及吞咽障碍患者的长期用药需求。</a:t>
            </a:r>
            <a:endParaRPr lang="zh-CN" altLang="en-US" b="1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725487" y="2184303"/>
          <a:ext cx="10926445" cy="4434205"/>
        </p:xfrm>
        <a:graphic>
          <a:graphicData uri="http://schemas.openxmlformats.org/drawingml/2006/table">
            <a:tbl>
              <a:tblPr firstRow="1" firstCol="1" bandRow="1">
                <a:tableStyleId>{6BEC9A8B-CD32-418B-8624-749794CC1E4F}</a:tableStyleId>
              </a:tblPr>
              <a:tblGrid>
                <a:gridCol w="1783715"/>
                <a:gridCol w="4633595"/>
                <a:gridCol w="4509135"/>
              </a:tblGrid>
              <a:tr h="675005"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600" spc="120">
                          <a:latin typeface="微软雅黑" panose="020B0503020204020204" charset="-122"/>
                          <a:ea typeface="微软雅黑" panose="020B0503020204020204" charset="-122"/>
                        </a:rPr>
                        <a:t>优势</a:t>
                      </a:r>
                      <a:endParaRPr lang="zh-CN" altLang="en-US" sz="1600" spc="12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0" marR="254000" marT="177800" marB="177800" anchor="ctr" anchorCtr="0">
                    <a:solidFill>
                      <a:srgbClr val="3DB8D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600" spc="120">
                          <a:latin typeface="微软雅黑" panose="020B0503020204020204" charset="-122"/>
                          <a:ea typeface="微软雅黑" panose="020B0503020204020204" charset="-122"/>
                        </a:rPr>
                        <a:t>口崩片</a:t>
                      </a:r>
                      <a:endParaRPr lang="zh-CN" altLang="en-US" sz="1600" spc="12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0" marR="254000" marT="177800" marB="177800"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600" spc="120">
                          <a:latin typeface="微软雅黑" panose="020B0503020204020204" charset="-122"/>
                          <a:ea typeface="微软雅黑" panose="020B0503020204020204" charset="-122"/>
                        </a:rPr>
                        <a:t>口溶膜</a:t>
                      </a:r>
                      <a:endParaRPr lang="zh-CN" altLang="en-US" sz="1600" spc="12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0" marR="254000" marT="177800" marB="177800" anchor="ctr" anchorCtr="0"/>
                </a:tc>
              </a:tr>
              <a:tr h="637540"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16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、取用简单</a:t>
                      </a: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0" marR="254000" marT="177800" marB="177800" anchor="ctr" anchorCtr="0"/>
                </a:tc>
                <a:tc>
                  <a:txBody>
                    <a:bodyPr/>
                    <a:p>
                      <a:pPr algn="l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600" b="1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易抓取、拆取</a:t>
                      </a: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，适配手部灵活度、视力下降的老年患者</a:t>
                      </a: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0" marR="254000" marT="177800" marB="177800" anchor="ctr"/>
                </a:tc>
                <a:tc>
                  <a:txBody>
                    <a:bodyPr/>
                    <a:p>
                      <a:pPr algn="l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轻薄、易褶皱、破损，拆封和拿取难度更高</a:t>
                      </a: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0" marR="254000" marT="177800" marB="177800" anchor="ctr"/>
                </a:tc>
              </a:tr>
              <a:tr h="904875"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16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、体感舒适</a:t>
                      </a: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0" marR="254000" marT="177800" marB="177800" anchor="ctr"/>
                </a:tc>
                <a:tc>
                  <a:txBody>
                    <a:bodyPr/>
                    <a:p>
                      <a:pPr algn="l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固体片剂形态，在口腔内逐步溶散，温和，</a:t>
                      </a:r>
                      <a:r>
                        <a:rPr lang="zh-CN" altLang="en-US" sz="1600" b="1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无膜体粘连口腔问题</a:t>
                      </a:r>
                      <a:endParaRPr lang="zh-CN" altLang="en-US" sz="1600" b="1">
                        <a:solidFill>
                          <a:srgbClr val="C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0" marR="254000" marT="177800" marB="177800" anchor="ctr"/>
                </a:tc>
                <a:tc>
                  <a:txBody>
                    <a:bodyPr/>
                    <a:p>
                      <a:pPr algn="l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质地轻薄，易贴合黏膜，易产生异物不适感，甚至引发干呕</a:t>
                      </a: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0" marR="254000" marT="177800" marB="177800" anchor="ctr"/>
                </a:tc>
              </a:tr>
              <a:tr h="904240"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16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、剂量稳定</a:t>
                      </a: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0" marR="254000" marT="177800" marB="177800" anchor="ctr"/>
                </a:tc>
                <a:tc>
                  <a:txBody>
                    <a:bodyPr/>
                    <a:p>
                      <a:pPr algn="l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载药量均匀可控，</a:t>
                      </a:r>
                      <a:r>
                        <a:rPr lang="zh-CN" altLang="en-US" sz="1600" b="1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保障长期规律用药</a:t>
                      </a: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，契合慢病治疗需求</a:t>
                      </a: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0" marR="254000" marT="177800" marB="177800" anchor="ctr"/>
                </a:tc>
                <a:tc>
                  <a:txBody>
                    <a:bodyPr/>
                    <a:p>
                      <a:pPr algn="l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受生产工艺、存放环境影响，易出现药量分布不均问题</a:t>
                      </a: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0" marR="254000" marT="177800" marB="177800" anchor="ctr"/>
                </a:tc>
              </a:tr>
              <a:tr h="904240"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16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、储存便捷</a:t>
                      </a: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0" marR="254000" marT="177800" marB="177800" anchor="ctr"/>
                </a:tc>
                <a:tc>
                  <a:txBody>
                    <a:bodyPr/>
                    <a:p>
                      <a:pPr algn="l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耐潮性强，</a:t>
                      </a:r>
                      <a:r>
                        <a:rPr lang="zh-CN" altLang="en-US" sz="1600" b="1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居家常规存放即可</a:t>
                      </a: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，不易受潮破损</a:t>
                      </a: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0" marR="254000" marT="177800" marB="177800" anchor="ctr"/>
                </a:tc>
                <a:tc>
                  <a:txBody>
                    <a:bodyPr/>
                    <a:p>
                      <a:pPr algn="l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防潮、避光要求严苛，居家环境易受潮软化，影响正常使用</a:t>
                      </a: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0" marR="254000" marT="177800" marB="17780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矩形 9"/>
          <p:cNvSpPr/>
          <p:nvPr/>
        </p:nvSpPr>
        <p:spPr>
          <a:xfrm>
            <a:off x="955475" y="303412"/>
            <a:ext cx="4498340" cy="460375"/>
          </a:xfrm>
          <a:prstGeom prst="rect">
            <a:avLst/>
          </a:prstGeom>
        </p:spPr>
        <p:txBody>
          <a:bodyPr wrap="none">
            <a:spAutoFit/>
          </a:bodyPr>
          <a:p>
            <a:pPr algn="l"/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思源黑体 CN Normal" panose="020B0400000000000000" pitchFamily="34" charset="-122"/>
              </a:rPr>
              <a:t>公平性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cs typeface="思源黑体 CN Normal" panose="020B0400000000000000" pitchFamily="34" charset="-122"/>
              </a:rPr>
              <a:t>——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思源黑体 CN Normal" panose="020B0400000000000000" pitchFamily="34" charset="-122"/>
              </a:rPr>
              <a:t>可弥补药品目录空白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cs typeface="思源黑体 CN Normal" panose="020B0400000000000000" pitchFamily="34" charset="-122"/>
            </a:endParaRPr>
          </a:p>
        </p:txBody>
      </p:sp>
      <p:pic>
        <p:nvPicPr>
          <p:cNvPr id="126" name="图片 125" descr="恩瑞特LOGO-透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70565" y="122555"/>
            <a:ext cx="1042035" cy="753745"/>
          </a:xfrm>
          <a:prstGeom prst="rect">
            <a:avLst/>
          </a:prstGeom>
        </p:spPr>
      </p:pic>
      <p:sp>
        <p:nvSpPr>
          <p:cNvPr id="74" name="圆角矩形 73"/>
          <p:cNvSpPr/>
          <p:nvPr>
            <p:custDataLst>
              <p:tags r:id="rId2"/>
            </p:custDataLst>
          </p:nvPr>
        </p:nvSpPr>
        <p:spPr>
          <a:xfrm>
            <a:off x="474980" y="1188720"/>
            <a:ext cx="2458085" cy="591185"/>
          </a:xfrm>
          <a:prstGeom prst="roundRect">
            <a:avLst>
              <a:gd name="adj" fmla="val 50000"/>
            </a:avLst>
          </a:prstGeom>
          <a:solidFill>
            <a:srgbClr val="05A2D3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b="1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1</a:t>
            </a:r>
            <a:r>
              <a:rPr lang="zh-CN" altLang="en-US" b="1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、促进公共健康发展</a:t>
            </a:r>
            <a:endParaRPr lang="zh-CN" altLang="en-US" b="1" dirty="0">
              <a:solidFill>
                <a:schemeClr val="lt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3075305" y="1023620"/>
            <a:ext cx="8473440" cy="87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noAutofit/>
          </a:bodyPr>
          <a:lstStyle/>
          <a:p>
            <a:pPr indent="0" fontAlgn="auto">
              <a:lnSpc>
                <a:spcPts val="222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盐酸美金刚口崩片可</a:t>
            </a:r>
            <a:r>
              <a:rPr 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显著提升特殊患者用药依从性，保证规律足疗程治疗，有效延缓疾病进展、减少病情恶化，降低社会公共支出，有效提升老龄人口公共健康管理水平。</a:t>
            </a:r>
            <a:endParaRPr lang="zh-CN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83" name="圆角矩形 82"/>
          <p:cNvSpPr/>
          <p:nvPr>
            <p:custDataLst>
              <p:tags r:id="rId4"/>
            </p:custDataLst>
          </p:nvPr>
        </p:nvSpPr>
        <p:spPr>
          <a:xfrm>
            <a:off x="475615" y="2153285"/>
            <a:ext cx="2457450" cy="591185"/>
          </a:xfrm>
          <a:prstGeom prst="roundRect">
            <a:avLst>
              <a:gd name="adj" fmla="val 50000"/>
            </a:avLst>
          </a:prstGeom>
          <a:solidFill>
            <a:srgbClr val="05A2D3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b="1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2</a:t>
            </a:r>
            <a:r>
              <a:rPr lang="zh-CN" altLang="en-US" b="1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、符合“保基本”原则，费用合理</a:t>
            </a:r>
            <a:endParaRPr lang="zh-CN" altLang="en-US" b="1" dirty="0">
              <a:solidFill>
                <a:schemeClr val="lt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5" name="矩形 4"/>
          <p:cNvSpPr/>
          <p:nvPr>
            <p:custDataLst>
              <p:tags r:id="rId5"/>
            </p:custDataLst>
          </p:nvPr>
        </p:nvSpPr>
        <p:spPr>
          <a:xfrm>
            <a:off x="3075305" y="1826895"/>
            <a:ext cx="8473440" cy="118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noAutofit/>
          </a:bodyPr>
          <a:lstStyle/>
          <a:p>
            <a:pPr indent="0" fontAlgn="auto">
              <a:lnSpc>
                <a:spcPts val="222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药品费用水平合理可控，既与基本医疗保险基金的支付能力和可持续性相适应，也显著减轻了参保患者的经济负担，确保了基本用药的可及性和可负担性。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9" name="圆角矩形 88"/>
          <p:cNvSpPr/>
          <p:nvPr>
            <p:custDataLst>
              <p:tags r:id="rId6"/>
            </p:custDataLst>
          </p:nvPr>
        </p:nvSpPr>
        <p:spPr>
          <a:xfrm>
            <a:off x="474345" y="3117850"/>
            <a:ext cx="2457450" cy="591185"/>
          </a:xfrm>
          <a:prstGeom prst="roundRect">
            <a:avLst>
              <a:gd name="adj" fmla="val 50000"/>
            </a:avLst>
          </a:prstGeom>
          <a:solidFill>
            <a:srgbClr val="05A2D3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b="1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3</a:t>
            </a:r>
            <a:r>
              <a:rPr lang="zh-CN" altLang="en-US" b="1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、弥补药品目录空白</a:t>
            </a:r>
            <a:endParaRPr lang="zh-CN" altLang="en-US" b="1">
              <a:solidFill>
                <a:schemeClr val="lt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7" name="矩形 6"/>
          <p:cNvSpPr/>
          <p:nvPr>
            <p:custDataLst>
              <p:tags r:id="rId7"/>
            </p:custDataLst>
          </p:nvPr>
        </p:nvSpPr>
        <p:spPr>
          <a:xfrm>
            <a:off x="3068955" y="3068320"/>
            <a:ext cx="8479790" cy="591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盐酸美金刚口崩片可有效填补原目录内AD治疗药物口崩片剂型的空白，为临床用药提供新选择。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圆角矩形 7"/>
          <p:cNvSpPr/>
          <p:nvPr>
            <p:custDataLst>
              <p:tags r:id="rId8"/>
            </p:custDataLst>
          </p:nvPr>
        </p:nvSpPr>
        <p:spPr>
          <a:xfrm>
            <a:off x="474345" y="4032885"/>
            <a:ext cx="2457450" cy="591185"/>
          </a:xfrm>
          <a:prstGeom prst="roundRect">
            <a:avLst>
              <a:gd name="adj" fmla="val 50000"/>
            </a:avLst>
          </a:prstGeom>
          <a:solidFill>
            <a:srgbClr val="05A2D3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b="1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4</a:t>
            </a:r>
            <a:r>
              <a:rPr lang="zh-CN" altLang="en-US" b="1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、临床管理严格</a:t>
            </a:r>
            <a:endParaRPr lang="zh-CN" altLang="en-US" b="1">
              <a:solidFill>
                <a:schemeClr val="lt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9"/>
            </p:custDataLst>
          </p:nvPr>
        </p:nvSpPr>
        <p:spPr>
          <a:xfrm>
            <a:off x="3075305" y="3723640"/>
            <a:ext cx="8479790" cy="118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noAutofit/>
          </a:bodyPr>
          <a:lstStyle/>
          <a:p>
            <a:pPr indent="0" algn="l" fontAlgn="auto">
              <a:lnSpc>
                <a:spcPts val="2220"/>
              </a:lnSpc>
              <a:buClrTx/>
              <a:buSzTx/>
              <a:buFontTx/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本品无临床滥用风险，说明书适应症及用法用量明确，用药方便，患者依从性高临床使用规范，管控成熟，医保基金风险可控，医疗服务质量提升，患者满意度显著提高。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" name="任意多边形 26"/>
          <p:cNvSpPr/>
          <p:nvPr/>
        </p:nvSpPr>
        <p:spPr>
          <a:xfrm>
            <a:off x="0" y="4632960"/>
            <a:ext cx="12212320" cy="2310130"/>
          </a:xfrm>
          <a:custGeom>
            <a:avLst/>
            <a:gdLst>
              <a:gd name="connisteX0" fmla="*/ 1429615 w 15945210"/>
              <a:gd name="connsiteY0" fmla="*/ 522306 h 3124931"/>
              <a:gd name="connisteX1" fmla="*/ 7668490 w 15945210"/>
              <a:gd name="connsiteY1" fmla="*/ 1194136 h 3124931"/>
              <a:gd name="connisteX2" fmla="*/ 14274395 w 15945210"/>
              <a:gd name="connsiteY2" fmla="*/ 228936 h 3124931"/>
              <a:gd name="connisteX3" fmla="*/ 14946225 w 15945210"/>
              <a:gd name="connsiteY3" fmla="*/ 290531 h 3124931"/>
              <a:gd name="connisteX4" fmla="*/ 14653490 w 15945210"/>
              <a:gd name="connsiteY4" fmla="*/ 2720041 h 3124931"/>
              <a:gd name="connisteX5" fmla="*/ 1539470 w 15945210"/>
              <a:gd name="connsiteY5" fmla="*/ 2817831 h 3124931"/>
              <a:gd name="connisteX6" fmla="*/ 1429615 w 15945210"/>
              <a:gd name="connsiteY6" fmla="*/ 522306 h 3124931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rect l="l" t="t" r="r" b="b"/>
            <a:pathLst>
              <a:path w="19267" h="3504">
                <a:moveTo>
                  <a:pt x="0" y="316"/>
                </a:moveTo>
                <a:cubicBezTo>
                  <a:pt x="2051" y="153"/>
                  <a:pt x="5596" y="1543"/>
                  <a:pt x="9306" y="1458"/>
                </a:cubicBezTo>
                <a:cubicBezTo>
                  <a:pt x="13103" y="1372"/>
                  <a:pt x="16918" y="360"/>
                  <a:pt x="19267" y="0"/>
                </a:cubicBezTo>
                <a:lnTo>
                  <a:pt x="19267" y="3504"/>
                </a:lnTo>
                <a:lnTo>
                  <a:pt x="0" y="3504"/>
                </a:lnTo>
                <a:lnTo>
                  <a:pt x="0" y="316"/>
                </a:lnTo>
                <a:close/>
              </a:path>
            </a:pathLst>
          </a:custGeom>
          <a:gradFill>
            <a:gsLst>
              <a:gs pos="4000">
                <a:srgbClr val="3DB8D7">
                  <a:alpha val="100000"/>
                </a:srgbClr>
              </a:gs>
              <a:gs pos="100000">
                <a:srgbClr val="05A2D3">
                  <a:alpha val="78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grpSp>
        <p:nvGrpSpPr>
          <p:cNvPr id="54" name="组合 53"/>
          <p:cNvGrpSpPr/>
          <p:nvPr>
            <p:custDataLst>
              <p:tags r:id="rId1"/>
            </p:custDataLst>
          </p:nvPr>
        </p:nvGrpSpPr>
        <p:grpSpPr>
          <a:xfrm>
            <a:off x="1720336" y="695959"/>
            <a:ext cx="10709155" cy="2269712"/>
            <a:chOff x="7010787" y="1772946"/>
            <a:chExt cx="10708649" cy="2270379"/>
          </a:xfrm>
        </p:grpSpPr>
        <p:sp>
          <p:nvSpPr>
            <p:cNvPr id="39" name="文本框 38"/>
            <p:cNvSpPr txBox="1"/>
            <p:nvPr>
              <p:custDataLst>
                <p:tags r:id="rId2"/>
              </p:custDataLst>
            </p:nvPr>
          </p:nvSpPr>
          <p:spPr>
            <a:xfrm>
              <a:off x="7022096" y="2647746"/>
              <a:ext cx="10697340" cy="44971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l">
                <a:buClrTx/>
                <a:buSzTx/>
                <a:buFontTx/>
              </a:pP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思源黑体 CN Light" panose="020B0300000000000000" pitchFamily="34" charset="-122"/>
                  <a:sym typeface="汉仪雅酷黑 75W" panose="020B0804020202020204" pitchFamily="34" charset="-122"/>
                </a:rPr>
                <a:t>安全性</a:t>
              </a:r>
              <a:r>
                <a:rPr lang="en-US" altLang="zh-CN" sz="24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思源黑体 CN Light" panose="020B0300000000000000" pitchFamily="34" charset="-122"/>
                  <a:sym typeface="汉仪雅酷黑 75W" panose="020B0804020202020204" pitchFamily="34" charset="-122"/>
                </a:rPr>
                <a:t>——</a:t>
              </a:r>
              <a:r>
                <a:rPr lang="zh-CN" altLang="en-US" sz="2400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思源黑体 CN Normal" panose="020B0400000000000000" pitchFamily="34" charset="-122"/>
                  <a:sym typeface="+mn-ea"/>
                </a:rPr>
                <a:t>对吞咽障碍老年患者，口崩片更安全</a:t>
              </a:r>
              <a:endParaRPr lang="zh-CN" altLang="en-US" sz="2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思源黑体 CN Normal" panose="020B0400000000000000" pitchFamily="34" charset="-122"/>
                <a:sym typeface="汉仪雅酷黑 75W" panose="020B0804020202020204" pitchFamily="34" charset="-122"/>
              </a:endParaRPr>
            </a:p>
          </p:txBody>
        </p:sp>
        <p:sp>
          <p:nvSpPr>
            <p:cNvPr id="45" name="文本框 44"/>
            <p:cNvSpPr txBox="1"/>
            <p:nvPr>
              <p:custDataLst>
                <p:tags r:id="rId3"/>
              </p:custDataLst>
            </p:nvPr>
          </p:nvSpPr>
          <p:spPr>
            <a:xfrm>
              <a:off x="7010787" y="1772946"/>
              <a:ext cx="7284375" cy="460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思源黑体 CN Light" panose="020B0300000000000000" pitchFamily="34" charset="-122"/>
                  <a:sym typeface="汉仪雅酷黑 75W" panose="020B0804020202020204" pitchFamily="34" charset="-122"/>
                </a:rPr>
                <a:t>药品基本信息</a:t>
              </a:r>
              <a:r>
                <a:rPr lang="en-US" altLang="zh-CN" sz="24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思源黑体 CN Light" panose="020B0300000000000000" pitchFamily="34" charset="-122"/>
                  <a:sym typeface="汉仪雅酷黑 75W" panose="020B0804020202020204" pitchFamily="34" charset="-122"/>
                </a:rPr>
                <a:t>——</a:t>
              </a:r>
              <a:r>
                <a:rPr lang="zh-CN" altLang="en-US" sz="2400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思源黑体 CN Normal" panose="020B0400000000000000" pitchFamily="34" charset="-122"/>
                  <a:sym typeface="+mn-ea"/>
                </a:rPr>
                <a:t>全国首家口崩片</a:t>
              </a:r>
              <a:endParaRPr lang="zh-CN" altLang="en-US" sz="2400" b="1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思源黑体 CN Light" panose="020B0300000000000000" pitchFamily="34" charset="-122"/>
                <a:sym typeface="汉仪雅酷黑 75W" panose="020B0804020202020204" pitchFamily="34" charset="-122"/>
              </a:endParaRPr>
            </a:p>
          </p:txBody>
        </p:sp>
        <p:sp>
          <p:nvSpPr>
            <p:cNvPr id="33" name="文本框 32"/>
            <p:cNvSpPr txBox="1"/>
            <p:nvPr>
              <p:custDataLst>
                <p:tags r:id="rId4"/>
              </p:custDataLst>
            </p:nvPr>
          </p:nvSpPr>
          <p:spPr>
            <a:xfrm>
              <a:off x="7022217" y="3582815"/>
              <a:ext cx="10362710" cy="460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思源黑体 CN Light" panose="020B0300000000000000" pitchFamily="34" charset="-122"/>
                  <a:sym typeface="汉仪雅酷黑 75W" panose="020B0804020202020204" pitchFamily="34" charset="-122"/>
                </a:rPr>
                <a:t>有效性</a:t>
              </a:r>
              <a:r>
                <a:rPr lang="en-US" altLang="zh-CN" sz="24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思源黑体 CN Light" panose="020B0300000000000000" pitchFamily="34" charset="-122"/>
                  <a:sym typeface="汉仪雅酷黑 75W" panose="020B0804020202020204" pitchFamily="34" charset="-122"/>
                </a:rPr>
                <a:t>——</a:t>
              </a:r>
              <a:r>
                <a:rPr lang="zh-CN" altLang="en-US" sz="2400" b="1" kern="0" spc="300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思源黑体 CN Light" panose="020B0300000000000000" pitchFamily="34" charset="-122"/>
                  <a:sym typeface="+mn-ea"/>
                </a:rPr>
                <a:t>有效改善阿尔兹海默型痴呆患者的临床症状</a:t>
              </a:r>
              <a:endParaRPr lang="zh-CN" altLang="en-US" sz="2400" b="1" kern="0" spc="3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思源黑体 CN Light" panose="020B0300000000000000" pitchFamily="34" charset="-122"/>
                <a:sym typeface="+mn-ea"/>
              </a:endParaRPr>
            </a:p>
          </p:txBody>
        </p:sp>
      </p:grp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1775460" y="3502025"/>
            <a:ext cx="100723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黑体 CN Light" panose="020B0300000000000000" pitchFamily="34" charset="-122"/>
                <a:sym typeface="汉仪雅酷黑 75W" panose="020B0804020202020204" pitchFamily="34" charset="-122"/>
              </a:rPr>
              <a:t>创新性</a:t>
            </a: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思源黑体 CN Light" panose="020B0300000000000000" pitchFamily="34" charset="-122"/>
                <a:sym typeface="汉仪雅酷黑 75W" panose="020B0804020202020204" pitchFamily="34" charset="-122"/>
              </a:rPr>
              <a:t>——</a:t>
            </a:r>
            <a:r>
              <a:rPr lang="zh-CN" altLang="en-US" sz="2400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无需水，仅在唾液中即可实现快速崩解，</a:t>
            </a:r>
            <a:r>
              <a:rPr lang="zh-CN" altLang="en-US" sz="2400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有效解决吞咽卡顿</a:t>
            </a:r>
            <a:endParaRPr lang="zh-CN" altLang="en-US" sz="2400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charset="-122"/>
              <a:cs typeface="思源黑体 CN Normal" panose="020B0400000000000000" pitchFamily="34" charset="-122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1783715" y="4411345"/>
            <a:ext cx="103111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黑体 CN Light" panose="020B0300000000000000" pitchFamily="34" charset="-122"/>
                <a:sym typeface="汉仪雅酷黑 75W" panose="020B0804020202020204" pitchFamily="34" charset="-122"/>
              </a:rPr>
              <a:t>公平性</a:t>
            </a: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思源黑体 CN Light" panose="020B0300000000000000" pitchFamily="34" charset="-122"/>
                <a:sym typeface="汉仪雅酷黑 75W" panose="020B0804020202020204" pitchFamily="34" charset="-122"/>
              </a:rPr>
              <a:t>——</a:t>
            </a:r>
            <a:r>
              <a:rPr lang="zh-CN" altLang="en-US" sz="2400" b="1" kern="0" spc="3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思源黑体 CN Light" panose="020B0300000000000000" pitchFamily="34" charset="-122"/>
                <a:sym typeface="汉仪雅酷黑 75W" panose="020B0804020202020204" pitchFamily="34" charset="-122"/>
              </a:rPr>
              <a:t>弥补医保目录空白，特殊人群用药，对基金影响可控</a:t>
            </a:r>
            <a:endParaRPr lang="zh-CN" altLang="en-US" sz="2400" b="1" kern="0" spc="3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思源黑体 CN Light" panose="020B0300000000000000" pitchFamily="34" charset="-122"/>
              <a:sym typeface="汉仪雅酷黑 75W" panose="020B0804020202020204" pitchFamily="34" charset="-122"/>
            </a:endParaRPr>
          </a:p>
        </p:txBody>
      </p:sp>
      <p:pic>
        <p:nvPicPr>
          <p:cNvPr id="17" name="图片 16" descr="恩瑞特LOGO-透明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22330" y="23495"/>
            <a:ext cx="1162685" cy="841375"/>
          </a:xfrm>
          <a:prstGeom prst="rect">
            <a:avLst/>
          </a:prstGeom>
        </p:spPr>
      </p:pic>
      <p:sp>
        <p:nvSpPr>
          <p:cNvPr id="12" name="椭圆 11"/>
          <p:cNvSpPr/>
          <p:nvPr>
            <p:custDataLst>
              <p:tags r:id="rId8"/>
            </p:custDataLst>
          </p:nvPr>
        </p:nvSpPr>
        <p:spPr>
          <a:xfrm>
            <a:off x="804545" y="598170"/>
            <a:ext cx="691515" cy="685800"/>
          </a:xfrm>
          <a:prstGeom prst="ellipse">
            <a:avLst/>
          </a:prstGeom>
          <a:solidFill>
            <a:srgbClr val="3DB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汉仪旗黑-55简" panose="00020600040101010101" charset="-128"/>
            </a:endParaRPr>
          </a:p>
        </p:txBody>
      </p:sp>
      <p:sp>
        <p:nvSpPr>
          <p:cNvPr id="13" name="文本框 12"/>
          <p:cNvSpPr txBox="1"/>
          <p:nvPr>
            <p:custDataLst>
              <p:tags r:id="rId9"/>
            </p:custDataLst>
          </p:nvPr>
        </p:nvSpPr>
        <p:spPr>
          <a:xfrm>
            <a:off x="774700" y="653415"/>
            <a:ext cx="777875" cy="4781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汉仪旗黑-55简" panose="00020600040101010101" charset="-128"/>
                <a:sym typeface="汉仪旗黑-55简" panose="00020600040101010101" charset="-128"/>
              </a:rPr>
              <a:t>01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汉仪旗黑-55简" panose="00020600040101010101" charset="-128"/>
              <a:sym typeface="汉仪旗黑-55简" panose="00020600040101010101" charset="-128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39445" y="5488305"/>
            <a:ext cx="2464435" cy="11068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汉仪旗黑-55简" panose="00020600040101010101" charset="-128"/>
                <a:sym typeface="汉仪旗黑-55简" panose="00020600040101010101" charset="-128"/>
              </a:rPr>
              <a:t>目</a:t>
            </a:r>
            <a:r>
              <a:rPr lang="en-US" altLang="zh-CN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汉仪旗黑-55简" panose="00020600040101010101" charset="-128"/>
                <a:sym typeface="汉仪旗黑-55简" panose="00020600040101010101" charset="-128"/>
              </a:rPr>
              <a:t> </a:t>
            </a:r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汉仪旗黑-55简" panose="00020600040101010101" charset="-128"/>
                <a:sym typeface="汉仪旗黑-55简" panose="00020600040101010101" charset="-128"/>
              </a:rPr>
              <a:t>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汉仪旗黑-55简" panose="00020600040101010101" charset="-128"/>
              <a:sym typeface="汉仪旗黑-55简" panose="00020600040101010101" charset="-128"/>
            </a:endParaRPr>
          </a:p>
        </p:txBody>
      </p:sp>
      <p:sp>
        <p:nvSpPr>
          <p:cNvPr id="19" name="椭圆 18"/>
          <p:cNvSpPr/>
          <p:nvPr>
            <p:custDataLst>
              <p:tags r:id="rId10"/>
            </p:custDataLst>
          </p:nvPr>
        </p:nvSpPr>
        <p:spPr>
          <a:xfrm>
            <a:off x="820420" y="1543050"/>
            <a:ext cx="691515" cy="685800"/>
          </a:xfrm>
          <a:prstGeom prst="ellipse">
            <a:avLst/>
          </a:prstGeom>
          <a:solidFill>
            <a:srgbClr val="3DB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汉仪旗黑-55简" panose="00020600040101010101" charset="-128"/>
            </a:endParaRPr>
          </a:p>
        </p:txBody>
      </p:sp>
      <p:sp>
        <p:nvSpPr>
          <p:cNvPr id="20" name="文本框 19"/>
          <p:cNvSpPr txBox="1"/>
          <p:nvPr>
            <p:custDataLst>
              <p:tags r:id="rId11"/>
            </p:custDataLst>
          </p:nvPr>
        </p:nvSpPr>
        <p:spPr>
          <a:xfrm>
            <a:off x="783590" y="1591310"/>
            <a:ext cx="777875" cy="4781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汉仪旗黑-55简" panose="00020600040101010101" charset="-128"/>
                <a:sym typeface="汉仪旗黑-55简" panose="00020600040101010101" charset="-128"/>
              </a:rPr>
              <a:t>02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汉仪旗黑-55简" panose="00020600040101010101" charset="-128"/>
              <a:sym typeface="汉仪旗黑-55简" panose="00020600040101010101" charset="-128"/>
            </a:endParaRPr>
          </a:p>
        </p:txBody>
      </p:sp>
      <p:sp>
        <p:nvSpPr>
          <p:cNvPr id="21" name="椭圆 20"/>
          <p:cNvSpPr/>
          <p:nvPr>
            <p:custDataLst>
              <p:tags r:id="rId12"/>
            </p:custDataLst>
          </p:nvPr>
        </p:nvSpPr>
        <p:spPr>
          <a:xfrm>
            <a:off x="826135" y="2425065"/>
            <a:ext cx="691515" cy="685800"/>
          </a:xfrm>
          <a:prstGeom prst="ellipse">
            <a:avLst/>
          </a:prstGeom>
          <a:solidFill>
            <a:srgbClr val="3DB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汉仪旗黑-55简" panose="00020600040101010101" charset="-128"/>
            </a:endParaRPr>
          </a:p>
        </p:txBody>
      </p:sp>
      <p:sp>
        <p:nvSpPr>
          <p:cNvPr id="22" name="文本框 21"/>
          <p:cNvSpPr txBox="1"/>
          <p:nvPr>
            <p:custDataLst>
              <p:tags r:id="rId13"/>
            </p:custDataLst>
          </p:nvPr>
        </p:nvSpPr>
        <p:spPr>
          <a:xfrm>
            <a:off x="790575" y="2482215"/>
            <a:ext cx="777875" cy="4781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汉仪旗黑-55简" panose="00020600040101010101" charset="-128"/>
                <a:sym typeface="汉仪旗黑-55简" panose="00020600040101010101" charset="-128"/>
              </a:rPr>
              <a:t>03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汉仪旗黑-55简" panose="00020600040101010101" charset="-128"/>
              <a:sym typeface="汉仪旗黑-55简" panose="00020600040101010101" charset="-128"/>
            </a:endParaRPr>
          </a:p>
        </p:txBody>
      </p:sp>
      <p:sp>
        <p:nvSpPr>
          <p:cNvPr id="23" name="椭圆 22"/>
          <p:cNvSpPr/>
          <p:nvPr>
            <p:custDataLst>
              <p:tags r:id="rId14"/>
            </p:custDataLst>
          </p:nvPr>
        </p:nvSpPr>
        <p:spPr>
          <a:xfrm>
            <a:off x="862965" y="3383915"/>
            <a:ext cx="691515" cy="685800"/>
          </a:xfrm>
          <a:prstGeom prst="ellipse">
            <a:avLst/>
          </a:prstGeom>
          <a:solidFill>
            <a:srgbClr val="3DB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汉仪旗黑-55简" panose="00020600040101010101" charset="-128"/>
            </a:endParaRPr>
          </a:p>
        </p:txBody>
      </p:sp>
      <p:sp>
        <p:nvSpPr>
          <p:cNvPr id="24" name="文本框 23"/>
          <p:cNvSpPr txBox="1"/>
          <p:nvPr>
            <p:custDataLst>
              <p:tags r:id="rId15"/>
            </p:custDataLst>
          </p:nvPr>
        </p:nvSpPr>
        <p:spPr>
          <a:xfrm>
            <a:off x="826135" y="3432175"/>
            <a:ext cx="777875" cy="4781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汉仪旗黑-55简" panose="00020600040101010101" charset="-128"/>
                <a:sym typeface="汉仪旗黑-55简" panose="00020600040101010101" charset="-128"/>
              </a:rPr>
              <a:t>04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汉仪旗黑-55简" panose="00020600040101010101" charset="-128"/>
              <a:sym typeface="汉仪旗黑-55简" panose="00020600040101010101" charset="-128"/>
            </a:endParaRPr>
          </a:p>
        </p:txBody>
      </p:sp>
      <p:sp>
        <p:nvSpPr>
          <p:cNvPr id="25" name="椭圆 24"/>
          <p:cNvSpPr/>
          <p:nvPr>
            <p:custDataLst>
              <p:tags r:id="rId16"/>
            </p:custDataLst>
          </p:nvPr>
        </p:nvSpPr>
        <p:spPr>
          <a:xfrm>
            <a:off x="876935" y="4347210"/>
            <a:ext cx="691515" cy="685800"/>
          </a:xfrm>
          <a:prstGeom prst="ellipse">
            <a:avLst/>
          </a:prstGeom>
          <a:solidFill>
            <a:srgbClr val="3DB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汉仪旗黑-55简" panose="00020600040101010101" charset="-128"/>
            </a:endParaRPr>
          </a:p>
        </p:txBody>
      </p:sp>
      <p:sp>
        <p:nvSpPr>
          <p:cNvPr id="26" name="文本框 25"/>
          <p:cNvSpPr txBox="1"/>
          <p:nvPr>
            <p:custDataLst>
              <p:tags r:id="rId17"/>
            </p:custDataLst>
          </p:nvPr>
        </p:nvSpPr>
        <p:spPr>
          <a:xfrm>
            <a:off x="847090" y="4374515"/>
            <a:ext cx="777875" cy="4781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汉仪旗黑-55简" panose="00020600040101010101" charset="-128"/>
                <a:sym typeface="汉仪旗黑-55简" panose="00020600040101010101" charset="-128"/>
              </a:rPr>
              <a:t>05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汉仪旗黑-55简" panose="00020600040101010101" charset="-128"/>
              <a:sym typeface="汉仪旗黑-55简" panose="00020600040101010101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310515" y="915670"/>
            <a:ext cx="11721465" cy="860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n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国内首家：口崩片剂型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n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  <a:sym typeface="+mn-ea"/>
              </a:rPr>
              <a:t>口腔崩解：满足</a:t>
            </a:r>
            <a:r>
              <a:rPr lang="zh-CN" altLang="en-US" sz="2000" b="1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吞咽障碍患者需求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045970" y="1947545"/>
            <a:ext cx="5398770" cy="4394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 通用名：</a:t>
            </a:r>
            <a:r>
              <a:rPr kumimoji="0" lang="zh-CN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盐酸美金刚口崩片</a:t>
            </a:r>
            <a:endParaRPr kumimoji="0" lang="zh-CN" sz="1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45970" y="2485390"/>
            <a:ext cx="5398770" cy="5187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治疗中度至重度阿尔茨海默型痴呆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045970" y="3121660"/>
            <a:ext cx="5399405" cy="50419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NMDA</a:t>
            </a: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受体拮抗剂</a:t>
            </a:r>
            <a:endParaRPr kumimoji="0" lang="zh-CN" altLang="en-US" sz="1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矩形: 圆角 15"/>
          <p:cNvSpPr/>
          <p:nvPr/>
        </p:nvSpPr>
        <p:spPr>
          <a:xfrm>
            <a:off x="365760" y="3736975"/>
            <a:ext cx="1560195" cy="456565"/>
          </a:xfrm>
          <a:prstGeom prst="roundRect">
            <a:avLst>
              <a:gd name="adj" fmla="val 13452"/>
            </a:avLst>
          </a:prstGeom>
          <a:solidFill>
            <a:srgbClr val="A4B3DD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注册规格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045970" y="3736975"/>
            <a:ext cx="5370830" cy="456565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mg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9" name="表格 8"/>
          <p:cNvGraphicFramePr/>
          <p:nvPr>
            <p:custDataLst>
              <p:tags r:id="rId1"/>
            </p:custDataLst>
          </p:nvPr>
        </p:nvGraphicFramePr>
        <p:xfrm>
          <a:off x="2045335" y="5038725"/>
          <a:ext cx="5371465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71465"/>
              </a:tblGrid>
              <a:tr h="30480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zh-CN" altLang="en-US" sz="1600" baseline="0" dirty="0">
                          <a:latin typeface="Times New Roman" panose="02020603050405020304" pitchFamily="18" charset="0"/>
                          <a:ea typeface="微软雅黑" panose="020B0503020204020204" charset="-122"/>
                        </a:rPr>
                        <a:t> 注册分类</a:t>
                      </a:r>
                      <a:r>
                        <a:rPr lang="zh-CN" altLang="en-US" sz="1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</a:rPr>
                        <a:t>：</a:t>
                      </a:r>
                      <a:r>
                        <a:rPr lang="zh-CN" altLang="en-US" sz="16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+mn-cs"/>
                        </a:rPr>
                        <a:t>化药</a:t>
                      </a:r>
                      <a:r>
                        <a:rPr lang="en-US" altLang="zh-CN" sz="16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+mn-cs"/>
                        </a:rPr>
                        <a:t>3</a:t>
                      </a:r>
                      <a:r>
                        <a:rPr lang="zh-CN" altLang="en-US" sz="16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+mn-cs"/>
                        </a:rPr>
                        <a:t>类</a:t>
                      </a:r>
                      <a:endParaRPr lang="zh-CN" altLang="en-US" sz="1600" b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</a:tr>
              <a:tr h="332105">
                <a:tc>
                  <a:txBody>
                    <a:bodyPr/>
                    <a:p>
                      <a:pPr algn="just">
                        <a:buNone/>
                      </a:pPr>
                      <a:r>
                        <a:rPr lang="zh-CN" altLang="en-US" sz="1600" dirty="0">
                          <a:latin typeface="Times New Roman" panose="02020603050405020304" pitchFamily="18" charset="0"/>
                          <a:ea typeface="微软雅黑" panose="020B0503020204020204" charset="-122"/>
                          <a:sym typeface="+mn-ea"/>
                        </a:rPr>
                        <a:t>中国大陆首次上市时间：</a:t>
                      </a:r>
                      <a:r>
                        <a:rPr lang="en-US" altLang="zh-CN" sz="1600" dirty="0">
                          <a:latin typeface="Times New Roman" panose="02020603050405020304" pitchFamily="18" charset="0"/>
                          <a:ea typeface="微软雅黑" panose="020B0503020204020204" charset="-122"/>
                          <a:sym typeface="+mn-ea"/>
                        </a:rPr>
                        <a:t>2025</a:t>
                      </a:r>
                      <a:r>
                        <a:rPr lang="zh-CN" altLang="en-US" sz="1600" dirty="0">
                          <a:latin typeface="Times New Roman" panose="02020603050405020304" pitchFamily="18" charset="0"/>
                          <a:ea typeface="微软雅黑" panose="020B0503020204020204" charset="-122"/>
                          <a:sym typeface="+mn-ea"/>
                        </a:rPr>
                        <a:t>年</a:t>
                      </a:r>
                      <a:r>
                        <a:rPr lang="en-US" altLang="zh-CN" sz="1600" dirty="0">
                          <a:latin typeface="Times New Roman" panose="02020603050405020304" pitchFamily="18" charset="0"/>
                          <a:ea typeface="微软雅黑" panose="020B0503020204020204" charset="-122"/>
                          <a:sym typeface="+mn-ea"/>
                        </a:rPr>
                        <a:t>11</a:t>
                      </a:r>
                      <a:r>
                        <a:rPr lang="zh-CN" altLang="en-US" sz="1600" dirty="0">
                          <a:latin typeface="Times New Roman" panose="02020603050405020304" pitchFamily="18" charset="0"/>
                          <a:ea typeface="微软雅黑" panose="020B0503020204020204" charset="-122"/>
                          <a:sym typeface="+mn-ea"/>
                        </a:rPr>
                        <a:t>月</a:t>
                      </a:r>
                      <a:endParaRPr lang="zh-CN" altLang="en-US" sz="1600" dirty="0">
                        <a:latin typeface="Times New Roman" panose="02020603050405020304" pitchFamily="18" charset="0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</a:rPr>
                        <a:t> </a:t>
                      </a:r>
                      <a:r>
                        <a:rPr lang="zh-CN" altLang="en-US" sz="1600" dirty="0">
                          <a:latin typeface="Times New Roman" panose="02020603050405020304" pitchFamily="18" charset="0"/>
                          <a:ea typeface="微软雅黑" panose="020B0503020204020204" charset="-122"/>
                          <a:sym typeface="+mn-ea"/>
                        </a:rPr>
                        <a:t>全球首个上市国家及时间：日本，</a:t>
                      </a:r>
                      <a:r>
                        <a:rPr lang="en-US" altLang="zh-CN" sz="1600" dirty="0">
                          <a:latin typeface="Times New Roman" panose="02020603050405020304" pitchFamily="18" charset="0"/>
                          <a:ea typeface="微软雅黑" panose="020B0503020204020204" charset="-122"/>
                          <a:sym typeface="+mn-ea"/>
                        </a:rPr>
                        <a:t>2013</a:t>
                      </a:r>
                      <a:r>
                        <a:rPr lang="zh-CN" altLang="en-US" sz="1600" dirty="0">
                          <a:latin typeface="Times New Roman" panose="02020603050405020304" pitchFamily="18" charset="0"/>
                          <a:ea typeface="微软雅黑" panose="020B0503020204020204" charset="-122"/>
                          <a:sym typeface="+mn-ea"/>
                        </a:rPr>
                        <a:t>年</a:t>
                      </a:r>
                      <a:r>
                        <a:rPr lang="en-US" altLang="zh-CN" sz="1600" dirty="0">
                          <a:latin typeface="Times New Roman" panose="02020603050405020304" pitchFamily="18" charset="0"/>
                          <a:ea typeface="微软雅黑" panose="020B0503020204020204" charset="-122"/>
                          <a:sym typeface="+mn-ea"/>
                        </a:rPr>
                        <a:t>12</a:t>
                      </a:r>
                      <a:r>
                        <a:rPr lang="zh-CN" altLang="en-US" sz="1600" dirty="0">
                          <a:latin typeface="Times New Roman" panose="02020603050405020304" pitchFamily="18" charset="0"/>
                          <a:ea typeface="微软雅黑" panose="020B0503020204020204" charset="-122"/>
                          <a:sym typeface="+mn-ea"/>
                        </a:rPr>
                        <a:t>月</a:t>
                      </a:r>
                      <a:endParaRPr lang="zh-CN" altLang="en-US" sz="1600" dirty="0">
                        <a:latin typeface="Times New Roman" panose="02020603050405020304" pitchFamily="18" charset="0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1045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zh-CN" altLang="en-US" sz="1600" baseline="0" dirty="0">
                          <a:latin typeface="Times New Roman" panose="02020603050405020304" pitchFamily="18" charset="0"/>
                          <a:ea typeface="微软雅黑" panose="020B0503020204020204" charset="-122"/>
                        </a:rPr>
                        <a:t> 目前大陆地区同通用名药品上市情况：</a:t>
                      </a:r>
                      <a:r>
                        <a:rPr lang="en-US" altLang="zh-CN" sz="1600" baseline="0" dirty="0">
                          <a:latin typeface="Times New Roman" panose="02020603050405020304" pitchFamily="18" charset="0"/>
                          <a:ea typeface="微软雅黑" panose="020B0503020204020204" charset="-122"/>
                        </a:rPr>
                        <a:t>3</a:t>
                      </a:r>
                      <a:r>
                        <a:rPr lang="zh-CN" altLang="en-US" sz="1600" baseline="0" dirty="0">
                          <a:latin typeface="Times New Roman" panose="02020603050405020304" pitchFamily="18" charset="0"/>
                          <a:ea typeface="微软雅黑" panose="020B0503020204020204" charset="-122"/>
                        </a:rPr>
                        <a:t>家（合肥恩瑞特药业有限公司、</a:t>
                      </a:r>
                      <a:r>
                        <a:rPr lang="zh-CN" altLang="en-US" sz="1600" dirty="0">
                          <a:latin typeface="Times New Roman" panose="02020603050405020304" pitchFamily="18" charset="0"/>
                          <a:ea typeface="微软雅黑" panose="020B0503020204020204" charset="-122"/>
                          <a:sym typeface="+mn-ea"/>
                        </a:rPr>
                        <a:t>万全万特制药江苏有限公司、北京星昊盈盛药业有限公司）</a:t>
                      </a:r>
                      <a:endParaRPr lang="zh-CN" altLang="en-US" sz="1600" baseline="0" dirty="0">
                        <a:latin typeface="Times New Roman" panose="02020603050405020304" pitchFamily="18" charset="0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矩形 10"/>
          <p:cNvSpPr/>
          <p:nvPr/>
        </p:nvSpPr>
        <p:spPr>
          <a:xfrm>
            <a:off x="7682865" y="1934210"/>
            <a:ext cx="4260850" cy="487235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Light" panose="020B0300000000000000" pitchFamily="3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3" name="矩形: 圆角 21"/>
          <p:cNvSpPr/>
          <p:nvPr/>
        </p:nvSpPr>
        <p:spPr>
          <a:xfrm>
            <a:off x="9049107" y="1934420"/>
            <a:ext cx="1551940" cy="427355"/>
          </a:xfrm>
          <a:prstGeom prst="roundRect">
            <a:avLst>
              <a:gd name="adj" fmla="val 1638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用法用量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823200" y="2278380"/>
            <a:ext cx="4044950" cy="4483100"/>
          </a:xfrm>
          <a:prstGeom prst="rect">
            <a:avLst/>
          </a:prstGeom>
          <a:noFill/>
          <a:ln w="25400" cmpd="sng">
            <a:noFill/>
            <a:prstDash val="sysDash"/>
          </a:ln>
        </p:spPr>
        <p:txBody>
          <a:bodyPr wrap="square">
            <a:noAutofit/>
          </a:bodyPr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None/>
            </a:pPr>
            <a:r>
              <a:rPr lang="zh-CN" altLang="en-US" sz="1600" dirty="0" smtClea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成人：每日最大剂量20</a:t>
            </a:r>
            <a:r>
              <a:rPr lang="en-US" altLang="zh-CN" sz="1600" dirty="0" smtClea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mg。</a:t>
            </a:r>
            <a:r>
              <a:rPr lang="zh-CN" altLang="en-US" sz="1600" dirty="0" smtClea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为了减少副作用的发生，在治疗的前3周应按每周递增5</a:t>
            </a:r>
            <a:r>
              <a:rPr lang="en-US" altLang="zh-CN" sz="1600" dirty="0" smtClea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mg</a:t>
            </a:r>
            <a:r>
              <a:rPr lang="zh-CN" altLang="en-US" sz="1600" dirty="0" smtClea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剂量的方法逐渐达到维持剂量，具体如下：治疗第一周的剂量为每日5</a:t>
            </a:r>
            <a:r>
              <a:rPr lang="en-US" altLang="zh-CN" sz="1600" dirty="0" smtClea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mg，</a:t>
            </a:r>
            <a:r>
              <a:rPr lang="zh-CN" altLang="en-US" sz="1600" dirty="0" smtClea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每日一次；第二周每日10</a:t>
            </a:r>
            <a:r>
              <a:rPr lang="en-US" altLang="zh-CN" sz="1600" dirty="0" smtClea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mg，</a:t>
            </a:r>
            <a:r>
              <a:rPr lang="zh-CN" altLang="en-US" sz="1600" dirty="0" smtClea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每日一次；第三周每天15</a:t>
            </a:r>
            <a:r>
              <a:rPr lang="en-US" altLang="zh-CN" sz="1600" dirty="0" smtClea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mg，</a:t>
            </a:r>
            <a:r>
              <a:rPr lang="zh-CN" altLang="en-US" sz="1600" dirty="0" smtClea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每日一次；第4周开始以后服用推荐的维持剂量每日20</a:t>
            </a:r>
            <a:r>
              <a:rPr lang="en-US" altLang="zh-CN" sz="1600" dirty="0" smtClea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mg，</a:t>
            </a:r>
            <a:r>
              <a:rPr lang="zh-CN" altLang="en-US" sz="1600" dirty="0" smtClea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每日一次。本品每日服用一次，应在每日相同的时间服用，可空腹服用，也可随食物同服。</a:t>
            </a:r>
            <a:endParaRPr lang="zh-CN" altLang="en-US" sz="1600" dirty="0" smtClean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None/>
            </a:pPr>
            <a:r>
              <a:rPr lang="zh-CN" altLang="en-US" sz="1600" dirty="0" smtClea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给药方法：将本品置于舌上，无需咀嚼，待其崩解后，选择用水或不用水吞咽。躺下时需用水服用。（详见说明书）</a:t>
            </a:r>
            <a:endParaRPr kumimoji="0" lang="zh-CN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6" name="矩形: 圆角 12"/>
          <p:cNvSpPr/>
          <p:nvPr/>
        </p:nvSpPr>
        <p:spPr>
          <a:xfrm>
            <a:off x="361315" y="2478405"/>
            <a:ext cx="1562100" cy="525780"/>
          </a:xfrm>
          <a:prstGeom prst="roundRect">
            <a:avLst>
              <a:gd name="adj" fmla="val 9279"/>
            </a:avLst>
          </a:prstGeom>
          <a:solidFill>
            <a:srgbClr val="A2B2DC"/>
          </a:solidFill>
          <a:ln>
            <a:noFill/>
          </a:ln>
        </p:spPr>
        <p:style>
          <a:lnRef idx="1">
            <a:srgbClr val="ED7D31"/>
          </a:lnRef>
          <a:fillRef idx="2">
            <a:srgbClr val="ED7D31"/>
          </a:fillRef>
          <a:effectRef idx="1">
            <a:srgbClr val="ED7D31"/>
          </a:effectRef>
          <a:fontRef idx="minor">
            <a:sysClr val="windowText" lastClr="000000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适应症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7" name="矩形: 圆角 2"/>
          <p:cNvSpPr/>
          <p:nvPr/>
        </p:nvSpPr>
        <p:spPr>
          <a:xfrm>
            <a:off x="361950" y="1934210"/>
            <a:ext cx="1560830" cy="454025"/>
          </a:xfrm>
          <a:prstGeom prst="roundRect">
            <a:avLst>
              <a:gd name="adj" fmla="val 11775"/>
            </a:avLst>
          </a:prstGeom>
          <a:solidFill>
            <a:srgbClr val="A2B2DC"/>
          </a:solidFill>
          <a:ln>
            <a:noFill/>
          </a:ln>
        </p:spPr>
        <p:style>
          <a:lnRef idx="1">
            <a:srgbClr val="4472C4"/>
          </a:lnRef>
          <a:fillRef idx="2">
            <a:srgbClr val="4472C4"/>
          </a:fillRef>
          <a:effectRef idx="1">
            <a:srgbClr val="4472C4"/>
          </a:effectRef>
          <a:fontRef idx="minor">
            <a:sysClr val="windowText" lastClr="000000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药品名称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8" name="矩形: 圆角 13"/>
          <p:cNvSpPr/>
          <p:nvPr/>
        </p:nvSpPr>
        <p:spPr>
          <a:xfrm>
            <a:off x="364490" y="3113405"/>
            <a:ext cx="1561465" cy="506095"/>
          </a:xfrm>
          <a:prstGeom prst="roundRect">
            <a:avLst>
              <a:gd name="adj" fmla="val 10517"/>
            </a:avLst>
          </a:prstGeom>
          <a:solidFill>
            <a:srgbClr val="A1B1DC"/>
          </a:solidFill>
          <a:ln>
            <a:noFill/>
          </a:ln>
        </p:spPr>
        <p:style>
          <a:lnRef idx="1">
            <a:srgbClr val="A5A5A5"/>
          </a:lnRef>
          <a:fillRef idx="2">
            <a:srgbClr val="A5A5A5"/>
          </a:fillRef>
          <a:effectRef idx="1">
            <a:srgbClr val="A5A5A5"/>
          </a:effectRef>
          <a:fontRef idx="minor">
            <a:sysClr val="windowText" lastClr="000000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作用机制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0" name="矩形: 圆角 17"/>
          <p:cNvSpPr/>
          <p:nvPr/>
        </p:nvSpPr>
        <p:spPr>
          <a:xfrm>
            <a:off x="367665" y="5095875"/>
            <a:ext cx="1558290" cy="1687195"/>
          </a:xfrm>
          <a:prstGeom prst="roundRect">
            <a:avLst>
              <a:gd name="adj" fmla="val 6790"/>
            </a:avLst>
          </a:prstGeom>
          <a:ln>
            <a:noFill/>
          </a:ln>
        </p:spPr>
        <p:style>
          <a:lnRef idx="1">
            <a:srgbClr val="4472C4"/>
          </a:lnRef>
          <a:fillRef idx="2">
            <a:srgbClr val="4472C4"/>
          </a:fillRef>
          <a:effectRef idx="1">
            <a:srgbClr val="4472C4"/>
          </a:effectRef>
          <a:fontRef idx="minor">
            <a:sysClr val="windowText" lastClr="000000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上市情况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947855" y="277377"/>
            <a:ext cx="480314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思源黑体 CN Normal" panose="020B0400000000000000" pitchFamily="34" charset="-122"/>
              </a:rPr>
              <a:t>药品基本信息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cs typeface="思源黑体 CN Normal" panose="020B0400000000000000" pitchFamily="34" charset="-122"/>
              </a:rPr>
              <a:t>——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思源黑体 CN Normal" panose="020B0400000000000000" pitchFamily="34" charset="-122"/>
              </a:rPr>
              <a:t>全国首家口崩片</a:t>
            </a:r>
            <a:endParaRPr lang="zh-CN" altLang="en-US" sz="24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思源黑体 CN Normal" panose="020B0400000000000000" pitchFamily="34" charset="-122"/>
            </a:endParaRPr>
          </a:p>
        </p:txBody>
      </p:sp>
      <p:sp>
        <p:nvSpPr>
          <p:cNvPr id="2" name="矩形: 圆角 15"/>
          <p:cNvSpPr/>
          <p:nvPr/>
        </p:nvSpPr>
        <p:spPr>
          <a:xfrm>
            <a:off x="365760" y="4347845"/>
            <a:ext cx="1560195" cy="593725"/>
          </a:xfrm>
          <a:prstGeom prst="roundRect">
            <a:avLst>
              <a:gd name="adj" fmla="val 13452"/>
            </a:avLst>
          </a:prstGeom>
          <a:solidFill>
            <a:srgbClr val="A4B3DD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是否为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OTC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药品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45335" y="4387850"/>
            <a:ext cx="5371465" cy="492125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0" 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否</a:t>
            </a:r>
            <a:endParaRPr kumimoji="0" lang="zh-CN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2"/>
          <a:srcRect b="37653"/>
          <a:stretch>
            <a:fillRect/>
          </a:stretch>
        </p:blipFill>
        <p:spPr>
          <a:xfrm>
            <a:off x="7000240" y="-330200"/>
            <a:ext cx="4478655" cy="2103120"/>
          </a:xfrm>
          <a:prstGeom prst="rect">
            <a:avLst/>
          </a:prstGeom>
        </p:spPr>
      </p:pic>
      <p:pic>
        <p:nvPicPr>
          <p:cNvPr id="126" name="图片 125" descr="恩瑞特LOGO-透明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0565" y="122555"/>
            <a:ext cx="1042035" cy="7537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" name="矩形 36"/>
          <p:cNvSpPr/>
          <p:nvPr/>
        </p:nvSpPr>
        <p:spPr>
          <a:xfrm>
            <a:off x="1016435" y="292617"/>
            <a:ext cx="5717540" cy="460375"/>
          </a:xfrm>
          <a:prstGeom prst="rect">
            <a:avLst/>
          </a:prstGeom>
        </p:spPr>
        <p:txBody>
          <a:bodyPr wrap="none">
            <a:spAutoFit/>
          </a:bodyPr>
          <a:p>
            <a:pPr algn="l"/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药品基本信息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可</a:t>
            </a:r>
            <a:r>
              <a:rPr lang="zh-CN" altLang="en-US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填补临床未满足需求</a:t>
            </a:r>
            <a:endParaRPr lang="zh-CN" altLang="en-US" sz="24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26" name="图片 125" descr="恩瑞特LOGO-透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70565" y="122555"/>
            <a:ext cx="1042035" cy="7537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94715" y="1107440"/>
            <a:ext cx="9423400" cy="497205"/>
          </a:xfrm>
          <a:prstGeom prst="rect">
            <a:avLst/>
          </a:prstGeom>
          <a:noFill/>
        </p:spPr>
        <p:txBody>
          <a:bodyPr vert="horz" wrap="square" lIns="18000" tIns="18000" rIns="18000" bIns="18000" rtlCol="0" anchor="t" anchorCtr="0">
            <a:spAutoFit/>
          </a:bodyPr>
          <a:lstStyle/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n"/>
            </a:pPr>
            <a:r>
              <a:rPr lang="zh-CN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入口即溶，无需用水，适配吞咽功能障碍患者，有效规避服药误吸风险。</a:t>
            </a:r>
            <a:endParaRPr lang="zh-CN" sz="2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521335" y="1959610"/>
          <a:ext cx="5353050" cy="4126230"/>
        </p:xfrm>
        <a:graphic>
          <a:graphicData uri="http://schemas.openxmlformats.org/drawingml/2006/table">
            <a:tbl>
              <a:tblPr/>
              <a:tblGrid>
                <a:gridCol w="5353050"/>
              </a:tblGrid>
              <a:tr h="4616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疾病基本情况</a:t>
                      </a:r>
                      <a:endParaRPr lang="zh-CN" altLang="en-US" sz="1800" b="1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3175" cmpd="sng">
                      <a:solidFill>
                        <a:srgbClr val="0066FF"/>
                      </a:solidFill>
                      <a:prstDash val="solid"/>
                    </a:lnL>
                    <a:lnR w="3175" cmpd="sng">
                      <a:solidFill>
                        <a:srgbClr val="0066FF"/>
                      </a:solidFill>
                      <a:prstDash val="solid"/>
                    </a:lnR>
                    <a:lnT w="3175" cmpd="sng">
                      <a:solidFill>
                        <a:srgbClr val="0066FF"/>
                      </a:solidFill>
                      <a:prstDash val="solid"/>
                    </a:lnT>
                    <a:lnB w="31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8D7"/>
                    </a:solidFill>
                  </a:tcPr>
                </a:tc>
              </a:tr>
              <a:tr h="3664585">
                <a:tc>
                  <a:txBody>
                    <a:bodyPr/>
                    <a:lstStyle/>
                    <a:p>
                      <a:pPr indent="0" algn="l" fontAlgn="auto">
                        <a:lnSpc>
                          <a:spcPct val="150000"/>
                        </a:lnSpc>
                      </a:pPr>
                      <a:r>
                        <a:rPr lang="zh-CN" altLang="en-US" sz="1600" b="1">
                          <a:uFillTx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1、患者数量持续增长：</a:t>
                      </a:r>
                      <a:r>
                        <a:rPr lang="zh-CN" altLang="en-US" sz="1600" dirty="0">
                          <a:latin typeface="微软雅黑" panose="020B0503020204020204" charset="-122"/>
                          <a:ea typeface="微软雅黑" panose="020B0503020204020204" charset="-122"/>
                          <a:cs typeface="思源黑体 CN Normal" panose="020B0400000000000000" pitchFamily="34" charset="-122"/>
                          <a:sym typeface="+mn-ea"/>
                        </a:rPr>
                        <a:t>流行病学研究显示，痴呆患者中 63%</a:t>
                      </a:r>
                      <a:r>
                        <a:rPr lang="en-US" altLang="zh-CN" sz="1600" dirty="0">
                          <a:latin typeface="微软雅黑" panose="020B0503020204020204" charset="-122"/>
                          <a:ea typeface="微软雅黑" panose="020B0503020204020204" charset="-122"/>
                          <a:cs typeface="思源黑体 CN Normal" panose="020B0400000000000000" pitchFamily="34" charset="-122"/>
                          <a:sym typeface="+mn-ea"/>
                        </a:rPr>
                        <a:t>-</a:t>
                      </a:r>
                      <a:r>
                        <a:rPr lang="zh-CN" altLang="en-US" sz="1600" dirty="0">
                          <a:latin typeface="微软雅黑" panose="020B0503020204020204" charset="-122"/>
                          <a:ea typeface="微软雅黑" panose="020B0503020204020204" charset="-122"/>
                          <a:cs typeface="思源黑体 CN Normal" panose="020B0400000000000000" pitchFamily="34" charset="-122"/>
                          <a:sym typeface="+mn-ea"/>
                        </a:rPr>
                        <a:t>70% 为 AD 患者。2021年我国现存的 AD 及其他痴呆</a:t>
                      </a:r>
                      <a:r>
                        <a:rPr lang="zh-CN" altLang="en-US" sz="1600" dirty="0">
                          <a:latin typeface="微软雅黑" panose="020B0503020204020204" charset="-122"/>
                          <a:ea typeface="微软雅黑" panose="020B0503020204020204" charset="-122"/>
                          <a:cs typeface="思源黑体 CN Normal" panose="020B0400000000000000" pitchFamily="34" charset="-122"/>
                          <a:sym typeface="+mn-ea"/>
                        </a:rPr>
                        <a:t>患病率为1194.2/10万，</a:t>
                      </a:r>
                      <a:r>
                        <a:rPr lang="zh-CN" altLang="en-US" sz="1600" dirty="0">
                          <a:latin typeface="微软雅黑" panose="020B0503020204020204" charset="-122"/>
                          <a:ea typeface="微软雅黑" panose="020B0503020204020204" charset="-122"/>
                          <a:cs typeface="思源黑体 CN Normal" panose="020B0400000000000000" pitchFamily="34" charset="-122"/>
                          <a:sym typeface="+mn-ea"/>
                        </a:rPr>
                        <a:t>患病人数达1699万例，约占全球患病人数的29.8%</a:t>
                      </a:r>
                      <a:r>
                        <a:rPr lang="zh-CN" altLang="en-US" sz="1600" baseline="30000">
                          <a:uFillTx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[</a:t>
                      </a:r>
                      <a:r>
                        <a:rPr lang="en-US" altLang="zh-CN" sz="1600" baseline="30000">
                          <a:uFillTx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1</a:t>
                      </a:r>
                      <a:r>
                        <a:rPr lang="zh-CN" altLang="en-US" sz="1600" baseline="30000">
                          <a:uFillTx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]</a:t>
                      </a:r>
                      <a:r>
                        <a:rPr lang="zh-CN" altLang="en-US" sz="1600" dirty="0">
                          <a:latin typeface="微软雅黑" panose="020B0503020204020204" charset="-122"/>
                          <a:ea typeface="微软雅黑" panose="020B0503020204020204" charset="-122"/>
                          <a:cs typeface="思源黑体 CN Normal" panose="020B0400000000000000" pitchFamily="34" charset="-122"/>
                          <a:sym typeface="+mn-ea"/>
                        </a:rPr>
                        <a:t>。</a:t>
                      </a:r>
                      <a:endParaRPr lang="zh-CN" altLang="en-US" sz="1600">
                        <a:uFillTx/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indent="0" algn="l" fontAlgn="auto">
                        <a:lnSpc>
                          <a:spcPct val="150000"/>
                        </a:lnSpc>
                      </a:pPr>
                      <a:r>
                        <a:rPr lang="en-US" altLang="zh-CN" sz="1600" b="1">
                          <a:uFillTx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2</a:t>
                      </a:r>
                      <a:r>
                        <a:rPr lang="zh-CN" altLang="en-US" sz="1600" b="1">
                          <a:uFillTx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、</a:t>
                      </a:r>
                      <a:r>
                        <a:rPr lang="zh-CN" altLang="en-US" sz="1600" b="1" dirty="0">
                          <a:latin typeface="微软雅黑" panose="020B0503020204020204" charset="-122"/>
                          <a:ea typeface="微软雅黑" panose="020B0503020204020204" charset="-122"/>
                          <a:cs typeface="思源黑体 CN Normal" panose="020B0400000000000000" pitchFamily="34" charset="-122"/>
                          <a:sym typeface="+mn-ea"/>
                        </a:rPr>
                        <a:t>高经济负担：</a:t>
                      </a:r>
                      <a:r>
                        <a:rPr lang="zh-CN" altLang="en-US" sz="1600" dirty="0">
                          <a:latin typeface="微软雅黑" panose="020B0503020204020204" charset="-122"/>
                          <a:ea typeface="微软雅黑" panose="020B0503020204020204" charset="-122"/>
                          <a:cs typeface="思源黑体 CN Normal" panose="020B0400000000000000" pitchFamily="34" charset="-122"/>
                          <a:sym typeface="+mn-ea"/>
                        </a:rPr>
                        <a:t>2021年，全球 AD 及其他痴呆的疾病负担为36357131人年，其中27.7%的负担来源于我国</a:t>
                      </a:r>
                      <a:r>
                        <a:rPr lang="zh-CN" altLang="en-US" sz="1600" baseline="30000">
                          <a:uFillTx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[</a:t>
                      </a:r>
                      <a:r>
                        <a:rPr lang="en-US" altLang="zh-CN" sz="1600" baseline="30000">
                          <a:uFillTx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1</a:t>
                      </a:r>
                      <a:r>
                        <a:rPr lang="zh-CN" altLang="en-US" sz="1600" baseline="30000">
                          <a:uFillTx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]</a:t>
                      </a:r>
                      <a:r>
                        <a:rPr lang="zh-CN" altLang="en-US" sz="1600" b="1" dirty="0">
                          <a:latin typeface="微软雅黑" panose="020B0503020204020204" charset="-122"/>
                          <a:ea typeface="微软雅黑" panose="020B0503020204020204" charset="-122"/>
                          <a:cs typeface="思源黑体 CN Normal" panose="020B0400000000000000" pitchFamily="34" charset="-122"/>
                          <a:sym typeface="+mn-ea"/>
                        </a:rPr>
                        <a:t>。</a:t>
                      </a:r>
                      <a:r>
                        <a:rPr lang="zh-CN" altLang="en-US" sz="1600" dirty="0">
                          <a:latin typeface="微软雅黑" panose="020B0503020204020204" charset="-122"/>
                          <a:ea typeface="微软雅黑" panose="020B0503020204020204" charset="-122"/>
                          <a:cs typeface="思源黑体 CN Normal" panose="020B0400000000000000" pitchFamily="34" charset="-122"/>
                          <a:sym typeface="+mn-ea"/>
                        </a:rPr>
                        <a:t>我国在2019年年均费用已达到了1950亿美元</a:t>
                      </a:r>
                      <a:r>
                        <a:rPr lang="zh-CN" altLang="en-US" sz="1600" baseline="30000">
                          <a:uFillTx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[</a:t>
                      </a:r>
                      <a:r>
                        <a:rPr lang="en-US" altLang="zh-CN" sz="1600" baseline="30000">
                          <a:uFillTx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2</a:t>
                      </a:r>
                      <a:r>
                        <a:rPr lang="zh-CN" altLang="en-US" sz="1600" baseline="30000">
                          <a:uFillTx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]</a:t>
                      </a:r>
                      <a:r>
                        <a:rPr lang="zh-CN" altLang="en-US" sz="1600" dirty="0">
                          <a:latin typeface="微软雅黑" panose="020B0503020204020204" charset="-122"/>
                          <a:ea typeface="微软雅黑" panose="020B0503020204020204" charset="-122"/>
                          <a:cs typeface="思源黑体 CN Normal" panose="020B0400000000000000" pitchFamily="34" charset="-122"/>
                          <a:sym typeface="+mn-ea"/>
                        </a:rPr>
                        <a:t>。</a:t>
                      </a:r>
                      <a:endParaRPr lang="zh-CN" altLang="en-US" sz="1600" dirty="0">
                        <a:latin typeface="微软雅黑" panose="020B0503020204020204" charset="-122"/>
                        <a:ea typeface="微软雅黑" panose="020B0503020204020204" charset="-122"/>
                        <a:cs typeface="思源黑体 CN Normal" panose="020B0400000000000000" pitchFamily="34" charset="-122"/>
                        <a:sym typeface="+mn-ea"/>
                      </a:endParaRPr>
                    </a:p>
                    <a:p>
                      <a:pPr indent="0" algn="l" fontAlgn="auto">
                        <a:lnSpc>
                          <a:spcPct val="150000"/>
                        </a:lnSpc>
                      </a:pPr>
                      <a:r>
                        <a:rPr lang="en-US" altLang="zh-CN" sz="1600" b="1">
                          <a:uFillTx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3</a:t>
                      </a:r>
                      <a:r>
                        <a:rPr lang="zh-CN" altLang="en-US" sz="1600" b="1">
                          <a:uFillTx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、</a:t>
                      </a:r>
                      <a:r>
                        <a:rPr lang="zh-CN" altLang="en-US" sz="16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患者与家属双重承压：</a:t>
                      </a:r>
                      <a:r>
                        <a:rPr lang="zh-CN" altLang="en-US" sz="160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患者认知、行动逐步衰退，最终丧失自理能力；家属需长期全天候照护，身心消耗巨大，易产生心理问题，严重影响家庭正常生活。</a:t>
                      </a:r>
                      <a:endParaRPr kumimoji="0" lang="en-US" altLang="zh-CN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mpd="sng">
                      <a:solidFill>
                        <a:srgbClr val="0066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6285230" y="1960245"/>
          <a:ext cx="5725795" cy="443230"/>
        </p:xfrm>
        <a:graphic>
          <a:graphicData uri="http://schemas.openxmlformats.org/drawingml/2006/table">
            <a:tbl>
              <a:tblPr/>
              <a:tblGrid>
                <a:gridCol w="5725795"/>
              </a:tblGrid>
              <a:tr h="44323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填补临床未满足需求</a:t>
                      </a:r>
                      <a:endParaRPr lang="zh-CN" altLang="en-US" sz="1800" b="1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3175" cmpd="sng">
                      <a:solidFill>
                        <a:srgbClr val="0066FF"/>
                      </a:solidFill>
                      <a:prstDash val="solid"/>
                    </a:lnL>
                    <a:lnR w="3175" cmpd="sng">
                      <a:solidFill>
                        <a:srgbClr val="0066FF"/>
                      </a:solidFill>
                      <a:prstDash val="solid"/>
                    </a:lnR>
                    <a:lnT w="3175" cmpd="sng">
                      <a:solidFill>
                        <a:srgbClr val="0066FF"/>
                      </a:solidFill>
                      <a:prstDash val="solid"/>
                    </a:lnT>
                    <a:lnB w="31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285230" y="1960245"/>
          <a:ext cx="5725795" cy="4188460"/>
        </p:xfrm>
        <a:graphic>
          <a:graphicData uri="http://schemas.openxmlformats.org/drawingml/2006/table">
            <a:tbl>
              <a:tblPr/>
              <a:tblGrid>
                <a:gridCol w="5725795"/>
              </a:tblGrid>
              <a:tr h="44577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填补临床未满足需求</a:t>
                      </a:r>
                      <a:endParaRPr lang="zh-CN" altLang="en-US" sz="1800" b="1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3175" cmpd="sng">
                      <a:solidFill>
                        <a:srgbClr val="0066FF"/>
                      </a:solidFill>
                      <a:prstDash val="solid"/>
                    </a:lnL>
                    <a:lnR w="3175" cmpd="sng">
                      <a:solidFill>
                        <a:srgbClr val="0066FF"/>
                      </a:solidFill>
                      <a:prstDash val="solid"/>
                    </a:lnR>
                    <a:lnT w="3175" cmpd="sng">
                      <a:solidFill>
                        <a:srgbClr val="0066FF"/>
                      </a:solidFill>
                      <a:prstDash val="solid"/>
                    </a:lnT>
                    <a:lnB w="31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3742690">
                <a:tc>
                  <a:txBody>
                    <a:bodyPr/>
                    <a:lstStyle/>
                    <a:p>
                      <a:pPr marL="285750" marR="0" lvl="0" indent="-285750" algn="l" defTabSz="914400" rtl="0" fontAlgn="auto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zh-CN" altLang="en-US" sz="1600" b="1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阿尔茨海默症型痴呆患者</a:t>
                      </a:r>
                      <a:r>
                        <a:rPr lang="en-US" altLang="zh-CN" sz="1600" b="1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28%</a:t>
                      </a:r>
                      <a:r>
                        <a:rPr lang="zh-CN" altLang="en-US" sz="1600" b="1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有吞咽功能障碍：</a:t>
                      </a:r>
                      <a:r>
                        <a:rPr lang="zh-CN" altLang="en-US" sz="16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吞咽功能障碍是老年</a:t>
                      </a:r>
                      <a:r>
                        <a:rPr lang="en-US" altLang="zh-CN" sz="16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AD</a:t>
                      </a:r>
                      <a:r>
                        <a:rPr lang="zh-CN" altLang="en-US" sz="16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的常见并发症之一，可导致食物渗漏、误吸等，严重可引起气管阻塞、吸入性肺炎等并发症，增加患者病死风险</a:t>
                      </a:r>
                      <a:r>
                        <a:rPr lang="zh-CN" altLang="en-US" sz="1600" baseline="30000">
                          <a:uFillTx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[</a:t>
                      </a:r>
                      <a:r>
                        <a:rPr lang="en-US" altLang="zh-CN" sz="1600" baseline="30000">
                          <a:uFillTx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3</a:t>
                      </a:r>
                      <a:r>
                        <a:rPr lang="zh-CN" altLang="en-US" sz="1600" baseline="30000">
                          <a:uFillTx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]</a:t>
                      </a:r>
                      <a:r>
                        <a:rPr lang="zh-CN" altLang="en-US" sz="16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。</a:t>
                      </a:r>
                      <a:endParaRPr lang="zh-CN" altLang="en-US" sz="1600" dirty="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  <a:p>
                      <a:pPr marL="285750" marR="0" lvl="0" indent="-285750" algn="l" defTabSz="914400" rtl="0" fontAlgn="auto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zh-CN" altLang="en-US" sz="1600" b="1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阿尔茨海默症型痴呆患者误吸发生率为35%：</a:t>
                      </a:r>
                      <a:r>
                        <a:rPr lang="zh-CN" altLang="en-US" sz="16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误吸是吞咽障碍最为严重的表现形式，可导致吸入性肺炎、气道阻塞、窒息</a:t>
                      </a:r>
                      <a:r>
                        <a:rPr lang="zh-CN" altLang="en-US" sz="1600" baseline="30000">
                          <a:uFillTx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[</a:t>
                      </a:r>
                      <a:r>
                        <a:rPr lang="en-US" altLang="zh-CN" sz="1600" baseline="30000">
                          <a:uFillTx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4</a:t>
                      </a:r>
                      <a:r>
                        <a:rPr lang="zh-CN" altLang="en-US" sz="1600" baseline="30000">
                          <a:uFillTx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]</a:t>
                      </a:r>
                      <a:r>
                        <a:rPr lang="zh-CN" altLang="en-US" sz="16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。</a:t>
                      </a:r>
                      <a:endParaRPr kumimoji="0" lang="zh-CN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  <a:sym typeface="+mn-ea"/>
                      </a:endParaRPr>
                    </a:p>
                  </a:txBody>
                  <a:tcPr>
                    <a:lnL w="31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mpd="sng">
                      <a:solidFill>
                        <a:srgbClr val="0066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262255" y="6233795"/>
            <a:ext cx="12120880" cy="583565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zh-CN" altLang="en-US" sz="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[1]</a:t>
            </a:r>
            <a:r>
              <a:rPr lang="en-US" altLang="zh-CN" sz="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中国阿尔茨海默病报告编写组. 中国阿尔茨海默病报告2024[</a:t>
            </a:r>
            <a:r>
              <a:rPr lang="en-US" altLang="zh-CN" sz="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J]. </a:t>
            </a:r>
            <a:r>
              <a:rPr lang="zh-CN" altLang="en-US" sz="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诊断学理论与实践, 2024, 23(3): 2</a:t>
            </a:r>
            <a:r>
              <a:rPr lang="en-US" altLang="zh-CN" sz="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19</a:t>
            </a:r>
            <a:r>
              <a:rPr lang="zh-CN" altLang="en-US" sz="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-25</a:t>
            </a:r>
            <a:r>
              <a:rPr lang="en-US" altLang="zh-CN" sz="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lang="zh-CN" altLang="en-US" sz="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endParaRPr lang="zh-CN" altLang="en-US" sz="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 lang="zh-CN" altLang="en-US" sz="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[2] 中国阿尔茨海默病蓝皮书项目组. 中国阿尔茨海默病蓝皮书[</a:t>
            </a:r>
            <a:r>
              <a:rPr lang="en-US" altLang="zh-CN" sz="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J]. </a:t>
            </a:r>
            <a:r>
              <a:rPr lang="zh-CN" altLang="en-US" sz="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中华医学杂志, 2024, 104(29): 2</a:t>
            </a:r>
            <a:r>
              <a:rPr lang="en-US" altLang="zh-CN" sz="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7</a:t>
            </a:r>
            <a:r>
              <a:rPr lang="zh-CN" altLang="en-US" sz="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01-2</a:t>
            </a:r>
            <a:r>
              <a:rPr lang="en-US" altLang="zh-CN" sz="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727</a:t>
            </a:r>
            <a:r>
              <a:rPr lang="zh-CN" altLang="en-US" sz="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</a:t>
            </a:r>
            <a:endParaRPr lang="zh-CN" altLang="en-US" sz="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 lang="zh-CN" altLang="en-US" sz="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[</a:t>
            </a:r>
            <a:r>
              <a:rPr lang="en-US" altLang="zh-CN" sz="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]</a:t>
            </a:r>
            <a:r>
              <a:rPr lang="en-US" altLang="zh-CN" sz="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米娅莉、陈惠刚、李建平、王建宇. 老年阿尔兹海默病</a:t>
            </a:r>
            <a:r>
              <a:rPr lang="zh-CN" altLang="en-US" sz="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患者</a:t>
            </a:r>
            <a:r>
              <a:rPr lang="zh-CN" altLang="en-US" sz="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吞咽功能障碍发生情况及其影响因素</a:t>
            </a:r>
            <a:r>
              <a:rPr lang="zh-CN" altLang="en-US" sz="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[</a:t>
            </a:r>
            <a:r>
              <a:rPr lang="en-US" altLang="zh-CN" sz="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J]. </a:t>
            </a:r>
            <a:r>
              <a:rPr lang="zh-CN" altLang="en-US" sz="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中国老年学杂志, 20</a:t>
            </a:r>
            <a:r>
              <a:rPr lang="en-US" altLang="zh-CN" sz="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22</a:t>
            </a:r>
            <a:r>
              <a:rPr lang="zh-CN" altLang="en-US" sz="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</a:t>
            </a:r>
            <a:r>
              <a:rPr lang="en-US" altLang="zh-CN" sz="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</a:t>
            </a:r>
            <a:r>
              <a:rPr lang="zh-CN" altLang="en-US" sz="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lang="en-US" altLang="zh-CN" sz="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42</a:t>
            </a:r>
            <a:r>
              <a:rPr lang="zh-CN" altLang="en-US" sz="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): </a:t>
            </a:r>
            <a:r>
              <a:rPr lang="en-US" altLang="zh-CN" sz="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5060</a:t>
            </a:r>
            <a:r>
              <a:rPr lang="zh-CN" altLang="en-US" sz="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en-US" altLang="zh-CN" sz="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5062</a:t>
            </a:r>
            <a:r>
              <a:rPr lang="zh-CN" altLang="en-US" sz="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endParaRPr lang="zh-CN" altLang="en-US" sz="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 lang="en-US" altLang="zh-CN" sz="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[4] </a:t>
            </a:r>
            <a:r>
              <a:rPr lang="zh-CN" altLang="en-US" sz="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乔雨晨、常红、孙红、范凯婷、杨璇、田思颖</a:t>
            </a:r>
            <a:r>
              <a:rPr lang="en-US" altLang="zh-CN" sz="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 </a:t>
            </a:r>
            <a:r>
              <a:rPr lang="zh-CN" altLang="en-US" sz="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住院阿尔茨海默病患者安全管理专家共识</a:t>
            </a:r>
            <a:r>
              <a:rPr lang="en-US" altLang="zh-CN" sz="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[J]. </a:t>
            </a:r>
            <a:r>
              <a:rPr lang="zh-CN" altLang="en-US" sz="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中华现代护理杂志</a:t>
            </a:r>
            <a:r>
              <a:rPr lang="en-US" altLang="zh-CN" sz="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2024,3（30）:981-988.</a:t>
            </a:r>
            <a:endParaRPr lang="en-US" altLang="zh-CN" sz="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" name="矩形 36"/>
          <p:cNvSpPr/>
          <p:nvPr/>
        </p:nvSpPr>
        <p:spPr>
          <a:xfrm>
            <a:off x="1016435" y="292617"/>
            <a:ext cx="7813040" cy="460375"/>
          </a:xfrm>
          <a:prstGeom prst="rect">
            <a:avLst/>
          </a:prstGeom>
        </p:spPr>
        <p:txBody>
          <a:bodyPr wrap="none">
            <a:spAutoFit/>
          </a:bodyPr>
          <a:p>
            <a:pPr algn="l"/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思源黑体 CN Normal" panose="020B0400000000000000" pitchFamily="34" charset="-122"/>
              </a:rPr>
              <a:t>药品基本信息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cs typeface="思源黑体 CN Normal" panose="020B0400000000000000" pitchFamily="34" charset="-122"/>
              </a:rPr>
              <a:t>——</a:t>
            </a:r>
            <a:r>
              <a:rPr lang="zh-CN" altLang="en-US" sz="2400" b="1" kern="0" spc="3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汉仪雅酷黑 75W" panose="020B0804020202020204" pitchFamily="34" charset="-122"/>
              </a:rPr>
              <a:t>参照药品选择为盐酸美金刚口溶膜</a:t>
            </a:r>
            <a:endParaRPr lang="zh-CN" altLang="en-US" sz="2400" b="1" kern="0" spc="3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思源黑体 CN Normal" panose="020B0400000000000000" pitchFamily="34" charset="-122"/>
              <a:sym typeface="汉仪雅酷黑 75W" panose="020B0804020202020204" pitchFamily="34" charset="-122"/>
            </a:endParaRPr>
          </a:p>
        </p:txBody>
      </p:sp>
      <p:pic>
        <p:nvPicPr>
          <p:cNvPr id="126" name="图片 125" descr="恩瑞特LOGO-透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70565" y="122555"/>
            <a:ext cx="1042035" cy="75374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97485" y="1146175"/>
            <a:ext cx="11655425" cy="9664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依据《中国药物经济学评价指南（2025版）》，综合药物核心结构、药品获批适应症、权威指南推荐、中国上市情况、医保目录情况、市场影响力、价格等指标，选择盐酸美金刚口溶膜作为参照药品。</a:t>
            </a:r>
            <a:endParaRPr kumimoji="0" lang="zh-CN" altLang="en-US" sz="1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342005" y="2159635"/>
            <a:ext cx="5508625" cy="645160"/>
          </a:xfrm>
          <a:prstGeom prst="rect">
            <a:avLst/>
          </a:prstGeom>
          <a:noFill/>
          <a:ln w="25400" cmpd="sng"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选择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盐酸美金刚口溶膜</a:t>
            </a: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为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盐酸美金刚口崩片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参照药的合理性说明</a:t>
            </a: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箭头: 下 3"/>
          <p:cNvSpPr/>
          <p:nvPr/>
        </p:nvSpPr>
        <p:spPr>
          <a:xfrm>
            <a:off x="5617845" y="2899410"/>
            <a:ext cx="957580" cy="52133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8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50620" y="3515995"/>
            <a:ext cx="10118090" cy="2721610"/>
          </a:xfrm>
          <a:prstGeom prst="rect">
            <a:avLst/>
          </a:prstGeom>
          <a:noFill/>
          <a:ln w="19050" cmpd="sng">
            <a:solidFill>
              <a:schemeClr val="accent1"/>
            </a:solidFill>
            <a:prstDash val="solid"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（一）适应症相同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：适应症均为</a:t>
            </a:r>
            <a:r>
              <a:rPr lang="zh-CN" altLang="en-US" dirty="0" smtClea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治疗中度至重度阿尔茨海默型痴呆</a:t>
            </a:r>
            <a:endParaRPr lang="zh-CN" altLang="en-US" dirty="0" smtClean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（二）药物结构一致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：有效成份均为盐酸美金刚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（三）服用方式一致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：均为口腔速释剂型，服用无需用水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（四）目标人群高度重合：</a:t>
            </a:r>
            <a:r>
              <a: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核心人群为老年患者、</a:t>
            </a:r>
            <a:r>
              <a:rPr lang="zh-CN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吞咽功能障碍、误吸风险高的特殊群体</a:t>
            </a:r>
            <a:endParaRPr lang="zh-CN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五）权威指南推荐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一线推荐药物，具备同等临床价值与指南背书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（六）医保属性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：口溶膜为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国家医保目录内品种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" name="矩形 36"/>
          <p:cNvSpPr/>
          <p:nvPr/>
        </p:nvSpPr>
        <p:spPr>
          <a:xfrm>
            <a:off x="1016435" y="292617"/>
            <a:ext cx="1097280" cy="460375"/>
          </a:xfrm>
          <a:prstGeom prst="rect">
            <a:avLst/>
          </a:prstGeom>
        </p:spPr>
        <p:txBody>
          <a:bodyPr wrap="none">
            <a:spAutoFit/>
          </a:bodyPr>
          <a:p>
            <a:pPr algn="l"/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思源黑体 CN Normal" panose="020B0400000000000000" pitchFamily="34" charset="-122"/>
              </a:rPr>
              <a:t>安全性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cs typeface="思源黑体 CN Normal" panose="020B0400000000000000" pitchFamily="34" charset="-122"/>
            </a:endParaRPr>
          </a:p>
        </p:txBody>
      </p:sp>
      <p:pic>
        <p:nvPicPr>
          <p:cNvPr id="126" name="图片 125" descr="恩瑞特LOGO-透明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0565" y="122555"/>
            <a:ext cx="1042035" cy="75374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86385" y="3153410"/>
            <a:ext cx="5708650" cy="3322955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 algn="l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国外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III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期试验显示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，副作用的发生率为盐酸美金刚组28.5%（63/221例），主要副作用为：便秘3.2%（7/221例）、血压升高2.3%（5/221例）、高血压1.8%（4/221例）、血磷酸激酸激酶增加，阿尔茨海默病各为1.4%（3/221例）。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l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海外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III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期试验显示，副作用的发生率为盐酸美金刚组33.7%（68/202例），主要副作用为浮动性眩晕5.9%（12/202例）、头痛4.5%（9/202例）、激越和错乱各4.0%（8/202例）、跌倒、腹泻、嗜睡和尿失禁各占2.5%（5/202例）、疲劳、无力和呕吐各占2.0%（4/202例），末梢性水肿、高血压、步态异常、体重增加、失眠和贫血各占1.5%（3/202例）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22325" y="904240"/>
            <a:ext cx="991235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n"/>
            </a:pPr>
            <a:r>
              <a:rPr lang="zh-CN" altLang="en-US"/>
              <a:t>美金刚临床应用多年，临床研究显示，不良反应总发生率与安慰剂相当，且所发生的</a:t>
            </a:r>
            <a:r>
              <a:rPr lang="zh-CN" altLang="en-US" b="1">
                <a:solidFill>
                  <a:srgbClr val="C00000"/>
                </a:solidFill>
              </a:rPr>
              <a:t>不良反应大多为轻中度，安全可控</a:t>
            </a:r>
            <a:r>
              <a:rPr lang="zh-CN" altLang="en-US"/>
              <a:t>。</a:t>
            </a:r>
            <a:endParaRPr lang="zh-CN" altLang="en-US"/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n"/>
            </a:pPr>
            <a:r>
              <a:rPr lang="zh-CN" altLang="en-US"/>
              <a:t>口崩片剂型提升用药安全性，无需用水，入口即溶，</a:t>
            </a:r>
            <a:r>
              <a:rPr lang="zh-CN" altLang="en-US" b="1">
                <a:solidFill>
                  <a:srgbClr val="C00000"/>
                </a:solidFill>
              </a:rPr>
              <a:t>无吐药及哽噎之忧</a:t>
            </a:r>
            <a:r>
              <a:rPr lang="zh-CN" altLang="en-US"/>
              <a:t>，大幅降低吞咽障碍老年患者呛咳、误吸风险，</a:t>
            </a:r>
            <a:r>
              <a:rPr lang="zh-CN" altLang="en-US" b="1">
                <a:solidFill>
                  <a:srgbClr val="C00000"/>
                </a:solidFill>
              </a:rPr>
              <a:t>安全性更好</a:t>
            </a:r>
            <a:r>
              <a:rPr lang="zh-CN" altLang="en-US"/>
              <a:t>。</a:t>
            </a:r>
            <a:endParaRPr lang="zh-CN" altLang="en-US"/>
          </a:p>
        </p:txBody>
      </p:sp>
      <p:sp>
        <p:nvSpPr>
          <p:cNvPr id="4" name="矩形 3"/>
          <p:cNvSpPr/>
          <p:nvPr>
            <p:custDataLst>
              <p:tags r:id="rId4"/>
            </p:custDataLst>
          </p:nvPr>
        </p:nvSpPr>
        <p:spPr>
          <a:xfrm>
            <a:off x="387838" y="2622221"/>
            <a:ext cx="5607050" cy="636230"/>
          </a:xfrm>
          <a:prstGeom prst="rect">
            <a:avLst/>
          </a:prstGeom>
          <a:noFill/>
          <a:ln w="28575">
            <a:noFill/>
          </a:ln>
        </p:spPr>
        <p:style>
          <a:lnRef idx="0">
            <a:srgbClr val="FFFFFF"/>
          </a:lnRef>
          <a:fillRef idx="3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</a:bodyPr>
          <a:lstStyle/>
          <a:p>
            <a:pPr algn="ctr">
              <a:defRPr/>
            </a:pPr>
            <a:r>
              <a:rPr lang="zh-CN" altLang="en-US" sz="1600" b="1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临床研究</a:t>
            </a:r>
            <a:r>
              <a:rPr lang="zh-CN" altLang="en-US" sz="1600" baseline="300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[</a:t>
            </a:r>
            <a:r>
              <a:rPr lang="en-US" altLang="zh-CN" sz="1600" baseline="300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1600" baseline="300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]</a:t>
            </a:r>
            <a:r>
              <a:rPr lang="zh-CN" altLang="en-US" sz="1600" b="1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显示美金刚</a:t>
            </a:r>
            <a:r>
              <a:rPr lang="zh-CN" altLang="en-US" sz="1600" b="1" noProof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不良反应大多为轻中度</a:t>
            </a:r>
            <a:endParaRPr lang="zh-CN" altLang="en-US" sz="1600" b="1" noProof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矩形 4"/>
          <p:cNvSpPr/>
          <p:nvPr>
            <p:custDataLst>
              <p:tags r:id="rId5"/>
            </p:custDataLst>
          </p:nvPr>
        </p:nvSpPr>
        <p:spPr>
          <a:xfrm>
            <a:off x="189230" y="3153410"/>
            <a:ext cx="5805805" cy="3359785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200" b="1" noProof="1">
              <a:solidFill>
                <a:srgbClr val="C00000"/>
              </a:solidFill>
              <a:latin typeface="+mn-ea"/>
            </a:endParaRPr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6219190" y="3153410"/>
            <a:ext cx="5748655" cy="33528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200" b="1" noProof="1">
              <a:solidFill>
                <a:srgbClr val="C00000"/>
              </a:solidFill>
              <a:latin typeface="+mn-ea"/>
            </a:endParaRPr>
          </a:p>
        </p:txBody>
      </p:sp>
      <p:sp>
        <p:nvSpPr>
          <p:cNvPr id="7" name="矩形 6"/>
          <p:cNvSpPr/>
          <p:nvPr>
            <p:custDataLst>
              <p:tags r:id="rId7"/>
            </p:custDataLst>
          </p:nvPr>
        </p:nvSpPr>
        <p:spPr>
          <a:xfrm>
            <a:off x="6470649" y="2670999"/>
            <a:ext cx="5442263" cy="514350"/>
          </a:xfrm>
          <a:prstGeom prst="rect">
            <a:avLst/>
          </a:prstGeom>
          <a:noFill/>
          <a:ln w="28575">
            <a:noFill/>
          </a:ln>
        </p:spPr>
        <p:style>
          <a:lnRef idx="0">
            <a:srgbClr val="FFFFFF"/>
          </a:lnRef>
          <a:fillRef idx="3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</a:bodyPr>
          <a:lstStyle/>
          <a:p>
            <a:pPr algn="ctr">
              <a:defRPr/>
            </a:pPr>
            <a:r>
              <a:rPr lang="zh-CN" sz="1600" b="1" noProof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对吞咽障碍老年患者，口崩片更安全</a:t>
            </a:r>
            <a:endParaRPr lang="zh-CN" sz="1600" b="1" noProof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aphicFrame>
        <p:nvGraphicFramePr>
          <p:cNvPr id="21" name="图表 20"/>
          <p:cNvGraphicFramePr/>
          <p:nvPr/>
        </p:nvGraphicFramePr>
        <p:xfrm>
          <a:off x="5995035" y="4970780"/>
          <a:ext cx="3581400" cy="1534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22" name="图表 21"/>
          <p:cNvGraphicFramePr/>
          <p:nvPr/>
        </p:nvGraphicFramePr>
        <p:xfrm>
          <a:off x="8325485" y="4979670"/>
          <a:ext cx="3713480" cy="1656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6361430" y="3258185"/>
            <a:ext cx="5367020" cy="1568450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 algn="l" fontAlgn="auto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 sz="1600">
                <a:latin typeface="+mn-ea"/>
                <a:cs typeface="+mn-ea"/>
              </a:rPr>
              <a:t>无需用水送服，适配吞咽障碍老年患者，杜绝呛咳、误吸风险；</a:t>
            </a:r>
            <a:endParaRPr lang="zh-CN" altLang="en-US" sz="1600">
              <a:latin typeface="+mn-ea"/>
              <a:cs typeface="+mn-ea"/>
            </a:endParaRPr>
          </a:p>
          <a:p>
            <a:pPr marL="285750" indent="-285750" algn="l" fontAlgn="auto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 sz="1600">
                <a:latin typeface="+mn-ea"/>
                <a:cs typeface="+mn-ea"/>
              </a:rPr>
              <a:t>崩解过程温和，服药动作简单，降低老年患者用药意外；</a:t>
            </a:r>
            <a:endParaRPr lang="zh-CN" altLang="en-US" sz="1600">
              <a:latin typeface="+mn-ea"/>
              <a:cs typeface="+mn-ea"/>
            </a:endParaRPr>
          </a:p>
          <a:p>
            <a:pPr marL="285750" indent="-285750" algn="l" fontAlgn="auto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 sz="1600">
                <a:latin typeface="+mn-ea"/>
                <a:cs typeface="+mn-ea"/>
              </a:rPr>
              <a:t>剂型设计贴合目标人群生理特征，长期用药安全性更优。</a:t>
            </a:r>
            <a:endParaRPr lang="zh-CN" altLang="en-US" sz="1600">
              <a:latin typeface="+mn-ea"/>
              <a:cs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89230" y="6612805"/>
            <a:ext cx="4064000" cy="245110"/>
          </a:xfrm>
          <a:prstGeom prst="rect">
            <a:avLst/>
          </a:prstGeom>
        </p:spPr>
        <p:txBody>
          <a:bodyPr>
            <a:spAutoFit/>
          </a:bodyPr>
          <a:p>
            <a:pPr algn="l"/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[</a:t>
            </a:r>
            <a:r>
              <a:rPr lang="en-US" altLang="zh-CN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]盐酸美金刚口崩片参比制剂说明书.</a:t>
            </a:r>
            <a:endParaRPr lang="zh-CN" altLang="en-US" sz="1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" name="矩形 36"/>
          <p:cNvSpPr/>
          <p:nvPr/>
        </p:nvSpPr>
        <p:spPr>
          <a:xfrm>
            <a:off x="947855" y="277377"/>
            <a:ext cx="785114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思源黑体 CN Normal" panose="020B0400000000000000" pitchFamily="34" charset="-122"/>
                <a:sym typeface="+mn-ea"/>
              </a:rPr>
              <a:t>有效性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cs typeface="思源黑体 CN Normal" panose="020B0400000000000000" pitchFamily="34" charset="-122"/>
                <a:sym typeface="+mn-ea"/>
              </a:rPr>
              <a:t>——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思源黑体 CN Normal" panose="020B0400000000000000" pitchFamily="34" charset="-122"/>
                <a:sym typeface="+mn-ea"/>
              </a:rPr>
              <a:t>有效改善阿尔兹海默症型痴呆患者的临床症状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cs typeface="思源黑体 CN Normal" panose="020B0400000000000000" pitchFamily="34" charset="-122"/>
              <a:sym typeface="+mn-ea"/>
            </a:endParaRPr>
          </a:p>
        </p:txBody>
      </p:sp>
      <p:pic>
        <p:nvPicPr>
          <p:cNvPr id="126" name="图片 125" descr="恩瑞特LOGO-透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70565" y="122555"/>
            <a:ext cx="1042035" cy="75374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97890" y="1264920"/>
            <a:ext cx="9972675" cy="506730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 algn="l" fontAlgn="auto">
              <a:lnSpc>
                <a:spcPct val="150000"/>
              </a:lnSpc>
              <a:buFont typeface="Wingdings" panose="05000000000000000000" charset="0"/>
              <a:buChar char="n"/>
            </a:pPr>
            <a:r>
              <a:rPr lang="zh-CN" b="1">
                <a:latin typeface="+mn-ea"/>
                <a:cs typeface="+mn-ea"/>
              </a:rPr>
              <a:t>国外临床研究显示：</a:t>
            </a:r>
            <a:r>
              <a:rPr lang="zh-CN" altLang="en-US" b="1">
                <a:latin typeface="+mn-ea"/>
                <a:cs typeface="+mn-ea"/>
              </a:rPr>
              <a:t>盐酸美金刚口崩片可</a:t>
            </a:r>
            <a:r>
              <a:rPr lang="zh-CN" altLang="en-US" b="1">
                <a:solidFill>
                  <a:srgbClr val="C00000"/>
                </a:solidFill>
                <a:latin typeface="+mn-ea"/>
                <a:cs typeface="+mn-ea"/>
              </a:rPr>
              <a:t>有效改善阿尔兹海默型痴呆患者的临床症状</a:t>
            </a:r>
            <a:r>
              <a:rPr lang="zh-CN" altLang="en-US" b="1">
                <a:solidFill>
                  <a:schemeClr val="tx1"/>
                </a:solidFill>
                <a:latin typeface="+mn-ea"/>
                <a:cs typeface="+mn-ea"/>
              </a:rPr>
              <a:t>。</a:t>
            </a:r>
            <a:endParaRPr lang="zh-CN" altLang="en-US" b="1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298565" y="2123440"/>
            <a:ext cx="5614035" cy="2576195"/>
          </a:xfrm>
          <a:prstGeom prst="rect">
            <a:avLst/>
          </a:prstGeom>
        </p:spPr>
        <p:txBody>
          <a:bodyPr wrap="square">
            <a:noAutofit/>
          </a:bodyPr>
          <a:p>
            <a:pPr marL="285750" indent="-285750" defTabSz="266700" fontAlgn="auto">
              <a:lnSpc>
                <a:spcPts val="2040"/>
              </a:lnSpc>
              <a:buFont typeface="Wingdings" panose="05000000000000000000" charset="0"/>
              <a:buChar char="Ø"/>
            </a:pP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在美国</a:t>
            </a:r>
            <a:r>
              <a:rPr lang="zh-CN" altLang="en-US" sz="1200" baseline="30000"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[</a:t>
            </a:r>
            <a:r>
              <a:rPr lang="en-US" altLang="zh-CN" sz="1200" baseline="30000"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1200" baseline="30000"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]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，筛选受试者为接受盐酸多奈哌齐治疗6个月以上的中度到重度老年痴呆症患者(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MMSE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评分：5-14分)，共入组了403例受试者，采用随机、双盲、安慰剂对照。受试者分别服用盐酸美金刚或安慰剂，连续用药24周。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  <a:p>
            <a:pPr marL="285750" indent="-285750" defTabSz="266700" fontAlgn="auto">
              <a:lnSpc>
                <a:spcPts val="2040"/>
              </a:lnSpc>
              <a:buFont typeface="Wingdings" panose="05000000000000000000" charset="0"/>
              <a:buChar char="Ø"/>
            </a:pP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评价认知功能的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SIB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指标，评价终点的得分变化量的最小二乘平均值如下表所示。安慰剂组与盐酸美金刚20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mg/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日组的</a:t>
            </a:r>
            <a:r>
              <a:rPr lang="zh-CN" altLang="en-US" sz="1200" b="1">
                <a:solidFill>
                  <a:srgbClr val="C00000"/>
                </a:solidFill>
                <a:latin typeface="+mn-ea"/>
                <a:cs typeface="+mn-ea"/>
              </a:rPr>
              <a:t>差异为3.4分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，两组间有</a:t>
            </a:r>
            <a:r>
              <a:rPr lang="zh-CN" altLang="en-US" sz="1200" b="1">
                <a:solidFill>
                  <a:srgbClr val="C00000"/>
                </a:solidFill>
                <a:latin typeface="+mn-ea"/>
                <a:cs typeface="+mn-ea"/>
              </a:rPr>
              <a:t>显著性差异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</a:rPr>
              <a:t>。</a:t>
            </a:r>
            <a:endParaRPr lang="zh-CN" sz="1200">
              <a:solidFill>
                <a:schemeClr val="tx1"/>
              </a:solidFill>
              <a:latin typeface="+mn-ea"/>
              <a:cs typeface="+mn-ea"/>
            </a:endParaRPr>
          </a:p>
          <a:p>
            <a:pPr marL="285750" indent="-285750" defTabSz="266700" fontAlgn="auto">
              <a:lnSpc>
                <a:spcPts val="2040"/>
              </a:lnSpc>
              <a:buFont typeface="Wingdings" panose="05000000000000000000" charset="0"/>
              <a:buChar char="Ø"/>
            </a:pP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整体临床印象变化量表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CIBIC-plus，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治疗结束终点时的平均值如下表所示。安慰剂组与盐酸美金刚20 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mg/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日组</a:t>
            </a:r>
            <a:r>
              <a:rPr lang="zh-CN" altLang="en-US" sz="1200" b="1">
                <a:solidFill>
                  <a:srgbClr val="C00000"/>
                </a:solidFill>
                <a:latin typeface="+mn-ea"/>
                <a:cs typeface="+mn-ea"/>
              </a:rPr>
              <a:t>差异为0.25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，两组间有</a:t>
            </a:r>
            <a:r>
              <a:rPr lang="zh-CN" altLang="en-US" sz="1200" b="1">
                <a:solidFill>
                  <a:srgbClr val="C00000"/>
                </a:solidFill>
                <a:latin typeface="+mn-ea"/>
                <a:cs typeface="+mn-ea"/>
              </a:rPr>
              <a:t>显著性差异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。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  <a:p>
            <a:pPr marL="285750" indent="-285750" defTabSz="266700" fontAlgn="auto">
              <a:lnSpc>
                <a:spcPts val="2040"/>
              </a:lnSpc>
              <a:buFont typeface="Wingdings" panose="05000000000000000000" charset="0"/>
              <a:buChar char="Ø"/>
            </a:pP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日常生活活动量表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ADCS-ADL19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的最终评价时点的得分变化量的最小二乘平均值如下表所示。安慰剂组与盐酸美金刚20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mg/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日组的</a:t>
            </a:r>
            <a:r>
              <a:rPr lang="zh-CN" altLang="en-US" sz="1200" b="1">
                <a:solidFill>
                  <a:srgbClr val="C00000"/>
                </a:solidFill>
                <a:latin typeface="+mn-ea"/>
                <a:cs typeface="+mn-ea"/>
              </a:rPr>
              <a:t>差异为1.4分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，两组间有</a:t>
            </a:r>
            <a:r>
              <a:rPr lang="zh-CN" altLang="en-US" sz="1200" b="1">
                <a:solidFill>
                  <a:srgbClr val="C00000"/>
                </a:solidFill>
                <a:latin typeface="+mn-ea"/>
                <a:cs typeface="+mn-ea"/>
              </a:rPr>
              <a:t>显著性差异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。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414020" y="2123440"/>
            <a:ext cx="5681345" cy="413258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200" b="1" noProof="1">
              <a:solidFill>
                <a:srgbClr val="C00000"/>
              </a:solidFill>
              <a:latin typeface="+mn-ea"/>
            </a:endParaRPr>
          </a:p>
        </p:txBody>
      </p:sp>
      <p:graphicFrame>
        <p:nvGraphicFramePr>
          <p:cNvPr id="23" name="表格 22"/>
          <p:cNvGraphicFramePr>
            <a:graphicFrameLocks noGrp="1"/>
          </p:cNvGraphicFramePr>
          <p:nvPr/>
        </p:nvGraphicFramePr>
        <p:xfrm>
          <a:off x="605790" y="4824095"/>
          <a:ext cx="5236845" cy="1289050"/>
        </p:xfrm>
        <a:graphic>
          <a:graphicData uri="http://schemas.openxmlformats.org/drawingml/2006/table">
            <a:tbl>
              <a:tblPr firstRow="1" firstCol="1" bandRow="1"/>
              <a:tblGrid>
                <a:gridCol w="1842770"/>
                <a:gridCol w="961390"/>
                <a:gridCol w="1241425"/>
                <a:gridCol w="1191260"/>
              </a:tblGrid>
              <a:tr h="4673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2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 </a:t>
                      </a:r>
                      <a:r>
                        <a:rPr lang="zh-CN" altLang="en-US" sz="12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分组</a:t>
                      </a:r>
                      <a:endParaRPr lang="zh-CN" altLang="en-US" sz="1200" b="1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5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N</a:t>
                      </a:r>
                      <a:endParaRPr lang="en-US" altLang="zh-CN" sz="1050" b="1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2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较基线的变化量</a:t>
                      </a:r>
                      <a:endParaRPr lang="zh-CN" sz="1200" b="1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2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变化量差</a:t>
                      </a:r>
                      <a:endParaRPr lang="zh-CN" sz="1200" b="1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200" b="1">
                          <a:latin typeface="+mn-ea"/>
                          <a:cs typeface="+mn-ea"/>
                          <a:sym typeface="+mn-ea"/>
                        </a:rPr>
                        <a:t>盐酸美金刚</a:t>
                      </a:r>
                      <a:r>
                        <a:rPr lang="en-US" altLang="zh-CN" sz="1200" b="1">
                          <a:latin typeface="+mn-ea"/>
                          <a:cs typeface="+mn-ea"/>
                          <a:sym typeface="+mn-ea"/>
                        </a:rPr>
                        <a:t>20mg/</a:t>
                      </a:r>
                      <a:r>
                        <a:rPr lang="zh-CN" sz="1200" b="1">
                          <a:latin typeface="+mn-ea"/>
                          <a:cs typeface="+mn-ea"/>
                          <a:sym typeface="+mn-ea"/>
                        </a:rPr>
                        <a:t>日组</a:t>
                      </a:r>
                      <a:endParaRPr lang="zh-CN" sz="1050" b="1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50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193</a:t>
                      </a:r>
                      <a:endParaRPr lang="en-US" altLang="zh-CN" sz="1050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+mn-ea"/>
                          <a:cs typeface="+mn-ea"/>
                          <a:sym typeface="+mn-ea"/>
                        </a:rPr>
                        <a:t>-0.65±9.74</a:t>
                      </a:r>
                      <a:endParaRPr lang="zh-CN" sz="1050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+mn-ea"/>
                          <a:sym typeface="+mn-ea"/>
                        </a:rPr>
                        <a:t>4.53</a:t>
                      </a:r>
                      <a:endParaRPr lang="zh-CN" sz="1050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2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安慰剂组</a:t>
                      </a:r>
                      <a:endParaRPr lang="zh-CN" sz="1200" b="1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50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175</a:t>
                      </a:r>
                      <a:endParaRPr lang="en-US" altLang="zh-CN" sz="1050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+mn-ea"/>
                          <a:cs typeface="+mn-ea"/>
                          <a:sym typeface="+mn-ea"/>
                        </a:rPr>
                        <a:t>-5.18±11.66</a:t>
                      </a:r>
                      <a:endParaRPr lang="zh-CN" sz="1050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+mn-ea"/>
                          <a:sym typeface="+mn-ea"/>
                        </a:rPr>
                        <a:t>-</a:t>
                      </a:r>
                      <a:endParaRPr lang="zh-CN" sz="1050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>
            <a:off x="6297930" y="2123440"/>
            <a:ext cx="5681345" cy="4415155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200" b="1" noProof="1">
              <a:solidFill>
                <a:srgbClr val="C00000"/>
              </a:solidFill>
              <a:latin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14020" y="2123440"/>
            <a:ext cx="5681345" cy="2767330"/>
          </a:xfrm>
          <a:prstGeom prst="rect">
            <a:avLst/>
          </a:prstGeom>
        </p:spPr>
        <p:txBody>
          <a:bodyPr wrap="square">
            <a:noAutofit/>
          </a:bodyPr>
          <a:p>
            <a:pPr marL="285750" indent="-285750" defTabSz="266700" fontAlgn="auto">
              <a:lnSpc>
                <a:spcPts val="2280"/>
              </a:lnSpc>
              <a:buFont typeface="Wingdings" panose="05000000000000000000" charset="0"/>
              <a:buChar char="Ø"/>
            </a:pPr>
            <a:r>
              <a:rPr lang="zh-CN" altLang="en-US" sz="1400">
                <a:latin typeface="+mn-ea"/>
                <a:cs typeface="+mn-ea"/>
              </a:rPr>
              <a:t>国外</a:t>
            </a:r>
            <a:r>
              <a:rPr lang="en-US" altLang="zh-CN" sz="1400">
                <a:latin typeface="+mn-ea"/>
                <a:cs typeface="+mn-ea"/>
              </a:rPr>
              <a:t>III</a:t>
            </a:r>
            <a:r>
              <a:rPr lang="zh-CN" altLang="en-US" sz="1400">
                <a:latin typeface="+mn-ea"/>
                <a:cs typeface="+mn-ea"/>
              </a:rPr>
              <a:t>期试验</a:t>
            </a:r>
            <a:r>
              <a:rPr lang="zh-CN" altLang="en-US" sz="1400" baseline="300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[</a:t>
            </a:r>
            <a:r>
              <a:rPr lang="en-US" altLang="zh-CN" sz="1400" baseline="300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1400" baseline="300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]</a:t>
            </a:r>
            <a:r>
              <a:rPr lang="zh-CN" altLang="en-US" sz="1400">
                <a:latin typeface="+mn-ea"/>
                <a:cs typeface="+mn-ea"/>
              </a:rPr>
              <a:t>432例中度至重度阿尔茨海默型痴呆症患者</a:t>
            </a:r>
            <a:r>
              <a:rPr lang="en-US" altLang="zh-CN" sz="1400">
                <a:latin typeface="+mn-ea"/>
                <a:cs typeface="+mn-ea"/>
              </a:rPr>
              <a:t>(MMSE</a:t>
            </a:r>
            <a:r>
              <a:rPr lang="zh-CN" altLang="en-US" sz="1400">
                <a:latin typeface="+mn-ea"/>
                <a:cs typeface="+mn-ea"/>
              </a:rPr>
              <a:t>评分：5-14分，</a:t>
            </a:r>
            <a:r>
              <a:rPr lang="en-US" altLang="zh-CN" sz="1400">
                <a:latin typeface="+mn-ea"/>
                <a:cs typeface="+mn-ea"/>
              </a:rPr>
              <a:t>FAST</a:t>
            </a:r>
            <a:r>
              <a:rPr lang="zh-CN" altLang="en-US" sz="1400">
                <a:latin typeface="+mn-ea"/>
                <a:cs typeface="+mn-ea"/>
              </a:rPr>
              <a:t>阶段：6</a:t>
            </a:r>
            <a:r>
              <a:rPr lang="en-US" altLang="zh-CN" sz="1400">
                <a:latin typeface="+mn-ea"/>
                <a:cs typeface="+mn-ea"/>
              </a:rPr>
              <a:t>a-7a)，</a:t>
            </a:r>
            <a:r>
              <a:rPr lang="zh-CN" altLang="en-US" sz="1400">
                <a:latin typeface="+mn-ea"/>
                <a:cs typeface="+mn-ea"/>
              </a:rPr>
              <a:t>采用随机、双盲、安慰剂对照设计，受试者分配至美金刚组或安慰剂组，连续用药24周。</a:t>
            </a:r>
            <a:endParaRPr lang="zh-CN" altLang="en-US" sz="1400">
              <a:latin typeface="+mn-ea"/>
              <a:cs typeface="+mn-ea"/>
            </a:endParaRPr>
          </a:p>
          <a:p>
            <a:pPr marL="285750" indent="-285750" defTabSz="266700" fontAlgn="auto">
              <a:lnSpc>
                <a:spcPts val="2280"/>
              </a:lnSpc>
              <a:buFont typeface="Wingdings" panose="05000000000000000000" charset="0"/>
              <a:buChar char="Ø"/>
            </a:pPr>
            <a:r>
              <a:rPr lang="zh-CN" altLang="en-US" sz="1400">
                <a:latin typeface="+mn-ea"/>
                <a:cs typeface="+mn-ea"/>
              </a:rPr>
              <a:t>评估认知功能的</a:t>
            </a:r>
            <a:r>
              <a:rPr lang="en-US" altLang="zh-CN" sz="1400">
                <a:latin typeface="+mn-ea"/>
                <a:cs typeface="+mn-ea"/>
              </a:rPr>
              <a:t>SIB-J</a:t>
            </a:r>
            <a:r>
              <a:rPr lang="zh-CN" altLang="en-US" sz="1400">
                <a:latin typeface="+mn-ea"/>
                <a:cs typeface="+mn-ea"/>
              </a:rPr>
              <a:t>得分变化量表显示，主要分析指标24周后</a:t>
            </a:r>
            <a:r>
              <a:rPr lang="en-US" altLang="zh-CN" sz="1400">
                <a:latin typeface="+mn-ea"/>
                <a:cs typeface="+mn-ea"/>
              </a:rPr>
              <a:t>SIB-J</a:t>
            </a:r>
            <a:r>
              <a:rPr lang="zh-CN" altLang="en-US" sz="1400">
                <a:latin typeface="+mn-ea"/>
                <a:cs typeface="+mn-ea"/>
              </a:rPr>
              <a:t>得分变化量，安慰剂组和盐酸美金刚20</a:t>
            </a:r>
            <a:r>
              <a:rPr lang="en-US" altLang="zh-CN" sz="1400">
                <a:latin typeface="+mn-ea"/>
                <a:cs typeface="+mn-ea"/>
              </a:rPr>
              <a:t>mg/</a:t>
            </a:r>
            <a:r>
              <a:rPr lang="zh-CN" altLang="en-US" sz="1400">
                <a:latin typeface="+mn-ea"/>
                <a:cs typeface="+mn-ea"/>
              </a:rPr>
              <a:t>日组</a:t>
            </a:r>
            <a:r>
              <a:rPr lang="zh-CN" altLang="en-US" sz="1400" b="1">
                <a:solidFill>
                  <a:srgbClr val="C00000"/>
                </a:solidFill>
                <a:latin typeface="+mn-ea"/>
                <a:cs typeface="+mn-ea"/>
              </a:rPr>
              <a:t>差异为4.53分</a:t>
            </a:r>
            <a:r>
              <a:rPr lang="zh-CN" altLang="en-US" sz="1400">
                <a:latin typeface="+mn-ea"/>
                <a:cs typeface="+mn-ea"/>
              </a:rPr>
              <a:t>，两组之间存在</a:t>
            </a:r>
            <a:r>
              <a:rPr lang="zh-CN" altLang="en-US" sz="1400" b="1">
                <a:solidFill>
                  <a:srgbClr val="C00000"/>
                </a:solidFill>
                <a:latin typeface="+mn-ea"/>
                <a:cs typeface="+mn-ea"/>
              </a:rPr>
              <a:t>显著性差异</a:t>
            </a:r>
            <a:r>
              <a:rPr lang="zh-CN" altLang="en-US" sz="1400">
                <a:latin typeface="+mn-ea"/>
                <a:cs typeface="+mn-ea"/>
              </a:rPr>
              <a:t>。在治疗结束终点评估时，两组之间也存在</a:t>
            </a:r>
            <a:r>
              <a:rPr lang="zh-CN" altLang="en-US" sz="1400" b="1">
                <a:solidFill>
                  <a:srgbClr val="C00000"/>
                </a:solidFill>
                <a:latin typeface="+mn-ea"/>
                <a:cs typeface="+mn-ea"/>
              </a:rPr>
              <a:t>显著性差异</a:t>
            </a:r>
            <a:r>
              <a:rPr lang="zh-CN" altLang="en-US" sz="1400">
                <a:latin typeface="+mn-ea"/>
                <a:cs typeface="+mn-ea"/>
              </a:rPr>
              <a:t>。</a:t>
            </a:r>
            <a:endParaRPr lang="zh-CN" altLang="en-US" sz="1400">
              <a:latin typeface="+mn-ea"/>
              <a:cs typeface="+mn-ea"/>
            </a:endParaRPr>
          </a:p>
          <a:p>
            <a:pPr marL="285750" indent="-285750" defTabSz="266700" fontAlgn="auto">
              <a:lnSpc>
                <a:spcPts val="2280"/>
              </a:lnSpc>
              <a:buFont typeface="Wingdings" panose="05000000000000000000" charset="0"/>
              <a:buChar char="Ø"/>
            </a:pPr>
            <a:r>
              <a:rPr lang="en-US" altLang="zh-CN" sz="1400" b="1">
                <a:solidFill>
                  <a:srgbClr val="C00000"/>
                </a:solidFill>
                <a:latin typeface="+mn-ea"/>
                <a:cs typeface="+mn-ea"/>
              </a:rPr>
              <a:t>SIB-J</a:t>
            </a:r>
            <a:r>
              <a:rPr lang="zh-CN" altLang="en-US" sz="1400" b="1">
                <a:solidFill>
                  <a:srgbClr val="C00000"/>
                </a:solidFill>
                <a:latin typeface="+mn-ea"/>
                <a:cs typeface="+mn-ea"/>
              </a:rPr>
              <a:t>评分的变化表明，盐酸美金刚20</a:t>
            </a:r>
            <a:r>
              <a:rPr lang="en-US" altLang="zh-CN" sz="1400" b="1">
                <a:solidFill>
                  <a:srgbClr val="C00000"/>
                </a:solidFill>
                <a:latin typeface="+mn-ea"/>
                <a:cs typeface="+mn-ea"/>
              </a:rPr>
              <a:t>mg/</a:t>
            </a:r>
            <a:r>
              <a:rPr lang="zh-CN" altLang="en-US" sz="1400" b="1">
                <a:solidFill>
                  <a:srgbClr val="C00000"/>
                </a:solidFill>
                <a:latin typeface="+mn-ea"/>
                <a:cs typeface="+mn-ea"/>
              </a:rPr>
              <a:t>日组在24周内的表现优于安慰剂组。</a:t>
            </a:r>
            <a:endParaRPr lang="zh-CN" altLang="en-US" sz="1400" b="1">
              <a:solidFill>
                <a:srgbClr val="C00000"/>
              </a:solidFill>
              <a:latin typeface="+mn-ea"/>
              <a:cs typeface="+mn-ea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6457950" y="4824095"/>
          <a:ext cx="5361305" cy="1637665"/>
        </p:xfrm>
        <a:graphic>
          <a:graphicData uri="http://schemas.openxmlformats.org/drawingml/2006/table">
            <a:tbl>
              <a:tblPr firstRow="1" firstCol="1" bandRow="1"/>
              <a:tblGrid>
                <a:gridCol w="765175"/>
                <a:gridCol w="375920"/>
                <a:gridCol w="628650"/>
                <a:gridCol w="369570"/>
                <a:gridCol w="389890"/>
                <a:gridCol w="851535"/>
                <a:gridCol w="473075"/>
                <a:gridCol w="433705"/>
                <a:gridCol w="647700"/>
                <a:gridCol w="426085"/>
              </a:tblGrid>
              <a:tr h="363220">
                <a:tc rowSpan="2"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8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分组</a:t>
                      </a:r>
                      <a:endParaRPr lang="zh-CN" altLang="en-US" sz="800" b="1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8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最终评估时间点</a:t>
                      </a:r>
                      <a:r>
                        <a:rPr lang="en-US" altLang="zh-CN" sz="8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SIB</a:t>
                      </a:r>
                      <a:r>
                        <a:rPr lang="zh-CN" altLang="en-US" sz="8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的</a:t>
                      </a:r>
                      <a:endParaRPr lang="zh-CN" altLang="en-US" sz="800" b="1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8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评分变化量</a:t>
                      </a:r>
                      <a:endParaRPr lang="zh-CN" altLang="en-US" sz="800" b="1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8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治疗结束终点</a:t>
                      </a:r>
                      <a:r>
                        <a:rPr lang="en-US" altLang="zh-CN" sz="8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CIBIC plus-J</a:t>
                      </a:r>
                      <a:r>
                        <a:rPr lang="zh-CN" altLang="en-US" sz="8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值</a:t>
                      </a:r>
                      <a:endParaRPr lang="zh-CN" altLang="en-US" sz="800" b="1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8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治疗结束终点</a:t>
                      </a:r>
                      <a:r>
                        <a:rPr lang="en-US" altLang="zh-CN" sz="8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ADCS-ADL19</a:t>
                      </a:r>
                      <a:r>
                        <a:rPr lang="zh-CN" altLang="en-US" sz="8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的得分变化量</a:t>
                      </a:r>
                      <a:endParaRPr lang="zh-CN" altLang="en-US" sz="800" b="1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2430">
                <a:tc vMerge="1"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8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N</a:t>
                      </a:r>
                      <a:endParaRPr lang="en-US" altLang="zh-CN" sz="800" b="1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8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较基线的变化量</a:t>
                      </a:r>
                      <a:endParaRPr lang="zh-CN" sz="800" b="1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8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变化量差</a:t>
                      </a:r>
                      <a:endParaRPr lang="zh-CN" sz="800" b="1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8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N</a:t>
                      </a:r>
                      <a:endParaRPr lang="en-US" altLang="zh-CN" sz="800" b="1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8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治疗结束终点（</a:t>
                      </a:r>
                      <a:r>
                        <a:rPr lang="en-US" altLang="zh-CN" sz="8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mean±SD）</a:t>
                      </a:r>
                      <a:endParaRPr lang="en-US" altLang="zh-CN" sz="800" b="1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8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平均</a:t>
                      </a:r>
                      <a:endParaRPr lang="zh-CN" altLang="en-US" sz="800" b="1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8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值差</a:t>
                      </a:r>
                      <a:endParaRPr lang="zh-CN" altLang="en-US" sz="800" b="1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8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N</a:t>
                      </a:r>
                      <a:endParaRPr lang="en-US" altLang="zh-CN" sz="800" b="1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zh-CN" altLang="en-US" sz="8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较基线变化量</a:t>
                      </a:r>
                      <a:endParaRPr lang="zh-CN" altLang="en-US" sz="800" b="1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8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变化</a:t>
                      </a:r>
                      <a:endParaRPr lang="zh-CN" altLang="en-US" sz="800" b="1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8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量差</a:t>
                      </a:r>
                      <a:endParaRPr lang="zh-CN" altLang="en-US" sz="800" b="1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625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8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盐酸美金刚</a:t>
                      </a:r>
                      <a:r>
                        <a:rPr lang="en-US" altLang="zh-CN" sz="8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20mg/</a:t>
                      </a:r>
                      <a:r>
                        <a:rPr lang="zh-CN" sz="8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日组</a:t>
                      </a:r>
                      <a:endParaRPr lang="zh-CN" sz="800" b="1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800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198</a:t>
                      </a:r>
                      <a:endParaRPr lang="en-US" altLang="zh-CN" sz="800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0.9±0.67</a:t>
                      </a:r>
                      <a:endParaRPr lang="en-US" altLang="zh-CN" sz="8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3.4</a:t>
                      </a:r>
                      <a:endParaRPr lang="en-US" altLang="zh-CN" sz="800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800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198</a:t>
                      </a:r>
                      <a:endParaRPr lang="en-US" altLang="zh-CN" sz="800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4.41±0.074</a:t>
                      </a:r>
                      <a:endParaRPr lang="en-US" altLang="zh-CN" sz="8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-0.25</a:t>
                      </a:r>
                      <a:endParaRPr lang="en-US" altLang="zh-CN" sz="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800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198</a:t>
                      </a:r>
                      <a:endParaRPr lang="en-US" altLang="zh-CN" sz="800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800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-2.0±0.50</a:t>
                      </a:r>
                      <a:endParaRPr lang="en-US" altLang="zh-CN" sz="800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800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1.4</a:t>
                      </a:r>
                      <a:endParaRPr lang="en-US" altLang="zh-CN" sz="800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8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安慰剂组</a:t>
                      </a:r>
                      <a:endParaRPr lang="zh-CN" sz="800" b="1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800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196</a:t>
                      </a:r>
                      <a:endParaRPr lang="en-US" altLang="zh-CN" sz="800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-2.5±0.69</a:t>
                      </a:r>
                      <a:endParaRPr lang="en-US" altLang="zh-CN" sz="8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-</a:t>
                      </a:r>
                      <a:endParaRPr lang="en-US" altLang="zh-CN" sz="800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800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196</a:t>
                      </a:r>
                      <a:endParaRPr lang="en-US" altLang="zh-CN" sz="800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4.66±0.075</a:t>
                      </a:r>
                      <a:endParaRPr lang="en-US" altLang="zh-CN" sz="8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endParaRPr lang="en-US" altLang="zh-CN" sz="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800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197</a:t>
                      </a:r>
                      <a:endParaRPr lang="en-US" altLang="zh-CN" sz="800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800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-3.4±0.51</a:t>
                      </a:r>
                      <a:endParaRPr lang="en-US" altLang="zh-CN" sz="800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800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endParaRPr lang="en-US" altLang="zh-CN" sz="800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414020" y="6570260"/>
            <a:ext cx="4064000" cy="245110"/>
          </a:xfrm>
          <a:prstGeom prst="rect">
            <a:avLst/>
          </a:prstGeom>
        </p:spPr>
        <p:txBody>
          <a:bodyPr>
            <a:spAutoFit/>
          </a:bodyPr>
          <a:p>
            <a:pPr algn="l"/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[</a:t>
            </a:r>
            <a:r>
              <a:rPr lang="en-US" altLang="zh-CN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]盐酸美金刚口崩片参比制剂说明书.</a:t>
            </a:r>
            <a:endParaRPr lang="zh-CN" altLang="en-US" sz="1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" name="矩形 36"/>
          <p:cNvSpPr/>
          <p:nvPr/>
        </p:nvSpPr>
        <p:spPr>
          <a:xfrm>
            <a:off x="947855" y="277377"/>
            <a:ext cx="449834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思源黑体 CN Normal" panose="020B0400000000000000" pitchFamily="34" charset="-122"/>
                <a:sym typeface="+mn-ea"/>
              </a:rPr>
              <a:t>有效性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cs typeface="思源黑体 CN Normal" panose="020B0400000000000000" pitchFamily="34" charset="-122"/>
                <a:sym typeface="+mn-ea"/>
              </a:rPr>
              <a:t>——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思源黑体 CN Normal" panose="020B0400000000000000" pitchFamily="34" charset="-122"/>
                <a:sym typeface="+mn-ea"/>
              </a:rPr>
              <a:t>与参比制剂生物等效</a:t>
            </a:r>
            <a:endParaRPr lang="zh-CN" altLang="en-US" sz="24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思源黑体 CN Normal" panose="020B0400000000000000" pitchFamily="34" charset="-122"/>
              <a:sym typeface="+mn-ea"/>
            </a:endParaRPr>
          </a:p>
        </p:txBody>
      </p:sp>
      <p:pic>
        <p:nvPicPr>
          <p:cNvPr id="126" name="图片 125" descr="恩瑞特LOGO-透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70565" y="122555"/>
            <a:ext cx="1042035" cy="75374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00100" y="1122045"/>
            <a:ext cx="10441940" cy="922020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n"/>
            </a:pP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本品与参比制剂（盐酸美金刚口崩片，商品名：</a:t>
            </a:r>
            <a:r>
              <a:rPr lang="en-US" altLang="zh-CN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M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emary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®，规格：20mg</a:t>
            </a:r>
            <a:r>
              <a:rPr lang="en-US" altLang="zh-CN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）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在</a:t>
            </a:r>
            <a:r>
              <a:rPr lang="zh-CN" altLang="en-US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空腹/餐后条件下均生物等效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7675" y="2306955"/>
            <a:ext cx="11326495" cy="1568450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本品上市前</a:t>
            </a:r>
            <a:r>
              <a:rPr lang="en-US" altLang="zh-CN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BE</a:t>
            </a:r>
            <a:r>
              <a: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试验采用随机、开放、单剂量、两序列、两周期、双交叉的试验设计，分别进行了空腹、餐后健康人体生物等效性试验，采用方差分析和90%置信区间法进行生物等效性评价。</a:t>
            </a:r>
            <a:endParaRPr lang="zh-CN" altLang="en-US" sz="1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结果表明：空腹、餐后本品与参比制剂的</a:t>
            </a:r>
            <a:r>
              <a:rPr lang="en-US" altLang="zh-CN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  <a:r>
              <a:rPr lang="en-US" altLang="zh-CN" sz="1600" baseline="-25000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max</a:t>
            </a:r>
            <a:r>
              <a:rPr lang="en-US" altLang="zh-CN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、AUC</a:t>
            </a:r>
            <a:r>
              <a:rPr lang="en-US" altLang="zh-CN" sz="1600" baseline="-25000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0-72h</a:t>
            </a:r>
            <a:r>
              <a: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的几何均值比90%置信区间均在80.00%至125.00%范围内，</a:t>
            </a:r>
            <a:r>
              <a:rPr lang="zh-CN" altLang="en-US" sz="16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符合生物等效性标准</a:t>
            </a:r>
            <a:r>
              <a: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1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9650" y="3890010"/>
            <a:ext cx="44367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空腹给药条件下美金刚的生物等效性统计结果（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BES）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175895" y="2242185"/>
            <a:ext cx="11802745" cy="404368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200" b="1" noProof="1">
              <a:solidFill>
                <a:srgbClr val="C00000"/>
              </a:solidFill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268210" y="3961765"/>
            <a:ext cx="38360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餐后给药条件下美金刚的生物等效性统计结果（BES）</a:t>
            </a:r>
            <a:endParaRPr lang="zh-CN" altLang="en-US" sz="12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11150" y="5878830"/>
            <a:ext cx="975423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>
                <a:latin typeface="+mn-ea"/>
                <a:cs typeface="+mn-ea"/>
              </a:rPr>
              <a:t>注：几何均值是采用最小二乘法进行计算的；</a:t>
            </a:r>
            <a:r>
              <a:rPr lang="en-US" altLang="zh-CN" sz="1000">
                <a:latin typeface="+mn-ea"/>
                <a:cs typeface="+mn-ea"/>
              </a:rPr>
              <a:t>N</a:t>
            </a:r>
            <a:r>
              <a:rPr lang="zh-CN" altLang="en-US" sz="1000">
                <a:latin typeface="+mn-ea"/>
                <a:cs typeface="+mn-ea"/>
              </a:rPr>
              <a:t>指的是纳入</a:t>
            </a:r>
            <a:r>
              <a:rPr lang="en-US" altLang="zh-CN" sz="1000">
                <a:latin typeface="+mn-ea"/>
                <a:cs typeface="+mn-ea"/>
              </a:rPr>
              <a:t>BES</a:t>
            </a:r>
            <a:r>
              <a:rPr lang="zh-CN" altLang="en-US" sz="1000">
                <a:latin typeface="+mn-ea"/>
                <a:cs typeface="+mn-ea"/>
              </a:rPr>
              <a:t>的受试者总例数；</a:t>
            </a:r>
            <a:r>
              <a:rPr lang="en-US" altLang="zh-CN" sz="1000">
                <a:latin typeface="+mn-ea"/>
                <a:cs typeface="+mn-ea"/>
              </a:rPr>
              <a:t>n</a:t>
            </a:r>
            <a:r>
              <a:rPr lang="zh-CN" altLang="en-US" sz="1000">
                <a:latin typeface="+mn-ea"/>
                <a:cs typeface="+mn-ea"/>
              </a:rPr>
              <a:t>指的是实际纳入</a:t>
            </a:r>
            <a:r>
              <a:rPr lang="en-US" altLang="zh-CN" sz="1000">
                <a:latin typeface="+mn-ea"/>
                <a:cs typeface="+mn-ea"/>
              </a:rPr>
              <a:t>BES</a:t>
            </a:r>
            <a:r>
              <a:rPr lang="zh-CN" altLang="en-US" sz="1000">
                <a:latin typeface="+mn-ea"/>
                <a:cs typeface="+mn-ea"/>
              </a:rPr>
              <a:t>的药动学参数个数。</a:t>
            </a:r>
            <a:endParaRPr lang="zh-CN" altLang="en-US" sz="1000">
              <a:latin typeface="+mn-ea"/>
              <a:cs typeface="+mn-ea"/>
            </a:endParaRPr>
          </a:p>
        </p:txBody>
      </p:sp>
      <p:graphicFrame>
        <p:nvGraphicFramePr>
          <p:cNvPr id="6" name="表格 5"/>
          <p:cNvGraphicFramePr/>
          <p:nvPr/>
        </p:nvGraphicFramePr>
        <p:xfrm>
          <a:off x="311150" y="4271645"/>
          <a:ext cx="5784850" cy="1350010"/>
        </p:xfrm>
        <a:graphic>
          <a:graphicData uri="http://schemas.openxmlformats.org/drawingml/2006/table">
            <a:tbl>
              <a:tblPr/>
              <a:tblGrid>
                <a:gridCol w="397510"/>
                <a:gridCol w="396875"/>
                <a:gridCol w="398145"/>
                <a:gridCol w="397510"/>
                <a:gridCol w="397510"/>
                <a:gridCol w="396875"/>
                <a:gridCol w="397510"/>
                <a:gridCol w="397510"/>
                <a:gridCol w="397510"/>
                <a:gridCol w="617855"/>
                <a:gridCol w="397510"/>
                <a:gridCol w="398145"/>
                <a:gridCol w="396875"/>
                <a:gridCol w="397510"/>
              </a:tblGrid>
              <a:tr h="723265">
                <a:tc>
                  <a:txBody>
                    <a:bodyPr/>
                    <a:p>
                      <a:pPr algn="ctr" fontAlgn="ctr"/>
                      <a:r>
                        <a:rPr lang="zh-CN" altLang="en-US" sz="800" b="1" i="0">
                          <a:solidFill>
                            <a:srgbClr val="000000"/>
                          </a:solidFill>
                          <a:latin typeface="+mn-ea"/>
                        </a:rPr>
                        <a:t>药动学参数</a:t>
                      </a:r>
                      <a:endParaRPr lang="zh-CN" altLang="en-US" sz="800" b="1" i="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1" i="0">
                          <a:solidFill>
                            <a:srgbClr val="000000"/>
                          </a:solidFill>
                          <a:latin typeface="+mn-ea"/>
                        </a:rPr>
                        <a:t>单位</a:t>
                      </a:r>
                      <a:endParaRPr lang="zh-CN" altLang="en-US" sz="800" b="1" i="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1" i="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受试制剂例数（</a:t>
                      </a:r>
                      <a:r>
                        <a:rPr lang="en-US" altLang="zh-CN" sz="800" b="1" i="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N,n</a:t>
                      </a:r>
                      <a:r>
                        <a:rPr lang="zh-CN" altLang="en-US" sz="800" b="1" i="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）</a:t>
                      </a:r>
                      <a:endParaRPr lang="zh-CN" altLang="en-US" sz="800" b="1" i="0">
                        <a:solidFill>
                          <a:srgbClr val="000000"/>
                        </a:solidFill>
                        <a:latin typeface="+mn-ea"/>
                        <a:cs typeface="+mn-ea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1" i="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参比制剂例数（</a:t>
                      </a:r>
                      <a:r>
                        <a:rPr lang="en-US" altLang="zh-CN" sz="800" b="1" i="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N,n</a:t>
                      </a:r>
                      <a:r>
                        <a:rPr lang="zh-CN" altLang="en-US" sz="800" b="1" i="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）</a:t>
                      </a:r>
                      <a:endParaRPr lang="zh-CN" altLang="en-US" sz="800" b="1" i="0">
                        <a:solidFill>
                          <a:srgbClr val="000000"/>
                        </a:solidFill>
                        <a:latin typeface="+mn-ea"/>
                        <a:cs typeface="+mn-ea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1" i="0">
                          <a:solidFill>
                            <a:srgbClr val="000000"/>
                          </a:solidFill>
                          <a:latin typeface="+mn-ea"/>
                        </a:rPr>
                        <a:t>参比制剂几何均值</a:t>
                      </a:r>
                      <a:endParaRPr lang="zh-CN" altLang="en-US" sz="800" b="1" i="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1" i="0">
                          <a:solidFill>
                            <a:srgbClr val="000000"/>
                          </a:solidFill>
                          <a:latin typeface="+mn-ea"/>
                        </a:rPr>
                        <a:t>受试制剂几何均值</a:t>
                      </a:r>
                      <a:endParaRPr lang="zh-CN" altLang="en-US" sz="800" b="1" i="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1" i="0">
                          <a:solidFill>
                            <a:srgbClr val="000000"/>
                          </a:solidFill>
                          <a:latin typeface="+mn-ea"/>
                        </a:rPr>
                        <a:t>自由度</a:t>
                      </a:r>
                      <a:endParaRPr lang="zh-CN" altLang="en-US" sz="800" b="1" i="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1" i="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几何均值比（</a:t>
                      </a:r>
                      <a:r>
                        <a:rPr lang="en-US" altLang="zh-CN" sz="800" b="1" i="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%</a:t>
                      </a:r>
                      <a:r>
                        <a:rPr lang="zh-CN" altLang="en-US" sz="800" b="1" i="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）</a:t>
                      </a:r>
                      <a:endParaRPr lang="zh-CN" altLang="en-US" sz="800" b="1" i="0">
                        <a:solidFill>
                          <a:srgbClr val="000000"/>
                        </a:solidFill>
                        <a:latin typeface="+mn-ea"/>
                        <a:cs typeface="+mn-ea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1" i="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个体内变异系数（</a:t>
                      </a:r>
                      <a:r>
                        <a:rPr lang="en-US" altLang="zh-CN" sz="800" b="1" i="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%</a:t>
                      </a:r>
                      <a:r>
                        <a:rPr lang="zh-CN" altLang="en-US" sz="800" b="1" i="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）</a:t>
                      </a:r>
                      <a:endParaRPr lang="zh-CN" altLang="en-US" sz="800" b="1" i="0">
                        <a:solidFill>
                          <a:srgbClr val="000000"/>
                        </a:solidFill>
                        <a:latin typeface="+mn-ea"/>
                        <a:cs typeface="+mn-ea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1" i="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90%</a:t>
                      </a:r>
                      <a:r>
                        <a:rPr lang="zh-CN" altLang="en-US" sz="800" b="1" i="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置信区间</a:t>
                      </a:r>
                      <a:endParaRPr lang="zh-CN" altLang="en-US" sz="800" b="1" i="0">
                        <a:solidFill>
                          <a:srgbClr val="000000"/>
                        </a:solidFill>
                        <a:latin typeface="+mn-ea"/>
                        <a:cs typeface="+mn-ea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1" i="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90%</a:t>
                      </a:r>
                      <a:r>
                        <a:rPr lang="zh-CN" altLang="en-US" sz="800" b="1" i="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置信下限</a:t>
                      </a:r>
                      <a:r>
                        <a:rPr lang="en-US" altLang="zh-CN" sz="800" b="1" i="1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P</a:t>
                      </a:r>
                      <a:r>
                        <a:rPr lang="zh-CN" altLang="en-US" sz="800" b="1" i="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值</a:t>
                      </a:r>
                      <a:endParaRPr lang="zh-CN" altLang="en-US" sz="800" b="1" i="0">
                        <a:solidFill>
                          <a:srgbClr val="000000"/>
                        </a:solidFill>
                        <a:latin typeface="+mn-ea"/>
                        <a:cs typeface="+mn-ea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1" i="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90%</a:t>
                      </a:r>
                      <a:r>
                        <a:rPr lang="zh-CN" altLang="en-US" sz="800" b="1" i="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置信上限</a:t>
                      </a:r>
                      <a:r>
                        <a:rPr lang="en-US" altLang="zh-CN" sz="800" b="1" i="1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P</a:t>
                      </a:r>
                      <a:r>
                        <a:rPr lang="zh-CN" altLang="en-US" sz="800" b="1" i="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值</a:t>
                      </a:r>
                      <a:endParaRPr lang="zh-CN" altLang="en-US" sz="800" b="1" i="0">
                        <a:solidFill>
                          <a:srgbClr val="000000"/>
                        </a:solidFill>
                        <a:latin typeface="+mn-ea"/>
                        <a:cs typeface="+mn-ea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1" i="0">
                          <a:solidFill>
                            <a:srgbClr val="000000"/>
                          </a:solidFill>
                          <a:latin typeface="+mn-ea"/>
                        </a:rPr>
                        <a:t>把握度</a:t>
                      </a:r>
                      <a:endParaRPr lang="zh-CN" altLang="en-US" sz="800" b="1" i="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1" i="0">
                          <a:solidFill>
                            <a:srgbClr val="C00000"/>
                          </a:solidFill>
                          <a:latin typeface="+mn-ea"/>
                        </a:rPr>
                        <a:t>结论</a:t>
                      </a:r>
                      <a:endParaRPr lang="zh-CN" altLang="en-US" sz="800" b="1" i="0">
                        <a:solidFill>
                          <a:srgbClr val="C00000"/>
                        </a:solidFill>
                        <a:latin typeface="+mn-ea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3055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+mn-ea"/>
                        </a:rPr>
                        <a:t>C</a:t>
                      </a:r>
                      <a:r>
                        <a:rPr lang="en-US" altLang="zh-CN" sz="800" b="0" i="0" baseline="-25000">
                          <a:solidFill>
                            <a:srgbClr val="000000"/>
                          </a:solidFill>
                          <a:latin typeface="+mn-ea"/>
                        </a:rPr>
                        <a:t>max</a:t>
                      </a:r>
                      <a:endParaRPr lang="en-US" altLang="zh-CN" sz="800" b="0" i="0" baseline="-2500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+mn-ea"/>
                        </a:rPr>
                        <a:t>ng/mL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+mn-ea"/>
                        </a:rPr>
                        <a:t>23,23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+mn-ea"/>
                        </a:rPr>
                        <a:t>24,24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+mn-ea"/>
                        </a:rPr>
                        <a:t>31.32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+mn-ea"/>
                        </a:rPr>
                        <a:t>31.79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+mn-ea"/>
                        </a:rPr>
                        <a:t>21.45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+mn-ea"/>
                        </a:rPr>
                        <a:t>101.50 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+mn-ea"/>
                        </a:rPr>
                        <a:t>8.7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+mn-ea"/>
                        </a:rPr>
                        <a:t>97.12-106.07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+mn-ea"/>
                        </a:rPr>
                        <a:t>&lt;0.001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+mn-ea"/>
                        </a:rPr>
                        <a:t>&lt;0.001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+mn-ea"/>
                        </a:rPr>
                        <a:t>&gt;0.9999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1" i="0">
                          <a:solidFill>
                            <a:srgbClr val="C00000"/>
                          </a:solidFill>
                          <a:latin typeface="+mn-ea"/>
                        </a:rPr>
                        <a:t>等效</a:t>
                      </a:r>
                      <a:endParaRPr lang="zh-CN" altLang="en-US" sz="800" b="1" i="0">
                        <a:solidFill>
                          <a:srgbClr val="C00000"/>
                        </a:solidFill>
                        <a:latin typeface="+mn-ea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3690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+mn-ea"/>
                        </a:rPr>
                        <a:t>AUC</a:t>
                      </a:r>
                      <a:r>
                        <a:rPr lang="en-US" altLang="zh-CN" sz="800" b="0" i="0" baseline="-25000">
                          <a:solidFill>
                            <a:srgbClr val="000000"/>
                          </a:solidFill>
                          <a:latin typeface="+mn-ea"/>
                        </a:rPr>
                        <a:t>0-72h</a:t>
                      </a:r>
                      <a:endParaRPr lang="en-US" altLang="zh-CN" sz="800" b="0" i="0" baseline="-2500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+mn-ea"/>
                        </a:rPr>
                        <a:t>h*ng/mL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+mn-ea"/>
                        </a:rPr>
                        <a:t>23,23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+mn-ea"/>
                        </a:rPr>
                        <a:t>24,24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+mn-ea"/>
                        </a:rPr>
                        <a:t>1463.65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+mn-ea"/>
                        </a:rPr>
                        <a:t>1458.43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+mn-ea"/>
                        </a:rPr>
                        <a:t>21.25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+mn-ea"/>
                        </a:rPr>
                        <a:t>99.64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+mn-ea"/>
                        </a:rPr>
                        <a:t>4.6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+mn-ea"/>
                        </a:rPr>
                        <a:t>97.37-101.97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+mn-ea"/>
                        </a:rPr>
                        <a:t>&lt;0.001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+mn-ea"/>
                        </a:rPr>
                        <a:t>&lt;0.001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+mn-ea"/>
                        </a:rPr>
                        <a:t>&gt;0.9999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1" i="0">
                          <a:solidFill>
                            <a:srgbClr val="C00000"/>
                          </a:solidFill>
                          <a:latin typeface="+mn-ea"/>
                        </a:rPr>
                        <a:t>等效</a:t>
                      </a:r>
                      <a:endParaRPr lang="zh-CN" altLang="en-US" sz="800" b="1" i="0">
                        <a:solidFill>
                          <a:srgbClr val="C00000"/>
                        </a:solidFill>
                        <a:latin typeface="+mn-ea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/>
        </p:nvGraphicFramePr>
        <p:xfrm>
          <a:off x="6406515" y="4258310"/>
          <a:ext cx="5424170" cy="1363345"/>
        </p:xfrm>
        <a:graphic>
          <a:graphicData uri="http://schemas.openxmlformats.org/drawingml/2006/table">
            <a:tbl>
              <a:tblPr/>
              <a:tblGrid>
                <a:gridCol w="372110"/>
                <a:gridCol w="373380"/>
                <a:gridCol w="372745"/>
                <a:gridCol w="372745"/>
                <a:gridCol w="372110"/>
                <a:gridCol w="373380"/>
                <a:gridCol w="372110"/>
                <a:gridCol w="372110"/>
                <a:gridCol w="372745"/>
                <a:gridCol w="579755"/>
                <a:gridCol w="372745"/>
                <a:gridCol w="372745"/>
                <a:gridCol w="373380"/>
                <a:gridCol w="372110"/>
              </a:tblGrid>
              <a:tr h="730250">
                <a:tc>
                  <a:txBody>
                    <a:bodyPr/>
                    <a:p>
                      <a:pPr algn="ctr" fontAlgn="ctr"/>
                      <a:r>
                        <a:rPr lang="zh-CN" altLang="en-US" sz="800" b="1" i="0">
                          <a:solidFill>
                            <a:srgbClr val="000000"/>
                          </a:solidFill>
                          <a:latin typeface="+mn-ea"/>
                        </a:rPr>
                        <a:t>药动学参数</a:t>
                      </a:r>
                      <a:endParaRPr lang="zh-CN" altLang="en-US" sz="800" b="1" i="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1" i="0">
                          <a:solidFill>
                            <a:srgbClr val="000000"/>
                          </a:solidFill>
                          <a:latin typeface="+mn-ea"/>
                        </a:rPr>
                        <a:t>单位</a:t>
                      </a:r>
                      <a:endParaRPr lang="zh-CN" altLang="en-US" sz="800" b="1" i="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1" i="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受试制剂例数（</a:t>
                      </a:r>
                      <a:r>
                        <a:rPr lang="en-US" altLang="zh-CN" sz="800" b="1" i="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N,n</a:t>
                      </a:r>
                      <a:r>
                        <a:rPr lang="zh-CN" altLang="en-US" sz="800" b="1" i="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）</a:t>
                      </a:r>
                      <a:endParaRPr lang="zh-CN" altLang="en-US" sz="800" b="1" i="0">
                        <a:solidFill>
                          <a:srgbClr val="000000"/>
                        </a:solidFill>
                        <a:latin typeface="+mn-ea"/>
                        <a:cs typeface="+mn-ea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1" i="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参比制剂例数（</a:t>
                      </a:r>
                      <a:r>
                        <a:rPr lang="en-US" altLang="zh-CN" sz="800" b="1" i="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N,n</a:t>
                      </a:r>
                      <a:r>
                        <a:rPr lang="zh-CN" altLang="en-US" sz="800" b="1" i="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）</a:t>
                      </a:r>
                      <a:endParaRPr lang="zh-CN" altLang="en-US" sz="800" b="1" i="0">
                        <a:solidFill>
                          <a:srgbClr val="000000"/>
                        </a:solidFill>
                        <a:latin typeface="+mn-ea"/>
                        <a:cs typeface="+mn-ea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1" i="0">
                          <a:solidFill>
                            <a:srgbClr val="000000"/>
                          </a:solidFill>
                          <a:latin typeface="+mn-ea"/>
                        </a:rPr>
                        <a:t>参比制剂几何均值</a:t>
                      </a:r>
                      <a:endParaRPr lang="zh-CN" altLang="en-US" sz="800" b="1" i="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1" i="0">
                          <a:solidFill>
                            <a:srgbClr val="000000"/>
                          </a:solidFill>
                          <a:latin typeface="+mn-ea"/>
                        </a:rPr>
                        <a:t>受试制剂几何均值</a:t>
                      </a:r>
                      <a:endParaRPr lang="zh-CN" altLang="en-US" sz="800" b="1" i="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1" i="0">
                          <a:solidFill>
                            <a:srgbClr val="000000"/>
                          </a:solidFill>
                          <a:latin typeface="+mn-ea"/>
                        </a:rPr>
                        <a:t>自由度</a:t>
                      </a:r>
                      <a:endParaRPr lang="zh-CN" altLang="en-US" sz="800" b="1" i="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1" i="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几何均值比（</a:t>
                      </a:r>
                      <a:r>
                        <a:rPr lang="en-US" altLang="zh-CN" sz="800" b="1" i="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%</a:t>
                      </a:r>
                      <a:r>
                        <a:rPr lang="zh-CN" altLang="en-US" sz="800" b="1" i="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）</a:t>
                      </a:r>
                      <a:endParaRPr lang="zh-CN" altLang="en-US" sz="800" b="1" i="0">
                        <a:solidFill>
                          <a:srgbClr val="000000"/>
                        </a:solidFill>
                        <a:latin typeface="+mn-ea"/>
                        <a:cs typeface="+mn-ea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1" i="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个体内变异系数（</a:t>
                      </a:r>
                      <a:r>
                        <a:rPr lang="en-US" altLang="zh-CN" sz="800" b="1" i="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%</a:t>
                      </a:r>
                      <a:r>
                        <a:rPr lang="zh-CN" altLang="en-US" sz="800" b="1" i="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）</a:t>
                      </a:r>
                      <a:endParaRPr lang="zh-CN" altLang="en-US" sz="800" b="1" i="0">
                        <a:solidFill>
                          <a:srgbClr val="000000"/>
                        </a:solidFill>
                        <a:latin typeface="+mn-ea"/>
                        <a:cs typeface="+mn-ea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1" i="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90%</a:t>
                      </a:r>
                      <a:r>
                        <a:rPr lang="zh-CN" altLang="en-US" sz="800" b="1" i="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置信区间</a:t>
                      </a:r>
                      <a:endParaRPr lang="zh-CN" altLang="en-US" sz="800" b="1" i="0">
                        <a:solidFill>
                          <a:srgbClr val="000000"/>
                        </a:solidFill>
                        <a:latin typeface="+mn-ea"/>
                        <a:cs typeface="+mn-ea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1" i="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90%</a:t>
                      </a:r>
                      <a:r>
                        <a:rPr lang="zh-CN" altLang="en-US" sz="800" b="1" i="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置信下限</a:t>
                      </a:r>
                      <a:r>
                        <a:rPr lang="en-US" altLang="zh-CN" sz="800" b="1" i="1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P</a:t>
                      </a:r>
                      <a:r>
                        <a:rPr lang="zh-CN" altLang="en-US" sz="800" b="1" i="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值</a:t>
                      </a:r>
                      <a:endParaRPr lang="zh-CN" altLang="en-US" sz="800" b="1" i="0">
                        <a:solidFill>
                          <a:srgbClr val="000000"/>
                        </a:solidFill>
                        <a:latin typeface="+mn-ea"/>
                        <a:cs typeface="+mn-ea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1" i="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90%</a:t>
                      </a:r>
                      <a:r>
                        <a:rPr lang="zh-CN" altLang="en-US" sz="800" b="1" i="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置信上限</a:t>
                      </a:r>
                      <a:r>
                        <a:rPr lang="en-US" altLang="zh-CN" sz="800" b="1" i="1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P</a:t>
                      </a:r>
                      <a:r>
                        <a:rPr lang="zh-CN" altLang="en-US" sz="800" b="1" i="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值</a:t>
                      </a:r>
                      <a:endParaRPr lang="zh-CN" altLang="en-US" sz="800" b="1" i="0">
                        <a:solidFill>
                          <a:srgbClr val="000000"/>
                        </a:solidFill>
                        <a:latin typeface="+mn-ea"/>
                        <a:cs typeface="+mn-ea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1" i="0">
                          <a:solidFill>
                            <a:srgbClr val="000000"/>
                          </a:solidFill>
                          <a:latin typeface="+mn-ea"/>
                        </a:rPr>
                        <a:t>把握度</a:t>
                      </a:r>
                      <a:endParaRPr lang="zh-CN" altLang="en-US" sz="800" b="1" i="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1" i="0">
                          <a:solidFill>
                            <a:srgbClr val="C00000"/>
                          </a:solidFill>
                          <a:latin typeface="+mn-ea"/>
                        </a:rPr>
                        <a:t>结论</a:t>
                      </a:r>
                      <a:endParaRPr lang="zh-CN" altLang="en-US" sz="800" b="1" i="0">
                        <a:solidFill>
                          <a:srgbClr val="C00000"/>
                        </a:solidFill>
                        <a:latin typeface="+mn-ea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6865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+mn-ea"/>
                        </a:rPr>
                        <a:t>C</a:t>
                      </a:r>
                      <a:r>
                        <a:rPr lang="en-US" altLang="zh-CN" sz="800" b="0" i="0" baseline="-25000">
                          <a:solidFill>
                            <a:srgbClr val="000000"/>
                          </a:solidFill>
                          <a:latin typeface="+mn-ea"/>
                        </a:rPr>
                        <a:t>max</a:t>
                      </a:r>
                      <a:endParaRPr lang="en-US" altLang="zh-CN" sz="800" b="0" i="0" baseline="-2500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+mn-ea"/>
                        </a:rPr>
                        <a:t>ng/mL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+mn-ea"/>
                        </a:rPr>
                        <a:t>24,24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+mn-ea"/>
                        </a:rPr>
                        <a:t>24,24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+mn-ea"/>
                        </a:rPr>
                        <a:t>32.15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+mn-ea"/>
                        </a:rPr>
                        <a:t>30.80 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+mn-ea"/>
                        </a:rPr>
                        <a:t>22.00 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+mn-ea"/>
                        </a:rPr>
                        <a:t>95.78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+mn-ea"/>
                        </a:rPr>
                        <a:t>9.8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+mn-ea"/>
                        </a:rPr>
                        <a:t>91.26-100.52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+mn-ea"/>
                        </a:rPr>
                        <a:t>&lt;0.001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+mn-ea"/>
                        </a:rPr>
                        <a:t>&lt;0.001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+mn-ea"/>
                        </a:rPr>
                        <a:t>&gt;0.9999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1" i="0">
                          <a:solidFill>
                            <a:srgbClr val="C00000"/>
                          </a:solidFill>
                          <a:latin typeface="+mn-ea"/>
                        </a:rPr>
                        <a:t>等效</a:t>
                      </a:r>
                      <a:endParaRPr lang="zh-CN" altLang="en-US" sz="800" b="1" i="0">
                        <a:solidFill>
                          <a:srgbClr val="C00000"/>
                        </a:solidFill>
                        <a:latin typeface="+mn-ea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6230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+mn-ea"/>
                        </a:rPr>
                        <a:t>AUC</a:t>
                      </a:r>
                      <a:r>
                        <a:rPr lang="en-US" altLang="zh-CN" sz="800" b="0" i="0" baseline="-25000">
                          <a:solidFill>
                            <a:srgbClr val="000000"/>
                          </a:solidFill>
                          <a:latin typeface="+mn-ea"/>
                        </a:rPr>
                        <a:t>0-72h</a:t>
                      </a:r>
                      <a:endParaRPr lang="en-US" altLang="zh-CN" sz="800" b="0" i="0" baseline="-2500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+mn-ea"/>
                        </a:rPr>
                        <a:t>h*ng/mL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+mn-ea"/>
                        </a:rPr>
                        <a:t>24,24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+mn-ea"/>
                        </a:rPr>
                        <a:t>23,23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+mn-ea"/>
                        </a:rPr>
                        <a:t>1404.01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+mn-ea"/>
                        </a:rPr>
                        <a:t>1367.7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+mn-ea"/>
                        </a:rPr>
                        <a:t>21.08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+mn-ea"/>
                        </a:rPr>
                        <a:t>97.41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+mn-ea"/>
                        </a:rPr>
                        <a:t>4.6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+mn-ea"/>
                        </a:rPr>
                        <a:t>95.16-99.72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+mn-ea"/>
                        </a:rPr>
                        <a:t>&lt;0.001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+mn-ea"/>
                        </a:rPr>
                        <a:t>&lt;0.001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+mn-ea"/>
                        </a:rPr>
                        <a:t>&gt;0.9999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1" i="0">
                          <a:solidFill>
                            <a:srgbClr val="C00000"/>
                          </a:solidFill>
                          <a:latin typeface="+mn-ea"/>
                        </a:rPr>
                        <a:t>等效</a:t>
                      </a:r>
                      <a:endParaRPr lang="zh-CN" altLang="en-US" sz="800" b="1" i="0">
                        <a:solidFill>
                          <a:srgbClr val="C00000"/>
                        </a:solidFill>
                        <a:latin typeface="+mn-ea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6" name="图片 125" descr="恩瑞特LOGO-透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70565" y="122555"/>
            <a:ext cx="1042035" cy="75374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001195" y="299602"/>
            <a:ext cx="5412740" cy="460375"/>
          </a:xfrm>
          <a:prstGeom prst="rect">
            <a:avLst/>
          </a:prstGeom>
        </p:spPr>
        <p:txBody>
          <a:bodyPr wrap="none">
            <a:spAutoFit/>
          </a:bodyPr>
          <a:p>
            <a:pPr algn="l"/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思源黑体 CN Normal" panose="020B0400000000000000" pitchFamily="34" charset="-122"/>
              </a:rPr>
              <a:t>有效性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cs typeface="思源黑体 CN Normal" panose="020B0400000000000000" pitchFamily="34" charset="-122"/>
              </a:rPr>
              <a:t>——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思源黑体 CN Normal" panose="020B0400000000000000" pitchFamily="34" charset="-122"/>
              </a:rPr>
              <a:t>权威指南推荐一线治疗用药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cs typeface="思源黑体 CN Normal" panose="020B0400000000000000" pitchFamily="3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554355" y="1677670"/>
            <a:ext cx="4856480" cy="337185"/>
          </a:xfrm>
          <a:prstGeom prst="rect">
            <a:avLst/>
          </a:prstGeom>
          <a:solidFill>
            <a:srgbClr val="429EE1"/>
          </a:solidFill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中国阿尔兹海默病痴呆诊疗指南（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2020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年）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554355" y="2827020"/>
            <a:ext cx="4856480" cy="398780"/>
          </a:xfrm>
          <a:prstGeom prst="rect">
            <a:avLst/>
          </a:prstGeom>
          <a:solidFill>
            <a:srgbClr val="429EE1"/>
          </a:solidFill>
        </p:spPr>
        <p:txBody>
          <a:bodyPr wrap="square" rtlCol="0">
            <a:spAutoFit/>
          </a:bodyPr>
          <a:p>
            <a:pPr algn="ctr">
              <a:lnSpc>
                <a:spcPct val="125000"/>
              </a:lnSpc>
            </a:pPr>
            <a:r>
              <a:rPr lang="zh-CN" sz="16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阿尔茨海默病药物治疗指南（2025）</a:t>
            </a:r>
            <a:endParaRPr kumimoji="0" lang="zh-CN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6313805" y="1563370"/>
            <a:ext cx="5665470" cy="786765"/>
          </a:xfrm>
          <a:prstGeom prst="rect">
            <a:avLst/>
          </a:prstGeom>
          <a:ln w="38100" cmpd="sng">
            <a:noFill/>
            <a:prstDash val="sysDot"/>
          </a:ln>
        </p:spPr>
        <p:txBody>
          <a:bodyPr>
            <a:noAutofit/>
          </a:bodyPr>
          <a:p>
            <a:pPr indent="0" algn="l" fontAlgn="auto">
              <a:lnSpc>
                <a:spcPct val="150000"/>
              </a:lnSpc>
            </a:pPr>
            <a:r>
              <a:rPr lang="zh-CN" altLang="en-US" sz="1700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</a:rPr>
              <a:t>美金刚</a:t>
            </a:r>
            <a:r>
              <a:rPr lang="zh-CN" altLang="en-US" sz="1700">
                <a:latin typeface="Arial" panose="020B0604020202020204" pitchFamily="34" charset="0"/>
                <a:ea typeface="微软雅黑" panose="020B0503020204020204" charset="-122"/>
              </a:rPr>
              <a:t>联合胆碱酯酶抑制剂治疗中重度</a:t>
            </a:r>
            <a:r>
              <a:rPr lang="en-US" altLang="zh-CN" sz="1700">
                <a:latin typeface="Arial" panose="020B0604020202020204" pitchFamily="34" charset="0"/>
                <a:ea typeface="微软雅黑" panose="020B0503020204020204" charset="-122"/>
              </a:rPr>
              <a:t>AD</a:t>
            </a:r>
            <a:r>
              <a:rPr lang="zh-CN" altLang="en-US" sz="1700">
                <a:latin typeface="Arial" panose="020B0604020202020204" pitchFamily="34" charset="0"/>
                <a:ea typeface="微软雅黑" panose="020B0503020204020204" charset="-122"/>
              </a:rPr>
              <a:t>痴呆的认知、总体、行为有协同效应（</a:t>
            </a:r>
            <a:r>
              <a:rPr lang="en-US" altLang="zh-CN" sz="1700">
                <a:latin typeface="Arial" panose="020B0604020202020204" pitchFamily="34" charset="0"/>
                <a:ea typeface="微软雅黑" panose="020B0503020204020204" charset="-122"/>
              </a:rPr>
              <a:t>A</a:t>
            </a:r>
            <a:r>
              <a:rPr lang="zh-CN" altLang="en-US" sz="1700">
                <a:latin typeface="Arial" panose="020B0604020202020204" pitchFamily="34" charset="0"/>
                <a:ea typeface="微软雅黑" panose="020B0503020204020204" charset="-122"/>
              </a:rPr>
              <a:t>）。</a:t>
            </a:r>
            <a:endParaRPr lang="en-US" altLang="zh-CN" sz="17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4" name="图片 3" descr="箭头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94985" y="1563370"/>
            <a:ext cx="566420" cy="5664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974090" y="2052320"/>
            <a:ext cx="4139565" cy="711200"/>
          </a:xfrm>
          <a:prstGeom prst="rect">
            <a:avLst/>
          </a:prstGeom>
        </p:spPr>
      </p:pic>
      <p:pic>
        <p:nvPicPr>
          <p:cNvPr id="7" name="图片 6" descr="箭头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94985" y="2683510"/>
            <a:ext cx="566420" cy="566420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11"/>
            </p:custDataLst>
          </p:nvPr>
        </p:nvSpPr>
        <p:spPr>
          <a:xfrm>
            <a:off x="6324600" y="2652395"/>
            <a:ext cx="5656580" cy="1428750"/>
          </a:xfrm>
          <a:prstGeom prst="rect">
            <a:avLst/>
          </a:prstGeom>
          <a:ln w="38100" cmpd="sng">
            <a:noFill/>
            <a:prstDash val="sysDot"/>
          </a:ln>
        </p:spPr>
        <p:txBody>
          <a:bodyPr>
            <a:noAutofit/>
          </a:bodyPr>
          <a:p>
            <a:pPr algn="just">
              <a:lnSpc>
                <a:spcPct val="125000"/>
              </a:lnSpc>
            </a:pPr>
            <a:r>
              <a:rPr lang="en-US" altLang="zh-CN" sz="17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1.</a:t>
            </a:r>
            <a:r>
              <a:rPr lang="zh-CN" altLang="en-US" sz="17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明确诊断的中重度</a:t>
            </a:r>
            <a:r>
              <a:rPr lang="en-US" altLang="zh-CN" sz="17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AD </a:t>
            </a:r>
            <a:r>
              <a:rPr lang="zh-CN" altLang="en-US" sz="17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患者可以选用</a:t>
            </a:r>
            <a:r>
              <a:rPr lang="zh-CN" altLang="en-US" sz="17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美金刚</a:t>
            </a:r>
            <a:r>
              <a:rPr lang="zh-CN" altLang="en-US" sz="17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（</a:t>
            </a:r>
            <a:r>
              <a:rPr lang="en-US" altLang="zh-CN" sz="17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A </a:t>
            </a:r>
            <a:r>
              <a:rPr lang="zh-CN" altLang="en-US" sz="17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级证据，</a:t>
            </a:r>
            <a:r>
              <a:rPr lang="en-US" altLang="zh-CN" sz="17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I </a:t>
            </a:r>
            <a:r>
              <a:rPr lang="zh-CN" altLang="en-US" sz="17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级推荐</a:t>
            </a:r>
            <a:r>
              <a:rPr lang="zh-CN" altLang="en-US" sz="17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r>
              <a:rPr lang="en-US" altLang="zh-CN" sz="17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2.</a:t>
            </a:r>
            <a:r>
              <a:rPr lang="zh-CN" altLang="en-US" sz="17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对出现明显精神行为症状的重度</a:t>
            </a:r>
            <a:r>
              <a:rPr lang="en-US" altLang="zh-CN" sz="17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AD </a:t>
            </a:r>
            <a:r>
              <a:rPr lang="zh-CN" altLang="en-US" sz="17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患者，尤其推荐</a:t>
            </a:r>
            <a:r>
              <a:rPr lang="en-US" altLang="zh-CN" sz="17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ChEI</a:t>
            </a:r>
            <a:r>
              <a:rPr lang="zh-CN" altLang="en-US" sz="17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与美金刚联合使用（</a:t>
            </a:r>
            <a:r>
              <a:rPr lang="en-US" altLang="zh-CN" sz="17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A </a:t>
            </a:r>
            <a:r>
              <a:rPr lang="zh-CN" altLang="en-US" sz="17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级证据，</a:t>
            </a:r>
            <a:r>
              <a:rPr lang="en-US" altLang="zh-CN" sz="17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I </a:t>
            </a:r>
            <a:r>
              <a:rPr lang="zh-CN" altLang="en-US" sz="17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级推荐）</a:t>
            </a:r>
            <a:endParaRPr lang="zh-CN" altLang="en-US" sz="17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12"/>
            </p:custDataLst>
          </p:nvPr>
        </p:nvSpPr>
        <p:spPr>
          <a:xfrm>
            <a:off x="554355" y="5125085"/>
            <a:ext cx="4813300" cy="337185"/>
          </a:xfrm>
          <a:prstGeom prst="rect">
            <a:avLst/>
          </a:prstGeom>
          <a:solidFill>
            <a:srgbClr val="429EE1"/>
          </a:solidFill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NICE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指南：痴呆的评估与管理（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2018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年）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6" name="图片 15" descr="箭头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94985" y="5010785"/>
            <a:ext cx="566420" cy="566420"/>
          </a:xfrm>
          <a:prstGeom prst="rect">
            <a:avLst/>
          </a:prstGeom>
        </p:spPr>
      </p:pic>
      <p:sp>
        <p:nvSpPr>
          <p:cNvPr id="17" name="文本框 16"/>
          <p:cNvSpPr txBox="1"/>
          <p:nvPr>
            <p:custDataLst>
              <p:tags r:id="rId14"/>
            </p:custDataLst>
          </p:nvPr>
        </p:nvSpPr>
        <p:spPr>
          <a:xfrm>
            <a:off x="6315075" y="4906645"/>
            <a:ext cx="5485130" cy="786765"/>
          </a:xfrm>
          <a:prstGeom prst="rect">
            <a:avLst/>
          </a:prstGeom>
          <a:ln w="38100" cmpd="sng">
            <a:noFill/>
            <a:prstDash val="sysDot"/>
          </a:ln>
        </p:spPr>
        <p:txBody>
          <a:bodyPr>
            <a:noAutofit/>
          </a:bodyPr>
          <a:p>
            <a:pPr indent="0" algn="l" fontAlgn="auto">
              <a:lnSpc>
                <a:spcPct val="150000"/>
              </a:lnSpc>
            </a:pPr>
            <a:r>
              <a:rPr lang="en-US" sz="1700">
                <a:latin typeface="Arial" panose="020B0604020202020204" pitchFamily="34" charset="0"/>
                <a:ea typeface="微软雅黑" panose="020B0503020204020204" charset="-122"/>
              </a:rPr>
              <a:t>NMDA</a:t>
            </a:r>
            <a:r>
              <a:rPr lang="zh-CN" altLang="en-US" sz="1700">
                <a:latin typeface="Arial" panose="020B0604020202020204" pitchFamily="34" charset="0"/>
                <a:ea typeface="微软雅黑" panose="020B0503020204020204" charset="-122"/>
              </a:rPr>
              <a:t>受体拮抗剂用于中重度痴呆的治疗，是</a:t>
            </a:r>
            <a:r>
              <a:rPr lang="en-US" altLang="zh-CN" sz="1700">
                <a:latin typeface="Arial" panose="020B0604020202020204" pitchFamily="34" charset="0"/>
                <a:ea typeface="微软雅黑" panose="020B0503020204020204" charset="-122"/>
              </a:rPr>
              <a:t>AD</a:t>
            </a:r>
            <a:r>
              <a:rPr lang="zh-CN" altLang="en-US" sz="1700">
                <a:latin typeface="Arial" panose="020B0604020202020204" pitchFamily="34" charset="0"/>
                <a:ea typeface="微软雅黑" panose="020B0503020204020204" charset="-122"/>
              </a:rPr>
              <a:t>治疗的</a:t>
            </a:r>
            <a:r>
              <a:rPr lang="zh-CN" altLang="en-US" sz="1700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</a:rPr>
              <a:t>一线药物</a:t>
            </a:r>
            <a:r>
              <a:rPr lang="zh-CN" altLang="en-US" sz="1700">
                <a:latin typeface="Arial" panose="020B0604020202020204" pitchFamily="34" charset="0"/>
                <a:ea typeface="微软雅黑" panose="020B0503020204020204" charset="-122"/>
              </a:rPr>
              <a:t>，代表药物为</a:t>
            </a:r>
            <a:r>
              <a:rPr lang="zh-CN" altLang="en-US" sz="1700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</a:rPr>
              <a:t>美金刚</a:t>
            </a:r>
            <a:r>
              <a:rPr lang="zh-CN" altLang="en-US" sz="1700">
                <a:latin typeface="Arial" panose="020B0604020202020204" pitchFamily="34" charset="0"/>
                <a:ea typeface="微软雅黑" panose="020B0503020204020204" charset="-122"/>
              </a:rPr>
              <a:t>。</a:t>
            </a:r>
            <a:endParaRPr lang="zh-CN" altLang="en-US" sz="17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76045" y="5497195"/>
            <a:ext cx="3178810" cy="63944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376045" y="3246755"/>
            <a:ext cx="3490595" cy="73850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18"/>
            </p:custDataLst>
          </p:nvPr>
        </p:nvSpPr>
        <p:spPr>
          <a:xfrm>
            <a:off x="554355" y="3955415"/>
            <a:ext cx="4856480" cy="398780"/>
          </a:xfrm>
          <a:prstGeom prst="rect">
            <a:avLst/>
          </a:prstGeom>
          <a:solidFill>
            <a:srgbClr val="429EE1"/>
          </a:solidFill>
        </p:spPr>
        <p:txBody>
          <a:bodyPr wrap="square" rtlCol="0">
            <a:spAutoFit/>
          </a:bodyPr>
          <a:p>
            <a:pPr algn="ctr">
              <a:lnSpc>
                <a:spcPct val="125000"/>
              </a:lnSpc>
            </a:pPr>
            <a:r>
              <a:rPr lang="zh-CN" sz="16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阿尔茨海默病多元康复干预中国专家共识（2025）</a:t>
            </a:r>
            <a:endParaRPr kumimoji="0" lang="zh-CN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5" name="图片 14" descr="箭头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94985" y="3860800"/>
            <a:ext cx="566420" cy="566420"/>
          </a:xfrm>
          <a:prstGeom prst="rect">
            <a:avLst/>
          </a:prstGeom>
        </p:spPr>
      </p:pic>
      <p:sp>
        <p:nvSpPr>
          <p:cNvPr id="19" name="文本框 18"/>
          <p:cNvSpPr txBox="1"/>
          <p:nvPr>
            <p:custDataLst>
              <p:tags r:id="rId20"/>
            </p:custDataLst>
          </p:nvPr>
        </p:nvSpPr>
        <p:spPr>
          <a:xfrm>
            <a:off x="6381115" y="3881755"/>
            <a:ext cx="5316855" cy="955040"/>
          </a:xfrm>
          <a:prstGeom prst="rect">
            <a:avLst/>
          </a:prstGeom>
          <a:ln w="38100" cmpd="sng">
            <a:noFill/>
            <a:prstDash val="sysDot"/>
          </a:ln>
        </p:spPr>
        <p:txBody>
          <a:bodyPr>
            <a:noAutofit/>
          </a:bodyPr>
          <a:p>
            <a:pPr algn="just">
              <a:lnSpc>
                <a:spcPct val="125000"/>
              </a:lnSpc>
            </a:pPr>
            <a:r>
              <a:rPr lang="zh-CN" altLang="en-US" sz="17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强推荐</a:t>
            </a:r>
            <a:r>
              <a:rPr lang="zh-CN" altLang="en-US" sz="17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</a:t>
            </a:r>
            <a:r>
              <a:rPr lang="en-US" altLang="zh-CN" sz="17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NMDA</a:t>
            </a:r>
            <a:r>
              <a:rPr lang="zh-CN" altLang="en-US" sz="17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受体拮抗剂，如</a:t>
            </a:r>
            <a:r>
              <a:rPr lang="zh-CN" altLang="en-US" sz="17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美金刚</a:t>
            </a:r>
            <a:r>
              <a:rPr lang="zh-CN" altLang="en-US" sz="17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，对中重度</a:t>
            </a:r>
            <a:r>
              <a:rPr lang="en-US" altLang="zh-CN" sz="17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AD</a:t>
            </a:r>
            <a:r>
              <a:rPr lang="zh-CN" altLang="en-US" sz="17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患者具有改善认知和行为症状的作用，且耐受性良好</a:t>
            </a:r>
            <a:endParaRPr lang="zh-CN" altLang="en-US" sz="17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1102360" y="4359275"/>
            <a:ext cx="3503295" cy="77089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176655" y="988695"/>
            <a:ext cx="8639810" cy="398780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 algn="l">
              <a:buFont typeface="Wingdings" panose="05000000000000000000" charset="0"/>
              <a:buChar char="n"/>
            </a:pPr>
            <a:r>
              <a:rPr lang="zh-CN" altLang="en-US" sz="20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rPr>
              <a:t>国内外多部权威指南及临床共识均推荐</a:t>
            </a:r>
            <a:r>
              <a:rPr lang="zh-CN" altLang="en-US" sz="2000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</a:rPr>
              <a:t>美金刚</a:t>
            </a:r>
            <a:r>
              <a:rPr lang="zh-CN" altLang="en-US" sz="20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rPr>
              <a:t>为中重度</a:t>
            </a:r>
            <a:r>
              <a:rPr lang="en-US" altLang="zh-CN" sz="20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rPr>
              <a:t>AD</a:t>
            </a:r>
            <a:r>
              <a:rPr lang="zh-CN" altLang="en-US" sz="2000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</a:rPr>
              <a:t>一线用药</a:t>
            </a:r>
            <a:r>
              <a:rPr lang="zh-CN" altLang="en-US" sz="20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rPr>
              <a:t>。</a:t>
            </a:r>
            <a:endParaRPr lang="zh-CN" altLang="en-US" sz="2000" b="1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7785" y="6291580"/>
            <a:ext cx="7973060" cy="52197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zh-CN" altLang="en-US" sz="700">
                <a:latin typeface="+mn-ea"/>
                <a:cs typeface="+mn-ea"/>
              </a:rPr>
              <a:t>[1] 田金洲,解恒革,等.中国阿尔茨海默病痴呆诊疗指南(2020年版)[</a:t>
            </a:r>
            <a:r>
              <a:rPr lang="en-US" altLang="zh-CN" sz="700">
                <a:latin typeface="+mn-ea"/>
                <a:cs typeface="+mn-ea"/>
              </a:rPr>
              <a:t>J].</a:t>
            </a:r>
            <a:r>
              <a:rPr lang="zh-CN" altLang="en-US" sz="700">
                <a:latin typeface="+mn-ea"/>
                <a:cs typeface="+mn-ea"/>
              </a:rPr>
              <a:t>中华老年医学杂志,2021,40(3):269-283.</a:t>
            </a:r>
            <a:endParaRPr lang="zh-CN" altLang="en-US" sz="700">
              <a:latin typeface="+mn-ea"/>
              <a:cs typeface="+mn-ea"/>
            </a:endParaRPr>
          </a:p>
          <a:p>
            <a:pPr algn="l"/>
            <a:r>
              <a:rPr lang="zh-CN" altLang="en-US" sz="700">
                <a:latin typeface="+mn-ea"/>
                <a:cs typeface="+mn-ea"/>
                <a:sym typeface="+mn-ea"/>
              </a:rPr>
              <a:t>[</a:t>
            </a:r>
            <a:r>
              <a:rPr lang="en-US" altLang="zh-CN" sz="700">
                <a:latin typeface="+mn-ea"/>
                <a:cs typeface="+mn-ea"/>
                <a:sym typeface="+mn-ea"/>
              </a:rPr>
              <a:t>2</a:t>
            </a:r>
            <a:r>
              <a:rPr lang="zh-CN" altLang="en-US" sz="700">
                <a:latin typeface="+mn-ea"/>
                <a:cs typeface="+mn-ea"/>
                <a:sym typeface="+mn-ea"/>
              </a:rPr>
              <a:t>]</a:t>
            </a:r>
            <a:r>
              <a:rPr lang="en-US" altLang="zh-CN" sz="700">
                <a:latin typeface="+mn-ea"/>
                <a:cs typeface="+mn-ea"/>
                <a:sym typeface="+mn-ea"/>
              </a:rPr>
              <a:t> </a:t>
            </a:r>
            <a:r>
              <a:rPr lang="zh-CN" altLang="en-US" sz="700">
                <a:latin typeface="+mn-ea"/>
                <a:cs typeface="+mn-ea"/>
              </a:rPr>
              <a:t>刘雨辉,卜先乐,马辛,等.阿尔茨海默病药物治疗指南(2025)[</a:t>
            </a:r>
            <a:r>
              <a:rPr lang="en-US" altLang="zh-CN" sz="700">
                <a:latin typeface="+mn-ea"/>
                <a:cs typeface="+mn-ea"/>
              </a:rPr>
              <a:t>J].</a:t>
            </a:r>
            <a:r>
              <a:rPr lang="zh-CN" altLang="en-US" sz="700">
                <a:latin typeface="+mn-ea"/>
                <a:cs typeface="+mn-ea"/>
              </a:rPr>
              <a:t>阿尔茨海默病及相关病志,2025,8(1):8-16.</a:t>
            </a:r>
            <a:endParaRPr lang="zh-CN" altLang="en-US" sz="700">
              <a:latin typeface="+mn-ea"/>
              <a:cs typeface="+mn-ea"/>
            </a:endParaRPr>
          </a:p>
          <a:p>
            <a:pPr algn="l"/>
            <a:r>
              <a:rPr lang="zh-CN" altLang="en-US" sz="700">
                <a:latin typeface="+mn-ea"/>
                <a:cs typeface="+mn-ea"/>
              </a:rPr>
              <a:t>[</a:t>
            </a:r>
            <a:r>
              <a:rPr lang="en-US" altLang="zh-CN" sz="700">
                <a:latin typeface="+mn-ea"/>
                <a:cs typeface="+mn-ea"/>
              </a:rPr>
              <a:t>3</a:t>
            </a:r>
            <a:r>
              <a:rPr lang="zh-CN" altLang="en-US" sz="700">
                <a:latin typeface="+mn-ea"/>
                <a:cs typeface="+mn-ea"/>
              </a:rPr>
              <a:t>] 王南卜,马晓伟,王国辉,等.阿尔茨海默病多元康复干预中国专家共识(2025)[</a:t>
            </a:r>
            <a:r>
              <a:rPr lang="en-US" altLang="zh-CN" sz="700">
                <a:latin typeface="+mn-ea"/>
                <a:cs typeface="+mn-ea"/>
              </a:rPr>
              <a:t>J].</a:t>
            </a:r>
            <a:r>
              <a:rPr lang="zh-CN" altLang="en-US" sz="700">
                <a:latin typeface="+mn-ea"/>
                <a:cs typeface="+mn-ea"/>
              </a:rPr>
              <a:t>阿尔茨海默病及相关病杂志,2025,8(3):147-163.</a:t>
            </a:r>
            <a:endParaRPr lang="zh-CN" altLang="en-US" sz="700">
              <a:latin typeface="+mn-ea"/>
              <a:cs typeface="+mn-ea"/>
            </a:endParaRPr>
          </a:p>
          <a:p>
            <a:pPr algn="l"/>
            <a:r>
              <a:rPr lang="zh-CN" altLang="en-US" sz="700">
                <a:latin typeface="+mn-ea"/>
                <a:cs typeface="+mn-ea"/>
                <a:sym typeface="+mn-ea"/>
              </a:rPr>
              <a:t>[</a:t>
            </a:r>
            <a:r>
              <a:rPr lang="en-US" altLang="zh-CN" sz="700">
                <a:latin typeface="+mn-ea"/>
                <a:cs typeface="+mn-ea"/>
                <a:sym typeface="+mn-ea"/>
              </a:rPr>
              <a:t>4</a:t>
            </a:r>
            <a:r>
              <a:rPr lang="zh-CN" altLang="en-US" sz="700">
                <a:latin typeface="+mn-ea"/>
                <a:cs typeface="+mn-ea"/>
                <a:sym typeface="+mn-ea"/>
              </a:rPr>
              <a:t>] 痴呆：痴呆患者及照料者的评估、管理与支持(</a:t>
            </a:r>
            <a:r>
              <a:rPr lang="en-US" altLang="zh-CN" sz="700">
                <a:latin typeface="+mn-ea"/>
                <a:cs typeface="+mn-ea"/>
                <a:sym typeface="+mn-ea"/>
              </a:rPr>
              <a:t>NICE</a:t>
            </a:r>
            <a:r>
              <a:rPr lang="zh-CN" altLang="en-US" sz="700">
                <a:latin typeface="+mn-ea"/>
                <a:cs typeface="+mn-ea"/>
                <a:sym typeface="+mn-ea"/>
              </a:rPr>
              <a:t>指南</a:t>
            </a:r>
            <a:r>
              <a:rPr lang="en-US" altLang="zh-CN" sz="700">
                <a:latin typeface="+mn-ea"/>
                <a:cs typeface="+mn-ea"/>
                <a:sym typeface="+mn-ea"/>
              </a:rPr>
              <a:t>NG97)[S].2018.</a:t>
            </a:r>
            <a:endParaRPr lang="en-US" altLang="zh-CN" sz="700">
              <a:latin typeface="+mn-ea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tags/tag1.xml><?xml version="1.0" encoding="utf-8"?>
<p:tagLst xmlns:p="http://schemas.openxmlformats.org/presentationml/2006/main">
  <p:tag name="KSO_WM_DIAGRAM_VIRTUALLY_FRAME" val="{&quot;height&quot;:263.5,&quot;left&quot;:36.8,&quot;top&quot;:116.7,&quot;width&quot;:926.9}"/>
</p:tagLst>
</file>

<file path=ppt/tags/tag10.xml><?xml version="1.0" encoding="utf-8"?>
<p:tagLst xmlns:p="http://schemas.openxmlformats.org/presentationml/2006/main">
  <p:tag name="KSO_WM_DIAGRAM_VIRTUALLY_FRAME" val="{&quot;height&quot;:263.5,&quot;left&quot;:36.8,&quot;top&quot;:116.7,&quot;width&quot;:926.9}"/>
</p:tagLst>
</file>

<file path=ppt/tags/tag11.xml><?xml version="1.0" encoding="utf-8"?>
<p:tagLst xmlns:p="http://schemas.openxmlformats.org/presentationml/2006/main">
  <p:tag name="KSO_WM_DIAGRAM_VIRTUALLY_FRAME" val="{&quot;height&quot;:263.5,&quot;left&quot;:36.8,&quot;top&quot;:116.7,&quot;width&quot;:926.9}"/>
</p:tagLst>
</file>

<file path=ppt/tags/tag12.xml><?xml version="1.0" encoding="utf-8"?>
<p:tagLst xmlns:p="http://schemas.openxmlformats.org/presentationml/2006/main">
  <p:tag name="KSO_WM_DIAGRAM_VIRTUALLY_FRAME" val="{&quot;height&quot;:263.5,&quot;left&quot;:36.8,&quot;top&quot;:116.7,&quot;width&quot;:926.9}"/>
</p:tagLst>
</file>

<file path=ppt/tags/tag13.xml><?xml version="1.0" encoding="utf-8"?>
<p:tagLst xmlns:p="http://schemas.openxmlformats.org/presentationml/2006/main">
  <p:tag name="KSO_WM_DIAGRAM_VIRTUALLY_FRAME" val="{&quot;height&quot;:263.5,&quot;left&quot;:36.8,&quot;top&quot;:116.7,&quot;width&quot;:926.9}"/>
</p:tagLst>
</file>

<file path=ppt/tags/tag14.xml><?xml version="1.0" encoding="utf-8"?>
<p:tagLst xmlns:p="http://schemas.openxmlformats.org/presentationml/2006/main">
  <p:tag name="KSO_WM_DIAGRAM_VIRTUALLY_FRAME" val="{&quot;height&quot;:263.5,&quot;left&quot;:36.8,&quot;top&quot;:116.7,&quot;width&quot;:926.9}"/>
</p:tagLst>
</file>

<file path=ppt/tags/tag15.xml><?xml version="1.0" encoding="utf-8"?>
<p:tagLst xmlns:p="http://schemas.openxmlformats.org/presentationml/2006/main">
  <p:tag name="KSO_WM_DIAGRAM_VIRTUALLY_FRAME" val="{&quot;height&quot;:263.5,&quot;left&quot;:36.8,&quot;top&quot;:116.7,&quot;width&quot;:926.9}"/>
</p:tagLst>
</file>

<file path=ppt/tags/tag16.xml><?xml version="1.0" encoding="utf-8"?>
<p:tagLst xmlns:p="http://schemas.openxmlformats.org/presentationml/2006/main">
  <p:tag name="KSO_WM_DIAGRAM_VIRTUALLY_FRAME" val="{&quot;height&quot;:263.5,&quot;left&quot;:36.8,&quot;top&quot;:116.7,&quot;width&quot;:926.9}"/>
</p:tagLst>
</file>

<file path=ppt/tags/tag17.xml><?xml version="1.0" encoding="utf-8"?>
<p:tagLst xmlns:p="http://schemas.openxmlformats.org/presentationml/2006/main">
  <p:tag name="TABLE_ENDDRAG_ORIGIN_RECT" val="422*132"/>
  <p:tag name="TABLE_ENDDRAG_RECT" val="161*401*422*132"/>
</p:tagLst>
</file>

<file path=ppt/tags/tag18.xml><?xml version="1.0" encoding="utf-8"?>
<p:tagLst xmlns:p="http://schemas.openxmlformats.org/presentationml/2006/main">
  <p:tag name="TABLE_ENDDRAG_ORIGIN_RECT" val="421*337"/>
  <p:tag name="TABLE_ENDDRAG_RECT" val="41*144*421*337"/>
</p:tagLst>
</file>

<file path=ppt/tags/tag19.xml><?xml version="1.0" encoding="utf-8"?>
<p:tagLst xmlns:p="http://schemas.openxmlformats.org/presentationml/2006/main">
  <p:tag name="TABLE_ENDDRAG_ORIGIN_RECT" val="450*326"/>
  <p:tag name="TABLE_ENDDRAG_RECT" val="494*154*450*326"/>
</p:tagLst>
</file>

<file path=ppt/tags/tag2.xml><?xml version="1.0" encoding="utf-8"?>
<p:tagLst xmlns:p="http://schemas.openxmlformats.org/presentationml/2006/main">
  <p:tag name="KSO_WM_DIAGRAM_VIRTUALLY_FRAME" val="{&quot;height&quot;:263.5,&quot;left&quot;:36.8,&quot;top&quot;:116.7,&quot;width&quot;:926.9}"/>
</p:tagLst>
</file>

<file path=ppt/tags/tag20.xml><?xml version="1.0" encoding="utf-8"?>
<p:tagLst xmlns:p="http://schemas.openxmlformats.org/presentationml/2006/main">
  <p:tag name="KSO_WM_DIAGRAM_VIRTUALLY_FRAME" val="{&quot;height&quot;:434.54614173228344,&quot;left&quot;:0.45,&quot;top&quot;:77.55,&quot;width&quot;:939.95}"/>
</p:tagLst>
</file>

<file path=ppt/tags/tag21.xml><?xml version="1.0" encoding="utf-8"?>
<p:tagLst xmlns:p="http://schemas.openxmlformats.org/presentationml/2006/main">
  <p:tag name="KSO_WM_DIAGRAM_VIRTUALLY_FRAME" val="{&quot;height&quot;:344.15031496062994,&quot;left&quot;:12.2551968503937,&quot;top&quot;:169.39968503937007,&quot;width&quot;:929.2072440944881}"/>
</p:tagLst>
</file>

<file path=ppt/tags/tag22.xml><?xml version="1.0" encoding="utf-8"?>
<p:tagLst xmlns:p="http://schemas.openxmlformats.org/presentationml/2006/main">
  <p:tag name="KSO_WM_DIAGRAM_VIRTUALLY_FRAME" val="{&quot;height&quot;:344.15031496062994,&quot;left&quot;:12.2551968503937,&quot;top&quot;:169.39968503937007,&quot;width&quot;:929.2072440944881}"/>
</p:tagLst>
</file>

<file path=ppt/tags/tag23.xml><?xml version="1.0" encoding="utf-8"?>
<p:tagLst xmlns:p="http://schemas.openxmlformats.org/presentationml/2006/main">
  <p:tag name="KSO_WM_DIAGRAM_VIRTUALLY_FRAME" val="{&quot;height&quot;:434.54614173228344,&quot;left&quot;:0.45,&quot;top&quot;:77.55,&quot;width&quot;:939.95}"/>
</p:tagLst>
</file>

<file path=ppt/tags/tag24.xml><?xml version="1.0" encoding="utf-8"?>
<p:tagLst xmlns:p="http://schemas.openxmlformats.org/presentationml/2006/main">
  <p:tag name="KSO_WM_DIAGRAM_VIRTUALLY_FRAME" val="{&quot;height&quot;:344.15031496062994,&quot;left&quot;:12.2551968503937,&quot;top&quot;:169.39968503937007,&quot;width&quot;:929.2072440944881}"/>
</p:tagLst>
</file>

<file path=ppt/tags/tag25.xml><?xml version="1.0" encoding="utf-8"?>
<p:tagLst xmlns:p="http://schemas.openxmlformats.org/presentationml/2006/main">
  <p:tag name="KSO_WM_DIAGRAM_VIRTUALLY_FRAME" val="{&quot;height&quot;:344.15031496062994,&quot;left&quot;:12.2551968503937,&quot;top&quot;:169.39968503937007,&quot;width&quot;:929.2072440944881}"/>
</p:tagLst>
</file>

<file path=ppt/tags/tag26.xml><?xml version="1.0" encoding="utf-8"?>
<p:tagLst xmlns:p="http://schemas.openxmlformats.org/presentationml/2006/main">
  <p:tag name="KSO_WM_DIAGRAM_VIRTUALLY_FRAME" val="{&quot;height&quot;:344.15031496062994,&quot;left&quot;:12.2551968503937,&quot;top&quot;:169.39968503937007,&quot;width&quot;:929.2072440944881}"/>
</p:tagLst>
</file>

<file path=ppt/tags/tag27.xml><?xml version="1.0" encoding="utf-8"?>
<p:tagLst xmlns:p="http://schemas.openxmlformats.org/presentationml/2006/main">
  <p:tag name="KSO_WM_DIAGRAM_VIRTUALLY_FRAME" val="{&quot;height&quot;:373.2,&quot;left&quot;:43.65,&quot;top&quot;:123.1,&quot;width&quot;:899.75}"/>
</p:tagLst>
</file>

<file path=ppt/tags/tag28.xml><?xml version="1.0" encoding="utf-8"?>
<p:tagLst xmlns:p="http://schemas.openxmlformats.org/presentationml/2006/main">
  <p:tag name="KSO_WM_DIAGRAM_VIRTUALLY_FRAME" val="{&quot;height&quot;:373.2,&quot;left&quot;:43.65,&quot;top&quot;:123.1,&quot;width&quot;:899.75}"/>
</p:tagLst>
</file>

<file path=ppt/tags/tag29.xml><?xml version="1.0" encoding="utf-8"?>
<p:tagLst xmlns:p="http://schemas.openxmlformats.org/presentationml/2006/main">
  <p:tag name="KSO_WM_DIAGRAM_VIRTUALLY_FRAME" val="{&quot;height&quot;:373.2,&quot;left&quot;:43.65,&quot;top&quot;:123.1,&quot;width&quot;:899.75}"/>
</p:tagLst>
</file>

<file path=ppt/tags/tag3.xml><?xml version="1.0" encoding="utf-8"?>
<p:tagLst xmlns:p="http://schemas.openxmlformats.org/presentationml/2006/main">
  <p:tag name="KSO_WM_DIAGRAM_VIRTUALLY_FRAME" val="{&quot;height&quot;:263.5,&quot;left&quot;:36.8,&quot;top&quot;:116.7,&quot;width&quot;:926.9}"/>
</p:tagLst>
</file>

<file path=ppt/tags/tag30.xml><?xml version="1.0" encoding="utf-8"?>
<p:tagLst xmlns:p="http://schemas.openxmlformats.org/presentationml/2006/main">
  <p:tag name="KSO_WM_DIAGRAM_VIRTUALLY_FRAME" val="{&quot;height&quot;:373.2,&quot;left&quot;:43.65,&quot;top&quot;:123.1,&quot;width&quot;:899.75}"/>
</p:tagLst>
</file>

<file path=ppt/tags/tag31.xml><?xml version="1.0" encoding="utf-8"?>
<p:tagLst xmlns:p="http://schemas.openxmlformats.org/presentationml/2006/main">
  <p:tag name="KSO_WM_DIAGRAM_VIRTUALLY_FRAME" val="{&quot;height&quot;:373.2,&quot;left&quot;:43.65,&quot;top&quot;:123.1,&quot;width&quot;:899.75}"/>
</p:tagLst>
</file>

<file path=ppt/tags/tag32.xml><?xml version="1.0" encoding="utf-8"?>
<p:tagLst xmlns:p="http://schemas.openxmlformats.org/presentationml/2006/main">
  <p:tag name="KSO_WM_DIAGRAM_VIRTUALLY_FRAME" val="{&quot;height&quot;:373.2,&quot;left&quot;:43.65,&quot;top&quot;:123.1,&quot;width&quot;:899.75}"/>
</p:tagLst>
</file>

<file path=ppt/tags/tag33.xml><?xml version="1.0" encoding="utf-8"?>
<p:tagLst xmlns:p="http://schemas.openxmlformats.org/presentationml/2006/main">
  <p:tag name="KSO_WM_DIAGRAM_VIRTUALLY_FRAME" val="{&quot;height&quot;:373.2,&quot;left&quot;:43.65,&quot;top&quot;:123.1,&quot;width&quot;:899.75}"/>
</p:tagLst>
</file>

<file path=ppt/tags/tag34.xml><?xml version="1.0" encoding="utf-8"?>
<p:tagLst xmlns:p="http://schemas.openxmlformats.org/presentationml/2006/main">
  <p:tag name="KSO_WM_DIAGRAM_VIRTUALLY_FRAME" val="{&quot;height&quot;:373.2,&quot;left&quot;:43.65,&quot;top&quot;:123.1,&quot;width&quot;:899.75}"/>
</p:tagLst>
</file>

<file path=ppt/tags/tag35.xml><?xml version="1.0" encoding="utf-8"?>
<p:tagLst xmlns:p="http://schemas.openxmlformats.org/presentationml/2006/main">
  <p:tag name="KSO_WM_DIAGRAM_VIRTUALLY_FRAME" val="{&quot;height&quot;:373.2,&quot;left&quot;:43.65,&quot;top&quot;:123.1,&quot;width&quot;:899.75}"/>
</p:tagLst>
</file>

<file path=ppt/tags/tag36.xml><?xml version="1.0" encoding="utf-8"?>
<p:tagLst xmlns:p="http://schemas.openxmlformats.org/presentationml/2006/main">
  <p:tag name="KSO_WM_DIAGRAM_VIRTUALLY_FRAME" val="{&quot;height&quot;:373.2,&quot;left&quot;:43.65,&quot;top&quot;:123.1,&quot;width&quot;:899.75}"/>
</p:tagLst>
</file>

<file path=ppt/tags/tag37.xml><?xml version="1.0" encoding="utf-8"?>
<p:tagLst xmlns:p="http://schemas.openxmlformats.org/presentationml/2006/main">
  <p:tag name="KSO_WM_DIAGRAM_VIRTUALLY_FRAME" val="{&quot;height&quot;:373.2,&quot;left&quot;:43.65,&quot;top&quot;:123.1,&quot;width&quot;:899.75}"/>
</p:tagLst>
</file>

<file path=ppt/tags/tag38.xml><?xml version="1.0" encoding="utf-8"?>
<p:tagLst xmlns:p="http://schemas.openxmlformats.org/presentationml/2006/main">
  <p:tag name="KSO_WM_DIAGRAM_VIRTUALLY_FRAME" val="{&quot;height&quot;:373.2,&quot;left&quot;:43.65,&quot;top&quot;:123.1,&quot;width&quot;:899.75}"/>
</p:tagLst>
</file>

<file path=ppt/tags/tag39.xml><?xml version="1.0" encoding="utf-8"?>
<p:tagLst xmlns:p="http://schemas.openxmlformats.org/presentationml/2006/main">
  <p:tag name="KSO_WM_DIAGRAM_VIRTUALLY_FRAME" val="{&quot;height&quot;:373.2,&quot;left&quot;:43.65,&quot;top&quot;:123.1,&quot;width&quot;:899.75}"/>
</p:tagLst>
</file>

<file path=ppt/tags/tag4.xml><?xml version="1.0" encoding="utf-8"?>
<p:tagLst xmlns:p="http://schemas.openxmlformats.org/presentationml/2006/main">
  <p:tag name="KSO_WM_DIAGRAM_VIRTUALLY_FRAME" val="{&quot;height&quot;:352.86349256267584,&quot;left&quot;:55.095949799918934,&quot;top&quot;:118.69968503936943,&quot;width&quot;:904.9041289402388}"/>
</p:tagLst>
</file>

<file path=ppt/tags/tag40.xml><?xml version="1.0" encoding="utf-8"?>
<p:tagLst xmlns:p="http://schemas.openxmlformats.org/presentationml/2006/main">
  <p:tag name="KSO_WM_DIAGRAM_VIRTUALLY_FRAME" val="{&quot;height&quot;:373.2,&quot;left&quot;:43.65,&quot;top&quot;:123.1,&quot;width&quot;:899.75}"/>
</p:tagLst>
</file>

<file path=ppt/tags/tag41.xml><?xml version="1.0" encoding="utf-8"?>
<p:tagLst xmlns:p="http://schemas.openxmlformats.org/presentationml/2006/main">
  <p:tag name="KSO_WM_DIAGRAM_VIRTUALLY_FRAME" val="{&quot;height&quot;:373.2,&quot;left&quot;:43.65,&quot;top&quot;:123.1,&quot;width&quot;:899.75}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50_2*l_i*1_1"/>
  <p:tag name="KSO_WM_TEMPLATE_CATEGORY" val="diagram"/>
  <p:tag name="KSO_WM_TEMPLATE_INDEX" val="20235250"/>
  <p:tag name="KSO_WM_UNIT_LAYERLEVEL" val="1_1"/>
  <p:tag name="KSO_WM_TAG_VERSION" val="3.0"/>
  <p:tag name="KSO_WM_BEAUTIFY_FLAG" val="#wm#"/>
  <p:tag name="KSO_WM_DIAGRAM_GROUP_CODE" val="l1-1"/>
  <p:tag name="KSO_WM_UNIT_TYPE" val="l_i"/>
  <p:tag name="KSO_WM_UNIT_INDEX" val="1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27.4635433070865,&quot;left&quot;:276.53220472440944,&quot;top&quot;:98.34881889763778,&quot;width&quot;:635.3970866141733}"/>
  <p:tag name="KSO_WM_DIAGRAM_COLOR_MATCH_VALUE" val="{&quot;shape&quot;:{&quot;fill&quot;:{&quot;gradient&quot;:[{&quot;brightness&quot;:0.6000000238418579,&quot;colorType&quot;:1,&quot;foreColorIndex&quot;:5,&quot;pos&quot;:1,&quot;transparency&quot;:1},{&quot;brightness&quot;:0.6000000238418579,&quot;colorType&quot;:1,&quot;foreColorIndex&quot;:5,&quot;pos&quot;:0,&quot;transparency&quot;:1},{&quot;brightness&quot;:0.6000000238418579,&quot;colorType&quot;:1,&quot;foreColorIndex&quot;:5,&quot;pos&quot;:0.5699999928474426,&quot;transparency&quot;:0.800000011920929},{&quot;brightness&quot;:0.6000000238418579,&quot;colorType&quot;:1,&quot;foreColorIndex&quot;:5,&quot;pos&quot;:0.4300000071525574,&quot;transparency&quot;:0.800000011920929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LINE_FORE_SCHEMECOLOR_INDEX" val="-2"/>
  <p:tag name="KSO_WM_DIAGRAM_USE_COLOR_VALUE" val="{&quot;color_scheme&quot;:1,&quot;color_type&quot;:1,&quot;theme_color_indexes&quot;:[5,6,5,6,5,6]}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50_2*l_h_i*1_1_1"/>
  <p:tag name="KSO_WM_TEMPLATE_CATEGORY" val="diagram"/>
  <p:tag name="KSO_WM_TEMPLATE_INDEX" val="2023525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1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27.4635433070865,&quot;left&quot;:276.53220472440944,&quot;top&quot;:98.34881889763778,&quot;width&quot;:635.3970866141733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.44999998807907104,&quot;transparency&quot;:0.699999988079071},{&quot;brightness&quot;:0,&quot;colorType&quot;:1,&quot;foreColorIndex&quot;:5,&quot;pos&quot;:1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-2"/>
  <p:tag name="KSO_WM_DIAGRAM_USE_COLOR_VALUE" val="{&quot;color_scheme&quot;:1,&quot;color_type&quot;:1,&quot;theme_color_indexes&quot;:[5,6,5,6,5,6]}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50_2*l_h_i*1_2_1"/>
  <p:tag name="KSO_WM_TEMPLATE_CATEGORY" val="diagram"/>
  <p:tag name="KSO_WM_TEMPLATE_INDEX" val="2023525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2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27.4635433070865,&quot;left&quot;:276.53220472440944,&quot;top&quot;:98.34881889763778,&quot;width&quot;:635.3970866141733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.44999998807907104,&quot;transparency&quot;:0.699999988079071},{&quot;brightness&quot;:0,&quot;colorType&quot;:1,&quot;foreColorIndex&quot;:5,&quot;pos&quot;:1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-2"/>
  <p:tag name="KSO_WM_DIAGRAM_USE_COLOR_VALUE" val="{&quot;color_scheme&quot;:1,&quot;color_type&quot;:1,&quot;theme_color_indexes&quot;:[5,6,5,6,5,6]}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50_2*l_h_i*1_3_1"/>
  <p:tag name="KSO_WM_TEMPLATE_CATEGORY" val="diagram"/>
  <p:tag name="KSO_WM_TEMPLATE_INDEX" val="2023525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3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27.4635433070865,&quot;left&quot;:276.53220472440944,&quot;top&quot;:98.34881889763778,&quot;width&quot;:635.3970866141733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.44999998807907104,&quot;transparency&quot;:0.699999988079071},{&quot;brightness&quot;:0,&quot;colorType&quot;:1,&quot;foreColorIndex&quot;:5,&quot;pos&quot;:1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-2"/>
  <p:tag name="KSO_WM_DIAGRAM_USE_COLOR_VALUE" val="{&quot;color_scheme&quot;:1,&quot;color_type&quot;:1,&quot;theme_color_indexes&quot;:[5,6,5,6,5,6]}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50_2*l_h_i*1_2_2"/>
  <p:tag name="KSO_WM_TEMPLATE_CATEGORY" val="diagram"/>
  <p:tag name="KSO_WM_TEMPLATE_INDEX" val="2023525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2_2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27.4635433070865,&quot;left&quot;:276.53220472440944,&quot;top&quot;:98.34881889763778,&quot;width&quot;:635.3970866141733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LINE_FORE_SCHEMECOLOR_INDEX" val="-2"/>
  <p:tag name="KSO_WM_DIAGRAM_USE_COLOR_VALUE" val="{&quot;color_scheme&quot;:1,&quot;color_type&quot;:1,&quot;theme_color_indexes&quot;:[5,6,5,6,5,6]}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50_2*l_h_i*1_1_2"/>
  <p:tag name="KSO_WM_TEMPLATE_CATEGORY" val="diagram"/>
  <p:tag name="KSO_WM_TEMPLATE_INDEX" val="2023525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1_2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27.4635433070865,&quot;left&quot;:276.53220472440944,&quot;top&quot;:98.34881889763778,&quot;width&quot;:635.3970866141733}"/>
  <p:tag name="KSO_WM_DIAGRAM_COLOR_MATCH_VALUE" val="{&quot;shape&quot;:{&quot;fill&quot;:{&quot;solid&quot;:{&quot;brightness&quot;:0,&quot;colorType&quot;:1,&quot;foreColorIndex&quot;:5,&quot;transparency&quot;:0.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LINE_FORE_SCHEMECOLOR_INDEX" val="-2"/>
  <p:tag name="KSO_WM_DIAGRAM_USE_COLOR_VALUE" val="{&quot;color_scheme&quot;:1,&quot;color_type&quot;:1,&quot;theme_color_indexes&quot;:[5,6,5,6,5,6]}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50_2*l_h_f*1_1_1"/>
  <p:tag name="KSO_WM_TEMPLATE_CATEGORY" val="diagram"/>
  <p:tag name="KSO_WM_TEMPLATE_INDEX" val="20235250"/>
  <p:tag name="KSO_WM_UNIT_LAYERLEVEL" val="1_1_1"/>
  <p:tag name="KSO_WM_TAG_VERSION" val="3.0"/>
  <p:tag name="KSO_WM_BEAUTIFY_FLAG" val="#wm#"/>
  <p:tag name="KSO_WM_UNIT_SUBTYPE" val="a"/>
  <p:tag name="KSO_WM_UNIT_TEXT_LAYER_COUNT" val="1"/>
  <p:tag name="KSO_WM_UNIT_NOCLEAR" val="0"/>
  <p:tag name="KSO_WM_DIAGRAM_GROUP_CODE" val="l1-1"/>
  <p:tag name="KSO_WM_UNIT_TYPE" val="l_h_f"/>
  <p:tag name="KSO_WM_UNIT_INDEX" val="1_1_1"/>
  <p:tag name="KSO_WM_DIAGRAM_VERSION" val="3"/>
  <p:tag name="KSO_WM_DIAGRAM_COLOR_TRICK" val="1"/>
  <p:tag name="KSO_WM_DIAGRAM_COLOR_TEXT_CAN_REMOVE" val="n"/>
  <p:tag name="KSO_WM_UNIT_VALUE" val="111"/>
  <p:tag name="KSO_WM_UNIT_TEXT_TYPE" val="1"/>
  <p:tag name="KSO_WM_DIAGRAM_MAX_ITEMCNT" val="6"/>
  <p:tag name="KSO_WM_DIAGRAM_MIN_ITEMCNT" val="2"/>
  <p:tag name="KSO_WM_DIAGRAM_VIRTUALLY_FRAME" val="{&quot;height&quot;:427.4635433070865,&quot;left&quot;:276.53220472440944,&quot;top&quot;:98.34881889763778,&quot;width&quot;:635.397086614173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根据需要可酌情增减文字，以便观者准确地理解您传达的思想单击此处添加文本具体内容，简明扼要地阐述您的观点，单击添加文本。"/>
  <p:tag name="KSO_WM_UNIT_LINE_FORE_SCHEMECOLOR_INDEX" val="-2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50_2*l_h_f*1_2_1"/>
  <p:tag name="KSO_WM_TEMPLATE_CATEGORY" val="diagram"/>
  <p:tag name="KSO_WM_TEMPLATE_INDEX" val="20235250"/>
  <p:tag name="KSO_WM_UNIT_LAYERLEVEL" val="1_1_1"/>
  <p:tag name="KSO_WM_TAG_VERSION" val="3.0"/>
  <p:tag name="KSO_WM_BEAUTIFY_FLAG" val="#wm#"/>
  <p:tag name="KSO_WM_UNIT_SUBTYPE" val="a"/>
  <p:tag name="KSO_WM_UNIT_TEXT_LAYER_COUNT" val="1"/>
  <p:tag name="KSO_WM_UNIT_NOCLEAR" val="0"/>
  <p:tag name="KSO_WM_DIAGRAM_GROUP_CODE" val="l1-1"/>
  <p:tag name="KSO_WM_UNIT_TYPE" val="l_h_f"/>
  <p:tag name="KSO_WM_UNIT_INDEX" val="1_2_1"/>
  <p:tag name="KSO_WM_DIAGRAM_VERSION" val="3"/>
  <p:tag name="KSO_WM_DIAGRAM_COLOR_TRICK" val="1"/>
  <p:tag name="KSO_WM_DIAGRAM_COLOR_TEXT_CAN_REMOVE" val="n"/>
  <p:tag name="KSO_WM_UNIT_VALUE" val="111"/>
  <p:tag name="KSO_WM_UNIT_TEXT_TYPE" val="1"/>
  <p:tag name="KSO_WM_DIAGRAM_MAX_ITEMCNT" val="6"/>
  <p:tag name="KSO_WM_DIAGRAM_MIN_ITEMCNT" val="2"/>
  <p:tag name="KSO_WM_DIAGRAM_VIRTUALLY_FRAME" val="{&quot;height&quot;:427.4635433070865,&quot;left&quot;:276.53220472440944,&quot;top&quot;:98.34881889763778,&quot;width&quot;:635.397086614173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具体内容，简明扼要地阐述您的观点。根据需要可酌情增减文字，以便观者准确地理解您传达的思想单击此处添加文本具体内容。"/>
  <p:tag name="KSO_WM_UNIT_LINE_FORE_SCHEMECOLOR_INDEX" val="-2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5.xml><?xml version="1.0" encoding="utf-8"?>
<p:tagLst xmlns:p="http://schemas.openxmlformats.org/presentationml/2006/main">
  <p:tag name="KSO_WM_DIAGRAM_VIRTUALLY_FRAME" val="{&quot;height&quot;:352.86349256267584,&quot;left&quot;:55.095949799918934,&quot;top&quot;:118.69968503936943,&quot;width&quot;:904.9041289402388}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50_2*l_h_f*1_3_1"/>
  <p:tag name="KSO_WM_TEMPLATE_CATEGORY" val="diagram"/>
  <p:tag name="KSO_WM_TEMPLATE_INDEX" val="20235250"/>
  <p:tag name="KSO_WM_UNIT_LAYERLEVEL" val="1_1_1"/>
  <p:tag name="KSO_WM_TAG_VERSION" val="3.0"/>
  <p:tag name="KSO_WM_BEAUTIFY_FLAG" val="#wm#"/>
  <p:tag name="KSO_WM_UNIT_SUBTYPE" val="a"/>
  <p:tag name="KSO_WM_UNIT_TEXT_LAYER_COUNT" val="1"/>
  <p:tag name="KSO_WM_UNIT_NOCLEAR" val="0"/>
  <p:tag name="KSO_WM_DIAGRAM_GROUP_CODE" val="l1-1"/>
  <p:tag name="KSO_WM_UNIT_TYPE" val="l_h_f"/>
  <p:tag name="KSO_WM_UNIT_INDEX" val="1_3_1"/>
  <p:tag name="KSO_WM_DIAGRAM_VERSION" val="3"/>
  <p:tag name="KSO_WM_DIAGRAM_COLOR_TRICK" val="1"/>
  <p:tag name="KSO_WM_DIAGRAM_COLOR_TEXT_CAN_REMOVE" val="n"/>
  <p:tag name="KSO_WM_UNIT_VALUE" val="111"/>
  <p:tag name="KSO_WM_UNIT_TEXT_TYPE" val="1"/>
  <p:tag name="KSO_WM_DIAGRAM_MAX_ITEMCNT" val="6"/>
  <p:tag name="KSO_WM_DIAGRAM_MIN_ITEMCNT" val="2"/>
  <p:tag name="KSO_WM_DIAGRAM_VIRTUALLY_FRAME" val="{&quot;height&quot;:427.4635433070865,&quot;left&quot;:276.53220472440944,&quot;top&quot;:98.34881889763778,&quot;width&quot;:635.397086614173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具体内容，简明扼要地阐述您的观点。根据需要可酌情增减文字，以便观者准确地理解您传达的思想。"/>
  <p:tag name="KSO_WM_UNIT_LINE_FORE_SCHEMECOLOR_INDEX" val="-2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50_2*l_h_i*1_3_2"/>
  <p:tag name="KSO_WM_TEMPLATE_CATEGORY" val="diagram"/>
  <p:tag name="KSO_WM_TEMPLATE_INDEX" val="2023525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3_2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27.4635433070865,&quot;left&quot;:276.53220472440944,&quot;top&quot;:98.34881889763778,&quot;width&quot;:635.3970866141733}"/>
  <p:tag name="KSO_WM_DIAGRAM_COLOR_MATCH_VALUE" val="{&quot;shape&quot;:{&quot;fill&quot;:{&quot;solid&quot;:{&quot;brightness&quot;:0,&quot;colorType&quot;:1,&quot;foreColorIndex&quot;:5,&quot;transparency&quot;:0.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LINE_FORE_SCHEMECOLOR_INDEX" val="-2"/>
  <p:tag name="KSO_WM_DIAGRAM_USE_COLOR_VALUE" val="{&quot;color_scheme&quot;:1,&quot;color_type&quot;:1,&quot;theme_color_indexes&quot;:[5,6,5,6,5,6]}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50_2*l_h_x*1_2_1"/>
  <p:tag name="KSO_WM_TEMPLATE_CATEGORY" val="diagram"/>
  <p:tag name="KSO_WM_TEMPLATE_INDEX" val="20235250"/>
  <p:tag name="KSO_WM_UNIT_LAYERLEVEL" val="1_1_1"/>
  <p:tag name="KSO_WM_TAG_VERSION" val="3.0"/>
  <p:tag name="KSO_WM_BEAUTIFY_FLAG" val="#wm#"/>
  <p:tag name="KSO_WM_UNIT_VALUE" val="92*92"/>
  <p:tag name="KSO_WM_DIAGRAM_GROUP_CODE" val="l1-1"/>
  <p:tag name="KSO_WM_UNIT_TYPE" val="l_h_x"/>
  <p:tag name="KSO_WM_UNIT_INDEX" val="1_2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27.4635433070865,&quot;left&quot;:276.53220472440944,&quot;top&quot;:98.34881889763778,&quot;width&quot;:635.3970866141733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5,6,5,6,5,6]}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50_2*l_h_x*1_1_1"/>
  <p:tag name="KSO_WM_TEMPLATE_CATEGORY" val="diagram"/>
  <p:tag name="KSO_WM_TEMPLATE_INDEX" val="20235250"/>
  <p:tag name="KSO_WM_UNIT_LAYERLEVEL" val="1_1_1"/>
  <p:tag name="KSO_WM_TAG_VERSION" val="3.0"/>
  <p:tag name="KSO_WM_BEAUTIFY_FLAG" val="#wm#"/>
  <p:tag name="KSO_WM_UNIT_VALUE" val="80*80"/>
  <p:tag name="KSO_WM_DIAGRAM_GROUP_CODE" val="l1-1"/>
  <p:tag name="KSO_WM_UNIT_TYPE" val="l_h_x"/>
  <p:tag name="KSO_WM_UNIT_INDEX" val="1_1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27.4635433070865,&quot;left&quot;:276.53220472440944,&quot;top&quot;:98.34881889763778,&quot;width&quot;:635.3970866141733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5,6,5,6,5,6]}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50_2*l_h_x*1_3_1"/>
  <p:tag name="KSO_WM_TEMPLATE_CATEGORY" val="diagram"/>
  <p:tag name="KSO_WM_TEMPLATE_INDEX" val="20235250"/>
  <p:tag name="KSO_WM_UNIT_LAYERLEVEL" val="1_1_1"/>
  <p:tag name="KSO_WM_TAG_VERSION" val="3.0"/>
  <p:tag name="KSO_WM_BEAUTIFY_FLAG" val="#wm#"/>
  <p:tag name="KSO_WM_UNIT_VALUE" val="80*80"/>
  <p:tag name="KSO_WM_DIAGRAM_GROUP_CODE" val="l1-1"/>
  <p:tag name="KSO_WM_UNIT_TYPE" val="l_h_x"/>
  <p:tag name="KSO_WM_UNIT_INDEX" val="1_3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27.4635433070865,&quot;left&quot;:276.53220472440944,&quot;top&quot;:98.34881889763778,&quot;width&quot;:635.3970866141733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5,6,5,6,5,6]}"/>
</p:tagLst>
</file>

<file path=ppt/tags/tag55.xml><?xml version="1.0" encoding="utf-8"?>
<p:tagLst xmlns:p="http://schemas.openxmlformats.org/presentationml/2006/main">
  <p:tag name="TABLE_ENDDRAG_ORIGIN_RECT" val="700*274"/>
  <p:tag name="TABLE_ENDDRAG_RECT" val="134*196*700*274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NDEX" val="1_2_1_1"/>
  <p:tag name="KSO_WM_TEMPLATE_CATEGORY" val="diagram"/>
  <p:tag name="KSO_WM_TEMPLATE_INDEX" val="20233163"/>
  <p:tag name="KSO_WM_UNIT_LAYERLEVEL" val="1_1_1_1"/>
  <p:tag name="KSO_WM_TAG_VERSION" val="3.0"/>
  <p:tag name="KSO_WM_UNIT_FILL_FORE_SCHEMECOLOR_INDEX_1_BRIGHTNESS" val="0.4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99"/>
  <p:tag name="KSO_WM_UNIT_FILL_FORE_SCHEMECOLOR_INDEX_2_TRANS" val="0"/>
  <p:tag name="KSO_WM_UNIT_FILL_GRADIENT_TYPE" val="0"/>
  <p:tag name="KSO_WM_UNIT_FILL_GRADIENT_ANGLE" val="45"/>
  <p:tag name="KSO_WM_UNIT_FILL_GRADIENT_DIRECTION" val="0"/>
  <p:tag name="KSO_WM_UNIT_TEXT_FILL_FORE_SCHEMECOLOR_INDEX_BRIGHTNESS" val="0"/>
  <p:tag name="KSO_WM_BEAUTIFY_FLAG" val="#wm#"/>
  <p:tag name="KSO_WM_DIAGRAM_VERSION" val="3"/>
  <p:tag name="KSO_WM_DIAGRAM_COLOR_TRICK" val="1"/>
  <p:tag name="KSO_WM_DIAGRAM_COLOR_TEXT_CAN_REMOVE" val="n"/>
  <p:tag name="KSO_WM_DIAGRAM_MAX_ITEMCNT" val="4"/>
  <p:tag name="KSO_WM_DIAGRAM_MIN_ITEMCNT" val="4"/>
  <p:tag name="KSO_WM_DIAGRAM_VIRTUALLY_FRAME" val="{&quot;height&quot;:414.46657134769475,&quot;left&quot;:30.8390869140625,&quot;top&quot;:67.17503937007871,&quot;width&quot;:879.0109130859375}"/>
  <p:tag name="KSO_WM_UNIT_ISCONTENTSTITLE" val="0"/>
  <p:tag name="KSO_WM_UNIT_ISNUMDGMTITLE" val="0"/>
  <p:tag name="KSO_WM_UNIT_NOCLEAR" val="0"/>
  <p:tag name="KSO_WM_UNIT_TYPE" val="n_h_h_a"/>
  <p:tag name="KSO_WM_UNIT_ID" val="diagram20233163_1*n_h_h_a*1_2_1_1"/>
  <p:tag name="KSO_WM_UNIT_VALUE" val="6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添加标题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57.xml><?xml version="1.0" encoding="utf-8"?>
<p:tagLst xmlns:p="http://schemas.openxmlformats.org/presentationml/2006/main">
  <p:tag name="KSO_WM_UNIT_TEXT_FILL_FORE_SCHEMECOLOR_INDEX_BRIGHTNESS" val="0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1_1"/>
  <p:tag name="KSO_WM_UNIT_ID" val="diagram20233163_1*n_h_h_f*1_2_1_1"/>
  <p:tag name="KSO_WM_TEMPLATE_CATEGORY" val="diagram"/>
  <p:tag name="KSO_WM_TEMPLATE_INDEX" val="20233163"/>
  <p:tag name="KSO_WM_UNIT_LAYERLEVEL" val="1_1_1_1"/>
  <p:tag name="KSO_WM_TAG_VERSION" val="3.0"/>
  <p:tag name="KSO_WM_BEAUTIFY_FLAG" val="#wm#"/>
  <p:tag name="KSO_WM_UNIT_VALUE" val="36"/>
  <p:tag name="KSO_WM_DIAGRAM_VERSION" val="3"/>
  <p:tag name="KSO_WM_DIAGRAM_COLOR_TRICK" val="1"/>
  <p:tag name="KSO_WM_DIAGRAM_COLOR_TEXT_CAN_REMOVE" val="n"/>
  <p:tag name="KSO_WM_DIAGRAM_MAX_ITEMCNT" val="4"/>
  <p:tag name="KSO_WM_DIAGRAM_MIN_ITEMCNT" val="4"/>
  <p:tag name="KSO_WM_DIAGRAM_VIRTUALLY_FRAME" val="{&quot;height&quot;:414.46657134769475,&quot;left&quot;:30.8390869140625,&quot;top&quot;:67.17503937007871,&quot;width&quot;:879.0109130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添加文本具体内容，简明扼要地阐述观点。可酌情增减文字，以便观者准确地理解您传达的思想。添加文本具体内容，简明扼要地阐述观点。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TEMPLATE_CATEGORY" val="diagram"/>
  <p:tag name="KSO_WM_TEMPLATE_INDEX" val="20233163"/>
  <p:tag name="KSO_WM_UNIT_LAYERLEVEL" val="1_1_1_1"/>
  <p:tag name="KSO_WM_TAG_VERSION" val="3.0"/>
  <p:tag name="KSO_WM_UNIT_FILL_FORE_SCHEMECOLOR_INDEX_1_BRIGHTNESS" val="0.4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99"/>
  <p:tag name="KSO_WM_UNIT_FILL_FORE_SCHEMECOLOR_INDEX_2_TRANS" val="0"/>
  <p:tag name="KSO_WM_UNIT_FILL_GRADIENT_TYPE" val="0"/>
  <p:tag name="KSO_WM_UNIT_FILL_GRADIENT_ANGLE" val="45"/>
  <p:tag name="KSO_WM_UNIT_FILL_GRADIENT_DIRECTION" val="0"/>
  <p:tag name="KSO_WM_UNIT_TEXT_FILL_FORE_SCHEMECOLOR_INDEX_BRIGHTNESS" val="0"/>
  <p:tag name="KSO_WM_BEAUTIFY_FLAG" val="#wm#"/>
  <p:tag name="KSO_WM_DIAGRAM_VERSION" val="3"/>
  <p:tag name="KSO_WM_DIAGRAM_COLOR_TRICK" val="1"/>
  <p:tag name="KSO_WM_DIAGRAM_COLOR_TEXT_CAN_REMOVE" val="n"/>
  <p:tag name="KSO_WM_DIAGRAM_MAX_ITEMCNT" val="4"/>
  <p:tag name="KSO_WM_DIAGRAM_MIN_ITEMCNT" val="4"/>
  <p:tag name="KSO_WM_DIAGRAM_VIRTUALLY_FRAME" val="{&quot;height&quot;:414.46657134769475,&quot;left&quot;:30.8390869140625,&quot;top&quot;:67.17503937007871,&quot;width&quot;:879.0109130859375}"/>
  <p:tag name="KSO_WM_UNIT_ISCONTENTSTITLE" val="0"/>
  <p:tag name="KSO_WM_UNIT_ISNUMDGMTITLE" val="0"/>
  <p:tag name="KSO_WM_UNIT_NOCLEAR" val="0"/>
  <p:tag name="KSO_WM_UNIT_TYPE" val="n_h_h_a"/>
  <p:tag name="KSO_WM_UNIT_INDEX" val="1_2_2_1"/>
  <p:tag name="KSO_WM_UNIT_ID" val="diagram20233163_1*n_h_h_a*1_2_2_1"/>
  <p:tag name="KSO_WM_UNIT_VALUE" val="6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添加标题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59.xml><?xml version="1.0" encoding="utf-8"?>
<p:tagLst xmlns:p="http://schemas.openxmlformats.org/presentationml/2006/main">
  <p:tag name="KSO_WM_UNIT_TEXT_FILL_FORE_SCHEMECOLOR_INDEX_BRIGHTNESS" val="0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2_1"/>
  <p:tag name="KSO_WM_UNIT_ID" val="diagram20233163_1*n_h_h_f*1_2_2_1"/>
  <p:tag name="KSO_WM_TEMPLATE_CATEGORY" val="diagram"/>
  <p:tag name="KSO_WM_TEMPLATE_INDEX" val="20233163"/>
  <p:tag name="KSO_WM_UNIT_LAYERLEVEL" val="1_1_1_1"/>
  <p:tag name="KSO_WM_TAG_VERSION" val="3.0"/>
  <p:tag name="KSO_WM_UNIT_VALUE" val="51"/>
  <p:tag name="KSO_WM_BEAUTIFY_FLAG" val="#wm#"/>
  <p:tag name="KSO_WM_DIAGRAM_VERSION" val="3"/>
  <p:tag name="KSO_WM_DIAGRAM_COLOR_TRICK" val="1"/>
  <p:tag name="KSO_WM_DIAGRAM_COLOR_TEXT_CAN_REMOVE" val="n"/>
  <p:tag name="KSO_WM_DIAGRAM_MAX_ITEMCNT" val="4"/>
  <p:tag name="KSO_WM_DIAGRAM_MIN_ITEMCNT" val="4"/>
  <p:tag name="KSO_WM_DIAGRAM_VIRTUALLY_FRAME" val="{&quot;height&quot;:414.46657134769475,&quot;left&quot;:30.8390869140625,&quot;top&quot;:67.17503937007871,&quot;width&quot;:879.0109130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添加文本具体内容，简明扼要地阐述观点。可酌情增减文字，以便观者准确地理解您传达的思想。添加文本具体内容，简明扼要地阐述观点。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6.xml><?xml version="1.0" encoding="utf-8"?>
<p:tagLst xmlns:p="http://schemas.openxmlformats.org/presentationml/2006/main">
  <p:tag name="KSO_WM_DIAGRAM_VIRTUALLY_FRAME" val="{&quot;height&quot;:352.86349256267584,&quot;left&quot;:55.095949799918934,&quot;top&quot;:118.69968503936943,&quot;width&quot;:904.9041289402388}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TEMPLATE_CATEGORY" val="diagram"/>
  <p:tag name="KSO_WM_TEMPLATE_INDEX" val="20233163"/>
  <p:tag name="KSO_WM_UNIT_LAYERLEVEL" val="1_1_1_1"/>
  <p:tag name="KSO_WM_TAG_VERSION" val="3.0"/>
  <p:tag name="KSO_WM_UNIT_FILL_FORE_SCHEMECOLOR_INDEX_1_BRIGHTNESS" val="0.4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99"/>
  <p:tag name="KSO_WM_UNIT_FILL_FORE_SCHEMECOLOR_INDEX_2_TRANS" val="0"/>
  <p:tag name="KSO_WM_UNIT_FILL_GRADIENT_TYPE" val="0"/>
  <p:tag name="KSO_WM_UNIT_FILL_GRADIENT_ANGLE" val="45"/>
  <p:tag name="KSO_WM_UNIT_FILL_GRADIENT_DIRECTION" val="0"/>
  <p:tag name="KSO_WM_UNIT_TEXT_FILL_FORE_SCHEMECOLOR_INDEX_BRIGHTNESS" val="0"/>
  <p:tag name="KSO_WM_BEAUTIFY_FLAG" val="#wm#"/>
  <p:tag name="KSO_WM_DIAGRAM_VERSION" val="3"/>
  <p:tag name="KSO_WM_DIAGRAM_COLOR_TRICK" val="1"/>
  <p:tag name="KSO_WM_DIAGRAM_COLOR_TEXT_CAN_REMOVE" val="n"/>
  <p:tag name="KSO_WM_DIAGRAM_MAX_ITEMCNT" val="4"/>
  <p:tag name="KSO_WM_DIAGRAM_MIN_ITEMCNT" val="4"/>
  <p:tag name="KSO_WM_DIAGRAM_VIRTUALLY_FRAME" val="{&quot;height&quot;:414.46657134769475,&quot;left&quot;:30.8390869140625,&quot;top&quot;:67.17503937007871,&quot;width&quot;:879.0109130859375}"/>
  <p:tag name="KSO_WM_UNIT_ISCONTENTSTITLE" val="0"/>
  <p:tag name="KSO_WM_UNIT_ISNUMDGMTITLE" val="0"/>
  <p:tag name="KSO_WM_UNIT_NOCLEAR" val="0"/>
  <p:tag name="KSO_WM_UNIT_TYPE" val="n_h_h_a"/>
  <p:tag name="KSO_WM_UNIT_INDEX" val="1_2_3_1"/>
  <p:tag name="KSO_WM_UNIT_ID" val="diagram20233163_1*n_h_h_a*1_2_3_1"/>
  <p:tag name="KSO_WM_UNIT_VALUE" val="6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添加标题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61.xml><?xml version="1.0" encoding="utf-8"?>
<p:tagLst xmlns:p="http://schemas.openxmlformats.org/presentationml/2006/main">
  <p:tag name="KSO_WM_UNIT_TEXT_FILL_FORE_SCHEMECOLOR_INDEX_BRIGHTNESS" val="0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3_1"/>
  <p:tag name="KSO_WM_UNIT_ID" val="diagram20233163_1*n_h_h_f*1_2_3_1"/>
  <p:tag name="KSO_WM_TEMPLATE_CATEGORY" val="diagram"/>
  <p:tag name="KSO_WM_TEMPLATE_INDEX" val="20233163"/>
  <p:tag name="KSO_WM_UNIT_LAYERLEVEL" val="1_1_1_1"/>
  <p:tag name="KSO_WM_TAG_VERSION" val="3.0"/>
  <p:tag name="KSO_WM_BEAUTIFY_FLAG" val="#wm#"/>
  <p:tag name="KSO_WM_UNIT_VALUE" val="36"/>
  <p:tag name="KSO_WM_DIAGRAM_VERSION" val="3"/>
  <p:tag name="KSO_WM_DIAGRAM_COLOR_TRICK" val="1"/>
  <p:tag name="KSO_WM_DIAGRAM_COLOR_TEXT_CAN_REMOVE" val="n"/>
  <p:tag name="KSO_WM_DIAGRAM_MAX_ITEMCNT" val="4"/>
  <p:tag name="KSO_WM_DIAGRAM_MIN_ITEMCNT" val="4"/>
  <p:tag name="KSO_WM_DIAGRAM_VIRTUALLY_FRAME" val="{&quot;height&quot;:414.46657134769475,&quot;left&quot;:30.8390869140625,&quot;top&quot;:67.17503937007871,&quot;width&quot;:879.0109130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添加文本具体内容，简明扼要地阐述观点。可酌情增减文字，以便观者准确地理解您传达的思想。添加文本具体内容，简明扼要地阐述观点。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TEMPLATE_CATEGORY" val="diagram"/>
  <p:tag name="KSO_WM_TEMPLATE_INDEX" val="20233163"/>
  <p:tag name="KSO_WM_UNIT_LAYERLEVEL" val="1_1_1_1"/>
  <p:tag name="KSO_WM_TAG_VERSION" val="3.0"/>
  <p:tag name="KSO_WM_UNIT_FILL_FORE_SCHEMECOLOR_INDEX_1_BRIGHTNESS" val="0.4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99"/>
  <p:tag name="KSO_WM_UNIT_FILL_FORE_SCHEMECOLOR_INDEX_2_TRANS" val="0"/>
  <p:tag name="KSO_WM_UNIT_FILL_GRADIENT_TYPE" val="0"/>
  <p:tag name="KSO_WM_UNIT_FILL_GRADIENT_ANGLE" val="45"/>
  <p:tag name="KSO_WM_UNIT_FILL_GRADIENT_DIRECTION" val="0"/>
  <p:tag name="KSO_WM_UNIT_TEXT_FILL_FORE_SCHEMECOLOR_INDEX_BRIGHTNESS" val="0"/>
  <p:tag name="KSO_WM_BEAUTIFY_FLAG" val="#wm#"/>
  <p:tag name="KSO_WM_DIAGRAM_VERSION" val="3"/>
  <p:tag name="KSO_WM_DIAGRAM_COLOR_TRICK" val="1"/>
  <p:tag name="KSO_WM_DIAGRAM_COLOR_TEXT_CAN_REMOVE" val="n"/>
  <p:tag name="KSO_WM_DIAGRAM_MAX_ITEMCNT" val="4"/>
  <p:tag name="KSO_WM_DIAGRAM_MIN_ITEMCNT" val="4"/>
  <p:tag name="KSO_WM_DIAGRAM_VIRTUALLY_FRAME" val="{&quot;height&quot;:414.46657134769475,&quot;left&quot;:30.8390869140625,&quot;top&quot;:67.17503937007871,&quot;width&quot;:879.0109130859375}"/>
  <p:tag name="KSO_WM_UNIT_ISCONTENTSTITLE" val="0"/>
  <p:tag name="KSO_WM_UNIT_ISNUMDGMTITLE" val="0"/>
  <p:tag name="KSO_WM_UNIT_NOCLEAR" val="0"/>
  <p:tag name="KSO_WM_UNIT_TYPE" val="n_h_h_a"/>
  <p:tag name="KSO_WM_UNIT_INDEX" val="1_2_4_1"/>
  <p:tag name="KSO_WM_UNIT_ID" val="diagram20233163_1*n_h_h_a*1_2_4_1"/>
  <p:tag name="KSO_WM_UNIT_VALUE" val="6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添加标题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63.xml><?xml version="1.0" encoding="utf-8"?>
<p:tagLst xmlns:p="http://schemas.openxmlformats.org/presentationml/2006/main">
  <p:tag name="KSO_WM_UNIT_TEXT_FILL_FORE_SCHEMECOLOR_INDEX_BRIGHTNESS" val="0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4_1"/>
  <p:tag name="KSO_WM_UNIT_ID" val="diagram20233163_1*n_h_h_f*1_2_4_1"/>
  <p:tag name="KSO_WM_TEMPLATE_CATEGORY" val="diagram"/>
  <p:tag name="KSO_WM_TEMPLATE_INDEX" val="20233163"/>
  <p:tag name="KSO_WM_UNIT_LAYERLEVEL" val="1_1_1_1"/>
  <p:tag name="KSO_WM_TAG_VERSION" val="3.0"/>
  <p:tag name="KSO_WM_BEAUTIFY_FLAG" val="#wm#"/>
  <p:tag name="KSO_WM_UNIT_VALUE" val="36"/>
  <p:tag name="KSO_WM_DIAGRAM_VERSION" val="3"/>
  <p:tag name="KSO_WM_DIAGRAM_COLOR_TRICK" val="1"/>
  <p:tag name="KSO_WM_DIAGRAM_COLOR_TEXT_CAN_REMOVE" val="n"/>
  <p:tag name="KSO_WM_DIAGRAM_MAX_ITEMCNT" val="4"/>
  <p:tag name="KSO_WM_DIAGRAM_MIN_ITEMCNT" val="4"/>
  <p:tag name="KSO_WM_DIAGRAM_VIRTUALLY_FRAME" val="{&quot;height&quot;:414.46657134769475,&quot;left&quot;:30.8390869140625,&quot;top&quot;:67.17503937007871,&quot;width&quot;:879.0109130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添加文本具体内容，简明扼要地阐述观点。可酌情增减文字，以便观者准确地理解您传达的思想。添加文本具体内容，简明扼要地阐述观点。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64.xml><?xml version="1.0" encoding="utf-8"?>
<p:tagLst xmlns:p="http://schemas.openxmlformats.org/presentationml/2006/main">
  <p:tag name="resource_record_key" val="{&quot;29&quot;:[50000047,50053072,50000169],&quot;70&quot;:[3322237,3321442,3319356,3322133]}"/>
  <p:tag name="COMMONDATA" val="eyJjb3VudCI6MiwiaGRpZCI6IjYzNTJkODNjZGEyNzRiZjBjMzgwOGY4YmI5MGIxZjg5IiwidXNlckNvdW50IjoyfQ=="/>
</p:tagLst>
</file>

<file path=ppt/tags/tag7.xml><?xml version="1.0" encoding="utf-8"?>
<p:tagLst xmlns:p="http://schemas.openxmlformats.org/presentationml/2006/main">
  <p:tag name="KSO_WM_DIAGRAM_VIRTUALLY_FRAME" val="{&quot;height&quot;:263.5,&quot;left&quot;:36.8,&quot;top&quot;:116.7,&quot;width&quot;:926.9}"/>
</p:tagLst>
</file>

<file path=ppt/tags/tag8.xml><?xml version="1.0" encoding="utf-8"?>
<p:tagLst xmlns:p="http://schemas.openxmlformats.org/presentationml/2006/main">
  <p:tag name="KSO_WM_DIAGRAM_VIRTUALLY_FRAME" val="{&quot;height&quot;:263.5,&quot;left&quot;:36.8,&quot;top&quot;:116.7,&quot;width&quot;:926.9}"/>
</p:tagLst>
</file>

<file path=ppt/tags/tag9.xml><?xml version="1.0" encoding="utf-8"?>
<p:tagLst xmlns:p="http://schemas.openxmlformats.org/presentationml/2006/main">
  <p:tag name="KSO_WM_DIAGRAM_VIRTUALLY_FRAME" val="{&quot;height&quot;:263.5,&quot;left&quot;:36.8,&quot;top&quot;:116.7,&quot;width&quot;:926.9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商务蓝">
      <a:dk1>
        <a:srgbClr val="000000"/>
      </a:dk1>
      <a:lt1>
        <a:srgbClr val="FFFFFF"/>
      </a:lt1>
      <a:dk2>
        <a:srgbClr val="FEFEFF"/>
      </a:dk2>
      <a:lt2>
        <a:srgbClr val="E2EFFD"/>
      </a:lt2>
      <a:accent1>
        <a:srgbClr val="003C83"/>
      </a:accent1>
      <a:accent2>
        <a:srgbClr val="015CB7"/>
      </a:accent2>
      <a:accent3>
        <a:srgbClr val="2573C5"/>
      </a:accent3>
      <a:accent4>
        <a:srgbClr val="3785D8"/>
      </a:accent4>
      <a:accent5>
        <a:srgbClr val="3D90E9"/>
      </a:accent5>
      <a:accent6>
        <a:srgbClr val="1D7ADC"/>
      </a:accent6>
      <a:hlink>
        <a:srgbClr val="0563C1"/>
      </a:hlink>
      <a:folHlink>
        <a:srgbClr val="954F72"/>
      </a:folHlink>
    </a:clrScheme>
    <a:fontScheme name="Office">
      <a:majorFont>
        <a:latin typeface="思源黑体 CN Light"/>
        <a:ea typeface=""/>
        <a:cs typeface=""/>
        <a:font script="Jpan" typeface="游ゴシック Light"/>
        <a:font script="Hang" typeface="맑은 고딕"/>
        <a:font script="Hans" typeface="思源黑体 C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黑体 CN Light"/>
        <a:ea typeface=""/>
        <a:cs typeface=""/>
        <a:font script="Jpan" typeface="游ゴシック"/>
        <a:font script="Hang" typeface="맑은 고딕"/>
        <a:font script="Hans" typeface="思源黑体 CN Light"/>
        <a:font script="Hant" typeface="新細明體"/>
        <a:font script="Arab" typeface="思源黑体 CN Light"/>
        <a:font script="Hebr" typeface="思源黑体 CN Ligh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思源黑体 CN Light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5606</Words>
  <Application>WPS 演示</Application>
  <PresentationFormat>宽屏</PresentationFormat>
  <Paragraphs>517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8" baseType="lpstr">
      <vt:lpstr>Arial</vt:lpstr>
      <vt:lpstr>宋体</vt:lpstr>
      <vt:lpstr>Wingdings</vt:lpstr>
      <vt:lpstr>思源黑体 CN Light</vt:lpstr>
      <vt:lpstr>黑体</vt:lpstr>
      <vt:lpstr>微软雅黑</vt:lpstr>
      <vt:lpstr>汉仪雅酷黑 75W</vt:lpstr>
      <vt:lpstr>思源黑体 CN Normal</vt:lpstr>
      <vt:lpstr>Times New Roman</vt:lpstr>
      <vt:lpstr>汉仪旗黑-55简</vt:lpstr>
      <vt:lpstr>Wingdings</vt:lpstr>
      <vt:lpstr>思源黑体 CN Light</vt:lpstr>
      <vt:lpstr>Calibri</vt:lpstr>
      <vt:lpstr>Arial Unicode MS</vt:lpstr>
      <vt:lpstr>Office 主题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许木木</cp:lastModifiedBy>
  <cp:revision>496</cp:revision>
  <dcterms:created xsi:type="dcterms:W3CDTF">2025-08-11T10:13:00Z</dcterms:created>
  <dcterms:modified xsi:type="dcterms:W3CDTF">2026-06-10T01:40:13Z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KSOTemplateUUID">
    <vt:lpwstr>v1.0_mb_pC5Vk/Hd61XGuR+izWIc8w==</vt:lpwstr>
  </property>
  <property fmtid="{D5CDD505-2E9C-101B-9397-08002B2CF9AE}" pid="4" name="ICV">
    <vt:lpwstr>3ECE2C75015344869F94AD2EF245762C_13</vt:lpwstr>
  </property>
</Properties>
</file>