
<file path=[Content_Types].xml><?xml version="1.0" encoding="utf-8"?>
<Types xmlns="http://schemas.openxmlformats.org/package/2006/content-types">
  <Default Extension="xlsx" ContentType="application/vnd.openxmlformats-officedocument.spreadsheetml.sheet"/>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olors1.xml" ContentType="application/vnd.ms-office.chartcolorstyle+xml"/>
  <Override PartName="/ppt/charts/colors2.xml" ContentType="application/vnd.ms-office.chartcolorstyle+xml"/>
  <Override PartName="/ppt/charts/colors3.xml" ContentType="application/vnd.ms-office.chartcolorstyle+xml"/>
  <Override PartName="/ppt/charts/colors4.xml" ContentType="application/vnd.ms-office.chartcolorstyle+xml"/>
  <Override PartName="/ppt/charts/colors5.xml" ContentType="application/vnd.ms-office.chartcolorstyle+xml"/>
  <Override PartName="/ppt/charts/colors6.xml" ContentType="application/vnd.ms-office.chartcolorstyle+xml"/>
  <Override PartName="/ppt/charts/colors7.xml" ContentType="application/vnd.ms-office.chartcolorstyle+xml"/>
  <Override PartName="/ppt/charts/style1.xml" ContentType="application/vnd.ms-office.chartstyle+xml"/>
  <Override PartName="/ppt/charts/style2.xml" ContentType="application/vnd.ms-office.chartstyle+xml"/>
  <Override PartName="/ppt/charts/style3.xml" ContentType="application/vnd.ms-office.chartstyle+xml"/>
  <Override PartName="/ppt/charts/style4.xml" ContentType="application/vnd.ms-office.chartstyle+xml"/>
  <Override PartName="/ppt/charts/style5.xml" ContentType="application/vnd.ms-office.chartstyle+xml"/>
  <Override PartName="/ppt/charts/style6.xml" ContentType="application/vnd.ms-office.chartstyle+xml"/>
  <Override PartName="/ppt/charts/style7.xml" ContentType="application/vnd.ms-office.chartstyle+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media/image6.svg" ContentType="image/svg+xml"/>
  <Override PartName="/ppt/media/image7.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
  </p:notesMasterIdLst>
  <p:sldIdLst>
    <p:sldId id="298" r:id="rId3"/>
    <p:sldId id="300" r:id="rId4"/>
    <p:sldId id="318" r:id="rId5"/>
    <p:sldId id="325" r:id="rId6"/>
    <p:sldId id="327" r:id="rId7"/>
    <p:sldId id="319" r:id="rId8"/>
    <p:sldId id="323" r:id="rId9"/>
    <p:sldId id="324" r:id="rId10"/>
    <p:sldId id="322" r:id="rId11"/>
    <p:sldId id="328" r:id="rId12"/>
    <p:sldId id="326" r:id="rId14"/>
  </p:sldIdLst>
  <p:sldSz cx="12192000" cy="6858000"/>
  <p:notesSz cx="6858000" cy="9144000"/>
  <p:embeddedFontLst>
    <p:embeddedFont>
      <p:font typeface="黑体" panose="02010609060101010101" pitchFamily="49" charset="-122"/>
      <p:regular r:id="rId18"/>
    </p:embeddedFont>
    <p:embeddedFont>
      <p:font typeface="思源黑体 CN" panose="020B0500000000000000" charset="-122"/>
      <p:regular r:id="rId19"/>
    </p:embeddedFont>
    <p:embeddedFont>
      <p:font typeface="微软雅黑" panose="020B0503020204020204" pitchFamily="34" charset="-122"/>
      <p:regular r:id="rId20"/>
    </p:embeddedFont>
    <p:embeddedFont>
      <p:font typeface="等线" panose="02010600030101010101" charset="-122"/>
      <p:regular r:id="rId21"/>
    </p:embeddedFont>
    <p:embeddedFont>
      <p:font typeface="Calibri" panose="020F0502020204030204"/>
      <p:regular r:id="rId22"/>
      <p:bold r:id="rId23"/>
      <p:italic r:id="rId24"/>
      <p:boldItalic r:id="rId25"/>
    </p:embeddedFont>
  </p:embeddedFontLst>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3" userDrawn="1">
          <p15:clr>
            <a:srgbClr val="A4A3A4"/>
          </p15:clr>
        </p15:guide>
        <p15:guide id="2" pos="389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FF0000"/>
    <a:srgbClr val="F9F9F9"/>
    <a:srgbClr val="BFE5FF"/>
    <a:srgbClr val="00A2F6"/>
    <a:srgbClr val="D9D9D9"/>
    <a:srgbClr val="FFFFFF"/>
    <a:srgbClr val="0074ED"/>
    <a:srgbClr val="0077EE"/>
    <a:srgbClr val="0070C0"/>
    <a:srgbClr val="7CB4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684EDF2-9386-430A-A6A0-658D314B1D0C}" styleName="表样式 1 17">
    <a:wholeTbl>
      <a:tcTxStyle>
        <a:fontRef idx="none">
          <a:srgbClr val="000000"/>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w="9525" cmpd="sng">
              <a:solidFill>
                <a:schemeClr val="accent1">
                  <a:lumMod val="40000"/>
                  <a:lumOff val="60000"/>
                </a:schemeClr>
              </a:solidFill>
              <a:prstDash val="solid"/>
            </a:ln>
          </a:insideV>
        </a:tcBdr>
        <a:fill>
          <a:solidFill>
            <a:srgbClr val="FFFFFF"/>
          </a:solidFill>
        </a:fill>
      </a:tcStyle>
    </a:wholeTbl>
    <a:band2H>
      <a:tcStyle>
        <a:tcBdr/>
        <a:fill>
          <a:solidFill>
            <a:schemeClr val="accent1">
              <a:lumMod val="10000"/>
              <a:lumOff val="90000"/>
            </a:schemeClr>
          </a:solidFill>
        </a:fill>
      </a:tcStyle>
    </a:band2H>
    <a:band1V>
      <a:tcStyle>
        <a:tcBdr/>
        <a:fill>
          <a:solidFill>
            <a:schemeClr val="accent1">
              <a:lumMod val="10000"/>
              <a:lumOff val="90000"/>
            </a:schemeClr>
          </a:solidFill>
        </a:fill>
      </a:tcStyle>
    </a:band1V>
    <a:lastCol>
      <a:tcTxStyle b="on">
        <a:fontRef idx="none">
          <a:srgbClr val="08090C"/>
        </a:fontRef>
      </a:tcTxStyle>
      <a:tcStyle>
        <a:tcBdr>
          <a:left>
            <a:ln w="9525" cmpd="sng">
              <a:solidFill>
                <a:schemeClr val="accent1">
                  <a:lumMod val="40000"/>
                  <a:lumOff val="60000"/>
                </a:schemeClr>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a:noFill/>
            </a:ln>
          </a:insideV>
        </a:tcBdr>
        <a:fill>
          <a:solidFill>
            <a:schemeClr val="accent1">
              <a:lumMod val="20000"/>
              <a:lumOff val="80000"/>
            </a:schemeClr>
          </a:solidFill>
        </a:fill>
      </a:tcStyle>
    </a:lastCol>
    <a:firstCol>
      <a:tcTxStyle b="on">
        <a:fontRef idx="none">
          <a:srgbClr val="08090C"/>
        </a:fontRef>
      </a:tcTxStyle>
      <a:tcStyle>
        <a:tcBdr>
          <a:left>
            <a:ln w="9525" cmpd="sng">
              <a:solidFill>
                <a:schemeClr val="accent1"/>
              </a:solidFill>
              <a:prstDash val="solid"/>
            </a:ln>
          </a:left>
          <a:right>
            <a:ln w="9525" cmpd="sng">
              <a:solidFill>
                <a:schemeClr val="accent1">
                  <a:lumMod val="40000"/>
                  <a:lumOff val="60000"/>
                </a:schemeClr>
              </a:solidFill>
              <a:prstDash val="solid"/>
            </a:ln>
          </a:right>
          <a:top>
            <a:ln w="9525" cmpd="sng">
              <a:solidFill>
                <a:schemeClr val="accent1"/>
              </a:solidFill>
              <a:prstDash val="solid"/>
            </a:ln>
          </a:top>
          <a:bottom>
            <a:ln w="9525" cmpd="sng">
              <a:solidFill>
                <a:schemeClr val="accent1"/>
              </a:solidFill>
              <a:prstDash val="solid"/>
            </a:ln>
          </a:bottom>
          <a:insideH>
            <a:ln w="9525" cmpd="sng">
              <a:solidFill>
                <a:schemeClr val="accent1">
                  <a:lumMod val="40000"/>
                  <a:lumOff val="60000"/>
                </a:schemeClr>
              </a:solidFill>
              <a:prstDash val="solid"/>
            </a:ln>
          </a:insideH>
          <a:insideV>
            <a:ln>
              <a:noFill/>
            </a:ln>
          </a:insideV>
        </a:tcBdr>
        <a:fill>
          <a:solidFill>
            <a:schemeClr val="accent1">
              <a:lumMod val="20000"/>
              <a:lumOff val="80000"/>
            </a:schemeClr>
          </a:solidFill>
        </a:fill>
      </a:tcStyle>
    </a:firstCol>
    <a:lastRow>
      <a:tcTxStyle b="on">
        <a:fontRef idx="none">
          <a:schemeClr val="accent1"/>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lumMod val="40000"/>
                  <a:lumOff val="60000"/>
                </a:schemeClr>
              </a:solidFill>
              <a:prstDash val="solid"/>
            </a:ln>
          </a:top>
          <a:bottom>
            <a:ln w="9525" cmpd="sng">
              <a:solidFill>
                <a:schemeClr val="accent1"/>
              </a:solidFill>
              <a:prstDash val="solid"/>
            </a:ln>
          </a:bottom>
          <a:insideH>
            <a:ln>
              <a:noFill/>
            </a:ln>
          </a:insideH>
          <a:insideV>
            <a:ln>
              <a:noFill/>
            </a:ln>
          </a:insideV>
        </a:tcBdr>
        <a:fill>
          <a:solidFill>
            <a:srgbClr val="FFFFFF"/>
          </a:solidFill>
        </a:fill>
      </a:tcStyle>
    </a:lastRow>
    <a:seCell>
      <a:tcTxStyle b="on">
        <a:fontRef idx="none">
          <a:schemeClr val="accent1"/>
        </a:fontRef>
      </a:tcTxStyle>
      <a:tcStyle>
        <a:tcBdr>
          <a:left>
            <a:ln>
              <a:noFill/>
            </a:ln>
          </a:left>
          <a:right>
            <a:ln w="9525" cmpd="sng">
              <a:solidFill>
                <a:schemeClr val="accent1"/>
              </a:solidFill>
              <a:prstDash val="solid"/>
            </a:ln>
          </a:right>
          <a:top>
            <a:ln w="9525" cmpd="sng">
              <a:solidFill>
                <a:schemeClr val="accent1">
                  <a:lumMod val="40000"/>
                  <a:lumOff val="60000"/>
                </a:schemeClr>
              </a:solidFill>
              <a:prstDash val="solid"/>
            </a:ln>
          </a:top>
          <a:bottom>
            <a:ln w="9525" cmpd="sng">
              <a:solidFill>
                <a:schemeClr val="accent1"/>
              </a:solidFill>
              <a:prstDash val="solid"/>
            </a:ln>
          </a:bottom>
          <a:insideH>
            <a:ln>
              <a:noFill/>
            </a:ln>
          </a:insideH>
          <a:insideV>
            <a:ln>
              <a:noFill/>
            </a:ln>
          </a:insideV>
        </a:tcBdr>
        <a:fill>
          <a:solidFill>
            <a:srgbClr val="FFFFFF"/>
          </a:solidFill>
        </a:fill>
      </a:tcStyle>
    </a:seCell>
    <a:swCell>
      <a:tcTxStyle b="on">
        <a:fontRef idx="none">
          <a:schemeClr val="accent1"/>
        </a:fontRef>
      </a:tcTxStyle>
      <a:tcStyle>
        <a:tcBdr>
          <a:left>
            <a:ln w="9525" cmpd="sng">
              <a:solidFill>
                <a:schemeClr val="accent1"/>
              </a:solidFill>
              <a:prstDash val="solid"/>
            </a:ln>
          </a:left>
          <a:right>
            <a:ln>
              <a:noFill/>
            </a:ln>
          </a:right>
          <a:top>
            <a:ln w="9525" cmpd="sng">
              <a:solidFill>
                <a:schemeClr val="accent1">
                  <a:lumMod val="40000"/>
                  <a:lumOff val="60000"/>
                </a:schemeClr>
              </a:solidFill>
              <a:prstDash val="solid"/>
            </a:ln>
          </a:top>
          <a:bottom>
            <a:ln w="9525" cmpd="sng">
              <a:solidFill>
                <a:schemeClr val="accent1"/>
              </a:solidFill>
              <a:prstDash val="solid"/>
            </a:ln>
          </a:bottom>
          <a:insideH>
            <a:ln>
              <a:noFill/>
            </a:ln>
          </a:insideH>
          <a:insideV>
            <a:ln>
              <a:noFill/>
            </a:ln>
          </a:insideV>
        </a:tcBdr>
        <a:fill>
          <a:solidFill>
            <a:srgbClr val="FFFFFF"/>
          </a:solidFill>
        </a:fill>
      </a:tcStyle>
    </a:swCell>
    <a:firstRow>
      <a:tcTxStyle b="on">
        <a:fontRef idx="none">
          <a:schemeClr val="accent1"/>
        </a:fontRef>
      </a:tcTxStyle>
      <a:tcStyle>
        <a:tcBdr>
          <a:left>
            <a:ln w="9525" cmpd="sng">
              <a:solidFill>
                <a:schemeClr val="accent1"/>
              </a:solidFill>
              <a:prstDash val="solid"/>
            </a:ln>
          </a:left>
          <a:right>
            <a:ln w="9525" cmpd="sng">
              <a:solidFill>
                <a:schemeClr val="accent1"/>
              </a:solidFill>
              <a:prstDash val="solid"/>
            </a:ln>
          </a:right>
          <a:top>
            <a:ln w="9525" cmpd="sng">
              <a:solidFill>
                <a:schemeClr val="accent1"/>
              </a:solidFill>
              <a:prstDash val="solid"/>
            </a:ln>
          </a:top>
          <a:bottom>
            <a:ln w="9525" cmpd="sng">
              <a:solidFill>
                <a:schemeClr val="accent1">
                  <a:lumMod val="40000"/>
                  <a:lumOff val="60000"/>
                </a:schemeClr>
              </a:solidFill>
              <a:prstDash val="solid"/>
            </a:ln>
          </a:bottom>
          <a:insideH>
            <a:ln>
              <a:noFill/>
            </a:ln>
          </a:insideH>
          <a:insideV>
            <a:ln w="9525" cmpd="sng">
              <a:solidFill>
                <a:schemeClr val="accent1">
                  <a:lumMod val="40000"/>
                  <a:lumOff val="60000"/>
                </a:schemeClr>
              </a:solidFill>
              <a:prstDash val="solid"/>
            </a:ln>
          </a:insideV>
        </a:tcBdr>
        <a:fill>
          <a:solidFill>
            <a:srgbClr val="FFFFFF"/>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110" d="100"/>
          <a:sy n="110" d="100"/>
        </p:scale>
        <p:origin x="702" y="108"/>
      </p:cViewPr>
      <p:guideLst>
        <p:guide orient="horz" pos="2233"/>
        <p:guide pos="389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tags" Target="tags/tag198.xml"/><Relationship Id="rId25" Type="http://schemas.openxmlformats.org/officeDocument/2006/relationships/font" Target="fonts/font8.fntdata"/><Relationship Id="rId24" Type="http://schemas.openxmlformats.org/officeDocument/2006/relationships/font" Target="fonts/font7.fntdata"/><Relationship Id="rId23" Type="http://schemas.openxmlformats.org/officeDocument/2006/relationships/font" Target="fonts/font6.fntdata"/><Relationship Id="rId22" Type="http://schemas.openxmlformats.org/officeDocument/2006/relationships/font" Target="fonts/font5.fntdata"/><Relationship Id="rId21" Type="http://schemas.openxmlformats.org/officeDocument/2006/relationships/font" Target="fonts/font4.fntdata"/><Relationship Id="rId20" Type="http://schemas.openxmlformats.org/officeDocument/2006/relationships/font" Target="fonts/font3.fntdata"/><Relationship Id="rId2" Type="http://schemas.openxmlformats.org/officeDocument/2006/relationships/theme" Target="theme/theme1.xml"/><Relationship Id="rId19" Type="http://schemas.openxmlformats.org/officeDocument/2006/relationships/font" Target="fonts/font2.fntdata"/><Relationship Id="rId18" Type="http://schemas.openxmlformats.org/officeDocument/2006/relationships/font" Target="fonts/font1.fntdata"/><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1.xml"/><Relationship Id="rId13" Type="http://schemas.openxmlformats.org/officeDocument/2006/relationships/notesMaster" Target="notesMasters/notesMaster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4" Type="http://schemas.microsoft.com/office/2011/relationships/chartColorStyle" Target="colors1.xml"/><Relationship Id="rId3" Type="http://schemas.microsoft.com/office/2011/relationships/chartStyle" Target="style1.xml"/><Relationship Id="rId2" Type="http://schemas.openxmlformats.org/officeDocument/2006/relationships/themeOverride" Target="../theme/themeOverride1.xml"/><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6" Type="http://schemas.microsoft.com/office/2011/relationships/chartColorStyle" Target="colors2.xml"/><Relationship Id="rId5" Type="http://schemas.microsoft.com/office/2011/relationships/chartStyle" Target="style2.xml"/><Relationship Id="rId4" Type="http://schemas.openxmlformats.org/officeDocument/2006/relationships/image" Target="../media/image6.svg"/><Relationship Id="rId3" Type="http://schemas.openxmlformats.org/officeDocument/2006/relationships/image" Target="../media/image5.png"/><Relationship Id="rId2" Type="http://schemas.openxmlformats.org/officeDocument/2006/relationships/themeOverride" Target="../theme/themeOverride2.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6" Type="http://schemas.microsoft.com/office/2011/relationships/chartColorStyle" Target="colors3.xml"/><Relationship Id="rId5" Type="http://schemas.microsoft.com/office/2011/relationships/chartStyle" Target="style3.xml"/><Relationship Id="rId4" Type="http://schemas.openxmlformats.org/officeDocument/2006/relationships/image" Target="../media/image7.svg"/><Relationship Id="rId3" Type="http://schemas.openxmlformats.org/officeDocument/2006/relationships/image" Target="../media/image5.png"/><Relationship Id="rId2" Type="http://schemas.openxmlformats.org/officeDocument/2006/relationships/themeOverride" Target="../theme/themeOverride3.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5" Type="http://schemas.microsoft.com/office/2011/relationships/chartColorStyle" Target="colors4.xml"/><Relationship Id="rId4" Type="http://schemas.microsoft.com/office/2011/relationships/chartStyle" Target="style4.xml"/><Relationship Id="rId3" Type="http://schemas.openxmlformats.org/officeDocument/2006/relationships/image" Target="../media/image10.png"/><Relationship Id="rId2" Type="http://schemas.openxmlformats.org/officeDocument/2006/relationships/themeOverride" Target="../theme/themeOverride4.xml"/><Relationship Id="rId1" Type="http://schemas.openxmlformats.org/officeDocument/2006/relationships/oleObject" Target="file:///C:\Users\yangyang\Documents\WeChat%20Files\wxid_p7gzln6blyam22\FileStorage\File\2024-07\&#37259;&#37240;&#38041;&#21644;&#30899;&#37240;&#38247;&#19981;&#33391;&#21453;&#24212;&#23545;&#27604;.xlsx" TargetMode="External"/></Relationships>
</file>

<file path=ppt/charts/_rels/chart5.xml.rels><?xml version="1.0" encoding="UTF-8" standalone="yes"?>
<Relationships xmlns="http://schemas.openxmlformats.org/package/2006/relationships"><Relationship Id="rId5" Type="http://schemas.microsoft.com/office/2011/relationships/chartColorStyle" Target="colors5.xml"/><Relationship Id="rId4" Type="http://schemas.microsoft.com/office/2011/relationships/chartStyle" Target="style5.xml"/><Relationship Id="rId3" Type="http://schemas.openxmlformats.org/officeDocument/2006/relationships/image" Target="../media/image10.png"/><Relationship Id="rId2" Type="http://schemas.openxmlformats.org/officeDocument/2006/relationships/themeOverride" Target="../theme/themeOverride5.xml"/><Relationship Id="rId1" Type="http://schemas.openxmlformats.org/officeDocument/2006/relationships/package" Target="../embeddings/Workbook4.xlsx"/></Relationships>
</file>

<file path=ppt/charts/_rels/chart6.xml.rels><?xml version="1.0" encoding="UTF-8" standalone="yes"?>
<Relationships xmlns="http://schemas.openxmlformats.org/package/2006/relationships"><Relationship Id="rId5" Type="http://schemas.microsoft.com/office/2011/relationships/chartColorStyle" Target="colors6.xml"/><Relationship Id="rId4" Type="http://schemas.microsoft.com/office/2011/relationships/chartStyle" Target="style6.xml"/><Relationship Id="rId3" Type="http://schemas.openxmlformats.org/officeDocument/2006/relationships/image" Target="../media/image10.png"/><Relationship Id="rId2" Type="http://schemas.openxmlformats.org/officeDocument/2006/relationships/themeOverride" Target="../theme/themeOverride6.xml"/><Relationship Id="rId1" Type="http://schemas.openxmlformats.org/officeDocument/2006/relationships/package" Target="../embeddings/Workbook5.xlsx"/></Relationships>
</file>

<file path=ppt/charts/_rels/chart7.xml.rels><?xml version="1.0" encoding="UTF-8" standalone="yes"?>
<Relationships xmlns="http://schemas.openxmlformats.org/package/2006/relationships"><Relationship Id="rId5" Type="http://schemas.microsoft.com/office/2011/relationships/chartColorStyle" Target="colors7.xml"/><Relationship Id="rId4" Type="http://schemas.microsoft.com/office/2011/relationships/chartStyle" Target="style7.xml"/><Relationship Id="rId3" Type="http://schemas.openxmlformats.org/officeDocument/2006/relationships/image" Target="../media/image10.png"/><Relationship Id="rId2" Type="http://schemas.openxmlformats.org/officeDocument/2006/relationships/themeOverride" Target="../theme/themeOverride7.xml"/><Relationship Id="rId1" Type="http://schemas.openxmlformats.org/officeDocument/2006/relationships/package" Target="../embeddings/Workbook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患病率</c:v>
                </c:pt>
              </c:strCache>
            </c:strRef>
          </c:tx>
          <c:spPr/>
          <c:explosion val="0"/>
          <c:dPt>
            <c:idx val="0"/>
            <c:bubble3D val="0"/>
            <c:spPr>
              <a:solidFill>
                <a:srgbClr val="FF0000"/>
              </a:solidFill>
              <a:ln>
                <a:solidFill>
                  <a:sysClr val="window" lastClr="FFFFFF"/>
                </a:solidFill>
              </a:ln>
              <a:effectLst/>
            </c:spPr>
          </c:dPt>
          <c:dPt>
            <c:idx val="1"/>
            <c:bubble3D val="0"/>
            <c:spPr>
              <a:solidFill>
                <a:srgbClr val="D9D9D9"/>
              </a:solidFill>
              <a:ln>
                <a:solidFill>
                  <a:sysClr val="window" lastClr="FFFFFF"/>
                </a:solidFill>
              </a:ln>
              <a:effectLst/>
            </c:spPr>
          </c:dPt>
          <c:dLbls>
            <c:delete val="1"/>
          </c:dLbls>
          <c:cat>
            <c:numRef>
              <c:f>Sheet1!$A$2:$A$3</c:f>
              <c:numCache>
                <c:formatCode>General</c:formatCode>
                <c:ptCount val="2"/>
              </c:numCache>
            </c:numRef>
          </c:cat>
          <c:val>
            <c:numRef>
              <c:f>Sheet1!$B$2:$B$3</c:f>
              <c:numCache>
                <c:formatCode>0%</c:formatCode>
                <c:ptCount val="2"/>
                <c:pt idx="0">
                  <c:v>0.76</c:v>
                </c:pt>
                <c:pt idx="1">
                  <c:v>0.24</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uri="{0b15fc19-7d7d-44ad-8c2d-2c3a37ce22c3}">
        <chartProps xmlns="https://web.wps.cn/et/2018/main" chartId="{c1080f26-bdf6-4975-89d8-4bdd6d5791b6}"/>
      </c:ext>
    </c:extLst>
  </c:chart>
  <c:spPr>
    <a:noFill/>
    <a:ln w="9525" cap="flat" cmpd="sng" algn="ctr">
      <a:noFill/>
      <a:round/>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系列 1</c:v>
                </c:pt>
              </c:strCache>
            </c:strRef>
          </c:tx>
          <c:spPr>
            <a:noFill/>
            <a:ln w="19050">
              <a:noFill/>
            </a:ln>
          </c:spPr>
          <c:explosion val="0"/>
          <c:dPt>
            <c:idx val="0"/>
            <c:bubble3D val="0"/>
            <c:spPr>
              <a:gradFill>
                <a:gsLst>
                  <a:gs pos="0">
                    <a:srgbClr val="0060EA"/>
                  </a:gs>
                  <a:gs pos="100000">
                    <a:srgbClr val="00C0FA"/>
                  </a:gs>
                </a:gsLst>
                <a:lin ang="2700000" scaled="1"/>
              </a:gradFill>
              <a:ln w="19050">
                <a:noFill/>
              </a:ln>
              <a:effectLst/>
            </c:spPr>
          </c:dPt>
          <c:dPt>
            <c:idx val="1"/>
            <c:bubble3D val="0"/>
            <c:spPr>
              <a:solidFill>
                <a:srgbClr val="FFFFFF">
                  <a:lumMod val="85000"/>
                </a:srgbClr>
              </a:solidFill>
              <a:ln w="19050">
                <a:noFill/>
              </a:ln>
              <a:effectLst/>
            </c:spPr>
          </c:dPt>
          <c:dLbls>
            <c:dLbl>
              <c:idx val="0"/>
              <c:layout>
                <c:manualLayout>
                  <c:x val="-0.103110936060886"/>
                  <c:y val="0.0911758499600664"/>
                </c:manualLayout>
              </c:layout>
              <c:numFmt formatCode="General" sourceLinked="1"/>
              <c:spPr>
                <a:noFill/>
                <a:ln>
                  <a:noFill/>
                </a:ln>
                <a:effectLst/>
              </c:spPr>
              <c:txPr>
                <a:bodyPr rot="0" spcFirstLastPara="0" vertOverflow="ellipsis" vert="horz" wrap="square" lIns="38100" tIns="19050" rIns="38100" bIns="19050" anchor="ctr" anchorCtr="1" forceAA="0">
                  <a:spAutoFit/>
                </a:bodyPr>
                <a:lstStyle/>
                <a:p>
                  <a:pPr>
                    <a:defRPr lang="zh-CN" sz="900" b="1" i="0" u="none" strike="noStrike" kern="1200" baseline="0">
                      <a:solidFill>
                        <a:sysClr val="window" lastClr="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86694386694387"/>
                      <c:h val="0.327757865392274"/>
                    </c:manualLayout>
                  </c15:layout>
                </c:ext>
              </c:extLst>
            </c:dLbl>
            <c:dLbl>
              <c:idx val="1"/>
              <c:delete val="1"/>
            </c:dLbl>
            <c:numFmt formatCode="General" sourceLinked="1"/>
            <c:spPr>
              <a:noFill/>
              <a:ln>
                <a:noFill/>
              </a:ln>
              <a:effectLst/>
            </c:spPr>
            <c:txPr>
              <a:bodyPr rot="0" spcFirstLastPara="0" vertOverflow="ellipsis" vert="horz" wrap="square" lIns="38100" tIns="19050" rIns="38100" bIns="19050" anchor="ctr" anchorCtr="1" forceAA="0">
                <a:spAutoFit/>
              </a:bodyPr>
              <a:lstStyle/>
              <a:p>
                <a:pPr>
                  <a:defRPr lang="zh-CN" sz="900" b="1" i="0" u="none" strike="noStrike" kern="1200" baseline="0">
                    <a:solidFill>
                      <a:sysClr val="window" lastClr="FFFFFF">
                        <a:alpha val="0"/>
                      </a:sys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ctr"/>
            <c:showLegendKey val="0"/>
            <c:showVal val="1"/>
            <c:showCatName val="1"/>
            <c:showSerName val="0"/>
            <c:showPercent val="0"/>
            <c:showBubbleSize val="0"/>
            <c:separator>
</c:separator>
            <c:showLeaderLines val="1"/>
            <c:extLst>
              <c:ext xmlns:c15="http://schemas.microsoft.com/office/drawing/2012/chart" uri="{CE6537A1-D6FC-4f65-9D91-7224C49458BB}">
                <c15:layout/>
                <c15:showLeaderLines val="1"/>
                <c15:leaderLines>
                  <c:spPr>
                    <a:ln w="9525" cap="flat" cmpd="sng" algn="ctr">
                      <a:solidFill>
                        <a:sysClr val="windowText" lastClr="000000">
                          <a:lumMod val="35000"/>
                          <a:lumOff val="65000"/>
                        </a:sysClr>
                      </a:solidFill>
                      <a:round/>
                    </a:ln>
                    <a:effectLst/>
                  </c:spPr>
                </c15:leaderLines>
              </c:ext>
            </c:extLst>
          </c:dLbls>
          <c:cat>
            <c:strRef>
              <c:f>Sheet1!$A$2:$A$3</c:f>
              <c:strCache>
                <c:ptCount val="2"/>
                <c:pt idx="1">
                  <c:v>类别 2</c:v>
                </c:pt>
              </c:strCache>
            </c:strRef>
          </c:cat>
          <c:val>
            <c:numRef>
              <c:f>Sheet1!$B$2:$B$3</c:f>
              <c:numCache>
                <c:formatCode>0.00%</c:formatCode>
                <c:ptCount val="2"/>
                <c:pt idx="0">
                  <c:v>0.385</c:v>
                </c:pt>
                <c:pt idx="1">
                  <c:v>0.615</c:v>
                </c:pt>
              </c:numCache>
            </c:numRef>
          </c:val>
        </c:ser>
        <c:dLbls>
          <c:showLegendKey val="0"/>
          <c:showVal val="1"/>
          <c:showCatName val="0"/>
          <c:showSerName val="0"/>
          <c:showPercent val="0"/>
          <c:showBubbleSize val="0"/>
          <c:showLeaderLines val="1"/>
        </c:dLbls>
        <c:firstSliceAng val="0"/>
      </c:pieChart>
      <c:spPr>
        <a:blipFill dpi="0" rotWithShape="1">
          <a:blip xmlns:r="http://schemas.openxmlformats.org/officeDocument/2006/relationships" r:embed="rId3">
            <a:alphaModFix amt="62000"/>
            <a:extLst>
              <a:ext uri="{96DAC541-7B7A-43D3-8B79-37D633B846F1}">
                <asvg:svgBlip xmlns:asvg="http://schemas.microsoft.com/office/drawing/2016/SVG/main" r:embed="rId4"/>
              </a:ext>
            </a:extLst>
          </a:blip>
          <a:srcRect/>
          <a:stretch>
            <a:fillRect/>
          </a:stretch>
        </a:blipFill>
        <a:ln>
          <a:noFill/>
        </a:ln>
        <a:effectLst>
          <a:outerShdw algn="ctr" rotWithShape="0">
            <a:prstClr val="black">
              <a:alpha val="0"/>
            </a:prstClr>
          </a:outerShdw>
        </a:effectLst>
      </c:spPr>
    </c:plotArea>
    <c:plotVisOnly val="1"/>
    <c:dispBlanksAs val="gap"/>
    <c:showDLblsOverMax val="0"/>
    <c:extLst>
      <c:ext uri="{0b15fc19-7d7d-44ad-8c2d-2c3a37ce22c3}">
        <chartProps xmlns="https://web.wps.cn/et/2018/main" chartId="{916249b1-7186-4de5-9784-f357bb7d5d06}"/>
      </c:ext>
    </c:extLst>
  </c:chart>
  <c:spPr>
    <a:noFill/>
    <a:ln w="6350" cap="flat" cmpd="sng" algn="ctr">
      <a:noFill/>
      <a:round/>
    </a:ln>
    <a:effectLst>
      <a:outerShdw blurRad="63500" dist="37357" dir="2700000" sx="0" sy="0" rotWithShape="0">
        <a:scrgbClr r="0" g="0" b="0"/>
      </a:outerShdw>
    </a:effectLst>
  </c:spPr>
  <c:txPr>
    <a:bodyPr/>
    <a:lstStyle/>
    <a:p>
      <a:pPr>
        <a:defRPr lang="zh-CN" sz="9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系列 1</c:v>
                </c:pt>
              </c:strCache>
            </c:strRef>
          </c:tx>
          <c:spPr>
            <a:noFill/>
            <a:ln w="19050">
              <a:noFill/>
            </a:ln>
          </c:spPr>
          <c:explosion val="0"/>
          <c:dPt>
            <c:idx val="0"/>
            <c:bubble3D val="0"/>
            <c:spPr>
              <a:solidFill>
                <a:srgbClr val="FF0000"/>
              </a:solidFill>
              <a:ln w="19050">
                <a:noFill/>
              </a:ln>
              <a:effectLst/>
            </c:spPr>
          </c:dPt>
          <c:dPt>
            <c:idx val="1"/>
            <c:bubble3D val="0"/>
            <c:spPr>
              <a:solidFill>
                <a:srgbClr val="FFFFFF">
                  <a:lumMod val="85000"/>
                </a:srgbClr>
              </a:solidFill>
              <a:ln w="19050">
                <a:noFill/>
              </a:ln>
              <a:effectLst/>
            </c:spPr>
          </c:dPt>
          <c:dLbls>
            <c:dLbl>
              <c:idx val="0"/>
              <c:layout>
                <c:manualLayout>
                  <c:x val="-0.129738154995797"/>
                  <c:y val="-0.0698230873406775"/>
                </c:manualLayout>
              </c:layout>
              <c:numFmt formatCode="General" sourceLinked="1"/>
              <c:spPr>
                <a:noFill/>
                <a:ln>
                  <a:noFill/>
                </a:ln>
                <a:effectLst/>
              </c:spPr>
              <c:txPr>
                <a:bodyPr rot="0" spcFirstLastPara="0" vertOverflow="ellipsis" vert="horz" wrap="square" lIns="38100" tIns="19050" rIns="38100" bIns="19050" anchor="ctr" anchorCtr="1" forceAA="0">
                  <a:spAutoFit/>
                </a:bodyPr>
                <a:lstStyle/>
                <a:p>
                  <a:pPr>
                    <a:defRPr lang="zh-CN" sz="900" b="1" i="0" u="none" strike="noStrike" kern="1200" baseline="0">
                      <a:solidFill>
                        <a:sysClr val="window" lastClr="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386694386694387"/>
                      <c:h val="0.327757865392274"/>
                    </c:manualLayout>
                  </c15:layout>
                </c:ext>
              </c:extLst>
            </c:dLbl>
            <c:dLbl>
              <c:idx val="1"/>
              <c:delete val="1"/>
            </c:dLbl>
            <c:numFmt formatCode="General" sourceLinked="1"/>
            <c:spPr>
              <a:noFill/>
              <a:ln>
                <a:noFill/>
              </a:ln>
              <a:effectLst/>
            </c:spPr>
            <c:txPr>
              <a:bodyPr rot="0" spcFirstLastPara="0" vertOverflow="ellipsis" vert="horz" wrap="square" lIns="38100" tIns="19050" rIns="38100" bIns="19050" anchor="ctr" anchorCtr="1" forceAA="0">
                <a:spAutoFit/>
              </a:bodyPr>
              <a:lstStyle/>
              <a:p>
                <a:pPr>
                  <a:defRPr lang="zh-CN" sz="900" b="1" i="0" u="none" strike="noStrike" kern="1200" baseline="0">
                    <a:solidFill>
                      <a:sysClr val="window" lastClr="FFFFFF">
                        <a:alpha val="0"/>
                      </a:sys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ctr"/>
            <c:showLegendKey val="0"/>
            <c:showVal val="1"/>
            <c:showCatName val="1"/>
            <c:showSerName val="0"/>
            <c:showPercent val="0"/>
            <c:showBubbleSize val="0"/>
            <c:separator>
</c:separator>
            <c:showLeaderLines val="1"/>
            <c:extLst>
              <c:ext xmlns:c15="http://schemas.microsoft.com/office/drawing/2012/chart" uri="{CE6537A1-D6FC-4f65-9D91-7224C49458BB}">
                <c15:layout/>
                <c15:showLeaderLines val="1"/>
                <c15:leaderLines>
                  <c:spPr>
                    <a:ln w="9525" cap="flat" cmpd="sng" algn="ctr">
                      <a:solidFill>
                        <a:sysClr val="windowText" lastClr="000000">
                          <a:lumMod val="35000"/>
                          <a:lumOff val="65000"/>
                        </a:sysClr>
                      </a:solidFill>
                      <a:round/>
                    </a:ln>
                    <a:effectLst/>
                  </c:spPr>
                </c15:leaderLines>
              </c:ext>
            </c:extLst>
          </c:dLbls>
          <c:cat>
            <c:strRef>
              <c:f>Sheet1!$A$2:$A$3</c:f>
              <c:strCache>
                <c:ptCount val="2"/>
                <c:pt idx="1">
                  <c:v>类别 2</c:v>
                </c:pt>
              </c:strCache>
            </c:strRef>
          </c:cat>
          <c:val>
            <c:numRef>
              <c:f>Sheet1!$B$2:$B$3</c:f>
              <c:numCache>
                <c:formatCode>0.00%</c:formatCode>
                <c:ptCount val="2"/>
                <c:pt idx="0">
                  <c:v>0.498</c:v>
                </c:pt>
                <c:pt idx="1">
                  <c:v>0.502</c:v>
                </c:pt>
              </c:numCache>
            </c:numRef>
          </c:val>
        </c:ser>
        <c:dLbls>
          <c:showLegendKey val="0"/>
          <c:showVal val="1"/>
          <c:showCatName val="0"/>
          <c:showSerName val="0"/>
          <c:showPercent val="0"/>
          <c:showBubbleSize val="0"/>
          <c:showLeaderLines val="1"/>
        </c:dLbls>
        <c:firstSliceAng val="0"/>
      </c:pieChart>
      <c:spPr>
        <a:blipFill dpi="0" rotWithShape="1">
          <a:blip xmlns:r="http://schemas.openxmlformats.org/officeDocument/2006/relationships" r:embed="rId3">
            <a:alphaModFix amt="62000"/>
            <a:extLst>
              <a:ext uri="{96DAC541-7B7A-43D3-8B79-37D633B846F1}">
                <asvg:svgBlip xmlns:asvg="http://schemas.microsoft.com/office/drawing/2016/SVG/main" r:embed="rId4"/>
              </a:ext>
            </a:extLst>
          </a:blip>
          <a:srcRect/>
          <a:stretch>
            <a:fillRect/>
          </a:stretch>
        </a:blipFill>
        <a:ln>
          <a:noFill/>
        </a:ln>
        <a:effectLst>
          <a:outerShdw algn="ctr" rotWithShape="0">
            <a:prstClr val="black">
              <a:alpha val="0"/>
            </a:prstClr>
          </a:outerShdw>
        </a:effectLst>
      </c:spPr>
    </c:plotArea>
    <c:plotVisOnly val="1"/>
    <c:dispBlanksAs val="gap"/>
    <c:showDLblsOverMax val="0"/>
    <c:extLst>
      <c:ext uri="{0b15fc19-7d7d-44ad-8c2d-2c3a37ce22c3}">
        <chartProps xmlns="https://web.wps.cn/et/2018/main" chartId="{916249b1-7186-4de5-9784-f357bb7d5d06}"/>
      </c:ext>
    </c:extLst>
  </c:chart>
  <c:spPr>
    <a:noFill/>
    <a:ln w="6350" cap="flat" cmpd="sng" algn="ctr">
      <a:noFill/>
      <a:round/>
    </a:ln>
    <a:effectLst>
      <a:outerShdw blurRad="63500" dist="37357" dir="2700000" sx="0" sy="0" rotWithShape="0">
        <a:scrgbClr r="0" g="0" b="0"/>
      </a:outerShdw>
    </a:effectLst>
  </c:spPr>
  <c:txPr>
    <a:bodyPr/>
    <a:lstStyle/>
    <a:p>
      <a:pPr>
        <a:defRPr lang="zh-CN" sz="9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a:defRPr lang="zh-CN" sz="1400" b="1" i="0" u="none" strike="noStrike" kern="1200" spc="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b="1"/>
              <a:t>图1 两组患者不良反应比较（n=100）</a:t>
            </a:r>
            <a:endParaRPr b="1"/>
          </a:p>
        </c:rich>
      </c:tx>
      <c:layout/>
      <c:overlay val="0"/>
      <c:spPr>
        <a:noFill/>
        <a:ln>
          <a:noFill/>
        </a:ln>
        <a:effectLst/>
      </c:spPr>
    </c:title>
    <c:autoTitleDeleted val="0"/>
    <c:plotArea>
      <c:layout/>
      <c:barChart>
        <c:barDir val="col"/>
        <c:grouping val="clustered"/>
        <c:varyColors val="0"/>
        <c:ser>
          <c:idx val="0"/>
          <c:order val="0"/>
          <c:tx>
            <c:strRef>
              <c:f>[醋酸钙和碳酸镧不良反应对比.xlsx]Sheet1!$L$4</c:f>
              <c:strCache>
                <c:ptCount val="1"/>
                <c:pt idx="0">
                  <c:v>醋酸钙组</c:v>
                </c:pt>
              </c:strCache>
            </c:strRef>
          </c:tx>
          <c:spPr>
            <a:blipFill rotWithShape="1">
              <a:blip xmlns:r="http://schemas.openxmlformats.org/officeDocument/2006/relationships" r:embed="rId3">
                <a:duotone>
                  <a:schemeClr val="accent1"/>
                  <a:prstClr val="white"/>
                </a:duotone>
              </a:blip>
              <a:stretch>
                <a:fillRect/>
              </a:stretch>
            </a:blipFill>
            <a:ln>
              <a:noFill/>
            </a:ln>
            <a:effectLst/>
          </c:spPr>
          <c:invertIfNegative val="0"/>
          <c:dPt>
            <c:idx val="0"/>
            <c:invertIfNegative val="0"/>
            <c:bubble3D val="0"/>
          </c:dPt>
          <c:dLbls>
            <c:numFmt formatCode="General" sourceLinked="1"/>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[醋酸钙和碳酸镧不良反应对比.xlsx]Sheet1!$K$5:$K$11</c:f>
              <c:strCache>
                <c:ptCount val="7"/>
                <c:pt idx="0">
                  <c:v>呕吐</c:v>
                </c:pt>
                <c:pt idx="1">
                  <c:v>腹泻</c:v>
                </c:pt>
                <c:pt idx="2">
                  <c:v>便秘</c:v>
                </c:pt>
                <c:pt idx="3">
                  <c:v>腹胀</c:v>
                </c:pt>
                <c:pt idx="4">
                  <c:v>腹痛</c:v>
                </c:pt>
                <c:pt idx="5">
                  <c:v>低磷血症</c:v>
                </c:pt>
                <c:pt idx="6">
                  <c:v>高钙血症</c:v>
                </c:pt>
              </c:strCache>
            </c:strRef>
          </c:cat>
          <c:val>
            <c:numRef>
              <c:f>[醋酸钙和碳酸镧不良反应对比.xlsx]Sheet1!$L$5:$L$11</c:f>
              <c:numCache>
                <c:formatCode>General</c:formatCode>
                <c:ptCount val="7"/>
                <c:pt idx="0">
                  <c:v>0</c:v>
                </c:pt>
                <c:pt idx="1">
                  <c:v>0</c:v>
                </c:pt>
                <c:pt idx="2">
                  <c:v>3</c:v>
                </c:pt>
                <c:pt idx="3">
                  <c:v>1</c:v>
                </c:pt>
                <c:pt idx="4">
                  <c:v>0</c:v>
                </c:pt>
                <c:pt idx="5">
                  <c:v>0</c:v>
                </c:pt>
                <c:pt idx="6">
                  <c:v>0</c:v>
                </c:pt>
              </c:numCache>
            </c:numRef>
          </c:val>
        </c:ser>
        <c:ser>
          <c:idx val="1"/>
          <c:order val="1"/>
          <c:tx>
            <c:strRef>
              <c:f>[醋酸钙和碳酸镧不良反应对比.xlsx]Sheet1!$M$4</c:f>
              <c:strCache>
                <c:ptCount val="1"/>
                <c:pt idx="0">
                  <c:v>碳酸镧组</c:v>
                </c:pt>
              </c:strCache>
            </c:strRef>
          </c:tx>
          <c:spPr>
            <a:blipFill rotWithShape="1">
              <a:blip xmlns:r="http://schemas.openxmlformats.org/officeDocument/2006/relationships" r:embed="rId3">
                <a:duotone>
                  <a:schemeClr val="accent2"/>
                  <a:prstClr val="white"/>
                </a:duotone>
              </a:blip>
              <a:stretch>
                <a:fillRect/>
              </a:stretch>
            </a:blipFill>
            <a:ln>
              <a:noFill/>
            </a:ln>
            <a:effectLst/>
          </c:spPr>
          <c:invertIfNegative val="0"/>
          <c:dLbls>
            <c:numFmt formatCode="General" sourceLinked="1"/>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[醋酸钙和碳酸镧不良反应对比.xlsx]Sheet1!$K$5:$K$11</c:f>
              <c:strCache>
                <c:ptCount val="7"/>
                <c:pt idx="0">
                  <c:v>呕吐</c:v>
                </c:pt>
                <c:pt idx="1">
                  <c:v>腹泻</c:v>
                </c:pt>
                <c:pt idx="2">
                  <c:v>便秘</c:v>
                </c:pt>
                <c:pt idx="3">
                  <c:v>腹胀</c:v>
                </c:pt>
                <c:pt idx="4">
                  <c:v>腹痛</c:v>
                </c:pt>
                <c:pt idx="5">
                  <c:v>低磷血症</c:v>
                </c:pt>
                <c:pt idx="6">
                  <c:v>高钙血症</c:v>
                </c:pt>
              </c:strCache>
            </c:strRef>
          </c:cat>
          <c:val>
            <c:numRef>
              <c:f>[醋酸钙和碳酸镧不良反应对比.xlsx]Sheet1!$M$5:$M$11</c:f>
              <c:numCache>
                <c:formatCode>General</c:formatCode>
                <c:ptCount val="7"/>
                <c:pt idx="0">
                  <c:v>4</c:v>
                </c:pt>
                <c:pt idx="1">
                  <c:v>9</c:v>
                </c:pt>
                <c:pt idx="2">
                  <c:v>9</c:v>
                </c:pt>
                <c:pt idx="3">
                  <c:v>4</c:v>
                </c:pt>
                <c:pt idx="4">
                  <c:v>2</c:v>
                </c:pt>
                <c:pt idx="5">
                  <c:v>1</c:v>
                </c:pt>
                <c:pt idx="6">
                  <c:v>0</c:v>
                </c:pt>
              </c:numCache>
            </c:numRef>
          </c:val>
        </c:ser>
        <c:dLbls>
          <c:showLegendKey val="0"/>
          <c:showVal val="1"/>
          <c:showCatName val="0"/>
          <c:showSerName val="0"/>
          <c:showPercent val="0"/>
          <c:showBubbleSize val="0"/>
        </c:dLbls>
        <c:gapWidth val="125"/>
        <c:overlap val="-8"/>
        <c:axId val="1653483103"/>
        <c:axId val="1653481183"/>
      </c:barChart>
      <c:catAx>
        <c:axId val="1653483103"/>
        <c:scaling>
          <c:orientation val="minMax"/>
        </c:scaling>
        <c:delete val="0"/>
        <c:axPos val="b"/>
        <c:numFmt formatCode="General" sourceLinked="1"/>
        <c:majorTickMark val="none"/>
        <c:minorTickMark val="none"/>
        <c:tickLblPos val="nextTo"/>
        <c:spPr>
          <a:noFill/>
          <a:ln w="6350" cap="flat" cmpd="sng" algn="ctr">
            <a:solidFill>
              <a:schemeClr val="tx1">
                <a:lumMod val="50000"/>
                <a:lumOff val="50000"/>
                <a:alpha val="25000"/>
              </a:schemeClr>
            </a:solidFill>
            <a:round/>
          </a:ln>
          <a:effectLst/>
        </c:spPr>
        <c:txPr>
          <a:bodyPr rot="-60000000" spcFirstLastPara="0" vertOverflow="ellipsis" vert="horz" wrap="square" anchor="ctr" anchorCtr="1" forceAA="0"/>
          <a:lstStyle/>
          <a:p>
            <a:pPr>
              <a:defRPr lang="zh-CN" sz="9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crossAx val="1653481183"/>
        <c:crosses val="autoZero"/>
        <c:auto val="1"/>
        <c:lblAlgn val="ctr"/>
        <c:lblOffset val="100"/>
        <c:noMultiLvlLbl val="0"/>
      </c:catAx>
      <c:valAx>
        <c:axId val="1653481183"/>
        <c:scaling>
          <c:orientation val="minMax"/>
        </c:scaling>
        <c:delete val="1"/>
        <c:axPos val="l"/>
        <c:numFmt formatCode="General" sourceLinked="1"/>
        <c:majorTickMark val="none"/>
        <c:minorTickMark val="none"/>
        <c:tickLblPos val="nextTo"/>
        <c:txPr>
          <a:bodyPr rot="-60000000" spcFirstLastPara="0" vertOverflow="ellipsis" vert="horz" wrap="square" anchor="ctr" anchorCtr="1" forceAA="0"/>
          <a:lstStyle/>
          <a:p>
            <a:pPr>
              <a:defRPr lang="zh-CN" sz="9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crossAx val="1653483103"/>
        <c:crosses val="autoZero"/>
        <c:crossBetween val="between"/>
      </c:valAx>
      <c:spPr>
        <a:noFill/>
        <a:ln>
          <a:noFill/>
        </a:ln>
        <a:effectLst/>
      </c:spPr>
    </c:plotArea>
    <c:legend>
      <c:legendPos val="t"/>
      <c:legendEntry>
        <c:idx val="0"/>
        <c:txPr>
          <a:bodyPr rot="0" spcFirstLastPara="0" vertOverflow="ellipsis" vert="horz" wrap="square" anchor="ctr" anchorCtr="1"/>
          <a:lstStyle/>
          <a:p>
            <a:pPr>
              <a:defRPr lang="zh-CN" sz="9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egendEntry>
        <c:idx val="1"/>
        <c:txPr>
          <a:bodyPr rot="0" spcFirstLastPara="0" vertOverflow="ellipsis" vert="horz" wrap="square" anchor="ctr" anchorCtr="1"/>
          <a:lstStyle/>
          <a:p>
            <a:pPr>
              <a:defRPr lang="zh-CN" sz="9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ayout/>
      <c:overlay val="0"/>
      <c:spPr>
        <a:noFill/>
        <a:ln>
          <a:noFill/>
        </a:ln>
        <a:effectLst/>
      </c:spPr>
      <c:txPr>
        <a:bodyPr rot="0" spcFirstLastPara="0" vertOverflow="ellipsis" vert="horz" wrap="square" anchor="ctr" anchorCtr="1" forceAA="0"/>
        <a:lstStyle/>
        <a:p>
          <a:pPr>
            <a:defRPr lang="zh-CN" sz="9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
    <c:plotVisOnly val="1"/>
    <c:dispBlanksAs val="gap"/>
    <c:showDLblsOverMax val="0"/>
    <c:extLst>
      <c:ext uri="{0b15fc19-7d7d-44ad-8c2d-2c3a37ce22c3}">
        <chartProps xmlns="https://web.wps.cn/et/2018/main" chartId="{11270047-3140-48e9-a252-4f996afbee87}"/>
      </c:ext>
    </c:extLst>
  </c:chart>
  <c:spPr>
    <a:solidFill>
      <a:schemeClr val="bg1"/>
    </a:solidFill>
    <a:ln w="6350" cap="flat" cmpd="sng" algn="ctr">
      <a:solidFill>
        <a:schemeClr val="tx1">
          <a:lumMod val="50000"/>
          <a:lumOff val="50000"/>
          <a:alpha val="25000"/>
        </a:schemeClr>
      </a:solidFill>
      <a:round/>
    </a:ln>
    <a:effectLst/>
  </c:spPr>
  <c:txPr>
    <a:bodyPr/>
    <a:lstStyle/>
    <a:p>
      <a:pPr>
        <a:defRPr lang="zh-CN"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defTabSz="914400">
              <a:defRPr lang="zh-CN" sz="1400" b="1" i="0" u="none" strike="noStrike" kern="1200" spc="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b="1"/>
              <a:t>两组患者血清钙磷水平分析(x±s)</a:t>
            </a:r>
            <a:endParaRPr b="1"/>
          </a:p>
        </c:rich>
      </c:tx>
      <c:layout/>
      <c:overlay val="0"/>
      <c:spPr>
        <a:noFill/>
        <a:ln>
          <a:noFill/>
        </a:ln>
        <a:effectLst/>
      </c:spPr>
    </c:title>
    <c:autoTitleDeleted val="0"/>
    <c:plotArea>
      <c:layout/>
      <c:barChart>
        <c:barDir val="col"/>
        <c:grouping val="clustered"/>
        <c:varyColors val="0"/>
        <c:ser>
          <c:idx val="0"/>
          <c:order val="0"/>
          <c:tx>
            <c:strRef>
              <c:f>Sheet1!$A$8</c:f>
              <c:strCache>
                <c:ptCount val="1"/>
                <c:pt idx="0">
                  <c:v>研究组</c:v>
                </c:pt>
              </c:strCache>
            </c:strRef>
          </c:tx>
          <c:spPr>
            <a:blipFill rotWithShape="1">
              <a:blip xmlns:r="http://schemas.openxmlformats.org/officeDocument/2006/relationships" r:embed="rId3">
                <a:duotone>
                  <a:schemeClr val="accent1"/>
                  <a:prstClr val="white"/>
                </a:duotone>
              </a:blip>
              <a:stretch>
                <a:fillRect/>
              </a:stretch>
            </a:blipFill>
            <a:ln>
              <a:noFill/>
            </a:ln>
            <a:effectLst/>
          </c:spPr>
          <c:invertIfNegative val="0"/>
          <c:dPt>
            <c:idx val="0"/>
            <c:invertIfNegative val="0"/>
            <c:bubble3D val="0"/>
          </c:dPt>
          <c:dLbls>
            <c:numFmt formatCode="General" sourceLinked="1"/>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Sheet1!$B$7:$C$7</c:f>
              <c:strCache>
                <c:ptCount val="2"/>
                <c:pt idx="0">
                  <c:v>血磷(mmol/L)</c:v>
                </c:pt>
                <c:pt idx="1">
                  <c:v>血钙(g/L)</c:v>
                </c:pt>
              </c:strCache>
            </c:strRef>
          </c:cat>
          <c:val>
            <c:numRef>
              <c:f>Sheet1!$B$8:$C$8</c:f>
              <c:numCache>
                <c:formatCode>General</c:formatCode>
                <c:ptCount val="2"/>
                <c:pt idx="0">
                  <c:v>2.31</c:v>
                </c:pt>
                <c:pt idx="1">
                  <c:v>0.45</c:v>
                </c:pt>
              </c:numCache>
            </c:numRef>
          </c:val>
        </c:ser>
        <c:ser>
          <c:idx val="1"/>
          <c:order val="1"/>
          <c:tx>
            <c:strRef>
              <c:f>Sheet1!$A$9</c:f>
              <c:strCache>
                <c:ptCount val="1"/>
                <c:pt idx="0">
                  <c:v>参照组</c:v>
                </c:pt>
              </c:strCache>
            </c:strRef>
          </c:tx>
          <c:spPr>
            <a:blipFill rotWithShape="1">
              <a:blip xmlns:r="http://schemas.openxmlformats.org/officeDocument/2006/relationships" r:embed="rId3">
                <a:duotone>
                  <a:schemeClr val="accent2"/>
                  <a:prstClr val="white"/>
                </a:duotone>
              </a:blip>
              <a:stretch>
                <a:fillRect/>
              </a:stretch>
            </a:blipFill>
            <a:ln>
              <a:noFill/>
            </a:ln>
            <a:effectLst/>
          </c:spPr>
          <c:invertIfNegative val="0"/>
          <c:dLbls>
            <c:numFmt formatCode="General" sourceLinked="1"/>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Sheet1!$B$7:$C$7</c:f>
              <c:strCache>
                <c:ptCount val="2"/>
                <c:pt idx="0">
                  <c:v>血磷(mmol/L)</c:v>
                </c:pt>
                <c:pt idx="1">
                  <c:v>血钙(g/L)</c:v>
                </c:pt>
              </c:strCache>
            </c:strRef>
          </c:cat>
          <c:val>
            <c:numRef>
              <c:f>Sheet1!$B$9:$C$9</c:f>
              <c:numCache>
                <c:formatCode>General</c:formatCode>
                <c:ptCount val="2"/>
                <c:pt idx="0">
                  <c:v>2.56</c:v>
                </c:pt>
                <c:pt idx="1">
                  <c:v>1.18</c:v>
                </c:pt>
              </c:numCache>
            </c:numRef>
          </c:val>
        </c:ser>
        <c:dLbls>
          <c:showLegendKey val="0"/>
          <c:showVal val="1"/>
          <c:showCatName val="0"/>
          <c:showSerName val="0"/>
          <c:showPercent val="0"/>
          <c:showBubbleSize val="0"/>
        </c:dLbls>
        <c:gapWidth val="125"/>
        <c:overlap val="-8"/>
        <c:axId val="254579200"/>
        <c:axId val="166675282"/>
      </c:barChart>
      <c:catAx>
        <c:axId val="254579200"/>
        <c:scaling>
          <c:orientation val="minMax"/>
        </c:scaling>
        <c:delete val="0"/>
        <c:axPos val="b"/>
        <c:numFmt formatCode="General" sourceLinked="1"/>
        <c:majorTickMark val="none"/>
        <c:minorTickMark val="none"/>
        <c:tickLblPos val="nextTo"/>
        <c:spPr>
          <a:noFill/>
          <a:ln w="6350" cap="flat" cmpd="sng" algn="ctr">
            <a:solidFill>
              <a:schemeClr val="tx1">
                <a:lumMod val="50000"/>
                <a:lumOff val="50000"/>
                <a:alpha val="25000"/>
              </a:schemeClr>
            </a:solidFill>
            <a:round/>
          </a:ln>
          <a:effectLst/>
        </c:spPr>
        <c:txPr>
          <a:bodyPr rot="-60000000" spcFirstLastPara="0" vertOverflow="ellipsis" vert="horz" wrap="square" anchor="ctr" anchorCtr="1" forceAA="0"/>
          <a:lstStyle/>
          <a:p>
            <a:pPr>
              <a:defRPr lang="zh-CN" sz="9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crossAx val="166675282"/>
        <c:crosses val="autoZero"/>
        <c:auto val="1"/>
        <c:lblAlgn val="ctr"/>
        <c:lblOffset val="100"/>
        <c:noMultiLvlLbl val="0"/>
      </c:catAx>
      <c:valAx>
        <c:axId val="166675282"/>
        <c:scaling>
          <c:orientation val="minMax"/>
        </c:scaling>
        <c:delete val="1"/>
        <c:axPos val="l"/>
        <c:numFmt formatCode="General" sourceLinked="1"/>
        <c:majorTickMark val="none"/>
        <c:minorTickMark val="none"/>
        <c:tickLblPos val="nextTo"/>
        <c:txPr>
          <a:bodyPr rot="-60000000" spcFirstLastPara="0" vertOverflow="ellipsis" vert="horz" wrap="square" anchor="ctr" anchorCtr="1" forceAA="0"/>
          <a:lstStyle/>
          <a:p>
            <a:pPr>
              <a:defRPr lang="zh-CN" sz="9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crossAx val="254579200"/>
        <c:crosses val="autoZero"/>
        <c:crossBetween val="between"/>
      </c:valAx>
      <c:spPr>
        <a:noFill/>
        <a:ln>
          <a:noFill/>
        </a:ln>
        <a:effectLst/>
      </c:spPr>
    </c:plotArea>
    <c:legend>
      <c:legendPos val="t"/>
      <c:legendEntry>
        <c:idx val="0"/>
        <c:txPr>
          <a:bodyPr rot="0" spcFirstLastPara="0" vertOverflow="ellipsis" vert="horz" wrap="square" anchor="ctr" anchorCtr="1"/>
          <a:lstStyle/>
          <a:p>
            <a:pPr>
              <a:defRPr lang="zh-CN" sz="9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egendEntry>
        <c:idx val="1"/>
        <c:txPr>
          <a:bodyPr rot="0" spcFirstLastPara="0" vertOverflow="ellipsis" vert="horz" wrap="square" anchor="ctr" anchorCtr="1"/>
          <a:lstStyle/>
          <a:p>
            <a:pPr>
              <a:defRPr lang="zh-CN" sz="9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ayout/>
      <c:overlay val="0"/>
      <c:spPr>
        <a:noFill/>
        <a:ln>
          <a:noFill/>
        </a:ln>
        <a:effectLst/>
      </c:spPr>
      <c:txPr>
        <a:bodyPr rot="0" spcFirstLastPara="0" vertOverflow="ellipsis" vert="horz" wrap="square" anchor="ctr" anchorCtr="1" forceAA="0"/>
        <a:lstStyle/>
        <a:p>
          <a:pPr>
            <a:defRPr lang="zh-CN" sz="9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
    <c:plotVisOnly val="1"/>
    <c:dispBlanksAs val="gap"/>
    <c:showDLblsOverMax val="0"/>
    <c:extLst>
      <c:ext uri="{0b15fc19-7d7d-44ad-8c2d-2c3a37ce22c3}">
        <chartProps xmlns="https://web.wps.cn/et/2018/main" chartId="{7fc4cc49-3ab3-4c85-8632-91b37bd3019b}"/>
      </c:ext>
    </c:extLst>
  </c:chart>
  <c:spPr>
    <a:solidFill>
      <a:schemeClr val="bg1"/>
    </a:solidFill>
    <a:ln w="6350" cap="flat" cmpd="sng" algn="ctr">
      <a:solidFill>
        <a:schemeClr val="tx1">
          <a:lumMod val="50000"/>
          <a:lumOff val="50000"/>
          <a:alpha val="25000"/>
        </a:schemeClr>
      </a:solidFill>
      <a:round/>
    </a:ln>
    <a:effectLst/>
  </c:spPr>
  <c:txPr>
    <a:bodyPr/>
    <a:lstStyle/>
    <a:p>
      <a:pPr>
        <a:defRPr lang="zh-CN"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defTabSz="914400">
              <a:defRPr lang="zh-CN" sz="1400" b="1" i="0" u="none" strike="noStrike" kern="1200" spc="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b="1"/>
              <a:t>两组患者血清炎症因子分析[(x±s)ng/L]</a:t>
            </a:r>
            <a:endParaRPr b="1"/>
          </a:p>
        </c:rich>
      </c:tx>
      <c:layout/>
      <c:overlay val="0"/>
      <c:spPr>
        <a:noFill/>
        <a:ln>
          <a:noFill/>
        </a:ln>
        <a:effectLst/>
      </c:spPr>
    </c:title>
    <c:autoTitleDeleted val="0"/>
    <c:plotArea>
      <c:layout/>
      <c:barChart>
        <c:barDir val="col"/>
        <c:grouping val="clustered"/>
        <c:varyColors val="0"/>
        <c:ser>
          <c:idx val="0"/>
          <c:order val="0"/>
          <c:tx>
            <c:strRef>
              <c:f>Sheet1!$A$13</c:f>
              <c:strCache>
                <c:ptCount val="1"/>
                <c:pt idx="0">
                  <c:v>研究组</c:v>
                </c:pt>
              </c:strCache>
            </c:strRef>
          </c:tx>
          <c:spPr>
            <a:blipFill rotWithShape="1">
              <a:blip xmlns:r="http://schemas.openxmlformats.org/officeDocument/2006/relationships" r:embed="rId3">
                <a:duotone>
                  <a:schemeClr val="accent1"/>
                  <a:prstClr val="white"/>
                </a:duotone>
              </a:blip>
              <a:stretch>
                <a:fillRect/>
              </a:stretch>
            </a:blipFill>
            <a:ln>
              <a:noFill/>
            </a:ln>
            <a:effectLst/>
          </c:spPr>
          <c:invertIfNegative val="0"/>
          <c:dPt>
            <c:idx val="0"/>
            <c:invertIfNegative val="0"/>
            <c:bubble3D val="0"/>
          </c:dPt>
          <c:dLbls>
            <c:numFmt formatCode="General" sourceLinked="1"/>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Sheet1!$B$12:$C$12</c:f>
              <c:strCache>
                <c:ptCount val="2"/>
                <c:pt idx="0">
                  <c:v>CRP水平</c:v>
                </c:pt>
                <c:pt idx="1">
                  <c:v>IL-6水平</c:v>
                </c:pt>
              </c:strCache>
            </c:strRef>
          </c:cat>
          <c:val>
            <c:numRef>
              <c:f>Sheet1!$B$13:$C$13</c:f>
              <c:numCache>
                <c:formatCode>General</c:formatCode>
                <c:ptCount val="2"/>
                <c:pt idx="0">
                  <c:v>3.48</c:v>
                </c:pt>
                <c:pt idx="1">
                  <c:v>13.12</c:v>
                </c:pt>
              </c:numCache>
            </c:numRef>
          </c:val>
        </c:ser>
        <c:ser>
          <c:idx val="1"/>
          <c:order val="1"/>
          <c:tx>
            <c:strRef>
              <c:f>Sheet1!$A$14</c:f>
              <c:strCache>
                <c:ptCount val="1"/>
                <c:pt idx="0">
                  <c:v>参照组</c:v>
                </c:pt>
              </c:strCache>
            </c:strRef>
          </c:tx>
          <c:spPr>
            <a:blipFill rotWithShape="1">
              <a:blip xmlns:r="http://schemas.openxmlformats.org/officeDocument/2006/relationships" r:embed="rId3">
                <a:duotone>
                  <a:schemeClr val="accent2"/>
                  <a:prstClr val="white"/>
                </a:duotone>
              </a:blip>
              <a:stretch>
                <a:fillRect/>
              </a:stretch>
            </a:blipFill>
            <a:ln>
              <a:noFill/>
            </a:ln>
            <a:effectLst/>
          </c:spPr>
          <c:invertIfNegative val="0"/>
          <c:dLbls>
            <c:numFmt formatCode="General" sourceLinked="1"/>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Sheet1!$B$12:$C$12</c:f>
              <c:strCache>
                <c:ptCount val="2"/>
                <c:pt idx="0">
                  <c:v>CRP水平</c:v>
                </c:pt>
                <c:pt idx="1">
                  <c:v>IL-6水平</c:v>
                </c:pt>
              </c:strCache>
            </c:strRef>
          </c:cat>
          <c:val>
            <c:numRef>
              <c:f>Sheet1!$B$14:$C$14</c:f>
              <c:numCache>
                <c:formatCode>General</c:formatCode>
                <c:ptCount val="2"/>
                <c:pt idx="0">
                  <c:v>5.68</c:v>
                </c:pt>
                <c:pt idx="1">
                  <c:v>17.67</c:v>
                </c:pt>
              </c:numCache>
            </c:numRef>
          </c:val>
        </c:ser>
        <c:dLbls>
          <c:showLegendKey val="0"/>
          <c:showVal val="1"/>
          <c:showCatName val="0"/>
          <c:showSerName val="0"/>
          <c:showPercent val="0"/>
          <c:showBubbleSize val="0"/>
        </c:dLbls>
        <c:gapWidth val="125"/>
        <c:overlap val="-8"/>
        <c:axId val="766045989"/>
        <c:axId val="134204678"/>
      </c:barChart>
      <c:catAx>
        <c:axId val="766045989"/>
        <c:scaling>
          <c:orientation val="minMax"/>
        </c:scaling>
        <c:delete val="0"/>
        <c:axPos val="b"/>
        <c:numFmt formatCode="General" sourceLinked="1"/>
        <c:majorTickMark val="none"/>
        <c:minorTickMark val="none"/>
        <c:tickLblPos val="nextTo"/>
        <c:spPr>
          <a:noFill/>
          <a:ln w="6350" cap="flat" cmpd="sng" algn="ctr">
            <a:solidFill>
              <a:schemeClr val="tx1">
                <a:lumMod val="50000"/>
                <a:lumOff val="50000"/>
                <a:alpha val="25000"/>
              </a:schemeClr>
            </a:solidFill>
            <a:round/>
          </a:ln>
          <a:effectLst/>
        </c:spPr>
        <c:txPr>
          <a:bodyPr rot="-60000000" spcFirstLastPara="0" vertOverflow="ellipsis" vert="horz" wrap="square" anchor="ctr" anchorCtr="1" forceAA="0"/>
          <a:lstStyle/>
          <a:p>
            <a:pPr>
              <a:defRPr lang="zh-CN" sz="9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crossAx val="134204678"/>
        <c:crosses val="autoZero"/>
        <c:auto val="1"/>
        <c:lblAlgn val="ctr"/>
        <c:lblOffset val="100"/>
        <c:noMultiLvlLbl val="0"/>
      </c:catAx>
      <c:valAx>
        <c:axId val="134204678"/>
        <c:scaling>
          <c:orientation val="minMax"/>
        </c:scaling>
        <c:delete val="1"/>
        <c:axPos val="l"/>
        <c:numFmt formatCode="General" sourceLinked="1"/>
        <c:majorTickMark val="none"/>
        <c:minorTickMark val="none"/>
        <c:tickLblPos val="nextTo"/>
        <c:txPr>
          <a:bodyPr rot="-60000000" spcFirstLastPara="0" vertOverflow="ellipsis" vert="horz" wrap="square" anchor="ctr" anchorCtr="1" forceAA="0"/>
          <a:lstStyle/>
          <a:p>
            <a:pPr>
              <a:defRPr lang="zh-CN" sz="9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crossAx val="766045989"/>
        <c:crosses val="autoZero"/>
        <c:crossBetween val="between"/>
      </c:valAx>
      <c:spPr>
        <a:noFill/>
        <a:ln>
          <a:noFill/>
        </a:ln>
        <a:effectLst/>
      </c:spPr>
    </c:plotArea>
    <c:legend>
      <c:legendPos val="t"/>
      <c:legendEntry>
        <c:idx val="0"/>
        <c:txPr>
          <a:bodyPr rot="0" spcFirstLastPara="0" vertOverflow="ellipsis" vert="horz" wrap="square" anchor="ctr" anchorCtr="1"/>
          <a:lstStyle/>
          <a:p>
            <a:pPr>
              <a:defRPr lang="zh-CN" sz="9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egendEntry>
        <c:idx val="1"/>
        <c:txPr>
          <a:bodyPr rot="0" spcFirstLastPara="0" vertOverflow="ellipsis" vert="horz" wrap="square" anchor="ctr" anchorCtr="1"/>
          <a:lstStyle/>
          <a:p>
            <a:pPr>
              <a:defRPr lang="zh-CN" sz="9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ayout/>
      <c:overlay val="0"/>
      <c:spPr>
        <a:noFill/>
        <a:ln>
          <a:noFill/>
        </a:ln>
        <a:effectLst/>
      </c:spPr>
      <c:txPr>
        <a:bodyPr rot="0" spcFirstLastPara="0" vertOverflow="ellipsis" vert="horz" wrap="square" anchor="ctr" anchorCtr="1" forceAA="0"/>
        <a:lstStyle/>
        <a:p>
          <a:pPr>
            <a:defRPr lang="zh-CN" sz="9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
    <c:plotVisOnly val="1"/>
    <c:dispBlanksAs val="gap"/>
    <c:showDLblsOverMax val="0"/>
    <c:extLst>
      <c:ext uri="{0b15fc19-7d7d-44ad-8c2d-2c3a37ce22c3}">
        <chartProps xmlns="https://web.wps.cn/et/2018/main" chartId="{98fa20e0-255c-4473-8076-8a2c29ebce27}"/>
      </c:ext>
    </c:extLst>
  </c:chart>
  <c:spPr>
    <a:solidFill>
      <a:schemeClr val="bg1"/>
    </a:solidFill>
    <a:ln w="6350" cap="flat" cmpd="sng" algn="ctr">
      <a:solidFill>
        <a:schemeClr val="tx1">
          <a:lumMod val="50000"/>
          <a:lumOff val="50000"/>
          <a:alpha val="25000"/>
        </a:schemeClr>
      </a:solidFill>
      <a:round/>
    </a:ln>
    <a:effectLst/>
  </c:spPr>
  <c:txPr>
    <a:bodyPr/>
    <a:lstStyle/>
    <a:p>
      <a:pPr>
        <a:defRPr lang="zh-CN"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0" vertOverflow="ellipsis" vert="horz" wrap="square" anchor="ctr" anchorCtr="1" forceAA="0"/>
          <a:lstStyle/>
          <a:p>
            <a:pPr defTabSz="914400">
              <a:defRPr lang="zh-CN" sz="1400" b="1" i="0" u="none" strike="noStrike" kern="1200" spc="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b="1"/>
              <a:t>两组患者不良反应分析(n)</a:t>
            </a:r>
            <a:endParaRPr b="1"/>
          </a:p>
        </c:rich>
      </c:tx>
      <c:layout/>
      <c:overlay val="0"/>
      <c:spPr>
        <a:noFill/>
        <a:ln>
          <a:noFill/>
        </a:ln>
        <a:effectLst/>
      </c:spPr>
    </c:title>
    <c:autoTitleDeleted val="0"/>
    <c:plotArea>
      <c:layout/>
      <c:barChart>
        <c:barDir val="col"/>
        <c:grouping val="clustered"/>
        <c:varyColors val="0"/>
        <c:ser>
          <c:idx val="0"/>
          <c:order val="0"/>
          <c:tx>
            <c:strRef>
              <c:f>Sheet1!$A$17</c:f>
              <c:strCache>
                <c:ptCount val="1"/>
                <c:pt idx="0">
                  <c:v>研究组</c:v>
                </c:pt>
              </c:strCache>
            </c:strRef>
          </c:tx>
          <c:spPr>
            <a:blipFill rotWithShape="1">
              <a:blip xmlns:r="http://schemas.openxmlformats.org/officeDocument/2006/relationships" r:embed="rId3">
                <a:duotone>
                  <a:schemeClr val="accent1"/>
                  <a:prstClr val="white"/>
                </a:duotone>
              </a:blip>
              <a:stretch>
                <a:fillRect/>
              </a:stretch>
            </a:blipFill>
            <a:ln>
              <a:noFill/>
            </a:ln>
            <a:effectLst/>
          </c:spPr>
          <c:invertIfNegative val="0"/>
          <c:dPt>
            <c:idx val="0"/>
            <c:invertIfNegative val="0"/>
            <c:bubble3D val="0"/>
          </c:dPt>
          <c:dLbls>
            <c:numFmt formatCode="General" sourceLinked="1"/>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Sheet1!$B$16:$F$16</c:f>
              <c:strCache>
                <c:ptCount val="5"/>
                <c:pt idx="0">
                  <c:v>恶心</c:v>
                </c:pt>
                <c:pt idx="1">
                  <c:v>呕吐</c:v>
                </c:pt>
                <c:pt idx="2">
                  <c:v>便秘</c:v>
                </c:pt>
                <c:pt idx="3">
                  <c:v>腹泻</c:v>
                </c:pt>
                <c:pt idx="4">
                  <c:v>不良反应</c:v>
                </c:pt>
              </c:strCache>
            </c:strRef>
          </c:cat>
          <c:val>
            <c:numRef>
              <c:f>Sheet1!$B$17:$F$17</c:f>
              <c:numCache>
                <c:formatCode>General</c:formatCode>
                <c:ptCount val="5"/>
                <c:pt idx="0">
                  <c:v>3</c:v>
                </c:pt>
                <c:pt idx="1">
                  <c:v>1</c:v>
                </c:pt>
                <c:pt idx="2">
                  <c:v>2</c:v>
                </c:pt>
                <c:pt idx="3">
                  <c:v>1</c:v>
                </c:pt>
                <c:pt idx="4">
                  <c:v>7</c:v>
                </c:pt>
              </c:numCache>
            </c:numRef>
          </c:val>
        </c:ser>
        <c:ser>
          <c:idx val="1"/>
          <c:order val="1"/>
          <c:tx>
            <c:strRef>
              <c:f>Sheet1!$A$18</c:f>
              <c:strCache>
                <c:ptCount val="1"/>
                <c:pt idx="0">
                  <c:v>参照组</c:v>
                </c:pt>
              </c:strCache>
            </c:strRef>
          </c:tx>
          <c:spPr>
            <a:blipFill rotWithShape="1">
              <a:blip xmlns:r="http://schemas.openxmlformats.org/officeDocument/2006/relationships" r:embed="rId3">
                <a:duotone>
                  <a:schemeClr val="accent2"/>
                  <a:prstClr val="white"/>
                </a:duotone>
              </a:blip>
              <a:stretch>
                <a:fillRect/>
              </a:stretch>
            </a:blipFill>
            <a:ln>
              <a:noFill/>
            </a:ln>
            <a:effectLst/>
          </c:spPr>
          <c:invertIfNegative val="0"/>
          <c:dLbls>
            <c:numFmt formatCode="General" sourceLinked="1"/>
            <c:spPr>
              <a:noFill/>
              <a:ln>
                <a:noFill/>
              </a:ln>
              <a:effectLst/>
            </c:spPr>
            <c:txPr>
              <a:bodyPr rot="0" spcFirstLastPara="0" vertOverflow="ellipsis" vert="horz" wrap="square" lIns="38100" tIns="19050" rIns="38100" bIns="19050" anchor="ctr" anchorCtr="1" forceAA="0"/>
              <a:lstStyle/>
              <a:p>
                <a:pPr>
                  <a:defRPr lang="zh-CN" sz="9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Sheet1!$B$16:$F$16</c:f>
              <c:strCache>
                <c:ptCount val="5"/>
                <c:pt idx="0">
                  <c:v>恶心</c:v>
                </c:pt>
                <c:pt idx="1">
                  <c:v>呕吐</c:v>
                </c:pt>
                <c:pt idx="2">
                  <c:v>便秘</c:v>
                </c:pt>
                <c:pt idx="3">
                  <c:v>腹泻</c:v>
                </c:pt>
                <c:pt idx="4">
                  <c:v>不良反应</c:v>
                </c:pt>
              </c:strCache>
            </c:strRef>
          </c:cat>
          <c:val>
            <c:numRef>
              <c:f>Sheet1!$B$18:$F$18</c:f>
              <c:numCache>
                <c:formatCode>General</c:formatCode>
                <c:ptCount val="5"/>
                <c:pt idx="0">
                  <c:v>2</c:v>
                </c:pt>
                <c:pt idx="1">
                  <c:v>1</c:v>
                </c:pt>
                <c:pt idx="2">
                  <c:v>0</c:v>
                </c:pt>
                <c:pt idx="3">
                  <c:v>2</c:v>
                </c:pt>
                <c:pt idx="4">
                  <c:v>5</c:v>
                </c:pt>
              </c:numCache>
            </c:numRef>
          </c:val>
        </c:ser>
        <c:dLbls>
          <c:showLegendKey val="0"/>
          <c:showVal val="1"/>
          <c:showCatName val="0"/>
          <c:showSerName val="0"/>
          <c:showPercent val="0"/>
          <c:showBubbleSize val="0"/>
        </c:dLbls>
        <c:gapWidth val="125"/>
        <c:overlap val="-8"/>
        <c:axId val="121517166"/>
        <c:axId val="607884413"/>
      </c:barChart>
      <c:catAx>
        <c:axId val="121517166"/>
        <c:scaling>
          <c:orientation val="minMax"/>
        </c:scaling>
        <c:delete val="0"/>
        <c:axPos val="b"/>
        <c:numFmt formatCode="General" sourceLinked="1"/>
        <c:majorTickMark val="none"/>
        <c:minorTickMark val="none"/>
        <c:tickLblPos val="nextTo"/>
        <c:spPr>
          <a:noFill/>
          <a:ln w="6350" cap="flat" cmpd="sng" algn="ctr">
            <a:solidFill>
              <a:schemeClr val="tx1">
                <a:lumMod val="50000"/>
                <a:lumOff val="50000"/>
                <a:alpha val="25000"/>
              </a:schemeClr>
            </a:solidFill>
            <a:round/>
          </a:ln>
          <a:effectLst/>
        </c:spPr>
        <c:txPr>
          <a:bodyPr rot="-60000000" spcFirstLastPara="0" vertOverflow="ellipsis" vert="horz" wrap="square" anchor="ctr" anchorCtr="1" forceAA="0"/>
          <a:lstStyle/>
          <a:p>
            <a:pPr>
              <a:defRPr lang="zh-CN" sz="9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crossAx val="607884413"/>
        <c:crosses val="autoZero"/>
        <c:auto val="1"/>
        <c:lblAlgn val="ctr"/>
        <c:lblOffset val="100"/>
        <c:noMultiLvlLbl val="0"/>
      </c:catAx>
      <c:valAx>
        <c:axId val="607884413"/>
        <c:scaling>
          <c:orientation val="minMax"/>
        </c:scaling>
        <c:delete val="1"/>
        <c:axPos val="l"/>
        <c:numFmt formatCode="General" sourceLinked="1"/>
        <c:majorTickMark val="none"/>
        <c:minorTickMark val="none"/>
        <c:tickLblPos val="nextTo"/>
        <c:txPr>
          <a:bodyPr rot="-60000000" spcFirstLastPara="0" vertOverflow="ellipsis" vert="horz" wrap="square" anchor="ctr" anchorCtr="1" forceAA="0"/>
          <a:lstStyle/>
          <a:p>
            <a:pPr>
              <a:defRPr lang="zh-CN" sz="9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crossAx val="121517166"/>
        <c:crosses val="autoZero"/>
        <c:crossBetween val="between"/>
      </c:valAx>
      <c:spPr>
        <a:noFill/>
        <a:ln>
          <a:noFill/>
        </a:ln>
        <a:effectLst/>
      </c:spPr>
    </c:plotArea>
    <c:legend>
      <c:legendPos val="t"/>
      <c:legendEntry>
        <c:idx val="0"/>
        <c:txPr>
          <a:bodyPr rot="0" spcFirstLastPara="0" vertOverflow="ellipsis" vert="horz" wrap="square" anchor="ctr" anchorCtr="1"/>
          <a:lstStyle/>
          <a:p>
            <a:pPr>
              <a:defRPr lang="zh-CN" sz="9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egendEntry>
        <c:idx val="1"/>
        <c:txPr>
          <a:bodyPr rot="0" spcFirstLastPara="0" vertOverflow="ellipsis" vert="horz" wrap="square" anchor="ctr" anchorCtr="1"/>
          <a:lstStyle/>
          <a:p>
            <a:pPr>
              <a:defRPr lang="zh-CN" sz="9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Entry>
      <c:layout/>
      <c:overlay val="0"/>
      <c:spPr>
        <a:noFill/>
        <a:ln>
          <a:noFill/>
        </a:ln>
        <a:effectLst/>
      </c:spPr>
      <c:txPr>
        <a:bodyPr rot="0" spcFirstLastPara="0" vertOverflow="ellipsis" vert="horz" wrap="square" anchor="ctr" anchorCtr="1" forceAA="0"/>
        <a:lstStyle/>
        <a:p>
          <a:pPr>
            <a:defRPr lang="zh-CN" sz="900" b="1" i="0" u="none" strike="noStrike" kern="1200" baseline="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legend>
    <c:plotVisOnly val="1"/>
    <c:dispBlanksAs val="gap"/>
    <c:showDLblsOverMax val="0"/>
    <c:extLst>
      <c:ext uri="{0b15fc19-7d7d-44ad-8c2d-2c3a37ce22c3}">
        <chartProps xmlns="https://web.wps.cn/et/2018/main" chartId="{1c9407e0-2a3b-401e-9819-f13b95ab4251}"/>
      </c:ext>
    </c:extLst>
  </c:chart>
  <c:spPr>
    <a:solidFill>
      <a:schemeClr val="bg1"/>
    </a:solidFill>
    <a:ln w="6350" cap="flat" cmpd="sng" algn="ctr">
      <a:solidFill>
        <a:schemeClr val="tx1">
          <a:lumMod val="50000"/>
          <a:lumOff val="50000"/>
          <a:alpha val="25000"/>
        </a:schemeClr>
      </a:solidFill>
      <a:round/>
    </a:ln>
    <a:effectLst/>
  </c:spPr>
  <c:txPr>
    <a:bodyPr/>
    <a:lstStyle/>
    <a:p>
      <a:pPr>
        <a:defRPr lang="zh-CN" b="1">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082">
  <cs:axisTitle>
    <cs:lnRef idx="0"/>
    <cs:fillRef idx="0"/>
    <cs:effectRef idx="0"/>
    <cs:fontRef idx="minor">
      <a:sysClr val="windowText" lastClr="000000">
        <a:lumMod val="65000"/>
        <a:lumOff val="35000"/>
      </a:sysClr>
    </cs:fontRef>
    <cs:defRPr sz="1000" kern="1200"/>
  </cs:axisTitle>
  <cs:categoryAxis>
    <cs:lnRef idx="0"/>
    <cs:fillRef idx="0"/>
    <cs:effectRef idx="0"/>
    <cs:fontRef idx="minor">
      <a:sysClr val="windowText" lastClr="000000">
        <a:lumMod val="65000"/>
        <a:lumOff val="35000"/>
      </a:sysClr>
    </cs:fontRef>
    <cs:spPr>
      <a:ln w="9525" cap="flat" cmpd="sng" algn="ctr">
        <a:solidFill>
          <a:sysClr val="windowText" lastClr="000000">
            <a:lumMod val="15000"/>
            <a:lumOff val="85000"/>
          </a:sysClr>
        </a:solidFill>
        <a:round/>
      </a:ln>
    </cs:spPr>
    <cs:defRPr sz="900" kern="1200"/>
  </cs:categoryAxis>
  <cs:chartArea mods="allowNoFillOverride allowNoLineOverride">
    <cs:lnRef idx="0"/>
    <cs:fillRef idx="0"/>
    <cs:effectRef idx="0"/>
    <cs:fontRef idx="minor">
      <a:sysClr val="windowText" lastClr="000000"/>
    </cs:fontRef>
    <cs:spPr>
      <a:solidFill>
        <a:sysClr val="window" lastClr="FFFFFF"/>
      </a:solidFill>
      <a:ln w="9525" cap="flat" cmpd="sng" algn="ctr">
        <a:solidFill>
          <a:sysClr val="windowText" lastClr="000000">
            <a:lumMod val="15000"/>
            <a:lumOff val="85000"/>
          </a:sysClr>
        </a:solidFill>
        <a:round/>
      </a:ln>
    </cs:spPr>
    <cs:defRPr sz="900" kern="1200"/>
  </cs:chartArea>
  <cs:dataLabel>
    <cs:lnRef idx="0"/>
    <cs:fillRef idx="0"/>
    <cs:effectRef idx="0"/>
    <cs:fontRef idx="minor">
      <a:sysClr val="windowText" lastClr="000000">
        <a:lumMod val="75000"/>
        <a:lumOff val="25000"/>
      </a:sysClr>
    </cs:fontRef>
    <cs:defRPr sz="1000" kern="1200"/>
  </cs:dataLabel>
  <cs:dataLabelCallout>
    <cs:lnRef idx="0"/>
    <cs:fillRef idx="0"/>
    <cs:effectRef idx="0"/>
    <cs:fontRef idx="minor">
      <a:sysClr val="windowText" lastClr="000000">
        <a:lumMod val="65000"/>
        <a:lumOff val="35000"/>
      </a:sysClr>
    </cs:fontRef>
    <cs:spPr>
      <a:solidFill>
        <a:sysClr val="window" lastClr="FFFFFF"/>
      </a:solidFill>
      <a:ln>
        <a:solidFill>
          <a:sysClr val="windowText" lastClr="000000">
            <a:lumMod val="25000"/>
            <a:lumOff val="75000"/>
          </a:sys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ysClr val="windowText" lastClr="000000"/>
    </cs:fontRef>
    <cs:spPr>
      <a:ln>
        <a:solidFill>
          <a:sysClr val="window" lastClr="FFFFFF"/>
        </a:solidFill>
      </a:ln>
      <a:effectLst/>
    </cs:spPr>
  </cs:dataPoint>
  <cs:dataPoint3D>
    <cs:lnRef idx="0"/>
    <cs:fillRef idx="1">
      <cs:styleClr val="auto"/>
    </cs:fillRef>
    <cs:effectRef idx="0"/>
    <cs:fontRef idx="minor">
      <a:sysClr val="windowText" lastClr="000000"/>
    </cs:fontRef>
    <cs:spPr>
      <a:ln w="25400">
        <a:solidFill>
          <a:sysClr val="window" lastClr="FFFFFF"/>
        </a:solidFill>
      </a:ln>
    </cs:spPr>
  </cs:dataPoint3D>
  <cs:dataPointLine>
    <cs:lnRef idx="0">
      <cs:styleClr val="auto"/>
    </cs:lnRef>
    <cs:fillRef idx="0"/>
    <cs:effectRef idx="0"/>
    <cs:fontRef idx="minor">
      <a:sysClr val="windowText" lastClr="000000"/>
    </cs:fontRef>
    <cs:spPr>
      <a:ln w="28575" cap="rnd">
        <a:solidFill>
          <a:srgbClr val="FFFFFF"/>
        </a:solidFill>
        <a:round/>
      </a:ln>
    </cs:spPr>
  </cs:dataPointLine>
  <cs:dataPointMarker>
    <cs:lnRef idx="0">
      <cs:styleClr val="auto"/>
    </cs:lnRef>
    <cs:fillRef idx="1">
      <cs:styleClr val="auto"/>
    </cs:fillRef>
    <cs:effectRef idx="0"/>
    <cs:fontRef idx="minor">
      <a:sysClr val="windowText" lastClr="000000"/>
    </cs:fontRef>
    <cs:spPr>
      <a:ln w="9525">
        <a:solidFill>
          <a:srgbClr val="FFFFFF"/>
        </a:solidFill>
      </a:ln>
    </cs:spPr>
  </cs:dataPointMarker>
  <cs:dataPointMarkerLayout symbol="circle" size="5"/>
  <cs:dataPointWireframe>
    <cs:lnRef idx="0">
      <cs:styleClr val="auto"/>
    </cs:lnRef>
    <cs:fillRef idx="0"/>
    <cs:effectRef idx="0"/>
    <cs:fontRef idx="minor">
      <a:sysClr val="windowText" lastClr="000000"/>
    </cs:fontRef>
    <cs:spPr>
      <a:ln w="9525" cap="rnd">
        <a:solidFill>
          <a:srgbClr val="FFFFFF"/>
        </a:solidFill>
        <a:round/>
      </a:ln>
    </cs:spPr>
  </cs:dataPointWireframe>
  <cs:dataTable>
    <cs:lnRef idx="0"/>
    <cs:fillRef idx="0"/>
    <cs:effectRef idx="0"/>
    <cs:fontRef idx="minor">
      <a:sysClr val="windowText" lastClr="000000">
        <a:lumMod val="65000"/>
        <a:lumOff val="35000"/>
      </a:sysClr>
    </cs:fontRef>
    <cs:spPr>
      <a:noFill/>
      <a:ln w="9525" cap="flat" cmpd="sng" algn="ctr">
        <a:solidFill>
          <a:sysClr val="windowText" lastClr="000000">
            <a:lumMod val="15000"/>
            <a:lumOff val="85000"/>
          </a:sysClr>
        </a:solidFill>
        <a:round/>
      </a:ln>
    </cs:spPr>
    <cs:defRPr sz="900" kern="1200"/>
  </cs:dataTable>
  <cs:downBar>
    <cs:lnRef idx="0"/>
    <cs:fillRef idx="0"/>
    <cs:effectRef idx="0"/>
    <cs:fontRef idx="minor">
      <a:sysClr val="windowText" lastClr="000000"/>
    </cs:fontRef>
    <cs:spPr>
      <a:solidFill>
        <a:sysClr val="windowText" lastClr="000000">
          <a:lumMod val="75000"/>
          <a:lumOff val="25000"/>
        </a:sysClr>
      </a:solidFill>
      <a:ln w="9525" cap="flat" cmpd="sng" algn="ctr">
        <a:solidFill>
          <a:sysClr val="windowText" lastClr="000000">
            <a:lumMod val="65000"/>
            <a:lumOff val="35000"/>
          </a:sysClr>
        </a:solidFill>
        <a:round/>
      </a:ln>
    </cs:spPr>
  </cs:downBar>
  <cs:dropLine>
    <cs:lnRef idx="0"/>
    <cs:fillRef idx="0"/>
    <cs:effectRef idx="0"/>
    <cs:fontRef idx="minor">
      <a:sysClr val="windowText" lastClr="000000"/>
    </cs:fontRef>
    <cs:spPr>
      <a:ln w="9525" cap="flat" cmpd="sng" algn="ctr">
        <a:solidFill>
          <a:sysClr val="windowText" lastClr="000000">
            <a:lumMod val="35000"/>
            <a:lumOff val="65000"/>
          </a:sysClr>
        </a:solidFill>
        <a:round/>
      </a:ln>
    </cs:spPr>
  </cs:dropLine>
  <cs:errorBar>
    <cs:lnRef idx="0"/>
    <cs:fillRef idx="0"/>
    <cs:effectRef idx="0"/>
    <cs:fontRef idx="minor">
      <a:sysClr val="windowText" lastClr="000000"/>
    </cs:fontRef>
    <cs:spPr>
      <a:ln w="9525" cap="flat" cmpd="sng" algn="ctr">
        <a:solidFill>
          <a:sysClr val="windowText" lastClr="000000">
            <a:lumMod val="65000"/>
            <a:lumOff val="35000"/>
          </a:sysClr>
        </a:solidFill>
        <a:round/>
      </a:ln>
    </cs:spPr>
  </cs:errorBar>
  <cs:floor>
    <cs:lnRef idx="0"/>
    <cs:fillRef idx="0"/>
    <cs:effectRef idx="0"/>
    <cs:fontRef idx="minor">
      <a:sysClr val="windowText" lastClr="000000"/>
    </cs:fontRef>
    <cs:spPr>
      <a:noFill/>
      <a:ln>
        <a:noFill/>
      </a:ln>
    </cs:spPr>
  </cs:floor>
  <cs:gridlineMajor>
    <cs:lnRef idx="0"/>
    <cs:fillRef idx="0"/>
    <cs:effectRef idx="0"/>
    <cs:fontRef idx="minor">
      <a:sysClr val="windowText" lastClr="000000"/>
    </cs:fontRef>
    <cs:spPr>
      <a:ln w="9525" cap="flat" cmpd="sng" algn="ctr">
        <a:solidFill>
          <a:sysClr val="window" lastClr="FFFFFF">
            <a:lumMod val="90200"/>
          </a:sysClr>
        </a:solidFill>
        <a:round/>
      </a:ln>
    </cs:spPr>
  </cs:gridlineMajor>
  <cs:gridlineMinor>
    <cs:lnRef idx="0"/>
    <cs:fillRef idx="0"/>
    <cs:effectRef idx="0"/>
    <cs:fontRef idx="minor">
      <a:sysClr val="windowText" lastClr="000000"/>
    </cs:fontRef>
    <cs:spPr>
      <a:ln w="9525" cap="flat" cmpd="sng" algn="ctr">
        <a:solidFill>
          <a:sysClr val="windowText" lastClr="000000">
            <a:lumMod val="5000"/>
            <a:lumOff val="95000"/>
          </a:sysClr>
        </a:solidFill>
        <a:round/>
      </a:ln>
    </cs:spPr>
  </cs:gridlineMinor>
  <cs:hiLoLine>
    <cs:lnRef idx="0"/>
    <cs:fillRef idx="0"/>
    <cs:effectRef idx="0"/>
    <cs:fontRef idx="minor">
      <a:sysClr val="windowText" lastClr="000000"/>
    </cs:fontRef>
    <cs:spPr>
      <a:ln w="9525" cap="flat" cmpd="sng" algn="ctr">
        <a:solidFill>
          <a:sysClr val="windowText" lastClr="000000">
            <a:lumMod val="50000"/>
            <a:lumOff val="50000"/>
          </a:sysClr>
        </a:solidFill>
        <a:round/>
      </a:ln>
    </cs:spPr>
  </cs:hiLoLine>
  <cs:leaderLine>
    <cs:lnRef idx="0"/>
    <cs:fillRef idx="0"/>
    <cs:effectRef idx="0"/>
    <cs:fontRef idx="minor">
      <a:sysClr val="windowText" lastClr="000000"/>
    </cs:fontRef>
    <cs:spPr>
      <a:ln w="9525" cap="flat" cmpd="sng" algn="ctr">
        <a:solidFill>
          <a:sysClr val="windowText" lastClr="000000">
            <a:lumMod val="35000"/>
            <a:lumOff val="65000"/>
          </a:sysClr>
        </a:solidFill>
        <a:round/>
      </a:ln>
    </cs:spPr>
  </cs:leaderLine>
  <cs:legend>
    <cs:lnRef idx="0"/>
    <cs:fillRef idx="0"/>
    <cs:effectRef idx="0"/>
    <cs:fontRef idx="minor">
      <a:sysClr val="windowText" lastClr="000000">
        <a:lumMod val="65000"/>
        <a:lumOff val="35000"/>
      </a:sysClr>
    </cs:fontRef>
    <cs:defRPr sz="900" kern="1200"/>
  </cs:legend>
  <cs:plotArea mods="allowNoFillOverride allowNoLineOverride">
    <cs:lnRef idx="0"/>
    <cs:fillRef idx="0"/>
    <cs:effectRef idx="0"/>
    <cs:fontRef idx="minor">
      <a:sysClr val="windowText" lastClr="000000"/>
    </cs:fontRef>
  </cs:plotArea>
  <cs:plotArea3D mods="allowNoFillOverride allowNoLineOverride">
    <cs:lnRef idx="0"/>
    <cs:fillRef idx="0"/>
    <cs:effectRef idx="0"/>
    <cs:fontRef idx="minor">
      <a:sysClr val="windowText" lastClr="000000"/>
    </cs:fontRef>
  </cs:plotArea3D>
  <cs:seriesAxis>
    <cs:lnRef idx="0"/>
    <cs:fillRef idx="0"/>
    <cs:effectRef idx="0"/>
    <cs:fontRef idx="minor">
      <a:sysClr val="windowText" lastClr="000000">
        <a:lumMod val="65000"/>
        <a:lumOff val="35000"/>
      </a:sysClr>
    </cs:fontRef>
    <cs:defRPr sz="900" kern="1200"/>
  </cs:seriesAxis>
  <cs:seriesLine>
    <cs:lnRef idx="0"/>
    <cs:fillRef idx="0"/>
    <cs:effectRef idx="0"/>
    <cs:fontRef idx="minor">
      <a:sysClr val="windowText" lastClr="000000"/>
    </cs:fontRef>
    <cs:spPr>
      <a:ln w="9525" cap="flat" cmpd="sng" algn="ctr">
        <a:solidFill>
          <a:sysClr val="windowText" lastClr="000000">
            <a:lumMod val="35000"/>
            <a:lumOff val="65000"/>
          </a:sysClr>
        </a:solidFill>
        <a:round/>
      </a:ln>
    </cs:spPr>
  </cs:seriesLine>
  <cs:title>
    <cs:lnRef idx="0"/>
    <cs:fillRef idx="0"/>
    <cs:effectRef idx="0"/>
    <cs:fontRef idx="minor">
      <a:sysClr val="windowText" lastClr="000000">
        <a:lumMod val="75000"/>
        <a:lumOff val="25000"/>
      </a:sysClr>
    </cs:fontRef>
    <cs:defRPr sz="1400" b="1" kern="1200" baseline="0"/>
  </cs:title>
  <cs:trendline>
    <cs:lnRef idx="0">
      <cs:styleClr val="auto"/>
    </cs:lnRef>
    <cs:fillRef idx="0"/>
    <cs:effectRef idx="0"/>
    <cs:fontRef idx="minor">
      <a:sysClr val="windowText" lastClr="000000"/>
    </cs:fontRef>
    <cs:spPr>
      <a:ln w="19050" cap="rnd">
        <a:solidFill>
          <a:srgbClr val="FFFFFF"/>
        </a:solidFill>
        <a:prstDash val="sysDot"/>
      </a:ln>
    </cs:spPr>
  </cs:trendline>
  <cs:trendlineLabel>
    <cs:lnRef idx="0"/>
    <cs:fillRef idx="0"/>
    <cs:effectRef idx="0"/>
    <cs:fontRef idx="minor">
      <a:sysClr val="windowText" lastClr="000000">
        <a:lumMod val="65000"/>
        <a:lumOff val="35000"/>
      </a:sysClr>
    </cs:fontRef>
    <cs:defRPr sz="900" kern="1200"/>
  </cs:trendlineLabel>
  <cs:upBar>
    <cs:lnRef idx="0"/>
    <cs:fillRef idx="0"/>
    <cs:effectRef idx="0"/>
    <cs:fontRef idx="minor">
      <a:sysClr val="windowText" lastClr="000000"/>
    </cs:fontRef>
    <cs:spPr>
      <a:solidFill>
        <a:sysClr val="window" lastClr="FFFFFF"/>
      </a:solidFill>
      <a:ln w="9525" cap="flat" cmpd="sng" algn="ctr">
        <a:solidFill>
          <a:sysClr val="windowText" lastClr="000000">
            <a:lumMod val="65000"/>
            <a:lumOff val="35000"/>
          </a:sysClr>
        </a:solidFill>
        <a:round/>
      </a:ln>
    </cs:spPr>
  </cs:upBar>
  <cs:valueAxis>
    <cs:lnRef idx="0"/>
    <cs:fillRef idx="0"/>
    <cs:effectRef idx="0"/>
    <cs:fontRef idx="minor">
      <a:sysClr val="windowText" lastClr="000000">
        <a:lumMod val="65000"/>
        <a:lumOff val="35000"/>
      </a:sysClr>
    </cs:fontRef>
    <cs:defRPr sz="900" kern="1200"/>
  </cs:valueAxis>
  <cs:wall>
    <cs:lnRef idx="0"/>
    <cs:fillRef idx="0"/>
    <cs:effectRef idx="0"/>
    <cs:fontRef idx="minor">
      <a:sysClr val="windowText" lastClr="000000"/>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ysClr val="windowText" lastClr="000000">
        <a:lumMod val="65000"/>
        <a:lumOff val="35000"/>
      </a:sysClr>
    </cs:fontRef>
    <cs:defRPr sz="1000" kern="1200"/>
  </cs:axisTitle>
  <cs:categoryAxis>
    <cs:lnRef idx="0"/>
    <cs:fillRef idx="0"/>
    <cs:effectRef idx="0"/>
    <cs:fontRef idx="minor">
      <a:sysClr val="windowText" lastClr="000000">
        <a:lumMod val="65000"/>
        <a:lumOff val="35000"/>
      </a:sysClr>
    </cs:fontRef>
    <cs:spPr>
      <a:ln w="9525" cap="flat" cmpd="sng" algn="ctr">
        <a:solidFill>
          <a:sysClr val="windowText" lastClr="000000">
            <a:lumMod val="15000"/>
            <a:lumOff val="85000"/>
          </a:sysClr>
        </a:solidFill>
        <a:round/>
      </a:ln>
    </cs:spPr>
    <cs:defRPr sz="900" kern="1200"/>
  </cs:categoryAxis>
  <cs:chartArea mods="allowNoFillOverride allowNoLineOverride">
    <cs:lnRef idx="0"/>
    <cs:fillRef idx="0"/>
    <cs:effectRef idx="0"/>
    <cs:fontRef idx="minor">
      <a:sysClr val="windowText" lastClr="000000"/>
    </cs:fontRef>
    <cs:spPr>
      <a:solidFill>
        <a:sysClr val="window" lastClr="FFFFFF"/>
      </a:solidFill>
      <a:ln w="9525" cap="flat" cmpd="sng" algn="ctr">
        <a:solidFill>
          <a:sysClr val="windowText" lastClr="000000">
            <a:lumMod val="15000"/>
            <a:lumOff val="85000"/>
          </a:sysClr>
        </a:solidFill>
        <a:round/>
      </a:ln>
    </cs:spPr>
    <cs:defRPr sz="900" kern="1200"/>
  </cs:chartArea>
  <cs:dataLabel>
    <cs:lnRef idx="0"/>
    <cs:fillRef idx="0"/>
    <cs:effectRef idx="0"/>
    <cs:fontRef idx="minor">
      <a:sysClr val="windowText" lastClr="000000">
        <a:lumMod val="75000"/>
        <a:lumOff val="25000"/>
      </a:sysClr>
    </cs:fontRef>
    <cs:defRPr sz="900" kern="1200"/>
  </cs:dataLabel>
  <cs:dataLabelCallout>
    <cs:lnRef idx="0"/>
    <cs:fillRef idx="0"/>
    <cs:effectRef idx="0"/>
    <cs:fontRef idx="minor">
      <a:sysClr val="windowText" lastClr="000000">
        <a:lumMod val="65000"/>
        <a:lumOff val="35000"/>
      </a:sysClr>
    </cs:fontRef>
    <cs:spPr>
      <a:solidFill>
        <a:sysClr val="window" lastClr="FFFFFF"/>
      </a:solidFill>
      <a:ln>
        <a:solidFill>
          <a:sysClr val="windowText" lastClr="000000">
            <a:lumMod val="25000"/>
            <a:lumOff val="75000"/>
          </a:sys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ysClr val="windowText" lastClr="000000"/>
    </cs:fontRef>
    <cs:spPr>
      <a:ln w="19050">
        <a:solidFill>
          <a:sysClr val="window" lastClr="FFFFFF"/>
        </a:solidFill>
      </a:ln>
    </cs:spPr>
  </cs:dataPoint>
  <cs:dataPoint3D>
    <cs:lnRef idx="0"/>
    <cs:fillRef idx="1">
      <cs:styleClr val="auto"/>
    </cs:fillRef>
    <cs:effectRef idx="0"/>
    <cs:fontRef idx="minor">
      <a:sysClr val="windowText" lastClr="000000"/>
    </cs:fontRef>
    <cs:spPr>
      <a:ln w="25400">
        <a:solidFill>
          <a:sysClr val="window" lastClr="FFFFFF"/>
        </a:solidFill>
      </a:ln>
    </cs:spPr>
  </cs:dataPoint3D>
  <cs:dataPointLine>
    <cs:lnRef idx="0">
      <cs:styleClr val="auto"/>
    </cs:lnRef>
    <cs:fillRef idx="0"/>
    <cs:effectRef idx="0"/>
    <cs:fontRef idx="minor">
      <a:sysClr val="windowText" lastClr="000000"/>
    </cs:fontRef>
    <cs:spPr>
      <a:ln w="28575" cap="rnd">
        <a:solidFill>
          <a:srgbClr val="FFFFFF"/>
        </a:solidFill>
        <a:round/>
      </a:ln>
    </cs:spPr>
  </cs:dataPointLine>
  <cs:dataPointMarker>
    <cs:lnRef idx="0">
      <cs:styleClr val="auto"/>
    </cs:lnRef>
    <cs:fillRef idx="1">
      <cs:styleClr val="auto"/>
    </cs:fillRef>
    <cs:effectRef idx="0"/>
    <cs:fontRef idx="minor">
      <a:sysClr val="windowText" lastClr="000000"/>
    </cs:fontRef>
    <cs:spPr>
      <a:ln w="9525">
        <a:solidFill>
          <a:srgbClr val="FFFFFF"/>
        </a:solidFill>
      </a:ln>
    </cs:spPr>
  </cs:dataPointMarker>
  <cs:dataPointMarkerLayout symbol="circle" size="5"/>
  <cs:dataPointWireframe>
    <cs:lnRef idx="0">
      <cs:styleClr val="auto"/>
    </cs:lnRef>
    <cs:fillRef idx="0"/>
    <cs:effectRef idx="0"/>
    <cs:fontRef idx="minor">
      <a:sysClr val="windowText" lastClr="000000"/>
    </cs:fontRef>
    <cs:spPr>
      <a:ln w="9525" cap="rnd">
        <a:solidFill>
          <a:srgbClr val="FFFFFF"/>
        </a:solidFill>
        <a:round/>
      </a:ln>
    </cs:spPr>
  </cs:dataPointWireframe>
  <cs:dataTable>
    <cs:lnRef idx="0"/>
    <cs:fillRef idx="0"/>
    <cs:effectRef idx="0"/>
    <cs:fontRef idx="minor">
      <a:sysClr val="windowText" lastClr="000000">
        <a:lumMod val="65000"/>
        <a:lumOff val="35000"/>
      </a:sysClr>
    </cs:fontRef>
    <cs:spPr>
      <a:noFill/>
      <a:ln w="9525" cap="flat" cmpd="sng" algn="ctr">
        <a:solidFill>
          <a:sysClr val="windowText" lastClr="000000">
            <a:lumMod val="15000"/>
            <a:lumOff val="85000"/>
          </a:sysClr>
        </a:solidFill>
        <a:round/>
      </a:ln>
    </cs:spPr>
    <cs:defRPr sz="900" kern="1200"/>
  </cs:dataTable>
  <cs:downBar>
    <cs:lnRef idx="0"/>
    <cs:fillRef idx="0"/>
    <cs:effectRef idx="0"/>
    <cs:fontRef idx="minor">
      <a:sysClr val="windowText" lastClr="000000"/>
    </cs:fontRef>
    <cs:spPr>
      <a:solidFill>
        <a:sysClr val="windowText" lastClr="000000">
          <a:lumMod val="75000"/>
          <a:lumOff val="25000"/>
        </a:sysClr>
      </a:solidFill>
      <a:ln w="9525" cap="flat" cmpd="sng" algn="ctr">
        <a:solidFill>
          <a:sysClr val="windowText" lastClr="000000">
            <a:lumMod val="65000"/>
            <a:lumOff val="35000"/>
          </a:sysClr>
        </a:solidFill>
        <a:round/>
      </a:ln>
    </cs:spPr>
  </cs:downBar>
  <cs:dropLine>
    <cs:lnRef idx="0"/>
    <cs:fillRef idx="0"/>
    <cs:effectRef idx="0"/>
    <cs:fontRef idx="minor">
      <a:sysClr val="windowText" lastClr="000000"/>
    </cs:fontRef>
    <cs:spPr>
      <a:ln w="9525" cap="flat" cmpd="sng" algn="ctr">
        <a:solidFill>
          <a:sysClr val="windowText" lastClr="000000">
            <a:lumMod val="35000"/>
            <a:lumOff val="65000"/>
          </a:sysClr>
        </a:solidFill>
        <a:round/>
      </a:ln>
    </cs:spPr>
  </cs:dropLine>
  <cs:errorBar>
    <cs:lnRef idx="0"/>
    <cs:fillRef idx="0"/>
    <cs:effectRef idx="0"/>
    <cs:fontRef idx="minor">
      <a:sysClr val="windowText" lastClr="000000"/>
    </cs:fontRef>
    <cs:spPr>
      <a:ln w="9525" cap="flat" cmpd="sng" algn="ctr">
        <a:solidFill>
          <a:sysClr val="windowText" lastClr="000000">
            <a:lumMod val="65000"/>
            <a:lumOff val="35000"/>
          </a:sysClr>
        </a:solidFill>
        <a:round/>
      </a:ln>
    </cs:spPr>
  </cs:errorBar>
  <cs:floor>
    <cs:lnRef idx="0"/>
    <cs:fillRef idx="0"/>
    <cs:effectRef idx="0"/>
    <cs:fontRef idx="minor">
      <a:sysClr val="windowText" lastClr="000000"/>
    </cs:fontRef>
    <cs:spPr>
      <a:noFill/>
      <a:ln>
        <a:noFill/>
      </a:ln>
    </cs:spPr>
  </cs:floor>
  <cs:gridlineMajor>
    <cs:lnRef idx="0"/>
    <cs:fillRef idx="0"/>
    <cs:effectRef idx="0"/>
    <cs:fontRef idx="minor">
      <a:sysClr val="windowText" lastClr="000000"/>
    </cs:fontRef>
    <cs:spPr>
      <a:ln w="9525" cap="flat" cmpd="sng" algn="ctr">
        <a:solidFill>
          <a:sysClr val="windowText" lastClr="000000">
            <a:lumMod val="15000"/>
            <a:lumOff val="85000"/>
          </a:sysClr>
        </a:solidFill>
        <a:round/>
      </a:ln>
    </cs:spPr>
  </cs:gridlineMajor>
  <cs:gridlineMinor>
    <cs:lnRef idx="0"/>
    <cs:fillRef idx="0"/>
    <cs:effectRef idx="0"/>
    <cs:fontRef idx="minor">
      <a:sysClr val="windowText" lastClr="000000"/>
    </cs:fontRef>
    <cs:spPr>
      <a:ln w="9525" cap="flat" cmpd="sng" algn="ctr">
        <a:solidFill>
          <a:sysClr val="windowText" lastClr="000000">
            <a:lumMod val="5000"/>
            <a:lumOff val="95000"/>
          </a:sysClr>
        </a:solidFill>
        <a:round/>
      </a:ln>
    </cs:spPr>
  </cs:gridlineMinor>
  <cs:hiLoLine>
    <cs:lnRef idx="0"/>
    <cs:fillRef idx="0"/>
    <cs:effectRef idx="0"/>
    <cs:fontRef idx="minor">
      <a:sysClr val="windowText" lastClr="000000"/>
    </cs:fontRef>
    <cs:spPr>
      <a:ln w="9525" cap="flat" cmpd="sng" algn="ctr">
        <a:solidFill>
          <a:sysClr val="windowText" lastClr="000000">
            <a:lumMod val="50000"/>
            <a:lumOff val="50000"/>
          </a:sysClr>
        </a:solidFill>
        <a:round/>
      </a:ln>
    </cs:spPr>
  </cs:hiLoLine>
  <cs:leaderLine>
    <cs:lnRef idx="0"/>
    <cs:fillRef idx="0"/>
    <cs:effectRef idx="0"/>
    <cs:fontRef idx="minor">
      <a:sysClr val="windowText" lastClr="000000"/>
    </cs:fontRef>
    <cs:spPr>
      <a:ln w="9525" cap="flat" cmpd="sng" algn="ctr">
        <a:solidFill>
          <a:sysClr val="windowText" lastClr="000000">
            <a:lumMod val="35000"/>
            <a:lumOff val="65000"/>
          </a:sysClr>
        </a:solidFill>
        <a:round/>
      </a:ln>
    </cs:spPr>
  </cs:leaderLine>
  <cs:legend>
    <cs:lnRef idx="0"/>
    <cs:fillRef idx="0"/>
    <cs:effectRef idx="0"/>
    <cs:fontRef idx="minor">
      <a:sysClr val="windowText" lastClr="000000">
        <a:lumMod val="65000"/>
        <a:lumOff val="35000"/>
      </a:sysClr>
    </cs:fontRef>
    <cs:defRPr sz="900" kern="1200"/>
  </cs:legend>
  <cs:plotArea mods="allowNoFillOverride allowNoLineOverride">
    <cs:lnRef idx="0"/>
    <cs:fillRef idx="0"/>
    <cs:effectRef idx="0"/>
    <cs:fontRef idx="minor">
      <a:sysClr val="windowText" lastClr="000000"/>
    </cs:fontRef>
  </cs:plotArea>
  <cs:plotArea3D mods="allowNoFillOverride allowNoLineOverride">
    <cs:lnRef idx="0"/>
    <cs:fillRef idx="0"/>
    <cs:effectRef idx="0"/>
    <cs:fontRef idx="minor">
      <a:sysClr val="windowText" lastClr="000000"/>
    </cs:fontRef>
  </cs:plotArea3D>
  <cs:seriesAxis>
    <cs:lnRef idx="0"/>
    <cs:fillRef idx="0"/>
    <cs:effectRef idx="0"/>
    <cs:fontRef idx="minor">
      <a:sysClr val="windowText" lastClr="000000">
        <a:lumMod val="65000"/>
        <a:lumOff val="35000"/>
      </a:sysClr>
    </cs:fontRef>
    <cs:defRPr sz="900" kern="1200"/>
  </cs:seriesAxis>
  <cs:seriesLine>
    <cs:lnRef idx="0"/>
    <cs:fillRef idx="0"/>
    <cs:effectRef idx="0"/>
    <cs:fontRef idx="minor">
      <a:sysClr val="windowText" lastClr="000000"/>
    </cs:fontRef>
    <cs:spPr>
      <a:ln w="9525" cap="flat" cmpd="sng" algn="ctr">
        <a:solidFill>
          <a:sysClr val="windowText" lastClr="000000">
            <a:lumMod val="35000"/>
            <a:lumOff val="65000"/>
          </a:sysClr>
        </a:solidFill>
        <a:round/>
      </a:ln>
    </cs:spPr>
  </cs:seriesLine>
  <cs:title>
    <cs:lnRef idx="0"/>
    <cs:fillRef idx="0"/>
    <cs:effectRef idx="0"/>
    <cs:fontRef idx="minor">
      <a:sysClr val="windowText" lastClr="000000">
        <a:lumMod val="65000"/>
        <a:lumOff val="35000"/>
      </a:sysClr>
    </cs:fontRef>
    <cs:defRPr sz="1400" b="0" kern="1200" spc="0" baseline="0"/>
  </cs:title>
  <cs:trendline>
    <cs:lnRef idx="0">
      <cs:styleClr val="auto"/>
    </cs:lnRef>
    <cs:fillRef idx="0"/>
    <cs:effectRef idx="0"/>
    <cs:fontRef idx="minor">
      <a:sysClr val="windowText" lastClr="000000"/>
    </cs:fontRef>
    <cs:spPr>
      <a:ln w="19050" cap="rnd">
        <a:solidFill>
          <a:srgbClr val="FFFFFF"/>
        </a:solidFill>
        <a:prstDash val="sysDot"/>
      </a:ln>
    </cs:spPr>
  </cs:trendline>
  <cs:trendlineLabel>
    <cs:lnRef idx="0"/>
    <cs:fillRef idx="0"/>
    <cs:effectRef idx="0"/>
    <cs:fontRef idx="minor">
      <a:sysClr val="windowText" lastClr="000000">
        <a:lumMod val="65000"/>
        <a:lumOff val="35000"/>
      </a:sysClr>
    </cs:fontRef>
    <cs:defRPr sz="900" kern="1200"/>
  </cs:trendlineLabel>
  <cs:upBar>
    <cs:lnRef idx="0"/>
    <cs:fillRef idx="0"/>
    <cs:effectRef idx="0"/>
    <cs:fontRef idx="minor">
      <a:sysClr val="windowText" lastClr="000000"/>
    </cs:fontRef>
    <cs:spPr>
      <a:solidFill>
        <a:sysClr val="window" lastClr="FFFFFF"/>
      </a:solidFill>
      <a:ln w="9525" cap="flat" cmpd="sng" algn="ctr">
        <a:solidFill>
          <a:sysClr val="windowText" lastClr="000000">
            <a:lumMod val="65000"/>
            <a:lumOff val="35000"/>
          </a:sysClr>
        </a:solidFill>
        <a:round/>
      </a:ln>
    </cs:spPr>
  </cs:upBar>
  <cs:valueAxis>
    <cs:lnRef idx="0"/>
    <cs:fillRef idx="0"/>
    <cs:effectRef idx="0"/>
    <cs:fontRef idx="minor">
      <a:sysClr val="windowText" lastClr="000000">
        <a:lumMod val="65000"/>
        <a:lumOff val="35000"/>
      </a:sysClr>
    </cs:fontRef>
    <cs:defRPr sz="900" kern="1200"/>
  </cs:valueAxis>
  <cs:wall>
    <cs:lnRef idx="0"/>
    <cs:fillRef idx="0"/>
    <cs:effectRef idx="0"/>
    <cs:fontRef idx="minor">
      <a:sysClr val="windowText" lastClr="000000"/>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ysClr val="windowText" lastClr="000000">
        <a:lumMod val="65000"/>
        <a:lumOff val="35000"/>
      </a:sysClr>
    </cs:fontRef>
    <cs:defRPr sz="1000" kern="1200"/>
  </cs:axisTitle>
  <cs:categoryAxis>
    <cs:lnRef idx="0"/>
    <cs:fillRef idx="0"/>
    <cs:effectRef idx="0"/>
    <cs:fontRef idx="minor">
      <a:sysClr val="windowText" lastClr="000000">
        <a:lumMod val="65000"/>
        <a:lumOff val="35000"/>
      </a:sysClr>
    </cs:fontRef>
    <cs:spPr>
      <a:ln w="9525" cap="flat" cmpd="sng" algn="ctr">
        <a:solidFill>
          <a:sysClr val="windowText" lastClr="000000">
            <a:lumMod val="15000"/>
            <a:lumOff val="85000"/>
          </a:sysClr>
        </a:solidFill>
        <a:round/>
      </a:ln>
    </cs:spPr>
    <cs:defRPr sz="900" kern="1200"/>
  </cs:categoryAxis>
  <cs:chartArea mods="allowNoFillOverride allowNoLineOverride">
    <cs:lnRef idx="0"/>
    <cs:fillRef idx="0"/>
    <cs:effectRef idx="0"/>
    <cs:fontRef idx="minor">
      <a:sysClr val="windowText" lastClr="000000"/>
    </cs:fontRef>
    <cs:spPr>
      <a:solidFill>
        <a:sysClr val="window" lastClr="FFFFFF"/>
      </a:solidFill>
      <a:ln w="9525" cap="flat" cmpd="sng" algn="ctr">
        <a:solidFill>
          <a:sysClr val="windowText" lastClr="000000">
            <a:lumMod val="15000"/>
            <a:lumOff val="85000"/>
          </a:sysClr>
        </a:solidFill>
        <a:round/>
      </a:ln>
    </cs:spPr>
    <cs:defRPr sz="900" kern="1200"/>
  </cs:chartArea>
  <cs:dataLabel>
    <cs:lnRef idx="0"/>
    <cs:fillRef idx="0"/>
    <cs:effectRef idx="0"/>
    <cs:fontRef idx="minor">
      <a:sysClr val="windowText" lastClr="000000">
        <a:lumMod val="75000"/>
        <a:lumOff val="25000"/>
      </a:sysClr>
    </cs:fontRef>
    <cs:defRPr sz="900" kern="1200"/>
  </cs:dataLabel>
  <cs:dataLabelCallout>
    <cs:lnRef idx="0"/>
    <cs:fillRef idx="0"/>
    <cs:effectRef idx="0"/>
    <cs:fontRef idx="minor">
      <a:sysClr val="windowText" lastClr="000000">
        <a:lumMod val="65000"/>
        <a:lumOff val="35000"/>
      </a:sysClr>
    </cs:fontRef>
    <cs:spPr>
      <a:solidFill>
        <a:sysClr val="window" lastClr="FFFFFF"/>
      </a:solidFill>
      <a:ln>
        <a:solidFill>
          <a:sysClr val="windowText" lastClr="000000">
            <a:lumMod val="25000"/>
            <a:lumOff val="75000"/>
          </a:sys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ysClr val="windowText" lastClr="000000"/>
    </cs:fontRef>
    <cs:spPr>
      <a:ln w="19050">
        <a:solidFill>
          <a:sysClr val="window" lastClr="FFFFFF"/>
        </a:solidFill>
      </a:ln>
    </cs:spPr>
  </cs:dataPoint>
  <cs:dataPoint3D>
    <cs:lnRef idx="0"/>
    <cs:fillRef idx="1">
      <cs:styleClr val="auto"/>
    </cs:fillRef>
    <cs:effectRef idx="0"/>
    <cs:fontRef idx="minor">
      <a:sysClr val="windowText" lastClr="000000"/>
    </cs:fontRef>
    <cs:spPr>
      <a:ln w="25400">
        <a:solidFill>
          <a:sysClr val="window" lastClr="FFFFFF"/>
        </a:solidFill>
      </a:ln>
    </cs:spPr>
  </cs:dataPoint3D>
  <cs:dataPointLine>
    <cs:lnRef idx="0">
      <cs:styleClr val="auto"/>
    </cs:lnRef>
    <cs:fillRef idx="0"/>
    <cs:effectRef idx="0"/>
    <cs:fontRef idx="minor">
      <a:sysClr val="windowText" lastClr="000000"/>
    </cs:fontRef>
    <cs:spPr>
      <a:ln w="28575" cap="rnd">
        <a:solidFill>
          <a:srgbClr val="FFFFFF"/>
        </a:solidFill>
        <a:round/>
      </a:ln>
    </cs:spPr>
  </cs:dataPointLine>
  <cs:dataPointMarker>
    <cs:lnRef idx="0">
      <cs:styleClr val="auto"/>
    </cs:lnRef>
    <cs:fillRef idx="1">
      <cs:styleClr val="auto"/>
    </cs:fillRef>
    <cs:effectRef idx="0"/>
    <cs:fontRef idx="minor">
      <a:sysClr val="windowText" lastClr="000000"/>
    </cs:fontRef>
    <cs:spPr>
      <a:ln w="9525">
        <a:solidFill>
          <a:srgbClr val="FFFFFF"/>
        </a:solidFill>
      </a:ln>
    </cs:spPr>
  </cs:dataPointMarker>
  <cs:dataPointMarkerLayout symbol="circle" size="5"/>
  <cs:dataPointWireframe>
    <cs:lnRef idx="0">
      <cs:styleClr val="auto"/>
    </cs:lnRef>
    <cs:fillRef idx="0"/>
    <cs:effectRef idx="0"/>
    <cs:fontRef idx="minor">
      <a:sysClr val="windowText" lastClr="000000"/>
    </cs:fontRef>
    <cs:spPr>
      <a:ln w="9525" cap="rnd">
        <a:solidFill>
          <a:srgbClr val="FFFFFF"/>
        </a:solidFill>
        <a:round/>
      </a:ln>
    </cs:spPr>
  </cs:dataPointWireframe>
  <cs:dataTable>
    <cs:lnRef idx="0"/>
    <cs:fillRef idx="0"/>
    <cs:effectRef idx="0"/>
    <cs:fontRef idx="minor">
      <a:sysClr val="windowText" lastClr="000000">
        <a:lumMod val="65000"/>
        <a:lumOff val="35000"/>
      </a:sysClr>
    </cs:fontRef>
    <cs:spPr>
      <a:noFill/>
      <a:ln w="9525" cap="flat" cmpd="sng" algn="ctr">
        <a:solidFill>
          <a:sysClr val="windowText" lastClr="000000">
            <a:lumMod val="15000"/>
            <a:lumOff val="85000"/>
          </a:sysClr>
        </a:solidFill>
        <a:round/>
      </a:ln>
    </cs:spPr>
    <cs:defRPr sz="900" kern="1200"/>
  </cs:dataTable>
  <cs:downBar>
    <cs:lnRef idx="0"/>
    <cs:fillRef idx="0"/>
    <cs:effectRef idx="0"/>
    <cs:fontRef idx="minor">
      <a:sysClr val="windowText" lastClr="000000"/>
    </cs:fontRef>
    <cs:spPr>
      <a:solidFill>
        <a:sysClr val="windowText" lastClr="000000">
          <a:lumMod val="75000"/>
          <a:lumOff val="25000"/>
        </a:sysClr>
      </a:solidFill>
      <a:ln w="9525" cap="flat" cmpd="sng" algn="ctr">
        <a:solidFill>
          <a:sysClr val="windowText" lastClr="000000">
            <a:lumMod val="65000"/>
            <a:lumOff val="35000"/>
          </a:sysClr>
        </a:solidFill>
        <a:round/>
      </a:ln>
    </cs:spPr>
  </cs:downBar>
  <cs:dropLine>
    <cs:lnRef idx="0"/>
    <cs:fillRef idx="0"/>
    <cs:effectRef idx="0"/>
    <cs:fontRef idx="minor">
      <a:sysClr val="windowText" lastClr="000000"/>
    </cs:fontRef>
    <cs:spPr>
      <a:ln w="9525" cap="flat" cmpd="sng" algn="ctr">
        <a:solidFill>
          <a:sysClr val="windowText" lastClr="000000">
            <a:lumMod val="35000"/>
            <a:lumOff val="65000"/>
          </a:sysClr>
        </a:solidFill>
        <a:round/>
      </a:ln>
    </cs:spPr>
  </cs:dropLine>
  <cs:errorBar>
    <cs:lnRef idx="0"/>
    <cs:fillRef idx="0"/>
    <cs:effectRef idx="0"/>
    <cs:fontRef idx="minor">
      <a:sysClr val="windowText" lastClr="000000"/>
    </cs:fontRef>
    <cs:spPr>
      <a:ln w="9525" cap="flat" cmpd="sng" algn="ctr">
        <a:solidFill>
          <a:sysClr val="windowText" lastClr="000000">
            <a:lumMod val="65000"/>
            <a:lumOff val="35000"/>
          </a:sysClr>
        </a:solidFill>
        <a:round/>
      </a:ln>
    </cs:spPr>
  </cs:errorBar>
  <cs:floor>
    <cs:lnRef idx="0"/>
    <cs:fillRef idx="0"/>
    <cs:effectRef idx="0"/>
    <cs:fontRef idx="minor">
      <a:sysClr val="windowText" lastClr="000000"/>
    </cs:fontRef>
    <cs:spPr>
      <a:noFill/>
      <a:ln>
        <a:noFill/>
      </a:ln>
    </cs:spPr>
  </cs:floor>
  <cs:gridlineMajor>
    <cs:lnRef idx="0"/>
    <cs:fillRef idx="0"/>
    <cs:effectRef idx="0"/>
    <cs:fontRef idx="minor">
      <a:sysClr val="windowText" lastClr="000000"/>
    </cs:fontRef>
    <cs:spPr>
      <a:ln w="9525" cap="flat" cmpd="sng" algn="ctr">
        <a:solidFill>
          <a:sysClr val="windowText" lastClr="000000">
            <a:lumMod val="15000"/>
            <a:lumOff val="85000"/>
          </a:sysClr>
        </a:solidFill>
        <a:round/>
      </a:ln>
    </cs:spPr>
  </cs:gridlineMajor>
  <cs:gridlineMinor>
    <cs:lnRef idx="0"/>
    <cs:fillRef idx="0"/>
    <cs:effectRef idx="0"/>
    <cs:fontRef idx="minor">
      <a:sysClr val="windowText" lastClr="000000"/>
    </cs:fontRef>
    <cs:spPr>
      <a:ln w="9525" cap="flat" cmpd="sng" algn="ctr">
        <a:solidFill>
          <a:sysClr val="windowText" lastClr="000000">
            <a:lumMod val="5000"/>
            <a:lumOff val="95000"/>
          </a:sysClr>
        </a:solidFill>
        <a:round/>
      </a:ln>
    </cs:spPr>
  </cs:gridlineMinor>
  <cs:hiLoLine>
    <cs:lnRef idx="0"/>
    <cs:fillRef idx="0"/>
    <cs:effectRef idx="0"/>
    <cs:fontRef idx="minor">
      <a:sysClr val="windowText" lastClr="000000"/>
    </cs:fontRef>
    <cs:spPr>
      <a:ln w="9525" cap="flat" cmpd="sng" algn="ctr">
        <a:solidFill>
          <a:sysClr val="windowText" lastClr="000000">
            <a:lumMod val="50000"/>
            <a:lumOff val="50000"/>
          </a:sysClr>
        </a:solidFill>
        <a:round/>
      </a:ln>
    </cs:spPr>
  </cs:hiLoLine>
  <cs:leaderLine>
    <cs:lnRef idx="0"/>
    <cs:fillRef idx="0"/>
    <cs:effectRef idx="0"/>
    <cs:fontRef idx="minor">
      <a:sysClr val="windowText" lastClr="000000"/>
    </cs:fontRef>
    <cs:spPr>
      <a:ln w="9525" cap="flat" cmpd="sng" algn="ctr">
        <a:solidFill>
          <a:sysClr val="windowText" lastClr="000000">
            <a:lumMod val="35000"/>
            <a:lumOff val="65000"/>
          </a:sysClr>
        </a:solidFill>
        <a:round/>
      </a:ln>
    </cs:spPr>
  </cs:leaderLine>
  <cs:legend>
    <cs:lnRef idx="0"/>
    <cs:fillRef idx="0"/>
    <cs:effectRef idx="0"/>
    <cs:fontRef idx="minor">
      <a:sysClr val="windowText" lastClr="000000">
        <a:lumMod val="65000"/>
        <a:lumOff val="35000"/>
      </a:sysClr>
    </cs:fontRef>
    <cs:defRPr sz="900" kern="1200"/>
  </cs:legend>
  <cs:plotArea mods="allowNoFillOverride allowNoLineOverride">
    <cs:lnRef idx="0"/>
    <cs:fillRef idx="0"/>
    <cs:effectRef idx="0"/>
    <cs:fontRef idx="minor">
      <a:sysClr val="windowText" lastClr="000000"/>
    </cs:fontRef>
  </cs:plotArea>
  <cs:plotArea3D mods="allowNoFillOverride allowNoLineOverride">
    <cs:lnRef idx="0"/>
    <cs:fillRef idx="0"/>
    <cs:effectRef idx="0"/>
    <cs:fontRef idx="minor">
      <a:sysClr val="windowText" lastClr="000000"/>
    </cs:fontRef>
  </cs:plotArea3D>
  <cs:seriesAxis>
    <cs:lnRef idx="0"/>
    <cs:fillRef idx="0"/>
    <cs:effectRef idx="0"/>
    <cs:fontRef idx="minor">
      <a:sysClr val="windowText" lastClr="000000">
        <a:lumMod val="65000"/>
        <a:lumOff val="35000"/>
      </a:sysClr>
    </cs:fontRef>
    <cs:defRPr sz="900" kern="1200"/>
  </cs:seriesAxis>
  <cs:seriesLine>
    <cs:lnRef idx="0"/>
    <cs:fillRef idx="0"/>
    <cs:effectRef idx="0"/>
    <cs:fontRef idx="minor">
      <a:sysClr val="windowText" lastClr="000000"/>
    </cs:fontRef>
    <cs:spPr>
      <a:ln w="9525" cap="flat" cmpd="sng" algn="ctr">
        <a:solidFill>
          <a:sysClr val="windowText" lastClr="000000">
            <a:lumMod val="35000"/>
            <a:lumOff val="65000"/>
          </a:sysClr>
        </a:solidFill>
        <a:round/>
      </a:ln>
    </cs:spPr>
  </cs:seriesLine>
  <cs:title>
    <cs:lnRef idx="0"/>
    <cs:fillRef idx="0"/>
    <cs:effectRef idx="0"/>
    <cs:fontRef idx="minor">
      <a:sysClr val="windowText" lastClr="000000">
        <a:lumMod val="65000"/>
        <a:lumOff val="35000"/>
      </a:sysClr>
    </cs:fontRef>
    <cs:defRPr sz="1400" b="0" kern="1200" spc="0" baseline="0"/>
  </cs:title>
  <cs:trendline>
    <cs:lnRef idx="0">
      <cs:styleClr val="auto"/>
    </cs:lnRef>
    <cs:fillRef idx="0"/>
    <cs:effectRef idx="0"/>
    <cs:fontRef idx="minor">
      <a:sysClr val="windowText" lastClr="000000"/>
    </cs:fontRef>
    <cs:spPr>
      <a:ln w="19050" cap="rnd">
        <a:solidFill>
          <a:srgbClr val="FFFFFF"/>
        </a:solidFill>
        <a:prstDash val="sysDot"/>
      </a:ln>
    </cs:spPr>
  </cs:trendline>
  <cs:trendlineLabel>
    <cs:lnRef idx="0"/>
    <cs:fillRef idx="0"/>
    <cs:effectRef idx="0"/>
    <cs:fontRef idx="minor">
      <a:sysClr val="windowText" lastClr="000000">
        <a:lumMod val="65000"/>
        <a:lumOff val="35000"/>
      </a:sysClr>
    </cs:fontRef>
    <cs:defRPr sz="900" kern="1200"/>
  </cs:trendlineLabel>
  <cs:upBar>
    <cs:lnRef idx="0"/>
    <cs:fillRef idx="0"/>
    <cs:effectRef idx="0"/>
    <cs:fontRef idx="minor">
      <a:sysClr val="windowText" lastClr="000000"/>
    </cs:fontRef>
    <cs:spPr>
      <a:solidFill>
        <a:sysClr val="window" lastClr="FFFFFF"/>
      </a:solidFill>
      <a:ln w="9525" cap="flat" cmpd="sng" algn="ctr">
        <a:solidFill>
          <a:sysClr val="windowText" lastClr="000000">
            <a:lumMod val="65000"/>
            <a:lumOff val="35000"/>
          </a:sysClr>
        </a:solidFill>
        <a:round/>
      </a:ln>
    </cs:spPr>
  </cs:upBar>
  <cs:valueAxis>
    <cs:lnRef idx="0"/>
    <cs:fillRef idx="0"/>
    <cs:effectRef idx="0"/>
    <cs:fontRef idx="minor">
      <a:sysClr val="windowText" lastClr="000000">
        <a:lumMod val="65000"/>
        <a:lumOff val="35000"/>
      </a:sysClr>
    </cs:fontRef>
    <cs:defRPr sz="900" kern="1200"/>
  </cs:valueAxis>
  <cs:wall>
    <cs:lnRef idx="0"/>
    <cs:fillRef idx="0"/>
    <cs:effectRef idx="0"/>
    <cs:fontRef idx="minor">
      <a:sysClr val="windowText" lastClr="000000"/>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4" name="图片占位符 3"/>
          <p:cNvSpPr>
            <a:spLocks noGrp="1"/>
          </p:cNvSpPr>
          <p:nvPr>
            <p:ph type="pic" sz="quarter" idx="10"/>
          </p:nvPr>
        </p:nvSpPr>
        <p:spPr>
          <a:xfrm>
            <a:off x="-1" y="0"/>
            <a:ext cx="12192001" cy="6858000"/>
          </a:xfrm>
          <a:prstGeom prst="rect">
            <a:avLst/>
          </a:prstGeom>
        </p:spPr>
        <p:txBody>
          <a:bodyPr/>
          <a:lstStyle/>
          <a:p>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1299070" y="7370405"/>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803070" y="7370405"/>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9564670" y="7370405"/>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theme" Target="../theme/theme1.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9" Type="http://schemas.openxmlformats.org/officeDocument/2006/relationships/tags" Target="../tags/tag101.xml"/><Relationship Id="rId98" Type="http://schemas.openxmlformats.org/officeDocument/2006/relationships/tags" Target="../tags/tag100.xml"/><Relationship Id="rId97" Type="http://schemas.openxmlformats.org/officeDocument/2006/relationships/tags" Target="../tags/tag99.xml"/><Relationship Id="rId96" Type="http://schemas.openxmlformats.org/officeDocument/2006/relationships/tags" Target="../tags/tag98.xml"/><Relationship Id="rId95" Type="http://schemas.openxmlformats.org/officeDocument/2006/relationships/tags" Target="../tags/tag97.xml"/><Relationship Id="rId94" Type="http://schemas.openxmlformats.org/officeDocument/2006/relationships/tags" Target="../tags/tag96.xml"/><Relationship Id="rId93" Type="http://schemas.openxmlformats.org/officeDocument/2006/relationships/tags" Target="../tags/tag95.xml"/><Relationship Id="rId92" Type="http://schemas.openxmlformats.org/officeDocument/2006/relationships/tags" Target="../tags/tag94.xml"/><Relationship Id="rId91" Type="http://schemas.openxmlformats.org/officeDocument/2006/relationships/tags" Target="../tags/tag93.xml"/><Relationship Id="rId90" Type="http://schemas.openxmlformats.org/officeDocument/2006/relationships/tags" Target="../tags/tag92.xml"/><Relationship Id="rId9" Type="http://schemas.openxmlformats.org/officeDocument/2006/relationships/tags" Target="../tags/tag11.xml"/><Relationship Id="rId89" Type="http://schemas.openxmlformats.org/officeDocument/2006/relationships/tags" Target="../tags/tag91.xml"/><Relationship Id="rId88" Type="http://schemas.openxmlformats.org/officeDocument/2006/relationships/tags" Target="../tags/tag90.xml"/><Relationship Id="rId87" Type="http://schemas.openxmlformats.org/officeDocument/2006/relationships/tags" Target="../tags/tag89.xml"/><Relationship Id="rId86" Type="http://schemas.openxmlformats.org/officeDocument/2006/relationships/tags" Target="../tags/tag88.xml"/><Relationship Id="rId85" Type="http://schemas.openxmlformats.org/officeDocument/2006/relationships/tags" Target="../tags/tag87.xml"/><Relationship Id="rId84" Type="http://schemas.openxmlformats.org/officeDocument/2006/relationships/tags" Target="../tags/tag86.xml"/><Relationship Id="rId83" Type="http://schemas.openxmlformats.org/officeDocument/2006/relationships/tags" Target="../tags/tag85.xml"/><Relationship Id="rId82" Type="http://schemas.openxmlformats.org/officeDocument/2006/relationships/tags" Target="../tags/tag84.xml"/><Relationship Id="rId81" Type="http://schemas.openxmlformats.org/officeDocument/2006/relationships/tags" Target="../tags/tag83.xml"/><Relationship Id="rId80" Type="http://schemas.openxmlformats.org/officeDocument/2006/relationships/tags" Target="../tags/tag82.xml"/><Relationship Id="rId8" Type="http://schemas.openxmlformats.org/officeDocument/2006/relationships/tags" Target="../tags/tag10.xml"/><Relationship Id="rId79" Type="http://schemas.openxmlformats.org/officeDocument/2006/relationships/tags" Target="../tags/tag81.xml"/><Relationship Id="rId78" Type="http://schemas.openxmlformats.org/officeDocument/2006/relationships/tags" Target="../tags/tag80.xml"/><Relationship Id="rId77" Type="http://schemas.openxmlformats.org/officeDocument/2006/relationships/tags" Target="../tags/tag79.xml"/><Relationship Id="rId76" Type="http://schemas.openxmlformats.org/officeDocument/2006/relationships/tags" Target="../tags/tag78.xml"/><Relationship Id="rId75" Type="http://schemas.openxmlformats.org/officeDocument/2006/relationships/tags" Target="../tags/tag77.xml"/><Relationship Id="rId74" Type="http://schemas.openxmlformats.org/officeDocument/2006/relationships/tags" Target="../tags/tag76.xml"/><Relationship Id="rId73" Type="http://schemas.openxmlformats.org/officeDocument/2006/relationships/tags" Target="../tags/tag75.xml"/><Relationship Id="rId72" Type="http://schemas.openxmlformats.org/officeDocument/2006/relationships/tags" Target="../tags/tag74.xml"/><Relationship Id="rId71" Type="http://schemas.openxmlformats.org/officeDocument/2006/relationships/tags" Target="../tags/tag73.xml"/><Relationship Id="rId70" Type="http://schemas.openxmlformats.org/officeDocument/2006/relationships/tags" Target="../tags/tag72.xml"/><Relationship Id="rId7" Type="http://schemas.openxmlformats.org/officeDocument/2006/relationships/tags" Target="../tags/tag9.xml"/><Relationship Id="rId69" Type="http://schemas.openxmlformats.org/officeDocument/2006/relationships/tags" Target="../tags/tag71.xml"/><Relationship Id="rId68" Type="http://schemas.openxmlformats.org/officeDocument/2006/relationships/tags" Target="../tags/tag70.xml"/><Relationship Id="rId67" Type="http://schemas.openxmlformats.org/officeDocument/2006/relationships/tags" Target="../tags/tag69.xml"/><Relationship Id="rId66" Type="http://schemas.openxmlformats.org/officeDocument/2006/relationships/tags" Target="../tags/tag68.xml"/><Relationship Id="rId65" Type="http://schemas.openxmlformats.org/officeDocument/2006/relationships/tags" Target="../tags/tag67.xml"/><Relationship Id="rId64" Type="http://schemas.openxmlformats.org/officeDocument/2006/relationships/tags" Target="../tags/tag66.xml"/><Relationship Id="rId63" Type="http://schemas.openxmlformats.org/officeDocument/2006/relationships/tags" Target="../tags/tag65.xml"/><Relationship Id="rId62" Type="http://schemas.openxmlformats.org/officeDocument/2006/relationships/tags" Target="../tags/tag64.xml"/><Relationship Id="rId61" Type="http://schemas.openxmlformats.org/officeDocument/2006/relationships/tags" Target="../tags/tag63.xml"/><Relationship Id="rId60" Type="http://schemas.openxmlformats.org/officeDocument/2006/relationships/tags" Target="../tags/tag62.xml"/><Relationship Id="rId6" Type="http://schemas.openxmlformats.org/officeDocument/2006/relationships/tags" Target="../tags/tag8.xml"/><Relationship Id="rId59" Type="http://schemas.openxmlformats.org/officeDocument/2006/relationships/tags" Target="../tags/tag61.xml"/><Relationship Id="rId58" Type="http://schemas.openxmlformats.org/officeDocument/2006/relationships/tags" Target="../tags/tag60.xml"/><Relationship Id="rId57" Type="http://schemas.openxmlformats.org/officeDocument/2006/relationships/tags" Target="../tags/tag59.xml"/><Relationship Id="rId56" Type="http://schemas.openxmlformats.org/officeDocument/2006/relationships/tags" Target="../tags/tag58.xml"/><Relationship Id="rId55" Type="http://schemas.openxmlformats.org/officeDocument/2006/relationships/tags" Target="../tags/tag57.xml"/><Relationship Id="rId54" Type="http://schemas.openxmlformats.org/officeDocument/2006/relationships/tags" Target="../tags/tag56.xml"/><Relationship Id="rId53" Type="http://schemas.openxmlformats.org/officeDocument/2006/relationships/tags" Target="../tags/tag55.xml"/><Relationship Id="rId52" Type="http://schemas.openxmlformats.org/officeDocument/2006/relationships/tags" Target="../tags/tag54.xml"/><Relationship Id="rId51" Type="http://schemas.openxmlformats.org/officeDocument/2006/relationships/tags" Target="../tags/tag53.xml"/><Relationship Id="rId50" Type="http://schemas.openxmlformats.org/officeDocument/2006/relationships/tags" Target="../tags/tag52.xml"/><Relationship Id="rId5" Type="http://schemas.openxmlformats.org/officeDocument/2006/relationships/tags" Target="../tags/tag7.xml"/><Relationship Id="rId49" Type="http://schemas.openxmlformats.org/officeDocument/2006/relationships/tags" Target="../tags/tag51.xml"/><Relationship Id="rId48" Type="http://schemas.openxmlformats.org/officeDocument/2006/relationships/tags" Target="../tags/tag50.xml"/><Relationship Id="rId47" Type="http://schemas.openxmlformats.org/officeDocument/2006/relationships/tags" Target="../tags/tag49.xml"/><Relationship Id="rId46" Type="http://schemas.openxmlformats.org/officeDocument/2006/relationships/tags" Target="../tags/tag48.xml"/><Relationship Id="rId45" Type="http://schemas.openxmlformats.org/officeDocument/2006/relationships/tags" Target="../tags/tag47.xml"/><Relationship Id="rId44" Type="http://schemas.openxmlformats.org/officeDocument/2006/relationships/tags" Target="../tags/tag46.xml"/><Relationship Id="rId43" Type="http://schemas.openxmlformats.org/officeDocument/2006/relationships/tags" Target="../tags/tag45.xml"/><Relationship Id="rId42" Type="http://schemas.openxmlformats.org/officeDocument/2006/relationships/tags" Target="../tags/tag44.xml"/><Relationship Id="rId41" Type="http://schemas.openxmlformats.org/officeDocument/2006/relationships/tags" Target="../tags/tag43.xml"/><Relationship Id="rId40" Type="http://schemas.openxmlformats.org/officeDocument/2006/relationships/tags" Target="../tags/tag42.xml"/><Relationship Id="rId4" Type="http://schemas.openxmlformats.org/officeDocument/2006/relationships/tags" Target="../tags/tag6.xml"/><Relationship Id="rId39" Type="http://schemas.openxmlformats.org/officeDocument/2006/relationships/tags" Target="../tags/tag41.xml"/><Relationship Id="rId38" Type="http://schemas.openxmlformats.org/officeDocument/2006/relationships/tags" Target="../tags/tag40.xml"/><Relationship Id="rId37" Type="http://schemas.openxmlformats.org/officeDocument/2006/relationships/tags" Target="../tags/tag39.xml"/><Relationship Id="rId36" Type="http://schemas.openxmlformats.org/officeDocument/2006/relationships/tags" Target="../tags/tag38.xml"/><Relationship Id="rId35" Type="http://schemas.openxmlformats.org/officeDocument/2006/relationships/tags" Target="../tags/tag37.xml"/><Relationship Id="rId34" Type="http://schemas.openxmlformats.org/officeDocument/2006/relationships/tags" Target="../tags/tag36.xml"/><Relationship Id="rId33" Type="http://schemas.openxmlformats.org/officeDocument/2006/relationships/tags" Target="../tags/tag35.xml"/><Relationship Id="rId32" Type="http://schemas.openxmlformats.org/officeDocument/2006/relationships/tags" Target="../tags/tag34.xml"/><Relationship Id="rId31" Type="http://schemas.openxmlformats.org/officeDocument/2006/relationships/tags" Target="../tags/tag33.xml"/><Relationship Id="rId30" Type="http://schemas.openxmlformats.org/officeDocument/2006/relationships/tags" Target="../tags/tag32.xml"/><Relationship Id="rId3" Type="http://schemas.openxmlformats.org/officeDocument/2006/relationships/tags" Target="../tags/tag5.xml"/><Relationship Id="rId29" Type="http://schemas.openxmlformats.org/officeDocument/2006/relationships/tags" Target="../tags/tag31.xml"/><Relationship Id="rId28" Type="http://schemas.openxmlformats.org/officeDocument/2006/relationships/tags" Target="../tags/tag30.xml"/><Relationship Id="rId27" Type="http://schemas.openxmlformats.org/officeDocument/2006/relationships/tags" Target="../tags/tag29.xml"/><Relationship Id="rId26" Type="http://schemas.openxmlformats.org/officeDocument/2006/relationships/tags" Target="../tags/tag28.xml"/><Relationship Id="rId25" Type="http://schemas.openxmlformats.org/officeDocument/2006/relationships/tags" Target="../tags/tag27.xml"/><Relationship Id="rId24" Type="http://schemas.openxmlformats.org/officeDocument/2006/relationships/tags" Target="../tags/tag26.xml"/><Relationship Id="rId23" Type="http://schemas.openxmlformats.org/officeDocument/2006/relationships/tags" Target="../tags/tag25.xml"/><Relationship Id="rId22" Type="http://schemas.openxmlformats.org/officeDocument/2006/relationships/tags" Target="../tags/tag24.xml"/><Relationship Id="rId21" Type="http://schemas.openxmlformats.org/officeDocument/2006/relationships/tags" Target="../tags/tag23.xml"/><Relationship Id="rId20" Type="http://schemas.openxmlformats.org/officeDocument/2006/relationships/tags" Target="../tags/tag22.xml"/><Relationship Id="rId2" Type="http://schemas.openxmlformats.org/officeDocument/2006/relationships/tags" Target="../tags/tag4.xml"/><Relationship Id="rId19" Type="http://schemas.openxmlformats.org/officeDocument/2006/relationships/tags" Target="../tags/tag21.xml"/><Relationship Id="rId18" Type="http://schemas.openxmlformats.org/officeDocument/2006/relationships/tags" Target="../tags/tag20.xml"/><Relationship Id="rId17" Type="http://schemas.openxmlformats.org/officeDocument/2006/relationships/tags" Target="../tags/tag19.xml"/><Relationship Id="rId16" Type="http://schemas.openxmlformats.org/officeDocument/2006/relationships/tags" Target="../tags/tag18.xml"/><Relationship Id="rId15" Type="http://schemas.openxmlformats.org/officeDocument/2006/relationships/tags" Target="../tags/tag17.xml"/><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tags" Target="../tags/tag14.xml"/><Relationship Id="rId115" Type="http://schemas.openxmlformats.org/officeDocument/2006/relationships/slideLayout" Target="../slideLayouts/slideLayout2.xml"/><Relationship Id="rId114" Type="http://schemas.openxmlformats.org/officeDocument/2006/relationships/tags" Target="../tags/tag114.xml"/><Relationship Id="rId113" Type="http://schemas.openxmlformats.org/officeDocument/2006/relationships/image" Target="../media/image3.png"/><Relationship Id="rId112" Type="http://schemas.openxmlformats.org/officeDocument/2006/relationships/image" Target="../media/image2.png"/><Relationship Id="rId111" Type="http://schemas.openxmlformats.org/officeDocument/2006/relationships/tags" Target="../tags/tag113.xml"/><Relationship Id="rId110" Type="http://schemas.openxmlformats.org/officeDocument/2006/relationships/tags" Target="../tags/tag112.xml"/><Relationship Id="rId11" Type="http://schemas.openxmlformats.org/officeDocument/2006/relationships/tags" Target="../tags/tag13.xml"/><Relationship Id="rId109" Type="http://schemas.openxmlformats.org/officeDocument/2006/relationships/tags" Target="../tags/tag111.xml"/><Relationship Id="rId108" Type="http://schemas.openxmlformats.org/officeDocument/2006/relationships/tags" Target="../tags/tag110.xml"/><Relationship Id="rId107" Type="http://schemas.openxmlformats.org/officeDocument/2006/relationships/tags" Target="../tags/tag109.xml"/><Relationship Id="rId106" Type="http://schemas.openxmlformats.org/officeDocument/2006/relationships/tags" Target="../tags/tag108.xml"/><Relationship Id="rId105" Type="http://schemas.openxmlformats.org/officeDocument/2006/relationships/tags" Target="../tags/tag107.xml"/><Relationship Id="rId104" Type="http://schemas.openxmlformats.org/officeDocument/2006/relationships/tags" Target="../tags/tag106.xml"/><Relationship Id="rId103" Type="http://schemas.openxmlformats.org/officeDocument/2006/relationships/tags" Target="../tags/tag105.xml"/><Relationship Id="rId102" Type="http://schemas.openxmlformats.org/officeDocument/2006/relationships/tags" Target="../tags/tag104.xml"/><Relationship Id="rId101" Type="http://schemas.openxmlformats.org/officeDocument/2006/relationships/tags" Target="../tags/tag103.xml"/><Relationship Id="rId100" Type="http://schemas.openxmlformats.org/officeDocument/2006/relationships/tags" Target="../tags/tag102.xml"/><Relationship Id="rId10" Type="http://schemas.openxmlformats.org/officeDocument/2006/relationships/tags" Target="../tags/tag12.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tags" Target="../tags/tag194.xml"/><Relationship Id="rId8" Type="http://schemas.openxmlformats.org/officeDocument/2006/relationships/tags" Target="../tags/tag193.xml"/><Relationship Id="rId7" Type="http://schemas.openxmlformats.org/officeDocument/2006/relationships/tags" Target="../tags/tag192.xml"/><Relationship Id="rId6" Type="http://schemas.openxmlformats.org/officeDocument/2006/relationships/tags" Target="../tags/tag191.xml"/><Relationship Id="rId5" Type="http://schemas.openxmlformats.org/officeDocument/2006/relationships/tags" Target="../tags/tag190.xml"/><Relationship Id="rId4" Type="http://schemas.openxmlformats.org/officeDocument/2006/relationships/tags" Target="../tags/tag189.xml"/><Relationship Id="rId3" Type="http://schemas.openxmlformats.org/officeDocument/2006/relationships/image" Target="../media/image4.png"/><Relationship Id="rId2" Type="http://schemas.openxmlformats.org/officeDocument/2006/relationships/tags" Target="../tags/tag188.xml"/><Relationship Id="rId13" Type="http://schemas.openxmlformats.org/officeDocument/2006/relationships/notesSlide" Target="../notesSlides/notesSlide1.xml"/><Relationship Id="rId12" Type="http://schemas.openxmlformats.org/officeDocument/2006/relationships/slideLayout" Target="../slideLayouts/slideLayout2.xml"/><Relationship Id="rId11" Type="http://schemas.openxmlformats.org/officeDocument/2006/relationships/tags" Target="../tags/tag196.xml"/><Relationship Id="rId10" Type="http://schemas.openxmlformats.org/officeDocument/2006/relationships/tags" Target="../tags/tag195.xml"/><Relationship Id="rId1" Type="http://schemas.openxmlformats.org/officeDocument/2006/relationships/tags" Target="../tags/tag18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tags" Target="../tags/tag197.xml"/></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png"/><Relationship Id="rId7" Type="http://schemas.openxmlformats.org/officeDocument/2006/relationships/tags" Target="../tags/tag121.xml"/><Relationship Id="rId6" Type="http://schemas.openxmlformats.org/officeDocument/2006/relationships/tags" Target="../tags/tag120.xml"/><Relationship Id="rId5" Type="http://schemas.openxmlformats.org/officeDocument/2006/relationships/tags" Target="../tags/tag119.xml"/><Relationship Id="rId4" Type="http://schemas.openxmlformats.org/officeDocument/2006/relationships/tags" Target="../tags/tag118.xml"/><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ags" Target="../tags/tag115.xml"/></Relationships>
</file>

<file path=ppt/slides/_rels/slide3.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tags" Target="../tags/tag125.xml"/><Relationship Id="rId7" Type="http://schemas.openxmlformats.org/officeDocument/2006/relationships/tags" Target="../tags/tag124.xml"/><Relationship Id="rId6" Type="http://schemas.openxmlformats.org/officeDocument/2006/relationships/image" Target="../media/image4.png"/><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chart" Target="../charts/chart3.xml"/><Relationship Id="rId2" Type="http://schemas.openxmlformats.org/officeDocument/2006/relationships/chart" Target="../charts/chart2.xml"/><Relationship Id="rId17" Type="http://schemas.openxmlformats.org/officeDocument/2006/relationships/slideLayout" Target="../slideLayouts/slideLayout2.xml"/><Relationship Id="rId16" Type="http://schemas.openxmlformats.org/officeDocument/2006/relationships/tags" Target="../tags/tag131.xml"/><Relationship Id="rId15" Type="http://schemas.openxmlformats.org/officeDocument/2006/relationships/tags" Target="../tags/tag130.xml"/><Relationship Id="rId14" Type="http://schemas.openxmlformats.org/officeDocument/2006/relationships/tags" Target="../tags/tag129.xml"/><Relationship Id="rId13" Type="http://schemas.openxmlformats.org/officeDocument/2006/relationships/tags" Target="../tags/tag128.xml"/><Relationship Id="rId12" Type="http://schemas.openxmlformats.org/officeDocument/2006/relationships/tags" Target="../tags/tag127.xml"/><Relationship Id="rId11" Type="http://schemas.openxmlformats.org/officeDocument/2006/relationships/image" Target="../media/image9.svg"/><Relationship Id="rId10" Type="http://schemas.openxmlformats.org/officeDocument/2006/relationships/image" Target="../media/image8.png"/><Relationship Id="rId1" Type="http://schemas.openxmlformats.org/officeDocument/2006/relationships/chart" Target="../charts/chart1.xml"/></Relationships>
</file>

<file path=ppt/slides/_rels/slide4.xml.rels><?xml version="1.0" encoding="UTF-8" standalone="yes"?>
<Relationships xmlns="http://schemas.openxmlformats.org/package/2006/relationships"><Relationship Id="rId9" Type="http://schemas.openxmlformats.org/officeDocument/2006/relationships/tags" Target="../tags/tag136.xml"/><Relationship Id="rId8" Type="http://schemas.openxmlformats.org/officeDocument/2006/relationships/tags" Target="../tags/tag135.xml"/><Relationship Id="rId7" Type="http://schemas.openxmlformats.org/officeDocument/2006/relationships/tags" Target="../tags/tag13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4.png"/><Relationship Id="rId3" Type="http://schemas.openxmlformats.org/officeDocument/2006/relationships/tags" Target="../tags/tag133.xml"/><Relationship Id="rId2" Type="http://schemas.openxmlformats.org/officeDocument/2006/relationships/tags" Target="../tags/tag132.xml"/><Relationship Id="rId12" Type="http://schemas.openxmlformats.org/officeDocument/2006/relationships/slideLayout" Target="../slideLayouts/slideLayout2.xml"/><Relationship Id="rId11" Type="http://schemas.openxmlformats.org/officeDocument/2006/relationships/tags" Target="../tags/tag138.xml"/><Relationship Id="rId10" Type="http://schemas.openxmlformats.org/officeDocument/2006/relationships/tags" Target="../tags/tag137.xml"/><Relationship Id="rId1" Type="http://schemas.openxmlformats.org/officeDocument/2006/relationships/chart" Target="../charts/chart4.xml"/></Relationships>
</file>

<file path=ppt/slides/_rels/slide5.xml.rels><?xml version="1.0" encoding="UTF-8" standalone="yes"?>
<Relationships xmlns="http://schemas.openxmlformats.org/package/2006/relationships"><Relationship Id="rId9" Type="http://schemas.openxmlformats.org/officeDocument/2006/relationships/tags" Target="../tags/tag146.xml"/><Relationship Id="rId8" Type="http://schemas.openxmlformats.org/officeDocument/2006/relationships/tags" Target="../tags/tag145.xml"/><Relationship Id="rId7" Type="http://schemas.openxmlformats.org/officeDocument/2006/relationships/tags" Target="../tags/tag144.xml"/><Relationship Id="rId6" Type="http://schemas.openxmlformats.org/officeDocument/2006/relationships/tags" Target="../tags/tag143.xml"/><Relationship Id="rId5" Type="http://schemas.openxmlformats.org/officeDocument/2006/relationships/tags" Target="../tags/tag142.xml"/><Relationship Id="rId4" Type="http://schemas.openxmlformats.org/officeDocument/2006/relationships/tags" Target="../tags/tag141.xml"/><Relationship Id="rId3" Type="http://schemas.openxmlformats.org/officeDocument/2006/relationships/image" Target="../media/image4.png"/><Relationship Id="rId2" Type="http://schemas.openxmlformats.org/officeDocument/2006/relationships/tags" Target="../tags/tag140.xml"/><Relationship Id="rId10" Type="http://schemas.openxmlformats.org/officeDocument/2006/relationships/slideLayout" Target="../slideLayouts/slideLayout2.xml"/><Relationship Id="rId1" Type="http://schemas.openxmlformats.org/officeDocument/2006/relationships/tags" Target="../tags/tag139.xml"/></Relationships>
</file>

<file path=ppt/slides/_rels/slide6.xml.rels><?xml version="1.0" encoding="UTF-8" standalone="yes"?>
<Relationships xmlns="http://schemas.openxmlformats.org/package/2006/relationships"><Relationship Id="rId9" Type="http://schemas.openxmlformats.org/officeDocument/2006/relationships/tags" Target="../tags/tag151.xml"/><Relationship Id="rId8" Type="http://schemas.openxmlformats.org/officeDocument/2006/relationships/tags" Target="../tags/tag150.xml"/><Relationship Id="rId7" Type="http://schemas.openxmlformats.org/officeDocument/2006/relationships/tags" Target="../tags/tag149.xml"/><Relationship Id="rId6" Type="http://schemas.openxmlformats.org/officeDocument/2006/relationships/image" Target="../media/image4.png"/><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chart" Target="../charts/chart7.xml"/><Relationship Id="rId2" Type="http://schemas.openxmlformats.org/officeDocument/2006/relationships/chart" Target="../charts/chart6.xml"/><Relationship Id="rId12" Type="http://schemas.openxmlformats.org/officeDocument/2006/relationships/slideLayout" Target="../slideLayouts/slideLayout2.xml"/><Relationship Id="rId11" Type="http://schemas.openxmlformats.org/officeDocument/2006/relationships/tags" Target="../tags/tag153.xml"/><Relationship Id="rId10" Type="http://schemas.openxmlformats.org/officeDocument/2006/relationships/tags" Target="../tags/tag152.xml"/><Relationship Id="rId1" Type="http://schemas.openxmlformats.org/officeDocument/2006/relationships/chart" Target="../charts/chart5.xml"/></Relationships>
</file>

<file path=ppt/slides/_rels/slide7.xml.rels><?xml version="1.0" encoding="UTF-8" standalone="yes"?>
<Relationships xmlns="http://schemas.openxmlformats.org/package/2006/relationships"><Relationship Id="rId9" Type="http://schemas.openxmlformats.org/officeDocument/2006/relationships/tags" Target="../tags/tag161.xml"/><Relationship Id="rId8" Type="http://schemas.openxmlformats.org/officeDocument/2006/relationships/tags" Target="../tags/tag160.xml"/><Relationship Id="rId7" Type="http://schemas.openxmlformats.org/officeDocument/2006/relationships/tags" Target="../tags/tag159.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image" Target="../media/image4.png"/><Relationship Id="rId2" Type="http://schemas.openxmlformats.org/officeDocument/2006/relationships/tags" Target="../tags/tag155.xml"/><Relationship Id="rId10" Type="http://schemas.openxmlformats.org/officeDocument/2006/relationships/slideLayout" Target="../slideLayouts/slideLayout2.xml"/><Relationship Id="rId1" Type="http://schemas.openxmlformats.org/officeDocument/2006/relationships/tags" Target="../tags/tag154.xml"/></Relationships>
</file>

<file path=ppt/slides/_rels/slide8.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image" Target="../media/image13.png"/><Relationship Id="rId7" Type="http://schemas.openxmlformats.org/officeDocument/2006/relationships/tags" Target="../tags/tag167.xml"/><Relationship Id="rId6" Type="http://schemas.openxmlformats.org/officeDocument/2006/relationships/tags" Target="../tags/tag166.xml"/><Relationship Id="rId5" Type="http://schemas.openxmlformats.org/officeDocument/2006/relationships/tags" Target="../tags/tag165.xml"/><Relationship Id="rId4" Type="http://schemas.openxmlformats.org/officeDocument/2006/relationships/tags" Target="../tags/tag164.xml"/><Relationship Id="rId3" Type="http://schemas.openxmlformats.org/officeDocument/2006/relationships/image" Target="../media/image4.png"/><Relationship Id="rId2" Type="http://schemas.openxmlformats.org/officeDocument/2006/relationships/tags" Target="../tags/tag163.xml"/><Relationship Id="rId18" Type="http://schemas.openxmlformats.org/officeDocument/2006/relationships/slideLayout" Target="../slideLayouts/slideLayout2.xml"/><Relationship Id="rId17" Type="http://schemas.openxmlformats.org/officeDocument/2006/relationships/tags" Target="../tags/tag173.xml"/><Relationship Id="rId16" Type="http://schemas.openxmlformats.org/officeDocument/2006/relationships/tags" Target="../tags/tag172.xml"/><Relationship Id="rId15" Type="http://schemas.openxmlformats.org/officeDocument/2006/relationships/tags" Target="../tags/tag171.xml"/><Relationship Id="rId14" Type="http://schemas.openxmlformats.org/officeDocument/2006/relationships/tags" Target="../tags/tag170.xml"/><Relationship Id="rId13" Type="http://schemas.openxmlformats.org/officeDocument/2006/relationships/tags" Target="../tags/tag169.xml"/><Relationship Id="rId12" Type="http://schemas.openxmlformats.org/officeDocument/2006/relationships/image" Target="../media/image16.png"/><Relationship Id="rId11" Type="http://schemas.openxmlformats.org/officeDocument/2006/relationships/image" Target="../media/image15.png"/><Relationship Id="rId10" Type="http://schemas.openxmlformats.org/officeDocument/2006/relationships/tags" Target="../tags/tag168.xml"/><Relationship Id="rId1" Type="http://schemas.openxmlformats.org/officeDocument/2006/relationships/tags" Target="../tags/tag162.xml"/></Relationships>
</file>

<file path=ppt/slides/_rels/slide9.xml.rels><?xml version="1.0" encoding="UTF-8" standalone="yes"?>
<Relationships xmlns="http://schemas.openxmlformats.org/package/2006/relationships"><Relationship Id="rId9" Type="http://schemas.openxmlformats.org/officeDocument/2006/relationships/tags" Target="../tags/tag181.xml"/><Relationship Id="rId8" Type="http://schemas.openxmlformats.org/officeDocument/2006/relationships/tags" Target="../tags/tag180.xml"/><Relationship Id="rId7" Type="http://schemas.openxmlformats.org/officeDocument/2006/relationships/tags" Target="../tags/tag179.xml"/><Relationship Id="rId6" Type="http://schemas.openxmlformats.org/officeDocument/2006/relationships/tags" Target="../tags/tag178.xml"/><Relationship Id="rId5" Type="http://schemas.openxmlformats.org/officeDocument/2006/relationships/tags" Target="../tags/tag177.xml"/><Relationship Id="rId4" Type="http://schemas.openxmlformats.org/officeDocument/2006/relationships/tags" Target="../tags/tag176.xml"/><Relationship Id="rId3" Type="http://schemas.openxmlformats.org/officeDocument/2006/relationships/image" Target="../media/image4.png"/><Relationship Id="rId2" Type="http://schemas.openxmlformats.org/officeDocument/2006/relationships/tags" Target="../tags/tag175.xml"/><Relationship Id="rId15" Type="http://schemas.openxmlformats.org/officeDocument/2006/relationships/slideLayout" Target="../slideLayouts/slideLayout2.xml"/><Relationship Id="rId14" Type="http://schemas.openxmlformats.org/officeDocument/2006/relationships/tags" Target="../tags/tag186.xml"/><Relationship Id="rId13" Type="http://schemas.openxmlformats.org/officeDocument/2006/relationships/tags" Target="../tags/tag185.xml"/><Relationship Id="rId12" Type="http://schemas.openxmlformats.org/officeDocument/2006/relationships/tags" Target="../tags/tag184.xml"/><Relationship Id="rId11" Type="http://schemas.openxmlformats.org/officeDocument/2006/relationships/tags" Target="../tags/tag183.xml"/><Relationship Id="rId10" Type="http://schemas.openxmlformats.org/officeDocument/2006/relationships/tags" Target="../tags/tag182.xml"/><Relationship Id="rId1" Type="http://schemas.openxmlformats.org/officeDocument/2006/relationships/tags" Target="../tags/tag17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占位符 3"/>
          <p:cNvPicPr>
            <a:picLocks noChangeAspect="1"/>
          </p:cNvPicPr>
          <p:nvPr/>
        </p:nvPicPr>
        <p:blipFill>
          <a:blip r:embed="rId1" cstate="hqprint"/>
          <a:srcRect/>
          <a:stretch>
            <a:fillRect/>
          </a:stretch>
        </p:blipFill>
        <p:spPr>
          <a:xfrm>
            <a:off x="-1" y="0"/>
            <a:ext cx="12192001" cy="6858000"/>
          </a:xfrm>
          <a:prstGeom prst="rect">
            <a:avLst/>
          </a:prstGeom>
        </p:spPr>
      </p:pic>
      <p:sp>
        <p:nvSpPr>
          <p:cNvPr id="4" name="矩形 3"/>
          <p:cNvSpPr/>
          <p:nvPr/>
        </p:nvSpPr>
        <p:spPr>
          <a:xfrm>
            <a:off x="16510" y="0"/>
            <a:ext cx="12192000" cy="6858000"/>
          </a:xfrm>
          <a:prstGeom prst="rect">
            <a:avLst/>
          </a:prstGeom>
          <a:solidFill>
            <a:srgbClr val="FFFFFF">
              <a:alpha val="78000"/>
            </a:srgbClr>
          </a:solid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黑体" panose="02010609060101010101" pitchFamily="49" charset="-122"/>
              <a:ea typeface="黑体" panose="02010609060101010101" pitchFamily="49" charset="-122"/>
              <a:cs typeface="思源黑体 CN" panose="020B0500000000000000" charset="-122"/>
            </a:endParaRPr>
          </a:p>
        </p:txBody>
      </p:sp>
      <p:sp>
        <p:nvSpPr>
          <p:cNvPr id="5" name="椭圆 4"/>
          <p:cNvSpPr/>
          <p:nvPr/>
        </p:nvSpPr>
        <p:spPr>
          <a:xfrm>
            <a:off x="6805295" y="1270000"/>
            <a:ext cx="5283200" cy="5283200"/>
          </a:xfrm>
          <a:prstGeom prst="ellipse">
            <a:avLst/>
          </a:prstGeom>
          <a:solidFill>
            <a:schemeClr val="bg1"/>
          </a:solidFill>
          <a:ln>
            <a:noFill/>
          </a:ln>
          <a:effectLst>
            <a:outerShdw blurRad="114300" dist="38100" dir="2700000" sx="98000" sy="98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grpSp>
        <p:nvGrpSpPr>
          <p:cNvPr id="14" name="PA-组合 228"/>
          <p:cNvGrpSpPr/>
          <p:nvPr>
            <p:custDataLst>
              <p:tags r:id="rId2"/>
            </p:custDataLst>
          </p:nvPr>
        </p:nvGrpSpPr>
        <p:grpSpPr>
          <a:xfrm>
            <a:off x="1598" y="-4061"/>
            <a:ext cx="1322390" cy="1154732"/>
            <a:chOff x="1598" y="-4061"/>
            <a:chExt cx="1322390" cy="1154732"/>
          </a:xfrm>
        </p:grpSpPr>
        <p:sp>
          <p:nvSpPr>
            <p:cNvPr id="15" name="PA-任意多边形 64"/>
            <p:cNvSpPr/>
            <p:nvPr>
              <p:custDataLst>
                <p:tags r:id="rId3"/>
              </p:custDataLst>
            </p:nvPr>
          </p:nvSpPr>
          <p:spPr>
            <a:xfrm rot="16200000">
              <a:off x="24163" y="1014225"/>
              <a:ext cx="21089" cy="21089"/>
            </a:xfrm>
            <a:custGeom>
              <a:avLst/>
              <a:gdLst>
                <a:gd name="connsiteX0" fmla="*/ 10545 w 21089"/>
                <a:gd name="connsiteY0" fmla="*/ 13181 h 21089"/>
                <a:gd name="connsiteX1" fmla="*/ 13181 w 21089"/>
                <a:gd name="connsiteY1" fmla="*/ 10545 h 21089"/>
                <a:gd name="connsiteX2" fmla="*/ 10545 w 21089"/>
                <a:gd name="connsiteY2" fmla="*/ 7908 h 21089"/>
                <a:gd name="connsiteX3" fmla="*/ 7908 w 21089"/>
                <a:gd name="connsiteY3" fmla="*/ 10545 h 21089"/>
                <a:gd name="connsiteX4" fmla="*/ 10545 w 21089"/>
                <a:gd name="connsiteY4" fmla="*/ 13181 h 21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9" h="21089">
                  <a:moveTo>
                    <a:pt x="10545" y="13181"/>
                  </a:moveTo>
                  <a:cubicBezTo>
                    <a:pt x="12021" y="13181"/>
                    <a:pt x="13181" y="12021"/>
                    <a:pt x="13181" y="10545"/>
                  </a:cubicBezTo>
                  <a:cubicBezTo>
                    <a:pt x="13181" y="9068"/>
                    <a:pt x="12021" y="7908"/>
                    <a:pt x="10545" y="7908"/>
                  </a:cubicBezTo>
                  <a:cubicBezTo>
                    <a:pt x="9068" y="7908"/>
                    <a:pt x="7908" y="9068"/>
                    <a:pt x="7908" y="10545"/>
                  </a:cubicBezTo>
                  <a:cubicBezTo>
                    <a:pt x="7908" y="12021"/>
                    <a:pt x="9068" y="13181"/>
                    <a:pt x="10545" y="13181"/>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16" name="PA-任意多边形 65"/>
            <p:cNvSpPr/>
            <p:nvPr>
              <p:custDataLst>
                <p:tags r:id="rId4"/>
              </p:custDataLst>
            </p:nvPr>
          </p:nvSpPr>
          <p:spPr>
            <a:xfrm rot="16200000">
              <a:off x="19418" y="902137"/>
              <a:ext cx="21089" cy="21089"/>
            </a:xfrm>
            <a:custGeom>
              <a:avLst/>
              <a:gdLst>
                <a:gd name="connsiteX0" fmla="*/ 15395 w 21089"/>
                <a:gd name="connsiteY0" fmla="*/ 22882 h 21089"/>
                <a:gd name="connsiteX1" fmla="*/ 22882 w 21089"/>
                <a:gd name="connsiteY1" fmla="*/ 15395 h 21089"/>
                <a:gd name="connsiteX2" fmla="*/ 15395 w 21089"/>
                <a:gd name="connsiteY2" fmla="*/ 7908 h 21089"/>
                <a:gd name="connsiteX3" fmla="*/ 7908 w 21089"/>
                <a:gd name="connsiteY3" fmla="*/ 15395 h 21089"/>
                <a:gd name="connsiteX4" fmla="*/ 15395 w 21089"/>
                <a:gd name="connsiteY4" fmla="*/ 22882 h 21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9" h="21089">
                  <a:moveTo>
                    <a:pt x="15395" y="22882"/>
                  </a:moveTo>
                  <a:cubicBezTo>
                    <a:pt x="19507" y="22882"/>
                    <a:pt x="22882" y="19507"/>
                    <a:pt x="22882" y="15395"/>
                  </a:cubicBezTo>
                  <a:cubicBezTo>
                    <a:pt x="22882" y="11283"/>
                    <a:pt x="19507" y="7908"/>
                    <a:pt x="15395" y="7908"/>
                  </a:cubicBezTo>
                  <a:cubicBezTo>
                    <a:pt x="11283" y="7908"/>
                    <a:pt x="7908" y="11283"/>
                    <a:pt x="7908" y="15395"/>
                  </a:cubicBezTo>
                  <a:cubicBezTo>
                    <a:pt x="7908" y="19507"/>
                    <a:pt x="11283" y="22882"/>
                    <a:pt x="15395" y="22882"/>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17" name="PA-任意多边形 66"/>
            <p:cNvSpPr/>
            <p:nvPr>
              <p:custDataLst>
                <p:tags r:id="rId5"/>
              </p:custDataLst>
            </p:nvPr>
          </p:nvSpPr>
          <p:spPr>
            <a:xfrm rot="16200000">
              <a:off x="14568" y="779398"/>
              <a:ext cx="31634" cy="31634"/>
            </a:xfrm>
            <a:custGeom>
              <a:avLst/>
              <a:gdLst>
                <a:gd name="connsiteX0" fmla="*/ 20246 w 31633"/>
                <a:gd name="connsiteY0" fmla="*/ 32583 h 31633"/>
                <a:gd name="connsiteX1" fmla="*/ 32583 w 31633"/>
                <a:gd name="connsiteY1" fmla="*/ 20246 h 31633"/>
                <a:gd name="connsiteX2" fmla="*/ 20246 w 31633"/>
                <a:gd name="connsiteY2" fmla="*/ 7908 h 31633"/>
                <a:gd name="connsiteX3" fmla="*/ 7908 w 31633"/>
                <a:gd name="connsiteY3" fmla="*/ 20246 h 31633"/>
                <a:gd name="connsiteX4" fmla="*/ 20246 w 31633"/>
                <a:gd name="connsiteY4" fmla="*/ 32583 h 31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3" h="31633">
                  <a:moveTo>
                    <a:pt x="20246" y="32583"/>
                  </a:moveTo>
                  <a:cubicBezTo>
                    <a:pt x="27099" y="32583"/>
                    <a:pt x="32583" y="27099"/>
                    <a:pt x="32583" y="20246"/>
                  </a:cubicBezTo>
                  <a:cubicBezTo>
                    <a:pt x="32583" y="13392"/>
                    <a:pt x="27099" y="7908"/>
                    <a:pt x="20246" y="7908"/>
                  </a:cubicBezTo>
                  <a:cubicBezTo>
                    <a:pt x="13392" y="7908"/>
                    <a:pt x="7908" y="13392"/>
                    <a:pt x="7908" y="20246"/>
                  </a:cubicBezTo>
                  <a:cubicBezTo>
                    <a:pt x="7908" y="26994"/>
                    <a:pt x="13392" y="32583"/>
                    <a:pt x="20246" y="32583"/>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18" name="PA-任意多边形 67"/>
            <p:cNvSpPr/>
            <p:nvPr>
              <p:custDataLst>
                <p:tags r:id="rId6"/>
              </p:custDataLst>
            </p:nvPr>
          </p:nvSpPr>
          <p:spPr>
            <a:xfrm rot="16200000">
              <a:off x="10350" y="656133"/>
              <a:ext cx="42178" cy="42178"/>
            </a:xfrm>
            <a:custGeom>
              <a:avLst/>
              <a:gdLst>
                <a:gd name="connsiteX0" fmla="*/ 24463 w 42178"/>
                <a:gd name="connsiteY0" fmla="*/ 41018 h 42178"/>
                <a:gd name="connsiteX1" fmla="*/ 41018 w 42178"/>
                <a:gd name="connsiteY1" fmla="*/ 24463 h 42178"/>
                <a:gd name="connsiteX2" fmla="*/ 24463 w 42178"/>
                <a:gd name="connsiteY2" fmla="*/ 7908 h 42178"/>
                <a:gd name="connsiteX3" fmla="*/ 7908 w 42178"/>
                <a:gd name="connsiteY3" fmla="*/ 24463 h 42178"/>
                <a:gd name="connsiteX4" fmla="*/ 24463 w 42178"/>
                <a:gd name="connsiteY4" fmla="*/ 41018 h 42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8" h="42178">
                  <a:moveTo>
                    <a:pt x="24463" y="41018"/>
                  </a:moveTo>
                  <a:cubicBezTo>
                    <a:pt x="33637" y="41018"/>
                    <a:pt x="41018" y="33637"/>
                    <a:pt x="41018" y="24463"/>
                  </a:cubicBezTo>
                  <a:cubicBezTo>
                    <a:pt x="41018" y="15290"/>
                    <a:pt x="33637" y="7908"/>
                    <a:pt x="24463" y="7908"/>
                  </a:cubicBezTo>
                  <a:cubicBezTo>
                    <a:pt x="15290" y="7908"/>
                    <a:pt x="7908" y="15290"/>
                    <a:pt x="7908" y="24463"/>
                  </a:cubicBezTo>
                  <a:cubicBezTo>
                    <a:pt x="7908" y="33637"/>
                    <a:pt x="15395" y="41018"/>
                    <a:pt x="24463" y="41018"/>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19" name="PA-任意多边形 68"/>
            <p:cNvSpPr/>
            <p:nvPr>
              <p:custDataLst>
                <p:tags r:id="rId7"/>
              </p:custDataLst>
            </p:nvPr>
          </p:nvSpPr>
          <p:spPr>
            <a:xfrm rot="16200000">
              <a:off x="6448" y="532445"/>
              <a:ext cx="52723" cy="52723"/>
            </a:xfrm>
            <a:custGeom>
              <a:avLst/>
              <a:gdLst>
                <a:gd name="connsiteX0" fmla="*/ 28365 w 52722"/>
                <a:gd name="connsiteY0" fmla="*/ 48821 h 52722"/>
                <a:gd name="connsiteX1" fmla="*/ 48821 w 52722"/>
                <a:gd name="connsiteY1" fmla="*/ 28365 h 52722"/>
                <a:gd name="connsiteX2" fmla="*/ 28365 w 52722"/>
                <a:gd name="connsiteY2" fmla="*/ 7908 h 52722"/>
                <a:gd name="connsiteX3" fmla="*/ 7908 w 52722"/>
                <a:gd name="connsiteY3" fmla="*/ 28365 h 52722"/>
                <a:gd name="connsiteX4" fmla="*/ 28365 w 52722"/>
                <a:gd name="connsiteY4" fmla="*/ 48821 h 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22" h="52722">
                  <a:moveTo>
                    <a:pt x="28365" y="48821"/>
                  </a:moveTo>
                  <a:cubicBezTo>
                    <a:pt x="39647" y="48821"/>
                    <a:pt x="48821" y="39647"/>
                    <a:pt x="48821" y="28365"/>
                  </a:cubicBezTo>
                  <a:cubicBezTo>
                    <a:pt x="48821" y="17082"/>
                    <a:pt x="39647" y="7908"/>
                    <a:pt x="28365" y="7908"/>
                  </a:cubicBezTo>
                  <a:cubicBezTo>
                    <a:pt x="17082" y="7908"/>
                    <a:pt x="7908" y="17082"/>
                    <a:pt x="7908" y="28365"/>
                  </a:cubicBezTo>
                  <a:cubicBezTo>
                    <a:pt x="7908" y="39647"/>
                    <a:pt x="17082" y="48821"/>
                    <a:pt x="28365" y="48821"/>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20" name="PA-任意多边形 69"/>
            <p:cNvSpPr/>
            <p:nvPr>
              <p:custDataLst>
                <p:tags r:id="rId8"/>
              </p:custDataLst>
            </p:nvPr>
          </p:nvSpPr>
          <p:spPr>
            <a:xfrm rot="16200000">
              <a:off x="3391" y="418459"/>
              <a:ext cx="52723" cy="52723"/>
            </a:xfrm>
            <a:custGeom>
              <a:avLst/>
              <a:gdLst>
                <a:gd name="connsiteX0" fmla="*/ 31317 w 52722"/>
                <a:gd name="connsiteY0" fmla="*/ 54726 h 52722"/>
                <a:gd name="connsiteX1" fmla="*/ 54726 w 52722"/>
                <a:gd name="connsiteY1" fmla="*/ 31317 h 52722"/>
                <a:gd name="connsiteX2" fmla="*/ 31317 w 52722"/>
                <a:gd name="connsiteY2" fmla="*/ 7908 h 52722"/>
                <a:gd name="connsiteX3" fmla="*/ 7908 w 52722"/>
                <a:gd name="connsiteY3" fmla="*/ 31317 h 52722"/>
                <a:gd name="connsiteX4" fmla="*/ 31317 w 52722"/>
                <a:gd name="connsiteY4" fmla="*/ 54726 h 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22" h="52722">
                  <a:moveTo>
                    <a:pt x="31317" y="54726"/>
                  </a:moveTo>
                  <a:cubicBezTo>
                    <a:pt x="44182" y="54726"/>
                    <a:pt x="54726" y="44287"/>
                    <a:pt x="54726" y="31317"/>
                  </a:cubicBezTo>
                  <a:cubicBezTo>
                    <a:pt x="54726" y="18347"/>
                    <a:pt x="44287" y="7908"/>
                    <a:pt x="31317" y="7908"/>
                  </a:cubicBezTo>
                  <a:cubicBezTo>
                    <a:pt x="18453" y="7908"/>
                    <a:pt x="7908" y="18347"/>
                    <a:pt x="7908" y="31317"/>
                  </a:cubicBezTo>
                  <a:cubicBezTo>
                    <a:pt x="7908" y="44287"/>
                    <a:pt x="18453" y="54726"/>
                    <a:pt x="31317" y="54726"/>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21" name="PA-任意多边形 70"/>
            <p:cNvSpPr/>
            <p:nvPr>
              <p:custDataLst>
                <p:tags r:id="rId9"/>
              </p:custDataLst>
            </p:nvPr>
          </p:nvSpPr>
          <p:spPr>
            <a:xfrm rot="16200000">
              <a:off x="1598" y="292769"/>
              <a:ext cx="63267" cy="63267"/>
            </a:xfrm>
            <a:custGeom>
              <a:avLst/>
              <a:gdLst>
                <a:gd name="connsiteX0" fmla="*/ 33215 w 63267"/>
                <a:gd name="connsiteY0" fmla="*/ 58522 h 63267"/>
                <a:gd name="connsiteX1" fmla="*/ 58522 w 63267"/>
                <a:gd name="connsiteY1" fmla="*/ 33215 h 63267"/>
                <a:gd name="connsiteX2" fmla="*/ 33215 w 63267"/>
                <a:gd name="connsiteY2" fmla="*/ 7908 h 63267"/>
                <a:gd name="connsiteX3" fmla="*/ 7908 w 63267"/>
                <a:gd name="connsiteY3" fmla="*/ 33215 h 63267"/>
                <a:gd name="connsiteX4" fmla="*/ 33215 w 63267"/>
                <a:gd name="connsiteY4" fmla="*/ 58522 h 63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67" h="63267">
                  <a:moveTo>
                    <a:pt x="33215" y="58522"/>
                  </a:moveTo>
                  <a:cubicBezTo>
                    <a:pt x="47239" y="58522"/>
                    <a:pt x="58522" y="47239"/>
                    <a:pt x="58522" y="33215"/>
                  </a:cubicBezTo>
                  <a:cubicBezTo>
                    <a:pt x="58522" y="19191"/>
                    <a:pt x="47239" y="7908"/>
                    <a:pt x="33215" y="7908"/>
                  </a:cubicBezTo>
                  <a:cubicBezTo>
                    <a:pt x="19191" y="7908"/>
                    <a:pt x="7908" y="19191"/>
                    <a:pt x="7908" y="33215"/>
                  </a:cubicBezTo>
                  <a:cubicBezTo>
                    <a:pt x="7908" y="47134"/>
                    <a:pt x="19191" y="58522"/>
                    <a:pt x="33215" y="58522"/>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22" name="PA-任意多边形 71"/>
            <p:cNvSpPr/>
            <p:nvPr>
              <p:custDataLst>
                <p:tags r:id="rId10"/>
              </p:custDataLst>
            </p:nvPr>
          </p:nvSpPr>
          <p:spPr>
            <a:xfrm rot="16200000">
              <a:off x="1598" y="175830"/>
              <a:ext cx="63267" cy="63267"/>
            </a:xfrm>
            <a:custGeom>
              <a:avLst/>
              <a:gdLst>
                <a:gd name="connsiteX0" fmla="*/ 33215 w 63267"/>
                <a:gd name="connsiteY0" fmla="*/ 58522 h 63267"/>
                <a:gd name="connsiteX1" fmla="*/ 58522 w 63267"/>
                <a:gd name="connsiteY1" fmla="*/ 33215 h 63267"/>
                <a:gd name="connsiteX2" fmla="*/ 33215 w 63267"/>
                <a:gd name="connsiteY2" fmla="*/ 7908 h 63267"/>
                <a:gd name="connsiteX3" fmla="*/ 7908 w 63267"/>
                <a:gd name="connsiteY3" fmla="*/ 33215 h 63267"/>
                <a:gd name="connsiteX4" fmla="*/ 33215 w 63267"/>
                <a:gd name="connsiteY4" fmla="*/ 58522 h 63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67" h="63267">
                  <a:moveTo>
                    <a:pt x="33215" y="58522"/>
                  </a:moveTo>
                  <a:cubicBezTo>
                    <a:pt x="47240" y="58522"/>
                    <a:pt x="58522" y="47239"/>
                    <a:pt x="58522" y="33215"/>
                  </a:cubicBezTo>
                  <a:cubicBezTo>
                    <a:pt x="58522" y="19191"/>
                    <a:pt x="47240" y="7908"/>
                    <a:pt x="33215" y="7908"/>
                  </a:cubicBezTo>
                  <a:cubicBezTo>
                    <a:pt x="19191" y="7908"/>
                    <a:pt x="7908" y="19191"/>
                    <a:pt x="7908" y="33215"/>
                  </a:cubicBezTo>
                  <a:cubicBezTo>
                    <a:pt x="7908" y="47134"/>
                    <a:pt x="19297" y="58522"/>
                    <a:pt x="33215" y="58522"/>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23" name="PA-任意多边形 72"/>
            <p:cNvSpPr/>
            <p:nvPr>
              <p:custDataLst>
                <p:tags r:id="rId11"/>
              </p:custDataLst>
            </p:nvPr>
          </p:nvSpPr>
          <p:spPr>
            <a:xfrm rot="16200000">
              <a:off x="3074" y="57204"/>
              <a:ext cx="63267" cy="63267"/>
            </a:xfrm>
            <a:custGeom>
              <a:avLst/>
              <a:gdLst>
                <a:gd name="connsiteX0" fmla="*/ 31634 w 63267"/>
                <a:gd name="connsiteY0" fmla="*/ 55359 h 63267"/>
                <a:gd name="connsiteX1" fmla="*/ 55359 w 63267"/>
                <a:gd name="connsiteY1" fmla="*/ 31634 h 63267"/>
                <a:gd name="connsiteX2" fmla="*/ 31634 w 63267"/>
                <a:gd name="connsiteY2" fmla="*/ 7908 h 63267"/>
                <a:gd name="connsiteX3" fmla="*/ 7908 w 63267"/>
                <a:gd name="connsiteY3" fmla="*/ 31634 h 63267"/>
                <a:gd name="connsiteX4" fmla="*/ 31634 w 63267"/>
                <a:gd name="connsiteY4" fmla="*/ 55359 h 63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67" h="63267">
                  <a:moveTo>
                    <a:pt x="31634" y="55359"/>
                  </a:moveTo>
                  <a:cubicBezTo>
                    <a:pt x="44709" y="55359"/>
                    <a:pt x="55359" y="44709"/>
                    <a:pt x="55359" y="31634"/>
                  </a:cubicBezTo>
                  <a:cubicBezTo>
                    <a:pt x="55359" y="18558"/>
                    <a:pt x="44709" y="7908"/>
                    <a:pt x="31634" y="7908"/>
                  </a:cubicBezTo>
                  <a:cubicBezTo>
                    <a:pt x="18558" y="7908"/>
                    <a:pt x="7908" y="18558"/>
                    <a:pt x="7908" y="31634"/>
                  </a:cubicBezTo>
                  <a:cubicBezTo>
                    <a:pt x="7908" y="44814"/>
                    <a:pt x="18558" y="55359"/>
                    <a:pt x="31634" y="55359"/>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24" name="PA-任意多边形 78"/>
            <p:cNvSpPr/>
            <p:nvPr>
              <p:custDataLst>
                <p:tags r:id="rId12"/>
              </p:custDataLst>
            </p:nvPr>
          </p:nvSpPr>
          <p:spPr>
            <a:xfrm rot="16200000">
              <a:off x="141946" y="1082553"/>
              <a:ext cx="10545" cy="10545"/>
            </a:xfrm>
            <a:custGeom>
              <a:avLst/>
              <a:gdLst>
                <a:gd name="connsiteX0" fmla="*/ 11704 w 10544"/>
                <a:gd name="connsiteY0" fmla="*/ 9806 h 10544"/>
                <a:gd name="connsiteX1" fmla="*/ 9806 w 10544"/>
                <a:gd name="connsiteY1" fmla="*/ 11704 h 10544"/>
                <a:gd name="connsiteX2" fmla="*/ 7908 w 10544"/>
                <a:gd name="connsiteY2" fmla="*/ 9806 h 10544"/>
                <a:gd name="connsiteX3" fmla="*/ 9806 w 10544"/>
                <a:gd name="connsiteY3" fmla="*/ 7908 h 10544"/>
                <a:gd name="connsiteX4" fmla="*/ 11704 w 10544"/>
                <a:gd name="connsiteY4" fmla="*/ 9806 h 1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4" h="10544">
                  <a:moveTo>
                    <a:pt x="11704" y="9806"/>
                  </a:moveTo>
                  <a:cubicBezTo>
                    <a:pt x="11704" y="10855"/>
                    <a:pt x="10855" y="11704"/>
                    <a:pt x="9806" y="11704"/>
                  </a:cubicBezTo>
                  <a:cubicBezTo>
                    <a:pt x="8758" y="11704"/>
                    <a:pt x="7908" y="10855"/>
                    <a:pt x="7908" y="9806"/>
                  </a:cubicBezTo>
                  <a:cubicBezTo>
                    <a:pt x="7908" y="8758"/>
                    <a:pt x="8758" y="7908"/>
                    <a:pt x="9806" y="7908"/>
                  </a:cubicBezTo>
                  <a:cubicBezTo>
                    <a:pt x="10855" y="7908"/>
                    <a:pt x="11704" y="8758"/>
                    <a:pt x="11704" y="9806"/>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25" name="PA-任意多边形 79"/>
            <p:cNvSpPr/>
            <p:nvPr>
              <p:custDataLst>
                <p:tags r:id="rId13"/>
              </p:custDataLst>
            </p:nvPr>
          </p:nvSpPr>
          <p:spPr>
            <a:xfrm rot="16200000">
              <a:off x="136673" y="960343"/>
              <a:ext cx="21089" cy="21089"/>
            </a:xfrm>
            <a:custGeom>
              <a:avLst/>
              <a:gdLst>
                <a:gd name="connsiteX0" fmla="*/ 15079 w 21089"/>
                <a:gd name="connsiteY0" fmla="*/ 22249 h 21089"/>
                <a:gd name="connsiteX1" fmla="*/ 22249 w 21089"/>
                <a:gd name="connsiteY1" fmla="*/ 15079 h 21089"/>
                <a:gd name="connsiteX2" fmla="*/ 15079 w 21089"/>
                <a:gd name="connsiteY2" fmla="*/ 7908 h 21089"/>
                <a:gd name="connsiteX3" fmla="*/ 7908 w 21089"/>
                <a:gd name="connsiteY3" fmla="*/ 15079 h 21089"/>
                <a:gd name="connsiteX4" fmla="*/ 15079 w 21089"/>
                <a:gd name="connsiteY4" fmla="*/ 22249 h 21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9" h="21089">
                  <a:moveTo>
                    <a:pt x="15079" y="22249"/>
                  </a:moveTo>
                  <a:cubicBezTo>
                    <a:pt x="18980" y="22249"/>
                    <a:pt x="22249" y="19086"/>
                    <a:pt x="22249" y="15079"/>
                  </a:cubicBezTo>
                  <a:cubicBezTo>
                    <a:pt x="22249" y="11177"/>
                    <a:pt x="19086" y="7908"/>
                    <a:pt x="15079" y="7908"/>
                  </a:cubicBezTo>
                  <a:cubicBezTo>
                    <a:pt x="11072" y="7908"/>
                    <a:pt x="7908" y="11072"/>
                    <a:pt x="7908" y="15079"/>
                  </a:cubicBezTo>
                  <a:cubicBezTo>
                    <a:pt x="8014" y="19086"/>
                    <a:pt x="11177" y="22249"/>
                    <a:pt x="15079" y="22249"/>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26" name="PA-任意多边形 80"/>
            <p:cNvSpPr/>
            <p:nvPr>
              <p:custDataLst>
                <p:tags r:id="rId14"/>
              </p:custDataLst>
            </p:nvPr>
          </p:nvSpPr>
          <p:spPr>
            <a:xfrm rot="16200000">
              <a:off x="131507" y="837920"/>
              <a:ext cx="31634" cy="31634"/>
            </a:xfrm>
            <a:custGeom>
              <a:avLst/>
              <a:gdLst>
                <a:gd name="connsiteX0" fmla="*/ 32583 w 31633"/>
                <a:gd name="connsiteY0" fmla="*/ 20246 h 31633"/>
                <a:gd name="connsiteX1" fmla="*/ 20245 w 31633"/>
                <a:gd name="connsiteY1" fmla="*/ 32583 h 31633"/>
                <a:gd name="connsiteX2" fmla="*/ 7908 w 31633"/>
                <a:gd name="connsiteY2" fmla="*/ 20246 h 31633"/>
                <a:gd name="connsiteX3" fmla="*/ 20245 w 31633"/>
                <a:gd name="connsiteY3" fmla="*/ 7908 h 31633"/>
                <a:gd name="connsiteX4" fmla="*/ 32583 w 31633"/>
                <a:gd name="connsiteY4" fmla="*/ 20246 h 31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3" h="31633">
                  <a:moveTo>
                    <a:pt x="32583" y="20246"/>
                  </a:moveTo>
                  <a:cubicBezTo>
                    <a:pt x="32583" y="27059"/>
                    <a:pt x="27059" y="32583"/>
                    <a:pt x="20245" y="32583"/>
                  </a:cubicBezTo>
                  <a:cubicBezTo>
                    <a:pt x="13432" y="32583"/>
                    <a:pt x="7908" y="27059"/>
                    <a:pt x="7908" y="20246"/>
                  </a:cubicBezTo>
                  <a:cubicBezTo>
                    <a:pt x="7908" y="13432"/>
                    <a:pt x="13432" y="7908"/>
                    <a:pt x="20245" y="7908"/>
                  </a:cubicBezTo>
                  <a:cubicBezTo>
                    <a:pt x="27059" y="7908"/>
                    <a:pt x="32583" y="13432"/>
                    <a:pt x="32583" y="20246"/>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27" name="PA-任意多边形 81"/>
            <p:cNvSpPr/>
            <p:nvPr>
              <p:custDataLst>
                <p:tags r:id="rId15"/>
              </p:custDataLst>
            </p:nvPr>
          </p:nvSpPr>
          <p:spPr>
            <a:xfrm rot="16200000">
              <a:off x="126656" y="715288"/>
              <a:ext cx="42178" cy="42178"/>
            </a:xfrm>
            <a:custGeom>
              <a:avLst/>
              <a:gdLst>
                <a:gd name="connsiteX0" fmla="*/ 42284 w 42178"/>
                <a:gd name="connsiteY0" fmla="*/ 25096 h 42178"/>
                <a:gd name="connsiteX1" fmla="*/ 25096 w 42178"/>
                <a:gd name="connsiteY1" fmla="*/ 42284 h 42178"/>
                <a:gd name="connsiteX2" fmla="*/ 7908 w 42178"/>
                <a:gd name="connsiteY2" fmla="*/ 25096 h 42178"/>
                <a:gd name="connsiteX3" fmla="*/ 25096 w 42178"/>
                <a:gd name="connsiteY3" fmla="*/ 7908 h 42178"/>
                <a:gd name="connsiteX4" fmla="*/ 42284 w 42178"/>
                <a:gd name="connsiteY4" fmla="*/ 25096 h 42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8" h="42178">
                  <a:moveTo>
                    <a:pt x="42284" y="25096"/>
                  </a:moveTo>
                  <a:cubicBezTo>
                    <a:pt x="42284" y="34588"/>
                    <a:pt x="34588" y="42284"/>
                    <a:pt x="25096" y="42284"/>
                  </a:cubicBezTo>
                  <a:cubicBezTo>
                    <a:pt x="15604" y="42284"/>
                    <a:pt x="7908" y="34588"/>
                    <a:pt x="7908" y="25096"/>
                  </a:cubicBezTo>
                  <a:cubicBezTo>
                    <a:pt x="7908" y="15604"/>
                    <a:pt x="15603" y="7908"/>
                    <a:pt x="25096" y="7908"/>
                  </a:cubicBezTo>
                  <a:cubicBezTo>
                    <a:pt x="34588" y="7908"/>
                    <a:pt x="42284" y="15604"/>
                    <a:pt x="42284" y="25096"/>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28" name="PA-任意多边形 82"/>
            <p:cNvSpPr/>
            <p:nvPr>
              <p:custDataLst>
                <p:tags r:id="rId16"/>
              </p:custDataLst>
            </p:nvPr>
          </p:nvSpPr>
          <p:spPr>
            <a:xfrm rot="16200000">
              <a:off x="121806" y="592549"/>
              <a:ext cx="52723" cy="52723"/>
            </a:xfrm>
            <a:custGeom>
              <a:avLst/>
              <a:gdLst>
                <a:gd name="connsiteX0" fmla="*/ 51985 w 52722"/>
                <a:gd name="connsiteY0" fmla="*/ 29946 h 52722"/>
                <a:gd name="connsiteX1" fmla="*/ 29946 w 52722"/>
                <a:gd name="connsiteY1" fmla="*/ 51985 h 52722"/>
                <a:gd name="connsiteX2" fmla="*/ 7908 w 52722"/>
                <a:gd name="connsiteY2" fmla="*/ 29946 h 52722"/>
                <a:gd name="connsiteX3" fmla="*/ 29946 w 52722"/>
                <a:gd name="connsiteY3" fmla="*/ 7908 h 52722"/>
                <a:gd name="connsiteX4" fmla="*/ 51985 w 52722"/>
                <a:gd name="connsiteY4" fmla="*/ 29946 h 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22" h="52722">
                  <a:moveTo>
                    <a:pt x="51985" y="29946"/>
                  </a:moveTo>
                  <a:cubicBezTo>
                    <a:pt x="51985" y="42118"/>
                    <a:pt x="42118" y="51985"/>
                    <a:pt x="29946" y="51985"/>
                  </a:cubicBezTo>
                  <a:cubicBezTo>
                    <a:pt x="17775" y="51985"/>
                    <a:pt x="7908" y="42118"/>
                    <a:pt x="7908" y="29946"/>
                  </a:cubicBezTo>
                  <a:cubicBezTo>
                    <a:pt x="7908" y="17775"/>
                    <a:pt x="17775" y="7908"/>
                    <a:pt x="29946" y="7908"/>
                  </a:cubicBezTo>
                  <a:cubicBezTo>
                    <a:pt x="42118" y="7908"/>
                    <a:pt x="51985" y="17775"/>
                    <a:pt x="51985" y="29946"/>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29" name="PA-任意多边形 83"/>
            <p:cNvSpPr/>
            <p:nvPr>
              <p:custDataLst>
                <p:tags r:id="rId17"/>
              </p:custDataLst>
            </p:nvPr>
          </p:nvSpPr>
          <p:spPr>
            <a:xfrm rot="16200000">
              <a:off x="117693" y="469284"/>
              <a:ext cx="63267" cy="63267"/>
            </a:xfrm>
            <a:custGeom>
              <a:avLst/>
              <a:gdLst>
                <a:gd name="connsiteX0" fmla="*/ 34164 w 63267"/>
                <a:gd name="connsiteY0" fmla="*/ 60420 h 63267"/>
                <a:gd name="connsiteX1" fmla="*/ 60420 w 63267"/>
                <a:gd name="connsiteY1" fmla="*/ 34164 h 63267"/>
                <a:gd name="connsiteX2" fmla="*/ 34164 w 63267"/>
                <a:gd name="connsiteY2" fmla="*/ 7908 h 63267"/>
                <a:gd name="connsiteX3" fmla="*/ 7908 w 63267"/>
                <a:gd name="connsiteY3" fmla="*/ 34164 h 63267"/>
                <a:gd name="connsiteX4" fmla="*/ 34164 w 63267"/>
                <a:gd name="connsiteY4" fmla="*/ 60420 h 63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67" h="63267">
                  <a:moveTo>
                    <a:pt x="34164" y="60420"/>
                  </a:moveTo>
                  <a:cubicBezTo>
                    <a:pt x="48716" y="60420"/>
                    <a:pt x="60420" y="48610"/>
                    <a:pt x="60420" y="34164"/>
                  </a:cubicBezTo>
                  <a:cubicBezTo>
                    <a:pt x="60420" y="19613"/>
                    <a:pt x="48610" y="7908"/>
                    <a:pt x="34164" y="7908"/>
                  </a:cubicBezTo>
                  <a:cubicBezTo>
                    <a:pt x="19613" y="7908"/>
                    <a:pt x="7908" y="19718"/>
                    <a:pt x="7908" y="34164"/>
                  </a:cubicBezTo>
                  <a:cubicBezTo>
                    <a:pt x="7908" y="48610"/>
                    <a:pt x="19718" y="60420"/>
                    <a:pt x="34164" y="60420"/>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30" name="PA-任意多边形 84"/>
            <p:cNvSpPr/>
            <p:nvPr>
              <p:custDataLst>
                <p:tags r:id="rId18"/>
              </p:custDataLst>
            </p:nvPr>
          </p:nvSpPr>
          <p:spPr>
            <a:xfrm rot="16200000">
              <a:off x="114319" y="344964"/>
              <a:ext cx="73812" cy="73812"/>
            </a:xfrm>
            <a:custGeom>
              <a:avLst/>
              <a:gdLst>
                <a:gd name="connsiteX0" fmla="*/ 37433 w 73811"/>
                <a:gd name="connsiteY0" fmla="*/ 66958 h 73811"/>
                <a:gd name="connsiteX1" fmla="*/ 66958 w 73811"/>
                <a:gd name="connsiteY1" fmla="*/ 37433 h 73811"/>
                <a:gd name="connsiteX2" fmla="*/ 37433 w 73811"/>
                <a:gd name="connsiteY2" fmla="*/ 7908 h 73811"/>
                <a:gd name="connsiteX3" fmla="*/ 7908 w 73811"/>
                <a:gd name="connsiteY3" fmla="*/ 37433 h 73811"/>
                <a:gd name="connsiteX4" fmla="*/ 37433 w 73811"/>
                <a:gd name="connsiteY4" fmla="*/ 66958 h 73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11" h="73811">
                  <a:moveTo>
                    <a:pt x="37433" y="66958"/>
                  </a:moveTo>
                  <a:cubicBezTo>
                    <a:pt x="53777" y="66958"/>
                    <a:pt x="66958" y="53777"/>
                    <a:pt x="66958" y="37433"/>
                  </a:cubicBezTo>
                  <a:cubicBezTo>
                    <a:pt x="66958" y="21089"/>
                    <a:pt x="53777" y="7908"/>
                    <a:pt x="37433" y="7908"/>
                  </a:cubicBezTo>
                  <a:cubicBezTo>
                    <a:pt x="21089" y="7908"/>
                    <a:pt x="7908" y="21089"/>
                    <a:pt x="7908" y="37433"/>
                  </a:cubicBezTo>
                  <a:cubicBezTo>
                    <a:pt x="7908" y="53777"/>
                    <a:pt x="21089" y="66958"/>
                    <a:pt x="37433" y="66958"/>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31" name="PA-任意多边形 85"/>
            <p:cNvSpPr/>
            <p:nvPr>
              <p:custDataLst>
                <p:tags r:id="rId19"/>
              </p:custDataLst>
            </p:nvPr>
          </p:nvSpPr>
          <p:spPr>
            <a:xfrm rot="16200000">
              <a:off x="113159" y="229290"/>
              <a:ext cx="73812" cy="73812"/>
            </a:xfrm>
            <a:custGeom>
              <a:avLst/>
              <a:gdLst>
                <a:gd name="connsiteX0" fmla="*/ 38698 w 73811"/>
                <a:gd name="connsiteY0" fmla="*/ 69488 h 73811"/>
                <a:gd name="connsiteX1" fmla="*/ 69488 w 73811"/>
                <a:gd name="connsiteY1" fmla="*/ 38698 h 73811"/>
                <a:gd name="connsiteX2" fmla="*/ 38698 w 73811"/>
                <a:gd name="connsiteY2" fmla="*/ 7908 h 73811"/>
                <a:gd name="connsiteX3" fmla="*/ 7908 w 73811"/>
                <a:gd name="connsiteY3" fmla="*/ 38698 h 73811"/>
                <a:gd name="connsiteX4" fmla="*/ 38698 w 73811"/>
                <a:gd name="connsiteY4" fmla="*/ 69488 h 73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11" h="73811">
                  <a:moveTo>
                    <a:pt x="38698" y="69488"/>
                  </a:moveTo>
                  <a:cubicBezTo>
                    <a:pt x="55675" y="69488"/>
                    <a:pt x="69488" y="55675"/>
                    <a:pt x="69488" y="38698"/>
                  </a:cubicBezTo>
                  <a:cubicBezTo>
                    <a:pt x="69488" y="21722"/>
                    <a:pt x="55675" y="7908"/>
                    <a:pt x="38698" y="7908"/>
                  </a:cubicBezTo>
                  <a:cubicBezTo>
                    <a:pt x="21722" y="7908"/>
                    <a:pt x="7908" y="21722"/>
                    <a:pt x="7908" y="38698"/>
                  </a:cubicBezTo>
                  <a:cubicBezTo>
                    <a:pt x="7908" y="55675"/>
                    <a:pt x="21722" y="69488"/>
                    <a:pt x="38698" y="69488"/>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32" name="PA-任意多边形 86"/>
            <p:cNvSpPr/>
            <p:nvPr>
              <p:custDataLst>
                <p:tags r:id="rId20"/>
              </p:custDataLst>
            </p:nvPr>
          </p:nvSpPr>
          <p:spPr>
            <a:xfrm rot="16200000">
              <a:off x="114003" y="111297"/>
              <a:ext cx="73812" cy="73812"/>
            </a:xfrm>
            <a:custGeom>
              <a:avLst/>
              <a:gdLst>
                <a:gd name="connsiteX0" fmla="*/ 37749 w 73811"/>
                <a:gd name="connsiteY0" fmla="*/ 67590 h 73811"/>
                <a:gd name="connsiteX1" fmla="*/ 67590 w 73811"/>
                <a:gd name="connsiteY1" fmla="*/ 37749 h 73811"/>
                <a:gd name="connsiteX2" fmla="*/ 37749 w 73811"/>
                <a:gd name="connsiteY2" fmla="*/ 7908 h 73811"/>
                <a:gd name="connsiteX3" fmla="*/ 7908 w 73811"/>
                <a:gd name="connsiteY3" fmla="*/ 37749 h 73811"/>
                <a:gd name="connsiteX4" fmla="*/ 37749 w 73811"/>
                <a:gd name="connsiteY4" fmla="*/ 67590 h 73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11" h="73811">
                  <a:moveTo>
                    <a:pt x="37749" y="67590"/>
                  </a:moveTo>
                  <a:cubicBezTo>
                    <a:pt x="54199" y="67590"/>
                    <a:pt x="67590" y="54199"/>
                    <a:pt x="67590" y="37749"/>
                  </a:cubicBezTo>
                  <a:cubicBezTo>
                    <a:pt x="67590" y="21300"/>
                    <a:pt x="54199" y="7908"/>
                    <a:pt x="37749" y="7908"/>
                  </a:cubicBezTo>
                  <a:cubicBezTo>
                    <a:pt x="21300" y="7908"/>
                    <a:pt x="7908" y="21300"/>
                    <a:pt x="7908" y="37749"/>
                  </a:cubicBezTo>
                  <a:cubicBezTo>
                    <a:pt x="7908" y="54304"/>
                    <a:pt x="21300" y="67590"/>
                    <a:pt x="37749" y="67590"/>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33" name="PA-任意多边形 87"/>
            <p:cNvSpPr/>
            <p:nvPr>
              <p:custDataLst>
                <p:tags r:id="rId21"/>
              </p:custDataLst>
            </p:nvPr>
          </p:nvSpPr>
          <p:spPr>
            <a:xfrm rot="16200000">
              <a:off x="117377" y="1633"/>
              <a:ext cx="63267" cy="63267"/>
            </a:xfrm>
            <a:custGeom>
              <a:avLst/>
              <a:gdLst>
                <a:gd name="connsiteX0" fmla="*/ 34481 w 63267"/>
                <a:gd name="connsiteY0" fmla="*/ 61053 h 63267"/>
                <a:gd name="connsiteX1" fmla="*/ 61053 w 63267"/>
                <a:gd name="connsiteY1" fmla="*/ 34481 h 63267"/>
                <a:gd name="connsiteX2" fmla="*/ 34481 w 63267"/>
                <a:gd name="connsiteY2" fmla="*/ 7908 h 63267"/>
                <a:gd name="connsiteX3" fmla="*/ 7908 w 63267"/>
                <a:gd name="connsiteY3" fmla="*/ 34481 h 63267"/>
                <a:gd name="connsiteX4" fmla="*/ 34481 w 63267"/>
                <a:gd name="connsiteY4" fmla="*/ 61053 h 63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67" h="63267">
                  <a:moveTo>
                    <a:pt x="34481" y="61053"/>
                  </a:moveTo>
                  <a:cubicBezTo>
                    <a:pt x="49137" y="61053"/>
                    <a:pt x="61053" y="49137"/>
                    <a:pt x="61053" y="34481"/>
                  </a:cubicBezTo>
                  <a:cubicBezTo>
                    <a:pt x="61053" y="19824"/>
                    <a:pt x="49137" y="7908"/>
                    <a:pt x="34481" y="7908"/>
                  </a:cubicBezTo>
                  <a:cubicBezTo>
                    <a:pt x="19824" y="7908"/>
                    <a:pt x="7908" y="19824"/>
                    <a:pt x="7908" y="34481"/>
                  </a:cubicBezTo>
                  <a:cubicBezTo>
                    <a:pt x="7908" y="49137"/>
                    <a:pt x="19824" y="61053"/>
                    <a:pt x="34481" y="61053"/>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34" name="PA-任意多边形 93"/>
            <p:cNvSpPr/>
            <p:nvPr>
              <p:custDataLst>
                <p:tags r:id="rId22"/>
              </p:custDataLst>
            </p:nvPr>
          </p:nvSpPr>
          <p:spPr>
            <a:xfrm rot="16200000">
              <a:off x="259939" y="1140126"/>
              <a:ext cx="10545" cy="10545"/>
            </a:xfrm>
            <a:custGeom>
              <a:avLst/>
              <a:gdLst>
                <a:gd name="connsiteX0" fmla="*/ 9806 w 10544"/>
                <a:gd name="connsiteY0" fmla="*/ 8857 h 10544"/>
                <a:gd name="connsiteX1" fmla="*/ 8857 w 10544"/>
                <a:gd name="connsiteY1" fmla="*/ 9806 h 10544"/>
                <a:gd name="connsiteX2" fmla="*/ 7908 w 10544"/>
                <a:gd name="connsiteY2" fmla="*/ 8857 h 10544"/>
                <a:gd name="connsiteX3" fmla="*/ 8857 w 10544"/>
                <a:gd name="connsiteY3" fmla="*/ 7908 h 10544"/>
                <a:gd name="connsiteX4" fmla="*/ 9806 w 10544"/>
                <a:gd name="connsiteY4" fmla="*/ 8857 h 1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4" h="10544">
                  <a:moveTo>
                    <a:pt x="9806" y="8857"/>
                  </a:moveTo>
                  <a:cubicBezTo>
                    <a:pt x="9806" y="9382"/>
                    <a:pt x="9382" y="9806"/>
                    <a:pt x="8857" y="9806"/>
                  </a:cubicBezTo>
                  <a:cubicBezTo>
                    <a:pt x="8333" y="9806"/>
                    <a:pt x="7908" y="9382"/>
                    <a:pt x="7908" y="8857"/>
                  </a:cubicBezTo>
                  <a:cubicBezTo>
                    <a:pt x="7908" y="8333"/>
                    <a:pt x="8333" y="7908"/>
                    <a:pt x="8857" y="7908"/>
                  </a:cubicBezTo>
                  <a:cubicBezTo>
                    <a:pt x="9382" y="7908"/>
                    <a:pt x="9806" y="8333"/>
                    <a:pt x="9806" y="8857"/>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35" name="PA-任意多边形 94"/>
            <p:cNvSpPr/>
            <p:nvPr>
              <p:custDataLst>
                <p:tags r:id="rId23"/>
              </p:custDataLst>
            </p:nvPr>
          </p:nvSpPr>
          <p:spPr>
            <a:xfrm rot="16200000">
              <a:off x="255088" y="1017389"/>
              <a:ext cx="21089" cy="21089"/>
            </a:xfrm>
            <a:custGeom>
              <a:avLst/>
              <a:gdLst>
                <a:gd name="connsiteX0" fmla="*/ 19507 w 21089"/>
                <a:gd name="connsiteY0" fmla="*/ 13708 h 21089"/>
                <a:gd name="connsiteX1" fmla="*/ 13708 w 21089"/>
                <a:gd name="connsiteY1" fmla="*/ 19507 h 21089"/>
                <a:gd name="connsiteX2" fmla="*/ 7908 w 21089"/>
                <a:gd name="connsiteY2" fmla="*/ 13708 h 21089"/>
                <a:gd name="connsiteX3" fmla="*/ 13708 w 21089"/>
                <a:gd name="connsiteY3" fmla="*/ 7908 h 21089"/>
                <a:gd name="connsiteX4" fmla="*/ 19507 w 21089"/>
                <a:gd name="connsiteY4" fmla="*/ 13708 h 21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9" h="21089">
                  <a:moveTo>
                    <a:pt x="19507" y="13708"/>
                  </a:moveTo>
                  <a:cubicBezTo>
                    <a:pt x="19507" y="16911"/>
                    <a:pt x="16911" y="19507"/>
                    <a:pt x="13708" y="19507"/>
                  </a:cubicBezTo>
                  <a:cubicBezTo>
                    <a:pt x="10505" y="19507"/>
                    <a:pt x="7908" y="16911"/>
                    <a:pt x="7908" y="13708"/>
                  </a:cubicBezTo>
                  <a:cubicBezTo>
                    <a:pt x="7908" y="10505"/>
                    <a:pt x="10505" y="7908"/>
                    <a:pt x="13708" y="7908"/>
                  </a:cubicBezTo>
                  <a:cubicBezTo>
                    <a:pt x="16911" y="7908"/>
                    <a:pt x="19507" y="10505"/>
                    <a:pt x="19507" y="13708"/>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36" name="PA-任意多边形 95"/>
            <p:cNvSpPr/>
            <p:nvPr>
              <p:custDataLst>
                <p:tags r:id="rId24"/>
              </p:custDataLst>
            </p:nvPr>
          </p:nvSpPr>
          <p:spPr>
            <a:xfrm rot="16200000">
              <a:off x="249500" y="895493"/>
              <a:ext cx="31634" cy="31634"/>
            </a:xfrm>
            <a:custGeom>
              <a:avLst/>
              <a:gdLst>
                <a:gd name="connsiteX0" fmla="*/ 30685 w 31633"/>
                <a:gd name="connsiteY0" fmla="*/ 19297 h 31633"/>
                <a:gd name="connsiteX1" fmla="*/ 19296 w 31633"/>
                <a:gd name="connsiteY1" fmla="*/ 30685 h 31633"/>
                <a:gd name="connsiteX2" fmla="*/ 7908 w 31633"/>
                <a:gd name="connsiteY2" fmla="*/ 19297 h 31633"/>
                <a:gd name="connsiteX3" fmla="*/ 19296 w 31633"/>
                <a:gd name="connsiteY3" fmla="*/ 7908 h 31633"/>
                <a:gd name="connsiteX4" fmla="*/ 30685 w 31633"/>
                <a:gd name="connsiteY4" fmla="*/ 19297 h 31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3" h="31633">
                  <a:moveTo>
                    <a:pt x="30685" y="19297"/>
                  </a:moveTo>
                  <a:cubicBezTo>
                    <a:pt x="30685" y="25586"/>
                    <a:pt x="25586" y="30685"/>
                    <a:pt x="19296" y="30685"/>
                  </a:cubicBezTo>
                  <a:cubicBezTo>
                    <a:pt x="13007" y="30685"/>
                    <a:pt x="7908" y="25586"/>
                    <a:pt x="7908" y="19297"/>
                  </a:cubicBezTo>
                  <a:cubicBezTo>
                    <a:pt x="7908" y="13007"/>
                    <a:pt x="13007" y="7908"/>
                    <a:pt x="19296" y="7908"/>
                  </a:cubicBezTo>
                  <a:cubicBezTo>
                    <a:pt x="25586" y="7908"/>
                    <a:pt x="30685" y="13007"/>
                    <a:pt x="30685" y="19297"/>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37" name="PA-任意多边形 96"/>
            <p:cNvSpPr/>
            <p:nvPr>
              <p:custDataLst>
                <p:tags r:id="rId25"/>
              </p:custDataLst>
            </p:nvPr>
          </p:nvSpPr>
          <p:spPr>
            <a:xfrm rot="16200000">
              <a:off x="244333" y="773072"/>
              <a:ext cx="42178" cy="42178"/>
            </a:xfrm>
            <a:custGeom>
              <a:avLst/>
              <a:gdLst>
                <a:gd name="connsiteX0" fmla="*/ 41018 w 42178"/>
                <a:gd name="connsiteY0" fmla="*/ 24463 h 42178"/>
                <a:gd name="connsiteX1" fmla="*/ 24463 w 42178"/>
                <a:gd name="connsiteY1" fmla="*/ 41018 h 42178"/>
                <a:gd name="connsiteX2" fmla="*/ 7908 w 42178"/>
                <a:gd name="connsiteY2" fmla="*/ 24463 h 42178"/>
                <a:gd name="connsiteX3" fmla="*/ 24463 w 42178"/>
                <a:gd name="connsiteY3" fmla="*/ 7908 h 42178"/>
                <a:gd name="connsiteX4" fmla="*/ 41018 w 42178"/>
                <a:gd name="connsiteY4" fmla="*/ 24463 h 42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8" h="42178">
                  <a:moveTo>
                    <a:pt x="41018" y="24463"/>
                  </a:moveTo>
                  <a:cubicBezTo>
                    <a:pt x="41018" y="33606"/>
                    <a:pt x="33606" y="41018"/>
                    <a:pt x="24463" y="41018"/>
                  </a:cubicBezTo>
                  <a:cubicBezTo>
                    <a:pt x="15320" y="41018"/>
                    <a:pt x="7908" y="33606"/>
                    <a:pt x="7908" y="24463"/>
                  </a:cubicBezTo>
                  <a:cubicBezTo>
                    <a:pt x="7908" y="15320"/>
                    <a:pt x="15320" y="7908"/>
                    <a:pt x="24463" y="7908"/>
                  </a:cubicBezTo>
                  <a:cubicBezTo>
                    <a:pt x="33606" y="7908"/>
                    <a:pt x="41018" y="15320"/>
                    <a:pt x="41018" y="24463"/>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38" name="PA-任意多边形 97"/>
            <p:cNvSpPr/>
            <p:nvPr>
              <p:custDataLst>
                <p:tags r:id="rId26"/>
              </p:custDataLst>
            </p:nvPr>
          </p:nvSpPr>
          <p:spPr>
            <a:xfrm rot="16200000">
              <a:off x="239166" y="650755"/>
              <a:ext cx="52723" cy="52723"/>
            </a:xfrm>
            <a:custGeom>
              <a:avLst/>
              <a:gdLst>
                <a:gd name="connsiteX0" fmla="*/ 29630 w 52722"/>
                <a:gd name="connsiteY0" fmla="*/ 51352 h 52722"/>
                <a:gd name="connsiteX1" fmla="*/ 51352 w 52722"/>
                <a:gd name="connsiteY1" fmla="*/ 29630 h 52722"/>
                <a:gd name="connsiteX2" fmla="*/ 29630 w 52722"/>
                <a:gd name="connsiteY2" fmla="*/ 7908 h 52722"/>
                <a:gd name="connsiteX3" fmla="*/ 7908 w 52722"/>
                <a:gd name="connsiteY3" fmla="*/ 29630 h 52722"/>
                <a:gd name="connsiteX4" fmla="*/ 29630 w 52722"/>
                <a:gd name="connsiteY4" fmla="*/ 51352 h 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22" h="52722">
                  <a:moveTo>
                    <a:pt x="29630" y="51352"/>
                  </a:moveTo>
                  <a:cubicBezTo>
                    <a:pt x="41651" y="51352"/>
                    <a:pt x="51352" y="41651"/>
                    <a:pt x="51352" y="29630"/>
                  </a:cubicBezTo>
                  <a:cubicBezTo>
                    <a:pt x="51352" y="17609"/>
                    <a:pt x="41651" y="7908"/>
                    <a:pt x="29630" y="7908"/>
                  </a:cubicBezTo>
                  <a:cubicBezTo>
                    <a:pt x="17609" y="7908"/>
                    <a:pt x="7908" y="17609"/>
                    <a:pt x="7908" y="29630"/>
                  </a:cubicBezTo>
                  <a:cubicBezTo>
                    <a:pt x="7908" y="41651"/>
                    <a:pt x="17609" y="51352"/>
                    <a:pt x="29630" y="51352"/>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39" name="PA-任意多边形 98"/>
            <p:cNvSpPr/>
            <p:nvPr>
              <p:custDataLst>
                <p:tags r:id="rId27"/>
              </p:custDataLst>
            </p:nvPr>
          </p:nvSpPr>
          <p:spPr>
            <a:xfrm rot="16200000">
              <a:off x="233999" y="528333"/>
              <a:ext cx="63267" cy="63267"/>
            </a:xfrm>
            <a:custGeom>
              <a:avLst/>
              <a:gdLst>
                <a:gd name="connsiteX0" fmla="*/ 34797 w 63267"/>
                <a:gd name="connsiteY0" fmla="*/ 61685 h 63267"/>
                <a:gd name="connsiteX1" fmla="*/ 61685 w 63267"/>
                <a:gd name="connsiteY1" fmla="*/ 34797 h 63267"/>
                <a:gd name="connsiteX2" fmla="*/ 34797 w 63267"/>
                <a:gd name="connsiteY2" fmla="*/ 7908 h 63267"/>
                <a:gd name="connsiteX3" fmla="*/ 7908 w 63267"/>
                <a:gd name="connsiteY3" fmla="*/ 34797 h 63267"/>
                <a:gd name="connsiteX4" fmla="*/ 34797 w 63267"/>
                <a:gd name="connsiteY4" fmla="*/ 61685 h 63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67" h="63267">
                  <a:moveTo>
                    <a:pt x="34797" y="61685"/>
                  </a:moveTo>
                  <a:cubicBezTo>
                    <a:pt x="49665" y="61685"/>
                    <a:pt x="61685" y="49665"/>
                    <a:pt x="61685" y="34797"/>
                  </a:cubicBezTo>
                  <a:cubicBezTo>
                    <a:pt x="61685" y="19929"/>
                    <a:pt x="49665" y="7908"/>
                    <a:pt x="34797" y="7908"/>
                  </a:cubicBezTo>
                  <a:cubicBezTo>
                    <a:pt x="19929" y="7908"/>
                    <a:pt x="7908" y="19929"/>
                    <a:pt x="7908" y="34797"/>
                  </a:cubicBezTo>
                  <a:cubicBezTo>
                    <a:pt x="7908" y="49665"/>
                    <a:pt x="19929" y="61685"/>
                    <a:pt x="34797" y="61685"/>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40" name="PA-任意多边形 99"/>
            <p:cNvSpPr/>
            <p:nvPr>
              <p:custDataLst>
                <p:tags r:id="rId28"/>
              </p:custDataLst>
            </p:nvPr>
          </p:nvSpPr>
          <p:spPr>
            <a:xfrm rot="16200000">
              <a:off x="228938" y="405806"/>
              <a:ext cx="73812" cy="73812"/>
            </a:xfrm>
            <a:custGeom>
              <a:avLst/>
              <a:gdLst>
                <a:gd name="connsiteX0" fmla="*/ 39753 w 73811"/>
                <a:gd name="connsiteY0" fmla="*/ 71597 h 73811"/>
                <a:gd name="connsiteX1" fmla="*/ 71492 w 73811"/>
                <a:gd name="connsiteY1" fmla="*/ 39753 h 73811"/>
                <a:gd name="connsiteX2" fmla="*/ 39753 w 73811"/>
                <a:gd name="connsiteY2" fmla="*/ 7908 h 73811"/>
                <a:gd name="connsiteX3" fmla="*/ 7908 w 73811"/>
                <a:gd name="connsiteY3" fmla="*/ 39753 h 73811"/>
                <a:gd name="connsiteX4" fmla="*/ 39753 w 73811"/>
                <a:gd name="connsiteY4" fmla="*/ 71597 h 73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11" h="73811">
                  <a:moveTo>
                    <a:pt x="39753" y="71597"/>
                  </a:moveTo>
                  <a:cubicBezTo>
                    <a:pt x="57362" y="71597"/>
                    <a:pt x="71492" y="57362"/>
                    <a:pt x="71492" y="39753"/>
                  </a:cubicBezTo>
                  <a:cubicBezTo>
                    <a:pt x="71492" y="22144"/>
                    <a:pt x="57257" y="7908"/>
                    <a:pt x="39753" y="7908"/>
                  </a:cubicBezTo>
                  <a:cubicBezTo>
                    <a:pt x="22143" y="7908"/>
                    <a:pt x="7908" y="22144"/>
                    <a:pt x="7908" y="39753"/>
                  </a:cubicBezTo>
                  <a:cubicBezTo>
                    <a:pt x="7908" y="57362"/>
                    <a:pt x="22249" y="71597"/>
                    <a:pt x="39753" y="71597"/>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41" name="PA-任意多边形 100"/>
            <p:cNvSpPr/>
            <p:nvPr>
              <p:custDataLst>
                <p:tags r:id="rId29"/>
              </p:custDataLst>
            </p:nvPr>
          </p:nvSpPr>
          <p:spPr>
            <a:xfrm rot="16200000">
              <a:off x="225564" y="281697"/>
              <a:ext cx="84356" cy="84356"/>
            </a:xfrm>
            <a:custGeom>
              <a:avLst/>
              <a:gdLst>
                <a:gd name="connsiteX0" fmla="*/ 78557 w 84356"/>
                <a:gd name="connsiteY0" fmla="*/ 43233 h 84356"/>
                <a:gd name="connsiteX1" fmla="*/ 43233 w 84356"/>
                <a:gd name="connsiteY1" fmla="*/ 78557 h 84356"/>
                <a:gd name="connsiteX2" fmla="*/ 7908 w 84356"/>
                <a:gd name="connsiteY2" fmla="*/ 43233 h 84356"/>
                <a:gd name="connsiteX3" fmla="*/ 43233 w 84356"/>
                <a:gd name="connsiteY3" fmla="*/ 7908 h 84356"/>
                <a:gd name="connsiteX4" fmla="*/ 78557 w 84356"/>
                <a:gd name="connsiteY4" fmla="*/ 43233 h 8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56" h="84356">
                  <a:moveTo>
                    <a:pt x="78557" y="43233"/>
                  </a:moveTo>
                  <a:cubicBezTo>
                    <a:pt x="78557" y="62742"/>
                    <a:pt x="62742" y="78557"/>
                    <a:pt x="43233" y="78557"/>
                  </a:cubicBezTo>
                  <a:cubicBezTo>
                    <a:pt x="23724" y="78557"/>
                    <a:pt x="7908" y="62742"/>
                    <a:pt x="7908" y="43233"/>
                  </a:cubicBezTo>
                  <a:cubicBezTo>
                    <a:pt x="7908" y="23724"/>
                    <a:pt x="23724" y="7908"/>
                    <a:pt x="43233" y="7908"/>
                  </a:cubicBezTo>
                  <a:cubicBezTo>
                    <a:pt x="62742" y="7908"/>
                    <a:pt x="78557" y="23724"/>
                    <a:pt x="78557" y="43233"/>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42" name="PA-任意多边形 101"/>
            <p:cNvSpPr/>
            <p:nvPr>
              <p:custDataLst>
                <p:tags r:id="rId30"/>
              </p:custDataLst>
            </p:nvPr>
          </p:nvSpPr>
          <p:spPr>
            <a:xfrm rot="16200000">
              <a:off x="225247" y="165074"/>
              <a:ext cx="84356" cy="84356"/>
            </a:xfrm>
            <a:custGeom>
              <a:avLst/>
              <a:gdLst>
                <a:gd name="connsiteX0" fmla="*/ 79189 w 84356"/>
                <a:gd name="connsiteY0" fmla="*/ 43549 h 84356"/>
                <a:gd name="connsiteX1" fmla="*/ 43549 w 84356"/>
                <a:gd name="connsiteY1" fmla="*/ 79189 h 84356"/>
                <a:gd name="connsiteX2" fmla="*/ 7908 w 84356"/>
                <a:gd name="connsiteY2" fmla="*/ 43549 h 84356"/>
                <a:gd name="connsiteX3" fmla="*/ 43549 w 84356"/>
                <a:gd name="connsiteY3" fmla="*/ 7908 h 84356"/>
                <a:gd name="connsiteX4" fmla="*/ 79189 w 84356"/>
                <a:gd name="connsiteY4" fmla="*/ 43549 h 8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56" h="84356">
                  <a:moveTo>
                    <a:pt x="79189" y="43549"/>
                  </a:moveTo>
                  <a:cubicBezTo>
                    <a:pt x="79189" y="63233"/>
                    <a:pt x="63233" y="79189"/>
                    <a:pt x="43549" y="79189"/>
                  </a:cubicBezTo>
                  <a:cubicBezTo>
                    <a:pt x="23865" y="79189"/>
                    <a:pt x="7908" y="63233"/>
                    <a:pt x="7908" y="43549"/>
                  </a:cubicBezTo>
                  <a:cubicBezTo>
                    <a:pt x="7908" y="23865"/>
                    <a:pt x="23865" y="7908"/>
                    <a:pt x="43549" y="7908"/>
                  </a:cubicBezTo>
                  <a:cubicBezTo>
                    <a:pt x="63233" y="7908"/>
                    <a:pt x="79189" y="23865"/>
                    <a:pt x="79189" y="43549"/>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43" name="PA-任意多边形 102"/>
            <p:cNvSpPr/>
            <p:nvPr>
              <p:custDataLst>
                <p:tags r:id="rId31"/>
              </p:custDataLst>
            </p:nvPr>
          </p:nvSpPr>
          <p:spPr>
            <a:xfrm rot="16200000">
              <a:off x="228622" y="55095"/>
              <a:ext cx="73812" cy="73812"/>
            </a:xfrm>
            <a:custGeom>
              <a:avLst/>
              <a:gdLst>
                <a:gd name="connsiteX0" fmla="*/ 40069 w 73811"/>
                <a:gd name="connsiteY0" fmla="*/ 72230 h 73811"/>
                <a:gd name="connsiteX1" fmla="*/ 72230 w 73811"/>
                <a:gd name="connsiteY1" fmla="*/ 40069 h 73811"/>
                <a:gd name="connsiteX2" fmla="*/ 40069 w 73811"/>
                <a:gd name="connsiteY2" fmla="*/ 7908 h 73811"/>
                <a:gd name="connsiteX3" fmla="*/ 7908 w 73811"/>
                <a:gd name="connsiteY3" fmla="*/ 40069 h 73811"/>
                <a:gd name="connsiteX4" fmla="*/ 40069 w 73811"/>
                <a:gd name="connsiteY4" fmla="*/ 72230 h 73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11" h="73811">
                  <a:moveTo>
                    <a:pt x="40069" y="72230"/>
                  </a:moveTo>
                  <a:cubicBezTo>
                    <a:pt x="57784" y="72230"/>
                    <a:pt x="72230" y="57889"/>
                    <a:pt x="72230" y="40069"/>
                  </a:cubicBezTo>
                  <a:cubicBezTo>
                    <a:pt x="72230" y="22249"/>
                    <a:pt x="57889" y="7908"/>
                    <a:pt x="40069" y="7908"/>
                  </a:cubicBezTo>
                  <a:cubicBezTo>
                    <a:pt x="22354" y="7908"/>
                    <a:pt x="7908" y="22249"/>
                    <a:pt x="7908" y="40069"/>
                  </a:cubicBezTo>
                  <a:cubicBezTo>
                    <a:pt x="7908" y="57889"/>
                    <a:pt x="22354" y="72230"/>
                    <a:pt x="40069" y="72230"/>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44" name="PA-任意多边形 109"/>
            <p:cNvSpPr/>
            <p:nvPr>
              <p:custDataLst>
                <p:tags r:id="rId32"/>
              </p:custDataLst>
            </p:nvPr>
          </p:nvSpPr>
          <p:spPr>
            <a:xfrm rot="16200000">
              <a:off x="374242" y="1073696"/>
              <a:ext cx="21089" cy="21089"/>
            </a:xfrm>
            <a:custGeom>
              <a:avLst/>
              <a:gdLst>
                <a:gd name="connsiteX0" fmla="*/ 11494 w 21089"/>
                <a:gd name="connsiteY0" fmla="*/ 15079 h 21089"/>
                <a:gd name="connsiteX1" fmla="*/ 15079 w 21089"/>
                <a:gd name="connsiteY1" fmla="*/ 11493 h 21089"/>
                <a:gd name="connsiteX2" fmla="*/ 11494 w 21089"/>
                <a:gd name="connsiteY2" fmla="*/ 7908 h 21089"/>
                <a:gd name="connsiteX3" fmla="*/ 7908 w 21089"/>
                <a:gd name="connsiteY3" fmla="*/ 11493 h 21089"/>
                <a:gd name="connsiteX4" fmla="*/ 11494 w 21089"/>
                <a:gd name="connsiteY4" fmla="*/ 15079 h 21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9" h="21089">
                  <a:moveTo>
                    <a:pt x="11494" y="15079"/>
                  </a:moveTo>
                  <a:cubicBezTo>
                    <a:pt x="13497" y="15079"/>
                    <a:pt x="15079" y="13497"/>
                    <a:pt x="15079" y="11493"/>
                  </a:cubicBezTo>
                  <a:cubicBezTo>
                    <a:pt x="15079" y="9490"/>
                    <a:pt x="13497" y="7908"/>
                    <a:pt x="11494" y="7908"/>
                  </a:cubicBezTo>
                  <a:cubicBezTo>
                    <a:pt x="9490" y="7908"/>
                    <a:pt x="7908" y="9595"/>
                    <a:pt x="7908" y="11493"/>
                  </a:cubicBezTo>
                  <a:cubicBezTo>
                    <a:pt x="7908" y="13392"/>
                    <a:pt x="9490" y="15079"/>
                    <a:pt x="11494" y="15079"/>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45" name="PA-任意多边形 110"/>
            <p:cNvSpPr/>
            <p:nvPr>
              <p:custDataLst>
                <p:tags r:id="rId33"/>
              </p:custDataLst>
            </p:nvPr>
          </p:nvSpPr>
          <p:spPr>
            <a:xfrm rot="16200000">
              <a:off x="368864" y="951696"/>
              <a:ext cx="31634" cy="31634"/>
            </a:xfrm>
            <a:custGeom>
              <a:avLst/>
              <a:gdLst>
                <a:gd name="connsiteX0" fmla="*/ 16977 w 31633"/>
                <a:gd name="connsiteY0" fmla="*/ 26045 h 31633"/>
                <a:gd name="connsiteX1" fmla="*/ 26045 w 31633"/>
                <a:gd name="connsiteY1" fmla="*/ 16977 h 31633"/>
                <a:gd name="connsiteX2" fmla="*/ 16977 w 31633"/>
                <a:gd name="connsiteY2" fmla="*/ 7908 h 31633"/>
                <a:gd name="connsiteX3" fmla="*/ 7908 w 31633"/>
                <a:gd name="connsiteY3" fmla="*/ 16977 h 31633"/>
                <a:gd name="connsiteX4" fmla="*/ 16977 w 31633"/>
                <a:gd name="connsiteY4" fmla="*/ 26045 h 31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3" h="31633">
                  <a:moveTo>
                    <a:pt x="16977" y="26045"/>
                  </a:moveTo>
                  <a:cubicBezTo>
                    <a:pt x="22038" y="26045"/>
                    <a:pt x="26045" y="21933"/>
                    <a:pt x="26045" y="16977"/>
                  </a:cubicBezTo>
                  <a:cubicBezTo>
                    <a:pt x="26045" y="12021"/>
                    <a:pt x="21933" y="7908"/>
                    <a:pt x="16977" y="7908"/>
                  </a:cubicBezTo>
                  <a:cubicBezTo>
                    <a:pt x="11915" y="7908"/>
                    <a:pt x="7908" y="12021"/>
                    <a:pt x="7908" y="16977"/>
                  </a:cubicBezTo>
                  <a:cubicBezTo>
                    <a:pt x="7908" y="21933"/>
                    <a:pt x="12021" y="26045"/>
                    <a:pt x="16977" y="26045"/>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46" name="PA-任意多边形 111"/>
            <p:cNvSpPr/>
            <p:nvPr>
              <p:custDataLst>
                <p:tags r:id="rId34"/>
              </p:custDataLst>
            </p:nvPr>
          </p:nvSpPr>
          <p:spPr>
            <a:xfrm rot="16200000">
              <a:off x="363275" y="829591"/>
              <a:ext cx="42178" cy="42178"/>
            </a:xfrm>
            <a:custGeom>
              <a:avLst/>
              <a:gdLst>
                <a:gd name="connsiteX0" fmla="*/ 37011 w 42178"/>
                <a:gd name="connsiteY0" fmla="*/ 22460 h 42178"/>
                <a:gd name="connsiteX1" fmla="*/ 22460 w 42178"/>
                <a:gd name="connsiteY1" fmla="*/ 37011 h 42178"/>
                <a:gd name="connsiteX2" fmla="*/ 7908 w 42178"/>
                <a:gd name="connsiteY2" fmla="*/ 22460 h 42178"/>
                <a:gd name="connsiteX3" fmla="*/ 22460 w 42178"/>
                <a:gd name="connsiteY3" fmla="*/ 7908 h 42178"/>
                <a:gd name="connsiteX4" fmla="*/ 37011 w 42178"/>
                <a:gd name="connsiteY4" fmla="*/ 22460 h 42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8" h="42178">
                  <a:moveTo>
                    <a:pt x="37011" y="22460"/>
                  </a:moveTo>
                  <a:cubicBezTo>
                    <a:pt x="37011" y="30496"/>
                    <a:pt x="30496" y="37011"/>
                    <a:pt x="22460" y="37011"/>
                  </a:cubicBezTo>
                  <a:cubicBezTo>
                    <a:pt x="14423" y="37011"/>
                    <a:pt x="7908" y="30496"/>
                    <a:pt x="7908" y="22460"/>
                  </a:cubicBezTo>
                  <a:cubicBezTo>
                    <a:pt x="7908" y="14423"/>
                    <a:pt x="14423" y="7908"/>
                    <a:pt x="22460" y="7908"/>
                  </a:cubicBezTo>
                  <a:cubicBezTo>
                    <a:pt x="30496" y="7908"/>
                    <a:pt x="37011" y="14423"/>
                    <a:pt x="37011" y="22460"/>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47" name="PA-任意多边形 112"/>
            <p:cNvSpPr/>
            <p:nvPr>
              <p:custDataLst>
                <p:tags r:id="rId35"/>
              </p:custDataLst>
            </p:nvPr>
          </p:nvSpPr>
          <p:spPr>
            <a:xfrm rot="16200000">
              <a:off x="357687" y="707695"/>
              <a:ext cx="52723" cy="52723"/>
            </a:xfrm>
            <a:custGeom>
              <a:avLst/>
              <a:gdLst>
                <a:gd name="connsiteX0" fmla="*/ 48189 w 52722"/>
                <a:gd name="connsiteY0" fmla="*/ 28048 h 52722"/>
                <a:gd name="connsiteX1" fmla="*/ 28048 w 52722"/>
                <a:gd name="connsiteY1" fmla="*/ 48189 h 52722"/>
                <a:gd name="connsiteX2" fmla="*/ 7908 w 52722"/>
                <a:gd name="connsiteY2" fmla="*/ 28048 h 52722"/>
                <a:gd name="connsiteX3" fmla="*/ 28048 w 52722"/>
                <a:gd name="connsiteY3" fmla="*/ 7908 h 52722"/>
                <a:gd name="connsiteX4" fmla="*/ 48189 w 52722"/>
                <a:gd name="connsiteY4" fmla="*/ 28048 h 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22" h="52722">
                  <a:moveTo>
                    <a:pt x="48189" y="28048"/>
                  </a:moveTo>
                  <a:cubicBezTo>
                    <a:pt x="48189" y="39171"/>
                    <a:pt x="39172" y="48189"/>
                    <a:pt x="28048" y="48189"/>
                  </a:cubicBezTo>
                  <a:cubicBezTo>
                    <a:pt x="16925" y="48189"/>
                    <a:pt x="7908" y="39172"/>
                    <a:pt x="7908" y="28048"/>
                  </a:cubicBezTo>
                  <a:cubicBezTo>
                    <a:pt x="7908" y="16925"/>
                    <a:pt x="16925" y="7908"/>
                    <a:pt x="28048" y="7908"/>
                  </a:cubicBezTo>
                  <a:cubicBezTo>
                    <a:pt x="39172" y="7908"/>
                    <a:pt x="48189" y="16925"/>
                    <a:pt x="48189" y="28048"/>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48" name="PA-任意多边形 113"/>
            <p:cNvSpPr/>
            <p:nvPr>
              <p:custDataLst>
                <p:tags r:id="rId36"/>
              </p:custDataLst>
            </p:nvPr>
          </p:nvSpPr>
          <p:spPr>
            <a:xfrm rot="16200000">
              <a:off x="352520" y="585274"/>
              <a:ext cx="63267" cy="63267"/>
            </a:xfrm>
            <a:custGeom>
              <a:avLst/>
              <a:gdLst>
                <a:gd name="connsiteX0" fmla="*/ 33215 w 63267"/>
                <a:gd name="connsiteY0" fmla="*/ 58522 h 63267"/>
                <a:gd name="connsiteX1" fmla="*/ 58522 w 63267"/>
                <a:gd name="connsiteY1" fmla="*/ 33215 h 63267"/>
                <a:gd name="connsiteX2" fmla="*/ 33215 w 63267"/>
                <a:gd name="connsiteY2" fmla="*/ 7908 h 63267"/>
                <a:gd name="connsiteX3" fmla="*/ 7908 w 63267"/>
                <a:gd name="connsiteY3" fmla="*/ 33215 h 63267"/>
                <a:gd name="connsiteX4" fmla="*/ 33215 w 63267"/>
                <a:gd name="connsiteY4" fmla="*/ 58522 h 63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67" h="63267">
                  <a:moveTo>
                    <a:pt x="33215" y="58522"/>
                  </a:moveTo>
                  <a:cubicBezTo>
                    <a:pt x="47239" y="58522"/>
                    <a:pt x="58522" y="47240"/>
                    <a:pt x="58522" y="33215"/>
                  </a:cubicBezTo>
                  <a:cubicBezTo>
                    <a:pt x="58522" y="19191"/>
                    <a:pt x="47239" y="7908"/>
                    <a:pt x="33215" y="7908"/>
                  </a:cubicBezTo>
                  <a:cubicBezTo>
                    <a:pt x="19191" y="7908"/>
                    <a:pt x="7908" y="19191"/>
                    <a:pt x="7908" y="33215"/>
                  </a:cubicBezTo>
                  <a:cubicBezTo>
                    <a:pt x="7908" y="47240"/>
                    <a:pt x="19191" y="58522"/>
                    <a:pt x="33215" y="58522"/>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49" name="PA-任意多边形 114"/>
            <p:cNvSpPr/>
            <p:nvPr>
              <p:custDataLst>
                <p:tags r:id="rId37"/>
              </p:custDataLst>
            </p:nvPr>
          </p:nvSpPr>
          <p:spPr>
            <a:xfrm rot="16200000">
              <a:off x="347142" y="463273"/>
              <a:ext cx="73812" cy="73812"/>
            </a:xfrm>
            <a:custGeom>
              <a:avLst/>
              <a:gdLst>
                <a:gd name="connsiteX0" fmla="*/ 38698 w 73811"/>
                <a:gd name="connsiteY0" fmla="*/ 69488 h 73811"/>
                <a:gd name="connsiteX1" fmla="*/ 69488 w 73811"/>
                <a:gd name="connsiteY1" fmla="*/ 38698 h 73811"/>
                <a:gd name="connsiteX2" fmla="*/ 38698 w 73811"/>
                <a:gd name="connsiteY2" fmla="*/ 7908 h 73811"/>
                <a:gd name="connsiteX3" fmla="*/ 7908 w 73811"/>
                <a:gd name="connsiteY3" fmla="*/ 38698 h 73811"/>
                <a:gd name="connsiteX4" fmla="*/ 38698 w 73811"/>
                <a:gd name="connsiteY4" fmla="*/ 69488 h 73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11" h="73811">
                  <a:moveTo>
                    <a:pt x="38698" y="69488"/>
                  </a:moveTo>
                  <a:cubicBezTo>
                    <a:pt x="55675" y="69488"/>
                    <a:pt x="69488" y="55675"/>
                    <a:pt x="69488" y="38698"/>
                  </a:cubicBezTo>
                  <a:cubicBezTo>
                    <a:pt x="69488" y="21722"/>
                    <a:pt x="55675" y="7908"/>
                    <a:pt x="38698" y="7908"/>
                  </a:cubicBezTo>
                  <a:cubicBezTo>
                    <a:pt x="21722" y="7908"/>
                    <a:pt x="7908" y="21722"/>
                    <a:pt x="7908" y="38698"/>
                  </a:cubicBezTo>
                  <a:cubicBezTo>
                    <a:pt x="7908" y="55675"/>
                    <a:pt x="21722" y="69488"/>
                    <a:pt x="38698" y="69488"/>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50" name="PA-任意多边形 115"/>
            <p:cNvSpPr/>
            <p:nvPr>
              <p:custDataLst>
                <p:tags r:id="rId38"/>
              </p:custDataLst>
            </p:nvPr>
          </p:nvSpPr>
          <p:spPr>
            <a:xfrm rot="16200000">
              <a:off x="341448" y="341274"/>
              <a:ext cx="84356" cy="84356"/>
            </a:xfrm>
            <a:custGeom>
              <a:avLst/>
              <a:gdLst>
                <a:gd name="connsiteX0" fmla="*/ 80666 w 84356"/>
                <a:gd name="connsiteY0" fmla="*/ 44287 h 84356"/>
                <a:gd name="connsiteX1" fmla="*/ 44287 w 84356"/>
                <a:gd name="connsiteY1" fmla="*/ 80666 h 84356"/>
                <a:gd name="connsiteX2" fmla="*/ 7909 w 84356"/>
                <a:gd name="connsiteY2" fmla="*/ 44287 h 84356"/>
                <a:gd name="connsiteX3" fmla="*/ 44287 w 84356"/>
                <a:gd name="connsiteY3" fmla="*/ 7908 h 84356"/>
                <a:gd name="connsiteX4" fmla="*/ 80666 w 84356"/>
                <a:gd name="connsiteY4" fmla="*/ 44287 h 8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56" h="84356">
                  <a:moveTo>
                    <a:pt x="80666" y="44287"/>
                  </a:moveTo>
                  <a:cubicBezTo>
                    <a:pt x="80666" y="64378"/>
                    <a:pt x="64378" y="80666"/>
                    <a:pt x="44287" y="80666"/>
                  </a:cubicBezTo>
                  <a:cubicBezTo>
                    <a:pt x="24196" y="80666"/>
                    <a:pt x="7909" y="64378"/>
                    <a:pt x="7909" y="44287"/>
                  </a:cubicBezTo>
                  <a:cubicBezTo>
                    <a:pt x="7909" y="24196"/>
                    <a:pt x="24196" y="7908"/>
                    <a:pt x="44287" y="7908"/>
                  </a:cubicBezTo>
                  <a:cubicBezTo>
                    <a:pt x="64378" y="7908"/>
                    <a:pt x="80666" y="24196"/>
                    <a:pt x="80666" y="44287"/>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51" name="PA-任意多边形 116"/>
            <p:cNvSpPr/>
            <p:nvPr>
              <p:custDataLst>
                <p:tags r:id="rId39"/>
              </p:custDataLst>
            </p:nvPr>
          </p:nvSpPr>
          <p:spPr>
            <a:xfrm rot="16200000">
              <a:off x="337968" y="217269"/>
              <a:ext cx="94901" cy="94901"/>
            </a:xfrm>
            <a:custGeom>
              <a:avLst/>
              <a:gdLst>
                <a:gd name="connsiteX0" fmla="*/ 87625 w 94900"/>
                <a:gd name="connsiteY0" fmla="*/ 47767 h 94900"/>
                <a:gd name="connsiteX1" fmla="*/ 47767 w 94900"/>
                <a:gd name="connsiteY1" fmla="*/ 87625 h 94900"/>
                <a:gd name="connsiteX2" fmla="*/ 7908 w 94900"/>
                <a:gd name="connsiteY2" fmla="*/ 47767 h 94900"/>
                <a:gd name="connsiteX3" fmla="*/ 47767 w 94900"/>
                <a:gd name="connsiteY3" fmla="*/ 7908 h 94900"/>
                <a:gd name="connsiteX4" fmla="*/ 87625 w 94900"/>
                <a:gd name="connsiteY4" fmla="*/ 47767 h 94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900" h="94900">
                  <a:moveTo>
                    <a:pt x="87625" y="47767"/>
                  </a:moveTo>
                  <a:cubicBezTo>
                    <a:pt x="87625" y="69780"/>
                    <a:pt x="69780" y="87625"/>
                    <a:pt x="47767" y="87625"/>
                  </a:cubicBezTo>
                  <a:cubicBezTo>
                    <a:pt x="25754" y="87625"/>
                    <a:pt x="7908" y="69780"/>
                    <a:pt x="7908" y="47767"/>
                  </a:cubicBezTo>
                  <a:cubicBezTo>
                    <a:pt x="7908" y="25754"/>
                    <a:pt x="25754" y="7908"/>
                    <a:pt x="47767" y="7908"/>
                  </a:cubicBezTo>
                  <a:cubicBezTo>
                    <a:pt x="69780" y="7908"/>
                    <a:pt x="87625" y="25754"/>
                    <a:pt x="87625" y="47767"/>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52" name="PA-任意多边形 117"/>
            <p:cNvSpPr/>
            <p:nvPr>
              <p:custDataLst>
                <p:tags r:id="rId40"/>
              </p:custDataLst>
            </p:nvPr>
          </p:nvSpPr>
          <p:spPr>
            <a:xfrm rot="16200000">
              <a:off x="341132" y="107607"/>
              <a:ext cx="84356" cy="84356"/>
            </a:xfrm>
            <a:custGeom>
              <a:avLst/>
              <a:gdLst>
                <a:gd name="connsiteX0" fmla="*/ 81298 w 84356"/>
                <a:gd name="connsiteY0" fmla="*/ 44603 h 84356"/>
                <a:gd name="connsiteX1" fmla="*/ 44603 w 84356"/>
                <a:gd name="connsiteY1" fmla="*/ 81298 h 84356"/>
                <a:gd name="connsiteX2" fmla="*/ 7908 w 84356"/>
                <a:gd name="connsiteY2" fmla="*/ 44603 h 84356"/>
                <a:gd name="connsiteX3" fmla="*/ 44603 w 84356"/>
                <a:gd name="connsiteY3" fmla="*/ 7908 h 84356"/>
                <a:gd name="connsiteX4" fmla="*/ 81298 w 84356"/>
                <a:gd name="connsiteY4" fmla="*/ 44603 h 8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56" h="84356">
                  <a:moveTo>
                    <a:pt x="81298" y="44603"/>
                  </a:moveTo>
                  <a:cubicBezTo>
                    <a:pt x="81298" y="64869"/>
                    <a:pt x="64869" y="81298"/>
                    <a:pt x="44603" y="81298"/>
                  </a:cubicBezTo>
                  <a:cubicBezTo>
                    <a:pt x="24337" y="81298"/>
                    <a:pt x="7908" y="64869"/>
                    <a:pt x="7908" y="44603"/>
                  </a:cubicBezTo>
                  <a:cubicBezTo>
                    <a:pt x="7908" y="24337"/>
                    <a:pt x="24337" y="7908"/>
                    <a:pt x="44603" y="7908"/>
                  </a:cubicBezTo>
                  <a:cubicBezTo>
                    <a:pt x="64869" y="7908"/>
                    <a:pt x="81298" y="24337"/>
                    <a:pt x="81298" y="44603"/>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53" name="PA-任意多边形 118"/>
            <p:cNvSpPr/>
            <p:nvPr>
              <p:custDataLst>
                <p:tags r:id="rId41"/>
              </p:custDataLst>
            </p:nvPr>
          </p:nvSpPr>
          <p:spPr>
            <a:xfrm rot="16200000">
              <a:off x="346404" y="-4061"/>
              <a:ext cx="73812" cy="73812"/>
            </a:xfrm>
            <a:custGeom>
              <a:avLst/>
              <a:gdLst>
                <a:gd name="connsiteX0" fmla="*/ 70754 w 73811"/>
                <a:gd name="connsiteY0" fmla="*/ 39331 h 73811"/>
                <a:gd name="connsiteX1" fmla="*/ 39331 w 73811"/>
                <a:gd name="connsiteY1" fmla="*/ 70754 h 73811"/>
                <a:gd name="connsiteX2" fmla="*/ 7908 w 73811"/>
                <a:gd name="connsiteY2" fmla="*/ 39331 h 73811"/>
                <a:gd name="connsiteX3" fmla="*/ 39331 w 73811"/>
                <a:gd name="connsiteY3" fmla="*/ 7908 h 73811"/>
                <a:gd name="connsiteX4" fmla="*/ 70754 w 73811"/>
                <a:gd name="connsiteY4" fmla="*/ 39331 h 73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11" h="73811">
                  <a:moveTo>
                    <a:pt x="70754" y="39331"/>
                  </a:moveTo>
                  <a:cubicBezTo>
                    <a:pt x="70754" y="56685"/>
                    <a:pt x="56685" y="70754"/>
                    <a:pt x="39331" y="70754"/>
                  </a:cubicBezTo>
                  <a:cubicBezTo>
                    <a:pt x="21977" y="70754"/>
                    <a:pt x="7908" y="56685"/>
                    <a:pt x="7908" y="39331"/>
                  </a:cubicBezTo>
                  <a:cubicBezTo>
                    <a:pt x="7908" y="21977"/>
                    <a:pt x="21977" y="7908"/>
                    <a:pt x="39331" y="7908"/>
                  </a:cubicBezTo>
                  <a:cubicBezTo>
                    <a:pt x="56685" y="7908"/>
                    <a:pt x="70754" y="21977"/>
                    <a:pt x="70754" y="39331"/>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54" name="PA-任意多边形 125"/>
            <p:cNvSpPr/>
            <p:nvPr>
              <p:custDataLst>
                <p:tags r:id="rId42"/>
              </p:custDataLst>
            </p:nvPr>
          </p:nvSpPr>
          <p:spPr>
            <a:xfrm rot="16200000">
              <a:off x="493922" y="1140126"/>
              <a:ext cx="10545" cy="10545"/>
            </a:xfrm>
            <a:custGeom>
              <a:avLst/>
              <a:gdLst>
                <a:gd name="connsiteX0" fmla="*/ 9806 w 10544"/>
                <a:gd name="connsiteY0" fmla="*/ 8857 h 10544"/>
                <a:gd name="connsiteX1" fmla="*/ 8857 w 10544"/>
                <a:gd name="connsiteY1" fmla="*/ 9806 h 10544"/>
                <a:gd name="connsiteX2" fmla="*/ 7908 w 10544"/>
                <a:gd name="connsiteY2" fmla="*/ 8857 h 10544"/>
                <a:gd name="connsiteX3" fmla="*/ 8857 w 10544"/>
                <a:gd name="connsiteY3" fmla="*/ 7908 h 10544"/>
                <a:gd name="connsiteX4" fmla="*/ 9806 w 10544"/>
                <a:gd name="connsiteY4" fmla="*/ 8857 h 1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4" h="10544">
                  <a:moveTo>
                    <a:pt x="9806" y="8857"/>
                  </a:moveTo>
                  <a:cubicBezTo>
                    <a:pt x="9806" y="9382"/>
                    <a:pt x="9382" y="9806"/>
                    <a:pt x="8857" y="9806"/>
                  </a:cubicBezTo>
                  <a:cubicBezTo>
                    <a:pt x="8333" y="9806"/>
                    <a:pt x="7908" y="9382"/>
                    <a:pt x="7908" y="8857"/>
                  </a:cubicBezTo>
                  <a:cubicBezTo>
                    <a:pt x="7908" y="8333"/>
                    <a:pt x="8333" y="7908"/>
                    <a:pt x="8857" y="7908"/>
                  </a:cubicBezTo>
                  <a:cubicBezTo>
                    <a:pt x="9382" y="7908"/>
                    <a:pt x="9806" y="8333"/>
                    <a:pt x="9806" y="8857"/>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55" name="PA-任意多边形 126"/>
            <p:cNvSpPr/>
            <p:nvPr>
              <p:custDataLst>
                <p:tags r:id="rId43"/>
              </p:custDataLst>
            </p:nvPr>
          </p:nvSpPr>
          <p:spPr>
            <a:xfrm rot="16200000">
              <a:off x="489071" y="1017389"/>
              <a:ext cx="21089" cy="21089"/>
            </a:xfrm>
            <a:custGeom>
              <a:avLst/>
              <a:gdLst>
                <a:gd name="connsiteX0" fmla="*/ 19507 w 21089"/>
                <a:gd name="connsiteY0" fmla="*/ 13708 h 21089"/>
                <a:gd name="connsiteX1" fmla="*/ 13708 w 21089"/>
                <a:gd name="connsiteY1" fmla="*/ 19507 h 21089"/>
                <a:gd name="connsiteX2" fmla="*/ 7908 w 21089"/>
                <a:gd name="connsiteY2" fmla="*/ 13708 h 21089"/>
                <a:gd name="connsiteX3" fmla="*/ 13708 w 21089"/>
                <a:gd name="connsiteY3" fmla="*/ 7908 h 21089"/>
                <a:gd name="connsiteX4" fmla="*/ 19507 w 21089"/>
                <a:gd name="connsiteY4" fmla="*/ 13708 h 21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9" h="21089">
                  <a:moveTo>
                    <a:pt x="19507" y="13708"/>
                  </a:moveTo>
                  <a:cubicBezTo>
                    <a:pt x="19507" y="16911"/>
                    <a:pt x="16911" y="19507"/>
                    <a:pt x="13708" y="19507"/>
                  </a:cubicBezTo>
                  <a:cubicBezTo>
                    <a:pt x="10505" y="19507"/>
                    <a:pt x="7908" y="16911"/>
                    <a:pt x="7908" y="13708"/>
                  </a:cubicBezTo>
                  <a:cubicBezTo>
                    <a:pt x="7908" y="10505"/>
                    <a:pt x="10505" y="7908"/>
                    <a:pt x="13708" y="7908"/>
                  </a:cubicBezTo>
                  <a:cubicBezTo>
                    <a:pt x="16911" y="7908"/>
                    <a:pt x="19507" y="10505"/>
                    <a:pt x="19507" y="13708"/>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56" name="PA-任意多边形 127"/>
            <p:cNvSpPr/>
            <p:nvPr>
              <p:custDataLst>
                <p:tags r:id="rId44"/>
              </p:custDataLst>
            </p:nvPr>
          </p:nvSpPr>
          <p:spPr>
            <a:xfrm rot="16200000">
              <a:off x="483483" y="895493"/>
              <a:ext cx="31634" cy="31634"/>
            </a:xfrm>
            <a:custGeom>
              <a:avLst/>
              <a:gdLst>
                <a:gd name="connsiteX0" fmla="*/ 30685 w 31633"/>
                <a:gd name="connsiteY0" fmla="*/ 19296 h 31633"/>
                <a:gd name="connsiteX1" fmla="*/ 19296 w 31633"/>
                <a:gd name="connsiteY1" fmla="*/ 30685 h 31633"/>
                <a:gd name="connsiteX2" fmla="*/ 7908 w 31633"/>
                <a:gd name="connsiteY2" fmla="*/ 19296 h 31633"/>
                <a:gd name="connsiteX3" fmla="*/ 19296 w 31633"/>
                <a:gd name="connsiteY3" fmla="*/ 7908 h 31633"/>
                <a:gd name="connsiteX4" fmla="*/ 30685 w 31633"/>
                <a:gd name="connsiteY4" fmla="*/ 19296 h 31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3" h="31633">
                  <a:moveTo>
                    <a:pt x="30685" y="19296"/>
                  </a:moveTo>
                  <a:cubicBezTo>
                    <a:pt x="30685" y="25586"/>
                    <a:pt x="25586" y="30685"/>
                    <a:pt x="19296" y="30685"/>
                  </a:cubicBezTo>
                  <a:cubicBezTo>
                    <a:pt x="13007" y="30685"/>
                    <a:pt x="7908" y="25586"/>
                    <a:pt x="7908" y="19296"/>
                  </a:cubicBezTo>
                  <a:cubicBezTo>
                    <a:pt x="7908" y="13007"/>
                    <a:pt x="13007" y="7908"/>
                    <a:pt x="19296" y="7908"/>
                  </a:cubicBezTo>
                  <a:cubicBezTo>
                    <a:pt x="25586" y="7908"/>
                    <a:pt x="30685" y="13007"/>
                    <a:pt x="30685" y="19296"/>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57" name="PA-任意多边形 128"/>
            <p:cNvSpPr/>
            <p:nvPr>
              <p:custDataLst>
                <p:tags r:id="rId45"/>
              </p:custDataLst>
            </p:nvPr>
          </p:nvSpPr>
          <p:spPr>
            <a:xfrm rot="16200000">
              <a:off x="478316" y="773072"/>
              <a:ext cx="42178" cy="42178"/>
            </a:xfrm>
            <a:custGeom>
              <a:avLst/>
              <a:gdLst>
                <a:gd name="connsiteX0" fmla="*/ 41018 w 42178"/>
                <a:gd name="connsiteY0" fmla="*/ 24463 h 42178"/>
                <a:gd name="connsiteX1" fmla="*/ 24463 w 42178"/>
                <a:gd name="connsiteY1" fmla="*/ 41018 h 42178"/>
                <a:gd name="connsiteX2" fmla="*/ 7908 w 42178"/>
                <a:gd name="connsiteY2" fmla="*/ 24463 h 42178"/>
                <a:gd name="connsiteX3" fmla="*/ 24463 w 42178"/>
                <a:gd name="connsiteY3" fmla="*/ 7908 h 42178"/>
                <a:gd name="connsiteX4" fmla="*/ 41018 w 42178"/>
                <a:gd name="connsiteY4" fmla="*/ 24463 h 42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8" h="42178">
                  <a:moveTo>
                    <a:pt x="41018" y="24463"/>
                  </a:moveTo>
                  <a:cubicBezTo>
                    <a:pt x="41018" y="33606"/>
                    <a:pt x="33606" y="41018"/>
                    <a:pt x="24463" y="41018"/>
                  </a:cubicBezTo>
                  <a:cubicBezTo>
                    <a:pt x="15320" y="41018"/>
                    <a:pt x="7908" y="33606"/>
                    <a:pt x="7908" y="24463"/>
                  </a:cubicBezTo>
                  <a:cubicBezTo>
                    <a:pt x="7908" y="15320"/>
                    <a:pt x="15320" y="7908"/>
                    <a:pt x="24463" y="7908"/>
                  </a:cubicBezTo>
                  <a:cubicBezTo>
                    <a:pt x="33606" y="7908"/>
                    <a:pt x="41018" y="15320"/>
                    <a:pt x="41018" y="24463"/>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58" name="PA-任意多边形 129"/>
            <p:cNvSpPr/>
            <p:nvPr>
              <p:custDataLst>
                <p:tags r:id="rId46"/>
              </p:custDataLst>
            </p:nvPr>
          </p:nvSpPr>
          <p:spPr>
            <a:xfrm rot="16200000">
              <a:off x="472833" y="651071"/>
              <a:ext cx="52723" cy="52723"/>
            </a:xfrm>
            <a:custGeom>
              <a:avLst/>
              <a:gdLst>
                <a:gd name="connsiteX0" fmla="*/ 51985 w 52722"/>
                <a:gd name="connsiteY0" fmla="*/ 29946 h 52722"/>
                <a:gd name="connsiteX1" fmla="*/ 29946 w 52722"/>
                <a:gd name="connsiteY1" fmla="*/ 51984 h 52722"/>
                <a:gd name="connsiteX2" fmla="*/ 7908 w 52722"/>
                <a:gd name="connsiteY2" fmla="*/ 29946 h 52722"/>
                <a:gd name="connsiteX3" fmla="*/ 29946 w 52722"/>
                <a:gd name="connsiteY3" fmla="*/ 7908 h 52722"/>
                <a:gd name="connsiteX4" fmla="*/ 51985 w 52722"/>
                <a:gd name="connsiteY4" fmla="*/ 29946 h 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22" h="52722">
                  <a:moveTo>
                    <a:pt x="51985" y="29946"/>
                  </a:moveTo>
                  <a:cubicBezTo>
                    <a:pt x="51985" y="42118"/>
                    <a:pt x="42118" y="51984"/>
                    <a:pt x="29946" y="51984"/>
                  </a:cubicBezTo>
                  <a:cubicBezTo>
                    <a:pt x="17775" y="51984"/>
                    <a:pt x="7908" y="42118"/>
                    <a:pt x="7908" y="29946"/>
                  </a:cubicBezTo>
                  <a:cubicBezTo>
                    <a:pt x="7908" y="17775"/>
                    <a:pt x="17775" y="7908"/>
                    <a:pt x="29946" y="7908"/>
                  </a:cubicBezTo>
                  <a:cubicBezTo>
                    <a:pt x="42118" y="7908"/>
                    <a:pt x="51985" y="17775"/>
                    <a:pt x="51985" y="29946"/>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59" name="PA-任意多边形 130"/>
            <p:cNvSpPr/>
            <p:nvPr>
              <p:custDataLst>
                <p:tags r:id="rId47"/>
              </p:custDataLst>
            </p:nvPr>
          </p:nvSpPr>
          <p:spPr>
            <a:xfrm rot="16200000">
              <a:off x="467666" y="528650"/>
              <a:ext cx="63267" cy="63267"/>
            </a:xfrm>
            <a:custGeom>
              <a:avLst/>
              <a:gdLst>
                <a:gd name="connsiteX0" fmla="*/ 35113 w 63267"/>
                <a:gd name="connsiteY0" fmla="*/ 62318 h 63267"/>
                <a:gd name="connsiteX1" fmla="*/ 62318 w 63267"/>
                <a:gd name="connsiteY1" fmla="*/ 35113 h 63267"/>
                <a:gd name="connsiteX2" fmla="*/ 35113 w 63267"/>
                <a:gd name="connsiteY2" fmla="*/ 7908 h 63267"/>
                <a:gd name="connsiteX3" fmla="*/ 7908 w 63267"/>
                <a:gd name="connsiteY3" fmla="*/ 35113 h 63267"/>
                <a:gd name="connsiteX4" fmla="*/ 35113 w 63267"/>
                <a:gd name="connsiteY4" fmla="*/ 62318 h 63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67" h="63267">
                  <a:moveTo>
                    <a:pt x="35113" y="62318"/>
                  </a:moveTo>
                  <a:cubicBezTo>
                    <a:pt x="50192" y="62318"/>
                    <a:pt x="62318" y="50087"/>
                    <a:pt x="62318" y="35113"/>
                  </a:cubicBezTo>
                  <a:cubicBezTo>
                    <a:pt x="62318" y="20140"/>
                    <a:pt x="50087" y="7908"/>
                    <a:pt x="35113" y="7908"/>
                  </a:cubicBezTo>
                  <a:cubicBezTo>
                    <a:pt x="20140" y="7908"/>
                    <a:pt x="7908" y="20140"/>
                    <a:pt x="7908" y="35113"/>
                  </a:cubicBezTo>
                  <a:cubicBezTo>
                    <a:pt x="7908" y="50087"/>
                    <a:pt x="20035" y="62318"/>
                    <a:pt x="35113" y="62318"/>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60" name="PA-任意多边形 131"/>
            <p:cNvSpPr/>
            <p:nvPr>
              <p:custDataLst>
                <p:tags r:id="rId48"/>
              </p:custDataLst>
            </p:nvPr>
          </p:nvSpPr>
          <p:spPr>
            <a:xfrm rot="16200000">
              <a:off x="462605" y="406122"/>
              <a:ext cx="73812" cy="73812"/>
            </a:xfrm>
            <a:custGeom>
              <a:avLst/>
              <a:gdLst>
                <a:gd name="connsiteX0" fmla="*/ 40069 w 73811"/>
                <a:gd name="connsiteY0" fmla="*/ 72230 h 73811"/>
                <a:gd name="connsiteX1" fmla="*/ 72230 w 73811"/>
                <a:gd name="connsiteY1" fmla="*/ 40069 h 73811"/>
                <a:gd name="connsiteX2" fmla="*/ 40069 w 73811"/>
                <a:gd name="connsiteY2" fmla="*/ 7908 h 73811"/>
                <a:gd name="connsiteX3" fmla="*/ 7908 w 73811"/>
                <a:gd name="connsiteY3" fmla="*/ 40069 h 73811"/>
                <a:gd name="connsiteX4" fmla="*/ 40069 w 73811"/>
                <a:gd name="connsiteY4" fmla="*/ 72230 h 73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11" h="73811">
                  <a:moveTo>
                    <a:pt x="40069" y="72230"/>
                  </a:moveTo>
                  <a:cubicBezTo>
                    <a:pt x="57784" y="72230"/>
                    <a:pt x="72230" y="57889"/>
                    <a:pt x="72230" y="40069"/>
                  </a:cubicBezTo>
                  <a:cubicBezTo>
                    <a:pt x="72230" y="22354"/>
                    <a:pt x="57889" y="7908"/>
                    <a:pt x="40069" y="7908"/>
                  </a:cubicBezTo>
                  <a:cubicBezTo>
                    <a:pt x="22354" y="7908"/>
                    <a:pt x="7908" y="22249"/>
                    <a:pt x="7908" y="40069"/>
                  </a:cubicBezTo>
                  <a:cubicBezTo>
                    <a:pt x="8014" y="57889"/>
                    <a:pt x="22354" y="72230"/>
                    <a:pt x="40069" y="72230"/>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61" name="PA-任意多边形 132"/>
            <p:cNvSpPr/>
            <p:nvPr>
              <p:custDataLst>
                <p:tags r:id="rId49"/>
              </p:custDataLst>
            </p:nvPr>
          </p:nvSpPr>
          <p:spPr>
            <a:xfrm rot="16200000">
              <a:off x="458703" y="282435"/>
              <a:ext cx="84356" cy="84356"/>
            </a:xfrm>
            <a:custGeom>
              <a:avLst/>
              <a:gdLst>
                <a:gd name="connsiteX0" fmla="*/ 43971 w 84356"/>
                <a:gd name="connsiteY0" fmla="*/ 80033 h 84356"/>
                <a:gd name="connsiteX1" fmla="*/ 80033 w 84356"/>
                <a:gd name="connsiteY1" fmla="*/ 43971 h 84356"/>
                <a:gd name="connsiteX2" fmla="*/ 43971 w 84356"/>
                <a:gd name="connsiteY2" fmla="*/ 7908 h 84356"/>
                <a:gd name="connsiteX3" fmla="*/ 7908 w 84356"/>
                <a:gd name="connsiteY3" fmla="*/ 43971 h 84356"/>
                <a:gd name="connsiteX4" fmla="*/ 43971 w 84356"/>
                <a:gd name="connsiteY4" fmla="*/ 80033 h 8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56" h="84356">
                  <a:moveTo>
                    <a:pt x="43971" y="80033"/>
                  </a:moveTo>
                  <a:cubicBezTo>
                    <a:pt x="63900" y="80033"/>
                    <a:pt x="80033" y="63900"/>
                    <a:pt x="80033" y="43971"/>
                  </a:cubicBezTo>
                  <a:cubicBezTo>
                    <a:pt x="80033" y="24042"/>
                    <a:pt x="63900" y="7908"/>
                    <a:pt x="43971" y="7908"/>
                  </a:cubicBezTo>
                  <a:cubicBezTo>
                    <a:pt x="24042" y="7908"/>
                    <a:pt x="7908" y="24042"/>
                    <a:pt x="7908" y="43971"/>
                  </a:cubicBezTo>
                  <a:cubicBezTo>
                    <a:pt x="7908" y="63900"/>
                    <a:pt x="24042" y="80033"/>
                    <a:pt x="43971" y="80033"/>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62" name="PA-任意多边形 133"/>
            <p:cNvSpPr/>
            <p:nvPr>
              <p:custDataLst>
                <p:tags r:id="rId50"/>
              </p:custDataLst>
            </p:nvPr>
          </p:nvSpPr>
          <p:spPr>
            <a:xfrm rot="16200000">
              <a:off x="458492" y="165813"/>
              <a:ext cx="84356" cy="84356"/>
            </a:xfrm>
            <a:custGeom>
              <a:avLst/>
              <a:gdLst>
                <a:gd name="connsiteX0" fmla="*/ 80666 w 84356"/>
                <a:gd name="connsiteY0" fmla="*/ 44287 h 84356"/>
                <a:gd name="connsiteX1" fmla="*/ 44287 w 84356"/>
                <a:gd name="connsiteY1" fmla="*/ 80666 h 84356"/>
                <a:gd name="connsiteX2" fmla="*/ 7908 w 84356"/>
                <a:gd name="connsiteY2" fmla="*/ 44287 h 84356"/>
                <a:gd name="connsiteX3" fmla="*/ 44287 w 84356"/>
                <a:gd name="connsiteY3" fmla="*/ 7908 h 84356"/>
                <a:gd name="connsiteX4" fmla="*/ 80666 w 84356"/>
                <a:gd name="connsiteY4" fmla="*/ 44287 h 8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56" h="84356">
                  <a:moveTo>
                    <a:pt x="80666" y="44287"/>
                  </a:moveTo>
                  <a:cubicBezTo>
                    <a:pt x="80666" y="64378"/>
                    <a:pt x="64378" y="80666"/>
                    <a:pt x="44287" y="80666"/>
                  </a:cubicBezTo>
                  <a:cubicBezTo>
                    <a:pt x="24196" y="80666"/>
                    <a:pt x="7908" y="64378"/>
                    <a:pt x="7908" y="44287"/>
                  </a:cubicBezTo>
                  <a:cubicBezTo>
                    <a:pt x="7908" y="24196"/>
                    <a:pt x="24196" y="7908"/>
                    <a:pt x="44287" y="7908"/>
                  </a:cubicBezTo>
                  <a:cubicBezTo>
                    <a:pt x="64378" y="7908"/>
                    <a:pt x="80666" y="24196"/>
                    <a:pt x="80666" y="44287"/>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63" name="PA-任意多边形 134"/>
            <p:cNvSpPr/>
            <p:nvPr>
              <p:custDataLst>
                <p:tags r:id="rId51"/>
              </p:custDataLst>
            </p:nvPr>
          </p:nvSpPr>
          <p:spPr>
            <a:xfrm rot="16200000">
              <a:off x="462394" y="55411"/>
              <a:ext cx="73812" cy="73812"/>
            </a:xfrm>
            <a:custGeom>
              <a:avLst/>
              <a:gdLst>
                <a:gd name="connsiteX0" fmla="*/ 72863 w 73811"/>
                <a:gd name="connsiteY0" fmla="*/ 40386 h 73811"/>
                <a:gd name="connsiteX1" fmla="*/ 40386 w 73811"/>
                <a:gd name="connsiteY1" fmla="*/ 72863 h 73811"/>
                <a:gd name="connsiteX2" fmla="*/ 7908 w 73811"/>
                <a:gd name="connsiteY2" fmla="*/ 40386 h 73811"/>
                <a:gd name="connsiteX3" fmla="*/ 40386 w 73811"/>
                <a:gd name="connsiteY3" fmla="*/ 7908 h 73811"/>
                <a:gd name="connsiteX4" fmla="*/ 72863 w 73811"/>
                <a:gd name="connsiteY4" fmla="*/ 40386 h 73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11" h="73811">
                  <a:moveTo>
                    <a:pt x="72863" y="40386"/>
                  </a:moveTo>
                  <a:cubicBezTo>
                    <a:pt x="72863" y="58322"/>
                    <a:pt x="58322" y="72863"/>
                    <a:pt x="40386" y="72863"/>
                  </a:cubicBezTo>
                  <a:cubicBezTo>
                    <a:pt x="22449" y="72863"/>
                    <a:pt x="7908" y="58322"/>
                    <a:pt x="7908" y="40386"/>
                  </a:cubicBezTo>
                  <a:cubicBezTo>
                    <a:pt x="7908" y="22449"/>
                    <a:pt x="22449" y="7908"/>
                    <a:pt x="40386" y="7908"/>
                  </a:cubicBezTo>
                  <a:cubicBezTo>
                    <a:pt x="58322" y="7908"/>
                    <a:pt x="72863" y="22449"/>
                    <a:pt x="72863" y="40386"/>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64" name="PA-任意多边形 141"/>
            <p:cNvSpPr/>
            <p:nvPr>
              <p:custDataLst>
                <p:tags r:id="rId52"/>
              </p:custDataLst>
            </p:nvPr>
          </p:nvSpPr>
          <p:spPr>
            <a:xfrm rot="16200000">
              <a:off x="609490" y="1082975"/>
              <a:ext cx="10545" cy="10545"/>
            </a:xfrm>
            <a:custGeom>
              <a:avLst/>
              <a:gdLst>
                <a:gd name="connsiteX0" fmla="*/ 10228 w 10544"/>
                <a:gd name="connsiteY0" fmla="*/ 12548 h 10544"/>
                <a:gd name="connsiteX1" fmla="*/ 12548 w 10544"/>
                <a:gd name="connsiteY1" fmla="*/ 10228 h 10544"/>
                <a:gd name="connsiteX2" fmla="*/ 10228 w 10544"/>
                <a:gd name="connsiteY2" fmla="*/ 7908 h 10544"/>
                <a:gd name="connsiteX3" fmla="*/ 7908 w 10544"/>
                <a:gd name="connsiteY3" fmla="*/ 10228 h 10544"/>
                <a:gd name="connsiteX4" fmla="*/ 10228 w 10544"/>
                <a:gd name="connsiteY4" fmla="*/ 12548 h 1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4" h="10544">
                  <a:moveTo>
                    <a:pt x="10228" y="12548"/>
                  </a:moveTo>
                  <a:cubicBezTo>
                    <a:pt x="11494" y="12548"/>
                    <a:pt x="12548" y="11493"/>
                    <a:pt x="12548" y="10228"/>
                  </a:cubicBezTo>
                  <a:cubicBezTo>
                    <a:pt x="12548" y="8963"/>
                    <a:pt x="11494" y="7908"/>
                    <a:pt x="10228" y="7908"/>
                  </a:cubicBezTo>
                  <a:cubicBezTo>
                    <a:pt x="8963" y="7908"/>
                    <a:pt x="7908" y="8963"/>
                    <a:pt x="7908" y="10228"/>
                  </a:cubicBezTo>
                  <a:cubicBezTo>
                    <a:pt x="7908" y="11493"/>
                    <a:pt x="8963" y="12548"/>
                    <a:pt x="10228" y="12548"/>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65" name="PA-任意多边形 142"/>
            <p:cNvSpPr/>
            <p:nvPr>
              <p:custDataLst>
                <p:tags r:id="rId53"/>
              </p:custDataLst>
            </p:nvPr>
          </p:nvSpPr>
          <p:spPr>
            <a:xfrm rot="16200000">
              <a:off x="604323" y="960659"/>
              <a:ext cx="21089" cy="21089"/>
            </a:xfrm>
            <a:custGeom>
              <a:avLst/>
              <a:gdLst>
                <a:gd name="connsiteX0" fmla="*/ 15395 w 21089"/>
                <a:gd name="connsiteY0" fmla="*/ 22882 h 21089"/>
                <a:gd name="connsiteX1" fmla="*/ 22882 w 21089"/>
                <a:gd name="connsiteY1" fmla="*/ 15395 h 21089"/>
                <a:gd name="connsiteX2" fmla="*/ 15395 w 21089"/>
                <a:gd name="connsiteY2" fmla="*/ 7908 h 21089"/>
                <a:gd name="connsiteX3" fmla="*/ 7908 w 21089"/>
                <a:gd name="connsiteY3" fmla="*/ 15395 h 21089"/>
                <a:gd name="connsiteX4" fmla="*/ 15395 w 21089"/>
                <a:gd name="connsiteY4" fmla="*/ 22882 h 21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9" h="21089">
                  <a:moveTo>
                    <a:pt x="15395" y="22882"/>
                  </a:moveTo>
                  <a:cubicBezTo>
                    <a:pt x="19507" y="22882"/>
                    <a:pt x="22882" y="19507"/>
                    <a:pt x="22882" y="15395"/>
                  </a:cubicBezTo>
                  <a:cubicBezTo>
                    <a:pt x="22882" y="11283"/>
                    <a:pt x="19507" y="7908"/>
                    <a:pt x="15395" y="7908"/>
                  </a:cubicBezTo>
                  <a:cubicBezTo>
                    <a:pt x="11283" y="7908"/>
                    <a:pt x="7908" y="11283"/>
                    <a:pt x="7908" y="15395"/>
                  </a:cubicBezTo>
                  <a:cubicBezTo>
                    <a:pt x="8014" y="19507"/>
                    <a:pt x="11283" y="22882"/>
                    <a:pt x="15395" y="22882"/>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66" name="PA-任意多边形 143"/>
            <p:cNvSpPr/>
            <p:nvPr>
              <p:custDataLst>
                <p:tags r:id="rId54"/>
              </p:custDataLst>
            </p:nvPr>
          </p:nvSpPr>
          <p:spPr>
            <a:xfrm rot="16200000">
              <a:off x="599473" y="837920"/>
              <a:ext cx="31634" cy="31634"/>
            </a:xfrm>
            <a:custGeom>
              <a:avLst/>
              <a:gdLst>
                <a:gd name="connsiteX0" fmla="*/ 32583 w 31633"/>
                <a:gd name="connsiteY0" fmla="*/ 20246 h 31633"/>
                <a:gd name="connsiteX1" fmla="*/ 20245 w 31633"/>
                <a:gd name="connsiteY1" fmla="*/ 32583 h 31633"/>
                <a:gd name="connsiteX2" fmla="*/ 7908 w 31633"/>
                <a:gd name="connsiteY2" fmla="*/ 20246 h 31633"/>
                <a:gd name="connsiteX3" fmla="*/ 20245 w 31633"/>
                <a:gd name="connsiteY3" fmla="*/ 7908 h 31633"/>
                <a:gd name="connsiteX4" fmla="*/ 32583 w 31633"/>
                <a:gd name="connsiteY4" fmla="*/ 20246 h 31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3" h="31633">
                  <a:moveTo>
                    <a:pt x="32583" y="20246"/>
                  </a:moveTo>
                  <a:cubicBezTo>
                    <a:pt x="32583" y="27059"/>
                    <a:pt x="27059" y="32583"/>
                    <a:pt x="20245" y="32583"/>
                  </a:cubicBezTo>
                  <a:cubicBezTo>
                    <a:pt x="13432" y="32583"/>
                    <a:pt x="7908" y="27059"/>
                    <a:pt x="7908" y="20246"/>
                  </a:cubicBezTo>
                  <a:cubicBezTo>
                    <a:pt x="7908" y="13432"/>
                    <a:pt x="13432" y="7908"/>
                    <a:pt x="20245" y="7908"/>
                  </a:cubicBezTo>
                  <a:cubicBezTo>
                    <a:pt x="27059" y="7908"/>
                    <a:pt x="32583" y="13432"/>
                    <a:pt x="32583" y="20246"/>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67" name="PA-任意多边形 144"/>
            <p:cNvSpPr/>
            <p:nvPr>
              <p:custDataLst>
                <p:tags r:id="rId55"/>
              </p:custDataLst>
            </p:nvPr>
          </p:nvSpPr>
          <p:spPr>
            <a:xfrm rot="16200000">
              <a:off x="594411" y="715604"/>
              <a:ext cx="42178" cy="42178"/>
            </a:xfrm>
            <a:custGeom>
              <a:avLst/>
              <a:gdLst>
                <a:gd name="connsiteX0" fmla="*/ 25412 w 42178"/>
                <a:gd name="connsiteY0" fmla="*/ 42916 h 42178"/>
                <a:gd name="connsiteX1" fmla="*/ 42916 w 42178"/>
                <a:gd name="connsiteY1" fmla="*/ 25412 h 42178"/>
                <a:gd name="connsiteX2" fmla="*/ 25412 w 42178"/>
                <a:gd name="connsiteY2" fmla="*/ 7908 h 42178"/>
                <a:gd name="connsiteX3" fmla="*/ 7908 w 42178"/>
                <a:gd name="connsiteY3" fmla="*/ 25412 h 42178"/>
                <a:gd name="connsiteX4" fmla="*/ 25412 w 42178"/>
                <a:gd name="connsiteY4" fmla="*/ 42916 h 42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8" h="42178">
                  <a:moveTo>
                    <a:pt x="25412" y="42916"/>
                  </a:moveTo>
                  <a:cubicBezTo>
                    <a:pt x="35113" y="42916"/>
                    <a:pt x="42916" y="35113"/>
                    <a:pt x="42916" y="25412"/>
                  </a:cubicBezTo>
                  <a:cubicBezTo>
                    <a:pt x="42916" y="15711"/>
                    <a:pt x="35113" y="7908"/>
                    <a:pt x="25412" y="7908"/>
                  </a:cubicBezTo>
                  <a:cubicBezTo>
                    <a:pt x="15711" y="7908"/>
                    <a:pt x="7908" y="15711"/>
                    <a:pt x="7908" y="25412"/>
                  </a:cubicBezTo>
                  <a:cubicBezTo>
                    <a:pt x="7908" y="35008"/>
                    <a:pt x="15817" y="42916"/>
                    <a:pt x="25412" y="42916"/>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68" name="PA-任意多边形 145"/>
            <p:cNvSpPr/>
            <p:nvPr>
              <p:custDataLst>
                <p:tags r:id="rId56"/>
              </p:custDataLst>
            </p:nvPr>
          </p:nvSpPr>
          <p:spPr>
            <a:xfrm rot="16200000">
              <a:off x="589561" y="592865"/>
              <a:ext cx="52723" cy="52723"/>
            </a:xfrm>
            <a:custGeom>
              <a:avLst/>
              <a:gdLst>
                <a:gd name="connsiteX0" fmla="*/ 30263 w 52722"/>
                <a:gd name="connsiteY0" fmla="*/ 52617 h 52722"/>
                <a:gd name="connsiteX1" fmla="*/ 52617 w 52722"/>
                <a:gd name="connsiteY1" fmla="*/ 30263 h 52722"/>
                <a:gd name="connsiteX2" fmla="*/ 30263 w 52722"/>
                <a:gd name="connsiteY2" fmla="*/ 7908 h 52722"/>
                <a:gd name="connsiteX3" fmla="*/ 7908 w 52722"/>
                <a:gd name="connsiteY3" fmla="*/ 30263 h 52722"/>
                <a:gd name="connsiteX4" fmla="*/ 30263 w 52722"/>
                <a:gd name="connsiteY4" fmla="*/ 52617 h 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22" h="52722">
                  <a:moveTo>
                    <a:pt x="30263" y="52617"/>
                  </a:moveTo>
                  <a:cubicBezTo>
                    <a:pt x="42600" y="52617"/>
                    <a:pt x="52617" y="42600"/>
                    <a:pt x="52617" y="30263"/>
                  </a:cubicBezTo>
                  <a:cubicBezTo>
                    <a:pt x="52617" y="17926"/>
                    <a:pt x="42600" y="7908"/>
                    <a:pt x="30263" y="7908"/>
                  </a:cubicBezTo>
                  <a:cubicBezTo>
                    <a:pt x="17926" y="7908"/>
                    <a:pt x="7908" y="17926"/>
                    <a:pt x="7908" y="30263"/>
                  </a:cubicBezTo>
                  <a:cubicBezTo>
                    <a:pt x="7908" y="42600"/>
                    <a:pt x="17926" y="52617"/>
                    <a:pt x="30263" y="52617"/>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69" name="PA-任意多边形 146"/>
            <p:cNvSpPr/>
            <p:nvPr>
              <p:custDataLst>
                <p:tags r:id="rId57"/>
              </p:custDataLst>
            </p:nvPr>
          </p:nvSpPr>
          <p:spPr>
            <a:xfrm rot="16200000">
              <a:off x="585343" y="469600"/>
              <a:ext cx="63267" cy="63267"/>
            </a:xfrm>
            <a:custGeom>
              <a:avLst/>
              <a:gdLst>
                <a:gd name="connsiteX0" fmla="*/ 34481 w 63267"/>
                <a:gd name="connsiteY0" fmla="*/ 61053 h 63267"/>
                <a:gd name="connsiteX1" fmla="*/ 61053 w 63267"/>
                <a:gd name="connsiteY1" fmla="*/ 34481 h 63267"/>
                <a:gd name="connsiteX2" fmla="*/ 34481 w 63267"/>
                <a:gd name="connsiteY2" fmla="*/ 7908 h 63267"/>
                <a:gd name="connsiteX3" fmla="*/ 7908 w 63267"/>
                <a:gd name="connsiteY3" fmla="*/ 34481 h 63267"/>
                <a:gd name="connsiteX4" fmla="*/ 34481 w 63267"/>
                <a:gd name="connsiteY4" fmla="*/ 61053 h 63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67" h="63267">
                  <a:moveTo>
                    <a:pt x="34481" y="61053"/>
                  </a:moveTo>
                  <a:cubicBezTo>
                    <a:pt x="49138" y="61053"/>
                    <a:pt x="61053" y="49137"/>
                    <a:pt x="61053" y="34481"/>
                  </a:cubicBezTo>
                  <a:cubicBezTo>
                    <a:pt x="61053" y="19824"/>
                    <a:pt x="49138" y="7908"/>
                    <a:pt x="34481" y="7908"/>
                  </a:cubicBezTo>
                  <a:cubicBezTo>
                    <a:pt x="19824" y="7908"/>
                    <a:pt x="7908" y="19824"/>
                    <a:pt x="7908" y="34481"/>
                  </a:cubicBezTo>
                  <a:cubicBezTo>
                    <a:pt x="7908" y="49137"/>
                    <a:pt x="19824" y="61053"/>
                    <a:pt x="34481" y="61053"/>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70" name="PA-任意多边形 147"/>
            <p:cNvSpPr/>
            <p:nvPr>
              <p:custDataLst>
                <p:tags r:id="rId58"/>
              </p:custDataLst>
            </p:nvPr>
          </p:nvSpPr>
          <p:spPr>
            <a:xfrm rot="16200000">
              <a:off x="581969" y="345280"/>
              <a:ext cx="73812" cy="73812"/>
            </a:xfrm>
            <a:custGeom>
              <a:avLst/>
              <a:gdLst>
                <a:gd name="connsiteX0" fmla="*/ 37749 w 73811"/>
                <a:gd name="connsiteY0" fmla="*/ 67590 h 73811"/>
                <a:gd name="connsiteX1" fmla="*/ 67590 w 73811"/>
                <a:gd name="connsiteY1" fmla="*/ 37749 h 73811"/>
                <a:gd name="connsiteX2" fmla="*/ 37749 w 73811"/>
                <a:gd name="connsiteY2" fmla="*/ 7908 h 73811"/>
                <a:gd name="connsiteX3" fmla="*/ 7908 w 73811"/>
                <a:gd name="connsiteY3" fmla="*/ 37749 h 73811"/>
                <a:gd name="connsiteX4" fmla="*/ 37749 w 73811"/>
                <a:gd name="connsiteY4" fmla="*/ 67590 h 73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11" h="73811">
                  <a:moveTo>
                    <a:pt x="37749" y="67590"/>
                  </a:moveTo>
                  <a:cubicBezTo>
                    <a:pt x="54199" y="67590"/>
                    <a:pt x="67590" y="54199"/>
                    <a:pt x="67590" y="37749"/>
                  </a:cubicBezTo>
                  <a:cubicBezTo>
                    <a:pt x="67590" y="21300"/>
                    <a:pt x="54199" y="7908"/>
                    <a:pt x="37749" y="7908"/>
                  </a:cubicBezTo>
                  <a:cubicBezTo>
                    <a:pt x="21300" y="7908"/>
                    <a:pt x="7908" y="21300"/>
                    <a:pt x="7908" y="37749"/>
                  </a:cubicBezTo>
                  <a:cubicBezTo>
                    <a:pt x="7908" y="54304"/>
                    <a:pt x="21300" y="67590"/>
                    <a:pt x="37749" y="67590"/>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71" name="PA-任意多边形 148"/>
            <p:cNvSpPr/>
            <p:nvPr>
              <p:custDataLst>
                <p:tags r:id="rId59"/>
              </p:custDataLst>
            </p:nvPr>
          </p:nvSpPr>
          <p:spPr>
            <a:xfrm rot="16200000">
              <a:off x="580493" y="229923"/>
              <a:ext cx="73812" cy="73812"/>
            </a:xfrm>
            <a:custGeom>
              <a:avLst/>
              <a:gdLst>
                <a:gd name="connsiteX0" fmla="*/ 39331 w 73811"/>
                <a:gd name="connsiteY0" fmla="*/ 70754 h 73811"/>
                <a:gd name="connsiteX1" fmla="*/ 70754 w 73811"/>
                <a:gd name="connsiteY1" fmla="*/ 39331 h 73811"/>
                <a:gd name="connsiteX2" fmla="*/ 39331 w 73811"/>
                <a:gd name="connsiteY2" fmla="*/ 7908 h 73811"/>
                <a:gd name="connsiteX3" fmla="*/ 7908 w 73811"/>
                <a:gd name="connsiteY3" fmla="*/ 39331 h 73811"/>
                <a:gd name="connsiteX4" fmla="*/ 39331 w 73811"/>
                <a:gd name="connsiteY4" fmla="*/ 70754 h 73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11" h="73811">
                  <a:moveTo>
                    <a:pt x="39331" y="70754"/>
                  </a:moveTo>
                  <a:cubicBezTo>
                    <a:pt x="56730" y="70754"/>
                    <a:pt x="70754" y="56624"/>
                    <a:pt x="70754" y="39331"/>
                  </a:cubicBezTo>
                  <a:cubicBezTo>
                    <a:pt x="70754" y="21933"/>
                    <a:pt x="56624" y="7908"/>
                    <a:pt x="39331" y="7908"/>
                  </a:cubicBezTo>
                  <a:cubicBezTo>
                    <a:pt x="22038" y="7908"/>
                    <a:pt x="7908" y="22038"/>
                    <a:pt x="7908" y="39331"/>
                  </a:cubicBezTo>
                  <a:cubicBezTo>
                    <a:pt x="7908" y="56624"/>
                    <a:pt x="22038" y="70754"/>
                    <a:pt x="39331" y="70754"/>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72" name="PA-任意多边形 149"/>
            <p:cNvSpPr/>
            <p:nvPr>
              <p:custDataLst>
                <p:tags r:id="rId60"/>
              </p:custDataLst>
            </p:nvPr>
          </p:nvSpPr>
          <p:spPr>
            <a:xfrm rot="16200000">
              <a:off x="581652" y="111613"/>
              <a:ext cx="73812" cy="73812"/>
            </a:xfrm>
            <a:custGeom>
              <a:avLst/>
              <a:gdLst>
                <a:gd name="connsiteX0" fmla="*/ 38066 w 73811"/>
                <a:gd name="connsiteY0" fmla="*/ 68223 h 73811"/>
                <a:gd name="connsiteX1" fmla="*/ 68223 w 73811"/>
                <a:gd name="connsiteY1" fmla="*/ 38066 h 73811"/>
                <a:gd name="connsiteX2" fmla="*/ 38066 w 73811"/>
                <a:gd name="connsiteY2" fmla="*/ 7908 h 73811"/>
                <a:gd name="connsiteX3" fmla="*/ 7908 w 73811"/>
                <a:gd name="connsiteY3" fmla="*/ 38066 h 73811"/>
                <a:gd name="connsiteX4" fmla="*/ 38066 w 73811"/>
                <a:gd name="connsiteY4" fmla="*/ 68223 h 73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811" h="73811">
                  <a:moveTo>
                    <a:pt x="38066" y="68223"/>
                  </a:moveTo>
                  <a:cubicBezTo>
                    <a:pt x="54726" y="68223"/>
                    <a:pt x="68223" y="54726"/>
                    <a:pt x="68223" y="38066"/>
                  </a:cubicBezTo>
                  <a:cubicBezTo>
                    <a:pt x="68223" y="21405"/>
                    <a:pt x="54726" y="7908"/>
                    <a:pt x="38066" y="7908"/>
                  </a:cubicBezTo>
                  <a:cubicBezTo>
                    <a:pt x="21405" y="7908"/>
                    <a:pt x="7908" y="21405"/>
                    <a:pt x="7908" y="38066"/>
                  </a:cubicBezTo>
                  <a:cubicBezTo>
                    <a:pt x="7908" y="54726"/>
                    <a:pt x="21405" y="68223"/>
                    <a:pt x="38066" y="68223"/>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73" name="PA-任意多边形 150"/>
            <p:cNvSpPr/>
            <p:nvPr>
              <p:custDataLst>
                <p:tags r:id="rId61"/>
              </p:custDataLst>
            </p:nvPr>
          </p:nvSpPr>
          <p:spPr>
            <a:xfrm rot="16200000">
              <a:off x="584921" y="1950"/>
              <a:ext cx="63267" cy="63267"/>
            </a:xfrm>
            <a:custGeom>
              <a:avLst/>
              <a:gdLst>
                <a:gd name="connsiteX0" fmla="*/ 61686 w 63267"/>
                <a:gd name="connsiteY0" fmla="*/ 34797 h 63267"/>
                <a:gd name="connsiteX1" fmla="*/ 34797 w 63267"/>
                <a:gd name="connsiteY1" fmla="*/ 61686 h 63267"/>
                <a:gd name="connsiteX2" fmla="*/ 7908 w 63267"/>
                <a:gd name="connsiteY2" fmla="*/ 34797 h 63267"/>
                <a:gd name="connsiteX3" fmla="*/ 34797 w 63267"/>
                <a:gd name="connsiteY3" fmla="*/ 7908 h 63267"/>
                <a:gd name="connsiteX4" fmla="*/ 61686 w 63267"/>
                <a:gd name="connsiteY4" fmla="*/ 34797 h 63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67" h="63267">
                  <a:moveTo>
                    <a:pt x="61686" y="34797"/>
                  </a:moveTo>
                  <a:cubicBezTo>
                    <a:pt x="61686" y="49647"/>
                    <a:pt x="49647" y="61686"/>
                    <a:pt x="34797" y="61686"/>
                  </a:cubicBezTo>
                  <a:cubicBezTo>
                    <a:pt x="19947" y="61686"/>
                    <a:pt x="7908" y="49647"/>
                    <a:pt x="7908" y="34797"/>
                  </a:cubicBezTo>
                  <a:cubicBezTo>
                    <a:pt x="7908" y="19947"/>
                    <a:pt x="19947" y="7908"/>
                    <a:pt x="34797" y="7908"/>
                  </a:cubicBezTo>
                  <a:cubicBezTo>
                    <a:pt x="49647" y="7908"/>
                    <a:pt x="61686" y="19947"/>
                    <a:pt x="61686" y="34797"/>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74" name="PA-任意多边形 156"/>
            <p:cNvSpPr/>
            <p:nvPr>
              <p:custDataLst>
                <p:tags r:id="rId62"/>
              </p:custDataLst>
            </p:nvPr>
          </p:nvSpPr>
          <p:spPr>
            <a:xfrm rot="16200000">
              <a:off x="725902" y="1014542"/>
              <a:ext cx="21089" cy="21089"/>
            </a:xfrm>
            <a:custGeom>
              <a:avLst/>
              <a:gdLst>
                <a:gd name="connsiteX0" fmla="*/ 10861 w 21089"/>
                <a:gd name="connsiteY0" fmla="*/ 13813 h 21089"/>
                <a:gd name="connsiteX1" fmla="*/ 13813 w 21089"/>
                <a:gd name="connsiteY1" fmla="*/ 10861 h 21089"/>
                <a:gd name="connsiteX2" fmla="*/ 10861 w 21089"/>
                <a:gd name="connsiteY2" fmla="*/ 7908 h 21089"/>
                <a:gd name="connsiteX3" fmla="*/ 7908 w 21089"/>
                <a:gd name="connsiteY3" fmla="*/ 10861 h 21089"/>
                <a:gd name="connsiteX4" fmla="*/ 10861 w 21089"/>
                <a:gd name="connsiteY4" fmla="*/ 13813 h 21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9" h="21089">
                  <a:moveTo>
                    <a:pt x="10861" y="13813"/>
                  </a:moveTo>
                  <a:cubicBezTo>
                    <a:pt x="12443" y="13813"/>
                    <a:pt x="13813" y="12548"/>
                    <a:pt x="13813" y="10861"/>
                  </a:cubicBezTo>
                  <a:cubicBezTo>
                    <a:pt x="13813" y="9279"/>
                    <a:pt x="12548" y="7908"/>
                    <a:pt x="10861" y="7908"/>
                  </a:cubicBezTo>
                  <a:cubicBezTo>
                    <a:pt x="9279" y="7908"/>
                    <a:pt x="7908" y="9174"/>
                    <a:pt x="7908" y="10861"/>
                  </a:cubicBezTo>
                  <a:cubicBezTo>
                    <a:pt x="7908" y="12443"/>
                    <a:pt x="9174" y="13813"/>
                    <a:pt x="10861" y="13813"/>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75" name="PA-任意多边形 157"/>
            <p:cNvSpPr/>
            <p:nvPr>
              <p:custDataLst>
                <p:tags r:id="rId63"/>
              </p:custDataLst>
            </p:nvPr>
          </p:nvSpPr>
          <p:spPr>
            <a:xfrm rot="16200000">
              <a:off x="721051" y="902453"/>
              <a:ext cx="21089" cy="21089"/>
            </a:xfrm>
            <a:custGeom>
              <a:avLst/>
              <a:gdLst>
                <a:gd name="connsiteX0" fmla="*/ 15711 w 21089"/>
                <a:gd name="connsiteY0" fmla="*/ 23514 h 21089"/>
                <a:gd name="connsiteX1" fmla="*/ 23514 w 21089"/>
                <a:gd name="connsiteY1" fmla="*/ 15711 h 21089"/>
                <a:gd name="connsiteX2" fmla="*/ 15711 w 21089"/>
                <a:gd name="connsiteY2" fmla="*/ 7908 h 21089"/>
                <a:gd name="connsiteX3" fmla="*/ 7908 w 21089"/>
                <a:gd name="connsiteY3" fmla="*/ 15711 h 21089"/>
                <a:gd name="connsiteX4" fmla="*/ 15711 w 21089"/>
                <a:gd name="connsiteY4" fmla="*/ 23514 h 21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9" h="21089">
                  <a:moveTo>
                    <a:pt x="15711" y="23514"/>
                  </a:moveTo>
                  <a:cubicBezTo>
                    <a:pt x="20035" y="23514"/>
                    <a:pt x="23514" y="20035"/>
                    <a:pt x="23514" y="15711"/>
                  </a:cubicBezTo>
                  <a:cubicBezTo>
                    <a:pt x="23514" y="11388"/>
                    <a:pt x="20035" y="7908"/>
                    <a:pt x="15711" y="7908"/>
                  </a:cubicBezTo>
                  <a:cubicBezTo>
                    <a:pt x="11388" y="7908"/>
                    <a:pt x="7908" y="11388"/>
                    <a:pt x="7908" y="15711"/>
                  </a:cubicBezTo>
                  <a:cubicBezTo>
                    <a:pt x="7908" y="20035"/>
                    <a:pt x="11388" y="23514"/>
                    <a:pt x="15711" y="23514"/>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76" name="PA-任意多边形 158"/>
            <p:cNvSpPr/>
            <p:nvPr>
              <p:custDataLst>
                <p:tags r:id="rId64"/>
              </p:custDataLst>
            </p:nvPr>
          </p:nvSpPr>
          <p:spPr>
            <a:xfrm rot="16200000">
              <a:off x="716517" y="779398"/>
              <a:ext cx="31634" cy="31634"/>
            </a:xfrm>
            <a:custGeom>
              <a:avLst/>
              <a:gdLst>
                <a:gd name="connsiteX0" fmla="*/ 20246 w 31633"/>
                <a:gd name="connsiteY0" fmla="*/ 32583 h 31633"/>
                <a:gd name="connsiteX1" fmla="*/ 32583 w 31633"/>
                <a:gd name="connsiteY1" fmla="*/ 20245 h 31633"/>
                <a:gd name="connsiteX2" fmla="*/ 20246 w 31633"/>
                <a:gd name="connsiteY2" fmla="*/ 7908 h 31633"/>
                <a:gd name="connsiteX3" fmla="*/ 7908 w 31633"/>
                <a:gd name="connsiteY3" fmla="*/ 20245 h 31633"/>
                <a:gd name="connsiteX4" fmla="*/ 20246 w 31633"/>
                <a:gd name="connsiteY4" fmla="*/ 32583 h 31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3" h="31633">
                  <a:moveTo>
                    <a:pt x="20246" y="32583"/>
                  </a:moveTo>
                  <a:cubicBezTo>
                    <a:pt x="27099" y="32583"/>
                    <a:pt x="32583" y="27099"/>
                    <a:pt x="32583" y="20245"/>
                  </a:cubicBezTo>
                  <a:cubicBezTo>
                    <a:pt x="32583" y="13392"/>
                    <a:pt x="27099" y="7908"/>
                    <a:pt x="20246" y="7908"/>
                  </a:cubicBezTo>
                  <a:cubicBezTo>
                    <a:pt x="13392" y="7908"/>
                    <a:pt x="7908" y="13392"/>
                    <a:pt x="7908" y="20245"/>
                  </a:cubicBezTo>
                  <a:cubicBezTo>
                    <a:pt x="7908" y="26994"/>
                    <a:pt x="13392" y="32583"/>
                    <a:pt x="20246" y="32583"/>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77" name="PA-任意多边形 159"/>
            <p:cNvSpPr/>
            <p:nvPr>
              <p:custDataLst>
                <p:tags r:id="rId65"/>
              </p:custDataLst>
            </p:nvPr>
          </p:nvSpPr>
          <p:spPr>
            <a:xfrm rot="16200000">
              <a:off x="711983" y="656449"/>
              <a:ext cx="42178" cy="42178"/>
            </a:xfrm>
            <a:custGeom>
              <a:avLst/>
              <a:gdLst>
                <a:gd name="connsiteX0" fmla="*/ 24780 w 42178"/>
                <a:gd name="connsiteY0" fmla="*/ 41651 h 42178"/>
                <a:gd name="connsiteX1" fmla="*/ 41651 w 42178"/>
                <a:gd name="connsiteY1" fmla="*/ 24780 h 42178"/>
                <a:gd name="connsiteX2" fmla="*/ 24780 w 42178"/>
                <a:gd name="connsiteY2" fmla="*/ 7908 h 42178"/>
                <a:gd name="connsiteX3" fmla="*/ 7908 w 42178"/>
                <a:gd name="connsiteY3" fmla="*/ 24780 h 42178"/>
                <a:gd name="connsiteX4" fmla="*/ 24780 w 42178"/>
                <a:gd name="connsiteY4" fmla="*/ 41651 h 42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8" h="42178">
                  <a:moveTo>
                    <a:pt x="24780" y="41651"/>
                  </a:moveTo>
                  <a:cubicBezTo>
                    <a:pt x="34059" y="41651"/>
                    <a:pt x="41651" y="34059"/>
                    <a:pt x="41651" y="24780"/>
                  </a:cubicBezTo>
                  <a:cubicBezTo>
                    <a:pt x="41651" y="15500"/>
                    <a:pt x="34059" y="7908"/>
                    <a:pt x="24780" y="7908"/>
                  </a:cubicBezTo>
                  <a:cubicBezTo>
                    <a:pt x="15500" y="7908"/>
                    <a:pt x="7908" y="15500"/>
                    <a:pt x="7908" y="24780"/>
                  </a:cubicBezTo>
                  <a:cubicBezTo>
                    <a:pt x="7908" y="34059"/>
                    <a:pt x="15500" y="41651"/>
                    <a:pt x="24780" y="41651"/>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78" name="PA-任意多边形 160"/>
            <p:cNvSpPr/>
            <p:nvPr>
              <p:custDataLst>
                <p:tags r:id="rId66"/>
              </p:custDataLst>
            </p:nvPr>
          </p:nvSpPr>
          <p:spPr>
            <a:xfrm rot="16200000">
              <a:off x="708081" y="532762"/>
              <a:ext cx="52723" cy="52723"/>
            </a:xfrm>
            <a:custGeom>
              <a:avLst/>
              <a:gdLst>
                <a:gd name="connsiteX0" fmla="*/ 28681 w 52722"/>
                <a:gd name="connsiteY0" fmla="*/ 49454 h 52722"/>
                <a:gd name="connsiteX1" fmla="*/ 49454 w 52722"/>
                <a:gd name="connsiteY1" fmla="*/ 28681 h 52722"/>
                <a:gd name="connsiteX2" fmla="*/ 28681 w 52722"/>
                <a:gd name="connsiteY2" fmla="*/ 7908 h 52722"/>
                <a:gd name="connsiteX3" fmla="*/ 7908 w 52722"/>
                <a:gd name="connsiteY3" fmla="*/ 28681 h 52722"/>
                <a:gd name="connsiteX4" fmla="*/ 28681 w 52722"/>
                <a:gd name="connsiteY4" fmla="*/ 49454 h 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22" h="52722">
                  <a:moveTo>
                    <a:pt x="28681" y="49454"/>
                  </a:moveTo>
                  <a:cubicBezTo>
                    <a:pt x="40175" y="49454"/>
                    <a:pt x="49454" y="40175"/>
                    <a:pt x="49454" y="28681"/>
                  </a:cubicBezTo>
                  <a:cubicBezTo>
                    <a:pt x="49454" y="17188"/>
                    <a:pt x="40175" y="7908"/>
                    <a:pt x="28681" y="7908"/>
                  </a:cubicBezTo>
                  <a:cubicBezTo>
                    <a:pt x="17188" y="7908"/>
                    <a:pt x="7908" y="17188"/>
                    <a:pt x="7908" y="28681"/>
                  </a:cubicBezTo>
                  <a:cubicBezTo>
                    <a:pt x="7908" y="40175"/>
                    <a:pt x="17188" y="49454"/>
                    <a:pt x="28681" y="49454"/>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79" name="PA-任意多边形 161"/>
            <p:cNvSpPr/>
            <p:nvPr>
              <p:custDataLst>
                <p:tags r:id="rId67"/>
              </p:custDataLst>
            </p:nvPr>
          </p:nvSpPr>
          <p:spPr>
            <a:xfrm rot="16200000">
              <a:off x="705023" y="408231"/>
              <a:ext cx="63267" cy="63267"/>
            </a:xfrm>
            <a:custGeom>
              <a:avLst/>
              <a:gdLst>
                <a:gd name="connsiteX0" fmla="*/ 31634 w 63267"/>
                <a:gd name="connsiteY0" fmla="*/ 55359 h 63267"/>
                <a:gd name="connsiteX1" fmla="*/ 55359 w 63267"/>
                <a:gd name="connsiteY1" fmla="*/ 31634 h 63267"/>
                <a:gd name="connsiteX2" fmla="*/ 31634 w 63267"/>
                <a:gd name="connsiteY2" fmla="*/ 7908 h 63267"/>
                <a:gd name="connsiteX3" fmla="*/ 7908 w 63267"/>
                <a:gd name="connsiteY3" fmla="*/ 31634 h 63267"/>
                <a:gd name="connsiteX4" fmla="*/ 31634 w 63267"/>
                <a:gd name="connsiteY4" fmla="*/ 55359 h 63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67" h="63267">
                  <a:moveTo>
                    <a:pt x="31634" y="55359"/>
                  </a:moveTo>
                  <a:cubicBezTo>
                    <a:pt x="44709" y="55359"/>
                    <a:pt x="55359" y="44709"/>
                    <a:pt x="55359" y="31634"/>
                  </a:cubicBezTo>
                  <a:cubicBezTo>
                    <a:pt x="55359" y="18558"/>
                    <a:pt x="44709" y="7908"/>
                    <a:pt x="31634" y="7908"/>
                  </a:cubicBezTo>
                  <a:cubicBezTo>
                    <a:pt x="18558" y="7908"/>
                    <a:pt x="7908" y="18558"/>
                    <a:pt x="7908" y="31634"/>
                  </a:cubicBezTo>
                  <a:cubicBezTo>
                    <a:pt x="8014" y="44814"/>
                    <a:pt x="18558" y="55359"/>
                    <a:pt x="31634" y="55359"/>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80" name="PA-任意多边形 162"/>
            <p:cNvSpPr/>
            <p:nvPr>
              <p:custDataLst>
                <p:tags r:id="rId68"/>
              </p:custDataLst>
            </p:nvPr>
          </p:nvSpPr>
          <p:spPr>
            <a:xfrm rot="16200000">
              <a:off x="703231" y="293085"/>
              <a:ext cx="63267" cy="63267"/>
            </a:xfrm>
            <a:custGeom>
              <a:avLst/>
              <a:gdLst>
                <a:gd name="connsiteX0" fmla="*/ 33532 w 63267"/>
                <a:gd name="connsiteY0" fmla="*/ 59155 h 63267"/>
                <a:gd name="connsiteX1" fmla="*/ 59155 w 63267"/>
                <a:gd name="connsiteY1" fmla="*/ 33532 h 63267"/>
                <a:gd name="connsiteX2" fmla="*/ 33532 w 63267"/>
                <a:gd name="connsiteY2" fmla="*/ 7908 h 63267"/>
                <a:gd name="connsiteX3" fmla="*/ 7908 w 63267"/>
                <a:gd name="connsiteY3" fmla="*/ 33532 h 63267"/>
                <a:gd name="connsiteX4" fmla="*/ 33532 w 63267"/>
                <a:gd name="connsiteY4" fmla="*/ 59155 h 63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67" h="63267">
                  <a:moveTo>
                    <a:pt x="33532" y="59155"/>
                  </a:moveTo>
                  <a:cubicBezTo>
                    <a:pt x="47661" y="59155"/>
                    <a:pt x="59155" y="47661"/>
                    <a:pt x="59155" y="33532"/>
                  </a:cubicBezTo>
                  <a:cubicBezTo>
                    <a:pt x="59155" y="19402"/>
                    <a:pt x="47661" y="7908"/>
                    <a:pt x="33532" y="7908"/>
                  </a:cubicBezTo>
                  <a:cubicBezTo>
                    <a:pt x="19402" y="7908"/>
                    <a:pt x="7908" y="19402"/>
                    <a:pt x="7908" y="33532"/>
                  </a:cubicBezTo>
                  <a:cubicBezTo>
                    <a:pt x="7908" y="47661"/>
                    <a:pt x="19402" y="59155"/>
                    <a:pt x="33532" y="59155"/>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81" name="PA-任意多边形 163"/>
            <p:cNvSpPr/>
            <p:nvPr>
              <p:custDataLst>
                <p:tags r:id="rId69"/>
              </p:custDataLst>
            </p:nvPr>
          </p:nvSpPr>
          <p:spPr>
            <a:xfrm rot="16200000">
              <a:off x="703231" y="176146"/>
              <a:ext cx="63267" cy="63267"/>
            </a:xfrm>
            <a:custGeom>
              <a:avLst/>
              <a:gdLst>
                <a:gd name="connsiteX0" fmla="*/ 33532 w 63267"/>
                <a:gd name="connsiteY0" fmla="*/ 59155 h 63267"/>
                <a:gd name="connsiteX1" fmla="*/ 59155 w 63267"/>
                <a:gd name="connsiteY1" fmla="*/ 33532 h 63267"/>
                <a:gd name="connsiteX2" fmla="*/ 33532 w 63267"/>
                <a:gd name="connsiteY2" fmla="*/ 7908 h 63267"/>
                <a:gd name="connsiteX3" fmla="*/ 7908 w 63267"/>
                <a:gd name="connsiteY3" fmla="*/ 33532 h 63267"/>
                <a:gd name="connsiteX4" fmla="*/ 33532 w 63267"/>
                <a:gd name="connsiteY4" fmla="*/ 59155 h 63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67" h="63267">
                  <a:moveTo>
                    <a:pt x="33532" y="59155"/>
                  </a:moveTo>
                  <a:cubicBezTo>
                    <a:pt x="47661" y="59155"/>
                    <a:pt x="59155" y="47661"/>
                    <a:pt x="59155" y="33532"/>
                  </a:cubicBezTo>
                  <a:cubicBezTo>
                    <a:pt x="59155" y="19402"/>
                    <a:pt x="47661" y="7908"/>
                    <a:pt x="33532" y="7908"/>
                  </a:cubicBezTo>
                  <a:cubicBezTo>
                    <a:pt x="19402" y="7908"/>
                    <a:pt x="7908" y="19402"/>
                    <a:pt x="7908" y="33532"/>
                  </a:cubicBezTo>
                  <a:cubicBezTo>
                    <a:pt x="7908" y="47661"/>
                    <a:pt x="19402" y="59155"/>
                    <a:pt x="33532" y="59155"/>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82" name="PA-任意多边形 164"/>
            <p:cNvSpPr/>
            <p:nvPr>
              <p:custDataLst>
                <p:tags r:id="rId70"/>
              </p:custDataLst>
            </p:nvPr>
          </p:nvSpPr>
          <p:spPr>
            <a:xfrm rot="16200000">
              <a:off x="704813" y="57520"/>
              <a:ext cx="63267" cy="63267"/>
            </a:xfrm>
            <a:custGeom>
              <a:avLst/>
              <a:gdLst>
                <a:gd name="connsiteX0" fmla="*/ 31950 w 63267"/>
                <a:gd name="connsiteY0" fmla="*/ 55991 h 63267"/>
                <a:gd name="connsiteX1" fmla="*/ 55992 w 63267"/>
                <a:gd name="connsiteY1" fmla="*/ 31950 h 63267"/>
                <a:gd name="connsiteX2" fmla="*/ 31950 w 63267"/>
                <a:gd name="connsiteY2" fmla="*/ 7908 h 63267"/>
                <a:gd name="connsiteX3" fmla="*/ 7908 w 63267"/>
                <a:gd name="connsiteY3" fmla="*/ 31950 h 63267"/>
                <a:gd name="connsiteX4" fmla="*/ 31950 w 63267"/>
                <a:gd name="connsiteY4" fmla="*/ 55991 h 63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67" h="63267">
                  <a:moveTo>
                    <a:pt x="31950" y="55991"/>
                  </a:moveTo>
                  <a:cubicBezTo>
                    <a:pt x="45236" y="55991"/>
                    <a:pt x="55992" y="45236"/>
                    <a:pt x="55992" y="31950"/>
                  </a:cubicBezTo>
                  <a:cubicBezTo>
                    <a:pt x="55992" y="18664"/>
                    <a:pt x="45236" y="7908"/>
                    <a:pt x="31950" y="7908"/>
                  </a:cubicBezTo>
                  <a:cubicBezTo>
                    <a:pt x="18664" y="7908"/>
                    <a:pt x="7908" y="18664"/>
                    <a:pt x="7908" y="31950"/>
                  </a:cubicBezTo>
                  <a:cubicBezTo>
                    <a:pt x="7908" y="45236"/>
                    <a:pt x="18664" y="55991"/>
                    <a:pt x="31950" y="55991"/>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83" name="PA-任意多边形 170"/>
            <p:cNvSpPr/>
            <p:nvPr>
              <p:custDataLst>
                <p:tags r:id="rId71"/>
              </p:custDataLst>
            </p:nvPr>
          </p:nvSpPr>
          <p:spPr>
            <a:xfrm rot="16200000">
              <a:off x="843157" y="955809"/>
              <a:ext cx="21089" cy="21089"/>
            </a:xfrm>
            <a:custGeom>
              <a:avLst/>
              <a:gdLst>
                <a:gd name="connsiteX0" fmla="*/ 10545 w 21089"/>
                <a:gd name="connsiteY0" fmla="*/ 13181 h 21089"/>
                <a:gd name="connsiteX1" fmla="*/ 13181 w 21089"/>
                <a:gd name="connsiteY1" fmla="*/ 10545 h 21089"/>
                <a:gd name="connsiteX2" fmla="*/ 10545 w 21089"/>
                <a:gd name="connsiteY2" fmla="*/ 7908 h 21089"/>
                <a:gd name="connsiteX3" fmla="*/ 7908 w 21089"/>
                <a:gd name="connsiteY3" fmla="*/ 10545 h 21089"/>
                <a:gd name="connsiteX4" fmla="*/ 10545 w 21089"/>
                <a:gd name="connsiteY4" fmla="*/ 13181 h 21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9" h="21089">
                  <a:moveTo>
                    <a:pt x="10545" y="13181"/>
                  </a:moveTo>
                  <a:cubicBezTo>
                    <a:pt x="12021" y="13181"/>
                    <a:pt x="13181" y="12021"/>
                    <a:pt x="13181" y="10545"/>
                  </a:cubicBezTo>
                  <a:cubicBezTo>
                    <a:pt x="13181" y="9068"/>
                    <a:pt x="12021" y="7908"/>
                    <a:pt x="10545" y="7908"/>
                  </a:cubicBezTo>
                  <a:cubicBezTo>
                    <a:pt x="9068" y="7908"/>
                    <a:pt x="7908" y="9068"/>
                    <a:pt x="7908" y="10545"/>
                  </a:cubicBezTo>
                  <a:cubicBezTo>
                    <a:pt x="8014" y="12021"/>
                    <a:pt x="9174" y="13181"/>
                    <a:pt x="10545" y="13181"/>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84" name="PA-任意多边形 171"/>
            <p:cNvSpPr/>
            <p:nvPr>
              <p:custDataLst>
                <p:tags r:id="rId72"/>
              </p:custDataLst>
            </p:nvPr>
          </p:nvSpPr>
          <p:spPr>
            <a:xfrm rot="16200000">
              <a:off x="838623" y="843298"/>
              <a:ext cx="21089" cy="21089"/>
            </a:xfrm>
            <a:custGeom>
              <a:avLst/>
              <a:gdLst>
                <a:gd name="connsiteX0" fmla="*/ 15079 w 21089"/>
                <a:gd name="connsiteY0" fmla="*/ 22249 h 21089"/>
                <a:gd name="connsiteX1" fmla="*/ 22249 w 21089"/>
                <a:gd name="connsiteY1" fmla="*/ 15079 h 21089"/>
                <a:gd name="connsiteX2" fmla="*/ 15079 w 21089"/>
                <a:gd name="connsiteY2" fmla="*/ 7908 h 21089"/>
                <a:gd name="connsiteX3" fmla="*/ 7908 w 21089"/>
                <a:gd name="connsiteY3" fmla="*/ 15079 h 21089"/>
                <a:gd name="connsiteX4" fmla="*/ 15079 w 21089"/>
                <a:gd name="connsiteY4" fmla="*/ 22249 h 21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9" h="21089">
                  <a:moveTo>
                    <a:pt x="15079" y="22249"/>
                  </a:moveTo>
                  <a:cubicBezTo>
                    <a:pt x="18980" y="22249"/>
                    <a:pt x="22249" y="19086"/>
                    <a:pt x="22249" y="15079"/>
                  </a:cubicBezTo>
                  <a:cubicBezTo>
                    <a:pt x="22249" y="11177"/>
                    <a:pt x="19086" y="7908"/>
                    <a:pt x="15079" y="7908"/>
                  </a:cubicBezTo>
                  <a:cubicBezTo>
                    <a:pt x="11072" y="7908"/>
                    <a:pt x="7908" y="11072"/>
                    <a:pt x="7908" y="15079"/>
                  </a:cubicBezTo>
                  <a:cubicBezTo>
                    <a:pt x="7908" y="19086"/>
                    <a:pt x="11177" y="22249"/>
                    <a:pt x="15079" y="22249"/>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85" name="PA-任意多边形 172"/>
            <p:cNvSpPr/>
            <p:nvPr>
              <p:custDataLst>
                <p:tags r:id="rId73"/>
              </p:custDataLst>
            </p:nvPr>
          </p:nvSpPr>
          <p:spPr>
            <a:xfrm rot="16200000">
              <a:off x="834721" y="719716"/>
              <a:ext cx="31634" cy="31634"/>
            </a:xfrm>
            <a:custGeom>
              <a:avLst/>
              <a:gdLst>
                <a:gd name="connsiteX0" fmla="*/ 18980 w 31633"/>
                <a:gd name="connsiteY0" fmla="*/ 30052 h 31633"/>
                <a:gd name="connsiteX1" fmla="*/ 30052 w 31633"/>
                <a:gd name="connsiteY1" fmla="*/ 18980 h 31633"/>
                <a:gd name="connsiteX2" fmla="*/ 18980 w 31633"/>
                <a:gd name="connsiteY2" fmla="*/ 7908 h 31633"/>
                <a:gd name="connsiteX3" fmla="*/ 7908 w 31633"/>
                <a:gd name="connsiteY3" fmla="*/ 18980 h 31633"/>
                <a:gd name="connsiteX4" fmla="*/ 18980 w 31633"/>
                <a:gd name="connsiteY4" fmla="*/ 30052 h 31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3" h="31633">
                  <a:moveTo>
                    <a:pt x="18980" y="30052"/>
                  </a:moveTo>
                  <a:cubicBezTo>
                    <a:pt x="25096" y="30052"/>
                    <a:pt x="30052" y="25096"/>
                    <a:pt x="30052" y="18980"/>
                  </a:cubicBezTo>
                  <a:cubicBezTo>
                    <a:pt x="30052" y="12864"/>
                    <a:pt x="25096" y="7908"/>
                    <a:pt x="18980" y="7908"/>
                  </a:cubicBezTo>
                  <a:cubicBezTo>
                    <a:pt x="12864" y="7908"/>
                    <a:pt x="7908" y="12864"/>
                    <a:pt x="7908" y="18980"/>
                  </a:cubicBezTo>
                  <a:cubicBezTo>
                    <a:pt x="8014" y="25096"/>
                    <a:pt x="12970" y="30052"/>
                    <a:pt x="18980" y="30052"/>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86" name="PA-任意多边形 173"/>
            <p:cNvSpPr/>
            <p:nvPr>
              <p:custDataLst>
                <p:tags r:id="rId74"/>
              </p:custDataLst>
            </p:nvPr>
          </p:nvSpPr>
          <p:spPr>
            <a:xfrm rot="16200000">
              <a:off x="830820" y="596029"/>
              <a:ext cx="42178" cy="42178"/>
            </a:xfrm>
            <a:custGeom>
              <a:avLst/>
              <a:gdLst>
                <a:gd name="connsiteX0" fmla="*/ 22882 w 42178"/>
                <a:gd name="connsiteY0" fmla="*/ 37855 h 42178"/>
                <a:gd name="connsiteX1" fmla="*/ 37855 w 42178"/>
                <a:gd name="connsiteY1" fmla="*/ 22882 h 42178"/>
                <a:gd name="connsiteX2" fmla="*/ 22882 w 42178"/>
                <a:gd name="connsiteY2" fmla="*/ 7908 h 42178"/>
                <a:gd name="connsiteX3" fmla="*/ 7908 w 42178"/>
                <a:gd name="connsiteY3" fmla="*/ 22882 h 42178"/>
                <a:gd name="connsiteX4" fmla="*/ 22882 w 42178"/>
                <a:gd name="connsiteY4" fmla="*/ 37855 h 42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8" h="42178">
                  <a:moveTo>
                    <a:pt x="22882" y="37855"/>
                  </a:moveTo>
                  <a:cubicBezTo>
                    <a:pt x="31106" y="37855"/>
                    <a:pt x="37855" y="31212"/>
                    <a:pt x="37855" y="22882"/>
                  </a:cubicBezTo>
                  <a:cubicBezTo>
                    <a:pt x="37855" y="14551"/>
                    <a:pt x="31212" y="7908"/>
                    <a:pt x="22882" y="7908"/>
                  </a:cubicBezTo>
                  <a:cubicBezTo>
                    <a:pt x="14657" y="7908"/>
                    <a:pt x="7908" y="14551"/>
                    <a:pt x="7908" y="22882"/>
                  </a:cubicBezTo>
                  <a:cubicBezTo>
                    <a:pt x="7908" y="31212"/>
                    <a:pt x="14657" y="37855"/>
                    <a:pt x="22882" y="37855"/>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87" name="PA-任意多边形 174"/>
            <p:cNvSpPr/>
            <p:nvPr>
              <p:custDataLst>
                <p:tags r:id="rId75"/>
              </p:custDataLst>
            </p:nvPr>
          </p:nvSpPr>
          <p:spPr>
            <a:xfrm rot="16200000">
              <a:off x="828078" y="481937"/>
              <a:ext cx="42178" cy="42178"/>
            </a:xfrm>
            <a:custGeom>
              <a:avLst/>
              <a:gdLst>
                <a:gd name="connsiteX0" fmla="*/ 25729 w 42178"/>
                <a:gd name="connsiteY0" fmla="*/ 43549 h 42178"/>
                <a:gd name="connsiteX1" fmla="*/ 43549 w 42178"/>
                <a:gd name="connsiteY1" fmla="*/ 25729 h 42178"/>
                <a:gd name="connsiteX2" fmla="*/ 25729 w 42178"/>
                <a:gd name="connsiteY2" fmla="*/ 7908 h 42178"/>
                <a:gd name="connsiteX3" fmla="*/ 7908 w 42178"/>
                <a:gd name="connsiteY3" fmla="*/ 25729 h 42178"/>
                <a:gd name="connsiteX4" fmla="*/ 25729 w 42178"/>
                <a:gd name="connsiteY4" fmla="*/ 43549 h 42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8" h="42178">
                  <a:moveTo>
                    <a:pt x="25729" y="43549"/>
                  </a:moveTo>
                  <a:cubicBezTo>
                    <a:pt x="35535" y="43549"/>
                    <a:pt x="43549" y="35535"/>
                    <a:pt x="43549" y="25729"/>
                  </a:cubicBezTo>
                  <a:cubicBezTo>
                    <a:pt x="43549" y="15922"/>
                    <a:pt x="35535" y="7908"/>
                    <a:pt x="25729" y="7908"/>
                  </a:cubicBezTo>
                  <a:cubicBezTo>
                    <a:pt x="15922" y="7908"/>
                    <a:pt x="7908" y="15922"/>
                    <a:pt x="7908" y="25729"/>
                  </a:cubicBezTo>
                  <a:cubicBezTo>
                    <a:pt x="7908" y="35535"/>
                    <a:pt x="15922" y="43549"/>
                    <a:pt x="25729" y="43549"/>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88" name="PA-任意多边形 175"/>
            <p:cNvSpPr/>
            <p:nvPr>
              <p:custDataLst>
                <p:tags r:id="rId76"/>
              </p:custDataLst>
            </p:nvPr>
          </p:nvSpPr>
          <p:spPr>
            <a:xfrm rot="16200000">
              <a:off x="825969" y="356352"/>
              <a:ext cx="52723" cy="52723"/>
            </a:xfrm>
            <a:custGeom>
              <a:avLst/>
              <a:gdLst>
                <a:gd name="connsiteX0" fmla="*/ 27732 w 52722"/>
                <a:gd name="connsiteY0" fmla="*/ 47556 h 52722"/>
                <a:gd name="connsiteX1" fmla="*/ 47556 w 52722"/>
                <a:gd name="connsiteY1" fmla="*/ 27732 h 52722"/>
                <a:gd name="connsiteX2" fmla="*/ 27732 w 52722"/>
                <a:gd name="connsiteY2" fmla="*/ 7908 h 52722"/>
                <a:gd name="connsiteX3" fmla="*/ 7908 w 52722"/>
                <a:gd name="connsiteY3" fmla="*/ 27732 h 52722"/>
                <a:gd name="connsiteX4" fmla="*/ 27732 w 52722"/>
                <a:gd name="connsiteY4" fmla="*/ 47556 h 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22" h="52722">
                  <a:moveTo>
                    <a:pt x="27732" y="47556"/>
                  </a:moveTo>
                  <a:cubicBezTo>
                    <a:pt x="38698" y="47556"/>
                    <a:pt x="47556" y="38698"/>
                    <a:pt x="47556" y="27732"/>
                  </a:cubicBezTo>
                  <a:cubicBezTo>
                    <a:pt x="47556" y="16766"/>
                    <a:pt x="38698" y="7908"/>
                    <a:pt x="27732" y="7908"/>
                  </a:cubicBezTo>
                  <a:cubicBezTo>
                    <a:pt x="16766" y="7908"/>
                    <a:pt x="7908" y="16766"/>
                    <a:pt x="7908" y="27732"/>
                  </a:cubicBezTo>
                  <a:cubicBezTo>
                    <a:pt x="7908" y="38698"/>
                    <a:pt x="16766" y="47556"/>
                    <a:pt x="27732" y="47556"/>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89" name="PA-任意多边形 176"/>
            <p:cNvSpPr/>
            <p:nvPr>
              <p:custDataLst>
                <p:tags r:id="rId77"/>
              </p:custDataLst>
            </p:nvPr>
          </p:nvSpPr>
          <p:spPr>
            <a:xfrm rot="16200000">
              <a:off x="825336" y="240046"/>
              <a:ext cx="52723" cy="52723"/>
            </a:xfrm>
            <a:custGeom>
              <a:avLst/>
              <a:gdLst>
                <a:gd name="connsiteX0" fmla="*/ 28365 w 52722"/>
                <a:gd name="connsiteY0" fmla="*/ 48821 h 52722"/>
                <a:gd name="connsiteX1" fmla="*/ 48821 w 52722"/>
                <a:gd name="connsiteY1" fmla="*/ 28365 h 52722"/>
                <a:gd name="connsiteX2" fmla="*/ 28365 w 52722"/>
                <a:gd name="connsiteY2" fmla="*/ 7908 h 52722"/>
                <a:gd name="connsiteX3" fmla="*/ 7908 w 52722"/>
                <a:gd name="connsiteY3" fmla="*/ 28365 h 52722"/>
                <a:gd name="connsiteX4" fmla="*/ 28365 w 52722"/>
                <a:gd name="connsiteY4" fmla="*/ 48821 h 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22" h="52722">
                  <a:moveTo>
                    <a:pt x="28365" y="48821"/>
                  </a:moveTo>
                  <a:cubicBezTo>
                    <a:pt x="39647" y="48821"/>
                    <a:pt x="48821" y="39647"/>
                    <a:pt x="48821" y="28365"/>
                  </a:cubicBezTo>
                  <a:cubicBezTo>
                    <a:pt x="48821" y="17082"/>
                    <a:pt x="39647" y="7908"/>
                    <a:pt x="28365" y="7908"/>
                  </a:cubicBezTo>
                  <a:cubicBezTo>
                    <a:pt x="17082" y="7908"/>
                    <a:pt x="7908" y="17082"/>
                    <a:pt x="7908" y="28365"/>
                  </a:cubicBezTo>
                  <a:cubicBezTo>
                    <a:pt x="8014" y="39647"/>
                    <a:pt x="17082" y="48821"/>
                    <a:pt x="28365" y="48821"/>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90" name="PA-任意多边形 177"/>
            <p:cNvSpPr/>
            <p:nvPr>
              <p:custDataLst>
                <p:tags r:id="rId78"/>
              </p:custDataLst>
            </p:nvPr>
          </p:nvSpPr>
          <p:spPr>
            <a:xfrm rot="16200000">
              <a:off x="825969" y="122369"/>
              <a:ext cx="52723" cy="52723"/>
            </a:xfrm>
            <a:custGeom>
              <a:avLst/>
              <a:gdLst>
                <a:gd name="connsiteX0" fmla="*/ 27732 w 52722"/>
                <a:gd name="connsiteY0" fmla="*/ 47556 h 52722"/>
                <a:gd name="connsiteX1" fmla="*/ 47556 w 52722"/>
                <a:gd name="connsiteY1" fmla="*/ 27732 h 52722"/>
                <a:gd name="connsiteX2" fmla="*/ 27732 w 52722"/>
                <a:gd name="connsiteY2" fmla="*/ 7908 h 52722"/>
                <a:gd name="connsiteX3" fmla="*/ 7908 w 52722"/>
                <a:gd name="connsiteY3" fmla="*/ 27732 h 52722"/>
                <a:gd name="connsiteX4" fmla="*/ 27732 w 52722"/>
                <a:gd name="connsiteY4" fmla="*/ 47556 h 52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22" h="52722">
                  <a:moveTo>
                    <a:pt x="27732" y="47556"/>
                  </a:moveTo>
                  <a:cubicBezTo>
                    <a:pt x="38698" y="47556"/>
                    <a:pt x="47556" y="38698"/>
                    <a:pt x="47556" y="27732"/>
                  </a:cubicBezTo>
                  <a:cubicBezTo>
                    <a:pt x="47556" y="16766"/>
                    <a:pt x="38698" y="7908"/>
                    <a:pt x="27732" y="7908"/>
                  </a:cubicBezTo>
                  <a:cubicBezTo>
                    <a:pt x="16766" y="7908"/>
                    <a:pt x="7908" y="16766"/>
                    <a:pt x="7908" y="27732"/>
                  </a:cubicBezTo>
                  <a:cubicBezTo>
                    <a:pt x="7908" y="38698"/>
                    <a:pt x="16766" y="47556"/>
                    <a:pt x="27732" y="47556"/>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91" name="PA-任意多边形 178"/>
            <p:cNvSpPr/>
            <p:nvPr>
              <p:custDataLst>
                <p:tags r:id="rId79"/>
              </p:custDataLst>
            </p:nvPr>
          </p:nvSpPr>
          <p:spPr>
            <a:xfrm rot="16200000">
              <a:off x="828078" y="13970"/>
              <a:ext cx="42178" cy="42178"/>
            </a:xfrm>
            <a:custGeom>
              <a:avLst/>
              <a:gdLst>
                <a:gd name="connsiteX0" fmla="*/ 25729 w 42178"/>
                <a:gd name="connsiteY0" fmla="*/ 43549 h 42178"/>
                <a:gd name="connsiteX1" fmla="*/ 43549 w 42178"/>
                <a:gd name="connsiteY1" fmla="*/ 25729 h 42178"/>
                <a:gd name="connsiteX2" fmla="*/ 25729 w 42178"/>
                <a:gd name="connsiteY2" fmla="*/ 7908 h 42178"/>
                <a:gd name="connsiteX3" fmla="*/ 7908 w 42178"/>
                <a:gd name="connsiteY3" fmla="*/ 25729 h 42178"/>
                <a:gd name="connsiteX4" fmla="*/ 25729 w 42178"/>
                <a:gd name="connsiteY4" fmla="*/ 43549 h 42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8" h="42178">
                  <a:moveTo>
                    <a:pt x="25729" y="43549"/>
                  </a:moveTo>
                  <a:cubicBezTo>
                    <a:pt x="35535" y="43549"/>
                    <a:pt x="43549" y="35535"/>
                    <a:pt x="43549" y="25729"/>
                  </a:cubicBezTo>
                  <a:cubicBezTo>
                    <a:pt x="43549" y="15922"/>
                    <a:pt x="35535" y="7908"/>
                    <a:pt x="25729" y="7908"/>
                  </a:cubicBezTo>
                  <a:cubicBezTo>
                    <a:pt x="15922" y="7908"/>
                    <a:pt x="7908" y="15922"/>
                    <a:pt x="7908" y="25729"/>
                  </a:cubicBezTo>
                  <a:cubicBezTo>
                    <a:pt x="7908" y="35535"/>
                    <a:pt x="15922" y="43549"/>
                    <a:pt x="25729" y="43549"/>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92" name="PA-任意多边形 183"/>
            <p:cNvSpPr/>
            <p:nvPr>
              <p:custDataLst>
                <p:tags r:id="rId80"/>
              </p:custDataLst>
            </p:nvPr>
          </p:nvSpPr>
          <p:spPr>
            <a:xfrm rot="16200000">
              <a:off x="961255" y="906776"/>
              <a:ext cx="10545" cy="10545"/>
            </a:xfrm>
            <a:custGeom>
              <a:avLst/>
              <a:gdLst>
                <a:gd name="connsiteX0" fmla="*/ 11072 w 10544"/>
                <a:gd name="connsiteY0" fmla="*/ 9490 h 10544"/>
                <a:gd name="connsiteX1" fmla="*/ 9490 w 10544"/>
                <a:gd name="connsiteY1" fmla="*/ 11072 h 10544"/>
                <a:gd name="connsiteX2" fmla="*/ 7908 w 10544"/>
                <a:gd name="connsiteY2" fmla="*/ 9490 h 10544"/>
                <a:gd name="connsiteX3" fmla="*/ 9490 w 10544"/>
                <a:gd name="connsiteY3" fmla="*/ 7908 h 10544"/>
                <a:gd name="connsiteX4" fmla="*/ 11072 w 10544"/>
                <a:gd name="connsiteY4" fmla="*/ 9490 h 1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4" h="10544">
                  <a:moveTo>
                    <a:pt x="11072" y="9490"/>
                  </a:moveTo>
                  <a:cubicBezTo>
                    <a:pt x="11072" y="10364"/>
                    <a:pt x="10364" y="11072"/>
                    <a:pt x="9490" y="11072"/>
                  </a:cubicBezTo>
                  <a:cubicBezTo>
                    <a:pt x="8617" y="11072"/>
                    <a:pt x="7908" y="10364"/>
                    <a:pt x="7908" y="9490"/>
                  </a:cubicBezTo>
                  <a:cubicBezTo>
                    <a:pt x="7908" y="8617"/>
                    <a:pt x="8617" y="7908"/>
                    <a:pt x="9490" y="7908"/>
                  </a:cubicBezTo>
                  <a:cubicBezTo>
                    <a:pt x="10364" y="7908"/>
                    <a:pt x="11072" y="8617"/>
                    <a:pt x="11072" y="9490"/>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93" name="PA-任意多边形 184"/>
            <p:cNvSpPr/>
            <p:nvPr>
              <p:custDataLst>
                <p:tags r:id="rId81"/>
              </p:custDataLst>
            </p:nvPr>
          </p:nvSpPr>
          <p:spPr>
            <a:xfrm rot="16200000">
              <a:off x="957670" y="782773"/>
              <a:ext cx="21089" cy="21089"/>
            </a:xfrm>
            <a:custGeom>
              <a:avLst/>
              <a:gdLst>
                <a:gd name="connsiteX0" fmla="*/ 13075 w 21089"/>
                <a:gd name="connsiteY0" fmla="*/ 18242 h 21089"/>
                <a:gd name="connsiteX1" fmla="*/ 18242 w 21089"/>
                <a:gd name="connsiteY1" fmla="*/ 13075 h 21089"/>
                <a:gd name="connsiteX2" fmla="*/ 13075 w 21089"/>
                <a:gd name="connsiteY2" fmla="*/ 7908 h 21089"/>
                <a:gd name="connsiteX3" fmla="*/ 7908 w 21089"/>
                <a:gd name="connsiteY3" fmla="*/ 13075 h 21089"/>
                <a:gd name="connsiteX4" fmla="*/ 13075 w 21089"/>
                <a:gd name="connsiteY4" fmla="*/ 18242 h 21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9" h="21089">
                  <a:moveTo>
                    <a:pt x="13075" y="18242"/>
                  </a:moveTo>
                  <a:cubicBezTo>
                    <a:pt x="15922" y="18242"/>
                    <a:pt x="18242" y="15922"/>
                    <a:pt x="18242" y="13075"/>
                  </a:cubicBezTo>
                  <a:cubicBezTo>
                    <a:pt x="18242" y="10228"/>
                    <a:pt x="15922" y="7908"/>
                    <a:pt x="13075" y="7908"/>
                  </a:cubicBezTo>
                  <a:cubicBezTo>
                    <a:pt x="10228" y="7908"/>
                    <a:pt x="7908" y="10228"/>
                    <a:pt x="7908" y="13075"/>
                  </a:cubicBezTo>
                  <a:cubicBezTo>
                    <a:pt x="7908" y="15922"/>
                    <a:pt x="10228" y="18242"/>
                    <a:pt x="13075" y="18242"/>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94" name="PA-任意多边形 185"/>
            <p:cNvSpPr/>
            <p:nvPr>
              <p:custDataLst>
                <p:tags r:id="rId82"/>
              </p:custDataLst>
            </p:nvPr>
          </p:nvSpPr>
          <p:spPr>
            <a:xfrm rot="16200000">
              <a:off x="954085" y="658874"/>
              <a:ext cx="31634" cy="31634"/>
            </a:xfrm>
            <a:custGeom>
              <a:avLst/>
              <a:gdLst>
                <a:gd name="connsiteX0" fmla="*/ 25412 w 31633"/>
                <a:gd name="connsiteY0" fmla="*/ 16660 h 31633"/>
                <a:gd name="connsiteX1" fmla="*/ 16660 w 31633"/>
                <a:gd name="connsiteY1" fmla="*/ 25412 h 31633"/>
                <a:gd name="connsiteX2" fmla="*/ 7908 w 31633"/>
                <a:gd name="connsiteY2" fmla="*/ 16660 h 31633"/>
                <a:gd name="connsiteX3" fmla="*/ 16660 w 31633"/>
                <a:gd name="connsiteY3" fmla="*/ 7908 h 31633"/>
                <a:gd name="connsiteX4" fmla="*/ 25412 w 31633"/>
                <a:gd name="connsiteY4" fmla="*/ 16660 h 31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3" h="31633">
                  <a:moveTo>
                    <a:pt x="25412" y="16660"/>
                  </a:moveTo>
                  <a:cubicBezTo>
                    <a:pt x="25412" y="21494"/>
                    <a:pt x="21494" y="25412"/>
                    <a:pt x="16660" y="25412"/>
                  </a:cubicBezTo>
                  <a:cubicBezTo>
                    <a:pt x="11827" y="25412"/>
                    <a:pt x="7908" y="21494"/>
                    <a:pt x="7908" y="16660"/>
                  </a:cubicBezTo>
                  <a:cubicBezTo>
                    <a:pt x="7908" y="11827"/>
                    <a:pt x="11827" y="7908"/>
                    <a:pt x="16660" y="7908"/>
                  </a:cubicBezTo>
                  <a:cubicBezTo>
                    <a:pt x="21494" y="7908"/>
                    <a:pt x="25412" y="11827"/>
                    <a:pt x="25412" y="16660"/>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95" name="PA-任意多边形 186"/>
            <p:cNvSpPr/>
            <p:nvPr>
              <p:custDataLst>
                <p:tags r:id="rId83"/>
              </p:custDataLst>
            </p:nvPr>
          </p:nvSpPr>
          <p:spPr>
            <a:xfrm rot="16200000">
              <a:off x="951133" y="544782"/>
              <a:ext cx="31634" cy="31634"/>
            </a:xfrm>
            <a:custGeom>
              <a:avLst/>
              <a:gdLst>
                <a:gd name="connsiteX0" fmla="*/ 19613 w 31633"/>
                <a:gd name="connsiteY0" fmla="*/ 31317 h 31633"/>
                <a:gd name="connsiteX1" fmla="*/ 31317 w 31633"/>
                <a:gd name="connsiteY1" fmla="*/ 19613 h 31633"/>
                <a:gd name="connsiteX2" fmla="*/ 19613 w 31633"/>
                <a:gd name="connsiteY2" fmla="*/ 7908 h 31633"/>
                <a:gd name="connsiteX3" fmla="*/ 7908 w 31633"/>
                <a:gd name="connsiteY3" fmla="*/ 19613 h 31633"/>
                <a:gd name="connsiteX4" fmla="*/ 19613 w 31633"/>
                <a:gd name="connsiteY4" fmla="*/ 31317 h 31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3" h="31633">
                  <a:moveTo>
                    <a:pt x="19613" y="31317"/>
                  </a:moveTo>
                  <a:cubicBezTo>
                    <a:pt x="26045" y="31317"/>
                    <a:pt x="31317" y="26045"/>
                    <a:pt x="31317" y="19613"/>
                  </a:cubicBezTo>
                  <a:cubicBezTo>
                    <a:pt x="31317" y="13181"/>
                    <a:pt x="26045" y="7908"/>
                    <a:pt x="19613" y="7908"/>
                  </a:cubicBezTo>
                  <a:cubicBezTo>
                    <a:pt x="13181" y="7908"/>
                    <a:pt x="7908" y="13181"/>
                    <a:pt x="7908" y="19613"/>
                  </a:cubicBezTo>
                  <a:cubicBezTo>
                    <a:pt x="7908" y="26045"/>
                    <a:pt x="13181" y="31317"/>
                    <a:pt x="19613" y="31317"/>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96" name="PA-任意多边形 187"/>
            <p:cNvSpPr/>
            <p:nvPr>
              <p:custDataLst>
                <p:tags r:id="rId84"/>
              </p:custDataLst>
            </p:nvPr>
          </p:nvSpPr>
          <p:spPr>
            <a:xfrm rot="16200000">
              <a:off x="949235" y="419198"/>
              <a:ext cx="42178" cy="42178"/>
            </a:xfrm>
            <a:custGeom>
              <a:avLst/>
              <a:gdLst>
                <a:gd name="connsiteX0" fmla="*/ 21511 w 42178"/>
                <a:gd name="connsiteY0" fmla="*/ 35113 h 42178"/>
                <a:gd name="connsiteX1" fmla="*/ 35113 w 42178"/>
                <a:gd name="connsiteY1" fmla="*/ 21511 h 42178"/>
                <a:gd name="connsiteX2" fmla="*/ 21511 w 42178"/>
                <a:gd name="connsiteY2" fmla="*/ 7908 h 42178"/>
                <a:gd name="connsiteX3" fmla="*/ 7908 w 42178"/>
                <a:gd name="connsiteY3" fmla="*/ 21511 h 42178"/>
                <a:gd name="connsiteX4" fmla="*/ 21511 w 42178"/>
                <a:gd name="connsiteY4" fmla="*/ 35113 h 42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8" h="42178">
                  <a:moveTo>
                    <a:pt x="21511" y="35113"/>
                  </a:moveTo>
                  <a:cubicBezTo>
                    <a:pt x="28997" y="35113"/>
                    <a:pt x="35113" y="28997"/>
                    <a:pt x="35113" y="21511"/>
                  </a:cubicBezTo>
                  <a:cubicBezTo>
                    <a:pt x="35113" y="14024"/>
                    <a:pt x="28997" y="7908"/>
                    <a:pt x="21511" y="7908"/>
                  </a:cubicBezTo>
                  <a:cubicBezTo>
                    <a:pt x="14024" y="7908"/>
                    <a:pt x="7908" y="14024"/>
                    <a:pt x="7908" y="21511"/>
                  </a:cubicBezTo>
                  <a:cubicBezTo>
                    <a:pt x="7908" y="28997"/>
                    <a:pt x="14024" y="35113"/>
                    <a:pt x="21511" y="35113"/>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97" name="PA-任意多边形 188"/>
            <p:cNvSpPr/>
            <p:nvPr>
              <p:custDataLst>
                <p:tags r:id="rId85"/>
              </p:custDataLst>
            </p:nvPr>
          </p:nvSpPr>
          <p:spPr>
            <a:xfrm rot="16200000">
              <a:off x="947758" y="303524"/>
              <a:ext cx="42178" cy="42178"/>
            </a:xfrm>
            <a:custGeom>
              <a:avLst/>
              <a:gdLst>
                <a:gd name="connsiteX0" fmla="*/ 22882 w 42178"/>
                <a:gd name="connsiteY0" fmla="*/ 37855 h 42178"/>
                <a:gd name="connsiteX1" fmla="*/ 37855 w 42178"/>
                <a:gd name="connsiteY1" fmla="*/ 22882 h 42178"/>
                <a:gd name="connsiteX2" fmla="*/ 22882 w 42178"/>
                <a:gd name="connsiteY2" fmla="*/ 7908 h 42178"/>
                <a:gd name="connsiteX3" fmla="*/ 7908 w 42178"/>
                <a:gd name="connsiteY3" fmla="*/ 22882 h 42178"/>
                <a:gd name="connsiteX4" fmla="*/ 22882 w 42178"/>
                <a:gd name="connsiteY4" fmla="*/ 37855 h 42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8" h="42178">
                  <a:moveTo>
                    <a:pt x="22882" y="37855"/>
                  </a:moveTo>
                  <a:cubicBezTo>
                    <a:pt x="31106" y="37855"/>
                    <a:pt x="37855" y="31212"/>
                    <a:pt x="37855" y="22882"/>
                  </a:cubicBezTo>
                  <a:cubicBezTo>
                    <a:pt x="37855" y="14551"/>
                    <a:pt x="31212" y="7908"/>
                    <a:pt x="22882" y="7908"/>
                  </a:cubicBezTo>
                  <a:cubicBezTo>
                    <a:pt x="14552" y="7908"/>
                    <a:pt x="7908" y="14551"/>
                    <a:pt x="7908" y="22882"/>
                  </a:cubicBezTo>
                  <a:cubicBezTo>
                    <a:pt x="7908" y="31212"/>
                    <a:pt x="14657" y="37855"/>
                    <a:pt x="22882" y="37855"/>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98" name="PA-任意多边形 189"/>
            <p:cNvSpPr/>
            <p:nvPr>
              <p:custDataLst>
                <p:tags r:id="rId86"/>
              </p:custDataLst>
            </p:nvPr>
          </p:nvSpPr>
          <p:spPr>
            <a:xfrm rot="16200000">
              <a:off x="947758" y="186585"/>
              <a:ext cx="42178" cy="42178"/>
            </a:xfrm>
            <a:custGeom>
              <a:avLst/>
              <a:gdLst>
                <a:gd name="connsiteX0" fmla="*/ 22882 w 42178"/>
                <a:gd name="connsiteY0" fmla="*/ 37855 h 42178"/>
                <a:gd name="connsiteX1" fmla="*/ 37855 w 42178"/>
                <a:gd name="connsiteY1" fmla="*/ 22882 h 42178"/>
                <a:gd name="connsiteX2" fmla="*/ 22882 w 42178"/>
                <a:gd name="connsiteY2" fmla="*/ 7908 h 42178"/>
                <a:gd name="connsiteX3" fmla="*/ 7908 w 42178"/>
                <a:gd name="connsiteY3" fmla="*/ 22882 h 42178"/>
                <a:gd name="connsiteX4" fmla="*/ 22882 w 42178"/>
                <a:gd name="connsiteY4" fmla="*/ 37855 h 42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8" h="42178">
                  <a:moveTo>
                    <a:pt x="22882" y="37855"/>
                  </a:moveTo>
                  <a:cubicBezTo>
                    <a:pt x="31106" y="37855"/>
                    <a:pt x="37855" y="31212"/>
                    <a:pt x="37855" y="22882"/>
                  </a:cubicBezTo>
                  <a:cubicBezTo>
                    <a:pt x="37855" y="14551"/>
                    <a:pt x="31212" y="7908"/>
                    <a:pt x="22882" y="7908"/>
                  </a:cubicBezTo>
                  <a:cubicBezTo>
                    <a:pt x="14551" y="7908"/>
                    <a:pt x="7908" y="14551"/>
                    <a:pt x="7908" y="22882"/>
                  </a:cubicBezTo>
                  <a:cubicBezTo>
                    <a:pt x="7908" y="31212"/>
                    <a:pt x="14657" y="37855"/>
                    <a:pt x="22882" y="37855"/>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99" name="PA-任意多边形 190"/>
            <p:cNvSpPr/>
            <p:nvPr>
              <p:custDataLst>
                <p:tags r:id="rId87"/>
              </p:custDataLst>
            </p:nvPr>
          </p:nvSpPr>
          <p:spPr>
            <a:xfrm rot="16200000">
              <a:off x="948918" y="68488"/>
              <a:ext cx="42178" cy="42178"/>
            </a:xfrm>
            <a:custGeom>
              <a:avLst/>
              <a:gdLst>
                <a:gd name="connsiteX0" fmla="*/ 21828 w 42178"/>
                <a:gd name="connsiteY0" fmla="*/ 35746 h 42178"/>
                <a:gd name="connsiteX1" fmla="*/ 35747 w 42178"/>
                <a:gd name="connsiteY1" fmla="*/ 21827 h 42178"/>
                <a:gd name="connsiteX2" fmla="*/ 21828 w 42178"/>
                <a:gd name="connsiteY2" fmla="*/ 7908 h 42178"/>
                <a:gd name="connsiteX3" fmla="*/ 7910 w 42178"/>
                <a:gd name="connsiteY3" fmla="*/ 21827 h 42178"/>
                <a:gd name="connsiteX4" fmla="*/ 21828 w 42178"/>
                <a:gd name="connsiteY4" fmla="*/ 35746 h 42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8" h="42178">
                  <a:moveTo>
                    <a:pt x="21828" y="35746"/>
                  </a:moveTo>
                  <a:cubicBezTo>
                    <a:pt x="29526" y="35746"/>
                    <a:pt x="35747" y="29525"/>
                    <a:pt x="35747" y="21827"/>
                  </a:cubicBezTo>
                  <a:cubicBezTo>
                    <a:pt x="35747" y="14130"/>
                    <a:pt x="29526" y="7908"/>
                    <a:pt x="21828" y="7908"/>
                  </a:cubicBezTo>
                  <a:cubicBezTo>
                    <a:pt x="14131" y="7908"/>
                    <a:pt x="7910" y="14130"/>
                    <a:pt x="7910" y="21827"/>
                  </a:cubicBezTo>
                  <a:cubicBezTo>
                    <a:pt x="7804" y="29525"/>
                    <a:pt x="14131" y="35746"/>
                    <a:pt x="21828" y="35746"/>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100" name="PA-任意多边形 195"/>
            <p:cNvSpPr/>
            <p:nvPr>
              <p:custDataLst>
                <p:tags r:id="rId88"/>
              </p:custDataLst>
            </p:nvPr>
          </p:nvSpPr>
          <p:spPr>
            <a:xfrm rot="16200000">
              <a:off x="1079460" y="846988"/>
              <a:ext cx="10545" cy="10545"/>
            </a:xfrm>
            <a:custGeom>
              <a:avLst/>
              <a:gdLst>
                <a:gd name="connsiteX0" fmla="*/ 8541 w 10544"/>
                <a:gd name="connsiteY0" fmla="*/ 8225 h 10544"/>
                <a:gd name="connsiteX1" fmla="*/ 8225 w 10544"/>
                <a:gd name="connsiteY1" fmla="*/ 8541 h 10544"/>
                <a:gd name="connsiteX2" fmla="*/ 7908 w 10544"/>
                <a:gd name="connsiteY2" fmla="*/ 8225 h 10544"/>
                <a:gd name="connsiteX3" fmla="*/ 8225 w 10544"/>
                <a:gd name="connsiteY3" fmla="*/ 7908 h 10544"/>
                <a:gd name="connsiteX4" fmla="*/ 8541 w 10544"/>
                <a:gd name="connsiteY4" fmla="*/ 8225 h 1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4" h="10544">
                  <a:moveTo>
                    <a:pt x="8541" y="8225"/>
                  </a:moveTo>
                  <a:cubicBezTo>
                    <a:pt x="8541" y="8400"/>
                    <a:pt x="8399" y="8541"/>
                    <a:pt x="8225" y="8541"/>
                  </a:cubicBezTo>
                  <a:cubicBezTo>
                    <a:pt x="8050" y="8541"/>
                    <a:pt x="7908" y="8400"/>
                    <a:pt x="7908" y="8225"/>
                  </a:cubicBezTo>
                  <a:cubicBezTo>
                    <a:pt x="7908" y="8050"/>
                    <a:pt x="8050" y="7908"/>
                    <a:pt x="8225" y="7908"/>
                  </a:cubicBezTo>
                  <a:cubicBezTo>
                    <a:pt x="8399" y="7908"/>
                    <a:pt x="8541" y="8050"/>
                    <a:pt x="8541" y="8225"/>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101" name="PA-任意多边形 196"/>
            <p:cNvSpPr/>
            <p:nvPr>
              <p:custDataLst>
                <p:tags r:id="rId89"/>
              </p:custDataLst>
            </p:nvPr>
          </p:nvSpPr>
          <p:spPr>
            <a:xfrm rot="16200000">
              <a:off x="1076823" y="722142"/>
              <a:ext cx="21089" cy="21089"/>
            </a:xfrm>
            <a:custGeom>
              <a:avLst/>
              <a:gdLst>
                <a:gd name="connsiteX0" fmla="*/ 13813 w 21089"/>
                <a:gd name="connsiteY0" fmla="*/ 10861 h 21089"/>
                <a:gd name="connsiteX1" fmla="*/ 10861 w 21089"/>
                <a:gd name="connsiteY1" fmla="*/ 13813 h 21089"/>
                <a:gd name="connsiteX2" fmla="*/ 7908 w 21089"/>
                <a:gd name="connsiteY2" fmla="*/ 10861 h 21089"/>
                <a:gd name="connsiteX3" fmla="*/ 10861 w 21089"/>
                <a:gd name="connsiteY3" fmla="*/ 7908 h 21089"/>
                <a:gd name="connsiteX4" fmla="*/ 13813 w 21089"/>
                <a:gd name="connsiteY4" fmla="*/ 10861 h 21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9" h="21089">
                  <a:moveTo>
                    <a:pt x="13813" y="10861"/>
                  </a:moveTo>
                  <a:cubicBezTo>
                    <a:pt x="13813" y="12491"/>
                    <a:pt x="12491" y="13813"/>
                    <a:pt x="10861" y="13813"/>
                  </a:cubicBezTo>
                  <a:cubicBezTo>
                    <a:pt x="9230" y="13813"/>
                    <a:pt x="7908" y="12491"/>
                    <a:pt x="7908" y="10861"/>
                  </a:cubicBezTo>
                  <a:cubicBezTo>
                    <a:pt x="7908" y="9230"/>
                    <a:pt x="9230" y="7908"/>
                    <a:pt x="10861" y="7908"/>
                  </a:cubicBezTo>
                  <a:cubicBezTo>
                    <a:pt x="12491" y="7908"/>
                    <a:pt x="13813" y="9230"/>
                    <a:pt x="13813" y="10861"/>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102" name="PA-任意多边形 197"/>
            <p:cNvSpPr/>
            <p:nvPr>
              <p:custDataLst>
                <p:tags r:id="rId90"/>
              </p:custDataLst>
            </p:nvPr>
          </p:nvSpPr>
          <p:spPr>
            <a:xfrm rot="16200000">
              <a:off x="1074398" y="607628"/>
              <a:ext cx="21089" cy="21089"/>
            </a:xfrm>
            <a:custGeom>
              <a:avLst/>
              <a:gdLst>
                <a:gd name="connsiteX0" fmla="*/ 13392 w 21089"/>
                <a:gd name="connsiteY0" fmla="*/ 18875 h 21089"/>
                <a:gd name="connsiteX1" fmla="*/ 18875 w 21089"/>
                <a:gd name="connsiteY1" fmla="*/ 13392 h 21089"/>
                <a:gd name="connsiteX2" fmla="*/ 13392 w 21089"/>
                <a:gd name="connsiteY2" fmla="*/ 7908 h 21089"/>
                <a:gd name="connsiteX3" fmla="*/ 7908 w 21089"/>
                <a:gd name="connsiteY3" fmla="*/ 13392 h 21089"/>
                <a:gd name="connsiteX4" fmla="*/ 13392 w 21089"/>
                <a:gd name="connsiteY4" fmla="*/ 18875 h 21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9" h="21089">
                  <a:moveTo>
                    <a:pt x="13392" y="18875"/>
                  </a:moveTo>
                  <a:cubicBezTo>
                    <a:pt x="16449" y="18875"/>
                    <a:pt x="18875" y="16449"/>
                    <a:pt x="18875" y="13392"/>
                  </a:cubicBezTo>
                  <a:cubicBezTo>
                    <a:pt x="18875" y="10334"/>
                    <a:pt x="16449" y="7908"/>
                    <a:pt x="13392" y="7908"/>
                  </a:cubicBezTo>
                  <a:cubicBezTo>
                    <a:pt x="10334" y="7908"/>
                    <a:pt x="7908" y="10334"/>
                    <a:pt x="7908" y="13392"/>
                  </a:cubicBezTo>
                  <a:cubicBezTo>
                    <a:pt x="7908" y="16344"/>
                    <a:pt x="10334" y="18875"/>
                    <a:pt x="13392" y="18875"/>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103" name="PA-任意多边形 198"/>
            <p:cNvSpPr/>
            <p:nvPr>
              <p:custDataLst>
                <p:tags r:id="rId91"/>
              </p:custDataLst>
            </p:nvPr>
          </p:nvSpPr>
          <p:spPr>
            <a:xfrm rot="16200000">
              <a:off x="1071973" y="493009"/>
              <a:ext cx="21089" cy="21089"/>
            </a:xfrm>
            <a:custGeom>
              <a:avLst/>
              <a:gdLst>
                <a:gd name="connsiteX0" fmla="*/ 15711 w 21089"/>
                <a:gd name="connsiteY0" fmla="*/ 23514 h 21089"/>
                <a:gd name="connsiteX1" fmla="*/ 23514 w 21089"/>
                <a:gd name="connsiteY1" fmla="*/ 15711 h 21089"/>
                <a:gd name="connsiteX2" fmla="*/ 15711 w 21089"/>
                <a:gd name="connsiteY2" fmla="*/ 7908 h 21089"/>
                <a:gd name="connsiteX3" fmla="*/ 7908 w 21089"/>
                <a:gd name="connsiteY3" fmla="*/ 15711 h 21089"/>
                <a:gd name="connsiteX4" fmla="*/ 15711 w 21089"/>
                <a:gd name="connsiteY4" fmla="*/ 23514 h 21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9" h="21089">
                  <a:moveTo>
                    <a:pt x="15711" y="23514"/>
                  </a:moveTo>
                  <a:cubicBezTo>
                    <a:pt x="20035" y="23514"/>
                    <a:pt x="23514" y="20035"/>
                    <a:pt x="23514" y="15711"/>
                  </a:cubicBezTo>
                  <a:cubicBezTo>
                    <a:pt x="23514" y="11388"/>
                    <a:pt x="20035" y="7908"/>
                    <a:pt x="15711" y="7908"/>
                  </a:cubicBezTo>
                  <a:cubicBezTo>
                    <a:pt x="11388" y="7908"/>
                    <a:pt x="7908" y="11388"/>
                    <a:pt x="7908" y="15711"/>
                  </a:cubicBezTo>
                  <a:cubicBezTo>
                    <a:pt x="7908" y="20035"/>
                    <a:pt x="11494" y="23514"/>
                    <a:pt x="15711" y="23514"/>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104" name="PA-任意多边形 199"/>
            <p:cNvSpPr/>
            <p:nvPr>
              <p:custDataLst>
                <p:tags r:id="rId92"/>
              </p:custDataLst>
            </p:nvPr>
          </p:nvSpPr>
          <p:spPr>
            <a:xfrm rot="16200000">
              <a:off x="1070813" y="366685"/>
              <a:ext cx="31634" cy="31634"/>
            </a:xfrm>
            <a:custGeom>
              <a:avLst/>
              <a:gdLst>
                <a:gd name="connsiteX0" fmla="*/ 16977 w 31633"/>
                <a:gd name="connsiteY0" fmla="*/ 26045 h 31633"/>
                <a:gd name="connsiteX1" fmla="*/ 26045 w 31633"/>
                <a:gd name="connsiteY1" fmla="*/ 16977 h 31633"/>
                <a:gd name="connsiteX2" fmla="*/ 16977 w 31633"/>
                <a:gd name="connsiteY2" fmla="*/ 7908 h 31633"/>
                <a:gd name="connsiteX3" fmla="*/ 7908 w 31633"/>
                <a:gd name="connsiteY3" fmla="*/ 16977 h 31633"/>
                <a:gd name="connsiteX4" fmla="*/ 16977 w 31633"/>
                <a:gd name="connsiteY4" fmla="*/ 26045 h 31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3" h="31633">
                  <a:moveTo>
                    <a:pt x="16977" y="26045"/>
                  </a:moveTo>
                  <a:cubicBezTo>
                    <a:pt x="22038" y="26045"/>
                    <a:pt x="26045" y="21933"/>
                    <a:pt x="26045" y="16977"/>
                  </a:cubicBezTo>
                  <a:cubicBezTo>
                    <a:pt x="26045" y="12021"/>
                    <a:pt x="21933" y="7908"/>
                    <a:pt x="16977" y="7908"/>
                  </a:cubicBezTo>
                  <a:cubicBezTo>
                    <a:pt x="11915" y="7908"/>
                    <a:pt x="7908" y="12021"/>
                    <a:pt x="7908" y="16977"/>
                  </a:cubicBezTo>
                  <a:cubicBezTo>
                    <a:pt x="7908" y="21933"/>
                    <a:pt x="11915" y="26045"/>
                    <a:pt x="16977" y="26045"/>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105" name="PA-任意多边形 200"/>
            <p:cNvSpPr/>
            <p:nvPr>
              <p:custDataLst>
                <p:tags r:id="rId93"/>
              </p:custDataLst>
            </p:nvPr>
          </p:nvSpPr>
          <p:spPr>
            <a:xfrm rot="16200000">
              <a:off x="1070075" y="250379"/>
              <a:ext cx="31634" cy="31634"/>
            </a:xfrm>
            <a:custGeom>
              <a:avLst/>
              <a:gdLst>
                <a:gd name="connsiteX0" fmla="*/ 27310 w 31633"/>
                <a:gd name="connsiteY0" fmla="*/ 17609 h 31633"/>
                <a:gd name="connsiteX1" fmla="*/ 17609 w 31633"/>
                <a:gd name="connsiteY1" fmla="*/ 27310 h 31633"/>
                <a:gd name="connsiteX2" fmla="*/ 7908 w 31633"/>
                <a:gd name="connsiteY2" fmla="*/ 17609 h 31633"/>
                <a:gd name="connsiteX3" fmla="*/ 17609 w 31633"/>
                <a:gd name="connsiteY3" fmla="*/ 7908 h 31633"/>
                <a:gd name="connsiteX4" fmla="*/ 27310 w 31633"/>
                <a:gd name="connsiteY4" fmla="*/ 17609 h 31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3" h="31633">
                  <a:moveTo>
                    <a:pt x="27310" y="17609"/>
                  </a:moveTo>
                  <a:cubicBezTo>
                    <a:pt x="27310" y="22967"/>
                    <a:pt x="22967" y="27310"/>
                    <a:pt x="17609" y="27310"/>
                  </a:cubicBezTo>
                  <a:cubicBezTo>
                    <a:pt x="12252" y="27310"/>
                    <a:pt x="7908" y="22967"/>
                    <a:pt x="7908" y="17609"/>
                  </a:cubicBezTo>
                  <a:cubicBezTo>
                    <a:pt x="7908" y="12252"/>
                    <a:pt x="12252" y="7908"/>
                    <a:pt x="17609" y="7908"/>
                  </a:cubicBezTo>
                  <a:cubicBezTo>
                    <a:pt x="22967" y="7908"/>
                    <a:pt x="27310" y="12252"/>
                    <a:pt x="27310" y="17609"/>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106" name="PA-任意多边形 201"/>
            <p:cNvSpPr/>
            <p:nvPr>
              <p:custDataLst>
                <p:tags r:id="rId94"/>
              </p:custDataLst>
            </p:nvPr>
          </p:nvSpPr>
          <p:spPr>
            <a:xfrm rot="16200000">
              <a:off x="1070813" y="132702"/>
              <a:ext cx="31634" cy="31634"/>
            </a:xfrm>
            <a:custGeom>
              <a:avLst/>
              <a:gdLst>
                <a:gd name="connsiteX0" fmla="*/ 16977 w 31633"/>
                <a:gd name="connsiteY0" fmla="*/ 26045 h 31633"/>
                <a:gd name="connsiteX1" fmla="*/ 26045 w 31633"/>
                <a:gd name="connsiteY1" fmla="*/ 16977 h 31633"/>
                <a:gd name="connsiteX2" fmla="*/ 16977 w 31633"/>
                <a:gd name="connsiteY2" fmla="*/ 7908 h 31633"/>
                <a:gd name="connsiteX3" fmla="*/ 7908 w 31633"/>
                <a:gd name="connsiteY3" fmla="*/ 16977 h 31633"/>
                <a:gd name="connsiteX4" fmla="*/ 16977 w 31633"/>
                <a:gd name="connsiteY4" fmla="*/ 26045 h 31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33" h="31633">
                  <a:moveTo>
                    <a:pt x="16977" y="26045"/>
                  </a:moveTo>
                  <a:cubicBezTo>
                    <a:pt x="22038" y="26045"/>
                    <a:pt x="26045" y="21933"/>
                    <a:pt x="26045" y="16977"/>
                  </a:cubicBezTo>
                  <a:cubicBezTo>
                    <a:pt x="26045" y="12021"/>
                    <a:pt x="21933" y="7908"/>
                    <a:pt x="16977" y="7908"/>
                  </a:cubicBezTo>
                  <a:cubicBezTo>
                    <a:pt x="12021" y="7908"/>
                    <a:pt x="7908" y="12021"/>
                    <a:pt x="7908" y="16977"/>
                  </a:cubicBezTo>
                  <a:cubicBezTo>
                    <a:pt x="7908" y="21933"/>
                    <a:pt x="11915" y="26045"/>
                    <a:pt x="16977" y="26045"/>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107" name="PA-任意多边形 202"/>
            <p:cNvSpPr/>
            <p:nvPr>
              <p:custDataLst>
                <p:tags r:id="rId95"/>
              </p:custDataLst>
            </p:nvPr>
          </p:nvSpPr>
          <p:spPr>
            <a:xfrm rot="16200000">
              <a:off x="1071973" y="25042"/>
              <a:ext cx="21089" cy="21089"/>
            </a:xfrm>
            <a:custGeom>
              <a:avLst/>
              <a:gdLst>
                <a:gd name="connsiteX0" fmla="*/ 23514 w 21089"/>
                <a:gd name="connsiteY0" fmla="*/ 15711 h 21089"/>
                <a:gd name="connsiteX1" fmla="*/ 15711 w 21089"/>
                <a:gd name="connsiteY1" fmla="*/ 23514 h 21089"/>
                <a:gd name="connsiteX2" fmla="*/ 7908 w 21089"/>
                <a:gd name="connsiteY2" fmla="*/ 15711 h 21089"/>
                <a:gd name="connsiteX3" fmla="*/ 15711 w 21089"/>
                <a:gd name="connsiteY3" fmla="*/ 7908 h 21089"/>
                <a:gd name="connsiteX4" fmla="*/ 23514 w 21089"/>
                <a:gd name="connsiteY4" fmla="*/ 15711 h 21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9" h="21089">
                  <a:moveTo>
                    <a:pt x="23514" y="15711"/>
                  </a:moveTo>
                  <a:cubicBezTo>
                    <a:pt x="23514" y="20021"/>
                    <a:pt x="20021" y="23514"/>
                    <a:pt x="15711" y="23514"/>
                  </a:cubicBezTo>
                  <a:cubicBezTo>
                    <a:pt x="11402" y="23514"/>
                    <a:pt x="7908" y="20021"/>
                    <a:pt x="7908" y="15711"/>
                  </a:cubicBezTo>
                  <a:cubicBezTo>
                    <a:pt x="7908" y="11402"/>
                    <a:pt x="11402" y="7908"/>
                    <a:pt x="15711" y="7908"/>
                  </a:cubicBezTo>
                  <a:cubicBezTo>
                    <a:pt x="20021" y="7908"/>
                    <a:pt x="23514" y="11402"/>
                    <a:pt x="23514" y="15711"/>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108" name="PA-任意多边形 206"/>
            <p:cNvSpPr/>
            <p:nvPr>
              <p:custDataLst>
                <p:tags r:id="rId96"/>
              </p:custDataLst>
            </p:nvPr>
          </p:nvSpPr>
          <p:spPr>
            <a:xfrm rot="16200000">
              <a:off x="1196504" y="671528"/>
              <a:ext cx="10545" cy="10545"/>
            </a:xfrm>
            <a:custGeom>
              <a:avLst/>
              <a:gdLst>
                <a:gd name="connsiteX0" fmla="*/ 8225 w 10544"/>
                <a:gd name="connsiteY0" fmla="*/ 8541 h 10544"/>
                <a:gd name="connsiteX1" fmla="*/ 8541 w 10544"/>
                <a:gd name="connsiteY1" fmla="*/ 8225 h 10544"/>
                <a:gd name="connsiteX2" fmla="*/ 8225 w 10544"/>
                <a:gd name="connsiteY2" fmla="*/ 7908 h 10544"/>
                <a:gd name="connsiteX3" fmla="*/ 7908 w 10544"/>
                <a:gd name="connsiteY3" fmla="*/ 8225 h 10544"/>
                <a:gd name="connsiteX4" fmla="*/ 8225 w 10544"/>
                <a:gd name="connsiteY4" fmla="*/ 8541 h 1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4" h="10544">
                  <a:moveTo>
                    <a:pt x="8225" y="8541"/>
                  </a:moveTo>
                  <a:cubicBezTo>
                    <a:pt x="8436" y="8541"/>
                    <a:pt x="8541" y="8436"/>
                    <a:pt x="8541" y="8225"/>
                  </a:cubicBezTo>
                  <a:cubicBezTo>
                    <a:pt x="8541" y="8014"/>
                    <a:pt x="8436" y="7908"/>
                    <a:pt x="8225" y="7908"/>
                  </a:cubicBezTo>
                  <a:cubicBezTo>
                    <a:pt x="8014" y="7908"/>
                    <a:pt x="7908" y="8014"/>
                    <a:pt x="7908" y="8225"/>
                  </a:cubicBezTo>
                  <a:cubicBezTo>
                    <a:pt x="7908" y="8436"/>
                    <a:pt x="8119" y="8541"/>
                    <a:pt x="8225" y="8541"/>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109" name="PA-任意多边形 207"/>
            <p:cNvSpPr/>
            <p:nvPr>
              <p:custDataLst>
                <p:tags r:id="rId97"/>
              </p:custDataLst>
            </p:nvPr>
          </p:nvSpPr>
          <p:spPr>
            <a:xfrm rot="16200000">
              <a:off x="1195238" y="555759"/>
              <a:ext cx="10545" cy="10545"/>
            </a:xfrm>
            <a:custGeom>
              <a:avLst/>
              <a:gdLst>
                <a:gd name="connsiteX0" fmla="*/ 9500 w 10544"/>
                <a:gd name="connsiteY0" fmla="*/ 11072 h 10544"/>
                <a:gd name="connsiteX1" fmla="*/ 11082 w 10544"/>
                <a:gd name="connsiteY1" fmla="*/ 9490 h 10544"/>
                <a:gd name="connsiteX2" fmla="*/ 9500 w 10544"/>
                <a:gd name="connsiteY2" fmla="*/ 7908 h 10544"/>
                <a:gd name="connsiteX3" fmla="*/ 7918 w 10544"/>
                <a:gd name="connsiteY3" fmla="*/ 9490 h 10544"/>
                <a:gd name="connsiteX4" fmla="*/ 9500 w 10544"/>
                <a:gd name="connsiteY4" fmla="*/ 11072 h 1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4" h="10544">
                  <a:moveTo>
                    <a:pt x="9500" y="11072"/>
                  </a:moveTo>
                  <a:cubicBezTo>
                    <a:pt x="10449" y="11072"/>
                    <a:pt x="11082" y="10334"/>
                    <a:pt x="11082" y="9490"/>
                  </a:cubicBezTo>
                  <a:cubicBezTo>
                    <a:pt x="11082" y="8646"/>
                    <a:pt x="10344" y="7908"/>
                    <a:pt x="9500" y="7908"/>
                  </a:cubicBezTo>
                  <a:cubicBezTo>
                    <a:pt x="8657" y="7908"/>
                    <a:pt x="7918" y="8646"/>
                    <a:pt x="7918" y="9490"/>
                  </a:cubicBezTo>
                  <a:cubicBezTo>
                    <a:pt x="7813" y="10334"/>
                    <a:pt x="8551" y="11072"/>
                    <a:pt x="9500" y="11072"/>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110" name="PA-任意多边形 208"/>
            <p:cNvSpPr/>
            <p:nvPr>
              <p:custDataLst>
                <p:tags r:id="rId98"/>
              </p:custDataLst>
            </p:nvPr>
          </p:nvSpPr>
          <p:spPr>
            <a:xfrm rot="16200000">
              <a:off x="1193551" y="429953"/>
              <a:ext cx="21089" cy="21089"/>
            </a:xfrm>
            <a:custGeom>
              <a:avLst/>
              <a:gdLst>
                <a:gd name="connsiteX0" fmla="*/ 11177 w 21089"/>
                <a:gd name="connsiteY0" fmla="*/ 14446 h 21089"/>
                <a:gd name="connsiteX1" fmla="*/ 14446 w 21089"/>
                <a:gd name="connsiteY1" fmla="*/ 11177 h 21089"/>
                <a:gd name="connsiteX2" fmla="*/ 11177 w 21089"/>
                <a:gd name="connsiteY2" fmla="*/ 7908 h 21089"/>
                <a:gd name="connsiteX3" fmla="*/ 7908 w 21089"/>
                <a:gd name="connsiteY3" fmla="*/ 11177 h 21089"/>
                <a:gd name="connsiteX4" fmla="*/ 11177 w 21089"/>
                <a:gd name="connsiteY4" fmla="*/ 14446 h 21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9" h="21089">
                  <a:moveTo>
                    <a:pt x="11177" y="14446"/>
                  </a:moveTo>
                  <a:cubicBezTo>
                    <a:pt x="12970" y="14446"/>
                    <a:pt x="14446" y="12970"/>
                    <a:pt x="14446" y="11177"/>
                  </a:cubicBezTo>
                  <a:cubicBezTo>
                    <a:pt x="14446" y="9385"/>
                    <a:pt x="12970" y="7908"/>
                    <a:pt x="11177" y="7908"/>
                  </a:cubicBezTo>
                  <a:cubicBezTo>
                    <a:pt x="9385" y="7908"/>
                    <a:pt x="7908" y="9385"/>
                    <a:pt x="7908" y="11177"/>
                  </a:cubicBezTo>
                  <a:cubicBezTo>
                    <a:pt x="7908" y="12970"/>
                    <a:pt x="9385" y="14446"/>
                    <a:pt x="11177" y="14446"/>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111" name="PA-任意多边形 209"/>
            <p:cNvSpPr/>
            <p:nvPr>
              <p:custDataLst>
                <p:tags r:id="rId99"/>
              </p:custDataLst>
            </p:nvPr>
          </p:nvSpPr>
          <p:spPr>
            <a:xfrm rot="16200000">
              <a:off x="1192919" y="313541"/>
              <a:ext cx="21089" cy="21089"/>
            </a:xfrm>
            <a:custGeom>
              <a:avLst/>
              <a:gdLst>
                <a:gd name="connsiteX0" fmla="*/ 15711 w 21089"/>
                <a:gd name="connsiteY0" fmla="*/ 11810 h 21089"/>
                <a:gd name="connsiteX1" fmla="*/ 11810 w 21089"/>
                <a:gd name="connsiteY1" fmla="*/ 15711 h 21089"/>
                <a:gd name="connsiteX2" fmla="*/ 7908 w 21089"/>
                <a:gd name="connsiteY2" fmla="*/ 11810 h 21089"/>
                <a:gd name="connsiteX3" fmla="*/ 11810 w 21089"/>
                <a:gd name="connsiteY3" fmla="*/ 7908 h 21089"/>
                <a:gd name="connsiteX4" fmla="*/ 15711 w 21089"/>
                <a:gd name="connsiteY4" fmla="*/ 11810 h 21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9" h="21089">
                  <a:moveTo>
                    <a:pt x="15711" y="11810"/>
                  </a:moveTo>
                  <a:cubicBezTo>
                    <a:pt x="15711" y="13965"/>
                    <a:pt x="13965" y="15711"/>
                    <a:pt x="11810" y="15711"/>
                  </a:cubicBezTo>
                  <a:cubicBezTo>
                    <a:pt x="9655" y="15711"/>
                    <a:pt x="7908" y="13965"/>
                    <a:pt x="7908" y="11810"/>
                  </a:cubicBezTo>
                  <a:cubicBezTo>
                    <a:pt x="7908" y="9655"/>
                    <a:pt x="9655" y="7908"/>
                    <a:pt x="11810" y="7908"/>
                  </a:cubicBezTo>
                  <a:cubicBezTo>
                    <a:pt x="13965" y="7908"/>
                    <a:pt x="15711" y="9655"/>
                    <a:pt x="15711" y="11810"/>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112" name="PA-任意多边形 210"/>
            <p:cNvSpPr/>
            <p:nvPr>
              <p:custDataLst>
                <p:tags r:id="rId100"/>
              </p:custDataLst>
            </p:nvPr>
          </p:nvSpPr>
          <p:spPr>
            <a:xfrm rot="16200000">
              <a:off x="1192919" y="196602"/>
              <a:ext cx="21089" cy="21089"/>
            </a:xfrm>
            <a:custGeom>
              <a:avLst/>
              <a:gdLst>
                <a:gd name="connsiteX0" fmla="*/ 15711 w 21089"/>
                <a:gd name="connsiteY0" fmla="*/ 11810 h 21089"/>
                <a:gd name="connsiteX1" fmla="*/ 11810 w 21089"/>
                <a:gd name="connsiteY1" fmla="*/ 15711 h 21089"/>
                <a:gd name="connsiteX2" fmla="*/ 7908 w 21089"/>
                <a:gd name="connsiteY2" fmla="*/ 11810 h 21089"/>
                <a:gd name="connsiteX3" fmla="*/ 11810 w 21089"/>
                <a:gd name="connsiteY3" fmla="*/ 7908 h 21089"/>
                <a:gd name="connsiteX4" fmla="*/ 15711 w 21089"/>
                <a:gd name="connsiteY4" fmla="*/ 11810 h 21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9" h="21089">
                  <a:moveTo>
                    <a:pt x="15711" y="11810"/>
                  </a:moveTo>
                  <a:cubicBezTo>
                    <a:pt x="15711" y="13965"/>
                    <a:pt x="13965" y="15711"/>
                    <a:pt x="11810" y="15711"/>
                  </a:cubicBezTo>
                  <a:cubicBezTo>
                    <a:pt x="9655" y="15711"/>
                    <a:pt x="7908" y="13965"/>
                    <a:pt x="7908" y="11810"/>
                  </a:cubicBezTo>
                  <a:cubicBezTo>
                    <a:pt x="7908" y="9655"/>
                    <a:pt x="9655" y="7908"/>
                    <a:pt x="11810" y="7908"/>
                  </a:cubicBezTo>
                  <a:cubicBezTo>
                    <a:pt x="13965" y="7908"/>
                    <a:pt x="15711" y="9655"/>
                    <a:pt x="15711" y="11810"/>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113" name="PA-任意多边形 211"/>
            <p:cNvSpPr/>
            <p:nvPr>
              <p:custDataLst>
                <p:tags r:id="rId101"/>
              </p:custDataLst>
            </p:nvPr>
          </p:nvSpPr>
          <p:spPr>
            <a:xfrm rot="16200000">
              <a:off x="1193551" y="78926"/>
              <a:ext cx="21089" cy="21089"/>
            </a:xfrm>
            <a:custGeom>
              <a:avLst/>
              <a:gdLst>
                <a:gd name="connsiteX0" fmla="*/ 11177 w 21089"/>
                <a:gd name="connsiteY0" fmla="*/ 14446 h 21089"/>
                <a:gd name="connsiteX1" fmla="*/ 14446 w 21089"/>
                <a:gd name="connsiteY1" fmla="*/ 11177 h 21089"/>
                <a:gd name="connsiteX2" fmla="*/ 11177 w 21089"/>
                <a:gd name="connsiteY2" fmla="*/ 7908 h 21089"/>
                <a:gd name="connsiteX3" fmla="*/ 7908 w 21089"/>
                <a:gd name="connsiteY3" fmla="*/ 11177 h 21089"/>
                <a:gd name="connsiteX4" fmla="*/ 11177 w 21089"/>
                <a:gd name="connsiteY4" fmla="*/ 14446 h 21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9" h="21089">
                  <a:moveTo>
                    <a:pt x="11177" y="14446"/>
                  </a:moveTo>
                  <a:cubicBezTo>
                    <a:pt x="12970" y="14446"/>
                    <a:pt x="14446" y="12970"/>
                    <a:pt x="14446" y="11177"/>
                  </a:cubicBezTo>
                  <a:cubicBezTo>
                    <a:pt x="14446" y="9385"/>
                    <a:pt x="12970" y="7908"/>
                    <a:pt x="11177" y="7908"/>
                  </a:cubicBezTo>
                  <a:cubicBezTo>
                    <a:pt x="9385" y="7908"/>
                    <a:pt x="7908" y="9385"/>
                    <a:pt x="7908" y="11177"/>
                  </a:cubicBezTo>
                  <a:cubicBezTo>
                    <a:pt x="7908" y="12970"/>
                    <a:pt x="9385" y="14446"/>
                    <a:pt x="11177" y="14446"/>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sp>
          <p:nvSpPr>
            <p:cNvPr id="114" name="PA-任意多边形 214"/>
            <p:cNvSpPr/>
            <p:nvPr>
              <p:custDataLst>
                <p:tags r:id="rId102"/>
              </p:custDataLst>
            </p:nvPr>
          </p:nvSpPr>
          <p:spPr>
            <a:xfrm rot="16200000">
              <a:off x="1313443" y="262083"/>
              <a:ext cx="10545" cy="10545"/>
            </a:xfrm>
            <a:custGeom>
              <a:avLst/>
              <a:gdLst>
                <a:gd name="connsiteX0" fmla="*/ 8225 w 10544"/>
                <a:gd name="connsiteY0" fmla="*/ 8541 h 10544"/>
                <a:gd name="connsiteX1" fmla="*/ 8541 w 10544"/>
                <a:gd name="connsiteY1" fmla="*/ 8225 h 10544"/>
                <a:gd name="connsiteX2" fmla="*/ 8225 w 10544"/>
                <a:gd name="connsiteY2" fmla="*/ 7908 h 10544"/>
                <a:gd name="connsiteX3" fmla="*/ 7908 w 10544"/>
                <a:gd name="connsiteY3" fmla="*/ 8225 h 10544"/>
                <a:gd name="connsiteX4" fmla="*/ 8225 w 10544"/>
                <a:gd name="connsiteY4" fmla="*/ 8541 h 1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4" h="10544">
                  <a:moveTo>
                    <a:pt x="8225" y="8541"/>
                  </a:moveTo>
                  <a:cubicBezTo>
                    <a:pt x="8436" y="8541"/>
                    <a:pt x="8541" y="8436"/>
                    <a:pt x="8541" y="8225"/>
                  </a:cubicBezTo>
                  <a:cubicBezTo>
                    <a:pt x="8541" y="8014"/>
                    <a:pt x="8436" y="7908"/>
                    <a:pt x="8225" y="7908"/>
                  </a:cubicBezTo>
                  <a:cubicBezTo>
                    <a:pt x="8014" y="7908"/>
                    <a:pt x="7908" y="8014"/>
                    <a:pt x="7908" y="8225"/>
                  </a:cubicBezTo>
                  <a:cubicBezTo>
                    <a:pt x="7908" y="8436"/>
                    <a:pt x="8119" y="8541"/>
                    <a:pt x="8225" y="8541"/>
                  </a:cubicBezTo>
                  <a:close/>
                </a:path>
              </a:pathLst>
            </a:custGeom>
            <a:solidFill>
              <a:schemeClr val="accent1">
                <a:alpha val="48000"/>
              </a:schemeClr>
            </a:solidFill>
            <a:ln w="9525" cap="flat">
              <a:noFill/>
              <a:prstDash val="solid"/>
              <a:miter/>
            </a:ln>
          </p:spPr>
          <p:txBody>
            <a:bodyPr rtlCol="0" anchor="ctr"/>
            <a:lstStyle/>
            <a:p>
              <a:endParaRPr lang="zh-CN" altLang="en-US">
                <a:cs typeface="思源黑体 CN" panose="020B0500000000000000" charset="-122"/>
              </a:endParaRPr>
            </a:p>
          </p:txBody>
        </p:sp>
      </p:grpSp>
      <p:grpSp>
        <p:nvGrpSpPr>
          <p:cNvPr id="115" name="PA-组合 215"/>
          <p:cNvGrpSpPr/>
          <p:nvPr>
            <p:custDataLst>
              <p:tags r:id="rId103"/>
            </p:custDataLst>
          </p:nvPr>
        </p:nvGrpSpPr>
        <p:grpSpPr>
          <a:xfrm>
            <a:off x="5060956" y="5686725"/>
            <a:ext cx="541780" cy="236604"/>
            <a:chOff x="7531100" y="642935"/>
            <a:chExt cx="838995" cy="366402"/>
          </a:xfrm>
          <a:solidFill>
            <a:schemeClr val="accent1">
              <a:alpha val="27000"/>
            </a:schemeClr>
          </a:solidFill>
        </p:grpSpPr>
        <p:grpSp>
          <p:nvGrpSpPr>
            <p:cNvPr id="116" name="组合 115"/>
            <p:cNvGrpSpPr/>
            <p:nvPr/>
          </p:nvGrpSpPr>
          <p:grpSpPr>
            <a:xfrm>
              <a:off x="7531100" y="642935"/>
              <a:ext cx="838995" cy="131764"/>
              <a:chOff x="7531100" y="642935"/>
              <a:chExt cx="838995" cy="131764"/>
            </a:xfrm>
            <a:grpFill/>
          </p:grpSpPr>
          <p:sp>
            <p:nvSpPr>
              <p:cNvPr id="122" name="PA-椭圆 222"/>
              <p:cNvSpPr/>
              <p:nvPr>
                <p:custDataLst>
                  <p:tags r:id="rId104"/>
                </p:custDataLst>
              </p:nvPr>
            </p:nvSpPr>
            <p:spPr>
              <a:xfrm>
                <a:off x="7531100" y="642936"/>
                <a:ext cx="131763" cy="1317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3" name="PA-椭圆 223"/>
              <p:cNvSpPr/>
              <p:nvPr>
                <p:custDataLst>
                  <p:tags r:id="rId105"/>
                </p:custDataLst>
              </p:nvPr>
            </p:nvSpPr>
            <p:spPr>
              <a:xfrm>
                <a:off x="7766844" y="642936"/>
                <a:ext cx="131763" cy="1317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4" name="PA-椭圆 224"/>
              <p:cNvSpPr/>
              <p:nvPr>
                <p:custDataLst>
                  <p:tags r:id="rId106"/>
                </p:custDataLst>
              </p:nvPr>
            </p:nvSpPr>
            <p:spPr>
              <a:xfrm>
                <a:off x="8002588" y="642935"/>
                <a:ext cx="131763" cy="1317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5" name="PA-椭圆 225"/>
              <p:cNvSpPr/>
              <p:nvPr>
                <p:custDataLst>
                  <p:tags r:id="rId107"/>
                </p:custDataLst>
              </p:nvPr>
            </p:nvSpPr>
            <p:spPr>
              <a:xfrm>
                <a:off x="8238332" y="642935"/>
                <a:ext cx="131763" cy="1317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117" name="组合 116"/>
            <p:cNvGrpSpPr/>
            <p:nvPr/>
          </p:nvGrpSpPr>
          <p:grpSpPr>
            <a:xfrm>
              <a:off x="7531100" y="877573"/>
              <a:ext cx="838995" cy="131764"/>
              <a:chOff x="7531100" y="642935"/>
              <a:chExt cx="838995" cy="131764"/>
            </a:xfrm>
            <a:grpFill/>
          </p:grpSpPr>
          <p:sp>
            <p:nvSpPr>
              <p:cNvPr id="118" name="PA-椭圆 218"/>
              <p:cNvSpPr/>
              <p:nvPr>
                <p:custDataLst>
                  <p:tags r:id="rId108"/>
                </p:custDataLst>
              </p:nvPr>
            </p:nvSpPr>
            <p:spPr>
              <a:xfrm>
                <a:off x="7531100" y="642936"/>
                <a:ext cx="131763" cy="1317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9" name="PA-椭圆 219"/>
              <p:cNvSpPr/>
              <p:nvPr>
                <p:custDataLst>
                  <p:tags r:id="rId109"/>
                </p:custDataLst>
              </p:nvPr>
            </p:nvSpPr>
            <p:spPr>
              <a:xfrm>
                <a:off x="7766844" y="642936"/>
                <a:ext cx="131763" cy="1317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0" name="PA-椭圆 220"/>
              <p:cNvSpPr/>
              <p:nvPr>
                <p:custDataLst>
                  <p:tags r:id="rId110"/>
                </p:custDataLst>
              </p:nvPr>
            </p:nvSpPr>
            <p:spPr>
              <a:xfrm>
                <a:off x="8002588" y="642935"/>
                <a:ext cx="131763" cy="1317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1" name="PA-椭圆 221"/>
              <p:cNvSpPr/>
              <p:nvPr>
                <p:custDataLst>
                  <p:tags r:id="rId111"/>
                </p:custDataLst>
              </p:nvPr>
            </p:nvSpPr>
            <p:spPr>
              <a:xfrm>
                <a:off x="8238332" y="642935"/>
                <a:ext cx="131763" cy="13176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grpSp>
        <p:nvGrpSpPr>
          <p:cNvPr id="7" name="组合 6"/>
          <p:cNvGrpSpPr/>
          <p:nvPr/>
        </p:nvGrpSpPr>
        <p:grpSpPr>
          <a:xfrm>
            <a:off x="982980" y="1150620"/>
            <a:ext cx="4926394" cy="1183005"/>
            <a:chOff x="2139" y="1233"/>
            <a:chExt cx="7758" cy="1863"/>
          </a:xfrm>
        </p:grpSpPr>
        <p:sp>
          <p:nvSpPr>
            <p:cNvPr id="8" name="文本框 7"/>
            <p:cNvSpPr txBox="1"/>
            <p:nvPr/>
          </p:nvSpPr>
          <p:spPr>
            <a:xfrm>
              <a:off x="2773" y="1233"/>
              <a:ext cx="6491" cy="1016"/>
            </a:xfrm>
            <a:prstGeom prst="rect">
              <a:avLst/>
            </a:prstGeom>
            <a:noFill/>
          </p:spPr>
          <p:txBody>
            <a:bodyPr wrap="square" rtlCol="0">
              <a:spAutoFit/>
            </a:bodyPr>
            <a:lstStyle/>
            <a:p>
              <a:pPr algn="dist"/>
              <a:r>
                <a:rPr lang="zh-CN" altLang="en-US" sz="3600" b="1" dirty="0">
                  <a:solidFill>
                    <a:schemeClr val="tx1">
                      <a:lumMod val="75000"/>
                    </a:schemeClr>
                  </a:solidFill>
                  <a:latin typeface="黑体" panose="02010609060101010101" pitchFamily="49" charset="-122"/>
                  <a:ea typeface="黑体" panose="02010609060101010101" pitchFamily="49" charset="-122"/>
                  <a:cs typeface="+mn-ea"/>
                  <a:sym typeface="思源黑体 CN Heavy" panose="020B0A00000000000000" charset="-122"/>
                </a:rPr>
                <a:t>醋酸钙口服溶液</a:t>
              </a:r>
              <a:endParaRPr lang="zh-CN" altLang="en-US" sz="3600" b="1" dirty="0">
                <a:solidFill>
                  <a:schemeClr val="tx1">
                    <a:lumMod val="75000"/>
                  </a:schemeClr>
                </a:solidFill>
                <a:latin typeface="黑体" panose="02010609060101010101" pitchFamily="49" charset="-122"/>
                <a:ea typeface="黑体" panose="02010609060101010101" pitchFamily="49" charset="-122"/>
                <a:cs typeface="+mn-ea"/>
                <a:sym typeface="思源黑体 CN Heavy" panose="020B0A00000000000000" charset="-122"/>
              </a:endParaRPr>
            </a:p>
          </p:txBody>
        </p:sp>
        <p:cxnSp>
          <p:nvCxnSpPr>
            <p:cNvPr id="10" name="直接连接符 9"/>
            <p:cNvCxnSpPr/>
            <p:nvPr/>
          </p:nvCxnSpPr>
          <p:spPr>
            <a:xfrm>
              <a:off x="2139" y="2249"/>
              <a:ext cx="7758" cy="0"/>
            </a:xfrm>
            <a:prstGeom prst="line">
              <a:avLst/>
            </a:prstGeom>
            <a:ln>
              <a:solidFill>
                <a:schemeClr val="bg1">
                  <a:lumMod val="85000"/>
                  <a:alpha val="50000"/>
                </a:schemeClr>
              </a:solidFill>
            </a:ln>
          </p:spPr>
          <p:style>
            <a:lnRef idx="1">
              <a:schemeClr val="accent1"/>
            </a:lnRef>
            <a:fillRef idx="0">
              <a:schemeClr val="accent1"/>
            </a:fillRef>
            <a:effectRef idx="0">
              <a:schemeClr val="accent1"/>
            </a:effectRef>
            <a:fontRef idx="minor">
              <a:schemeClr val="tx1"/>
            </a:fontRef>
          </p:style>
        </p:cxnSp>
        <p:sp>
          <p:nvSpPr>
            <p:cNvPr id="12" name="矩形: 圆角 11"/>
            <p:cNvSpPr/>
            <p:nvPr/>
          </p:nvSpPr>
          <p:spPr>
            <a:xfrm>
              <a:off x="2883" y="2380"/>
              <a:ext cx="6271" cy="716"/>
            </a:xfrm>
            <a:prstGeom prst="roundRect">
              <a:avLst>
                <a:gd name="adj" fmla="val 50000"/>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CN" altLang="en-US" sz="1600" spc="-400" dirty="0">
                  <a:solidFill>
                    <a:schemeClr val="tx1">
                      <a:lumMod val="75000"/>
                    </a:schemeClr>
                  </a:solidFill>
                  <a:latin typeface="黑体" panose="02010609060101010101" pitchFamily="49" charset="-122"/>
                  <a:ea typeface="黑体" panose="02010609060101010101" pitchFamily="49" charset="-122"/>
                </a:rPr>
                <a:t>浙江同伍生物医药有限公司</a:t>
              </a:r>
              <a:endParaRPr lang="zh-CN" altLang="en-US" sz="1600" spc="-400" dirty="0">
                <a:solidFill>
                  <a:schemeClr val="tx1">
                    <a:lumMod val="75000"/>
                  </a:schemeClr>
                </a:solidFill>
                <a:latin typeface="黑体" panose="02010609060101010101" pitchFamily="49" charset="-122"/>
                <a:ea typeface="黑体" panose="02010609060101010101" pitchFamily="49" charset="-122"/>
              </a:endParaRPr>
            </a:p>
          </p:txBody>
        </p:sp>
      </p:grpSp>
      <p:grpSp>
        <p:nvGrpSpPr>
          <p:cNvPr id="177" name="组合 176"/>
          <p:cNvGrpSpPr/>
          <p:nvPr/>
        </p:nvGrpSpPr>
        <p:grpSpPr>
          <a:xfrm>
            <a:off x="672774" y="5890822"/>
            <a:ext cx="1471386" cy="662078"/>
            <a:chOff x="2452914" y="7358743"/>
            <a:chExt cx="6460969" cy="2907235"/>
          </a:xfrm>
          <a:solidFill>
            <a:schemeClr val="accent1">
              <a:alpha val="20000"/>
            </a:schemeClr>
          </a:solidFill>
        </p:grpSpPr>
        <p:sp>
          <p:nvSpPr>
            <p:cNvPr id="127" name="椭圆 126"/>
            <p:cNvSpPr/>
            <p:nvPr/>
          </p:nvSpPr>
          <p:spPr>
            <a:xfrm>
              <a:off x="2452914" y="735874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28" name="椭圆 127"/>
            <p:cNvSpPr/>
            <p:nvPr/>
          </p:nvSpPr>
          <p:spPr>
            <a:xfrm>
              <a:off x="3135320" y="735874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29" name="椭圆 128"/>
            <p:cNvSpPr/>
            <p:nvPr/>
          </p:nvSpPr>
          <p:spPr>
            <a:xfrm>
              <a:off x="3817726" y="735874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30" name="椭圆 129"/>
            <p:cNvSpPr/>
            <p:nvPr/>
          </p:nvSpPr>
          <p:spPr>
            <a:xfrm>
              <a:off x="4500132" y="735874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31" name="椭圆 130"/>
            <p:cNvSpPr/>
            <p:nvPr/>
          </p:nvSpPr>
          <p:spPr>
            <a:xfrm>
              <a:off x="5182538" y="735874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32" name="椭圆 131"/>
            <p:cNvSpPr/>
            <p:nvPr/>
          </p:nvSpPr>
          <p:spPr>
            <a:xfrm>
              <a:off x="5864944" y="735874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33" name="椭圆 132"/>
            <p:cNvSpPr/>
            <p:nvPr/>
          </p:nvSpPr>
          <p:spPr>
            <a:xfrm>
              <a:off x="6547350" y="735874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34" name="椭圆 133"/>
            <p:cNvSpPr/>
            <p:nvPr/>
          </p:nvSpPr>
          <p:spPr>
            <a:xfrm>
              <a:off x="7229756" y="735874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35" name="椭圆 134"/>
            <p:cNvSpPr/>
            <p:nvPr/>
          </p:nvSpPr>
          <p:spPr>
            <a:xfrm>
              <a:off x="7912162" y="735874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36" name="椭圆 135"/>
            <p:cNvSpPr/>
            <p:nvPr/>
          </p:nvSpPr>
          <p:spPr>
            <a:xfrm>
              <a:off x="8594568" y="735874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37" name="椭圆 136"/>
            <p:cNvSpPr/>
            <p:nvPr/>
          </p:nvSpPr>
          <p:spPr>
            <a:xfrm>
              <a:off x="2452914" y="800572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38" name="椭圆 137"/>
            <p:cNvSpPr/>
            <p:nvPr/>
          </p:nvSpPr>
          <p:spPr>
            <a:xfrm>
              <a:off x="3135320" y="800572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39" name="椭圆 138"/>
            <p:cNvSpPr/>
            <p:nvPr/>
          </p:nvSpPr>
          <p:spPr>
            <a:xfrm>
              <a:off x="3817726" y="800572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40" name="椭圆 139"/>
            <p:cNvSpPr/>
            <p:nvPr/>
          </p:nvSpPr>
          <p:spPr>
            <a:xfrm>
              <a:off x="4500132" y="800572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41" name="椭圆 140"/>
            <p:cNvSpPr/>
            <p:nvPr/>
          </p:nvSpPr>
          <p:spPr>
            <a:xfrm>
              <a:off x="5182538" y="800572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42" name="椭圆 141"/>
            <p:cNvSpPr/>
            <p:nvPr/>
          </p:nvSpPr>
          <p:spPr>
            <a:xfrm>
              <a:off x="5864944" y="800572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43" name="椭圆 142"/>
            <p:cNvSpPr/>
            <p:nvPr/>
          </p:nvSpPr>
          <p:spPr>
            <a:xfrm>
              <a:off x="6547350" y="800572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44" name="椭圆 143"/>
            <p:cNvSpPr/>
            <p:nvPr/>
          </p:nvSpPr>
          <p:spPr>
            <a:xfrm>
              <a:off x="7229756" y="800572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45" name="椭圆 144"/>
            <p:cNvSpPr/>
            <p:nvPr/>
          </p:nvSpPr>
          <p:spPr>
            <a:xfrm>
              <a:off x="7912162" y="800572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46" name="椭圆 145"/>
            <p:cNvSpPr/>
            <p:nvPr/>
          </p:nvSpPr>
          <p:spPr>
            <a:xfrm>
              <a:off x="8594568" y="800572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47" name="椭圆 146"/>
            <p:cNvSpPr/>
            <p:nvPr/>
          </p:nvSpPr>
          <p:spPr>
            <a:xfrm>
              <a:off x="2452914" y="865270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48" name="椭圆 147"/>
            <p:cNvSpPr/>
            <p:nvPr/>
          </p:nvSpPr>
          <p:spPr>
            <a:xfrm>
              <a:off x="3135320" y="865270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49" name="椭圆 148"/>
            <p:cNvSpPr/>
            <p:nvPr/>
          </p:nvSpPr>
          <p:spPr>
            <a:xfrm>
              <a:off x="3817726" y="865270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50" name="椭圆 149"/>
            <p:cNvSpPr/>
            <p:nvPr/>
          </p:nvSpPr>
          <p:spPr>
            <a:xfrm>
              <a:off x="4500132" y="865270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51" name="椭圆 150"/>
            <p:cNvSpPr/>
            <p:nvPr/>
          </p:nvSpPr>
          <p:spPr>
            <a:xfrm>
              <a:off x="5182538" y="865270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52" name="椭圆 151"/>
            <p:cNvSpPr/>
            <p:nvPr/>
          </p:nvSpPr>
          <p:spPr>
            <a:xfrm>
              <a:off x="5864944" y="865270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53" name="椭圆 152"/>
            <p:cNvSpPr/>
            <p:nvPr/>
          </p:nvSpPr>
          <p:spPr>
            <a:xfrm>
              <a:off x="6547350" y="865270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54" name="椭圆 153"/>
            <p:cNvSpPr/>
            <p:nvPr/>
          </p:nvSpPr>
          <p:spPr>
            <a:xfrm>
              <a:off x="7229756" y="865270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55" name="椭圆 154"/>
            <p:cNvSpPr/>
            <p:nvPr/>
          </p:nvSpPr>
          <p:spPr>
            <a:xfrm>
              <a:off x="7912162" y="865270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56" name="椭圆 155"/>
            <p:cNvSpPr/>
            <p:nvPr/>
          </p:nvSpPr>
          <p:spPr>
            <a:xfrm>
              <a:off x="8594568" y="865270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57" name="椭圆 156"/>
            <p:cNvSpPr/>
            <p:nvPr/>
          </p:nvSpPr>
          <p:spPr>
            <a:xfrm>
              <a:off x="2452914" y="929968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58" name="椭圆 157"/>
            <p:cNvSpPr/>
            <p:nvPr/>
          </p:nvSpPr>
          <p:spPr>
            <a:xfrm>
              <a:off x="3135320" y="929968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59" name="椭圆 158"/>
            <p:cNvSpPr/>
            <p:nvPr/>
          </p:nvSpPr>
          <p:spPr>
            <a:xfrm>
              <a:off x="3817726" y="929968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60" name="椭圆 159"/>
            <p:cNvSpPr/>
            <p:nvPr/>
          </p:nvSpPr>
          <p:spPr>
            <a:xfrm>
              <a:off x="4500132" y="929968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61" name="椭圆 160"/>
            <p:cNvSpPr/>
            <p:nvPr/>
          </p:nvSpPr>
          <p:spPr>
            <a:xfrm>
              <a:off x="5182538" y="929968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62" name="椭圆 161"/>
            <p:cNvSpPr/>
            <p:nvPr/>
          </p:nvSpPr>
          <p:spPr>
            <a:xfrm>
              <a:off x="5864944" y="929968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63" name="椭圆 162"/>
            <p:cNvSpPr/>
            <p:nvPr/>
          </p:nvSpPr>
          <p:spPr>
            <a:xfrm>
              <a:off x="6547350" y="929968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64" name="椭圆 163"/>
            <p:cNvSpPr/>
            <p:nvPr/>
          </p:nvSpPr>
          <p:spPr>
            <a:xfrm>
              <a:off x="7229756" y="929968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65" name="椭圆 164"/>
            <p:cNvSpPr/>
            <p:nvPr/>
          </p:nvSpPr>
          <p:spPr>
            <a:xfrm>
              <a:off x="7912162" y="929968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66" name="椭圆 165"/>
            <p:cNvSpPr/>
            <p:nvPr/>
          </p:nvSpPr>
          <p:spPr>
            <a:xfrm>
              <a:off x="8594568" y="929968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67" name="椭圆 166"/>
            <p:cNvSpPr/>
            <p:nvPr/>
          </p:nvSpPr>
          <p:spPr>
            <a:xfrm>
              <a:off x="2452914" y="994666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68" name="椭圆 167"/>
            <p:cNvSpPr/>
            <p:nvPr/>
          </p:nvSpPr>
          <p:spPr>
            <a:xfrm>
              <a:off x="3135320" y="994666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69" name="椭圆 168"/>
            <p:cNvSpPr/>
            <p:nvPr/>
          </p:nvSpPr>
          <p:spPr>
            <a:xfrm>
              <a:off x="3817726" y="994666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70" name="椭圆 169"/>
            <p:cNvSpPr/>
            <p:nvPr/>
          </p:nvSpPr>
          <p:spPr>
            <a:xfrm>
              <a:off x="4500132" y="994666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71" name="椭圆 170"/>
            <p:cNvSpPr/>
            <p:nvPr/>
          </p:nvSpPr>
          <p:spPr>
            <a:xfrm>
              <a:off x="5182538" y="994666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72" name="椭圆 171"/>
            <p:cNvSpPr/>
            <p:nvPr/>
          </p:nvSpPr>
          <p:spPr>
            <a:xfrm>
              <a:off x="5864944" y="994666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73" name="椭圆 172"/>
            <p:cNvSpPr/>
            <p:nvPr/>
          </p:nvSpPr>
          <p:spPr>
            <a:xfrm>
              <a:off x="6547350" y="994666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74" name="椭圆 173"/>
            <p:cNvSpPr/>
            <p:nvPr/>
          </p:nvSpPr>
          <p:spPr>
            <a:xfrm>
              <a:off x="7229756" y="994666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75" name="椭圆 174"/>
            <p:cNvSpPr/>
            <p:nvPr/>
          </p:nvSpPr>
          <p:spPr>
            <a:xfrm>
              <a:off x="7912162" y="994666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sp>
          <p:nvSpPr>
            <p:cNvPr id="176" name="椭圆 175"/>
            <p:cNvSpPr/>
            <p:nvPr/>
          </p:nvSpPr>
          <p:spPr>
            <a:xfrm>
              <a:off x="8594568" y="9946663"/>
              <a:ext cx="319315" cy="319315"/>
            </a:xfrm>
            <a:prstGeom prst="ellipse">
              <a:avLst/>
            </a:prstGeom>
            <a:grp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panose="020B0500000000000000" charset="-122"/>
              </a:endParaRPr>
            </a:p>
          </p:txBody>
        </p:sp>
      </p:grpSp>
      <p:pic>
        <p:nvPicPr>
          <p:cNvPr id="183" name="图片 182" descr="图片包含 应用程序&#10;&#10;描述已自动生成"/>
          <p:cNvPicPr>
            <a:picLocks noChangeAspect="1"/>
          </p:cNvPicPr>
          <p:nvPr/>
        </p:nvPicPr>
        <p:blipFill>
          <a:blip r:embed="rId112" cstate="print">
            <a:extLst>
              <a:ext uri="{28A0092B-C50C-407E-A947-70E740481C1C}">
                <a14:useLocalDpi xmlns:a14="http://schemas.microsoft.com/office/drawing/2010/main" val="0"/>
              </a:ext>
            </a:extLst>
          </a:blip>
          <a:stretch>
            <a:fillRect/>
          </a:stretch>
        </p:blipFill>
        <p:spPr>
          <a:xfrm>
            <a:off x="8376794" y="1820413"/>
            <a:ext cx="2051685" cy="4241165"/>
          </a:xfrm>
          <a:prstGeom prst="rect">
            <a:avLst/>
          </a:prstGeom>
        </p:spPr>
      </p:pic>
      <p:pic>
        <p:nvPicPr>
          <p:cNvPr id="184" name="图片 183"/>
          <p:cNvPicPr>
            <a:picLocks noChangeAspect="1"/>
          </p:cNvPicPr>
          <p:nvPr/>
        </p:nvPicPr>
        <p:blipFill>
          <a:blip r:embed="rId113" cstate="print">
            <a:extLst>
              <a:ext uri="{28A0092B-C50C-407E-A947-70E740481C1C}">
                <a14:useLocalDpi xmlns:a14="http://schemas.microsoft.com/office/drawing/2010/main" val="0"/>
              </a:ext>
            </a:extLst>
          </a:blip>
          <a:stretch>
            <a:fillRect/>
          </a:stretch>
        </p:blipFill>
        <p:spPr>
          <a:xfrm>
            <a:off x="11268890" y="188595"/>
            <a:ext cx="592183" cy="827405"/>
          </a:xfrm>
          <a:prstGeom prst="rect">
            <a:avLst/>
          </a:prstGeom>
        </p:spPr>
      </p:pic>
      <p:sp>
        <p:nvSpPr>
          <p:cNvPr id="185" name="PA_文本框 12"/>
          <p:cNvSpPr txBox="1"/>
          <p:nvPr>
            <p:custDataLst>
              <p:tags r:id="rId114"/>
            </p:custDataLst>
          </p:nvPr>
        </p:nvSpPr>
        <p:spPr>
          <a:xfrm>
            <a:off x="4243452" y="6228310"/>
            <a:ext cx="3383300" cy="260797"/>
          </a:xfrm>
          <a:prstGeom prst="rect">
            <a:avLst/>
          </a:prstGeom>
          <a:noFill/>
          <a:effectLst/>
        </p:spPr>
        <p:txBody>
          <a:bodyPr wrap="square" rtlCol="0">
            <a:noAutofit/>
          </a:bodyPr>
          <a:lstStyle/>
          <a:p>
            <a:pPr algn="dist"/>
            <a:endParaRPr lang="zh-CN" altLang="en-US" b="1" i="1" spc="-400" dirty="0">
              <a:solidFill>
                <a:srgbClr val="E46C0A"/>
              </a:solidFill>
              <a:latin typeface="+mj-ea"/>
              <a:ea typeface="+mj-ea"/>
            </a:endParaRPr>
          </a:p>
        </p:txBody>
      </p:sp>
      <p:sp>
        <p:nvSpPr>
          <p:cNvPr id="186" name="文本框 185"/>
          <p:cNvSpPr txBox="1"/>
          <p:nvPr/>
        </p:nvSpPr>
        <p:spPr>
          <a:xfrm>
            <a:off x="255270" y="2449830"/>
            <a:ext cx="6550660" cy="2923540"/>
          </a:xfrm>
          <a:prstGeom prst="rect">
            <a:avLst/>
          </a:prstGeom>
          <a:noFill/>
        </p:spPr>
        <p:txBody>
          <a:bodyPr wrap="square" lIns="0" tIns="0" rIns="0" bIns="0" rtlCol="0">
            <a:spAutoFit/>
          </a:bodyPr>
          <a:lstStyle/>
          <a:p>
            <a:pPr marL="342900" indent="-342900" algn="just" fontAlgn="auto">
              <a:lnSpc>
                <a:spcPct val="150000"/>
              </a:lnSpc>
              <a:spcAft>
                <a:spcPts val="600"/>
              </a:spcAft>
              <a:buFont typeface="Wingdings" panose="05000000000000000000" charset="0"/>
              <a:buChar char="ü"/>
            </a:pPr>
            <a:r>
              <a:rPr lang="zh-CN" altLang="en-US" sz="2400" b="1" spc="160" dirty="0">
                <a:solidFill>
                  <a:srgbClr val="FF0000"/>
                </a:solidFill>
                <a:effectLst/>
                <a:latin typeface="微软雅黑" panose="020B0503020204020204" pitchFamily="34" charset="-122"/>
                <a:ea typeface="微软雅黑" panose="020B0503020204020204" pitchFamily="34" charset="-122"/>
                <a:sym typeface="+mn-ea"/>
              </a:rPr>
              <a:t>高磷血症初始治疗的一线磷结合剂； </a:t>
            </a:r>
            <a:endParaRPr lang="zh-CN" altLang="en-US" sz="2400" b="1" spc="160" dirty="0">
              <a:solidFill>
                <a:srgbClr val="FF0000"/>
              </a:solidFill>
              <a:effectLst/>
              <a:latin typeface="微软雅黑" panose="020B0503020204020204" pitchFamily="34" charset="-122"/>
              <a:ea typeface="微软雅黑" panose="020B0503020204020204" pitchFamily="34" charset="-122"/>
              <a:sym typeface="HarmonyOS Sans SC Light" panose="00000400000000000000" pitchFamily="2" charset="-122"/>
            </a:endParaRPr>
          </a:p>
          <a:p>
            <a:pPr marL="342900" indent="-342900" algn="just" fontAlgn="auto">
              <a:lnSpc>
                <a:spcPct val="150000"/>
              </a:lnSpc>
              <a:spcAft>
                <a:spcPts val="600"/>
              </a:spcAft>
              <a:buFont typeface="Wingdings" panose="05000000000000000000" charset="0"/>
              <a:buChar char="ü"/>
            </a:pPr>
            <a:r>
              <a:rPr lang="zh-CN" altLang="en-US" sz="2400" b="1" spc="160" dirty="0">
                <a:solidFill>
                  <a:srgbClr val="FF0000"/>
                </a:solidFill>
                <a:effectLst/>
                <a:latin typeface="微软雅黑" panose="020B0503020204020204" pitchFamily="34" charset="-122"/>
                <a:ea typeface="微软雅黑" panose="020B0503020204020204" pitchFamily="34" charset="-122"/>
                <a:sym typeface="HarmonyOS Sans SC Light" panose="00000400000000000000" pitchFamily="2" charset="-122"/>
              </a:rPr>
              <a:t>口服溶液剂型，解决患者“片剂负荷”难题，更适合吞咽障碍、老年、儿童及胃肠功能较弱患者；</a:t>
            </a:r>
            <a:endParaRPr lang="zh-CN" altLang="en-US" sz="2400" b="1" spc="160" dirty="0">
              <a:solidFill>
                <a:srgbClr val="FF0000"/>
              </a:solidFill>
              <a:effectLst/>
              <a:latin typeface="微软雅黑" panose="020B0503020204020204" pitchFamily="34" charset="-122"/>
              <a:ea typeface="微软雅黑" panose="020B0503020204020204" pitchFamily="34" charset="-122"/>
              <a:sym typeface="HarmonyOS Sans SC Light" panose="00000400000000000000" pitchFamily="2" charset="-122"/>
            </a:endParaRPr>
          </a:p>
          <a:p>
            <a:pPr marL="342900" indent="-342900" algn="just" fontAlgn="auto">
              <a:lnSpc>
                <a:spcPct val="150000"/>
              </a:lnSpc>
              <a:spcAft>
                <a:spcPts val="600"/>
              </a:spcAft>
              <a:buFont typeface="Wingdings" panose="05000000000000000000" charset="0"/>
              <a:buChar char="ü"/>
            </a:pPr>
            <a:r>
              <a:rPr lang="zh-CN" altLang="en-US" sz="2400" b="1" spc="160" dirty="0">
                <a:solidFill>
                  <a:srgbClr val="FF0000"/>
                </a:solidFill>
                <a:effectLst/>
                <a:latin typeface="微软雅黑" panose="020B0503020204020204" pitchFamily="34" charset="-122"/>
                <a:ea typeface="微软雅黑" panose="020B0503020204020204" pitchFamily="34" charset="-122"/>
                <a:sym typeface="+mn-ea"/>
              </a:rPr>
              <a:t>有效减少便秘等副反应，</a:t>
            </a:r>
            <a:r>
              <a:rPr lang="zh-CN" altLang="en-US" sz="2400" b="1" spc="160" dirty="0">
                <a:solidFill>
                  <a:srgbClr val="FF0000"/>
                </a:solidFill>
                <a:effectLst/>
                <a:latin typeface="微软雅黑" panose="020B0503020204020204" pitchFamily="34" charset="-122"/>
                <a:ea typeface="微软雅黑" panose="020B0503020204020204" pitchFamily="34" charset="-122"/>
                <a:sym typeface="HarmonyOS Sans SC Light" panose="00000400000000000000" pitchFamily="2" charset="-122"/>
              </a:rPr>
              <a:t>依从性更高。</a:t>
            </a:r>
            <a:endParaRPr lang="zh-CN" altLang="en-US" sz="2400" b="1" spc="160" dirty="0">
              <a:solidFill>
                <a:srgbClr val="FF0000"/>
              </a:solidFill>
              <a:effectLst/>
              <a:latin typeface="微软雅黑" panose="020B0503020204020204" pitchFamily="34" charset="-122"/>
              <a:ea typeface="微软雅黑" panose="020B0503020204020204" pitchFamily="34" charset="-122"/>
              <a:sym typeface="HarmonyOS Sans SC Light" panose="00000400000000000000"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timing>
    <p:tnLst>
      <p:par>
        <p:cTn id="1" dur="indefinite" restart="never" nodeType="tmRoot"/>
      </p:par>
    </p:tnLst>
    <p:bldLst>
      <p:bldP spid="185"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A-任意多边形 47"/>
          <p:cNvSpPr/>
          <p:nvPr>
            <p:custDataLst>
              <p:tags r:id="rId1"/>
            </p:custDataLst>
          </p:nvPr>
        </p:nvSpPr>
        <p:spPr>
          <a:xfrm flipH="1">
            <a:off x="3058720" y="6781872"/>
            <a:ext cx="9133280" cy="76128"/>
          </a:xfrm>
          <a:custGeom>
            <a:avLst/>
            <a:gdLst>
              <a:gd name="connsiteX0" fmla="*/ 6792864 w 6849960"/>
              <a:gd name="connsiteY0" fmla="*/ 0 h 57096"/>
              <a:gd name="connsiteX1" fmla="*/ 0 w 6849960"/>
              <a:gd name="connsiteY1" fmla="*/ 0 h 57096"/>
              <a:gd name="connsiteX2" fmla="*/ 0 w 6849960"/>
              <a:gd name="connsiteY2" fmla="*/ 57096 h 57096"/>
              <a:gd name="connsiteX3" fmla="*/ 6849960 w 6849960"/>
              <a:gd name="connsiteY3" fmla="*/ 57096 h 57096"/>
            </a:gdLst>
            <a:ahLst/>
            <a:cxnLst>
              <a:cxn ang="0">
                <a:pos x="connsiteX0" y="connsiteY0"/>
              </a:cxn>
              <a:cxn ang="0">
                <a:pos x="connsiteX1" y="connsiteY1"/>
              </a:cxn>
              <a:cxn ang="0">
                <a:pos x="connsiteX2" y="connsiteY2"/>
              </a:cxn>
              <a:cxn ang="0">
                <a:pos x="connsiteX3" y="connsiteY3"/>
              </a:cxn>
            </a:cxnLst>
            <a:rect l="l" t="t" r="r" b="b"/>
            <a:pathLst>
              <a:path w="6849960" h="57096">
                <a:moveTo>
                  <a:pt x="6792864" y="0"/>
                </a:moveTo>
                <a:lnTo>
                  <a:pt x="0" y="0"/>
                </a:lnTo>
                <a:lnTo>
                  <a:pt x="0" y="57096"/>
                </a:lnTo>
                <a:lnTo>
                  <a:pt x="6849960" y="5709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20" name="文本框 19"/>
          <p:cNvSpPr txBox="1"/>
          <p:nvPr>
            <p:custDataLst>
              <p:tags r:id="rId2"/>
            </p:custDataLst>
          </p:nvPr>
        </p:nvSpPr>
        <p:spPr>
          <a:xfrm>
            <a:off x="558165" y="60325"/>
            <a:ext cx="11429365" cy="738505"/>
          </a:xfrm>
          <a:prstGeom prst="rect">
            <a:avLst/>
          </a:prstGeom>
          <a:noFill/>
        </p:spPr>
        <p:txBody>
          <a:bodyPr wrap="square" lIns="0" tIns="0" rIns="0" bIns="0" rtlCol="0">
            <a:spAutoFit/>
          </a:bodyPr>
          <a:lstStyle/>
          <a:p>
            <a:pPr indent="0" fontAlgn="auto">
              <a:lnSpc>
                <a:spcPct val="100000"/>
              </a:lnSpc>
              <a:spcAft>
                <a:spcPts val="600"/>
              </a:spcAft>
            </a:pPr>
            <a:r>
              <a:rPr lang="zh-CN" altLang="en-US" sz="2400" b="1" spc="160" dirty="0">
                <a:gradFill>
                  <a:gsLst>
                    <a:gs pos="0">
                      <a:srgbClr val="0060EA"/>
                    </a:gs>
                    <a:gs pos="100000">
                      <a:srgbClr val="00C0FA"/>
                    </a:gs>
                  </a:gsLst>
                  <a:lin ang="2700000" scaled="1"/>
                </a:gradFill>
                <a:latin typeface="黑体" panose="02010609060101010101" pitchFamily="49" charset="-122"/>
                <a:ea typeface="黑体" panose="02010609060101010101" pitchFamily="49" charset="-122"/>
                <a:cs typeface="思源黑体 CN" panose="020B0500000000000000" charset="-122"/>
                <a:sym typeface="思源黑体 CN Heavy" panose="020B0A00000000000000" charset="-122"/>
              </a:rPr>
              <a:t>本品为儿童、老年人及特殊人群提供了更优质的治疗选择，解决高磷血症患者的“片剂负荷”困境，是更好吸收、更安全有效的降磷药物！</a:t>
            </a:r>
            <a:endParaRPr lang="zh-CN" altLang="en-US" sz="2400" b="1" spc="160" dirty="0">
              <a:gradFill>
                <a:gsLst>
                  <a:gs pos="0">
                    <a:srgbClr val="0060EA"/>
                  </a:gs>
                  <a:gs pos="100000">
                    <a:srgbClr val="00C0FA"/>
                  </a:gs>
                </a:gsLst>
                <a:lin ang="2700000" scaled="1"/>
              </a:gradFill>
              <a:latin typeface="黑体" panose="02010609060101010101" pitchFamily="49" charset="-122"/>
              <a:ea typeface="黑体" panose="02010609060101010101" pitchFamily="49" charset="-122"/>
              <a:cs typeface="思源黑体 CN" panose="020B0500000000000000" charset="-122"/>
              <a:sym typeface="思源黑体 CN Heavy" panose="020B0A00000000000000" charset="-122"/>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63952" y="6259734"/>
            <a:ext cx="323852" cy="452490"/>
          </a:xfrm>
          <a:prstGeom prst="rect">
            <a:avLst/>
          </a:prstGeom>
        </p:spPr>
      </p:pic>
      <p:sp>
        <p:nvSpPr>
          <p:cNvPr id="2" name="矩形: 圆角 1"/>
          <p:cNvSpPr/>
          <p:nvPr/>
        </p:nvSpPr>
        <p:spPr>
          <a:xfrm>
            <a:off x="1175385" y="1706880"/>
            <a:ext cx="1811655" cy="374650"/>
          </a:xfrm>
          <a:prstGeom prst="roundRect">
            <a:avLst/>
          </a:prstGeom>
          <a:solidFill>
            <a:schemeClr val="accent1"/>
          </a:solidFill>
          <a:ln w="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公共健康影响</a:t>
            </a:r>
            <a:endParaRPr lang="zh-CN" altLang="en-US" dirty="0">
              <a:latin typeface="微软雅黑" panose="020B0503020204020204" pitchFamily="34" charset="-122"/>
              <a:ea typeface="微软雅黑" panose="020B0503020204020204" pitchFamily="34" charset="-122"/>
            </a:endParaRPr>
          </a:p>
        </p:txBody>
      </p:sp>
      <p:cxnSp>
        <p:nvCxnSpPr>
          <p:cNvPr id="4" name="直接连接符 3"/>
          <p:cNvCxnSpPr/>
          <p:nvPr>
            <p:custDataLst>
              <p:tags r:id="rId4"/>
            </p:custDataLst>
          </p:nvPr>
        </p:nvCxnSpPr>
        <p:spPr>
          <a:xfrm>
            <a:off x="3174047" y="2516449"/>
            <a:ext cx="9072000" cy="7620"/>
          </a:xfrm>
          <a:prstGeom prst="line">
            <a:avLst/>
          </a:prstGeom>
          <a:ln>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3120390" y="1272540"/>
            <a:ext cx="8867775" cy="1124585"/>
          </a:xfrm>
          <a:prstGeom prst="rect">
            <a:avLst/>
          </a:prstGeom>
          <a:noFill/>
        </p:spPr>
        <p:txBody>
          <a:bodyPr wrap="square">
            <a:spAutoFit/>
          </a:bodyPr>
          <a:lstStyle/>
          <a:p>
            <a:pPr marL="171450" indent="-171450" fontAlgn="auto">
              <a:lnSpc>
                <a:spcPct val="120000"/>
              </a:lnSpc>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肾脏病、高磷血症发生的比例逐年增长，对人体的心血管系统、骨骼系统、皮肤系统、免疫系统等多个系统和器官造成严重损害，影响患者的生活质量和预后，加重社会经济负担。</a:t>
            </a:r>
            <a:endParaRPr lang="en-US" altLang="zh-CN" sz="1400" dirty="0">
              <a:latin typeface="微软雅黑" panose="020B0503020204020204" pitchFamily="34" charset="-122"/>
              <a:ea typeface="微软雅黑" panose="020B0503020204020204" pitchFamily="34" charset="-122"/>
              <a:cs typeface="微软雅黑" panose="020B0503020204020204" pitchFamily="34" charset="-122"/>
            </a:endParaRPr>
          </a:p>
          <a:p>
            <a:pPr marL="171450" indent="-171450" fontAlgn="auto">
              <a:lnSpc>
                <a:spcPct val="120000"/>
              </a:lnSpc>
              <a:buFont typeface="Arial" panose="020B0604020202020204" pitchFamily="34" charset="0"/>
              <a:buChar char="•"/>
            </a:pPr>
            <a:r>
              <a:rPr lang="zh-CN" altLang="en-US"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降磷药物可有效降低患者的血清磷水平，</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减少患者的多器官损害， 延长生存期，提高患者的生存质量，助力实现健康中国</a:t>
            </a:r>
            <a:r>
              <a:rPr lang="en-US" altLang="zh-CN"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2030</a:t>
            </a:r>
            <a:r>
              <a:rPr lang="zh-CN" altLang="en-US"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年目标。</a:t>
            </a:r>
            <a:endParaRPr lang="zh-CN" altLang="en-US"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矩形: 圆角 6"/>
          <p:cNvSpPr/>
          <p:nvPr/>
        </p:nvSpPr>
        <p:spPr>
          <a:xfrm>
            <a:off x="1167448" y="3054350"/>
            <a:ext cx="1811020" cy="374650"/>
          </a:xfrm>
          <a:prstGeom prst="roundRect">
            <a:avLst/>
          </a:prstGeom>
          <a:solidFill>
            <a:schemeClr val="accent1"/>
          </a:solidFill>
          <a:ln w="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补充目录空白</a:t>
            </a:r>
            <a:endParaRPr lang="zh-CN" altLang="en-US" dirty="0">
              <a:latin typeface="微软雅黑" panose="020B0503020204020204" pitchFamily="34" charset="-122"/>
              <a:ea typeface="微软雅黑" panose="020B0503020204020204" pitchFamily="34" charset="-122"/>
            </a:endParaRPr>
          </a:p>
        </p:txBody>
      </p:sp>
      <p:sp>
        <p:nvSpPr>
          <p:cNvPr id="9" name="文本框 8"/>
          <p:cNvSpPr txBox="1"/>
          <p:nvPr/>
        </p:nvSpPr>
        <p:spPr>
          <a:xfrm>
            <a:off x="3173730" y="2643505"/>
            <a:ext cx="8868410" cy="1383030"/>
          </a:xfrm>
          <a:prstGeom prst="rect">
            <a:avLst/>
          </a:prstGeom>
          <a:noFill/>
        </p:spPr>
        <p:txBody>
          <a:bodyPr wrap="square">
            <a:spAutoFit/>
          </a:bodyPr>
          <a:lstStyle/>
          <a:p>
            <a:pPr marL="171450" indent="-171450" fontAlgn="auto">
              <a:lnSpc>
                <a:spcPct val="120000"/>
              </a:lnSpc>
              <a:buFont typeface="Arial" panose="020B0604020202020204" pitchFamily="34" charset="0"/>
              <a:buChar char="•"/>
            </a:pP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医保目录内降磷药物仅有片剂剂型，</a:t>
            </a:r>
            <a:r>
              <a:rPr lang="zh-CN" altLang="en-US" sz="1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口服溶液解决高磷血症</a:t>
            </a:r>
            <a:r>
              <a:rPr lang="zh-CN" altLang="en-US" sz="1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患者“片剂负荷”难题，</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为临床患者提供了更多的优质选择；</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a:p>
            <a:pPr marL="171450" indent="-171450" fontAlgn="auto">
              <a:lnSpc>
                <a:spcPct val="120000"/>
              </a:lnSpc>
              <a:buFont typeface="Arial" panose="020B0604020202020204" pitchFamily="34" charset="0"/>
              <a:buChar char="•"/>
            </a:pP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片剂的用药人群存在局限， 无法覆盖儿童及吞咽困难人群的使用问题，</a:t>
            </a:r>
            <a:r>
              <a:rPr lang="zh-CN" altLang="en-US" sz="1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口服溶液覆盖儿童用药难题，满足特殊人群的用药需求；</a:t>
            </a:r>
            <a:endParaRPr lang="en-US" altLang="zh-CN" sz="1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marL="171450" indent="-171450" fontAlgn="auto">
              <a:lnSpc>
                <a:spcPct val="120000"/>
              </a:lnSpc>
              <a:buFont typeface="Arial" panose="020B0604020202020204" pitchFamily="34" charset="0"/>
              <a:buChar char="•"/>
            </a:pPr>
            <a:r>
              <a:rPr lang="zh-CN" altLang="en-US" sz="1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目录内无口服液制剂， 补充剂型空白需求，临床选择更合理化。</a:t>
            </a:r>
            <a:endParaRPr lang="zh-CN" altLang="en-US" sz="1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矩形: 圆角 10"/>
          <p:cNvSpPr/>
          <p:nvPr/>
        </p:nvSpPr>
        <p:spPr>
          <a:xfrm>
            <a:off x="974725" y="4349750"/>
            <a:ext cx="2075815" cy="400050"/>
          </a:xfrm>
          <a:prstGeom prst="roundRect">
            <a:avLst/>
          </a:prstGeom>
          <a:solidFill>
            <a:schemeClr val="accent1"/>
          </a:solidFill>
          <a:ln w="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a:latin typeface="微软雅黑" panose="020B0503020204020204" pitchFamily="34" charset="-122"/>
                <a:ea typeface="微软雅黑" panose="020B0503020204020204" pitchFamily="34" charset="-122"/>
                <a:cs typeface="微软雅黑" panose="020B0503020204020204" pitchFamily="34" charset="-122"/>
              </a:rPr>
              <a:t>符合“保基本”原则</a:t>
            </a:r>
            <a:endParaRPr lang="zh-CN" altLang="en-US" sz="16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矩形: 圆角 12"/>
          <p:cNvSpPr/>
          <p:nvPr/>
        </p:nvSpPr>
        <p:spPr>
          <a:xfrm>
            <a:off x="1175068" y="5527675"/>
            <a:ext cx="1811020" cy="374650"/>
          </a:xfrm>
          <a:prstGeom prst="roundRect">
            <a:avLst/>
          </a:prstGeom>
          <a:solidFill>
            <a:schemeClr val="accent1"/>
          </a:solidFill>
          <a:ln w="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latin typeface="微软雅黑" panose="020B0503020204020204" pitchFamily="34" charset="-122"/>
                <a:ea typeface="微软雅黑" panose="020B0503020204020204" pitchFamily="34" charset="-122"/>
              </a:rPr>
              <a:t>临床管理难度</a:t>
            </a:r>
            <a:endParaRPr lang="zh-CN" altLang="en-US"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3120390" y="4272915"/>
            <a:ext cx="8761095" cy="737235"/>
          </a:xfrm>
          <a:prstGeom prst="rect">
            <a:avLst/>
          </a:prstGeom>
          <a:noFill/>
        </p:spPr>
        <p:txBody>
          <a:bodyPr wrap="square">
            <a:spAutoFit/>
          </a:bodyPr>
          <a:lstStyle/>
          <a:p>
            <a:pPr marL="171450" indent="-171450" algn="l" fontAlgn="auto">
              <a:lnSpc>
                <a:spcPct val="150000"/>
              </a:lnSpc>
              <a:buClrTx/>
              <a:buSzTx/>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本品纳入医保后， 可保障参保人员的合理用药，为临床提供更多的优质选择，</a:t>
            </a:r>
            <a:r>
              <a:rPr lang="zh-CN" altLang="en-US"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满足特殊人群的用药需求，</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药品费用水平与基本医疗保险基金及参保人承受能力相适应。</a:t>
            </a:r>
            <a:r>
              <a:rPr lang="zh-CN" altLang="en-US"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对医保基金的影响有限、可控。</a:t>
            </a:r>
            <a:endParaRPr lang="zh-CN" altLang="en-US"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6" name="文本框 15"/>
          <p:cNvSpPr txBox="1"/>
          <p:nvPr/>
        </p:nvSpPr>
        <p:spPr>
          <a:xfrm>
            <a:off x="3118485" y="5482590"/>
            <a:ext cx="8631555" cy="737235"/>
          </a:xfrm>
          <a:prstGeom prst="rect">
            <a:avLst/>
          </a:prstGeom>
          <a:noFill/>
        </p:spPr>
        <p:txBody>
          <a:bodyPr wrap="square">
            <a:spAutoFit/>
          </a:bodyPr>
          <a:lstStyle/>
          <a:p>
            <a:pPr marL="171450" indent="-171450" algn="l" fontAlgn="auto">
              <a:lnSpc>
                <a:spcPct val="150000"/>
              </a:lnSpc>
              <a:buClrTx/>
              <a:buSzTx/>
              <a:buFont typeface="Arial" panose="020B0604020202020204" pitchFamily="34" charset="0"/>
              <a:buChar char="•"/>
            </a:pP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本品适应症用法用量明确，不易出现滥用或潜在超说明书用药的可能性，</a:t>
            </a:r>
            <a:r>
              <a:rPr lang="zh-CN" altLang="en-US"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溶液剂型使用方便，精准给药，</a:t>
            </a:r>
            <a:r>
              <a:rPr lang="zh-CN" altLang="en-US" sz="1400" dirty="0">
                <a:latin typeface="微软雅黑" panose="020B0503020204020204" pitchFamily="34" charset="-122"/>
                <a:ea typeface="微软雅黑" panose="020B0503020204020204" pitchFamily="34" charset="-122"/>
                <a:cs typeface="微软雅黑" panose="020B0503020204020204" pitchFamily="34" charset="-122"/>
              </a:rPr>
              <a:t>是临床常用的对症治疗药物，经办审核难度小，</a:t>
            </a:r>
            <a:r>
              <a:rPr lang="zh-CN" altLang="en-US"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临床滥用风险小，医保审核清晰，临床管理难度小。</a:t>
            </a:r>
            <a:endParaRPr lang="zh-CN" altLang="en-US" sz="14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cxnSp>
        <p:nvCxnSpPr>
          <p:cNvPr id="3" name="直接连接符 2"/>
          <p:cNvCxnSpPr/>
          <p:nvPr>
            <p:custDataLst>
              <p:tags r:id="rId5"/>
            </p:custDataLst>
          </p:nvPr>
        </p:nvCxnSpPr>
        <p:spPr>
          <a:xfrm>
            <a:off x="3120707" y="4116649"/>
            <a:ext cx="9072000" cy="7620"/>
          </a:xfrm>
          <a:prstGeom prst="line">
            <a:avLst/>
          </a:prstGeom>
          <a:ln>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custDataLst>
              <p:tags r:id="rId6"/>
            </p:custDataLst>
          </p:nvPr>
        </p:nvCxnSpPr>
        <p:spPr>
          <a:xfrm>
            <a:off x="3066097" y="5337754"/>
            <a:ext cx="9072000" cy="7620"/>
          </a:xfrm>
          <a:prstGeom prst="line">
            <a:avLst/>
          </a:prstGeom>
          <a:ln>
            <a:solidFill>
              <a:schemeClr val="bg1">
                <a:lumMod val="90000"/>
              </a:schemeClr>
            </a:solidFill>
          </a:ln>
        </p:spPr>
        <p:style>
          <a:lnRef idx="1">
            <a:schemeClr val="accent1"/>
          </a:lnRef>
          <a:fillRef idx="0">
            <a:schemeClr val="accent1"/>
          </a:fillRef>
          <a:effectRef idx="0">
            <a:schemeClr val="accent1"/>
          </a:effectRef>
          <a:fontRef idx="minor">
            <a:schemeClr val="tx1"/>
          </a:fontRef>
        </p:style>
      </p:cxnSp>
      <p:sp>
        <p:nvSpPr>
          <p:cNvPr id="55" name="直角三角形 54"/>
          <p:cNvSpPr/>
          <p:nvPr/>
        </p:nvSpPr>
        <p:spPr>
          <a:xfrm rot="2460000" flipH="1" flipV="1">
            <a:off x="-295910" y="102235"/>
            <a:ext cx="535305" cy="597535"/>
          </a:xfrm>
          <a:prstGeom prst="rtTriangle">
            <a:avLst/>
          </a:prstGeom>
          <a:gradFill>
            <a:gsLst>
              <a:gs pos="0">
                <a:srgbClr val="0060EA"/>
              </a:gs>
              <a:gs pos="100000">
                <a:srgbClr val="00C0FA"/>
              </a:gs>
            </a:gsLst>
            <a:lin ang="2700000" scaled="1"/>
          </a:gradFill>
          <a:ln w="0" cap="flat" cmpd="sng" algn="ctr">
            <a:gradFill>
              <a:gsLst>
                <a:gs pos="0">
                  <a:srgbClr val="0060EA"/>
                </a:gs>
                <a:gs pos="100000">
                  <a:srgbClr val="00C0FA"/>
                </a:gs>
              </a:gsLst>
              <a:lin ang="2700000" scaled="0"/>
            </a:gra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0" name="组合 9"/>
          <p:cNvGrpSpPr/>
          <p:nvPr/>
        </p:nvGrpSpPr>
        <p:grpSpPr>
          <a:xfrm>
            <a:off x="-62230" y="1619885"/>
            <a:ext cx="967105" cy="3436620"/>
            <a:chOff x="-128" y="2652"/>
            <a:chExt cx="1523" cy="5412"/>
          </a:xfrm>
        </p:grpSpPr>
        <p:sp>
          <p:nvSpPr>
            <p:cNvPr id="18" name="PA-文本框 39"/>
            <p:cNvSpPr txBox="1"/>
            <p:nvPr>
              <p:custDataLst>
                <p:tags r:id="rId7"/>
              </p:custDataLst>
            </p:nvPr>
          </p:nvSpPr>
          <p:spPr>
            <a:xfrm>
              <a:off x="-128" y="7581"/>
              <a:ext cx="1523" cy="483"/>
            </a:xfrm>
            <a:prstGeom prst="rect">
              <a:avLst/>
            </a:prstGeom>
            <a:solidFill>
              <a:srgbClr val="0070C0"/>
            </a:solidFill>
          </p:spPr>
          <p:txBody>
            <a:bodyPr wrap="square" rtlCol="0">
              <a:spAutoFit/>
              <a:scene3d>
                <a:camera prst="orthographicFront"/>
                <a:lightRig rig="threePt" dir="t"/>
              </a:scene3d>
              <a:sp3d contourW="12700"/>
            </a:bodyPr>
            <a:lstStyle/>
            <a:p>
              <a:pPr algn="ctr" defTabSz="1219200">
                <a:defRPr/>
              </a:pPr>
              <a:r>
                <a:rPr lang="zh-CN" altLang="en-US" sz="1400" kern="0" dirty="0">
                  <a:solidFill>
                    <a:schemeClr val="bg1"/>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公平性</a:t>
              </a:r>
              <a:endParaRPr lang="zh-CN" altLang="en-US" sz="1400" kern="0" dirty="0">
                <a:solidFill>
                  <a:schemeClr val="bg1"/>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8" name="PA-文本框 41"/>
            <p:cNvSpPr txBox="1"/>
            <p:nvPr>
              <p:custDataLst>
                <p:tags r:id="rId8"/>
              </p:custDataLst>
            </p:nvPr>
          </p:nvSpPr>
          <p:spPr>
            <a:xfrm>
              <a:off x="-127" y="6349"/>
              <a:ext cx="1479" cy="483"/>
            </a:xfrm>
            <a:prstGeom prst="rect">
              <a:avLst/>
            </a:prstGeom>
            <a:noFill/>
            <a:extLst>
              <a:ext uri="{909E8E84-426E-40DD-AFC4-6F175D3DCCD1}">
                <a14:hiddenFill xmlns:a14="http://schemas.microsoft.com/office/drawing/2010/main">
                  <a:solidFill>
                    <a:srgbClr val="0070C0"/>
                  </a:solidFill>
                </a14:hiddenFill>
              </a:ext>
            </a:extLst>
          </p:spPr>
          <p:txBody>
            <a:bodyPr wrap="square" rtlCol="0">
              <a:spAutoFit/>
              <a:scene3d>
                <a:camera prst="orthographicFront"/>
                <a:lightRig rig="threePt" dir="t"/>
              </a:scene3d>
              <a:sp3d contourW="12700"/>
            </a:bodyPr>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创新性</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17" name="PA-文本框 40"/>
            <p:cNvSpPr txBox="1"/>
            <p:nvPr>
              <p:custDataLst>
                <p:tags r:id="rId9"/>
              </p:custDataLst>
            </p:nvPr>
          </p:nvSpPr>
          <p:spPr>
            <a:xfrm>
              <a:off x="-127" y="5117"/>
              <a:ext cx="1453" cy="483"/>
            </a:xfrm>
            <a:prstGeom prst="rect">
              <a:avLst/>
            </a:prstGeom>
            <a:noFill/>
            <a:extLst>
              <a:ext uri="{909E8E84-426E-40DD-AFC4-6F175D3DCCD1}">
                <a14:hiddenFill xmlns:a14="http://schemas.microsoft.com/office/drawing/2010/main">
                  <a:solidFill>
                    <a:srgbClr val="0070C0"/>
                  </a:solidFill>
                </a14:hiddenFill>
              </a:ext>
            </a:extLst>
          </p:spPr>
          <p:txBody>
            <a:bodyPr wrap="square" rtlCol="0">
              <a:spAutoFit/>
              <a:scene3d>
                <a:camera prst="orthographicFront"/>
                <a:lightRig rig="threePt" dir="t"/>
              </a:scene3d>
              <a:sp3d contourW="12700"/>
            </a:bodyPr>
            <a:p>
              <a:pPr algn="ctr" defTabSz="1219200">
                <a:buClrTx/>
                <a:buSzTx/>
                <a:buFontTx/>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有效性</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21" name="PA-文本框 39"/>
            <p:cNvSpPr txBox="1"/>
            <p:nvPr>
              <p:custDataLst>
                <p:tags r:id="rId10"/>
              </p:custDataLst>
            </p:nvPr>
          </p:nvSpPr>
          <p:spPr>
            <a:xfrm>
              <a:off x="-127" y="3885"/>
              <a:ext cx="1370" cy="483"/>
            </a:xfrm>
            <a:prstGeom prst="rect">
              <a:avLst/>
            </a:prstGeom>
            <a:noFill/>
            <a:extLst>
              <a:ext uri="{909E8E84-426E-40DD-AFC4-6F175D3DCCD1}">
                <a14:hiddenFill xmlns:a14="http://schemas.microsoft.com/office/drawing/2010/main">
                  <a:solidFill>
                    <a:srgbClr val="0070C0"/>
                  </a:solidFill>
                </a14:hiddenFill>
              </a:ext>
            </a:extLst>
          </p:spPr>
          <p:txBody>
            <a:bodyPr wrap="square" rtlCol="0">
              <a:spAutoFit/>
              <a:scene3d>
                <a:camera prst="orthographicFront"/>
                <a:lightRig rig="threePt" dir="t"/>
              </a:scene3d>
              <a:sp3d contourW="12700"/>
            </a:bodyPr>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安全性</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22" name="PA-文本框 38"/>
            <p:cNvSpPr txBox="1"/>
            <p:nvPr>
              <p:custDataLst>
                <p:tags r:id="rId11"/>
              </p:custDataLst>
            </p:nvPr>
          </p:nvSpPr>
          <p:spPr>
            <a:xfrm>
              <a:off x="-127" y="2652"/>
              <a:ext cx="1522" cy="484"/>
            </a:xfrm>
            <a:prstGeom prst="rect">
              <a:avLst/>
            </a:prstGeom>
            <a:noFill/>
            <a:extLst>
              <a:ext uri="{909E8E84-426E-40DD-AFC4-6F175D3DCCD1}">
                <a14:hiddenFill xmlns:a14="http://schemas.microsoft.com/office/drawing/2010/main">
                  <a:solidFill>
                    <a:schemeClr val="accent2"/>
                  </a:solidFill>
                </a14:hiddenFill>
              </a:ext>
            </a:extLst>
          </p:spPr>
          <p:txBody>
            <a:bodyPr wrap="square" rtlCol="0">
              <a:noAutofit/>
              <a:scene3d>
                <a:camera prst="orthographicFront"/>
                <a:lightRig rig="threePt" dir="t"/>
              </a:scene3d>
              <a:sp3d contourW="12700"/>
            </a:bodyPr>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基本信息</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A-任意多边形 47"/>
          <p:cNvSpPr/>
          <p:nvPr>
            <p:custDataLst>
              <p:tags r:id="rId1"/>
            </p:custDataLst>
          </p:nvPr>
        </p:nvSpPr>
        <p:spPr>
          <a:xfrm flipH="1">
            <a:off x="3058720" y="6781872"/>
            <a:ext cx="9133280" cy="76128"/>
          </a:xfrm>
          <a:custGeom>
            <a:avLst/>
            <a:gdLst>
              <a:gd name="connsiteX0" fmla="*/ 6792864 w 6849960"/>
              <a:gd name="connsiteY0" fmla="*/ 0 h 57096"/>
              <a:gd name="connsiteX1" fmla="*/ 0 w 6849960"/>
              <a:gd name="connsiteY1" fmla="*/ 0 h 57096"/>
              <a:gd name="connsiteX2" fmla="*/ 0 w 6849960"/>
              <a:gd name="connsiteY2" fmla="*/ 57096 h 57096"/>
              <a:gd name="connsiteX3" fmla="*/ 6849960 w 6849960"/>
              <a:gd name="connsiteY3" fmla="*/ 57096 h 57096"/>
            </a:gdLst>
            <a:ahLst/>
            <a:cxnLst>
              <a:cxn ang="0">
                <a:pos x="connsiteX0" y="connsiteY0"/>
              </a:cxn>
              <a:cxn ang="0">
                <a:pos x="connsiteX1" y="connsiteY1"/>
              </a:cxn>
              <a:cxn ang="0">
                <a:pos x="connsiteX2" y="connsiteY2"/>
              </a:cxn>
              <a:cxn ang="0">
                <a:pos x="connsiteX3" y="connsiteY3"/>
              </a:cxn>
            </a:cxnLst>
            <a:rect l="l" t="t" r="r" b="b"/>
            <a:pathLst>
              <a:path w="6849960" h="57096">
                <a:moveTo>
                  <a:pt x="6792864" y="0"/>
                </a:moveTo>
                <a:lnTo>
                  <a:pt x="0" y="0"/>
                </a:lnTo>
                <a:lnTo>
                  <a:pt x="0" y="57096"/>
                </a:lnTo>
                <a:lnTo>
                  <a:pt x="6849960" y="5709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pic>
        <p:nvPicPr>
          <p:cNvPr id="24" name="图片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63952" y="6259734"/>
            <a:ext cx="323852" cy="452490"/>
          </a:xfrm>
          <a:prstGeom prst="rect">
            <a:avLst/>
          </a:prstGeom>
        </p:spPr>
      </p:pic>
      <p:sp>
        <p:nvSpPr>
          <p:cNvPr id="2" name="文本框 1"/>
          <p:cNvSpPr txBox="1"/>
          <p:nvPr/>
        </p:nvSpPr>
        <p:spPr>
          <a:xfrm>
            <a:off x="620894" y="146313"/>
            <a:ext cx="5231266" cy="412036"/>
          </a:xfrm>
          <a:prstGeom prst="rect">
            <a:avLst/>
          </a:prstGeom>
          <a:noFill/>
        </p:spPr>
        <p:txBody>
          <a:bodyPr wrap="square" lIns="0" tIns="0" rIns="0" bIns="0" rtlCol="0">
            <a:spAutoFit/>
          </a:bodyPr>
          <a:lstStyle/>
          <a:p>
            <a:pPr algn="just">
              <a:lnSpc>
                <a:spcPct val="130000"/>
              </a:lnSpc>
              <a:spcAft>
                <a:spcPts val="600"/>
              </a:spcAft>
            </a:pPr>
            <a:r>
              <a:rPr lang="zh-CN" altLang="en-US" sz="2400" b="1" spc="160" dirty="0">
                <a:gradFill>
                  <a:gsLst>
                    <a:gs pos="0">
                      <a:srgbClr val="0060EA"/>
                    </a:gs>
                    <a:gs pos="100000">
                      <a:srgbClr val="00C0FA"/>
                    </a:gs>
                  </a:gsLst>
                  <a:lin ang="2700000" scaled="1"/>
                </a:gradFill>
                <a:latin typeface="黑体" panose="02010609060101010101" pitchFamily="49" charset="-122"/>
                <a:ea typeface="黑体" panose="02010609060101010101" pitchFamily="49" charset="-122"/>
                <a:sym typeface="HarmonyOS Sans SC Light" panose="00000400000000000000" pitchFamily="2" charset="-122"/>
              </a:rPr>
              <a:t>醋酸钙口服溶液</a:t>
            </a:r>
            <a:r>
              <a:rPr lang="en-US" altLang="zh-CN" sz="2400" b="1" spc="160" dirty="0">
                <a:gradFill>
                  <a:gsLst>
                    <a:gs pos="0">
                      <a:srgbClr val="0060EA"/>
                    </a:gs>
                    <a:gs pos="100000">
                      <a:srgbClr val="00C0FA"/>
                    </a:gs>
                  </a:gsLst>
                  <a:lin ang="2700000" scaled="1"/>
                </a:gradFill>
                <a:latin typeface="黑体" panose="02010609060101010101" pitchFamily="49" charset="-122"/>
                <a:ea typeface="黑体" panose="02010609060101010101" pitchFamily="49" charset="-122"/>
                <a:sym typeface="HarmonyOS Sans SC Light" panose="00000400000000000000" pitchFamily="2" charset="-122"/>
              </a:rPr>
              <a:t>——</a:t>
            </a:r>
            <a:r>
              <a:rPr lang="zh-CN" altLang="en-US" sz="2400" b="1" spc="160" dirty="0">
                <a:gradFill>
                  <a:gsLst>
                    <a:gs pos="0">
                      <a:srgbClr val="0060EA"/>
                    </a:gs>
                    <a:gs pos="100000">
                      <a:srgbClr val="00C0FA"/>
                    </a:gs>
                  </a:gsLst>
                  <a:lin ang="2700000" scaled="1"/>
                </a:gradFill>
                <a:latin typeface="黑体" panose="02010609060101010101" pitchFamily="49" charset="-122"/>
                <a:ea typeface="黑体" panose="02010609060101010101" pitchFamily="49" charset="-122"/>
                <a:sym typeface="HarmonyOS Sans SC Light" panose="00000400000000000000" pitchFamily="2" charset="-122"/>
              </a:rPr>
              <a:t>产品总结</a:t>
            </a:r>
            <a:endParaRPr lang="zh-CN" altLang="en-US" sz="2400" b="1" spc="160" dirty="0">
              <a:gradFill>
                <a:gsLst>
                  <a:gs pos="0">
                    <a:srgbClr val="0060EA"/>
                  </a:gs>
                  <a:gs pos="100000">
                    <a:srgbClr val="00C0FA"/>
                  </a:gs>
                </a:gsLst>
                <a:lin ang="2700000" scaled="1"/>
              </a:gradFill>
              <a:latin typeface="黑体" panose="02010609060101010101" pitchFamily="49" charset="-122"/>
              <a:ea typeface="黑体" panose="02010609060101010101" pitchFamily="49" charset="-122"/>
              <a:sym typeface="HarmonyOS Sans SC Light" panose="00000400000000000000" pitchFamily="2" charset="-122"/>
            </a:endParaRPr>
          </a:p>
        </p:txBody>
      </p:sp>
      <p:sp>
        <p:nvSpPr>
          <p:cNvPr id="5" name="文本框 4"/>
          <p:cNvSpPr txBox="1"/>
          <p:nvPr/>
        </p:nvSpPr>
        <p:spPr>
          <a:xfrm>
            <a:off x="620894" y="1174634"/>
            <a:ext cx="11418567" cy="763969"/>
          </a:xfrm>
          <a:prstGeom prst="rect">
            <a:avLst/>
          </a:prstGeom>
          <a:noFill/>
          <a:ln>
            <a:solidFill>
              <a:srgbClr val="4BACC6"/>
            </a:solidFill>
            <a:prstDash val="sysDash"/>
          </a:ln>
          <a:extLst>
            <a:ext uri="{909E8E84-426E-40DD-AFC4-6F175D3DCCD1}">
              <a14:hiddenFill xmlns:a14="http://schemas.microsoft.com/office/drawing/2010/main">
                <a:solidFill>
                  <a:schemeClr val="accent5">
                    <a:lumMod val="20000"/>
                    <a:lumOff val="80000"/>
                  </a:schemeClr>
                </a:solidFill>
              </a14:hiddenFill>
            </a:ext>
          </a:extLst>
        </p:spPr>
        <p:style>
          <a:lnRef idx="2">
            <a:schemeClr val="accent1"/>
          </a:lnRef>
          <a:fillRef idx="2">
            <a:schemeClr val="accent1"/>
          </a:fillRef>
          <a:effectRef idx="0">
            <a:srgbClr val="FFFFFF"/>
          </a:effectRef>
          <a:fontRef idx="minor">
            <a:schemeClr val="lt1"/>
          </a:fontRef>
        </p:style>
        <p:txBody>
          <a:bodyPr wrap="square">
            <a:noAutofit/>
          </a:bodyPr>
          <a:lstStyle/>
          <a:p>
            <a:pPr indent="0" algn="just" fontAlgn="auto">
              <a:lnSpc>
                <a:spcPct val="120000"/>
              </a:lnSpc>
            </a:pP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一线磷结合剂的口服溶液剂型， 解决高磷血症</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患者的“片剂负荷”难题，为临床患者提供更优质的治疗选择</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6" name="文本框 5"/>
          <p:cNvSpPr txBox="1"/>
          <p:nvPr/>
        </p:nvSpPr>
        <p:spPr>
          <a:xfrm>
            <a:off x="621030" y="3804920"/>
            <a:ext cx="10905490" cy="552450"/>
          </a:xfrm>
          <a:prstGeom prst="rect">
            <a:avLst/>
          </a:prstGeom>
          <a:noFill/>
          <a:ln>
            <a:solidFill>
              <a:srgbClr val="4BACC6"/>
            </a:solidFill>
            <a:prstDash val="sysDash"/>
          </a:ln>
          <a:extLst>
            <a:ext uri="{909E8E84-426E-40DD-AFC4-6F175D3DCCD1}">
              <a14:hiddenFill xmlns:a14="http://schemas.microsoft.com/office/drawing/2010/main">
                <a:solidFill>
                  <a:schemeClr val="accent5">
                    <a:lumMod val="20000"/>
                    <a:lumOff val="80000"/>
                  </a:schemeClr>
                </a:solidFill>
              </a14:hiddenFill>
            </a:ext>
          </a:extLst>
        </p:spPr>
        <p:style>
          <a:lnRef idx="2">
            <a:schemeClr val="accent1"/>
          </a:lnRef>
          <a:fillRef idx="2">
            <a:schemeClr val="accent1"/>
          </a:fillRef>
          <a:effectRef idx="0">
            <a:srgbClr val="FFFFFF"/>
          </a:effectRef>
          <a:fontRef idx="minor">
            <a:schemeClr val="lt1"/>
          </a:fontRef>
        </p:style>
        <p:txBody>
          <a:bodyPr wrap="square">
            <a:noAutofit/>
          </a:bodyPr>
          <a:lstStyle/>
          <a:p>
            <a:pPr indent="0" algn="just" fontAlgn="auto">
              <a:lnSpc>
                <a:spcPct val="120000"/>
              </a:lnSpc>
            </a:pP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醋酸钙口服溶液， 添加甘油、麦芽糖醇等成份，有效减少患者便秘等不良反应、安全性更高！</a:t>
            </a:r>
            <a:endPar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7" name="文本框 6"/>
          <p:cNvSpPr txBox="1"/>
          <p:nvPr/>
        </p:nvSpPr>
        <p:spPr>
          <a:xfrm>
            <a:off x="620395" y="2116455"/>
            <a:ext cx="10673080" cy="1060450"/>
          </a:xfrm>
          <a:prstGeom prst="rect">
            <a:avLst/>
          </a:prstGeom>
          <a:noFill/>
        </p:spPr>
        <p:txBody>
          <a:bodyPr wrap="square" lIns="0" tIns="0" rIns="0" bIns="0" rtlCol="0">
            <a:noAutofit/>
          </a:bodyPr>
          <a:lstStyle/>
          <a:p>
            <a:pPr marL="285750" indent="-285750" algn="just">
              <a:lnSpc>
                <a:spcPct val="130000"/>
              </a:lnSpc>
              <a:spcAft>
                <a:spcPts val="600"/>
              </a:spcAft>
              <a:buFont typeface="Wingdings" panose="05000000000000000000" pitchFamily="2" charset="2"/>
              <a:buChar char="l"/>
            </a:pPr>
            <a:r>
              <a:rPr lang="zh-CN" altLang="en-US" sz="1600" spc="160" dirty="0">
                <a:latin typeface="微软雅黑" panose="020B0503020204020204" pitchFamily="34" charset="-122"/>
                <a:ea typeface="微软雅黑" panose="020B0503020204020204" pitchFamily="34" charset="-122"/>
                <a:cs typeface="微软雅黑" panose="020B0503020204020204" pitchFamily="34" charset="-122"/>
                <a:sym typeface="HarmonyOS Sans SC Light" panose="00000400000000000000" pitchFamily="2" charset="-122"/>
              </a:rPr>
              <a:t>醋酸钙作为一线的磷结合剂 ，多指南共识推荐用药；是降磷结合剂中的首选药物；</a:t>
            </a:r>
            <a:endParaRPr lang="en-US" altLang="zh-CN" sz="1600" spc="160" dirty="0">
              <a:latin typeface="微软雅黑" panose="020B0503020204020204" pitchFamily="34" charset="-122"/>
              <a:ea typeface="微软雅黑" panose="020B0503020204020204" pitchFamily="34" charset="-122"/>
              <a:cs typeface="微软雅黑" panose="020B0503020204020204" pitchFamily="34" charset="-122"/>
              <a:sym typeface="HarmonyOS Sans SC Light" panose="00000400000000000000" pitchFamily="2" charset="-122"/>
            </a:endParaRPr>
          </a:p>
          <a:p>
            <a:pPr marL="285750" indent="-285750" algn="just">
              <a:lnSpc>
                <a:spcPct val="130000"/>
              </a:lnSpc>
              <a:spcAft>
                <a:spcPts val="600"/>
              </a:spcAft>
              <a:buFont typeface="Wingdings" panose="05000000000000000000" pitchFamily="2" charset="2"/>
              <a:buChar char="l"/>
            </a:pPr>
            <a:r>
              <a:rPr lang="zh-CN" altLang="en-US" sz="1600" spc="160" dirty="0">
                <a:latin typeface="微软雅黑" panose="020B0503020204020204" pitchFamily="34" charset="-122"/>
                <a:ea typeface="微软雅黑" panose="020B0503020204020204" pitchFamily="34" charset="-122"/>
                <a:cs typeface="微软雅黑" panose="020B0503020204020204" pitchFamily="34" charset="-122"/>
                <a:sym typeface="HarmonyOS Sans SC Light" panose="00000400000000000000" pitchFamily="2" charset="-122"/>
              </a:rPr>
              <a:t>口服溶液是磷结合剂的特殊溶液剂型，可满足儿童、吞咽不便人群的用药难题， 同时精准把控剂量，临床使用更灵活。</a:t>
            </a:r>
            <a:endParaRPr lang="zh-CN" altLang="en-US" sz="1600" spc="160" dirty="0">
              <a:latin typeface="微软雅黑" panose="020B0503020204020204" pitchFamily="34" charset="-122"/>
              <a:ea typeface="微软雅黑" panose="020B0503020204020204" pitchFamily="34" charset="-122"/>
              <a:cs typeface="微软雅黑" panose="020B0503020204020204" pitchFamily="34" charset="-122"/>
              <a:sym typeface="HarmonyOS Sans SC Light" panose="00000400000000000000" pitchFamily="2" charset="-122"/>
            </a:endParaRPr>
          </a:p>
        </p:txBody>
      </p:sp>
      <p:sp>
        <p:nvSpPr>
          <p:cNvPr id="8" name="文本框 7"/>
          <p:cNvSpPr txBox="1"/>
          <p:nvPr/>
        </p:nvSpPr>
        <p:spPr>
          <a:xfrm>
            <a:off x="620395" y="4604385"/>
            <a:ext cx="10673715" cy="639445"/>
          </a:xfrm>
          <a:prstGeom prst="rect">
            <a:avLst/>
          </a:prstGeom>
          <a:noFill/>
        </p:spPr>
        <p:txBody>
          <a:bodyPr wrap="square" lIns="0" tIns="0" rIns="0" bIns="0" rtlCol="0">
            <a:spAutoFit/>
          </a:bodyPr>
          <a:lstStyle/>
          <a:p>
            <a:pPr marL="285750" indent="-285750" algn="just">
              <a:lnSpc>
                <a:spcPct val="130000"/>
              </a:lnSpc>
              <a:spcAft>
                <a:spcPts val="600"/>
              </a:spcAft>
              <a:buFont typeface="Wingdings" panose="05000000000000000000" pitchFamily="2" charset="2"/>
              <a:buChar char="l"/>
            </a:pPr>
            <a:r>
              <a:rPr lang="zh-CN" altLang="en-US" sz="1600" spc="160" dirty="0">
                <a:latin typeface="Times New Roman" panose="02020603050405020304" pitchFamily="18" charset="0"/>
                <a:ea typeface="微软雅黑" panose="020B0503020204020204" pitchFamily="34" charset="-122"/>
                <a:cs typeface="Times New Roman" panose="02020603050405020304" pitchFamily="18" charset="0"/>
                <a:sym typeface="+mn-ea"/>
              </a:rPr>
              <a:t>常规药物治疗下，</a:t>
            </a:r>
            <a:r>
              <a:rPr lang="en-US" altLang="zh-CN" sz="1600" spc="160" dirty="0">
                <a:latin typeface="Times New Roman" panose="02020603050405020304" pitchFamily="18" charset="0"/>
                <a:ea typeface="微软雅黑" panose="020B0503020204020204" pitchFamily="34" charset="-122"/>
                <a:cs typeface="Times New Roman" panose="02020603050405020304" pitchFamily="18" charset="0"/>
                <a:sym typeface="+mn-ea"/>
              </a:rPr>
              <a:t>CKD</a:t>
            </a:r>
            <a:r>
              <a:rPr lang="zh-CN" altLang="en-US" sz="1600" spc="160" dirty="0">
                <a:latin typeface="Times New Roman" panose="02020603050405020304" pitchFamily="18" charset="0"/>
                <a:ea typeface="微软雅黑" panose="020B0503020204020204" pitchFamily="34" charset="-122"/>
                <a:cs typeface="Times New Roman" panose="02020603050405020304" pitchFamily="18" charset="0"/>
                <a:sym typeface="+mn-ea"/>
              </a:rPr>
              <a:t>患者便秘的发生率将近</a:t>
            </a:r>
            <a:r>
              <a:rPr lang="en-US" altLang="zh-CN" sz="1600" spc="160" dirty="0">
                <a:latin typeface="Times New Roman" panose="02020603050405020304" pitchFamily="18" charset="0"/>
                <a:ea typeface="微软雅黑" panose="020B0503020204020204" pitchFamily="34" charset="-122"/>
                <a:cs typeface="Times New Roman" panose="02020603050405020304" pitchFamily="18" charset="0"/>
                <a:sym typeface="+mn-ea"/>
              </a:rPr>
              <a:t>49.8%</a:t>
            </a:r>
            <a:r>
              <a:rPr lang="zh-CN" altLang="en-US" sz="1600" spc="160" dirty="0">
                <a:latin typeface="Times New Roman" panose="02020603050405020304" pitchFamily="18" charset="0"/>
                <a:ea typeface="微软雅黑" panose="020B0503020204020204" pitchFamily="34" charset="-122"/>
                <a:cs typeface="Times New Roman" panose="02020603050405020304" pitchFamily="18" charset="0"/>
                <a:sym typeface="+mn-ea"/>
              </a:rPr>
              <a:t>，患者发生</a:t>
            </a:r>
            <a:r>
              <a:rPr lang="zh-CN" altLang="en-US" sz="1600" spc="160" dirty="0">
                <a:latin typeface="Times New Roman" panose="02020603050405020304" pitchFamily="18" charset="0"/>
                <a:ea typeface="微软雅黑" panose="020B0503020204020204" pitchFamily="34" charset="-122"/>
                <a:cs typeface="Times New Roman" panose="02020603050405020304" pitchFamily="18" charset="0"/>
                <a:sym typeface="+mn-ea"/>
              </a:rPr>
              <a:t>便秘</a:t>
            </a:r>
            <a:r>
              <a:rPr lang="zh-CN" altLang="en-US" sz="1600" spc="160" dirty="0">
                <a:latin typeface="Times New Roman" panose="02020603050405020304" pitchFamily="18" charset="0"/>
                <a:ea typeface="微软雅黑" panose="020B0503020204020204" pitchFamily="34" charset="-122"/>
                <a:cs typeface="Times New Roman" panose="02020603050405020304" pitchFamily="18" charset="0"/>
                <a:sym typeface="+mn-ea"/>
              </a:rPr>
              <a:t>的不良反应概率高，口服溶液相比片剂口感升级，添加麦芽糖醇和甘油成分</a:t>
            </a:r>
            <a:r>
              <a:rPr lang="zh-CN" altLang="en-US" sz="16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减少便秘、胀气等副反应。</a:t>
            </a:r>
            <a:endParaRPr lang="zh-CN" altLang="en-US" sz="1600" spc="160" dirty="0">
              <a:latin typeface="Times New Roman" panose="02020603050405020304" pitchFamily="18" charset="0"/>
              <a:ea typeface="微软雅黑" panose="020B0503020204020204" pitchFamily="34" charset="-122"/>
              <a:cs typeface="Times New Roman" panose="02020603050405020304" pitchFamily="18" charset="0"/>
              <a:sym typeface="HarmonyOS Sans SC Light" panose="00000400000000000000" pitchFamily="2" charset="-122"/>
            </a:endParaRPr>
          </a:p>
        </p:txBody>
      </p:sp>
      <p:sp>
        <p:nvSpPr>
          <p:cNvPr id="55" name="直角三角形 54"/>
          <p:cNvSpPr/>
          <p:nvPr/>
        </p:nvSpPr>
        <p:spPr>
          <a:xfrm rot="2460000" flipH="1" flipV="1">
            <a:off x="-295910" y="102235"/>
            <a:ext cx="535305" cy="597535"/>
          </a:xfrm>
          <a:prstGeom prst="rtTriangle">
            <a:avLst/>
          </a:prstGeom>
          <a:gradFill>
            <a:gsLst>
              <a:gs pos="0">
                <a:srgbClr val="0060EA"/>
              </a:gs>
              <a:gs pos="100000">
                <a:srgbClr val="00C0FA"/>
              </a:gs>
            </a:gsLst>
            <a:lin ang="2700000" scaled="1"/>
          </a:gradFill>
          <a:ln w="0" cap="flat" cmpd="sng" algn="ctr">
            <a:gradFill>
              <a:gsLst>
                <a:gs pos="0">
                  <a:srgbClr val="0060EA"/>
                </a:gs>
                <a:gs pos="100000">
                  <a:srgbClr val="00C0FA"/>
                </a:gs>
              </a:gsLst>
              <a:lin ang="2700000" scaled="0"/>
            </a:gra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五边形 1"/>
          <p:cNvSpPr/>
          <p:nvPr/>
        </p:nvSpPr>
        <p:spPr>
          <a:xfrm>
            <a:off x="0" y="0"/>
            <a:ext cx="10384155" cy="667385"/>
          </a:xfrm>
          <a:prstGeom prst="homePlate">
            <a:avLst/>
          </a:prstGeom>
          <a:noFill/>
          <a:ln w="0" cap="flat" cmpd="sng" algn="ctr">
            <a:noFill/>
            <a:prstDash val="solid"/>
            <a:miter lim="800000"/>
          </a:ln>
          <a:extLst>
            <a:ext uri="{909E8E84-426E-40DD-AFC4-6F175D3DCCD1}">
              <a14:hiddenFill xmlns:a14="http://schemas.microsoft.com/office/drawing/2010/main">
                <a:gradFill>
                  <a:gsLst>
                    <a:gs pos="0">
                      <a:srgbClr val="0060EA"/>
                    </a:gs>
                    <a:gs pos="100000">
                      <a:srgbClr val="00C0FA"/>
                    </a:gs>
                  </a:gsLst>
                  <a:lin ang="2700000" scaled="1"/>
                </a:gra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PA-任意多边形 47"/>
          <p:cNvSpPr/>
          <p:nvPr>
            <p:custDataLst>
              <p:tags r:id="rId1"/>
            </p:custDataLst>
          </p:nvPr>
        </p:nvSpPr>
        <p:spPr>
          <a:xfrm flipH="1">
            <a:off x="3058720" y="6781872"/>
            <a:ext cx="9133280" cy="76128"/>
          </a:xfrm>
          <a:custGeom>
            <a:avLst/>
            <a:gdLst>
              <a:gd name="connsiteX0" fmla="*/ 6792864 w 6849960"/>
              <a:gd name="connsiteY0" fmla="*/ 0 h 57096"/>
              <a:gd name="connsiteX1" fmla="*/ 0 w 6849960"/>
              <a:gd name="connsiteY1" fmla="*/ 0 h 57096"/>
              <a:gd name="connsiteX2" fmla="*/ 0 w 6849960"/>
              <a:gd name="connsiteY2" fmla="*/ 57096 h 57096"/>
              <a:gd name="connsiteX3" fmla="*/ 6849960 w 6849960"/>
              <a:gd name="connsiteY3" fmla="*/ 57096 h 57096"/>
            </a:gdLst>
            <a:ahLst/>
            <a:cxnLst>
              <a:cxn ang="0">
                <a:pos x="connsiteX0" y="connsiteY0"/>
              </a:cxn>
              <a:cxn ang="0">
                <a:pos x="connsiteX1" y="connsiteY1"/>
              </a:cxn>
              <a:cxn ang="0">
                <a:pos x="connsiteX2" y="connsiteY2"/>
              </a:cxn>
              <a:cxn ang="0">
                <a:pos x="connsiteX3" y="connsiteY3"/>
              </a:cxn>
            </a:cxnLst>
            <a:rect l="l" t="t" r="r" b="b"/>
            <a:pathLst>
              <a:path w="6849960" h="57096">
                <a:moveTo>
                  <a:pt x="6792864" y="0"/>
                </a:moveTo>
                <a:lnTo>
                  <a:pt x="0" y="0"/>
                </a:lnTo>
                <a:lnTo>
                  <a:pt x="0" y="57096"/>
                </a:lnTo>
                <a:lnTo>
                  <a:pt x="6849960" y="5709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grpSp>
        <p:nvGrpSpPr>
          <p:cNvPr id="4" name="组合 3"/>
          <p:cNvGrpSpPr/>
          <p:nvPr/>
        </p:nvGrpSpPr>
        <p:grpSpPr>
          <a:xfrm>
            <a:off x="-69850" y="1548765"/>
            <a:ext cx="966470" cy="3563620"/>
            <a:chOff x="-69" y="2068"/>
            <a:chExt cx="1522" cy="5612"/>
          </a:xfrm>
        </p:grpSpPr>
        <p:sp>
          <p:nvSpPr>
            <p:cNvPr id="39" name="PA-文本框 38"/>
            <p:cNvSpPr txBox="1"/>
            <p:nvPr>
              <p:custDataLst>
                <p:tags r:id="rId2"/>
              </p:custDataLst>
            </p:nvPr>
          </p:nvSpPr>
          <p:spPr>
            <a:xfrm>
              <a:off x="-69" y="2068"/>
              <a:ext cx="1522" cy="484"/>
            </a:xfrm>
            <a:prstGeom prst="rect">
              <a:avLst/>
            </a:prstGeom>
            <a:solidFill>
              <a:schemeClr val="accent2"/>
            </a:solidFill>
          </p:spPr>
          <p:txBody>
            <a:bodyPr wrap="square" rtlCol="0">
              <a:noAutofit/>
              <a:scene3d>
                <a:camera prst="orthographicFront"/>
                <a:lightRig rig="threePt" dir="t"/>
              </a:scene3d>
              <a:sp3d contourW="12700"/>
            </a:bodyPr>
            <a:lstStyle/>
            <a:p>
              <a:pPr algn="ctr" defTabSz="1219200">
                <a:defRPr/>
              </a:pPr>
              <a:r>
                <a:rPr lang="zh-CN" altLang="en-US" sz="1400" kern="0" dirty="0">
                  <a:solidFill>
                    <a:schemeClr val="bg1"/>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基本信息</a:t>
              </a:r>
              <a:endParaRPr lang="zh-CN" altLang="en-US" sz="1400" kern="0" dirty="0">
                <a:solidFill>
                  <a:schemeClr val="bg1"/>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40" name="PA-文本框 39"/>
            <p:cNvSpPr txBox="1"/>
            <p:nvPr>
              <p:custDataLst>
                <p:tags r:id="rId3"/>
              </p:custDataLst>
            </p:nvPr>
          </p:nvSpPr>
          <p:spPr>
            <a:xfrm>
              <a:off x="-69" y="3367"/>
              <a:ext cx="1453" cy="531"/>
            </a:xfrm>
            <a:prstGeom prst="rect">
              <a:avLst/>
            </a:prstGeom>
            <a:noFill/>
          </p:spPr>
          <p:txBody>
            <a:bodyPr wrap="square" rtlCol="0">
              <a:noAutofit/>
              <a:scene3d>
                <a:camera prst="orthographicFront"/>
                <a:lightRig rig="threePt" dir="t"/>
              </a:scene3d>
              <a:sp3d contourW="12700"/>
            </a:bodyPr>
            <a:lstStyle/>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安全性</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41" name="PA-文本框 40"/>
            <p:cNvSpPr txBox="1"/>
            <p:nvPr>
              <p:custDataLst>
                <p:tags r:id="rId4"/>
              </p:custDataLst>
            </p:nvPr>
          </p:nvSpPr>
          <p:spPr>
            <a:xfrm>
              <a:off x="-69" y="4713"/>
              <a:ext cx="1424" cy="473"/>
            </a:xfrm>
            <a:prstGeom prst="rect">
              <a:avLst/>
            </a:prstGeom>
            <a:noFill/>
          </p:spPr>
          <p:txBody>
            <a:bodyPr wrap="square" rtlCol="0">
              <a:noAutofit/>
              <a:scene3d>
                <a:camera prst="orthographicFront"/>
                <a:lightRig rig="threePt" dir="t"/>
              </a:scene3d>
              <a:sp3d contourW="12700"/>
            </a:bodyPr>
            <a:lstStyle/>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有效性</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42" name="PA-文本框 41"/>
            <p:cNvSpPr txBox="1"/>
            <p:nvPr>
              <p:custDataLst>
                <p:tags r:id="rId5"/>
              </p:custDataLst>
            </p:nvPr>
          </p:nvSpPr>
          <p:spPr>
            <a:xfrm>
              <a:off x="-69" y="6001"/>
              <a:ext cx="1522" cy="434"/>
            </a:xfrm>
            <a:prstGeom prst="rect">
              <a:avLst/>
            </a:prstGeom>
            <a:noFill/>
          </p:spPr>
          <p:txBody>
            <a:bodyPr wrap="square" rtlCol="0">
              <a:noAutofit/>
              <a:scene3d>
                <a:camera prst="orthographicFront"/>
                <a:lightRig rig="threePt" dir="t"/>
              </a:scene3d>
              <a:sp3d contourW="12700"/>
            </a:bodyPr>
            <a:lstStyle/>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创新性</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18" name="PA-文本框 39"/>
            <p:cNvSpPr txBox="1"/>
            <p:nvPr>
              <p:custDataLst>
                <p:tags r:id="rId6"/>
              </p:custDataLst>
            </p:nvPr>
          </p:nvSpPr>
          <p:spPr>
            <a:xfrm>
              <a:off x="-69" y="7250"/>
              <a:ext cx="1521" cy="430"/>
            </a:xfrm>
            <a:prstGeom prst="rect">
              <a:avLst/>
            </a:prstGeom>
            <a:noFill/>
          </p:spPr>
          <p:txBody>
            <a:bodyPr wrap="square" rtlCol="0">
              <a:noAutofit/>
              <a:scene3d>
                <a:camera prst="orthographicFront"/>
                <a:lightRig rig="threePt" dir="t"/>
              </a:scene3d>
              <a:sp3d contourW="12700"/>
            </a:bodyPr>
            <a:lstStyle/>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公平性</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grpSp>
      <p:sp>
        <p:nvSpPr>
          <p:cNvPr id="20" name="文本框 19"/>
          <p:cNvSpPr txBox="1"/>
          <p:nvPr>
            <p:custDataLst>
              <p:tags r:id="rId7"/>
            </p:custDataLst>
          </p:nvPr>
        </p:nvSpPr>
        <p:spPr>
          <a:xfrm>
            <a:off x="502285" y="100965"/>
            <a:ext cx="10507345" cy="479425"/>
          </a:xfrm>
          <a:prstGeom prst="rect">
            <a:avLst/>
          </a:prstGeom>
          <a:noFill/>
        </p:spPr>
        <p:txBody>
          <a:bodyPr wrap="square" lIns="0" tIns="0" rIns="0" bIns="0" rtlCol="0">
            <a:spAutoFit/>
          </a:bodyPr>
          <a:lstStyle/>
          <a:p>
            <a:pPr>
              <a:lnSpc>
                <a:spcPct val="130000"/>
              </a:lnSpc>
              <a:spcAft>
                <a:spcPts val="600"/>
              </a:spcAft>
            </a:pPr>
            <a:r>
              <a:rPr lang="zh-CN" altLang="en-US" sz="2400" b="1" spc="160" dirty="0">
                <a:gradFill>
                  <a:gsLst>
                    <a:gs pos="0">
                      <a:srgbClr val="0060EA"/>
                    </a:gs>
                    <a:gs pos="100000">
                      <a:srgbClr val="00C0FA"/>
                    </a:gs>
                  </a:gsLst>
                  <a:lin ang="2700000" scaled="1"/>
                </a:gradFill>
                <a:latin typeface="黑体" panose="02010609060101010101" pitchFamily="49" charset="-122"/>
                <a:ea typeface="黑体" panose="02010609060101010101" pitchFamily="49" charset="-122"/>
                <a:cs typeface="思源黑体 CN" panose="020B0500000000000000" charset="-122"/>
                <a:sym typeface="思源黑体 CN Heavy" panose="020B0A00000000000000" charset="-122"/>
              </a:rPr>
              <a:t>一线磷结合剂的口服溶液剂型，剂型创新，填补目录空白</a:t>
            </a:r>
            <a:endParaRPr lang="zh-CN" altLang="en-US" sz="2400" b="1" spc="160" dirty="0">
              <a:gradFill>
                <a:gsLst>
                  <a:gs pos="0">
                    <a:srgbClr val="0060EA"/>
                  </a:gs>
                  <a:gs pos="100000">
                    <a:srgbClr val="00C0FA"/>
                  </a:gs>
                </a:gsLst>
                <a:lin ang="2700000" scaled="1"/>
              </a:gradFill>
              <a:latin typeface="黑体" panose="02010609060101010101" pitchFamily="49" charset="-122"/>
              <a:ea typeface="黑体" panose="02010609060101010101" pitchFamily="49" charset="-122"/>
              <a:cs typeface="思源黑体 CN" panose="020B0500000000000000" charset="-122"/>
              <a:sym typeface="思源黑体 CN Heavy" panose="020B0A00000000000000" charset="-122"/>
            </a:endParaRPr>
          </a:p>
        </p:txBody>
      </p:sp>
      <p:pic>
        <p:nvPicPr>
          <p:cNvPr id="24" name="图片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63952" y="6259734"/>
            <a:ext cx="323852" cy="452490"/>
          </a:xfrm>
          <a:prstGeom prst="rect">
            <a:avLst/>
          </a:prstGeom>
        </p:spPr>
      </p:pic>
      <p:sp>
        <p:nvSpPr>
          <p:cNvPr id="36" name="文本框 35"/>
          <p:cNvSpPr txBox="1"/>
          <p:nvPr/>
        </p:nvSpPr>
        <p:spPr>
          <a:xfrm>
            <a:off x="1079500" y="1327785"/>
            <a:ext cx="5103495" cy="4639945"/>
          </a:xfrm>
          <a:prstGeom prst="rect">
            <a:avLst/>
          </a:prstGeom>
          <a:noFill/>
          <a:ln>
            <a:solidFill>
              <a:schemeClr val="accent1"/>
            </a:solidFill>
            <a:prstDash val="sysDash"/>
          </a:ln>
        </p:spPr>
        <p:txBody>
          <a:bodyPr wrap="square">
            <a:noAutofit/>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charset="0"/>
              <a:buChar char="Ø"/>
              <a:defRPr/>
            </a:pPr>
            <a:r>
              <a:rPr kumimoji="0" lang="zh-CN" altLang="en-US" sz="14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药品通用名称：</a:t>
            </a:r>
            <a:r>
              <a:rPr kumimoji="0" lang="zh-CN" alt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醋酸钙口服溶液</a:t>
            </a:r>
            <a:endParaRPr kumimoji="0" lang="en-US" altLang="zh-CN" sz="16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charset="0"/>
              <a:buChar char="Ø"/>
              <a:defRPr/>
            </a:pPr>
            <a:r>
              <a:rPr kumimoji="0" lang="zh-CN" altLang="en-US" sz="1400" b="1"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用法用量：</a:t>
            </a:r>
            <a:r>
              <a:rPr kumimoji="0" lang="zh-CN" altLang="en-US" sz="14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成人透析患者推荐的醋酸钙口服溶液的起始剂量为每次餐时服用</a:t>
            </a:r>
            <a:r>
              <a:rPr kumimoji="0" lang="zh-CN" altLang="en-US" sz="1400" b="1"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10ml</a:t>
            </a:r>
            <a:r>
              <a:rPr kumimoji="0" lang="zh-CN" altLang="en-US" sz="14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。大多数患者需要每次餐时服用</a:t>
            </a:r>
            <a:r>
              <a:rPr kumimoji="0" lang="zh-CN" altLang="en-US" sz="1400" b="1"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15-20ml</a:t>
            </a:r>
            <a:r>
              <a:rPr kumimoji="0" lang="zh-CN" altLang="en-US" sz="14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 </a:t>
            </a:r>
            <a:endParaRPr kumimoji="0" lang="zh-CN" altLang="en-US" sz="14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charset="0"/>
              <a:buChar char="Ø"/>
              <a:defRPr/>
            </a:pPr>
            <a:r>
              <a:rPr kumimoji="0" lang="zh-CN" altLang="en-US" sz="1400" b="1"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说明书适应症：</a:t>
            </a:r>
            <a:r>
              <a:rPr kumimoji="0" lang="zh-CN" altLang="en-US" sz="14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rPr>
              <a:t>醋酸钙口服溶液可作为一种减少饮食中磷酸盐摄入量和透析的辅助手段，以降低接受透析的肾功能衰竭患者的血清磷水平。</a:t>
            </a:r>
            <a:endParaRPr kumimoji="0" lang="en-US" altLang="zh-CN" sz="1400" b="0" i="0" u="none" strike="noStrike" kern="1200" cap="none" spc="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285750" indent="-285750">
              <a:lnSpc>
                <a:spcPct val="150000"/>
              </a:lnSpc>
              <a:buFont typeface="Wingdings" panose="05000000000000000000" charset="0"/>
              <a:buChar char="Ø"/>
            </a:pP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sym typeface="+mn-ea"/>
              </a:rPr>
              <a:t>规格：</a:t>
            </a:r>
            <a:r>
              <a:rPr lang="en-US" altLang="zh-CN" sz="1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473ml</a:t>
            </a:r>
            <a:r>
              <a:rPr lang="zh-CN" altLang="en-US" sz="1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en-US" altLang="zh-CN" sz="1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mn-ea"/>
              </a:rPr>
              <a:t>63.1g</a:t>
            </a:r>
            <a:endParaRPr lang="en-US" altLang="zh-CN" sz="1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nSpc>
                <a:spcPct val="150000"/>
              </a:lnSpc>
              <a:buFont typeface="Wingdings" panose="05000000000000000000" charset="0"/>
              <a:buChar char="Ø"/>
            </a:pP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sym typeface="+mn-ea"/>
              </a:rPr>
              <a:t>中国大陆首次上市时间：</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sym typeface="+mn-ea"/>
              </a:rPr>
              <a:t>2024</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sym typeface="+mn-ea"/>
              </a:rPr>
              <a:t>年</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sym typeface="+mn-ea"/>
              </a:rPr>
              <a:t>03</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sym typeface="+mn-ea"/>
              </a:rPr>
              <a:t>月</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sym typeface="+mn-ea"/>
              </a:rPr>
              <a:t>19</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sym typeface="+mn-ea"/>
              </a:rPr>
              <a:t>日</a:t>
            </a:r>
            <a:endParaRPr lang="en-US" altLang="zh-CN" sz="1400"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nSpc>
                <a:spcPct val="150000"/>
              </a:lnSpc>
              <a:buFont typeface="Wingdings" panose="05000000000000000000" charset="0"/>
              <a:buChar char="Ø"/>
            </a:pP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sym typeface="+mn-ea"/>
              </a:rPr>
              <a:t>全球首个上市国家</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sym typeface="+mn-ea"/>
              </a:rPr>
              <a:t>/</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sym typeface="+mn-ea"/>
              </a:rPr>
              <a:t>地区及上市时间：美国 </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sym typeface="+mn-ea"/>
              </a:rPr>
              <a:t>2011</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sym typeface="+mn-ea"/>
              </a:rPr>
              <a:t>年</a:t>
            </a:r>
            <a:endParaRPr lang="en-US" altLang="zh-CN" sz="1400"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nSpc>
                <a:spcPct val="150000"/>
              </a:lnSpc>
              <a:buFont typeface="Wingdings" panose="05000000000000000000" charset="0"/>
              <a:buChar char="Ø"/>
            </a:pP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sym typeface="+mn-ea"/>
              </a:rPr>
              <a:t>目前大陆地区同通用名产品的上市情况：</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sym typeface="+mn-ea"/>
              </a:rPr>
              <a:t>3</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sym typeface="+mn-ea"/>
              </a:rPr>
              <a:t>家</a:t>
            </a:r>
            <a:endParaRPr lang="en-US" altLang="zh-CN" sz="1400" dirty="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nSpc>
                <a:spcPct val="150000"/>
              </a:lnSpc>
              <a:buFont typeface="Wingdings" panose="05000000000000000000" charset="0"/>
              <a:buChar char="Ø"/>
            </a:pP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sym typeface="+mn-ea"/>
              </a:rPr>
              <a:t>是否为</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sym typeface="+mn-ea"/>
              </a:rPr>
              <a:t>OTC</a:t>
            </a: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sym typeface="+mn-ea"/>
              </a:rPr>
              <a:t>药品：否</a:t>
            </a:r>
            <a:endParaRPr kumimoji="0" lang="zh-CN"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框 10"/>
          <p:cNvSpPr txBox="1"/>
          <p:nvPr/>
        </p:nvSpPr>
        <p:spPr>
          <a:xfrm>
            <a:off x="6383655" y="1327150"/>
            <a:ext cx="5412105" cy="2539365"/>
          </a:xfrm>
          <a:prstGeom prst="flowChartAlternateProcess">
            <a:avLst/>
          </a:prstGeom>
          <a:solidFill>
            <a:schemeClr val="accent2"/>
          </a:solidFill>
          <a:ln>
            <a:solidFill>
              <a:schemeClr val="bg1">
                <a:lumMod val="85000"/>
              </a:schemeClr>
            </a:solidFill>
          </a:ln>
          <a:effectLst/>
        </p:spPr>
        <p:txBody>
          <a:bodyPr wrap="square" rtlCol="0">
            <a:noAutofit/>
          </a:bodyPr>
          <a:p>
            <a:pPr algn="l">
              <a:lnSpc>
                <a:spcPct val="150000"/>
              </a:lnSpc>
            </a:pPr>
            <a:r>
              <a:rPr lang="en-US" altLang="zh-CN" sz="1400" dirty="0">
                <a:solidFill>
                  <a:schemeClr val="bg1"/>
                </a:solidFill>
                <a:latin typeface="微软雅黑" panose="020B0503020204020204" pitchFamily="34" charset="-122"/>
                <a:ea typeface="微软雅黑" panose="020B0503020204020204" pitchFamily="34" charset="-122"/>
              </a:rPr>
              <a:t>【</a:t>
            </a:r>
            <a:r>
              <a:rPr lang="zh-CN" altLang="en-US" sz="1400" dirty="0">
                <a:solidFill>
                  <a:schemeClr val="bg1"/>
                </a:solidFill>
                <a:latin typeface="微软雅黑" panose="020B0503020204020204" pitchFamily="34" charset="-122"/>
                <a:ea typeface="微软雅黑" panose="020B0503020204020204" pitchFamily="34" charset="-122"/>
              </a:rPr>
              <a:t>参照药品</a:t>
            </a:r>
            <a:r>
              <a:rPr lang="en-US" altLang="zh-CN" sz="1400" dirty="0">
                <a:solidFill>
                  <a:schemeClr val="bg1"/>
                </a:solidFill>
                <a:latin typeface="微软雅黑" panose="020B0503020204020204" pitchFamily="34" charset="-122"/>
                <a:ea typeface="微软雅黑" panose="020B0503020204020204" pitchFamily="34" charset="-122"/>
              </a:rPr>
              <a:t>】</a:t>
            </a:r>
            <a:r>
              <a:rPr lang="zh-CN" altLang="en-US" sz="1600" b="1" dirty="0">
                <a:solidFill>
                  <a:schemeClr val="bg1"/>
                </a:solidFill>
                <a:latin typeface="微软雅黑" panose="020B0503020204020204" pitchFamily="34" charset="-122"/>
                <a:ea typeface="微软雅黑" panose="020B0503020204020204" pitchFamily="34" charset="-122"/>
              </a:rPr>
              <a:t>醋酸钙片</a:t>
            </a:r>
            <a:endParaRPr lang="zh-CN" altLang="en-US" sz="1600" b="1" dirty="0">
              <a:solidFill>
                <a:schemeClr val="bg1"/>
              </a:solidFill>
              <a:latin typeface="微软雅黑" panose="020B0503020204020204" pitchFamily="34" charset="-122"/>
              <a:ea typeface="微软雅黑" panose="020B0503020204020204" pitchFamily="34" charset="-122"/>
            </a:endParaRPr>
          </a:p>
          <a:p>
            <a:pPr algn="l">
              <a:lnSpc>
                <a:spcPct val="150000"/>
              </a:lnSpc>
            </a:pPr>
            <a:r>
              <a:rPr lang="en-US" altLang="zh-CN" sz="1400" b="1" dirty="0">
                <a:solidFill>
                  <a:schemeClr val="bg1"/>
                </a:solidFill>
                <a:latin typeface="微软雅黑" panose="020B0503020204020204" pitchFamily="34" charset="-122"/>
                <a:ea typeface="微软雅黑" panose="020B0503020204020204" pitchFamily="34" charset="-122"/>
                <a:sym typeface="+mn-ea"/>
              </a:rPr>
              <a:t>【</a:t>
            </a:r>
            <a:r>
              <a:rPr lang="zh-CN" altLang="en-US" sz="1400" b="1" dirty="0">
                <a:solidFill>
                  <a:schemeClr val="bg1"/>
                </a:solidFill>
                <a:latin typeface="微软雅黑" panose="020B0503020204020204" pitchFamily="34" charset="-122"/>
                <a:ea typeface="微软雅黑" panose="020B0503020204020204" pitchFamily="34" charset="-122"/>
                <a:sym typeface="+mn-ea"/>
              </a:rPr>
              <a:t>参考理由</a:t>
            </a:r>
            <a:r>
              <a:rPr lang="en-US" altLang="zh-CN" sz="1400" b="1" dirty="0">
                <a:solidFill>
                  <a:schemeClr val="bg1"/>
                </a:solidFill>
                <a:latin typeface="微软雅黑" panose="020B0503020204020204" pitchFamily="34" charset="-122"/>
                <a:ea typeface="微软雅黑" panose="020B0503020204020204" pitchFamily="34" charset="-122"/>
                <a:sym typeface="+mn-ea"/>
              </a:rPr>
              <a:t>】</a:t>
            </a:r>
            <a:endParaRPr lang="en-US" altLang="zh-CN" sz="1400" b="1" dirty="0">
              <a:solidFill>
                <a:schemeClr val="bg1"/>
              </a:solidFill>
              <a:latin typeface="微软雅黑" panose="020B0503020204020204" pitchFamily="34" charset="-122"/>
              <a:ea typeface="微软雅黑" panose="020B0503020204020204" pitchFamily="34" charset="-122"/>
              <a:sym typeface="+mn-ea"/>
            </a:endParaRPr>
          </a:p>
          <a:p>
            <a:pPr marL="285750" indent="-285750" algn="l">
              <a:lnSpc>
                <a:spcPct val="150000"/>
              </a:lnSpc>
              <a:buFont typeface="Arial" panose="020B0604020202020204" pitchFamily="34" charset="0"/>
              <a:buChar char="•"/>
            </a:pPr>
            <a:r>
              <a:rPr lang="zh-CN" altLang="en-US"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作用机理相同，在肠道中与磷酸盐结合形成不溶性沉淀，从而减少磷的吸收；</a:t>
            </a:r>
            <a:endParaRPr lang="zh-CN" altLang="en-US"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285750" indent="-285750" algn="l">
              <a:lnSpc>
                <a:spcPct val="150000"/>
              </a:lnSpc>
              <a:buFont typeface="Arial" panose="020B0604020202020204" pitchFamily="34" charset="0"/>
              <a:buChar char="•"/>
            </a:pPr>
            <a:r>
              <a:rPr lang="zh-CN" altLang="en-US"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适应症相似，控制接受透析治疗的CKD成人患者的高磷血症；</a:t>
            </a:r>
            <a:endParaRPr lang="zh-CN" altLang="en-US"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285750" indent="-285750" algn="l">
              <a:lnSpc>
                <a:spcPct val="150000"/>
              </a:lnSpc>
              <a:buFont typeface="Arial" panose="020B0604020202020204" pitchFamily="34" charset="0"/>
              <a:buChar char="•"/>
            </a:pPr>
            <a:r>
              <a:rPr lang="zh-CN" altLang="en-US"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同通用名下的剂型改进和突破；</a:t>
            </a:r>
            <a:endParaRPr lang="zh-CN" altLang="en-US"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marL="285750" indent="-285750" algn="l">
              <a:lnSpc>
                <a:spcPct val="150000"/>
              </a:lnSpc>
              <a:buFont typeface="Arial" panose="020B0604020202020204" pitchFamily="34" charset="0"/>
              <a:buChar char="•"/>
            </a:pPr>
            <a:r>
              <a:rPr lang="zh-CN" altLang="en-US"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医保目录产品</a:t>
            </a:r>
            <a:endParaRPr lang="zh-CN" altLang="en-US"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3" name="文本框 12"/>
          <p:cNvSpPr txBox="1"/>
          <p:nvPr/>
        </p:nvSpPr>
        <p:spPr>
          <a:xfrm>
            <a:off x="6383655" y="3907155"/>
            <a:ext cx="5520055" cy="2138045"/>
          </a:xfrm>
          <a:prstGeom prst="rect">
            <a:avLst/>
          </a:prstGeom>
          <a:noFill/>
        </p:spPr>
        <p:txBody>
          <a:bodyPr wrap="square" rtlCol="0" anchor="t">
            <a:spAutoFit/>
          </a:bodyPr>
          <a:p>
            <a:pPr algn="l" fontAlgn="auto">
              <a:lnSpc>
                <a:spcPct val="200000"/>
              </a:lnSpc>
            </a:pPr>
            <a:r>
              <a:rPr lang="en-US" altLang="zh-CN" sz="1400" b="1" dirty="0">
                <a:solidFill>
                  <a:srgbClr val="0070C0"/>
                </a:solidFill>
                <a:latin typeface="微软雅黑" panose="020B0503020204020204" pitchFamily="34" charset="-122"/>
                <a:ea typeface="微软雅黑" panose="020B0503020204020204" pitchFamily="34" charset="-122"/>
                <a:sym typeface="+mn-ea"/>
              </a:rPr>
              <a:t>【</a:t>
            </a:r>
            <a:r>
              <a:rPr lang="zh-CN" altLang="en-US" sz="1400" b="1" dirty="0">
                <a:solidFill>
                  <a:srgbClr val="0070C0"/>
                </a:solidFill>
                <a:latin typeface="微软雅黑" panose="020B0503020204020204" pitchFamily="34" charset="-122"/>
                <a:ea typeface="微软雅黑" panose="020B0503020204020204" pitchFamily="34" charset="-122"/>
                <a:sym typeface="+mn-ea"/>
              </a:rPr>
              <a:t>与参照药品相比的优势】</a:t>
            </a:r>
            <a:endParaRPr lang="zh-CN" altLang="en-US" sz="1400" b="1" dirty="0">
              <a:solidFill>
                <a:srgbClr val="0070C0"/>
              </a:solidFill>
              <a:latin typeface="微软雅黑" panose="020B0503020204020204" pitchFamily="34" charset="-122"/>
              <a:ea typeface="微软雅黑" panose="020B0503020204020204" pitchFamily="34" charset="-122"/>
              <a:sym typeface="+mn-ea"/>
            </a:endParaRPr>
          </a:p>
          <a:p>
            <a:pPr marL="285750" indent="-285750" algn="l" fontAlgn="auto">
              <a:lnSpc>
                <a:spcPct val="150000"/>
              </a:lnSpc>
              <a:buFont typeface="Wingdings" panose="05000000000000000000" charset="0"/>
              <a:buChar char="ü"/>
            </a:pPr>
            <a:r>
              <a:rPr lang="zh-CN" altLang="en-US" sz="1400" dirty="0">
                <a:solidFill>
                  <a:srgbClr val="0070C0"/>
                </a:solidFill>
                <a:latin typeface="微软雅黑" panose="020B0503020204020204" pitchFamily="34" charset="-122"/>
                <a:ea typeface="微软雅黑" panose="020B0503020204020204" pitchFamily="34" charset="-122"/>
                <a:sym typeface="+mn-ea"/>
              </a:rPr>
              <a:t>醋酸钙口服溶液实现了</a:t>
            </a:r>
            <a:r>
              <a:rPr lang="zh-CN" altLang="en-US" sz="1400" b="1" dirty="0">
                <a:solidFill>
                  <a:srgbClr val="FF0000"/>
                </a:solidFill>
                <a:latin typeface="微软雅黑" panose="020B0503020204020204" pitchFamily="34" charset="-122"/>
                <a:ea typeface="微软雅黑" panose="020B0503020204020204" pitchFamily="34" charset="-122"/>
                <a:sym typeface="+mn-ea"/>
              </a:rPr>
              <a:t>剂型创新，解决患者</a:t>
            </a:r>
            <a:r>
              <a:rPr lang="en-US" altLang="zh-CN" sz="1400" b="1" dirty="0">
                <a:solidFill>
                  <a:srgbClr val="FF0000"/>
                </a:solidFill>
                <a:latin typeface="微软雅黑" panose="020B0503020204020204" pitchFamily="34" charset="-122"/>
                <a:ea typeface="微软雅黑" panose="020B0503020204020204" pitchFamily="34" charset="-122"/>
                <a:sym typeface="+mn-ea"/>
              </a:rPr>
              <a:t>“</a:t>
            </a:r>
            <a:r>
              <a:rPr lang="zh-CN" altLang="en-US" sz="1400" b="1" dirty="0">
                <a:solidFill>
                  <a:srgbClr val="FF0000"/>
                </a:solidFill>
                <a:latin typeface="微软雅黑" panose="020B0503020204020204" pitchFamily="34" charset="-122"/>
                <a:ea typeface="微软雅黑" panose="020B0503020204020204" pitchFamily="34" charset="-122"/>
                <a:sym typeface="+mn-ea"/>
              </a:rPr>
              <a:t>片剂负荷</a:t>
            </a:r>
            <a:r>
              <a:rPr lang="en-US" altLang="zh-CN" sz="1400" b="1" dirty="0">
                <a:solidFill>
                  <a:srgbClr val="FF0000"/>
                </a:solidFill>
                <a:latin typeface="微软雅黑" panose="020B0503020204020204" pitchFamily="34" charset="-122"/>
                <a:ea typeface="微软雅黑" panose="020B0503020204020204" pitchFamily="34" charset="-122"/>
                <a:sym typeface="+mn-ea"/>
              </a:rPr>
              <a:t>”</a:t>
            </a:r>
            <a:r>
              <a:rPr lang="zh-CN" altLang="en-US" sz="1400" b="1" dirty="0">
                <a:solidFill>
                  <a:srgbClr val="FF0000"/>
                </a:solidFill>
                <a:latin typeface="微软雅黑" panose="020B0503020204020204" pitchFamily="34" charset="-122"/>
                <a:ea typeface="微软雅黑" panose="020B0503020204020204" pitchFamily="34" charset="-122"/>
                <a:sym typeface="+mn-ea"/>
              </a:rPr>
              <a:t>难题，</a:t>
            </a:r>
            <a:r>
              <a:rPr lang="zh-CN" altLang="en-US" sz="1400" dirty="0">
                <a:solidFill>
                  <a:srgbClr val="0070C0"/>
                </a:solidFill>
                <a:latin typeface="微软雅黑" panose="020B0503020204020204" pitchFamily="34" charset="-122"/>
                <a:ea typeface="微软雅黑" panose="020B0503020204020204" pitchFamily="34" charset="-122"/>
                <a:sym typeface="+mn-ea"/>
              </a:rPr>
              <a:t>填补目录空白；</a:t>
            </a:r>
            <a:endParaRPr lang="zh-CN" altLang="en-US" sz="1400" b="1" spc="160" dirty="0">
              <a:solidFill>
                <a:srgbClr val="FF0000"/>
              </a:solidFill>
              <a:effectLst/>
              <a:latin typeface="微软雅黑" panose="020B0503020204020204" pitchFamily="34" charset="-122"/>
              <a:ea typeface="微软雅黑" panose="020B0503020204020204" pitchFamily="34" charset="-122"/>
              <a:sym typeface="HarmonyOS Sans SC Light" panose="00000400000000000000" pitchFamily="2" charset="-122"/>
            </a:endParaRPr>
          </a:p>
          <a:p>
            <a:pPr marL="285750" indent="-285750" algn="l" fontAlgn="auto">
              <a:lnSpc>
                <a:spcPct val="150000"/>
              </a:lnSpc>
              <a:buFont typeface="Wingdings" panose="05000000000000000000" charset="0"/>
              <a:buChar char="ü"/>
            </a:pPr>
            <a:r>
              <a:rPr lang="zh-CN" altLang="en-US" sz="1400" dirty="0">
                <a:solidFill>
                  <a:srgbClr val="0070C0"/>
                </a:solidFill>
                <a:latin typeface="微软雅黑" panose="020B0503020204020204" pitchFamily="34" charset="-122"/>
                <a:ea typeface="微软雅黑" panose="020B0503020204020204" pitchFamily="34" charset="-122"/>
                <a:sym typeface="+mn-ea"/>
              </a:rPr>
              <a:t>与片剂相比口感升级，口服溶液可</a:t>
            </a:r>
            <a:r>
              <a:rPr lang="zh-CN" altLang="en-US" sz="1400" b="1" dirty="0">
                <a:solidFill>
                  <a:srgbClr val="FF0000"/>
                </a:solidFill>
                <a:latin typeface="微软雅黑" panose="020B0503020204020204" pitchFamily="34" charset="-122"/>
                <a:ea typeface="微软雅黑" panose="020B0503020204020204" pitchFamily="34" charset="-122"/>
                <a:sym typeface="+mn-ea"/>
              </a:rPr>
              <a:t>直接吸收，尤其适用于吞咽和咀嚼障碍、老年、儿童及胃肠功能较弱患者；</a:t>
            </a:r>
            <a:endParaRPr lang="zh-CN" altLang="en-US" sz="1400" b="1" dirty="0">
              <a:solidFill>
                <a:srgbClr val="FF0000"/>
              </a:solidFill>
              <a:latin typeface="微软雅黑" panose="020B0503020204020204" pitchFamily="34" charset="-122"/>
              <a:ea typeface="微软雅黑" panose="020B0503020204020204" pitchFamily="34" charset="-122"/>
              <a:sym typeface="+mn-ea"/>
            </a:endParaRPr>
          </a:p>
          <a:p>
            <a:pPr marL="285750" indent="-285750" algn="l" fontAlgn="auto">
              <a:lnSpc>
                <a:spcPct val="150000"/>
              </a:lnSpc>
              <a:buClrTx/>
              <a:buSzTx/>
              <a:buFont typeface="Wingdings" panose="05000000000000000000" charset="0"/>
              <a:buChar char="ü"/>
            </a:pPr>
            <a:r>
              <a:rPr lang="zh-CN" altLang="en-US" sz="1400" b="1" dirty="0">
                <a:solidFill>
                  <a:srgbClr val="FF0000"/>
                </a:solidFill>
                <a:latin typeface="微软雅黑" panose="020B0503020204020204" pitchFamily="34" charset="-122"/>
                <a:ea typeface="微软雅黑" panose="020B0503020204020204" pitchFamily="34" charset="-122"/>
                <a:sym typeface="+mn-ea"/>
              </a:rPr>
              <a:t>有效减少便秘等副反应，依从性更高。</a:t>
            </a:r>
            <a:endParaRPr lang="zh-CN" altLang="en-US" sz="1400" b="1" dirty="0">
              <a:solidFill>
                <a:srgbClr val="FF0000"/>
              </a:solidFill>
              <a:latin typeface="微软雅黑" panose="020B0503020204020204" pitchFamily="34" charset="-122"/>
              <a:ea typeface="微软雅黑" panose="020B0503020204020204" pitchFamily="34" charset="-122"/>
              <a:sym typeface="+mn-ea"/>
            </a:endParaRPr>
          </a:p>
        </p:txBody>
      </p:sp>
      <p:sp>
        <p:nvSpPr>
          <p:cNvPr id="3" name="直角三角形 2"/>
          <p:cNvSpPr/>
          <p:nvPr/>
        </p:nvSpPr>
        <p:spPr>
          <a:xfrm rot="2460000" flipH="1" flipV="1">
            <a:off x="-295910" y="102235"/>
            <a:ext cx="535305" cy="597535"/>
          </a:xfrm>
          <a:prstGeom prst="rtTriangle">
            <a:avLst/>
          </a:prstGeom>
          <a:gradFill>
            <a:gsLst>
              <a:gs pos="0">
                <a:srgbClr val="0060EA"/>
              </a:gs>
              <a:gs pos="100000">
                <a:srgbClr val="00C0FA"/>
              </a:gs>
            </a:gsLst>
            <a:lin ang="2700000" scaled="1"/>
          </a:gradFill>
          <a:ln w="0" cap="flat" cmpd="sng" algn="ctr">
            <a:gradFill>
              <a:gsLst>
                <a:gs pos="0">
                  <a:srgbClr val="0060EA"/>
                </a:gs>
                <a:gs pos="100000">
                  <a:srgbClr val="00C0FA"/>
                </a:gs>
              </a:gsLst>
              <a:lin ang="2700000" scaled="0"/>
            </a:gra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A-任意多边形 47"/>
          <p:cNvSpPr/>
          <p:nvPr>
            <p:custDataLst>
              <p:tags r:id="rId4"/>
            </p:custDataLst>
          </p:nvPr>
        </p:nvSpPr>
        <p:spPr>
          <a:xfrm flipH="1">
            <a:off x="3058720" y="6781872"/>
            <a:ext cx="9133280" cy="76128"/>
          </a:xfrm>
          <a:custGeom>
            <a:avLst/>
            <a:gdLst>
              <a:gd name="connsiteX0" fmla="*/ 6792864 w 6849960"/>
              <a:gd name="connsiteY0" fmla="*/ 0 h 57096"/>
              <a:gd name="connsiteX1" fmla="*/ 0 w 6849960"/>
              <a:gd name="connsiteY1" fmla="*/ 0 h 57096"/>
              <a:gd name="connsiteX2" fmla="*/ 0 w 6849960"/>
              <a:gd name="connsiteY2" fmla="*/ 57096 h 57096"/>
              <a:gd name="connsiteX3" fmla="*/ 6849960 w 6849960"/>
              <a:gd name="connsiteY3" fmla="*/ 57096 h 57096"/>
            </a:gdLst>
            <a:ahLst/>
            <a:cxnLst>
              <a:cxn ang="0">
                <a:pos x="connsiteX0" y="connsiteY0"/>
              </a:cxn>
              <a:cxn ang="0">
                <a:pos x="connsiteX1" y="connsiteY1"/>
              </a:cxn>
              <a:cxn ang="0">
                <a:pos x="connsiteX2" y="connsiteY2"/>
              </a:cxn>
              <a:cxn ang="0">
                <a:pos x="connsiteX3" y="connsiteY3"/>
              </a:cxn>
            </a:cxnLst>
            <a:rect l="l" t="t" r="r" b="b"/>
            <a:pathLst>
              <a:path w="6849960" h="57096">
                <a:moveTo>
                  <a:pt x="6792864" y="0"/>
                </a:moveTo>
                <a:lnTo>
                  <a:pt x="0" y="0"/>
                </a:lnTo>
                <a:lnTo>
                  <a:pt x="0" y="57096"/>
                </a:lnTo>
                <a:lnTo>
                  <a:pt x="6849960" y="5709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20" name="文本框 19"/>
          <p:cNvSpPr txBox="1"/>
          <p:nvPr>
            <p:custDataLst>
              <p:tags r:id="rId5"/>
            </p:custDataLst>
          </p:nvPr>
        </p:nvSpPr>
        <p:spPr>
          <a:xfrm>
            <a:off x="528320" y="137795"/>
            <a:ext cx="11663680" cy="738505"/>
          </a:xfrm>
          <a:prstGeom prst="rect">
            <a:avLst/>
          </a:prstGeom>
          <a:noFill/>
        </p:spPr>
        <p:txBody>
          <a:bodyPr wrap="square" lIns="0" tIns="0" rIns="0" bIns="0" rtlCol="0">
            <a:spAutoFit/>
          </a:bodyPr>
          <a:lstStyle/>
          <a:p>
            <a:pPr indent="0" fontAlgn="auto">
              <a:lnSpc>
                <a:spcPct val="100000"/>
              </a:lnSpc>
              <a:spcAft>
                <a:spcPts val="600"/>
              </a:spcAft>
            </a:pPr>
            <a:r>
              <a:rPr lang="zh-CN" altLang="en-US" sz="2400" b="1" spc="160" dirty="0">
                <a:gradFill>
                  <a:gsLst>
                    <a:gs pos="0">
                      <a:srgbClr val="0060EA"/>
                    </a:gs>
                    <a:gs pos="100000">
                      <a:srgbClr val="00C0FA"/>
                    </a:gs>
                  </a:gsLst>
                  <a:lin ang="2700000" scaled="1"/>
                </a:gradFill>
                <a:latin typeface="黑体" panose="02010609060101010101" pitchFamily="49" charset="-122"/>
                <a:ea typeface="黑体" panose="02010609060101010101" pitchFamily="49" charset="-122"/>
                <a:cs typeface="思源黑体 CN" panose="020B0500000000000000" charset="-122"/>
                <a:sym typeface="思源黑体 CN Heavy" panose="020B0A00000000000000" charset="-122"/>
              </a:rPr>
              <a:t>目前磷结合剂“片剂负荷重”，便秘等不良反应常见。口服溶液制剂方便服用和吸收、充分满足临床多样化需求！</a:t>
            </a:r>
            <a:endParaRPr lang="zh-CN" altLang="en-US" sz="2400" b="1" spc="160" dirty="0">
              <a:gradFill>
                <a:gsLst>
                  <a:gs pos="0">
                    <a:srgbClr val="0060EA"/>
                  </a:gs>
                  <a:gs pos="100000">
                    <a:srgbClr val="00C0FA"/>
                  </a:gs>
                </a:gsLst>
                <a:lin ang="2700000" scaled="1"/>
              </a:gradFill>
              <a:latin typeface="黑体" panose="02010609060101010101" pitchFamily="49" charset="-122"/>
              <a:ea typeface="黑体" panose="02010609060101010101" pitchFamily="49" charset="-122"/>
              <a:cs typeface="思源黑体 CN" panose="020B0500000000000000" charset="-122"/>
              <a:sym typeface="思源黑体 CN Heavy" panose="020B0A00000000000000" charset="-122"/>
            </a:endParaRPr>
          </a:p>
        </p:txBody>
      </p:sp>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63952" y="6259734"/>
            <a:ext cx="323852" cy="452490"/>
          </a:xfrm>
          <a:prstGeom prst="rect">
            <a:avLst/>
          </a:prstGeom>
        </p:spPr>
      </p:pic>
      <p:sp>
        <p:nvSpPr>
          <p:cNvPr id="2" name="文本框 1"/>
          <p:cNvSpPr txBox="1"/>
          <p:nvPr/>
        </p:nvSpPr>
        <p:spPr>
          <a:xfrm>
            <a:off x="1078865" y="6134100"/>
            <a:ext cx="8339455" cy="521970"/>
          </a:xfrm>
          <a:prstGeom prst="rect">
            <a:avLst/>
          </a:prstGeom>
          <a:noFill/>
        </p:spPr>
        <p:txBody>
          <a:bodyPr wrap="square" rtlCol="0">
            <a:spAutoFit/>
          </a:bodyPr>
          <a:lstStyle/>
          <a:p>
            <a:pPr indent="0" algn="l" fontAlgn="auto">
              <a:spcAft>
                <a:spcPts val="0"/>
              </a:spcAft>
            </a:pPr>
            <a:r>
              <a:rPr lang="en-US" altLang="zh-CN" sz="700"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[1] Barberio B, Judge C, Savarino EV, et al. Global prevalence of functional constipation according to the Rome criteria: a systematic review and meta—analysis[J]. Lancet Gastroenterol Hepatol, 2021, 6(8): 638-648</a:t>
            </a:r>
            <a:r>
              <a:rPr lang="en-US" altLang="zh-CN" sz="700" kern="100"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a:t>
            </a:r>
            <a:endParaRPr lang="en-US" altLang="zh-CN" sz="700" kern="100"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indent="0" algn="l" fontAlgn="auto">
              <a:spcAft>
                <a:spcPts val="0"/>
              </a:spcAft>
            </a:pPr>
            <a:r>
              <a:rPr lang="en-US" altLang="zh-CN" sz="700"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[2] Liu ZH, et al. Curr Med Res Opin 2018,34(8):1491-1500.</a:t>
            </a:r>
            <a:endParaRPr lang="en-US" altLang="zh-CN" sz="700"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indent="0" algn="l" fontAlgn="auto">
              <a:lnSpc>
                <a:spcPct val="100000"/>
              </a:lnSpc>
              <a:spcAft>
                <a:spcPts val="0"/>
              </a:spcAft>
            </a:pPr>
            <a:r>
              <a:rPr lang="en-US" altLang="zh-CN" sz="700"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[3] 李贵森，2019年《中国慢性肾脏矿物质和骨异常诊治指南》解读[J]诊断学理论与实践. 2020,19(03):229-231.</a:t>
            </a:r>
            <a:endParaRPr lang="en-US" altLang="zh-CN" sz="700"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indent="0" algn="l" fontAlgn="auto">
              <a:lnSpc>
                <a:spcPct val="100000"/>
              </a:lnSpc>
              <a:spcAft>
                <a:spcPts val="0"/>
              </a:spcAft>
            </a:pPr>
            <a:r>
              <a:rPr lang="en-US" altLang="zh-CN" sz="700"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[4] 陈家臣, 雷子涵, 李文豪, 等. 维持性血液透析患者慢性便秘患病率调查与危险因素分析</a:t>
            </a:r>
            <a:endParaRPr lang="en-US" altLang="zh-CN" sz="700"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1" name="直角三角形 20"/>
          <p:cNvSpPr/>
          <p:nvPr/>
        </p:nvSpPr>
        <p:spPr>
          <a:xfrm rot="2460000" flipH="1" flipV="1">
            <a:off x="-295910" y="102235"/>
            <a:ext cx="535305" cy="597535"/>
          </a:xfrm>
          <a:prstGeom prst="rtTriangle">
            <a:avLst/>
          </a:prstGeom>
          <a:gradFill>
            <a:gsLst>
              <a:gs pos="0">
                <a:srgbClr val="0060EA"/>
              </a:gs>
              <a:gs pos="100000">
                <a:srgbClr val="00C0FA"/>
              </a:gs>
            </a:gsLst>
            <a:lin ang="2700000" scaled="1"/>
          </a:gradFill>
          <a:ln w="0" cap="flat" cmpd="sng" algn="ctr">
            <a:gradFill>
              <a:gsLst>
                <a:gs pos="0">
                  <a:srgbClr val="0060EA"/>
                </a:gs>
                <a:gs pos="100000">
                  <a:srgbClr val="00C0FA"/>
                </a:gs>
              </a:gsLst>
              <a:lin ang="2700000" scaled="0"/>
            </a:gra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7" name="组合 6"/>
          <p:cNvGrpSpPr/>
          <p:nvPr/>
        </p:nvGrpSpPr>
        <p:grpSpPr>
          <a:xfrm>
            <a:off x="8921115" y="1549400"/>
            <a:ext cx="3168650" cy="3999230"/>
            <a:chOff x="12125" y="1798"/>
            <a:chExt cx="4990" cy="6298"/>
          </a:xfrm>
        </p:grpSpPr>
        <p:sp>
          <p:nvSpPr>
            <p:cNvPr id="52" name="圆角矩形 3"/>
            <p:cNvSpPr/>
            <p:nvPr/>
          </p:nvSpPr>
          <p:spPr>
            <a:xfrm>
              <a:off x="12312" y="1965"/>
              <a:ext cx="4803" cy="6131"/>
            </a:xfrm>
            <a:custGeom>
              <a:avLst/>
              <a:gdLst>
                <a:gd name="adj" fmla="val 6621"/>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5239" h="6687">
                  <a:moveTo>
                    <a:pt x="5035" y="0"/>
                  </a:moveTo>
                  <a:lnTo>
                    <a:pt x="5041" y="3"/>
                  </a:lnTo>
                  <a:cubicBezTo>
                    <a:pt x="5158" y="59"/>
                    <a:pt x="5239" y="179"/>
                    <a:pt x="5239" y="318"/>
                  </a:cubicBezTo>
                  <a:lnTo>
                    <a:pt x="5239" y="6337"/>
                  </a:lnTo>
                  <a:cubicBezTo>
                    <a:pt x="5239" y="6531"/>
                    <a:pt x="5083" y="6687"/>
                    <a:pt x="4889" y="6687"/>
                  </a:cubicBezTo>
                  <a:lnTo>
                    <a:pt x="307" y="6687"/>
                  </a:lnTo>
                  <a:cubicBezTo>
                    <a:pt x="180" y="6687"/>
                    <a:pt x="69" y="6620"/>
                    <a:pt x="8" y="6519"/>
                  </a:cubicBezTo>
                  <a:lnTo>
                    <a:pt x="0" y="6505"/>
                  </a:lnTo>
                  <a:lnTo>
                    <a:pt x="10" y="6510"/>
                  </a:lnTo>
                  <a:cubicBezTo>
                    <a:pt x="52" y="6527"/>
                    <a:pt x="98" y="6537"/>
                    <a:pt x="146" y="6537"/>
                  </a:cubicBezTo>
                  <a:lnTo>
                    <a:pt x="4728" y="6537"/>
                  </a:lnTo>
                  <a:cubicBezTo>
                    <a:pt x="4922" y="6537"/>
                    <a:pt x="5078" y="6381"/>
                    <a:pt x="5078" y="6187"/>
                  </a:cubicBezTo>
                  <a:lnTo>
                    <a:pt x="5078" y="168"/>
                  </a:lnTo>
                  <a:cubicBezTo>
                    <a:pt x="5078" y="107"/>
                    <a:pt x="5063" y="51"/>
                    <a:pt x="5036" y="1"/>
                  </a:cubicBezTo>
                  <a:lnTo>
                    <a:pt x="5035"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23850" tIns="215900" rIns="179705" bIns="698500" numCol="1" spcCol="0" rtlCol="0" fromWordArt="0" anchor="t" anchorCtr="0" forceAA="0" compatLnSpc="1">
              <a:noAutofit/>
            </a:bodyPr>
            <a:p>
              <a:pPr lvl="0" algn="l">
                <a:lnSpc>
                  <a:spcPct val="140000"/>
                </a:lnSpc>
                <a:buClrTx/>
                <a:buSzTx/>
                <a:buFontTx/>
              </a:pPr>
              <a:endParaRPr lang="zh-CN" altLang="zh-CN" sz="1400" dirty="0">
                <a:solidFill>
                  <a:srgbClr val="262626"/>
                </a:solidFill>
                <a:latin typeface="+mn-ea"/>
                <a:cs typeface="+mn-ea"/>
                <a:sym typeface="+mn-ea"/>
              </a:endParaRPr>
            </a:p>
          </p:txBody>
        </p:sp>
        <p:sp useBgFill="1">
          <p:nvSpPr>
            <p:cNvPr id="53" name="圆角矩形 3"/>
            <p:cNvSpPr/>
            <p:nvPr/>
          </p:nvSpPr>
          <p:spPr>
            <a:xfrm>
              <a:off x="12125" y="1798"/>
              <a:ext cx="4843" cy="6160"/>
            </a:xfrm>
            <a:prstGeom prst="roundRect">
              <a:avLst>
                <a:gd name="adj" fmla="val 6621"/>
              </a:avLst>
            </a:prstGeom>
            <a:solidFill>
              <a:schemeClr val="lt1">
                <a:lumMod val="100000"/>
                <a:alpha val="1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288290" tIns="252095" rIns="288290" bIns="698500" numCol="1" spcCol="0" rtlCol="0" fromWordArt="0" anchor="t" anchorCtr="0" forceAA="0" compatLnSpc="1">
              <a:noAutofit/>
            </a:bodyPr>
            <a:p>
              <a:pPr lvl="0" algn="l">
                <a:lnSpc>
                  <a:spcPct val="140000"/>
                </a:lnSpc>
                <a:buClrTx/>
                <a:buSzTx/>
                <a:buFontTx/>
              </a:pPr>
              <a:endParaRPr lang="zh-CN" altLang="en-US" sz="1600" dirty="0">
                <a:solidFill>
                  <a:schemeClr val="tx1">
                    <a:lumMod val="85000"/>
                    <a:lumOff val="15000"/>
                  </a:schemeClr>
                </a:solidFill>
                <a:sym typeface="+mn-ea"/>
              </a:endParaRPr>
            </a:p>
          </p:txBody>
        </p:sp>
        <p:sp>
          <p:nvSpPr>
            <p:cNvPr id="34" name="矩形 33"/>
            <p:cNvSpPr/>
            <p:nvPr>
              <p:custDataLst>
                <p:tags r:id="rId7"/>
              </p:custDataLst>
            </p:nvPr>
          </p:nvSpPr>
          <p:spPr>
            <a:xfrm>
              <a:off x="12227" y="1942"/>
              <a:ext cx="4629" cy="1178"/>
            </a:xfrm>
            <a:prstGeom prst="rect">
              <a:avLst/>
            </a:prstGeom>
            <a:noFill/>
          </p:spPr>
          <p:txBody>
            <a:bodyPr wrap="square" lIns="0" tIns="0" rIns="0" bIns="0" rtlCol="0" anchor="ctr" anchorCtr="0">
              <a:noAutofit/>
            </a:bodyPr>
            <a:p>
              <a:pPr indent="0" algn="ctr" fontAlgn="auto">
                <a:lnSpc>
                  <a:spcPct val="120000"/>
                </a:lnSpc>
                <a:spcBef>
                  <a:spcPct val="0"/>
                </a:spcBef>
                <a:spcAft>
                  <a:spcPct val="0"/>
                </a:spcAft>
              </a:pPr>
              <a:r>
                <a:rPr lang="zh-CN" altLang="en-US" b="1" dirty="0">
                  <a:solidFill>
                    <a:schemeClr val="tx1">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醋酸钙口服溶液可满足高磷血症患者治疗需求</a:t>
              </a:r>
              <a:endParaRPr lang="zh-CN" altLang="en-US" b="1" dirty="0">
                <a:solidFill>
                  <a:schemeClr val="tx1">
                    <a:lumMod val="7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 name="文本框 2"/>
            <p:cNvSpPr txBox="1"/>
            <p:nvPr/>
          </p:nvSpPr>
          <p:spPr>
            <a:xfrm>
              <a:off x="12143" y="3241"/>
              <a:ext cx="4706" cy="4324"/>
            </a:xfrm>
            <a:prstGeom prst="rect">
              <a:avLst/>
            </a:prstGeom>
          </p:spPr>
          <p:txBody>
            <a:bodyPr wrap="square">
              <a:spAutoFit/>
              <a:extLst>
                <a:ext uri="{4A0BC546-FE56-4ADE-93B0-CB8AF2F6F144}">
                  <wpsdc:textFrameExt xmlns:wpsdc="http://www.wps.cn/officeDocument/2022/drawingmlCustomData" type="text"/>
                </a:ext>
              </a:extLst>
            </a:bodyPr>
            <a:p>
              <a:pPr marL="285750" indent="-285750" algn="just" fontAlgn="auto">
                <a:lnSpc>
                  <a:spcPct val="120000"/>
                </a:lnSpc>
                <a:buFont typeface="Wingdings" panose="05000000000000000000" charset="0"/>
                <a:buChar char="Ø"/>
              </a:pPr>
              <a:r>
                <a:rPr lang="zh-CN" altLang="en-US" sz="1600">
                  <a:solidFill>
                    <a:schemeClr val="tx1">
                      <a:lumMod val="75000"/>
                    </a:schemeClr>
                  </a:solidFill>
                  <a:latin typeface="Arial" panose="020B0604020202020204" pitchFamily="34" charset="0"/>
                  <a:ea typeface="微软雅黑" panose="020B0503020204020204" pitchFamily="34" charset="-122"/>
                </a:rPr>
                <a:t>为中国透析高磷血症患者提供一种</a:t>
              </a:r>
              <a:r>
                <a:rPr lang="zh-CN" altLang="en-US" sz="1600" b="1">
                  <a:solidFill>
                    <a:srgbClr val="FF0000"/>
                  </a:solidFill>
                  <a:latin typeface="Arial" panose="020B0604020202020204" pitchFamily="34" charset="0"/>
                  <a:ea typeface="微软雅黑" panose="020B0503020204020204" pitchFamily="34" charset="-122"/>
                </a:rPr>
                <a:t>解决片剂负荷难题的磷结合剂；</a:t>
              </a:r>
              <a:endParaRPr lang="zh-CN" altLang="en-US" sz="1600" b="1">
                <a:solidFill>
                  <a:srgbClr val="FF0000"/>
                </a:solidFill>
                <a:latin typeface="Arial" panose="020B0604020202020204" pitchFamily="34" charset="0"/>
                <a:ea typeface="微软雅黑" panose="020B0503020204020204" pitchFamily="34" charset="-122"/>
              </a:endParaRPr>
            </a:p>
            <a:p>
              <a:pPr marL="285750" indent="-285750" algn="just" fontAlgn="auto">
                <a:lnSpc>
                  <a:spcPct val="120000"/>
                </a:lnSpc>
                <a:buFont typeface="Wingdings" panose="05000000000000000000" charset="0"/>
                <a:buChar char="Ø"/>
              </a:pPr>
              <a:r>
                <a:rPr lang="zh-CN" altLang="en-US" sz="1600">
                  <a:solidFill>
                    <a:schemeClr val="tx1">
                      <a:lumMod val="75000"/>
                    </a:schemeClr>
                  </a:solidFill>
                  <a:latin typeface="Arial" panose="020B0604020202020204" pitchFamily="34" charset="0"/>
                  <a:ea typeface="微软雅黑" panose="020B0503020204020204" pitchFamily="34" charset="-122"/>
                </a:rPr>
                <a:t>满足吞咽困难、老年患者、儿童、胃肠功能弱等人群用药需求，</a:t>
              </a:r>
              <a:r>
                <a:rPr lang="zh-CN" altLang="en-US" sz="1600" b="1">
                  <a:solidFill>
                    <a:srgbClr val="FF0000"/>
                  </a:solidFill>
                  <a:latin typeface="Arial" panose="020B0604020202020204" pitchFamily="34" charset="0"/>
                  <a:ea typeface="微软雅黑" panose="020B0503020204020204" pitchFamily="34" charset="-122"/>
                </a:rPr>
                <a:t>有效减少便秘等副作用；</a:t>
              </a:r>
              <a:endParaRPr lang="zh-CN" altLang="en-US" sz="1600" b="1">
                <a:solidFill>
                  <a:srgbClr val="FF0000"/>
                </a:solidFill>
                <a:latin typeface="Arial" panose="020B0604020202020204" pitchFamily="34" charset="0"/>
                <a:ea typeface="微软雅黑" panose="020B0503020204020204" pitchFamily="34" charset="-122"/>
              </a:endParaRPr>
            </a:p>
            <a:p>
              <a:pPr marL="285750" indent="-285750" algn="just" fontAlgn="auto">
                <a:lnSpc>
                  <a:spcPct val="120000"/>
                </a:lnSpc>
                <a:buFont typeface="Wingdings" panose="05000000000000000000" charset="0"/>
                <a:buChar char="Ø"/>
              </a:pPr>
              <a:r>
                <a:rPr lang="zh-CN" altLang="en-US" sz="1600">
                  <a:solidFill>
                    <a:schemeClr val="tx1">
                      <a:lumMod val="75000"/>
                    </a:schemeClr>
                  </a:solidFill>
                  <a:latin typeface="Arial" panose="020B0604020202020204" pitchFamily="34" charset="0"/>
                  <a:ea typeface="微软雅黑" panose="020B0503020204020204" pitchFamily="34" charset="-122"/>
                </a:rPr>
                <a:t>口感升级，提升药物依从性，</a:t>
              </a:r>
              <a:r>
                <a:rPr lang="zh-CN" altLang="en-US" sz="1600" b="1">
                  <a:solidFill>
                    <a:srgbClr val="FF0000"/>
                  </a:solidFill>
                  <a:latin typeface="Arial" panose="020B0604020202020204" pitchFamily="34" charset="0"/>
                  <a:ea typeface="微软雅黑" panose="020B0503020204020204" pitchFamily="34" charset="-122"/>
                </a:rPr>
                <a:t>提高血磷达标率。</a:t>
              </a:r>
              <a:endParaRPr lang="zh-CN" altLang="en-US" sz="1600" b="1">
                <a:solidFill>
                  <a:srgbClr val="FF0000"/>
                </a:solidFill>
                <a:latin typeface="Arial" panose="020B0604020202020204" pitchFamily="34" charset="0"/>
                <a:ea typeface="微软雅黑" panose="020B0503020204020204" pitchFamily="34" charset="-122"/>
              </a:endParaRPr>
            </a:p>
          </p:txBody>
        </p:sp>
      </p:grpSp>
      <p:grpSp>
        <p:nvGrpSpPr>
          <p:cNvPr id="6" name="组合 5"/>
          <p:cNvGrpSpPr/>
          <p:nvPr/>
        </p:nvGrpSpPr>
        <p:grpSpPr>
          <a:xfrm>
            <a:off x="1078865" y="1536700"/>
            <a:ext cx="3169285" cy="3999230"/>
            <a:chOff x="1468" y="1798"/>
            <a:chExt cx="4991" cy="6298"/>
          </a:xfrm>
        </p:grpSpPr>
        <p:sp>
          <p:nvSpPr>
            <p:cNvPr id="22" name="圆角矩形 3"/>
            <p:cNvSpPr/>
            <p:nvPr/>
          </p:nvSpPr>
          <p:spPr>
            <a:xfrm>
              <a:off x="1656" y="1965"/>
              <a:ext cx="4803" cy="6131"/>
            </a:xfrm>
            <a:custGeom>
              <a:avLst/>
              <a:gdLst>
                <a:gd name="adj" fmla="val 6621"/>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5239" h="6687">
                  <a:moveTo>
                    <a:pt x="5035" y="0"/>
                  </a:moveTo>
                  <a:lnTo>
                    <a:pt x="5041" y="3"/>
                  </a:lnTo>
                  <a:cubicBezTo>
                    <a:pt x="5158" y="59"/>
                    <a:pt x="5239" y="179"/>
                    <a:pt x="5239" y="318"/>
                  </a:cubicBezTo>
                  <a:lnTo>
                    <a:pt x="5239" y="6337"/>
                  </a:lnTo>
                  <a:cubicBezTo>
                    <a:pt x="5239" y="6531"/>
                    <a:pt x="5083" y="6687"/>
                    <a:pt x="4889" y="6687"/>
                  </a:cubicBezTo>
                  <a:lnTo>
                    <a:pt x="307" y="6687"/>
                  </a:lnTo>
                  <a:cubicBezTo>
                    <a:pt x="180" y="6687"/>
                    <a:pt x="69" y="6620"/>
                    <a:pt x="8" y="6519"/>
                  </a:cubicBezTo>
                  <a:lnTo>
                    <a:pt x="0" y="6505"/>
                  </a:lnTo>
                  <a:lnTo>
                    <a:pt x="10" y="6510"/>
                  </a:lnTo>
                  <a:cubicBezTo>
                    <a:pt x="52" y="6527"/>
                    <a:pt x="98" y="6537"/>
                    <a:pt x="146" y="6537"/>
                  </a:cubicBezTo>
                  <a:lnTo>
                    <a:pt x="4728" y="6537"/>
                  </a:lnTo>
                  <a:cubicBezTo>
                    <a:pt x="4922" y="6537"/>
                    <a:pt x="5078" y="6381"/>
                    <a:pt x="5078" y="6187"/>
                  </a:cubicBezTo>
                  <a:lnTo>
                    <a:pt x="5078" y="168"/>
                  </a:lnTo>
                  <a:cubicBezTo>
                    <a:pt x="5078" y="107"/>
                    <a:pt x="5063" y="51"/>
                    <a:pt x="5036" y="1"/>
                  </a:cubicBezTo>
                  <a:lnTo>
                    <a:pt x="5035" y="0"/>
                  </a:lnTo>
                  <a:close/>
                </a:path>
              </a:pathLst>
            </a:cu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23850" tIns="215900" rIns="179705" bIns="698500" numCol="1" spcCol="0" rtlCol="0" fromWordArt="0" anchor="t" anchorCtr="0" forceAA="0" compatLnSpc="1">
              <a:noAutofit/>
            </a:bodyPr>
            <a:p>
              <a:pPr lvl="0" algn="l">
                <a:lnSpc>
                  <a:spcPct val="140000"/>
                </a:lnSpc>
                <a:buClrTx/>
                <a:buSzTx/>
                <a:buFontTx/>
              </a:pPr>
              <a:endParaRPr lang="zh-CN" altLang="zh-CN" sz="1400" dirty="0">
                <a:solidFill>
                  <a:srgbClr val="262626"/>
                </a:solidFill>
                <a:latin typeface="+mn-ea"/>
                <a:cs typeface="+mn-ea"/>
                <a:sym typeface="+mn-ea"/>
              </a:endParaRPr>
            </a:p>
          </p:txBody>
        </p:sp>
        <p:sp>
          <p:nvSpPr>
            <p:cNvPr id="23" name="圆角矩形 3"/>
            <p:cNvSpPr/>
            <p:nvPr/>
          </p:nvSpPr>
          <p:spPr>
            <a:xfrm>
              <a:off x="1468" y="1798"/>
              <a:ext cx="4843" cy="6160"/>
            </a:xfrm>
            <a:prstGeom prst="roundRect">
              <a:avLst>
                <a:gd name="adj" fmla="val 6621"/>
              </a:avLst>
            </a:prstGeom>
            <a:solidFill>
              <a:schemeClr val="lt1">
                <a:lumMod val="100000"/>
                <a:alpha val="10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288290" tIns="252095" rIns="288290" bIns="698500" numCol="1" spcCol="0" rtlCol="0" fromWordArt="0" anchor="t" anchorCtr="0" forceAA="0" compatLnSpc="1">
              <a:noAutofit/>
            </a:bodyPr>
            <a:p>
              <a:pPr lvl="0" algn="l">
                <a:lnSpc>
                  <a:spcPct val="140000"/>
                </a:lnSpc>
                <a:buClrTx/>
                <a:buSzTx/>
                <a:buFontTx/>
              </a:pPr>
              <a:endParaRPr lang="zh-CN" altLang="zh-CN" sz="1600" dirty="0">
                <a:solidFill>
                  <a:schemeClr val="tx1">
                    <a:lumMod val="85000"/>
                    <a:lumOff val="15000"/>
                  </a:schemeClr>
                </a:solidFill>
                <a:latin typeface="+mn-ea"/>
                <a:cs typeface="+mn-ea"/>
                <a:sym typeface="+mn-ea"/>
              </a:endParaRPr>
            </a:p>
          </p:txBody>
        </p:sp>
        <p:sp>
          <p:nvSpPr>
            <p:cNvPr id="30" name="矩形 29"/>
            <p:cNvSpPr/>
            <p:nvPr>
              <p:custDataLst>
                <p:tags r:id="rId8"/>
              </p:custDataLst>
            </p:nvPr>
          </p:nvSpPr>
          <p:spPr>
            <a:xfrm>
              <a:off x="1578" y="1965"/>
              <a:ext cx="4676" cy="1154"/>
            </a:xfrm>
            <a:prstGeom prst="rect">
              <a:avLst/>
            </a:prstGeom>
            <a:noFill/>
          </p:spPr>
          <p:txBody>
            <a:bodyPr wrap="square" lIns="0" tIns="0" rIns="0" bIns="0" rtlCol="0" anchor="ctr" anchorCtr="0">
              <a:noAutofit/>
            </a:bodyPr>
            <a:p>
              <a:pPr indent="0" algn="ctr" fontAlgn="auto">
                <a:lnSpc>
                  <a:spcPct val="120000"/>
                </a:lnSpc>
                <a:spcBef>
                  <a:spcPct val="0"/>
                </a:spcBef>
                <a:spcAft>
                  <a:spcPct val="0"/>
                </a:spcAft>
              </a:pPr>
              <a:r>
                <a:rPr lang="zh-CN" altLang="en-US" b="1" dirty="0">
                  <a:solidFill>
                    <a:schemeClr val="tx1">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我国CKD透析患者中的高磷血症基数大</a:t>
              </a:r>
              <a:r>
                <a:rPr lang="en-US" altLang="zh-CN" b="1" baseline="30000" dirty="0">
                  <a:solidFill>
                    <a:schemeClr val="tx1">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b="1" dirty="0">
                  <a:solidFill>
                    <a:schemeClr val="tx1">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，死亡风险高</a:t>
              </a:r>
              <a:endParaRPr lang="zh-CN" altLang="en-US" b="1" dirty="0">
                <a:solidFill>
                  <a:schemeClr val="tx1">
                    <a:lumMod val="7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 name="文本框 3"/>
            <p:cNvSpPr txBox="1"/>
            <p:nvPr/>
          </p:nvSpPr>
          <p:spPr>
            <a:xfrm>
              <a:off x="2154" y="4963"/>
              <a:ext cx="3721" cy="949"/>
            </a:xfrm>
            <a:prstGeom prst="rect">
              <a:avLst/>
            </a:prstGeom>
          </p:spPr>
          <p:txBody>
            <a:bodyPr wrap="square">
              <a:noAutofit/>
              <a:extLst>
                <a:ext uri="{4A0BC546-FE56-4ADE-93B0-CB8AF2F6F144}">
                  <wpsdc:textFrameExt xmlns:wpsdc="http://www.wps.cn/officeDocument/2022/drawingmlCustomData" type="text"/>
                </a:ext>
              </a:extLst>
            </a:bodyPr>
            <a:p>
              <a:pPr algn="ctr"/>
              <a:r>
                <a:rPr lang="zh-CN" altLang="en-US" sz="1600" b="1">
                  <a:solidFill>
                    <a:schemeClr val="tx1">
                      <a:lumMod val="75000"/>
                    </a:schemeClr>
                  </a:solidFill>
                  <a:latin typeface="Arial" panose="020B0604020202020204" pitchFamily="34" charset="0"/>
                  <a:ea typeface="微软雅黑" panose="020B0503020204020204" pitchFamily="34" charset="-122"/>
                </a:rPr>
                <a:t>透析患者</a:t>
              </a:r>
              <a:endParaRPr lang="zh-CN" altLang="en-US" sz="1600" b="1">
                <a:solidFill>
                  <a:schemeClr val="tx1">
                    <a:lumMod val="75000"/>
                  </a:schemeClr>
                </a:solidFill>
                <a:latin typeface="Arial" panose="020B0604020202020204" pitchFamily="34" charset="0"/>
                <a:ea typeface="微软雅黑" panose="020B0503020204020204" pitchFamily="34" charset="-122"/>
              </a:endParaRPr>
            </a:p>
            <a:p>
              <a:pPr algn="ctr"/>
              <a:r>
                <a:rPr lang="zh-CN" altLang="en-US" sz="1600" b="1">
                  <a:solidFill>
                    <a:schemeClr val="tx1">
                      <a:lumMod val="75000"/>
                    </a:schemeClr>
                  </a:solidFill>
                  <a:latin typeface="Arial" panose="020B0604020202020204" pitchFamily="34" charset="0"/>
                  <a:ea typeface="微软雅黑" panose="020B0503020204020204" pitchFamily="34" charset="-122"/>
                </a:rPr>
                <a:t>高磷血症患病率</a:t>
              </a:r>
              <a:r>
                <a:rPr lang="en-US" altLang="zh-CN" sz="1600" b="1" i="1">
                  <a:solidFill>
                    <a:srgbClr val="FF000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rPr>
                <a:t>76%</a:t>
              </a:r>
              <a:endParaRPr lang="en-US" altLang="zh-CN" sz="1600" b="1" i="1">
                <a:solidFill>
                  <a:srgbClr val="FF000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endParaRPr>
            </a:p>
          </p:txBody>
        </p:sp>
        <p:sp>
          <p:nvSpPr>
            <p:cNvPr id="5" name="文本框 4"/>
            <p:cNvSpPr txBox="1"/>
            <p:nvPr/>
          </p:nvSpPr>
          <p:spPr>
            <a:xfrm>
              <a:off x="1689" y="5927"/>
              <a:ext cx="4539" cy="1705"/>
            </a:xfrm>
            <a:prstGeom prst="rect">
              <a:avLst/>
            </a:prstGeom>
          </p:spPr>
          <p:txBody>
            <a:bodyPr>
              <a:noAutofit/>
              <a:extLst>
                <a:ext uri="{4A0BC546-FE56-4ADE-93B0-CB8AF2F6F144}">
                  <wpsdc:textFrameExt xmlns:wpsdc="http://www.wps.cn/officeDocument/2022/drawingmlCustomData" type="text"/>
                </a:ext>
              </a:extLst>
            </a:bodyPr>
            <a:p>
              <a:pPr algn="just">
                <a:buClrTx/>
                <a:buSzTx/>
                <a:buNone/>
              </a:pPr>
              <a:r>
                <a:rPr lang="zh-CN" altLang="en-US" sz="1600">
                  <a:solidFill>
                    <a:schemeClr val="tx1">
                      <a:lumMod val="75000"/>
                    </a:schemeClr>
                  </a:solidFill>
                  <a:latin typeface="Arial" panose="020B0604020202020204" pitchFamily="34" charset="0"/>
                  <a:ea typeface="微软雅黑" panose="020B0503020204020204" pitchFamily="34" charset="-122"/>
                </a:rPr>
                <a:t>数据分析显示，</a:t>
              </a:r>
              <a:r>
                <a:rPr lang="zh-CN" altLang="en-US" sz="1600" b="1" i="1">
                  <a:solidFill>
                    <a:srgbClr val="FF000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rPr>
                <a:t>血磷水平</a:t>
              </a:r>
              <a:r>
                <a:rPr lang="zh-CN" altLang="en-US" sz="1600">
                  <a:solidFill>
                    <a:schemeClr val="tx1">
                      <a:lumMod val="75000"/>
                    </a:schemeClr>
                  </a:solidFill>
                  <a:latin typeface="Arial" panose="020B0604020202020204" pitchFamily="34" charset="0"/>
                  <a:ea typeface="微软雅黑" panose="020B0503020204020204" pitchFamily="34" charset="-122"/>
                </a:rPr>
                <a:t>每升高1mg/dl，CKD患者全因死亡风险增加</a:t>
              </a:r>
              <a:r>
                <a:rPr lang="zh-CN" altLang="en-US" b="1" i="1">
                  <a:solidFill>
                    <a:srgbClr val="FF000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rPr>
                <a:t>18%</a:t>
              </a:r>
              <a:r>
                <a:rPr lang="zh-CN" altLang="en-US" sz="1600">
                  <a:solidFill>
                    <a:schemeClr val="tx1">
                      <a:lumMod val="75000"/>
                    </a:schemeClr>
                  </a:solidFill>
                  <a:latin typeface="Arial" panose="020B0604020202020204" pitchFamily="34" charset="0"/>
                  <a:ea typeface="微软雅黑" panose="020B0503020204020204" pitchFamily="34" charset="-122"/>
                </a:rPr>
                <a:t>，心血管死亡风险增加</a:t>
              </a:r>
              <a:r>
                <a:rPr lang="zh-CN" altLang="en-US" b="1" i="1">
                  <a:solidFill>
                    <a:srgbClr val="FF000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rPr>
                <a:t>10%</a:t>
              </a:r>
              <a:r>
                <a:rPr lang="zh-CN" altLang="en-US" sz="1600" baseline="30000">
                  <a:solidFill>
                    <a:schemeClr val="tx1">
                      <a:lumMod val="75000"/>
                    </a:schemeClr>
                  </a:solidFill>
                  <a:latin typeface="Arial" panose="020B0604020202020204" pitchFamily="34" charset="0"/>
                  <a:ea typeface="微软雅黑" panose="020B0503020204020204" pitchFamily="34" charset="-122"/>
                </a:rPr>
                <a:t>[2]</a:t>
              </a:r>
              <a:r>
                <a:rPr lang="zh-CN" altLang="en-US" sz="1600">
                  <a:solidFill>
                    <a:schemeClr val="tx1">
                      <a:lumMod val="75000"/>
                    </a:schemeClr>
                  </a:solidFill>
                  <a:latin typeface="Arial" panose="020B0604020202020204" pitchFamily="34" charset="0"/>
                  <a:ea typeface="微软雅黑" panose="020B0503020204020204" pitchFamily="34" charset="-122"/>
                </a:rPr>
                <a:t>。</a:t>
              </a:r>
              <a:endParaRPr lang="zh-CN" altLang="en-US" sz="1600">
                <a:solidFill>
                  <a:schemeClr val="tx1">
                    <a:lumMod val="75000"/>
                  </a:schemeClr>
                </a:solidFill>
                <a:latin typeface="Arial" panose="020B0604020202020204" pitchFamily="34" charset="0"/>
                <a:ea typeface="微软雅黑" panose="020B0503020204020204" pitchFamily="34" charset="-122"/>
              </a:endParaRPr>
            </a:p>
          </p:txBody>
        </p:sp>
        <p:grpSp>
          <p:nvGrpSpPr>
            <p:cNvPr id="12" name="组合 11"/>
            <p:cNvGrpSpPr/>
            <p:nvPr/>
          </p:nvGrpSpPr>
          <p:grpSpPr>
            <a:xfrm>
              <a:off x="1689" y="2983"/>
              <a:ext cx="4235" cy="2200"/>
              <a:chOff x="3530" y="7803"/>
              <a:chExt cx="3537" cy="2071"/>
            </a:xfrm>
          </p:grpSpPr>
          <p:graphicFrame>
            <p:nvGraphicFramePr>
              <p:cNvPr id="13" name="图表 12"/>
              <p:cNvGraphicFramePr/>
              <p:nvPr/>
            </p:nvGraphicFramePr>
            <p:xfrm>
              <a:off x="3530" y="7803"/>
              <a:ext cx="3537" cy="2071"/>
            </p:xfrm>
            <a:graphic>
              <a:graphicData uri="http://schemas.openxmlformats.org/drawingml/2006/chart">
                <c:chart xmlns:c="http://schemas.openxmlformats.org/drawingml/2006/chart" xmlns:r="http://schemas.openxmlformats.org/officeDocument/2006/relationships" r:id="rId1"/>
              </a:graphicData>
            </a:graphic>
          </p:graphicFrame>
          <p:sp>
            <p:nvSpPr>
              <p:cNvPr id="14" name="文本框 13"/>
              <p:cNvSpPr txBox="1"/>
              <p:nvPr/>
            </p:nvSpPr>
            <p:spPr>
              <a:xfrm>
                <a:off x="4929" y="8865"/>
                <a:ext cx="1192" cy="546"/>
              </a:xfrm>
              <a:prstGeom prst="rect">
                <a:avLst/>
              </a:prstGeom>
            </p:spPr>
            <p:txBody>
              <a:bodyPr wrap="square">
                <a:spAutoFit/>
                <a:extLst>
                  <a:ext uri="{4A0BC546-FE56-4ADE-93B0-CB8AF2F6F144}">
                    <wpsdc:textFrameExt xmlns:wpsdc="http://www.wps.cn/officeDocument/2022/drawingmlCustomData" type="text"/>
                  </a:ext>
                </a:extLst>
              </a:bodyPr>
              <a:p>
                <a:pPr algn="l"/>
                <a:r>
                  <a:rPr lang="en-US" altLang="zh-CN" b="1">
                    <a:solidFill>
                      <a:sysClr val="window" lastClr="FFFFFF"/>
                    </a:solidFill>
                    <a:effectLst/>
                    <a:latin typeface="微软雅黑" panose="020B0503020204020204" pitchFamily="34" charset="-122"/>
                    <a:ea typeface="微软雅黑" panose="020B0503020204020204" pitchFamily="34" charset="-122"/>
                    <a:cs typeface="Times New Roman" panose="02020603050405020304" pitchFamily="18" charset="0"/>
                  </a:rPr>
                  <a:t>76%</a:t>
                </a:r>
                <a:endParaRPr lang="en-US" altLang="zh-CN" b="1">
                  <a:solidFill>
                    <a:sysClr val="window" lastClr="FFFFFF"/>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grpSp>
      </p:grpSp>
      <p:grpSp>
        <p:nvGrpSpPr>
          <p:cNvPr id="8" name="组合 7"/>
          <p:cNvGrpSpPr/>
          <p:nvPr/>
        </p:nvGrpSpPr>
        <p:grpSpPr>
          <a:xfrm>
            <a:off x="5043805" y="1536700"/>
            <a:ext cx="3168015" cy="3998595"/>
            <a:chOff x="6806" y="1798"/>
            <a:chExt cx="4989" cy="6297"/>
          </a:xfrm>
        </p:grpSpPr>
        <p:sp>
          <p:nvSpPr>
            <p:cNvPr id="28" name="圆角矩形 3"/>
            <p:cNvSpPr/>
            <p:nvPr/>
          </p:nvSpPr>
          <p:spPr>
            <a:xfrm>
              <a:off x="6993" y="1965"/>
              <a:ext cx="4803" cy="6131"/>
            </a:xfrm>
            <a:custGeom>
              <a:avLst/>
              <a:gdLst>
                <a:gd name="adj" fmla="val 6621"/>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5239" h="6687">
                  <a:moveTo>
                    <a:pt x="5035" y="0"/>
                  </a:moveTo>
                  <a:lnTo>
                    <a:pt x="5041" y="3"/>
                  </a:lnTo>
                  <a:cubicBezTo>
                    <a:pt x="5158" y="59"/>
                    <a:pt x="5239" y="179"/>
                    <a:pt x="5239" y="318"/>
                  </a:cubicBezTo>
                  <a:lnTo>
                    <a:pt x="5239" y="6337"/>
                  </a:lnTo>
                  <a:cubicBezTo>
                    <a:pt x="5239" y="6531"/>
                    <a:pt x="5083" y="6687"/>
                    <a:pt x="4889" y="6687"/>
                  </a:cubicBezTo>
                  <a:lnTo>
                    <a:pt x="307" y="6687"/>
                  </a:lnTo>
                  <a:cubicBezTo>
                    <a:pt x="180" y="6687"/>
                    <a:pt x="69" y="6620"/>
                    <a:pt x="8" y="6519"/>
                  </a:cubicBezTo>
                  <a:lnTo>
                    <a:pt x="0" y="6505"/>
                  </a:lnTo>
                  <a:lnTo>
                    <a:pt x="10" y="6510"/>
                  </a:lnTo>
                  <a:cubicBezTo>
                    <a:pt x="52" y="6527"/>
                    <a:pt x="98" y="6537"/>
                    <a:pt x="146" y="6537"/>
                  </a:cubicBezTo>
                  <a:lnTo>
                    <a:pt x="4728" y="6537"/>
                  </a:lnTo>
                  <a:cubicBezTo>
                    <a:pt x="4922" y="6537"/>
                    <a:pt x="5078" y="6381"/>
                    <a:pt x="5078" y="6187"/>
                  </a:cubicBezTo>
                  <a:lnTo>
                    <a:pt x="5078" y="168"/>
                  </a:lnTo>
                  <a:cubicBezTo>
                    <a:pt x="5078" y="107"/>
                    <a:pt x="5063" y="51"/>
                    <a:pt x="5036" y="1"/>
                  </a:cubicBezTo>
                  <a:lnTo>
                    <a:pt x="5035" y="0"/>
                  </a:ln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323850" tIns="215900" rIns="179705" bIns="698500" numCol="1" spcCol="0" rtlCol="0" fromWordArt="0" anchor="t" anchorCtr="0" forceAA="0" compatLnSpc="1">
              <a:noAutofit/>
            </a:bodyPr>
            <a:p>
              <a:pPr lvl="0" algn="l">
                <a:lnSpc>
                  <a:spcPct val="140000"/>
                </a:lnSpc>
                <a:buClrTx/>
                <a:buSzTx/>
                <a:buFontTx/>
              </a:pPr>
              <a:endParaRPr lang="zh-CN" altLang="zh-CN" sz="1400" dirty="0">
                <a:solidFill>
                  <a:srgbClr val="262626"/>
                </a:solidFill>
                <a:latin typeface="+mn-ea"/>
                <a:cs typeface="+mn-ea"/>
                <a:sym typeface="+mn-ea"/>
              </a:endParaRPr>
            </a:p>
          </p:txBody>
        </p:sp>
        <p:sp useBgFill="1">
          <p:nvSpPr>
            <p:cNvPr id="49" name="圆角矩形 3"/>
            <p:cNvSpPr/>
            <p:nvPr/>
          </p:nvSpPr>
          <p:spPr>
            <a:xfrm>
              <a:off x="6806" y="1798"/>
              <a:ext cx="4843" cy="6160"/>
            </a:xfrm>
            <a:prstGeom prst="roundRect">
              <a:avLst>
                <a:gd name="adj" fmla="val 6621"/>
              </a:avLst>
            </a:prstGeom>
            <a:solidFill>
              <a:schemeClr val="lt1">
                <a:lumMod val="100000"/>
                <a:alpha val="10000"/>
              </a:schemeClr>
            </a:solidFill>
            <a:ln>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288290" tIns="252095" rIns="288290" bIns="698500" numCol="1" spcCol="0" rtlCol="0" fromWordArt="0" anchor="t" anchorCtr="0" forceAA="0" compatLnSpc="1">
              <a:noAutofit/>
            </a:bodyPr>
            <a:p>
              <a:pPr lvl="0" algn="l">
                <a:lnSpc>
                  <a:spcPct val="140000"/>
                </a:lnSpc>
                <a:buClrTx/>
                <a:buSzTx/>
                <a:buFontTx/>
              </a:pPr>
              <a:endParaRPr lang="zh-CN" altLang="en-US" sz="1600" dirty="0">
                <a:solidFill>
                  <a:schemeClr val="tx1">
                    <a:lumMod val="85000"/>
                    <a:lumOff val="15000"/>
                  </a:schemeClr>
                </a:solidFill>
                <a:sym typeface="+mn-ea"/>
              </a:endParaRPr>
            </a:p>
          </p:txBody>
        </p:sp>
        <p:sp>
          <p:nvSpPr>
            <p:cNvPr id="33" name="矩形 32"/>
            <p:cNvSpPr/>
            <p:nvPr>
              <p:custDataLst>
                <p:tags r:id="rId9"/>
              </p:custDataLst>
            </p:nvPr>
          </p:nvSpPr>
          <p:spPr>
            <a:xfrm>
              <a:off x="6820" y="1965"/>
              <a:ext cx="4796" cy="1155"/>
            </a:xfrm>
            <a:prstGeom prst="rect">
              <a:avLst/>
            </a:prstGeom>
            <a:noFill/>
          </p:spPr>
          <p:txBody>
            <a:bodyPr wrap="square" lIns="0" tIns="0" rIns="0" bIns="0" rtlCol="0" anchor="ctr" anchorCtr="0">
              <a:noAutofit/>
            </a:bodyPr>
            <a:p>
              <a:pPr algn="ctr" fontAlgn="auto">
                <a:lnSpc>
                  <a:spcPct val="120000"/>
                </a:lnSpc>
                <a:buClrTx/>
                <a:buSzTx/>
                <a:buFontTx/>
              </a:pPr>
              <a:r>
                <a:rPr lang="zh-CN" altLang="en-US" b="1" dirty="0">
                  <a:solidFill>
                    <a:schemeClr val="tx1">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治疗现状：片剂负荷重，常见便秘问题，磷达标率低</a:t>
              </a:r>
              <a:r>
                <a:rPr lang="en-US" altLang="zh-CN" b="1" baseline="30000" dirty="0">
                  <a:solidFill>
                    <a:schemeClr val="tx1">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[3-4]</a:t>
              </a:r>
              <a:endParaRPr lang="en-US" altLang="zh-CN" b="1" baseline="30000" dirty="0">
                <a:solidFill>
                  <a:schemeClr val="tx1">
                    <a:lumMod val="7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7" name="图片 16" descr="胶囊药片"/>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48" y="3120"/>
              <a:ext cx="1275" cy="1275"/>
            </a:xfrm>
            <a:prstGeom prst="rect">
              <a:avLst/>
            </a:prstGeom>
          </p:spPr>
        </p:pic>
        <p:sp>
          <p:nvSpPr>
            <p:cNvPr id="25" name="文本框 24"/>
            <p:cNvSpPr txBox="1"/>
            <p:nvPr/>
          </p:nvSpPr>
          <p:spPr>
            <a:xfrm>
              <a:off x="6898" y="3299"/>
              <a:ext cx="2772" cy="948"/>
            </a:xfrm>
            <a:prstGeom prst="rect">
              <a:avLst/>
            </a:prstGeom>
          </p:spPr>
          <p:txBody>
            <a:bodyPr wrap="square">
              <a:noAutofit/>
              <a:extLst>
                <a:ext uri="{4A0BC546-FE56-4ADE-93B0-CB8AF2F6F144}">
                  <wpsdc:textFrameExt xmlns:wpsdc="http://www.wps.cn/officeDocument/2022/drawingmlCustomData" type="text"/>
                </a:ext>
              </a:extLst>
            </a:bodyPr>
            <a:p>
              <a:pPr algn="ctr"/>
              <a:r>
                <a:rPr lang="zh-CN" altLang="en-US" sz="1600">
                  <a:solidFill>
                    <a:schemeClr val="tx1">
                      <a:lumMod val="75000"/>
                    </a:schemeClr>
                  </a:solidFill>
                  <a:latin typeface="Arial" panose="020B0604020202020204" pitchFamily="34" charset="0"/>
                  <a:ea typeface="微软雅黑" panose="020B0503020204020204" pitchFamily="34" charset="-122"/>
                </a:rPr>
                <a:t>平均</a:t>
              </a:r>
              <a:r>
                <a:rPr lang="zh-CN" altLang="en-US" sz="1600">
                  <a:solidFill>
                    <a:schemeClr val="tx1">
                      <a:lumMod val="75000"/>
                    </a:schemeClr>
                  </a:solidFill>
                  <a:latin typeface="Arial" panose="020B0604020202020204" pitchFamily="34" charset="0"/>
                  <a:ea typeface="微软雅黑" panose="020B0503020204020204" pitchFamily="34" charset="-122"/>
                  <a:sym typeface="+mn-ea"/>
                </a:rPr>
                <a:t>每日</a:t>
              </a:r>
              <a:r>
                <a:rPr lang="zh-CN" altLang="en-US" sz="1600">
                  <a:solidFill>
                    <a:schemeClr val="tx1">
                      <a:lumMod val="75000"/>
                    </a:schemeClr>
                  </a:solidFill>
                  <a:latin typeface="Arial" panose="020B0604020202020204" pitchFamily="34" charset="0"/>
                  <a:ea typeface="微软雅黑" panose="020B0503020204020204" pitchFamily="34" charset="-122"/>
                </a:rPr>
                <a:t>服用</a:t>
              </a:r>
              <a:endParaRPr lang="zh-CN" altLang="en-US" sz="1600">
                <a:solidFill>
                  <a:schemeClr val="tx1">
                    <a:lumMod val="75000"/>
                  </a:schemeClr>
                </a:solidFill>
                <a:latin typeface="Arial" panose="020B0604020202020204" pitchFamily="34" charset="0"/>
                <a:ea typeface="微软雅黑" panose="020B0503020204020204" pitchFamily="34" charset="-122"/>
              </a:endParaRPr>
            </a:p>
            <a:p>
              <a:pPr algn="ctr"/>
              <a:r>
                <a:rPr lang="zh-CN" altLang="en-US" sz="1600">
                  <a:solidFill>
                    <a:schemeClr val="tx1">
                      <a:lumMod val="75000"/>
                    </a:schemeClr>
                  </a:solidFill>
                  <a:latin typeface="Arial" panose="020B0604020202020204" pitchFamily="34" charset="0"/>
                  <a:ea typeface="微软雅黑" panose="020B0503020204020204" pitchFamily="34" charset="-122"/>
                </a:rPr>
                <a:t>磷结合剂</a:t>
              </a:r>
              <a:r>
                <a:rPr lang="zh-CN" altLang="en-US" sz="1600" b="1" i="1">
                  <a:solidFill>
                    <a:srgbClr val="FF000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rPr>
                <a:t>10.8片</a:t>
              </a:r>
              <a:endParaRPr lang="zh-CN" altLang="en-US" sz="1600" b="1" i="1">
                <a:solidFill>
                  <a:srgbClr val="FF000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endParaRPr>
            </a:p>
          </p:txBody>
        </p:sp>
        <p:sp>
          <p:nvSpPr>
            <p:cNvPr id="32" name="文本框 31"/>
            <p:cNvSpPr txBox="1"/>
            <p:nvPr/>
          </p:nvSpPr>
          <p:spPr>
            <a:xfrm>
              <a:off x="6806" y="4890"/>
              <a:ext cx="2955" cy="840"/>
            </a:xfrm>
            <a:prstGeom prst="rect">
              <a:avLst/>
            </a:prstGeom>
          </p:spPr>
          <p:txBody>
            <a:bodyPr>
              <a:noAutofit/>
              <a:extLst>
                <a:ext uri="{4A0BC546-FE56-4ADE-93B0-CB8AF2F6F144}">
                  <wpsdc:textFrameExt xmlns:wpsdc="http://www.wps.cn/officeDocument/2022/drawingmlCustomData" type="text"/>
                </a:ext>
              </a:extLst>
            </a:bodyPr>
            <a:p>
              <a:pPr algn="ctr">
                <a:buClrTx/>
                <a:buSzTx/>
                <a:buFontTx/>
              </a:pPr>
              <a:r>
                <a:rPr lang="zh-CN" altLang="en-US" sz="160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思源黑体 CN" panose="020B0500000000000000" charset="-122"/>
                </a:rPr>
                <a:t> </a:t>
              </a:r>
              <a:r>
                <a:rPr lang="zh-CN" altLang="en-US" sz="1600">
                  <a:solidFill>
                    <a:schemeClr val="tx1">
                      <a:lumMod val="75000"/>
                    </a:schemeClr>
                  </a:solidFill>
                  <a:latin typeface="Arial" panose="020B0604020202020204" pitchFamily="34" charset="0"/>
                  <a:ea typeface="微软雅黑" panose="020B0503020204020204" pitchFamily="34" charset="-122"/>
                  <a:sym typeface="思源黑体 CN" panose="020B0500000000000000" charset="-122"/>
                </a:rPr>
                <a:t>MHD患者</a:t>
              </a:r>
              <a:r>
                <a:rPr lang="zh-CN" altLang="en-US" sz="160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思源黑体 CN" panose="020B0500000000000000" charset="-122"/>
                </a:rPr>
                <a:t>便秘患</a:t>
              </a:r>
              <a:r>
                <a:rPr lang="zh-CN" altLang="en-US" sz="160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思源黑体 CN" panose="020B0500000000000000" charset="-122"/>
                </a:rPr>
                <a:t>病率为</a:t>
              </a:r>
              <a:r>
                <a:rPr lang="zh-CN" altLang="en-US" sz="1600" b="1" i="1">
                  <a:solidFill>
                    <a:srgbClr val="FF000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思源黑体 CN" panose="020B0500000000000000" charset="-122"/>
                </a:rPr>
                <a:t>49.8%</a:t>
              </a:r>
              <a:endParaRPr lang="zh-CN" altLang="en-US" sz="1600" b="1" i="1">
                <a:solidFill>
                  <a:srgbClr val="FF000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endParaRPr>
            </a:p>
          </p:txBody>
        </p:sp>
        <p:sp>
          <p:nvSpPr>
            <p:cNvPr id="35" name="文本框 34"/>
            <p:cNvSpPr txBox="1"/>
            <p:nvPr/>
          </p:nvSpPr>
          <p:spPr>
            <a:xfrm>
              <a:off x="6943" y="6373"/>
              <a:ext cx="2682" cy="919"/>
            </a:xfrm>
            <a:prstGeom prst="rect">
              <a:avLst/>
            </a:prstGeom>
          </p:spPr>
          <p:txBody>
            <a:bodyPr wrap="square">
              <a:spAutoFit/>
              <a:extLst>
                <a:ext uri="{4A0BC546-FE56-4ADE-93B0-CB8AF2F6F144}">
                  <wpsdc:textFrameExt xmlns:wpsdc="http://www.wps.cn/officeDocument/2022/drawingmlCustomData" type="text"/>
                </a:ext>
              </a:extLst>
            </a:bodyPr>
            <a:p>
              <a:pPr algn="ctr"/>
              <a:r>
                <a:rPr lang="zh-CN" altLang="en-US" sz="160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思源黑体 CN" panose="020B0500000000000000" charset="-122"/>
                </a:rPr>
                <a:t>血磷控制达标率只有</a:t>
              </a:r>
              <a:r>
                <a:rPr lang="zh-CN" altLang="en-US" sz="1600" b="1" i="1">
                  <a:solidFill>
                    <a:srgbClr val="FF000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sym typeface="思源黑体 CN" panose="020B0500000000000000" charset="-122"/>
                </a:rPr>
                <a:t>38.5%</a:t>
              </a:r>
              <a:endParaRPr lang="zh-CN" altLang="en-US" sz="1600" b="1" i="1">
                <a:solidFill>
                  <a:srgbClr val="FF0000"/>
                </a:solidFill>
                <a:effectLst>
                  <a:outerShdw blurRad="38100" dist="38100" dir="2700000" algn="tl">
                    <a:srgbClr val="000000">
                      <a:alpha val="43137"/>
                    </a:srgbClr>
                  </a:outerShdw>
                </a:effectLst>
                <a:latin typeface="Arial" panose="020B0604020202020204" pitchFamily="34" charset="0"/>
                <a:ea typeface="微软雅黑" panose="020B0503020204020204" pitchFamily="34" charset="-122"/>
              </a:endParaRPr>
            </a:p>
          </p:txBody>
        </p:sp>
        <p:graphicFrame>
          <p:nvGraphicFramePr>
            <p:cNvPr id="51" name="图表 50" descr="7b0a202020202263686172745265734964223a20223530303533343435220a7d0a"/>
            <p:cNvGraphicFramePr/>
            <p:nvPr/>
          </p:nvGraphicFramePr>
          <p:xfrm>
            <a:off x="9672" y="6135"/>
            <a:ext cx="2028" cy="188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5" name="图表 54" descr="7b0a202020202263686172745265734964223a20223530303533343435220a7d0a"/>
            <p:cNvGraphicFramePr/>
            <p:nvPr/>
          </p:nvGraphicFramePr>
          <p:xfrm>
            <a:off x="9672" y="4324"/>
            <a:ext cx="2028" cy="1882"/>
          </p:xfrm>
          <a:graphic>
            <a:graphicData uri="http://schemas.openxmlformats.org/drawingml/2006/chart">
              <c:chart xmlns:c="http://schemas.openxmlformats.org/drawingml/2006/chart" xmlns:r="http://schemas.openxmlformats.org/officeDocument/2006/relationships" r:id="rId3"/>
            </a:graphicData>
          </a:graphic>
        </p:graphicFrame>
      </p:grpSp>
      <p:sp>
        <p:nvSpPr>
          <p:cNvPr id="9" name="右箭头 8"/>
          <p:cNvSpPr/>
          <p:nvPr/>
        </p:nvSpPr>
        <p:spPr>
          <a:xfrm>
            <a:off x="4453255" y="3216275"/>
            <a:ext cx="504190" cy="497840"/>
          </a:xfrm>
          <a:prstGeom prst="rightArrow">
            <a:avLst/>
          </a:prstGeom>
          <a:solidFill>
            <a:srgbClr val="00A2F6"/>
          </a:solidFill>
          <a:ln w="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右箭头 9"/>
          <p:cNvSpPr/>
          <p:nvPr/>
        </p:nvSpPr>
        <p:spPr>
          <a:xfrm>
            <a:off x="8337550" y="3216275"/>
            <a:ext cx="511810" cy="497840"/>
          </a:xfrm>
          <a:prstGeom prst="rightArrow">
            <a:avLst/>
          </a:prstGeom>
          <a:solidFill>
            <a:srgbClr val="00A2F6"/>
          </a:solidFill>
          <a:ln w="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1" name="组合 10"/>
          <p:cNvGrpSpPr/>
          <p:nvPr/>
        </p:nvGrpSpPr>
        <p:grpSpPr>
          <a:xfrm>
            <a:off x="-43815" y="1640840"/>
            <a:ext cx="966470" cy="3563620"/>
            <a:chOff x="-69" y="2068"/>
            <a:chExt cx="1522" cy="5612"/>
          </a:xfrm>
        </p:grpSpPr>
        <p:sp>
          <p:nvSpPr>
            <p:cNvPr id="15" name="PA-文本框 38"/>
            <p:cNvSpPr txBox="1"/>
            <p:nvPr>
              <p:custDataLst>
                <p:tags r:id="rId12"/>
              </p:custDataLst>
            </p:nvPr>
          </p:nvSpPr>
          <p:spPr>
            <a:xfrm>
              <a:off x="-69" y="2068"/>
              <a:ext cx="1522" cy="484"/>
            </a:xfrm>
            <a:prstGeom prst="rect">
              <a:avLst/>
            </a:prstGeom>
            <a:solidFill>
              <a:schemeClr val="accent2"/>
            </a:solidFill>
          </p:spPr>
          <p:txBody>
            <a:bodyPr wrap="square" rtlCol="0">
              <a:noAutofit/>
              <a:scene3d>
                <a:camera prst="orthographicFront"/>
                <a:lightRig rig="threePt" dir="t"/>
              </a:scene3d>
              <a:sp3d contourW="12700"/>
            </a:bodyPr>
            <a:p>
              <a:pPr algn="ctr" defTabSz="1219200">
                <a:defRPr/>
              </a:pPr>
              <a:r>
                <a:rPr lang="zh-CN" altLang="en-US" sz="1400" kern="0" dirty="0">
                  <a:solidFill>
                    <a:schemeClr val="bg1"/>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基本信息</a:t>
              </a:r>
              <a:endParaRPr lang="zh-CN" altLang="en-US" sz="1400" kern="0" dirty="0">
                <a:solidFill>
                  <a:schemeClr val="bg1"/>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16" name="PA-文本框 39"/>
            <p:cNvSpPr txBox="1"/>
            <p:nvPr>
              <p:custDataLst>
                <p:tags r:id="rId13"/>
              </p:custDataLst>
            </p:nvPr>
          </p:nvSpPr>
          <p:spPr>
            <a:xfrm>
              <a:off x="-69" y="3367"/>
              <a:ext cx="1453" cy="531"/>
            </a:xfrm>
            <a:prstGeom prst="rect">
              <a:avLst/>
            </a:prstGeom>
            <a:noFill/>
          </p:spPr>
          <p:txBody>
            <a:bodyPr wrap="square" rtlCol="0">
              <a:noAutofit/>
              <a:scene3d>
                <a:camera prst="orthographicFront"/>
                <a:lightRig rig="threePt" dir="t"/>
              </a:scene3d>
              <a:sp3d contourW="12700"/>
            </a:bodyPr>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安全性</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26" name="PA-文本框 40"/>
            <p:cNvSpPr txBox="1"/>
            <p:nvPr>
              <p:custDataLst>
                <p:tags r:id="rId14"/>
              </p:custDataLst>
            </p:nvPr>
          </p:nvSpPr>
          <p:spPr>
            <a:xfrm>
              <a:off x="-69" y="4713"/>
              <a:ext cx="1424" cy="473"/>
            </a:xfrm>
            <a:prstGeom prst="rect">
              <a:avLst/>
            </a:prstGeom>
            <a:noFill/>
          </p:spPr>
          <p:txBody>
            <a:bodyPr wrap="square" rtlCol="0">
              <a:noAutofit/>
              <a:scene3d>
                <a:camera prst="orthographicFront"/>
                <a:lightRig rig="threePt" dir="t"/>
              </a:scene3d>
              <a:sp3d contourW="12700"/>
            </a:bodyPr>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有效性</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27" name="PA-文本框 41"/>
            <p:cNvSpPr txBox="1"/>
            <p:nvPr>
              <p:custDataLst>
                <p:tags r:id="rId15"/>
              </p:custDataLst>
            </p:nvPr>
          </p:nvSpPr>
          <p:spPr>
            <a:xfrm>
              <a:off x="-69" y="6001"/>
              <a:ext cx="1522" cy="434"/>
            </a:xfrm>
            <a:prstGeom prst="rect">
              <a:avLst/>
            </a:prstGeom>
            <a:noFill/>
          </p:spPr>
          <p:txBody>
            <a:bodyPr wrap="square" rtlCol="0">
              <a:noAutofit/>
              <a:scene3d>
                <a:camera prst="orthographicFront"/>
                <a:lightRig rig="threePt" dir="t"/>
              </a:scene3d>
              <a:sp3d contourW="12700"/>
            </a:bodyPr>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创新性</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29" name="PA-文本框 39"/>
            <p:cNvSpPr txBox="1"/>
            <p:nvPr>
              <p:custDataLst>
                <p:tags r:id="rId16"/>
              </p:custDataLst>
            </p:nvPr>
          </p:nvSpPr>
          <p:spPr>
            <a:xfrm>
              <a:off x="-69" y="7250"/>
              <a:ext cx="1521" cy="430"/>
            </a:xfrm>
            <a:prstGeom prst="rect">
              <a:avLst/>
            </a:prstGeom>
            <a:noFill/>
          </p:spPr>
          <p:txBody>
            <a:bodyPr wrap="square" rtlCol="0">
              <a:noAutofit/>
              <a:scene3d>
                <a:camera prst="orthographicFront"/>
                <a:lightRig rig="threePt" dir="t"/>
              </a:scene3d>
              <a:sp3d contourW="12700"/>
            </a:bodyPr>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公平性</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A-任意多边形 47"/>
          <p:cNvSpPr/>
          <p:nvPr>
            <p:custDataLst>
              <p:tags r:id="rId2"/>
            </p:custDataLst>
          </p:nvPr>
        </p:nvSpPr>
        <p:spPr>
          <a:xfrm flipH="1">
            <a:off x="3058720" y="6781872"/>
            <a:ext cx="9133280" cy="76128"/>
          </a:xfrm>
          <a:custGeom>
            <a:avLst/>
            <a:gdLst>
              <a:gd name="connsiteX0" fmla="*/ 6792864 w 6849960"/>
              <a:gd name="connsiteY0" fmla="*/ 0 h 57096"/>
              <a:gd name="connsiteX1" fmla="*/ 0 w 6849960"/>
              <a:gd name="connsiteY1" fmla="*/ 0 h 57096"/>
              <a:gd name="connsiteX2" fmla="*/ 0 w 6849960"/>
              <a:gd name="connsiteY2" fmla="*/ 57096 h 57096"/>
              <a:gd name="connsiteX3" fmla="*/ 6849960 w 6849960"/>
              <a:gd name="connsiteY3" fmla="*/ 57096 h 57096"/>
            </a:gdLst>
            <a:ahLst/>
            <a:cxnLst>
              <a:cxn ang="0">
                <a:pos x="connsiteX0" y="connsiteY0"/>
              </a:cxn>
              <a:cxn ang="0">
                <a:pos x="connsiteX1" y="connsiteY1"/>
              </a:cxn>
              <a:cxn ang="0">
                <a:pos x="connsiteX2" y="connsiteY2"/>
              </a:cxn>
              <a:cxn ang="0">
                <a:pos x="connsiteX3" y="connsiteY3"/>
              </a:cxn>
            </a:cxnLst>
            <a:rect l="l" t="t" r="r" b="b"/>
            <a:pathLst>
              <a:path w="6849960" h="57096">
                <a:moveTo>
                  <a:pt x="6792864" y="0"/>
                </a:moveTo>
                <a:lnTo>
                  <a:pt x="0" y="0"/>
                </a:lnTo>
                <a:lnTo>
                  <a:pt x="0" y="57096"/>
                </a:lnTo>
                <a:lnTo>
                  <a:pt x="6849960" y="5709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20" name="文本框 19"/>
          <p:cNvSpPr txBox="1"/>
          <p:nvPr>
            <p:custDataLst>
              <p:tags r:id="rId3"/>
            </p:custDataLst>
          </p:nvPr>
        </p:nvSpPr>
        <p:spPr>
          <a:xfrm>
            <a:off x="528955" y="108585"/>
            <a:ext cx="11227435" cy="479425"/>
          </a:xfrm>
          <a:prstGeom prst="rect">
            <a:avLst/>
          </a:prstGeom>
          <a:noFill/>
        </p:spPr>
        <p:txBody>
          <a:bodyPr wrap="square" lIns="0" tIns="0" rIns="0" bIns="0" rtlCol="0">
            <a:spAutoFit/>
          </a:bodyPr>
          <a:lstStyle/>
          <a:p>
            <a:pPr>
              <a:lnSpc>
                <a:spcPct val="130000"/>
              </a:lnSpc>
              <a:spcAft>
                <a:spcPts val="600"/>
              </a:spcAft>
            </a:pPr>
            <a:r>
              <a:rPr lang="zh-CN" altLang="en-US" sz="2400" b="1" spc="160" dirty="0">
                <a:gradFill>
                  <a:gsLst>
                    <a:gs pos="0">
                      <a:srgbClr val="0060EA"/>
                    </a:gs>
                    <a:gs pos="100000">
                      <a:srgbClr val="00C0FA"/>
                    </a:gs>
                  </a:gsLst>
                  <a:lin ang="2700000" scaled="1"/>
                </a:gradFill>
                <a:latin typeface="黑体" panose="02010609060101010101" pitchFamily="49" charset="-122"/>
                <a:ea typeface="黑体" panose="02010609060101010101" pitchFamily="49" charset="-122"/>
                <a:cs typeface="思源黑体 CN" panose="020B0500000000000000" charset="-122"/>
                <a:sym typeface="思源黑体 CN Heavy" panose="020B0A00000000000000" charset="-122"/>
              </a:rPr>
              <a:t>与同类产品相比，醋酸钙胃肠道不良反应更少，未增加高钙血症和死亡风险!</a:t>
            </a:r>
            <a:endParaRPr lang="zh-CN" altLang="en-US" sz="2400" b="1" spc="160" dirty="0">
              <a:gradFill>
                <a:gsLst>
                  <a:gs pos="0">
                    <a:srgbClr val="0060EA"/>
                  </a:gs>
                  <a:gs pos="100000">
                    <a:srgbClr val="00C0FA"/>
                  </a:gs>
                </a:gsLst>
                <a:lin ang="2700000" scaled="1"/>
              </a:gradFill>
              <a:latin typeface="黑体" panose="02010609060101010101" pitchFamily="49" charset="-122"/>
              <a:ea typeface="黑体" panose="02010609060101010101" pitchFamily="49" charset="-122"/>
              <a:cs typeface="思源黑体 CN" panose="020B0500000000000000" charset="-122"/>
              <a:sym typeface="思源黑体 CN Heavy" panose="020B0A00000000000000" charset="-122"/>
            </a:endParaRPr>
          </a:p>
        </p:txBody>
      </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63952" y="6259734"/>
            <a:ext cx="323852" cy="452490"/>
          </a:xfrm>
          <a:prstGeom prst="rect">
            <a:avLst/>
          </a:prstGeom>
        </p:spPr>
      </p:pic>
      <p:sp>
        <p:nvSpPr>
          <p:cNvPr id="33" name="文本框 32"/>
          <p:cNvSpPr txBox="1"/>
          <p:nvPr/>
        </p:nvSpPr>
        <p:spPr>
          <a:xfrm>
            <a:off x="826135" y="6187440"/>
            <a:ext cx="8686165" cy="414020"/>
          </a:xfrm>
          <a:prstGeom prst="rect">
            <a:avLst/>
          </a:prstGeom>
          <a:noFill/>
        </p:spPr>
        <p:txBody>
          <a:bodyPr wrap="square" rtlCol="0" anchor="t">
            <a:spAutoFit/>
          </a:bodyPr>
          <a:lstStyle/>
          <a:p>
            <a:r>
              <a:rPr lang="en-US" altLang="zh-CN" sz="700"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[1] 陈雷,姜秋岩.碳酸镧与醋酸钙在血液透析患者中降低血磷的疗效比较[J].临床肾脏病杂志, 2020, 20(2):5</a:t>
            </a:r>
            <a:endParaRPr lang="en-US" altLang="zh-CN" sz="700"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r>
              <a:rPr lang="en-US" altLang="zh-CN" sz="700"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[2] </a:t>
            </a:r>
            <a:r>
              <a:rPr lang="en-US" altLang="zh-CN" sz="700" dirty="0" err="1">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Spoendlin</a:t>
            </a:r>
            <a:r>
              <a:rPr lang="en-US" altLang="zh-CN" sz="700"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 J et al. Cardiovascular Outcomes of Calcium-Free vs Calcium-Based Phosphate Binders in Patients 65 Years or Older With End-stage Renal Disease Requiring Hemodialysis. JAMA Intern Med. 2019;179(6):741-749.</a:t>
            </a:r>
            <a:endParaRPr lang="en-US" altLang="zh-CN" sz="700"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r>
              <a:rPr lang="en-US" altLang="zh-CN" sz="700"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[3] Greenbaum L. et al. </a:t>
            </a:r>
            <a:r>
              <a:rPr lang="en-US" altLang="zh-CN" sz="700"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Pediatric Nephrology, 2021:36:1233–1244</a:t>
            </a:r>
            <a:endParaRPr lang="en-US" altLang="zh-CN" sz="700"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1" name="直角三角形 20"/>
          <p:cNvSpPr/>
          <p:nvPr/>
        </p:nvSpPr>
        <p:spPr>
          <a:xfrm rot="2460000" flipH="1" flipV="1">
            <a:off x="-295910" y="102235"/>
            <a:ext cx="535305" cy="597535"/>
          </a:xfrm>
          <a:prstGeom prst="rtTriangle">
            <a:avLst/>
          </a:prstGeom>
          <a:gradFill>
            <a:gsLst>
              <a:gs pos="0">
                <a:srgbClr val="0060EA"/>
              </a:gs>
              <a:gs pos="100000">
                <a:srgbClr val="00C0FA"/>
              </a:gs>
            </a:gsLst>
            <a:lin ang="2700000" scaled="1"/>
          </a:gradFill>
          <a:ln w="0" cap="flat" cmpd="sng" algn="ctr">
            <a:gradFill>
              <a:gsLst>
                <a:gs pos="0">
                  <a:srgbClr val="0060EA"/>
                </a:gs>
                <a:gs pos="100000">
                  <a:srgbClr val="00C0FA"/>
                </a:gs>
              </a:gsLst>
              <a:lin ang="2700000" scaled="0"/>
            </a:gra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0" name="组合 9"/>
          <p:cNvGrpSpPr/>
          <p:nvPr/>
        </p:nvGrpSpPr>
        <p:grpSpPr>
          <a:xfrm>
            <a:off x="928370" y="1539875"/>
            <a:ext cx="11059283" cy="3758565"/>
            <a:chOff x="1696" y="1999"/>
            <a:chExt cx="17416" cy="5919"/>
          </a:xfrm>
        </p:grpSpPr>
        <p:graphicFrame>
          <p:nvGraphicFramePr>
            <p:cNvPr id="2" name="图表 1" descr="7b0a202020202263686172745265734964223a202234363235383434220a7d0a"/>
            <p:cNvGraphicFramePr/>
            <p:nvPr/>
          </p:nvGraphicFramePr>
          <p:xfrm>
            <a:off x="1696" y="4172"/>
            <a:ext cx="5477" cy="3746"/>
          </p:xfrm>
          <a:graphic>
            <a:graphicData uri="http://schemas.openxmlformats.org/drawingml/2006/chart">
              <c:chart xmlns:c="http://schemas.openxmlformats.org/drawingml/2006/chart" xmlns:r="http://schemas.openxmlformats.org/officeDocument/2006/relationships" r:id="rId1"/>
            </a:graphicData>
          </a:graphic>
        </p:graphicFrame>
        <p:sp>
          <p:nvSpPr>
            <p:cNvPr id="30" name="文本框 29"/>
            <p:cNvSpPr txBox="1"/>
            <p:nvPr/>
          </p:nvSpPr>
          <p:spPr>
            <a:xfrm>
              <a:off x="7410" y="2015"/>
              <a:ext cx="6011" cy="2163"/>
            </a:xfrm>
            <a:prstGeom prst="rect">
              <a:avLst/>
            </a:prstGeom>
            <a:solidFill>
              <a:srgbClr val="0070C0"/>
            </a:solidFill>
          </p:spPr>
          <p:txBody>
            <a:bodyPr wrap="square">
              <a:noAutofit/>
            </a:bodyPr>
            <a:lstStyle/>
            <a:p>
              <a:pPr indent="0" algn="ctr" fontAlgn="auto">
                <a:lnSpc>
                  <a:spcPct val="100000"/>
                </a:lnSpc>
              </a:pPr>
              <a:endParaRPr lang="zh-CN" altLang="en-US" sz="1600" b="1" baseline="30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2" name="文本框 31"/>
            <p:cNvSpPr txBox="1"/>
            <p:nvPr/>
          </p:nvSpPr>
          <p:spPr>
            <a:xfrm>
              <a:off x="1697" y="2024"/>
              <a:ext cx="5480" cy="2139"/>
            </a:xfrm>
            <a:prstGeom prst="rect">
              <a:avLst/>
            </a:prstGeom>
            <a:solidFill>
              <a:schemeClr val="accent2"/>
            </a:solidFill>
          </p:spPr>
          <p:txBody>
            <a:bodyPr wrap="square">
              <a:noAutofit/>
            </a:bodyPr>
            <a:lstStyle/>
            <a:p>
              <a:pPr indent="0" algn="ctr" fontAlgn="auto"/>
              <a:r>
                <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与</a:t>
              </a:r>
              <a:r>
                <a:rPr lang="zh-CN" altLang="en-US" sz="1600" b="1" u="sng" dirty="0">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碳酸镧</a:t>
              </a:r>
              <a:r>
                <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相比较，醋酸钙胃肠道不良反应更少，且未出现血管钙化，在严格限磷饮食及使用低钙透析液的情况下，醋酸钙未增加患者发生高钙血症的风险</a:t>
              </a:r>
              <a:r>
                <a:rPr lang="en-US" altLang="zh-CN" sz="1600" baseline="30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endParaRPr lang="en-US" altLang="zh-CN" sz="1600" baseline="30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3" name="组合 2"/>
            <p:cNvGrpSpPr/>
            <p:nvPr/>
          </p:nvGrpSpPr>
          <p:grpSpPr>
            <a:xfrm rot="0">
              <a:off x="7393" y="4163"/>
              <a:ext cx="6029" cy="3722"/>
              <a:chOff x="10623" y="3082"/>
              <a:chExt cx="8354" cy="3974"/>
            </a:xfrm>
          </p:grpSpPr>
          <p:pic>
            <p:nvPicPr>
              <p:cNvPr id="7" name="图片 6"/>
              <p:cNvPicPr>
                <a:picLocks noChangeAspect="1"/>
              </p:cNvPicPr>
              <p:nvPr/>
            </p:nvPicPr>
            <p:blipFill>
              <a:blip r:embed="rId5"/>
              <a:stretch>
                <a:fillRect/>
              </a:stretch>
            </p:blipFill>
            <p:spPr>
              <a:xfrm>
                <a:off x="10623" y="3082"/>
                <a:ext cx="8354" cy="3974"/>
              </a:xfrm>
              <a:prstGeom prst="rect">
                <a:avLst/>
              </a:prstGeom>
            </p:spPr>
          </p:pic>
          <p:sp>
            <p:nvSpPr>
              <p:cNvPr id="8" name="矩形 7"/>
              <p:cNvSpPr/>
              <p:nvPr/>
            </p:nvSpPr>
            <p:spPr>
              <a:xfrm>
                <a:off x="10655" y="4637"/>
                <a:ext cx="8314" cy="515"/>
              </a:xfrm>
              <a:prstGeom prst="rect">
                <a:avLst/>
              </a:prstGeom>
              <a:noFill/>
              <a:ln w="0" cap="flat" cmpd="sng" algn="ctr">
                <a:solidFill>
                  <a:srgbClr val="FF0000"/>
                </a:solidFill>
                <a:prstDash val="solid"/>
                <a:miter lim="800000"/>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4" name="文本框 3"/>
            <p:cNvSpPr txBox="1"/>
            <p:nvPr/>
          </p:nvSpPr>
          <p:spPr>
            <a:xfrm>
              <a:off x="13477" y="1999"/>
              <a:ext cx="5629" cy="2155"/>
            </a:xfrm>
            <a:prstGeom prst="rect">
              <a:avLst/>
            </a:prstGeom>
          </p:spPr>
          <p:style>
            <a:lnRef idx="2">
              <a:schemeClr val="lt1"/>
            </a:lnRef>
            <a:fillRef idx="1">
              <a:schemeClr val="accent1"/>
            </a:fillRef>
            <a:effectRef idx="1">
              <a:schemeClr val="accent1"/>
            </a:effectRef>
            <a:fontRef idx="minor">
              <a:schemeClr val="lt1"/>
            </a:fontRef>
          </p:style>
          <p:txBody>
            <a:bodyPr rtlCol="0" anchor="ctr"/>
            <a:lstStyle>
              <a:defPPr>
                <a:defRPr lang="zh-CN"/>
              </a:defPPr>
              <a:lvl1pPr algn="ctr">
                <a:defRPr sz="1400">
                  <a:solidFill>
                    <a:schemeClr val="lt1"/>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indent="0" algn="ctr" fontAlgn="auto"/>
              <a:r>
                <a:rPr lang="zh-CN" altLang="en-US" sz="1600" dirty="0">
                  <a:sym typeface="等线" panose="02010600030101010101" charset="-122"/>
                </a:rPr>
                <a:t>醋酸钙口服溶液与</a:t>
              </a:r>
              <a:r>
                <a:rPr lang="zh-CN" altLang="en-US" sz="1600" b="1" u="sng" dirty="0">
                  <a:solidFill>
                    <a:schemeClr val="bg1"/>
                  </a:solidFill>
                  <a:sym typeface="等线" panose="02010600030101010101" charset="-122"/>
                </a:rPr>
                <a:t>蔗糖羟基氧化铁</a:t>
              </a:r>
              <a:r>
                <a:rPr lang="zh-CN" altLang="en-US" sz="1600" dirty="0">
                  <a:sym typeface="等线" panose="02010600030101010101" charset="-122"/>
                </a:rPr>
                <a:t>不良反应患者比例相当，腹泻、恶心、呕吐、便秘等胃肠道不良反应率更低</a:t>
              </a:r>
              <a:r>
                <a:rPr lang="en-US" altLang="zh-CN" sz="1600" baseline="30000" dirty="0">
                  <a:sym typeface="等线" panose="02010600030101010101" charset="-122"/>
                </a:rPr>
                <a:t>[3]</a:t>
              </a:r>
              <a:endParaRPr lang="en-US" altLang="zh-CN" sz="1600" baseline="30000" dirty="0">
                <a:sym typeface="等线" panose="02010600030101010101" charset="-122"/>
              </a:endParaRPr>
            </a:p>
          </p:txBody>
        </p:sp>
        <p:grpSp>
          <p:nvGrpSpPr>
            <p:cNvPr id="6" name="组合 5"/>
            <p:cNvGrpSpPr/>
            <p:nvPr/>
          </p:nvGrpSpPr>
          <p:grpSpPr>
            <a:xfrm rot="0">
              <a:off x="13477" y="4154"/>
              <a:ext cx="5635" cy="3731"/>
              <a:chOff x="13256" y="5883"/>
              <a:chExt cx="6150" cy="3214"/>
            </a:xfrm>
          </p:grpSpPr>
          <p:pic>
            <p:nvPicPr>
              <p:cNvPr id="9" name="图片 8"/>
              <p:cNvPicPr>
                <a:picLocks noChangeAspect="1"/>
              </p:cNvPicPr>
              <p:nvPr/>
            </p:nvPicPr>
            <p:blipFill>
              <a:blip r:embed="rId6"/>
              <a:stretch>
                <a:fillRect/>
              </a:stretch>
            </p:blipFill>
            <p:spPr>
              <a:xfrm>
                <a:off x="13256" y="5883"/>
                <a:ext cx="6150" cy="3214"/>
              </a:xfrm>
              <a:prstGeom prst="rect">
                <a:avLst/>
              </a:prstGeom>
            </p:spPr>
          </p:pic>
          <p:sp>
            <p:nvSpPr>
              <p:cNvPr id="5" name="矩形 4"/>
              <p:cNvSpPr/>
              <p:nvPr/>
            </p:nvSpPr>
            <p:spPr>
              <a:xfrm>
                <a:off x="13262" y="6590"/>
                <a:ext cx="6143" cy="490"/>
              </a:xfrm>
              <a:prstGeom prst="rect">
                <a:avLst/>
              </a:prstGeom>
              <a:noFill/>
              <a:ln w="0" cap="flat" cmpd="sng" algn="ctr">
                <a:solidFill>
                  <a:srgbClr val="FF0000"/>
                </a:solidFill>
                <a:prstDash val="solid"/>
                <a:miter lim="800000"/>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1" name="文本框 10"/>
            <p:cNvSpPr txBox="1"/>
            <p:nvPr/>
          </p:nvSpPr>
          <p:spPr>
            <a:xfrm>
              <a:off x="7415" y="2249"/>
              <a:ext cx="6001" cy="1695"/>
            </a:xfrm>
            <a:prstGeom prst="rect">
              <a:avLst/>
            </a:prstGeom>
          </p:spPr>
          <p:txBody>
            <a:bodyPr wrap="square">
              <a:spAutoFit/>
              <a:extLst>
                <a:ext uri="{4A0BC546-FE56-4ADE-93B0-CB8AF2F6F144}">
                  <wpsdc:textFrameExt xmlns:wpsdc="http://www.wps.cn/officeDocument/2022/drawingmlCustomData" type="text"/>
                </a:ext>
              </a:extLst>
            </a:bodyPr>
            <a:p>
              <a:pPr algn="ctr"/>
              <a:r>
                <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钙磷结合剂（醋酸钙）与非钙磷结合剂</a:t>
              </a: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b="1" u="sng"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司维拉姆</a:t>
              </a:r>
              <a:r>
                <a:rPr lang="zh-CN" altLang="en-US" sz="16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安全性相当，其致命和非致命心血管事件的风险或全因死亡率并没有显著差异</a:t>
              </a:r>
              <a:r>
                <a:rPr lang="zh-CN" altLang="en-US" sz="1600" baseline="30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endParaRPr lang="zh-CN" altLang="en-US" sz="1600" baseline="300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14" name="组合 13"/>
          <p:cNvGrpSpPr/>
          <p:nvPr/>
        </p:nvGrpSpPr>
        <p:grpSpPr>
          <a:xfrm>
            <a:off x="-54610" y="1618615"/>
            <a:ext cx="966470" cy="3563620"/>
            <a:chOff x="-69" y="2068"/>
            <a:chExt cx="1522" cy="5612"/>
          </a:xfrm>
        </p:grpSpPr>
        <p:sp>
          <p:nvSpPr>
            <p:cNvPr id="40" name="PA-文本框 39"/>
            <p:cNvSpPr txBox="1"/>
            <p:nvPr>
              <p:custDataLst>
                <p:tags r:id="rId7"/>
              </p:custDataLst>
            </p:nvPr>
          </p:nvSpPr>
          <p:spPr>
            <a:xfrm>
              <a:off x="-69" y="3272"/>
              <a:ext cx="1370" cy="483"/>
            </a:xfrm>
            <a:prstGeom prst="rect">
              <a:avLst/>
            </a:prstGeom>
            <a:solidFill>
              <a:srgbClr val="0070C0"/>
            </a:solidFill>
          </p:spPr>
          <p:txBody>
            <a:bodyPr wrap="square" rtlCol="0">
              <a:spAutoFit/>
              <a:scene3d>
                <a:camera prst="orthographicFront"/>
                <a:lightRig rig="threePt" dir="t"/>
              </a:scene3d>
              <a:sp3d contourW="12700"/>
            </a:bodyPr>
            <a:lstStyle/>
            <a:p>
              <a:pPr algn="ctr" defTabSz="1219200">
                <a:defRPr/>
              </a:pPr>
              <a:r>
                <a:rPr lang="zh-CN" altLang="en-US" sz="1400" kern="0" dirty="0">
                  <a:solidFill>
                    <a:schemeClr val="bg1"/>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安全性</a:t>
              </a:r>
              <a:endParaRPr lang="zh-CN" altLang="en-US" sz="1400" kern="0" dirty="0">
                <a:solidFill>
                  <a:schemeClr val="bg1"/>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15" name="PA-文本框 38"/>
            <p:cNvSpPr txBox="1"/>
            <p:nvPr>
              <p:custDataLst>
                <p:tags r:id="rId8"/>
              </p:custDataLst>
            </p:nvPr>
          </p:nvSpPr>
          <p:spPr>
            <a:xfrm>
              <a:off x="-69" y="2068"/>
              <a:ext cx="1522" cy="484"/>
            </a:xfrm>
            <a:prstGeom prst="rect">
              <a:avLst/>
            </a:prstGeom>
            <a:noFill/>
            <a:extLst>
              <a:ext uri="{909E8E84-426E-40DD-AFC4-6F175D3DCCD1}">
                <a14:hiddenFill xmlns:a14="http://schemas.microsoft.com/office/drawing/2010/main">
                  <a:solidFill>
                    <a:schemeClr val="accent2"/>
                  </a:solidFill>
                </a14:hiddenFill>
              </a:ext>
            </a:extLst>
          </p:spPr>
          <p:txBody>
            <a:bodyPr wrap="square" rtlCol="0">
              <a:noAutofit/>
              <a:scene3d>
                <a:camera prst="orthographicFront"/>
                <a:lightRig rig="threePt" dir="t"/>
              </a:scene3d>
              <a:sp3d contourW="12700"/>
            </a:bodyPr>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基本信息</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26" name="PA-文本框 40"/>
            <p:cNvSpPr txBox="1"/>
            <p:nvPr>
              <p:custDataLst>
                <p:tags r:id="rId9"/>
              </p:custDataLst>
            </p:nvPr>
          </p:nvSpPr>
          <p:spPr>
            <a:xfrm>
              <a:off x="-69" y="4713"/>
              <a:ext cx="1424" cy="473"/>
            </a:xfrm>
            <a:prstGeom prst="rect">
              <a:avLst/>
            </a:prstGeom>
            <a:noFill/>
          </p:spPr>
          <p:txBody>
            <a:bodyPr wrap="square" rtlCol="0">
              <a:noAutofit/>
              <a:scene3d>
                <a:camera prst="orthographicFront"/>
                <a:lightRig rig="threePt" dir="t"/>
              </a:scene3d>
              <a:sp3d contourW="12700"/>
            </a:bodyPr>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有效性</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27" name="PA-文本框 41"/>
            <p:cNvSpPr txBox="1"/>
            <p:nvPr>
              <p:custDataLst>
                <p:tags r:id="rId10"/>
              </p:custDataLst>
            </p:nvPr>
          </p:nvSpPr>
          <p:spPr>
            <a:xfrm>
              <a:off x="-69" y="6001"/>
              <a:ext cx="1522" cy="434"/>
            </a:xfrm>
            <a:prstGeom prst="rect">
              <a:avLst/>
            </a:prstGeom>
            <a:noFill/>
          </p:spPr>
          <p:txBody>
            <a:bodyPr wrap="square" rtlCol="0">
              <a:noAutofit/>
              <a:scene3d>
                <a:camera prst="orthographicFront"/>
                <a:lightRig rig="threePt" dir="t"/>
              </a:scene3d>
              <a:sp3d contourW="12700"/>
            </a:bodyPr>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创新性</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29" name="PA-文本框 39"/>
            <p:cNvSpPr txBox="1"/>
            <p:nvPr>
              <p:custDataLst>
                <p:tags r:id="rId11"/>
              </p:custDataLst>
            </p:nvPr>
          </p:nvSpPr>
          <p:spPr>
            <a:xfrm>
              <a:off x="-69" y="7250"/>
              <a:ext cx="1521" cy="430"/>
            </a:xfrm>
            <a:prstGeom prst="rect">
              <a:avLst/>
            </a:prstGeom>
            <a:noFill/>
          </p:spPr>
          <p:txBody>
            <a:bodyPr wrap="square" rtlCol="0">
              <a:noAutofit/>
              <a:scene3d>
                <a:camera prst="orthographicFront"/>
                <a:lightRig rig="threePt" dir="t"/>
              </a:scene3d>
              <a:sp3d contourW="12700"/>
            </a:bodyPr>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公平性</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A-任意多边形 47"/>
          <p:cNvSpPr/>
          <p:nvPr>
            <p:custDataLst>
              <p:tags r:id="rId1"/>
            </p:custDataLst>
          </p:nvPr>
        </p:nvSpPr>
        <p:spPr>
          <a:xfrm flipH="1">
            <a:off x="3058720" y="6781872"/>
            <a:ext cx="9133280" cy="76128"/>
          </a:xfrm>
          <a:custGeom>
            <a:avLst/>
            <a:gdLst>
              <a:gd name="connsiteX0" fmla="*/ 6792864 w 6849960"/>
              <a:gd name="connsiteY0" fmla="*/ 0 h 57096"/>
              <a:gd name="connsiteX1" fmla="*/ 0 w 6849960"/>
              <a:gd name="connsiteY1" fmla="*/ 0 h 57096"/>
              <a:gd name="connsiteX2" fmla="*/ 0 w 6849960"/>
              <a:gd name="connsiteY2" fmla="*/ 57096 h 57096"/>
              <a:gd name="connsiteX3" fmla="*/ 6849960 w 6849960"/>
              <a:gd name="connsiteY3" fmla="*/ 57096 h 57096"/>
            </a:gdLst>
            <a:ahLst/>
            <a:cxnLst>
              <a:cxn ang="0">
                <a:pos x="connsiteX0" y="connsiteY0"/>
              </a:cxn>
              <a:cxn ang="0">
                <a:pos x="connsiteX1" y="connsiteY1"/>
              </a:cxn>
              <a:cxn ang="0">
                <a:pos x="connsiteX2" y="connsiteY2"/>
              </a:cxn>
              <a:cxn ang="0">
                <a:pos x="connsiteX3" y="connsiteY3"/>
              </a:cxn>
            </a:cxnLst>
            <a:rect l="l" t="t" r="r" b="b"/>
            <a:pathLst>
              <a:path w="6849960" h="57096">
                <a:moveTo>
                  <a:pt x="6792864" y="0"/>
                </a:moveTo>
                <a:lnTo>
                  <a:pt x="0" y="0"/>
                </a:lnTo>
                <a:lnTo>
                  <a:pt x="0" y="57096"/>
                </a:lnTo>
                <a:lnTo>
                  <a:pt x="6849960" y="5709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20" name="文本框 19"/>
          <p:cNvSpPr txBox="1"/>
          <p:nvPr>
            <p:custDataLst>
              <p:tags r:id="rId2"/>
            </p:custDataLst>
          </p:nvPr>
        </p:nvSpPr>
        <p:spPr>
          <a:xfrm>
            <a:off x="568960" y="83185"/>
            <a:ext cx="11419205" cy="504825"/>
          </a:xfrm>
          <a:prstGeom prst="rect">
            <a:avLst/>
          </a:prstGeom>
          <a:noFill/>
        </p:spPr>
        <p:txBody>
          <a:bodyPr wrap="square" lIns="0" tIns="0" rIns="0" bIns="0" rtlCol="0">
            <a:noAutofit/>
          </a:bodyPr>
          <a:lstStyle/>
          <a:p>
            <a:pPr>
              <a:lnSpc>
                <a:spcPct val="130000"/>
              </a:lnSpc>
              <a:spcAft>
                <a:spcPts val="600"/>
              </a:spcAft>
            </a:pPr>
            <a:r>
              <a:rPr lang="en-US" altLang="zh-CN" sz="2400" b="1" spc="160" dirty="0">
                <a:gradFill>
                  <a:gsLst>
                    <a:gs pos="0">
                      <a:srgbClr val="0060EA"/>
                    </a:gs>
                    <a:gs pos="100000">
                      <a:srgbClr val="00C0FA"/>
                    </a:gs>
                  </a:gsLst>
                  <a:lin ang="2700000" scaled="1"/>
                </a:gradFill>
                <a:latin typeface="黑体" panose="02010609060101010101" pitchFamily="49" charset="-122"/>
                <a:ea typeface="黑体" panose="02010609060101010101" pitchFamily="49" charset="-122"/>
                <a:cs typeface="思源黑体 CN" panose="020B0500000000000000" charset="-122"/>
                <a:sym typeface="思源黑体 CN Heavy" panose="020B0A00000000000000" charset="-122"/>
              </a:rPr>
              <a:t> </a:t>
            </a:r>
            <a:r>
              <a:rPr lang="zh-CN" altLang="en-US" sz="2400" b="1" spc="160" dirty="0">
                <a:gradFill>
                  <a:gsLst>
                    <a:gs pos="0">
                      <a:srgbClr val="0060EA"/>
                    </a:gs>
                    <a:gs pos="100000">
                      <a:srgbClr val="00C0FA"/>
                    </a:gs>
                  </a:gsLst>
                  <a:lin ang="2700000" scaled="1"/>
                </a:gradFill>
                <a:latin typeface="黑体" panose="02010609060101010101" pitchFamily="49" charset="-122"/>
                <a:ea typeface="黑体" panose="02010609060101010101" pitchFamily="49" charset="-122"/>
                <a:cs typeface="思源黑体 CN" panose="020B0500000000000000" charset="-122"/>
                <a:sym typeface="思源黑体 CN Heavy" panose="020B0A00000000000000" charset="-122"/>
              </a:rPr>
              <a:t>醋酸钙全球应用经验丰富</a:t>
            </a:r>
            <a:r>
              <a:rPr lang="zh-CN" sz="2400" b="1" spc="160" dirty="0">
                <a:gradFill>
                  <a:gsLst>
                    <a:gs pos="0">
                      <a:srgbClr val="0060EA"/>
                    </a:gs>
                    <a:gs pos="100000">
                      <a:srgbClr val="00C0FA"/>
                    </a:gs>
                  </a:gsLst>
                  <a:lin ang="2700000" scaled="1"/>
                </a:gradFill>
                <a:latin typeface="黑体" panose="02010609060101010101" pitchFamily="49" charset="-122"/>
                <a:ea typeface="黑体" panose="02010609060101010101" pitchFamily="49" charset="-122"/>
                <a:cs typeface="思源黑体 CN" panose="020B0500000000000000" charset="-122"/>
                <a:sym typeface="思源黑体 CN Heavy" panose="020B0A00000000000000" charset="-122"/>
              </a:rPr>
              <a:t>，</a:t>
            </a:r>
            <a:r>
              <a:rPr lang="zh-CN" altLang="en-US" sz="2400" b="1" spc="160" dirty="0">
                <a:gradFill>
                  <a:gsLst>
                    <a:gs pos="0">
                      <a:srgbClr val="0060EA"/>
                    </a:gs>
                    <a:gs pos="100000">
                      <a:srgbClr val="00C0FA"/>
                    </a:gs>
                  </a:gsLst>
                  <a:lin ang="2700000" scaled="1"/>
                </a:gradFill>
                <a:latin typeface="黑体" panose="02010609060101010101" pitchFamily="49" charset="-122"/>
                <a:ea typeface="黑体" panose="02010609060101010101" pitchFamily="49" charset="-122"/>
                <a:cs typeface="思源黑体 CN" panose="020B0500000000000000" charset="-122"/>
                <a:sym typeface="思源黑体 CN Heavy" panose="020B0A00000000000000" charset="-122"/>
              </a:rPr>
              <a:t>与其固体制剂具有生物等效性，总体耐受性良好</a:t>
            </a:r>
            <a:endParaRPr lang="zh-CN" altLang="en-US" sz="2400" b="1" spc="160" dirty="0">
              <a:gradFill>
                <a:gsLst>
                  <a:gs pos="0">
                    <a:srgbClr val="0060EA"/>
                  </a:gs>
                  <a:gs pos="100000">
                    <a:srgbClr val="00C0FA"/>
                  </a:gs>
                </a:gsLst>
                <a:lin ang="2700000" scaled="1"/>
              </a:gradFill>
              <a:latin typeface="黑体" panose="02010609060101010101" pitchFamily="49" charset="-122"/>
              <a:ea typeface="黑体" panose="02010609060101010101" pitchFamily="49" charset="-122"/>
              <a:cs typeface="思源黑体 CN" panose="020B0500000000000000" charset="-122"/>
              <a:sym typeface="思源黑体 CN Heavy" panose="020B0A00000000000000" charset="-122"/>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63952" y="6259734"/>
            <a:ext cx="323852" cy="452490"/>
          </a:xfrm>
          <a:prstGeom prst="rect">
            <a:avLst/>
          </a:prstGeom>
        </p:spPr>
      </p:pic>
      <p:sp>
        <p:nvSpPr>
          <p:cNvPr id="56" name="文本框 55"/>
          <p:cNvSpPr txBox="1"/>
          <p:nvPr/>
        </p:nvSpPr>
        <p:spPr>
          <a:xfrm>
            <a:off x="1215390" y="6259830"/>
            <a:ext cx="3712845" cy="306705"/>
          </a:xfrm>
          <a:prstGeom prst="rect">
            <a:avLst/>
          </a:prstGeom>
          <a:noFill/>
        </p:spPr>
        <p:txBody>
          <a:bodyPr wrap="square">
            <a:spAutoFit/>
          </a:bodyPr>
          <a:lstStyle/>
          <a:p>
            <a:r>
              <a:rPr lang="en-US" altLang="zh-CN" sz="700"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[1]</a:t>
            </a:r>
            <a:r>
              <a:rPr lang="zh-CN" altLang="en-US" sz="700"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原研醋酸钙口服溶液说明书</a:t>
            </a:r>
            <a:endParaRPr lang="zh-CN" altLang="en-US" sz="700"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r>
              <a:rPr lang="en-US" altLang="zh-CN" sz="700"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[2]</a:t>
            </a:r>
            <a:r>
              <a:rPr lang="en-US" altLang="zh-CN" sz="700"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 </a:t>
            </a:r>
            <a:r>
              <a:rPr lang="en-US" altLang="zh-CN" sz="700"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Diaz-Buxo J. et al. The Journal of Applied Research. 2012;12(2):98-107.</a:t>
            </a:r>
            <a:endParaRPr lang="en-US" altLang="zh-CN" sz="700"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直角三角形 20"/>
          <p:cNvSpPr/>
          <p:nvPr/>
        </p:nvSpPr>
        <p:spPr>
          <a:xfrm rot="2460000" flipH="1" flipV="1">
            <a:off x="-295910" y="102235"/>
            <a:ext cx="535305" cy="597535"/>
          </a:xfrm>
          <a:prstGeom prst="rtTriangle">
            <a:avLst/>
          </a:prstGeom>
          <a:gradFill>
            <a:gsLst>
              <a:gs pos="0">
                <a:srgbClr val="0060EA"/>
              </a:gs>
              <a:gs pos="100000">
                <a:srgbClr val="00C0FA"/>
              </a:gs>
            </a:gsLst>
            <a:lin ang="2700000" scaled="1"/>
          </a:gradFill>
          <a:ln w="0" cap="flat" cmpd="sng" algn="ctr">
            <a:gradFill>
              <a:gsLst>
                <a:gs pos="0">
                  <a:srgbClr val="0060EA"/>
                </a:gs>
                <a:gs pos="100000">
                  <a:srgbClr val="00C0FA"/>
                </a:gs>
              </a:gsLst>
              <a:lin ang="2700000" scaled="0"/>
            </a:gra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1" name="组合 10"/>
          <p:cNvGrpSpPr/>
          <p:nvPr/>
        </p:nvGrpSpPr>
        <p:grpSpPr>
          <a:xfrm>
            <a:off x="1356995" y="1655445"/>
            <a:ext cx="5267960" cy="3420745"/>
            <a:chOff x="2370" y="2287"/>
            <a:chExt cx="8296" cy="5387"/>
          </a:xfrm>
        </p:grpSpPr>
        <p:sp>
          <p:nvSpPr>
            <p:cNvPr id="5" name="Rectangle 1"/>
            <p:cNvSpPr>
              <a:spLocks noChangeArrowheads="1"/>
            </p:cNvSpPr>
            <p:nvPr/>
          </p:nvSpPr>
          <p:spPr bwMode="auto">
            <a:xfrm>
              <a:off x="2508" y="3054"/>
              <a:ext cx="8159" cy="4620"/>
            </a:xfrm>
            <a:prstGeom prst="rect">
              <a:avLst/>
            </a:prstGeom>
            <a:noFill/>
            <a:ln>
              <a:solidFill>
                <a:schemeClr val="bg2">
                  <a:lumMod val="90000"/>
                </a:schemeClr>
              </a:solidFill>
            </a:ln>
            <a:effectLst/>
            <a:extLst>
              <a:ext uri="{909E8E84-426E-40DD-AFC4-6F175D3DCCD1}">
                <a14:hiddenFill xmlns:a14="http://schemas.microsoft.com/office/drawing/2010/main">
                  <a:solidFill>
                    <a:schemeClr val="accent2">
                      <a:lumMod val="20000"/>
                      <a:lumOff val="80000"/>
                    </a:schemeClr>
                  </a:solidFill>
                </a14:hiddenFill>
              </a:ext>
            </a:extLst>
          </p:spPr>
          <p:txBody>
            <a:bodyPr vert="horz" wrap="square" lIns="91440" tIns="45720" rIns="91440" bIns="45720" numCol="1" anchor="ctr" anchorCtr="0" compatLnSpc="1">
              <a:noAutofit/>
            </a:bodyPr>
            <a:lstStyle/>
            <a:p>
              <a:pPr marL="285750" marR="0" lvl="0" indent="-285750" algn="just" defTabSz="914400" rtl="0" eaLnBrk="0" fontAlgn="base" hangingPunct="0">
                <a:lnSpc>
                  <a:spcPct val="130000"/>
                </a:lnSpc>
                <a:spcBef>
                  <a:spcPct val="0"/>
                </a:spcBef>
                <a:spcAft>
                  <a:spcPct val="0"/>
                </a:spcAft>
                <a:buClrTx/>
                <a:buSzTx/>
                <a:buFont typeface="Wingdings" panose="05000000000000000000" charset="0"/>
                <a:buChar char="Ø"/>
              </a:pPr>
              <a:r>
                <a:rPr lang="zh-CN" altLang="en-US" sz="1600" kern="0" dirty="0">
                  <a:latin typeface="Times New Roman" panose="02020603050405020304" pitchFamily="18" charset="0"/>
                  <a:ea typeface="微软雅黑" panose="020B0503020204020204" pitchFamily="34" charset="-122"/>
                  <a:cs typeface="Times New Roman" panose="02020603050405020304" pitchFamily="18" charset="0"/>
                </a:rPr>
                <a:t>醋酸钙于</a:t>
              </a:r>
              <a:r>
                <a:rPr lang="en-US" altLang="zh-CN" sz="1600" kern="0" dirty="0">
                  <a:latin typeface="Times New Roman" panose="02020603050405020304" pitchFamily="18" charset="0"/>
                  <a:ea typeface="微软雅黑" panose="020B0503020204020204" pitchFamily="34" charset="-122"/>
                  <a:cs typeface="Times New Roman" panose="02020603050405020304" pitchFamily="18" charset="0"/>
                </a:rPr>
                <a:t>20</a:t>
              </a:r>
              <a:r>
                <a:rPr lang="zh-CN" altLang="en-US" sz="1600" kern="0" dirty="0">
                  <a:latin typeface="Times New Roman" panose="02020603050405020304" pitchFamily="18" charset="0"/>
                  <a:ea typeface="微软雅黑" panose="020B0503020204020204" pitchFamily="34" charset="-122"/>
                  <a:cs typeface="Times New Roman" panose="02020603050405020304" pitchFamily="18" charset="0"/>
                </a:rPr>
                <a:t>世纪</a:t>
              </a:r>
              <a:r>
                <a:rPr lang="en-US" altLang="zh-CN" sz="1600" kern="0" dirty="0">
                  <a:latin typeface="Times New Roman" panose="02020603050405020304" pitchFamily="18" charset="0"/>
                  <a:ea typeface="微软雅黑" panose="020B0503020204020204" pitchFamily="34" charset="-122"/>
                  <a:cs typeface="Times New Roman" panose="02020603050405020304" pitchFamily="18" charset="0"/>
                </a:rPr>
                <a:t>90</a:t>
              </a:r>
              <a:r>
                <a:rPr lang="zh-CN" altLang="en-US" sz="1600" kern="0" dirty="0">
                  <a:latin typeface="Times New Roman" panose="02020603050405020304" pitchFamily="18" charset="0"/>
                  <a:ea typeface="微软雅黑" panose="020B0503020204020204" pitchFamily="34" charset="-122"/>
                  <a:cs typeface="Times New Roman" panose="02020603050405020304" pitchFamily="18" charset="0"/>
                </a:rPr>
                <a:t>年代初在美国获批用于高磷血症治疗，</a:t>
              </a:r>
              <a:r>
                <a:rPr lang="zh-CN" altLang="en-US" sz="1600" b="1"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至今已在全球临床应用超</a:t>
              </a:r>
              <a:r>
                <a:rPr lang="en-US" altLang="zh-CN" sz="1600" b="1"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30</a:t>
              </a:r>
              <a:r>
                <a:rPr lang="zh-CN" altLang="en-US" sz="1600" b="1"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年。</a:t>
              </a:r>
              <a:r>
                <a:rPr lang="zh-CN" altLang="en-US" sz="1600" kern="0" dirty="0">
                  <a:latin typeface="Times New Roman" panose="02020603050405020304" pitchFamily="18" charset="0"/>
                  <a:ea typeface="微软雅黑" panose="020B0503020204020204" pitchFamily="34" charset="-122"/>
                  <a:cs typeface="Times New Roman" panose="02020603050405020304" pitchFamily="18" charset="0"/>
                </a:rPr>
                <a:t>目前，其片剂、胶囊及口服溶液等多种剂型已在北美、欧洲、亚洲等多个国家和地区广泛使用，</a:t>
              </a:r>
              <a:r>
                <a:rPr lang="zh-CN" altLang="en-US" sz="1600" b="1"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积累了丰富的临床应用经验。</a:t>
              </a:r>
              <a:endParaRPr lang="zh-CN" altLang="en-US" sz="1600" b="1"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marL="285750" marR="0" lvl="0" indent="-285750" algn="just" defTabSz="914400" rtl="0" eaLnBrk="0" fontAlgn="base" hangingPunct="0">
                <a:lnSpc>
                  <a:spcPct val="130000"/>
                </a:lnSpc>
                <a:spcBef>
                  <a:spcPct val="0"/>
                </a:spcBef>
                <a:spcAft>
                  <a:spcPct val="0"/>
                </a:spcAft>
                <a:buClrTx/>
                <a:buSzTx/>
                <a:buFont typeface="Wingdings" panose="05000000000000000000" charset="0"/>
                <a:buChar char="Ø"/>
              </a:pPr>
              <a:r>
                <a:rPr lang="zh-CN" altLang="zh-CN" sz="1600" kern="0" dirty="0">
                  <a:latin typeface="Times New Roman" panose="02020603050405020304" pitchFamily="18" charset="0"/>
                  <a:ea typeface="微软雅黑" panose="020B0503020204020204" pitchFamily="34" charset="-122"/>
                  <a:cs typeface="Times New Roman" panose="02020603050405020304" pitchFamily="18" charset="0"/>
                </a:rPr>
                <a:t>多项临床观察研究显示，</a:t>
              </a:r>
              <a:r>
                <a:rPr lang="zh-CN" altLang="zh-CN" sz="1600" b="1"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醋酸钙总体耐受性良好，</a:t>
              </a:r>
              <a:r>
                <a:rPr lang="zh-CN" altLang="zh-CN" sz="1600" kern="0" dirty="0">
                  <a:latin typeface="Times New Roman" panose="02020603050405020304" pitchFamily="18" charset="0"/>
                  <a:ea typeface="微软雅黑" panose="020B0503020204020204" pitchFamily="34" charset="-122"/>
                  <a:cs typeface="Times New Roman" panose="02020603050405020304" pitchFamily="18" charset="0"/>
                </a:rPr>
                <a:t>无严重器官毒性报道</a:t>
              </a:r>
              <a:r>
                <a:rPr lang="en-US" altLang="zh-CN" sz="1600" kern="0" baseline="30000" dirty="0">
                  <a:latin typeface="Times New Roman" panose="02020603050405020304" pitchFamily="18" charset="0"/>
                  <a:ea typeface="微软雅黑" panose="020B0503020204020204" pitchFamily="34" charset="-122"/>
                  <a:cs typeface="Times New Roman" panose="02020603050405020304" pitchFamily="18" charset="0"/>
                </a:rPr>
                <a:t>[1]</a:t>
              </a:r>
              <a:r>
                <a:rPr lang="zh-CN" altLang="zh-CN" sz="1600" kern="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zh-CN" sz="1600" kern="0" dirty="0">
                <a:latin typeface="Times New Roman" panose="02020603050405020304" pitchFamily="18" charset="0"/>
                <a:ea typeface="微软雅黑" panose="020B0503020204020204" pitchFamily="34" charset="-122"/>
                <a:cs typeface="Times New Roman" panose="02020603050405020304" pitchFamily="18" charset="0"/>
              </a:endParaRPr>
            </a:p>
            <a:p>
              <a:pPr marL="285750" marR="0" lvl="0" indent="-285750" algn="just" defTabSz="914400" rtl="0" eaLnBrk="0" fontAlgn="base" hangingPunct="0">
                <a:lnSpc>
                  <a:spcPct val="130000"/>
                </a:lnSpc>
                <a:spcBef>
                  <a:spcPct val="0"/>
                </a:spcBef>
                <a:spcAft>
                  <a:spcPct val="0"/>
                </a:spcAft>
                <a:buClrTx/>
                <a:buSzTx/>
                <a:buFont typeface="Wingdings" panose="05000000000000000000" charset="0"/>
                <a:buChar char="Ø"/>
              </a:pPr>
              <a:r>
                <a:rPr lang="zh-CN" altLang="zh-CN" sz="1600" kern="0" dirty="0">
                  <a:latin typeface="Times New Roman" panose="02020603050405020304" pitchFamily="18" charset="0"/>
                  <a:ea typeface="微软雅黑" panose="020B0503020204020204" pitchFamily="34" charset="-122"/>
                  <a:cs typeface="Times New Roman" panose="02020603050405020304" pitchFamily="18" charset="0"/>
                </a:rPr>
                <a:t>如</a:t>
              </a:r>
              <a:r>
                <a:rPr lang="zh-CN" sz="1600" kern="0" dirty="0">
                  <a:latin typeface="Times New Roman" panose="02020603050405020304" pitchFamily="18" charset="0"/>
                  <a:ea typeface="微软雅黑" panose="020B0503020204020204" pitchFamily="34" charset="-122"/>
                  <a:cs typeface="Times New Roman" panose="02020603050405020304" pitchFamily="18" charset="0"/>
                </a:rPr>
                <a:t>右侧研究数据显示</a:t>
              </a:r>
              <a:r>
                <a:rPr lang="zh-CN" altLang="en-US" sz="1600" kern="0" dirty="0">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600" kern="0" dirty="0">
                  <a:latin typeface="Times New Roman" panose="02020603050405020304" pitchFamily="18" charset="0"/>
                  <a:ea typeface="微软雅黑" panose="020B0503020204020204" pitchFamily="34" charset="-122"/>
                  <a:cs typeface="Times New Roman" panose="02020603050405020304" pitchFamily="18" charset="0"/>
                  <a:sym typeface="HarmonyOS Sans SC Light" panose="00000400000000000000" pitchFamily="2" charset="-122"/>
                </a:rPr>
                <a:t>醋酸钙口服溶液与醋酸钙胶囊制剂</a:t>
              </a:r>
              <a:r>
                <a:rPr lang="zh-CN" altLang="en-US" sz="1600" b="1"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HarmonyOS Sans SC Light" panose="00000400000000000000" pitchFamily="2" charset="-122"/>
                </a:rPr>
                <a:t>具有生物等效性。</a:t>
              </a:r>
              <a:endParaRPr lang="zh-CN" altLang="en-US" sz="1600" b="1" kern="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sym typeface="HarmonyOS Sans SC Light" panose="00000400000000000000" pitchFamily="2" charset="-122"/>
              </a:endParaRPr>
            </a:p>
          </p:txBody>
        </p:sp>
        <p:grpSp>
          <p:nvGrpSpPr>
            <p:cNvPr id="10" name="组合 9"/>
            <p:cNvGrpSpPr/>
            <p:nvPr/>
          </p:nvGrpSpPr>
          <p:grpSpPr>
            <a:xfrm>
              <a:off x="2370" y="2287"/>
              <a:ext cx="8297" cy="767"/>
              <a:chOff x="1184" y="1263"/>
              <a:chExt cx="9292" cy="767"/>
            </a:xfrm>
          </p:grpSpPr>
          <p:sp>
            <p:nvSpPr>
              <p:cNvPr id="32" name="文本框 31"/>
              <p:cNvSpPr txBox="1"/>
              <p:nvPr/>
            </p:nvSpPr>
            <p:spPr>
              <a:xfrm>
                <a:off x="1342" y="1263"/>
                <a:ext cx="9134" cy="767"/>
              </a:xfrm>
              <a:prstGeom prst="rect">
                <a:avLst/>
              </a:prstGeom>
              <a:gradFill>
                <a:gsLst>
                  <a:gs pos="0">
                    <a:srgbClr val="0060EA"/>
                  </a:gs>
                  <a:gs pos="100000">
                    <a:srgbClr val="00C0FA"/>
                  </a:gs>
                </a:gsLst>
                <a:lin ang="2700000" scaled="1"/>
              </a:gradFill>
            </p:spPr>
            <p:txBody>
              <a:bodyPr wrap="square">
                <a:noAutofit/>
              </a:bodyPr>
              <a:p>
                <a:pPr indent="457200" algn="ctr" fontAlgn="auto">
                  <a:buClrTx/>
                  <a:buSzTx/>
                  <a:buFontTx/>
                </a:pPr>
                <a:endParaRPr lang="zh-CN" altLang="en-US" b="1" dirty="0">
                  <a:solidFill>
                    <a:schemeClr val="lt1"/>
                  </a:solidFill>
                  <a:latin typeface="Times New Roman" panose="02020603050405020304" pitchFamily="18" charset="0"/>
                  <a:ea typeface="微软雅黑" panose="020B0503020204020204" pitchFamily="34" charset="-122"/>
                  <a:cs typeface="Times New Roman" panose="02020603050405020304" pitchFamily="18" charset="0"/>
                  <a:sym typeface="等线" panose="02010600030101010101" charset="-122"/>
                </a:endParaRPr>
              </a:p>
            </p:txBody>
          </p:sp>
          <p:sp>
            <p:nvSpPr>
              <p:cNvPr id="3" name="文本框 2"/>
              <p:cNvSpPr txBox="1"/>
              <p:nvPr/>
            </p:nvSpPr>
            <p:spPr>
              <a:xfrm>
                <a:off x="1184" y="1352"/>
                <a:ext cx="9292" cy="580"/>
              </a:xfrm>
              <a:prstGeom prst="rect">
                <a:avLst/>
              </a:prstGeom>
            </p:spPr>
            <p:txBody>
              <a:bodyPr wrap="square">
                <a:spAutoFit/>
                <a:extLst>
                  <a:ext uri="{4A0BC546-FE56-4ADE-93B0-CB8AF2F6F144}">
                    <wpsdc:textFrameExt xmlns:wpsdc="http://www.wps.cn/officeDocument/2022/drawingmlCustomData" type="text"/>
                  </a:ext>
                </a:extLst>
              </a:bodyPr>
              <a:p>
                <a:pPr algn="ctr"/>
                <a:r>
                  <a:rPr lang="zh-CN" altLang="en-US" b="1" dirty="0">
                    <a:solidFill>
                      <a:schemeClr val="lt1"/>
                    </a:solidFill>
                    <a:latin typeface="Times New Roman" panose="02020603050405020304" pitchFamily="18" charset="0"/>
                    <a:ea typeface="微软雅黑" panose="020B0503020204020204" pitchFamily="34" charset="-122"/>
                    <a:cs typeface="Times New Roman" panose="02020603050405020304" pitchFamily="18" charset="0"/>
                    <a:sym typeface="等线" panose="02010600030101010101" charset="-122"/>
                  </a:rPr>
                  <a:t>多年的全球应用经验已充分验证其安全性和有效性</a:t>
                </a:r>
                <a:endParaRPr lang="zh-CN" altLang="en-US" sz="1800">
                  <a:latin typeface="Arial" panose="020B0604020202020204" pitchFamily="34" charset="0"/>
                  <a:ea typeface="微软雅黑" panose="020B0503020204020204" pitchFamily="34" charset="-122"/>
                </a:endParaRPr>
              </a:p>
            </p:txBody>
          </p:sp>
        </p:grpSp>
      </p:grpSp>
      <p:graphicFrame>
        <p:nvGraphicFramePr>
          <p:cNvPr id="8" name="表格 7"/>
          <p:cNvGraphicFramePr/>
          <p:nvPr>
            <p:custDataLst>
              <p:tags r:id="rId4"/>
            </p:custDataLst>
          </p:nvPr>
        </p:nvGraphicFramePr>
        <p:xfrm>
          <a:off x="6917055" y="1655445"/>
          <a:ext cx="4916170" cy="3421380"/>
        </p:xfrm>
        <a:graphic>
          <a:graphicData uri="http://schemas.openxmlformats.org/drawingml/2006/table">
            <a:tbl>
              <a:tblPr firstRow="1" bandRow="1">
                <a:tableStyleId>{E684EDF2-9386-430A-A6A0-658D314B1D0C}</a:tableStyleId>
              </a:tblPr>
              <a:tblGrid>
                <a:gridCol w="983234"/>
                <a:gridCol w="983234"/>
                <a:gridCol w="983234"/>
                <a:gridCol w="983234"/>
                <a:gridCol w="983234"/>
              </a:tblGrid>
              <a:tr h="570230">
                <a:tc gridSpan="5">
                  <a:txBody>
                    <a:bodyPr/>
                    <a:p>
                      <a:pPr algn="ctr" fontAlgn="ctr">
                        <a:buNone/>
                      </a:pPr>
                      <a:r>
                        <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rPr>
                        <a:t>表3  血清磷的生物等效性评估-调整至基线（0- 6小时）</a:t>
                      </a:r>
                      <a:endPar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endParaRPr>
                    </a:p>
                  </a:txBody>
                  <a:tcPr marL="9842" marR="9842" marT="9842" marB="0" anchor="ctr" anchorCtr="0"/>
                </a:tc>
                <a:tc hMerge="1">
                  <a:tcPr marL="9842" marR="9842" marT="9842" marB="0" anchor="ctr" anchorCtr="0"/>
                </a:tc>
                <a:tc hMerge="1">
                  <a:tcPr/>
                </a:tc>
                <a:tc hMerge="1">
                  <a:tcPr marL="9842" marR="9842" marT="9842" marB="0" anchor="ctr" anchorCtr="0"/>
                </a:tc>
                <a:tc hMerge="1">
                  <a:tcPr/>
                </a:tc>
              </a:tr>
              <a:tr h="570230">
                <a:tc>
                  <a:txBody>
                    <a:bodyPr/>
                    <a:p>
                      <a:pPr algn="ctr" fontAlgn="ctr"/>
                      <a:r>
                        <a:rPr lang="zh-CN" altLang="en-US" sz="1400" kern="0" dirty="0">
                          <a:latin typeface="Times New Roman" panose="02020603050405020304" pitchFamily="18" charset="0"/>
                          <a:ea typeface="微软雅黑" panose="020B0503020204020204" pitchFamily="34" charset="-122"/>
                        </a:rPr>
                        <a:t>参数</a:t>
                      </a:r>
                      <a:endParaRPr lang="zh-CN" altLang="en-US" sz="1400" kern="0" dirty="0">
                        <a:latin typeface="Times New Roman" panose="02020603050405020304" pitchFamily="18" charset="0"/>
                        <a:ea typeface="微软雅黑" panose="020B0503020204020204" pitchFamily="34" charset="-122"/>
                      </a:endParaRPr>
                    </a:p>
                  </a:txBody>
                  <a:tcPr marL="9842" marR="9842" marT="9842" marB="0" anchor="ctr" anchorCtr="0"/>
                </a:tc>
                <a:tc gridSpan="2">
                  <a:txBody>
                    <a:bodyPr/>
                    <a:p>
                      <a:pPr algn="ctr" fontAlgn="ctr"/>
                      <a:r>
                        <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rPr>
                        <a:t> Cmax(n=35)</a:t>
                      </a:r>
                      <a:endPar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endParaRPr>
                    </a:p>
                  </a:txBody>
                  <a:tcPr marL="9842" marR="9842" marT="9842" marB="0" anchor="ctr" anchorCtr="0"/>
                </a:tc>
                <a:tc hMerge="1">
                  <a:tcPr/>
                </a:tc>
                <a:tc gridSpan="2">
                  <a:txBody>
                    <a:bodyPr/>
                    <a:p>
                      <a:pPr algn="ctr" fontAlgn="ctr"/>
                      <a:r>
                        <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rPr>
                        <a:t>AUC0-6(n=35)</a:t>
                      </a:r>
                      <a:endPar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endParaRPr>
                    </a:p>
                  </a:txBody>
                  <a:tcPr marL="9842" marR="9842" marT="9842" marB="0" anchor="ctr" anchorCtr="0"/>
                </a:tc>
                <a:tc hMerge="1">
                  <a:tcPr/>
                </a:tc>
              </a:tr>
              <a:tr h="570230">
                <a:tc>
                  <a:txBody>
                    <a:bodyPr/>
                    <a:p>
                      <a:pPr algn="ctr" fontAlgn="ctr"/>
                      <a:r>
                        <a:rPr lang="zh-CN" altLang="en-US" sz="1400" kern="0" dirty="0">
                          <a:latin typeface="Times New Roman" panose="02020603050405020304" pitchFamily="18" charset="0"/>
                          <a:ea typeface="微软雅黑" panose="020B0503020204020204" pitchFamily="34" charset="-122"/>
                        </a:rPr>
                        <a:t>治疗</a:t>
                      </a:r>
                      <a:endParaRPr lang="zh-CN" altLang="en-US" sz="1400" kern="0" dirty="0">
                        <a:latin typeface="Times New Roman" panose="02020603050405020304" pitchFamily="18" charset="0"/>
                        <a:ea typeface="微软雅黑" panose="020B0503020204020204" pitchFamily="34" charset="-122"/>
                      </a:endParaRPr>
                    </a:p>
                  </a:txBody>
                  <a:tcPr marL="9842" marR="9842" marT="9842" marB="0" anchor="ctr" anchorCtr="0"/>
                </a:tc>
                <a:tc>
                  <a:txBody>
                    <a:bodyPr/>
                    <a:p>
                      <a:pPr algn="ctr" fontAlgn="t"/>
                      <a:r>
                        <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rPr>
                        <a:t>醋酸钙口服溶液(A)</a:t>
                      </a:r>
                      <a:endPar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endParaRPr>
                    </a:p>
                  </a:txBody>
                  <a:tcPr marL="9842" marR="9842" marT="9842" marB="0" anchor="ctr" anchorCtr="0"/>
                </a:tc>
                <a:tc>
                  <a:txBody>
                    <a:bodyPr/>
                    <a:p>
                      <a:pPr algn="ctr" fontAlgn="t"/>
                      <a:r>
                        <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rPr>
                        <a:t>醋酸钙胶囊</a:t>
                      </a:r>
                      <a:endPar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endParaRPr>
                    </a:p>
                    <a:p>
                      <a:pPr algn="ctr" fontAlgn="t"/>
                      <a:r>
                        <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rPr>
                        <a:t>(B)</a:t>
                      </a:r>
                      <a:endPar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endParaRPr>
                    </a:p>
                  </a:txBody>
                  <a:tcPr marL="9842" marR="9842" marT="9842" marB="0" anchor="ctr" anchorCtr="0"/>
                </a:tc>
                <a:tc>
                  <a:txBody>
                    <a:bodyPr/>
                    <a:p>
                      <a:pPr algn="ctr" fontAlgn="t"/>
                      <a:r>
                        <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rPr>
                        <a:t>醋酸钙口服溶液(A)</a:t>
                      </a:r>
                      <a:endPar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endParaRPr>
                    </a:p>
                  </a:txBody>
                  <a:tcPr marL="9842" marR="9842" marT="9842" marB="0" anchor="ctr" anchorCtr="0"/>
                </a:tc>
                <a:tc>
                  <a:txBody>
                    <a:bodyPr/>
                    <a:p>
                      <a:pPr algn="ctr" fontAlgn="t"/>
                      <a:r>
                        <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rPr>
                        <a:t>醋酸钙胶囊</a:t>
                      </a:r>
                      <a:endPar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endParaRPr>
                    </a:p>
                    <a:p>
                      <a:pPr algn="ctr" fontAlgn="t"/>
                      <a:r>
                        <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rPr>
                        <a:t>(B)</a:t>
                      </a:r>
                      <a:endPar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endParaRPr>
                    </a:p>
                  </a:txBody>
                  <a:tcPr marL="9842" marR="9842" marT="9842" marB="0" anchor="ctr" anchorCtr="0"/>
                </a:tc>
              </a:tr>
              <a:tr h="570230">
                <a:tc>
                  <a:txBody>
                    <a:bodyPr/>
                    <a:p>
                      <a:pPr algn="ctr" fontAlgn="t"/>
                      <a:r>
                        <a:rPr lang="zh-CN" altLang="en-US" sz="1400" kern="0" dirty="0">
                          <a:latin typeface="Times New Roman" panose="02020603050405020304" pitchFamily="18" charset="0"/>
                          <a:ea typeface="微软雅黑" panose="020B0503020204020204" pitchFamily="34" charset="-122"/>
                        </a:rPr>
                        <a:t>均值，校正后</a:t>
                      </a:r>
                      <a:endParaRPr lang="zh-CN" altLang="en-US" sz="1400" kern="0" dirty="0">
                        <a:latin typeface="Times New Roman" panose="02020603050405020304" pitchFamily="18" charset="0"/>
                        <a:ea typeface="微软雅黑" panose="020B0503020204020204" pitchFamily="34" charset="-122"/>
                      </a:endParaRPr>
                    </a:p>
                  </a:txBody>
                  <a:tcPr marL="9842" marR="9842" marT="9842" marB="0" anchor="ctr" anchorCtr="0"/>
                </a:tc>
                <a:tc>
                  <a:txBody>
                    <a:bodyPr/>
                    <a:p>
                      <a:pPr algn="ctr" fontAlgn="t"/>
                      <a:r>
                        <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rPr>
                        <a:t>1.05 </a:t>
                      </a:r>
                      <a:endPar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endParaRPr>
                    </a:p>
                  </a:txBody>
                  <a:tcPr marL="9842" marR="9842" marT="9842" marB="0" anchor="ctr" anchorCtr="0"/>
                </a:tc>
                <a:tc>
                  <a:txBody>
                    <a:bodyPr/>
                    <a:p>
                      <a:pPr algn="ctr" fontAlgn="t"/>
                      <a:r>
                        <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rPr>
                        <a:t>1.10 </a:t>
                      </a:r>
                      <a:endPar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endParaRPr>
                    </a:p>
                  </a:txBody>
                  <a:tcPr marL="9842" marR="9842" marT="9842" marB="0" anchor="ctr" anchorCtr="0"/>
                </a:tc>
                <a:tc>
                  <a:txBody>
                    <a:bodyPr/>
                    <a:p>
                      <a:pPr algn="ctr" fontAlgn="t"/>
                      <a:r>
                        <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rPr>
                        <a:t>0.96 </a:t>
                      </a:r>
                      <a:endPar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endParaRPr>
                    </a:p>
                  </a:txBody>
                  <a:tcPr marL="9842" marR="9842" marT="9842" marB="0" anchor="ctr" anchorCtr="0"/>
                </a:tc>
                <a:tc>
                  <a:txBody>
                    <a:bodyPr/>
                    <a:p>
                      <a:pPr algn="ctr" fontAlgn="t"/>
                      <a:r>
                        <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rPr>
                        <a:t>0.99 </a:t>
                      </a:r>
                      <a:endPar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endParaRPr>
                    </a:p>
                  </a:txBody>
                  <a:tcPr marL="9842" marR="9842" marT="9842" marB="0" anchor="ctr" anchorCtr="0"/>
                </a:tc>
              </a:tr>
              <a:tr h="570230">
                <a:tc>
                  <a:txBody>
                    <a:bodyPr/>
                    <a:p>
                      <a:pPr algn="ctr" fontAlgn="ctr"/>
                      <a:r>
                        <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rPr>
                        <a:t>比率(A)/(B)(%)</a:t>
                      </a:r>
                      <a:endPar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endParaRPr>
                    </a:p>
                  </a:txBody>
                  <a:tcPr marL="9842" marR="9842" marT="9842" marB="0" anchor="ctr" anchorCtr="0"/>
                </a:tc>
                <a:tc gridSpan="2">
                  <a:txBody>
                    <a:bodyPr/>
                    <a:p>
                      <a:pPr algn="ctr" fontAlgn="t"/>
                      <a:r>
                        <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rPr>
                        <a:t>95.37 </a:t>
                      </a:r>
                      <a:endPar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endParaRPr>
                    </a:p>
                  </a:txBody>
                  <a:tcPr marL="9842" marR="9842" marT="9842" marB="0" anchor="ctr" anchorCtr="0"/>
                </a:tc>
                <a:tc hMerge="1">
                  <a:tcPr/>
                </a:tc>
                <a:tc gridSpan="2">
                  <a:txBody>
                    <a:bodyPr/>
                    <a:p>
                      <a:pPr algn="ctr" fontAlgn="t"/>
                      <a:r>
                        <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rPr>
                        <a:t>97.21 </a:t>
                      </a:r>
                      <a:endPar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endParaRPr>
                    </a:p>
                  </a:txBody>
                  <a:tcPr marL="9842" marR="9842" marT="9842" marB="0" anchor="ctr" anchorCtr="0"/>
                </a:tc>
                <a:tc hMerge="1">
                  <a:tcPr/>
                </a:tc>
              </a:tr>
              <a:tr h="570230">
                <a:tc>
                  <a:txBody>
                    <a:bodyPr/>
                    <a:p>
                      <a:pPr algn="ctr" fontAlgn="ctr"/>
                      <a:r>
                        <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rPr>
                        <a:t>90%置信区间</a:t>
                      </a:r>
                      <a:endPar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endParaRPr>
                    </a:p>
                  </a:txBody>
                  <a:tcPr marL="9842" marR="9842" marT="9842" marB="0" anchor="ctr" anchorCtr="0"/>
                </a:tc>
                <a:tc gridSpan="2">
                  <a:txBody>
                    <a:bodyPr/>
                    <a:p>
                      <a:pPr algn="ctr" fontAlgn="ctr"/>
                      <a:r>
                        <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rPr>
                        <a:t>(92.02,98.88)</a:t>
                      </a:r>
                      <a:endPar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endParaRPr>
                    </a:p>
                  </a:txBody>
                  <a:tcPr marL="9842" marR="9842" marT="9842" marB="0" anchor="ctr" anchorCtr="0"/>
                </a:tc>
                <a:tc hMerge="1">
                  <a:tcPr/>
                </a:tc>
                <a:tc gridSpan="2">
                  <a:txBody>
                    <a:bodyPr/>
                    <a:p>
                      <a:pPr algn="ctr" fontAlgn="ctr"/>
                      <a:r>
                        <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rPr>
                        <a:t>  (93.47,100.91)</a:t>
                      </a:r>
                      <a:endParaRPr lang="zh-CN" altLang="en-US" sz="1400" kern="0" dirty="0">
                        <a:latin typeface="Times New Roman" panose="02020603050405020304" pitchFamily="18" charset="0"/>
                        <a:ea typeface="微软雅黑" panose="020B0503020204020204" pitchFamily="34" charset="-122"/>
                        <a:cs typeface="Times New Roman" panose="02020603050405020304" pitchFamily="18" charset="0"/>
                      </a:endParaRPr>
                    </a:p>
                  </a:txBody>
                  <a:tcPr marL="9842" marR="9842" marT="9842" marB="0" anchor="ctr" anchorCtr="0"/>
                </a:tc>
                <a:tc hMerge="1">
                  <a:tcPr/>
                </a:tc>
              </a:tr>
            </a:tbl>
          </a:graphicData>
        </a:graphic>
      </p:graphicFrame>
      <p:grpSp>
        <p:nvGrpSpPr>
          <p:cNvPr id="12" name="组合 11"/>
          <p:cNvGrpSpPr/>
          <p:nvPr/>
        </p:nvGrpSpPr>
        <p:grpSpPr>
          <a:xfrm>
            <a:off x="-80645" y="1572895"/>
            <a:ext cx="966470" cy="3564890"/>
            <a:chOff x="-128" y="2068"/>
            <a:chExt cx="1522" cy="5614"/>
          </a:xfrm>
        </p:grpSpPr>
        <p:sp>
          <p:nvSpPr>
            <p:cNvPr id="41" name="PA-文本框 40"/>
            <p:cNvSpPr txBox="1"/>
            <p:nvPr>
              <p:custDataLst>
                <p:tags r:id="rId5"/>
              </p:custDataLst>
            </p:nvPr>
          </p:nvSpPr>
          <p:spPr>
            <a:xfrm>
              <a:off x="-60" y="4685"/>
              <a:ext cx="1453" cy="483"/>
            </a:xfrm>
            <a:prstGeom prst="rect">
              <a:avLst/>
            </a:prstGeom>
            <a:solidFill>
              <a:srgbClr val="0070C0"/>
            </a:solidFill>
          </p:spPr>
          <p:txBody>
            <a:bodyPr wrap="square" rtlCol="0">
              <a:spAutoFit/>
              <a:scene3d>
                <a:camera prst="orthographicFront"/>
                <a:lightRig rig="threePt" dir="t"/>
              </a:scene3d>
              <a:sp3d contourW="12700"/>
            </a:bodyPr>
            <a:p>
              <a:pPr algn="ctr" defTabSz="1219200">
                <a:defRPr/>
              </a:pPr>
              <a:r>
                <a:rPr lang="zh-CN" altLang="en-US" sz="1400" kern="0" dirty="0">
                  <a:solidFill>
                    <a:schemeClr val="bg1"/>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有效性</a:t>
              </a:r>
              <a:endParaRPr lang="zh-CN" altLang="en-US" sz="1400" kern="0" dirty="0">
                <a:solidFill>
                  <a:schemeClr val="bg1"/>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13" name="PA-文本框 39"/>
            <p:cNvSpPr txBox="1"/>
            <p:nvPr>
              <p:custDataLst>
                <p:tags r:id="rId6"/>
              </p:custDataLst>
            </p:nvPr>
          </p:nvSpPr>
          <p:spPr>
            <a:xfrm>
              <a:off x="-128" y="3377"/>
              <a:ext cx="1370" cy="483"/>
            </a:xfrm>
            <a:prstGeom prst="rect">
              <a:avLst/>
            </a:prstGeom>
            <a:noFill/>
            <a:extLst>
              <a:ext uri="{909E8E84-426E-40DD-AFC4-6F175D3DCCD1}">
                <a14:hiddenFill xmlns:a14="http://schemas.microsoft.com/office/drawing/2010/main">
                  <a:solidFill>
                    <a:srgbClr val="0070C0"/>
                  </a:solidFill>
                </a14:hiddenFill>
              </a:ext>
            </a:extLst>
          </p:spPr>
          <p:txBody>
            <a:bodyPr wrap="square" rtlCol="0">
              <a:spAutoFit/>
              <a:scene3d>
                <a:camera prst="orthographicFront"/>
                <a:lightRig rig="threePt" dir="t"/>
              </a:scene3d>
              <a:sp3d contourW="12700"/>
            </a:bodyPr>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安全性</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16" name="PA-文本框 38"/>
            <p:cNvSpPr txBox="1"/>
            <p:nvPr>
              <p:custDataLst>
                <p:tags r:id="rId7"/>
              </p:custDataLst>
            </p:nvPr>
          </p:nvSpPr>
          <p:spPr>
            <a:xfrm>
              <a:off x="-128" y="2068"/>
              <a:ext cx="1522" cy="484"/>
            </a:xfrm>
            <a:prstGeom prst="rect">
              <a:avLst/>
            </a:prstGeom>
            <a:noFill/>
            <a:extLst>
              <a:ext uri="{909E8E84-426E-40DD-AFC4-6F175D3DCCD1}">
                <a14:hiddenFill xmlns:a14="http://schemas.microsoft.com/office/drawing/2010/main">
                  <a:solidFill>
                    <a:schemeClr val="accent2"/>
                  </a:solidFill>
                </a14:hiddenFill>
              </a:ext>
            </a:extLst>
          </p:spPr>
          <p:txBody>
            <a:bodyPr wrap="square" rtlCol="0">
              <a:noAutofit/>
              <a:scene3d>
                <a:camera prst="orthographicFront"/>
                <a:lightRig rig="threePt" dir="t"/>
              </a:scene3d>
              <a:sp3d contourW="12700"/>
            </a:bodyPr>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基本信息</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17" name="PA-文本框 41"/>
            <p:cNvSpPr txBox="1"/>
            <p:nvPr>
              <p:custDataLst>
                <p:tags r:id="rId8"/>
              </p:custDataLst>
            </p:nvPr>
          </p:nvSpPr>
          <p:spPr>
            <a:xfrm>
              <a:off x="-128" y="5993"/>
              <a:ext cx="1522" cy="434"/>
            </a:xfrm>
            <a:prstGeom prst="rect">
              <a:avLst/>
            </a:prstGeom>
            <a:noFill/>
          </p:spPr>
          <p:txBody>
            <a:bodyPr wrap="square" rtlCol="0">
              <a:noAutofit/>
              <a:scene3d>
                <a:camera prst="orthographicFront"/>
                <a:lightRig rig="threePt" dir="t"/>
              </a:scene3d>
              <a:sp3d contourW="12700"/>
            </a:bodyPr>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创新性</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18" name="PA-文本框 39"/>
            <p:cNvSpPr txBox="1"/>
            <p:nvPr>
              <p:custDataLst>
                <p:tags r:id="rId9"/>
              </p:custDataLst>
            </p:nvPr>
          </p:nvSpPr>
          <p:spPr>
            <a:xfrm>
              <a:off x="-128" y="7252"/>
              <a:ext cx="1521" cy="430"/>
            </a:xfrm>
            <a:prstGeom prst="rect">
              <a:avLst/>
            </a:prstGeom>
            <a:noFill/>
          </p:spPr>
          <p:txBody>
            <a:bodyPr wrap="square" rtlCol="0">
              <a:noAutofit/>
              <a:scene3d>
                <a:camera prst="orthographicFront"/>
                <a:lightRig rig="threePt" dir="t"/>
              </a:scene3d>
              <a:sp3d contourW="12700"/>
            </a:bodyPr>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公平性</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A-任意多边形 47"/>
          <p:cNvSpPr/>
          <p:nvPr>
            <p:custDataLst>
              <p:tags r:id="rId4"/>
            </p:custDataLst>
          </p:nvPr>
        </p:nvSpPr>
        <p:spPr>
          <a:xfrm flipH="1">
            <a:off x="3058720" y="6781872"/>
            <a:ext cx="9133280" cy="76128"/>
          </a:xfrm>
          <a:custGeom>
            <a:avLst/>
            <a:gdLst>
              <a:gd name="connsiteX0" fmla="*/ 6792864 w 6849960"/>
              <a:gd name="connsiteY0" fmla="*/ 0 h 57096"/>
              <a:gd name="connsiteX1" fmla="*/ 0 w 6849960"/>
              <a:gd name="connsiteY1" fmla="*/ 0 h 57096"/>
              <a:gd name="connsiteX2" fmla="*/ 0 w 6849960"/>
              <a:gd name="connsiteY2" fmla="*/ 57096 h 57096"/>
              <a:gd name="connsiteX3" fmla="*/ 6849960 w 6849960"/>
              <a:gd name="connsiteY3" fmla="*/ 57096 h 57096"/>
            </a:gdLst>
            <a:ahLst/>
            <a:cxnLst>
              <a:cxn ang="0">
                <a:pos x="connsiteX0" y="connsiteY0"/>
              </a:cxn>
              <a:cxn ang="0">
                <a:pos x="connsiteX1" y="connsiteY1"/>
              </a:cxn>
              <a:cxn ang="0">
                <a:pos x="connsiteX2" y="connsiteY2"/>
              </a:cxn>
              <a:cxn ang="0">
                <a:pos x="connsiteX3" y="connsiteY3"/>
              </a:cxn>
            </a:cxnLst>
            <a:rect l="l" t="t" r="r" b="b"/>
            <a:pathLst>
              <a:path w="6849960" h="57096">
                <a:moveTo>
                  <a:pt x="6792864" y="0"/>
                </a:moveTo>
                <a:lnTo>
                  <a:pt x="0" y="0"/>
                </a:lnTo>
                <a:lnTo>
                  <a:pt x="0" y="57096"/>
                </a:lnTo>
                <a:lnTo>
                  <a:pt x="6849960" y="5709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20" name="文本框 19"/>
          <p:cNvSpPr txBox="1"/>
          <p:nvPr>
            <p:custDataLst>
              <p:tags r:id="rId5"/>
            </p:custDataLst>
          </p:nvPr>
        </p:nvSpPr>
        <p:spPr>
          <a:xfrm>
            <a:off x="621030" y="174625"/>
            <a:ext cx="11471910" cy="738505"/>
          </a:xfrm>
          <a:prstGeom prst="rect">
            <a:avLst/>
          </a:prstGeom>
          <a:noFill/>
        </p:spPr>
        <p:txBody>
          <a:bodyPr wrap="square" lIns="0" tIns="0" rIns="0" bIns="0" rtlCol="0">
            <a:spAutoFit/>
          </a:bodyPr>
          <a:lstStyle/>
          <a:p>
            <a:pPr indent="0" fontAlgn="auto">
              <a:lnSpc>
                <a:spcPct val="100000"/>
              </a:lnSpc>
              <a:spcAft>
                <a:spcPts val="600"/>
              </a:spcAft>
            </a:pPr>
            <a:r>
              <a:rPr lang="zh-CN" altLang="en-US" sz="2400" b="1" spc="160" dirty="0">
                <a:gradFill>
                  <a:gsLst>
                    <a:gs pos="0">
                      <a:srgbClr val="0060EA"/>
                    </a:gs>
                    <a:gs pos="100000">
                      <a:srgbClr val="00C0FA"/>
                    </a:gs>
                  </a:gsLst>
                  <a:lin ang="2700000" scaled="1"/>
                </a:gradFill>
                <a:latin typeface="黑体" panose="02010609060101010101" pitchFamily="49" charset="-122"/>
                <a:ea typeface="黑体" panose="02010609060101010101" pitchFamily="49" charset="-122"/>
                <a:cs typeface="思源黑体 CN" panose="020B0500000000000000" charset="-122"/>
                <a:sym typeface="+mn-ea"/>
              </a:rPr>
              <a:t>醋酸钙联合低钙透析液治疗，不良反应少，安全性高，治疗效果显著，该方法可在临床推广应用</a:t>
            </a:r>
            <a:endParaRPr lang="zh-CN" altLang="en-US" sz="2400" b="1" spc="160" dirty="0">
              <a:gradFill>
                <a:gsLst>
                  <a:gs pos="0">
                    <a:srgbClr val="0060EA"/>
                  </a:gs>
                  <a:gs pos="100000">
                    <a:srgbClr val="00C0FA"/>
                  </a:gs>
                </a:gsLst>
                <a:lin ang="2700000" scaled="1"/>
              </a:gradFill>
              <a:latin typeface="黑体" panose="02010609060101010101" pitchFamily="49" charset="-122"/>
              <a:ea typeface="黑体" panose="02010609060101010101" pitchFamily="49" charset="-122"/>
              <a:cs typeface="思源黑体 CN" panose="020B0500000000000000" charset="-122"/>
              <a:sym typeface="+mn-ea"/>
            </a:endParaRPr>
          </a:p>
        </p:txBody>
      </p:sp>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63952" y="6259734"/>
            <a:ext cx="323852" cy="452490"/>
          </a:xfrm>
          <a:prstGeom prst="rect">
            <a:avLst/>
          </a:prstGeom>
        </p:spPr>
      </p:pic>
      <p:graphicFrame>
        <p:nvGraphicFramePr>
          <p:cNvPr id="2" name="图表 1" descr="7b0a202020202263686172745265734964223a20223230343736383037220a7d0a"/>
          <p:cNvGraphicFramePr/>
          <p:nvPr/>
        </p:nvGraphicFramePr>
        <p:xfrm>
          <a:off x="1344930" y="2341880"/>
          <a:ext cx="3620135" cy="260032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4" name="图表 3" descr="7b0a202020202263686172745265734964223a20223230343736383037220a7d0a"/>
          <p:cNvGraphicFramePr/>
          <p:nvPr/>
        </p:nvGraphicFramePr>
        <p:xfrm>
          <a:off x="5100955" y="2341880"/>
          <a:ext cx="3192780" cy="26041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图表 4" descr="7b0a202020202263686172745265734964223a20223230343736383037220a7d0a"/>
          <p:cNvGraphicFramePr/>
          <p:nvPr/>
        </p:nvGraphicFramePr>
        <p:xfrm>
          <a:off x="8429625" y="2341880"/>
          <a:ext cx="3256280" cy="2582545"/>
        </p:xfrm>
        <a:graphic>
          <a:graphicData uri="http://schemas.openxmlformats.org/drawingml/2006/chart">
            <c:chart xmlns:c="http://schemas.openxmlformats.org/drawingml/2006/chart" xmlns:r="http://schemas.openxmlformats.org/officeDocument/2006/relationships" r:id="rId3"/>
          </a:graphicData>
        </a:graphic>
      </p:graphicFrame>
      <p:sp>
        <p:nvSpPr>
          <p:cNvPr id="6" name="文本框 5"/>
          <p:cNvSpPr txBox="1"/>
          <p:nvPr/>
        </p:nvSpPr>
        <p:spPr>
          <a:xfrm>
            <a:off x="1404986" y="6370693"/>
            <a:ext cx="5738448" cy="198755"/>
          </a:xfrm>
          <a:prstGeom prst="rect">
            <a:avLst/>
          </a:prstGeom>
          <a:noFill/>
        </p:spPr>
        <p:txBody>
          <a:bodyPr wrap="square" rtlCol="0">
            <a:spAutoFit/>
          </a:bodyPr>
          <a:lstStyle/>
          <a:p>
            <a:pPr algn="l">
              <a:spcAft>
                <a:spcPts val="0"/>
              </a:spcAft>
              <a:buClrTx/>
              <a:buSzTx/>
              <a:buNone/>
            </a:pPr>
            <a:r>
              <a:rPr lang="en-US" altLang="zh-CN" sz="700"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[1] 冯瑛华.醋酸钙联合低钙透析液治疗高磷血症的效果分析[J].系统医学,2020,5(03):141-143.</a:t>
            </a:r>
            <a:endParaRPr lang="en-US" altLang="zh-CN" sz="700"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文本框 9"/>
          <p:cNvSpPr txBox="1"/>
          <p:nvPr/>
        </p:nvSpPr>
        <p:spPr>
          <a:xfrm>
            <a:off x="6112510" y="4946015"/>
            <a:ext cx="1656080" cy="191770"/>
          </a:xfrm>
          <a:prstGeom prst="rect">
            <a:avLst/>
          </a:prstGeom>
        </p:spPr>
        <p:txBody>
          <a:bodyPr>
            <a:noAutofit/>
          </a:bodyPr>
          <a:p>
            <a:r>
              <a:rPr lang="zh-CN" altLang="en-US" sz="800" dirty="0">
                <a:latin typeface="微软雅黑" panose="020B0503020204020204" pitchFamily="34" charset="-122"/>
                <a:ea typeface="微软雅黑" panose="020B0503020204020204" pitchFamily="34" charset="-122"/>
                <a:cs typeface="微软雅黑" panose="020B0503020204020204" pitchFamily="34" charset="-122"/>
              </a:rPr>
              <a:t>注：</a:t>
            </a:r>
            <a:r>
              <a:rPr lang="en-US" altLang="zh-CN" sz="800" dirty="0">
                <a:latin typeface="微软雅黑" panose="020B0503020204020204" pitchFamily="34" charset="-122"/>
                <a:ea typeface="微软雅黑" panose="020B0503020204020204" pitchFamily="34" charset="-122"/>
                <a:cs typeface="微软雅黑" panose="020B0503020204020204" pitchFamily="34" charset="-122"/>
              </a:rPr>
              <a:t>t=4.279、5.514，P&lt;0.05</a:t>
            </a:r>
            <a:endParaRPr lang="en-US" altLang="zh-CN" sz="8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1" name="文本框 10"/>
          <p:cNvSpPr txBox="1"/>
          <p:nvPr/>
        </p:nvSpPr>
        <p:spPr>
          <a:xfrm>
            <a:off x="2131060" y="4973320"/>
            <a:ext cx="1856105" cy="187960"/>
          </a:xfrm>
          <a:prstGeom prst="rect">
            <a:avLst/>
          </a:prstGeom>
        </p:spPr>
        <p:txBody>
          <a:bodyPr>
            <a:noAutofit/>
          </a:bodyPr>
          <a:p>
            <a:pPr algn="l">
              <a:buClrTx/>
              <a:buSzTx/>
              <a:buFontTx/>
            </a:pPr>
            <a:r>
              <a:rPr lang="zh-CN" altLang="en-US" sz="800" dirty="0">
                <a:latin typeface="微软雅黑" panose="020B0503020204020204" pitchFamily="34" charset="-122"/>
                <a:ea typeface="微软雅黑" panose="020B0503020204020204" pitchFamily="34" charset="-122"/>
                <a:cs typeface="微软雅黑" panose="020B0503020204020204" pitchFamily="34" charset="-122"/>
              </a:rPr>
              <a:t>注：</a:t>
            </a:r>
            <a:r>
              <a:rPr lang="en-US" altLang="zh-CN" sz="800" dirty="0">
                <a:latin typeface="微软雅黑" panose="020B0503020204020204" pitchFamily="34" charset="-122"/>
                <a:ea typeface="微软雅黑" panose="020B0503020204020204" pitchFamily="34" charset="-122"/>
                <a:cs typeface="微软雅黑" panose="020B0503020204020204" pitchFamily="34" charset="-122"/>
              </a:rPr>
              <a:t>t=5.070、4.097，P&lt;0.05</a:t>
            </a:r>
            <a:endParaRPr lang="en-US" altLang="zh-CN" sz="8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文本框 11"/>
          <p:cNvSpPr txBox="1"/>
          <p:nvPr/>
        </p:nvSpPr>
        <p:spPr>
          <a:xfrm>
            <a:off x="9291320" y="4973320"/>
            <a:ext cx="1410970" cy="213995"/>
          </a:xfrm>
          <a:prstGeom prst="rect">
            <a:avLst/>
          </a:prstGeom>
        </p:spPr>
        <p:txBody>
          <a:bodyPr wrap="square">
            <a:spAutoFit/>
          </a:bodyPr>
          <a:p>
            <a:pPr algn="l">
              <a:buClrTx/>
              <a:buSzTx/>
              <a:buFontTx/>
            </a:pPr>
            <a:r>
              <a:rPr lang="zh-CN" altLang="en-US" sz="800" dirty="0">
                <a:latin typeface="微软雅黑" panose="020B0503020204020204" pitchFamily="34" charset="-122"/>
                <a:ea typeface="微软雅黑" panose="020B0503020204020204" pitchFamily="34" charset="-122"/>
                <a:cs typeface="微软雅黑" panose="020B0503020204020204" pitchFamily="34" charset="-122"/>
              </a:rPr>
              <a:t>注：</a:t>
            </a:r>
            <a:r>
              <a:rPr lang="en-US" altLang="zh-CN" sz="800" dirty="0">
                <a:latin typeface="微软雅黑" panose="020B0503020204020204" pitchFamily="34" charset="-122"/>
                <a:ea typeface="微软雅黑" panose="020B0503020204020204" pitchFamily="34" charset="-122"/>
                <a:cs typeface="微软雅黑" panose="020B0503020204020204" pitchFamily="34" charset="-122"/>
              </a:rPr>
              <a:t>χ2 =0.346，P＞0.05</a:t>
            </a:r>
            <a:endParaRPr lang="en-US" altLang="zh-CN" sz="8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3" name="文本框 12"/>
          <p:cNvSpPr txBox="1"/>
          <p:nvPr/>
        </p:nvSpPr>
        <p:spPr>
          <a:xfrm>
            <a:off x="1344930" y="1366520"/>
            <a:ext cx="3998595" cy="806450"/>
          </a:xfrm>
          <a:prstGeom prst="rect">
            <a:avLst/>
          </a:prstGeom>
          <a:noFill/>
          <a:ln>
            <a:solidFill>
              <a:schemeClr val="accent2">
                <a:lumMod val="75000"/>
              </a:schemeClr>
            </a:solidFill>
          </a:ln>
          <a:extLst>
            <a:ext uri="{909E8E84-426E-40DD-AFC4-6F175D3DCCD1}">
              <a14:hiddenFill xmlns:a14="http://schemas.microsoft.com/office/drawing/2010/main">
                <a:solidFill>
                  <a:srgbClr val="0070C0"/>
                </a:solidFill>
              </a14:hiddenFill>
            </a:ext>
          </a:extLst>
        </p:spPr>
        <p:txBody>
          <a:bodyPr>
            <a:noAutofit/>
          </a:bodyPr>
          <a:p>
            <a:pPr marL="285750" indent="-285750">
              <a:buFont typeface="Arial" panose="020B0604020202020204" pitchFamily="34" charset="0"/>
              <a:buChar char="•"/>
            </a:pPr>
            <a:r>
              <a:rPr lang="zh-CN" altLang="en-US" sz="1400" dirty="0">
                <a:solidFill>
                  <a:schemeClr val="bg1">
                    <a:lumMod val="25000"/>
                  </a:schemeClr>
                </a:solidFill>
                <a:latin typeface="Times New Roman" panose="02020603050405020304" pitchFamily="18" charset="0"/>
                <a:ea typeface="微软雅黑" panose="020B0503020204020204" pitchFamily="34" charset="-122"/>
                <a:cs typeface="Times New Roman" panose="02020603050405020304" pitchFamily="18" charset="0"/>
              </a:rPr>
              <a:t>n= 40 例</a:t>
            </a:r>
            <a:endParaRPr lang="zh-CN" altLang="en-US" sz="1400" dirty="0">
              <a:solidFill>
                <a:schemeClr val="bg1">
                  <a:lumMod val="2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sz="1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研究组：醋酸钙联合低钙透析液治疗</a:t>
            </a:r>
            <a:endParaRPr lang="zh-CN" altLang="en-US" sz="14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buFont typeface="Arial" panose="020B0604020202020204" pitchFamily="34" charset="0"/>
              <a:buChar char="•"/>
            </a:pPr>
            <a:r>
              <a:rPr lang="zh-CN" altLang="en-US" sz="1400" dirty="0">
                <a:solidFill>
                  <a:schemeClr val="bg1">
                    <a:lumMod val="2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参照组：醋酸钙联合常规透析液</a:t>
            </a:r>
            <a:r>
              <a:rPr lang="zh-CN" altLang="en-US" sz="14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mn-ea"/>
              </a:rPr>
              <a:t>治</a:t>
            </a:r>
            <a:r>
              <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疗</a:t>
            </a:r>
            <a:endPar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1" name="直角三角形 20"/>
          <p:cNvSpPr/>
          <p:nvPr/>
        </p:nvSpPr>
        <p:spPr>
          <a:xfrm rot="2460000" flipH="1" flipV="1">
            <a:off x="-295910" y="102235"/>
            <a:ext cx="535305" cy="597535"/>
          </a:xfrm>
          <a:prstGeom prst="rtTriangle">
            <a:avLst/>
          </a:prstGeom>
          <a:gradFill>
            <a:gsLst>
              <a:gs pos="0">
                <a:srgbClr val="0060EA"/>
              </a:gs>
              <a:gs pos="100000">
                <a:srgbClr val="00C0FA"/>
              </a:gs>
            </a:gsLst>
            <a:lin ang="2700000" scaled="1"/>
          </a:gradFill>
          <a:ln w="0" cap="flat" cmpd="sng" algn="ctr">
            <a:gradFill>
              <a:gsLst>
                <a:gs pos="0">
                  <a:srgbClr val="0060EA"/>
                </a:gs>
                <a:gs pos="100000">
                  <a:srgbClr val="00C0FA"/>
                </a:gs>
              </a:gsLst>
              <a:lin ang="2700000" scaled="0"/>
            </a:gra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9" name="组合 8"/>
          <p:cNvGrpSpPr/>
          <p:nvPr/>
        </p:nvGrpSpPr>
        <p:grpSpPr>
          <a:xfrm>
            <a:off x="-80645" y="1572895"/>
            <a:ext cx="966470" cy="3564890"/>
            <a:chOff x="-128" y="2068"/>
            <a:chExt cx="1522" cy="5614"/>
          </a:xfrm>
        </p:grpSpPr>
        <p:sp>
          <p:nvSpPr>
            <p:cNvPr id="41" name="PA-文本框 40"/>
            <p:cNvSpPr txBox="1"/>
            <p:nvPr>
              <p:custDataLst>
                <p:tags r:id="rId7"/>
              </p:custDataLst>
            </p:nvPr>
          </p:nvSpPr>
          <p:spPr>
            <a:xfrm>
              <a:off x="-60" y="4685"/>
              <a:ext cx="1453" cy="483"/>
            </a:xfrm>
            <a:prstGeom prst="rect">
              <a:avLst/>
            </a:prstGeom>
            <a:solidFill>
              <a:srgbClr val="0070C0"/>
            </a:solidFill>
          </p:spPr>
          <p:txBody>
            <a:bodyPr wrap="square" rtlCol="0">
              <a:spAutoFit/>
              <a:scene3d>
                <a:camera prst="orthographicFront"/>
                <a:lightRig rig="threePt" dir="t"/>
              </a:scene3d>
              <a:sp3d contourW="12700"/>
            </a:bodyPr>
            <a:lstStyle/>
            <a:p>
              <a:pPr algn="ctr" defTabSz="1219200">
                <a:defRPr/>
              </a:pPr>
              <a:r>
                <a:rPr lang="zh-CN" altLang="en-US" sz="1400" kern="0" dirty="0">
                  <a:solidFill>
                    <a:schemeClr val="bg1"/>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有效性</a:t>
              </a:r>
              <a:endParaRPr lang="zh-CN" altLang="en-US" sz="1400" kern="0" dirty="0">
                <a:solidFill>
                  <a:schemeClr val="bg1"/>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3" name="PA-文本框 39"/>
            <p:cNvSpPr txBox="1"/>
            <p:nvPr>
              <p:custDataLst>
                <p:tags r:id="rId8"/>
              </p:custDataLst>
            </p:nvPr>
          </p:nvSpPr>
          <p:spPr>
            <a:xfrm>
              <a:off x="-128" y="3377"/>
              <a:ext cx="1370" cy="483"/>
            </a:xfrm>
            <a:prstGeom prst="rect">
              <a:avLst/>
            </a:prstGeom>
            <a:noFill/>
            <a:extLst>
              <a:ext uri="{909E8E84-426E-40DD-AFC4-6F175D3DCCD1}">
                <a14:hiddenFill xmlns:a14="http://schemas.microsoft.com/office/drawing/2010/main">
                  <a:solidFill>
                    <a:srgbClr val="0070C0"/>
                  </a:solidFill>
                </a14:hiddenFill>
              </a:ext>
            </a:extLst>
          </p:spPr>
          <p:txBody>
            <a:bodyPr wrap="square" rtlCol="0">
              <a:spAutoFit/>
              <a:scene3d>
                <a:camera prst="orthographicFront"/>
                <a:lightRig rig="threePt" dir="t"/>
              </a:scene3d>
              <a:sp3d contourW="12700"/>
            </a:bodyPr>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安全性</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15" name="PA-文本框 38"/>
            <p:cNvSpPr txBox="1"/>
            <p:nvPr>
              <p:custDataLst>
                <p:tags r:id="rId9"/>
              </p:custDataLst>
            </p:nvPr>
          </p:nvSpPr>
          <p:spPr>
            <a:xfrm>
              <a:off x="-128" y="2068"/>
              <a:ext cx="1522" cy="484"/>
            </a:xfrm>
            <a:prstGeom prst="rect">
              <a:avLst/>
            </a:prstGeom>
            <a:noFill/>
            <a:extLst>
              <a:ext uri="{909E8E84-426E-40DD-AFC4-6F175D3DCCD1}">
                <a14:hiddenFill xmlns:a14="http://schemas.microsoft.com/office/drawing/2010/main">
                  <a:solidFill>
                    <a:schemeClr val="accent2"/>
                  </a:solidFill>
                </a14:hiddenFill>
              </a:ext>
            </a:extLst>
          </p:spPr>
          <p:txBody>
            <a:bodyPr wrap="square" rtlCol="0">
              <a:noAutofit/>
              <a:scene3d>
                <a:camera prst="orthographicFront"/>
                <a:lightRig rig="threePt" dir="t"/>
              </a:scene3d>
              <a:sp3d contourW="12700"/>
            </a:bodyPr>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基本信息</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27" name="PA-文本框 41"/>
            <p:cNvSpPr txBox="1"/>
            <p:nvPr>
              <p:custDataLst>
                <p:tags r:id="rId10"/>
              </p:custDataLst>
            </p:nvPr>
          </p:nvSpPr>
          <p:spPr>
            <a:xfrm>
              <a:off x="-128" y="5993"/>
              <a:ext cx="1522" cy="434"/>
            </a:xfrm>
            <a:prstGeom prst="rect">
              <a:avLst/>
            </a:prstGeom>
            <a:noFill/>
          </p:spPr>
          <p:txBody>
            <a:bodyPr wrap="square" rtlCol="0">
              <a:noAutofit/>
              <a:scene3d>
                <a:camera prst="orthographicFront"/>
                <a:lightRig rig="threePt" dir="t"/>
              </a:scene3d>
              <a:sp3d contourW="12700"/>
            </a:bodyPr>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创新性</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29" name="PA-文本框 39"/>
            <p:cNvSpPr txBox="1"/>
            <p:nvPr>
              <p:custDataLst>
                <p:tags r:id="rId11"/>
              </p:custDataLst>
            </p:nvPr>
          </p:nvSpPr>
          <p:spPr>
            <a:xfrm>
              <a:off x="-128" y="7252"/>
              <a:ext cx="1521" cy="430"/>
            </a:xfrm>
            <a:prstGeom prst="rect">
              <a:avLst/>
            </a:prstGeom>
            <a:noFill/>
          </p:spPr>
          <p:txBody>
            <a:bodyPr wrap="square" rtlCol="0">
              <a:noAutofit/>
              <a:scene3d>
                <a:camera prst="orthographicFront"/>
                <a:lightRig rig="threePt" dir="t"/>
              </a:scene3d>
              <a:sp3d contourW="12700"/>
            </a:bodyPr>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公平性</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A-任意多边形 47"/>
          <p:cNvSpPr/>
          <p:nvPr>
            <p:custDataLst>
              <p:tags r:id="rId1"/>
            </p:custDataLst>
          </p:nvPr>
        </p:nvSpPr>
        <p:spPr>
          <a:xfrm flipH="1">
            <a:off x="3058720" y="6781872"/>
            <a:ext cx="9133280" cy="76128"/>
          </a:xfrm>
          <a:custGeom>
            <a:avLst/>
            <a:gdLst>
              <a:gd name="connsiteX0" fmla="*/ 6792864 w 6849960"/>
              <a:gd name="connsiteY0" fmla="*/ 0 h 57096"/>
              <a:gd name="connsiteX1" fmla="*/ 0 w 6849960"/>
              <a:gd name="connsiteY1" fmla="*/ 0 h 57096"/>
              <a:gd name="connsiteX2" fmla="*/ 0 w 6849960"/>
              <a:gd name="connsiteY2" fmla="*/ 57096 h 57096"/>
              <a:gd name="connsiteX3" fmla="*/ 6849960 w 6849960"/>
              <a:gd name="connsiteY3" fmla="*/ 57096 h 57096"/>
            </a:gdLst>
            <a:ahLst/>
            <a:cxnLst>
              <a:cxn ang="0">
                <a:pos x="connsiteX0" y="connsiteY0"/>
              </a:cxn>
              <a:cxn ang="0">
                <a:pos x="connsiteX1" y="connsiteY1"/>
              </a:cxn>
              <a:cxn ang="0">
                <a:pos x="connsiteX2" y="connsiteY2"/>
              </a:cxn>
              <a:cxn ang="0">
                <a:pos x="connsiteX3" y="connsiteY3"/>
              </a:cxn>
            </a:cxnLst>
            <a:rect l="l" t="t" r="r" b="b"/>
            <a:pathLst>
              <a:path w="6849960" h="57096">
                <a:moveTo>
                  <a:pt x="6792864" y="0"/>
                </a:moveTo>
                <a:lnTo>
                  <a:pt x="0" y="0"/>
                </a:lnTo>
                <a:lnTo>
                  <a:pt x="0" y="57096"/>
                </a:lnTo>
                <a:lnTo>
                  <a:pt x="6849960" y="5709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20" name="文本框 19"/>
          <p:cNvSpPr txBox="1"/>
          <p:nvPr>
            <p:custDataLst>
              <p:tags r:id="rId2"/>
            </p:custDataLst>
          </p:nvPr>
        </p:nvSpPr>
        <p:spPr>
          <a:xfrm>
            <a:off x="566420" y="159385"/>
            <a:ext cx="11109960" cy="738505"/>
          </a:xfrm>
          <a:prstGeom prst="rect">
            <a:avLst/>
          </a:prstGeom>
          <a:noFill/>
        </p:spPr>
        <p:txBody>
          <a:bodyPr wrap="square" lIns="0" tIns="0" rIns="0" bIns="0" rtlCol="0">
            <a:spAutoFit/>
          </a:bodyPr>
          <a:lstStyle/>
          <a:p>
            <a:pPr indent="0" fontAlgn="auto">
              <a:lnSpc>
                <a:spcPct val="100000"/>
              </a:lnSpc>
              <a:spcAft>
                <a:spcPts val="600"/>
              </a:spcAft>
            </a:pPr>
            <a:r>
              <a:rPr lang="zh-CN" altLang="en-US" sz="2400" b="1" spc="160" dirty="0">
                <a:gradFill>
                  <a:gsLst>
                    <a:gs pos="0">
                      <a:srgbClr val="0060EA"/>
                    </a:gs>
                    <a:gs pos="100000">
                      <a:srgbClr val="00C0FA"/>
                    </a:gs>
                  </a:gsLst>
                  <a:lin ang="2700000" scaled="1"/>
                </a:gradFill>
                <a:latin typeface="黑体" panose="02010609060101010101" pitchFamily="49" charset="-122"/>
                <a:ea typeface="黑体" panose="02010609060101010101" pitchFamily="49" charset="-122"/>
                <a:cs typeface="思源黑体 CN" panose="020B0500000000000000" charset="-122"/>
                <a:sym typeface="思源黑体 CN Heavy" panose="020B0A00000000000000" charset="-122"/>
              </a:rPr>
              <a:t>多个指南共识推荐，醋酸钙可作为高磷血症患者的一线治疗药物——口服溶液效果更佳！</a:t>
            </a:r>
            <a:endParaRPr lang="zh-CN" altLang="en-US" sz="2400" b="1" spc="160" dirty="0">
              <a:gradFill>
                <a:gsLst>
                  <a:gs pos="0">
                    <a:srgbClr val="0060EA"/>
                  </a:gs>
                  <a:gs pos="100000">
                    <a:srgbClr val="00C0FA"/>
                  </a:gs>
                </a:gsLst>
                <a:lin ang="2700000" scaled="1"/>
              </a:gradFill>
              <a:latin typeface="黑体" panose="02010609060101010101" pitchFamily="49" charset="-122"/>
              <a:ea typeface="黑体" panose="02010609060101010101" pitchFamily="49" charset="-122"/>
              <a:cs typeface="思源黑体 CN" panose="020B0500000000000000" charset="-122"/>
              <a:sym typeface="思源黑体 CN Heavy" panose="020B0A00000000000000" charset="-122"/>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63952" y="6259734"/>
            <a:ext cx="323852" cy="452490"/>
          </a:xfrm>
          <a:prstGeom prst="rect">
            <a:avLst/>
          </a:prstGeom>
        </p:spPr>
      </p:pic>
      <p:graphicFrame>
        <p:nvGraphicFramePr>
          <p:cNvPr id="2" name="表格 1"/>
          <p:cNvGraphicFramePr/>
          <p:nvPr>
            <p:custDataLst>
              <p:tags r:id="rId4"/>
            </p:custDataLst>
          </p:nvPr>
        </p:nvGraphicFramePr>
        <p:xfrm>
          <a:off x="1134110" y="1188085"/>
          <a:ext cx="10953115" cy="4481830"/>
        </p:xfrm>
        <a:graphic>
          <a:graphicData uri="http://schemas.openxmlformats.org/drawingml/2006/table">
            <a:tbl>
              <a:tblPr firstRow="1" bandRow="1">
                <a:tableStyleId>{69012ECD-51FC-41F1-AA8D-1B2483CD663E}</a:tableStyleId>
              </a:tblPr>
              <a:tblGrid>
                <a:gridCol w="1000125"/>
                <a:gridCol w="3534410"/>
                <a:gridCol w="2045970"/>
                <a:gridCol w="4372610"/>
              </a:tblGrid>
              <a:tr h="47815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1400" b="1" dirty="0">
                          <a:solidFill>
                            <a:schemeClr val="bg1"/>
                          </a:solidFill>
                          <a:latin typeface="Times New Roman" panose="02020603050405020304" pitchFamily="18" charset="0"/>
                          <a:ea typeface="微软雅黑" panose="020B0503020204020204" pitchFamily="34" charset="-122"/>
                        </a:rPr>
                        <a:t>年份</a:t>
                      </a:r>
                      <a:endParaRPr lang="zh-CN" altLang="en-US" sz="1400" b="1" dirty="0">
                        <a:solidFill>
                          <a:schemeClr val="bg1"/>
                        </a:solidFill>
                        <a:latin typeface="Times New Roman" panose="02020603050405020304" pitchFamily="18" charset="0"/>
                        <a:ea typeface="微软雅黑" panose="020B0503020204020204" pitchFamily="34" charset="-122"/>
                      </a:endParaRPr>
                    </a:p>
                  </a:txBody>
                  <a:tcPr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1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指南</a:t>
                      </a:r>
                      <a:r>
                        <a:rPr lang="en-US" altLang="zh-CN" sz="1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zh-CN" altLang="en-US" sz="1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专家共识</a:t>
                      </a:r>
                      <a:endParaRPr lang="zh-CN" altLang="en-US" sz="14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1400" b="1" dirty="0">
                          <a:solidFill>
                            <a:schemeClr val="bg1"/>
                          </a:solidFill>
                          <a:latin typeface="Times New Roman" panose="02020603050405020304" pitchFamily="18" charset="0"/>
                          <a:ea typeface="微软雅黑" panose="020B0503020204020204" pitchFamily="34" charset="-122"/>
                        </a:rPr>
                        <a:t>发表单位</a:t>
                      </a:r>
                      <a:endParaRPr lang="zh-CN" altLang="en-US" sz="1400" b="1" dirty="0">
                        <a:solidFill>
                          <a:schemeClr val="bg1"/>
                        </a:solidFill>
                        <a:latin typeface="Times New Roman" panose="02020603050405020304" pitchFamily="18" charset="0"/>
                        <a:ea typeface="微软雅黑" panose="020B0503020204020204" pitchFamily="34" charset="-122"/>
                      </a:endParaRPr>
                    </a:p>
                  </a:txBody>
                  <a:tcPr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buNone/>
                      </a:pPr>
                      <a:r>
                        <a:rPr lang="zh-CN" altLang="en-US" sz="1400" b="1">
                          <a:solidFill>
                            <a:schemeClr val="bg1"/>
                          </a:solidFill>
                          <a:latin typeface="Times New Roman" panose="02020603050405020304" pitchFamily="18" charset="0"/>
                          <a:ea typeface="微软雅黑" panose="020B0503020204020204" pitchFamily="34" charset="-122"/>
                        </a:rPr>
                        <a:t>推荐内容</a:t>
                      </a:r>
                      <a:endParaRPr lang="zh-CN" altLang="en-US" sz="1400" b="1">
                        <a:solidFill>
                          <a:schemeClr val="bg1"/>
                        </a:solidFill>
                        <a:latin typeface="Times New Roman" panose="02020603050405020304" pitchFamily="18" charset="0"/>
                        <a:ea typeface="微软雅黑" panose="020B0503020204020204" pitchFamily="34" charset="-122"/>
                      </a:endParaRPr>
                    </a:p>
                  </a:txBody>
                  <a:tcPr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r h="64579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fontAlgn="auto">
                        <a:buNone/>
                      </a:pPr>
                      <a:r>
                        <a:rPr lang="en-US" altLang="zh-CN" sz="1200">
                          <a:latin typeface="Times New Roman" panose="02020603050405020304" pitchFamily="18" charset="0"/>
                          <a:ea typeface="微软雅黑" panose="020B0503020204020204" pitchFamily="34" charset="-122"/>
                          <a:cs typeface="Times New Roman" panose="02020603050405020304" pitchFamily="18" charset="0"/>
                        </a:rPr>
                        <a:t>2021</a:t>
                      </a:r>
                      <a:r>
                        <a:rPr lang="zh-CN" altLang="en-US" sz="1200">
                          <a:latin typeface="Times New Roman" panose="02020603050405020304" pitchFamily="18" charset="0"/>
                          <a:ea typeface="微软雅黑" panose="020B0503020204020204" pitchFamily="34" charset="-122"/>
                          <a:cs typeface="Times New Roman" panose="02020603050405020304" pitchFamily="18" charset="0"/>
                        </a:rPr>
                        <a:t>年</a:t>
                      </a:r>
                      <a:endParaRPr lang="zh-CN" altLang="en-US" sz="1200">
                        <a:latin typeface="Times New Roman" panose="02020603050405020304" pitchFamily="18" charset="0"/>
                        <a:ea typeface="微软雅黑" panose="020B0503020204020204" pitchFamily="34" charset="-122"/>
                        <a:cs typeface="Times New Roman" panose="02020603050405020304" pitchFamily="18" charset="0"/>
                      </a:endParaRPr>
                    </a:p>
                  </a:txBody>
                  <a:tcPr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fontAlgn="auto">
                        <a:lnSpc>
                          <a:spcPct val="80000"/>
                        </a:lnSpc>
                        <a:buClrTx/>
                        <a:buSzTx/>
                        <a:buFontTx/>
                        <a:buNone/>
                      </a:pP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sym typeface="+mn-ea"/>
                        </a:rPr>
                        <a:t>Chronic kidney disease: assessment and management</a:t>
                      </a:r>
                      <a:endParaRPr lang="zh-CN" altLang="en-US" sz="1200" dirty="0">
                        <a:latin typeface="Times New Roman" panose="02020603050405020304" pitchFamily="18" charset="0"/>
                        <a:ea typeface="微软雅黑" panose="020B0503020204020204" pitchFamily="34" charset="-122"/>
                        <a:cs typeface="Times New Roman" panose="02020603050405020304" pitchFamily="18" charset="0"/>
                        <a:sym typeface="+mn-ea"/>
                      </a:endParaRPr>
                    </a:p>
                    <a:p>
                      <a:pPr indent="0" algn="ctr" fontAlgn="auto">
                        <a:lnSpc>
                          <a:spcPct val="80000"/>
                        </a:lnSpc>
                        <a:buClrTx/>
                        <a:buSzTx/>
                        <a:buFontTx/>
                        <a:buNone/>
                      </a:pPr>
                      <a:endParaRPr lang="zh-CN" altLang="en-US" sz="1200" dirty="0">
                        <a:latin typeface="Times New Roman" panose="02020603050405020304" pitchFamily="18" charset="0"/>
                        <a:ea typeface="微软雅黑" panose="020B0503020204020204" pitchFamily="34" charset="-122"/>
                        <a:cs typeface="Times New Roman" panose="02020603050405020304" pitchFamily="18" charset="0"/>
                        <a:sym typeface="+mn-ea"/>
                      </a:endParaRPr>
                    </a:p>
                    <a:p>
                      <a:pPr indent="0" algn="ctr" fontAlgn="auto">
                        <a:lnSpc>
                          <a:spcPct val="80000"/>
                        </a:lnSpc>
                        <a:buClrTx/>
                        <a:buSzTx/>
                        <a:buFontTx/>
                        <a:buNone/>
                      </a:pP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sym typeface="+mn-ea"/>
                        </a:rPr>
                        <a:t>慢性肾脏病的评估和管理指南</a:t>
                      </a:r>
                      <a:endParaRPr lang="zh-CN" altLang="en-US" sz="1200">
                        <a:latin typeface="Times New Roman" panose="02020603050405020304" pitchFamily="18" charset="0"/>
                        <a:ea typeface="微软雅黑" panose="020B0503020204020204" pitchFamily="34" charset="-122"/>
                        <a:cs typeface="Times New Roman" panose="02020603050405020304" pitchFamily="18" charset="0"/>
                      </a:endParaRPr>
                    </a:p>
                  </a:txBody>
                  <a:tcPr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fontAlgn="auto">
                        <a:buClrTx/>
                        <a:buSzTx/>
                        <a:buFontTx/>
                        <a:buNone/>
                      </a:pP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sym typeface="+mn-ea"/>
                        </a:rPr>
                        <a:t>英国国家卫生与临床优化研究所 </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sym typeface="+mn-ea"/>
                        </a:rPr>
                        <a:t>(NICE)</a:t>
                      </a:r>
                      <a:endParaRPr lang="zh-CN" altLang="en-US" sz="1200">
                        <a:latin typeface="Times New Roman" panose="02020603050405020304" pitchFamily="18" charset="0"/>
                        <a:ea typeface="微软雅黑" panose="020B0503020204020204" pitchFamily="34" charset="-122"/>
                        <a:cs typeface="Times New Roman" panose="02020603050405020304" pitchFamily="18" charset="0"/>
                      </a:endParaRPr>
                    </a:p>
                  </a:txBody>
                  <a:tcPr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l" fontAlgn="auto">
                        <a:lnSpc>
                          <a:spcPct val="100000"/>
                        </a:lnSpc>
                        <a:spcBef>
                          <a:spcPts val="1000"/>
                        </a:spcBef>
                        <a:buClrTx/>
                        <a:buSzTx/>
                        <a:buFontTx/>
                        <a:buNone/>
                      </a:pPr>
                      <a:r>
                        <a:rPr lang="zh-CN" altLang="en-US" sz="1200" dirty="0">
                          <a:latin typeface="Times New Roman" panose="02020603050405020304" pitchFamily="18" charset="0"/>
                          <a:ea typeface="微软雅黑" panose="020B0503020204020204" pitchFamily="34" charset="-122"/>
                          <a:sym typeface="+mn-ea"/>
                        </a:rPr>
                        <a:t>高磷血症</a:t>
                      </a:r>
                      <a:r>
                        <a:rPr lang="zh-CN" altLang="en-US" sz="1200" b="1" dirty="0">
                          <a:solidFill>
                            <a:srgbClr val="FF0000"/>
                          </a:solidFill>
                          <a:latin typeface="Times New Roman" panose="02020603050405020304" pitchFamily="18" charset="0"/>
                          <a:ea typeface="微软雅黑" panose="020B0503020204020204" pitchFamily="34" charset="-122"/>
                          <a:sym typeface="+mn-ea"/>
                        </a:rPr>
                        <a:t>初始磷结合剂可选择醋酸钙</a:t>
                      </a:r>
                      <a:r>
                        <a:rPr lang="zh-CN" altLang="en-US" sz="1200" dirty="0">
                          <a:solidFill>
                            <a:srgbClr val="FF0000"/>
                          </a:solidFill>
                          <a:latin typeface="Times New Roman" panose="02020603050405020304" pitchFamily="18" charset="0"/>
                          <a:ea typeface="微软雅黑" panose="020B0503020204020204" pitchFamily="34" charset="-122"/>
                          <a:sym typeface="+mn-ea"/>
                        </a:rPr>
                        <a:t>，</a:t>
                      </a:r>
                      <a:r>
                        <a:rPr lang="zh-CN" altLang="en-US" sz="1200" dirty="0">
                          <a:latin typeface="Times New Roman" panose="02020603050405020304" pitchFamily="18" charset="0"/>
                          <a:ea typeface="微软雅黑" panose="020B0503020204020204" pitchFamily="34" charset="-122"/>
                          <a:sym typeface="+mn-ea"/>
                        </a:rPr>
                        <a:t>并指出</a:t>
                      </a:r>
                      <a:r>
                        <a:rPr lang="zh-CN" altLang="en-US" sz="1200" b="1" dirty="0">
                          <a:solidFill>
                            <a:srgbClr val="FF0000"/>
                          </a:solidFill>
                          <a:latin typeface="Times New Roman" panose="02020603050405020304" pitchFamily="18" charset="0"/>
                          <a:ea typeface="微软雅黑" panose="020B0503020204020204" pitchFamily="34" charset="-122"/>
                          <a:sym typeface="+mn-ea"/>
                        </a:rPr>
                        <a:t>最具成本效益的治疗策略是从醋酸钙开始</a:t>
                      </a:r>
                      <a:r>
                        <a:rPr lang="zh-CN" altLang="en-US" sz="1200" dirty="0">
                          <a:solidFill>
                            <a:srgbClr val="FF0000"/>
                          </a:solidFill>
                          <a:latin typeface="Times New Roman" panose="02020603050405020304" pitchFamily="18" charset="0"/>
                          <a:ea typeface="微软雅黑" panose="020B0503020204020204" pitchFamily="34" charset="-122"/>
                          <a:sym typeface="+mn-ea"/>
                        </a:rPr>
                        <a:t>，</a:t>
                      </a:r>
                      <a:r>
                        <a:rPr lang="zh-CN" altLang="en-US" sz="1200" dirty="0">
                          <a:latin typeface="Times New Roman" panose="02020603050405020304" pitchFamily="18" charset="0"/>
                          <a:ea typeface="微软雅黑" panose="020B0503020204020204" pitchFamily="34" charset="-122"/>
                          <a:sym typeface="+mn-ea"/>
                        </a:rPr>
                        <a:t>因为</a:t>
                      </a:r>
                      <a:r>
                        <a:rPr lang="zh-CN" altLang="en-US" sz="1200" b="1" dirty="0">
                          <a:solidFill>
                            <a:srgbClr val="FF0000"/>
                          </a:solidFill>
                          <a:latin typeface="Times New Roman" panose="02020603050405020304" pitchFamily="18" charset="0"/>
                          <a:ea typeface="微软雅黑" panose="020B0503020204020204" pitchFamily="34" charset="-122"/>
                          <a:sym typeface="+mn-ea"/>
                        </a:rPr>
                        <a:t>醋酸钙作为一线治疗</a:t>
                      </a:r>
                      <a:r>
                        <a:rPr lang="zh-CN" altLang="en-US" sz="1200" dirty="0">
                          <a:latin typeface="Times New Roman" panose="02020603050405020304" pitchFamily="18" charset="0"/>
                          <a:ea typeface="微软雅黑" panose="020B0503020204020204" pitchFamily="34" charset="-122"/>
                          <a:sym typeface="+mn-ea"/>
                        </a:rPr>
                        <a:t>提供了利益、危害和成本的最佳平衡。</a:t>
                      </a:r>
                      <a:endParaRPr lang="zh-CN" altLang="en-US" sz="1200" b="1" dirty="0">
                        <a:solidFill>
                          <a:schemeClr val="accent1">
                            <a:lumMod val="75000"/>
                          </a:schemeClr>
                        </a:solidFill>
                        <a:latin typeface="Times New Roman" panose="02020603050405020304" pitchFamily="18" charset="0"/>
                        <a:ea typeface="微软雅黑" panose="020B0503020204020204" pitchFamily="34" charset="-122"/>
                        <a:cs typeface="微软雅黑" panose="020B0503020204020204" pitchFamily="34" charset="-122"/>
                        <a:sym typeface="+mn-ea"/>
                      </a:endParaRPr>
                    </a:p>
                  </a:txBody>
                  <a:tcPr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r h="64325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fontAlgn="auto">
                        <a:buNone/>
                      </a:pPr>
                      <a:r>
                        <a:rPr lang="en-US" altLang="zh-CN" sz="1200">
                          <a:latin typeface="Times New Roman" panose="02020603050405020304" pitchFamily="18" charset="0"/>
                          <a:ea typeface="微软雅黑" panose="020B0503020204020204" pitchFamily="34" charset="-122"/>
                          <a:cs typeface="Times New Roman" panose="02020603050405020304" pitchFamily="18" charset="0"/>
                        </a:rPr>
                        <a:t>2013</a:t>
                      </a:r>
                      <a:r>
                        <a:rPr lang="zh-CN" altLang="en-US" sz="1200">
                          <a:latin typeface="Times New Roman" panose="02020603050405020304" pitchFamily="18" charset="0"/>
                          <a:ea typeface="微软雅黑" panose="020B0503020204020204" pitchFamily="34" charset="-122"/>
                          <a:cs typeface="Times New Roman" panose="02020603050405020304" pitchFamily="18" charset="0"/>
                        </a:rPr>
                        <a:t>年</a:t>
                      </a:r>
                      <a:endParaRPr lang="zh-CN" altLang="en-US" sz="1200">
                        <a:latin typeface="Times New Roman" panose="02020603050405020304" pitchFamily="18" charset="0"/>
                        <a:ea typeface="微软雅黑" panose="020B0503020204020204" pitchFamily="34" charset="-122"/>
                        <a:cs typeface="Times New Roman" panose="02020603050405020304" pitchFamily="18" charset="0"/>
                      </a:endParaRPr>
                    </a:p>
                  </a:txBody>
                  <a:tcPr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fontAlgn="auto">
                        <a:lnSpc>
                          <a:spcPct val="80000"/>
                        </a:lnSpc>
                        <a:spcBef>
                          <a:spcPts val="1000"/>
                        </a:spcBef>
                        <a:buClrTx/>
                        <a:buSzTx/>
                        <a:buFontTx/>
                      </a:pP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《Hyperphosphataemia in chronic kidney disease (CG157)》</a:t>
                      </a:r>
                      <a:r>
                        <a:rPr lang="en-US" altLang="zh-CN" sz="1200">
                          <a:latin typeface="Times New Roman" panose="02020603050405020304" pitchFamily="18" charset="0"/>
                          <a:ea typeface="微软雅黑" panose="020B0503020204020204" pitchFamily="34" charset="-122"/>
                          <a:cs typeface="Times New Roman" panose="02020603050405020304" pitchFamily="18" charset="0"/>
                        </a:rPr>
                        <a:t>慢性肾病 (CKD) 高磷酸盐血症管理临床指南</a:t>
                      </a:r>
                      <a:endParaRPr lang="en-US" altLang="zh-CN" sz="1200">
                        <a:latin typeface="Times New Roman" panose="02020603050405020304" pitchFamily="18" charset="0"/>
                        <a:ea typeface="微软雅黑" panose="020B0503020204020204" pitchFamily="34" charset="-122"/>
                        <a:cs typeface="Times New Roman" panose="02020603050405020304" pitchFamily="18" charset="0"/>
                      </a:endParaRPr>
                    </a:p>
                  </a:txBody>
                  <a:tcPr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fontAlgn="auto">
                        <a:buNone/>
                      </a:pPr>
                      <a:r>
                        <a:rPr lang="zh-CN" altLang="en-US" sz="1200">
                          <a:latin typeface="Times New Roman" panose="02020603050405020304" pitchFamily="18" charset="0"/>
                          <a:ea typeface="微软雅黑" panose="020B0503020204020204" pitchFamily="34" charset="-122"/>
                          <a:cs typeface="Times New Roman" panose="02020603050405020304" pitchFamily="18" charset="0"/>
                        </a:rPr>
                        <a:t>英国国家卫生与临床优化研究所 </a:t>
                      </a:r>
                      <a:r>
                        <a:rPr lang="en-US" altLang="zh-CN" sz="1200" dirty="0">
                          <a:latin typeface="Times New Roman" panose="02020603050405020304" pitchFamily="18" charset="0"/>
                          <a:ea typeface="微软雅黑" panose="020B0503020204020204" pitchFamily="34" charset="-122"/>
                          <a:cs typeface="Times New Roman" panose="02020603050405020304" pitchFamily="18" charset="0"/>
                          <a:sym typeface="+mn-ea"/>
                        </a:rPr>
                        <a:t>(NICE)</a:t>
                      </a:r>
                      <a:endParaRPr lang="zh-CN" altLang="en-US" sz="1200">
                        <a:latin typeface="Times New Roman" panose="02020603050405020304" pitchFamily="18" charset="0"/>
                        <a:ea typeface="微软雅黑" panose="020B0503020204020204" pitchFamily="34" charset="-122"/>
                        <a:cs typeface="Times New Roman" panose="02020603050405020304" pitchFamily="18" charset="0"/>
                      </a:endParaRPr>
                    </a:p>
                  </a:txBody>
                  <a:tcPr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fontAlgn="auto">
                        <a:lnSpc>
                          <a:spcPct val="100000"/>
                        </a:lnSpc>
                        <a:spcBef>
                          <a:spcPts val="1000"/>
                        </a:spcBef>
                        <a:buClrTx/>
                        <a:buSzTx/>
                        <a:buFontTx/>
                      </a:pPr>
                      <a:r>
                        <a:rPr lang="en-US" altLang="zh-CN" sz="1200">
                          <a:latin typeface="Times New Roman" panose="02020603050405020304" pitchFamily="18" charset="0"/>
                          <a:ea typeface="微软雅黑" panose="020B0503020204020204" pitchFamily="34" charset="-122"/>
                        </a:rPr>
                        <a:t>对于成年人，除了饮食管理外，还应提供</a:t>
                      </a:r>
                      <a:r>
                        <a:rPr lang="zh-CN" altLang="en-US" sz="1200" b="1" dirty="0">
                          <a:solidFill>
                            <a:srgbClr val="FF0000"/>
                          </a:solidFill>
                          <a:latin typeface="Times New Roman" panose="02020603050405020304" pitchFamily="18" charset="0"/>
                          <a:ea typeface="微软雅黑" panose="020B0503020204020204" pitchFamily="34" charset="-122"/>
                        </a:rPr>
                        <a:t>醋酸钙作为一线磷结合剂，以控制血清磷酸盐。</a:t>
                      </a:r>
                      <a:endParaRPr lang="zh-CN" altLang="en-US" sz="1200" b="1" dirty="0">
                        <a:solidFill>
                          <a:srgbClr val="FF0000"/>
                        </a:solidFill>
                        <a:latin typeface="Times New Roman" panose="02020603050405020304" pitchFamily="18" charset="0"/>
                        <a:ea typeface="微软雅黑" panose="020B0503020204020204" pitchFamily="34" charset="-122"/>
                        <a:cs typeface="微软雅黑" panose="020B0503020204020204" pitchFamily="34" charset="-122"/>
                      </a:endParaRPr>
                    </a:p>
                  </a:txBody>
                  <a:tcPr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r h="71882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fontAlgn="auto">
                        <a:buNone/>
                      </a:pPr>
                      <a:r>
                        <a:rPr lang="en-US" altLang="zh-CN" sz="1200">
                          <a:latin typeface="Times New Roman" panose="02020603050405020304" pitchFamily="18" charset="0"/>
                          <a:ea typeface="微软雅黑" panose="020B0503020204020204" pitchFamily="34" charset="-122"/>
                          <a:cs typeface="Times New Roman" panose="02020603050405020304" pitchFamily="18" charset="0"/>
                        </a:rPr>
                        <a:t>2019</a:t>
                      </a:r>
                      <a:r>
                        <a:rPr lang="zh-CN" altLang="en-US" sz="1200">
                          <a:latin typeface="Times New Roman" panose="02020603050405020304" pitchFamily="18" charset="0"/>
                          <a:ea typeface="微软雅黑" panose="020B0503020204020204" pitchFamily="34" charset="-122"/>
                          <a:cs typeface="Times New Roman" panose="02020603050405020304" pitchFamily="18" charset="0"/>
                        </a:rPr>
                        <a:t>年</a:t>
                      </a:r>
                      <a:endParaRPr lang="zh-CN" altLang="en-US" sz="1200">
                        <a:latin typeface="Times New Roman" panose="02020603050405020304" pitchFamily="18" charset="0"/>
                        <a:ea typeface="微软雅黑" panose="020B0503020204020204" pitchFamily="34" charset="-122"/>
                        <a:cs typeface="Times New Roman" panose="02020603050405020304" pitchFamily="18" charset="0"/>
                      </a:endParaRPr>
                    </a:p>
                  </a:txBody>
                  <a:tcPr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fontAlgn="auto">
                        <a:buClrTx/>
                        <a:buSzTx/>
                        <a:buFontTx/>
                        <a:buNone/>
                      </a:pPr>
                      <a:r>
                        <a:rPr lang="zh-CN" altLang="en-US" sz="1200">
                          <a:latin typeface="Times New Roman" panose="02020603050405020304" pitchFamily="18" charset="0"/>
                          <a:ea typeface="微软雅黑" panose="020B0503020204020204" pitchFamily="34" charset="-122"/>
                        </a:rPr>
                        <a:t>《</a:t>
                      </a:r>
                      <a:r>
                        <a:rPr lang="en-US" altLang="zh-CN" sz="1200">
                          <a:latin typeface="Times New Roman" panose="02020603050405020304" pitchFamily="18" charset="0"/>
                          <a:ea typeface="微软雅黑" panose="020B0503020204020204" pitchFamily="34" charset="-122"/>
                        </a:rPr>
                        <a:t>肾移植围手术期处理操作规范</a:t>
                      </a:r>
                      <a:r>
                        <a:rPr lang="zh-CN" altLang="en-US" sz="1200">
                          <a:latin typeface="Times New Roman" panose="02020603050405020304" pitchFamily="18" charset="0"/>
                          <a:ea typeface="微软雅黑" panose="020B0503020204020204" pitchFamily="34" charset="-122"/>
                        </a:rPr>
                        <a:t>》</a:t>
                      </a:r>
                      <a:endParaRPr lang="zh-CN" altLang="en-US" sz="1200">
                        <a:latin typeface="Times New Roman" panose="02020603050405020304" pitchFamily="18" charset="0"/>
                        <a:ea typeface="微软雅黑" panose="020B0503020204020204" pitchFamily="34" charset="-122"/>
                      </a:endParaRPr>
                    </a:p>
                  </a:txBody>
                  <a:tcPr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fontAlgn="auto">
                        <a:buClrTx/>
                        <a:buSzTx/>
                        <a:buFontTx/>
                        <a:buNone/>
                      </a:pPr>
                      <a:r>
                        <a:rPr lang="en-US" altLang="zh-CN" sz="1200">
                          <a:latin typeface="Times New Roman" panose="02020603050405020304" pitchFamily="18" charset="0"/>
                          <a:ea typeface="微软雅黑" panose="020B0503020204020204" pitchFamily="34" charset="-122"/>
                        </a:rPr>
                        <a:t>中华医学会器官移植学分会</a:t>
                      </a:r>
                      <a:endParaRPr lang="en-US" altLang="zh-CN" sz="1200">
                        <a:latin typeface="Times New Roman" panose="02020603050405020304" pitchFamily="18" charset="0"/>
                        <a:ea typeface="微软雅黑" panose="020B0503020204020204" pitchFamily="34" charset="-122"/>
                      </a:endParaRPr>
                    </a:p>
                  </a:txBody>
                  <a:tcPr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l" fontAlgn="auto">
                        <a:buClrTx/>
                        <a:buSzTx/>
                        <a:buFontTx/>
                        <a:buNone/>
                      </a:pPr>
                      <a:r>
                        <a:rPr lang="en-US" altLang="zh-CN" sz="1200">
                          <a:latin typeface="Times New Roman" panose="02020603050405020304" pitchFamily="18" charset="0"/>
                          <a:ea typeface="微软雅黑" panose="020B0503020204020204" pitchFamily="34" charset="-122"/>
                          <a:cs typeface="Times New Roman" panose="02020603050405020304" pitchFamily="18" charset="0"/>
                        </a:rPr>
                        <a:t>低钙高磷血症:轻度低钙血症一般无需特殊处理， 如发生手足抽搐，可给予补钙治疗。高磷受者应限制磷的摄入，并给予氢氧化铝凝胶、</a:t>
                      </a:r>
                      <a:r>
                        <a:rPr lang="zh-CN" altLang="en-US" sz="1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醋酸钙等药物口服，促进磷排出肠道</a:t>
                      </a:r>
                      <a:r>
                        <a:rPr lang="en-US" altLang="zh-CN" sz="12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a:t>
                      </a:r>
                      <a:endParaRPr lang="en-US" altLang="zh-CN" sz="120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r h="82740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fontAlgn="auto">
                        <a:buNone/>
                      </a:pPr>
                      <a:r>
                        <a:rPr lang="en-US" altLang="zh-CN" sz="1200">
                          <a:latin typeface="Times New Roman" panose="02020603050405020304" pitchFamily="18" charset="0"/>
                          <a:ea typeface="微软雅黑" panose="020B0503020204020204" pitchFamily="34" charset="-122"/>
                          <a:cs typeface="Times New Roman" panose="02020603050405020304" pitchFamily="18" charset="0"/>
                        </a:rPr>
                        <a:t>2018</a:t>
                      </a:r>
                      <a:r>
                        <a:rPr lang="zh-CN" altLang="en-US" sz="1200">
                          <a:latin typeface="Times New Roman" panose="02020603050405020304" pitchFamily="18" charset="0"/>
                          <a:ea typeface="微软雅黑" panose="020B0503020204020204" pitchFamily="34" charset="-122"/>
                          <a:cs typeface="Times New Roman" panose="02020603050405020304" pitchFamily="18" charset="0"/>
                        </a:rPr>
                        <a:t>年</a:t>
                      </a:r>
                      <a:endParaRPr lang="zh-CN" altLang="en-US" sz="1200">
                        <a:latin typeface="Times New Roman" panose="02020603050405020304" pitchFamily="18" charset="0"/>
                        <a:ea typeface="微软雅黑" panose="020B0503020204020204" pitchFamily="34" charset="-122"/>
                        <a:cs typeface="Times New Roman" panose="02020603050405020304" pitchFamily="18" charset="0"/>
                      </a:endParaRPr>
                    </a:p>
                  </a:txBody>
                  <a:tcPr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fontAlgn="auto">
                        <a:buClrTx/>
                        <a:buSzTx/>
                        <a:buFontTx/>
                        <a:buNone/>
                      </a:pPr>
                      <a:r>
                        <a:rPr lang="zh-CN" altLang="en-US" sz="1200">
                          <a:latin typeface="Times New Roman" panose="02020603050405020304" pitchFamily="18" charset="0"/>
                          <a:ea typeface="微软雅黑" panose="020B0503020204020204" pitchFamily="34" charset="-122"/>
                        </a:rPr>
                        <a:t>《</a:t>
                      </a:r>
                      <a:r>
                        <a:rPr lang="en-US" altLang="zh-CN" sz="1200">
                          <a:latin typeface="Times New Roman" panose="02020603050405020304" pitchFamily="18" charset="0"/>
                          <a:ea typeface="微软雅黑" panose="020B0503020204020204" pitchFamily="34" charset="-122"/>
                        </a:rPr>
                        <a:t>老年慢性肾脏病诊治的中国专家共识</a:t>
                      </a:r>
                      <a:r>
                        <a:rPr lang="zh-CN" altLang="en-US" sz="1200">
                          <a:latin typeface="Times New Roman" panose="02020603050405020304" pitchFamily="18" charset="0"/>
                          <a:ea typeface="微软雅黑" panose="020B0503020204020204" pitchFamily="34" charset="-122"/>
                        </a:rPr>
                        <a:t>》</a:t>
                      </a:r>
                      <a:endParaRPr lang="zh-CN" altLang="en-US" sz="1200">
                        <a:latin typeface="Times New Roman" panose="02020603050405020304" pitchFamily="18" charset="0"/>
                        <a:ea typeface="微软雅黑" panose="020B0503020204020204" pitchFamily="34" charset="-122"/>
                      </a:endParaRPr>
                    </a:p>
                  </a:txBody>
                  <a:tcPr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fontAlgn="auto">
                        <a:buClrTx/>
                        <a:buSzTx/>
                        <a:buFontTx/>
                        <a:buNone/>
                      </a:pPr>
                      <a:r>
                        <a:rPr lang="zh-CN" altLang="en-US" sz="1200">
                          <a:latin typeface="Times New Roman" panose="02020603050405020304" pitchFamily="18" charset="0"/>
                          <a:ea typeface="微软雅黑" panose="020B0503020204020204" pitchFamily="34" charset="-122"/>
                        </a:rPr>
                        <a:t>中华医学会老年医学分会</a:t>
                      </a:r>
                      <a:endParaRPr lang="zh-CN" altLang="en-US" sz="1200">
                        <a:latin typeface="Times New Roman" panose="02020603050405020304" pitchFamily="18" charset="0"/>
                        <a:ea typeface="微软雅黑" panose="020B0503020204020204" pitchFamily="34" charset="-122"/>
                      </a:endParaRPr>
                    </a:p>
                  </a:txBody>
                  <a:tcPr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l" fontAlgn="auto">
                        <a:buClrTx/>
                        <a:buSzTx/>
                        <a:buFontTx/>
                        <a:buNone/>
                      </a:pPr>
                      <a:r>
                        <a:rPr lang="en-US" altLang="zh-CN" sz="1200">
                          <a:latin typeface="Times New Roman" panose="02020603050405020304" pitchFamily="18" charset="0"/>
                          <a:ea typeface="微软雅黑" panose="020B0503020204020204" pitchFamily="34" charset="-122"/>
                          <a:cs typeface="Times New Roman" panose="02020603050405020304" pitchFamily="18" charset="0"/>
                        </a:rPr>
                        <a:t> 建议定期对老年CKD3~5期患者血清钙、磷及甲状旁腺激素(iPTH)共同评估,尤其要重视高磷血症的防治,限制饮食中磷的摄入目前临床上使用的磷结合剂,如碳酸钙、</a:t>
                      </a:r>
                      <a:r>
                        <a:rPr lang="zh-CN" altLang="en-US" sz="1200" b="1"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醋酸钙、</a:t>
                      </a:r>
                      <a:r>
                        <a:rPr lang="en-US" altLang="zh-CN" sz="1200">
                          <a:latin typeface="Times New Roman" panose="02020603050405020304" pitchFamily="18" charset="0"/>
                          <a:ea typeface="微软雅黑" panose="020B0503020204020204" pitchFamily="34" charset="-122"/>
                          <a:cs typeface="Times New Roman" panose="02020603050405020304" pitchFamily="18" charset="0"/>
                        </a:rPr>
                        <a:t>碳酸司维拉姆及碳酸镧等在</a:t>
                      </a:r>
                      <a:r>
                        <a:rPr lang="en-US" altLang="zh-CN" sz="12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老年CKD患者中均可使用。</a:t>
                      </a:r>
                      <a:endParaRPr lang="en-US" altLang="zh-CN" sz="12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r h="47434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fontAlgn="auto">
                        <a:buNone/>
                      </a:pPr>
                      <a:r>
                        <a:rPr lang="en-US" altLang="zh-CN" sz="1200">
                          <a:latin typeface="Times New Roman" panose="02020603050405020304" pitchFamily="18" charset="0"/>
                          <a:ea typeface="微软雅黑" panose="020B0503020204020204" pitchFamily="34" charset="-122"/>
                          <a:cs typeface="Times New Roman" panose="02020603050405020304" pitchFamily="18" charset="0"/>
                        </a:rPr>
                        <a:t>2024</a:t>
                      </a:r>
                      <a:r>
                        <a:rPr lang="zh-CN" altLang="en-US" sz="1200">
                          <a:latin typeface="Times New Roman" panose="02020603050405020304" pitchFamily="18" charset="0"/>
                          <a:ea typeface="微软雅黑" panose="020B0503020204020204" pitchFamily="34" charset="-122"/>
                          <a:cs typeface="Times New Roman" panose="02020603050405020304" pitchFamily="18" charset="0"/>
                        </a:rPr>
                        <a:t>年</a:t>
                      </a:r>
                      <a:endParaRPr lang="zh-CN" altLang="en-US" sz="1200">
                        <a:latin typeface="Times New Roman" panose="02020603050405020304" pitchFamily="18" charset="0"/>
                        <a:ea typeface="微软雅黑" panose="020B0503020204020204" pitchFamily="34" charset="-122"/>
                        <a:cs typeface="Times New Roman" panose="02020603050405020304" pitchFamily="18" charset="0"/>
                      </a:endParaRPr>
                    </a:p>
                  </a:txBody>
                  <a:tcPr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fontAlgn="auto">
                        <a:buClrTx/>
                        <a:buSzTx/>
                        <a:buFontTx/>
                        <a:buNone/>
                      </a:pPr>
                      <a:r>
                        <a:rPr lang="zh-CN" altLang="en-US" sz="1200">
                          <a:latin typeface="Times New Roman" panose="02020603050405020304" pitchFamily="18" charset="0"/>
                          <a:ea typeface="微软雅黑" panose="020B0503020204020204" pitchFamily="34" charset="-122"/>
                        </a:rPr>
                        <a:t>《</a:t>
                      </a:r>
                      <a:r>
                        <a:rPr lang="en-US" altLang="zh-CN" sz="1200">
                          <a:latin typeface="Times New Roman" panose="02020603050405020304" pitchFamily="18" charset="0"/>
                          <a:ea typeface="微软雅黑" panose="020B0503020204020204" pitchFamily="34" charset="-122"/>
                        </a:rPr>
                        <a:t>骨质疏松性骨折中西医协同诊疗专家共识</a:t>
                      </a:r>
                      <a:r>
                        <a:rPr lang="zh-CN" altLang="en-US" sz="1200">
                          <a:latin typeface="Times New Roman" panose="02020603050405020304" pitchFamily="18" charset="0"/>
                          <a:ea typeface="微软雅黑" panose="020B0503020204020204" pitchFamily="34" charset="-122"/>
                        </a:rPr>
                        <a:t>》</a:t>
                      </a:r>
                      <a:endParaRPr lang="zh-CN" altLang="en-US" sz="1200">
                        <a:latin typeface="Times New Roman" panose="02020603050405020304" pitchFamily="18" charset="0"/>
                        <a:ea typeface="微软雅黑" panose="020B0503020204020204" pitchFamily="34" charset="-122"/>
                      </a:endParaRPr>
                    </a:p>
                  </a:txBody>
                  <a:tcPr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fontAlgn="auto">
                        <a:buClrTx/>
                        <a:buSzTx/>
                        <a:buFontTx/>
                        <a:buNone/>
                      </a:pPr>
                      <a:r>
                        <a:rPr lang="zh-CN" altLang="en-US" sz="1200">
                          <a:latin typeface="Times New Roman" panose="02020603050405020304" pitchFamily="18" charset="0"/>
                          <a:ea typeface="微软雅黑" panose="020B0503020204020204" pitchFamily="34" charset="-122"/>
                        </a:rPr>
                        <a:t>中华医学会骨科学分会</a:t>
                      </a:r>
                      <a:endParaRPr lang="zh-CN" altLang="en-US" sz="1200">
                        <a:latin typeface="Times New Roman" panose="02020603050405020304" pitchFamily="18" charset="0"/>
                        <a:ea typeface="微软雅黑" panose="020B0503020204020204" pitchFamily="34" charset="-122"/>
                      </a:endParaRPr>
                    </a:p>
                  </a:txBody>
                  <a:tcPr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l" fontAlgn="auto">
                        <a:lnSpc>
                          <a:spcPct val="100000"/>
                        </a:lnSpc>
                        <a:spcBef>
                          <a:spcPts val="1000"/>
                        </a:spcBef>
                        <a:buClrTx/>
                        <a:buSzTx/>
                        <a:buFontTx/>
                      </a:pPr>
                      <a:r>
                        <a:rPr lang="en-US" altLang="zh-CN" sz="1200">
                          <a:latin typeface="Times New Roman" panose="02020603050405020304" pitchFamily="18" charset="0"/>
                          <a:ea typeface="微软雅黑" panose="020B0503020204020204" pitchFamily="34" charset="-122"/>
                        </a:rPr>
                        <a:t>围术期抗骨质疏松治疗推荐意见：醋酸钙为有机钙，溶解性好，能够结合磷元素，对于</a:t>
                      </a:r>
                      <a:r>
                        <a:rPr lang="zh-CN" altLang="en-US" sz="1200" b="1" dirty="0">
                          <a:solidFill>
                            <a:srgbClr val="FF0000"/>
                          </a:solidFill>
                          <a:latin typeface="Times New Roman" panose="02020603050405020304" pitchFamily="18" charset="0"/>
                          <a:ea typeface="微软雅黑" panose="020B0503020204020204" pitchFamily="34" charset="-122"/>
                        </a:rPr>
                        <a:t>血磷含量较高患者首选醋酸钙制剂。</a:t>
                      </a:r>
                      <a:endParaRPr lang="zh-CN" altLang="en-US" sz="1200" b="1" dirty="0">
                        <a:solidFill>
                          <a:srgbClr val="FF0000"/>
                        </a:solidFill>
                        <a:latin typeface="Times New Roman" panose="02020603050405020304" pitchFamily="18" charset="0"/>
                        <a:ea typeface="微软雅黑" panose="020B0503020204020204" pitchFamily="34" charset="-122"/>
                        <a:cs typeface="微软雅黑" panose="020B0503020204020204" pitchFamily="34" charset="-122"/>
                      </a:endParaRPr>
                    </a:p>
                  </a:txBody>
                  <a:tcPr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r h="694055">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fontAlgn="auto">
                        <a:buNone/>
                      </a:pPr>
                      <a:r>
                        <a:rPr lang="en-US" altLang="zh-CN" sz="1200">
                          <a:latin typeface="Times New Roman" panose="02020603050405020304" pitchFamily="18" charset="0"/>
                          <a:ea typeface="微软雅黑" panose="020B0503020204020204" pitchFamily="34" charset="-122"/>
                          <a:cs typeface="Times New Roman" panose="02020603050405020304" pitchFamily="18" charset="0"/>
                        </a:rPr>
                        <a:t>2009</a:t>
                      </a:r>
                      <a:r>
                        <a:rPr lang="zh-CN" altLang="en-US" sz="1200">
                          <a:latin typeface="Times New Roman" panose="02020603050405020304" pitchFamily="18" charset="0"/>
                          <a:ea typeface="微软雅黑" panose="020B0503020204020204" pitchFamily="34" charset="-122"/>
                          <a:cs typeface="Times New Roman" panose="02020603050405020304" pitchFamily="18" charset="0"/>
                        </a:rPr>
                        <a:t>年</a:t>
                      </a:r>
                      <a:endParaRPr lang="zh-CN" altLang="en-US" sz="1200">
                        <a:latin typeface="Times New Roman" panose="02020603050405020304" pitchFamily="18" charset="0"/>
                        <a:ea typeface="微软雅黑" panose="020B0503020204020204" pitchFamily="34" charset="-122"/>
                        <a:cs typeface="Times New Roman" panose="02020603050405020304" pitchFamily="18" charset="0"/>
                      </a:endParaRPr>
                    </a:p>
                  </a:txBody>
                  <a:tcPr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fontAlgn="auto">
                        <a:lnSpc>
                          <a:spcPct val="100000"/>
                        </a:lnSpc>
                        <a:spcBef>
                          <a:spcPts val="1000"/>
                        </a:spcBef>
                        <a:buClrTx/>
                        <a:buSzTx/>
                        <a:buFontTx/>
                      </a:pP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dirty="0" err="1">
                          <a:latin typeface="Times New Roman" panose="02020603050405020304" pitchFamily="18" charset="0"/>
                          <a:ea typeface="微软雅黑" panose="020B0503020204020204" pitchFamily="34" charset="-122"/>
                          <a:cs typeface="Times New Roman" panose="02020603050405020304" pitchFamily="18" charset="0"/>
                        </a:rPr>
                        <a:t>临床诊疗指南·肾脏病学分册</a:t>
                      </a:r>
                      <a:r>
                        <a:rPr lang="zh-CN" altLang="en-US" sz="12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200" dirty="0">
                        <a:latin typeface="Times New Roman" panose="02020603050405020304" pitchFamily="18" charset="0"/>
                        <a:ea typeface="微软雅黑" panose="020B0503020204020204" pitchFamily="34" charset="-122"/>
                        <a:cs typeface="Times New Roman" panose="02020603050405020304" pitchFamily="18" charset="0"/>
                      </a:endParaRPr>
                    </a:p>
                  </a:txBody>
                  <a:tcPr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ctr" fontAlgn="auto">
                        <a:spcBef>
                          <a:spcPts val="1000"/>
                        </a:spcBef>
                        <a:buClrTx/>
                        <a:buSzTx/>
                        <a:buFontTx/>
                        <a:buNone/>
                      </a:pPr>
                      <a:r>
                        <a:rPr lang="en-US" altLang="zh-CN" sz="1200">
                          <a:latin typeface="Times New Roman" panose="02020603050405020304" pitchFamily="18" charset="0"/>
                          <a:ea typeface="微软雅黑" panose="020B0503020204020204" pitchFamily="34" charset="-122"/>
                        </a:rPr>
                        <a:t>中华医学会</a:t>
                      </a:r>
                      <a:endParaRPr lang="en-US" altLang="zh-CN" sz="1200">
                        <a:latin typeface="Times New Roman" panose="02020603050405020304" pitchFamily="18" charset="0"/>
                        <a:ea typeface="微软雅黑" panose="020B0503020204020204" pitchFamily="34" charset="-122"/>
                      </a:endParaRPr>
                    </a:p>
                  </a:txBody>
                  <a:tcPr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indent="0" algn="l" fontAlgn="auto">
                        <a:buClrTx/>
                        <a:buSzTx/>
                        <a:buFontTx/>
                        <a:buNone/>
                      </a:pPr>
                      <a:r>
                        <a:rPr lang="en-US" altLang="zh-CN" sz="1200" dirty="0" err="1">
                          <a:latin typeface="Times New Roman" panose="02020603050405020304" pitchFamily="18" charset="0"/>
                          <a:ea typeface="微软雅黑" panose="020B0503020204020204" pitchFamily="34" charset="-122"/>
                        </a:rPr>
                        <a:t>骨代谢异常、高磷血症、继发性甲旁亢均应用磷结合剂</a:t>
                      </a:r>
                      <a:r>
                        <a:rPr lang="zh-CN" altLang="en-US" sz="1200" b="1" dirty="0">
                          <a:solidFill>
                            <a:srgbClr val="FF0000"/>
                          </a:solidFill>
                          <a:latin typeface="Times New Roman" panose="02020603050405020304" pitchFamily="18" charset="0"/>
                          <a:ea typeface="微软雅黑" panose="020B0503020204020204" pitchFamily="34" charset="-122"/>
                        </a:rPr>
                        <a:t>（醋酸钙），</a:t>
                      </a:r>
                      <a:r>
                        <a:rPr lang="en-US" altLang="zh-CN" sz="1200" b="1" dirty="0" err="1">
                          <a:solidFill>
                            <a:srgbClr val="FF0000"/>
                          </a:solidFill>
                          <a:latin typeface="Times New Roman" panose="02020603050405020304" pitchFamily="18" charset="0"/>
                          <a:ea typeface="微软雅黑" panose="020B0503020204020204" pitchFamily="34" charset="-122"/>
                        </a:rPr>
                        <a:t>可减少磷在肠道的吸收。</a:t>
                      </a:r>
                      <a:r>
                        <a:rPr lang="en-US" altLang="zh-CN" sz="1200" dirty="0" err="1">
                          <a:latin typeface="Times New Roman" panose="02020603050405020304" pitchFamily="18" charset="0"/>
                          <a:ea typeface="微软雅黑" panose="020B0503020204020204" pitchFamily="34" charset="-122"/>
                        </a:rPr>
                        <a:t>并于餐中服用，以最大程度发挥降血磷的作用</a:t>
                      </a:r>
                      <a:r>
                        <a:rPr lang="en-US" altLang="zh-CN" sz="1200" dirty="0">
                          <a:latin typeface="Times New Roman" panose="02020603050405020304" pitchFamily="18" charset="0"/>
                          <a:ea typeface="微软雅黑" panose="020B0503020204020204" pitchFamily="34" charset="-122"/>
                        </a:rPr>
                        <a:t>。</a:t>
                      </a:r>
                      <a:endParaRPr lang="en-US" altLang="zh-CN" sz="1200" dirty="0">
                        <a:latin typeface="Times New Roman" panose="02020603050405020304" pitchFamily="18" charset="0"/>
                        <a:ea typeface="微软雅黑" panose="020B0503020204020204" pitchFamily="34" charset="-122"/>
                      </a:endParaRPr>
                    </a:p>
                  </a:txBody>
                  <a:tcPr anchor="ctr">
                    <a:lnL w="12700">
                      <a:solidFill>
                        <a:schemeClr val="bg1">
                          <a:lumMod val="50000"/>
                        </a:schemeClr>
                      </a:solidFill>
                      <a:prstDash val="solid"/>
                    </a:lnL>
                    <a:lnR w="12700">
                      <a:solidFill>
                        <a:schemeClr val="bg1">
                          <a:lumMod val="50000"/>
                        </a:schemeClr>
                      </a:solidFill>
                      <a:prstDash val="solid"/>
                    </a:lnR>
                    <a:lnT w="12700">
                      <a:solidFill>
                        <a:schemeClr val="bg1">
                          <a:lumMod val="50000"/>
                        </a:schemeClr>
                      </a:solidFill>
                      <a:prstDash val="solid"/>
                    </a:lnT>
                    <a:lnB w="12700">
                      <a:solidFill>
                        <a:schemeClr val="bg1">
                          <a:lumMod val="50000"/>
                        </a:schemeClr>
                      </a:solidFill>
                      <a:prstDash val="solid"/>
                    </a:lnB>
                  </a:tcPr>
                </a:tc>
              </a:tr>
            </a:tbl>
          </a:graphicData>
        </a:graphic>
      </p:graphicFrame>
      <p:sp>
        <p:nvSpPr>
          <p:cNvPr id="21" name="直角三角形 20"/>
          <p:cNvSpPr/>
          <p:nvPr/>
        </p:nvSpPr>
        <p:spPr>
          <a:xfrm rot="2460000" flipH="1" flipV="1">
            <a:off x="-295910" y="102235"/>
            <a:ext cx="535305" cy="597535"/>
          </a:xfrm>
          <a:prstGeom prst="rtTriangle">
            <a:avLst/>
          </a:prstGeom>
          <a:gradFill>
            <a:gsLst>
              <a:gs pos="0">
                <a:srgbClr val="0060EA"/>
              </a:gs>
              <a:gs pos="100000">
                <a:srgbClr val="00C0FA"/>
              </a:gs>
            </a:gsLst>
            <a:lin ang="2700000" scaled="1"/>
          </a:gradFill>
          <a:ln w="0" cap="flat" cmpd="sng" algn="ctr">
            <a:gradFill>
              <a:gsLst>
                <a:gs pos="0">
                  <a:srgbClr val="0060EA"/>
                </a:gs>
                <a:gs pos="100000">
                  <a:srgbClr val="00C0FA"/>
                </a:gs>
              </a:gsLst>
              <a:lin ang="2700000" scaled="0"/>
            </a:gra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5" name="组合 4"/>
          <p:cNvGrpSpPr/>
          <p:nvPr/>
        </p:nvGrpSpPr>
        <p:grpSpPr>
          <a:xfrm>
            <a:off x="-80645" y="1572895"/>
            <a:ext cx="966470" cy="3564890"/>
            <a:chOff x="-128" y="2068"/>
            <a:chExt cx="1522" cy="5614"/>
          </a:xfrm>
        </p:grpSpPr>
        <p:sp>
          <p:nvSpPr>
            <p:cNvPr id="6" name="PA-文本框 40"/>
            <p:cNvSpPr txBox="1"/>
            <p:nvPr>
              <p:custDataLst>
                <p:tags r:id="rId5"/>
              </p:custDataLst>
            </p:nvPr>
          </p:nvSpPr>
          <p:spPr>
            <a:xfrm>
              <a:off x="-60" y="4685"/>
              <a:ext cx="1453" cy="483"/>
            </a:xfrm>
            <a:prstGeom prst="rect">
              <a:avLst/>
            </a:prstGeom>
            <a:solidFill>
              <a:srgbClr val="0070C0"/>
            </a:solidFill>
          </p:spPr>
          <p:txBody>
            <a:bodyPr wrap="square" rtlCol="0">
              <a:spAutoFit/>
              <a:scene3d>
                <a:camera prst="orthographicFront"/>
                <a:lightRig rig="threePt" dir="t"/>
              </a:scene3d>
              <a:sp3d contourW="12700"/>
            </a:bodyPr>
            <a:p>
              <a:pPr algn="ctr" defTabSz="1219200">
                <a:defRPr/>
              </a:pPr>
              <a:r>
                <a:rPr lang="zh-CN" altLang="en-US" sz="1400" kern="0" dirty="0">
                  <a:solidFill>
                    <a:schemeClr val="bg1"/>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有效性</a:t>
              </a:r>
              <a:endParaRPr lang="zh-CN" altLang="en-US" sz="1400" kern="0" dirty="0">
                <a:solidFill>
                  <a:schemeClr val="bg1"/>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7" name="PA-文本框 39"/>
            <p:cNvSpPr txBox="1"/>
            <p:nvPr>
              <p:custDataLst>
                <p:tags r:id="rId6"/>
              </p:custDataLst>
            </p:nvPr>
          </p:nvSpPr>
          <p:spPr>
            <a:xfrm>
              <a:off x="-128" y="3377"/>
              <a:ext cx="1370" cy="483"/>
            </a:xfrm>
            <a:prstGeom prst="rect">
              <a:avLst/>
            </a:prstGeom>
            <a:noFill/>
            <a:extLst>
              <a:ext uri="{909E8E84-426E-40DD-AFC4-6F175D3DCCD1}">
                <a14:hiddenFill xmlns:a14="http://schemas.microsoft.com/office/drawing/2010/main">
                  <a:solidFill>
                    <a:srgbClr val="0070C0"/>
                  </a:solidFill>
                </a14:hiddenFill>
              </a:ext>
            </a:extLst>
          </p:spPr>
          <p:txBody>
            <a:bodyPr wrap="square" rtlCol="0">
              <a:spAutoFit/>
              <a:scene3d>
                <a:camera prst="orthographicFront"/>
                <a:lightRig rig="threePt" dir="t"/>
              </a:scene3d>
              <a:sp3d contourW="12700"/>
            </a:bodyPr>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安全性</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8" name="PA-文本框 38"/>
            <p:cNvSpPr txBox="1"/>
            <p:nvPr>
              <p:custDataLst>
                <p:tags r:id="rId7"/>
              </p:custDataLst>
            </p:nvPr>
          </p:nvSpPr>
          <p:spPr>
            <a:xfrm>
              <a:off x="-128" y="2068"/>
              <a:ext cx="1522" cy="484"/>
            </a:xfrm>
            <a:prstGeom prst="rect">
              <a:avLst/>
            </a:prstGeom>
            <a:noFill/>
            <a:extLst>
              <a:ext uri="{909E8E84-426E-40DD-AFC4-6F175D3DCCD1}">
                <a14:hiddenFill xmlns:a14="http://schemas.microsoft.com/office/drawing/2010/main">
                  <a:solidFill>
                    <a:schemeClr val="accent2"/>
                  </a:solidFill>
                </a14:hiddenFill>
              </a:ext>
            </a:extLst>
          </p:spPr>
          <p:txBody>
            <a:bodyPr wrap="square" rtlCol="0">
              <a:noAutofit/>
              <a:scene3d>
                <a:camera prst="orthographicFront"/>
                <a:lightRig rig="threePt" dir="t"/>
              </a:scene3d>
              <a:sp3d contourW="12700"/>
            </a:bodyPr>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基本信息</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10" name="PA-文本框 41"/>
            <p:cNvSpPr txBox="1"/>
            <p:nvPr>
              <p:custDataLst>
                <p:tags r:id="rId8"/>
              </p:custDataLst>
            </p:nvPr>
          </p:nvSpPr>
          <p:spPr>
            <a:xfrm>
              <a:off x="-128" y="5993"/>
              <a:ext cx="1522" cy="434"/>
            </a:xfrm>
            <a:prstGeom prst="rect">
              <a:avLst/>
            </a:prstGeom>
            <a:noFill/>
          </p:spPr>
          <p:txBody>
            <a:bodyPr wrap="square" rtlCol="0">
              <a:noAutofit/>
              <a:scene3d>
                <a:camera prst="orthographicFront"/>
                <a:lightRig rig="threePt" dir="t"/>
              </a:scene3d>
              <a:sp3d contourW="12700"/>
            </a:bodyPr>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创新性</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11" name="PA-文本框 39"/>
            <p:cNvSpPr txBox="1"/>
            <p:nvPr>
              <p:custDataLst>
                <p:tags r:id="rId9"/>
              </p:custDataLst>
            </p:nvPr>
          </p:nvSpPr>
          <p:spPr>
            <a:xfrm>
              <a:off x="-128" y="7252"/>
              <a:ext cx="1521" cy="430"/>
            </a:xfrm>
            <a:prstGeom prst="rect">
              <a:avLst/>
            </a:prstGeom>
            <a:noFill/>
          </p:spPr>
          <p:txBody>
            <a:bodyPr wrap="square" rtlCol="0">
              <a:noAutofit/>
              <a:scene3d>
                <a:camera prst="orthographicFront"/>
                <a:lightRig rig="threePt" dir="t"/>
              </a:scene3d>
              <a:sp3d contourW="12700"/>
            </a:bodyPr>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公平性</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A-任意多边形 47"/>
          <p:cNvSpPr/>
          <p:nvPr>
            <p:custDataLst>
              <p:tags r:id="rId1"/>
            </p:custDataLst>
          </p:nvPr>
        </p:nvSpPr>
        <p:spPr>
          <a:xfrm flipH="1">
            <a:off x="3058720" y="6781872"/>
            <a:ext cx="9133280" cy="76128"/>
          </a:xfrm>
          <a:custGeom>
            <a:avLst/>
            <a:gdLst>
              <a:gd name="connsiteX0" fmla="*/ 6792864 w 6849960"/>
              <a:gd name="connsiteY0" fmla="*/ 0 h 57096"/>
              <a:gd name="connsiteX1" fmla="*/ 0 w 6849960"/>
              <a:gd name="connsiteY1" fmla="*/ 0 h 57096"/>
              <a:gd name="connsiteX2" fmla="*/ 0 w 6849960"/>
              <a:gd name="connsiteY2" fmla="*/ 57096 h 57096"/>
              <a:gd name="connsiteX3" fmla="*/ 6849960 w 6849960"/>
              <a:gd name="connsiteY3" fmla="*/ 57096 h 57096"/>
            </a:gdLst>
            <a:ahLst/>
            <a:cxnLst>
              <a:cxn ang="0">
                <a:pos x="connsiteX0" y="connsiteY0"/>
              </a:cxn>
              <a:cxn ang="0">
                <a:pos x="connsiteX1" y="connsiteY1"/>
              </a:cxn>
              <a:cxn ang="0">
                <a:pos x="connsiteX2" y="connsiteY2"/>
              </a:cxn>
              <a:cxn ang="0">
                <a:pos x="connsiteX3" y="connsiteY3"/>
              </a:cxn>
            </a:cxnLst>
            <a:rect l="l" t="t" r="r" b="b"/>
            <a:pathLst>
              <a:path w="6849960" h="57096">
                <a:moveTo>
                  <a:pt x="6792864" y="0"/>
                </a:moveTo>
                <a:lnTo>
                  <a:pt x="0" y="0"/>
                </a:lnTo>
                <a:lnTo>
                  <a:pt x="0" y="57096"/>
                </a:lnTo>
                <a:lnTo>
                  <a:pt x="6849960" y="5709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20" name="文本框 19"/>
          <p:cNvSpPr txBox="1"/>
          <p:nvPr>
            <p:custDataLst>
              <p:tags r:id="rId2"/>
            </p:custDataLst>
          </p:nvPr>
        </p:nvSpPr>
        <p:spPr>
          <a:xfrm>
            <a:off x="621030" y="103505"/>
            <a:ext cx="5921375" cy="490855"/>
          </a:xfrm>
          <a:prstGeom prst="rect">
            <a:avLst/>
          </a:prstGeom>
          <a:noFill/>
        </p:spPr>
        <p:txBody>
          <a:bodyPr wrap="square" lIns="0" tIns="0" rIns="0" bIns="0" rtlCol="0">
            <a:noAutofit/>
          </a:bodyPr>
          <a:lstStyle/>
          <a:p>
            <a:pPr>
              <a:lnSpc>
                <a:spcPct val="130000"/>
              </a:lnSpc>
              <a:spcAft>
                <a:spcPts val="600"/>
              </a:spcAft>
            </a:pPr>
            <a:r>
              <a:rPr lang="zh-CN" altLang="en-US" sz="2400" b="1" spc="160" dirty="0">
                <a:gradFill>
                  <a:gsLst>
                    <a:gs pos="0">
                      <a:srgbClr val="0060EA"/>
                    </a:gs>
                    <a:gs pos="100000">
                      <a:srgbClr val="00C0FA"/>
                    </a:gs>
                  </a:gsLst>
                  <a:lin ang="2700000" scaled="1"/>
                </a:gradFill>
                <a:latin typeface="黑体" panose="02010609060101010101" pitchFamily="49" charset="-122"/>
                <a:ea typeface="黑体" panose="02010609060101010101" pitchFamily="49" charset="-122"/>
                <a:cs typeface="思源黑体 CN" panose="020B0500000000000000" charset="-122"/>
                <a:sym typeface="思源黑体 CN Heavy" panose="020B0A00000000000000" charset="-122"/>
              </a:rPr>
              <a:t>醋酸钙可用于儿童慢性肾病患者</a:t>
            </a:r>
            <a:endParaRPr lang="zh-CN" altLang="en-US" sz="2400" b="1" spc="160" dirty="0">
              <a:gradFill>
                <a:gsLst>
                  <a:gs pos="0">
                    <a:srgbClr val="0060EA"/>
                  </a:gs>
                  <a:gs pos="100000">
                    <a:srgbClr val="00C0FA"/>
                  </a:gs>
                </a:gsLst>
                <a:lin ang="2700000" scaled="1"/>
              </a:gradFill>
              <a:latin typeface="黑体" panose="02010609060101010101" pitchFamily="49" charset="-122"/>
              <a:ea typeface="黑体" panose="02010609060101010101" pitchFamily="49" charset="-122"/>
              <a:cs typeface="思源黑体 CN" panose="020B0500000000000000" charset="-122"/>
              <a:sym typeface="思源黑体 CN Heavy" panose="020B0A00000000000000" charset="-122"/>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63952" y="6259734"/>
            <a:ext cx="323852" cy="452490"/>
          </a:xfrm>
          <a:prstGeom prst="rect">
            <a:avLst/>
          </a:prstGeom>
        </p:spPr>
      </p:pic>
      <p:sp>
        <p:nvSpPr>
          <p:cNvPr id="13" name="文本框 12"/>
          <p:cNvSpPr txBox="1"/>
          <p:nvPr/>
        </p:nvSpPr>
        <p:spPr>
          <a:xfrm>
            <a:off x="1249680" y="6334760"/>
            <a:ext cx="6296660" cy="301625"/>
          </a:xfrm>
          <a:prstGeom prst="rect">
            <a:avLst/>
          </a:prstGeom>
          <a:noFill/>
        </p:spPr>
        <p:txBody>
          <a:bodyPr wrap="square" lIns="0" tIns="0" rIns="0" bIns="0" rtlCol="0" anchor="t">
            <a:noAutofit/>
          </a:bodyPr>
          <a:p>
            <a:pPr indent="0" algn="just" fontAlgn="auto">
              <a:lnSpc>
                <a:spcPct val="100000"/>
              </a:lnSpc>
              <a:spcAft>
                <a:spcPts val="0"/>
              </a:spcAft>
            </a:pPr>
            <a:r>
              <a:rPr lang="en-US" altLang="zh-CN" sz="700"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[1]</a:t>
            </a:r>
            <a:r>
              <a:rPr lang="zh-CN" altLang="en-US" sz="700" dirty="0">
                <a:solidFill>
                  <a:schemeClr val="tx1">
                    <a:lumMod val="75000"/>
                  </a:schemeClr>
                </a:solidFill>
                <a:latin typeface="黑体" panose="02010609060101010101" pitchFamily="49" charset="-122"/>
                <a:ea typeface="黑体" panose="02010609060101010101" pitchFamily="49" charset="-122"/>
                <a:cs typeface="黑体" panose="02010609060101010101" pitchFamily="49" charset="-122"/>
                <a:sym typeface="+mn-ea"/>
              </a:rPr>
              <a:t>《儿童慢性肾脏病矿物质和骨异常（</a:t>
            </a:r>
            <a:r>
              <a:rPr lang="en-US" altLang="zh-CN" sz="700" dirty="0">
                <a:solidFill>
                  <a:schemeClr val="tx1">
                    <a:lumMod val="75000"/>
                  </a:schemeClr>
                </a:solidFill>
                <a:latin typeface="黑体" panose="02010609060101010101" pitchFamily="49" charset="-122"/>
                <a:ea typeface="黑体" panose="02010609060101010101" pitchFamily="49" charset="-122"/>
                <a:cs typeface="黑体" panose="02010609060101010101" pitchFamily="49" charset="-122"/>
                <a:sym typeface="+mn-ea"/>
              </a:rPr>
              <a:t>2019</a:t>
            </a:r>
            <a:r>
              <a:rPr lang="zh-CN" altLang="en-US" sz="700" dirty="0">
                <a:solidFill>
                  <a:schemeClr val="tx1">
                    <a:lumMod val="75000"/>
                  </a:schemeClr>
                </a:solidFill>
                <a:latin typeface="黑体" panose="02010609060101010101" pitchFamily="49" charset="-122"/>
                <a:ea typeface="黑体" panose="02010609060101010101" pitchFamily="49" charset="-122"/>
                <a:cs typeface="黑体" panose="02010609060101010101" pitchFamily="49" charset="-122"/>
                <a:sym typeface="+mn-ea"/>
              </a:rPr>
              <a:t>年）》</a:t>
            </a:r>
            <a:endParaRPr lang="en-US" altLang="zh-CN" sz="700"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indent="0" algn="just" fontAlgn="auto">
              <a:lnSpc>
                <a:spcPct val="100000"/>
              </a:lnSpc>
              <a:spcAft>
                <a:spcPts val="0"/>
              </a:spcAft>
            </a:pPr>
            <a:r>
              <a:rPr lang="en-US" altLang="zh-CN" sz="700"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[2] KDOQI Clinical Practice Guideline for Nutrition in Children with CKD: 2008 Update, American Journal of Kidney Diseases, 2009:53(3), Suppl 2</a:t>
            </a:r>
            <a:endParaRPr lang="en-US" altLang="zh-CN" sz="700"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55" name="直角三角形 54"/>
          <p:cNvSpPr/>
          <p:nvPr/>
        </p:nvSpPr>
        <p:spPr>
          <a:xfrm rot="2460000" flipH="1" flipV="1">
            <a:off x="-295910" y="102235"/>
            <a:ext cx="535305" cy="597535"/>
          </a:xfrm>
          <a:prstGeom prst="rtTriangle">
            <a:avLst/>
          </a:prstGeom>
          <a:gradFill>
            <a:gsLst>
              <a:gs pos="0">
                <a:srgbClr val="0060EA"/>
              </a:gs>
              <a:gs pos="100000">
                <a:srgbClr val="00C0FA"/>
              </a:gs>
            </a:gsLst>
            <a:lin ang="2700000" scaled="1"/>
          </a:gradFill>
          <a:ln w="0" cap="flat" cmpd="sng" algn="ctr">
            <a:gradFill>
              <a:gsLst>
                <a:gs pos="0">
                  <a:srgbClr val="0060EA"/>
                </a:gs>
                <a:gs pos="100000">
                  <a:srgbClr val="00C0FA"/>
                </a:gs>
              </a:gsLst>
              <a:lin ang="2700000" scaled="0"/>
            </a:gra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6" name="文本框 55"/>
          <p:cNvSpPr txBox="1"/>
          <p:nvPr/>
        </p:nvSpPr>
        <p:spPr>
          <a:xfrm>
            <a:off x="525780" y="692785"/>
            <a:ext cx="11461750" cy="445135"/>
          </a:xfrm>
          <a:prstGeom prst="rect">
            <a:avLst/>
          </a:prstGeom>
          <a:noFill/>
          <a:ln>
            <a:noFill/>
            <a:prstDash val="sysDash"/>
          </a:ln>
          <a:extLst>
            <a:ext uri="{909E8E84-426E-40DD-AFC4-6F175D3DCCD1}">
              <a14:hiddenFill xmlns:a14="http://schemas.microsoft.com/office/drawing/2010/main">
                <a:solidFill>
                  <a:schemeClr val="accent5">
                    <a:lumMod val="20000"/>
                    <a:lumOff val="80000"/>
                  </a:schemeClr>
                </a:solidFill>
              </a14:hiddenFill>
            </a:ext>
          </a:extLst>
        </p:spPr>
        <p:style>
          <a:lnRef idx="2">
            <a:schemeClr val="accent1"/>
          </a:lnRef>
          <a:fillRef idx="2">
            <a:schemeClr val="accent1"/>
          </a:fillRef>
          <a:effectRef idx="0">
            <a:srgbClr val="FFFFFF"/>
          </a:effectRef>
          <a:fontRef idx="minor">
            <a:schemeClr val="lt1"/>
          </a:fontRef>
        </p:style>
        <p:txBody>
          <a:bodyPr wrap="square">
            <a:noAutofit/>
          </a:bodyPr>
          <a:p>
            <a:pPr indent="0" algn="just" fontAlgn="auto">
              <a:lnSpc>
                <a:spcPct val="120000"/>
              </a:lnSpc>
            </a:pPr>
            <a:r>
              <a:rPr lang="zh-CN" altLang="en-US" sz="2000" b="1" dirty="0">
                <a:solidFill>
                  <a:schemeClr val="tx1">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国内外文献指南均明确指出醋酸钙是</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儿童</a:t>
            </a:r>
            <a:r>
              <a:rPr lang="en-US" altLang="zh-CN"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CKD</a:t>
            </a:r>
            <a:r>
              <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患者有效的磷结合剂，应作为低钙饮食患者的第一选择。</a:t>
            </a:r>
            <a:endParaRPr lang="zh-CN" altLang="en-US" sz="20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4" name="组合 3"/>
          <p:cNvGrpSpPr/>
          <p:nvPr/>
        </p:nvGrpSpPr>
        <p:grpSpPr>
          <a:xfrm>
            <a:off x="1608455" y="1433830"/>
            <a:ext cx="9098280" cy="4170045"/>
            <a:chOff x="1968" y="2258"/>
            <a:chExt cx="14328" cy="6567"/>
          </a:xfrm>
        </p:grpSpPr>
        <p:sp>
          <p:nvSpPr>
            <p:cNvPr id="57" name="矩形: 圆角 22"/>
            <p:cNvSpPr/>
            <p:nvPr>
              <p:custDataLst>
                <p:tags r:id="rId4"/>
              </p:custDataLst>
            </p:nvPr>
          </p:nvSpPr>
          <p:spPr>
            <a:xfrm>
              <a:off x="1968" y="2258"/>
              <a:ext cx="4345" cy="6548"/>
            </a:xfrm>
            <a:prstGeom prst="roundRect">
              <a:avLst>
                <a:gd name="adj" fmla="val 4268"/>
              </a:avLst>
            </a:prstGeom>
            <a:solidFill>
              <a:srgbClr val="FFFFFF"/>
            </a:solidFill>
            <a:ln>
              <a:noFill/>
            </a:ln>
            <a:effectLst>
              <a:outerShdw blurRad="2032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61" name="矩形: 圆角 7"/>
            <p:cNvSpPr/>
            <p:nvPr>
              <p:custDataLst>
                <p:tags r:id="rId5"/>
              </p:custDataLst>
            </p:nvPr>
          </p:nvSpPr>
          <p:spPr>
            <a:xfrm>
              <a:off x="7009" y="2258"/>
              <a:ext cx="4610" cy="6548"/>
            </a:xfrm>
            <a:prstGeom prst="roundRect">
              <a:avLst>
                <a:gd name="adj" fmla="val 4268"/>
              </a:avLst>
            </a:prstGeom>
            <a:solidFill>
              <a:srgbClr val="0077EE"/>
            </a:solidFill>
            <a:ln>
              <a:noFill/>
            </a:ln>
            <a:effectLst>
              <a:outerShdw blurRad="203200" dist="38100" dir="5400000" algn="t" rotWithShape="0">
                <a:schemeClr val="accent2">
                  <a:lumMod val="75000"/>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indent="0" algn="ctr" fontAlgn="auto">
                <a:lnSpc>
                  <a:spcPct val="120000"/>
                </a:lnSpc>
                <a:spcBef>
                  <a:spcPct val="0"/>
                </a:spcBef>
                <a:spcAft>
                  <a:spcPct val="0"/>
                </a:spcAft>
              </a:pPr>
              <a:endParaRPr lang="zh-CN" altLang="en-US">
                <a:solidFill>
                  <a:schemeClr val="accent2"/>
                </a:solidFill>
              </a:endParaRPr>
            </a:p>
          </p:txBody>
        </p:sp>
        <p:sp>
          <p:nvSpPr>
            <p:cNvPr id="65" name="矩形: 圆角 11"/>
            <p:cNvSpPr/>
            <p:nvPr>
              <p:custDataLst>
                <p:tags r:id="rId6"/>
              </p:custDataLst>
            </p:nvPr>
          </p:nvSpPr>
          <p:spPr>
            <a:xfrm>
              <a:off x="11952" y="2258"/>
              <a:ext cx="4345" cy="6548"/>
            </a:xfrm>
            <a:prstGeom prst="roundRect">
              <a:avLst>
                <a:gd name="adj" fmla="val 4268"/>
              </a:avLst>
            </a:prstGeom>
            <a:solidFill>
              <a:srgbClr val="FFFFFF"/>
            </a:solidFill>
            <a:ln>
              <a:noFill/>
            </a:ln>
            <a:effectLst>
              <a:outerShdw blurRad="203200" dir="5400000" algn="t" rotWithShape="0">
                <a:schemeClr val="tx1">
                  <a:alpha val="1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dirty="0">
                <a:solidFill>
                  <a:schemeClr val="lt1"/>
                </a:solidFill>
              </a:endParaRPr>
            </a:p>
          </p:txBody>
        </p:sp>
        <p:sp>
          <p:nvSpPr>
            <p:cNvPr id="66" name="矩形 65"/>
            <p:cNvSpPr/>
            <p:nvPr>
              <p:custDataLst>
                <p:tags r:id="rId7"/>
              </p:custDataLst>
            </p:nvPr>
          </p:nvSpPr>
          <p:spPr>
            <a:xfrm>
              <a:off x="12057" y="4860"/>
              <a:ext cx="4136" cy="902"/>
            </a:xfrm>
            <a:prstGeom prst="rect">
              <a:avLst/>
            </a:prstGeom>
            <a:noFill/>
            <a:ln>
              <a:noFill/>
            </a:ln>
          </p:spPr>
          <p:txBody>
            <a:bodyPr wrap="square" lIns="0" tIns="0" rIns="0" bIns="0" rtlCol="0" anchor="b">
              <a:noAutofit/>
            </a:bodyPr>
            <a:p>
              <a:pPr algn="ctr">
                <a:spcBef>
                  <a:spcPct val="0"/>
                </a:spcBef>
                <a:spcAft>
                  <a:spcPct val="0"/>
                </a:spcAft>
                <a:buClr>
                  <a:schemeClr val="accent1"/>
                </a:buClr>
                <a:buSzPct val="70000"/>
              </a:pPr>
              <a:r>
                <a:rPr lang="zh-CN" altLang="en-US" sz="1600" b="1"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600" b="1"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KDOQI </a:t>
              </a:r>
              <a:r>
                <a:rPr lang="zh-CN" altLang="en-US" sz="1600" b="1"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慢性肾病儿童营养临床实践指南》</a:t>
              </a:r>
              <a:endParaRPr lang="zh-CN" altLang="en-US" sz="1600" b="1"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0" name="图片 69"/>
            <p:cNvPicPr>
              <a:picLocks noChangeAspect="1"/>
            </p:cNvPicPr>
            <p:nvPr/>
          </p:nvPicPr>
          <p:blipFill>
            <a:blip r:embed="rId8"/>
            <a:stretch>
              <a:fillRect/>
            </a:stretch>
          </p:blipFill>
          <p:spPr>
            <a:xfrm>
              <a:off x="2030" y="5897"/>
              <a:ext cx="4084" cy="2928"/>
            </a:xfrm>
            <a:prstGeom prst="rect">
              <a:avLst/>
            </a:prstGeom>
          </p:spPr>
        </p:pic>
        <p:sp>
          <p:nvSpPr>
            <p:cNvPr id="71" name="矩形 70"/>
            <p:cNvSpPr/>
            <p:nvPr/>
          </p:nvSpPr>
          <p:spPr>
            <a:xfrm>
              <a:off x="2019" y="6379"/>
              <a:ext cx="4092" cy="698"/>
            </a:xfrm>
            <a:prstGeom prst="rect">
              <a:avLst/>
            </a:prstGeom>
            <a:noFill/>
            <a:ln w="0" cap="flat" cmpd="sng" algn="ctr">
              <a:solidFill>
                <a:srgbClr val="FF0000"/>
              </a:solidFill>
              <a:prstDash val="solid"/>
              <a:miter lim="800000"/>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73" name="图片 72"/>
            <p:cNvPicPr>
              <a:picLocks noChangeAspect="1"/>
            </p:cNvPicPr>
            <p:nvPr/>
          </p:nvPicPr>
          <p:blipFill>
            <a:blip r:embed="rId9"/>
            <a:stretch>
              <a:fillRect/>
            </a:stretch>
          </p:blipFill>
          <p:spPr>
            <a:xfrm>
              <a:off x="3258" y="2283"/>
              <a:ext cx="1816" cy="2686"/>
            </a:xfrm>
            <a:prstGeom prst="rect">
              <a:avLst/>
            </a:prstGeom>
            <a:ln>
              <a:solidFill>
                <a:schemeClr val="tx1">
                  <a:lumMod val="20000"/>
                  <a:lumOff val="80000"/>
                </a:schemeClr>
              </a:solidFill>
            </a:ln>
          </p:spPr>
        </p:pic>
        <p:sp>
          <p:nvSpPr>
            <p:cNvPr id="74" name="矩形 73"/>
            <p:cNvSpPr/>
            <p:nvPr>
              <p:custDataLst>
                <p:tags r:id="rId10"/>
              </p:custDataLst>
            </p:nvPr>
          </p:nvSpPr>
          <p:spPr>
            <a:xfrm>
              <a:off x="2349" y="4790"/>
              <a:ext cx="3570" cy="972"/>
            </a:xfrm>
            <a:prstGeom prst="rect">
              <a:avLst/>
            </a:prstGeom>
            <a:noFill/>
            <a:ln>
              <a:noFill/>
            </a:ln>
          </p:spPr>
          <p:txBody>
            <a:bodyPr wrap="square" lIns="0" tIns="0" rIns="0" bIns="0" rtlCol="0" anchor="b">
              <a:noAutofit/>
            </a:bodyPr>
            <a:p>
              <a:pPr algn="ctr">
                <a:spcBef>
                  <a:spcPct val="0"/>
                </a:spcBef>
                <a:spcAft>
                  <a:spcPct val="0"/>
                </a:spcAft>
                <a:buClr>
                  <a:schemeClr val="accent1"/>
                </a:buClr>
                <a:buSzPct val="70000"/>
              </a:pPr>
              <a:r>
                <a:rPr lang="zh-CN" altLang="en-US" sz="1600" b="1" dirty="0">
                  <a:solidFill>
                    <a:schemeClr val="tx1">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b="1"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儿童慢性肾脏病矿物质和骨异常</a:t>
              </a:r>
              <a:r>
                <a:rPr lang="en-US" altLang="zh-CN" sz="1600" b="1" dirty="0">
                  <a:solidFill>
                    <a:schemeClr val="tx1">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 2019</a:t>
              </a:r>
              <a:r>
                <a:rPr lang="zh-CN" altLang="en-US" sz="1600" b="1" dirty="0">
                  <a:solidFill>
                    <a:schemeClr val="tx1">
                      <a:lumMod val="7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600" b="1" dirty="0">
                <a:solidFill>
                  <a:schemeClr val="tx1">
                    <a:lumMod val="7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5" name="文本框 74"/>
            <p:cNvSpPr txBox="1"/>
            <p:nvPr/>
          </p:nvSpPr>
          <p:spPr>
            <a:xfrm>
              <a:off x="7009" y="4180"/>
              <a:ext cx="4772" cy="3553"/>
            </a:xfrm>
            <a:prstGeom prst="rect">
              <a:avLst/>
            </a:prstGeom>
            <a:ln w="9525">
              <a:noFill/>
              <a:prstDash val="solid"/>
            </a:ln>
          </p:spPr>
          <p:txBody>
            <a:bodyPr wrap="square">
              <a:noAutofit/>
              <a:extLst>
                <a:ext uri="{4A0BC546-FE56-4ADE-93B0-CB8AF2F6F144}">
                  <wpsdc:textFrameExt xmlns:wpsdc="http://www.wps.cn/officeDocument/2022/drawingmlCustomData" type="text"/>
                </a:ext>
              </a:extLst>
            </a:bodyPr>
            <a:p>
              <a:pPr marL="342900" indent="-342900" algn="just" fontAlgn="auto">
                <a:lnSpc>
                  <a:spcPct val="150000"/>
                </a:lnSpc>
                <a:buFont typeface="Wingdings" panose="05000000000000000000" charset="0"/>
                <a:buChar char="ü"/>
              </a:pPr>
              <a:r>
                <a:rPr lang="zh-CN" altLang="en-US" sz="1600" b="1">
                  <a:solidFill>
                    <a:schemeClr val="bg1"/>
                  </a:solidFill>
                  <a:effectLst/>
                  <a:latin typeface="微软雅黑" panose="020B0503020204020204" pitchFamily="34" charset="-122"/>
                  <a:ea typeface="微软雅黑" panose="020B0503020204020204" pitchFamily="34" charset="-122"/>
                  <a:cs typeface="黑体" panose="02010609060101010101" pitchFamily="49" charset="-122"/>
                  <a:sym typeface="+mn-ea"/>
                </a:rPr>
                <a:t>吞咽困难</a:t>
              </a:r>
              <a:endParaRPr lang="zh-CN" altLang="en-US" sz="1600" b="1">
                <a:solidFill>
                  <a:schemeClr val="bg1"/>
                </a:solidFill>
                <a:effectLst/>
                <a:latin typeface="微软雅黑" panose="020B0503020204020204" pitchFamily="34" charset="-122"/>
                <a:ea typeface="微软雅黑" panose="020B0503020204020204" pitchFamily="34" charset="-122"/>
                <a:cs typeface="黑体" panose="02010609060101010101" pitchFamily="49" charset="-122"/>
                <a:sym typeface="+mn-ea"/>
              </a:endParaRPr>
            </a:p>
            <a:p>
              <a:pPr marL="342900" indent="-342900" algn="just" fontAlgn="auto">
                <a:lnSpc>
                  <a:spcPct val="150000"/>
                </a:lnSpc>
                <a:buFont typeface="Wingdings" panose="05000000000000000000" charset="0"/>
                <a:buChar char="ü"/>
              </a:pPr>
              <a:r>
                <a:rPr lang="zh-CN" altLang="en-US" sz="1600" b="1">
                  <a:solidFill>
                    <a:schemeClr val="bg1"/>
                  </a:solidFill>
                  <a:effectLst/>
                  <a:latin typeface="微软雅黑" panose="020B0503020204020204" pitchFamily="34" charset="-122"/>
                  <a:ea typeface="微软雅黑" panose="020B0503020204020204" pitchFamily="34" charset="-122"/>
                  <a:cs typeface="黑体" panose="02010609060101010101" pitchFamily="49" charset="-122"/>
                  <a:sym typeface="+mn-ea"/>
                </a:rPr>
                <a:t>老年患者</a:t>
              </a:r>
              <a:endParaRPr lang="zh-CN" altLang="en-US" sz="1600" b="1">
                <a:solidFill>
                  <a:schemeClr val="bg1"/>
                </a:solidFill>
                <a:effectLst/>
                <a:latin typeface="微软雅黑" panose="020B0503020204020204" pitchFamily="34" charset="-122"/>
                <a:ea typeface="微软雅黑" panose="020B0503020204020204" pitchFamily="34" charset="-122"/>
                <a:cs typeface="黑体" panose="02010609060101010101" pitchFamily="49" charset="-122"/>
                <a:sym typeface="+mn-ea"/>
              </a:endParaRPr>
            </a:p>
            <a:p>
              <a:pPr marL="342900" indent="-342900" algn="just" fontAlgn="auto">
                <a:lnSpc>
                  <a:spcPct val="150000"/>
                </a:lnSpc>
                <a:buFont typeface="Wingdings" panose="05000000000000000000" charset="0"/>
                <a:buChar char="ü"/>
              </a:pPr>
              <a:r>
                <a:rPr lang="zh-CN" altLang="en-US" sz="1600" b="1">
                  <a:solidFill>
                    <a:schemeClr val="bg1"/>
                  </a:solidFill>
                  <a:effectLst/>
                  <a:latin typeface="微软雅黑" panose="020B0503020204020204" pitchFamily="34" charset="-122"/>
                  <a:ea typeface="微软雅黑" panose="020B0503020204020204" pitchFamily="34" charset="-122"/>
                  <a:cs typeface="黑体" panose="02010609060101010101" pitchFamily="49" charset="-122"/>
                  <a:sym typeface="+mn-ea"/>
                </a:rPr>
                <a:t>儿童</a:t>
              </a:r>
              <a:endParaRPr lang="zh-CN" altLang="en-US" sz="1600" b="1">
                <a:solidFill>
                  <a:schemeClr val="bg1"/>
                </a:solidFill>
                <a:effectLst/>
                <a:latin typeface="微软雅黑" panose="020B0503020204020204" pitchFamily="34" charset="-122"/>
                <a:ea typeface="微软雅黑" panose="020B0503020204020204" pitchFamily="34" charset="-122"/>
                <a:cs typeface="黑体" panose="02010609060101010101" pitchFamily="49" charset="-122"/>
                <a:sym typeface="+mn-ea"/>
              </a:endParaRPr>
            </a:p>
            <a:p>
              <a:pPr marL="342900" indent="-342900" algn="just" fontAlgn="auto">
                <a:lnSpc>
                  <a:spcPct val="150000"/>
                </a:lnSpc>
                <a:buFont typeface="Wingdings" panose="05000000000000000000" charset="0"/>
                <a:buChar char="ü"/>
              </a:pPr>
              <a:r>
                <a:rPr lang="zh-CN" altLang="en-US" sz="1600" b="1">
                  <a:solidFill>
                    <a:schemeClr val="bg1"/>
                  </a:solidFill>
                  <a:effectLst/>
                  <a:latin typeface="微软雅黑" panose="020B0503020204020204" pitchFamily="34" charset="-122"/>
                  <a:ea typeface="微软雅黑" panose="020B0503020204020204" pitchFamily="34" charset="-122"/>
                  <a:cs typeface="黑体" panose="02010609060101010101" pitchFamily="49" charset="-122"/>
                  <a:sym typeface="+mn-ea"/>
                </a:rPr>
                <a:t>胃肠功能弱</a:t>
              </a:r>
              <a:endParaRPr lang="zh-CN" altLang="en-US" sz="1600" b="1">
                <a:solidFill>
                  <a:schemeClr val="bg1"/>
                </a:solidFill>
                <a:effectLst/>
                <a:latin typeface="微软雅黑" panose="020B0503020204020204" pitchFamily="34" charset="-122"/>
                <a:ea typeface="微软雅黑" panose="020B0503020204020204" pitchFamily="34" charset="-122"/>
                <a:cs typeface="黑体" panose="02010609060101010101" pitchFamily="49" charset="-122"/>
                <a:sym typeface="+mn-ea"/>
              </a:endParaRPr>
            </a:p>
            <a:p>
              <a:pPr marL="342900" indent="-342900" algn="just" fontAlgn="auto">
                <a:lnSpc>
                  <a:spcPct val="150000"/>
                </a:lnSpc>
                <a:buFont typeface="Wingdings" panose="05000000000000000000" charset="0"/>
                <a:buChar char="ü"/>
              </a:pPr>
              <a:r>
                <a:rPr lang="zh-CN" altLang="en-US" sz="1600" b="1">
                  <a:solidFill>
                    <a:schemeClr val="bg1"/>
                  </a:solidFill>
                  <a:latin typeface="微软雅黑" panose="020B0503020204020204" pitchFamily="34" charset="-122"/>
                  <a:ea typeface="微软雅黑" panose="020B0503020204020204" pitchFamily="34" charset="-122"/>
                  <a:sym typeface="+mn-ea"/>
                </a:rPr>
                <a:t>有便秘困扰或潜在便秘问题</a:t>
              </a:r>
              <a:endParaRPr lang="zh-CN" altLang="en-US" sz="1600" b="1">
                <a:solidFill>
                  <a:schemeClr val="bg1"/>
                </a:solidFill>
                <a:latin typeface="微软雅黑" panose="020B0503020204020204" pitchFamily="34" charset="-122"/>
                <a:ea typeface="微软雅黑" panose="020B0503020204020204" pitchFamily="34" charset="-122"/>
                <a:sym typeface="+mn-ea"/>
              </a:endParaRPr>
            </a:p>
          </p:txBody>
        </p:sp>
        <p:sp>
          <p:nvSpPr>
            <p:cNvPr id="76" name="文本框 75"/>
            <p:cNvSpPr txBox="1"/>
            <p:nvPr/>
          </p:nvSpPr>
          <p:spPr>
            <a:xfrm>
              <a:off x="7083" y="2513"/>
              <a:ext cx="4385" cy="1307"/>
            </a:xfrm>
            <a:prstGeom prst="rect">
              <a:avLst/>
            </a:prstGeom>
          </p:spPr>
          <p:txBody>
            <a:bodyPr wrap="square">
              <a:spAutoFit/>
              <a:extLst>
                <a:ext uri="{4A0BC546-FE56-4ADE-93B0-CB8AF2F6F144}">
                  <wpsdc:textFrameExt xmlns:wpsdc="http://www.wps.cn/officeDocument/2022/drawingmlCustomData" type="text"/>
                </a:ext>
              </a:extLst>
            </a:bodyPr>
            <a:p>
              <a:pPr indent="0" algn="ctr" fontAlgn="auto">
                <a:lnSpc>
                  <a:spcPct val="120000"/>
                </a:lnSpc>
                <a:spcBef>
                  <a:spcPct val="0"/>
                </a:spcBef>
                <a:spcAft>
                  <a:spcPct val="0"/>
                </a:spcAft>
              </a:pPr>
              <a:r>
                <a:rPr lang="zh-CN" altLang="en-US" sz="2000" b="1" spc="160" dirty="0">
                  <a:solidFill>
                    <a:schemeClr val="bg1"/>
                  </a:solidFill>
                  <a:latin typeface="黑体" panose="02010609060101010101" pitchFamily="49" charset="-122"/>
                  <a:ea typeface="黑体" panose="02010609060101010101" pitchFamily="49" charset="-122"/>
                  <a:cs typeface="思源黑体 CN" panose="020B0500000000000000" charset="-122"/>
                  <a:sym typeface="+mn-ea"/>
                </a:rPr>
                <a:t>更加适用醋酸钙口服溶液的患者群体</a:t>
              </a:r>
              <a:endParaRPr lang="zh-CN" altLang="en-US" sz="2000" b="1" spc="160" dirty="0">
                <a:solidFill>
                  <a:schemeClr val="bg1"/>
                </a:solidFill>
                <a:latin typeface="黑体" panose="02010609060101010101" pitchFamily="49" charset="-122"/>
                <a:ea typeface="黑体" panose="02010609060101010101" pitchFamily="49" charset="-122"/>
                <a:cs typeface="思源黑体 CN" panose="020B0500000000000000" charset="-122"/>
                <a:sym typeface="+mn-ea"/>
              </a:endParaRPr>
            </a:p>
          </p:txBody>
        </p:sp>
        <p:cxnSp>
          <p:nvCxnSpPr>
            <p:cNvPr id="77" name="直接连接符 76"/>
            <p:cNvCxnSpPr/>
            <p:nvPr/>
          </p:nvCxnSpPr>
          <p:spPr>
            <a:xfrm>
              <a:off x="6927" y="4000"/>
              <a:ext cx="469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8" name="图片 77"/>
            <p:cNvPicPr>
              <a:picLocks noChangeAspect="1"/>
            </p:cNvPicPr>
            <p:nvPr/>
          </p:nvPicPr>
          <p:blipFill>
            <a:blip r:embed="rId11"/>
            <a:stretch>
              <a:fillRect/>
            </a:stretch>
          </p:blipFill>
          <p:spPr>
            <a:xfrm>
              <a:off x="13194" y="2283"/>
              <a:ext cx="1669" cy="2686"/>
            </a:xfrm>
            <a:prstGeom prst="rect">
              <a:avLst/>
            </a:prstGeom>
            <a:ln>
              <a:solidFill>
                <a:schemeClr val="tx1">
                  <a:lumMod val="20000"/>
                  <a:lumOff val="80000"/>
                </a:schemeClr>
              </a:solidFill>
            </a:ln>
          </p:spPr>
        </p:pic>
        <p:pic>
          <p:nvPicPr>
            <p:cNvPr id="79" name="图片 78"/>
            <p:cNvPicPr>
              <a:picLocks noChangeAspect="1"/>
            </p:cNvPicPr>
            <p:nvPr/>
          </p:nvPicPr>
          <p:blipFill>
            <a:blip r:embed="rId12">
              <a:extLst>
                <a:ext uri="{28A0092B-C50C-407E-A947-70E740481C1C}">
                  <a14:useLocalDpi xmlns:a14="http://schemas.microsoft.com/office/drawing/2010/main" val="0"/>
                </a:ext>
              </a:extLst>
            </a:blip>
            <a:srcRect t="4582"/>
            <a:stretch>
              <a:fillRect/>
            </a:stretch>
          </p:blipFill>
          <p:spPr>
            <a:xfrm>
              <a:off x="12122" y="5897"/>
              <a:ext cx="4071" cy="2811"/>
            </a:xfrm>
            <a:prstGeom prst="rect">
              <a:avLst/>
            </a:prstGeom>
          </p:spPr>
        </p:pic>
      </p:grpSp>
      <p:grpSp>
        <p:nvGrpSpPr>
          <p:cNvPr id="9" name="组合 8"/>
          <p:cNvGrpSpPr/>
          <p:nvPr/>
        </p:nvGrpSpPr>
        <p:grpSpPr>
          <a:xfrm>
            <a:off x="-80645" y="1572895"/>
            <a:ext cx="966470" cy="3564890"/>
            <a:chOff x="-128" y="2068"/>
            <a:chExt cx="1522" cy="5614"/>
          </a:xfrm>
        </p:grpSpPr>
        <p:sp>
          <p:nvSpPr>
            <p:cNvPr id="2" name="PA-文本框 40"/>
            <p:cNvSpPr txBox="1"/>
            <p:nvPr>
              <p:custDataLst>
                <p:tags r:id="rId13"/>
              </p:custDataLst>
            </p:nvPr>
          </p:nvSpPr>
          <p:spPr>
            <a:xfrm>
              <a:off x="-60" y="4685"/>
              <a:ext cx="1453" cy="483"/>
            </a:xfrm>
            <a:prstGeom prst="rect">
              <a:avLst/>
            </a:prstGeom>
            <a:solidFill>
              <a:srgbClr val="0070C0"/>
            </a:solidFill>
          </p:spPr>
          <p:txBody>
            <a:bodyPr wrap="square" rtlCol="0">
              <a:spAutoFit/>
              <a:scene3d>
                <a:camera prst="orthographicFront"/>
                <a:lightRig rig="threePt" dir="t"/>
              </a:scene3d>
              <a:sp3d contourW="12700"/>
            </a:bodyPr>
            <a:lstStyle/>
            <a:p>
              <a:pPr algn="ctr" defTabSz="1219200">
                <a:defRPr/>
              </a:pPr>
              <a:r>
                <a:rPr lang="zh-CN" altLang="en-US" sz="1400" kern="0" dirty="0">
                  <a:solidFill>
                    <a:schemeClr val="bg1"/>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有效性</a:t>
              </a:r>
              <a:endParaRPr lang="zh-CN" altLang="en-US" sz="1400" kern="0" dirty="0">
                <a:solidFill>
                  <a:schemeClr val="bg1"/>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3" name="PA-文本框 39"/>
            <p:cNvSpPr txBox="1"/>
            <p:nvPr>
              <p:custDataLst>
                <p:tags r:id="rId14"/>
              </p:custDataLst>
            </p:nvPr>
          </p:nvSpPr>
          <p:spPr>
            <a:xfrm>
              <a:off x="-128" y="3377"/>
              <a:ext cx="1370" cy="483"/>
            </a:xfrm>
            <a:prstGeom prst="rect">
              <a:avLst/>
            </a:prstGeom>
            <a:noFill/>
            <a:extLst>
              <a:ext uri="{909E8E84-426E-40DD-AFC4-6F175D3DCCD1}">
                <a14:hiddenFill xmlns:a14="http://schemas.microsoft.com/office/drawing/2010/main">
                  <a:solidFill>
                    <a:srgbClr val="0070C0"/>
                  </a:solidFill>
                </a14:hiddenFill>
              </a:ext>
            </a:extLst>
          </p:spPr>
          <p:txBody>
            <a:bodyPr wrap="square" rtlCol="0">
              <a:spAutoFit/>
              <a:scene3d>
                <a:camera prst="orthographicFront"/>
                <a:lightRig rig="threePt" dir="t"/>
              </a:scene3d>
              <a:sp3d contourW="12700"/>
            </a:bodyPr>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安全性</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15" name="PA-文本框 38"/>
            <p:cNvSpPr txBox="1"/>
            <p:nvPr>
              <p:custDataLst>
                <p:tags r:id="rId15"/>
              </p:custDataLst>
            </p:nvPr>
          </p:nvSpPr>
          <p:spPr>
            <a:xfrm>
              <a:off x="-128" y="2068"/>
              <a:ext cx="1522" cy="484"/>
            </a:xfrm>
            <a:prstGeom prst="rect">
              <a:avLst/>
            </a:prstGeom>
            <a:noFill/>
            <a:extLst>
              <a:ext uri="{909E8E84-426E-40DD-AFC4-6F175D3DCCD1}">
                <a14:hiddenFill xmlns:a14="http://schemas.microsoft.com/office/drawing/2010/main">
                  <a:solidFill>
                    <a:schemeClr val="accent2"/>
                  </a:solidFill>
                </a14:hiddenFill>
              </a:ext>
            </a:extLst>
          </p:spPr>
          <p:txBody>
            <a:bodyPr wrap="square" rtlCol="0">
              <a:noAutofit/>
              <a:scene3d>
                <a:camera prst="orthographicFront"/>
                <a:lightRig rig="threePt" dir="t"/>
              </a:scene3d>
              <a:sp3d contourW="12700"/>
            </a:bodyPr>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基本信息</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27" name="PA-文本框 41"/>
            <p:cNvSpPr txBox="1"/>
            <p:nvPr>
              <p:custDataLst>
                <p:tags r:id="rId16"/>
              </p:custDataLst>
            </p:nvPr>
          </p:nvSpPr>
          <p:spPr>
            <a:xfrm>
              <a:off x="-128" y="5993"/>
              <a:ext cx="1522" cy="434"/>
            </a:xfrm>
            <a:prstGeom prst="rect">
              <a:avLst/>
            </a:prstGeom>
            <a:noFill/>
          </p:spPr>
          <p:txBody>
            <a:bodyPr wrap="square" rtlCol="0">
              <a:noAutofit/>
              <a:scene3d>
                <a:camera prst="orthographicFront"/>
                <a:lightRig rig="threePt" dir="t"/>
              </a:scene3d>
              <a:sp3d contourW="12700"/>
            </a:bodyPr>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创新性</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29" name="PA-文本框 39"/>
            <p:cNvSpPr txBox="1"/>
            <p:nvPr>
              <p:custDataLst>
                <p:tags r:id="rId17"/>
              </p:custDataLst>
            </p:nvPr>
          </p:nvSpPr>
          <p:spPr>
            <a:xfrm>
              <a:off x="-128" y="7252"/>
              <a:ext cx="1521" cy="430"/>
            </a:xfrm>
            <a:prstGeom prst="rect">
              <a:avLst/>
            </a:prstGeom>
            <a:noFill/>
          </p:spPr>
          <p:txBody>
            <a:bodyPr wrap="square" rtlCol="0">
              <a:noAutofit/>
              <a:scene3d>
                <a:camera prst="orthographicFront"/>
                <a:lightRig rig="threePt" dir="t"/>
              </a:scene3d>
              <a:sp3d contourW="12700"/>
            </a:bodyPr>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公平性</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A-任意多边形 47"/>
          <p:cNvSpPr/>
          <p:nvPr>
            <p:custDataLst>
              <p:tags r:id="rId1"/>
            </p:custDataLst>
          </p:nvPr>
        </p:nvSpPr>
        <p:spPr>
          <a:xfrm flipH="1">
            <a:off x="3058720" y="6781872"/>
            <a:ext cx="9133280" cy="76128"/>
          </a:xfrm>
          <a:custGeom>
            <a:avLst/>
            <a:gdLst>
              <a:gd name="connsiteX0" fmla="*/ 6792864 w 6849960"/>
              <a:gd name="connsiteY0" fmla="*/ 0 h 57096"/>
              <a:gd name="connsiteX1" fmla="*/ 0 w 6849960"/>
              <a:gd name="connsiteY1" fmla="*/ 0 h 57096"/>
              <a:gd name="connsiteX2" fmla="*/ 0 w 6849960"/>
              <a:gd name="connsiteY2" fmla="*/ 57096 h 57096"/>
              <a:gd name="connsiteX3" fmla="*/ 6849960 w 6849960"/>
              <a:gd name="connsiteY3" fmla="*/ 57096 h 57096"/>
            </a:gdLst>
            <a:ahLst/>
            <a:cxnLst>
              <a:cxn ang="0">
                <a:pos x="connsiteX0" y="connsiteY0"/>
              </a:cxn>
              <a:cxn ang="0">
                <a:pos x="connsiteX1" y="connsiteY1"/>
              </a:cxn>
              <a:cxn ang="0">
                <a:pos x="connsiteX2" y="connsiteY2"/>
              </a:cxn>
              <a:cxn ang="0">
                <a:pos x="connsiteX3" y="connsiteY3"/>
              </a:cxn>
            </a:cxnLst>
            <a:rect l="l" t="t" r="r" b="b"/>
            <a:pathLst>
              <a:path w="6849960" h="57096">
                <a:moveTo>
                  <a:pt x="6792864" y="0"/>
                </a:moveTo>
                <a:lnTo>
                  <a:pt x="0" y="0"/>
                </a:lnTo>
                <a:lnTo>
                  <a:pt x="0" y="57096"/>
                </a:lnTo>
                <a:lnTo>
                  <a:pt x="6849960" y="5709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20" name="文本框 19"/>
          <p:cNvSpPr txBox="1"/>
          <p:nvPr>
            <p:custDataLst>
              <p:tags r:id="rId2"/>
            </p:custDataLst>
          </p:nvPr>
        </p:nvSpPr>
        <p:spPr>
          <a:xfrm>
            <a:off x="621030" y="146050"/>
            <a:ext cx="11533505" cy="738505"/>
          </a:xfrm>
          <a:prstGeom prst="rect">
            <a:avLst/>
          </a:prstGeom>
          <a:noFill/>
        </p:spPr>
        <p:txBody>
          <a:bodyPr wrap="square" lIns="0" tIns="0" rIns="0" bIns="0" rtlCol="0">
            <a:spAutoFit/>
          </a:bodyPr>
          <a:lstStyle/>
          <a:p>
            <a:pPr indent="0" fontAlgn="auto">
              <a:lnSpc>
                <a:spcPct val="100000"/>
              </a:lnSpc>
              <a:spcAft>
                <a:spcPts val="600"/>
              </a:spcAft>
            </a:pPr>
            <a:r>
              <a:rPr lang="zh-CN" altLang="en-US" sz="2400" b="1" spc="160" dirty="0">
                <a:gradFill>
                  <a:gsLst>
                    <a:gs pos="0">
                      <a:srgbClr val="0060EA"/>
                    </a:gs>
                    <a:gs pos="100000">
                      <a:srgbClr val="00C0FA"/>
                    </a:gs>
                  </a:gsLst>
                  <a:lin ang="2700000" scaled="1"/>
                </a:gradFill>
                <a:latin typeface="黑体" panose="02010609060101010101" pitchFamily="49" charset="-122"/>
                <a:ea typeface="黑体" panose="02010609060101010101" pitchFamily="49" charset="-122"/>
                <a:cs typeface="思源黑体 CN" panose="020B0500000000000000" charset="-122"/>
                <a:sym typeface="思源黑体 CN Heavy" panose="020B0A00000000000000" charset="-122"/>
              </a:rPr>
              <a:t>醋酸钙口服溶液磷结合能力强，解决片剂负荷难题，更适合吞咽困难、老年、儿童、胃肠功能弱等患者！</a:t>
            </a:r>
            <a:endParaRPr lang="zh-CN" altLang="en-US" sz="2400" b="1" spc="160" dirty="0">
              <a:gradFill>
                <a:gsLst>
                  <a:gs pos="0">
                    <a:srgbClr val="0060EA"/>
                  </a:gs>
                  <a:gs pos="100000">
                    <a:srgbClr val="00C0FA"/>
                  </a:gs>
                </a:gsLst>
                <a:lin ang="2700000" scaled="1"/>
              </a:gradFill>
              <a:latin typeface="黑体" panose="02010609060101010101" pitchFamily="49" charset="-122"/>
              <a:ea typeface="黑体" panose="02010609060101010101" pitchFamily="49" charset="-122"/>
              <a:cs typeface="思源黑体 CN" panose="020B0500000000000000" charset="-122"/>
              <a:sym typeface="思源黑体 CN Heavy" panose="020B0A00000000000000" charset="-122"/>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63952" y="6259734"/>
            <a:ext cx="323852" cy="452490"/>
          </a:xfrm>
          <a:prstGeom prst="rect">
            <a:avLst/>
          </a:prstGeom>
        </p:spPr>
      </p:pic>
      <p:sp>
        <p:nvSpPr>
          <p:cNvPr id="4" name="矩形: 圆角 3"/>
          <p:cNvSpPr/>
          <p:nvPr>
            <p:custDataLst>
              <p:tags r:id="rId4"/>
            </p:custDataLst>
          </p:nvPr>
        </p:nvSpPr>
        <p:spPr>
          <a:xfrm>
            <a:off x="6391910" y="1428115"/>
            <a:ext cx="4224020" cy="3721100"/>
          </a:xfrm>
          <a:prstGeom prst="roundRect">
            <a:avLst>
              <a:gd name="adj" fmla="val 0"/>
            </a:avLst>
          </a:prstGeom>
          <a:noFill/>
          <a:ln w="15875">
            <a:noFill/>
          </a:ln>
          <a:effectLst/>
          <a:extLst>
            <a:ext uri="{909E8E84-426E-40DD-AFC4-6F175D3DCCD1}">
              <a14:hiddenFill xmlns:a14="http://schemas.microsoft.com/office/drawing/2010/main">
                <a:solidFill>
                  <a:schemeClr val="tx1">
                    <a:lumMod val="40000"/>
                    <a:lumOff val="60000"/>
                    <a:alpha val="1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endParaRPr lang="zh-CN" altLang="en-US" sz="1440">
              <a:solidFill>
                <a:schemeClr val="bg1"/>
              </a:solidFill>
              <a:latin typeface="+mj-ea"/>
              <a:ea typeface="+mj-ea"/>
            </a:endParaRPr>
          </a:p>
        </p:txBody>
      </p:sp>
      <p:sp>
        <p:nvSpPr>
          <p:cNvPr id="13" name="右箭头 12"/>
          <p:cNvSpPr/>
          <p:nvPr/>
        </p:nvSpPr>
        <p:spPr>
          <a:xfrm>
            <a:off x="6229350" y="3143885"/>
            <a:ext cx="856615" cy="462915"/>
          </a:xfrm>
          <a:prstGeom prst="rightArrow">
            <a:avLst/>
          </a:prstGeom>
          <a:gradFill>
            <a:gsLst>
              <a:gs pos="0">
                <a:srgbClr val="0060EA"/>
              </a:gs>
              <a:gs pos="100000">
                <a:srgbClr val="00C0FA"/>
              </a:gs>
            </a:gsLst>
            <a:lin ang="2700000" scaled="1"/>
          </a:gradFill>
          <a:ln w="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直角三角形 54"/>
          <p:cNvSpPr/>
          <p:nvPr/>
        </p:nvSpPr>
        <p:spPr>
          <a:xfrm rot="2460000" flipH="1" flipV="1">
            <a:off x="-295910" y="102235"/>
            <a:ext cx="535305" cy="597535"/>
          </a:xfrm>
          <a:prstGeom prst="rtTriangle">
            <a:avLst/>
          </a:prstGeom>
          <a:gradFill>
            <a:gsLst>
              <a:gs pos="0">
                <a:srgbClr val="0060EA"/>
              </a:gs>
              <a:gs pos="100000">
                <a:srgbClr val="00C0FA"/>
              </a:gs>
            </a:gsLst>
            <a:lin ang="2700000" scaled="1"/>
          </a:gradFill>
          <a:ln w="0" cap="flat" cmpd="sng" algn="ctr">
            <a:gradFill>
              <a:gsLst>
                <a:gs pos="0">
                  <a:srgbClr val="0060EA"/>
                </a:gs>
                <a:gs pos="100000">
                  <a:srgbClr val="00C0FA"/>
                </a:gs>
              </a:gsLst>
              <a:lin ang="2700000" scaled="0"/>
            </a:gra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7" name="组合 6"/>
          <p:cNvGrpSpPr/>
          <p:nvPr/>
        </p:nvGrpSpPr>
        <p:grpSpPr>
          <a:xfrm>
            <a:off x="1422400" y="1515110"/>
            <a:ext cx="4418330" cy="3796665"/>
            <a:chOff x="1537" y="2120"/>
            <a:chExt cx="6958" cy="5979"/>
          </a:xfrm>
        </p:grpSpPr>
        <p:grpSp>
          <p:nvGrpSpPr>
            <p:cNvPr id="8" name="组合 7"/>
            <p:cNvGrpSpPr/>
            <p:nvPr/>
          </p:nvGrpSpPr>
          <p:grpSpPr>
            <a:xfrm>
              <a:off x="1537" y="2120"/>
              <a:ext cx="6958" cy="5860"/>
              <a:chOff x="869" y="3343"/>
              <a:chExt cx="5556" cy="5860"/>
            </a:xfrm>
          </p:grpSpPr>
          <p:sp>
            <p:nvSpPr>
              <p:cNvPr id="9" name="矩形: 圆角 2"/>
              <p:cNvSpPr/>
              <p:nvPr>
                <p:custDataLst>
                  <p:tags r:id="rId5"/>
                </p:custDataLst>
              </p:nvPr>
            </p:nvSpPr>
            <p:spPr>
              <a:xfrm>
                <a:off x="869" y="3343"/>
                <a:ext cx="5087" cy="5859"/>
              </a:xfrm>
              <a:prstGeom prst="roundRect">
                <a:avLst>
                  <a:gd name="adj" fmla="val 0"/>
                </a:avLst>
              </a:prstGeom>
              <a:noFill/>
              <a:ln w="15875">
                <a:noFill/>
              </a:ln>
              <a:effectLst/>
              <a:extLst>
                <a:ext uri="{909E8E84-426E-40DD-AFC4-6F175D3DCCD1}">
                  <a14:hiddenFill xmlns:a14="http://schemas.microsoft.com/office/drawing/2010/main">
                    <a:solidFill>
                      <a:schemeClr val="tx1">
                        <a:lumMod val="40000"/>
                        <a:lumOff val="60000"/>
                        <a:alpha val="1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endParaRPr lang="zh-CN" altLang="en-US" sz="1440">
                  <a:solidFill>
                    <a:schemeClr val="bg1"/>
                  </a:solidFill>
                  <a:latin typeface="+mj-ea"/>
                  <a:ea typeface="+mj-ea"/>
                </a:endParaRPr>
              </a:p>
            </p:txBody>
          </p:sp>
          <p:sp>
            <p:nvSpPr>
              <p:cNvPr id="10" name="矩形 9"/>
              <p:cNvSpPr/>
              <p:nvPr>
                <p:custDataLst>
                  <p:tags r:id="rId6"/>
                </p:custDataLst>
              </p:nvPr>
            </p:nvSpPr>
            <p:spPr>
              <a:xfrm>
                <a:off x="1134" y="4719"/>
                <a:ext cx="5291" cy="4484"/>
              </a:xfrm>
              <a:prstGeom prst="rect">
                <a:avLst/>
              </a:prstGeom>
              <a:solidFill>
                <a:srgbClr val="F9F9F9"/>
              </a:solidFill>
              <a:ln>
                <a:solidFill>
                  <a:schemeClr val="tx1">
                    <a:lumMod val="60000"/>
                    <a:lumOff val="40000"/>
                  </a:schemeClr>
                </a:solidFill>
              </a:ln>
            </p:spPr>
            <p:txBody>
              <a:bodyPr wrap="square" lIns="0" tIns="0" rIns="0" bIns="0" rtlCol="0" anchor="t" anchorCtr="0">
                <a:noAutofit/>
              </a:bodyPr>
              <a:lstStyle/>
              <a:p>
                <a:pPr indent="406400" algn="just" fontAlgn="auto">
                  <a:lnSpc>
                    <a:spcPct val="150000"/>
                  </a:lnSpc>
                  <a:buFont typeface="Wingdings" panose="05000000000000000000" charset="0"/>
                  <a:buNone/>
                  <a:extLst>
                    <a:ext uri="{35155182-B16C-46BC-9424-99874614C6A1}">
                      <wpsdc:indentchars xmlns:wpsdc="http://www.wps.cn/officeDocument/2017/drawingmlCustomData" val="200" checksum="1740828767"/>
                    </a:ext>
                  </a:extLst>
                </a:pP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11"/>
              <p:cNvSpPr/>
              <p:nvPr>
                <p:custDataLst>
                  <p:tags r:id="rId7"/>
                </p:custDataLst>
              </p:nvPr>
            </p:nvSpPr>
            <p:spPr>
              <a:xfrm>
                <a:off x="1132" y="3609"/>
                <a:ext cx="5293" cy="1110"/>
              </a:xfrm>
              <a:prstGeom prst="rect">
                <a:avLst/>
              </a:prstGeom>
              <a:gradFill>
                <a:gsLst>
                  <a:gs pos="0">
                    <a:srgbClr val="0060EA"/>
                  </a:gs>
                  <a:gs pos="100000">
                    <a:srgbClr val="00C0FA"/>
                  </a:gs>
                </a:gsLst>
                <a:lin ang="2700000" scaled="1"/>
              </a:gradFill>
            </p:spPr>
            <p:txBody>
              <a:bodyPr wrap="square" lIns="0" tIns="0" rIns="0" bIns="0" rtlCol="0" anchor="ctr" anchorCtr="0">
                <a:noAutofit/>
              </a:bodyPr>
              <a:lstStyle/>
              <a:p>
                <a:pPr algn="ctr">
                  <a:spcBef>
                    <a:spcPct val="0"/>
                  </a:spcBef>
                  <a:spcAft>
                    <a:spcPct val="0"/>
                  </a:spcAft>
                </a:pPr>
                <a:r>
                  <a:rPr lang="zh-CN" sz="2000" b="1" dirty="0">
                    <a:solidFill>
                      <a:schemeClr val="bg1"/>
                    </a:solidFill>
                    <a:latin typeface="微软雅黑" panose="020B0503020204020204" pitchFamily="34" charset="-122"/>
                    <a:ea typeface="微软雅黑" panose="020B0503020204020204" pitchFamily="34" charset="-122"/>
                    <a:cs typeface="+mn-ea"/>
                  </a:rPr>
                  <a:t>溶液剂型，吸收快，磷结合力强</a:t>
                </a:r>
                <a:endParaRPr lang="zh-CN" sz="2000" b="1" dirty="0">
                  <a:solidFill>
                    <a:schemeClr val="bg1"/>
                  </a:solidFill>
                  <a:latin typeface="微软雅黑" panose="020B0503020204020204" pitchFamily="34" charset="-122"/>
                  <a:ea typeface="微软雅黑" panose="020B0503020204020204" pitchFamily="34" charset="-122"/>
                  <a:cs typeface="+mn-ea"/>
                </a:endParaRPr>
              </a:p>
            </p:txBody>
          </p:sp>
        </p:grpSp>
        <p:sp>
          <p:nvSpPr>
            <p:cNvPr id="3" name="文本框 2"/>
            <p:cNvSpPr txBox="1"/>
            <p:nvPr/>
          </p:nvSpPr>
          <p:spPr>
            <a:xfrm>
              <a:off x="1919" y="3496"/>
              <a:ext cx="6400" cy="4603"/>
            </a:xfrm>
            <a:prstGeom prst="rect">
              <a:avLst/>
            </a:prstGeom>
          </p:spPr>
          <p:txBody>
            <a:bodyPr>
              <a:spAutoFit/>
              <a:extLst>
                <a:ext uri="{4A0BC546-FE56-4ADE-93B0-CB8AF2F6F144}">
                  <wpsdc:textFrameExt xmlns:wpsdc="http://www.wps.cn/officeDocument/2022/drawingmlCustomData" type="text"/>
                </a:ext>
              </a:extLst>
            </a:bodyPr>
            <a:p>
              <a:pPr indent="406400" algn="just" fontAlgn="auto">
                <a:lnSpc>
                  <a:spcPct val="150000"/>
                </a:lnSpc>
                <a:buFont typeface="Wingdings" panose="05000000000000000000" charset="0"/>
                <a:buNone/>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溶液剂型是粉碎或咀嚼固体剂型的优质替代；溶液剂型</a:t>
              </a:r>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分散均匀，更易吸收，磷结合力强</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 使用方便，可</a:t>
              </a:r>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精准用药</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，剂量</a:t>
              </a:r>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易调节控制</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406400" algn="just" defTabSz="457200" eaLnBrk="0" fontAlgn="base" hangingPunct="0">
                <a:lnSpc>
                  <a:spcPct val="150000"/>
                </a:lnSpc>
                <a:spcBef>
                  <a:spcPct val="0"/>
                </a:spcBef>
                <a:spcAft>
                  <a:spcPct val="0"/>
                </a:spcAft>
                <a:defRPr/>
                <a:extLst>
                  <a:ext uri="{35155182-B16C-46BC-9424-99874614C6A1}">
                    <wpsdc:indentchars xmlns:wpsdc="http://www.wps.cn/officeDocument/2017/drawingmlCustomData" val="200" checksum="1740828767"/>
                  </a:ext>
                </a:extLst>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醋酸钙随餐服用时，可与食物中的磷酸盐结合形成不溶性磷酸钙复合物，该复合物经粪便排泄，从而导致血清磷浓度降低。</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algn="l"/>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5" name="组合 14"/>
          <p:cNvGrpSpPr/>
          <p:nvPr/>
        </p:nvGrpSpPr>
        <p:grpSpPr>
          <a:xfrm>
            <a:off x="7524115" y="1765935"/>
            <a:ext cx="3995420" cy="3470275"/>
            <a:chOff x="10970" y="2515"/>
            <a:chExt cx="6292" cy="5465"/>
          </a:xfrm>
        </p:grpSpPr>
        <p:sp>
          <p:nvSpPr>
            <p:cNvPr id="6" name="矩形 5"/>
            <p:cNvSpPr/>
            <p:nvPr>
              <p:custDataLst>
                <p:tags r:id="rId8"/>
              </p:custDataLst>
            </p:nvPr>
          </p:nvSpPr>
          <p:spPr>
            <a:xfrm>
              <a:off x="10975" y="2515"/>
              <a:ext cx="6287" cy="1096"/>
            </a:xfrm>
            <a:prstGeom prst="rect">
              <a:avLst/>
            </a:prstGeom>
            <a:gradFill>
              <a:gsLst>
                <a:gs pos="0">
                  <a:srgbClr val="0060EA"/>
                </a:gs>
                <a:gs pos="100000">
                  <a:srgbClr val="00C0FA"/>
                </a:gs>
              </a:gsLst>
              <a:lin ang="2700000" scaled="1"/>
            </a:gradFill>
          </p:spPr>
          <p:txBody>
            <a:bodyPr wrap="square" lIns="0" tIns="0" rIns="0" bIns="0" rtlCol="0" anchor="ctr" anchorCtr="0">
              <a:noAutofit/>
            </a:bodyPr>
            <a:lstStyle/>
            <a:p>
              <a:pPr algn="ctr">
                <a:spcBef>
                  <a:spcPct val="0"/>
                </a:spcBef>
                <a:spcAft>
                  <a:spcPct val="0"/>
                </a:spcAft>
              </a:pPr>
              <a:r>
                <a:rPr lang="zh-CN" altLang="en-US" sz="2000" b="1">
                  <a:solidFill>
                    <a:schemeClr val="bg1"/>
                  </a:solidFill>
                  <a:latin typeface="微软雅黑" panose="020B0503020204020204" pitchFamily="34" charset="-122"/>
                  <a:ea typeface="微软雅黑" panose="020B0503020204020204" pitchFamily="34" charset="-122"/>
                  <a:cs typeface="+mn-ea"/>
                </a:rPr>
                <a:t>创新带来的患者获益</a:t>
              </a:r>
              <a:endParaRPr lang="zh-CN" altLang="en-US" sz="2000" b="1">
                <a:solidFill>
                  <a:schemeClr val="bg1"/>
                </a:solidFill>
                <a:latin typeface="微软雅黑" panose="020B0503020204020204" pitchFamily="34" charset="-122"/>
                <a:ea typeface="微软雅黑" panose="020B0503020204020204" pitchFamily="34" charset="-122"/>
                <a:cs typeface="+mn-ea"/>
              </a:endParaRPr>
            </a:p>
          </p:txBody>
        </p:sp>
        <p:grpSp>
          <p:nvGrpSpPr>
            <p:cNvPr id="14" name="组合 13"/>
            <p:cNvGrpSpPr/>
            <p:nvPr/>
          </p:nvGrpSpPr>
          <p:grpSpPr>
            <a:xfrm>
              <a:off x="10970" y="3625"/>
              <a:ext cx="6292" cy="4355"/>
              <a:chOff x="10970" y="3625"/>
              <a:chExt cx="6292" cy="4355"/>
            </a:xfrm>
          </p:grpSpPr>
          <p:sp>
            <p:nvSpPr>
              <p:cNvPr id="5" name="矩形 4"/>
              <p:cNvSpPr/>
              <p:nvPr>
                <p:custDataLst>
                  <p:tags r:id="rId9"/>
                </p:custDataLst>
              </p:nvPr>
            </p:nvSpPr>
            <p:spPr>
              <a:xfrm>
                <a:off x="10970" y="3625"/>
                <a:ext cx="6292" cy="4355"/>
              </a:xfrm>
              <a:prstGeom prst="rect">
                <a:avLst/>
              </a:prstGeom>
              <a:noFill/>
              <a:ln>
                <a:solidFill>
                  <a:schemeClr val="tx1">
                    <a:lumMod val="60000"/>
                    <a:lumOff val="40000"/>
                  </a:schemeClr>
                </a:solidFill>
              </a:ln>
            </p:spPr>
            <p:txBody>
              <a:bodyPr wrap="square" lIns="0" tIns="0" rIns="0" bIns="0" rtlCol="0" anchor="t" anchorCtr="0">
                <a:noAutofit/>
              </a:bodyPr>
              <a:lstStyle/>
              <a:p>
                <a:pPr lvl="0" indent="0" algn="just" fontAlgn="auto">
                  <a:lnSpc>
                    <a:spcPct val="150000"/>
                  </a:lnSpc>
                  <a:buClrTx/>
                  <a:buSzTx/>
                  <a:buFont typeface="Wingdings" panose="05000000000000000000" charset="0"/>
                  <a:buNone/>
                </a:pPr>
                <a:endPar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1" name="文本框 10"/>
              <p:cNvSpPr txBox="1"/>
              <p:nvPr/>
            </p:nvSpPr>
            <p:spPr>
              <a:xfrm>
                <a:off x="11123" y="3625"/>
                <a:ext cx="5987" cy="4215"/>
              </a:xfrm>
              <a:prstGeom prst="rect">
                <a:avLst/>
              </a:prstGeom>
            </p:spPr>
            <p:txBody>
              <a:bodyPr wrap="square">
                <a:spAutoFit/>
                <a:extLst>
                  <a:ext uri="{4A0BC546-FE56-4ADE-93B0-CB8AF2F6F144}">
                    <wpsdc:textFrameExt xmlns:wpsdc="http://www.wps.cn/officeDocument/2022/drawingmlCustomData" type="text"/>
                  </a:ext>
                </a:extLst>
              </a:bodyPr>
              <a:p>
                <a:pPr marL="285750" lvl="0" indent="-285750" algn="just" fontAlgn="auto">
                  <a:lnSpc>
                    <a:spcPct val="150000"/>
                  </a:lnSpc>
                  <a:buClrTx/>
                  <a:buSzTx/>
                  <a:buFont typeface="Wingdings" panose="05000000000000000000" charset="0"/>
                  <a:buChar char="ü"/>
                </a:pPr>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溶液剂型创新，</a:t>
                </a:r>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解决“片剂负荷”难题</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填补目录内无溶液剂的空白；</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lvl="0" indent="-285750" algn="just" fontAlgn="auto">
                  <a:lnSpc>
                    <a:spcPct val="150000"/>
                  </a:lnSpc>
                  <a:buClrTx/>
                  <a:buSzTx/>
                  <a:buFont typeface="Wingdings" panose="05000000000000000000" charset="0"/>
                  <a:buChar char="ü"/>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对于</a:t>
                </a:r>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吞咽困难、老年人、儿童、胃肠功能较弱患者更加适用；</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lvl="0" indent="-285750" algn="just" fontAlgn="auto">
                  <a:lnSpc>
                    <a:spcPct val="150000"/>
                  </a:lnSpc>
                  <a:buClrTx/>
                  <a:buSzTx/>
                  <a:buFont typeface="Wingdings" panose="05000000000000000000" charset="0"/>
                  <a:buChar char="ü"/>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与片剂相比口感升级，添加麦芽糖醇和甘油成分</a:t>
                </a:r>
                <a:r>
                  <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有效减少便秘、胀气等副反应。</a:t>
                </a:r>
                <a:endParaRPr lang="zh-CN" altLang="en-US" sz="1600" b="1"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grpSp>
        <p:nvGrpSpPr>
          <p:cNvPr id="23" name="组合 22"/>
          <p:cNvGrpSpPr/>
          <p:nvPr/>
        </p:nvGrpSpPr>
        <p:grpSpPr>
          <a:xfrm>
            <a:off x="-80645" y="1684020"/>
            <a:ext cx="966470" cy="3565525"/>
            <a:chOff x="-127" y="2477"/>
            <a:chExt cx="1522" cy="5615"/>
          </a:xfrm>
        </p:grpSpPr>
        <p:sp>
          <p:nvSpPr>
            <p:cNvPr id="42" name="PA-文本框 41"/>
            <p:cNvSpPr txBox="1"/>
            <p:nvPr>
              <p:custDataLst>
                <p:tags r:id="rId10"/>
              </p:custDataLst>
            </p:nvPr>
          </p:nvSpPr>
          <p:spPr>
            <a:xfrm>
              <a:off x="-127" y="6366"/>
              <a:ext cx="1479" cy="483"/>
            </a:xfrm>
            <a:prstGeom prst="rect">
              <a:avLst/>
            </a:prstGeom>
            <a:solidFill>
              <a:srgbClr val="0070C0"/>
            </a:solidFill>
          </p:spPr>
          <p:txBody>
            <a:bodyPr wrap="square" rtlCol="0">
              <a:spAutoFit/>
              <a:scene3d>
                <a:camera prst="orthographicFront"/>
                <a:lightRig rig="threePt" dir="t"/>
              </a:scene3d>
              <a:sp3d contourW="12700"/>
            </a:bodyPr>
            <a:lstStyle/>
            <a:p>
              <a:pPr algn="ctr" defTabSz="1219200">
                <a:defRPr/>
              </a:pPr>
              <a:r>
                <a:rPr lang="zh-CN" altLang="en-US" sz="1400" kern="0" dirty="0">
                  <a:solidFill>
                    <a:schemeClr val="bg1"/>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创新性</a:t>
              </a:r>
              <a:endParaRPr lang="zh-CN" altLang="en-US" sz="1400" kern="0" dirty="0">
                <a:solidFill>
                  <a:schemeClr val="bg1"/>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17" name="PA-文本框 40"/>
            <p:cNvSpPr txBox="1"/>
            <p:nvPr>
              <p:custDataLst>
                <p:tags r:id="rId11"/>
              </p:custDataLst>
            </p:nvPr>
          </p:nvSpPr>
          <p:spPr>
            <a:xfrm>
              <a:off x="-127" y="5070"/>
              <a:ext cx="1453" cy="483"/>
            </a:xfrm>
            <a:prstGeom prst="rect">
              <a:avLst/>
            </a:prstGeom>
            <a:noFill/>
            <a:extLst>
              <a:ext uri="{909E8E84-426E-40DD-AFC4-6F175D3DCCD1}">
                <a14:hiddenFill xmlns:a14="http://schemas.microsoft.com/office/drawing/2010/main">
                  <a:solidFill>
                    <a:srgbClr val="0070C0"/>
                  </a:solidFill>
                </a14:hiddenFill>
              </a:ext>
            </a:extLst>
          </p:spPr>
          <p:txBody>
            <a:bodyPr wrap="square" rtlCol="0">
              <a:spAutoFit/>
              <a:scene3d>
                <a:camera prst="orthographicFront"/>
                <a:lightRig rig="threePt" dir="t"/>
              </a:scene3d>
              <a:sp3d contourW="12700"/>
            </a:bodyPr>
            <a:p>
              <a:pPr algn="ctr" defTabSz="1219200">
                <a:buClrTx/>
                <a:buSzTx/>
                <a:buFontTx/>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有效性</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21" name="PA-文本框 39"/>
            <p:cNvSpPr txBox="1"/>
            <p:nvPr>
              <p:custDataLst>
                <p:tags r:id="rId12"/>
              </p:custDataLst>
            </p:nvPr>
          </p:nvSpPr>
          <p:spPr>
            <a:xfrm>
              <a:off x="-127" y="3774"/>
              <a:ext cx="1370" cy="483"/>
            </a:xfrm>
            <a:prstGeom prst="rect">
              <a:avLst/>
            </a:prstGeom>
            <a:noFill/>
            <a:extLst>
              <a:ext uri="{909E8E84-426E-40DD-AFC4-6F175D3DCCD1}">
                <a14:hiddenFill xmlns:a14="http://schemas.microsoft.com/office/drawing/2010/main">
                  <a:solidFill>
                    <a:srgbClr val="0070C0"/>
                  </a:solidFill>
                </a14:hiddenFill>
              </a:ext>
            </a:extLst>
          </p:spPr>
          <p:txBody>
            <a:bodyPr wrap="square" rtlCol="0">
              <a:spAutoFit/>
              <a:scene3d>
                <a:camera prst="orthographicFront"/>
                <a:lightRig rig="threePt" dir="t"/>
              </a:scene3d>
              <a:sp3d contourW="12700"/>
            </a:bodyPr>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安全性</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22" name="PA-文本框 38"/>
            <p:cNvSpPr txBox="1"/>
            <p:nvPr>
              <p:custDataLst>
                <p:tags r:id="rId13"/>
              </p:custDataLst>
            </p:nvPr>
          </p:nvSpPr>
          <p:spPr>
            <a:xfrm>
              <a:off x="-127" y="2477"/>
              <a:ext cx="1522" cy="484"/>
            </a:xfrm>
            <a:prstGeom prst="rect">
              <a:avLst/>
            </a:prstGeom>
            <a:noFill/>
            <a:extLst>
              <a:ext uri="{909E8E84-426E-40DD-AFC4-6F175D3DCCD1}">
                <a14:hiddenFill xmlns:a14="http://schemas.microsoft.com/office/drawing/2010/main">
                  <a:solidFill>
                    <a:schemeClr val="accent2"/>
                  </a:solidFill>
                </a14:hiddenFill>
              </a:ext>
            </a:extLst>
          </p:spPr>
          <p:txBody>
            <a:bodyPr wrap="square" rtlCol="0">
              <a:noAutofit/>
              <a:scene3d>
                <a:camera prst="orthographicFront"/>
                <a:lightRig rig="threePt" dir="t"/>
              </a:scene3d>
              <a:sp3d contourW="12700"/>
            </a:bodyPr>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基本信息</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sp>
          <p:nvSpPr>
            <p:cNvPr id="29" name="PA-文本框 39"/>
            <p:cNvSpPr txBox="1"/>
            <p:nvPr>
              <p:custDataLst>
                <p:tags r:id="rId14"/>
              </p:custDataLst>
            </p:nvPr>
          </p:nvSpPr>
          <p:spPr>
            <a:xfrm>
              <a:off x="-127" y="7662"/>
              <a:ext cx="1521" cy="430"/>
            </a:xfrm>
            <a:prstGeom prst="rect">
              <a:avLst/>
            </a:prstGeom>
            <a:noFill/>
          </p:spPr>
          <p:txBody>
            <a:bodyPr wrap="square" rtlCol="0">
              <a:noAutofit/>
              <a:scene3d>
                <a:camera prst="orthographicFront"/>
                <a:lightRig rig="threePt" dir="t"/>
              </a:scene3d>
              <a:sp3d contourW="12700"/>
            </a:bodyPr>
            <a:p>
              <a:pPr algn="ctr" defTabSz="1219200">
                <a:defRPr/>
              </a:pPr>
              <a:r>
                <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rPr>
                <a:t>公平性</a:t>
              </a:r>
              <a:endParaRPr lang="zh-CN" altLang="en-US" sz="1400" kern="0" dirty="0">
                <a:solidFill>
                  <a:schemeClr val="bg1">
                    <a:lumMod val="50000"/>
                  </a:schemeClr>
                </a:solidFill>
                <a:latin typeface="思源黑体 CN" panose="020B0500000000000000" charset="-122"/>
                <a:ea typeface="思源黑体 CN" panose="020B0500000000000000" charset="-122"/>
                <a:cs typeface="思源黑体 CN" panose="020B0500000000000000" charset="-122"/>
                <a:sym typeface="思源黑体 CN" panose="020B0500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600"/>
    </mc:Choice>
    <mc:Fallback>
      <p:transition spd="slow"/>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0.xml><?xml version="1.0" encoding="utf-8"?>
<p:tagLst xmlns:p="http://schemas.openxmlformats.org/presentationml/2006/main">
  <p:tag name="PA" val="v5.2.11"/>
</p:tagLst>
</file>

<file path=ppt/tags/tag100.xml><?xml version="1.0" encoding="utf-8"?>
<p:tagLst xmlns:p="http://schemas.openxmlformats.org/presentationml/2006/main">
  <p:tag name="PA" val="v5.2.11"/>
</p:tagLst>
</file>

<file path=ppt/tags/tag101.xml><?xml version="1.0" encoding="utf-8"?>
<p:tagLst xmlns:p="http://schemas.openxmlformats.org/presentationml/2006/main">
  <p:tag name="PA" val="v5.2.11"/>
</p:tagLst>
</file>

<file path=ppt/tags/tag102.xml><?xml version="1.0" encoding="utf-8"?>
<p:tagLst xmlns:p="http://schemas.openxmlformats.org/presentationml/2006/main">
  <p:tag name="PA" val="v5.2.11"/>
</p:tagLst>
</file>

<file path=ppt/tags/tag103.xml><?xml version="1.0" encoding="utf-8"?>
<p:tagLst xmlns:p="http://schemas.openxmlformats.org/presentationml/2006/main">
  <p:tag name="PA" val="v5.2.11"/>
</p:tagLst>
</file>

<file path=ppt/tags/tag104.xml><?xml version="1.0" encoding="utf-8"?>
<p:tagLst xmlns:p="http://schemas.openxmlformats.org/presentationml/2006/main">
  <p:tag name="PA" val="v5.2.11"/>
</p:tagLst>
</file>

<file path=ppt/tags/tag105.xml><?xml version="1.0" encoding="utf-8"?>
<p:tagLst xmlns:p="http://schemas.openxmlformats.org/presentationml/2006/main">
  <p:tag name="PA" val="v5.2.11"/>
</p:tagLst>
</file>

<file path=ppt/tags/tag106.xml><?xml version="1.0" encoding="utf-8"?>
<p:tagLst xmlns:p="http://schemas.openxmlformats.org/presentationml/2006/main">
  <p:tag name="PA" val="v5.2.11"/>
</p:tagLst>
</file>

<file path=ppt/tags/tag107.xml><?xml version="1.0" encoding="utf-8"?>
<p:tagLst xmlns:p="http://schemas.openxmlformats.org/presentationml/2006/main">
  <p:tag name="PA" val="v5.2.11"/>
</p:tagLst>
</file>

<file path=ppt/tags/tag108.xml><?xml version="1.0" encoding="utf-8"?>
<p:tagLst xmlns:p="http://schemas.openxmlformats.org/presentationml/2006/main">
  <p:tag name="PA" val="v5.2.11"/>
</p:tagLst>
</file>

<file path=ppt/tags/tag109.xml><?xml version="1.0" encoding="utf-8"?>
<p:tagLst xmlns:p="http://schemas.openxmlformats.org/presentationml/2006/main">
  <p:tag name="PA" val="v5.2.11"/>
</p:tagLst>
</file>

<file path=ppt/tags/tag11.xml><?xml version="1.0" encoding="utf-8"?>
<p:tagLst xmlns:p="http://schemas.openxmlformats.org/presentationml/2006/main">
  <p:tag name="PA" val="v5.2.11"/>
</p:tagLst>
</file>

<file path=ppt/tags/tag110.xml><?xml version="1.0" encoding="utf-8"?>
<p:tagLst xmlns:p="http://schemas.openxmlformats.org/presentationml/2006/main">
  <p:tag name="PA" val="v5.2.11"/>
</p:tagLst>
</file>

<file path=ppt/tags/tag111.xml><?xml version="1.0" encoding="utf-8"?>
<p:tagLst xmlns:p="http://schemas.openxmlformats.org/presentationml/2006/main">
  <p:tag name="PA" val="v5.2.11"/>
</p:tagLst>
</file>

<file path=ppt/tags/tag112.xml><?xml version="1.0" encoding="utf-8"?>
<p:tagLst xmlns:p="http://schemas.openxmlformats.org/presentationml/2006/main">
  <p:tag name="PA" val="v5.2.11"/>
</p:tagLst>
</file>

<file path=ppt/tags/tag113.xml><?xml version="1.0" encoding="utf-8"?>
<p:tagLst xmlns:p="http://schemas.openxmlformats.org/presentationml/2006/main">
  <p:tag name="PA" val="v5.2.11"/>
</p:tagLst>
</file>

<file path=ppt/tags/tag114.xml><?xml version="1.0" encoding="utf-8"?>
<p:tagLst xmlns:p="http://schemas.openxmlformats.org/presentationml/2006/main">
  <p:tag name="PA" val="v3.0.1"/>
</p:tagLst>
</file>

<file path=ppt/tags/tag115.xml><?xml version="1.0" encoding="utf-8"?>
<p:tagLst xmlns:p="http://schemas.openxmlformats.org/presentationml/2006/main">
  <p:tag name="PA" val="v5.2.11"/>
</p:tagLst>
</file>

<file path=ppt/tags/tag116.xml><?xml version="1.0" encoding="utf-8"?>
<p:tagLst xmlns:p="http://schemas.openxmlformats.org/presentationml/2006/main">
  <p:tag name="PA" val="v5.2.11"/>
</p:tagLst>
</file>

<file path=ppt/tags/tag117.xml><?xml version="1.0" encoding="utf-8"?>
<p:tagLst xmlns:p="http://schemas.openxmlformats.org/presentationml/2006/main">
  <p:tag name="PA" val="v5.2.11"/>
</p:tagLst>
</file>

<file path=ppt/tags/tag118.xml><?xml version="1.0" encoding="utf-8"?>
<p:tagLst xmlns:p="http://schemas.openxmlformats.org/presentationml/2006/main">
  <p:tag name="PA" val="v5.2.11"/>
</p:tagLst>
</file>

<file path=ppt/tags/tag119.xml><?xml version="1.0" encoding="utf-8"?>
<p:tagLst xmlns:p="http://schemas.openxmlformats.org/presentationml/2006/main">
  <p:tag name="PA" val="v5.2.11"/>
</p:tagLst>
</file>

<file path=ppt/tags/tag12.xml><?xml version="1.0" encoding="utf-8"?>
<p:tagLst xmlns:p="http://schemas.openxmlformats.org/presentationml/2006/main">
  <p:tag name="PA" val="v5.2.11"/>
</p:tagLst>
</file>

<file path=ppt/tags/tag120.xml><?xml version="1.0" encoding="utf-8"?>
<p:tagLst xmlns:p="http://schemas.openxmlformats.org/presentationml/2006/main">
  <p:tag name="PA" val="v5.2.11"/>
</p:tagLst>
</file>

<file path=ppt/tags/tag121.xml><?xml version="1.0" encoding="utf-8"?>
<p:tagLst xmlns:p="http://schemas.openxmlformats.org/presentationml/2006/main">
  <p:tag name="ISLIDE.ADDREMOVEWATERMARK" val="HW3AvJG1pr"/>
</p:tagLst>
</file>

<file path=ppt/tags/tag122.xml><?xml version="1.0" encoding="utf-8"?>
<p:tagLst xmlns:p="http://schemas.openxmlformats.org/presentationml/2006/main">
  <p:tag name="PA" val="v5.2.11"/>
</p:tagLst>
</file>

<file path=ppt/tags/tag123.xml><?xml version="1.0" encoding="utf-8"?>
<p:tagLst xmlns:p="http://schemas.openxmlformats.org/presentationml/2006/main">
  <p:tag name="ISLIDE.ADDREMOVEWATERMARK" val="HW3AvJG1pr"/>
</p:tagLst>
</file>

<file path=ppt/tags/tag124.xml><?xml version="1.0" encoding="utf-8"?>
<p:tagLst xmlns:p="http://schemas.openxmlformats.org/presentationml/2006/main">
  <p:tag name="KSO_WM_DIAGRAM_VIRTUALLY_FRAME" val="{&quot;height&quot;:364.0749606299213,&quot;left&quot;:35.6211811023622,&quot;top&quot;:175.92503937007874,&quot;width&quot;:926.5288188976377}"/>
</p:tagLst>
</file>

<file path=ppt/tags/tag125.xml><?xml version="1.0" encoding="utf-8"?>
<p:tagLst xmlns:p="http://schemas.openxmlformats.org/presentationml/2006/main">
  <p:tag name="KSO_WM_DIAGRAM_VIRTUALLY_FRAME" val="{&quot;height&quot;:364.0749606299213,&quot;left&quot;:35.6211811023622,&quot;top&quot;:175.92503937007874,&quot;width&quot;:926.5288188976377}"/>
</p:tagLst>
</file>

<file path=ppt/tags/tag126.xml><?xml version="1.0" encoding="utf-8"?>
<p:tagLst xmlns:p="http://schemas.openxmlformats.org/presentationml/2006/main">
  <p:tag name="KSO_WM_DIAGRAM_VIRTUALLY_FRAME" val="{&quot;height&quot;:364.0749606299213,&quot;left&quot;:35.6211811023622,&quot;top&quot;:175.92503937007874,&quot;width&quot;:926.5288188976377}"/>
</p:tagLst>
</file>

<file path=ppt/tags/tag127.xml><?xml version="1.0" encoding="utf-8"?>
<p:tagLst xmlns:p="http://schemas.openxmlformats.org/presentationml/2006/main">
  <p:tag name="PA" val="v5.2.11"/>
</p:tagLst>
</file>

<file path=ppt/tags/tag128.xml><?xml version="1.0" encoding="utf-8"?>
<p:tagLst xmlns:p="http://schemas.openxmlformats.org/presentationml/2006/main">
  <p:tag name="PA" val="v5.2.11"/>
</p:tagLst>
</file>

<file path=ppt/tags/tag129.xml><?xml version="1.0" encoding="utf-8"?>
<p:tagLst xmlns:p="http://schemas.openxmlformats.org/presentationml/2006/main">
  <p:tag name="PA" val="v5.2.11"/>
</p:tagLst>
</file>

<file path=ppt/tags/tag13.xml><?xml version="1.0" encoding="utf-8"?>
<p:tagLst xmlns:p="http://schemas.openxmlformats.org/presentationml/2006/main">
  <p:tag name="PA" val="v5.2.11"/>
</p:tagLst>
</file>

<file path=ppt/tags/tag130.xml><?xml version="1.0" encoding="utf-8"?>
<p:tagLst xmlns:p="http://schemas.openxmlformats.org/presentationml/2006/main">
  <p:tag name="PA" val="v5.2.11"/>
</p:tagLst>
</file>

<file path=ppt/tags/tag131.xml><?xml version="1.0" encoding="utf-8"?>
<p:tagLst xmlns:p="http://schemas.openxmlformats.org/presentationml/2006/main">
  <p:tag name="PA" val="v5.2.11"/>
</p:tagLst>
</file>

<file path=ppt/tags/tag132.xml><?xml version="1.0" encoding="utf-8"?>
<p:tagLst xmlns:p="http://schemas.openxmlformats.org/presentationml/2006/main">
  <p:tag name="PA" val="v5.2.11"/>
</p:tagLst>
</file>

<file path=ppt/tags/tag133.xml><?xml version="1.0" encoding="utf-8"?>
<p:tagLst xmlns:p="http://schemas.openxmlformats.org/presentationml/2006/main">
  <p:tag name="ISLIDE.ADDREMOVEWATERMARK" val="HW3AvJG1pr"/>
</p:tagLst>
</file>

<file path=ppt/tags/tag134.xml><?xml version="1.0" encoding="utf-8"?>
<p:tagLst xmlns:p="http://schemas.openxmlformats.org/presentationml/2006/main">
  <p:tag name="PA" val="v5.2.11"/>
</p:tagLst>
</file>

<file path=ppt/tags/tag135.xml><?xml version="1.0" encoding="utf-8"?>
<p:tagLst xmlns:p="http://schemas.openxmlformats.org/presentationml/2006/main">
  <p:tag name="PA" val="v5.2.11"/>
</p:tagLst>
</file>

<file path=ppt/tags/tag136.xml><?xml version="1.0" encoding="utf-8"?>
<p:tagLst xmlns:p="http://schemas.openxmlformats.org/presentationml/2006/main">
  <p:tag name="PA" val="v5.2.11"/>
</p:tagLst>
</file>

<file path=ppt/tags/tag137.xml><?xml version="1.0" encoding="utf-8"?>
<p:tagLst xmlns:p="http://schemas.openxmlformats.org/presentationml/2006/main">
  <p:tag name="PA" val="v5.2.11"/>
</p:tagLst>
</file>

<file path=ppt/tags/tag138.xml><?xml version="1.0" encoding="utf-8"?>
<p:tagLst xmlns:p="http://schemas.openxmlformats.org/presentationml/2006/main">
  <p:tag name="PA" val="v5.2.11"/>
</p:tagLst>
</file>

<file path=ppt/tags/tag139.xml><?xml version="1.0" encoding="utf-8"?>
<p:tagLst xmlns:p="http://schemas.openxmlformats.org/presentationml/2006/main">
  <p:tag name="PA" val="v5.2.11"/>
</p:tagLst>
</file>

<file path=ppt/tags/tag14.xml><?xml version="1.0" encoding="utf-8"?>
<p:tagLst xmlns:p="http://schemas.openxmlformats.org/presentationml/2006/main">
  <p:tag name="PA" val="v5.2.11"/>
</p:tagLst>
</file>

<file path=ppt/tags/tag140.xml><?xml version="1.0" encoding="utf-8"?>
<p:tagLst xmlns:p="http://schemas.openxmlformats.org/presentationml/2006/main">
  <p:tag name="ISLIDE.ADDREMOVEWATERMARK" val="HW3AvJG1pr"/>
</p:tagLst>
</file>

<file path=ppt/tags/tag141.xml><?xml version="1.0" encoding="utf-8"?>
<p:tagLst xmlns:p="http://schemas.openxmlformats.org/presentationml/2006/main">
  <p:tag name="TABLE_ENDDRAG_ORIGIN_RECT" val="387*269"/>
  <p:tag name="TABLE_ENDDRAG_RECT" val="544*130*387*269"/>
</p:tagLst>
</file>

<file path=ppt/tags/tag142.xml><?xml version="1.0" encoding="utf-8"?>
<p:tagLst xmlns:p="http://schemas.openxmlformats.org/presentationml/2006/main">
  <p:tag name="PA" val="v5.2.11"/>
</p:tagLst>
</file>

<file path=ppt/tags/tag143.xml><?xml version="1.0" encoding="utf-8"?>
<p:tagLst xmlns:p="http://schemas.openxmlformats.org/presentationml/2006/main">
  <p:tag name="PA" val="v5.2.11"/>
</p:tagLst>
</file>

<file path=ppt/tags/tag144.xml><?xml version="1.0" encoding="utf-8"?>
<p:tagLst xmlns:p="http://schemas.openxmlformats.org/presentationml/2006/main">
  <p:tag name="PA" val="v5.2.11"/>
</p:tagLst>
</file>

<file path=ppt/tags/tag145.xml><?xml version="1.0" encoding="utf-8"?>
<p:tagLst xmlns:p="http://schemas.openxmlformats.org/presentationml/2006/main">
  <p:tag name="PA" val="v5.2.11"/>
</p:tagLst>
</file>

<file path=ppt/tags/tag146.xml><?xml version="1.0" encoding="utf-8"?>
<p:tagLst xmlns:p="http://schemas.openxmlformats.org/presentationml/2006/main">
  <p:tag name="PA" val="v5.2.11"/>
</p:tagLst>
</file>

<file path=ppt/tags/tag147.xml><?xml version="1.0" encoding="utf-8"?>
<p:tagLst xmlns:p="http://schemas.openxmlformats.org/presentationml/2006/main">
  <p:tag name="PA" val="v5.2.11"/>
</p:tagLst>
</file>

<file path=ppt/tags/tag148.xml><?xml version="1.0" encoding="utf-8"?>
<p:tagLst xmlns:p="http://schemas.openxmlformats.org/presentationml/2006/main">
  <p:tag name="ISLIDE.ADDREMOVEWATERMARK" val="HW3AvJG1pr"/>
</p:tagLst>
</file>

<file path=ppt/tags/tag149.xml><?xml version="1.0" encoding="utf-8"?>
<p:tagLst xmlns:p="http://schemas.openxmlformats.org/presentationml/2006/main">
  <p:tag name="PA" val="v5.2.11"/>
</p:tagLst>
</file>

<file path=ppt/tags/tag15.xml><?xml version="1.0" encoding="utf-8"?>
<p:tagLst xmlns:p="http://schemas.openxmlformats.org/presentationml/2006/main">
  <p:tag name="PA" val="v5.2.11"/>
</p:tagLst>
</file>

<file path=ppt/tags/tag150.xml><?xml version="1.0" encoding="utf-8"?>
<p:tagLst xmlns:p="http://schemas.openxmlformats.org/presentationml/2006/main">
  <p:tag name="PA" val="v5.2.11"/>
</p:tagLst>
</file>

<file path=ppt/tags/tag151.xml><?xml version="1.0" encoding="utf-8"?>
<p:tagLst xmlns:p="http://schemas.openxmlformats.org/presentationml/2006/main">
  <p:tag name="PA" val="v5.2.11"/>
</p:tagLst>
</file>

<file path=ppt/tags/tag152.xml><?xml version="1.0" encoding="utf-8"?>
<p:tagLst xmlns:p="http://schemas.openxmlformats.org/presentationml/2006/main">
  <p:tag name="PA" val="v5.2.11"/>
</p:tagLst>
</file>

<file path=ppt/tags/tag153.xml><?xml version="1.0" encoding="utf-8"?>
<p:tagLst xmlns:p="http://schemas.openxmlformats.org/presentationml/2006/main">
  <p:tag name="PA" val="v5.2.11"/>
</p:tagLst>
</file>

<file path=ppt/tags/tag154.xml><?xml version="1.0" encoding="utf-8"?>
<p:tagLst xmlns:p="http://schemas.openxmlformats.org/presentationml/2006/main">
  <p:tag name="PA" val="v5.2.11"/>
</p:tagLst>
</file>

<file path=ppt/tags/tag155.xml><?xml version="1.0" encoding="utf-8"?>
<p:tagLst xmlns:p="http://schemas.openxmlformats.org/presentationml/2006/main">
  <p:tag name="ISLIDE.ADDREMOVEWATERMARK" val="HW3AvJG1pr"/>
</p:tagLst>
</file>

<file path=ppt/tags/tag156.xml><?xml version="1.0" encoding="utf-8"?>
<p:tagLst xmlns:p="http://schemas.openxmlformats.org/presentationml/2006/main">
  <p:tag name="TABLE_ENDDRAG_ORIGIN_RECT" val="876*382"/>
  <p:tag name="TABLE_ENDDRAG_RECT" val="45*84*876*382"/>
</p:tagLst>
</file>

<file path=ppt/tags/tag157.xml><?xml version="1.0" encoding="utf-8"?>
<p:tagLst xmlns:p="http://schemas.openxmlformats.org/presentationml/2006/main">
  <p:tag name="PA" val="v5.2.11"/>
</p:tagLst>
</file>

<file path=ppt/tags/tag158.xml><?xml version="1.0" encoding="utf-8"?>
<p:tagLst xmlns:p="http://schemas.openxmlformats.org/presentationml/2006/main">
  <p:tag name="PA" val="v5.2.11"/>
</p:tagLst>
</file>

<file path=ppt/tags/tag159.xml><?xml version="1.0" encoding="utf-8"?>
<p:tagLst xmlns:p="http://schemas.openxmlformats.org/presentationml/2006/main">
  <p:tag name="PA" val="v5.2.11"/>
</p:tagLst>
</file>

<file path=ppt/tags/tag16.xml><?xml version="1.0" encoding="utf-8"?>
<p:tagLst xmlns:p="http://schemas.openxmlformats.org/presentationml/2006/main">
  <p:tag name="PA" val="v5.2.11"/>
</p:tagLst>
</file>

<file path=ppt/tags/tag160.xml><?xml version="1.0" encoding="utf-8"?>
<p:tagLst xmlns:p="http://schemas.openxmlformats.org/presentationml/2006/main">
  <p:tag name="PA" val="v5.2.11"/>
</p:tagLst>
</file>

<file path=ppt/tags/tag161.xml><?xml version="1.0" encoding="utf-8"?>
<p:tagLst xmlns:p="http://schemas.openxmlformats.org/presentationml/2006/main">
  <p:tag name="PA" val="v5.2.11"/>
</p:tagLst>
</file>

<file path=ppt/tags/tag162.xml><?xml version="1.0" encoding="utf-8"?>
<p:tagLst xmlns:p="http://schemas.openxmlformats.org/presentationml/2006/main">
  <p:tag name="PA" val="v5.2.11"/>
</p:tagLst>
</file>

<file path=ppt/tags/tag163.xml><?xml version="1.0" encoding="utf-8"?>
<p:tagLst xmlns:p="http://schemas.openxmlformats.org/presentationml/2006/main">
  <p:tag name="ISLIDE.ADDREMOVEWATERMARK" val="HW3AvJG1pr"/>
</p:tagLst>
</file>

<file path=ppt/tags/tag16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3339_1*l_h_i*1_1_1"/>
  <p:tag name="KSO_WM_TEMPLATE_CATEGORY" val="diagram"/>
  <p:tag name="KSO_WM_TEMPLATE_INDEX" val="20233339"/>
  <p:tag name="KSO_WM_UNIT_LAYERLEVEL" val="1_1_1"/>
  <p:tag name="KSO_WM_TAG_VERSION" val="3.0"/>
  <p:tag name="KSO_WM_BEAUTIFY_FLAG" val="#wm#"/>
  <p:tag name="KSO_WM_DIAGRAM_MAX_ITEMCNT" val="3"/>
  <p:tag name="KSO_WM_DIAGRAM_MIN_ITEMCNT" val="3"/>
  <p:tag name="KSO_WM_DIAGRAM_VIRTUALLY_FRAME" val="{&quot;height&quot;:349.8874847412109,&quot;left&quot;:98.39779052734374,&quot;top&quot;:90.41251525878906,&quot;width&quot;:716.4590598663569}"/>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1,&quot;foreColorIndex&quot;:13,&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6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3339_1*l_h_i*1_2_1"/>
  <p:tag name="KSO_WM_TEMPLATE_CATEGORY" val="diagram"/>
  <p:tag name="KSO_WM_TEMPLATE_INDEX" val="20233339"/>
  <p:tag name="KSO_WM_UNIT_LAYERLEVEL" val="1_1_1"/>
  <p:tag name="KSO_WM_TAG_VERSION" val="3.0"/>
  <p:tag name="KSO_WM_BEAUTIFY_FLAG" val="#wm#"/>
  <p:tag name="KSO_WM_UNIT_FILL_TYPE" val="1"/>
  <p:tag name="KSO_WM_UNIT_FILL_FORE_SCHEMECOLOR_INDEX" val="5"/>
  <p:tag name="KSO_WM_UNIT_FILL_FORE_SCHEMECOLOR_INDEX_BRIGHTNESS" val="0"/>
  <p:tag name="KSO_WM_DIAGRAM_MAX_ITEMCNT" val="3"/>
  <p:tag name="KSO_WM_DIAGRAM_MIN_ITEMCNT" val="3"/>
  <p:tag name="KSO_WM_DIAGRAM_VIRTUALLY_FRAME" val="{&quot;height&quot;:349.8874847412109,&quot;left&quot;:98.39779052734374,&quot;top&quot;:90.41251525878906,&quot;width&quot;:716.4590598663569}"/>
  <p:tag name="KSO_WM_DIAGRAM_COLOR_MATCH_VALUE" val="{&quot;shape&quot;:{&quot;fill&quot;:{&quot;solid&quot;:{&quot;brightness&quot;:0,&quot;colorType&quot;:1,&quot;foreColorIndex&quot;:5,&quot;transparency&quot;:0},&quot;type&quot;:1},&quot;glow&quot;:{&quot;colorType&quot;:0},&quot;line&quot;:{&quot;type&quot;:0},&quot;shadow&quot;:{&quot;brightness&quot;:-0.25,&quot;colorType&quot;:1,&quot;foreColorIndex&quot;:5,&quot;transparency&quot;:0.5},&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66.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3339_1*l_h_i*1_3_1"/>
  <p:tag name="KSO_WM_TEMPLATE_CATEGORY" val="diagram"/>
  <p:tag name="KSO_WM_TEMPLATE_INDEX" val="20233339"/>
  <p:tag name="KSO_WM_UNIT_LAYERLEVEL" val="1_1_1"/>
  <p:tag name="KSO_WM_TAG_VERSION" val="3.0"/>
  <p:tag name="KSO_WM_BEAUTIFY_FLAG" val="#wm#"/>
  <p:tag name="KSO_WM_DIAGRAM_MAX_ITEMCNT" val="3"/>
  <p:tag name="KSO_WM_DIAGRAM_MIN_ITEMCNT" val="3"/>
  <p:tag name="KSO_WM_DIAGRAM_VIRTUALLY_FRAME" val="{&quot;height&quot;:349.8874847412109,&quot;left&quot;:98.39779052734374,&quot;top&quot;:90.41251525878906,&quot;width&quot;:716.4590598663569}"/>
  <p:tag name="KSO_WM_DIAGRAM_COLOR_MATCH_VALUE" val="{&quot;shape&quot;:{&quot;fill&quot;:{&quot;solid&quot;:{&quot;brightness&quot;:0,&quot;colorType&quot;:2,&quot;rgb&quot;:&quot;#ffffff&quot;,&quot;transparency&quot;:0},&quot;type&quot;:1},&quot;glow&quot;:{&quot;colorType&quot;:0},&quot;line&quot;:{&quot;type&quot;:0},&quot;shadow&quot;:{&quot;brightness&quot;:0,&quot;colorType&quot;:1,&quot;foreColorIndex&quot;:13,&quot;transparency&quot;:0.8999999761581421},&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67.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3339_1*l_h_a*1_3_1"/>
  <p:tag name="KSO_WM_TEMPLATE_CATEGORY" val="diagram"/>
  <p:tag name="KSO_WM_TEMPLATE_INDEX" val="20233339"/>
  <p:tag name="KSO_WM_UNIT_LAYERLEVEL" val="1_1_1"/>
  <p:tag name="KSO_WM_TAG_VERSION" val="3.0"/>
  <p:tag name="KSO_WM_BEAUTIFY_FLAG" val="#wm#"/>
  <p:tag name="KSO_WM_DIAGRAM_MAX_ITEMCNT" val="3"/>
  <p:tag name="KSO_WM_DIAGRAM_MIN_ITEMCNT" val="3"/>
  <p:tag name="KSO_WM_DIAGRAM_VIRTUALLY_FRAME" val="{&quot;height&quot;:349.8874847412109,&quot;left&quot;:98.39779052734374,&quot;top&quot;:90.41251525878906,&quot;width&quot;:716.459059866356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2"/>
  <p:tag name="KSO_WM_UNIT_PRESET_TEXT" val="此处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68.xml><?xml version="1.0" encoding="utf-8"?>
<p:tagLst xmlns:p="http://schemas.openxmlformats.org/presentationml/2006/main">
  <p:tag name="KSO_WM_DIAGRAM_VERSION" val="3"/>
  <p:tag name="KSO_WM_DIAGRAM_COLOR_TRICK" val="1"/>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233339_1*l_h_a*1_3_1"/>
  <p:tag name="KSO_WM_TEMPLATE_CATEGORY" val="diagram"/>
  <p:tag name="KSO_WM_TEMPLATE_INDEX" val="20233339"/>
  <p:tag name="KSO_WM_UNIT_LAYERLEVEL" val="1_1_1"/>
  <p:tag name="KSO_WM_TAG_VERSION" val="3.0"/>
  <p:tag name="KSO_WM_DIAGRAM_MAX_ITEMCNT" val="3"/>
  <p:tag name="KSO_WM_DIAGRAM_MIN_ITEMCNT" val="3"/>
  <p:tag name="KSO_WM_DIAGRAM_VIRTUALLY_FRAME" val="{&quot;height&quot;:349.8874847412109,&quot;left&quot;:94.94779052734376,&quot;top&quot;:75.26251525878907,&quot;width&quot;:716.459059866356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2"/>
  <p:tag name="KSO_WM_UNIT_PRESET_TEXT" val="此处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69.xml><?xml version="1.0" encoding="utf-8"?>
<p:tagLst xmlns:p="http://schemas.openxmlformats.org/presentationml/2006/main">
  <p:tag name="PA" val="v5.2.11"/>
</p:tagLst>
</file>

<file path=ppt/tags/tag17.xml><?xml version="1.0" encoding="utf-8"?>
<p:tagLst xmlns:p="http://schemas.openxmlformats.org/presentationml/2006/main">
  <p:tag name="PA" val="v5.2.11"/>
</p:tagLst>
</file>

<file path=ppt/tags/tag170.xml><?xml version="1.0" encoding="utf-8"?>
<p:tagLst xmlns:p="http://schemas.openxmlformats.org/presentationml/2006/main">
  <p:tag name="PA" val="v5.2.11"/>
</p:tagLst>
</file>

<file path=ppt/tags/tag171.xml><?xml version="1.0" encoding="utf-8"?>
<p:tagLst xmlns:p="http://schemas.openxmlformats.org/presentationml/2006/main">
  <p:tag name="PA" val="v5.2.11"/>
</p:tagLst>
</file>

<file path=ppt/tags/tag172.xml><?xml version="1.0" encoding="utf-8"?>
<p:tagLst xmlns:p="http://schemas.openxmlformats.org/presentationml/2006/main">
  <p:tag name="PA" val="v5.2.11"/>
</p:tagLst>
</file>

<file path=ppt/tags/tag173.xml><?xml version="1.0" encoding="utf-8"?>
<p:tagLst xmlns:p="http://schemas.openxmlformats.org/presentationml/2006/main">
  <p:tag name="PA" val="v5.2.11"/>
</p:tagLst>
</file>

<file path=ppt/tags/tag174.xml><?xml version="1.0" encoding="utf-8"?>
<p:tagLst xmlns:p="http://schemas.openxmlformats.org/presentationml/2006/main">
  <p:tag name="PA" val="v5.2.11"/>
</p:tagLst>
</file>

<file path=ppt/tags/tag175.xml><?xml version="1.0" encoding="utf-8"?>
<p:tagLst xmlns:p="http://schemas.openxmlformats.org/presentationml/2006/main">
  <p:tag name="ISLIDE.ADDREMOVEWATERMARK" val="HW3AvJG1pr"/>
</p:tagLst>
</file>

<file path=ppt/tags/tag176.xml><?xml version="1.0" encoding="utf-8"?>
<p:tagLst xmlns:p="http://schemas.openxmlformats.org/presentationml/2006/main">
  <p:tag name="KSO_WM_DIAGRAM_VIRTUALLY_FRAME" val="{&quot;height&quot;:364.0749606299213,&quot;left&quot;:35.6211811023622,&quot;top&quot;:175.92503937007874,&quot;width&quot;:926.5288188976377}"/>
</p:tagLst>
</file>

<file path=ppt/tags/tag177.xml><?xml version="1.0" encoding="utf-8"?>
<p:tagLst xmlns:p="http://schemas.openxmlformats.org/presentationml/2006/main">
  <p:tag name="KSO_WM_DIAGRAM_VIRTUALLY_FRAME" val="{&quot;height&quot;:364.0749606299213,&quot;left&quot;:35.6211811023622,&quot;top&quot;:175.92503937007874,&quot;width&quot;:926.5288188976377}"/>
</p:tagLst>
</file>

<file path=ppt/tags/tag178.xml><?xml version="1.0" encoding="utf-8"?>
<p:tagLst xmlns:p="http://schemas.openxmlformats.org/presentationml/2006/main">
  <p:tag name="KSO_WM_DIAGRAM_VIRTUALLY_FRAME" val="{&quot;height&quot;:364.0749606299213,&quot;left&quot;:35.6211811023622,&quot;top&quot;:175.92503937007874,&quot;width&quot;:926.5288188976377}"/>
</p:tagLst>
</file>

<file path=ppt/tags/tag179.xml><?xml version="1.0" encoding="utf-8"?>
<p:tagLst xmlns:p="http://schemas.openxmlformats.org/presentationml/2006/main">
  <p:tag name="KSO_WM_DIAGRAM_VIRTUALLY_FRAME" val="{&quot;height&quot;:364.0749606299213,&quot;left&quot;:35.6211811023622,&quot;top&quot;:175.92503937007874,&quot;width&quot;:926.5288188976377}"/>
</p:tagLst>
</file>

<file path=ppt/tags/tag18.xml><?xml version="1.0" encoding="utf-8"?>
<p:tagLst xmlns:p="http://schemas.openxmlformats.org/presentationml/2006/main">
  <p:tag name="PA" val="v5.2.11"/>
</p:tagLst>
</file>

<file path=ppt/tags/tag180.xml><?xml version="1.0" encoding="utf-8"?>
<p:tagLst xmlns:p="http://schemas.openxmlformats.org/presentationml/2006/main">
  <p:tag name="KSO_WM_DIAGRAM_VIRTUALLY_FRAME" val="{&quot;height&quot;:364.0749606299213,&quot;left&quot;:35.6211811023622,&quot;top&quot;:175.92503937007874,&quot;width&quot;:926.5288188976377}"/>
</p:tagLst>
</file>

<file path=ppt/tags/tag181.xml><?xml version="1.0" encoding="utf-8"?>
<p:tagLst xmlns:p="http://schemas.openxmlformats.org/presentationml/2006/main">
  <p:tag name="KSO_WM_DIAGRAM_VIRTUALLY_FRAME" val="{&quot;height&quot;:364.0749606299213,&quot;left&quot;:35.6211811023622,&quot;top&quot;:175.92503937007874,&quot;width&quot;:926.5288188976377}"/>
</p:tagLst>
</file>

<file path=ppt/tags/tag182.xml><?xml version="1.0" encoding="utf-8"?>
<p:tagLst xmlns:p="http://schemas.openxmlformats.org/presentationml/2006/main">
  <p:tag name="PA" val="v5.2.11"/>
</p:tagLst>
</file>

<file path=ppt/tags/tag183.xml><?xml version="1.0" encoding="utf-8"?>
<p:tagLst xmlns:p="http://schemas.openxmlformats.org/presentationml/2006/main">
  <p:tag name="PA" val="v5.2.11"/>
</p:tagLst>
</file>

<file path=ppt/tags/tag184.xml><?xml version="1.0" encoding="utf-8"?>
<p:tagLst xmlns:p="http://schemas.openxmlformats.org/presentationml/2006/main">
  <p:tag name="PA" val="v5.2.11"/>
</p:tagLst>
</file>

<file path=ppt/tags/tag185.xml><?xml version="1.0" encoding="utf-8"?>
<p:tagLst xmlns:p="http://schemas.openxmlformats.org/presentationml/2006/main">
  <p:tag name="PA" val="v5.2.11"/>
</p:tagLst>
</file>

<file path=ppt/tags/tag186.xml><?xml version="1.0" encoding="utf-8"?>
<p:tagLst xmlns:p="http://schemas.openxmlformats.org/presentationml/2006/main">
  <p:tag name="PA" val="v5.2.11"/>
</p:tagLst>
</file>

<file path=ppt/tags/tag187.xml><?xml version="1.0" encoding="utf-8"?>
<p:tagLst xmlns:p="http://schemas.openxmlformats.org/presentationml/2006/main">
  <p:tag name="PA" val="v5.2.11"/>
</p:tagLst>
</file>

<file path=ppt/tags/tag188.xml><?xml version="1.0" encoding="utf-8"?>
<p:tagLst xmlns:p="http://schemas.openxmlformats.org/presentationml/2006/main">
  <p:tag name="ISLIDE.ADDREMOVEWATERMARK" val="HW3AvJG1pr"/>
</p:tagLst>
</file>

<file path=ppt/tags/tag189.xml><?xml version="1.0" encoding="utf-8"?>
<p:tagLst xmlns:p="http://schemas.openxmlformats.org/presentationml/2006/main">
  <p:tag name="ISLIDE.ADDREMOVEWATERMARK" val="0oNY0Pw2a3"/>
</p:tagLst>
</file>

<file path=ppt/tags/tag19.xml><?xml version="1.0" encoding="utf-8"?>
<p:tagLst xmlns:p="http://schemas.openxmlformats.org/presentationml/2006/main">
  <p:tag name="PA" val="v5.2.11"/>
</p:tagLst>
</file>

<file path=ppt/tags/tag190.xml><?xml version="1.0" encoding="utf-8"?>
<p:tagLst xmlns:p="http://schemas.openxmlformats.org/presentationml/2006/main">
  <p:tag name="ISLIDE.ADDREMOVEWATERMARK" val="0oNY0Pw2a3"/>
</p:tagLst>
</file>

<file path=ppt/tags/tag191.xml><?xml version="1.0" encoding="utf-8"?>
<p:tagLst xmlns:p="http://schemas.openxmlformats.org/presentationml/2006/main">
  <p:tag name="ISLIDE.ADDREMOVEWATERMARK" val="0oNY0Pw2a3"/>
</p:tagLst>
</file>

<file path=ppt/tags/tag192.xml><?xml version="1.0" encoding="utf-8"?>
<p:tagLst xmlns:p="http://schemas.openxmlformats.org/presentationml/2006/main">
  <p:tag name="PA" val="v5.2.11"/>
</p:tagLst>
</file>

<file path=ppt/tags/tag193.xml><?xml version="1.0" encoding="utf-8"?>
<p:tagLst xmlns:p="http://schemas.openxmlformats.org/presentationml/2006/main">
  <p:tag name="PA" val="v5.2.11"/>
</p:tagLst>
</file>

<file path=ppt/tags/tag194.xml><?xml version="1.0" encoding="utf-8"?>
<p:tagLst xmlns:p="http://schemas.openxmlformats.org/presentationml/2006/main">
  <p:tag name="PA" val="v5.2.11"/>
</p:tagLst>
</file>

<file path=ppt/tags/tag195.xml><?xml version="1.0" encoding="utf-8"?>
<p:tagLst xmlns:p="http://schemas.openxmlformats.org/presentationml/2006/main">
  <p:tag name="PA" val="v5.2.11"/>
</p:tagLst>
</file>

<file path=ppt/tags/tag196.xml><?xml version="1.0" encoding="utf-8"?>
<p:tagLst xmlns:p="http://schemas.openxmlformats.org/presentationml/2006/main">
  <p:tag name="PA" val="v5.2.11"/>
</p:tagLst>
</file>

<file path=ppt/tags/tag197.xml><?xml version="1.0" encoding="utf-8"?>
<p:tagLst xmlns:p="http://schemas.openxmlformats.org/presentationml/2006/main">
  <p:tag name="PA" val="v5.2.11"/>
</p:tagLst>
</file>

<file path=ppt/tags/tag198.xml><?xml version="1.0" encoding="utf-8"?>
<p:tagLst xmlns:p="http://schemas.openxmlformats.org/presentationml/2006/main">
  <p:tag name="resource_record_key" val="{&quot;10&quot;:[3638506,20289890,20250643],&quot;13&quot;:[4364903,4364942,20481828,20481688,19951230,4676804,20032636,19951220,4364907,4663468,19951219],&quot;29&quot;:[50000090,50000077,50000165],&quot;70&quot;:[3325919,3323373,3315857],&quot;8&quot;:[20476874,4361806,20468545,20476944,50053445]}"/>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xml><?xml version="1.0" encoding="utf-8"?>
<p:tagLst xmlns:p="http://schemas.openxmlformats.org/presentationml/2006/main">
  <p:tag name="PA" val="v5.2.11"/>
</p:tagLst>
</file>

<file path=ppt/tags/tag21.xml><?xml version="1.0" encoding="utf-8"?>
<p:tagLst xmlns:p="http://schemas.openxmlformats.org/presentationml/2006/main">
  <p:tag name="PA" val="v5.2.11"/>
</p:tagLst>
</file>

<file path=ppt/tags/tag22.xml><?xml version="1.0" encoding="utf-8"?>
<p:tagLst xmlns:p="http://schemas.openxmlformats.org/presentationml/2006/main">
  <p:tag name="PA" val="v5.2.11"/>
</p:tagLst>
</file>

<file path=ppt/tags/tag23.xml><?xml version="1.0" encoding="utf-8"?>
<p:tagLst xmlns:p="http://schemas.openxmlformats.org/presentationml/2006/main">
  <p:tag name="PA" val="v5.2.11"/>
</p:tagLst>
</file>

<file path=ppt/tags/tag24.xml><?xml version="1.0" encoding="utf-8"?>
<p:tagLst xmlns:p="http://schemas.openxmlformats.org/presentationml/2006/main">
  <p:tag name="PA" val="v5.2.11"/>
</p:tagLst>
</file>

<file path=ppt/tags/tag25.xml><?xml version="1.0" encoding="utf-8"?>
<p:tagLst xmlns:p="http://schemas.openxmlformats.org/presentationml/2006/main">
  <p:tag name="PA" val="v5.2.11"/>
</p:tagLst>
</file>

<file path=ppt/tags/tag26.xml><?xml version="1.0" encoding="utf-8"?>
<p:tagLst xmlns:p="http://schemas.openxmlformats.org/presentationml/2006/main">
  <p:tag name="PA" val="v5.2.11"/>
</p:tagLst>
</file>

<file path=ppt/tags/tag27.xml><?xml version="1.0" encoding="utf-8"?>
<p:tagLst xmlns:p="http://schemas.openxmlformats.org/presentationml/2006/main">
  <p:tag name="PA" val="v5.2.11"/>
</p:tagLst>
</file>

<file path=ppt/tags/tag28.xml><?xml version="1.0" encoding="utf-8"?>
<p:tagLst xmlns:p="http://schemas.openxmlformats.org/presentationml/2006/main">
  <p:tag name="PA" val="v5.2.11"/>
</p:tagLst>
</file>

<file path=ppt/tags/tag29.xml><?xml version="1.0" encoding="utf-8"?>
<p:tagLst xmlns:p="http://schemas.openxmlformats.org/presentationml/2006/main">
  <p:tag name="PA" val="v5.2.1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0.xml><?xml version="1.0" encoding="utf-8"?>
<p:tagLst xmlns:p="http://schemas.openxmlformats.org/presentationml/2006/main">
  <p:tag name="PA" val="v5.2.11"/>
</p:tagLst>
</file>

<file path=ppt/tags/tag31.xml><?xml version="1.0" encoding="utf-8"?>
<p:tagLst xmlns:p="http://schemas.openxmlformats.org/presentationml/2006/main">
  <p:tag name="PA" val="v5.2.11"/>
</p:tagLst>
</file>

<file path=ppt/tags/tag32.xml><?xml version="1.0" encoding="utf-8"?>
<p:tagLst xmlns:p="http://schemas.openxmlformats.org/presentationml/2006/main">
  <p:tag name="PA" val="v5.2.11"/>
</p:tagLst>
</file>

<file path=ppt/tags/tag33.xml><?xml version="1.0" encoding="utf-8"?>
<p:tagLst xmlns:p="http://schemas.openxmlformats.org/presentationml/2006/main">
  <p:tag name="PA" val="v5.2.11"/>
</p:tagLst>
</file>

<file path=ppt/tags/tag34.xml><?xml version="1.0" encoding="utf-8"?>
<p:tagLst xmlns:p="http://schemas.openxmlformats.org/presentationml/2006/main">
  <p:tag name="PA" val="v5.2.11"/>
</p:tagLst>
</file>

<file path=ppt/tags/tag35.xml><?xml version="1.0" encoding="utf-8"?>
<p:tagLst xmlns:p="http://schemas.openxmlformats.org/presentationml/2006/main">
  <p:tag name="PA" val="v5.2.11"/>
</p:tagLst>
</file>

<file path=ppt/tags/tag36.xml><?xml version="1.0" encoding="utf-8"?>
<p:tagLst xmlns:p="http://schemas.openxmlformats.org/presentationml/2006/main">
  <p:tag name="PA" val="v5.2.11"/>
</p:tagLst>
</file>

<file path=ppt/tags/tag37.xml><?xml version="1.0" encoding="utf-8"?>
<p:tagLst xmlns:p="http://schemas.openxmlformats.org/presentationml/2006/main">
  <p:tag name="PA" val="v5.2.11"/>
</p:tagLst>
</file>

<file path=ppt/tags/tag38.xml><?xml version="1.0" encoding="utf-8"?>
<p:tagLst xmlns:p="http://schemas.openxmlformats.org/presentationml/2006/main">
  <p:tag name="PA" val="v5.2.11"/>
</p:tagLst>
</file>

<file path=ppt/tags/tag39.xml><?xml version="1.0" encoding="utf-8"?>
<p:tagLst xmlns:p="http://schemas.openxmlformats.org/presentationml/2006/main">
  <p:tag name="PA" val="v5.2.11"/>
</p:tagLst>
</file>

<file path=ppt/tags/tag4.xml><?xml version="1.0" encoding="utf-8"?>
<p:tagLst xmlns:p="http://schemas.openxmlformats.org/presentationml/2006/main">
  <p:tag name="PA" val="v5.2.11"/>
</p:tagLst>
</file>

<file path=ppt/tags/tag40.xml><?xml version="1.0" encoding="utf-8"?>
<p:tagLst xmlns:p="http://schemas.openxmlformats.org/presentationml/2006/main">
  <p:tag name="PA" val="v5.2.11"/>
</p:tagLst>
</file>

<file path=ppt/tags/tag41.xml><?xml version="1.0" encoding="utf-8"?>
<p:tagLst xmlns:p="http://schemas.openxmlformats.org/presentationml/2006/main">
  <p:tag name="PA" val="v5.2.11"/>
</p:tagLst>
</file>

<file path=ppt/tags/tag42.xml><?xml version="1.0" encoding="utf-8"?>
<p:tagLst xmlns:p="http://schemas.openxmlformats.org/presentationml/2006/main">
  <p:tag name="PA" val="v5.2.11"/>
</p:tagLst>
</file>

<file path=ppt/tags/tag43.xml><?xml version="1.0" encoding="utf-8"?>
<p:tagLst xmlns:p="http://schemas.openxmlformats.org/presentationml/2006/main">
  <p:tag name="PA" val="v5.2.11"/>
</p:tagLst>
</file>

<file path=ppt/tags/tag44.xml><?xml version="1.0" encoding="utf-8"?>
<p:tagLst xmlns:p="http://schemas.openxmlformats.org/presentationml/2006/main">
  <p:tag name="PA" val="v5.2.11"/>
</p:tagLst>
</file>

<file path=ppt/tags/tag45.xml><?xml version="1.0" encoding="utf-8"?>
<p:tagLst xmlns:p="http://schemas.openxmlformats.org/presentationml/2006/main">
  <p:tag name="PA" val="v5.2.11"/>
</p:tagLst>
</file>

<file path=ppt/tags/tag46.xml><?xml version="1.0" encoding="utf-8"?>
<p:tagLst xmlns:p="http://schemas.openxmlformats.org/presentationml/2006/main">
  <p:tag name="PA" val="v5.2.11"/>
</p:tagLst>
</file>

<file path=ppt/tags/tag47.xml><?xml version="1.0" encoding="utf-8"?>
<p:tagLst xmlns:p="http://schemas.openxmlformats.org/presentationml/2006/main">
  <p:tag name="PA" val="v5.2.11"/>
</p:tagLst>
</file>

<file path=ppt/tags/tag48.xml><?xml version="1.0" encoding="utf-8"?>
<p:tagLst xmlns:p="http://schemas.openxmlformats.org/presentationml/2006/main">
  <p:tag name="PA" val="v5.2.11"/>
</p:tagLst>
</file>

<file path=ppt/tags/tag49.xml><?xml version="1.0" encoding="utf-8"?>
<p:tagLst xmlns:p="http://schemas.openxmlformats.org/presentationml/2006/main">
  <p:tag name="PA" val="v5.2.11"/>
</p:tagLst>
</file>

<file path=ppt/tags/tag5.xml><?xml version="1.0" encoding="utf-8"?>
<p:tagLst xmlns:p="http://schemas.openxmlformats.org/presentationml/2006/main">
  <p:tag name="PA" val="v5.2.11"/>
</p:tagLst>
</file>

<file path=ppt/tags/tag50.xml><?xml version="1.0" encoding="utf-8"?>
<p:tagLst xmlns:p="http://schemas.openxmlformats.org/presentationml/2006/main">
  <p:tag name="PA" val="v5.2.11"/>
</p:tagLst>
</file>

<file path=ppt/tags/tag51.xml><?xml version="1.0" encoding="utf-8"?>
<p:tagLst xmlns:p="http://schemas.openxmlformats.org/presentationml/2006/main">
  <p:tag name="PA" val="v5.2.11"/>
</p:tagLst>
</file>

<file path=ppt/tags/tag52.xml><?xml version="1.0" encoding="utf-8"?>
<p:tagLst xmlns:p="http://schemas.openxmlformats.org/presentationml/2006/main">
  <p:tag name="PA" val="v5.2.11"/>
</p:tagLst>
</file>

<file path=ppt/tags/tag53.xml><?xml version="1.0" encoding="utf-8"?>
<p:tagLst xmlns:p="http://schemas.openxmlformats.org/presentationml/2006/main">
  <p:tag name="PA" val="v5.2.11"/>
</p:tagLst>
</file>

<file path=ppt/tags/tag54.xml><?xml version="1.0" encoding="utf-8"?>
<p:tagLst xmlns:p="http://schemas.openxmlformats.org/presentationml/2006/main">
  <p:tag name="PA" val="v5.2.11"/>
</p:tagLst>
</file>

<file path=ppt/tags/tag55.xml><?xml version="1.0" encoding="utf-8"?>
<p:tagLst xmlns:p="http://schemas.openxmlformats.org/presentationml/2006/main">
  <p:tag name="PA" val="v5.2.11"/>
</p:tagLst>
</file>

<file path=ppt/tags/tag56.xml><?xml version="1.0" encoding="utf-8"?>
<p:tagLst xmlns:p="http://schemas.openxmlformats.org/presentationml/2006/main">
  <p:tag name="PA" val="v5.2.11"/>
</p:tagLst>
</file>

<file path=ppt/tags/tag57.xml><?xml version="1.0" encoding="utf-8"?>
<p:tagLst xmlns:p="http://schemas.openxmlformats.org/presentationml/2006/main">
  <p:tag name="PA" val="v5.2.11"/>
</p:tagLst>
</file>

<file path=ppt/tags/tag58.xml><?xml version="1.0" encoding="utf-8"?>
<p:tagLst xmlns:p="http://schemas.openxmlformats.org/presentationml/2006/main">
  <p:tag name="PA" val="v5.2.11"/>
</p:tagLst>
</file>

<file path=ppt/tags/tag59.xml><?xml version="1.0" encoding="utf-8"?>
<p:tagLst xmlns:p="http://schemas.openxmlformats.org/presentationml/2006/main">
  <p:tag name="PA" val="v5.2.11"/>
</p:tagLst>
</file>

<file path=ppt/tags/tag6.xml><?xml version="1.0" encoding="utf-8"?>
<p:tagLst xmlns:p="http://schemas.openxmlformats.org/presentationml/2006/main">
  <p:tag name="PA" val="v5.2.11"/>
</p:tagLst>
</file>

<file path=ppt/tags/tag60.xml><?xml version="1.0" encoding="utf-8"?>
<p:tagLst xmlns:p="http://schemas.openxmlformats.org/presentationml/2006/main">
  <p:tag name="PA" val="v5.2.11"/>
</p:tagLst>
</file>

<file path=ppt/tags/tag61.xml><?xml version="1.0" encoding="utf-8"?>
<p:tagLst xmlns:p="http://schemas.openxmlformats.org/presentationml/2006/main">
  <p:tag name="PA" val="v5.2.11"/>
</p:tagLst>
</file>

<file path=ppt/tags/tag62.xml><?xml version="1.0" encoding="utf-8"?>
<p:tagLst xmlns:p="http://schemas.openxmlformats.org/presentationml/2006/main">
  <p:tag name="PA" val="v5.2.11"/>
</p:tagLst>
</file>

<file path=ppt/tags/tag63.xml><?xml version="1.0" encoding="utf-8"?>
<p:tagLst xmlns:p="http://schemas.openxmlformats.org/presentationml/2006/main">
  <p:tag name="PA" val="v5.2.11"/>
</p:tagLst>
</file>

<file path=ppt/tags/tag64.xml><?xml version="1.0" encoding="utf-8"?>
<p:tagLst xmlns:p="http://schemas.openxmlformats.org/presentationml/2006/main">
  <p:tag name="PA" val="v5.2.11"/>
</p:tagLst>
</file>

<file path=ppt/tags/tag65.xml><?xml version="1.0" encoding="utf-8"?>
<p:tagLst xmlns:p="http://schemas.openxmlformats.org/presentationml/2006/main">
  <p:tag name="PA" val="v5.2.11"/>
</p:tagLst>
</file>

<file path=ppt/tags/tag66.xml><?xml version="1.0" encoding="utf-8"?>
<p:tagLst xmlns:p="http://schemas.openxmlformats.org/presentationml/2006/main">
  <p:tag name="PA" val="v5.2.11"/>
</p:tagLst>
</file>

<file path=ppt/tags/tag67.xml><?xml version="1.0" encoding="utf-8"?>
<p:tagLst xmlns:p="http://schemas.openxmlformats.org/presentationml/2006/main">
  <p:tag name="PA" val="v5.2.11"/>
</p:tagLst>
</file>

<file path=ppt/tags/tag68.xml><?xml version="1.0" encoding="utf-8"?>
<p:tagLst xmlns:p="http://schemas.openxmlformats.org/presentationml/2006/main">
  <p:tag name="PA" val="v5.2.11"/>
</p:tagLst>
</file>

<file path=ppt/tags/tag69.xml><?xml version="1.0" encoding="utf-8"?>
<p:tagLst xmlns:p="http://schemas.openxmlformats.org/presentationml/2006/main">
  <p:tag name="PA" val="v5.2.11"/>
</p:tagLst>
</file>

<file path=ppt/tags/tag7.xml><?xml version="1.0" encoding="utf-8"?>
<p:tagLst xmlns:p="http://schemas.openxmlformats.org/presentationml/2006/main">
  <p:tag name="PA" val="v5.2.11"/>
</p:tagLst>
</file>

<file path=ppt/tags/tag70.xml><?xml version="1.0" encoding="utf-8"?>
<p:tagLst xmlns:p="http://schemas.openxmlformats.org/presentationml/2006/main">
  <p:tag name="PA" val="v5.2.11"/>
</p:tagLst>
</file>

<file path=ppt/tags/tag71.xml><?xml version="1.0" encoding="utf-8"?>
<p:tagLst xmlns:p="http://schemas.openxmlformats.org/presentationml/2006/main">
  <p:tag name="PA" val="v5.2.11"/>
</p:tagLst>
</file>

<file path=ppt/tags/tag72.xml><?xml version="1.0" encoding="utf-8"?>
<p:tagLst xmlns:p="http://schemas.openxmlformats.org/presentationml/2006/main">
  <p:tag name="PA" val="v5.2.11"/>
</p:tagLst>
</file>

<file path=ppt/tags/tag73.xml><?xml version="1.0" encoding="utf-8"?>
<p:tagLst xmlns:p="http://schemas.openxmlformats.org/presentationml/2006/main">
  <p:tag name="PA" val="v5.2.11"/>
</p:tagLst>
</file>

<file path=ppt/tags/tag74.xml><?xml version="1.0" encoding="utf-8"?>
<p:tagLst xmlns:p="http://schemas.openxmlformats.org/presentationml/2006/main">
  <p:tag name="PA" val="v5.2.11"/>
</p:tagLst>
</file>

<file path=ppt/tags/tag75.xml><?xml version="1.0" encoding="utf-8"?>
<p:tagLst xmlns:p="http://schemas.openxmlformats.org/presentationml/2006/main">
  <p:tag name="PA" val="v5.2.11"/>
</p:tagLst>
</file>

<file path=ppt/tags/tag76.xml><?xml version="1.0" encoding="utf-8"?>
<p:tagLst xmlns:p="http://schemas.openxmlformats.org/presentationml/2006/main">
  <p:tag name="PA" val="v5.2.11"/>
</p:tagLst>
</file>

<file path=ppt/tags/tag77.xml><?xml version="1.0" encoding="utf-8"?>
<p:tagLst xmlns:p="http://schemas.openxmlformats.org/presentationml/2006/main">
  <p:tag name="PA" val="v5.2.11"/>
</p:tagLst>
</file>

<file path=ppt/tags/tag78.xml><?xml version="1.0" encoding="utf-8"?>
<p:tagLst xmlns:p="http://schemas.openxmlformats.org/presentationml/2006/main">
  <p:tag name="PA" val="v5.2.11"/>
</p:tagLst>
</file>

<file path=ppt/tags/tag79.xml><?xml version="1.0" encoding="utf-8"?>
<p:tagLst xmlns:p="http://schemas.openxmlformats.org/presentationml/2006/main">
  <p:tag name="PA" val="v5.2.11"/>
</p:tagLst>
</file>

<file path=ppt/tags/tag8.xml><?xml version="1.0" encoding="utf-8"?>
<p:tagLst xmlns:p="http://schemas.openxmlformats.org/presentationml/2006/main">
  <p:tag name="PA" val="v5.2.11"/>
</p:tagLst>
</file>

<file path=ppt/tags/tag80.xml><?xml version="1.0" encoding="utf-8"?>
<p:tagLst xmlns:p="http://schemas.openxmlformats.org/presentationml/2006/main">
  <p:tag name="PA" val="v5.2.11"/>
</p:tagLst>
</file>

<file path=ppt/tags/tag81.xml><?xml version="1.0" encoding="utf-8"?>
<p:tagLst xmlns:p="http://schemas.openxmlformats.org/presentationml/2006/main">
  <p:tag name="PA" val="v5.2.11"/>
</p:tagLst>
</file>

<file path=ppt/tags/tag82.xml><?xml version="1.0" encoding="utf-8"?>
<p:tagLst xmlns:p="http://schemas.openxmlformats.org/presentationml/2006/main">
  <p:tag name="PA" val="v5.2.11"/>
</p:tagLst>
</file>

<file path=ppt/tags/tag83.xml><?xml version="1.0" encoding="utf-8"?>
<p:tagLst xmlns:p="http://schemas.openxmlformats.org/presentationml/2006/main">
  <p:tag name="PA" val="v5.2.11"/>
</p:tagLst>
</file>

<file path=ppt/tags/tag84.xml><?xml version="1.0" encoding="utf-8"?>
<p:tagLst xmlns:p="http://schemas.openxmlformats.org/presentationml/2006/main">
  <p:tag name="PA" val="v5.2.11"/>
</p:tagLst>
</file>

<file path=ppt/tags/tag85.xml><?xml version="1.0" encoding="utf-8"?>
<p:tagLst xmlns:p="http://schemas.openxmlformats.org/presentationml/2006/main">
  <p:tag name="PA" val="v5.2.11"/>
</p:tagLst>
</file>

<file path=ppt/tags/tag86.xml><?xml version="1.0" encoding="utf-8"?>
<p:tagLst xmlns:p="http://schemas.openxmlformats.org/presentationml/2006/main">
  <p:tag name="PA" val="v5.2.11"/>
</p:tagLst>
</file>

<file path=ppt/tags/tag87.xml><?xml version="1.0" encoding="utf-8"?>
<p:tagLst xmlns:p="http://schemas.openxmlformats.org/presentationml/2006/main">
  <p:tag name="PA" val="v5.2.11"/>
</p:tagLst>
</file>

<file path=ppt/tags/tag88.xml><?xml version="1.0" encoding="utf-8"?>
<p:tagLst xmlns:p="http://schemas.openxmlformats.org/presentationml/2006/main">
  <p:tag name="PA" val="v5.2.11"/>
</p:tagLst>
</file>

<file path=ppt/tags/tag89.xml><?xml version="1.0" encoding="utf-8"?>
<p:tagLst xmlns:p="http://schemas.openxmlformats.org/presentationml/2006/main">
  <p:tag name="PA" val="v5.2.11"/>
</p:tagLst>
</file>

<file path=ppt/tags/tag9.xml><?xml version="1.0" encoding="utf-8"?>
<p:tagLst xmlns:p="http://schemas.openxmlformats.org/presentationml/2006/main">
  <p:tag name="PA" val="v5.2.11"/>
</p:tagLst>
</file>

<file path=ppt/tags/tag90.xml><?xml version="1.0" encoding="utf-8"?>
<p:tagLst xmlns:p="http://schemas.openxmlformats.org/presentationml/2006/main">
  <p:tag name="PA" val="v5.2.11"/>
</p:tagLst>
</file>

<file path=ppt/tags/tag91.xml><?xml version="1.0" encoding="utf-8"?>
<p:tagLst xmlns:p="http://schemas.openxmlformats.org/presentationml/2006/main">
  <p:tag name="PA" val="v5.2.11"/>
</p:tagLst>
</file>

<file path=ppt/tags/tag92.xml><?xml version="1.0" encoding="utf-8"?>
<p:tagLst xmlns:p="http://schemas.openxmlformats.org/presentationml/2006/main">
  <p:tag name="PA" val="v5.2.11"/>
</p:tagLst>
</file>

<file path=ppt/tags/tag93.xml><?xml version="1.0" encoding="utf-8"?>
<p:tagLst xmlns:p="http://schemas.openxmlformats.org/presentationml/2006/main">
  <p:tag name="PA" val="v5.2.11"/>
</p:tagLst>
</file>

<file path=ppt/tags/tag94.xml><?xml version="1.0" encoding="utf-8"?>
<p:tagLst xmlns:p="http://schemas.openxmlformats.org/presentationml/2006/main">
  <p:tag name="PA" val="v5.2.11"/>
</p:tagLst>
</file>

<file path=ppt/tags/tag95.xml><?xml version="1.0" encoding="utf-8"?>
<p:tagLst xmlns:p="http://schemas.openxmlformats.org/presentationml/2006/main">
  <p:tag name="PA" val="v5.2.11"/>
</p:tagLst>
</file>

<file path=ppt/tags/tag96.xml><?xml version="1.0" encoding="utf-8"?>
<p:tagLst xmlns:p="http://schemas.openxmlformats.org/presentationml/2006/main">
  <p:tag name="PA" val="v5.2.11"/>
</p:tagLst>
</file>

<file path=ppt/tags/tag97.xml><?xml version="1.0" encoding="utf-8"?>
<p:tagLst xmlns:p="http://schemas.openxmlformats.org/presentationml/2006/main">
  <p:tag name="PA" val="v5.2.11"/>
</p:tagLst>
</file>

<file path=ppt/tags/tag98.xml><?xml version="1.0" encoding="utf-8"?>
<p:tagLst xmlns:p="http://schemas.openxmlformats.org/presentationml/2006/main">
  <p:tag name="PA" val="v5.2.11"/>
</p:tagLst>
</file>

<file path=ppt/tags/tag99.xml><?xml version="1.0" encoding="utf-8"?>
<p:tagLst xmlns:p="http://schemas.openxmlformats.org/presentationml/2006/main">
  <p:tag name="PA" val="v5.2.11"/>
</p:tagLst>
</file>

<file path=ppt/theme/theme1.xml><?xml version="1.0" encoding="utf-8"?>
<a:theme xmlns:a="http://schemas.openxmlformats.org/drawingml/2006/main" name="1_Office 主题​​">
  <a:themeElements>
    <a:clrScheme name="！蓝色！">
      <a:dk1>
        <a:srgbClr val="3C3C3C"/>
      </a:dk1>
      <a:lt1>
        <a:srgbClr val="F9F9F9"/>
      </a:lt1>
      <a:dk2>
        <a:srgbClr val="505050"/>
      </a:dk2>
      <a:lt2>
        <a:srgbClr val="F7F7F7"/>
      </a:lt2>
      <a:accent1>
        <a:srgbClr val="0070C0"/>
      </a:accent1>
      <a:accent2>
        <a:srgbClr val="0070C0"/>
      </a:accent2>
      <a:accent3>
        <a:srgbClr val="0070C0"/>
      </a:accent3>
      <a:accent4>
        <a:srgbClr val="0070C0"/>
      </a:accent4>
      <a:accent5>
        <a:srgbClr val="0070C0"/>
      </a:accent5>
      <a:accent6>
        <a:srgbClr val="0070C0"/>
      </a:accent6>
      <a:hlink>
        <a:srgbClr val="5AA2DB"/>
      </a:hlink>
      <a:folHlink>
        <a:srgbClr val="5AA2DB"/>
      </a:folHlink>
    </a:clrScheme>
    <a:fontScheme name="PPT模板商店">
      <a:majorFont>
        <a:latin typeface="思源黑体 CN Heavy"/>
        <a:ea typeface="思源黑体 CN Heavy"/>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0" cap="flat" cmpd="sng" algn="ctr">
          <a:noFill/>
          <a:prstDash val="solid"/>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gradFill>
            <a:gsLst>
              <a:gs pos="0">
                <a:schemeClr val="accent1"/>
              </a:gs>
              <a:gs pos="100000">
                <a:schemeClr val="accent1"/>
              </a:gs>
            </a:gsLst>
            <a:lin ang="0" scaled="0"/>
          </a:gra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just">
          <a:lnSpc>
            <a:spcPct val="130000"/>
          </a:lnSpc>
          <a:spcAft>
            <a:spcPts val="600"/>
          </a:spcAft>
          <a:defRPr sz="1600" spc="160" dirty="0" smtClean="0">
            <a:latin typeface="HarmonyOS Sans SC Light" panose="00000400000000000000" pitchFamily="2" charset="-122"/>
            <a:ea typeface="HarmonyOS Sans SC Light" panose="00000400000000000000" pitchFamily="2" charset="-122"/>
            <a:sym typeface="HarmonyOS Sans SC Light" panose="00000400000000000000" pitchFamily="2"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自定义 144">
    <a:dk1>
      <a:srgbClr val="000000"/>
    </a:dk1>
    <a:lt1>
      <a:srgbClr val="FFFFFF"/>
    </a:lt1>
    <a:dk2>
      <a:srgbClr val="44546A"/>
    </a:dk2>
    <a:lt2>
      <a:srgbClr val="E7E6E6"/>
    </a:lt2>
    <a:accent1>
      <a:srgbClr val="21509D"/>
    </a:accent1>
    <a:accent2>
      <a:srgbClr val="00ADE9"/>
    </a:accent2>
    <a:accent3>
      <a:srgbClr val="8DEAFF"/>
    </a:accent3>
    <a:accent4>
      <a:srgbClr val="DBFAFF"/>
    </a:accent4>
    <a:accent5>
      <a:srgbClr val="63C9F6"/>
    </a:accent5>
    <a:accent6>
      <a:srgbClr val="6190C3"/>
    </a:accent6>
    <a:hlink>
      <a:srgbClr val="0026E5"/>
    </a:hlink>
    <a:folHlink>
      <a:srgbClr val="7E1FAD"/>
    </a:folHlink>
  </a:clrScheme>
  <a:fontScheme name="WPS">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rgbClr val="FFFFFF"/>
      </a:solidFill>
      <a:gradFill>
        <a:gsLst>
          <a:gs pos="0">
            <a:srgbClr val="FFFFFF">
              <a:lumOff val="17500"/>
            </a:srgbClr>
          </a:gs>
          <a:gs pos="100000">
            <a:srgbClr val="FFFFFF"/>
          </a:gs>
        </a:gsLst>
        <a:lin ang="2700000" scaled="0"/>
      </a:gradFill>
      <a:gradFill>
        <a:gsLst>
          <a:gs pos="0">
            <a:srgbClr val="FFFFFF">
              <a:hueOff val="-2520000"/>
            </a:srgbClr>
          </a:gs>
          <a:gs pos="100000">
            <a:srgbClr val="FFFFFF"/>
          </a:gs>
        </a:gsLst>
        <a:lin ang="2700000" scaled="0"/>
      </a:gradFill>
    </a:fillStyleLst>
    <a:lnStyleLst>
      <a:ln w="12700" cap="flat" cmpd="sng" algn="ctr">
        <a:solidFill>
          <a:srgbClr val="FFFFFF"/>
        </a:solidFill>
        <a:prstDash val="solid"/>
        <a:miter lim="800000"/>
      </a:ln>
      <a:ln w="12700" cap="flat" cmpd="sng" algn="ctr">
        <a:solidFill>
          <a:srgbClr val="FFFFFF"/>
        </a:solidFill>
        <a:prstDash val="solid"/>
        <a:miter lim="800000"/>
      </a:ln>
      <a:ln w="12700" cap="flat" cmpd="sng" algn="ctr">
        <a:gradFill>
          <a:gsLst>
            <a:gs pos="0">
              <a:srgbClr val="FFFFFF">
                <a:hueOff val="-4200000"/>
              </a:srgbClr>
            </a:gs>
            <a:gs pos="100000">
              <a:srgbClr val="FFFFFF"/>
            </a:gs>
          </a:gsLst>
          <a:lin ang="2700000" scaled="1"/>
        </a:gradFill>
        <a:prstDash val="solid"/>
        <a:miter lim="800000"/>
      </a:ln>
    </a:lnStyleLst>
    <a:effectStyleLst>
      <a:effectStyle>
        <a:effectLst>
          <a:outerShdw blurRad="101600" dist="50800" dir="5400000" algn="ctr" rotWithShape="0">
            <a:srgbClr val="FFFFFF">
              <a:alpha val="60000"/>
            </a:srgb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rgbClr val="FFFFFF"/>
      </a:solidFill>
      <a:solidFill>
        <a:srgbClr val="FFFFFF">
          <a:tint val="95000"/>
          <a:satMod val="170000"/>
        </a:srgbClr>
      </a:solidFill>
      <a:gradFill rotWithShape="1">
        <a:gsLst>
          <a:gs pos="0">
            <a:srgbClr val="FFFFFF">
              <a:tint val="93000"/>
              <a:satMod val="150000"/>
              <a:shade val="98000"/>
              <a:lumMod val="102000"/>
            </a:srgbClr>
          </a:gs>
          <a:gs pos="50000">
            <a:srgbClr val="FFFFFF">
              <a:tint val="98000"/>
              <a:satMod val="130000"/>
              <a:shade val="90000"/>
              <a:lumMod val="103000"/>
            </a:srgbClr>
          </a:gs>
          <a:gs pos="100000">
            <a:srgbClr val="FFFFFF">
              <a:shade val="63000"/>
              <a:satMod val="120000"/>
            </a:srgbClr>
          </a:gs>
        </a:gsLst>
        <a:lin ang="5400000" scaled="0"/>
      </a:gradFill>
    </a:bgFillStyleLst>
  </a:fmtScheme>
</a:themeOverride>
</file>

<file path=ppt/theme/themeOverride3.xml><?xml version="1.0" encoding="utf-8"?>
<a:themeOverride xmlns:a="http://schemas.openxmlformats.org/drawingml/2006/main">
  <a:clrScheme name="自定义 144">
    <a:dk1>
      <a:srgbClr val="000000"/>
    </a:dk1>
    <a:lt1>
      <a:srgbClr val="FFFFFF"/>
    </a:lt1>
    <a:dk2>
      <a:srgbClr val="44546A"/>
    </a:dk2>
    <a:lt2>
      <a:srgbClr val="E7E6E6"/>
    </a:lt2>
    <a:accent1>
      <a:srgbClr val="21509D"/>
    </a:accent1>
    <a:accent2>
      <a:srgbClr val="00ADE9"/>
    </a:accent2>
    <a:accent3>
      <a:srgbClr val="8DEAFF"/>
    </a:accent3>
    <a:accent4>
      <a:srgbClr val="DBFAFF"/>
    </a:accent4>
    <a:accent5>
      <a:srgbClr val="63C9F6"/>
    </a:accent5>
    <a:accent6>
      <a:srgbClr val="6190C3"/>
    </a:accent6>
    <a:hlink>
      <a:srgbClr val="0026E5"/>
    </a:hlink>
    <a:folHlink>
      <a:srgbClr val="7E1FAD"/>
    </a:folHlink>
  </a:clrScheme>
  <a:fontScheme name="WPS">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rgbClr val="FFFFFF"/>
      </a:solidFill>
      <a:gradFill>
        <a:gsLst>
          <a:gs pos="0">
            <a:srgbClr val="FFFFFF">
              <a:lumOff val="17500"/>
            </a:srgbClr>
          </a:gs>
          <a:gs pos="100000">
            <a:srgbClr val="FFFFFF"/>
          </a:gs>
        </a:gsLst>
        <a:lin ang="2700000" scaled="0"/>
      </a:gradFill>
      <a:gradFill>
        <a:gsLst>
          <a:gs pos="0">
            <a:srgbClr val="FFFFFF">
              <a:hueOff val="-2520000"/>
            </a:srgbClr>
          </a:gs>
          <a:gs pos="100000">
            <a:srgbClr val="FFFFFF"/>
          </a:gs>
        </a:gsLst>
        <a:lin ang="2700000" scaled="0"/>
      </a:gradFill>
    </a:fillStyleLst>
    <a:lnStyleLst>
      <a:ln w="12700" cap="flat" cmpd="sng" algn="ctr">
        <a:solidFill>
          <a:srgbClr val="FFFFFF"/>
        </a:solidFill>
        <a:prstDash val="solid"/>
        <a:miter lim="800000"/>
      </a:ln>
      <a:ln w="12700" cap="flat" cmpd="sng" algn="ctr">
        <a:solidFill>
          <a:srgbClr val="FFFFFF"/>
        </a:solidFill>
        <a:prstDash val="solid"/>
        <a:miter lim="800000"/>
      </a:ln>
      <a:ln w="12700" cap="flat" cmpd="sng" algn="ctr">
        <a:gradFill>
          <a:gsLst>
            <a:gs pos="0">
              <a:srgbClr val="FFFFFF">
                <a:hueOff val="-4200000"/>
              </a:srgbClr>
            </a:gs>
            <a:gs pos="100000">
              <a:srgbClr val="FFFFFF"/>
            </a:gs>
          </a:gsLst>
          <a:lin ang="2700000" scaled="1"/>
        </a:gradFill>
        <a:prstDash val="solid"/>
        <a:miter lim="800000"/>
      </a:ln>
    </a:lnStyleLst>
    <a:effectStyleLst>
      <a:effectStyle>
        <a:effectLst>
          <a:outerShdw blurRad="101600" dist="50800" dir="5400000" algn="ctr" rotWithShape="0">
            <a:srgbClr val="FFFFFF">
              <a:alpha val="60000"/>
            </a:srgb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rgbClr val="FFFFFF"/>
      </a:solidFill>
      <a:solidFill>
        <a:srgbClr val="FFFFFF">
          <a:tint val="95000"/>
          <a:satMod val="170000"/>
        </a:srgbClr>
      </a:solidFill>
      <a:gradFill rotWithShape="1">
        <a:gsLst>
          <a:gs pos="0">
            <a:srgbClr val="FFFFFF">
              <a:tint val="93000"/>
              <a:satMod val="150000"/>
              <a:shade val="98000"/>
              <a:lumMod val="102000"/>
            </a:srgbClr>
          </a:gs>
          <a:gs pos="50000">
            <a:srgbClr val="FFFFFF">
              <a:tint val="98000"/>
              <a:satMod val="130000"/>
              <a:shade val="90000"/>
              <a:lumMod val="103000"/>
            </a:srgbClr>
          </a:gs>
          <a:gs pos="100000">
            <a:srgbClr val="FFFFFF">
              <a:shade val="63000"/>
              <a:satMod val="120000"/>
            </a:srgbClr>
          </a:gs>
        </a:gsLst>
        <a:lin ang="5400000" scaled="0"/>
      </a:gradFill>
    </a:bgFillStyleLst>
  </a:fmtScheme>
</a:themeOverride>
</file>

<file path=ppt/theme/themeOverride4.xml><?xml version="1.0" encoding="utf-8"?>
<a:themeOverride xmlns:a="http://schemas.openxmlformats.org/drawingml/2006/main">
  <a:clrScheme name="彩色4">
    <a:dk1>
      <a:srgbClr val="000000"/>
    </a:dk1>
    <a:lt1>
      <a:srgbClr val="FFFFFF"/>
    </a:lt1>
    <a:dk2>
      <a:srgbClr val="44546A"/>
    </a:dk2>
    <a:lt2>
      <a:srgbClr val="E7E6E6"/>
    </a:lt2>
    <a:accent1>
      <a:srgbClr val="31BE61"/>
    </a:accent1>
    <a:accent2>
      <a:srgbClr val="FF920C"/>
    </a:accent2>
    <a:accent3>
      <a:srgbClr val="3F7BF9"/>
    </a:accent3>
    <a:accent4>
      <a:srgbClr val="00BBE0"/>
    </a:accent4>
    <a:accent5>
      <a:srgbClr val="AC68FB"/>
    </a:accent5>
    <a:accent6>
      <a:srgbClr val="675AFF"/>
    </a:accent6>
    <a:hlink>
      <a:srgbClr val="0026E5"/>
    </a:hlink>
    <a:folHlink>
      <a:srgbClr val="7E1FAD"/>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彩色4">
    <a:dk1>
      <a:srgbClr val="000000"/>
    </a:dk1>
    <a:lt1>
      <a:srgbClr val="FFFFFF"/>
    </a:lt1>
    <a:dk2>
      <a:srgbClr val="44546A"/>
    </a:dk2>
    <a:lt2>
      <a:srgbClr val="E7E6E6"/>
    </a:lt2>
    <a:accent1>
      <a:srgbClr val="31BE61"/>
    </a:accent1>
    <a:accent2>
      <a:srgbClr val="FF920C"/>
    </a:accent2>
    <a:accent3>
      <a:srgbClr val="3F7BF9"/>
    </a:accent3>
    <a:accent4>
      <a:srgbClr val="00BBE0"/>
    </a:accent4>
    <a:accent5>
      <a:srgbClr val="AC68FB"/>
    </a:accent5>
    <a:accent6>
      <a:srgbClr val="675AFF"/>
    </a:accent6>
    <a:hlink>
      <a:srgbClr val="0026E5"/>
    </a:hlink>
    <a:folHlink>
      <a:srgbClr val="7E1FAD"/>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彩色4">
    <a:dk1>
      <a:srgbClr val="000000"/>
    </a:dk1>
    <a:lt1>
      <a:srgbClr val="FFFFFF"/>
    </a:lt1>
    <a:dk2>
      <a:srgbClr val="44546A"/>
    </a:dk2>
    <a:lt2>
      <a:srgbClr val="E7E6E6"/>
    </a:lt2>
    <a:accent1>
      <a:srgbClr val="31BE61"/>
    </a:accent1>
    <a:accent2>
      <a:srgbClr val="FF920C"/>
    </a:accent2>
    <a:accent3>
      <a:srgbClr val="3F7BF9"/>
    </a:accent3>
    <a:accent4>
      <a:srgbClr val="00BBE0"/>
    </a:accent4>
    <a:accent5>
      <a:srgbClr val="AC68FB"/>
    </a:accent5>
    <a:accent6>
      <a:srgbClr val="675AFF"/>
    </a:accent6>
    <a:hlink>
      <a:srgbClr val="0026E5"/>
    </a:hlink>
    <a:folHlink>
      <a:srgbClr val="7E1FAD"/>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彩色4">
    <a:dk1>
      <a:srgbClr val="000000"/>
    </a:dk1>
    <a:lt1>
      <a:srgbClr val="FFFFFF"/>
    </a:lt1>
    <a:dk2>
      <a:srgbClr val="44546A"/>
    </a:dk2>
    <a:lt2>
      <a:srgbClr val="E7E6E6"/>
    </a:lt2>
    <a:accent1>
      <a:srgbClr val="31BE61"/>
    </a:accent1>
    <a:accent2>
      <a:srgbClr val="FF920C"/>
    </a:accent2>
    <a:accent3>
      <a:srgbClr val="3F7BF9"/>
    </a:accent3>
    <a:accent4>
      <a:srgbClr val="00BBE0"/>
    </a:accent4>
    <a:accent5>
      <a:srgbClr val="AC68FB"/>
    </a:accent5>
    <a:accent6>
      <a:srgbClr val="675AFF"/>
    </a:accent6>
    <a:hlink>
      <a:srgbClr val="0026E5"/>
    </a:hlink>
    <a:folHlink>
      <a:srgbClr val="7E1FAD"/>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5038</Words>
  <Application>WPS 演示</Application>
  <PresentationFormat>宽屏</PresentationFormat>
  <Paragraphs>376</Paragraphs>
  <Slides>11</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11</vt:i4>
      </vt:variant>
    </vt:vector>
  </HeadingPairs>
  <TitlesOfParts>
    <vt:vector size="25" baseType="lpstr">
      <vt:lpstr>Arial</vt:lpstr>
      <vt:lpstr>宋体</vt:lpstr>
      <vt:lpstr>Wingdings</vt:lpstr>
      <vt:lpstr>HarmonyOS Sans SC Light</vt:lpstr>
      <vt:lpstr>黑体</vt:lpstr>
      <vt:lpstr>思源黑体 CN</vt:lpstr>
      <vt:lpstr>思源黑体 CN Heavy</vt:lpstr>
      <vt:lpstr>Wingdings</vt:lpstr>
      <vt:lpstr>微软雅黑</vt:lpstr>
      <vt:lpstr>Times New Roman</vt:lpstr>
      <vt:lpstr>等线</vt:lpstr>
      <vt:lpstr>Calibri</vt:lpstr>
      <vt:lpstr>Arial Unicode MS</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疯＆小✪欣</cp:lastModifiedBy>
  <cp:revision>372</cp:revision>
  <dcterms:created xsi:type="dcterms:W3CDTF">2019-06-19T02:08:00Z</dcterms:created>
  <dcterms:modified xsi:type="dcterms:W3CDTF">2025-07-18T00:41:39Z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2052-12.1.0.21915</vt:lpwstr>
  </property>
  <property fmtid="{D5CDD505-2E9C-101B-9397-08002B2CF9AE}" pid="3" name="ICV">
    <vt:lpwstr>553C726B679F42B6AC0FDAA8AA7DDF7B_11</vt:lpwstr>
  </property>
  <property fmtid="{D5CDD505-2E9C-101B-9397-08002B2CF9AE}" pid="4" name="KSOTemplateUUID">
    <vt:lpwstr>v1.0_mb_ZYKRL0atTOgLyK0r1pqD3g==</vt:lpwstr>
  </property>
</Properties>
</file>