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3" r:id="rId3"/>
  </p:sldMasterIdLst>
  <p:notesMasterIdLst>
    <p:notesMasterId r:id="rId13"/>
  </p:notesMasterIdLst>
  <p:sldIdLst>
    <p:sldId id="282" r:id="rId4"/>
    <p:sldId id="258" r:id="rId5"/>
    <p:sldId id="283" r:id="rId6"/>
    <p:sldId id="284" r:id="rId7"/>
    <p:sldId id="264" r:id="rId8"/>
    <p:sldId id="285" r:id="rId9"/>
    <p:sldId id="291" r:id="rId10"/>
    <p:sldId id="276" r:id="rId11"/>
    <p:sldId id="286" r:id="rId12"/>
  </p:sldIdLst>
  <p:sldSz cx="12192000" cy="6858000"/>
  <p:notesSz cx="6858000" cy="9144000"/>
  <p:custDataLst>
    <p:tags r:id="rId1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1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</p:showPr>
  <p:clrMru>
    <a:srgbClr val="3959B9"/>
    <a:srgbClr val="1F6D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6279" autoAdjust="0"/>
  </p:normalViewPr>
  <p:slideViewPr>
    <p:cSldViewPr snapToGrid="0" showGuides="1">
      <p:cViewPr>
        <p:scale>
          <a:sx n="53" d="100"/>
          <a:sy n="53" d="100"/>
        </p:scale>
        <p:origin x="2088" y="1350"/>
      </p:cViewPr>
      <p:guideLst>
        <p:guide orient="horz" pos="2183"/>
        <p:guide pos="3811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7" Type="http://schemas.openxmlformats.org/officeDocument/2006/relationships/tags" Target="tags/tag73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notesMaster" Target="notesMasters/notesMaster1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43E851-58E0-40A7-BC0E-86F2335173C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3F6E49-B421-4E17-8D20-D12666FF75FA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>
            <p:custDataLst>
              <p:tags r:id="rId2"/>
            </p:custDataLst>
          </p:nvPr>
        </p:nvSpPr>
        <p:spPr>
          <a:xfrm>
            <a:off x="1" y="1"/>
            <a:ext cx="12192000" cy="6858000"/>
          </a:xfrm>
          <a:prstGeom prst="rect">
            <a:avLst/>
          </a:prstGeom>
          <a:gradFill>
            <a:gsLst>
              <a:gs pos="0">
                <a:schemeClr val="bg1"/>
              </a:gs>
              <a:gs pos="81000">
                <a:schemeClr val="bg2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任意多边形 36"/>
          <p:cNvSpPr/>
          <p:nvPr userDrawn="1">
            <p:custDataLst>
              <p:tags r:id="rId3"/>
            </p:custDataLst>
          </p:nvPr>
        </p:nvSpPr>
        <p:spPr>
          <a:xfrm>
            <a:off x="0" y="5432425"/>
            <a:ext cx="12192000" cy="864870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19200" h="2033">
                <a:moveTo>
                  <a:pt x="19200" y="145"/>
                </a:moveTo>
                <a:lnTo>
                  <a:pt x="19200" y="2033"/>
                </a:lnTo>
                <a:lnTo>
                  <a:pt x="0" y="2033"/>
                </a:lnTo>
                <a:lnTo>
                  <a:pt x="0" y="153"/>
                </a:lnTo>
                <a:lnTo>
                  <a:pt x="215" y="108"/>
                </a:lnTo>
                <a:lnTo>
                  <a:pt x="438" y="70"/>
                </a:lnTo>
                <a:lnTo>
                  <a:pt x="662" y="40"/>
                </a:lnTo>
                <a:lnTo>
                  <a:pt x="885" y="19"/>
                </a:lnTo>
                <a:lnTo>
                  <a:pt x="1108" y="6"/>
                </a:lnTo>
                <a:lnTo>
                  <a:pt x="1331" y="0"/>
                </a:lnTo>
                <a:lnTo>
                  <a:pt x="1554" y="1"/>
                </a:lnTo>
                <a:lnTo>
                  <a:pt x="1777" y="9"/>
                </a:lnTo>
                <a:lnTo>
                  <a:pt x="2001" y="24"/>
                </a:lnTo>
                <a:lnTo>
                  <a:pt x="2224" y="44"/>
                </a:lnTo>
                <a:lnTo>
                  <a:pt x="2447" y="70"/>
                </a:lnTo>
                <a:lnTo>
                  <a:pt x="2670" y="101"/>
                </a:lnTo>
                <a:lnTo>
                  <a:pt x="2893" y="137"/>
                </a:lnTo>
                <a:lnTo>
                  <a:pt x="3116" y="177"/>
                </a:lnTo>
                <a:lnTo>
                  <a:pt x="3339" y="221"/>
                </a:lnTo>
                <a:lnTo>
                  <a:pt x="3563" y="269"/>
                </a:lnTo>
                <a:lnTo>
                  <a:pt x="3786" y="320"/>
                </a:lnTo>
                <a:lnTo>
                  <a:pt x="4009" y="374"/>
                </a:lnTo>
                <a:lnTo>
                  <a:pt x="4232" y="431"/>
                </a:lnTo>
                <a:lnTo>
                  <a:pt x="4455" y="490"/>
                </a:lnTo>
                <a:lnTo>
                  <a:pt x="4678" y="550"/>
                </a:lnTo>
                <a:lnTo>
                  <a:pt x="4902" y="612"/>
                </a:lnTo>
                <a:lnTo>
                  <a:pt x="5125" y="674"/>
                </a:lnTo>
                <a:lnTo>
                  <a:pt x="5348" y="738"/>
                </a:lnTo>
                <a:lnTo>
                  <a:pt x="5571" y="801"/>
                </a:lnTo>
                <a:lnTo>
                  <a:pt x="5794" y="864"/>
                </a:lnTo>
                <a:lnTo>
                  <a:pt x="6017" y="927"/>
                </a:lnTo>
                <a:lnTo>
                  <a:pt x="6241" y="989"/>
                </a:lnTo>
                <a:lnTo>
                  <a:pt x="6464" y="1049"/>
                </a:lnTo>
                <a:lnTo>
                  <a:pt x="6687" y="1108"/>
                </a:lnTo>
                <a:lnTo>
                  <a:pt x="6910" y="1165"/>
                </a:lnTo>
                <a:lnTo>
                  <a:pt x="7133" y="1219"/>
                </a:lnTo>
                <a:lnTo>
                  <a:pt x="7356" y="1270"/>
                </a:lnTo>
                <a:lnTo>
                  <a:pt x="7580" y="1318"/>
                </a:lnTo>
                <a:lnTo>
                  <a:pt x="7803" y="1362"/>
                </a:lnTo>
                <a:lnTo>
                  <a:pt x="8026" y="1402"/>
                </a:lnTo>
                <a:lnTo>
                  <a:pt x="8249" y="1438"/>
                </a:lnTo>
                <a:lnTo>
                  <a:pt x="8472" y="1469"/>
                </a:lnTo>
                <a:lnTo>
                  <a:pt x="8695" y="1495"/>
                </a:lnTo>
                <a:lnTo>
                  <a:pt x="8918" y="1515"/>
                </a:lnTo>
                <a:lnTo>
                  <a:pt x="9142" y="1530"/>
                </a:lnTo>
                <a:lnTo>
                  <a:pt x="9365" y="1538"/>
                </a:lnTo>
                <a:lnTo>
                  <a:pt x="9588" y="1539"/>
                </a:lnTo>
                <a:lnTo>
                  <a:pt x="9619" y="1538"/>
                </a:lnTo>
                <a:lnTo>
                  <a:pt x="9651" y="1539"/>
                </a:lnTo>
                <a:lnTo>
                  <a:pt x="9874" y="1538"/>
                </a:lnTo>
                <a:lnTo>
                  <a:pt x="10097" y="1530"/>
                </a:lnTo>
                <a:lnTo>
                  <a:pt x="10321" y="1515"/>
                </a:lnTo>
                <a:lnTo>
                  <a:pt x="10544" y="1495"/>
                </a:lnTo>
                <a:lnTo>
                  <a:pt x="10767" y="1469"/>
                </a:lnTo>
                <a:lnTo>
                  <a:pt x="10990" y="1438"/>
                </a:lnTo>
                <a:lnTo>
                  <a:pt x="11213" y="1402"/>
                </a:lnTo>
                <a:lnTo>
                  <a:pt x="11436" y="1362"/>
                </a:lnTo>
                <a:lnTo>
                  <a:pt x="11659" y="1318"/>
                </a:lnTo>
                <a:lnTo>
                  <a:pt x="11883" y="1270"/>
                </a:lnTo>
                <a:lnTo>
                  <a:pt x="12106" y="1219"/>
                </a:lnTo>
                <a:lnTo>
                  <a:pt x="12329" y="1165"/>
                </a:lnTo>
                <a:lnTo>
                  <a:pt x="12552" y="1108"/>
                </a:lnTo>
                <a:lnTo>
                  <a:pt x="12775" y="1049"/>
                </a:lnTo>
                <a:lnTo>
                  <a:pt x="12998" y="989"/>
                </a:lnTo>
                <a:lnTo>
                  <a:pt x="13222" y="927"/>
                </a:lnTo>
                <a:lnTo>
                  <a:pt x="13445" y="864"/>
                </a:lnTo>
                <a:lnTo>
                  <a:pt x="13668" y="801"/>
                </a:lnTo>
                <a:lnTo>
                  <a:pt x="13891" y="738"/>
                </a:lnTo>
                <a:lnTo>
                  <a:pt x="14114" y="674"/>
                </a:lnTo>
                <a:lnTo>
                  <a:pt x="14337" y="612"/>
                </a:lnTo>
                <a:lnTo>
                  <a:pt x="14561" y="550"/>
                </a:lnTo>
                <a:lnTo>
                  <a:pt x="14784" y="490"/>
                </a:lnTo>
                <a:lnTo>
                  <a:pt x="15007" y="431"/>
                </a:lnTo>
                <a:lnTo>
                  <a:pt x="15230" y="374"/>
                </a:lnTo>
                <a:lnTo>
                  <a:pt x="15453" y="320"/>
                </a:lnTo>
                <a:lnTo>
                  <a:pt x="15676" y="269"/>
                </a:lnTo>
                <a:lnTo>
                  <a:pt x="15900" y="221"/>
                </a:lnTo>
                <a:lnTo>
                  <a:pt x="16123" y="177"/>
                </a:lnTo>
                <a:lnTo>
                  <a:pt x="16346" y="137"/>
                </a:lnTo>
                <a:lnTo>
                  <a:pt x="16569" y="101"/>
                </a:lnTo>
                <a:lnTo>
                  <a:pt x="16792" y="70"/>
                </a:lnTo>
                <a:lnTo>
                  <a:pt x="17015" y="44"/>
                </a:lnTo>
                <a:lnTo>
                  <a:pt x="17238" y="24"/>
                </a:lnTo>
                <a:lnTo>
                  <a:pt x="17462" y="9"/>
                </a:lnTo>
                <a:lnTo>
                  <a:pt x="17685" y="1"/>
                </a:lnTo>
                <a:lnTo>
                  <a:pt x="17908" y="0"/>
                </a:lnTo>
                <a:lnTo>
                  <a:pt x="18131" y="6"/>
                </a:lnTo>
                <a:lnTo>
                  <a:pt x="18354" y="19"/>
                </a:lnTo>
                <a:lnTo>
                  <a:pt x="18577" y="40"/>
                </a:lnTo>
                <a:lnTo>
                  <a:pt x="18801" y="70"/>
                </a:lnTo>
                <a:lnTo>
                  <a:pt x="19024" y="108"/>
                </a:lnTo>
                <a:lnTo>
                  <a:pt x="19200" y="145"/>
                </a:lnTo>
                <a:close/>
              </a:path>
            </a:pathLst>
          </a:custGeom>
          <a:gradFill>
            <a:gsLst>
              <a:gs pos="0">
                <a:schemeClr val="accent2"/>
              </a:gs>
              <a:gs pos="99000">
                <a:schemeClr val="accent2">
                  <a:lumMod val="20000"/>
                  <a:lumOff val="80000"/>
                </a:schemeClr>
              </a:gs>
              <a:gs pos="58000">
                <a:schemeClr val="accent2">
                  <a:lumMod val="60000"/>
                  <a:lumOff val="40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+mj-ea"/>
              <a:ea typeface="+mj-ea"/>
              <a:sym typeface="+mn-ea"/>
            </a:endParaRPr>
          </a:p>
        </p:txBody>
      </p:sp>
      <p:sp>
        <p:nvSpPr>
          <p:cNvPr id="11" name="任意多边形 57"/>
          <p:cNvSpPr/>
          <p:nvPr userDrawn="1">
            <p:custDataLst>
              <p:tags r:id="rId4"/>
            </p:custDataLst>
          </p:nvPr>
        </p:nvSpPr>
        <p:spPr>
          <a:xfrm>
            <a:off x="0" y="5594985"/>
            <a:ext cx="12192000" cy="1263015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19200" h="1776">
                <a:moveTo>
                  <a:pt x="19200" y="1241"/>
                </a:moveTo>
                <a:lnTo>
                  <a:pt x="19200" y="1776"/>
                </a:lnTo>
                <a:lnTo>
                  <a:pt x="0" y="1776"/>
                </a:lnTo>
                <a:lnTo>
                  <a:pt x="0" y="92"/>
                </a:lnTo>
                <a:lnTo>
                  <a:pt x="215" y="65"/>
                </a:lnTo>
                <a:lnTo>
                  <a:pt x="438" y="42"/>
                </a:lnTo>
                <a:lnTo>
                  <a:pt x="662" y="24"/>
                </a:lnTo>
                <a:lnTo>
                  <a:pt x="885" y="11"/>
                </a:lnTo>
                <a:lnTo>
                  <a:pt x="1108" y="4"/>
                </a:lnTo>
                <a:lnTo>
                  <a:pt x="1331" y="0"/>
                </a:lnTo>
                <a:lnTo>
                  <a:pt x="1554" y="1"/>
                </a:lnTo>
                <a:lnTo>
                  <a:pt x="1777" y="5"/>
                </a:lnTo>
                <a:lnTo>
                  <a:pt x="2001" y="14"/>
                </a:lnTo>
                <a:lnTo>
                  <a:pt x="2224" y="26"/>
                </a:lnTo>
                <a:lnTo>
                  <a:pt x="2447" y="42"/>
                </a:lnTo>
                <a:lnTo>
                  <a:pt x="2670" y="60"/>
                </a:lnTo>
                <a:lnTo>
                  <a:pt x="2893" y="82"/>
                </a:lnTo>
                <a:lnTo>
                  <a:pt x="3116" y="106"/>
                </a:lnTo>
                <a:lnTo>
                  <a:pt x="3339" y="132"/>
                </a:lnTo>
                <a:lnTo>
                  <a:pt x="3563" y="161"/>
                </a:lnTo>
                <a:lnTo>
                  <a:pt x="3786" y="191"/>
                </a:lnTo>
                <a:lnTo>
                  <a:pt x="4009" y="224"/>
                </a:lnTo>
                <a:lnTo>
                  <a:pt x="4232" y="258"/>
                </a:lnTo>
                <a:lnTo>
                  <a:pt x="4455" y="293"/>
                </a:lnTo>
                <a:lnTo>
                  <a:pt x="4678" y="329"/>
                </a:lnTo>
                <a:lnTo>
                  <a:pt x="4902" y="366"/>
                </a:lnTo>
                <a:lnTo>
                  <a:pt x="5125" y="403"/>
                </a:lnTo>
                <a:lnTo>
                  <a:pt x="5348" y="442"/>
                </a:lnTo>
                <a:lnTo>
                  <a:pt x="5571" y="479"/>
                </a:lnTo>
                <a:lnTo>
                  <a:pt x="5794" y="517"/>
                </a:lnTo>
                <a:lnTo>
                  <a:pt x="6017" y="555"/>
                </a:lnTo>
                <a:lnTo>
                  <a:pt x="6241" y="592"/>
                </a:lnTo>
                <a:lnTo>
                  <a:pt x="6464" y="628"/>
                </a:lnTo>
                <a:lnTo>
                  <a:pt x="6687" y="663"/>
                </a:lnTo>
                <a:lnTo>
                  <a:pt x="6910" y="697"/>
                </a:lnTo>
                <a:lnTo>
                  <a:pt x="7133" y="729"/>
                </a:lnTo>
                <a:lnTo>
                  <a:pt x="7356" y="760"/>
                </a:lnTo>
                <a:lnTo>
                  <a:pt x="7580" y="789"/>
                </a:lnTo>
                <a:lnTo>
                  <a:pt x="7803" y="815"/>
                </a:lnTo>
                <a:lnTo>
                  <a:pt x="8026" y="839"/>
                </a:lnTo>
                <a:lnTo>
                  <a:pt x="8249" y="860"/>
                </a:lnTo>
                <a:lnTo>
                  <a:pt x="8472" y="879"/>
                </a:lnTo>
                <a:lnTo>
                  <a:pt x="8695" y="895"/>
                </a:lnTo>
                <a:lnTo>
                  <a:pt x="8918" y="907"/>
                </a:lnTo>
                <a:lnTo>
                  <a:pt x="9142" y="915"/>
                </a:lnTo>
                <a:lnTo>
                  <a:pt x="9365" y="920"/>
                </a:lnTo>
                <a:lnTo>
                  <a:pt x="9588" y="921"/>
                </a:lnTo>
                <a:lnTo>
                  <a:pt x="9619" y="920"/>
                </a:lnTo>
                <a:lnTo>
                  <a:pt x="9651" y="921"/>
                </a:lnTo>
                <a:lnTo>
                  <a:pt x="9874" y="920"/>
                </a:lnTo>
                <a:lnTo>
                  <a:pt x="10097" y="915"/>
                </a:lnTo>
                <a:lnTo>
                  <a:pt x="10321" y="907"/>
                </a:lnTo>
                <a:lnTo>
                  <a:pt x="10544" y="895"/>
                </a:lnTo>
                <a:lnTo>
                  <a:pt x="10767" y="879"/>
                </a:lnTo>
                <a:lnTo>
                  <a:pt x="10990" y="860"/>
                </a:lnTo>
                <a:lnTo>
                  <a:pt x="11213" y="839"/>
                </a:lnTo>
                <a:lnTo>
                  <a:pt x="11436" y="815"/>
                </a:lnTo>
                <a:lnTo>
                  <a:pt x="11659" y="789"/>
                </a:lnTo>
                <a:lnTo>
                  <a:pt x="11883" y="760"/>
                </a:lnTo>
                <a:lnTo>
                  <a:pt x="12106" y="729"/>
                </a:lnTo>
                <a:lnTo>
                  <a:pt x="12329" y="697"/>
                </a:lnTo>
                <a:lnTo>
                  <a:pt x="12552" y="663"/>
                </a:lnTo>
                <a:lnTo>
                  <a:pt x="12775" y="628"/>
                </a:lnTo>
                <a:lnTo>
                  <a:pt x="12998" y="592"/>
                </a:lnTo>
                <a:lnTo>
                  <a:pt x="13222" y="555"/>
                </a:lnTo>
                <a:lnTo>
                  <a:pt x="13445" y="517"/>
                </a:lnTo>
                <a:lnTo>
                  <a:pt x="13668" y="479"/>
                </a:lnTo>
                <a:lnTo>
                  <a:pt x="13891" y="442"/>
                </a:lnTo>
                <a:lnTo>
                  <a:pt x="14114" y="403"/>
                </a:lnTo>
                <a:lnTo>
                  <a:pt x="14337" y="366"/>
                </a:lnTo>
                <a:lnTo>
                  <a:pt x="14561" y="329"/>
                </a:lnTo>
                <a:lnTo>
                  <a:pt x="14784" y="293"/>
                </a:lnTo>
                <a:lnTo>
                  <a:pt x="15007" y="258"/>
                </a:lnTo>
                <a:lnTo>
                  <a:pt x="15230" y="224"/>
                </a:lnTo>
                <a:lnTo>
                  <a:pt x="15453" y="191"/>
                </a:lnTo>
                <a:lnTo>
                  <a:pt x="15676" y="161"/>
                </a:lnTo>
                <a:lnTo>
                  <a:pt x="15900" y="132"/>
                </a:lnTo>
                <a:lnTo>
                  <a:pt x="16123" y="106"/>
                </a:lnTo>
                <a:lnTo>
                  <a:pt x="16346" y="82"/>
                </a:lnTo>
                <a:lnTo>
                  <a:pt x="16569" y="60"/>
                </a:lnTo>
                <a:lnTo>
                  <a:pt x="16792" y="42"/>
                </a:lnTo>
                <a:lnTo>
                  <a:pt x="17015" y="26"/>
                </a:lnTo>
                <a:lnTo>
                  <a:pt x="17238" y="14"/>
                </a:lnTo>
                <a:lnTo>
                  <a:pt x="17462" y="5"/>
                </a:lnTo>
                <a:lnTo>
                  <a:pt x="17685" y="1"/>
                </a:lnTo>
                <a:lnTo>
                  <a:pt x="17908" y="0"/>
                </a:lnTo>
                <a:lnTo>
                  <a:pt x="18131" y="4"/>
                </a:lnTo>
                <a:lnTo>
                  <a:pt x="18354" y="11"/>
                </a:lnTo>
                <a:lnTo>
                  <a:pt x="18577" y="24"/>
                </a:lnTo>
                <a:lnTo>
                  <a:pt x="18801" y="42"/>
                </a:lnTo>
                <a:lnTo>
                  <a:pt x="19024" y="65"/>
                </a:lnTo>
                <a:lnTo>
                  <a:pt x="19200" y="87"/>
                </a:lnTo>
                <a:lnTo>
                  <a:pt x="19200" y="1241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>
              <a:latin typeface="+mj-ea"/>
              <a:ea typeface="+mj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tags" Target="../tags/tag11.xml"/><Relationship Id="rId8" Type="http://schemas.openxmlformats.org/officeDocument/2006/relationships/tags" Target="../tags/tag10.xml"/><Relationship Id="rId7" Type="http://schemas.openxmlformats.org/officeDocument/2006/relationships/tags" Target="../tags/tag9.xml"/><Relationship Id="rId6" Type="http://schemas.openxmlformats.org/officeDocument/2006/relationships/tags" Target="../tags/tag8.xml"/><Relationship Id="rId5" Type="http://schemas.openxmlformats.org/officeDocument/2006/relationships/tags" Target="../tags/tag7.xml"/><Relationship Id="rId4" Type="http://schemas.openxmlformats.org/officeDocument/2006/relationships/tags" Target="../tags/tag6.xml"/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3" Type="http://schemas.openxmlformats.org/officeDocument/2006/relationships/theme" Target="../theme/theme2.xml"/><Relationship Id="rId12" Type="http://schemas.openxmlformats.org/officeDocument/2006/relationships/tags" Target="../tags/tag14.xml"/><Relationship Id="rId11" Type="http://schemas.openxmlformats.org/officeDocument/2006/relationships/tags" Target="../tags/tag13.xml"/><Relationship Id="rId10" Type="http://schemas.openxmlformats.org/officeDocument/2006/relationships/tags" Target="../tags/tag12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mc:AlternateContent xmlns:mc="http://schemas.openxmlformats.org/markup-compatibility/2006">
    <mc:Choice xmlns:p14="http://schemas.microsoft.com/office/powerpoint/2010/main" Requires="p14">
      <p:transition spd="slow" p14:dur="1000" advClick="0"/>
    </mc:Choice>
    <mc:Fallback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chemeClr val="bg1"/>
              </a:gs>
              <a:gs pos="81000">
                <a:schemeClr val="bg2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单圆角矩形 4"/>
          <p:cNvSpPr/>
          <p:nvPr userDrawn="1">
            <p:custDataLst>
              <p:tags r:id="rId3"/>
            </p:custDataLst>
          </p:nvPr>
        </p:nvSpPr>
        <p:spPr>
          <a:xfrm>
            <a:off x="514350" y="932855"/>
            <a:ext cx="4017010" cy="147145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2"/>
              </a:gs>
              <a:gs pos="98000">
                <a:schemeClr val="accent2">
                  <a:alpha val="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1" name="直接连接符 10"/>
          <p:cNvCxnSpPr/>
          <p:nvPr>
            <p:custDataLst>
              <p:tags r:id="rId4"/>
            </p:custDataLst>
          </p:nvPr>
        </p:nvCxnSpPr>
        <p:spPr>
          <a:xfrm>
            <a:off x="11106785" y="693737"/>
            <a:ext cx="235520" cy="0"/>
          </a:xfrm>
          <a:prstGeom prst="line">
            <a:avLst/>
          </a:prstGeom>
          <a:ln w="31750" cap="rnd">
            <a:solidFill>
              <a:schemeClr val="accent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连接符 11"/>
          <p:cNvCxnSpPr/>
          <p:nvPr>
            <p:custDataLst>
              <p:tags r:id="rId5"/>
            </p:custDataLst>
          </p:nvPr>
        </p:nvCxnSpPr>
        <p:spPr>
          <a:xfrm>
            <a:off x="11106785" y="754697"/>
            <a:ext cx="235520" cy="0"/>
          </a:xfrm>
          <a:prstGeom prst="line">
            <a:avLst/>
          </a:prstGeom>
          <a:ln w="31750" cap="rnd">
            <a:solidFill>
              <a:schemeClr val="accent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>
            <p:custDataLst>
              <p:tags r:id="rId6"/>
            </p:custDataLst>
          </p:nvPr>
        </p:nvCxnSpPr>
        <p:spPr>
          <a:xfrm>
            <a:off x="11106785" y="815657"/>
            <a:ext cx="235520" cy="0"/>
          </a:xfrm>
          <a:prstGeom prst="line">
            <a:avLst/>
          </a:prstGeom>
          <a:ln w="31750" cap="rnd">
            <a:solidFill>
              <a:schemeClr val="accent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标题占位符 1"/>
          <p:cNvSpPr>
            <a:spLocks noGrp="1"/>
          </p:cNvSpPr>
          <p:nvPr userDrawn="1">
            <p:ph type="title"/>
            <p:custDataLst>
              <p:tags r:id="rId7"/>
            </p:custDataLst>
          </p:nvPr>
        </p:nvSpPr>
        <p:spPr>
          <a:xfrm>
            <a:off x="695960" y="360000"/>
            <a:ext cx="10800000" cy="720000"/>
          </a:xfrm>
          <a:prstGeom prst="rect">
            <a:avLst/>
          </a:prstGeom>
        </p:spPr>
        <p:txBody>
          <a:bodyPr vert="horz" wrap="square" lIns="0" tIns="0" rIns="0" bIns="0" rtlCol="0" anchor="b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 userDrawn="1">
            <p:ph type="body" idx="1"/>
            <p:custDataLst>
              <p:tags r:id="rId8"/>
            </p:custDataLst>
          </p:nvPr>
        </p:nvSpPr>
        <p:spPr>
          <a:xfrm>
            <a:off x="695960" y="1301749"/>
            <a:ext cx="10800000" cy="4873625"/>
          </a:xfrm>
          <a:prstGeom prst="rect">
            <a:avLst/>
          </a:prstGeom>
        </p:spPr>
        <p:txBody>
          <a:bodyPr vert="horz" wrap="square" lIns="0" tIns="0" rIns="0" bIns="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 userDrawn="1">
            <p:ph type="dt" sz="half" idx="2"/>
            <p:custDataLst>
              <p:tags r:id="rId9"/>
            </p:custDataLst>
          </p:nvPr>
        </p:nvSpPr>
        <p:spPr>
          <a:xfrm>
            <a:off x="69596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 userDrawn="1">
            <p:ph type="ftr" sz="quarter" idx="3"/>
            <p:custDataLst>
              <p:tags r:id="rId10"/>
            </p:custDataLst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 userDrawn="1">
            <p:ph type="sldNum" sz="quarter" idx="4"/>
            <p:custDataLst>
              <p:tags r:id="rId11"/>
            </p:custDataLst>
          </p:nvPr>
        </p:nvSpPr>
        <p:spPr>
          <a:xfrm>
            <a:off x="8753983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10" name="KSO_TEMPLATE" hidden="1"/>
          <p:cNvSpPr/>
          <p:nvPr userDrawn="1">
            <p:custDataLst>
              <p:tags r:id="rId12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mc:AlternateContent xmlns:mc="http://schemas.openxmlformats.org/markup-compatibility/2006">
    <mc:Choice xmlns:p14="http://schemas.microsoft.com/office/powerpoint/2010/main" Requires="p14">
      <p:transition spd="slow" p14:dur="1000" advClick="0"/>
    </mc:Choice>
    <mc:Fallback>
      <p:transition spd="slow" advClick="0"/>
    </mc:Fallback>
  </mc:AlternateConten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3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38480" indent="-206375" algn="l" defTabSz="91440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798830" indent="-161925" algn="l" defTabSz="91440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030605" indent="-149225" algn="l" defTabSz="91440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235075" indent="-127000" algn="l" defTabSz="91440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tags" Target="../tags/tag15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24.xml"/><Relationship Id="rId8" Type="http://schemas.openxmlformats.org/officeDocument/2006/relationships/tags" Target="../tags/tag23.xml"/><Relationship Id="rId7" Type="http://schemas.openxmlformats.org/officeDocument/2006/relationships/tags" Target="../tags/tag22.xml"/><Relationship Id="rId6" Type="http://schemas.openxmlformats.org/officeDocument/2006/relationships/tags" Target="../tags/tag21.xml"/><Relationship Id="rId5" Type="http://schemas.openxmlformats.org/officeDocument/2006/relationships/tags" Target="../tags/tag20.xml"/><Relationship Id="rId4" Type="http://schemas.openxmlformats.org/officeDocument/2006/relationships/tags" Target="../tags/tag19.xml"/><Relationship Id="rId3" Type="http://schemas.openxmlformats.org/officeDocument/2006/relationships/tags" Target="../tags/tag18.xml"/><Relationship Id="rId22" Type="http://schemas.openxmlformats.org/officeDocument/2006/relationships/slideLayout" Target="../slideLayouts/slideLayout2.xml"/><Relationship Id="rId21" Type="http://schemas.openxmlformats.org/officeDocument/2006/relationships/tags" Target="../tags/tag36.xml"/><Relationship Id="rId20" Type="http://schemas.openxmlformats.org/officeDocument/2006/relationships/tags" Target="../tags/tag35.xml"/><Relationship Id="rId2" Type="http://schemas.openxmlformats.org/officeDocument/2006/relationships/tags" Target="../tags/tag17.xml"/><Relationship Id="rId19" Type="http://schemas.openxmlformats.org/officeDocument/2006/relationships/tags" Target="../tags/tag34.xml"/><Relationship Id="rId18" Type="http://schemas.openxmlformats.org/officeDocument/2006/relationships/tags" Target="../tags/tag33.xml"/><Relationship Id="rId17" Type="http://schemas.openxmlformats.org/officeDocument/2006/relationships/tags" Target="../tags/tag32.xml"/><Relationship Id="rId16" Type="http://schemas.openxmlformats.org/officeDocument/2006/relationships/tags" Target="../tags/tag31.xml"/><Relationship Id="rId15" Type="http://schemas.openxmlformats.org/officeDocument/2006/relationships/tags" Target="../tags/tag30.xml"/><Relationship Id="rId14" Type="http://schemas.openxmlformats.org/officeDocument/2006/relationships/tags" Target="../tags/tag29.xml"/><Relationship Id="rId13" Type="http://schemas.openxmlformats.org/officeDocument/2006/relationships/tags" Target="../tags/tag28.xml"/><Relationship Id="rId12" Type="http://schemas.openxmlformats.org/officeDocument/2006/relationships/tags" Target="../tags/tag27.xml"/><Relationship Id="rId11" Type="http://schemas.openxmlformats.org/officeDocument/2006/relationships/tags" Target="../tags/tag26.xml"/><Relationship Id="rId10" Type="http://schemas.openxmlformats.org/officeDocument/2006/relationships/tags" Target="../tags/tag25.xml"/><Relationship Id="rId1" Type="http://schemas.openxmlformats.org/officeDocument/2006/relationships/tags" Target="../tags/tag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37.xml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.xml"/><Relationship Id="rId8" Type="http://schemas.openxmlformats.org/officeDocument/2006/relationships/tags" Target="../tags/tag45.xml"/><Relationship Id="rId7" Type="http://schemas.openxmlformats.org/officeDocument/2006/relationships/tags" Target="../tags/tag44.xml"/><Relationship Id="rId6" Type="http://schemas.openxmlformats.org/officeDocument/2006/relationships/tags" Target="../tags/tag43.xml"/><Relationship Id="rId5" Type="http://schemas.openxmlformats.org/officeDocument/2006/relationships/tags" Target="../tags/tag42.xml"/><Relationship Id="rId4" Type="http://schemas.openxmlformats.org/officeDocument/2006/relationships/tags" Target="../tags/tag41.xml"/><Relationship Id="rId3" Type="http://schemas.openxmlformats.org/officeDocument/2006/relationships/tags" Target="../tags/tag40.xml"/><Relationship Id="rId2" Type="http://schemas.openxmlformats.org/officeDocument/2006/relationships/tags" Target="../tags/tag39.xml"/><Relationship Id="rId1" Type="http://schemas.openxmlformats.org/officeDocument/2006/relationships/tags" Target="../tags/tag3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tags" Target="../tags/tag47.xml"/><Relationship Id="rId1" Type="http://schemas.openxmlformats.org/officeDocument/2006/relationships/tags" Target="../tags/tag46.xml"/></Relationships>
</file>

<file path=ppt/slides/_rels/slide6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tags" Target="../tags/tag52.xml"/><Relationship Id="rId4" Type="http://schemas.openxmlformats.org/officeDocument/2006/relationships/tags" Target="../tags/tag51.xml"/><Relationship Id="rId3" Type="http://schemas.openxmlformats.org/officeDocument/2006/relationships/tags" Target="../tags/tag50.xml"/><Relationship Id="rId2" Type="http://schemas.openxmlformats.org/officeDocument/2006/relationships/tags" Target="../tags/tag49.xml"/><Relationship Id="rId1" Type="http://schemas.openxmlformats.org/officeDocument/2006/relationships/tags" Target="../tags/tag48.xml"/></Relationships>
</file>

<file path=ppt/slides/_rels/slide7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tags" Target="../tags/tag57.xml"/><Relationship Id="rId4" Type="http://schemas.openxmlformats.org/officeDocument/2006/relationships/tags" Target="../tags/tag56.xml"/><Relationship Id="rId3" Type="http://schemas.openxmlformats.org/officeDocument/2006/relationships/tags" Target="../tags/tag55.xml"/><Relationship Id="rId2" Type="http://schemas.openxmlformats.org/officeDocument/2006/relationships/tags" Target="../tags/tag54.xml"/><Relationship Id="rId1" Type="http://schemas.openxmlformats.org/officeDocument/2006/relationships/tags" Target="../tags/tag53.xml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3.xml"/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tags" Target="../tags/tag69.xml"/><Relationship Id="rId8" Type="http://schemas.openxmlformats.org/officeDocument/2006/relationships/tags" Target="../tags/tag68.xml"/><Relationship Id="rId7" Type="http://schemas.openxmlformats.org/officeDocument/2006/relationships/tags" Target="../tags/tag67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4" Type="http://schemas.openxmlformats.org/officeDocument/2006/relationships/tags" Target="../tags/tag64.xml"/><Relationship Id="rId3" Type="http://schemas.openxmlformats.org/officeDocument/2006/relationships/tags" Target="../tags/tag63.xml"/><Relationship Id="rId2" Type="http://schemas.openxmlformats.org/officeDocument/2006/relationships/tags" Target="../tags/tag62.xml"/><Relationship Id="rId13" Type="http://schemas.openxmlformats.org/officeDocument/2006/relationships/slideLayout" Target="../slideLayouts/slideLayout3.xml"/><Relationship Id="rId12" Type="http://schemas.openxmlformats.org/officeDocument/2006/relationships/tags" Target="../tags/tag72.xml"/><Relationship Id="rId11" Type="http://schemas.openxmlformats.org/officeDocument/2006/relationships/tags" Target="../tags/tag71.xml"/><Relationship Id="rId10" Type="http://schemas.openxmlformats.org/officeDocument/2006/relationships/tags" Target="../tags/tag70.xml"/><Relationship Id="rId1" Type="http://schemas.openxmlformats.org/officeDocument/2006/relationships/tags" Target="../tags/tag6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本框 8"/>
          <p:cNvSpPr txBox="1"/>
          <p:nvPr/>
        </p:nvSpPr>
        <p:spPr>
          <a:xfrm>
            <a:off x="2456815" y="1597660"/>
            <a:ext cx="7561580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dist"/>
            <a:r>
              <a:rPr lang="zh-CN" altLang="en-US" sz="9600" b="1"/>
              <a:t>真武汤颗粒</a:t>
            </a:r>
            <a:endParaRPr lang="zh-CN" altLang="en-US" sz="9600" b="1"/>
          </a:p>
        </p:txBody>
      </p:sp>
      <p:sp>
        <p:nvSpPr>
          <p:cNvPr id="11" name="文本框 10"/>
          <p:cNvSpPr txBox="1"/>
          <p:nvPr/>
        </p:nvSpPr>
        <p:spPr>
          <a:xfrm>
            <a:off x="4163060" y="3663950"/>
            <a:ext cx="386651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/>
              <a:t>康普药业股份有限公司</a:t>
            </a:r>
            <a:endParaRPr lang="zh-CN" altLang="en-US" sz="2800"/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组合 20"/>
          <p:cNvGrpSpPr/>
          <p:nvPr>
            <p:custDataLst>
              <p:tags r:id="rId1"/>
            </p:custDataLst>
          </p:nvPr>
        </p:nvGrpSpPr>
        <p:grpSpPr>
          <a:xfrm>
            <a:off x="10995290" y="3225649"/>
            <a:ext cx="95056" cy="585541"/>
            <a:chOff x="3638939" y="1844295"/>
            <a:chExt cx="223935" cy="1379430"/>
          </a:xfrm>
        </p:grpSpPr>
        <p:sp>
          <p:nvSpPr>
            <p:cNvPr id="22" name="椭圆 21"/>
            <p:cNvSpPr/>
            <p:nvPr>
              <p:custDataLst>
                <p:tags r:id="rId2"/>
              </p:custDataLst>
            </p:nvPr>
          </p:nvSpPr>
          <p:spPr>
            <a:xfrm>
              <a:off x="3638939" y="1844295"/>
              <a:ext cx="223935" cy="223935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1F6DC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思源黑体" panose="020B0500000000000000" pitchFamily="34" charset="-122"/>
                <a:ea typeface="思源黑体" panose="020B0500000000000000" pitchFamily="34" charset="-122"/>
              </a:endParaRPr>
            </a:p>
          </p:txBody>
        </p:sp>
        <p:sp>
          <p:nvSpPr>
            <p:cNvPr id="23" name="椭圆 22"/>
            <p:cNvSpPr/>
            <p:nvPr>
              <p:custDataLst>
                <p:tags r:id="rId3"/>
              </p:custDataLst>
            </p:nvPr>
          </p:nvSpPr>
          <p:spPr>
            <a:xfrm>
              <a:off x="3638939" y="2229460"/>
              <a:ext cx="223935" cy="223935"/>
            </a:xfrm>
            <a:prstGeom prst="ellipse">
              <a:avLst/>
            </a:prstGeom>
            <a:solidFill>
              <a:srgbClr val="1F6DC6"/>
            </a:solidFill>
            <a:ln>
              <a:solidFill>
                <a:srgbClr val="1F6DC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思源黑体" panose="020B0500000000000000" pitchFamily="34" charset="-122"/>
                <a:ea typeface="思源黑体" panose="020B0500000000000000" pitchFamily="34" charset="-122"/>
              </a:endParaRPr>
            </a:p>
          </p:txBody>
        </p:sp>
        <p:sp>
          <p:nvSpPr>
            <p:cNvPr id="24" name="椭圆 23"/>
            <p:cNvSpPr/>
            <p:nvPr>
              <p:custDataLst>
                <p:tags r:id="rId4"/>
              </p:custDataLst>
            </p:nvPr>
          </p:nvSpPr>
          <p:spPr>
            <a:xfrm>
              <a:off x="3638939" y="2614625"/>
              <a:ext cx="223935" cy="223935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1F6DC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思源黑体" panose="020B0500000000000000" pitchFamily="34" charset="-122"/>
                <a:ea typeface="思源黑体" panose="020B0500000000000000" pitchFamily="34" charset="-122"/>
              </a:endParaRPr>
            </a:p>
          </p:txBody>
        </p:sp>
        <p:sp>
          <p:nvSpPr>
            <p:cNvPr id="25" name="椭圆 24"/>
            <p:cNvSpPr/>
            <p:nvPr>
              <p:custDataLst>
                <p:tags r:id="rId5"/>
              </p:custDataLst>
            </p:nvPr>
          </p:nvSpPr>
          <p:spPr>
            <a:xfrm>
              <a:off x="3638939" y="2999790"/>
              <a:ext cx="223935" cy="223935"/>
            </a:xfrm>
            <a:prstGeom prst="ellipse">
              <a:avLst/>
            </a:prstGeom>
            <a:solidFill>
              <a:srgbClr val="1F6DC6"/>
            </a:solidFill>
            <a:ln>
              <a:solidFill>
                <a:srgbClr val="1F6DC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思源黑体" panose="020B0500000000000000" pitchFamily="34" charset="-122"/>
                <a:ea typeface="思源黑体" panose="020B0500000000000000" pitchFamily="34" charset="-122"/>
              </a:endParaRPr>
            </a:p>
          </p:txBody>
        </p:sp>
      </p:grpSp>
      <p:sp>
        <p:nvSpPr>
          <p:cNvPr id="30" name="文本框 29"/>
          <p:cNvSpPr txBox="1"/>
          <p:nvPr>
            <p:custDataLst>
              <p:tags r:id="rId6"/>
            </p:custDataLst>
          </p:nvPr>
        </p:nvSpPr>
        <p:spPr>
          <a:xfrm>
            <a:off x="1807210" y="2263140"/>
            <a:ext cx="970280" cy="2172335"/>
          </a:xfrm>
          <a:prstGeom prst="rect">
            <a:avLst/>
          </a:prstGeom>
          <a:noFill/>
        </p:spPr>
        <p:txBody>
          <a:bodyPr vert="eaVert" wrap="square" rtlCol="0">
            <a:noAutofit/>
          </a:bodyPr>
          <a:lstStyle/>
          <a:p>
            <a:pPr algn="dist"/>
            <a:r>
              <a:rPr lang="zh-CN" altLang="en-US" sz="5400" b="1" dirty="0">
                <a:solidFill>
                  <a:srgbClr val="1F6DC6"/>
                </a:solidFill>
                <a:latin typeface="微软雅黑" panose="020B0503020204020204" charset="-122"/>
                <a:ea typeface="微软雅黑" panose="020B0503020204020204" charset="-122"/>
              </a:rPr>
              <a:t>目录</a:t>
            </a:r>
            <a:endParaRPr lang="zh-CN" altLang="en-US" sz="5400" b="1" dirty="0">
              <a:solidFill>
                <a:srgbClr val="1F6DC6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grpSp>
        <p:nvGrpSpPr>
          <p:cNvPr id="3078" name="组合 7"/>
          <p:cNvGrpSpPr/>
          <p:nvPr>
            <p:custDataLst>
              <p:tags r:id="rId7"/>
            </p:custDataLst>
          </p:nvPr>
        </p:nvGrpSpPr>
        <p:grpSpPr>
          <a:xfrm>
            <a:off x="3653473" y="1338263"/>
            <a:ext cx="3535362" cy="1312862"/>
            <a:chOff x="6615" y="1177"/>
            <a:chExt cx="5568" cy="2067"/>
          </a:xfrm>
        </p:grpSpPr>
        <p:sp>
          <p:nvSpPr>
            <p:cNvPr id="16" name="矩形 15"/>
            <p:cNvSpPr/>
            <p:nvPr>
              <p:custDataLst>
                <p:tags r:id="rId8"/>
              </p:custDataLst>
            </p:nvPr>
          </p:nvSpPr>
          <p:spPr>
            <a:xfrm>
              <a:off x="6615" y="1177"/>
              <a:ext cx="5568" cy="2067"/>
            </a:xfrm>
            <a:prstGeom prst="rect">
              <a:avLst/>
            </a:prstGeom>
          </p:spPr>
          <p:style>
            <a:lnRef idx="2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/>
              <a:endParaRPr lang="zh-CN" altLang="en-US" sz="2400" strike="noStrike" noProof="1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7" name="矩形 16"/>
            <p:cNvSpPr/>
            <p:nvPr>
              <p:custDataLst>
                <p:tags r:id="rId9"/>
              </p:custDataLst>
            </p:nvPr>
          </p:nvSpPr>
          <p:spPr>
            <a:xfrm>
              <a:off x="6933" y="1403"/>
              <a:ext cx="4932" cy="1613"/>
            </a:xfrm>
            <a:prstGeom prst="rect">
              <a:avLst/>
            </a:prstGeom>
            <a:solidFill>
              <a:srgbClr val="FEFEFE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/>
              <a:r>
                <a:rPr lang="en-US" altLang="zh-CN" sz="2400" strike="noStrike" noProof="1">
                  <a:solidFill>
                    <a:schemeClr val="tx1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01    </a:t>
              </a:r>
              <a:r>
                <a:rPr lang="zh-CN" altLang="zh-CN" sz="2400" strike="noStrike" noProof="1">
                  <a:solidFill>
                    <a:schemeClr val="tx1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药品基本信息</a:t>
              </a:r>
              <a:endParaRPr lang="zh-CN" altLang="zh-CN" sz="2400" strike="noStrike" noProof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</p:grpSp>
      <p:grpSp>
        <p:nvGrpSpPr>
          <p:cNvPr id="3081" name="组合 15"/>
          <p:cNvGrpSpPr/>
          <p:nvPr>
            <p:custDataLst>
              <p:tags r:id="rId10"/>
            </p:custDataLst>
          </p:nvPr>
        </p:nvGrpSpPr>
        <p:grpSpPr>
          <a:xfrm>
            <a:off x="3653473" y="3122613"/>
            <a:ext cx="3535362" cy="1312862"/>
            <a:chOff x="6615" y="1177"/>
            <a:chExt cx="5568" cy="2067"/>
          </a:xfrm>
        </p:grpSpPr>
        <p:sp>
          <p:nvSpPr>
            <p:cNvPr id="18" name="矩形 17"/>
            <p:cNvSpPr/>
            <p:nvPr>
              <p:custDataLst>
                <p:tags r:id="rId11"/>
              </p:custDataLst>
            </p:nvPr>
          </p:nvSpPr>
          <p:spPr>
            <a:xfrm>
              <a:off x="6615" y="1177"/>
              <a:ext cx="5568" cy="2067"/>
            </a:xfrm>
            <a:prstGeom prst="rect">
              <a:avLst/>
            </a:prstGeom>
          </p:spPr>
          <p:style>
            <a:lnRef idx="2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/>
              <a:endParaRPr lang="zh-CN" altLang="en-US" sz="2400" strike="noStrike" noProof="1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9" name="矩形 18"/>
            <p:cNvSpPr/>
            <p:nvPr>
              <p:custDataLst>
                <p:tags r:id="rId12"/>
              </p:custDataLst>
            </p:nvPr>
          </p:nvSpPr>
          <p:spPr>
            <a:xfrm>
              <a:off x="6933" y="1403"/>
              <a:ext cx="4932" cy="1613"/>
            </a:xfrm>
            <a:prstGeom prst="rect">
              <a:avLst/>
            </a:prstGeom>
            <a:solidFill>
              <a:srgbClr val="FEFEFE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/>
              <a:r>
                <a:rPr lang="en-US" altLang="zh-CN" sz="2400" strike="noStrike" noProof="1">
                  <a:solidFill>
                    <a:schemeClr val="tx1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+mn-ea"/>
                </a:rPr>
                <a:t>03</a:t>
              </a:r>
              <a:r>
                <a:rPr lang="en-US" altLang="zh-CN" sz="2400">
                  <a:solidFill>
                    <a:schemeClr val="tx1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+mn-ea"/>
                </a:rPr>
                <a:t>    </a:t>
              </a:r>
              <a:r>
                <a:rPr lang="zh-CN" altLang="en-US" sz="2400">
                  <a:solidFill>
                    <a:schemeClr val="tx1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+mn-ea"/>
                </a:rPr>
                <a:t>有效</a:t>
              </a:r>
              <a:r>
                <a:rPr lang="zh-CN" altLang="en-US" sz="2400">
                  <a:solidFill>
                    <a:schemeClr val="tx1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+mn-ea"/>
                </a:rPr>
                <a:t>性</a:t>
              </a:r>
              <a:endParaRPr lang="zh-CN" altLang="en-US" sz="2400" strike="noStrike" noProof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endParaRPr>
            </a:p>
          </p:txBody>
        </p:sp>
      </p:grpSp>
      <p:grpSp>
        <p:nvGrpSpPr>
          <p:cNvPr id="3084" name="组合 18"/>
          <p:cNvGrpSpPr/>
          <p:nvPr>
            <p:custDataLst>
              <p:tags r:id="rId13"/>
            </p:custDataLst>
          </p:nvPr>
        </p:nvGrpSpPr>
        <p:grpSpPr>
          <a:xfrm>
            <a:off x="3653473" y="4762500"/>
            <a:ext cx="3535362" cy="1311275"/>
            <a:chOff x="6615" y="1177"/>
            <a:chExt cx="5568" cy="2067"/>
          </a:xfrm>
        </p:grpSpPr>
        <p:sp>
          <p:nvSpPr>
            <p:cNvPr id="20" name="矩形 19"/>
            <p:cNvSpPr/>
            <p:nvPr>
              <p:custDataLst>
                <p:tags r:id="rId14"/>
              </p:custDataLst>
            </p:nvPr>
          </p:nvSpPr>
          <p:spPr>
            <a:xfrm>
              <a:off x="6615" y="1177"/>
              <a:ext cx="5568" cy="2067"/>
            </a:xfrm>
            <a:prstGeom prst="rect">
              <a:avLst/>
            </a:prstGeom>
          </p:spPr>
          <p:style>
            <a:lnRef idx="2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/>
              <a:endParaRPr lang="zh-CN" altLang="en-US" sz="2400" strike="noStrike" noProof="1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28" name="矩形 27"/>
            <p:cNvSpPr/>
            <p:nvPr>
              <p:custDataLst>
                <p:tags r:id="rId15"/>
              </p:custDataLst>
            </p:nvPr>
          </p:nvSpPr>
          <p:spPr>
            <a:xfrm>
              <a:off x="6933" y="1403"/>
              <a:ext cx="4932" cy="1613"/>
            </a:xfrm>
            <a:prstGeom prst="rect">
              <a:avLst/>
            </a:prstGeom>
            <a:solidFill>
              <a:srgbClr val="FEFEFE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/>
              <a:r>
                <a:rPr lang="en-US" altLang="zh-CN" sz="2400" strike="noStrike" noProof="1">
                  <a:solidFill>
                    <a:schemeClr val="tx1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+mn-ea"/>
                </a:rPr>
                <a:t>05</a:t>
              </a:r>
              <a:r>
                <a:rPr lang="en-US" altLang="zh-CN" sz="2400">
                  <a:solidFill>
                    <a:schemeClr val="tx1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+mn-ea"/>
                </a:rPr>
                <a:t>    </a:t>
              </a:r>
              <a:r>
                <a:rPr lang="zh-CN" altLang="en-US" sz="2400">
                  <a:solidFill>
                    <a:schemeClr val="tx1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+mn-ea"/>
                </a:rPr>
                <a:t>公平性</a:t>
              </a:r>
              <a:endParaRPr lang="zh-CN" altLang="en-US" sz="2400" strike="noStrike" noProof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endParaRPr>
            </a:p>
          </p:txBody>
        </p:sp>
      </p:grpSp>
      <p:grpSp>
        <p:nvGrpSpPr>
          <p:cNvPr id="3087" name="组合 21"/>
          <p:cNvGrpSpPr/>
          <p:nvPr>
            <p:custDataLst>
              <p:tags r:id="rId16"/>
            </p:custDataLst>
          </p:nvPr>
        </p:nvGrpSpPr>
        <p:grpSpPr>
          <a:xfrm>
            <a:off x="7598410" y="1338263"/>
            <a:ext cx="3536950" cy="1312862"/>
            <a:chOff x="6615" y="1177"/>
            <a:chExt cx="5568" cy="2067"/>
          </a:xfrm>
        </p:grpSpPr>
        <p:sp>
          <p:nvSpPr>
            <p:cNvPr id="29" name="矩形 28"/>
            <p:cNvSpPr/>
            <p:nvPr>
              <p:custDataLst>
                <p:tags r:id="rId17"/>
              </p:custDataLst>
            </p:nvPr>
          </p:nvSpPr>
          <p:spPr>
            <a:xfrm>
              <a:off x="6615" y="1177"/>
              <a:ext cx="5568" cy="2067"/>
            </a:xfrm>
            <a:prstGeom prst="rect">
              <a:avLst/>
            </a:prstGeom>
          </p:spPr>
          <p:style>
            <a:lnRef idx="2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/>
              <a:endParaRPr lang="zh-CN" altLang="en-US" sz="2400" strike="noStrike" noProof="1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31" name="矩形 30"/>
            <p:cNvSpPr/>
            <p:nvPr>
              <p:custDataLst>
                <p:tags r:id="rId18"/>
              </p:custDataLst>
            </p:nvPr>
          </p:nvSpPr>
          <p:spPr>
            <a:xfrm>
              <a:off x="6933" y="1403"/>
              <a:ext cx="4932" cy="1613"/>
            </a:xfrm>
            <a:prstGeom prst="rect">
              <a:avLst/>
            </a:prstGeom>
            <a:solidFill>
              <a:srgbClr val="FEFEFE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/>
              <a:r>
                <a:rPr lang="en-US" altLang="zh-CN" sz="2400" strike="noStrike" noProof="1">
                  <a:solidFill>
                    <a:schemeClr val="tx1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02    </a:t>
              </a:r>
              <a:r>
                <a:rPr lang="zh-CN" altLang="en-US" sz="2400">
                  <a:solidFill>
                    <a:schemeClr val="tx1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+mn-ea"/>
                </a:rPr>
                <a:t>安全</a:t>
              </a:r>
              <a:r>
                <a:rPr lang="zh-CN" altLang="en-US" sz="2400">
                  <a:solidFill>
                    <a:schemeClr val="tx1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+mn-ea"/>
                </a:rPr>
                <a:t>性</a:t>
              </a:r>
              <a:endParaRPr lang="zh-CN" altLang="en-US" sz="2400" strike="noStrike" noProof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</p:grpSp>
      <p:grpSp>
        <p:nvGrpSpPr>
          <p:cNvPr id="3090" name="组合 24"/>
          <p:cNvGrpSpPr/>
          <p:nvPr>
            <p:custDataLst>
              <p:tags r:id="rId19"/>
            </p:custDataLst>
          </p:nvPr>
        </p:nvGrpSpPr>
        <p:grpSpPr>
          <a:xfrm>
            <a:off x="7598410" y="3122613"/>
            <a:ext cx="3536950" cy="1312862"/>
            <a:chOff x="6615" y="1177"/>
            <a:chExt cx="5568" cy="2067"/>
          </a:xfrm>
        </p:grpSpPr>
        <p:sp>
          <p:nvSpPr>
            <p:cNvPr id="39" name="矩形 38"/>
            <p:cNvSpPr/>
            <p:nvPr>
              <p:custDataLst>
                <p:tags r:id="rId20"/>
              </p:custDataLst>
            </p:nvPr>
          </p:nvSpPr>
          <p:spPr>
            <a:xfrm>
              <a:off x="6615" y="1177"/>
              <a:ext cx="5568" cy="2067"/>
            </a:xfrm>
            <a:prstGeom prst="rect">
              <a:avLst/>
            </a:prstGeom>
          </p:spPr>
          <p:style>
            <a:lnRef idx="2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/>
              <a:endParaRPr lang="zh-CN" altLang="en-US" sz="2400" strike="noStrike" noProof="1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42" name="矩形 41"/>
            <p:cNvSpPr/>
            <p:nvPr>
              <p:custDataLst>
                <p:tags r:id="rId21"/>
              </p:custDataLst>
            </p:nvPr>
          </p:nvSpPr>
          <p:spPr>
            <a:xfrm>
              <a:off x="6933" y="1403"/>
              <a:ext cx="4932" cy="1613"/>
            </a:xfrm>
            <a:prstGeom prst="rect">
              <a:avLst/>
            </a:prstGeom>
            <a:solidFill>
              <a:srgbClr val="FEFEFE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/>
              <a:r>
                <a:rPr lang="en-US" altLang="zh-CN" sz="2400" strike="noStrike" noProof="1">
                  <a:solidFill>
                    <a:schemeClr val="tx1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+mn-ea"/>
                </a:rPr>
                <a:t>04</a:t>
              </a:r>
              <a:r>
                <a:rPr lang="en-US" altLang="zh-CN" sz="2400">
                  <a:solidFill>
                    <a:schemeClr val="tx1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+mn-ea"/>
                </a:rPr>
                <a:t>    </a:t>
              </a:r>
              <a:r>
                <a:rPr lang="zh-CN" altLang="en-US" sz="2400">
                  <a:solidFill>
                    <a:schemeClr val="tx1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+mn-ea"/>
                </a:rPr>
                <a:t>创新性</a:t>
              </a:r>
              <a:endParaRPr lang="zh-CN" altLang="en-US" sz="2400" strike="noStrike" noProof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42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文本框 35"/>
          <p:cNvSpPr txBox="1"/>
          <p:nvPr/>
        </p:nvSpPr>
        <p:spPr>
          <a:xfrm>
            <a:off x="1347470" y="196215"/>
            <a:ext cx="3520440" cy="52197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lvl="0" algn="l">
              <a:defRPr/>
            </a:pPr>
            <a:r>
              <a:rPr lang="zh-CN" alt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药品基本信息</a:t>
            </a:r>
            <a:endParaRPr lang="zh-CN" altLang="en-US" sz="2800" b="1" dirty="0" smtClean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aphicFrame>
        <p:nvGraphicFramePr>
          <p:cNvPr id="32" name="表格 31"/>
          <p:cNvGraphicFramePr/>
          <p:nvPr>
            <p:custDataLst>
              <p:tags r:id="rId1"/>
            </p:custDataLst>
          </p:nvPr>
        </p:nvGraphicFramePr>
        <p:xfrm>
          <a:off x="971550" y="1245235"/>
          <a:ext cx="10234930" cy="49618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2200"/>
                <a:gridCol w="2792730"/>
                <a:gridCol w="2199640"/>
                <a:gridCol w="2880360"/>
              </a:tblGrid>
              <a:tr h="5143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ClrTx/>
                        <a:buSzTx/>
                        <a:buFontTx/>
                        <a:buNone/>
                      </a:pPr>
                      <a:r>
                        <a:rPr lang="en-US" altLang="zh-CN" sz="1600" b="1">
                          <a:solidFill>
                            <a:schemeClr val="bg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申报目录类别</a:t>
                      </a:r>
                      <a:endParaRPr lang="en-US" altLang="zh-CN" sz="1600" b="1">
                        <a:solidFill>
                          <a:schemeClr val="bg1"/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</a:txBody>
                  <a:tcPr anchor="ctr">
                    <a:lnL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L>
                    <a:lnR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R>
                    <a:lnT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B>
                    <a:solidFill>
                      <a:srgbClr val="3959B9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buClrTx/>
                        <a:buSzTx/>
                        <a:buFontTx/>
                        <a:buNone/>
                      </a:pPr>
                      <a:r>
                        <a:rPr lang="zh-CN" altLang="en-US" sz="16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基本医保目录</a:t>
                      </a:r>
                      <a:endParaRPr lang="zh-CN" altLang="en-US" sz="16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  <a:sym typeface="+mn-ea"/>
                      </a:endParaRPr>
                    </a:p>
                  </a:txBody>
                  <a:tcPr anchor="ctr">
                    <a:lnL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L>
                    <a:lnR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R>
                    <a:lnT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B>
                    <a:noFill/>
                  </a:tcPr>
                </a:tc>
                <a:tc hMerge="1">
                  <a:tcPr anchor="ctr">
                    <a:lnT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B>
                    <a:solidFill>
                      <a:srgbClr val="DAEAF6"/>
                    </a:solidFill>
                  </a:tcPr>
                </a:tc>
                <a:tc hMerge="1">
                  <a:tcPr anchor="ctr">
                    <a:lnR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R>
                    <a:lnT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B>
                    <a:solidFill>
                      <a:srgbClr val="DAEAF6"/>
                    </a:solidFill>
                  </a:tcPr>
                </a:tc>
              </a:tr>
              <a:tr h="5130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ClrTx/>
                        <a:buSzTx/>
                        <a:buFontTx/>
                        <a:buNone/>
                      </a:pPr>
                      <a:r>
                        <a:rPr lang="en-US" altLang="zh-CN" sz="1600" b="1">
                          <a:solidFill>
                            <a:schemeClr val="bg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药品通用名称</a:t>
                      </a:r>
                      <a:endParaRPr lang="en-US" altLang="zh-CN" sz="1600" b="1">
                        <a:solidFill>
                          <a:schemeClr val="bg1"/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</a:txBody>
                  <a:tcPr anchor="ctr">
                    <a:lnL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L>
                    <a:lnR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R>
                    <a:lnT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B>
                    <a:solidFill>
                      <a:srgbClr val="3959B9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buClrTx/>
                        <a:buSzTx/>
                        <a:buFontTx/>
                        <a:buNone/>
                      </a:pPr>
                      <a:r>
                        <a:rPr lang="zh-CN" altLang="en-US" sz="160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真武汤颗粒</a:t>
                      </a:r>
                      <a:endParaRPr lang="zh-CN" altLang="en-US" sz="16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  <a:sym typeface="+mn-ea"/>
                      </a:endParaRPr>
                    </a:p>
                  </a:txBody>
                  <a:tcPr anchor="ctr">
                    <a:lnL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L>
                    <a:lnR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R>
                    <a:lnT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B>
                    <a:noFill/>
                  </a:tcPr>
                </a:tc>
                <a:tc hMerge="1">
                  <a:tcPr anchor="ctr">
                    <a:lnT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B>
                    <a:solidFill>
                      <a:srgbClr val="DAEAF6"/>
                    </a:solidFill>
                  </a:tcPr>
                </a:tc>
                <a:tc hMerge="1">
                  <a:tcPr anchor="ctr">
                    <a:lnR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R>
                    <a:lnT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B>
                    <a:solidFill>
                      <a:srgbClr val="DAEAF6"/>
                    </a:solidFill>
                  </a:tcPr>
                </a:tc>
              </a:tr>
              <a:tr h="51498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ClrTx/>
                        <a:buSzTx/>
                        <a:buFontTx/>
                        <a:buNone/>
                      </a:pPr>
                      <a:r>
                        <a:rPr lang="en-US" altLang="zh-CN" sz="1600" b="1">
                          <a:solidFill>
                            <a:schemeClr val="bg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注册规格</a:t>
                      </a:r>
                      <a:endParaRPr lang="en-US" altLang="zh-CN" sz="1600" b="1">
                        <a:solidFill>
                          <a:schemeClr val="bg1"/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</a:txBody>
                  <a:tcPr anchor="ctr">
                    <a:lnL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L>
                    <a:lnR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R>
                    <a:lnT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B>
                    <a:solidFill>
                      <a:srgbClr val="3959B9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buClrTx/>
                        <a:buSzTx/>
                        <a:buFontTx/>
                        <a:buNone/>
                      </a:pPr>
                      <a:r>
                        <a:rPr lang="zh-CN" altLang="en-US" sz="16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每袋装10</a:t>
                      </a:r>
                      <a:r>
                        <a:rPr lang="en-US" altLang="zh-CN" sz="16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g（</a:t>
                      </a:r>
                      <a:r>
                        <a:rPr lang="zh-CN" altLang="en-US" sz="16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每袋相当于饮片38.92</a:t>
                      </a:r>
                      <a:r>
                        <a:rPr lang="en-US" altLang="zh-CN" sz="16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g）</a:t>
                      </a:r>
                      <a:endParaRPr lang="en-US" altLang="zh-CN" sz="16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  <a:sym typeface="+mn-ea"/>
                      </a:endParaRPr>
                    </a:p>
                  </a:txBody>
                  <a:tcPr anchor="ctr">
                    <a:lnL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L>
                    <a:lnR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R>
                    <a:lnT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B>
                    <a:noFill/>
                  </a:tcPr>
                </a:tc>
                <a:tc hMerge="1">
                  <a:tcPr anchor="ctr">
                    <a:lnT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B>
                    <a:solidFill>
                      <a:srgbClr val="DAEAF6"/>
                    </a:solidFill>
                  </a:tcPr>
                </a:tc>
                <a:tc hMerge="1">
                  <a:tcPr anchor="ctr">
                    <a:lnR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R>
                    <a:lnT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B>
                    <a:solidFill>
                      <a:srgbClr val="DAEAF6"/>
                    </a:solidFill>
                  </a:tcPr>
                </a:tc>
              </a:tr>
              <a:tr h="514985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buClrTx/>
                        <a:buSzTx/>
                        <a:buFontTx/>
                        <a:buNone/>
                      </a:pPr>
                      <a:r>
                        <a:rPr lang="zh-CN" altLang="en-US" sz="1600" b="1">
                          <a:solidFill>
                            <a:schemeClr val="bg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注册分类</a:t>
                      </a:r>
                      <a:endParaRPr lang="zh-CN" altLang="en-US" sz="1600" b="1">
                        <a:solidFill>
                          <a:schemeClr val="bg1"/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</a:txBody>
                  <a:tcPr anchor="ctr">
                    <a:lnL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L>
                    <a:lnR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R>
                    <a:lnT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B>
                    <a:solidFill>
                      <a:srgbClr val="3959B9"/>
                    </a:solidFill>
                  </a:tcPr>
                </a:tc>
                <a:tc gridSpan="3">
                  <a:txBody>
                    <a:bodyPr/>
                    <a:p>
                      <a:pPr algn="l">
                        <a:lnSpc>
                          <a:spcPct val="100000"/>
                        </a:lnSpc>
                        <a:buClrTx/>
                        <a:buSzTx/>
                        <a:buFontTx/>
                        <a:buNone/>
                      </a:pPr>
                      <a:r>
                        <a:rPr lang="zh-CN" altLang="en-US" sz="160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Arial" panose="020B0604020202020204" pitchFamily="34" charset="0"/>
                        </a:rPr>
                        <a:t>中药3.1类</a:t>
                      </a:r>
                      <a:endParaRPr lang="zh-CN" altLang="en-US" sz="16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  <a:sym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L>
                    <a:lnR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R>
                    <a:lnT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B>
                    <a:noFill/>
                  </a:tcPr>
                </a:tc>
                <a:tc hMerge="1">
                  <a:tcPr anchor="ctr">
                    <a:lnT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B>
                    <a:solidFill>
                      <a:srgbClr val="D8EAF8"/>
                    </a:solidFill>
                  </a:tcPr>
                </a:tc>
                <a:tc hMerge="1">
                  <a:tcPr anchor="ctr">
                    <a:lnR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R>
                    <a:lnT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B>
                    <a:solidFill>
                      <a:srgbClr val="D8EAF8"/>
                    </a:solidFill>
                  </a:tcPr>
                </a:tc>
              </a:tr>
              <a:tr h="11303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ClrTx/>
                        <a:buSzTx/>
                        <a:buFontTx/>
                        <a:buNone/>
                      </a:pPr>
                      <a:r>
                        <a:rPr lang="en-US" altLang="zh-CN" sz="1600" b="1">
                          <a:solidFill>
                            <a:schemeClr val="bg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功能主治</a:t>
                      </a:r>
                      <a:endParaRPr lang="en-US" altLang="zh-CN" sz="1600" b="1">
                        <a:solidFill>
                          <a:schemeClr val="bg1"/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</a:txBody>
                  <a:tcPr anchor="ctr">
                    <a:lnL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L>
                    <a:lnR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R>
                    <a:lnT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B>
                    <a:solidFill>
                      <a:srgbClr val="3959B9"/>
                    </a:solidFill>
                  </a:tcPr>
                </a:tc>
                <a:tc gridSpan="3">
                  <a:txBody>
                    <a:bodyPr/>
                    <a:lstStyle/>
                    <a:p>
                      <a:pPr indent="0" algn="l" fontAlgn="auto">
                        <a:lnSpc>
                          <a:spcPct val="130000"/>
                        </a:lnSpc>
                        <a:buClrTx/>
                        <a:buSzTx/>
                        <a:buFontTx/>
                      </a:pPr>
                      <a:r>
                        <a:rPr lang="zh-CN" altLang="en-US" sz="16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温阳利水。用于阳虚水泛证。症见小便不利，畏寒肢冷，头目眩晕，心下悸动不宁，身体筋肉瞤动，四肢沉重疼痛，浮肿，腰以下为甚；或腹痛泄泻；或呕逆咳喘。舌质淡胖，边有齿痕，舌苔白滑，脉沉细。</a:t>
                      </a:r>
                      <a:endParaRPr lang="zh-CN" altLang="en-US" sz="16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  <a:sym typeface="+mn-ea"/>
                      </a:endParaRPr>
                    </a:p>
                  </a:txBody>
                  <a:tcPr anchor="ctr">
                    <a:lnL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L>
                    <a:lnR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R>
                    <a:lnT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B>
                    <a:noFill/>
                  </a:tcPr>
                </a:tc>
                <a:tc hMerge="1">
                  <a:tcPr anchor="ctr">
                    <a:lnT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B>
                    <a:solidFill>
                      <a:srgbClr val="DAEAF6"/>
                    </a:solidFill>
                  </a:tcPr>
                </a:tc>
                <a:tc hMerge="1">
                  <a:tcPr anchor="ctr">
                    <a:lnR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R>
                    <a:lnT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B>
                    <a:solidFill>
                      <a:srgbClr val="DAEAF6"/>
                    </a:solidFill>
                  </a:tcPr>
                </a:tc>
              </a:tr>
              <a:tr h="51371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ClrTx/>
                        <a:buSzTx/>
                        <a:buFontTx/>
                        <a:buNone/>
                      </a:pPr>
                      <a:r>
                        <a:rPr lang="en-US" altLang="zh-CN" sz="1600" b="1">
                          <a:solidFill>
                            <a:schemeClr val="bg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用法用量</a:t>
                      </a:r>
                      <a:endParaRPr lang="en-US" altLang="zh-CN" sz="1600" b="1">
                        <a:solidFill>
                          <a:schemeClr val="bg1"/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</a:txBody>
                  <a:tcPr anchor="ctr">
                    <a:lnL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L>
                    <a:lnR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R>
                    <a:lnT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B>
                    <a:solidFill>
                      <a:srgbClr val="3959B9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buClrTx/>
                        <a:buSzTx/>
                        <a:buFontTx/>
                        <a:buNone/>
                      </a:pPr>
                      <a:r>
                        <a:rPr lang="zh-CN" altLang="en-US" sz="16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开水冲服。一次1袋，一日3次；或遵医嘱。</a:t>
                      </a:r>
                      <a:endParaRPr lang="zh-CN" altLang="en-US" sz="16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  <a:sym typeface="+mn-ea"/>
                      </a:endParaRPr>
                    </a:p>
                  </a:txBody>
                  <a:tcPr anchor="ctr">
                    <a:lnL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L>
                    <a:lnR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R>
                    <a:lnT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B>
                    <a:noFill/>
                  </a:tcPr>
                </a:tc>
                <a:tc hMerge="1">
                  <a:tcPr anchor="ctr">
                    <a:lnT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B>
                    <a:solidFill>
                      <a:srgbClr val="DAEAF6"/>
                    </a:solidFill>
                  </a:tcPr>
                </a:tc>
                <a:tc hMerge="1">
                  <a:tcPr anchor="ctr">
                    <a:lnR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R>
                    <a:lnT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B>
                    <a:solidFill>
                      <a:srgbClr val="DAEAF6"/>
                    </a:solidFill>
                  </a:tcPr>
                </a:tc>
              </a:tr>
              <a:tr h="7461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ClrTx/>
                        <a:buSzTx/>
                        <a:buFontTx/>
                        <a:buNone/>
                      </a:pPr>
                      <a:r>
                        <a:rPr lang="zh-CN" altLang="en-US" sz="1600" b="1">
                          <a:solidFill>
                            <a:schemeClr val="bg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全球首个上市国家/</a:t>
                      </a:r>
                      <a:endParaRPr lang="zh-CN" altLang="en-US" sz="1600" b="1">
                        <a:solidFill>
                          <a:schemeClr val="bg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  <a:sym typeface="+mn-ea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ClrTx/>
                        <a:buSzTx/>
                        <a:buFontTx/>
                        <a:buNone/>
                      </a:pPr>
                      <a:r>
                        <a:rPr lang="zh-CN" altLang="en-US" sz="1600" b="1">
                          <a:solidFill>
                            <a:schemeClr val="bg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地区</a:t>
                      </a:r>
                      <a:endParaRPr lang="zh-CN" altLang="en-US" sz="1600" b="1">
                        <a:solidFill>
                          <a:schemeClr val="bg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  <a:sym typeface="+mn-ea"/>
                      </a:endParaRPr>
                    </a:p>
                  </a:txBody>
                  <a:tcPr anchor="ctr">
                    <a:lnL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L>
                    <a:lnR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R>
                    <a:lnT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B>
                    <a:solidFill>
                      <a:srgbClr val="3959B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ClrTx/>
                        <a:buSzTx/>
                        <a:buFontTx/>
                        <a:buNone/>
                      </a:pPr>
                      <a:r>
                        <a:rPr lang="zh-CN" altLang="en-US" sz="160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中国</a:t>
                      </a:r>
                      <a:endParaRPr lang="zh-CN" altLang="en-US" sz="16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  <a:sym typeface="+mn-ea"/>
                      </a:endParaRPr>
                    </a:p>
                  </a:txBody>
                  <a:tcPr anchor="ctr">
                    <a:lnL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L>
                    <a:lnR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R>
                    <a:lnT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defTabSz="0" rtl="0" eaLnBrk="1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SzTx/>
                        <a:buNone/>
                      </a:pPr>
                      <a:r>
                        <a:rPr lang="zh-CN" altLang="en-US" sz="1600" b="1">
                          <a:solidFill>
                            <a:schemeClr val="bg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是否为独家</a:t>
                      </a:r>
                      <a:endParaRPr lang="zh-CN" altLang="en-US" sz="1600" b="1">
                        <a:solidFill>
                          <a:schemeClr val="bg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anchor="ctr">
                    <a:lnL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L>
                    <a:lnR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R>
                    <a:lnT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B>
                    <a:solidFill>
                      <a:srgbClr val="3959B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0" rtl="0" eaLnBrk="1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SzTx/>
                        <a:buNone/>
                      </a:pPr>
                      <a:r>
                        <a:rPr lang="zh-CN" altLang="en-US" sz="16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是</a:t>
                      </a:r>
                      <a:endParaRPr lang="zh-CN" altLang="en-US" sz="160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>
                    <a:lnL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L>
                    <a:lnR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R>
                    <a:lnT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B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ClrTx/>
                        <a:buSzTx/>
                        <a:buFontTx/>
                        <a:buNone/>
                      </a:pPr>
                      <a:r>
                        <a:rPr lang="zh-CN" altLang="en-US" sz="1600" b="1">
                          <a:solidFill>
                            <a:schemeClr val="bg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全球首次上市时间</a:t>
                      </a:r>
                      <a:endParaRPr lang="zh-CN" altLang="en-US" sz="1600" b="1">
                        <a:solidFill>
                          <a:schemeClr val="bg1"/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</a:txBody>
                  <a:tcPr anchor="ctr">
                    <a:lnL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L>
                    <a:lnR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R>
                    <a:lnT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B>
                    <a:solidFill>
                      <a:srgbClr val="3959B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ClrTx/>
                        <a:buSzTx/>
                        <a:buFontTx/>
                        <a:buNone/>
                      </a:pPr>
                      <a:r>
                        <a:rPr lang="en-US" altLang="zh-CN" sz="160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2026</a:t>
                      </a:r>
                      <a:r>
                        <a:rPr lang="zh-CN" altLang="en-US" sz="160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年</a:t>
                      </a:r>
                      <a:r>
                        <a:rPr lang="en-US" altLang="zh-CN" sz="160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2</a:t>
                      </a:r>
                      <a:r>
                        <a:rPr lang="zh-CN" altLang="zh-CN" sz="160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月</a:t>
                      </a:r>
                      <a:endParaRPr lang="zh-CN" altLang="zh-CN" sz="16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  <a:sym typeface="+mn-ea"/>
                      </a:endParaRPr>
                    </a:p>
                  </a:txBody>
                  <a:tcPr anchor="ctr">
                    <a:lnL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L>
                    <a:lnR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R>
                    <a:lnT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ClrTx/>
                        <a:buSzTx/>
                        <a:buFontTx/>
                        <a:buNone/>
                      </a:pPr>
                      <a:r>
                        <a:rPr lang="zh-CN" altLang="en-US" sz="1600" b="1">
                          <a:solidFill>
                            <a:schemeClr val="bg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是否为OTC药品</a:t>
                      </a:r>
                      <a:endParaRPr lang="zh-CN" altLang="en-US" sz="1600" b="1">
                        <a:solidFill>
                          <a:schemeClr val="bg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  <a:sym typeface="+mn-ea"/>
                      </a:endParaRPr>
                    </a:p>
                  </a:txBody>
                  <a:tcPr anchor="ctr">
                    <a:lnL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L>
                    <a:lnR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R>
                    <a:lnT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B>
                    <a:solidFill>
                      <a:srgbClr val="3959B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ClrTx/>
                        <a:buSzTx/>
                        <a:buFontTx/>
                        <a:buNone/>
                      </a:pPr>
                      <a:r>
                        <a:rPr lang="zh-CN" altLang="en-US" sz="16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否</a:t>
                      </a:r>
                      <a:endParaRPr lang="zh-CN" altLang="en-US" sz="1600" b="1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</a:txBody>
                  <a:tcPr anchor="ctr">
                    <a:lnL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L>
                    <a:lnR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R>
                    <a:lnT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8" name="五边形 37"/>
          <p:cNvSpPr/>
          <p:nvPr/>
        </p:nvSpPr>
        <p:spPr>
          <a:xfrm>
            <a:off x="0" y="99060"/>
            <a:ext cx="1304290" cy="619125"/>
          </a:xfrm>
          <a:prstGeom prst="homePlate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zh-CN" sz="3600" b="1">
                <a:latin typeface="微软雅黑" panose="020B0503020204020204" charset="-122"/>
                <a:ea typeface="微软雅黑" panose="020B0503020204020204" charset="-122"/>
              </a:rPr>
              <a:t>01</a:t>
            </a:r>
            <a:endParaRPr lang="en-US" altLang="zh-CN" sz="3600" b="1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16"/>
          <p:cNvSpPr/>
          <p:nvPr>
            <p:custDataLst>
              <p:tags r:id="rId1"/>
            </p:custDataLst>
          </p:nvPr>
        </p:nvSpPr>
        <p:spPr>
          <a:xfrm>
            <a:off x="5843905" y="3799840"/>
            <a:ext cx="5652770" cy="2023110"/>
          </a:xfrm>
          <a:prstGeom prst="rect">
            <a:avLst/>
          </a:prstGeom>
          <a:solidFill>
            <a:schemeClr val="bg1"/>
          </a:solidFill>
          <a:ln w="25400" cmpd="sng">
            <a:solidFill>
              <a:schemeClr val="accent1">
                <a:shade val="50000"/>
              </a:schemeClr>
            </a:solidFill>
            <a:prstDash val="lgDash"/>
          </a:ln>
          <a:effectLst>
            <a:outerShdw blurRad="190500" dist="63500" dir="2700000" algn="tl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>
              <a:solidFill>
                <a:schemeClr val="tx1"/>
              </a:solidFill>
              <a:latin typeface="思源黑体" panose="020B0500000000000000" pitchFamily="34" charset="-122"/>
              <a:ea typeface="思源黑体" panose="020B0500000000000000" pitchFamily="34" charset="-122"/>
              <a:cs typeface="+mn-ea"/>
              <a:sym typeface="+mn-lt"/>
            </a:endParaRPr>
          </a:p>
        </p:txBody>
      </p:sp>
      <p:sp>
        <p:nvSpPr>
          <p:cNvPr id="11" name="文本框 8"/>
          <p:cNvSpPr txBox="1"/>
          <p:nvPr>
            <p:custDataLst>
              <p:tags r:id="rId2"/>
            </p:custDataLst>
          </p:nvPr>
        </p:nvSpPr>
        <p:spPr>
          <a:xfrm>
            <a:off x="5991860" y="3808095"/>
            <a:ext cx="5394960" cy="2023745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just" defTabSz="266700" eaLnBrk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zh-CN" altLang="en-US" sz="1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据《中医经典名方治疗慢性心力衰竭的临床及机制研究进展》文献记载，治疗本病的温阳利水类经典方剂主要推荐真武汤、苓桂术甘汤</a:t>
            </a:r>
            <a:r>
              <a:rPr lang="en-US" altLang="zh-CN" sz="1400" baseline="30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[4]</a:t>
            </a:r>
            <a:r>
              <a:rPr lang="zh-CN" altLang="en-US" sz="1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。两款方剂对应的制剂苓桂术甘汤颗粒、真武汤颗粒，均为中药 3.1 类新药，且纳入首批古代经典名方目录。</a:t>
            </a:r>
            <a:endParaRPr lang="zh-CN" altLang="en-US" sz="1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285750" indent="-285750" algn="just" defTabSz="266700" eaLnBrk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zh-CN" altLang="en-US" sz="1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二者功效主治相近，同具温阳利水作用；其中苓桂术甘汤颗粒已纳入国家医保乙类目录。</a:t>
            </a:r>
            <a:endParaRPr lang="zh-CN" altLang="en-US" sz="1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>
              <a:lnSpc>
                <a:spcPct val="130000"/>
              </a:lnSpc>
            </a:pPr>
            <a:endParaRPr lang="zh-CN" altLang="en-US" sz="1400" kern="0" dirty="0">
              <a:ln>
                <a:noFill/>
                <a:prstDash val="sysDot"/>
              </a:ln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36" name="文本框 35"/>
          <p:cNvSpPr txBox="1"/>
          <p:nvPr/>
        </p:nvSpPr>
        <p:spPr>
          <a:xfrm>
            <a:off x="1347470" y="196215"/>
            <a:ext cx="3520440" cy="52197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lvl="0" algn="l">
              <a:defRPr/>
            </a:pPr>
            <a:r>
              <a:rPr lang="zh-CN" alt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药品基本信息</a:t>
            </a:r>
            <a:endParaRPr lang="zh-CN" altLang="en-US" sz="2800" b="1" dirty="0" smtClean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8" name="五边形 37"/>
          <p:cNvSpPr/>
          <p:nvPr/>
        </p:nvSpPr>
        <p:spPr>
          <a:xfrm>
            <a:off x="0" y="99060"/>
            <a:ext cx="1304290" cy="619125"/>
          </a:xfrm>
          <a:prstGeom prst="homePlate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zh-CN" sz="3600" b="1">
                <a:latin typeface="微软雅黑" panose="020B0503020204020204" charset="-122"/>
                <a:ea typeface="微软雅黑" panose="020B0503020204020204" charset="-122"/>
              </a:rPr>
              <a:t>01</a:t>
            </a:r>
            <a:endParaRPr lang="en-US" altLang="zh-CN" sz="3600" b="1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879475" y="1141730"/>
            <a:ext cx="245491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spcBef>
                <a:spcPct val="0"/>
              </a:spcBef>
              <a:spcAft>
                <a:spcPct val="0"/>
              </a:spcAft>
            </a:pPr>
            <a:r>
              <a:rPr lang="zh-CN" altLang="en-US" sz="2400" b="1">
                <a:solidFill>
                  <a:srgbClr val="3959B9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疾病基本情况</a:t>
            </a:r>
            <a:endParaRPr lang="zh-CN" altLang="en-US" sz="2400" b="1">
              <a:solidFill>
                <a:srgbClr val="3959B9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603250" y="1785620"/>
            <a:ext cx="10893425" cy="227584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marL="285750" indent="-28575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zh-CN" altLang="en-US" sz="1600" dirty="0" smtClean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真武汤又名固阳汤 、玄武汤，源自张仲景《伤寒论》，是温阳利水治疗</a:t>
            </a:r>
            <a:r>
              <a:rPr lang="en-US" altLang="zh-CN" sz="1600" b="1" dirty="0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“</a:t>
            </a:r>
            <a:r>
              <a:rPr lang="zh-CN" altLang="en-US" sz="1600" b="1" dirty="0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阳虚水泛</a:t>
            </a:r>
            <a:r>
              <a:rPr lang="en-US" altLang="zh-CN" sz="1600" b="1" dirty="0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”</a:t>
            </a:r>
            <a:r>
              <a:rPr lang="zh-CN" altLang="en-US" sz="1600" dirty="0" smtClean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的代表方，</a:t>
            </a: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真武汤常用于治疗慢性心力衰竭、肺源性心脏病、支气管哮喘、肝硬化腹水、慢性肾小球肾炎等疾病</a:t>
            </a:r>
            <a:r>
              <a:rPr lang="en-US" altLang="zh-CN" sz="1600" baseline="300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[1]</a:t>
            </a: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。</a:t>
            </a:r>
            <a:endParaRPr lang="zh-CN" altLang="en-US" sz="16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285750" indent="-28575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当前，我国心血管病患病率呈现持续上升态势，其中心衰患者每年新增约300万例，2023 年患病人数约1430万，出院后1年及3年全因死亡率分别高达13.7% 和 28.2%</a:t>
            </a:r>
            <a:r>
              <a:rPr lang="en-US" altLang="zh-CN" sz="1600" baseline="300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[2]</a:t>
            </a: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；</a:t>
            </a: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慢性肾系疾病已成为全球高度关注的公共卫生问题，据相关流行病学数据统计，全球慢性肾系疾病的患病率为13. 4% </a:t>
            </a:r>
            <a:r>
              <a:rPr lang="en-US" altLang="zh-CN" sz="1600" baseline="300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[3]</a:t>
            </a: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。</a:t>
            </a:r>
            <a:endParaRPr lang="zh-CN" altLang="en-US" sz="1600" baseline="30000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grpSp>
        <p:nvGrpSpPr>
          <p:cNvPr id="9" name="组合 8"/>
          <p:cNvGrpSpPr/>
          <p:nvPr>
            <p:custDataLst>
              <p:tags r:id="rId3"/>
            </p:custDataLst>
          </p:nvPr>
        </p:nvGrpSpPr>
        <p:grpSpPr>
          <a:xfrm>
            <a:off x="624840" y="4061460"/>
            <a:ext cx="3447415" cy="1262380"/>
            <a:chOff x="9936" y="2501"/>
            <a:chExt cx="6916" cy="1988"/>
          </a:xfrm>
        </p:grpSpPr>
        <p:sp>
          <p:nvSpPr>
            <p:cNvPr id="39" name="Rectangle 12"/>
            <p:cNvSpPr/>
            <p:nvPr>
              <p:custDataLst>
                <p:tags r:id="rId4"/>
              </p:custDataLst>
            </p:nvPr>
          </p:nvSpPr>
          <p:spPr>
            <a:xfrm>
              <a:off x="9936" y="2501"/>
              <a:ext cx="6916" cy="198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>
                  <a:lumMod val="100000"/>
                </a:schemeClr>
              </a:solidFill>
            </a:ln>
            <a:effectLst>
              <a:outerShdw blurRad="190500" dist="63500" dir="2700000" algn="tl" rotWithShape="0">
                <a:prstClr val="black">
                  <a:alpha val="1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1050" b="1">
                  <a:sym typeface="+mn-ea"/>
                </a:rPr>
                <a:t>参照药品建议：</a:t>
              </a:r>
              <a:endParaRPr lang="en-US" sz="1050">
                <a:solidFill>
                  <a:schemeClr val="tx1"/>
                </a:solidFill>
                <a:latin typeface="思源黑体" panose="020B0500000000000000" pitchFamily="34" charset="-122"/>
                <a:ea typeface="思源黑体" panose="020B0500000000000000" pitchFamily="34" charset="-122"/>
                <a:cs typeface="+mn-ea"/>
                <a:sym typeface="+mn-lt"/>
              </a:endParaRPr>
            </a:p>
          </p:txBody>
        </p:sp>
        <p:cxnSp>
          <p:nvCxnSpPr>
            <p:cNvPr id="64" name="Straight Connector 11"/>
            <p:cNvCxnSpPr/>
            <p:nvPr>
              <p:custDataLst>
                <p:tags r:id="rId5"/>
              </p:custDataLst>
            </p:nvPr>
          </p:nvCxnSpPr>
          <p:spPr>
            <a:xfrm>
              <a:off x="12480" y="3160"/>
              <a:ext cx="0" cy="669"/>
            </a:xfrm>
            <a:prstGeom prst="line">
              <a:avLst/>
            </a:prstGeom>
            <a:ln w="12700">
              <a:solidFill>
                <a:schemeClr val="accent1">
                  <a:lumMod val="10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文本框 8"/>
            <p:cNvSpPr txBox="1"/>
            <p:nvPr>
              <p:custDataLst>
                <p:tags r:id="rId6"/>
              </p:custDataLst>
            </p:nvPr>
          </p:nvSpPr>
          <p:spPr>
            <a:xfrm>
              <a:off x="12724" y="3073"/>
              <a:ext cx="3858" cy="844"/>
            </a:xfrm>
            <a:prstGeom prst="rect">
              <a:avLst/>
            </a:prstGeom>
            <a:noFill/>
          </p:spPr>
          <p:txBody>
            <a:bodyPr wrap="square" lIns="0" tIns="0" rIns="0" bIns="0" rtlCol="0" anchor="t" anchorCtr="0">
              <a:no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30000"/>
                </a:lnSpc>
              </a:pPr>
              <a:r>
                <a:rPr lang="zh-CN" altLang="en-US" sz="2000" b="1">
                  <a:latin typeface="微软雅黑" panose="020B0503020204020204" charset="-122"/>
                  <a:ea typeface="微软雅黑" panose="020B0503020204020204" charset="-122"/>
                  <a:sym typeface="+mn-ea"/>
                </a:rPr>
                <a:t>苓桂术甘汤颗粒</a:t>
              </a:r>
              <a:endParaRPr lang="zh-CN" altLang="en-US" sz="2000" b="1" kern="0" spc="0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endParaRPr>
            </a:p>
          </p:txBody>
        </p:sp>
        <p:sp>
          <p:nvSpPr>
            <p:cNvPr id="5" name="文本框 4"/>
            <p:cNvSpPr txBox="1"/>
            <p:nvPr/>
          </p:nvSpPr>
          <p:spPr>
            <a:xfrm>
              <a:off x="10198" y="2938"/>
              <a:ext cx="2140" cy="11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2000">
                  <a:latin typeface="微软雅黑" panose="020B0503020204020204" charset="-122"/>
                  <a:ea typeface="微软雅黑" panose="020B0503020204020204" charset="-122"/>
                </a:rPr>
                <a:t>参照药品建议</a:t>
              </a:r>
              <a:endParaRPr lang="zh-CN" altLang="en-US" sz="20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sp>
        <p:nvSpPr>
          <p:cNvPr id="13" name="右箭头 12"/>
          <p:cNvSpPr/>
          <p:nvPr/>
        </p:nvSpPr>
        <p:spPr>
          <a:xfrm>
            <a:off x="4304665" y="4244975"/>
            <a:ext cx="1397635" cy="932180"/>
          </a:xfrm>
          <a:prstGeom prst="rightArrow">
            <a:avLst/>
          </a:prstGeom>
          <a:solidFill>
            <a:srgbClr val="1F6DC6"/>
          </a:solidFill>
        </p:spPr>
        <p:style>
          <a:lnRef idx="2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b="1">
                <a:latin typeface="微软雅黑" panose="020B0503020204020204" charset="-122"/>
                <a:ea typeface="微软雅黑" panose="020B0503020204020204" charset="-122"/>
              </a:rPr>
              <a:t>选择理由</a:t>
            </a:r>
            <a:endParaRPr lang="zh-CN" altLang="en-US" b="1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441960" y="5931535"/>
            <a:ext cx="10552430" cy="829945"/>
          </a:xfrm>
          <a:prstGeom prst="rect">
            <a:avLst/>
          </a:prstGeom>
        </p:spPr>
        <p:txBody>
          <a:bodyPr wrap="square">
            <a:spAutoFit/>
          </a:bodyPr>
          <a:p>
            <a:pPr marL="0" indent="0"/>
            <a:r>
              <a:rPr lang="zh-CN" altLang="en-US" sz="1200" b="0" i="0">
                <a:latin typeface="微软雅黑" panose="020B0503020204020204" charset="-122"/>
                <a:ea typeface="微软雅黑" panose="020B0503020204020204" charset="-122"/>
              </a:rPr>
              <a:t>[</a:t>
            </a:r>
            <a:r>
              <a:rPr lang="en-US" altLang="zh-CN" sz="1200" b="0" i="0">
                <a:latin typeface="微软雅黑" panose="020B0503020204020204" charset="-122"/>
                <a:ea typeface="微软雅黑" panose="020B0503020204020204" charset="-122"/>
              </a:rPr>
              <a:t>1</a:t>
            </a:r>
            <a:r>
              <a:rPr lang="zh-CN" altLang="en-US" sz="1200" b="0" i="0">
                <a:latin typeface="微软雅黑" panose="020B0503020204020204" charset="-122"/>
                <a:ea typeface="微软雅黑" panose="020B0503020204020204" charset="-122"/>
              </a:rPr>
              <a:t>]李佳卓,梁群,姜芊竹,等.经典名方真武汤的历史文献考证与分析[</a:t>
            </a:r>
            <a:r>
              <a:rPr lang="en-US" altLang="zh-CN" sz="1200" b="0" i="0">
                <a:latin typeface="微软雅黑" panose="020B0503020204020204" charset="-122"/>
                <a:ea typeface="微软雅黑" panose="020B0503020204020204" charset="-122"/>
              </a:rPr>
              <a:t>J].</a:t>
            </a:r>
            <a:r>
              <a:rPr lang="zh-CN" altLang="en-US" sz="1200" b="0" i="0">
                <a:latin typeface="微软雅黑" panose="020B0503020204020204" charset="-122"/>
                <a:ea typeface="微软雅黑" panose="020B0503020204020204" charset="-122"/>
              </a:rPr>
              <a:t>中国医药导报,2025,22(1):164-167.</a:t>
            </a:r>
            <a:endParaRPr lang="zh-CN" altLang="en-US" sz="1200" b="0" i="0">
              <a:latin typeface="微软雅黑" panose="020B0503020204020204" charset="-122"/>
              <a:ea typeface="微软雅黑" panose="020B0503020204020204" charset="-122"/>
            </a:endParaRPr>
          </a:p>
          <a:p>
            <a:pPr marL="0" indent="0"/>
            <a:r>
              <a:rPr lang="en-US" altLang="zh-CN" sz="1200" b="0" i="0">
                <a:latin typeface="微软雅黑" panose="020B0503020204020204" charset="-122"/>
                <a:ea typeface="微软雅黑" panose="020B0503020204020204" charset="-122"/>
              </a:rPr>
              <a:t>[2]</a:t>
            </a:r>
            <a:r>
              <a:rPr lang="zh-CN" altLang="en-US" sz="12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王华,李莹莹.中国心力衰竭防治进展报告（白皮书）[</a:t>
            </a:r>
            <a:r>
              <a:rPr lang="en-US" altLang="zh-CN" sz="12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J].</a:t>
            </a:r>
            <a:r>
              <a:rPr lang="zh-CN" altLang="en-US" sz="12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中国循环杂志,2026,41(4):318-342.</a:t>
            </a:r>
            <a:endParaRPr lang="zh-CN" altLang="en-US" sz="1200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0" indent="0"/>
            <a:r>
              <a:rPr lang="zh-CN" altLang="en-US" sz="12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[</a:t>
            </a:r>
            <a:r>
              <a:rPr lang="en-US" altLang="zh-CN" sz="12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3</a:t>
            </a:r>
            <a:r>
              <a:rPr lang="zh-CN" altLang="en-US" sz="12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]</a:t>
            </a:r>
            <a:r>
              <a:rPr lang="zh-CN" altLang="en-US" sz="1200">
                <a:latin typeface="微软雅黑" panose="020B0503020204020204" charset="-122"/>
                <a:ea typeface="微软雅黑" panose="020B0503020204020204" charset="-122"/>
                <a:sym typeface="+mn-ea"/>
              </a:rPr>
              <a:t>乔馨怡,王建华.真武汤治疗慢性肾系疾病研究进展[</a:t>
            </a:r>
            <a:r>
              <a:rPr lang="en-US" altLang="zh-CN" sz="1200">
                <a:latin typeface="微软雅黑" panose="020B0503020204020204" charset="-122"/>
                <a:ea typeface="微软雅黑" panose="020B0503020204020204" charset="-122"/>
                <a:sym typeface="+mn-ea"/>
              </a:rPr>
              <a:t>J].</a:t>
            </a:r>
            <a:r>
              <a:rPr lang="zh-CN" altLang="en-US" sz="1200">
                <a:latin typeface="微软雅黑" panose="020B0503020204020204" charset="-122"/>
                <a:ea typeface="微软雅黑" panose="020B0503020204020204" charset="-122"/>
                <a:sym typeface="+mn-ea"/>
              </a:rPr>
              <a:t>光明中医,2025,40(7):1450-1453.</a:t>
            </a:r>
            <a:endParaRPr lang="zh-CN" altLang="en-US" sz="120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marL="0" indent="0"/>
            <a:r>
              <a:rPr lang="en-US" altLang="zh-CN" sz="1200" b="0" i="0">
                <a:latin typeface="微软雅黑" panose="020B0503020204020204" charset="-122"/>
                <a:ea typeface="微软雅黑" panose="020B0503020204020204" charset="-122"/>
              </a:rPr>
              <a:t>[4]</a:t>
            </a:r>
            <a:r>
              <a:rPr lang="zh-CN" altLang="en-US" sz="1200" b="0" i="0">
                <a:latin typeface="微软雅黑" panose="020B0503020204020204" charset="-122"/>
                <a:ea typeface="微软雅黑" panose="020B0503020204020204" charset="-122"/>
              </a:rPr>
              <a:t>杨过,张艳,袁子阳.中医经典名方治疗慢性心力衰竭的临床及机制研究进展[</a:t>
            </a:r>
            <a:r>
              <a:rPr lang="en-US" altLang="zh-CN" sz="1200" b="0" i="0">
                <a:latin typeface="微软雅黑" panose="020B0503020204020204" charset="-122"/>
                <a:ea typeface="微软雅黑" panose="020B0503020204020204" charset="-122"/>
              </a:rPr>
              <a:t>J].</a:t>
            </a:r>
            <a:r>
              <a:rPr lang="zh-CN" altLang="en-US" sz="1200" b="0" i="0">
                <a:latin typeface="微软雅黑" panose="020B0503020204020204" charset="-122"/>
                <a:ea typeface="微软雅黑" panose="020B0503020204020204" charset="-122"/>
              </a:rPr>
              <a:t>中国实验方剂学杂志,2026,32(9):256-265</a:t>
            </a:r>
            <a:r>
              <a:rPr lang="en-US" altLang="zh-CN" sz="1200" b="0" i="0">
                <a:latin typeface="微软雅黑" panose="020B0503020204020204" charset="-122"/>
                <a:ea typeface="微软雅黑" panose="020B0503020204020204" charset="-122"/>
              </a:rPr>
              <a:t>.</a:t>
            </a:r>
            <a:endParaRPr lang="en-US" altLang="zh-CN" sz="1200" b="0" i="0"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4" name="直接连接符 3"/>
          <p:cNvCxnSpPr/>
          <p:nvPr>
            <p:custDataLst>
              <p:tags r:id="rId7"/>
            </p:custDataLst>
          </p:nvPr>
        </p:nvCxnSpPr>
        <p:spPr>
          <a:xfrm flipV="1">
            <a:off x="879327" y="1667316"/>
            <a:ext cx="2313305" cy="10160"/>
          </a:xfrm>
          <a:prstGeom prst="line">
            <a:avLst/>
          </a:prstGeom>
          <a:ln w="31750" cap="sq" cmpd="dbl">
            <a:solidFill>
              <a:schemeClr val="accent1"/>
            </a:solidFill>
            <a:round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  <p:custDataLst>
      <p:tags r:id="rId8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bldLvl="0" animBg="1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爱设计-16"/>
          <p:cNvSpPr/>
          <p:nvPr>
            <p:custDataLst>
              <p:tags r:id="rId1"/>
            </p:custDataLst>
          </p:nvPr>
        </p:nvSpPr>
        <p:spPr>
          <a:xfrm>
            <a:off x="8243560" y="2517481"/>
            <a:ext cx="376246" cy="376328"/>
          </a:xfrm>
          <a:custGeom>
            <a:avLst/>
            <a:gdLst>
              <a:gd name="connsiteX0" fmla="*/ 52102 w 438057"/>
              <a:gd name="connsiteY0" fmla="*/ 10774 h 438155"/>
              <a:gd name="connsiteX1" fmla="*/ 52102 w 438057"/>
              <a:gd name="connsiteY1" fmla="*/ 30872 h 438155"/>
              <a:gd name="connsiteX2" fmla="*/ 41338 w 438057"/>
              <a:gd name="connsiteY2" fmla="*/ 41635 h 438155"/>
              <a:gd name="connsiteX3" fmla="*/ 11906 w 438057"/>
              <a:gd name="connsiteY3" fmla="*/ 41635 h 438155"/>
              <a:gd name="connsiteX4" fmla="*/ 1143 w 438057"/>
              <a:gd name="connsiteY4" fmla="*/ 52398 h 438155"/>
              <a:gd name="connsiteX5" fmla="*/ 1143 w 438057"/>
              <a:gd name="connsiteY5" fmla="*/ 93356 h 438155"/>
              <a:gd name="connsiteX6" fmla="*/ 11906 w 438057"/>
              <a:gd name="connsiteY6" fmla="*/ 104119 h 438155"/>
              <a:gd name="connsiteX7" fmla="*/ 41338 w 438057"/>
              <a:gd name="connsiteY7" fmla="*/ 104119 h 438155"/>
              <a:gd name="connsiteX8" fmla="*/ 52102 w 438057"/>
              <a:gd name="connsiteY8" fmla="*/ 114882 h 438155"/>
              <a:gd name="connsiteX9" fmla="*/ 52102 w 438057"/>
              <a:gd name="connsiteY9" fmla="*/ 135075 h 438155"/>
              <a:gd name="connsiteX10" fmla="*/ 41338 w 438057"/>
              <a:gd name="connsiteY10" fmla="*/ 145839 h 438155"/>
              <a:gd name="connsiteX11" fmla="*/ 11906 w 438057"/>
              <a:gd name="connsiteY11" fmla="*/ 145839 h 438155"/>
              <a:gd name="connsiteX12" fmla="*/ 1143 w 438057"/>
              <a:gd name="connsiteY12" fmla="*/ 156507 h 438155"/>
              <a:gd name="connsiteX13" fmla="*/ 1143 w 438057"/>
              <a:gd name="connsiteY13" fmla="*/ 197559 h 438155"/>
              <a:gd name="connsiteX14" fmla="*/ 11906 w 438057"/>
              <a:gd name="connsiteY14" fmla="*/ 208323 h 438155"/>
              <a:gd name="connsiteX15" fmla="*/ 41338 w 438057"/>
              <a:gd name="connsiteY15" fmla="*/ 208323 h 438155"/>
              <a:gd name="connsiteX16" fmla="*/ 52102 w 438057"/>
              <a:gd name="connsiteY16" fmla="*/ 219086 h 438155"/>
              <a:gd name="connsiteX17" fmla="*/ 52102 w 438057"/>
              <a:gd name="connsiteY17" fmla="*/ 239184 h 438155"/>
              <a:gd name="connsiteX18" fmla="*/ 41338 w 438057"/>
              <a:gd name="connsiteY18" fmla="*/ 249947 h 438155"/>
              <a:gd name="connsiteX19" fmla="*/ 11906 w 438057"/>
              <a:gd name="connsiteY19" fmla="*/ 249947 h 438155"/>
              <a:gd name="connsiteX20" fmla="*/ 1143 w 438057"/>
              <a:gd name="connsiteY20" fmla="*/ 260710 h 438155"/>
              <a:gd name="connsiteX21" fmla="*/ 1143 w 438057"/>
              <a:gd name="connsiteY21" fmla="*/ 301668 h 438155"/>
              <a:gd name="connsiteX22" fmla="*/ 11906 w 438057"/>
              <a:gd name="connsiteY22" fmla="*/ 312431 h 438155"/>
              <a:gd name="connsiteX23" fmla="*/ 41338 w 438057"/>
              <a:gd name="connsiteY23" fmla="*/ 312431 h 438155"/>
              <a:gd name="connsiteX24" fmla="*/ 52102 w 438057"/>
              <a:gd name="connsiteY24" fmla="*/ 323194 h 438155"/>
              <a:gd name="connsiteX25" fmla="*/ 52102 w 438057"/>
              <a:gd name="connsiteY25" fmla="*/ 343387 h 438155"/>
              <a:gd name="connsiteX26" fmla="*/ 41338 w 438057"/>
              <a:gd name="connsiteY26" fmla="*/ 354150 h 438155"/>
              <a:gd name="connsiteX27" fmla="*/ 11906 w 438057"/>
              <a:gd name="connsiteY27" fmla="*/ 354150 h 438155"/>
              <a:gd name="connsiteX28" fmla="*/ 1143 w 438057"/>
              <a:gd name="connsiteY28" fmla="*/ 364914 h 438155"/>
              <a:gd name="connsiteX29" fmla="*/ 1143 w 438057"/>
              <a:gd name="connsiteY29" fmla="*/ 405871 h 438155"/>
              <a:gd name="connsiteX30" fmla="*/ 11906 w 438057"/>
              <a:gd name="connsiteY30" fmla="*/ 416634 h 438155"/>
              <a:gd name="connsiteX31" fmla="*/ 41338 w 438057"/>
              <a:gd name="connsiteY31" fmla="*/ 416634 h 438155"/>
              <a:gd name="connsiteX32" fmla="*/ 52102 w 438057"/>
              <a:gd name="connsiteY32" fmla="*/ 427398 h 438155"/>
              <a:gd name="connsiteX33" fmla="*/ 52102 w 438057"/>
              <a:gd name="connsiteY33" fmla="*/ 427398 h 438155"/>
              <a:gd name="connsiteX34" fmla="*/ 62865 w 438057"/>
              <a:gd name="connsiteY34" fmla="*/ 438163 h 438155"/>
              <a:gd name="connsiteX35" fmla="*/ 63056 w 438057"/>
              <a:gd name="connsiteY35" fmla="*/ 438161 h 438155"/>
              <a:gd name="connsiteX36" fmla="*/ 401955 w 438057"/>
              <a:gd name="connsiteY36" fmla="*/ 438161 h 438155"/>
              <a:gd name="connsiteX37" fmla="*/ 411480 w 438057"/>
              <a:gd name="connsiteY37" fmla="*/ 431779 h 438155"/>
              <a:gd name="connsiteX38" fmla="*/ 438246 w 438057"/>
              <a:gd name="connsiteY38" fmla="*/ 372057 h 438155"/>
              <a:gd name="connsiteX39" fmla="*/ 439198 w 438057"/>
              <a:gd name="connsiteY39" fmla="*/ 367676 h 438155"/>
              <a:gd name="connsiteX40" fmla="*/ 439198 w 438057"/>
              <a:gd name="connsiteY40" fmla="*/ 10774 h 438155"/>
              <a:gd name="connsiteX41" fmla="*/ 428435 w 438057"/>
              <a:gd name="connsiteY41" fmla="*/ 11 h 438155"/>
              <a:gd name="connsiteX42" fmla="*/ 63056 w 438057"/>
              <a:gd name="connsiteY42" fmla="*/ 11 h 438155"/>
              <a:gd name="connsiteX43" fmla="*/ 52102 w 438057"/>
              <a:gd name="connsiteY43" fmla="*/ 10389 h 438155"/>
              <a:gd name="connsiteX44" fmla="*/ 52102 w 438057"/>
              <a:gd name="connsiteY44" fmla="*/ 10774 h 438155"/>
              <a:gd name="connsiteX45" fmla="*/ 382429 w 438057"/>
              <a:gd name="connsiteY45" fmla="*/ 150506 h 438155"/>
              <a:gd name="connsiteX46" fmla="*/ 364522 w 438057"/>
              <a:gd name="connsiteY46" fmla="*/ 138314 h 438155"/>
              <a:gd name="connsiteX47" fmla="*/ 352425 w 438057"/>
              <a:gd name="connsiteY47" fmla="*/ 138314 h 438155"/>
              <a:gd name="connsiteX48" fmla="*/ 334518 w 438057"/>
              <a:gd name="connsiteY48" fmla="*/ 150506 h 438155"/>
              <a:gd name="connsiteX49" fmla="*/ 319555 w 438057"/>
              <a:gd name="connsiteY49" fmla="*/ 147731 h 438155"/>
              <a:gd name="connsiteX50" fmla="*/ 317659 w 438057"/>
              <a:gd name="connsiteY50" fmla="*/ 141648 h 438155"/>
              <a:gd name="connsiteX51" fmla="*/ 317659 w 438057"/>
              <a:gd name="connsiteY51" fmla="*/ 52398 h 438155"/>
              <a:gd name="connsiteX52" fmla="*/ 328422 w 438057"/>
              <a:gd name="connsiteY52" fmla="*/ 41635 h 438155"/>
              <a:gd name="connsiteX53" fmla="*/ 388429 w 438057"/>
              <a:gd name="connsiteY53" fmla="*/ 41635 h 438155"/>
              <a:gd name="connsiteX54" fmla="*/ 399193 w 438057"/>
              <a:gd name="connsiteY54" fmla="*/ 52398 h 438155"/>
              <a:gd name="connsiteX55" fmla="*/ 399193 w 438057"/>
              <a:gd name="connsiteY55" fmla="*/ 141648 h 438155"/>
              <a:gd name="connsiteX56" fmla="*/ 388630 w 438057"/>
              <a:gd name="connsiteY56" fmla="*/ 152419 h 438155"/>
              <a:gd name="connsiteX57" fmla="*/ 382429 w 438057"/>
              <a:gd name="connsiteY57" fmla="*/ 150506 h 4381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438057" h="438155">
                <a:moveTo>
                  <a:pt x="52102" y="10774"/>
                </a:moveTo>
                <a:lnTo>
                  <a:pt x="52102" y="30872"/>
                </a:lnTo>
                <a:cubicBezTo>
                  <a:pt x="52054" y="36795"/>
                  <a:pt x="47263" y="41583"/>
                  <a:pt x="41338" y="41635"/>
                </a:cubicBezTo>
                <a:lnTo>
                  <a:pt x="11906" y="41635"/>
                </a:lnTo>
                <a:cubicBezTo>
                  <a:pt x="5982" y="41687"/>
                  <a:pt x="1191" y="46476"/>
                  <a:pt x="1143" y="52398"/>
                </a:cubicBezTo>
                <a:lnTo>
                  <a:pt x="1143" y="93356"/>
                </a:lnTo>
                <a:cubicBezTo>
                  <a:pt x="1143" y="99300"/>
                  <a:pt x="5963" y="104119"/>
                  <a:pt x="11906" y="104119"/>
                </a:cubicBezTo>
                <a:lnTo>
                  <a:pt x="41338" y="104119"/>
                </a:lnTo>
                <a:cubicBezTo>
                  <a:pt x="47263" y="104171"/>
                  <a:pt x="52054" y="108960"/>
                  <a:pt x="52102" y="114882"/>
                </a:cubicBezTo>
                <a:lnTo>
                  <a:pt x="52102" y="135075"/>
                </a:lnTo>
                <a:cubicBezTo>
                  <a:pt x="52054" y="140998"/>
                  <a:pt x="47263" y="145787"/>
                  <a:pt x="41338" y="145839"/>
                </a:cubicBezTo>
                <a:lnTo>
                  <a:pt x="11906" y="145839"/>
                </a:lnTo>
                <a:cubicBezTo>
                  <a:pt x="6001" y="145839"/>
                  <a:pt x="1191" y="150599"/>
                  <a:pt x="1143" y="156507"/>
                </a:cubicBezTo>
                <a:lnTo>
                  <a:pt x="1143" y="197559"/>
                </a:lnTo>
                <a:cubicBezTo>
                  <a:pt x="1191" y="203482"/>
                  <a:pt x="5982" y="208271"/>
                  <a:pt x="11906" y="208323"/>
                </a:cubicBezTo>
                <a:lnTo>
                  <a:pt x="41338" y="208323"/>
                </a:lnTo>
                <a:cubicBezTo>
                  <a:pt x="47282" y="208323"/>
                  <a:pt x="52102" y="213141"/>
                  <a:pt x="52102" y="219086"/>
                </a:cubicBezTo>
                <a:lnTo>
                  <a:pt x="52102" y="239184"/>
                </a:lnTo>
                <a:cubicBezTo>
                  <a:pt x="52102" y="245128"/>
                  <a:pt x="47282" y="249947"/>
                  <a:pt x="41338" y="249947"/>
                </a:cubicBezTo>
                <a:lnTo>
                  <a:pt x="11906" y="249947"/>
                </a:lnTo>
                <a:cubicBezTo>
                  <a:pt x="5982" y="249998"/>
                  <a:pt x="1191" y="254788"/>
                  <a:pt x="1143" y="260710"/>
                </a:cubicBezTo>
                <a:lnTo>
                  <a:pt x="1143" y="301668"/>
                </a:lnTo>
                <a:cubicBezTo>
                  <a:pt x="1143" y="307612"/>
                  <a:pt x="5963" y="312431"/>
                  <a:pt x="11906" y="312431"/>
                </a:cubicBezTo>
                <a:lnTo>
                  <a:pt x="41338" y="312431"/>
                </a:lnTo>
                <a:cubicBezTo>
                  <a:pt x="47263" y="312482"/>
                  <a:pt x="52054" y="317272"/>
                  <a:pt x="52102" y="323194"/>
                </a:cubicBezTo>
                <a:lnTo>
                  <a:pt x="52102" y="343387"/>
                </a:lnTo>
                <a:cubicBezTo>
                  <a:pt x="52054" y="349310"/>
                  <a:pt x="47263" y="354099"/>
                  <a:pt x="41338" y="354150"/>
                </a:cubicBezTo>
                <a:lnTo>
                  <a:pt x="11906" y="354150"/>
                </a:lnTo>
                <a:cubicBezTo>
                  <a:pt x="5963" y="354150"/>
                  <a:pt x="1143" y="358969"/>
                  <a:pt x="1143" y="364914"/>
                </a:cubicBezTo>
                <a:lnTo>
                  <a:pt x="1143" y="405871"/>
                </a:lnTo>
                <a:cubicBezTo>
                  <a:pt x="1191" y="411794"/>
                  <a:pt x="5982" y="416583"/>
                  <a:pt x="11906" y="416634"/>
                </a:cubicBezTo>
                <a:lnTo>
                  <a:pt x="41338" y="416634"/>
                </a:lnTo>
                <a:cubicBezTo>
                  <a:pt x="47282" y="416634"/>
                  <a:pt x="52102" y="421453"/>
                  <a:pt x="52102" y="427398"/>
                </a:cubicBezTo>
                <a:lnTo>
                  <a:pt x="52102" y="427398"/>
                </a:lnTo>
                <a:cubicBezTo>
                  <a:pt x="52102" y="433342"/>
                  <a:pt x="56922" y="438162"/>
                  <a:pt x="62865" y="438163"/>
                </a:cubicBezTo>
                <a:cubicBezTo>
                  <a:pt x="62932" y="438163"/>
                  <a:pt x="62989" y="438162"/>
                  <a:pt x="63056" y="438161"/>
                </a:cubicBezTo>
                <a:lnTo>
                  <a:pt x="401955" y="438161"/>
                </a:lnTo>
                <a:cubicBezTo>
                  <a:pt x="406089" y="438020"/>
                  <a:pt x="409775" y="435546"/>
                  <a:pt x="411480" y="431779"/>
                </a:cubicBezTo>
                <a:lnTo>
                  <a:pt x="438246" y="372057"/>
                </a:lnTo>
                <a:cubicBezTo>
                  <a:pt x="438903" y="370693"/>
                  <a:pt x="439236" y="369191"/>
                  <a:pt x="439198" y="367676"/>
                </a:cubicBezTo>
                <a:lnTo>
                  <a:pt x="439198" y="10774"/>
                </a:lnTo>
                <a:cubicBezTo>
                  <a:pt x="439198" y="4830"/>
                  <a:pt x="434378" y="11"/>
                  <a:pt x="428435" y="11"/>
                </a:cubicBezTo>
                <a:lnTo>
                  <a:pt x="63056" y="11"/>
                </a:lnTo>
                <a:cubicBezTo>
                  <a:pt x="57169" y="-147"/>
                  <a:pt x="52264" y="4499"/>
                  <a:pt x="52102" y="10389"/>
                </a:cubicBezTo>
                <a:cubicBezTo>
                  <a:pt x="52102" y="10517"/>
                  <a:pt x="52102" y="10646"/>
                  <a:pt x="52102" y="10774"/>
                </a:cubicBezTo>
                <a:close/>
                <a:moveTo>
                  <a:pt x="382429" y="150506"/>
                </a:moveTo>
                <a:lnTo>
                  <a:pt x="364522" y="138314"/>
                </a:lnTo>
                <a:cubicBezTo>
                  <a:pt x="360874" y="135834"/>
                  <a:pt x="356073" y="135834"/>
                  <a:pt x="352425" y="138314"/>
                </a:cubicBezTo>
                <a:lnTo>
                  <a:pt x="334518" y="150506"/>
                </a:lnTo>
                <a:cubicBezTo>
                  <a:pt x="329623" y="153873"/>
                  <a:pt x="322917" y="152630"/>
                  <a:pt x="319555" y="147731"/>
                </a:cubicBezTo>
                <a:cubicBezTo>
                  <a:pt x="318326" y="145941"/>
                  <a:pt x="317659" y="143820"/>
                  <a:pt x="317659" y="141648"/>
                </a:cubicBezTo>
                <a:lnTo>
                  <a:pt x="317659" y="52398"/>
                </a:lnTo>
                <a:cubicBezTo>
                  <a:pt x="317706" y="46476"/>
                  <a:pt x="322497" y="41687"/>
                  <a:pt x="328422" y="41635"/>
                </a:cubicBezTo>
                <a:lnTo>
                  <a:pt x="388429" y="41635"/>
                </a:lnTo>
                <a:cubicBezTo>
                  <a:pt x="394373" y="41635"/>
                  <a:pt x="399193" y="46454"/>
                  <a:pt x="399193" y="52398"/>
                </a:cubicBezTo>
                <a:lnTo>
                  <a:pt x="399193" y="141648"/>
                </a:lnTo>
                <a:cubicBezTo>
                  <a:pt x="399250" y="147539"/>
                  <a:pt x="394516" y="152361"/>
                  <a:pt x="388630" y="152419"/>
                </a:cubicBezTo>
                <a:cubicBezTo>
                  <a:pt x="386410" y="152440"/>
                  <a:pt x="384248" y="151772"/>
                  <a:pt x="382429" y="150506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22860" rIns="2286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 dirty="0">
              <a:solidFill>
                <a:srgbClr val="FFFFFF"/>
              </a:solidFill>
              <a:latin typeface="思源黑体" panose="020B0500000000000000" pitchFamily="34" charset="-122"/>
              <a:ea typeface="思源黑体" panose="020B0500000000000000" pitchFamily="34" charset="-122"/>
              <a:sym typeface="思源黑体 CN Normal" panose="020B0400000000000000" pitchFamily="34" charset="-122"/>
            </a:endParaRPr>
          </a:p>
        </p:txBody>
      </p:sp>
      <p:sp>
        <p:nvSpPr>
          <p:cNvPr id="6156" name="文本框 1"/>
          <p:cNvSpPr txBox="1"/>
          <p:nvPr/>
        </p:nvSpPr>
        <p:spPr>
          <a:xfrm>
            <a:off x="719455" y="871220"/>
            <a:ext cx="4860290" cy="49149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solidFill>
                  <a:srgbClr val="3959B9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药品说明书收载的安全性信息</a:t>
            </a:r>
            <a:endParaRPr lang="zh-CN" altLang="en-US" sz="2000" b="1">
              <a:solidFill>
                <a:srgbClr val="3959B9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36" name="文本框 35"/>
          <p:cNvSpPr txBox="1"/>
          <p:nvPr/>
        </p:nvSpPr>
        <p:spPr>
          <a:xfrm>
            <a:off x="1347470" y="196215"/>
            <a:ext cx="1336675" cy="52197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lvl="0" algn="l">
              <a:defRPr/>
            </a:pPr>
            <a:r>
              <a:rPr lang="zh-CN" alt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安全性</a:t>
            </a:r>
            <a:endParaRPr lang="zh-CN" altLang="en-US" sz="2800" b="1" dirty="0" smtClean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8" name="五边形 37"/>
          <p:cNvSpPr/>
          <p:nvPr/>
        </p:nvSpPr>
        <p:spPr>
          <a:xfrm>
            <a:off x="0" y="99060"/>
            <a:ext cx="1304290" cy="619125"/>
          </a:xfrm>
          <a:prstGeom prst="homePlate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zh-CN" sz="3600" b="1">
                <a:latin typeface="微软雅黑" panose="020B0503020204020204" charset="-122"/>
                <a:ea typeface="微软雅黑" panose="020B0503020204020204" charset="-122"/>
              </a:rPr>
              <a:t>02</a:t>
            </a:r>
            <a:endParaRPr lang="en-US" altLang="zh-CN" sz="3600" b="1">
              <a:latin typeface="微软雅黑" panose="020B0503020204020204" charset="-122"/>
              <a:ea typeface="微软雅黑" panose="020B0503020204020204" charset="-122"/>
            </a:endParaRPr>
          </a:p>
        </p:txBody>
      </p:sp>
      <p:graphicFrame>
        <p:nvGraphicFramePr>
          <p:cNvPr id="34" name="表格 33"/>
          <p:cNvGraphicFramePr/>
          <p:nvPr>
            <p:custDataLst>
              <p:tags r:id="rId2"/>
            </p:custDataLst>
          </p:nvPr>
        </p:nvGraphicFramePr>
        <p:xfrm>
          <a:off x="719455" y="1362710"/>
          <a:ext cx="10593070" cy="32804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4615"/>
                <a:gridCol w="9228455"/>
              </a:tblGrid>
              <a:tr h="85915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微软雅黑" panose="020B0503020204020204" charset="-122"/>
                          <a:sym typeface="+mn-ea"/>
                        </a:rPr>
                        <a:t>不良反应</a:t>
                      </a:r>
                      <a:endParaRPr lang="en-US" altLang="zh-CN" sz="1400" b="1">
                        <a:solidFill>
                          <a:schemeClr val="bg1"/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</a:txBody>
                  <a:tcPr anchor="ctr">
                    <a:lnL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L>
                    <a:lnR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R>
                    <a:lnT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B>
                    <a:solidFill>
                      <a:srgbClr val="3959B9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l" fontAlgn="auto">
                        <a:lnSpc>
                          <a:spcPct val="120000"/>
                        </a:lnSpc>
                        <a:buNone/>
                      </a:pPr>
                      <a:r>
                        <a:rPr lang="zh-CN" altLang="en-US" sz="1400" b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charset="-122"/>
                          <a:sym typeface="+mn-ea"/>
                        </a:rPr>
                        <a:t>本品可能会出现以下不良反应：</a:t>
                      </a:r>
                      <a:endParaRPr lang="zh-CN" altLang="en-US" sz="1400" b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软雅黑" panose="020B0503020204020204" charset="-122"/>
                        <a:sym typeface="+mn-ea"/>
                      </a:endParaRPr>
                    </a:p>
                    <a:p>
                      <a:pPr indent="0" algn="l" fontAlgn="auto">
                        <a:lnSpc>
                          <a:spcPct val="120000"/>
                        </a:lnSpc>
                        <a:buNone/>
                      </a:pPr>
                      <a:r>
                        <a:rPr lang="zh-CN" altLang="en-US" sz="1400" b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charset="-122"/>
                          <a:sym typeface="+mn-ea"/>
                        </a:rPr>
                        <a:t>1.皮疹、发红、瘙痒、荨麻疹等过敏反应。</a:t>
                      </a:r>
                      <a:endParaRPr lang="zh-CN" altLang="en-US" sz="1400" b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软雅黑" panose="020B0503020204020204" charset="-122"/>
                        <a:sym typeface="+mn-ea"/>
                      </a:endParaRPr>
                    </a:p>
                    <a:p>
                      <a:pPr indent="0" algn="l" fontAlgn="auto">
                        <a:lnSpc>
                          <a:spcPct val="120000"/>
                        </a:lnSpc>
                        <a:buNone/>
                      </a:pPr>
                      <a:r>
                        <a:rPr lang="zh-CN" altLang="en-US" sz="1400" b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charset="-122"/>
                          <a:sym typeface="+mn-ea"/>
                        </a:rPr>
                        <a:t>2.心悸、潮热、唇舌麻痹、恶心等。</a:t>
                      </a:r>
                      <a:endParaRPr lang="zh-CN" altLang="en-US" sz="14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  <a:sym typeface="+mn-ea"/>
                      </a:endParaRPr>
                    </a:p>
                  </a:txBody>
                  <a:tcPr anchor="ctr">
                    <a:lnL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L>
                    <a:lnR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R>
                    <a:lnT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B>
                    <a:noFill/>
                  </a:tcPr>
                </a:tc>
              </a:tr>
              <a:tr h="79438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40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微软雅黑" panose="020B0503020204020204" charset="-122"/>
                          <a:sym typeface="+mn-ea"/>
                        </a:rPr>
                        <a:t>禁</a:t>
                      </a:r>
                      <a:r>
                        <a:rPr lang="en-US" altLang="zh-CN" sz="140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微软雅黑" panose="020B0503020204020204" charset="-122"/>
                          <a:sym typeface="+mn-ea"/>
                        </a:rPr>
                        <a:t>       </a:t>
                      </a:r>
                      <a:r>
                        <a:rPr lang="zh-CN" altLang="en-US" sz="140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微软雅黑" panose="020B0503020204020204" charset="-122"/>
                          <a:sym typeface="+mn-ea"/>
                        </a:rPr>
                        <a:t>忌</a:t>
                      </a:r>
                      <a:endParaRPr lang="en-US" altLang="zh-CN" sz="1400" b="1">
                        <a:solidFill>
                          <a:schemeClr val="bg1"/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</a:txBody>
                  <a:tcPr anchor="ctr">
                    <a:lnL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L>
                    <a:lnR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R>
                    <a:lnT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B>
                    <a:solidFill>
                      <a:srgbClr val="3959B9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l" fontAlgn="auto">
                        <a:lnSpc>
                          <a:spcPct val="110000"/>
                        </a:lnSpc>
                        <a:buNone/>
                      </a:pPr>
                      <a:r>
                        <a:rPr lang="zh-CN" altLang="en-US"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charset="-122"/>
                          <a:sym typeface="+mn-ea"/>
                        </a:rPr>
                        <a:t>1.孕妇、哺乳期妇女禁用。</a:t>
                      </a:r>
                      <a:endParaRPr lang="zh-CN" altLang="en-US" sz="1400" b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软雅黑" panose="020B0503020204020204" charset="-122"/>
                        <a:sym typeface="+mn-ea"/>
                      </a:endParaRPr>
                    </a:p>
                    <a:p>
                      <a:pPr indent="0" algn="l" fontAlgn="auto">
                        <a:lnSpc>
                          <a:spcPct val="110000"/>
                        </a:lnSpc>
                        <a:buNone/>
                      </a:pPr>
                      <a:r>
                        <a:rPr lang="zh-CN" altLang="en-US"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charset="-122"/>
                          <a:sym typeface="+mn-ea"/>
                        </a:rPr>
                        <a:t>2.阴虚阳亢证、实热证、湿热内蕴证者禁用。</a:t>
                      </a:r>
                      <a:endParaRPr lang="zh-CN" altLang="en-US" sz="1400" b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软雅黑" panose="020B0503020204020204" charset="-122"/>
                        <a:sym typeface="+mn-ea"/>
                      </a:endParaRPr>
                    </a:p>
                    <a:p>
                      <a:pPr indent="0" algn="l" fontAlgn="auto">
                        <a:lnSpc>
                          <a:spcPct val="110000"/>
                        </a:lnSpc>
                        <a:buNone/>
                      </a:pPr>
                      <a:r>
                        <a:rPr lang="zh-CN" altLang="en-US"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charset="-122"/>
                          <a:sym typeface="+mn-ea"/>
                        </a:rPr>
                        <a:t>3.曾经对本品所含药物过敏者禁用。</a:t>
                      </a:r>
                      <a:endParaRPr lang="zh-CN" altLang="en-US" sz="14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  <a:sym typeface="+mn-ea"/>
                      </a:endParaRPr>
                    </a:p>
                  </a:txBody>
                  <a:tcPr anchor="ctr">
                    <a:lnL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L>
                    <a:lnR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R>
                    <a:lnT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B>
                    <a:noFill/>
                  </a:tcPr>
                </a:tc>
              </a:tr>
              <a:tr h="162687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ClrTx/>
                        <a:buSzTx/>
                        <a:buFontTx/>
                        <a:buNone/>
                      </a:pPr>
                      <a:r>
                        <a:rPr lang="zh-CN" altLang="en-US" sz="140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微软雅黑" panose="020B0503020204020204" charset="-122"/>
                          <a:sym typeface="+mn-ea"/>
                        </a:rPr>
                        <a:t>注意事项</a:t>
                      </a:r>
                      <a:endParaRPr lang="en-US" altLang="zh-CN" sz="1400" b="1">
                        <a:solidFill>
                          <a:schemeClr val="bg1"/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</a:txBody>
                  <a:tcPr anchor="ctr">
                    <a:lnL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L>
                    <a:lnR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R>
                    <a:lnT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B>
                    <a:solidFill>
                      <a:srgbClr val="3959B9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l" fontAlgn="auto">
                        <a:lnSpc>
                          <a:spcPct val="120000"/>
                        </a:lnSpc>
                        <a:buNone/>
                      </a:pPr>
                      <a:r>
                        <a:rPr lang="zh-CN" altLang="en-US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charset="-122"/>
                          <a:sym typeface="+mn-ea"/>
                        </a:rPr>
                        <a:t>1.若使用本品后症状未改善或出现唇舌麻痹、心悸、皮疹、荨麻疹等不良反应，应立即停药，必要时就医。</a:t>
                      </a:r>
                      <a:endParaRPr lang="zh-CN" altLang="en-US" sz="1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软雅黑" panose="020B0503020204020204" charset="-122"/>
                        <a:sym typeface="+mn-ea"/>
                      </a:endParaRPr>
                    </a:p>
                    <a:p>
                      <a:pPr indent="0" algn="l" fontAlgn="auto">
                        <a:lnSpc>
                          <a:spcPct val="120000"/>
                        </a:lnSpc>
                        <a:buNone/>
                      </a:pPr>
                      <a:r>
                        <a:rPr lang="zh-CN" altLang="en-US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charset="-122"/>
                          <a:sym typeface="+mn-ea"/>
                        </a:rPr>
                        <a:t>2.本品含黑顺片，应严格按照用法用量或严格遵医嘱服用，勿超剂量、长期连续服用。</a:t>
                      </a:r>
                      <a:endParaRPr lang="zh-CN" altLang="en-US" sz="1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软雅黑" panose="020B0503020204020204" charset="-122"/>
                        <a:sym typeface="+mn-ea"/>
                      </a:endParaRPr>
                    </a:p>
                    <a:p>
                      <a:pPr indent="0" algn="l" fontAlgn="auto">
                        <a:lnSpc>
                          <a:spcPct val="120000"/>
                        </a:lnSpc>
                        <a:buNone/>
                      </a:pPr>
                      <a:r>
                        <a:rPr lang="zh-CN" altLang="en-US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charset="-122"/>
                          <a:sym typeface="+mn-ea"/>
                        </a:rPr>
                        <a:t>3.老年人使用时应注意减量。</a:t>
                      </a:r>
                      <a:endParaRPr lang="zh-CN" altLang="en-US" sz="1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软雅黑" panose="020B0503020204020204" charset="-122"/>
                        <a:sym typeface="+mn-ea"/>
                      </a:endParaRPr>
                    </a:p>
                    <a:p>
                      <a:pPr indent="0" algn="l" fontAlgn="auto">
                        <a:lnSpc>
                          <a:spcPct val="120000"/>
                        </a:lnSpc>
                        <a:buNone/>
                      </a:pPr>
                      <a:r>
                        <a:rPr lang="zh-CN" altLang="en-US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charset="-122"/>
                          <a:sym typeface="+mn-ea"/>
                        </a:rPr>
                        <a:t>4.应避免与其他含有黑顺片的药物联合使用。</a:t>
                      </a:r>
                      <a:endParaRPr lang="zh-CN" altLang="en-US" sz="1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软雅黑" panose="020B0503020204020204" charset="-122"/>
                        <a:sym typeface="+mn-ea"/>
                      </a:endParaRPr>
                    </a:p>
                    <a:p>
                      <a:pPr indent="0" algn="l" fontAlgn="auto">
                        <a:lnSpc>
                          <a:spcPct val="120000"/>
                        </a:lnSpc>
                        <a:buNone/>
                      </a:pPr>
                      <a:r>
                        <a:rPr lang="zh-CN" altLang="en-US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charset="-122"/>
                          <a:sym typeface="+mn-ea"/>
                        </a:rPr>
                        <a:t>5.本品含黑顺片与白芍，不宜与含有半夏、瓜蒌、</a:t>
                      </a:r>
                      <a:r>
                        <a:rPr lang="zh-CN" altLang="en-US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charset="-122"/>
                          <a:sym typeface="+mn-ea"/>
                        </a:rPr>
                        <a:t>瓜蒌</a:t>
                      </a:r>
                      <a:r>
                        <a:rPr lang="zh-CN" altLang="en-US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charset="-122"/>
                          <a:sym typeface="+mn-ea"/>
                        </a:rPr>
                        <a:t>子、</a:t>
                      </a:r>
                      <a:r>
                        <a:rPr lang="zh-CN" altLang="en-US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charset="-122"/>
                          <a:sym typeface="+mn-ea"/>
                        </a:rPr>
                        <a:t>瓜蒌</a:t>
                      </a:r>
                      <a:r>
                        <a:rPr lang="zh-CN" altLang="en-US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charset="-122"/>
                          <a:sym typeface="+mn-ea"/>
                        </a:rPr>
                        <a:t>皮、天花粉、贝母、白蔹、白及、藜芦的中药方剂或成药同时服用。</a:t>
                      </a:r>
                      <a:endParaRPr lang="zh-CN" altLang="en-US" sz="14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  <a:sym typeface="+mn-ea"/>
                      </a:endParaRPr>
                    </a:p>
                  </a:txBody>
                  <a:tcPr anchor="ctr">
                    <a:lnL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L>
                    <a:lnR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R>
                    <a:lnT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6157" name="文本框 7"/>
          <p:cNvSpPr txBox="1"/>
          <p:nvPr/>
        </p:nvSpPr>
        <p:spPr>
          <a:xfrm>
            <a:off x="720090" y="4718685"/>
            <a:ext cx="10592435" cy="195199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no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solidFill>
                  <a:srgbClr val="3959B9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安全性方面优势和不足</a:t>
            </a:r>
            <a:endParaRPr lang="zh-CN" altLang="en-US" sz="2000" b="1">
              <a:solidFill>
                <a:srgbClr val="3959B9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285750" indent="-28575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3959B9"/>
              </a:buClr>
              <a:buFont typeface="Arial" panose="020B0604020202020204" pitchFamily="34" charset="0"/>
              <a:buChar char="•"/>
            </a:pPr>
            <a:r>
              <a:rPr lang="zh-CN" altLang="en-US" sz="1600">
                <a:latin typeface="Arial" panose="020B0604020202020204" pitchFamily="34" charset="0"/>
                <a:ea typeface="微软雅黑" panose="020B0503020204020204" charset="-122"/>
              </a:rPr>
              <a:t>说明书中对不良反应、禁忌、注意事项均进行了详细且明确的描述，</a:t>
            </a:r>
            <a:r>
              <a:rPr lang="zh-CN" altLang="en-US" sz="1600" b="1" dirty="0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较同类药品用药指导更规范</a:t>
            </a:r>
            <a:r>
              <a:rPr lang="zh-CN" altLang="en-US" sz="1600">
                <a:latin typeface="Arial" panose="020B0604020202020204" pitchFamily="34" charset="0"/>
                <a:ea typeface="微软雅黑" panose="020B0503020204020204" charset="-122"/>
              </a:rPr>
              <a:t>，用药更安全。</a:t>
            </a:r>
            <a:endParaRPr lang="zh-CN" altLang="en-US" sz="1600">
              <a:latin typeface="Arial" panose="020B0604020202020204" pitchFamily="34" charset="0"/>
              <a:ea typeface="微软雅黑" panose="020B0503020204020204" charset="-122"/>
            </a:endParaRPr>
          </a:p>
          <a:p>
            <a:pPr marL="285750" indent="-28575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3959B9"/>
              </a:buClr>
              <a:buFont typeface="Arial" panose="020B0604020202020204" pitchFamily="34" charset="0"/>
              <a:buChar char="•"/>
            </a:pPr>
            <a:r>
              <a:rPr lang="zh-CN" altLang="en-US" sz="1600">
                <a:latin typeface="Arial" panose="020B0604020202020204" pitchFamily="34" charset="0"/>
                <a:ea typeface="微软雅黑" panose="020B0503020204020204" charset="-122"/>
              </a:rPr>
              <a:t>循证依据充足：方剂源自经典医籍《伤寒论》，属于中药3.1类新药，同时入选首批古代经典名方目录，临床研究与理论基础扎实。</a:t>
            </a:r>
            <a:endParaRPr lang="zh-CN" altLang="en-US" sz="1600">
              <a:latin typeface="Arial" panose="020B0604020202020204" pitchFamily="34" charset="0"/>
              <a:ea typeface="微软雅黑" panose="020B0503020204020204" charset="-122"/>
            </a:endParaRPr>
          </a:p>
          <a:p>
            <a:pPr marL="285750" indent="-28575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3959B9"/>
              </a:buClr>
              <a:buFont typeface="Arial" panose="020B0604020202020204" pitchFamily="34" charset="0"/>
              <a:buChar char="•"/>
            </a:pPr>
            <a:r>
              <a:rPr lang="zh-CN" altLang="en-US" sz="1600">
                <a:latin typeface="Arial" panose="020B0604020202020204" pitchFamily="34" charset="0"/>
                <a:ea typeface="微软雅黑" panose="020B0503020204020204" charset="-122"/>
              </a:rPr>
              <a:t>作用机制优势突出：采用多靶点协同作用实现温阳利水功效，疗效表现优于单一功效的中成药。</a:t>
            </a:r>
            <a:endParaRPr lang="zh-CN" altLang="en-US" sz="1600">
              <a:latin typeface="Arial" panose="020B0604020202020204" pitchFamily="34" charset="0"/>
              <a:ea typeface="微软雅黑" panose="020B050302020402020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ldLvl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Text Box 10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705485" y="2821940"/>
            <a:ext cx="5118735" cy="263271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0" tIns="22860" rIns="45720" bIns="22860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lvl="0" indent="-285750" algn="l" fontAlgn="auto">
              <a:lnSpc>
                <a:spcPct val="150000"/>
              </a:lnSpc>
              <a:buClrTx/>
              <a:buSzTx/>
              <a:buFont typeface="Arial" panose="020B0604020202020204" pitchFamily="34" charset="0"/>
              <a:buChar char="•"/>
            </a:pPr>
            <a:r>
              <a:rPr lang="zh-CN" altLang="en-US" sz="1600" kern="0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结果显示,治疗后,两组患者</a:t>
            </a:r>
            <a:r>
              <a:rPr lang="en-US" altLang="zh-CN" sz="1600" kern="0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NT-proBNP（N</a:t>
            </a:r>
            <a:r>
              <a:rPr lang="zh-CN" altLang="en-US" sz="1600" kern="0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末端</a:t>
            </a:r>
            <a:r>
              <a:rPr lang="en-US" altLang="zh-CN" sz="1600" kern="0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B</a:t>
            </a:r>
            <a:r>
              <a:rPr lang="zh-CN" altLang="en-US" sz="1600" kern="0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型利钠肽前体）水平均降低(</a:t>
            </a:r>
            <a:r>
              <a:rPr lang="en-US" altLang="zh-CN" sz="1600" kern="0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P&lt;0.05),</a:t>
            </a:r>
            <a:r>
              <a:rPr lang="zh-CN" altLang="en-US" sz="1600" kern="0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且治疗组低于对照组(</a:t>
            </a:r>
            <a:r>
              <a:rPr lang="en-US" altLang="zh-CN" sz="1600" kern="0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P&lt;0.05)</a:t>
            </a:r>
            <a:r>
              <a:rPr lang="zh-CN" altLang="en-US" sz="1600" kern="0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；真武汤在升高血压及延长6</a:t>
            </a:r>
            <a:r>
              <a:rPr lang="en-US" altLang="zh-CN" sz="1600" kern="0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min</a:t>
            </a:r>
            <a:r>
              <a:rPr lang="zh-CN" altLang="en-US" sz="1600" kern="0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步行试验距离方面均优于对照组(</a:t>
            </a:r>
            <a:r>
              <a:rPr lang="en-US" altLang="zh-CN" sz="1600" kern="0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P&lt;0.05) ,</a:t>
            </a:r>
            <a:r>
              <a:rPr lang="zh-CN" altLang="en-US" sz="1600" kern="0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表明真武汤在改善心功能的同时可明显升高血压,为改善心力衰竭预后药物的进一步全面应用提供了基础和保障,且无明显不良反应。</a:t>
            </a:r>
            <a:endParaRPr lang="zh-CN" altLang="en-US" sz="1600" kern="0" dirty="0">
              <a:ln>
                <a:noFill/>
                <a:prstDash val="sysDot"/>
              </a:ln>
              <a:solidFill>
                <a:schemeClr val="tx1">
                  <a:lumMod val="85000"/>
                  <a:lumOff val="1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cxnSp>
        <p:nvCxnSpPr>
          <p:cNvPr id="10" name="直接连接符 9"/>
          <p:cNvCxnSpPr/>
          <p:nvPr>
            <p:custDataLst>
              <p:tags r:id="rId2"/>
            </p:custDataLst>
          </p:nvPr>
        </p:nvCxnSpPr>
        <p:spPr>
          <a:xfrm>
            <a:off x="1053952" y="2318826"/>
            <a:ext cx="4422088" cy="0"/>
          </a:xfrm>
          <a:prstGeom prst="line">
            <a:avLst/>
          </a:prstGeom>
          <a:ln w="31750" cap="sq" cmpd="dbl">
            <a:solidFill>
              <a:schemeClr val="accent1"/>
            </a:solidFill>
            <a:round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40" name="Rectangle 16"/>
          <p:cNvSpPr/>
          <p:nvPr>
            <p:custDataLst>
              <p:tags r:id="rId3"/>
            </p:custDataLst>
          </p:nvPr>
        </p:nvSpPr>
        <p:spPr>
          <a:xfrm>
            <a:off x="6309360" y="1535430"/>
            <a:ext cx="5187315" cy="4265295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100000"/>
              </a:schemeClr>
            </a:solidFill>
          </a:ln>
          <a:effectLst>
            <a:outerShdw blurRad="190500" dist="63500" dir="2700000" algn="tl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600" kern="0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lt"/>
              </a:rPr>
              <a:t>基于专家审评意见和审评结论，现有研究和数据支持真武汤颗粒按照中药3.1类“按古代经典名方目录管理的中药复方制剂”上市。</a:t>
            </a:r>
            <a:endParaRPr lang="zh-CN" altLang="en-US" sz="1600" kern="0" dirty="0">
              <a:ln>
                <a:noFill/>
                <a:prstDash val="sysDot"/>
              </a:ln>
              <a:solidFill>
                <a:schemeClr val="tx1">
                  <a:lumMod val="85000"/>
                  <a:lumOff val="1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lt"/>
            </a:endParaRPr>
          </a:p>
        </p:txBody>
      </p:sp>
      <p:sp>
        <p:nvSpPr>
          <p:cNvPr id="36" name="文本框 35"/>
          <p:cNvSpPr txBox="1"/>
          <p:nvPr/>
        </p:nvSpPr>
        <p:spPr>
          <a:xfrm>
            <a:off x="1347470" y="196215"/>
            <a:ext cx="1336675" cy="52197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lvl="0" algn="l">
              <a:defRPr/>
            </a:pPr>
            <a:r>
              <a:rPr lang="zh-CN" alt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有效性</a:t>
            </a:r>
            <a:endParaRPr lang="zh-CN" altLang="en-US" sz="2800" b="1" dirty="0" smtClean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8" name="五边形 37"/>
          <p:cNvSpPr/>
          <p:nvPr/>
        </p:nvSpPr>
        <p:spPr>
          <a:xfrm>
            <a:off x="0" y="99060"/>
            <a:ext cx="1304290" cy="619125"/>
          </a:xfrm>
          <a:prstGeom prst="homePlate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zh-CN" sz="3600" b="1">
                <a:latin typeface="微软雅黑" panose="020B0503020204020204" charset="-122"/>
                <a:ea typeface="微软雅黑" panose="020B0503020204020204" charset="-122"/>
              </a:rPr>
              <a:t>03</a:t>
            </a:r>
            <a:endParaRPr lang="en-US" altLang="zh-CN" sz="3600" b="1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969010" y="1535430"/>
            <a:ext cx="4716145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spcBef>
                <a:spcPct val="0"/>
              </a:spcBef>
              <a:spcAft>
                <a:spcPct val="0"/>
              </a:spcAft>
            </a:pPr>
            <a:r>
              <a:rPr lang="zh-CN" altLang="en-US" sz="2000" b="1">
                <a:solidFill>
                  <a:srgbClr val="3959B9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真武汤联合西药治疗慢性心力衰竭伴血压偏低的研究</a:t>
            </a:r>
            <a:r>
              <a:rPr lang="zh-CN" altLang="en-US" sz="2000" b="1" baseline="30000">
                <a:solidFill>
                  <a:srgbClr val="3959B9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[1]</a:t>
            </a:r>
            <a:endParaRPr lang="zh-CN" altLang="en-US" sz="2000" b="1" baseline="30000">
              <a:solidFill>
                <a:srgbClr val="3959B9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6887845" y="1733550"/>
            <a:ext cx="412877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>
              <a:buClrTx/>
              <a:buSzTx/>
              <a:buNone/>
            </a:pPr>
            <a:r>
              <a:rPr lang="zh-CN" altLang="en-US" sz="2000" b="1">
                <a:solidFill>
                  <a:srgbClr val="3959B9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技术审批报告中关于有效性的描述</a:t>
            </a:r>
            <a:endParaRPr lang="zh-CN" altLang="en-US" sz="2000" b="1">
              <a:solidFill>
                <a:srgbClr val="3959B9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137795" y="6365240"/>
            <a:ext cx="11601450" cy="3067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1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[1]焦秀清,段红艳,张社峰,等.真武汤联合西药治疗慢性心力衰竭伴血压偏低的研究[J].中医研究,2026,39(5):58-61.</a:t>
            </a:r>
            <a:endParaRPr lang="zh-CN" altLang="en-US" sz="1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cxnSp>
        <p:nvCxnSpPr>
          <p:cNvPr id="3" name="直接连接符 2"/>
          <p:cNvCxnSpPr/>
          <p:nvPr>
            <p:custDataLst>
              <p:tags r:id="rId4"/>
            </p:custDataLst>
          </p:nvPr>
        </p:nvCxnSpPr>
        <p:spPr>
          <a:xfrm>
            <a:off x="6594327" y="2318826"/>
            <a:ext cx="4422088" cy="0"/>
          </a:xfrm>
          <a:prstGeom prst="line">
            <a:avLst/>
          </a:prstGeom>
          <a:ln w="31750" cap="sq" cmpd="dbl">
            <a:solidFill>
              <a:schemeClr val="accent1"/>
            </a:solidFill>
            <a:round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  <p:custDataLst>
      <p:tags r:id="rId5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/>
      <p:bldP spid="40" grpId="0" bldLvl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6" name="文本框 35"/>
          <p:cNvSpPr txBox="1"/>
          <p:nvPr/>
        </p:nvSpPr>
        <p:spPr>
          <a:xfrm>
            <a:off x="1347470" y="196215"/>
            <a:ext cx="1336675" cy="52197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lvl="0" algn="l">
              <a:defRPr/>
            </a:pPr>
            <a:r>
              <a:rPr lang="zh-CN" alt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有效性</a:t>
            </a:r>
            <a:endParaRPr lang="zh-CN" altLang="en-US" sz="2800" b="1" dirty="0" smtClean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8" name="五边形 37"/>
          <p:cNvSpPr/>
          <p:nvPr/>
        </p:nvSpPr>
        <p:spPr>
          <a:xfrm>
            <a:off x="0" y="99060"/>
            <a:ext cx="1304290" cy="619125"/>
          </a:xfrm>
          <a:prstGeom prst="homePlate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zh-CN" sz="3600" b="1">
                <a:latin typeface="微软雅黑" panose="020B0503020204020204" charset="-122"/>
                <a:ea typeface="微软雅黑" panose="020B0503020204020204" charset="-122"/>
              </a:rPr>
              <a:t>03</a:t>
            </a:r>
            <a:endParaRPr lang="en-US" altLang="zh-CN" sz="3600" b="1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2" name="矩形 11"/>
          <p:cNvSpPr/>
          <p:nvPr>
            <p:custDataLst>
              <p:tags r:id="rId1"/>
            </p:custDataLst>
          </p:nvPr>
        </p:nvSpPr>
        <p:spPr>
          <a:xfrm>
            <a:off x="480060" y="1818640"/>
            <a:ext cx="1712595" cy="339725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altLang="en-US" sz="2050" b="1" i="0" dirty="0">
                <a:effectLst/>
                <a:latin typeface="微软雅黑" panose="020B0503020204020204" charset="-122"/>
              </a:rPr>
              <a:t> </a:t>
            </a:r>
            <a:r>
              <a:rPr lang="zh-CN" altLang="en-US" sz="2000" b="1" i="0">
                <a:solidFill>
                  <a:srgbClr val="3959B9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组方合理性</a:t>
            </a:r>
            <a:endParaRPr lang="zh-CN" altLang="en-US" sz="2050" b="1" i="0" dirty="0">
              <a:effectLst/>
              <a:latin typeface="微软雅黑" panose="020B0503020204020204" charset="-122"/>
            </a:endParaRPr>
          </a:p>
        </p:txBody>
      </p:sp>
      <p:sp>
        <p:nvSpPr>
          <p:cNvPr id="13" name="矩形: 圆角 34"/>
          <p:cNvSpPr/>
          <p:nvPr>
            <p:custDataLst>
              <p:tags r:id="rId2"/>
            </p:custDataLst>
          </p:nvPr>
        </p:nvSpPr>
        <p:spPr>
          <a:xfrm>
            <a:off x="2576830" y="1123315"/>
            <a:ext cx="8864600" cy="2099310"/>
          </a:xfrm>
          <a:prstGeom prst="rect">
            <a:avLst/>
          </a:prstGeom>
          <a:noFill/>
          <a:ln w="15875" cap="flat" cmpd="sng" algn="ctr">
            <a:gradFill flip="none" rotWithShape="1">
              <a:gsLst>
                <a:gs pos="0">
                  <a:srgbClr val="376FFF">
                    <a:alpha val="75000"/>
                  </a:srgbClr>
                </a:gs>
                <a:gs pos="100000">
                  <a:srgbClr val="376FFF">
                    <a:alpha val="16000"/>
                  </a:srgbClr>
                </a:gs>
              </a:gsLst>
              <a:lin ang="5400000" scaled="1"/>
              <a:tileRect/>
            </a:gradFill>
            <a:prstDash val="solid"/>
            <a:miter lim="800000"/>
          </a:ln>
          <a:effectLst/>
        </p:spPr>
        <p:txBody>
          <a:bodyPr lIns="288290" tIns="179705" rIns="288290" bIns="71755" rtlCol="0" anchor="t">
            <a:noAutofit/>
          </a:bodyPr>
          <a:p>
            <a:pPr marL="285750" indent="-285750" algn="just" fontAlgn="auto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zh-CN" altLang="en-US" sz="1600" spc="20" dirty="0">
                <a:solidFill>
                  <a:srgbClr val="000000">
                    <a:lumMod val="85000"/>
                    <a:lumOff val="15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茯苓三两，芍药三两，生姜（切）三两，白术二两，附子（炮，去皮，破八片）一枚。附子熟用，大辛大热，温肾暖土，峻补元阳，茯苓甘淡渗利，健脾渗湿；生姜之辛散，散水宣肺走上焦，既助附子以温阳祛寒，又助茯苓以温散水气；白术之健脾祛湿补中焦，健运中土，则水有所制；芍药可恢复肝木之疏泄功能以利小便，柔肝息风以舒筋和止痛，与附子相配，防止伤阴。</a:t>
            </a:r>
            <a:endParaRPr lang="zh-CN" altLang="en-US" sz="1600" spc="20" dirty="0">
              <a:solidFill>
                <a:srgbClr val="000000">
                  <a:lumMod val="85000"/>
                  <a:lumOff val="15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6" name="矩形 15"/>
          <p:cNvSpPr/>
          <p:nvPr>
            <p:custDataLst>
              <p:tags r:id="rId3"/>
            </p:custDataLst>
          </p:nvPr>
        </p:nvSpPr>
        <p:spPr>
          <a:xfrm>
            <a:off x="480060" y="4249420"/>
            <a:ext cx="1897380" cy="805815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altLang="en-US" sz="2050" b="1" i="0" dirty="0">
                <a:effectLst/>
                <a:latin typeface="微软雅黑" panose="020B0503020204020204" charset="-122"/>
              </a:rPr>
              <a:t> </a:t>
            </a:r>
            <a:r>
              <a:rPr lang="zh-CN" altLang="en-US" sz="2000" b="1" i="0">
                <a:solidFill>
                  <a:srgbClr val="3959B9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能够发挥</a:t>
            </a:r>
            <a:br>
              <a:rPr lang="zh-CN" altLang="en-US" sz="2000" b="1" i="0">
                <a:solidFill>
                  <a:srgbClr val="3959B9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br>
            <a:r>
              <a:rPr lang="zh-CN" altLang="en-US" sz="2000" b="1" i="0">
                <a:solidFill>
                  <a:srgbClr val="3959B9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中成药治疗优势</a:t>
            </a:r>
            <a:endParaRPr lang="zh-CN" altLang="en-US" sz="2000" b="1" i="0">
              <a:solidFill>
                <a:srgbClr val="3959B9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7" name="矩形: 圆角 39"/>
          <p:cNvSpPr/>
          <p:nvPr>
            <p:custDataLst>
              <p:tags r:id="rId4"/>
            </p:custDataLst>
          </p:nvPr>
        </p:nvSpPr>
        <p:spPr>
          <a:xfrm>
            <a:off x="2577465" y="3627755"/>
            <a:ext cx="8864600" cy="2647315"/>
          </a:xfrm>
          <a:prstGeom prst="rect">
            <a:avLst/>
          </a:prstGeom>
          <a:noFill/>
          <a:ln w="15875" cap="flat" cmpd="sng" algn="ctr">
            <a:gradFill flip="none" rotWithShape="1">
              <a:gsLst>
                <a:gs pos="0">
                  <a:srgbClr val="376FFF">
                    <a:alpha val="75000"/>
                  </a:srgbClr>
                </a:gs>
                <a:gs pos="100000">
                  <a:srgbClr val="376FFF">
                    <a:alpha val="16000"/>
                  </a:srgbClr>
                </a:gs>
              </a:gsLst>
              <a:lin ang="5400000" scaled="1"/>
              <a:tileRect/>
            </a:gradFill>
            <a:prstDash val="solid"/>
            <a:miter lim="800000"/>
          </a:ln>
          <a:effectLst/>
        </p:spPr>
        <p:txBody>
          <a:bodyPr lIns="288290" tIns="179705" rIns="288290" bIns="71755" rtlCol="0" anchor="t">
            <a:noAutofit/>
          </a:bodyPr>
          <a:p>
            <a:pPr marL="285750" indent="-285750" algn="just" fontAlgn="auto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zh-CN" altLang="en-US" sz="1600" spc="20" dirty="0">
                <a:solidFill>
                  <a:srgbClr val="000000">
                    <a:lumMod val="85000"/>
                    <a:lumOff val="15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本方源自汉代张仲景《伤寒论》，是</a:t>
            </a:r>
            <a:r>
              <a:rPr lang="zh-CN" altLang="en-US" sz="1600" b="1" spc="2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温阳利水代表经典方剂</a:t>
            </a:r>
            <a:r>
              <a:rPr lang="zh-CN" altLang="en-US" sz="1600" spc="20" dirty="0">
                <a:solidFill>
                  <a:srgbClr val="000000">
                    <a:lumMod val="85000"/>
                    <a:lumOff val="15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，传承近两千年，历代沿用至今，临床应用广泛、疗效确切。</a:t>
            </a:r>
            <a:endParaRPr lang="zh-CN" altLang="en-US" sz="1600" spc="20" dirty="0">
              <a:solidFill>
                <a:srgbClr val="000000">
                  <a:lumMod val="85000"/>
                  <a:lumOff val="15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  <a:p>
            <a:pPr marL="285750" indent="-285750" algn="just" fontAlgn="auto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zh-CN" altLang="en-US" sz="1600" spc="20" dirty="0">
                <a:solidFill>
                  <a:srgbClr val="000000">
                    <a:lumMod val="85000"/>
                    <a:lumOff val="15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本品组方功效全面，</a:t>
            </a:r>
            <a:r>
              <a:rPr lang="zh-CN" altLang="en-US" sz="1600" b="1" spc="2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既可暖脾肾以复阳气，又可利小便以除水邪</a:t>
            </a:r>
            <a:r>
              <a:rPr lang="zh-CN" altLang="en-US" sz="1600" spc="20" dirty="0">
                <a:solidFill>
                  <a:srgbClr val="000000">
                    <a:lumMod val="85000"/>
                    <a:lumOff val="15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，药简力专,是补泻并施、辛热渗利的组方典范。</a:t>
            </a:r>
            <a:endParaRPr lang="zh-CN" altLang="en-US" sz="1600" spc="20" dirty="0">
              <a:solidFill>
                <a:srgbClr val="000000">
                  <a:lumMod val="85000"/>
                  <a:lumOff val="15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  <a:p>
            <a:pPr marL="285750" indent="-285750" algn="just" fontAlgn="auto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zh-CN" altLang="en-US" sz="1600" spc="20" dirty="0">
                <a:solidFill>
                  <a:srgbClr val="000000">
                    <a:lumMod val="85000"/>
                    <a:lumOff val="15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本品采用颗粒剂型，使用便捷、储存条件要求低，储运与日常保管更具优势。</a:t>
            </a:r>
            <a:endParaRPr lang="zh-CN" altLang="en-US" sz="1600" spc="20" dirty="0">
              <a:solidFill>
                <a:srgbClr val="000000">
                  <a:lumMod val="85000"/>
                  <a:lumOff val="15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  <a:p>
            <a:pPr marL="285750" indent="-285750" algn="just" fontAlgn="auto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zh-CN" altLang="en-US" sz="1600" spc="20" dirty="0">
                <a:solidFill>
                  <a:srgbClr val="000000">
                    <a:lumMod val="85000"/>
                    <a:lumOff val="15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采用经典名方</a:t>
            </a:r>
            <a:r>
              <a:rPr lang="zh-CN" altLang="en-US" sz="1600" b="1" spc="2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“一碗汤”</a:t>
            </a:r>
            <a:r>
              <a:rPr lang="zh-CN" altLang="en-US" sz="1600" spc="20" dirty="0">
                <a:solidFill>
                  <a:srgbClr val="000000">
                    <a:lumMod val="85000"/>
                    <a:lumOff val="15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还原工艺，高度复刻传统汤剂药效特质，从药材-生产-成药全过程质量控制体系。</a:t>
            </a:r>
            <a:endParaRPr lang="zh-CN" altLang="en-US" sz="1600" spc="20" dirty="0">
              <a:solidFill>
                <a:srgbClr val="000000">
                  <a:lumMod val="85000"/>
                  <a:lumOff val="15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</p:spTree>
    <p:custDataLst>
      <p:tags r:id="rId5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 advClick="0"/>
    </mc:Choice>
    <mc:Fallback>
      <p:transition spd="slow"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347470" y="196215"/>
            <a:ext cx="1336675" cy="52197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lvl="0" algn="l">
              <a:defRPr/>
            </a:pPr>
            <a:r>
              <a:rPr lang="zh-CN" alt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创新性</a:t>
            </a:r>
            <a:endParaRPr lang="zh-CN" altLang="en-US" sz="2800" b="1" dirty="0" smtClean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" name="五边形 3"/>
          <p:cNvSpPr/>
          <p:nvPr/>
        </p:nvSpPr>
        <p:spPr>
          <a:xfrm>
            <a:off x="0" y="99060"/>
            <a:ext cx="1304290" cy="619125"/>
          </a:xfrm>
          <a:prstGeom prst="homePlate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zh-CN" sz="3600" b="1">
                <a:latin typeface="微软雅黑" panose="020B0503020204020204" charset="-122"/>
                <a:ea typeface="微软雅黑" panose="020B0503020204020204" charset="-122"/>
              </a:rPr>
              <a:t>04</a:t>
            </a:r>
            <a:endParaRPr lang="en-US" altLang="zh-CN" sz="3600" b="1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782955" y="1325245"/>
            <a:ext cx="16637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zh-CN" altLang="en-US" sz="2400" b="1">
                <a:solidFill>
                  <a:srgbClr val="3959B9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创新性</a:t>
            </a:r>
            <a:endParaRPr lang="zh-CN" altLang="en-US" sz="2400" b="1" dirty="0">
              <a:solidFill>
                <a:srgbClr val="3959B9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2590800" y="2586990"/>
            <a:ext cx="883158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剂型创新：由</a:t>
            </a:r>
            <a:r>
              <a:rPr lang="zh-CN" altLang="en-US" sz="1600" b="1" dirty="0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传统汤剂改为标准化颗粒剂</a:t>
            </a: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，质量可控、使用便捷、依从性高。</a:t>
            </a:r>
            <a:endParaRPr lang="zh-CN" altLang="en-US" sz="16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炮制减毒创新：处方</a:t>
            </a:r>
            <a:r>
              <a:rPr lang="zh-CN" altLang="en-US" sz="1600" b="1" dirty="0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选用黑顺片</a:t>
            </a: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，显著降低毒性、提升安全性，降低临床管理风险。</a:t>
            </a:r>
            <a:endParaRPr lang="zh-CN" altLang="en-US" sz="16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工艺与质控创新：现代提取纯化技术，保障药效稳定，</a:t>
            </a:r>
            <a:r>
              <a:rPr lang="zh-CN" altLang="en-US" sz="1600" b="1" dirty="0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填补阳虚水泛证慢病标准化治疗空白。</a:t>
            </a:r>
            <a:endParaRPr lang="zh-CN" altLang="en-US" sz="1600" b="1" u="sng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2590800" y="1200785"/>
            <a:ext cx="883158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本品为中药</a:t>
            </a:r>
            <a:r>
              <a:rPr lang="zh-CN" altLang="en-US" sz="1600" b="1" dirty="0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注册分类3.1类</a:t>
            </a: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按</a:t>
            </a:r>
            <a:r>
              <a:rPr lang="zh-CN" altLang="en-US" sz="1600" b="1" dirty="0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古代经典名方目录管理的中药复方制剂</a:t>
            </a: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，源于《伤寒论》，已列入《古代经典名方目录（第一批）》。</a:t>
            </a:r>
            <a:endParaRPr lang="zh-CN" altLang="en-US" sz="16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782955" y="2925445"/>
            <a:ext cx="101854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zh-CN" altLang="en-US" sz="2400" b="1">
                <a:solidFill>
                  <a:srgbClr val="3959B9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优</a:t>
            </a:r>
            <a:r>
              <a:rPr lang="en-US" altLang="zh-CN" sz="2400" b="1">
                <a:solidFill>
                  <a:srgbClr val="3959B9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</a:t>
            </a:r>
            <a:r>
              <a:rPr lang="zh-CN" altLang="en-US" sz="2400" b="1">
                <a:solidFill>
                  <a:srgbClr val="3959B9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势</a:t>
            </a:r>
            <a:endParaRPr lang="zh-CN" altLang="en-US" sz="2400" b="1">
              <a:solidFill>
                <a:srgbClr val="3959B9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782955" y="5000625"/>
            <a:ext cx="16637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zh-CN" altLang="en-US" sz="2400" b="1">
                <a:solidFill>
                  <a:srgbClr val="3959B9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传承性</a:t>
            </a:r>
            <a:endParaRPr lang="zh-CN" altLang="en-US" sz="2400" b="1" dirty="0">
              <a:solidFill>
                <a:srgbClr val="00206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2590800" y="4665345"/>
            <a:ext cx="8980170" cy="1568450"/>
          </a:xfrm>
          <a:prstGeom prst="rect">
            <a:avLst/>
          </a:prstGeom>
        </p:spPr>
        <p:txBody>
          <a:bodyPr wrap="square">
            <a:spAutoFit/>
          </a:bodyPr>
          <a:p>
            <a:pPr marL="285750" indent="-285750" algn="l" defTabSz="266700" fontAlgn="b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真武汤为《伤寒论》经典传世方剂，传承应用历史悠久，是温阳利水的标志性方剂。</a:t>
            </a:r>
            <a:endParaRPr lang="zh-CN" altLang="en-US" sz="16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285750" indent="-285750" algn="l" defTabSz="266700" fontAlgn="b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真武汤颗粒</a:t>
            </a:r>
            <a:r>
              <a:rPr lang="zh-CN" altLang="en-US" sz="1600" b="1" dirty="0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以原方为基础</a:t>
            </a: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，遵循</a:t>
            </a:r>
            <a:r>
              <a:rPr lang="zh-CN" altLang="en-US" sz="1600" b="1" dirty="0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古法配伍</a:t>
            </a: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原则，还原经典组方思想，通过现代制剂工艺实现传统名方的现代化转化，在组方本源、配伍逻辑、功效主治上均保持与古代经典名方高度一致，是对中医经典理论与临床经验的系统性传承。</a:t>
            </a:r>
            <a:endParaRPr lang="zh-CN" altLang="en-US" sz="16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cxnSp>
        <p:nvCxnSpPr>
          <p:cNvPr id="3" name="直接连接符 2"/>
          <p:cNvCxnSpPr/>
          <p:nvPr>
            <p:custDataLst>
              <p:tags r:id="rId1"/>
            </p:custDataLst>
          </p:nvPr>
        </p:nvCxnSpPr>
        <p:spPr>
          <a:xfrm flipV="1">
            <a:off x="879327" y="1803206"/>
            <a:ext cx="922655" cy="14605"/>
          </a:xfrm>
          <a:prstGeom prst="line">
            <a:avLst/>
          </a:prstGeom>
          <a:ln w="31750" cap="sq" cmpd="dbl">
            <a:solidFill>
              <a:schemeClr val="accent1"/>
            </a:solidFill>
            <a:round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5" name="直接连接符 4"/>
          <p:cNvCxnSpPr/>
          <p:nvPr>
            <p:custDataLst>
              <p:tags r:id="rId2"/>
            </p:custDataLst>
          </p:nvPr>
        </p:nvCxnSpPr>
        <p:spPr>
          <a:xfrm flipV="1">
            <a:off x="879327" y="3465636"/>
            <a:ext cx="922655" cy="14605"/>
          </a:xfrm>
          <a:prstGeom prst="line">
            <a:avLst/>
          </a:prstGeom>
          <a:ln w="31750" cap="sq" cmpd="dbl">
            <a:solidFill>
              <a:schemeClr val="accent1"/>
            </a:solidFill>
            <a:round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6" name="直接连接符 5"/>
          <p:cNvCxnSpPr/>
          <p:nvPr>
            <p:custDataLst>
              <p:tags r:id="rId3"/>
            </p:custDataLst>
          </p:nvPr>
        </p:nvCxnSpPr>
        <p:spPr>
          <a:xfrm flipV="1">
            <a:off x="879327" y="5592886"/>
            <a:ext cx="922655" cy="14605"/>
          </a:xfrm>
          <a:prstGeom prst="line">
            <a:avLst/>
          </a:prstGeom>
          <a:ln w="31750" cap="sq" cmpd="dbl">
            <a:solidFill>
              <a:schemeClr val="accent1"/>
            </a:solidFill>
            <a:round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347470" y="196215"/>
            <a:ext cx="1336675" cy="52197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lvl="0" algn="l">
              <a:defRPr/>
            </a:pPr>
            <a:r>
              <a:rPr lang="zh-CN" alt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公平性</a:t>
            </a:r>
            <a:endParaRPr lang="zh-CN" altLang="en-US" sz="2800" b="1" dirty="0" smtClean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" name="五边形 3"/>
          <p:cNvSpPr/>
          <p:nvPr/>
        </p:nvSpPr>
        <p:spPr>
          <a:xfrm>
            <a:off x="0" y="99060"/>
            <a:ext cx="1304290" cy="619125"/>
          </a:xfrm>
          <a:prstGeom prst="homePlate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zh-CN" sz="3600" b="1">
                <a:latin typeface="微软雅黑" panose="020B0503020204020204" charset="-122"/>
                <a:ea typeface="微软雅黑" panose="020B0503020204020204" charset="-122"/>
              </a:rPr>
              <a:t>05</a:t>
            </a:r>
            <a:endParaRPr lang="en-US" altLang="zh-CN" sz="3600" b="1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445770" y="1306830"/>
            <a:ext cx="205232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ClrTx/>
              <a:buSzTx/>
              <a:buFontTx/>
            </a:pPr>
            <a:r>
              <a:rPr lang="zh-CN" altLang="en-US" sz="2000" b="1">
                <a:solidFill>
                  <a:srgbClr val="3959B9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所治疗疾病对</a:t>
            </a:r>
            <a:endParaRPr lang="zh-CN" altLang="en-US" sz="2000" b="1">
              <a:solidFill>
                <a:srgbClr val="3959B9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algn="ctr">
              <a:buClrTx/>
              <a:buSzTx/>
              <a:buFontTx/>
            </a:pPr>
            <a:r>
              <a:rPr lang="zh-CN" altLang="en-US" sz="2000" b="1">
                <a:solidFill>
                  <a:srgbClr val="3959B9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公共健康的影响</a:t>
            </a:r>
            <a:endParaRPr lang="zh-CN" altLang="en-US" sz="2000" b="1" dirty="0">
              <a:solidFill>
                <a:srgbClr val="00206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5" name="文本框 4"/>
          <p:cNvSpPr txBox="1"/>
          <p:nvPr>
            <p:custDataLst>
              <p:tags r:id="rId2"/>
            </p:custDataLst>
          </p:nvPr>
        </p:nvSpPr>
        <p:spPr>
          <a:xfrm>
            <a:off x="2590800" y="2519680"/>
            <a:ext cx="903351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600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ea"/>
                <a:sym typeface="+mn-ea"/>
              </a:rPr>
              <a:t>本品契合医保 </a:t>
            </a:r>
            <a:r>
              <a:rPr lang="zh-CN" altLang="en-US" sz="1600" b="1" dirty="0">
                <a:ln>
                  <a:noFill/>
                  <a:prstDash val="sysDot"/>
                </a:ln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+mn-ea"/>
                <a:sym typeface="+mn-ea"/>
              </a:rPr>
              <a:t>“保基本、全覆盖、可持续”</a:t>
            </a:r>
            <a:r>
              <a:rPr lang="zh-CN" altLang="en-US" sz="1600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ea"/>
                <a:sym typeface="+mn-ea"/>
              </a:rPr>
              <a:t> 的发展原则。方剂源自古代经典名方，组方成熟，经长期临床应用验证，疗效稳定、安全性良好，适用于基层常见疾病及慢性病常规治疗。产品受众覆盖面广，可满足城乡参保人群基础用药需求，适配医保基金平稳、可持续运行的管理要求。</a:t>
            </a:r>
            <a:endParaRPr lang="zh-CN" altLang="en-US" sz="1600" dirty="0">
              <a:ln>
                <a:noFill/>
                <a:prstDash val="sysDot"/>
              </a:ln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+mn-ea"/>
              <a:sym typeface="+mn-ea"/>
            </a:endParaRPr>
          </a:p>
        </p:txBody>
      </p:sp>
      <p:sp>
        <p:nvSpPr>
          <p:cNvPr id="6" name="文本框 5"/>
          <p:cNvSpPr txBox="1"/>
          <p:nvPr>
            <p:custDataLst>
              <p:tags r:id="rId3"/>
            </p:custDataLst>
          </p:nvPr>
        </p:nvSpPr>
        <p:spPr>
          <a:xfrm>
            <a:off x="445770" y="2799080"/>
            <a:ext cx="205232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zh-CN" altLang="en-US" sz="2000" b="1">
                <a:solidFill>
                  <a:srgbClr val="3959B9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符</a:t>
            </a:r>
            <a:r>
              <a:rPr lang="en-US" altLang="zh-CN" sz="2000" b="1">
                <a:solidFill>
                  <a:srgbClr val="3959B9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zh-CN" altLang="en-US" sz="2000" b="1">
                <a:solidFill>
                  <a:srgbClr val="3959B9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合</a:t>
            </a:r>
            <a:endParaRPr lang="zh-CN" altLang="en-US" sz="2000" b="1">
              <a:solidFill>
                <a:srgbClr val="3959B9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algn="ctr">
              <a:lnSpc>
                <a:spcPct val="100000"/>
              </a:lnSpc>
            </a:pPr>
            <a:r>
              <a:rPr lang="zh-CN" altLang="en-US" sz="2000" b="1">
                <a:solidFill>
                  <a:srgbClr val="3959B9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“保基本”原则</a:t>
            </a:r>
            <a:endParaRPr lang="zh-CN" altLang="en-US" sz="2000" b="1">
              <a:solidFill>
                <a:srgbClr val="3959B9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7" name="文本框 6"/>
          <p:cNvSpPr txBox="1"/>
          <p:nvPr>
            <p:custDataLst>
              <p:tags r:id="rId4"/>
            </p:custDataLst>
          </p:nvPr>
        </p:nvSpPr>
        <p:spPr>
          <a:xfrm>
            <a:off x="538798" y="4173855"/>
            <a:ext cx="186626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zh-CN" altLang="en-US" sz="2000" b="1">
                <a:solidFill>
                  <a:srgbClr val="3959B9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弥</a:t>
            </a:r>
            <a:r>
              <a:rPr lang="en-US" altLang="zh-CN" sz="2000" b="1">
                <a:solidFill>
                  <a:srgbClr val="3959B9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zh-CN" altLang="en-US" sz="2000" b="1">
                <a:solidFill>
                  <a:srgbClr val="3959B9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补</a:t>
            </a:r>
            <a:endParaRPr lang="zh-CN" altLang="en-US" sz="2000" b="1">
              <a:solidFill>
                <a:srgbClr val="3959B9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algn="ctr">
              <a:lnSpc>
                <a:spcPct val="100000"/>
              </a:lnSpc>
            </a:pPr>
            <a:r>
              <a:rPr lang="zh-CN" altLang="en-US" sz="2000" b="1">
                <a:solidFill>
                  <a:srgbClr val="3959B9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目</a:t>
            </a:r>
            <a:r>
              <a:rPr lang="en-US" altLang="zh-CN" sz="2000" b="1">
                <a:solidFill>
                  <a:srgbClr val="3959B9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zh-CN" altLang="en-US" sz="2000" b="1">
                <a:solidFill>
                  <a:srgbClr val="3959B9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录</a:t>
            </a:r>
            <a:r>
              <a:rPr lang="en-US" altLang="zh-CN" sz="2000" b="1">
                <a:solidFill>
                  <a:srgbClr val="3959B9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zh-CN" altLang="en-US" sz="2000" b="1">
                <a:solidFill>
                  <a:srgbClr val="3959B9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短</a:t>
            </a:r>
            <a:r>
              <a:rPr lang="en-US" altLang="zh-CN" sz="2000" b="1">
                <a:solidFill>
                  <a:srgbClr val="3959B9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zh-CN" altLang="en-US" sz="2000" b="1">
                <a:solidFill>
                  <a:srgbClr val="3959B9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板</a:t>
            </a:r>
            <a:endParaRPr lang="zh-CN" altLang="en-US" sz="2000" b="1">
              <a:solidFill>
                <a:srgbClr val="3959B9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28" name="文本框 27"/>
          <p:cNvSpPr txBox="1"/>
          <p:nvPr>
            <p:custDataLst>
              <p:tags r:id="rId5"/>
            </p:custDataLst>
          </p:nvPr>
        </p:nvSpPr>
        <p:spPr>
          <a:xfrm>
            <a:off x="2590800" y="3989705"/>
            <a:ext cx="8980170" cy="1198880"/>
          </a:xfrm>
          <a:prstGeom prst="rect">
            <a:avLst/>
          </a:prstGeom>
        </p:spPr>
        <p:txBody>
          <a:bodyPr wrap="square">
            <a:spAutoFit/>
          </a:bodyPr>
          <a:p>
            <a:pPr marL="285750" indent="-285750" algn="l" defTabSz="266700" fontAlgn="b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本品可</a:t>
            </a:r>
            <a:r>
              <a:rPr lang="zh-CN" altLang="en-US" sz="1600" b="1" dirty="0">
                <a:ln>
                  <a:noFill/>
                  <a:prstDash val="sysDot"/>
                </a:ln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+mn-ea"/>
              </a:rPr>
              <a:t>填补医保目录中经典名方品类空白，优化目录整体结构</a:t>
            </a: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。2025 年版国家医保目录内，温阳类中成药仅收录7个品种，同功效用药选择较为有限。本品具备温阳利水功效，安全可靠，既能丰富中西医结合治疗方案，也可进一步完善慢性病辨证用药体系。</a:t>
            </a:r>
            <a:endParaRPr lang="zh-CN" altLang="en-US" sz="16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9" name="文本框 28"/>
          <p:cNvSpPr txBox="1"/>
          <p:nvPr>
            <p:custDataLst>
              <p:tags r:id="rId6"/>
            </p:custDataLst>
          </p:nvPr>
        </p:nvSpPr>
        <p:spPr>
          <a:xfrm>
            <a:off x="2644140" y="5459730"/>
            <a:ext cx="8980170" cy="1014730"/>
          </a:xfrm>
          <a:prstGeom prst="rect">
            <a:avLst/>
          </a:prstGeom>
        </p:spPr>
        <p:txBody>
          <a:bodyPr wrap="square">
            <a:spAutoFit/>
          </a:bodyPr>
          <a:p>
            <a:pPr marL="285750" indent="-285750" algn="l" defTabSz="266700" fontAlgn="b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本品为处方口服制剂，给药剂量与频次便捷。其说明书中功能主治、适应症明确，疗程清晰，不良反应、禁忌及注意事项等安全性信息详实，可降低临床滥用及超说明书用药风险，使用规范可控。</a:t>
            </a:r>
            <a:endParaRPr lang="zh-CN" altLang="en-US" sz="16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1" name="文本框 30"/>
          <p:cNvSpPr txBox="1"/>
          <p:nvPr>
            <p:custDataLst>
              <p:tags r:id="rId7"/>
            </p:custDataLst>
          </p:nvPr>
        </p:nvSpPr>
        <p:spPr>
          <a:xfrm>
            <a:off x="602298" y="5609590"/>
            <a:ext cx="173926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zh-CN" altLang="en-US" sz="2000" b="1">
                <a:solidFill>
                  <a:srgbClr val="3959B9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临</a:t>
            </a:r>
            <a:r>
              <a:rPr lang="en-US" altLang="zh-CN" sz="2000" b="1">
                <a:solidFill>
                  <a:srgbClr val="3959B9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zh-CN" altLang="en-US" sz="2000" b="1">
                <a:solidFill>
                  <a:srgbClr val="3959B9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床</a:t>
            </a:r>
            <a:endParaRPr lang="zh-CN" altLang="en-US" sz="2000" b="1">
              <a:solidFill>
                <a:srgbClr val="3959B9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algn="ctr">
              <a:lnSpc>
                <a:spcPct val="100000"/>
              </a:lnSpc>
            </a:pPr>
            <a:r>
              <a:rPr lang="zh-CN" altLang="en-US" sz="2000" b="1">
                <a:solidFill>
                  <a:srgbClr val="3959B9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管</a:t>
            </a:r>
            <a:r>
              <a:rPr lang="en-US" altLang="zh-CN" sz="2000" b="1">
                <a:solidFill>
                  <a:srgbClr val="3959B9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zh-CN" altLang="en-US" sz="2000" b="1">
                <a:solidFill>
                  <a:srgbClr val="3959B9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理</a:t>
            </a:r>
            <a:r>
              <a:rPr lang="en-US" altLang="zh-CN" sz="2000" b="1">
                <a:solidFill>
                  <a:srgbClr val="3959B9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zh-CN" altLang="en-US" sz="2000" b="1">
                <a:solidFill>
                  <a:srgbClr val="3959B9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难</a:t>
            </a:r>
            <a:r>
              <a:rPr lang="en-US" altLang="zh-CN" sz="2000" b="1">
                <a:solidFill>
                  <a:srgbClr val="3959B9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zh-CN" altLang="en-US" sz="2000" b="1">
                <a:solidFill>
                  <a:srgbClr val="3959B9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度</a:t>
            </a:r>
            <a:endParaRPr lang="zh-CN" altLang="en-US" sz="2000" b="1">
              <a:solidFill>
                <a:srgbClr val="3959B9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33" name="文本框 32"/>
          <p:cNvSpPr txBox="1"/>
          <p:nvPr>
            <p:custDataLst>
              <p:tags r:id="rId8"/>
            </p:custDataLst>
          </p:nvPr>
        </p:nvSpPr>
        <p:spPr>
          <a:xfrm>
            <a:off x="2590800" y="1093470"/>
            <a:ext cx="8940165" cy="10509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285750" indent="-28575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zh-CN" altLang="en-US" sz="1600" dirty="0">
                <a:ln>
                  <a:noFill/>
                  <a:prstDash val="sysDot"/>
                </a:ln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+mn-ea"/>
                <a:sym typeface="+mn-ea"/>
              </a:rPr>
              <a:t>本品适用于</a:t>
            </a:r>
            <a:r>
              <a:rPr lang="zh-CN" altLang="en-US" sz="1600" b="1" dirty="0">
                <a:ln>
                  <a:noFill/>
                  <a:prstDash val="sysDot"/>
                </a:ln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+mn-ea"/>
                <a:sym typeface="+mn-ea"/>
              </a:rPr>
              <a:t>慢性心力衰竭、慢性肾脏病</a:t>
            </a:r>
            <a:r>
              <a:rPr lang="zh-CN" altLang="en-US" sz="1600" dirty="0">
                <a:ln>
                  <a:noFill/>
                  <a:prstDash val="sysDot"/>
                </a:ln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+mn-ea"/>
                <a:sym typeface="+mn-ea"/>
              </a:rPr>
              <a:t>等常见慢性病。该类疾病受众基数大、病程迁延且易反复发作，大幅增加医疗负担与社会压力。本品的上市可有效扩充临床用药方案，</a:t>
            </a:r>
            <a:r>
              <a:rPr lang="zh-CN" altLang="en-US" sz="1600" b="1" dirty="0">
                <a:ln>
                  <a:noFill/>
                  <a:prstDash val="sysDot"/>
                </a:ln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+mn-ea"/>
                <a:sym typeface="+mn-ea"/>
              </a:rPr>
              <a:t>帮助减少患者住院次数、合理控制医疗开支</a:t>
            </a:r>
            <a:r>
              <a:rPr lang="zh-CN" altLang="en-US" sz="1600" dirty="0">
                <a:ln>
                  <a:noFill/>
                  <a:prstDash val="sysDot"/>
                </a:ln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+mn-ea"/>
                <a:sym typeface="+mn-ea"/>
              </a:rPr>
              <a:t>，对提升慢性病规范化管理水平具有重要现实意义。</a:t>
            </a:r>
            <a:endParaRPr lang="zh-CN" altLang="en-US" sz="1600" dirty="0">
              <a:ln>
                <a:noFill/>
                <a:prstDash val="sysDot"/>
              </a:ln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+mn-ea"/>
              <a:sym typeface="+mn-ea"/>
            </a:endParaRPr>
          </a:p>
        </p:txBody>
      </p:sp>
      <p:cxnSp>
        <p:nvCxnSpPr>
          <p:cNvPr id="8" name="直接连接符 7"/>
          <p:cNvCxnSpPr/>
          <p:nvPr>
            <p:custDataLst>
              <p:tags r:id="rId9"/>
            </p:custDataLst>
          </p:nvPr>
        </p:nvCxnSpPr>
        <p:spPr>
          <a:xfrm>
            <a:off x="631677" y="2083241"/>
            <a:ext cx="1865630" cy="3175"/>
          </a:xfrm>
          <a:prstGeom prst="line">
            <a:avLst/>
          </a:prstGeom>
          <a:ln w="31750" cap="sq" cmpd="dbl">
            <a:solidFill>
              <a:schemeClr val="accent1"/>
            </a:solidFill>
            <a:round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0" name="直接连接符 9"/>
          <p:cNvCxnSpPr/>
          <p:nvPr>
            <p:custDataLst>
              <p:tags r:id="rId10"/>
            </p:custDataLst>
          </p:nvPr>
        </p:nvCxnSpPr>
        <p:spPr>
          <a:xfrm>
            <a:off x="631677" y="6349171"/>
            <a:ext cx="1865630" cy="3175"/>
          </a:xfrm>
          <a:prstGeom prst="line">
            <a:avLst/>
          </a:prstGeom>
          <a:ln w="31750" cap="sq" cmpd="dbl">
            <a:solidFill>
              <a:schemeClr val="accent1"/>
            </a:solidFill>
            <a:round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1" name="直接连接符 10"/>
          <p:cNvCxnSpPr/>
          <p:nvPr>
            <p:custDataLst>
              <p:tags r:id="rId11"/>
            </p:custDataLst>
          </p:nvPr>
        </p:nvCxnSpPr>
        <p:spPr>
          <a:xfrm>
            <a:off x="631677" y="4952171"/>
            <a:ext cx="1865630" cy="3175"/>
          </a:xfrm>
          <a:prstGeom prst="line">
            <a:avLst/>
          </a:prstGeom>
          <a:ln w="31750" cap="sq" cmpd="dbl">
            <a:solidFill>
              <a:schemeClr val="accent1"/>
            </a:solidFill>
            <a:round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>
            <p:custDataLst>
              <p:tags r:id="rId12"/>
            </p:custDataLst>
          </p:nvPr>
        </p:nvCxnSpPr>
        <p:spPr>
          <a:xfrm>
            <a:off x="631677" y="3505641"/>
            <a:ext cx="1865630" cy="3175"/>
          </a:xfrm>
          <a:prstGeom prst="line">
            <a:avLst/>
          </a:prstGeom>
          <a:ln w="31750" cap="sq" cmpd="dbl">
            <a:solidFill>
              <a:schemeClr val="accent1"/>
            </a:solidFill>
            <a:round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p="http://schemas.openxmlformats.org/presentationml/2006/main">
  <p:tag name="KSO_WM_UNIT_TYPE" val="i"/>
  <p:tag name="KSO_WM_UNIT_INDEX" val="3"/>
  <p:tag name="KSO_WM_BEAUTIFY_FLAG" val="#wm#"/>
  <p:tag name="KSO_WM_TAG_VERSION" val="3.0"/>
  <p:tag name="KSO_WM_UNIT_ID" val="_1*i*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0.xml><?xml version="1.0" encoding="utf-8"?>
<p:tagLst xmlns:p="http://schemas.openxmlformats.org/presentationml/2006/main">
  <p:tag name="KSO_WM_UNIT_TYPE" val="f"/>
  <p:tag name="KSO_WM_UNIT_SUBTYPE" val="a"/>
  <p:tag name="KSO_WM_UNIT_INDEX" val="1"/>
  <p:tag name="KSO_WM_BEAUTIFY_FLAG" val="#wm#"/>
  <p:tag name="KSO_WM_TAG_VERSION" val="1.0"/>
  <p:tag name="KSO_WM_UNIT_PRESET_TEXT" val="单击此处编辑母版文本样式&#10;第二级&#10;第三级&#10;第四级&#10;第五级"/>
  <p:tag name="KSO_WM_UNIT_ID" val="_0*f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TEXT_LAYER_COUNT" val="1"/>
  <p:tag name="KSO_WM_UNIT_VALUE" val="350"/>
  <p:tag name="KSO_WM_TEMPLATE_CATEGORY" val="custom"/>
  <p:tag name="KSO_WM_TEMPLATE_INDEX" val="20236801"/>
</p:tagLst>
</file>

<file path=ppt/tags/tag11.xml><?xml version="1.0" encoding="utf-8"?>
<p:tagLst xmlns:p="http://schemas.openxmlformats.org/presentationml/2006/main">
  <p:tag name="KSO_WM_UNIT_ID" val="_0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2.xml><?xml version="1.0" encoding="utf-8"?>
<p:tagLst xmlns:p="http://schemas.openxmlformats.org/presentationml/2006/main">
  <p:tag name="KSO_WM_UNIT_ID" val="_0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3.xml><?xml version="1.0" encoding="utf-8"?>
<p:tagLst xmlns:p="http://schemas.openxmlformats.org/presentationml/2006/main">
  <p:tag name="KSO_WM_UNIT_ID" val="_0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4.xml><?xml version="1.0" encoding="utf-8"?>
<p:tagLst xmlns:p="http://schemas.openxmlformats.org/presentationml/2006/main">
  <p:tag name="KSO_WM_TEMPLATE_SUBCATEGORY" val="29"/>
  <p:tag name="KSO_WM_TEMPLATE_COLOR_TYPE" val="0"/>
  <p:tag name="KSO_WM_TAG_VERSION" val="3.0"/>
  <p:tag name="KSO_WM_TEMPLATE_THUMBS_INDEX" val="1、14"/>
  <p:tag name="KSO_WM_BEAUTIFY_FLAG" val="#wm#"/>
  <p:tag name="KSO_WM_TEMPLATE_INDEX" val="20236801"/>
  <p:tag name="KSO_WM_TEMPLATE_CATEGORY" val="custom"/>
  <p:tag name="KSO_WM_TEMPLATE_MASTER_TYPE" val="0"/>
</p:tagLst>
</file>

<file path=ppt/tags/tag15.xml><?xml version="1.0" encoding="utf-8"?>
<p:tagLst xmlns:p="http://schemas.openxmlformats.org/presentationml/2006/main">
  <p:tag name="KSO_WM_SLIDE_TYPE" val="title"/>
  <p:tag name="KSO_WM_TEMPLATE_SUBCATEGORY" val="29"/>
  <p:tag name="KSO_WM_TEMPLATE_COLOR_TYPE" val="0"/>
  <p:tag name="KSO_WM_TAG_VERSION" val="3.0"/>
  <p:tag name="KSO_WM_SLIDE_SUBTYPE" val="pureTxt"/>
  <p:tag name="KSO_WM_SLIDE_ITEM_CNT" val="0"/>
  <p:tag name="KSO_WM_TEMPLATE_THUMBS_INDEX" val="1、14"/>
  <p:tag name="KSO_WM_BEAUTIFY_FLAG" val="#wm#"/>
  <p:tag name="KSO_WM_TEMPLATE_INDEX" val="20236801"/>
  <p:tag name="KSO_WM_TEMPLATE_CATEGORY" val="custom"/>
  <p:tag name="KSO_WM_SLIDE_INDEX" val="1"/>
  <p:tag name="KSO_WM_SLIDE_ID" val="custom20236801_1"/>
  <p:tag name="KSO_WM_TEMPLATE_MASTER_TYPE" val="0"/>
  <p:tag name="KSO_WM_SLIDE_LAYOUT" val="a_b_f"/>
  <p:tag name="KSO_WM_SLIDE_LAYOUT_CNT" val="1_1_4"/>
</p:tagLst>
</file>

<file path=ppt/tags/tag16.xml><?xml version="1.0" encoding="utf-8"?>
<p:tagLst xmlns:p="http://schemas.openxmlformats.org/presentationml/2006/main">
  <p:tag name="KSO_WM_DIAGRAM_VIRTUALLY_FRAME" val="{&quot;height&quot;:477.86393700787403,&quot;left&quot;:38.74968503937008,&quot;top&quot;:27.220393700787394,&quot;width&quot;:878.7059055118109}"/>
</p:tagLst>
</file>

<file path=ppt/tags/tag17.xml><?xml version="1.0" encoding="utf-8"?>
<p:tagLst xmlns:p="http://schemas.openxmlformats.org/presentationml/2006/main">
  <p:tag name="KSO_WM_DIAGRAM_VIRTUALLY_FRAME" val="{&quot;height&quot;:477.86393700787403,&quot;left&quot;:38.74968503937008,&quot;top&quot;:27.220393700787394,&quot;width&quot;:878.7059055118109}"/>
</p:tagLst>
</file>

<file path=ppt/tags/tag18.xml><?xml version="1.0" encoding="utf-8"?>
<p:tagLst xmlns:p="http://schemas.openxmlformats.org/presentationml/2006/main">
  <p:tag name="KSO_WM_DIAGRAM_VIRTUALLY_FRAME" val="{&quot;height&quot;:477.86393700787403,&quot;left&quot;:38.74968503937008,&quot;top&quot;:27.220393700787394,&quot;width&quot;:878.7059055118109}"/>
</p:tagLst>
</file>

<file path=ppt/tags/tag19.xml><?xml version="1.0" encoding="utf-8"?>
<p:tagLst xmlns:p="http://schemas.openxmlformats.org/presentationml/2006/main">
  <p:tag name="KSO_WM_DIAGRAM_VIRTUALLY_FRAME" val="{&quot;height&quot;:477.86393700787403,&quot;left&quot;:38.74968503937008,&quot;top&quot;:27.220393700787394,&quot;width&quot;:878.7059055118109}"/>
</p:tagLst>
</file>

<file path=ppt/tags/tag2.xml><?xml version="1.0" encoding="utf-8"?>
<p:tagLst xmlns:p="http://schemas.openxmlformats.org/presentationml/2006/main">
  <p:tag name="KSO_WM_UNIT_TYPE" val="i"/>
  <p:tag name="KSO_WM_UNIT_INDEX" val="1"/>
  <p:tag name="KSO_WM_BEAUTIFY_FLAG" val="#wm#"/>
  <p:tag name="KSO_WM_TAG_VERSION" val="3.0"/>
  <p:tag name="KSO_WM_UNIT_ID" val="_1*i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0.xml><?xml version="1.0" encoding="utf-8"?>
<p:tagLst xmlns:p="http://schemas.openxmlformats.org/presentationml/2006/main">
  <p:tag name="KSO_WM_DIAGRAM_VIRTUALLY_FRAME" val="{&quot;height&quot;:477.86393700787403,&quot;left&quot;:38.74968503937008,&quot;top&quot;:27.220393700787394,&quot;width&quot;:878.7059055118109}"/>
</p:tagLst>
</file>

<file path=ppt/tags/tag21.xml><?xml version="1.0" encoding="utf-8"?>
<p:tagLst xmlns:p="http://schemas.openxmlformats.org/presentationml/2006/main">
  <p:tag name="KSO_WM_DIAGRAM_VIRTUALLY_FRAME" val="{&quot;height&quot;:477.86393700787403,&quot;left&quot;:38.74968503937008,&quot;top&quot;:27.220393700787394,&quot;width&quot;:878.7059055118109}"/>
</p:tagLst>
</file>

<file path=ppt/tags/tag22.xml><?xml version="1.0" encoding="utf-8"?>
<p:tagLst xmlns:p="http://schemas.openxmlformats.org/presentationml/2006/main">
  <p:tag name="KSO_WM_DIAGRAM_VIRTUALLY_FRAME" val="{&quot;height&quot;:477.86393700787403,&quot;left&quot;:38.74968503937008,&quot;top&quot;:27.220393700787394,&quot;width&quot;:878.7059055118109}"/>
</p:tagLst>
</file>

<file path=ppt/tags/tag23.xml><?xml version="1.0" encoding="utf-8"?>
<p:tagLst xmlns:p="http://schemas.openxmlformats.org/presentationml/2006/main">
  <p:tag name="KSO_WM_DIAGRAM_VIRTUALLY_FRAME" val="{&quot;height&quot;:477.86393700787403,&quot;left&quot;:38.74968503937008,&quot;top&quot;:27.220393700787394,&quot;width&quot;:878.7059055118109}"/>
</p:tagLst>
</file>

<file path=ppt/tags/tag24.xml><?xml version="1.0" encoding="utf-8"?>
<p:tagLst xmlns:p="http://schemas.openxmlformats.org/presentationml/2006/main">
  <p:tag name="KSO_WM_DIAGRAM_VIRTUALLY_FRAME" val="{&quot;height&quot;:477.86393700787403,&quot;left&quot;:38.74968503937008,&quot;top&quot;:27.220393700787394,&quot;width&quot;:878.7059055118109}"/>
</p:tagLst>
</file>

<file path=ppt/tags/tag25.xml><?xml version="1.0" encoding="utf-8"?>
<p:tagLst xmlns:p="http://schemas.openxmlformats.org/presentationml/2006/main">
  <p:tag name="KSO_WM_DIAGRAM_VIRTUALLY_FRAME" val="{&quot;height&quot;:477.86393700787403,&quot;left&quot;:38.74968503937008,&quot;top&quot;:27.220393700787394,&quot;width&quot;:878.7059055118109}"/>
</p:tagLst>
</file>

<file path=ppt/tags/tag26.xml><?xml version="1.0" encoding="utf-8"?>
<p:tagLst xmlns:p="http://schemas.openxmlformats.org/presentationml/2006/main">
  <p:tag name="KSO_WM_DIAGRAM_VIRTUALLY_FRAME" val="{&quot;height&quot;:477.86393700787403,&quot;left&quot;:38.74968503937008,&quot;top&quot;:27.220393700787394,&quot;width&quot;:878.7059055118109}"/>
</p:tagLst>
</file>

<file path=ppt/tags/tag27.xml><?xml version="1.0" encoding="utf-8"?>
<p:tagLst xmlns:p="http://schemas.openxmlformats.org/presentationml/2006/main">
  <p:tag name="KSO_WM_DIAGRAM_VIRTUALLY_FRAME" val="{&quot;height&quot;:477.86393700787403,&quot;left&quot;:38.74968503937008,&quot;top&quot;:27.220393700787394,&quot;width&quot;:878.7059055118109}"/>
</p:tagLst>
</file>

<file path=ppt/tags/tag28.xml><?xml version="1.0" encoding="utf-8"?>
<p:tagLst xmlns:p="http://schemas.openxmlformats.org/presentationml/2006/main">
  <p:tag name="KSO_WM_DIAGRAM_VIRTUALLY_FRAME" val="{&quot;height&quot;:477.86393700787403,&quot;left&quot;:38.74968503937008,&quot;top&quot;:27.220393700787394,&quot;width&quot;:878.7059055118109}"/>
</p:tagLst>
</file>

<file path=ppt/tags/tag29.xml><?xml version="1.0" encoding="utf-8"?>
<p:tagLst xmlns:p="http://schemas.openxmlformats.org/presentationml/2006/main">
  <p:tag name="KSO_WM_DIAGRAM_VIRTUALLY_FRAME" val="{&quot;height&quot;:477.86393700787403,&quot;left&quot;:38.74968503937008,&quot;top&quot;:27.220393700787394,&quot;width&quot;:878.7059055118109}"/>
</p:tagLst>
</file>

<file path=ppt/tags/tag3.xml><?xml version="1.0" encoding="utf-8"?>
<p:tagLst xmlns:p="http://schemas.openxmlformats.org/presentationml/2006/main">
  <p:tag name="KSO_WM_UNIT_TYPE" val="i"/>
  <p:tag name="KSO_WM_UNIT_INDEX" val="2"/>
  <p:tag name="KSO_WM_BEAUTIFY_FLAG" val="#wm#"/>
  <p:tag name="KSO_WM_TAG_VERSION" val="3.0"/>
  <p:tag name="KSO_WM_UNIT_ID" val="_1*i*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0.xml><?xml version="1.0" encoding="utf-8"?>
<p:tagLst xmlns:p="http://schemas.openxmlformats.org/presentationml/2006/main">
  <p:tag name="KSO_WM_DIAGRAM_VIRTUALLY_FRAME" val="{&quot;height&quot;:477.86393700787403,&quot;left&quot;:38.74968503937008,&quot;top&quot;:27.220393700787394,&quot;width&quot;:878.7059055118109}"/>
</p:tagLst>
</file>

<file path=ppt/tags/tag31.xml><?xml version="1.0" encoding="utf-8"?>
<p:tagLst xmlns:p="http://schemas.openxmlformats.org/presentationml/2006/main">
  <p:tag name="KSO_WM_DIAGRAM_VIRTUALLY_FRAME" val="{&quot;height&quot;:477.86393700787403,&quot;left&quot;:38.74968503937008,&quot;top&quot;:27.220393700787394,&quot;width&quot;:878.7059055118109}"/>
</p:tagLst>
</file>

<file path=ppt/tags/tag32.xml><?xml version="1.0" encoding="utf-8"?>
<p:tagLst xmlns:p="http://schemas.openxmlformats.org/presentationml/2006/main">
  <p:tag name="KSO_WM_DIAGRAM_VIRTUALLY_FRAME" val="{&quot;height&quot;:477.86393700787403,&quot;left&quot;:38.74968503937008,&quot;top&quot;:27.220393700787394,&quot;width&quot;:878.7059055118109}"/>
</p:tagLst>
</file>

<file path=ppt/tags/tag33.xml><?xml version="1.0" encoding="utf-8"?>
<p:tagLst xmlns:p="http://schemas.openxmlformats.org/presentationml/2006/main">
  <p:tag name="KSO_WM_DIAGRAM_VIRTUALLY_FRAME" val="{&quot;height&quot;:477.86393700787403,&quot;left&quot;:38.74968503937008,&quot;top&quot;:27.220393700787394,&quot;width&quot;:878.7059055118109}"/>
</p:tagLst>
</file>

<file path=ppt/tags/tag34.xml><?xml version="1.0" encoding="utf-8"?>
<p:tagLst xmlns:p="http://schemas.openxmlformats.org/presentationml/2006/main">
  <p:tag name="KSO_WM_DIAGRAM_VIRTUALLY_FRAME" val="{&quot;height&quot;:477.86393700787403,&quot;left&quot;:38.74968503937008,&quot;top&quot;:27.220393700787394,&quot;width&quot;:878.7059055118109}"/>
</p:tagLst>
</file>

<file path=ppt/tags/tag35.xml><?xml version="1.0" encoding="utf-8"?>
<p:tagLst xmlns:p="http://schemas.openxmlformats.org/presentationml/2006/main">
  <p:tag name="KSO_WM_DIAGRAM_VIRTUALLY_FRAME" val="{&quot;height&quot;:477.86393700787403,&quot;left&quot;:38.74968503937008,&quot;top&quot;:27.220393700787394,&quot;width&quot;:878.7059055118109}"/>
</p:tagLst>
</file>

<file path=ppt/tags/tag36.xml><?xml version="1.0" encoding="utf-8"?>
<p:tagLst xmlns:p="http://schemas.openxmlformats.org/presentationml/2006/main">
  <p:tag name="KSO_WM_DIAGRAM_VIRTUALLY_FRAME" val="{&quot;height&quot;:477.86393700787403,&quot;left&quot;:38.74968503937008,&quot;top&quot;:27.220393700787394,&quot;width&quot;:878.7059055118109}"/>
</p:tagLst>
</file>

<file path=ppt/tags/tag37.xml><?xml version="1.0" encoding="utf-8"?>
<p:tagLst xmlns:p="http://schemas.openxmlformats.org/presentationml/2006/main">
  <p:tag name="TABLE_ENDDRAG_ORIGIN_RECT" val="806*397"/>
  <p:tag name="TABLE_ENDDRAG_RECT" val="75*124*806*397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diagram20234888_2*l_h_i*1_2_1"/>
  <p:tag name="KSO_WM_TEMPLATE_CATEGORY" val="diagram"/>
  <p:tag name="KSO_WM_TEMPLATE_INDEX" val="20234888"/>
  <p:tag name="KSO_WM_UNIT_LAYERLEVEL" val="1_1_1"/>
  <p:tag name="KSO_WM_TAG_VERSION" val="3.0"/>
  <p:tag name="KSO_WM_BEAUTIFY_FLAG" val="#wm#"/>
  <p:tag name="KSO_WM_UNIT_TYPE" val="l_h_i"/>
  <p:tag name="KSO_WM_UNIT_INDEX" val="1_2_1"/>
  <p:tag name="KSO_WM_DIAGRAM_VERSION" val="3"/>
  <p:tag name="KSO_WM_DIAGRAM_COLOR_TRICK" val="1"/>
  <p:tag name="KSO_WM_DIAGRAM_COLOR_TEXT_CAN_REMOVE" val="n"/>
  <p:tag name="KSO_WM_UNIT_LINE_FORE_SCHEMECOLOR_INDEX" val="5"/>
  <p:tag name="KSO_WM_DIAGRAM_MAX_ITEMCNT" val="3"/>
  <p:tag name="KSO_WM_DIAGRAM_MIN_ITEMCNT" val="2"/>
  <p:tag name="KSO_WM_DIAGRAM_VIRTUALLY_FRAME" val="{&quot;height&quot;:470.35,&quot;left&quot;:49.2,&quot;top&quot;:69.65,&quot;width&quot;:861.9121259842519}"/>
  <p:tag name="KSO_WM_DIAGRAM_COLOR_MATCH_VALUE" val="{&quot;shape&quot;:{&quot;fill&quot;:{&quot;type&quot;:0},&quot;glow&quot;:{&quot;colorType&quot;:0},&quot;line&quot;:{&quot;solidLine&quot;:{&quot;brightness&quot;:0,&quot;colorType&quot;:1,&quot;foreColorIndex&quot;:5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LINE_FORE_SCHEMECOLOR_INDEX_BRIGHTNESS" val="0"/>
  <p:tag name="KSO_WM_UNIT_LINE_FILL_TYPE" val="2"/>
  <p:tag name="KSO_WM_UNIT_TEXT_FILL_FORE_SCHEMECOLOR_INDEX_BRIGHTNESS" val="0"/>
  <p:tag name="KSO_WM_UNIT_TEXT_FILL_FORE_SCHEMECOLOR_INDEX" val="13"/>
  <p:tag name="KSO_WM_UNIT_TEXT_FILL_TYPE" val="1"/>
  <p:tag name="KSO_WM_UNIT_USESOURCEFORMAT_APPLY" val="1"/>
</p:tagLst>
</file>

<file path=ppt/tags/tag39.xml><?xml version="1.0" encoding="utf-8"?>
<p:tagLst xmlns:p="http://schemas.openxmlformats.org/presentationml/2006/main">
  <p:tag name="KSO_WM_UNIT_SUBTYPE" val="a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2_1"/>
  <p:tag name="KSO_WM_UNIT_ID" val="diagram20234888_2*l_h_f*1_2_1"/>
  <p:tag name="KSO_WM_TEMPLATE_CATEGORY" val="diagram"/>
  <p:tag name="KSO_WM_TEMPLATE_INDEX" val="20234888"/>
  <p:tag name="KSO_WM_UNIT_LAYERLEVEL" val="1_1_1"/>
  <p:tag name="KSO_WM_TAG_VERSION" val="3.0"/>
  <p:tag name="KSO_WM_UNIT_VALUE" val="54"/>
  <p:tag name="KSO_WM_DIAGRAM_MAX_ITEMCNT" val="3"/>
  <p:tag name="KSO_WM_DIAGRAM_MIN_ITEMCNT" val="2"/>
  <p:tag name="KSO_WM_DIAGRAM_VIRTUALLY_FRAME" val="{&quot;height&quot;:470.35,&quot;left&quot;:49.2,&quot;top&quot;:69.65,&quot;width&quot;:861.9121259842519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DIAGRAM_VERSION" val="3"/>
  <p:tag name="KSO_WM_DIAGRAM_COLOR_TRICK" val="1"/>
  <p:tag name="KSO_WM_DIAGRAM_COLOR_TEXT_CAN_REMOVE" val="n"/>
  <p:tag name="KSO_WM_UNIT_TEXT_FILL_FORE_SCHEMECOLOR_INDEX" val="1"/>
  <p:tag name="KSO_WM_UNIT_TEXT_FILL_TYPE" val="1"/>
  <p:tag name="KSO_WM_UNIT_USESOURCEFORMAT_APPLY" val="1"/>
  <p:tag name="KSO_WM_UNIT_PRESET_TEXT" val="单击添加内容，简明扼要地阐述。根据需要增减文字，以便观者准确理解思想。"/>
</p:tagLst>
</file>

<file path=ppt/tags/tag4.xml><?xml version="1.0" encoding="utf-8"?>
<p:tagLst xmlns:p="http://schemas.openxmlformats.org/presentationml/2006/main">
  <p:tag name="KSO_WM_UNIT_TYPE" val="i"/>
  <p:tag name="KSO_WM_UNIT_INDEX" val="1"/>
  <p:tag name="KSO_WM_BEAUTIFY_FLAG" val="#wm#"/>
  <p:tag name="KSO_WM_TAG_VERSION" val="3.0"/>
  <p:tag name="KSO_WM_UNIT_ID" val="_0*i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0.xml><?xml version="1.0" encoding="utf-8"?>
<p:tagLst xmlns:p="http://schemas.openxmlformats.org/presentationml/2006/main">
  <p:tag name="KSO_WM_DIAGRAM_VIRTUALLY_FRAME" val="{&quot;height&quot;:470.35,&quot;left&quot;:49.2,&quot;top&quot;:69.65,&quot;width&quot;:861.9121259842519}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diagram20234888_2*l_h_i*1_1_1"/>
  <p:tag name="KSO_WM_TEMPLATE_CATEGORY" val="diagram"/>
  <p:tag name="KSO_WM_TEMPLATE_INDEX" val="20234888"/>
  <p:tag name="KSO_WM_UNIT_LAYERLEVEL" val="1_1_1"/>
  <p:tag name="KSO_WM_TAG_VERSION" val="3.0"/>
  <p:tag name="KSO_WM_BEAUTIFY_FLAG" val="#wm#"/>
  <p:tag name="KSO_WM_UNIT_TYPE" val="l_h_i"/>
  <p:tag name="KSO_WM_UNIT_INDEX" val="1_1_1"/>
  <p:tag name="KSO_WM_DIAGRAM_VERSION" val="3"/>
  <p:tag name="KSO_WM_DIAGRAM_COLOR_TRICK" val="1"/>
  <p:tag name="KSO_WM_DIAGRAM_COLOR_TEXT_CAN_REMOVE" val="n"/>
  <p:tag name="KSO_WM_UNIT_LINE_FORE_SCHEMECOLOR_INDEX" val="5"/>
  <p:tag name="KSO_WM_DIAGRAM_MAX_ITEMCNT" val="3"/>
  <p:tag name="KSO_WM_DIAGRAM_MIN_ITEMCNT" val="2"/>
  <p:tag name="KSO_WM_DIAGRAM_VIRTUALLY_FRAME" val="{&quot;height&quot;:470.35,&quot;left&quot;:49.2,&quot;top&quot;:69.65,&quot;width&quot;:861.9121259842519}"/>
  <p:tag name="KSO_WM_DIAGRAM_COLOR_MATCH_VALUE" val="{&quot;shape&quot;:{&quot;fill&quot;:{&quot;type&quot;:0},&quot;glow&quot;:{&quot;colorType&quot;:0},&quot;line&quot;:{&quot;solidLine&quot;:{&quot;brightness&quot;:0,&quot;colorType&quot;:1,&quot;foreColorIndex&quot;:5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LINE_FORE_SCHEMECOLOR_INDEX_BRIGHTNESS" val="0"/>
  <p:tag name="KSO_WM_UNIT_LINE_FILL_TYPE" val="2"/>
  <p:tag name="KSO_WM_UNIT_TEXT_FILL_FORE_SCHEMECOLOR_INDEX_BRIGHTNESS" val="0"/>
  <p:tag name="KSO_WM_UNIT_TEXT_FILL_FORE_SCHEMECOLOR_INDEX" val="13"/>
  <p:tag name="KSO_WM_UNIT_TEXT_FILL_TYPE" val="1"/>
  <p:tag name="KSO_WM_UNIT_USESOURCEFORMAT_APPLY" val="1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diagram20234888_2*l_h_i*1_1_2"/>
  <p:tag name="KSO_WM_TEMPLATE_CATEGORY" val="diagram"/>
  <p:tag name="KSO_WM_TEMPLATE_INDEX" val="20234888"/>
  <p:tag name="KSO_WM_UNIT_LAYERLEVEL" val="1_1_1"/>
  <p:tag name="KSO_WM_TAG_VERSION" val="3.0"/>
  <p:tag name="KSO_WM_BEAUTIFY_FLAG" val="#wm#"/>
  <p:tag name="KSO_WM_UNIT_TYPE" val="l_h_i"/>
  <p:tag name="KSO_WM_UNIT_INDEX" val="1_1_2"/>
  <p:tag name="KSO_WM_DIAGRAM_VERSION" val="3"/>
  <p:tag name="KSO_WM_DIAGRAM_COLOR_TRICK" val="1"/>
  <p:tag name="KSO_WM_DIAGRAM_COLOR_TEXT_CAN_REMOVE" val="n"/>
  <p:tag name="KSO_WM_UNIT_LINE_FORE_SCHEMECOLOR_INDEX" val="5"/>
  <p:tag name="KSO_WM_DIAGRAM_MAX_ITEMCNT" val="3"/>
  <p:tag name="KSO_WM_DIAGRAM_MIN_ITEMCNT" val="2"/>
  <p:tag name="KSO_WM_DIAGRAM_VIRTUALLY_FRAME" val="{&quot;height&quot;:470.35,&quot;left&quot;:49.2,&quot;top&quot;:69.65,&quot;width&quot;:861.9121259842519}"/>
  <p:tag name="KSO_WM_DIAGRAM_COLOR_MATCH_VALUE" val="{&quot;shape&quot;:{&quot;fill&quot;:{&quot;type&quot;:0},&quot;glow&quot;:{&quot;colorType&quot;:0},&quot;line&quot;:{&quot;solidLine&quot;:{&quot;brightness&quot;:0,&quot;colorType&quot;:1,&quot;foreColorIndex&quot;:5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UNIT_LINE_FORE_SCHEMECOLOR_INDEX_BRIGHTNESS" val="0"/>
  <p:tag name="KSO_WM_UNIT_LINE_FILL_TYPE" val="2"/>
  <p:tag name="KSO_WM_UNIT_USESOURCEFORMAT_APPLY" val="1"/>
</p:tagLst>
</file>

<file path=ppt/tags/tag43.xml><?xml version="1.0" encoding="utf-8"?>
<p:tagLst xmlns:p="http://schemas.openxmlformats.org/presentationml/2006/main">
  <p:tag name="KSO_WM_UNIT_SUBTYPE" val="a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1_1"/>
  <p:tag name="KSO_WM_UNIT_ID" val="diagram20234888_2*l_h_f*1_1_1"/>
  <p:tag name="KSO_WM_TEMPLATE_CATEGORY" val="diagram"/>
  <p:tag name="KSO_WM_TEMPLATE_INDEX" val="20234888"/>
  <p:tag name="KSO_WM_UNIT_LAYERLEVEL" val="1_1_1"/>
  <p:tag name="KSO_WM_TAG_VERSION" val="3.0"/>
  <p:tag name="KSO_WM_UNIT_VALUE" val="54"/>
  <p:tag name="KSO_WM_DIAGRAM_MAX_ITEMCNT" val="3"/>
  <p:tag name="KSO_WM_DIAGRAM_MIN_ITEMCNT" val="2"/>
  <p:tag name="KSO_WM_DIAGRAM_VIRTUALLY_FRAME" val="{&quot;height&quot;:470.35,&quot;left&quot;:49.2,&quot;top&quot;:69.65,&quot;width&quot;:861.9121259842519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DIAGRAM_VERSION" val="3"/>
  <p:tag name="KSO_WM_DIAGRAM_COLOR_TRICK" val="1"/>
  <p:tag name="KSO_WM_DIAGRAM_COLOR_TEXT_CAN_REMOVE" val="n"/>
  <p:tag name="KSO_WM_UNIT_TEXT_FILL_FORE_SCHEMECOLOR_INDEX" val="1"/>
  <p:tag name="KSO_WM_UNIT_TEXT_FILL_TYPE" val="1"/>
  <p:tag name="KSO_WM_UNIT_USESOURCEFORMAT_APPLY" val="1"/>
  <p:tag name="KSO_WM_UNIT_PRESET_TEXT" val="单击添加内容，简明扼要地阐述。根据需要增减文字，以便观者准确理解思想。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i"/>
  <p:tag name="KSO_WM_UNIT_INDEX" val="1"/>
  <p:tag name="KSO_WM_UNIT_ID" val="custom20234890_1*i*1"/>
  <p:tag name="KSO_WM_TEMPLATE_CATEGORY" val="custom"/>
  <p:tag name="KSO_WM_TEMPLATE_INDEX" val="20234890"/>
  <p:tag name="KSO_WM_UNIT_LAYERLEVEL" val="1"/>
  <p:tag name="KSO_WM_TAG_VERSION" val="3.0"/>
  <p:tag name="KSO_WM_BEAUTIFY_FLAG" val="#wm#"/>
</p:tagLst>
</file>

<file path=ppt/tags/tag45.xml><?xml version="1.0" encoding="utf-8"?>
<p:tagLst xmlns:p="http://schemas.openxmlformats.org/presentationml/2006/main">
  <p:tag name="KSO_WM_SLIDE_ID" val="custom20234890_1"/>
  <p:tag name="KSO_WM_TEMPLATE_SUBCATEGORY" val="0"/>
  <p:tag name="KSO_WM_TEMPLATE_MASTER_TYPE" val="0"/>
  <p:tag name="KSO_WM_TEMPLATE_COLOR_TYPE" val="0"/>
  <p:tag name="KSO_WM_SLIDE_ITEM_CNT" val="3"/>
  <p:tag name="KSO_WM_SLIDE_INDEX" val="1"/>
  <p:tag name="KSO_WM_TAG_VERSION" val="3.0"/>
  <p:tag name="KSO_WM_BEAUTIFY_FLAG" val="#wm#"/>
  <p:tag name="KSO_WM_TEMPLATE_CATEGORY" val="custom"/>
  <p:tag name="KSO_WM_TEMPLATE_INDEX" val="20234890"/>
  <p:tag name="KSO_WM_SLIDE_TYPE" val="text"/>
  <p:tag name="KSO_WM_SLIDE_SUBTYPE" val="picTxt"/>
  <p:tag name="KSO_WM_SLIDE_SIZE" val="422.602*395.15"/>
  <p:tag name="KSO_WM_SLIDE_POSITION" val="452.524*69.65"/>
  <p:tag name="KSO_WM_SLIDE_LAYOUT" val="a_f_l"/>
  <p:tag name="KSO_WM_SLIDE_LAYOUT_CNT" val="1_2_1"/>
  <p:tag name="KSO_WM_SPECIAL_SOURCE" val="bdnull"/>
  <p:tag name="KSO_WM_DIAGRAM_GROUP_CODE" val="l1-1"/>
  <p:tag name="KSO_WM_SLIDE_DIAGTYPE" val="l"/>
</p:tagLst>
</file>

<file path=ppt/tags/tag46.xml><?xml version="1.0" encoding="utf-8"?>
<p:tagLst xmlns:p="http://schemas.openxmlformats.org/presentationml/2006/main">
  <p:tag name="KSO_WM_DIAGRAM_VIRTUALLY_FRAME" val="{&quot;height&quot;:308.65440785247426,&quot;left&quot;:64.208031496063,&quot;top&quot;:159.95385826771653,&quot;width&quot;:645.1502362204722}"/>
</p:tagLst>
</file>

<file path=ppt/tags/tag47.xml><?xml version="1.0" encoding="utf-8"?>
<p:tagLst xmlns:p="http://schemas.openxmlformats.org/presentationml/2006/main">
  <p:tag name="TABLE_ENDDRAG_ORIGIN_RECT" val="834*256"/>
  <p:tag name="TABLE_ENDDRAG_RECT" val="64*119*834*256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f"/>
  <p:tag name="KSO_WM_UNIT_INDEX" val="1"/>
  <p:tag name="KSO_WM_UNIT_ID" val="custom20234890_1*f*1"/>
  <p:tag name="KSO_WM_TEMPLATE_CATEGORY" val="custom"/>
  <p:tag name="KSO_WM_TEMPLATE_INDEX" val="20234890"/>
  <p:tag name="KSO_WM_UNIT_LAYERLEVEL" val="1"/>
  <p:tag name="KSO_WM_TAG_VERSION" val="3.0"/>
  <p:tag name="KSO_WM_BEAUTIFY_FLAG" val="#wm#"/>
  <p:tag name="KSO_WM_UNIT_SUBTYPE" val="a"/>
  <p:tag name="KSO_WM_UNIT_NOCLEAR" val="0"/>
  <p:tag name="KSO_WM_UNIT_PRESET_TEXT" val="单击添加文本具体内容，简明扼要地阐述您的观点。根据需要可酌情增减文字，以便观者准确地理解您传达的思想。单击此处添加文本具体内容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i"/>
  <p:tag name="KSO_WM_UNIT_INDEX" val="1"/>
  <p:tag name="KSO_WM_UNIT_ID" val="custom20234890_1*i*1"/>
  <p:tag name="KSO_WM_TEMPLATE_CATEGORY" val="custom"/>
  <p:tag name="KSO_WM_TEMPLATE_INDEX" val="20234890"/>
  <p:tag name="KSO_WM_UNIT_LAYERLEVEL" val="1"/>
  <p:tag name="KSO_WM_TAG_VERSION" val="3.0"/>
  <p:tag name="KSO_WM_BEAUTIFY_FLAG" val="#wm#"/>
</p:tagLst>
</file>

<file path=ppt/tags/tag5.xml><?xml version="1.0" encoding="utf-8"?>
<p:tagLst xmlns:p="http://schemas.openxmlformats.org/presentationml/2006/main">
  <p:tag name="KSO_WM_UNIT_TYPE" val="i"/>
  <p:tag name="KSO_WM_UNIT_INDEX" val="2"/>
  <p:tag name="KSO_WM_BEAUTIFY_FLAG" val="#wm#"/>
  <p:tag name="KSO_WM_TAG_VERSION" val="3.0"/>
  <p:tag name="KSO_WM_UNIT_ID" val="_0*i*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diagram20234888_2*l_h_i*1_2_1"/>
  <p:tag name="KSO_WM_TEMPLATE_CATEGORY" val="diagram"/>
  <p:tag name="KSO_WM_TEMPLATE_INDEX" val="20234888"/>
  <p:tag name="KSO_WM_UNIT_LAYERLEVEL" val="1_1_1"/>
  <p:tag name="KSO_WM_TAG_VERSION" val="3.0"/>
  <p:tag name="KSO_WM_UNIT_TYPE" val="l_h_i"/>
  <p:tag name="KSO_WM_UNIT_INDEX" val="1_2_1"/>
  <p:tag name="KSO_WM_DIAGRAM_VERSION" val="3"/>
  <p:tag name="KSO_WM_DIAGRAM_COLOR_TRICK" val="1"/>
  <p:tag name="KSO_WM_DIAGRAM_COLOR_TEXT_CAN_REMOVE" val="n"/>
  <p:tag name="KSO_WM_UNIT_LINE_FORE_SCHEMECOLOR_INDEX" val="5"/>
  <p:tag name="KSO_WM_DIAGRAM_MAX_ITEMCNT" val="3"/>
  <p:tag name="KSO_WM_DIAGRAM_MIN_ITEMCNT" val="2"/>
  <p:tag name="KSO_WM_DIAGRAM_VIRTUALLY_FRAME" val="{&quot;height&quot;:435.65,&quot;left&quot;:448,&quot;top&quot;:69.65,&quot;width&quot;:457.3000787401576}"/>
  <p:tag name="KSO_WM_DIAGRAM_COLOR_MATCH_VALUE" val="{&quot;shape&quot;:{&quot;fill&quot;:{&quot;type&quot;:0},&quot;glow&quot;:{&quot;colorType&quot;:0},&quot;line&quot;:{&quot;solidLine&quot;:{&quot;brightness&quot;:0,&quot;colorType&quot;:1,&quot;foreColorIndex&quot;:5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LINE_FORE_SCHEMECOLOR_INDEX_BRIGHTNESS" val="0"/>
  <p:tag name="KSO_WM_UNIT_LINE_FILL_TYPE" val="2"/>
  <p:tag name="KSO_WM_UNIT_TEXT_FILL_FORE_SCHEMECOLOR_INDEX_BRIGHTNESS" val="0"/>
  <p:tag name="KSO_WM_UNIT_TEXT_FILL_FORE_SCHEMECOLOR_INDEX" val="13"/>
  <p:tag name="KSO_WM_UNIT_TEXT_FILL_TYPE" val="1"/>
  <p:tag name="KSO_WM_UNIT_USESOURCEFORMAT_APPLY" val="1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i"/>
  <p:tag name="KSO_WM_UNIT_INDEX" val="1"/>
  <p:tag name="KSO_WM_UNIT_ID" val="custom20234890_1*i*1"/>
  <p:tag name="KSO_WM_TEMPLATE_CATEGORY" val="custom"/>
  <p:tag name="KSO_WM_TEMPLATE_INDEX" val="20234890"/>
  <p:tag name="KSO_WM_UNIT_LAYERLEVEL" val="1"/>
  <p:tag name="KSO_WM_TAG_VERSION" val="3.0"/>
  <p:tag name="KSO_WM_BEAUTIFY_FLAG" val="#wm#"/>
</p:tagLst>
</file>

<file path=ppt/tags/tag52.xml><?xml version="1.0" encoding="utf-8"?>
<p:tagLst xmlns:p="http://schemas.openxmlformats.org/presentationml/2006/main">
  <p:tag name="KSO_WM_SLIDE_ID" val="custom20234890_1"/>
  <p:tag name="KSO_WM_TEMPLATE_SUBCATEGORY" val="0"/>
  <p:tag name="KSO_WM_TEMPLATE_MASTER_TYPE" val="0"/>
  <p:tag name="KSO_WM_TEMPLATE_COLOR_TYPE" val="0"/>
  <p:tag name="KSO_WM_SLIDE_ITEM_CNT" val="3"/>
  <p:tag name="KSO_WM_SLIDE_INDEX" val="1"/>
  <p:tag name="KSO_WM_TAG_VERSION" val="3.0"/>
  <p:tag name="KSO_WM_BEAUTIFY_FLAG" val="#wm#"/>
  <p:tag name="KSO_WM_TEMPLATE_CATEGORY" val="custom"/>
  <p:tag name="KSO_WM_TEMPLATE_INDEX" val="20234890"/>
  <p:tag name="KSO_WM_SLIDE_TYPE" val="text"/>
  <p:tag name="KSO_WM_SLIDE_SUBTYPE" val="picTxt"/>
  <p:tag name="KSO_WM_SLIDE_SIZE" val="422.602*395.15"/>
  <p:tag name="KSO_WM_SLIDE_POSITION" val="452.524*69.65"/>
  <p:tag name="KSO_WM_SLIDE_LAYOUT" val="a_f_l"/>
  <p:tag name="KSO_WM_SLIDE_LAYOUT_CNT" val="1_2_1"/>
  <p:tag name="KSO_WM_SPECIAL_SOURCE" val="bdnull"/>
  <p:tag name="KSO_WM_DIAGRAM_GROUP_CODE" val="l1-1"/>
  <p:tag name="KSO_WM_SLIDE_DIAGTYPE" val="l"/>
</p:tagLst>
</file>

<file path=ppt/tags/tag53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n1-1"/>
  <p:tag name="KSO_WM_UNIT_TYPE" val="n_h_h_a"/>
  <p:tag name="KSO_WM_UNIT_INDEX" val="1_2_1_1"/>
  <p:tag name="KSO_WM_UNIT_ID" val="diagram20231451_1*n_h_h_a*1_2_1_1"/>
  <p:tag name="KSO_WM_TEMPLATE_CATEGORY" val="diagram"/>
  <p:tag name="KSO_WM_TEMPLATE_INDEX" val="20231451"/>
  <p:tag name="KSO_WM_UNIT_LAYERLEVEL" val="1_1_1_1"/>
  <p:tag name="KSO_WM_TAG_VERSION" val="3.0"/>
  <p:tag name="KSO_WM_BEAUTIFY_FLAG" val="#wm#"/>
  <p:tag name="KSO_WM_DIAGRAM_VERSION" val="3"/>
  <p:tag name="KSO_WM_DIAGRAM_COLOR_TRICK" val="1"/>
  <p:tag name="KSO_WM_DIAGRAM_COLOR_TEXT_CAN_REMOVE" val="n"/>
  <p:tag name="KSO_WM_UNIT_PRESET_TEXT" val="单击此处添加正文"/>
  <p:tag name="KSO_WM_UNIT_TEXT_FILL_FORE_SCHEMECOLOR_INDEX" val="1"/>
  <p:tag name="KSO_WM_UNIT_TEXT_FILL_TYPE" val="1"/>
  <p:tag name="KSO_WM_UNIT_TEXT_TYPE" val="1"/>
  <p:tag name="KSO_WM_DIAGRAM_MAX_ITEMCNT" val="4"/>
  <p:tag name="KSO_WM_DIAGRAM_MIN_ITEMCNT" val="2"/>
  <p:tag name="KSO_WM_DIAGRAM_VIRTUALLY_FRAME" val="{&quot;height&quot;:423.15,&quot;left&quot;:32.7,&quot;top&quot;:72.25,&quot;width&quot;:986.1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</p:tagLst>
</file>

<file path=ppt/tags/tag54.xml><?xml version="1.0" encoding="utf-8"?>
<p:tagLst xmlns:p="http://schemas.openxmlformats.org/presentationml/2006/main">
  <p:tag name="KSO_WM_UNIT_SUBTYPE" val="a"/>
  <p:tag name="KSO_WM_UNIT_TEXT_LAYER_COUNT" val="1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n1-1"/>
  <p:tag name="KSO_WM_UNIT_TYPE" val="n_h_h_f"/>
  <p:tag name="KSO_WM_UNIT_INDEX" val="1_2_1_1"/>
  <p:tag name="KSO_WM_UNIT_ID" val="diagram20231451_1*n_h_h_f*1_2_1_1"/>
  <p:tag name="KSO_WM_TEMPLATE_CATEGORY" val="diagram"/>
  <p:tag name="KSO_WM_TEMPLATE_INDEX" val="20231451"/>
  <p:tag name="KSO_WM_UNIT_LAYERLEVEL" val="1_1_1_1"/>
  <p:tag name="KSO_WM_TAG_VERSION" val="3.0"/>
  <p:tag name="KSO_WM_BEAUTIFY_FLAG" val="#wm#"/>
  <p:tag name="KSO_WM_DIAGRAM_VERSION" val="3"/>
  <p:tag name="KSO_WM_DIAGRAM_COLOR_TRICK" val="1"/>
  <p:tag name="KSO_WM_DIAGRAM_COLOR_TEXT_CAN_REMOVE" val="n"/>
  <p:tag name="KSO_WM_UNIT_PRESET_TEXT" val="单击添加正文，文字是您思想的提炼，为了最终演示发布的良好效果，请言简的阐述观点。根据需要可酌情增减文字，以便观者可以准确理解您所传达的信息。单击此处输入正文，文字是您思想的提炼，为了最终演示发布的良好效果，请尽量言简意赅的阐述观点，根据需要可酌情增减文字。"/>
  <p:tag name="KSO_WM_UNIT_TEXT_FILL_FORE_SCHEMECOLOR_INDEX" val="1"/>
  <p:tag name="KSO_WM_UNIT_TEXT_FILL_TYPE" val="1"/>
  <p:tag name="KSO_WM_UNIT_TEXT_TYPE" val="1"/>
  <p:tag name="KSO_WM_DIAGRAM_MAX_ITEMCNT" val="4"/>
  <p:tag name="KSO_WM_DIAGRAM_MIN_ITEMCNT" val="2"/>
  <p:tag name="KSO_WM_DIAGRAM_VIRTUALLY_FRAME" val="{&quot;height&quot;:423.15,&quot;left&quot;:32.7,&quot;top&quot;:72.25,&quot;width&quot;:986.1}"/>
  <p:tag name="KSO_WM_DIAGRAM_COLOR_MATCH_VALUE" val="{&quot;shape&quot;:{&quot;fill&quot;:{&quot;type&quot;:0},&quot;glow&quot;:{&quot;colorType&quot;:0},&quot;line&quot;:{&quot;gradient&quot;:[{&quot;brightness&quot;:0,&quot;colorType&quot;:1,&quot;foreColorIndex&quot;:5,&quot;pos&quot;:0,&quot;transparency&quot;:0.25},{&quot;brightness&quot;:0,&quot;colorType&quot;:1,&quot;foreColorIndex&quot;:5,&quot;pos&quot;:1,&quot;transparency&quot;:0.8399999737739563}],&quot;type&quot;:2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</p:tagLst>
</file>

<file path=ppt/tags/tag55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n1-1"/>
  <p:tag name="KSO_WM_UNIT_TYPE" val="n_h_h_a"/>
  <p:tag name="KSO_WM_UNIT_INDEX" val="1_2_2_1"/>
  <p:tag name="KSO_WM_UNIT_ID" val="diagram20231451_1*n_h_h_a*1_2_2_1"/>
  <p:tag name="KSO_WM_TEMPLATE_CATEGORY" val="diagram"/>
  <p:tag name="KSO_WM_TEMPLATE_INDEX" val="20231451"/>
  <p:tag name="KSO_WM_UNIT_LAYERLEVEL" val="1_1_1_1"/>
  <p:tag name="KSO_WM_TAG_VERSION" val="3.0"/>
  <p:tag name="KSO_WM_BEAUTIFY_FLAG" val="#wm#"/>
  <p:tag name="KSO_WM_DIAGRAM_VERSION" val="3"/>
  <p:tag name="KSO_WM_DIAGRAM_COLOR_TRICK" val="1"/>
  <p:tag name="KSO_WM_DIAGRAM_COLOR_TEXT_CAN_REMOVE" val="n"/>
  <p:tag name="KSO_WM_UNIT_PRESET_TEXT" val="单击此处添加正文"/>
  <p:tag name="KSO_WM_UNIT_TEXT_FILL_FORE_SCHEMECOLOR_INDEX" val="1"/>
  <p:tag name="KSO_WM_UNIT_TEXT_FILL_TYPE" val="1"/>
  <p:tag name="KSO_WM_UNIT_TEXT_TYPE" val="1"/>
  <p:tag name="KSO_WM_DIAGRAM_MAX_ITEMCNT" val="4"/>
  <p:tag name="KSO_WM_DIAGRAM_MIN_ITEMCNT" val="2"/>
  <p:tag name="KSO_WM_DIAGRAM_VIRTUALLY_FRAME" val="{&quot;height&quot;:423.15,&quot;left&quot;:32.7,&quot;top&quot;:72.25,&quot;width&quot;:986.1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</p:tagLst>
</file>

<file path=ppt/tags/tag56.xml><?xml version="1.0" encoding="utf-8"?>
<p:tagLst xmlns:p="http://schemas.openxmlformats.org/presentationml/2006/main">
  <p:tag name="KSO_WM_UNIT_SUBTYPE" val="a"/>
  <p:tag name="KSO_WM_UNIT_TEXT_LAYER_COUNT" val="1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n1-1"/>
  <p:tag name="KSO_WM_UNIT_TYPE" val="n_h_h_f"/>
  <p:tag name="KSO_WM_UNIT_INDEX" val="1_2_2_1"/>
  <p:tag name="KSO_WM_UNIT_ID" val="diagram20231451_1*n_h_h_f*1_2_2_1"/>
  <p:tag name="KSO_WM_TEMPLATE_CATEGORY" val="diagram"/>
  <p:tag name="KSO_WM_TEMPLATE_INDEX" val="20231451"/>
  <p:tag name="KSO_WM_UNIT_LAYERLEVEL" val="1_1_1_1"/>
  <p:tag name="KSO_WM_TAG_VERSION" val="3.0"/>
  <p:tag name="KSO_WM_BEAUTIFY_FLAG" val="#wm#"/>
  <p:tag name="KSO_WM_DIAGRAM_VERSION" val="3"/>
  <p:tag name="KSO_WM_DIAGRAM_COLOR_TRICK" val="1"/>
  <p:tag name="KSO_WM_DIAGRAM_COLOR_TEXT_CAN_REMOVE" val="n"/>
  <p:tag name="KSO_WM_UNIT_PRESET_TEXT" val="单击添加正文，文字是您思想的提炼，为了最终演示发布的良好效果，请言简意赅的阐述观点。根据需要可酌情增减文字，以便观者可以准确理解您所传达的信息。单击此处输入正文，文字是您思想的提炼，为了最终演示发布的良好效果，请尽量言简意赅的阐述观点。"/>
  <p:tag name="KSO_WM_UNIT_TEXT_FILL_FORE_SCHEMECOLOR_INDEX" val="1"/>
  <p:tag name="KSO_WM_UNIT_TEXT_FILL_TYPE" val="1"/>
  <p:tag name="KSO_WM_UNIT_TEXT_TYPE" val="1"/>
  <p:tag name="KSO_WM_DIAGRAM_MAX_ITEMCNT" val="4"/>
  <p:tag name="KSO_WM_DIAGRAM_MIN_ITEMCNT" val="2"/>
  <p:tag name="KSO_WM_DIAGRAM_VIRTUALLY_FRAME" val="{&quot;height&quot;:423.15,&quot;left&quot;:32.7,&quot;top&quot;:72.25,&quot;width&quot;:986.1}"/>
  <p:tag name="KSO_WM_DIAGRAM_COLOR_MATCH_VALUE" val="{&quot;shape&quot;:{&quot;fill&quot;:{&quot;type&quot;:0},&quot;glow&quot;:{&quot;colorType&quot;:0},&quot;line&quot;:{&quot;gradient&quot;:[{&quot;brightness&quot;:0,&quot;colorType&quot;:1,&quot;foreColorIndex&quot;:5,&quot;pos&quot;:0,&quot;transparency&quot;:0.25},{&quot;brightness&quot;:0,&quot;colorType&quot;:1,&quot;foreColorIndex&quot;:5,&quot;pos&quot;:1,&quot;transparency&quot;:0.8399999737739563}],&quot;type&quot;:2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</p:tagLst>
</file>

<file path=ppt/tags/tag57.xml><?xml version="1.0" encoding="utf-8"?>
<p:tagLst xmlns:p="http://schemas.openxmlformats.org/presentationml/2006/main">
  <p:tag name="KSO_WM_BEAUTIFY_FLAG" val="#wm#"/>
  <p:tag name="KSO_WM_TEMPLATE_CATEGORY" val="custom"/>
  <p:tag name="KSO_WM_TEMPLATE_INDEX" val="20234890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i"/>
  <p:tag name="KSO_WM_UNIT_INDEX" val="1"/>
  <p:tag name="KSO_WM_UNIT_ID" val="custom20234890_1*i*1"/>
  <p:tag name="KSO_WM_TEMPLATE_CATEGORY" val="custom"/>
  <p:tag name="KSO_WM_TEMPLATE_INDEX" val="20234890"/>
  <p:tag name="KSO_WM_UNIT_LAYERLEVEL" val="1"/>
  <p:tag name="KSO_WM_TAG_VERSION" val="3.0"/>
  <p:tag name="KSO_WM_BEAUTIFY_FLAG" val="#wm#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i"/>
  <p:tag name="KSO_WM_UNIT_INDEX" val="1"/>
  <p:tag name="KSO_WM_UNIT_ID" val="custom20234890_1*i*1"/>
  <p:tag name="KSO_WM_TEMPLATE_CATEGORY" val="custom"/>
  <p:tag name="KSO_WM_TEMPLATE_INDEX" val="20234890"/>
  <p:tag name="KSO_WM_UNIT_LAYERLEVEL" val="1"/>
  <p:tag name="KSO_WM_TAG_VERSION" val="3.0"/>
  <p:tag name="KSO_WM_BEAUTIFY_FLAG" val="#wm#"/>
</p:tagLst>
</file>

<file path=ppt/tags/tag6.xml><?xml version="1.0" encoding="utf-8"?>
<p:tagLst xmlns:p="http://schemas.openxmlformats.org/presentationml/2006/main">
  <p:tag name="KSO_WM_UNIT_TYPE" val="i"/>
  <p:tag name="KSO_WM_UNIT_INDEX" val="3"/>
  <p:tag name="KSO_WM_BEAUTIFY_FLAG" val="#wm#"/>
  <p:tag name="KSO_WM_TAG_VERSION" val="3.0"/>
  <p:tag name="KSO_WM_UNIT_ID" val="_0*i*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i"/>
  <p:tag name="KSO_WM_UNIT_INDEX" val="1"/>
  <p:tag name="KSO_WM_UNIT_ID" val="custom20234890_1*i*1"/>
  <p:tag name="KSO_WM_TEMPLATE_CATEGORY" val="custom"/>
  <p:tag name="KSO_WM_TEMPLATE_INDEX" val="20234890"/>
  <p:tag name="KSO_WM_UNIT_LAYERLEVEL" val="1"/>
  <p:tag name="KSO_WM_TAG_VERSION" val="3.0"/>
  <p:tag name="KSO_WM_BEAUTIFY_FLAG" val="#wm#"/>
</p:tagLst>
</file>

<file path=ppt/tags/tag61.xml><?xml version="1.0" encoding="utf-8"?>
<p:tagLst xmlns:p="http://schemas.openxmlformats.org/presentationml/2006/main">
  <p:tag name="KSO_WM_DIAGRAM_VIRTUALLY_FRAME" val="{&quot;height&quot;:445.29999389648435,&quot;left&quot;:49.75,&quot;top&quot;:77.75,&quot;width&quot;:876.55}"/>
</p:tagLst>
</file>

<file path=ppt/tags/tag62.xml><?xml version="1.0" encoding="utf-8"?>
<p:tagLst xmlns:p="http://schemas.openxmlformats.org/presentationml/2006/main">
  <p:tag name="KSO_WM_DIAGRAM_VIRTUALLY_FRAME" val="{&quot;height&quot;:445.29999389648435,&quot;left&quot;:49.75,&quot;top&quot;:77.75,&quot;width&quot;:876.55}"/>
</p:tagLst>
</file>

<file path=ppt/tags/tag63.xml><?xml version="1.0" encoding="utf-8"?>
<p:tagLst xmlns:p="http://schemas.openxmlformats.org/presentationml/2006/main">
  <p:tag name="KSO_WM_DIAGRAM_VIRTUALLY_FRAME" val="{&quot;height&quot;:445.29999389648435,&quot;left&quot;:49.75,&quot;top&quot;:77.75,&quot;width&quot;:876.55}"/>
</p:tagLst>
</file>

<file path=ppt/tags/tag64.xml><?xml version="1.0" encoding="utf-8"?>
<p:tagLst xmlns:p="http://schemas.openxmlformats.org/presentationml/2006/main">
  <p:tag name="KSO_WM_DIAGRAM_VIRTUALLY_FRAME" val="{&quot;height&quot;:445.29999389648435,&quot;left&quot;:49.75,&quot;top&quot;:77.75,&quot;width&quot;:876.55}"/>
</p:tagLst>
</file>

<file path=ppt/tags/tag65.xml><?xml version="1.0" encoding="utf-8"?>
<p:tagLst xmlns:p="http://schemas.openxmlformats.org/presentationml/2006/main">
  <p:tag name="KSO_WM_DIAGRAM_VIRTUALLY_FRAME" val="{&quot;height&quot;:445.29999389648435,&quot;left&quot;:49.75,&quot;top&quot;:77.75,&quot;width&quot;:876.55}"/>
</p:tagLst>
</file>

<file path=ppt/tags/tag66.xml><?xml version="1.0" encoding="utf-8"?>
<p:tagLst xmlns:p="http://schemas.openxmlformats.org/presentationml/2006/main">
  <p:tag name="KSO_WM_DIAGRAM_VIRTUALLY_FRAME" val="{&quot;height&quot;:445.29999389648435,&quot;left&quot;:49.75,&quot;top&quot;:77.75,&quot;width&quot;:876.55}"/>
</p:tagLst>
</file>

<file path=ppt/tags/tag67.xml><?xml version="1.0" encoding="utf-8"?>
<p:tagLst xmlns:p="http://schemas.openxmlformats.org/presentationml/2006/main">
  <p:tag name="KSO_WM_DIAGRAM_VIRTUALLY_FRAME" val="{&quot;height&quot;:445.29999389648435,&quot;left&quot;:49.75,&quot;top&quot;:77.75,&quot;width&quot;:876.55}"/>
</p:tagLst>
</file>

<file path=ppt/tags/tag68.xml><?xml version="1.0" encoding="utf-8"?>
<p:tagLst xmlns:p="http://schemas.openxmlformats.org/presentationml/2006/main">
  <p:tag name="KSO_WM_DIAGRAM_VIRTUALLY_FRAME" val="{&quot;height&quot;:445.29999389648435,&quot;left&quot;:49.75,&quot;top&quot;:77.75,&quot;width&quot;:876.55}"/>
</p:tagLst>
</file>

<file path=ppt/tags/tag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i"/>
  <p:tag name="KSO_WM_UNIT_INDEX" val="1"/>
  <p:tag name="KSO_WM_UNIT_ID" val="custom20234890_1*i*1"/>
  <p:tag name="KSO_WM_TEMPLATE_CATEGORY" val="custom"/>
  <p:tag name="KSO_WM_TEMPLATE_INDEX" val="20234890"/>
  <p:tag name="KSO_WM_UNIT_LAYERLEVEL" val="1"/>
  <p:tag name="KSO_WM_TAG_VERSION" val="3.0"/>
  <p:tag name="KSO_WM_BEAUTIFY_FLAG" val="#wm#"/>
</p:tagLst>
</file>

<file path=ppt/tags/tag7.xml><?xml version="1.0" encoding="utf-8"?>
<p:tagLst xmlns:p="http://schemas.openxmlformats.org/presentationml/2006/main">
  <p:tag name="KSO_WM_UNIT_TYPE" val="i"/>
  <p:tag name="KSO_WM_UNIT_INDEX" val="4"/>
  <p:tag name="KSO_WM_BEAUTIFY_FLAG" val="#wm#"/>
  <p:tag name="KSO_WM_TAG_VERSION" val="3.0"/>
  <p:tag name="KSO_WM_UNIT_ID" val="_0*i*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i"/>
  <p:tag name="KSO_WM_UNIT_INDEX" val="1"/>
  <p:tag name="KSO_WM_UNIT_ID" val="custom20234890_1*i*1"/>
  <p:tag name="KSO_WM_TEMPLATE_CATEGORY" val="custom"/>
  <p:tag name="KSO_WM_TEMPLATE_INDEX" val="20234890"/>
  <p:tag name="KSO_WM_UNIT_LAYERLEVEL" val="1"/>
  <p:tag name="KSO_WM_TAG_VERSION" val="3.0"/>
  <p:tag name="KSO_WM_BEAUTIFY_FLAG" val="#wm#"/>
</p:tagLst>
</file>

<file path=ppt/tags/tag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i"/>
  <p:tag name="KSO_WM_UNIT_INDEX" val="1"/>
  <p:tag name="KSO_WM_UNIT_ID" val="custom20234890_1*i*1"/>
  <p:tag name="KSO_WM_TEMPLATE_CATEGORY" val="custom"/>
  <p:tag name="KSO_WM_TEMPLATE_INDEX" val="20234890"/>
  <p:tag name="KSO_WM_UNIT_LAYERLEVEL" val="1"/>
  <p:tag name="KSO_WM_TAG_VERSION" val="3.0"/>
  <p:tag name="KSO_WM_BEAUTIFY_FLAG" val="#wm#"/>
</p:tagLst>
</file>

<file path=ppt/tags/tag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i"/>
  <p:tag name="KSO_WM_UNIT_INDEX" val="1"/>
  <p:tag name="KSO_WM_UNIT_ID" val="custom20234890_1*i*1"/>
  <p:tag name="KSO_WM_TEMPLATE_CATEGORY" val="custom"/>
  <p:tag name="KSO_WM_TEMPLATE_INDEX" val="20234890"/>
  <p:tag name="KSO_WM_UNIT_LAYERLEVEL" val="1"/>
  <p:tag name="KSO_WM_TAG_VERSION" val="3.0"/>
  <p:tag name="KSO_WM_BEAUTIFY_FLAG" val="#wm#"/>
</p:tagLst>
</file>

<file path=ppt/tags/tag73.xml><?xml version="1.0" encoding="utf-8"?>
<p:tagLst xmlns:p="http://schemas.openxmlformats.org/presentationml/2006/main">
  <p:tag name="resource_record_key" val="{&quot;29&quot;:[50000047],&quot;65&quot;:[20236801]}"/>
  <p:tag name="commondata" val="eyJoZGlkIjoiN2E5ODM2YWZmMzY1NDEzZmNjYTQ0NTkyZjEzZjZjYzkifQ=="/>
</p:tagLst>
</file>

<file path=ppt/tags/tag8.xml><?xml version="1.0" encoding="utf-8"?>
<p:tagLst xmlns:p="http://schemas.openxmlformats.org/presentationml/2006/main">
  <p:tag name="KSO_WM_UNIT_TYPE" val="i"/>
  <p:tag name="KSO_WM_UNIT_INDEX" val="5"/>
  <p:tag name="KSO_WM_BEAUTIFY_FLAG" val="#wm#"/>
  <p:tag name="KSO_WM_TAG_VERSION" val="3.0"/>
  <p:tag name="KSO_WM_UNIT_ID" val="_0*i*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9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1.0"/>
  <p:tag name="KSO_WM_UNIT_PRESET_TEXT" val="单击此处编辑母版标题样式"/>
  <p:tag name="KSO_WM_UNIT_ID" val="_0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  <p:tag name="KSO_WM_UNIT_VALUE" val="30"/>
  <p:tag name="KSO_WM_TEMPLATE_CATEGORY" val="custom"/>
  <p:tag name="KSO_WM_TEMPLATE_INDEX" val="20236801"/>
</p:tagLst>
</file>

<file path=ppt/theme/theme1.xml><?xml version="1.0" encoding="utf-8"?>
<a:theme xmlns:a="http://schemas.openxmlformats.org/drawingml/2006/main" name="Office 主题">
  <a:themeElements>
    <a:clrScheme name="自定义 4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F6DC6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简约风教育教学汇报主题">
  <a:themeElements>
    <a:clrScheme name="自定义 419">
      <a:dk1>
        <a:sysClr val="windowText" lastClr="000000"/>
      </a:dk1>
      <a:lt1>
        <a:sysClr val="window" lastClr="FFFFFF"/>
      </a:lt1>
      <a:dk2>
        <a:srgbClr val="022144"/>
      </a:dk2>
      <a:lt2>
        <a:srgbClr val="F0F8FF"/>
      </a:lt2>
      <a:accent1>
        <a:srgbClr val="056EE1"/>
      </a:accent1>
      <a:accent2>
        <a:srgbClr val="F8AA5C"/>
      </a:accent2>
      <a:accent3>
        <a:srgbClr val="FA9E82"/>
      </a:accent3>
      <a:accent4>
        <a:srgbClr val="88C2FC"/>
      </a:accent4>
      <a:accent5>
        <a:srgbClr val="88A4FC"/>
      </a:accent5>
      <a:accent6>
        <a:srgbClr val="A488FC"/>
      </a:accent6>
      <a:hlink>
        <a:srgbClr val="0563C1"/>
      </a:hlink>
      <a:folHlink>
        <a:srgbClr val="954F72"/>
      </a:folHlink>
    </a:clrScheme>
    <a:fontScheme name="主题字体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3274</Words>
  <Application>WPS 演示</Application>
  <PresentationFormat>宽屏</PresentationFormat>
  <Paragraphs>214</Paragraphs>
  <Slides>9</Slides>
  <Notes>7</Notes>
  <HiddenSlides>0</HiddenSlides>
  <MMClips>1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9</vt:i4>
      </vt:variant>
    </vt:vector>
  </HeadingPairs>
  <TitlesOfParts>
    <vt:vector size="21" baseType="lpstr">
      <vt:lpstr>Arial</vt:lpstr>
      <vt:lpstr>宋体</vt:lpstr>
      <vt:lpstr>Wingdings</vt:lpstr>
      <vt:lpstr>思源黑体</vt:lpstr>
      <vt:lpstr>微软雅黑</vt:lpstr>
      <vt:lpstr>黑体</vt:lpstr>
      <vt:lpstr>Helvetica Neue Medium</vt:lpstr>
      <vt:lpstr>思源黑体 CN Normal</vt:lpstr>
      <vt:lpstr>Arial Unicode MS</vt:lpstr>
      <vt:lpstr>Calibri</vt:lpstr>
      <vt:lpstr>Office 主题</vt:lpstr>
      <vt:lpstr>简约风教育教学汇报主题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me</dc:creator>
  <cp:lastModifiedBy>唐双凤</cp:lastModifiedBy>
  <cp:revision>34</cp:revision>
  <dcterms:created xsi:type="dcterms:W3CDTF">2026-06-06T04:57:00Z</dcterms:created>
  <dcterms:modified xsi:type="dcterms:W3CDTF">2026-06-09T09:14:06Z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2052-12.1.0.18276</vt:lpwstr>
  </property>
  <property fmtid="{D5CDD505-2E9C-101B-9397-08002B2CF9AE}" pid="3" name="ICV">
    <vt:lpwstr>E94748234D30464EAFE4CB3220305A01_12</vt:lpwstr>
  </property>
</Properties>
</file>