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1" r:id="rId3"/>
    <p:sldMasterId id="2147483654" r:id="rId4"/>
  </p:sldMasterIdLst>
  <p:notesMasterIdLst>
    <p:notesMasterId r:id="rId6"/>
  </p:notesMasterIdLst>
  <p:handoutMasterIdLst>
    <p:handoutMasterId r:id="rId16"/>
  </p:handoutMasterIdLst>
  <p:sldIdLst>
    <p:sldId id="276" r:id="rId5"/>
    <p:sldId id="277" r:id="rId7"/>
    <p:sldId id="258" r:id="rId8"/>
    <p:sldId id="260" r:id="rId9"/>
    <p:sldId id="266" r:id="rId10"/>
    <p:sldId id="273" r:id="rId11"/>
    <p:sldId id="263" r:id="rId12"/>
    <p:sldId id="275" r:id="rId13"/>
    <p:sldId id="272" r:id="rId14"/>
    <p:sldId id="265" r:id="rId15"/>
  </p:sldIdLst>
  <p:sldSz cx="12192000" cy="6858000"/>
  <p:notesSz cx="6858000" cy="9144000"/>
  <p:embeddedFontLst>
    <p:embeddedFont>
      <p:font typeface="MiSans" panose="00000500000000000000" charset="-122"/>
      <p:regular r:id="rId20"/>
    </p:embeddedFont>
    <p:embeddedFont>
      <p:font typeface="Bahnschrift SemiBold" panose="020B0502040204020203" charset="0"/>
      <p:bold r:id="rId21"/>
    </p:embeddedFont>
    <p:embeddedFont>
      <p:font typeface="楷体" panose="02010609060101010101" charset="-122"/>
      <p:regular r:id="rId22"/>
    </p:embeddedFont>
    <p:embeddedFont>
      <p:font typeface="黑体" panose="02010609060101010101" charset="-122"/>
      <p:regular r:id="rId23"/>
    </p:embeddedFont>
    <p:embeddedFont>
      <p:font typeface="微软雅黑" panose="020B0503020204020204" charset="-122"/>
      <p:regular r:id="rId24"/>
    </p:embeddedFont>
    <p:embeddedFont>
      <p:font typeface="MiSans Heavy" panose="00000A00000000000000" charset="-122"/>
      <p:bold r:id="rId25"/>
    </p:embeddedFont>
    <p:embeddedFont>
      <p:font typeface="Calibri" panose="020F0502020204030204" charset="0"/>
      <p:regular r:id="rId26"/>
      <p:bold r:id="rId27"/>
      <p:italic r:id="rId28"/>
      <p:boldItalic r:id="rId29"/>
    </p:embeddedFont>
  </p:embeddedFontLst>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9DEE"/>
    <a:srgbClr val="EAEFFD"/>
    <a:srgbClr val="EDF5FB"/>
    <a:srgbClr val="BDD7EE"/>
    <a:srgbClr val="E6ECF0"/>
    <a:srgbClr val="F0F6FB"/>
    <a:srgbClr val="CEE5F6"/>
    <a:srgbClr val="5AC8EC"/>
    <a:srgbClr val="67B2E0"/>
    <a:srgbClr val="1C6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0" Type="http://schemas.openxmlformats.org/officeDocument/2006/relationships/tags" Target="tags/tag68.xml"/><Relationship Id="rId3" Type="http://schemas.openxmlformats.org/officeDocument/2006/relationships/slideMaster" Target="slideMasters/slideMaster2.xml"/><Relationship Id="rId29" Type="http://schemas.openxmlformats.org/officeDocument/2006/relationships/font" Target="fonts/font10.fntdata"/><Relationship Id="rId28" Type="http://schemas.openxmlformats.org/officeDocument/2006/relationships/font" Target="fonts/font9.fntdata"/><Relationship Id="rId27" Type="http://schemas.openxmlformats.org/officeDocument/2006/relationships/font" Target="fonts/font8.fntdata"/><Relationship Id="rId26" Type="http://schemas.openxmlformats.org/officeDocument/2006/relationships/font" Target="fonts/font7.fntdata"/><Relationship Id="rId25" Type="http://schemas.openxmlformats.org/officeDocument/2006/relationships/font" Target="fonts/font6.fntdata"/><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handoutMaster" Target="handoutMasters/handoutMaster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7FBA69-B7CC-4FB5-995C-F38E4AC542A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10" name="文本框 7" descr="门旁边的墙上&#10;&#10;描述已自动生成"/>
          <p:cNvPicPr>
            <a:picLocks noChangeAspect="1"/>
          </p:cNvPicPr>
          <p:nvPr>
            <p:custDataLst>
              <p:tags r:id="rId2"/>
            </p:custDataLst>
          </p:nvPr>
        </p:nvPicPr>
        <p:blipFill>
          <a:blip r:embed="rId3">
            <a:alphaModFix amt="15000"/>
            <a:duotone>
              <a:schemeClr val="accent2">
                <a:shade val="45000"/>
                <a:satMod val="135000"/>
              </a:schemeClr>
              <a:prstClr val="white"/>
            </a:duotone>
          </a:blip>
          <a:srcRect/>
          <a:stretch>
            <a:fillRect/>
          </a:stretch>
        </p:blipFill>
        <p:spPr>
          <a:xfrm flipH="1">
            <a:off x="1" y="0"/>
            <a:ext cx="12191998" cy="6858000"/>
          </a:xfrm>
          <a:prstGeom prst="rect">
            <a:avLst/>
          </a:prstGeom>
          <a:noFill/>
        </p:spPr>
      </p:pic>
      <p:sp>
        <p:nvSpPr>
          <p:cNvPr id="30" name="圆: 空心 29"/>
          <p:cNvSpPr/>
          <p:nvPr>
            <p:custDataLst>
              <p:tags r:id="rId4"/>
            </p:custDataLst>
          </p:nvPr>
        </p:nvSpPr>
        <p:spPr>
          <a:xfrm rot="5400000">
            <a:off x="7315787" y="1302555"/>
            <a:ext cx="2814149" cy="2821407"/>
          </a:xfrm>
          <a:prstGeom prst="donut">
            <a:avLst>
              <a:gd name="adj" fmla="val 22664"/>
            </a:avLst>
          </a:prstGeom>
          <a:gradFill flip="none" rotWithShape="1">
            <a:gsLst>
              <a:gs pos="32000">
                <a:srgbClr val="ECECF0">
                  <a:alpha val="0"/>
                </a:srgbClr>
              </a:gs>
              <a:gs pos="100000">
                <a:schemeClr val="accent1"/>
              </a:gs>
            </a:gsLst>
            <a:path path="circle">
              <a:fillToRect l="100000" t="100000"/>
            </a:path>
            <a:tileRect r="-100000" b="-100000"/>
          </a:grad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MiSans" panose="00000500000000000000" charset="-122"/>
              <a:ea typeface="MiSans" panose="00000500000000000000" charset="-122"/>
              <a:cs typeface="MiSans" panose="00000500000000000000" charset="-122"/>
              <a:sym typeface="MiSans" panose="00000500000000000000" charset="-122"/>
            </a:endParaRPr>
          </a:p>
        </p:txBody>
      </p:sp>
      <p:cxnSp>
        <p:nvCxnSpPr>
          <p:cNvPr id="32" name="直接连接符 31"/>
          <p:cNvCxnSpPr/>
          <p:nvPr>
            <p:custDataLst>
              <p:tags r:id="rId5"/>
            </p:custDataLst>
          </p:nvPr>
        </p:nvCxnSpPr>
        <p:spPr>
          <a:xfrm>
            <a:off x="2450124" y="3677527"/>
            <a:ext cx="457200" cy="0"/>
          </a:xfrm>
          <a:prstGeom prst="line">
            <a:avLst/>
          </a:prstGeom>
          <a:ln w="3175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9" name="标题" descr="7b0a20202020227461726765744d6f64756c65223a202270726f636573734f6e6c696e65466f6e7473220a7d0a"/>
          <p:cNvSpPr txBox="1">
            <a:spLocks noGrp="1"/>
          </p:cNvSpPr>
          <p:nvPr>
            <p:ph type="title" idx="3" hasCustomPrompt="1"/>
            <p:custDataLst>
              <p:tags r:id="rId6"/>
            </p:custDataLst>
          </p:nvPr>
        </p:nvSpPr>
        <p:spPr>
          <a:xfrm>
            <a:off x="2348230" y="1402715"/>
            <a:ext cx="7165340" cy="2009140"/>
          </a:xfrm>
          <a:prstGeom prst="rect">
            <a:avLst/>
          </a:prstGeom>
          <a:noFill/>
        </p:spPr>
        <p:txBody>
          <a:bodyPr vert="horz" wrap="square" lIns="0" tIns="0" rIns="0" bIns="0" rtlCol="0" anchor="b" anchorCtr="0">
            <a:normAutofit/>
          </a:bodyPr>
          <a:lstStyle>
            <a:lvl1pPr marL="0" marR="0" lvl="0" algn="l" defTabSz="914400" rtl="0" eaLnBrk="1" fontAlgn="auto" latinLnBrk="0" hangingPunct="1">
              <a:lnSpc>
                <a:spcPct val="110000"/>
              </a:lnSpc>
              <a:buClrTx/>
              <a:buSzTx/>
              <a:buFontTx/>
              <a:buNone/>
              <a:defRPr kumimoji="0" lang="zh-CN" altLang="en-US" sz="6000" b="0" i="0" u="none" strike="noStrike" kern="1200" cap="none" spc="0" normalizeH="0" baseline="0" noProof="1" dirty="0">
                <a:solidFill>
                  <a:schemeClr val="tx1"/>
                </a:solidFill>
                <a:latin typeface="+mj-ea"/>
                <a:ea typeface="+mj-ea"/>
                <a:cs typeface="MiSans" panose="00000500000000000000" charset="-122"/>
                <a:sym typeface="MiSans" panose="00000500000000000000" charset="-122"/>
              </a:defRPr>
            </a:lvl1pPr>
          </a:lstStyle>
          <a:p>
            <a:pPr lvl="0" algn="l">
              <a:lnSpc>
                <a:spcPct val="110000"/>
              </a:lnSpc>
              <a:buClrTx/>
              <a:buSzTx/>
              <a:buFontTx/>
            </a:pPr>
            <a:r>
              <a:rPr dirty="0">
                <a:sym typeface="+mn-ea"/>
              </a:rPr>
              <a:t>单击此处编辑标题</a:t>
            </a:r>
            <a:endParaRPr dirty="0">
              <a:sym typeface="+mn-ea"/>
            </a:endParaRPr>
          </a:p>
        </p:txBody>
      </p:sp>
      <p:sp>
        <p:nvSpPr>
          <p:cNvPr id="8" name="副标题" descr="7b0a20202020227461726765744d6f64756c65223a202270726f636573734f6e6c696e65466f6e7473220a7d0a"/>
          <p:cNvSpPr txBox="1">
            <a:spLocks noGrp="1"/>
          </p:cNvSpPr>
          <p:nvPr>
            <p:ph type="body" idx="2" hasCustomPrompt="1"/>
            <p:custDataLst>
              <p:tags r:id="rId7"/>
            </p:custDataLst>
          </p:nvPr>
        </p:nvSpPr>
        <p:spPr>
          <a:xfrm>
            <a:off x="3114675" y="3495675"/>
            <a:ext cx="6398895" cy="774700"/>
          </a:xfrm>
          <a:prstGeom prst="rect">
            <a:avLst/>
          </a:prstGeom>
          <a:noFill/>
        </p:spPr>
        <p:txBody>
          <a:bodyPr vert="horz" wrap="square" lIns="91440" tIns="45720" rIns="91440" bIns="45720" rtlCol="0" anchor="t" anchorCtr="0">
            <a:normAutofit/>
          </a:bodyPr>
          <a:lstStyle>
            <a:lvl1pPr marL="0" marR="0" lvl="0" algn="l" defTabSz="914400" rtl="0" eaLnBrk="1" fontAlgn="auto" latinLnBrk="0" hangingPunct="1">
              <a:lnSpc>
                <a:spcPct val="110000"/>
              </a:lnSpc>
              <a:buClrTx/>
              <a:buSzTx/>
              <a:buFontTx/>
              <a:buNone/>
              <a:defRPr kumimoji="0" lang="en-US" altLang="zh-CN" sz="1600" b="0" i="0" u="none" strike="noStrike" kern="1200" cap="none" spc="500" normalizeH="0" baseline="0" noProof="1" dirty="0">
                <a:ln>
                  <a:noFill/>
                </a:ln>
                <a:solidFill>
                  <a:schemeClr val="accent1">
                    <a:lumMod val="60000"/>
                    <a:lumOff val="40000"/>
                  </a:schemeClr>
                </a:solidFill>
                <a:latin typeface="MiSans" panose="00000500000000000000" charset="-122"/>
                <a:ea typeface="MiSans" panose="00000500000000000000" charset="-122"/>
                <a:cs typeface="MiSans" panose="00000500000000000000" charset="-122"/>
                <a:sym typeface="MiSans" panose="00000500000000000000" charset="-122"/>
              </a:defRPr>
            </a:lvl1pPr>
          </a:lstStyle>
          <a:p>
            <a:pPr lvl="0">
              <a:lnSpc>
                <a:spcPct val="110000"/>
              </a:lnSpc>
              <a:buClrTx/>
              <a:buSzTx/>
              <a:buFontTx/>
            </a:pPr>
            <a:r>
              <a:rPr>
                <a:sym typeface="+mn-ea"/>
              </a:rPr>
              <a:t>单击此处编辑母版副标题样式</a:t>
            </a:r>
            <a:endParaRPr>
              <a:sym typeface="+mn-ea"/>
            </a:endParaRPr>
          </a:p>
        </p:txBody>
      </p:sp>
      <p:sp>
        <p:nvSpPr>
          <p:cNvPr id="4" name="日期占位符 3"/>
          <p:cNvSpPr>
            <a:spLocks noGrp="1"/>
          </p:cNvSpPr>
          <p:nvPr>
            <p:ph type="dt" sz="half" idx="10"/>
            <p:custDataLst>
              <p:tags r:id="rId8"/>
            </p:custDataLst>
          </p:nvPr>
        </p:nvSpPr>
        <p:spPr>
          <a:xfrm>
            <a:off x="838200" y="6356350"/>
            <a:ext cx="2743200" cy="365125"/>
          </a:xfrm>
        </p:spPr>
        <p:txBody>
          <a:bodyPr/>
          <a:lstStyle>
            <a:lvl1pPr>
              <a:defRPr>
                <a:latin typeface="MiSans" panose="00000500000000000000" charset="-122"/>
                <a:ea typeface="MiSans" panose="00000500000000000000" charset="-122"/>
                <a:cs typeface="MiSans" panose="00000500000000000000" charset="-122"/>
                <a:sym typeface="MiSans" panose="00000500000000000000" charset="-122"/>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a:xfrm>
            <a:off x="4038600" y="6356350"/>
            <a:ext cx="4114800" cy="365125"/>
          </a:xfrm>
        </p:spPr>
        <p:txBody>
          <a:bodyPr/>
          <a:lstStyle>
            <a:lvl1pPr>
              <a:defRPr>
                <a:latin typeface="MiSans" panose="00000500000000000000" charset="-122"/>
                <a:ea typeface="MiSans" panose="00000500000000000000" charset="-122"/>
                <a:cs typeface="MiSans" panose="00000500000000000000" charset="-122"/>
                <a:sym typeface="MiSans" panose="00000500000000000000" charset="-122"/>
              </a:defRPr>
            </a:lvl1pPr>
          </a:lstStyle>
          <a:p>
            <a:endParaRPr lang="zh-CN" altLang="en-US"/>
          </a:p>
        </p:txBody>
      </p:sp>
      <p:sp>
        <p:nvSpPr>
          <p:cNvPr id="6" name="灯片编号占位符 5"/>
          <p:cNvSpPr>
            <a:spLocks noGrp="1"/>
          </p:cNvSpPr>
          <p:nvPr>
            <p:ph type="sldNum" sz="quarter" idx="12"/>
            <p:custDataLst>
              <p:tags r:id="rId10"/>
            </p:custDataLst>
          </p:nvPr>
        </p:nvSpPr>
        <p:spPr>
          <a:xfrm>
            <a:off x="8610600" y="6356350"/>
            <a:ext cx="2743200" cy="365125"/>
          </a:xfrm>
        </p:spPr>
        <p:txBody>
          <a:bodyPr/>
          <a:lstStyle>
            <a:lvl1pPr>
              <a:defRPr>
                <a:latin typeface="MiSans" panose="00000500000000000000" charset="-122"/>
                <a:ea typeface="MiSans" panose="00000500000000000000" charset="-122"/>
                <a:cs typeface="MiSans" panose="00000500000000000000" charset="-122"/>
                <a:sym typeface="MiSans" panose="00000500000000000000" charset="-122"/>
              </a:defRPr>
            </a:lvl1pPr>
          </a:lstStyle>
          <a:p>
            <a:fld id="{565CE74E-AB26-4998-AD42-012C4C1AD076}" type="slidenum">
              <a:rPr lang="zh-CN" altLang="en-US" smtClean="0"/>
            </a:fld>
            <a:endParaRPr lang="zh-CN" altLang="en-US"/>
          </a:p>
        </p:txBody>
      </p:sp>
      <p:sp>
        <p:nvSpPr>
          <p:cNvPr id="11" name="署名占位符 10"/>
          <p:cNvSpPr>
            <a:spLocks noGrp="1"/>
          </p:cNvSpPr>
          <p:nvPr>
            <p:ph type="body" sz="quarter" idx="17" hasCustomPrompt="1"/>
            <p:custDataLst>
              <p:tags r:id="rId11"/>
            </p:custDataLst>
          </p:nvPr>
        </p:nvSpPr>
        <p:spPr>
          <a:xfrm>
            <a:off x="2348229" y="4585652"/>
            <a:ext cx="2117725" cy="457835"/>
          </a:xfrm>
          <a:prstGeom prst="roundRect">
            <a:avLst>
              <a:gd name="adj" fmla="val 50000"/>
            </a:avLst>
          </a:prstGeom>
          <a:solidFill>
            <a:schemeClr val="accent1"/>
          </a:solidFill>
          <a:effectLst/>
        </p:spPr>
        <p:txBody>
          <a:bodyPr wrap="square" lIns="0" rIns="0" anchor="ctr">
            <a:noAutofit/>
          </a:bodyPr>
          <a:lstStyle>
            <a:lvl1pPr marL="0" indent="0" algn="ctr">
              <a:lnSpc>
                <a:spcPct val="100000"/>
              </a:lnSpc>
              <a:buNone/>
              <a:defRPr sz="1600">
                <a:solidFill>
                  <a:srgbClr val="FFFFFF"/>
                </a:solidFill>
                <a:latin typeface="+mj-ea"/>
                <a:ea typeface="+mj-ea"/>
                <a:cs typeface="MiSans" panose="00000500000000000000" charset="-122"/>
                <a:sym typeface="MiSans" panose="00000500000000000000" charset="-122"/>
              </a:defRPr>
            </a:lvl1pPr>
          </a:lstStyle>
          <a:p>
            <a:pPr lvl="0"/>
            <a:r>
              <a:rPr lang="zh-CN" altLang="en-US" dirty="0"/>
              <a:t>署名</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4" name="Rectangle 41800_#color-2111&amp;819"/>
          <p:cNvSpPr/>
          <p:nvPr userDrawn="1">
            <p:custDataLst>
              <p:tags r:id="rId2"/>
            </p:custDataLst>
          </p:nvPr>
        </p:nvSpPr>
        <p:spPr>
          <a:xfrm>
            <a:off x="0" y="0"/>
            <a:ext cx="5614416" cy="6858000"/>
          </a:xfrm>
          <a:prstGeom prst="rect">
            <a:avLst/>
          </a:prstGeom>
          <a:solidFill>
            <a:schemeClr val="tx2">
              <a:alpha val="10000"/>
            </a:schemeClr>
          </a:solidFill>
        </p:spPr>
      </p:sp>
      <p:sp>
        <p:nvSpPr>
          <p:cNvPr id="5" name="Rectangle 29_#color_$accent1_$accent2-2111&amp;1290"/>
          <p:cNvSpPr/>
          <p:nvPr userDrawn="1">
            <p:custDataLst>
              <p:tags r:id="rId3"/>
            </p:custDataLst>
          </p:nvPr>
        </p:nvSpPr>
        <p:spPr>
          <a:xfrm>
            <a:off x="0" y="0"/>
            <a:ext cx="10085832" cy="6858000"/>
          </a:xfrm>
          <a:custGeom>
            <a:avLst/>
            <a:gdLst/>
            <a:ahLst/>
            <a:cxnLst/>
            <a:rect l="l" t="t" r="r" b="b"/>
            <a:pathLst>
              <a:path w="10085832" h="6858000">
                <a:moveTo>
                  <a:pt x="0" y="4581144"/>
                </a:moveTo>
                <a:lnTo>
                  <a:pt x="4581144" y="0"/>
                </a:lnTo>
                <a:lnTo>
                  <a:pt x="6830568" y="0"/>
                </a:lnTo>
                <a:lnTo>
                  <a:pt x="10085832" y="3255264"/>
                </a:lnTo>
                <a:lnTo>
                  <a:pt x="6483096" y="6858000"/>
                </a:lnTo>
                <a:lnTo>
                  <a:pt x="0" y="6858000"/>
                </a:lnTo>
                <a:lnTo>
                  <a:pt x="0" y="4581144"/>
                </a:lnTo>
              </a:path>
            </a:pathLst>
          </a:custGeom>
          <a:gradFill>
            <a:gsLst>
              <a:gs pos="0">
                <a:schemeClr val="accent2">
                  <a:alpha val="100000"/>
                </a:schemeClr>
              </a:gs>
              <a:gs pos="94328">
                <a:schemeClr val="accent1">
                  <a:alpha val="100000"/>
                </a:schemeClr>
              </a:gs>
            </a:gsLst>
            <a:lin ang="10921821"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6" name="Rectangle 27_#color-2111&amp;1293"/>
          <p:cNvSpPr/>
          <p:nvPr userDrawn="1">
            <p:custDataLst>
              <p:tags r:id="rId4"/>
            </p:custDataLst>
          </p:nvPr>
        </p:nvSpPr>
        <p:spPr>
          <a:xfrm>
            <a:off x="2673096" y="0"/>
            <a:ext cx="9518904" cy="6858000"/>
          </a:xfrm>
          <a:custGeom>
            <a:avLst/>
            <a:gdLst/>
            <a:ahLst/>
            <a:cxnLst/>
            <a:rect l="l" t="t" r="r" b="b"/>
            <a:pathLst>
              <a:path w="9518904" h="6858000">
                <a:moveTo>
                  <a:pt x="2569464" y="6858000"/>
                </a:moveTo>
                <a:lnTo>
                  <a:pt x="9518904" y="6858000"/>
                </a:lnTo>
                <a:lnTo>
                  <a:pt x="9518904" y="0"/>
                </a:lnTo>
                <a:lnTo>
                  <a:pt x="3867912" y="0"/>
                </a:lnTo>
                <a:lnTo>
                  <a:pt x="146304" y="3721608"/>
                </a:lnTo>
                <a:cubicBezTo>
                  <a:pt x="-45720" y="3913632"/>
                  <a:pt x="-45720" y="4242816"/>
                  <a:pt x="146304" y="4434840"/>
                </a:cubicBezTo>
                <a:lnTo>
                  <a:pt x="2569464" y="6858000"/>
                </a:lnTo>
              </a:path>
            </a:pathLst>
          </a:custGeom>
          <a:solidFill>
            <a:schemeClr val="bg2"/>
          </a:solidFill>
          <a:effectLst/>
          <a:extLst>
            <a:ext uri="{AF507438-7753-43E0-B8FC-AC1667EBCBE1}">
              <a14:hiddenEffects xmlns:a14="http://schemas.microsoft.com/office/drawing/2010/main">
                <a:effectLst>
                  <a:outerShdw blurRad="251460" dist="101600" dir="5400000" algn="bl" rotWithShape="0">
                    <a:srgbClr val="DDDDDD">
                      <a:alpha val="25000"/>
                    </a:srgbClr>
                  </a:outerShdw>
                </a:effectLst>
              </a14:hiddenEffects>
            </a:ext>
          </a:extLst>
        </p:spPr>
      </p:sp>
      <p:sp>
        <p:nvSpPr>
          <p:cNvPr id="10" name="Rectangle 28_#color_$lt2_$lt2-2111&amp;1296"/>
          <p:cNvSpPr/>
          <p:nvPr userDrawn="1">
            <p:custDataLst>
              <p:tags r:id="rId5"/>
            </p:custDataLst>
          </p:nvPr>
        </p:nvSpPr>
        <p:spPr>
          <a:xfrm>
            <a:off x="0" y="0"/>
            <a:ext cx="5879592" cy="3538728"/>
          </a:xfrm>
          <a:custGeom>
            <a:avLst/>
            <a:gdLst/>
            <a:ahLst/>
            <a:cxnLst/>
            <a:rect l="l" t="t" r="r" b="b"/>
            <a:pathLst>
              <a:path w="5879592" h="3538728">
                <a:moveTo>
                  <a:pt x="5879592" y="0"/>
                </a:moveTo>
                <a:lnTo>
                  <a:pt x="0" y="0"/>
                </a:lnTo>
                <a:lnTo>
                  <a:pt x="0" y="1618488"/>
                </a:lnTo>
                <a:lnTo>
                  <a:pt x="1773936" y="3392424"/>
                </a:lnTo>
                <a:cubicBezTo>
                  <a:pt x="1965960" y="3593592"/>
                  <a:pt x="2295144" y="3593592"/>
                  <a:pt x="2487168" y="3392424"/>
                </a:cubicBezTo>
                <a:lnTo>
                  <a:pt x="5879592" y="0"/>
                </a:lnTo>
              </a:path>
            </a:pathLst>
          </a:custGeom>
          <a:gradFill>
            <a:gsLst>
              <a:gs pos="0">
                <a:schemeClr val="bg2">
                  <a:alpha val="100000"/>
                </a:schemeClr>
              </a:gs>
              <a:gs pos="100000">
                <a:schemeClr val="bg2">
                  <a:alpha val="56000"/>
                </a:schemeClr>
              </a:gs>
            </a:gsLst>
            <a:lin ang="912000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7" name="日期占位符 3"/>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7"/>
            </p:custDataLst>
          </p:nvPr>
        </p:nvSpPr>
        <p:spPr/>
        <p:txBody>
          <a:bodyPr/>
          <a:lstStyle/>
          <a:p>
            <a:endParaRPr lang="zh-CN" altLang="en-US"/>
          </a:p>
        </p:txBody>
      </p:sp>
      <p:sp>
        <p:nvSpPr>
          <p:cNvPr id="9" name="灯片编号占位符 5"/>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2" name="标题 1"/>
          <p:cNvSpPr>
            <a:spLocks noGrp="1"/>
          </p:cNvSpPr>
          <p:nvPr>
            <p:ph type="title" hasCustomPrompt="1"/>
            <p:custDataLst>
              <p:tags r:id="rId9"/>
            </p:custDataLst>
          </p:nvPr>
        </p:nvSpPr>
        <p:spPr>
          <a:xfrm>
            <a:off x="1654078" y="506780"/>
            <a:ext cx="10085831" cy="1081088"/>
          </a:xfrm>
        </p:spPr>
        <p:txBody>
          <a:bodyPr wrap="square" anchor="b">
            <a:normAutofit/>
          </a:bodyPr>
          <a:lstStyle>
            <a:lvl1pPr>
              <a:defRPr sz="5000">
                <a:latin typeface="+mj-ea"/>
                <a:ea typeface="+mj-ea"/>
              </a:defRPr>
            </a:lvl1pPr>
          </a:lstStyle>
          <a:p>
            <a:r>
              <a:rPr lang="zh-CN" altLang="en-US" dirty="0"/>
              <a:t>标题</a:t>
            </a:r>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tags" Target="../tags/tag17.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9" Type="http://schemas.openxmlformats.org/officeDocument/2006/relationships/theme" Target="../theme/theme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7" name="任意多边形: 形状 16"/>
          <p:cNvSpPr/>
          <p:nvPr userDrawn="1">
            <p:custDataLst>
              <p:tags r:id="rId3"/>
            </p:custDataLst>
          </p:nvPr>
        </p:nvSpPr>
        <p:spPr>
          <a:xfrm>
            <a:off x="11038205" y="5814695"/>
            <a:ext cx="1153795" cy="1043940"/>
          </a:xfrm>
          <a:custGeom>
            <a:avLst/>
            <a:gdLst>
              <a:gd name="connsiteX0" fmla="*/ 1663756 w 1663756"/>
              <a:gd name="connsiteY0" fmla="*/ 0 h 1505347"/>
              <a:gd name="connsiteX1" fmla="*/ 1663448 w 1663756"/>
              <a:gd name="connsiteY1" fmla="*/ 721124 h 1505347"/>
              <a:gd name="connsiteX2" fmla="*/ 1559311 w 1663756"/>
              <a:gd name="connsiteY2" fmla="*/ 738909 h 1505347"/>
              <a:gd name="connsiteX3" fmla="*/ 1345905 w 1663756"/>
              <a:gd name="connsiteY3" fmla="*/ 810930 h 1505347"/>
              <a:gd name="connsiteX4" fmla="*/ 761888 w 1663756"/>
              <a:gd name="connsiteY4" fmla="*/ 1432106 h 1505347"/>
              <a:gd name="connsiteX5" fmla="*/ 738539 w 1663756"/>
              <a:gd name="connsiteY5" fmla="*/ 1505347 h 1505347"/>
              <a:gd name="connsiteX6" fmla="*/ 699919 w 1663756"/>
              <a:gd name="connsiteY6" fmla="*/ 1504681 h 1505347"/>
              <a:gd name="connsiteX7" fmla="*/ 0 w 1663756"/>
              <a:gd name="connsiteY7" fmla="*/ 1505295 h 1505347"/>
              <a:gd name="connsiteX8" fmla="*/ 35272 w 1663756"/>
              <a:gd name="connsiteY8" fmla="*/ 1345860 h 1505347"/>
              <a:gd name="connsiteX9" fmla="*/ 1049799 w 1663756"/>
              <a:gd name="connsiteY9" fmla="*/ 155437 h 1505347"/>
              <a:gd name="connsiteX10" fmla="*/ 1580244 w 1663756"/>
              <a:gd name="connsiteY10" fmla="*/ 6378 h 1505347"/>
              <a:gd name="connsiteX11" fmla="*/ 1663756 w 1663756"/>
              <a:gd name="connsiteY11" fmla="*/ 0 h 150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3756" h="1505347">
                <a:moveTo>
                  <a:pt x="1663756" y="0"/>
                </a:moveTo>
                <a:lnTo>
                  <a:pt x="1663448" y="721124"/>
                </a:lnTo>
                <a:lnTo>
                  <a:pt x="1559311" y="738909"/>
                </a:lnTo>
                <a:cubicBezTo>
                  <a:pt x="1487335" y="755400"/>
                  <a:pt x="1415920" y="779302"/>
                  <a:pt x="1345905" y="810930"/>
                </a:cubicBezTo>
                <a:cubicBezTo>
                  <a:pt x="1065266" y="937703"/>
                  <a:pt x="863047" y="1165585"/>
                  <a:pt x="761888" y="1432106"/>
                </a:cubicBezTo>
                <a:lnTo>
                  <a:pt x="738539" y="1505347"/>
                </a:lnTo>
                <a:lnTo>
                  <a:pt x="699919" y="1504681"/>
                </a:lnTo>
                <a:lnTo>
                  <a:pt x="0" y="1505295"/>
                </a:lnTo>
                <a:lnTo>
                  <a:pt x="35272" y="1345860"/>
                </a:lnTo>
                <a:cubicBezTo>
                  <a:pt x="174165" y="835899"/>
                  <a:pt x="530762" y="389902"/>
                  <a:pt x="1049799" y="155437"/>
                </a:cubicBezTo>
                <a:cubicBezTo>
                  <a:pt x="1222812" y="77282"/>
                  <a:pt x="1401220" y="28037"/>
                  <a:pt x="1580244" y="6378"/>
                </a:cubicBezTo>
                <a:lnTo>
                  <a:pt x="1663756" y="0"/>
                </a:lnTo>
                <a:close/>
              </a:path>
            </a:pathLst>
          </a:custGeom>
          <a:gradFill flip="none" rotWithShape="1">
            <a:gsLst>
              <a:gs pos="18000">
                <a:schemeClr val="accent1">
                  <a:alpha val="0"/>
                </a:schemeClr>
              </a:gs>
              <a:gs pos="74000">
                <a:schemeClr val="accent1">
                  <a:alpha val="67000"/>
                </a:schemeClr>
              </a:gs>
            </a:gsLst>
            <a:lin ang="13500000" scaled="1"/>
            <a:tileRect/>
          </a:grad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solidFill>
                <a:schemeClr val="tx1"/>
              </a:solidFill>
              <a:latin typeface="MiSans" panose="00000500000000000000" charset="-122"/>
              <a:ea typeface="MiSans" panose="00000500000000000000" charset="-122"/>
              <a:sym typeface="MiSans" panose="00000500000000000000" charset="-122"/>
            </a:endParaRPr>
          </a:p>
        </p:txBody>
      </p:sp>
      <p:sp>
        <p:nvSpPr>
          <p:cNvPr id="20" name="任意多边形: 形状 19"/>
          <p:cNvSpPr/>
          <p:nvPr userDrawn="1">
            <p:custDataLst>
              <p:tags r:id="rId4"/>
            </p:custDataLst>
          </p:nvPr>
        </p:nvSpPr>
        <p:spPr>
          <a:xfrm>
            <a:off x="-6092" y="2573"/>
            <a:ext cx="683878" cy="728321"/>
          </a:xfrm>
          <a:custGeom>
            <a:avLst/>
            <a:gdLst>
              <a:gd name="connsiteX0" fmla="*/ 604834 w 683878"/>
              <a:gd name="connsiteY0" fmla="*/ 0 h 728321"/>
              <a:gd name="connsiteX1" fmla="*/ 648236 w 683878"/>
              <a:gd name="connsiteY1" fmla="*/ 80864 h 728321"/>
              <a:gd name="connsiteX2" fmla="*/ 394224 w 683878"/>
              <a:gd name="connsiteY2" fmla="*/ 692631 h 728321"/>
              <a:gd name="connsiteX3" fmla="*/ 35673 w 683878"/>
              <a:gd name="connsiteY3" fmla="*/ 692469 h 728321"/>
              <a:gd name="connsiteX4" fmla="*/ 0 w 683878"/>
              <a:gd name="connsiteY4" fmla="*/ 673504 h 728321"/>
              <a:gd name="connsiteX5" fmla="*/ 45 w 683878"/>
              <a:gd name="connsiteY5" fmla="*/ 397741 h 728321"/>
              <a:gd name="connsiteX6" fmla="*/ 3110 w 683878"/>
              <a:gd name="connsiteY6" fmla="*/ 403451 h 728321"/>
              <a:gd name="connsiteX7" fmla="*/ 313115 w 683878"/>
              <a:gd name="connsiteY7" fmla="*/ 496476 h 728321"/>
              <a:gd name="connsiteX8" fmla="*/ 451989 w 683878"/>
              <a:gd name="connsiteY8" fmla="*/ 162010 h 728321"/>
              <a:gd name="connsiteX9" fmla="*/ 117459 w 683878"/>
              <a:gd name="connsiteY9" fmla="*/ 23293 h 728321"/>
              <a:gd name="connsiteX10" fmla="*/ 1825 w 683878"/>
              <a:gd name="connsiteY10" fmla="*/ 118421 h 728321"/>
              <a:gd name="connsiteX11" fmla="*/ 91 w 683878"/>
              <a:gd name="connsiteY11" fmla="*/ 121677 h 728321"/>
              <a:gd name="connsiteX12" fmla="*/ 111 w 683878"/>
              <a:gd name="connsiteY12" fmla="*/ 100 h 728321"/>
              <a:gd name="connsiteX13" fmla="*/ 604834 w 683878"/>
              <a:gd name="connsiteY13" fmla="*/ 0 h 72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3878" h="728321">
                <a:moveTo>
                  <a:pt x="604834" y="0"/>
                </a:moveTo>
                <a:lnTo>
                  <a:pt x="648236" y="80864"/>
                </a:lnTo>
                <a:cubicBezTo>
                  <a:pt x="747060" y="319863"/>
                  <a:pt x="633335" y="593761"/>
                  <a:pt x="394224" y="692631"/>
                </a:cubicBezTo>
                <a:cubicBezTo>
                  <a:pt x="274668" y="742067"/>
                  <a:pt x="146403" y="738385"/>
                  <a:pt x="35673" y="692469"/>
                </a:cubicBezTo>
                <a:lnTo>
                  <a:pt x="0" y="673504"/>
                </a:lnTo>
                <a:lnTo>
                  <a:pt x="45" y="397741"/>
                </a:lnTo>
                <a:lnTo>
                  <a:pt x="3110" y="403451"/>
                </a:lnTo>
                <a:cubicBezTo>
                  <a:pt x="69761" y="502135"/>
                  <a:pt x="198730" y="543773"/>
                  <a:pt x="313115" y="496476"/>
                </a:cubicBezTo>
                <a:cubicBezTo>
                  <a:pt x="443842" y="442421"/>
                  <a:pt x="506018" y="292676"/>
                  <a:pt x="451989" y="162010"/>
                </a:cubicBezTo>
                <a:cubicBezTo>
                  <a:pt x="397960" y="31345"/>
                  <a:pt x="248185" y="-30762"/>
                  <a:pt x="117459" y="23293"/>
                </a:cubicBezTo>
                <a:cubicBezTo>
                  <a:pt x="68436" y="43563"/>
                  <a:pt x="29053" y="77290"/>
                  <a:pt x="1825" y="118421"/>
                </a:cubicBezTo>
                <a:lnTo>
                  <a:pt x="91" y="121677"/>
                </a:lnTo>
                <a:lnTo>
                  <a:pt x="111" y="100"/>
                </a:lnTo>
                <a:lnTo>
                  <a:pt x="604834" y="0"/>
                </a:lnTo>
                <a:close/>
              </a:path>
            </a:pathLst>
          </a:custGeom>
          <a:gradFill flip="none" rotWithShape="1">
            <a:gsLst>
              <a:gs pos="33000">
                <a:schemeClr val="bg1">
                  <a:alpha val="0"/>
                </a:schemeClr>
              </a:gs>
              <a:gs pos="88000">
                <a:schemeClr val="accent1">
                  <a:alpha val="50000"/>
                </a:schemeClr>
              </a:gs>
            </a:gsLst>
            <a:path path="circle">
              <a:fillToRect r="100000" b="100000"/>
            </a:path>
            <a:tileRect l="-100000" t="-100000"/>
          </a:grad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solidFill>
                <a:schemeClr val="tx1"/>
              </a:solidFill>
              <a:latin typeface="MiSans" panose="00000500000000000000" charset="-122"/>
              <a:ea typeface="MiSans" panose="00000500000000000000" charset="-122"/>
              <a:sym typeface="MiSans" panose="00000500000000000000" charset="-122"/>
            </a:endParaRPr>
          </a:p>
        </p:txBody>
      </p:sp>
      <p:sp>
        <p:nvSpPr>
          <p:cNvPr id="10" name="日期占位符 9"/>
          <p:cNvSpPr>
            <a:spLocks noGrp="1"/>
          </p:cNvSpPr>
          <p:nvPr>
            <p:ph type="dt" sz="half" idx="10"/>
            <p:custDataLst>
              <p:tags r:id="rId5"/>
            </p:custDataLst>
          </p:nvPr>
        </p:nvSpPr>
        <p:spPr>
          <a:xfrm>
            <a:off x="695960" y="6356350"/>
            <a:ext cx="2743200" cy="365125"/>
          </a:xfrm>
        </p:spPr>
        <p:txBody>
          <a:bodyPr/>
          <a:lstStyle>
            <a:lvl1pPr>
              <a:defRPr>
                <a:latin typeface="MiSans" panose="00000500000000000000" charset="-122"/>
                <a:ea typeface="MiSans" panose="00000500000000000000" charset="-122"/>
                <a:cs typeface="MiSans" panose="00000500000000000000" charset="-122"/>
                <a:sym typeface="MiSans" panose="00000500000000000000" charset="-122"/>
              </a:defRPr>
            </a:lvl1pPr>
          </a:lstStyle>
          <a:p>
            <a:fld id="{D997B5FA-0921-464F-AAE1-844C04324D75}" type="datetimeFigureOut">
              <a:rPr lang="zh-CN" altLang="en-US" smtClean="0"/>
            </a:fld>
            <a:endParaRPr lang="zh-CN" altLang="en-US"/>
          </a:p>
        </p:txBody>
      </p:sp>
      <p:sp>
        <p:nvSpPr>
          <p:cNvPr id="12" name="页脚占位符 11"/>
          <p:cNvSpPr>
            <a:spLocks noGrp="1"/>
          </p:cNvSpPr>
          <p:nvPr>
            <p:ph type="ftr" sz="quarter" idx="11"/>
            <p:custDataLst>
              <p:tags r:id="rId6"/>
            </p:custDataLst>
          </p:nvPr>
        </p:nvSpPr>
        <p:spPr>
          <a:xfrm>
            <a:off x="4038600" y="6356350"/>
            <a:ext cx="4114800" cy="365125"/>
          </a:xfrm>
        </p:spPr>
        <p:txBody>
          <a:bodyPr/>
          <a:lstStyle>
            <a:lvl1pPr>
              <a:defRPr>
                <a:latin typeface="MiSans" panose="00000500000000000000" charset="-122"/>
                <a:ea typeface="MiSans" panose="00000500000000000000" charset="-122"/>
                <a:cs typeface="MiSans" panose="00000500000000000000" charset="-122"/>
                <a:sym typeface="MiSans" panose="00000500000000000000" charset="-122"/>
              </a:defRPr>
            </a:lvl1pPr>
          </a:lstStyle>
          <a:p>
            <a:endParaRPr lang="zh-CN" altLang="en-US"/>
          </a:p>
        </p:txBody>
      </p:sp>
      <p:sp>
        <p:nvSpPr>
          <p:cNvPr id="13" name="灯片编号占位符 12"/>
          <p:cNvSpPr>
            <a:spLocks noGrp="1"/>
          </p:cNvSpPr>
          <p:nvPr>
            <p:ph type="sldNum" sz="quarter" idx="12"/>
            <p:custDataLst>
              <p:tags r:id="rId7"/>
            </p:custDataLst>
          </p:nvPr>
        </p:nvSpPr>
        <p:spPr>
          <a:xfrm>
            <a:off x="8753983" y="6356350"/>
            <a:ext cx="2743200" cy="365125"/>
          </a:xfrm>
        </p:spPr>
        <p:txBody>
          <a:bodyPr/>
          <a:lstStyle>
            <a:lvl1pPr>
              <a:defRPr>
                <a:latin typeface="MiSans" panose="00000500000000000000" charset="-122"/>
                <a:ea typeface="MiSans" panose="00000500000000000000" charset="-122"/>
                <a:cs typeface="MiSans" panose="00000500000000000000" charset="-122"/>
                <a:sym typeface="MiSans" panose="00000500000000000000" charset="-122"/>
              </a:defRPr>
            </a:lvl1pPr>
          </a:lstStyle>
          <a:p>
            <a:fld id="{565CE74E-AB26-4998-AD42-012C4C1AD076}" type="slidenum">
              <a:rPr lang="zh-CN" altLang="en-US" smtClean="0"/>
            </a:fld>
            <a:endParaRPr lang="zh-CN" altLang="en-US"/>
          </a:p>
        </p:txBody>
      </p:sp>
      <p:sp>
        <p:nvSpPr>
          <p:cNvPr id="2" name="文本占位符 1"/>
          <p:cNvSpPr>
            <a:spLocks noGrp="1"/>
          </p:cNvSpPr>
          <p:nvPr>
            <p:ph type="body" idx="1"/>
            <p:custDataLst>
              <p:tags r:id="rId8"/>
            </p:custDataLst>
          </p:nvPr>
        </p:nvSpPr>
        <p:spPr>
          <a:xfrm>
            <a:off x="695960" y="1301749"/>
            <a:ext cx="10800000" cy="4873625"/>
          </a:xfrm>
          <a:prstGeom prst="rect">
            <a:avLst/>
          </a:prstGeom>
          <a:ln>
            <a:noFill/>
            <a:prstDash val="sysDash"/>
          </a:ln>
        </p:spPr>
        <p:txBody>
          <a:bodyPr vert="horz" lIns="90000" tIns="46800" rIns="90000" bIns="46800" rtlCol="0">
            <a:normAutofit/>
          </a:bodyPr>
          <a:lstStyle/>
          <a:p>
            <a:pPr marR="0" lvl="0" fontAlgn="auto">
              <a:lnSpc>
                <a:spcPct val="130000"/>
              </a:lnSpc>
              <a:spcBef>
                <a:spcPts val="1200"/>
              </a:spcBef>
              <a:spcAft>
                <a:spcPts val="0"/>
              </a:spcAft>
              <a:buClr>
                <a:srgbClr val="116CEE"/>
              </a:buClr>
              <a:buSzTx/>
              <a:buChar char="●"/>
            </a:pPr>
            <a:r>
              <a:rPr lang="zh-CN" altLang="en-US" dirty="0"/>
              <a:t>单击此处编辑母版文本样式</a:t>
            </a:r>
            <a:endParaRPr lang="zh-CN" altLang="en-US" dirty="0"/>
          </a:p>
          <a:p>
            <a:pPr lvl="1">
              <a:buChar char="●"/>
              <a:tabLst>
                <a:tab pos="1609725" algn="l"/>
              </a:tabLst>
            </a:pPr>
            <a:r>
              <a:rPr lang="zh-CN" altLang="en-US" dirty="0"/>
              <a:t>二级</a:t>
            </a:r>
            <a:endParaRPr lang="zh-CN" altLang="en-US" dirty="0"/>
          </a:p>
          <a:p>
            <a:pPr lvl="2">
              <a:buChar char="●"/>
            </a:pPr>
            <a:r>
              <a:rPr lang="zh-CN" altLang="en-US" dirty="0"/>
              <a:t>三级</a:t>
            </a:r>
            <a:endParaRPr lang="zh-CN" altLang="en-US" dirty="0"/>
          </a:p>
          <a:p>
            <a:pPr lvl="3">
              <a:buFont typeface="Wingdings" panose="05000000000000000000" charset="0"/>
              <a:buChar char=""/>
            </a:pPr>
            <a:r>
              <a:rPr lang="zh-CN" altLang="en-US" dirty="0"/>
              <a:t>四级</a:t>
            </a:r>
            <a:endParaRPr lang="zh-CN" altLang="en-US" dirty="0"/>
          </a:p>
          <a:p>
            <a:pPr lvl="4"/>
            <a:r>
              <a:rPr lang="zh-CN" altLang="en-US" dirty="0"/>
              <a:t>五级</a:t>
            </a:r>
            <a:endParaRPr lang="zh-CN" altLang="en-US" dirty="0"/>
          </a:p>
        </p:txBody>
      </p:sp>
      <p:sp>
        <p:nvSpPr>
          <p:cNvPr id="3" name="标题占位符 2"/>
          <p:cNvSpPr>
            <a:spLocks noGrp="1"/>
          </p:cNvSpPr>
          <p:nvPr>
            <p:ph type="title"/>
            <p:custDataLst>
              <p:tags r:id="rId9"/>
            </p:custDataLst>
          </p:nvPr>
        </p:nvSpPr>
        <p:spPr>
          <a:xfrm>
            <a:off x="695960" y="360000"/>
            <a:ext cx="10800000" cy="720000"/>
          </a:xfrm>
          <a:prstGeom prst="rect">
            <a:avLst/>
          </a:prstGeom>
          <a:noFill/>
          <a:ln>
            <a:noFill/>
            <a:prstDash val="sysDash"/>
          </a:ln>
        </p:spPr>
        <p:txBody>
          <a:bodyPr vert="horz" wrap="square" lIns="91440" tIns="45720" rIns="91440" bIns="45720" rtlCol="0" anchor="ctr">
            <a:normAutofit/>
          </a:bodyPr>
          <a:lstStyle/>
          <a:p>
            <a:pPr marL="0" marR="0" lvl="0" fontAlgn="auto">
              <a:lnSpc>
                <a:spcPct val="100000"/>
              </a:lnSpc>
              <a:buClrTx/>
              <a:buSzTx/>
              <a:buFontTx/>
            </a:pPr>
            <a:r>
              <a:rPr lang="zh-CN" altLang="en-US" dirty="0"/>
              <a:t>单击此处编辑母版标题样式</a:t>
            </a:r>
            <a:endParaRPr lang="zh-CN" altLang="en-US" dirty="0"/>
          </a:p>
        </p:txBody>
      </p:sp>
      <p:sp>
        <p:nvSpPr>
          <p:cNvPr id="5" name="KSO_TEMPLATE" hidden="1"/>
          <p:cNvSpPr/>
          <p:nvPr userDrawn="1">
            <p:custDataLst>
              <p:tags r:id="rId1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MiSans" panose="00000500000000000000" charset="-122"/>
              <a:ea typeface="MiSans" panose="00000500000000000000" charset="-122"/>
              <a:sym typeface="MiSans" panose="00000500000000000000" charset="-122"/>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kumimoji="0" lang="zh-CN" altLang="en-US" sz="3200" b="1" i="0" u="none" strike="noStrike" kern="1200" cap="none" spc="300" normalizeH="0" baseline="0" dirty="0" smtClean="0">
          <a:ln>
            <a:noFill/>
            <a:prstDash val="sysDot"/>
          </a:ln>
          <a:solidFill>
            <a:schemeClr val="accent1"/>
          </a:solidFill>
          <a:latin typeface="+mj-ea"/>
          <a:ea typeface="+mj-ea"/>
          <a:cs typeface="+mj-lt"/>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iSans" panose="00000500000000000000" charset="-122"/>
          <a:ea typeface="MiSans" panose="00000500000000000000" charset="-122"/>
          <a:cs typeface="MiSans" panose="00000500000000000000" charset="-122"/>
          <a:sym typeface="MiSans" panose="00000500000000000000" charset="-122"/>
        </a:defRPr>
      </a:lvl1pPr>
      <a:lvl2pPr marL="685800" marR="0" indent="-228600" algn="l" defTabSz="914400" rtl="0" eaLnBrk="1" fontAlgn="auto" latinLnBrk="0" hangingPunct="1">
        <a:lnSpc>
          <a:spcPct val="120000"/>
        </a:lnSpc>
        <a:spcBef>
          <a:spcPts val="1200"/>
        </a:spcBef>
        <a:spcAft>
          <a:spcPts val="0"/>
        </a:spcAft>
        <a:buClr>
          <a:srgbClr val="116CEE"/>
        </a:buClr>
        <a:buFont typeface="Arial" panose="020B0604020202020204" pitchFamily="34" charset="0"/>
        <a:buChar char="•"/>
        <a:defRPr kumimoji="0" lang="zh-CN" altLang="en-US" sz="1600" b="0" i="0" u="none" strike="noStrike" kern="1200" cap="none" spc="150" normalizeH="0" baseline="0" dirty="0">
          <a:solidFill>
            <a:schemeClr val="tx1">
              <a:lumMod val="50000"/>
              <a:lumOff val="50000"/>
            </a:schemeClr>
          </a:solidFill>
          <a:uFillTx/>
          <a:latin typeface="MiSans" panose="00000500000000000000" charset="-122"/>
          <a:ea typeface="MiSans" panose="00000500000000000000" charset="-122"/>
          <a:cs typeface="MiSans" panose="00000500000000000000" charset="-122"/>
          <a:sym typeface="MiSans" panose="00000500000000000000" charset="-122"/>
        </a:defRPr>
      </a:lvl2pPr>
      <a:lvl3pPr marL="1143000" marR="0" indent="-228600" algn="l" defTabSz="914400" rtl="0" eaLnBrk="1" fontAlgn="auto" latinLnBrk="0" hangingPunct="1">
        <a:lnSpc>
          <a:spcPct val="120000"/>
        </a:lnSpc>
        <a:spcBef>
          <a:spcPts val="1200"/>
        </a:spcBef>
        <a:spcAft>
          <a:spcPts val="0"/>
        </a:spcAft>
        <a:buClr>
          <a:srgbClr val="116CEE"/>
        </a:buClr>
        <a:buFont typeface="Arial" panose="020B0604020202020204" pitchFamily="34" charset="0"/>
        <a:buChar char="•"/>
        <a:defRPr kumimoji="0" lang="zh-CN" altLang="en-US" sz="1600" b="0" i="0" u="none" strike="noStrike" kern="1200" cap="none" spc="150" normalizeH="0" baseline="0" dirty="0">
          <a:solidFill>
            <a:schemeClr val="tx1">
              <a:lumMod val="50000"/>
              <a:lumOff val="50000"/>
            </a:schemeClr>
          </a:solidFill>
          <a:uFillTx/>
          <a:latin typeface="MiSans" panose="00000500000000000000" charset="-122"/>
          <a:ea typeface="MiSans" panose="00000500000000000000" charset="-122"/>
          <a:cs typeface="MiSans" panose="00000500000000000000" charset="-122"/>
          <a:sym typeface="MiSans" panose="00000500000000000000" charset="-122"/>
        </a:defRPr>
      </a:lvl3pPr>
      <a:lvl4pPr marL="1600200" marR="0" indent="-228600" algn="l" defTabSz="914400" rtl="0" eaLnBrk="1" fontAlgn="auto" latinLnBrk="0" hangingPunct="1">
        <a:lnSpc>
          <a:spcPct val="120000"/>
        </a:lnSpc>
        <a:spcBef>
          <a:spcPts val="1200"/>
        </a:spcBef>
        <a:spcAft>
          <a:spcPts val="0"/>
        </a:spcAft>
        <a:buClr>
          <a:srgbClr val="116CEE"/>
        </a:buClr>
        <a:buFont typeface="Arial" panose="020B0604020202020204" pitchFamily="34" charset="0"/>
        <a:buChar char="•"/>
        <a:defRPr kumimoji="0" lang="zh-CN" altLang="en-US" sz="1400" b="0" i="0" u="none" strike="noStrike" kern="1200" cap="none" spc="150" normalizeH="0" baseline="0" dirty="0">
          <a:solidFill>
            <a:schemeClr val="tx1">
              <a:lumMod val="50000"/>
              <a:lumOff val="50000"/>
            </a:schemeClr>
          </a:solidFill>
          <a:uFillTx/>
          <a:latin typeface="MiSans" panose="00000500000000000000" charset="-122"/>
          <a:ea typeface="MiSans" panose="00000500000000000000" charset="-122"/>
          <a:cs typeface="MiSans" panose="00000500000000000000" charset="-122"/>
          <a:sym typeface="MiSans" panose="00000500000000000000" charset="-122"/>
        </a:defRPr>
      </a:lvl4pPr>
      <a:lvl5pPr marL="2057400" marR="0" indent="-228600" algn="l" defTabSz="914400" rtl="0" eaLnBrk="1" fontAlgn="auto" latinLnBrk="0" hangingPunct="1">
        <a:lnSpc>
          <a:spcPct val="120000"/>
        </a:lnSpc>
        <a:spcBef>
          <a:spcPts val="1200"/>
        </a:spcBef>
        <a:spcAft>
          <a:spcPts val="0"/>
        </a:spcAft>
        <a:buClr>
          <a:srgbClr val="116CEE"/>
        </a:buClr>
        <a:buFont typeface="Arial" panose="020B0604020202020204" pitchFamily="34" charset="0"/>
        <a:buChar char="•"/>
        <a:defRPr kumimoji="0" lang="zh-CN" altLang="en-US" sz="1400" b="0" i="0" u="none" strike="noStrike" kern="1200" cap="none" spc="150" normalizeH="0" baseline="0" dirty="0">
          <a:solidFill>
            <a:schemeClr val="tx1">
              <a:lumMod val="50000"/>
              <a:lumOff val="50000"/>
            </a:schemeClr>
          </a:solidFill>
          <a:uFillTx/>
          <a:latin typeface="MiSans" panose="00000500000000000000" charset="-122"/>
          <a:ea typeface="MiSans" panose="00000500000000000000" charset="-122"/>
          <a:cs typeface="MiSans" panose="00000500000000000000" charset="-122"/>
          <a:sym typeface="MiSans"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2"/>
            </p:custDataLst>
          </p:nvPr>
        </p:nvSpPr>
        <p:spPr>
          <a:xfrm>
            <a:off x="69600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96000" y="1364400"/>
            <a:ext cx="10800000" cy="4813200"/>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4"/>
            </p:custDataLst>
          </p:nvPr>
        </p:nvSpPr>
        <p:spPr>
          <a:xfrm>
            <a:off x="69600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5"/>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6"/>
            </p:custDataLst>
          </p:nvPr>
        </p:nvSpPr>
        <p:spPr>
          <a:xfrm>
            <a:off x="8754110"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8" name="Rectangle 29_#color_$accent1_$accent2-2111&amp;1305"/>
          <p:cNvSpPr/>
          <p:nvPr userDrawn="1">
            <p:custDataLst>
              <p:tags r:id="rId7"/>
            </p:custDataLst>
          </p:nvPr>
        </p:nvSpPr>
        <p:spPr>
          <a:xfrm>
            <a:off x="11213592" y="5879592"/>
            <a:ext cx="978408" cy="978408"/>
          </a:xfrm>
          <a:custGeom>
            <a:avLst/>
            <a:gdLst/>
            <a:ahLst/>
            <a:cxnLst/>
            <a:rect l="l" t="t" r="r" b="b"/>
            <a:pathLst>
              <a:path w="978408" h="978408">
                <a:moveTo>
                  <a:pt x="978408" y="0"/>
                </a:moveTo>
                <a:lnTo>
                  <a:pt x="978408" y="978408"/>
                </a:lnTo>
                <a:lnTo>
                  <a:pt x="0" y="978408"/>
                </a:lnTo>
                <a:lnTo>
                  <a:pt x="978408" y="0"/>
                </a:lnTo>
              </a:path>
            </a:pathLst>
          </a:custGeom>
          <a:gradFill>
            <a:gsLst>
              <a:gs pos="0">
                <a:schemeClr val="accent2">
                  <a:alpha val="100000"/>
                </a:schemeClr>
              </a:gs>
              <a:gs pos="94328">
                <a:schemeClr val="accent1">
                  <a:alpha val="100000"/>
                </a:schemeClr>
              </a:gs>
            </a:gsLst>
            <a:lin ang="10921821"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7"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100000"/>
        </a:lnSpc>
        <a:spcBef>
          <a:spcPct val="0"/>
        </a:spcBef>
        <a:buNone/>
        <a:defRPr sz="3600" b="1" kern="1200">
          <a:solidFill>
            <a:schemeClr val="tx1"/>
          </a:solidFill>
          <a:latin typeface="+mj-ea"/>
          <a:ea typeface="+mj-ea"/>
          <a:cs typeface="+mj-ea"/>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ea"/>
          <a:ea typeface="+mn-ea"/>
          <a:cs typeface="+mn-ea"/>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ea"/>
          <a:ea typeface="+mn-ea"/>
          <a:cs typeface="+mn-ea"/>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ea"/>
          <a:ea typeface="+mn-ea"/>
          <a:cs typeface="+mn-ea"/>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ea"/>
          <a:ea typeface="+mn-ea"/>
          <a:cs typeface="+mn-ea"/>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ea"/>
          <a:ea typeface="+mn-ea"/>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s>
</file>

<file path=ppt/slides/_rels/slide10.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5" Type="http://schemas.openxmlformats.org/officeDocument/2006/relationships/notesSlide" Target="../notesSlides/notesSlide4.xml"/><Relationship Id="rId14" Type="http://schemas.openxmlformats.org/officeDocument/2006/relationships/slideLayout" Target="../slideLayouts/slideLayout1.xml"/><Relationship Id="rId13" Type="http://schemas.openxmlformats.org/officeDocument/2006/relationships/tags" Target="../tags/tag67.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tags" Target="../tags/tag55.xml"/></Relationships>
</file>

<file path=ppt/slides/_rels/slide2.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2" Type="http://schemas.openxmlformats.org/officeDocument/2006/relationships/slideLayout" Target="../slideLayouts/slideLayout5.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tags" Target="../tags/tag37.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5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框 33"/>
          <p:cNvSpPr txBox="1"/>
          <p:nvPr>
            <p:custDataLst>
              <p:tags r:id="rId1"/>
            </p:custDataLst>
          </p:nvPr>
        </p:nvSpPr>
        <p:spPr>
          <a:xfrm>
            <a:off x="3950335" y="3429000"/>
            <a:ext cx="4358005" cy="46037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b="1" spc="300" noProof="0" dirty="0">
                <a:ln>
                  <a:noFill/>
                </a:ln>
                <a:solidFill>
                  <a:schemeClr val="tx1"/>
                </a:solidFill>
                <a:effectLst/>
                <a:uLnTx/>
                <a:uFillTx/>
                <a:latin typeface="Bahnschrift SemiBold" panose="020B0502040204020203" charset="0"/>
                <a:ea typeface="楷体" panose="02010609060101010101" charset="-122"/>
                <a:cs typeface="Bahnschrift SemiBold" panose="020B0502040204020203" charset="0"/>
                <a:sym typeface="MiSans" panose="00000500000000000000" charset="-122"/>
              </a:rPr>
              <a:t> </a:t>
            </a:r>
            <a:r>
              <a:rPr lang="zh-CN" altLang="en-US" sz="2400" b="1" spc="3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iSans" panose="00000500000000000000" charset="-122"/>
              </a:rPr>
              <a:t>中药</a:t>
            </a:r>
            <a:r>
              <a:rPr lang="en-US" altLang="zh-CN" sz="2400" b="1" spc="3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iSans" panose="00000500000000000000" charset="-122"/>
              </a:rPr>
              <a:t>3.1</a:t>
            </a:r>
            <a:r>
              <a:rPr lang="zh-CN" altLang="en-US" sz="2400" b="1" spc="3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iSans" panose="00000500000000000000" charset="-122"/>
              </a:rPr>
              <a:t>类经典名方制剂</a:t>
            </a:r>
            <a:endParaRPr lang="zh-CN" altLang="en-US" sz="2400" b="1" spc="3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iSans" panose="00000500000000000000" charset="-122"/>
            </a:endParaRPr>
          </a:p>
        </p:txBody>
      </p:sp>
      <p:sp>
        <p:nvSpPr>
          <p:cNvPr id="2" name="标题 1"/>
          <p:cNvSpPr>
            <a:spLocks noGrp="1"/>
          </p:cNvSpPr>
          <p:nvPr>
            <p:ph type="title" idx="3"/>
            <p:custDataLst>
              <p:tags r:id="rId2"/>
            </p:custDataLst>
          </p:nvPr>
        </p:nvSpPr>
        <p:spPr>
          <a:xfrm>
            <a:off x="2255520" y="1402715"/>
            <a:ext cx="7165340" cy="2009140"/>
          </a:xfrm>
        </p:spPr>
        <p:txBody>
          <a:bodyPr/>
          <a:lstStyle/>
          <a:p>
            <a:r>
              <a:rPr altLang="en-US" b="1">
                <a:solidFill>
                  <a:schemeClr val="accent1"/>
                </a:solidFill>
                <a:latin typeface="黑体" panose="02010609060101010101" charset="-122"/>
                <a:ea typeface="黑体" panose="02010609060101010101" charset="-122"/>
              </a:rPr>
              <a:t>枇杷清肺饮颗粒</a:t>
            </a:r>
            <a:endParaRPr altLang="en-US" b="1">
              <a:solidFill>
                <a:schemeClr val="accent1"/>
              </a:solidFill>
              <a:latin typeface="黑体" panose="02010609060101010101" charset="-122"/>
              <a:ea typeface="黑体" panose="02010609060101010101" charset="-122"/>
            </a:endParaRPr>
          </a:p>
        </p:txBody>
      </p:sp>
      <p:sp>
        <p:nvSpPr>
          <p:cNvPr id="4" name="文本占位符 3"/>
          <p:cNvSpPr>
            <a:spLocks noGrp="1"/>
          </p:cNvSpPr>
          <p:nvPr>
            <p:ph type="body" sz="quarter" idx="17"/>
            <p:custDataLst>
              <p:tags r:id="rId3"/>
            </p:custDataLst>
          </p:nvPr>
        </p:nvSpPr>
        <p:spPr>
          <a:xfrm>
            <a:off x="4251960" y="4585335"/>
            <a:ext cx="5852160" cy="457835"/>
          </a:xfrm>
        </p:spPr>
        <p:txBody>
          <a:bodyPr/>
          <a:lstStyle/>
          <a:p>
            <a:r>
              <a:rPr altLang="en-US" sz="2400" b="1">
                <a:latin typeface="黑体" panose="02010609060101010101" charset="-122"/>
                <a:ea typeface="黑体" panose="02010609060101010101" charset="-122"/>
              </a:rPr>
              <a:t>吉林敖东洮南药业股份有限公司</a:t>
            </a:r>
            <a:endParaRPr altLang="en-US" sz="2400" b="1">
              <a:latin typeface="黑体" panose="02010609060101010101" charset="-122"/>
              <a:ea typeface="黑体" panose="02010609060101010101" charset="-122"/>
            </a:endParaRPr>
          </a:p>
        </p:txBody>
      </p:sp>
      <p:sp useBgFill="1">
        <p:nvSpPr>
          <p:cNvPr id="5" name="矩形 4"/>
          <p:cNvSpPr/>
          <p:nvPr/>
        </p:nvSpPr>
        <p:spPr>
          <a:xfrm>
            <a:off x="2258060" y="3395980"/>
            <a:ext cx="805815" cy="55499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custDataLst>
              <p:tags r:id="rId1"/>
            </p:custDataLst>
          </p:nvPr>
        </p:nvGrpSpPr>
        <p:grpSpPr>
          <a:xfrm rot="21600000">
            <a:off x="652145" y="1557655"/>
            <a:ext cx="10938510" cy="4478655"/>
            <a:chOff x="0" y="0"/>
            <a:chExt cx="10938522" cy="4247388"/>
          </a:xfrm>
        </p:grpSpPr>
        <p:sp>
          <p:nvSpPr>
            <p:cNvPr id="212" name="path 212"/>
            <p:cNvSpPr/>
            <p:nvPr>
              <p:custDataLst>
                <p:tags r:id="rId2"/>
              </p:custDataLst>
            </p:nvPr>
          </p:nvSpPr>
          <p:spPr>
            <a:xfrm>
              <a:off x="0" y="0"/>
              <a:ext cx="2368296" cy="4247388"/>
            </a:xfrm>
            <a:custGeom>
              <a:avLst/>
              <a:gdLst/>
              <a:ahLst/>
              <a:cxnLst/>
              <a:rect l="0" t="0" r="0" b="0"/>
              <a:pathLst>
                <a:path w="3729" h="6688">
                  <a:moveTo>
                    <a:pt x="0" y="0"/>
                  </a:moveTo>
                  <a:lnTo>
                    <a:pt x="3729" y="0"/>
                  </a:lnTo>
                  <a:lnTo>
                    <a:pt x="3729" y="6688"/>
                  </a:lnTo>
                  <a:lnTo>
                    <a:pt x="0" y="6688"/>
                  </a:lnTo>
                  <a:lnTo>
                    <a:pt x="0" y="0"/>
                  </a:lnTo>
                  <a:close/>
                </a:path>
              </a:pathLst>
            </a:custGeom>
            <a:solidFill>
              <a:srgbClr val="2E75B6">
                <a:alpha val="10196"/>
              </a:srgbClr>
            </a:solidFill>
            <a:ln w="0" cap="flat">
              <a:noFill/>
              <a:prstDash val="solid"/>
              <a:miter lim="0"/>
            </a:ln>
          </p:spPr>
          <p:txBody>
            <a:bodyPr rtlCol="0"/>
            <a:lstStyle/>
            <a:p>
              <a:pPr algn="ctr"/>
              <a:endParaRPr lang="zh-CN" altLang="en-US"/>
            </a:p>
          </p:txBody>
        </p:sp>
        <p:sp>
          <p:nvSpPr>
            <p:cNvPr id="214" name="path 214"/>
            <p:cNvSpPr/>
            <p:nvPr>
              <p:custDataLst>
                <p:tags r:id="rId3"/>
              </p:custDataLst>
            </p:nvPr>
          </p:nvSpPr>
          <p:spPr>
            <a:xfrm>
              <a:off x="2124621" y="349351"/>
              <a:ext cx="601205" cy="673899"/>
            </a:xfrm>
            <a:custGeom>
              <a:avLst/>
              <a:gdLst/>
              <a:ahLst/>
              <a:cxnLst/>
              <a:rect l="0" t="0" r="0" b="0"/>
              <a:pathLst>
                <a:path w="946" h="1061">
                  <a:moveTo>
                    <a:pt x="102" y="0"/>
                  </a:moveTo>
                  <a:lnTo>
                    <a:pt x="489" y="59"/>
                  </a:lnTo>
                  <a:lnTo>
                    <a:pt x="946" y="749"/>
                  </a:lnTo>
                  <a:lnTo>
                    <a:pt x="457" y="1061"/>
                  </a:lnTo>
                  <a:lnTo>
                    <a:pt x="0" y="371"/>
                  </a:lnTo>
                  <a:lnTo>
                    <a:pt x="102" y="0"/>
                  </a:lnTo>
                  <a:close/>
                  <a:moveTo>
                    <a:pt x="179" y="250"/>
                  </a:moveTo>
                  <a:cubicBezTo>
                    <a:pt x="202" y="284"/>
                    <a:pt x="248" y="294"/>
                    <a:pt x="282" y="272"/>
                  </a:cubicBezTo>
                  <a:cubicBezTo>
                    <a:pt x="316" y="250"/>
                    <a:pt x="326" y="205"/>
                    <a:pt x="303" y="171"/>
                  </a:cubicBezTo>
                  <a:cubicBezTo>
                    <a:pt x="281" y="137"/>
                    <a:pt x="235" y="128"/>
                    <a:pt x="201" y="149"/>
                  </a:cubicBezTo>
                  <a:cubicBezTo>
                    <a:pt x="167" y="171"/>
                    <a:pt x="157" y="216"/>
                    <a:pt x="179" y="250"/>
                  </a:cubicBezTo>
                </a:path>
              </a:pathLst>
            </a:custGeom>
            <a:solidFill>
              <a:srgbClr val="5A9AD5">
                <a:alpha val="100000"/>
              </a:srgbClr>
            </a:solidFill>
            <a:ln w="0" cap="flat">
              <a:noFill/>
              <a:prstDash val="solid"/>
              <a:miter lim="0"/>
            </a:ln>
          </p:spPr>
          <p:txBody>
            <a:bodyPr rtlCol="0"/>
            <a:lstStyle/>
            <a:p>
              <a:pPr algn="ctr"/>
              <a:endParaRPr lang="zh-CN" altLang="en-US"/>
            </a:p>
          </p:txBody>
        </p:sp>
        <p:sp>
          <p:nvSpPr>
            <p:cNvPr id="216" name="path 216"/>
            <p:cNvSpPr/>
            <p:nvPr>
              <p:custDataLst>
                <p:tags r:id="rId4"/>
              </p:custDataLst>
            </p:nvPr>
          </p:nvSpPr>
          <p:spPr>
            <a:xfrm>
              <a:off x="2737103" y="0"/>
              <a:ext cx="2368295" cy="4247388"/>
            </a:xfrm>
            <a:custGeom>
              <a:avLst/>
              <a:gdLst/>
              <a:ahLst/>
              <a:cxnLst/>
              <a:rect l="0" t="0" r="0" b="0"/>
              <a:pathLst>
                <a:path w="3729" h="6688">
                  <a:moveTo>
                    <a:pt x="0" y="0"/>
                  </a:moveTo>
                  <a:lnTo>
                    <a:pt x="3729" y="0"/>
                  </a:lnTo>
                  <a:lnTo>
                    <a:pt x="3729" y="6688"/>
                  </a:lnTo>
                  <a:lnTo>
                    <a:pt x="0" y="6688"/>
                  </a:lnTo>
                  <a:lnTo>
                    <a:pt x="0" y="0"/>
                  </a:lnTo>
                  <a:close/>
                </a:path>
              </a:pathLst>
            </a:custGeom>
            <a:solidFill>
              <a:srgbClr val="2E75B6">
                <a:alpha val="10196"/>
              </a:srgbClr>
            </a:solidFill>
            <a:ln w="0" cap="flat">
              <a:noFill/>
              <a:prstDash val="solid"/>
              <a:miter lim="0"/>
            </a:ln>
          </p:spPr>
          <p:txBody>
            <a:bodyPr rtlCol="0"/>
            <a:lstStyle/>
            <a:p>
              <a:pPr algn="ctr"/>
              <a:endParaRPr lang="zh-CN" altLang="en-US"/>
            </a:p>
          </p:txBody>
        </p:sp>
        <p:sp>
          <p:nvSpPr>
            <p:cNvPr id="218" name="path 218"/>
            <p:cNvSpPr/>
            <p:nvPr>
              <p:custDataLst>
                <p:tags r:id="rId5"/>
              </p:custDataLst>
            </p:nvPr>
          </p:nvSpPr>
          <p:spPr>
            <a:xfrm>
              <a:off x="4862182" y="349351"/>
              <a:ext cx="601217" cy="673899"/>
            </a:xfrm>
            <a:custGeom>
              <a:avLst/>
              <a:gdLst/>
              <a:ahLst/>
              <a:cxnLst/>
              <a:rect l="0" t="0" r="0" b="0"/>
              <a:pathLst>
                <a:path w="946" h="1061">
                  <a:moveTo>
                    <a:pt x="102" y="0"/>
                  </a:moveTo>
                  <a:lnTo>
                    <a:pt x="489" y="59"/>
                  </a:lnTo>
                  <a:lnTo>
                    <a:pt x="946" y="749"/>
                  </a:lnTo>
                  <a:lnTo>
                    <a:pt x="457" y="1061"/>
                  </a:lnTo>
                  <a:lnTo>
                    <a:pt x="0" y="371"/>
                  </a:lnTo>
                  <a:lnTo>
                    <a:pt x="102" y="0"/>
                  </a:lnTo>
                  <a:close/>
                  <a:moveTo>
                    <a:pt x="179" y="250"/>
                  </a:moveTo>
                  <a:cubicBezTo>
                    <a:pt x="202" y="284"/>
                    <a:pt x="248" y="294"/>
                    <a:pt x="282" y="272"/>
                  </a:cubicBezTo>
                  <a:cubicBezTo>
                    <a:pt x="316" y="250"/>
                    <a:pt x="326" y="205"/>
                    <a:pt x="303" y="171"/>
                  </a:cubicBezTo>
                  <a:cubicBezTo>
                    <a:pt x="281" y="137"/>
                    <a:pt x="235" y="128"/>
                    <a:pt x="201" y="149"/>
                  </a:cubicBezTo>
                  <a:cubicBezTo>
                    <a:pt x="167" y="171"/>
                    <a:pt x="157" y="216"/>
                    <a:pt x="179" y="250"/>
                  </a:cubicBezTo>
                </a:path>
              </a:pathLst>
            </a:custGeom>
            <a:solidFill>
              <a:srgbClr val="BCD5EE">
                <a:alpha val="100000"/>
              </a:srgbClr>
            </a:solidFill>
            <a:ln w="0" cap="flat">
              <a:noFill/>
              <a:prstDash val="solid"/>
              <a:miter lim="0"/>
            </a:ln>
          </p:spPr>
          <p:txBody>
            <a:bodyPr rtlCol="0"/>
            <a:lstStyle/>
            <a:p>
              <a:pPr algn="ctr"/>
              <a:endParaRPr lang="zh-CN" altLang="en-US"/>
            </a:p>
          </p:txBody>
        </p:sp>
        <p:sp>
          <p:nvSpPr>
            <p:cNvPr id="220" name="path 220"/>
            <p:cNvSpPr/>
            <p:nvPr>
              <p:custDataLst>
                <p:tags r:id="rId6"/>
              </p:custDataLst>
            </p:nvPr>
          </p:nvSpPr>
          <p:spPr>
            <a:xfrm>
              <a:off x="5475732" y="0"/>
              <a:ext cx="2366771" cy="4247388"/>
            </a:xfrm>
            <a:custGeom>
              <a:avLst/>
              <a:gdLst/>
              <a:ahLst/>
              <a:cxnLst/>
              <a:rect l="0" t="0" r="0" b="0"/>
              <a:pathLst>
                <a:path w="3727" h="6688">
                  <a:moveTo>
                    <a:pt x="0" y="0"/>
                  </a:moveTo>
                  <a:lnTo>
                    <a:pt x="3727" y="0"/>
                  </a:lnTo>
                  <a:lnTo>
                    <a:pt x="3727" y="6688"/>
                  </a:lnTo>
                  <a:lnTo>
                    <a:pt x="0" y="6688"/>
                  </a:lnTo>
                  <a:lnTo>
                    <a:pt x="0" y="0"/>
                  </a:lnTo>
                  <a:close/>
                </a:path>
              </a:pathLst>
            </a:custGeom>
            <a:solidFill>
              <a:srgbClr val="2E75B6">
                <a:alpha val="10196"/>
              </a:srgbClr>
            </a:solidFill>
            <a:ln w="0" cap="flat">
              <a:noFill/>
              <a:prstDash val="solid"/>
              <a:miter lim="0"/>
            </a:ln>
          </p:spPr>
          <p:txBody>
            <a:bodyPr rtlCol="0"/>
            <a:lstStyle/>
            <a:p>
              <a:pPr algn="ctr"/>
              <a:endParaRPr lang="zh-CN" altLang="en-US"/>
            </a:p>
          </p:txBody>
        </p:sp>
        <p:sp>
          <p:nvSpPr>
            <p:cNvPr id="222" name="path 222"/>
            <p:cNvSpPr/>
            <p:nvPr>
              <p:custDataLst>
                <p:tags r:id="rId7"/>
              </p:custDataLst>
            </p:nvPr>
          </p:nvSpPr>
          <p:spPr>
            <a:xfrm>
              <a:off x="7599743" y="349351"/>
              <a:ext cx="601217" cy="673899"/>
            </a:xfrm>
            <a:custGeom>
              <a:avLst/>
              <a:gdLst/>
              <a:ahLst/>
              <a:cxnLst/>
              <a:rect l="0" t="0" r="0" b="0"/>
              <a:pathLst>
                <a:path w="946" h="1061">
                  <a:moveTo>
                    <a:pt x="102" y="0"/>
                  </a:moveTo>
                  <a:lnTo>
                    <a:pt x="489" y="59"/>
                  </a:lnTo>
                  <a:lnTo>
                    <a:pt x="946" y="749"/>
                  </a:lnTo>
                  <a:lnTo>
                    <a:pt x="457" y="1061"/>
                  </a:lnTo>
                  <a:lnTo>
                    <a:pt x="0" y="371"/>
                  </a:lnTo>
                  <a:lnTo>
                    <a:pt x="102" y="0"/>
                  </a:lnTo>
                  <a:close/>
                  <a:moveTo>
                    <a:pt x="179" y="250"/>
                  </a:moveTo>
                  <a:cubicBezTo>
                    <a:pt x="202" y="284"/>
                    <a:pt x="248" y="294"/>
                    <a:pt x="282" y="272"/>
                  </a:cubicBezTo>
                  <a:cubicBezTo>
                    <a:pt x="316" y="250"/>
                    <a:pt x="326" y="205"/>
                    <a:pt x="303" y="171"/>
                  </a:cubicBezTo>
                  <a:cubicBezTo>
                    <a:pt x="281" y="137"/>
                    <a:pt x="235" y="128"/>
                    <a:pt x="201" y="149"/>
                  </a:cubicBezTo>
                  <a:cubicBezTo>
                    <a:pt x="167" y="171"/>
                    <a:pt x="157" y="216"/>
                    <a:pt x="179" y="250"/>
                  </a:cubicBezTo>
                </a:path>
              </a:pathLst>
            </a:custGeom>
            <a:solidFill>
              <a:srgbClr val="5A9AD5">
                <a:alpha val="100000"/>
              </a:srgbClr>
            </a:solidFill>
            <a:ln w="0" cap="flat">
              <a:noFill/>
              <a:prstDash val="solid"/>
              <a:miter lim="0"/>
            </a:ln>
          </p:spPr>
          <p:txBody>
            <a:bodyPr rtlCol="0"/>
            <a:lstStyle/>
            <a:p>
              <a:pPr algn="ctr"/>
              <a:endParaRPr lang="zh-CN" altLang="en-US"/>
            </a:p>
          </p:txBody>
        </p:sp>
        <p:sp>
          <p:nvSpPr>
            <p:cNvPr id="224" name="path 224"/>
            <p:cNvSpPr/>
            <p:nvPr>
              <p:custDataLst>
                <p:tags r:id="rId8"/>
              </p:custDataLst>
            </p:nvPr>
          </p:nvSpPr>
          <p:spPr>
            <a:xfrm>
              <a:off x="8212835" y="0"/>
              <a:ext cx="2368295" cy="4247388"/>
            </a:xfrm>
            <a:custGeom>
              <a:avLst/>
              <a:gdLst/>
              <a:ahLst/>
              <a:cxnLst/>
              <a:rect l="0" t="0" r="0" b="0"/>
              <a:pathLst>
                <a:path w="3729" h="6688">
                  <a:moveTo>
                    <a:pt x="0" y="0"/>
                  </a:moveTo>
                  <a:lnTo>
                    <a:pt x="3729" y="0"/>
                  </a:lnTo>
                  <a:lnTo>
                    <a:pt x="3729" y="6688"/>
                  </a:lnTo>
                  <a:lnTo>
                    <a:pt x="0" y="6688"/>
                  </a:lnTo>
                  <a:lnTo>
                    <a:pt x="0" y="0"/>
                  </a:lnTo>
                  <a:close/>
                </a:path>
              </a:pathLst>
            </a:custGeom>
            <a:solidFill>
              <a:srgbClr val="2E75B6">
                <a:alpha val="10196"/>
              </a:srgbClr>
            </a:solidFill>
            <a:ln w="0" cap="flat">
              <a:noFill/>
              <a:prstDash val="solid"/>
              <a:miter lim="0"/>
            </a:ln>
          </p:spPr>
          <p:txBody>
            <a:bodyPr rtlCol="0"/>
            <a:lstStyle/>
            <a:p>
              <a:pPr algn="ctr"/>
              <a:endParaRPr lang="zh-CN" altLang="en-US"/>
            </a:p>
          </p:txBody>
        </p:sp>
        <p:sp>
          <p:nvSpPr>
            <p:cNvPr id="226" name="path 226"/>
            <p:cNvSpPr/>
            <p:nvPr>
              <p:custDataLst>
                <p:tags r:id="rId9"/>
              </p:custDataLst>
            </p:nvPr>
          </p:nvSpPr>
          <p:spPr>
            <a:xfrm>
              <a:off x="10337303" y="349351"/>
              <a:ext cx="601218" cy="673899"/>
            </a:xfrm>
            <a:custGeom>
              <a:avLst/>
              <a:gdLst/>
              <a:ahLst/>
              <a:cxnLst/>
              <a:rect l="0" t="0" r="0" b="0"/>
              <a:pathLst>
                <a:path w="946" h="1061">
                  <a:moveTo>
                    <a:pt x="102" y="0"/>
                  </a:moveTo>
                  <a:lnTo>
                    <a:pt x="489" y="59"/>
                  </a:lnTo>
                  <a:lnTo>
                    <a:pt x="946" y="749"/>
                  </a:lnTo>
                  <a:lnTo>
                    <a:pt x="457" y="1061"/>
                  </a:lnTo>
                  <a:lnTo>
                    <a:pt x="0" y="371"/>
                  </a:lnTo>
                  <a:lnTo>
                    <a:pt x="102" y="0"/>
                  </a:lnTo>
                  <a:close/>
                  <a:moveTo>
                    <a:pt x="179" y="250"/>
                  </a:moveTo>
                  <a:cubicBezTo>
                    <a:pt x="202" y="284"/>
                    <a:pt x="248" y="294"/>
                    <a:pt x="282" y="272"/>
                  </a:cubicBezTo>
                  <a:cubicBezTo>
                    <a:pt x="316" y="250"/>
                    <a:pt x="326" y="205"/>
                    <a:pt x="303" y="171"/>
                  </a:cubicBezTo>
                  <a:cubicBezTo>
                    <a:pt x="281" y="137"/>
                    <a:pt x="235" y="128"/>
                    <a:pt x="201" y="149"/>
                  </a:cubicBezTo>
                  <a:cubicBezTo>
                    <a:pt x="167" y="171"/>
                    <a:pt x="157" y="216"/>
                    <a:pt x="179" y="250"/>
                  </a:cubicBezTo>
                </a:path>
              </a:pathLst>
            </a:custGeom>
            <a:solidFill>
              <a:srgbClr val="BCD5EE">
                <a:alpha val="100000"/>
              </a:srgbClr>
            </a:solidFill>
            <a:ln w="0" cap="flat">
              <a:noFill/>
              <a:prstDash val="solid"/>
              <a:miter lim="0"/>
            </a:ln>
          </p:spPr>
          <p:txBody>
            <a:bodyPr rtlCol="0"/>
            <a:lstStyle/>
            <a:p>
              <a:pPr algn="ctr"/>
              <a:endParaRPr lang="zh-CN" altLang="en-US"/>
            </a:p>
          </p:txBody>
        </p:sp>
      </p:grpSp>
      <p:sp>
        <p:nvSpPr>
          <p:cNvPr id="228" name="textbox 228"/>
          <p:cNvSpPr/>
          <p:nvPr>
            <p:custDataLst>
              <p:tags r:id="rId10"/>
            </p:custDataLst>
          </p:nvPr>
        </p:nvSpPr>
        <p:spPr>
          <a:xfrm>
            <a:off x="9099550" y="2155825"/>
            <a:ext cx="2004060" cy="3639820"/>
          </a:xfrm>
          <a:prstGeom prst="rect">
            <a:avLst/>
          </a:prstGeom>
          <a:noFill/>
          <a:ln w="0" cap="flat">
            <a:noFill/>
            <a:prstDash val="solid"/>
            <a:miter lim="0"/>
          </a:ln>
        </p:spPr>
        <p:txBody>
          <a:bodyPr vert="horz" wrap="square" lIns="0" tIns="0" rIns="0" bIns="0"/>
          <a:lstStyle/>
          <a:p>
            <a:pPr algn="l" rtl="0" eaLnBrk="0">
              <a:lnSpc>
                <a:spcPct val="80000"/>
              </a:lnSpc>
            </a:pPr>
            <a:r>
              <a:rPr lang="en-US"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    </a:t>
            </a:r>
            <a:r>
              <a:rPr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临床管理</a:t>
            </a:r>
            <a:r>
              <a:rPr lang="zh-CN"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难度</a:t>
            </a:r>
            <a:endParaRPr lang="zh-CN"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endParaRPr>
          </a:p>
          <a:p>
            <a:pPr algn="l" rtl="0" eaLnBrk="0">
              <a:lnSpc>
                <a:spcPct val="80000"/>
              </a:lnSpc>
            </a:pPr>
            <a:endParaRPr lang="zh-CN"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endParaRPr>
          </a:p>
          <a:p>
            <a:pPr algn="just" rtl="0" eaLnBrk="0">
              <a:lnSpc>
                <a:spcPct val="150000"/>
              </a:lnSpc>
            </a:pPr>
            <a:r>
              <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sym typeface="+mn-ea"/>
              </a:rPr>
              <a:t>（</a:t>
            </a:r>
            <a:r>
              <a:rPr lang="en-US" altLang="zh-CN" sz="1200" dirty="0">
                <a:solidFill>
                  <a:schemeClr val="tx1"/>
                </a:solidFill>
                <a:latin typeface="微软雅黑" panose="020B0503020204020204" charset="-122"/>
                <a:ea typeface="微软雅黑" panose="020B0503020204020204" charset="-122"/>
                <a:cs typeface="宋体" panose="02010600030101010101" pitchFamily="2" charset="-122"/>
                <a:sym typeface="+mn-ea"/>
              </a:rPr>
              <a:t>1</a:t>
            </a:r>
            <a:r>
              <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sym typeface="+mn-ea"/>
              </a:rPr>
              <a:t>）枇杷清肺饮颗粒属于处方药，功能主治、用法用量明确，不会出现滥用药或超适应症用药情况；</a:t>
            </a:r>
            <a:endPar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sym typeface="+mn-ea"/>
            </a:endParaRPr>
          </a:p>
          <a:p>
            <a:pPr algn="just" fontAlgn="auto">
              <a:lnSpc>
                <a:spcPct val="150000"/>
              </a:lnSpc>
              <a:spcBef>
                <a:spcPts val="0"/>
              </a:spcBef>
              <a:spcAft>
                <a:spcPts val="0"/>
              </a:spcAft>
              <a:buClrTx/>
              <a:buSzTx/>
              <a:buFont typeface="Wingdings" panose="05000000000000000000" charset="0"/>
              <a:buNone/>
            </a:pPr>
            <a:r>
              <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sym typeface="+mn-ea"/>
              </a:rPr>
              <a:t>（</a:t>
            </a:r>
            <a:r>
              <a:rPr lang="en-US" altLang="zh-CN" sz="1200" dirty="0">
                <a:solidFill>
                  <a:schemeClr val="tx1"/>
                </a:solidFill>
                <a:latin typeface="微软雅黑" panose="020B0503020204020204" charset="-122"/>
                <a:ea typeface="微软雅黑" panose="020B0503020204020204" charset="-122"/>
                <a:cs typeface="宋体" panose="02010600030101010101" pitchFamily="2" charset="-122"/>
                <a:sym typeface="+mn-ea"/>
              </a:rPr>
              <a:t>2</a:t>
            </a:r>
            <a:r>
              <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sym typeface="+mn-ea"/>
              </a:rPr>
              <a:t>）颗粒剂型对于患者服药</a:t>
            </a:r>
            <a:r>
              <a:rPr lang="zh-CN" altLang="en-US" sz="1200" b="1" dirty="0">
                <a:solidFill>
                  <a:srgbClr val="FF0000"/>
                </a:solidFill>
                <a:latin typeface="微软雅黑" panose="020B0503020204020204" charset="-122"/>
                <a:ea typeface="微软雅黑" panose="020B0503020204020204" charset="-122"/>
                <a:cs typeface="宋体" panose="02010600030101010101" pitchFamily="2" charset="-122"/>
                <a:sym typeface="+mn-ea"/>
              </a:rPr>
              <a:t>依从性高，临床便利；</a:t>
            </a:r>
            <a:endParaRPr lang="zh-CN" altLang="en-US" sz="1200" b="1" dirty="0">
              <a:solidFill>
                <a:srgbClr val="FF0000"/>
              </a:solidFill>
              <a:latin typeface="微软雅黑" panose="020B0503020204020204" charset="-122"/>
              <a:ea typeface="微软雅黑" panose="020B0503020204020204" charset="-122"/>
              <a:cs typeface="宋体" panose="02010600030101010101" pitchFamily="2" charset="-122"/>
              <a:sym typeface="+mn-ea"/>
            </a:endParaRPr>
          </a:p>
          <a:p>
            <a:pPr algn="just" fontAlgn="auto">
              <a:lnSpc>
                <a:spcPct val="150000"/>
              </a:lnSpc>
              <a:spcBef>
                <a:spcPts val="0"/>
              </a:spcBef>
              <a:spcAft>
                <a:spcPts val="0"/>
              </a:spcAft>
              <a:buClrTx/>
              <a:buSzTx/>
              <a:buFont typeface="Wingdings" panose="05000000000000000000" charset="0"/>
              <a:buNone/>
            </a:pPr>
            <a:r>
              <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sym typeface="+mn-ea"/>
              </a:rPr>
              <a:t>（</a:t>
            </a:r>
            <a:r>
              <a:rPr lang="en-US" altLang="zh-CN" sz="1200" dirty="0">
                <a:solidFill>
                  <a:schemeClr val="tx1"/>
                </a:solidFill>
                <a:latin typeface="微软雅黑" panose="020B0503020204020204" charset="-122"/>
                <a:ea typeface="微软雅黑" panose="020B0503020204020204" charset="-122"/>
                <a:cs typeface="宋体" panose="02010600030101010101" pitchFamily="2" charset="-122"/>
                <a:sym typeface="+mn-ea"/>
              </a:rPr>
              <a:t>3</a:t>
            </a:r>
            <a:r>
              <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sym typeface="+mn-ea"/>
              </a:rPr>
              <a:t>）</a:t>
            </a:r>
            <a:r>
              <a:rPr lang="zh-CN" altLang="en-US" sz="1200" b="1" dirty="0">
                <a:solidFill>
                  <a:srgbClr val="FF0000"/>
                </a:solidFill>
                <a:latin typeface="微软雅黑" panose="020B0503020204020204" charset="-122"/>
                <a:ea typeface="微软雅黑" panose="020B0503020204020204" charset="-122"/>
                <a:cs typeface="宋体" panose="02010600030101010101" pitchFamily="2" charset="-122"/>
                <a:sym typeface="+mn-ea"/>
              </a:rPr>
              <a:t>稳定性良好，仅密封存放即可，</a:t>
            </a:r>
            <a:r>
              <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sym typeface="+mn-ea"/>
              </a:rPr>
              <a:t>降低了药品贮藏管理难度。</a:t>
            </a:r>
            <a:endPar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sym typeface="+mn-ea"/>
            </a:endParaRPr>
          </a:p>
        </p:txBody>
      </p:sp>
      <p:sp>
        <p:nvSpPr>
          <p:cNvPr id="230" name="textbox 230"/>
          <p:cNvSpPr/>
          <p:nvPr>
            <p:custDataLst>
              <p:tags r:id="rId11"/>
            </p:custDataLst>
          </p:nvPr>
        </p:nvSpPr>
        <p:spPr>
          <a:xfrm>
            <a:off x="3519170" y="2155825"/>
            <a:ext cx="2162175" cy="3748405"/>
          </a:xfrm>
          <a:prstGeom prst="rect">
            <a:avLst/>
          </a:prstGeom>
          <a:noFill/>
          <a:ln w="0" cap="flat">
            <a:noFill/>
            <a:prstDash val="solid"/>
            <a:miter lim="0"/>
          </a:ln>
        </p:spPr>
        <p:txBody>
          <a:bodyPr vert="horz" wrap="square" lIns="0" tIns="0" rIns="0" bIns="0"/>
          <a:lstStyle/>
          <a:p>
            <a:pPr algn="l" rtl="0" eaLnBrk="0">
              <a:lnSpc>
                <a:spcPct val="80000"/>
              </a:lnSpc>
            </a:pPr>
            <a:r>
              <a:rPr lang="en-US"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  </a:t>
            </a:r>
            <a:r>
              <a:rPr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弥补药品目录短板</a:t>
            </a:r>
            <a:endParaRPr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endParaRPr>
          </a:p>
          <a:p>
            <a:pPr algn="l" rtl="0" eaLnBrk="0">
              <a:lnSpc>
                <a:spcPct val="80000"/>
              </a:lnSpc>
            </a:pPr>
            <a:endParaRPr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a:p>
            <a:pPr algn="just" rtl="0" eaLnBrk="0">
              <a:lnSpc>
                <a:spcPct val="150000"/>
              </a:lnSpc>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）本品可弥补医保目录“清肺经热”中成药空白。《国家基本医疗保险、工伤保险和生育保险药品目录（202</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4</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年）》中成药分类：清热剂</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8</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种分类，无“清肺经热”中成药。</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just" fontAlgn="auto">
              <a:lnSpc>
                <a:spcPct val="140000"/>
              </a:lnSpc>
              <a:spcBef>
                <a:spcPts val="0"/>
              </a:spcBef>
              <a:spcAft>
                <a:spcPts val="0"/>
              </a:spcAft>
              <a:buClrTx/>
              <a:buSzTx/>
              <a:buFont typeface="Wingdings" panose="05000000000000000000" charset="0"/>
              <a:buNone/>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）枇杷清肺饮颗粒是</a:t>
            </a:r>
            <a:r>
              <a:rPr lang="zh-CN" altLang="en-US" sz="1200" b="1" dirty="0">
                <a:solidFill>
                  <a:srgbClr val="FF0000"/>
                </a:solidFill>
                <a:latin typeface="微软雅黑" panose="020B0503020204020204" charset="-122"/>
                <a:ea typeface="微软雅黑" panose="020B0503020204020204" charset="-122"/>
                <a:cs typeface="微软雅黑" panose="020B0503020204020204" charset="-122"/>
                <a:sym typeface="+mn-ea"/>
              </a:rPr>
              <a:t>“清肺经热”唯一代表药物，是治疗脂溢性皮炎、酒刺等皮肤疾病领域首个古代经典名方中药复方制剂，</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如果进入医保，能使医保目录结构更加科学合理。</a:t>
            </a:r>
            <a:endParaRPr lang="zh-CN" altLang="en-US" sz="1200" baseline="-60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232" name="textbox 232"/>
          <p:cNvSpPr/>
          <p:nvPr>
            <p:custDataLst>
              <p:tags r:id="rId12"/>
            </p:custDataLst>
          </p:nvPr>
        </p:nvSpPr>
        <p:spPr>
          <a:xfrm>
            <a:off x="812800" y="1925955"/>
            <a:ext cx="1973580" cy="4234180"/>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210185" algn="l" rtl="0" eaLnBrk="0">
              <a:lnSpc>
                <a:spcPct val="76000"/>
              </a:lnSpc>
            </a:pPr>
            <a:endParaRPr sz="1000" dirty="0">
              <a:latin typeface="Arial" panose="020B0604020202020204"/>
              <a:ea typeface="Arial" panose="020B0604020202020204"/>
              <a:cs typeface="Arial" panose="020B0604020202020204"/>
            </a:endParaRPr>
          </a:p>
          <a:p>
            <a:pPr algn="l" rtl="0" eaLnBrk="0">
              <a:lnSpc>
                <a:spcPct val="112000"/>
              </a:lnSpc>
            </a:pPr>
            <a:r>
              <a:rPr lang="en-US"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 </a:t>
            </a:r>
            <a:r>
              <a:rPr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对公共健康的影响</a:t>
            </a:r>
            <a:endParaRPr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a:p>
            <a:pPr marL="13970" algn="l" rtl="0" eaLnBrk="0">
              <a:lnSpc>
                <a:spcPct val="88000"/>
              </a:lnSpc>
              <a:spcBef>
                <a:spcPts val="430"/>
              </a:spcBef>
            </a:pP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just" rtl="0" eaLnBrk="0">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a:t>
            </a:r>
            <a:r>
              <a:rPr lang="en-US" altLang="zh-CN" sz="1200" dirty="0">
                <a:latin typeface="微软雅黑" panose="020B0503020204020204" charset="-122"/>
                <a:ea typeface="微软雅黑" panose="020B0503020204020204" charset="-122"/>
                <a:cs typeface="微软雅黑" panose="020B0503020204020204" charset="-122"/>
                <a:sym typeface="+mn-ea"/>
              </a:rPr>
              <a:t>1</a:t>
            </a:r>
            <a:r>
              <a:rPr lang="zh-CN" altLang="en-US" sz="1200" dirty="0">
                <a:latin typeface="微软雅黑" panose="020B0503020204020204" charset="-122"/>
                <a:ea typeface="微软雅黑" panose="020B0503020204020204" charset="-122"/>
                <a:cs typeface="微软雅黑" panose="020B0503020204020204" charset="-122"/>
                <a:sym typeface="+mn-ea"/>
              </a:rPr>
              <a:t>）肺风酒刺</a:t>
            </a:r>
            <a:r>
              <a:rPr lang="zh-CN" altLang="en-US" sz="1200" dirty="0">
                <a:latin typeface="微软雅黑" panose="020B0503020204020204" charset="-122"/>
                <a:ea typeface="微软雅黑" panose="020B0503020204020204" charset="-122"/>
                <a:cs typeface="微软雅黑" panose="020B0503020204020204" charset="-122"/>
              </a:rPr>
              <a:t>患病率高且呈逐年上升趋势，</a:t>
            </a:r>
            <a:r>
              <a:rPr lang="zh-CN" altLang="en-US" sz="1200" dirty="0">
                <a:latin typeface="微软雅黑" panose="020B0503020204020204" charset="-122"/>
                <a:ea typeface="微软雅黑" panose="020B0503020204020204" charset="-122"/>
                <a:cs typeface="微软雅黑" panose="020B0503020204020204" charset="-122"/>
                <a:sym typeface="+mn-ea"/>
              </a:rPr>
              <a:t>患者的生活质量明显降低</a:t>
            </a:r>
            <a:r>
              <a:rPr lang="zh-CN" sz="1200" dirty="0">
                <a:latin typeface="微软雅黑" panose="020B0503020204020204" charset="-122"/>
                <a:ea typeface="微软雅黑" panose="020B0503020204020204" charset="-122"/>
                <a:cs typeface="微软雅黑" panose="020B0503020204020204" charset="-122"/>
                <a:sym typeface="+mn-ea"/>
              </a:rPr>
              <a:t>，</a:t>
            </a:r>
            <a:r>
              <a:rPr lang="zh-CN" altLang="en-US" sz="1200" dirty="0">
                <a:latin typeface="微软雅黑" panose="020B0503020204020204" charset="-122"/>
                <a:ea typeface="微软雅黑" panose="020B0503020204020204" charset="-122"/>
                <a:cs typeface="微软雅黑" panose="020B0503020204020204" charset="-122"/>
                <a:sym typeface="+mn-ea"/>
              </a:rPr>
              <a:t>部分伴有耻辱感、影响职业或者与焦虑、抑郁等精神疾病并存，</a:t>
            </a:r>
            <a:r>
              <a:rPr lang="zh-CN" altLang="en-US" sz="1200" dirty="0">
                <a:latin typeface="微软雅黑" panose="020B0503020204020204" charset="-122"/>
                <a:ea typeface="微软雅黑" panose="020B0503020204020204" charset="-122"/>
                <a:cs typeface="微软雅黑" panose="020B0503020204020204" charset="-122"/>
              </a:rPr>
              <a:t> 是青少年及中青年群体常见</a:t>
            </a:r>
            <a:r>
              <a:rPr lang="zh-CN" altLang="en-US" sz="1200" spc="0" dirty="0">
                <a:latin typeface="微软雅黑" panose="020B0503020204020204" charset="-122"/>
                <a:ea typeface="微软雅黑" panose="020B0503020204020204" charset="-122"/>
                <a:cs typeface="微软雅黑" panose="020B0503020204020204" charset="-122"/>
              </a:rPr>
              <a:t>疾病。</a:t>
            </a:r>
            <a:endParaRPr lang="zh-CN" altLang="en-US" sz="1200" spc="0" dirty="0">
              <a:latin typeface="微软雅黑" panose="020B0503020204020204" charset="-122"/>
              <a:ea typeface="微软雅黑" panose="020B0503020204020204" charset="-122"/>
              <a:cs typeface="微软雅黑" panose="020B0503020204020204" charset="-122"/>
            </a:endParaRPr>
          </a:p>
          <a:p>
            <a:pPr algn="just" rtl="0" eaLnBrk="0">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a:t>
            </a:r>
            <a:r>
              <a:rPr lang="en-US" altLang="zh-CN" sz="1200" dirty="0">
                <a:latin typeface="微软雅黑" panose="020B0503020204020204" charset="-122"/>
                <a:ea typeface="微软雅黑" panose="020B0503020204020204" charset="-122"/>
                <a:cs typeface="微软雅黑" panose="020B0503020204020204" charset="-122"/>
                <a:sym typeface="+mn-ea"/>
              </a:rPr>
              <a:t>2</a:t>
            </a:r>
            <a:r>
              <a:rPr lang="zh-CN" altLang="en-US" sz="1200" dirty="0">
                <a:latin typeface="微软雅黑" panose="020B0503020204020204" charset="-122"/>
                <a:ea typeface="微软雅黑" panose="020B0503020204020204" charset="-122"/>
                <a:cs typeface="微软雅黑" panose="020B0503020204020204" charset="-122"/>
                <a:sym typeface="+mn-ea"/>
              </a:rPr>
              <a:t>）枇杷清肺饮颗粒</a:t>
            </a:r>
            <a:r>
              <a:rPr lang="zh-CN" altLang="en-US" sz="1200" b="1" dirty="0">
                <a:solidFill>
                  <a:srgbClr val="FF0000"/>
                </a:solidFill>
                <a:latin typeface="微软雅黑" panose="020B0503020204020204" charset="-122"/>
                <a:ea typeface="微软雅黑" panose="020B0503020204020204" charset="-122"/>
                <a:cs typeface="微软雅黑" panose="020B0503020204020204" charset="-122"/>
              </a:rPr>
              <a:t>能</a:t>
            </a:r>
            <a:r>
              <a:rPr lang="zh-CN" altLang="en-US" sz="1200" b="1" spc="0" dirty="0">
                <a:solidFill>
                  <a:srgbClr val="FF0000"/>
                </a:solidFill>
                <a:latin typeface="微软雅黑" panose="020B0503020204020204" charset="-122"/>
                <a:ea typeface="微软雅黑" panose="020B0503020204020204" charset="-122"/>
                <a:cs typeface="微软雅黑" panose="020B0503020204020204" charset="-122"/>
              </a:rPr>
              <a:t>够治愈患者皮肤症状、减轻</a:t>
            </a:r>
            <a:r>
              <a:rPr lang="zh-CN" altLang="en-US" sz="1200" b="1" dirty="0">
                <a:solidFill>
                  <a:srgbClr val="FF0000"/>
                </a:solidFill>
                <a:latin typeface="微软雅黑" panose="020B0503020204020204" charset="-122"/>
                <a:ea typeface="微软雅黑" panose="020B0503020204020204" charset="-122"/>
                <a:cs typeface="微软雅黑" panose="020B0503020204020204" charset="-122"/>
              </a:rPr>
              <a:t>心理负担， 提高生活质量。</a:t>
            </a:r>
            <a:endParaRPr lang="zh-CN" altLang="en-US" sz="1200" b="1" dirty="0">
              <a:solidFill>
                <a:srgbClr val="FF0000"/>
              </a:solidFill>
              <a:latin typeface="微软雅黑" panose="020B0503020204020204" charset="-122"/>
              <a:ea typeface="微软雅黑" panose="020B0503020204020204" charset="-122"/>
              <a:cs typeface="微软雅黑" panose="020B0503020204020204" charset="-122"/>
            </a:endParaRPr>
          </a:p>
          <a:p>
            <a:pPr algn="l" rtl="0" eaLnBrk="0">
              <a:lnSpc>
                <a:spcPct val="186000"/>
              </a:lnSpc>
            </a:pPr>
            <a:endParaRPr lang="zh-CN" altLang="en-US" sz="1200" b="1"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234" name="textbox 234"/>
          <p:cNvSpPr/>
          <p:nvPr>
            <p:custDataLst>
              <p:tags r:id="rId13"/>
            </p:custDataLst>
          </p:nvPr>
        </p:nvSpPr>
        <p:spPr>
          <a:xfrm>
            <a:off x="6334518" y="2155856"/>
            <a:ext cx="1973579" cy="3274059"/>
          </a:xfrm>
          <a:prstGeom prst="rect">
            <a:avLst/>
          </a:prstGeom>
          <a:noFill/>
          <a:ln w="0" cap="flat">
            <a:noFill/>
            <a:prstDash val="solid"/>
            <a:miter lim="0"/>
          </a:ln>
        </p:spPr>
        <p:txBody>
          <a:bodyPr vert="horz" wrap="square" lIns="0" tIns="0" rIns="0" bIns="0"/>
          <a:lstStyle/>
          <a:p>
            <a:pPr algn="l" rtl="0" eaLnBrk="0">
              <a:lnSpc>
                <a:spcPct val="80000"/>
              </a:lnSpc>
            </a:pPr>
            <a:r>
              <a:rPr lang="en-US"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 </a:t>
            </a:r>
            <a:r>
              <a:rPr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符合</a:t>
            </a:r>
            <a:r>
              <a:rPr b="1" kern="0" spc="-10" dirty="0">
                <a:solidFill>
                  <a:schemeClr val="accent1">
                    <a:alpha val="100000"/>
                  </a:schemeClr>
                </a:solidFill>
                <a:latin typeface="Arial" panose="020B0604020202020204"/>
                <a:ea typeface="Arial" panose="020B0604020202020204"/>
                <a:cs typeface="Arial" panose="020B0604020202020204"/>
                <a:sym typeface="+mn-ea"/>
              </a:rPr>
              <a:t>"</a:t>
            </a:r>
            <a:r>
              <a:rPr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保基本</a:t>
            </a:r>
            <a:r>
              <a:rPr b="1" kern="0" spc="-10" dirty="0">
                <a:solidFill>
                  <a:schemeClr val="accent1">
                    <a:alpha val="100000"/>
                  </a:schemeClr>
                </a:solidFill>
                <a:latin typeface="Arial" panose="020B0604020202020204"/>
                <a:ea typeface="Arial" panose="020B0604020202020204"/>
                <a:cs typeface="Arial" panose="020B0604020202020204"/>
                <a:sym typeface="+mn-ea"/>
              </a:rPr>
              <a:t>"</a:t>
            </a:r>
            <a:r>
              <a:rPr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原则</a:t>
            </a:r>
            <a:endParaRPr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endParaRPr>
          </a:p>
          <a:p>
            <a:pPr algn="l" rtl="0" eaLnBrk="0">
              <a:lnSpc>
                <a:spcPct val="80000"/>
              </a:lnSpc>
            </a:pPr>
            <a:endParaRPr dirty="0">
              <a:latin typeface="Arial" panose="020B0604020202020204"/>
              <a:ea typeface="Arial" panose="020B0604020202020204"/>
              <a:cs typeface="Arial" panose="020B0604020202020204"/>
            </a:endParaRPr>
          </a:p>
          <a:p>
            <a:pPr algn="just" rtl="0" eaLnBrk="0">
              <a:lnSpc>
                <a:spcPct val="150000"/>
              </a:lnSpc>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）枇杷清肺饮颗粒为古代经典名方中药</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3.1</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类新药，药品费用在参保人承受能力范围内。</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20955" algn="just" rtl="0" eaLnBrk="0">
              <a:lnSpc>
                <a:spcPct val="150000"/>
              </a:lnSpc>
              <a:spcBef>
                <a:spcPts val="360"/>
              </a:spcBef>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）患者均在门诊治疗，</a:t>
            </a:r>
            <a:r>
              <a:rPr lang="zh-CN" altLang="en-US" sz="1200" b="1" dirty="0">
                <a:solidFill>
                  <a:srgbClr val="FF0000"/>
                </a:solidFill>
                <a:latin typeface="微软雅黑" panose="020B0503020204020204" charset="-122"/>
                <a:ea typeface="微软雅黑" panose="020B0503020204020204" charset="-122"/>
                <a:cs typeface="微软雅黑" panose="020B0503020204020204" charset="-122"/>
                <a:sym typeface="+mn-ea"/>
              </a:rPr>
              <a:t>未占用过多医保资金，符合</a:t>
            </a:r>
            <a:r>
              <a:rPr lang="en-US" altLang="zh-CN" sz="12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200" b="1" dirty="0">
                <a:solidFill>
                  <a:srgbClr val="FF0000"/>
                </a:solidFill>
                <a:latin typeface="微软雅黑" panose="020B0503020204020204" charset="-122"/>
                <a:ea typeface="微软雅黑" panose="020B0503020204020204" charset="-122"/>
                <a:cs typeface="微软雅黑" panose="020B0503020204020204" charset="-122"/>
                <a:sym typeface="+mn-ea"/>
              </a:rPr>
              <a:t>保基本</a:t>
            </a:r>
            <a:r>
              <a:rPr lang="en-US" altLang="zh-CN" sz="12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200" b="1" dirty="0">
                <a:solidFill>
                  <a:srgbClr val="FF0000"/>
                </a:solidFill>
                <a:latin typeface="微软雅黑" panose="020B0503020204020204" charset="-122"/>
                <a:ea typeface="微软雅黑" panose="020B0503020204020204" charset="-122"/>
                <a:cs typeface="微软雅黑" panose="020B0503020204020204" charset="-122"/>
                <a:sym typeface="+mn-ea"/>
              </a:rPr>
              <a:t>原则。</a:t>
            </a:r>
            <a:endParaRPr lang="zh-CN" altLang="en-US" sz="12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marL="20955" algn="just" rtl="0" eaLnBrk="0">
              <a:lnSpc>
                <a:spcPct val="87000"/>
              </a:lnSpc>
              <a:spcBef>
                <a:spcPts val="360"/>
              </a:spcBef>
            </a:pPr>
            <a:endParaRPr lang="zh-CN" altLang="en-US" sz="1200" b="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236" name="rect 236"/>
          <p:cNvSpPr/>
          <p:nvPr/>
        </p:nvSpPr>
        <p:spPr>
          <a:xfrm>
            <a:off x="11856719" y="0"/>
            <a:ext cx="335280" cy="6858000"/>
          </a:xfrm>
          <a:prstGeom prst="rect">
            <a:avLst/>
          </a:prstGeom>
          <a:solidFill>
            <a:srgbClr val="CEE5F6">
              <a:alpha val="100000"/>
            </a:srgbClr>
          </a:solidFill>
          <a:ln w="0" cap="flat">
            <a:noFill/>
            <a:prstDash val="solid"/>
            <a:miter lim="0"/>
          </a:ln>
        </p:spPr>
        <p:txBody>
          <a:bodyPr rtlCol="0"/>
          <a:lstStyle/>
          <a:p>
            <a:pPr algn="ctr"/>
            <a:endParaRPr lang="zh-CN" altLang="en-US"/>
          </a:p>
        </p:txBody>
      </p:sp>
      <p:sp>
        <p:nvSpPr>
          <p:cNvPr id="238" name="rect 238"/>
          <p:cNvSpPr/>
          <p:nvPr/>
        </p:nvSpPr>
        <p:spPr>
          <a:xfrm>
            <a:off x="0" y="0"/>
            <a:ext cx="335279" cy="6858000"/>
          </a:xfrm>
          <a:prstGeom prst="rect">
            <a:avLst/>
          </a:prstGeom>
          <a:solidFill>
            <a:srgbClr val="CEE5F6">
              <a:alpha val="100000"/>
            </a:srgbClr>
          </a:solidFill>
          <a:ln w="0" cap="flat">
            <a:noFill/>
            <a:prstDash val="solid"/>
            <a:miter lim="0"/>
          </a:ln>
        </p:spPr>
        <p:txBody>
          <a:bodyPr rtlCol="0"/>
          <a:lstStyle/>
          <a:p>
            <a:pPr algn="ctr"/>
            <a:endParaRPr lang="zh-CN" altLang="en-US"/>
          </a:p>
        </p:txBody>
      </p:sp>
      <p:sp>
        <p:nvSpPr>
          <p:cNvPr id="244" name="textbox 244"/>
          <p:cNvSpPr/>
          <p:nvPr/>
        </p:nvSpPr>
        <p:spPr>
          <a:xfrm>
            <a:off x="1790700" y="540385"/>
            <a:ext cx="2873375" cy="488950"/>
          </a:xfrm>
          <a:prstGeom prst="rect">
            <a:avLst/>
          </a:prstGeom>
          <a:noFill/>
          <a:ln w="0" cap="flat">
            <a:noFill/>
            <a:prstDash val="solid"/>
            <a:miter lim="0"/>
          </a:ln>
        </p:spPr>
        <p:txBody>
          <a:bodyPr vert="horz" wrap="square" lIns="0" tIns="0" rIns="0" bIns="0"/>
          <a:lstStyle/>
          <a:p>
            <a:pPr algn="l" rtl="0" eaLnBrk="0">
              <a:lnSpc>
                <a:spcPct val="78000"/>
              </a:lnSpc>
            </a:pPr>
            <a:endParaRPr sz="100" dirty="0">
              <a:latin typeface="Arial" panose="020B0604020202020204"/>
              <a:ea typeface="Arial" panose="020B0604020202020204"/>
              <a:cs typeface="Arial" panose="020B0604020202020204"/>
            </a:endParaRPr>
          </a:p>
          <a:p>
            <a:pPr marL="12700" algn="l" rtl="0" eaLnBrk="0">
              <a:lnSpc>
                <a:spcPct val="87000"/>
              </a:lnSpc>
            </a:pPr>
            <a:r>
              <a:rPr sz="3500" b="1" kern="0" spc="70" dirty="0">
                <a:solidFill>
                  <a:srgbClr val="3959B9">
                    <a:alpha val="100000"/>
                  </a:srgbClr>
                </a:solidFill>
                <a:latin typeface="微软雅黑" panose="020B0503020204020204" charset="-122"/>
                <a:ea typeface="微软雅黑" panose="020B0503020204020204" charset="-122"/>
                <a:cs typeface="微软雅黑" panose="020B0503020204020204" charset="-122"/>
              </a:rPr>
              <a:t>公平性</a:t>
            </a:r>
            <a:endParaRPr sz="3500" dirty="0">
              <a:latin typeface="微软雅黑" panose="020B0503020204020204" charset="-122"/>
              <a:ea typeface="微软雅黑" panose="020B0503020204020204" charset="-122"/>
              <a:cs typeface="微软雅黑" panose="020B0503020204020204" charset="-122"/>
            </a:endParaRPr>
          </a:p>
        </p:txBody>
      </p:sp>
      <p:sp>
        <p:nvSpPr>
          <p:cNvPr id="164" name="textbox 164"/>
          <p:cNvSpPr/>
          <p:nvPr/>
        </p:nvSpPr>
        <p:spPr>
          <a:xfrm>
            <a:off x="0" y="415771"/>
            <a:ext cx="1595755" cy="737869"/>
          </a:xfrm>
          <a:prstGeom prst="rect">
            <a:avLst/>
          </a:prstGeom>
          <a:solidFill>
            <a:srgbClr val="67B2E0"/>
          </a:solidFill>
          <a:ln w="0" cap="flat">
            <a:noFill/>
            <a:prstDash val="solid"/>
            <a:miter lim="0"/>
          </a:ln>
        </p:spPr>
        <p:txBody>
          <a:bodyPr vert="horz" wrap="square" lIns="0" tIns="0" rIns="0" bIns="0"/>
          <a:p>
            <a:pPr marL="673100" algn="l" rtl="0" eaLnBrk="0">
              <a:lnSpc>
                <a:spcPts val="5445"/>
              </a:lnSpc>
            </a:pPr>
            <a:r>
              <a:rPr sz="3900" kern="0" spc="-50" dirty="0">
                <a:solidFill>
                  <a:srgbClr val="FFFFFF">
                    <a:alpha val="100000"/>
                  </a:srgbClr>
                </a:solidFill>
                <a:latin typeface="Arial" panose="020B0604020202020204"/>
                <a:ea typeface="Arial" panose="020B0604020202020204"/>
                <a:cs typeface="Arial" panose="020B0604020202020204"/>
              </a:rPr>
              <a:t>0</a:t>
            </a:r>
            <a:r>
              <a:rPr lang="en-US" sz="3900" kern="0" spc="-50" dirty="0">
                <a:solidFill>
                  <a:srgbClr val="FFFFFF">
                    <a:alpha val="100000"/>
                  </a:srgbClr>
                </a:solidFill>
                <a:latin typeface="Arial" panose="020B0604020202020204"/>
                <a:ea typeface="Arial" panose="020B0604020202020204"/>
                <a:cs typeface="Arial" panose="020B0604020202020204"/>
              </a:rPr>
              <a:t>5</a:t>
            </a:r>
            <a:endParaRPr lang="en-US" sz="3900" kern="0" spc="-50" dirty="0">
              <a:solidFill>
                <a:srgbClr val="FFFFFF">
                  <a:alpha val="100000"/>
                </a:srgbClr>
              </a:solidFill>
              <a:latin typeface="Arial" panose="020B0604020202020204"/>
              <a:ea typeface="Arial" panose="020B0604020202020204"/>
              <a:cs typeface="Arial" panose="020B060402020202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6"/>
          <p:cNvSpPr/>
          <p:nvPr/>
        </p:nvSpPr>
        <p:spPr>
          <a:xfrm>
            <a:off x="0" y="692785"/>
            <a:ext cx="2856230" cy="1327150"/>
          </a:xfrm>
          <a:prstGeom prst="rect">
            <a:avLst/>
          </a:prstGeom>
          <a:solidFill>
            <a:schemeClr val="accent1"/>
          </a:solidFill>
          <a:ln w="0" cap="flat">
            <a:noFill/>
            <a:prstDash val="solid"/>
            <a:miter lim="0"/>
          </a:ln>
        </p:spPr>
        <p:txBody>
          <a:bodyPr vert="horz" wrap="square" lIns="0" tIns="0" rIns="0" bIns="0"/>
          <a:p>
            <a:pPr algn="l" rtl="0" eaLnBrk="0">
              <a:lnSpc>
                <a:spcPct val="100000"/>
              </a:lnSpc>
            </a:pPr>
            <a:endParaRPr sz="1000" dirty="0">
              <a:solidFill>
                <a:schemeClr val="tx1"/>
              </a:solidFill>
              <a:latin typeface="Arial" panose="020B0604020202020204"/>
              <a:ea typeface="Arial" panose="020B0604020202020204"/>
              <a:cs typeface="Arial" panose="020B0604020202020204"/>
            </a:endParaRPr>
          </a:p>
          <a:p>
            <a:pPr algn="l" rtl="0" eaLnBrk="0">
              <a:lnSpc>
                <a:spcPct val="100000"/>
              </a:lnSpc>
            </a:pPr>
            <a:r>
              <a:rPr lang="en-US" sz="4400" b="1" kern="0" spc="-260" dirty="0">
                <a:solidFill>
                  <a:schemeClr val="tx1"/>
                </a:solidFill>
                <a:latin typeface="微软雅黑" panose="020B0503020204020204" charset="-122"/>
                <a:ea typeface="微软雅黑" panose="020B0503020204020204" charset="-122"/>
                <a:cs typeface="微软雅黑" panose="020B0503020204020204" charset="-122"/>
              </a:rPr>
              <a:t>      </a:t>
            </a:r>
            <a:r>
              <a:rPr sz="4400" b="1" kern="0" spc="-260" dirty="0">
                <a:solidFill>
                  <a:schemeClr val="tx1"/>
                </a:solidFill>
                <a:latin typeface="微软雅黑" panose="020B0503020204020204" charset="-122"/>
                <a:ea typeface="微软雅黑" panose="020B0503020204020204" charset="-122"/>
                <a:cs typeface="微软雅黑" panose="020B0503020204020204" charset="-122"/>
              </a:rPr>
              <a:t>目</a:t>
            </a:r>
            <a:r>
              <a:rPr lang="en-US" sz="4400" b="1" kern="0" spc="-260" dirty="0">
                <a:solidFill>
                  <a:schemeClr val="tx1"/>
                </a:solidFill>
                <a:latin typeface="微软雅黑" panose="020B0503020204020204" charset="-122"/>
                <a:ea typeface="微软雅黑" panose="020B0503020204020204" charset="-122"/>
                <a:cs typeface="微软雅黑" panose="020B0503020204020204" charset="-122"/>
              </a:rPr>
              <a:t>  </a:t>
            </a:r>
            <a:r>
              <a:rPr sz="4400" b="1" kern="0" spc="-260" dirty="0">
                <a:solidFill>
                  <a:schemeClr val="tx1"/>
                </a:solidFill>
                <a:latin typeface="微软雅黑" panose="020B0503020204020204" charset="-122"/>
                <a:ea typeface="微软雅黑" panose="020B0503020204020204" charset="-122"/>
                <a:cs typeface="微软雅黑" panose="020B0503020204020204" charset="-122"/>
              </a:rPr>
              <a:t>录</a:t>
            </a:r>
            <a:endParaRPr sz="4400" dirty="0">
              <a:solidFill>
                <a:schemeClr val="tx1"/>
              </a:solidFill>
              <a:latin typeface="微软雅黑" panose="020B0503020204020204" charset="-122"/>
              <a:ea typeface="微软雅黑" panose="020B0503020204020204" charset="-122"/>
              <a:cs typeface="微软雅黑" panose="020B0503020204020204" charset="-122"/>
            </a:endParaRPr>
          </a:p>
          <a:p>
            <a:pPr algn="l" rtl="0" eaLnBrk="0">
              <a:lnSpc>
                <a:spcPct val="112000"/>
              </a:lnSpc>
            </a:pPr>
            <a:r>
              <a:rPr lang="en-US" sz="2000" kern="0" spc="-20" dirty="0">
                <a:solidFill>
                  <a:schemeClr val="tx1"/>
                </a:solidFill>
                <a:latin typeface="Arial" panose="020B0604020202020204"/>
                <a:ea typeface="Arial" panose="020B0604020202020204"/>
                <a:cs typeface="Arial" panose="020B0604020202020204"/>
              </a:rPr>
              <a:t>           </a:t>
            </a:r>
            <a:r>
              <a:rPr sz="2000" kern="0" spc="-20" dirty="0">
                <a:solidFill>
                  <a:schemeClr val="tx1"/>
                </a:solidFill>
                <a:latin typeface="Arial" panose="020B0604020202020204"/>
                <a:ea typeface="Arial" panose="020B0604020202020204"/>
                <a:cs typeface="Arial" panose="020B0604020202020204"/>
              </a:rPr>
              <a:t>CONTENTS</a:t>
            </a:r>
            <a:endParaRPr sz="2000" kern="0" spc="-20" dirty="0">
              <a:solidFill>
                <a:schemeClr val="tx1"/>
              </a:solidFill>
              <a:latin typeface="Arial" panose="020B0604020202020204"/>
              <a:ea typeface="Arial" panose="020B0604020202020204"/>
              <a:cs typeface="Arial" panose="020B0604020202020204"/>
            </a:endParaRPr>
          </a:p>
        </p:txBody>
      </p:sp>
      <p:sp>
        <p:nvSpPr>
          <p:cNvPr id="6" name="序号"/>
          <p:cNvSpPr txBox="1"/>
          <p:nvPr>
            <p:custDataLst>
              <p:tags r:id="rId1"/>
            </p:custDataLst>
          </p:nvPr>
        </p:nvSpPr>
        <p:spPr>
          <a:xfrm>
            <a:off x="4708525" y="1803400"/>
            <a:ext cx="1054099" cy="952500"/>
          </a:xfrm>
          <a:prstGeom prst="rect">
            <a:avLst/>
          </a:prstGeom>
          <a:noFill/>
        </p:spPr>
        <p:txBody>
          <a:bodyPr wrap="none" lIns="0" tIns="0" rIns="0" bIns="0" rtlCol="0" anchor="b" anchorCtr="0">
            <a:normAutofit/>
          </a:bodyPr>
          <a:lstStyle/>
          <a:p>
            <a:pPr algn="ctr">
              <a:lnSpc>
                <a:spcPct val="100000"/>
              </a:lnSpc>
            </a:pPr>
            <a:r>
              <a:rPr lang="en-US" sz="5000" b="1" dirty="0">
                <a:solidFill>
                  <a:schemeClr val="accent1"/>
                </a:solidFill>
                <a:latin typeface="+mn-ea"/>
              </a:rPr>
              <a:t>01</a:t>
            </a:r>
            <a:endParaRPr lang="en-US" sz="5000" b="1" dirty="0">
              <a:solidFill>
                <a:schemeClr val="accent1"/>
              </a:solidFill>
              <a:latin typeface="+mn-ea"/>
            </a:endParaRPr>
          </a:p>
        </p:txBody>
      </p:sp>
      <p:sp>
        <p:nvSpPr>
          <p:cNvPr id="7" name="项标题"/>
          <p:cNvSpPr txBox="1"/>
          <p:nvPr>
            <p:custDataLst>
              <p:tags r:id="rId2"/>
            </p:custDataLst>
          </p:nvPr>
        </p:nvSpPr>
        <p:spPr>
          <a:xfrm>
            <a:off x="4782820" y="2907030"/>
            <a:ext cx="904875" cy="2011680"/>
          </a:xfrm>
          <a:prstGeom prst="rect">
            <a:avLst/>
          </a:prstGeom>
          <a:solidFill>
            <a:srgbClr val="EAEFFD"/>
          </a:solidFill>
        </p:spPr>
        <p:txBody>
          <a:bodyPr vert="eaVert" wrap="square" lIns="0" tIns="0" rIns="0" bIns="0" rtlCol="0" anchor="ctr">
            <a:noAutofit/>
          </a:bodyPr>
          <a:lstStyle/>
          <a:p>
            <a:pPr>
              <a:lnSpc>
                <a:spcPct val="100000"/>
              </a:lnSpc>
            </a:pPr>
            <a:r>
              <a:rPr lang="en-US"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 </a:t>
            </a:r>
            <a:r>
              <a:rPr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基</a:t>
            </a:r>
            <a:r>
              <a:rPr lang="en-US"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 </a:t>
            </a:r>
            <a:r>
              <a:rPr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本</a:t>
            </a:r>
            <a:r>
              <a:rPr lang="en-US"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 </a:t>
            </a:r>
            <a:r>
              <a:rPr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信</a:t>
            </a:r>
            <a:r>
              <a:rPr lang="en-US"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 </a:t>
            </a:r>
            <a:r>
              <a:rPr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息</a:t>
            </a:r>
            <a:endParaRPr lang="zh-CN" altLang="en-US" sz="2800" b="1"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19" name="序号"/>
          <p:cNvSpPr txBox="1"/>
          <p:nvPr>
            <p:custDataLst>
              <p:tags r:id="rId3"/>
            </p:custDataLst>
          </p:nvPr>
        </p:nvSpPr>
        <p:spPr>
          <a:xfrm>
            <a:off x="9163049" y="1803400"/>
            <a:ext cx="1054099" cy="952500"/>
          </a:xfrm>
          <a:prstGeom prst="rect">
            <a:avLst/>
          </a:prstGeom>
          <a:noFill/>
        </p:spPr>
        <p:txBody>
          <a:bodyPr wrap="none" lIns="0" tIns="0" rIns="0" bIns="0" rtlCol="0" anchor="b" anchorCtr="0">
            <a:normAutofit/>
          </a:bodyPr>
          <a:lstStyle/>
          <a:p>
            <a:pPr algn="ctr">
              <a:lnSpc>
                <a:spcPct val="100000"/>
              </a:lnSpc>
            </a:pPr>
            <a:r>
              <a:rPr lang="en-US" sz="5000" b="1" dirty="0">
                <a:solidFill>
                  <a:schemeClr val="accent1"/>
                </a:solidFill>
                <a:latin typeface="+mn-ea"/>
              </a:rPr>
              <a:t>04</a:t>
            </a:r>
            <a:endParaRPr lang="en-US" sz="5000" b="1" dirty="0">
              <a:solidFill>
                <a:schemeClr val="accent1"/>
              </a:solidFill>
              <a:latin typeface="+mn-ea"/>
            </a:endParaRPr>
          </a:p>
        </p:txBody>
      </p:sp>
      <p:sp>
        <p:nvSpPr>
          <p:cNvPr id="20" name="项标题"/>
          <p:cNvSpPr txBox="1"/>
          <p:nvPr>
            <p:custDataLst>
              <p:tags r:id="rId4"/>
            </p:custDataLst>
          </p:nvPr>
        </p:nvSpPr>
        <p:spPr>
          <a:xfrm>
            <a:off x="9237345" y="2907030"/>
            <a:ext cx="904875" cy="2011680"/>
          </a:xfrm>
          <a:prstGeom prst="rect">
            <a:avLst/>
          </a:prstGeom>
          <a:solidFill>
            <a:srgbClr val="EAEFFD"/>
          </a:solidFill>
        </p:spPr>
        <p:txBody>
          <a:bodyPr vert="eaVert" wrap="square" lIns="0" tIns="0" rIns="0" bIns="0" rtlCol="0" anchor="ctr">
            <a:noAutofit/>
          </a:bodyPr>
          <a:lstStyle/>
          <a:p>
            <a:pPr lvl="0" algn="l">
              <a:buClrTx/>
              <a:buSzTx/>
              <a:buFontTx/>
            </a:pPr>
            <a:r>
              <a:rPr lang="en-US"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 </a:t>
            </a:r>
            <a:r>
              <a:rPr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创</a:t>
            </a:r>
            <a:r>
              <a:rPr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 </a:t>
            </a:r>
            <a:r>
              <a:rPr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新</a:t>
            </a:r>
            <a:r>
              <a:rPr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 </a:t>
            </a:r>
            <a:r>
              <a:rPr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性</a:t>
            </a:r>
            <a:endParaRPr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22" name="序号"/>
          <p:cNvSpPr txBox="1"/>
          <p:nvPr>
            <p:custDataLst>
              <p:tags r:id="rId5"/>
            </p:custDataLst>
          </p:nvPr>
        </p:nvSpPr>
        <p:spPr>
          <a:xfrm>
            <a:off x="6193366" y="1803400"/>
            <a:ext cx="1054099" cy="952500"/>
          </a:xfrm>
          <a:prstGeom prst="rect">
            <a:avLst/>
          </a:prstGeom>
          <a:noFill/>
        </p:spPr>
        <p:txBody>
          <a:bodyPr wrap="none" lIns="0" tIns="0" rIns="0" bIns="0" rtlCol="0" anchor="b" anchorCtr="0">
            <a:normAutofit/>
          </a:bodyPr>
          <a:lstStyle/>
          <a:p>
            <a:pPr algn="ctr">
              <a:lnSpc>
                <a:spcPct val="100000"/>
              </a:lnSpc>
            </a:pPr>
            <a:r>
              <a:rPr lang="en-US" sz="5000" b="1" dirty="0">
                <a:solidFill>
                  <a:schemeClr val="accent1"/>
                </a:solidFill>
                <a:latin typeface="+mn-ea"/>
              </a:rPr>
              <a:t>02</a:t>
            </a:r>
            <a:endParaRPr lang="en-US" sz="5000" b="1" dirty="0">
              <a:solidFill>
                <a:schemeClr val="accent1"/>
              </a:solidFill>
              <a:latin typeface="+mn-ea"/>
            </a:endParaRPr>
          </a:p>
        </p:txBody>
      </p:sp>
      <p:sp>
        <p:nvSpPr>
          <p:cNvPr id="23" name="项标题"/>
          <p:cNvSpPr txBox="1"/>
          <p:nvPr>
            <p:custDataLst>
              <p:tags r:id="rId6"/>
            </p:custDataLst>
          </p:nvPr>
        </p:nvSpPr>
        <p:spPr>
          <a:xfrm>
            <a:off x="6268085" y="2907030"/>
            <a:ext cx="904875" cy="2011680"/>
          </a:xfrm>
          <a:prstGeom prst="rect">
            <a:avLst/>
          </a:prstGeom>
          <a:solidFill>
            <a:srgbClr val="EAEFFD"/>
          </a:solidFill>
        </p:spPr>
        <p:txBody>
          <a:bodyPr vert="eaVert" wrap="square" lIns="0" tIns="0" rIns="0" bIns="0" rtlCol="0" anchor="ctr">
            <a:noAutofit/>
          </a:bodyPr>
          <a:lstStyle/>
          <a:p>
            <a:pPr lvl="0" algn="l">
              <a:buClrTx/>
              <a:buSzTx/>
              <a:buFontTx/>
            </a:pPr>
            <a:r>
              <a:rPr lang="en-US"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 </a:t>
            </a:r>
            <a:r>
              <a:rPr lang="zh-CN"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安</a:t>
            </a:r>
            <a:r>
              <a:rPr lang="en-US" altLang="zh-CN"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  </a:t>
            </a:r>
            <a:r>
              <a:rPr lang="zh-CN"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全</a:t>
            </a:r>
            <a:r>
              <a:rPr lang="en-US"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 </a:t>
            </a:r>
            <a:r>
              <a:rPr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 </a:t>
            </a:r>
            <a:r>
              <a:rPr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性</a:t>
            </a:r>
            <a:endParaRPr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25" name="序号"/>
          <p:cNvSpPr txBox="1"/>
          <p:nvPr>
            <p:custDataLst>
              <p:tags r:id="rId7"/>
            </p:custDataLst>
          </p:nvPr>
        </p:nvSpPr>
        <p:spPr>
          <a:xfrm>
            <a:off x="7678207" y="1803400"/>
            <a:ext cx="1054099" cy="952500"/>
          </a:xfrm>
          <a:prstGeom prst="rect">
            <a:avLst/>
          </a:prstGeom>
          <a:noFill/>
        </p:spPr>
        <p:txBody>
          <a:bodyPr wrap="none" lIns="0" tIns="0" rIns="0" bIns="0" rtlCol="0" anchor="b" anchorCtr="0">
            <a:normAutofit/>
          </a:bodyPr>
          <a:lstStyle/>
          <a:p>
            <a:pPr algn="ctr">
              <a:lnSpc>
                <a:spcPct val="100000"/>
              </a:lnSpc>
            </a:pPr>
            <a:r>
              <a:rPr lang="en-US" sz="5000" b="1" dirty="0">
                <a:solidFill>
                  <a:schemeClr val="accent1"/>
                </a:solidFill>
                <a:latin typeface="+mn-ea"/>
              </a:rPr>
              <a:t>03</a:t>
            </a:r>
            <a:endParaRPr lang="en-US" sz="5000" b="1" dirty="0">
              <a:solidFill>
                <a:schemeClr val="accent1"/>
              </a:solidFill>
              <a:latin typeface="+mn-ea"/>
            </a:endParaRPr>
          </a:p>
        </p:txBody>
      </p:sp>
      <p:sp>
        <p:nvSpPr>
          <p:cNvPr id="26" name="项标题"/>
          <p:cNvSpPr txBox="1"/>
          <p:nvPr>
            <p:custDataLst>
              <p:tags r:id="rId8"/>
            </p:custDataLst>
          </p:nvPr>
        </p:nvSpPr>
        <p:spPr>
          <a:xfrm>
            <a:off x="7752715" y="2907030"/>
            <a:ext cx="904875" cy="2011680"/>
          </a:xfrm>
          <a:prstGeom prst="rect">
            <a:avLst/>
          </a:prstGeom>
          <a:solidFill>
            <a:srgbClr val="EAEFFD"/>
          </a:solidFill>
        </p:spPr>
        <p:txBody>
          <a:bodyPr vert="eaVert" wrap="square" lIns="0" tIns="0" rIns="0" bIns="0" rtlCol="0" anchor="ctr">
            <a:noAutofit/>
          </a:bodyPr>
          <a:lstStyle/>
          <a:p>
            <a:pPr lvl="0" algn="l">
              <a:buClrTx/>
              <a:buSzTx/>
              <a:buFontTx/>
            </a:pPr>
            <a:r>
              <a:rPr lang="en-US"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 </a:t>
            </a:r>
            <a:r>
              <a:rPr lang="zh-CN" altLang="en-US"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有</a:t>
            </a:r>
            <a:r>
              <a:rPr lang="en-US" altLang="zh-CN"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  </a:t>
            </a:r>
            <a:r>
              <a:rPr lang="zh-CN" altLang="en-US"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效</a:t>
            </a:r>
            <a:r>
              <a:rPr lang="en-US" altLang="zh-CN"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  </a:t>
            </a:r>
            <a:r>
              <a:rPr lang="zh-CN" altLang="en-US"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性</a:t>
            </a:r>
            <a:endParaRPr lang="zh-CN" altLang="en-US"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5" name="序号"/>
          <p:cNvSpPr txBox="1"/>
          <p:nvPr>
            <p:custDataLst>
              <p:tags r:id="rId9"/>
            </p:custDataLst>
          </p:nvPr>
        </p:nvSpPr>
        <p:spPr>
          <a:xfrm>
            <a:off x="10649584" y="1791970"/>
            <a:ext cx="1054099" cy="952500"/>
          </a:xfrm>
          <a:prstGeom prst="rect">
            <a:avLst/>
          </a:prstGeom>
          <a:noFill/>
        </p:spPr>
        <p:txBody>
          <a:bodyPr wrap="none" lIns="0" tIns="0" rIns="0" bIns="0" rtlCol="0" anchor="b" anchorCtr="0">
            <a:normAutofit/>
          </a:bodyPr>
          <a:lstStyle/>
          <a:p>
            <a:pPr algn="ctr">
              <a:lnSpc>
                <a:spcPct val="100000"/>
              </a:lnSpc>
            </a:pPr>
            <a:r>
              <a:rPr lang="en-US" sz="5000" b="1" dirty="0">
                <a:solidFill>
                  <a:schemeClr val="accent1"/>
                </a:solidFill>
                <a:latin typeface="+mn-ea"/>
              </a:rPr>
              <a:t>05</a:t>
            </a:r>
            <a:endParaRPr lang="en-US" sz="5000" b="1" dirty="0">
              <a:solidFill>
                <a:schemeClr val="accent1"/>
              </a:solidFill>
              <a:latin typeface="+mn-ea"/>
            </a:endParaRPr>
          </a:p>
        </p:txBody>
      </p:sp>
      <p:sp>
        <p:nvSpPr>
          <p:cNvPr id="8" name="项标题"/>
          <p:cNvSpPr txBox="1"/>
          <p:nvPr>
            <p:custDataLst>
              <p:tags r:id="rId10"/>
            </p:custDataLst>
          </p:nvPr>
        </p:nvSpPr>
        <p:spPr>
          <a:xfrm>
            <a:off x="10721975" y="2907030"/>
            <a:ext cx="904875" cy="2011680"/>
          </a:xfrm>
          <a:prstGeom prst="rect">
            <a:avLst/>
          </a:prstGeom>
          <a:solidFill>
            <a:srgbClr val="EAEFFD"/>
          </a:solidFill>
        </p:spPr>
        <p:txBody>
          <a:bodyPr vert="eaVert" wrap="square" lIns="0" tIns="0" rIns="0" bIns="0" rtlCol="0" anchor="ctr">
            <a:noAutofit/>
          </a:bodyPr>
          <a:lstStyle/>
          <a:p>
            <a:pPr lvl="0" algn="l">
              <a:buClrTx/>
              <a:buSzTx/>
              <a:buFontTx/>
            </a:pPr>
            <a:r>
              <a:rPr lang="en-US"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 </a:t>
            </a:r>
            <a:r>
              <a:rPr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公</a:t>
            </a:r>
            <a:r>
              <a:rPr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 </a:t>
            </a:r>
            <a:r>
              <a:rPr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平</a:t>
            </a:r>
            <a:r>
              <a:rPr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 </a:t>
            </a:r>
            <a:r>
              <a:rPr lang="en-US"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 </a:t>
            </a:r>
            <a:r>
              <a:rPr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rPr>
              <a:t>性</a:t>
            </a:r>
            <a:endParaRPr sz="2800" kern="0" spc="-20" dirty="0">
              <a:solidFill>
                <a:srgbClr val="829DEE">
                  <a:alpha val="100000"/>
                </a:srgb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1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38"/>
          <p:cNvGraphicFramePr>
            <a:graphicFrameLocks noGrp="1"/>
          </p:cNvGraphicFramePr>
          <p:nvPr>
            <p:custDataLst>
              <p:tags r:id="rId1"/>
            </p:custDataLst>
          </p:nvPr>
        </p:nvGraphicFramePr>
        <p:xfrm>
          <a:off x="405130" y="1233805"/>
          <a:ext cx="6429375" cy="5000625"/>
        </p:xfrm>
        <a:graphic>
          <a:graphicData uri="http://schemas.openxmlformats.org/drawingml/2006/table">
            <a:tbl>
              <a:tblPr/>
              <a:tblGrid>
                <a:gridCol w="1193165"/>
                <a:gridCol w="1828165"/>
                <a:gridCol w="1489710"/>
                <a:gridCol w="1918335"/>
              </a:tblGrid>
              <a:tr h="532130">
                <a:tc>
                  <a:txBody>
                    <a:bodyPr/>
                    <a:lstStyle/>
                    <a:p>
                      <a:pPr indent="0" algn="l" rtl="0" eaLnBrk="0" fontAlgn="auto">
                        <a:lnSpc>
                          <a:spcPct val="109000"/>
                        </a:lnSpc>
                      </a:pPr>
                      <a:endParaRPr sz="700" dirty="0">
                        <a:latin typeface="Arial" panose="020B0604020202020204"/>
                        <a:ea typeface="Arial" panose="020B0604020202020204"/>
                        <a:cs typeface="Arial" panose="020B0604020202020204"/>
                      </a:endParaRPr>
                    </a:p>
                    <a:p>
                      <a:pPr marL="98425" indent="0" algn="l" rtl="0" eaLnBrk="0" fontAlgn="auto">
                        <a:lnSpc>
                          <a:spcPct val="88000"/>
                        </a:lnSpc>
                        <a:spcBef>
                          <a:spcPts val="5"/>
                        </a:spcBef>
                      </a:pPr>
                      <a:r>
                        <a:rPr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通用名</a:t>
                      </a:r>
                      <a:endParaRPr sz="1200" dirty="0">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EE5F6"/>
                    </a:solidFill>
                  </a:tcPr>
                </a:tc>
                <a:tc gridSpan="3">
                  <a:txBody>
                    <a:bodyPr/>
                    <a:lstStyle/>
                    <a:p>
                      <a:pPr indent="0" algn="l" rtl="0" eaLnBrk="0" fontAlgn="auto">
                        <a:lnSpc>
                          <a:spcPct val="109000"/>
                        </a:lnSpc>
                      </a:pPr>
                      <a:endParaRPr sz="700" dirty="0">
                        <a:latin typeface="微软雅黑" panose="020B0503020204020204" charset="-122"/>
                        <a:ea typeface="微软雅黑" panose="020B0503020204020204" charset="-122"/>
                        <a:cs typeface="Arial" panose="020B0604020202020204"/>
                      </a:endParaRPr>
                    </a:p>
                    <a:p>
                      <a:pPr indent="0" algn="l" rtl="0" eaLnBrk="0" fontAlgn="auto">
                        <a:lnSpc>
                          <a:spcPct val="6000"/>
                        </a:lnSpc>
                      </a:pPr>
                      <a:endParaRPr sz="100" dirty="0">
                        <a:latin typeface="微软雅黑" panose="020B0503020204020204" charset="-122"/>
                        <a:ea typeface="微软雅黑" panose="020B0503020204020204" charset="-122"/>
                        <a:cs typeface="Arial" panose="020B0604020202020204"/>
                      </a:endParaRPr>
                    </a:p>
                    <a:p>
                      <a:pPr marL="93980" indent="0" algn="l" rtl="0" eaLnBrk="0" fontAlgn="auto">
                        <a:lnSpc>
                          <a:spcPct val="88000"/>
                        </a:lnSpc>
                      </a:pPr>
                      <a:r>
                        <a:rPr lang="zh-CN" sz="1200" b="1"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rPr>
                        <a:t>枇杷清肺饮颗粒</a:t>
                      </a:r>
                      <a:endParaRPr sz="1200" dirty="0">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c hMerge="1">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c hMerge="1">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r>
              <a:tr h="462280">
                <a:tc>
                  <a:txBody>
                    <a:bodyPr/>
                    <a:lstStyle/>
                    <a:p>
                      <a:pPr algn="l" rtl="0" eaLnBrk="0">
                        <a:lnSpc>
                          <a:spcPct val="108000"/>
                        </a:lnSpc>
                      </a:pPr>
                      <a:endParaRPr sz="700" dirty="0">
                        <a:latin typeface="Arial" panose="020B0604020202020204"/>
                        <a:ea typeface="Arial" panose="020B0604020202020204"/>
                        <a:cs typeface="Arial" panose="020B0604020202020204"/>
                      </a:endParaRPr>
                    </a:p>
                    <a:p>
                      <a:pPr marL="97790" algn="l" rtl="0" eaLnBrk="0">
                        <a:lnSpc>
                          <a:spcPct val="88000"/>
                        </a:lnSpc>
                        <a:spcBef>
                          <a:spcPts val="0"/>
                        </a:spcBef>
                      </a:pPr>
                      <a:r>
                        <a:rPr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注册规格</a:t>
                      </a:r>
                      <a:endParaRPr sz="1200" dirty="0">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EE5F6"/>
                    </a:solidFill>
                  </a:tcPr>
                </a:tc>
                <a:tc gridSpan="3">
                  <a:txBody>
                    <a:bodyPr/>
                    <a:lstStyle/>
                    <a:p>
                      <a:pPr algn="l" rtl="0" eaLnBrk="0">
                        <a:lnSpc>
                          <a:spcPct val="114000"/>
                        </a:lnSpc>
                      </a:pPr>
                      <a:endParaRPr sz="500" b="0" dirty="0">
                        <a:latin typeface="微软雅黑" panose="020B0503020204020204" charset="-122"/>
                        <a:ea typeface="微软雅黑" panose="020B0503020204020204" charset="-122"/>
                        <a:cs typeface="微软雅黑" panose="020B0503020204020204" charset="-122"/>
                      </a:endParaRPr>
                    </a:p>
                    <a:p>
                      <a:pPr marL="93980" algn="l" rtl="0" eaLnBrk="0">
                        <a:lnSpc>
                          <a:spcPts val="1550"/>
                        </a:lnSpc>
                      </a:pPr>
                      <a:r>
                        <a:rPr lang="en-US" altLang="zh-CN" sz="1200" b="0" dirty="0">
                          <a:latin typeface="微软雅黑" panose="020B0503020204020204" charset="-122"/>
                          <a:ea typeface="微软雅黑" panose="020B0503020204020204" charset="-122"/>
                          <a:cs typeface="微软雅黑" panose="020B0503020204020204" charset="-122"/>
                          <a:sym typeface="+mn-ea"/>
                        </a:rPr>
                        <a:t>每袋装6g(相当于饮片24.62g)</a:t>
                      </a:r>
                      <a:endParaRPr sz="1200" b="0" dirty="0">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c hMerge="1">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c hMerge="1">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r>
              <a:tr h="541655">
                <a:tc>
                  <a:txBody>
                    <a:bodyPr/>
                    <a:lstStyle/>
                    <a:p>
                      <a:pPr algn="l" rtl="0" eaLnBrk="0">
                        <a:lnSpc>
                          <a:spcPct val="129000"/>
                        </a:lnSpc>
                      </a:pPr>
                      <a:endParaRPr sz="1000" dirty="0">
                        <a:latin typeface="Arial" panose="020B0604020202020204"/>
                        <a:ea typeface="Arial" panose="020B0604020202020204"/>
                        <a:cs typeface="Arial" panose="020B0604020202020204"/>
                      </a:endParaRPr>
                    </a:p>
                    <a:p>
                      <a:pPr algn="l" rtl="0" eaLnBrk="0">
                        <a:lnSpc>
                          <a:spcPct val="130000"/>
                        </a:lnSpc>
                      </a:pPr>
                      <a:r>
                        <a:rPr lang="en-US"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r>
                        <a:rPr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功能主治</a:t>
                      </a:r>
                      <a:endParaRPr sz="1200" dirty="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EE5F6"/>
                    </a:solidFill>
                  </a:tcPr>
                </a:tc>
                <a:tc gridSpan="3">
                  <a:txBody>
                    <a:bodyPr/>
                    <a:lstStyle/>
                    <a:p>
                      <a:pPr algn="l" rtl="0" eaLnBrk="0">
                        <a:lnSpc>
                          <a:spcPct val="117000"/>
                        </a:lnSpc>
                      </a:pPr>
                      <a:r>
                        <a:rPr lang="en-US" altLang="zh-CN" sz="1200" b="0" dirty="0">
                          <a:latin typeface="微软雅黑" panose="020B0503020204020204" charset="-122"/>
                          <a:ea typeface="微软雅黑" panose="020B0503020204020204" charset="-122"/>
                          <a:cs typeface="微软雅黑" panose="020B0503020204020204" charset="-122"/>
                          <a:sym typeface="+mn-ea"/>
                        </a:rPr>
                        <a:t> </a:t>
                      </a:r>
                      <a:endParaRPr lang="en-US" altLang="zh-CN" sz="1200" b="0" dirty="0">
                        <a:latin typeface="微软雅黑" panose="020B0503020204020204" charset="-122"/>
                        <a:ea typeface="微软雅黑" panose="020B0503020204020204" charset="-122"/>
                        <a:cs typeface="微软雅黑" panose="020B0503020204020204" charset="-122"/>
                        <a:sym typeface="+mn-ea"/>
                      </a:endParaRPr>
                    </a:p>
                    <a:p>
                      <a:pPr algn="l" rtl="0" eaLnBrk="0">
                        <a:lnSpc>
                          <a:spcPct val="117000"/>
                        </a:lnSpc>
                      </a:pPr>
                      <a:r>
                        <a:rPr lang="en-US" altLang="zh-CN" sz="1200" b="0" dirty="0">
                          <a:latin typeface="微软雅黑" panose="020B0503020204020204" charset="-122"/>
                          <a:ea typeface="微软雅黑" panose="020B0503020204020204" charset="-122"/>
                          <a:cs typeface="微软雅黑" panose="020B0503020204020204" charset="-122"/>
                          <a:sym typeface="+mn-ea"/>
                        </a:rPr>
                        <a:t>  </a:t>
                      </a:r>
                      <a:r>
                        <a:rPr lang="zh-CN" altLang="en-US" sz="1200" b="1" dirty="0">
                          <a:solidFill>
                            <a:srgbClr val="FF0000"/>
                          </a:solidFill>
                          <a:latin typeface="微软雅黑" panose="020B0503020204020204" charset="-122"/>
                          <a:ea typeface="微软雅黑" panose="020B0503020204020204" charset="-122"/>
                          <a:cs typeface="微软雅黑" panose="020B0503020204020204" charset="-122"/>
                          <a:sym typeface="+mn-ea"/>
                        </a:rPr>
                        <a:t>清肺经热。</a:t>
                      </a:r>
                      <a:r>
                        <a:rPr lang="zh-CN" altLang="en-US" sz="1200" b="0" dirty="0">
                          <a:latin typeface="微软雅黑" panose="020B0503020204020204" charset="-122"/>
                          <a:ea typeface="微软雅黑" panose="020B0503020204020204" charset="-122"/>
                          <a:cs typeface="微软雅黑" panose="020B0503020204020204" charset="-122"/>
                          <a:sym typeface="+mn-ea"/>
                        </a:rPr>
                        <a:t>用于肺风酒刺。症见面鼻疙瘩，红赤肿痛，破出粉汁或结屑等。</a:t>
                      </a:r>
                      <a:endParaRPr lang="zh-CN" altLang="en-US" sz="1200" b="0" dirty="0">
                        <a:latin typeface="微软雅黑" panose="020B0503020204020204" charset="-122"/>
                        <a:ea typeface="微软雅黑" panose="020B0503020204020204" charset="-122"/>
                        <a:cs typeface="微软雅黑" panose="020B0503020204020204" charset="-122"/>
                        <a:sym typeface="+mn-ea"/>
                      </a:endParaRPr>
                    </a:p>
                  </a:txBody>
                  <a:tcPr marL="0" marR="0" marT="0" marB="0" vert="horz" anchor="t" anchorCtr="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c hMerge="1">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hMerge="1">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r>
              <a:tr h="346710">
                <a:tc>
                  <a:txBody>
                    <a:bodyPr/>
                    <a:lstStyle/>
                    <a:p>
                      <a:pPr algn="l" rtl="0" eaLnBrk="0">
                        <a:lnSpc>
                          <a:spcPct val="122000"/>
                        </a:lnSpc>
                      </a:pPr>
                      <a:endParaRPr sz="400" dirty="0">
                        <a:latin typeface="Arial" panose="020B0604020202020204"/>
                        <a:ea typeface="Arial" panose="020B0604020202020204"/>
                        <a:cs typeface="Arial" panose="020B0604020202020204"/>
                      </a:endParaRPr>
                    </a:p>
                    <a:p>
                      <a:pPr marL="100330" algn="l" rtl="0" eaLnBrk="0">
                        <a:lnSpc>
                          <a:spcPct val="88000"/>
                        </a:lnSpc>
                        <a:spcBef>
                          <a:spcPts val="0"/>
                        </a:spcBef>
                      </a:pPr>
                      <a:r>
                        <a:rPr sz="1200" b="1" kern="0" spc="-20" dirty="0">
                          <a:solidFill>
                            <a:srgbClr val="3959B9">
                              <a:alpha val="100000"/>
                            </a:srgbClr>
                          </a:solidFill>
                          <a:latin typeface="微软雅黑" panose="020B0503020204020204" charset="-122"/>
                          <a:ea typeface="微软雅黑" panose="020B0503020204020204" charset="-122"/>
                          <a:cs typeface="微软雅黑" panose="020B0503020204020204" charset="-122"/>
                        </a:rPr>
                        <a:t>用法用量</a:t>
                      </a:r>
                      <a:endParaRPr sz="1200" dirty="0">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EE5F6"/>
                    </a:solidFill>
                  </a:tcPr>
                </a:tc>
                <a:tc gridSpan="3">
                  <a:txBody>
                    <a:bodyPr/>
                    <a:lstStyle/>
                    <a:p>
                      <a:pPr algn="l" rtl="0" eaLnBrk="0">
                        <a:lnSpc>
                          <a:spcPct val="117000"/>
                        </a:lnSpc>
                      </a:pPr>
                      <a:endParaRPr sz="300" b="0" dirty="0">
                        <a:latin typeface="微软雅黑" panose="020B0503020204020204" charset="-122"/>
                        <a:ea typeface="微软雅黑" panose="020B0503020204020204" charset="-122"/>
                        <a:cs typeface="微软雅黑" panose="020B0503020204020204" charset="-122"/>
                      </a:endParaRPr>
                    </a:p>
                    <a:p>
                      <a:pPr marL="107315" algn="l" rtl="0" eaLnBrk="0">
                        <a:lnSpc>
                          <a:spcPts val="1425"/>
                        </a:lnSpc>
                        <a:spcBef>
                          <a:spcPts val="0"/>
                        </a:spcBef>
                      </a:pPr>
                      <a:r>
                        <a:rPr lang="zh-CN" altLang="en-US" sz="1200" b="0" dirty="0">
                          <a:latin typeface="微软雅黑" panose="020B0503020204020204" charset="-122"/>
                          <a:ea typeface="微软雅黑" panose="020B0503020204020204" charset="-122"/>
                          <a:cs typeface="微软雅黑" panose="020B0503020204020204" charset="-122"/>
                          <a:sym typeface="+mn-ea"/>
                        </a:rPr>
                        <a:t>餐前或餐后两小时，温开水冲服。</a:t>
                      </a:r>
                      <a:r>
                        <a:rPr lang="zh-CN" altLang="en-US" sz="1200" b="1" dirty="0">
                          <a:solidFill>
                            <a:srgbClr val="FF0000"/>
                          </a:solidFill>
                          <a:latin typeface="微软雅黑" panose="020B0503020204020204" charset="-122"/>
                          <a:ea typeface="微软雅黑" panose="020B0503020204020204" charset="-122"/>
                          <a:cs typeface="微软雅黑" panose="020B0503020204020204" charset="-122"/>
                          <a:sym typeface="+mn-ea"/>
                        </a:rPr>
                        <a:t>一次1袋，一日1次。</a:t>
                      </a:r>
                      <a:endParaRPr lang="zh-CN" altLang="en-US" sz="12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c hMerge="1">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c hMerge="1">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r>
              <a:tr h="346710">
                <a:tc>
                  <a:txBody>
                    <a:bodyPr/>
                    <a:p>
                      <a:pPr marL="100330" algn="l" rtl="0" eaLnBrk="0">
                        <a:lnSpc>
                          <a:spcPct val="88000"/>
                        </a:lnSpc>
                        <a:spcBef>
                          <a:spcPts val="0"/>
                        </a:spcBef>
                        <a:buClrTx/>
                        <a:buSzTx/>
                        <a:buFontTx/>
                        <a:buNone/>
                      </a:pPr>
                      <a:r>
                        <a:rPr sz="1200" b="1" kern="0" spc="-20" dirty="0">
                          <a:solidFill>
                            <a:srgbClr val="3959B9">
                              <a:alpha val="100000"/>
                            </a:srgbClr>
                          </a:solidFill>
                          <a:latin typeface="微软雅黑" panose="020B0503020204020204" charset="-122"/>
                          <a:ea typeface="微软雅黑" panose="020B0503020204020204" charset="-122"/>
                          <a:cs typeface="微软雅黑" panose="020B0503020204020204" charset="-122"/>
                        </a:rPr>
                        <a:t>CDE注册分类</a:t>
                      </a:r>
                      <a:endParaRPr sz="1200" b="1" kern="0" spc="-20" dirty="0">
                        <a:solidFill>
                          <a:srgbClr val="3959B9">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EE5F6"/>
                    </a:solidFill>
                  </a:tcPr>
                </a:tc>
                <a:tc gridSpan="3">
                  <a:txBody>
                    <a:bodyPr/>
                    <a:p>
                      <a:pPr marL="107315" algn="l" rtl="0" eaLnBrk="0">
                        <a:lnSpc>
                          <a:spcPts val="1425"/>
                        </a:lnSpc>
                        <a:spcBef>
                          <a:spcPts val="0"/>
                        </a:spcBef>
                        <a:buNone/>
                      </a:pPr>
                      <a:r>
                        <a:rPr lang="zh-CN" altLang="en-US" sz="1200" b="1" dirty="0">
                          <a:solidFill>
                            <a:srgbClr val="FF0000"/>
                          </a:solidFill>
                          <a:cs typeface="宋体" panose="02010600030101010101" pitchFamily="2" charset="-122"/>
                          <a:sym typeface="Arial" panose="020B0604020202020204" pitchFamily="34" charset="0"/>
                        </a:rPr>
                        <a:t>中药 3.1类新药</a:t>
                      </a:r>
                      <a:r>
                        <a:rPr lang="en-US" altLang="zh-CN" sz="1200" b="0" dirty="0">
                          <a:cs typeface="宋体" panose="02010600030101010101" pitchFamily="2" charset="-122"/>
                          <a:sym typeface="Arial" panose="020B0604020202020204" pitchFamily="34" charset="0"/>
                        </a:rPr>
                        <a:t> </a:t>
                      </a:r>
                      <a:r>
                        <a:rPr lang="zh-CN" altLang="en-US" sz="1200" b="0" dirty="0">
                          <a:cs typeface="宋体" panose="02010600030101010101" pitchFamily="2" charset="-122"/>
                          <a:sym typeface="Arial" panose="020B0604020202020204" pitchFamily="34" charset="0"/>
                        </a:rPr>
                        <a:t>（出自国家中医药管理局</a:t>
                      </a:r>
                      <a:r>
                        <a:rPr lang="en-US" altLang="zh-CN" sz="1200" b="0" dirty="0">
                          <a:cs typeface="宋体" panose="02010600030101010101" pitchFamily="2" charset="-122"/>
                          <a:sym typeface="Arial" panose="020B0604020202020204" pitchFamily="34" charset="0"/>
                        </a:rPr>
                        <a:t>《</a:t>
                      </a:r>
                      <a:r>
                        <a:rPr lang="zh-CN" altLang="en-US" sz="1200" b="0" dirty="0">
                          <a:cs typeface="宋体" panose="02010600030101010101" pitchFamily="2" charset="-122"/>
                          <a:sym typeface="+mn-ea"/>
                        </a:rPr>
                        <a:t>古代经典名方目录（第一批）</a:t>
                      </a:r>
                      <a:r>
                        <a:rPr lang="en-US" altLang="zh-CN" sz="1200" b="0" dirty="0">
                          <a:cs typeface="宋体" panose="02010600030101010101" pitchFamily="2" charset="-122"/>
                          <a:sym typeface="Arial" panose="020B0604020202020204" pitchFamily="34" charset="0"/>
                        </a:rPr>
                        <a:t>》</a:t>
                      </a:r>
                      <a:r>
                        <a:rPr lang="zh-CN" altLang="en-US" sz="1200" b="0" dirty="0">
                          <a:cs typeface="宋体" panose="02010600030101010101" pitchFamily="2" charset="-122"/>
                          <a:sym typeface="Arial" panose="020B0604020202020204" pitchFamily="34" charset="0"/>
                        </a:rPr>
                        <a:t>）</a:t>
                      </a:r>
                      <a:endParaRPr lang="zh-CN" altLang="en-US" sz="1200" b="0" dirty="0">
                        <a:solidFill>
                          <a:srgbClr val="FF0000"/>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c hMerge="1">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c hMerge="1">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r>
              <a:tr h="610870">
                <a:tc>
                  <a:txBody>
                    <a:bodyPr/>
                    <a:lstStyle/>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marL="101600" indent="3175" algn="l" rtl="0" eaLnBrk="0">
                        <a:lnSpc>
                          <a:spcPct val="93000"/>
                        </a:lnSpc>
                      </a:pPr>
                      <a:r>
                        <a:rPr sz="1200" b="1" kern="0" spc="-20" dirty="0">
                          <a:solidFill>
                            <a:srgbClr val="3959B9">
                              <a:alpha val="100000"/>
                            </a:srgbClr>
                          </a:solidFill>
                          <a:latin typeface="微软雅黑" panose="020B0503020204020204" charset="-122"/>
                          <a:ea typeface="微软雅黑" panose="020B0503020204020204" charset="-122"/>
                          <a:cs typeface="微软雅黑" panose="020B0503020204020204" charset="-122"/>
                        </a:rPr>
                        <a:t>中国大陆首次上</a:t>
                      </a:r>
                      <a:r>
                        <a:rPr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r>
                        <a:rPr sz="1200" b="1" kern="0" spc="-20" dirty="0">
                          <a:solidFill>
                            <a:srgbClr val="3959B9">
                              <a:alpha val="100000"/>
                            </a:srgbClr>
                          </a:solidFill>
                          <a:latin typeface="微软雅黑" panose="020B0503020204020204" charset="-122"/>
                          <a:ea typeface="微软雅黑" panose="020B0503020204020204" charset="-122"/>
                          <a:cs typeface="微软雅黑" panose="020B0503020204020204" charset="-122"/>
                        </a:rPr>
                        <a:t>市时间</a:t>
                      </a:r>
                      <a:endParaRPr sz="1200" dirty="0">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EE5F6"/>
                    </a:solidFill>
                  </a:tcPr>
                </a:tc>
                <a:tc>
                  <a:txBody>
                    <a:bodyPr/>
                    <a:lstStyle/>
                    <a:p>
                      <a:pPr algn="l" rtl="0" eaLnBrk="0">
                        <a:lnSpc>
                          <a:spcPct val="153000"/>
                        </a:lnSpc>
                      </a:pPr>
                      <a:endParaRPr sz="1000" dirty="0">
                        <a:latin typeface="Arial" panose="020B0604020202020204"/>
                        <a:ea typeface="Arial" panose="020B0604020202020204"/>
                        <a:cs typeface="Arial" panose="020B0604020202020204"/>
                      </a:endParaRPr>
                    </a:p>
                    <a:p>
                      <a:pPr algn="l" rtl="0" eaLnBrk="0">
                        <a:lnSpc>
                          <a:spcPct val="10000"/>
                        </a:lnSpc>
                      </a:pPr>
                      <a:endParaRPr sz="100" dirty="0">
                        <a:latin typeface="Arial" panose="020B0604020202020204"/>
                        <a:ea typeface="Arial" panose="020B0604020202020204"/>
                        <a:cs typeface="Arial" panose="020B0604020202020204"/>
                      </a:endParaRPr>
                    </a:p>
                    <a:p>
                      <a:pPr marL="440690" algn="l" rtl="0" eaLnBrk="0">
                        <a:lnSpc>
                          <a:spcPts val="1425"/>
                        </a:lnSpc>
                      </a:pPr>
                      <a:r>
                        <a:rPr lang="en-US" sz="12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2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202</a:t>
                      </a:r>
                      <a:r>
                        <a:rPr lang="en-US" sz="12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3</a:t>
                      </a:r>
                      <a:r>
                        <a:rPr sz="12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年</a:t>
                      </a:r>
                      <a:r>
                        <a:rPr lang="en-US" sz="12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7</a:t>
                      </a:r>
                      <a:r>
                        <a:rPr sz="12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月</a:t>
                      </a:r>
                      <a:endParaRPr sz="12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c>
                  <a:txBody>
                    <a:bodyPr/>
                    <a:lstStyle/>
                    <a:p>
                      <a:pPr algn="l" rtl="0" eaLnBrk="0">
                        <a:lnSpc>
                          <a:spcPct val="108000"/>
                        </a:lnSpc>
                      </a:pPr>
                      <a:endParaRPr sz="800" dirty="0">
                        <a:latin typeface="Arial" panose="020B0604020202020204"/>
                        <a:ea typeface="Arial" panose="020B0604020202020204"/>
                        <a:cs typeface="Arial" panose="020B0604020202020204"/>
                      </a:endParaRPr>
                    </a:p>
                    <a:p>
                      <a:pPr algn="l" rtl="0" eaLnBrk="0">
                        <a:lnSpc>
                          <a:spcPct val="6000"/>
                        </a:lnSpc>
                      </a:pPr>
                      <a:endParaRPr sz="100" dirty="0">
                        <a:latin typeface="Arial" panose="020B0604020202020204"/>
                        <a:ea typeface="Arial" panose="020B0604020202020204"/>
                        <a:cs typeface="Arial" panose="020B0604020202020204"/>
                      </a:endParaRPr>
                    </a:p>
                    <a:p>
                      <a:pPr marL="213360" indent="-112395" algn="l" rtl="0" eaLnBrk="0">
                        <a:lnSpc>
                          <a:spcPct val="104000"/>
                        </a:lnSpc>
                      </a:pPr>
                      <a:r>
                        <a:rPr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全球首个上市国家/</a:t>
                      </a:r>
                      <a:r>
                        <a:rPr sz="1200" b="1" kern="0" spc="2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r>
                        <a:rPr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地区及上市时间</a:t>
                      </a:r>
                      <a:endParaRPr sz="12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EE5F6"/>
                    </a:solidFill>
                  </a:tcPr>
                </a:tc>
                <a:tc>
                  <a:txBody>
                    <a:bodyPr/>
                    <a:lstStyle/>
                    <a:p>
                      <a:pPr algn="l" rtl="0" eaLnBrk="0">
                        <a:lnSpc>
                          <a:spcPct val="110000"/>
                        </a:lnSpc>
                      </a:pPr>
                      <a:endParaRPr sz="900" dirty="0">
                        <a:latin typeface="Arial" panose="020B0604020202020204"/>
                        <a:ea typeface="Arial" panose="020B0604020202020204"/>
                        <a:cs typeface="Arial" panose="020B0604020202020204"/>
                      </a:endParaRPr>
                    </a:p>
                    <a:p>
                      <a:pPr marL="313690" indent="-178435" algn="l" rtl="0" eaLnBrk="0">
                        <a:lnSpc>
                          <a:spcPct val="99000"/>
                        </a:lnSpc>
                        <a:spcBef>
                          <a:spcPts val="5"/>
                        </a:spcBef>
                      </a:pPr>
                      <a:r>
                        <a:rPr lang="en-US" sz="12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2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202</a:t>
                      </a:r>
                      <a:r>
                        <a:rPr lang="en-US" sz="12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3</a:t>
                      </a:r>
                      <a:r>
                        <a:rPr sz="12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年</a:t>
                      </a:r>
                      <a:r>
                        <a:rPr lang="en-US" sz="12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7</a:t>
                      </a:r>
                      <a:r>
                        <a:rPr lang="zh-CN" sz="12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月</a:t>
                      </a:r>
                      <a:endParaRPr lang="zh-CN" sz="12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313690" indent="-178435" algn="l" rtl="0" eaLnBrk="0">
                        <a:lnSpc>
                          <a:spcPct val="99000"/>
                        </a:lnSpc>
                        <a:spcBef>
                          <a:spcPts val="5"/>
                        </a:spcBef>
                      </a:pPr>
                      <a:r>
                        <a:rPr lang="en-US" altLang="zh-CN" sz="12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2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中国首次</a:t>
                      </a:r>
                      <a:r>
                        <a:rPr sz="12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上市</a:t>
                      </a:r>
                      <a:endParaRPr sz="12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r>
              <a:tr h="659130">
                <a:tc>
                  <a:txBody>
                    <a:bodyPr/>
                    <a:lstStyle/>
                    <a:p>
                      <a:pPr algn="l" rtl="0" eaLnBrk="0">
                        <a:lnSpc>
                          <a:spcPct val="111000"/>
                        </a:lnSpc>
                      </a:pPr>
                      <a:endParaRPr sz="400" dirty="0">
                        <a:latin typeface="Arial" panose="020B0604020202020204"/>
                        <a:ea typeface="Arial" panose="020B0604020202020204"/>
                        <a:cs typeface="Arial" panose="020B0604020202020204"/>
                      </a:endParaRPr>
                    </a:p>
                    <a:p>
                      <a:pPr marL="98425" indent="15240" algn="l" rtl="0" eaLnBrk="0">
                        <a:lnSpc>
                          <a:spcPct val="95000"/>
                        </a:lnSpc>
                        <a:spcBef>
                          <a:spcPts val="5"/>
                        </a:spcBef>
                      </a:pPr>
                      <a:r>
                        <a:rPr sz="1200" b="1" kern="0" spc="-30" dirty="0">
                          <a:solidFill>
                            <a:srgbClr val="3959B9">
                              <a:alpha val="100000"/>
                            </a:srgbClr>
                          </a:solidFill>
                          <a:latin typeface="微软雅黑" panose="020B0503020204020204" charset="-122"/>
                          <a:ea typeface="微软雅黑" panose="020B0503020204020204" charset="-122"/>
                          <a:cs typeface="微软雅黑" panose="020B0503020204020204" charset="-122"/>
                        </a:rPr>
                        <a:t>目前大陆地区同</a:t>
                      </a:r>
                      <a:r>
                        <a:rPr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r>
                        <a:rPr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通用名药品的上</a:t>
                      </a:r>
                      <a:r>
                        <a:rPr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r>
                        <a:rPr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市情况</a:t>
                      </a:r>
                      <a:endParaRPr sz="1200" dirty="0">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EE5F6"/>
                    </a:solidFill>
                  </a:tcPr>
                </a:tc>
                <a:tc>
                  <a:txBody>
                    <a:bodyPr/>
                    <a:lstStyle/>
                    <a:p>
                      <a:pPr algn="l" rtl="0" eaLnBrk="0">
                        <a:lnSpc>
                          <a:spcPct val="179000"/>
                        </a:lnSpc>
                      </a:pPr>
                      <a:endParaRPr sz="1000" dirty="0">
                        <a:latin typeface="Arial" panose="020B0604020202020204"/>
                        <a:ea typeface="Arial" panose="020B0604020202020204"/>
                        <a:cs typeface="Arial" panose="020B0604020202020204"/>
                      </a:endParaRPr>
                    </a:p>
                    <a:p>
                      <a:pPr marL="750570" algn="l" rtl="0" eaLnBrk="0">
                        <a:lnSpc>
                          <a:spcPct val="80000"/>
                        </a:lnSpc>
                        <a:spcBef>
                          <a:spcPts val="0"/>
                        </a:spcBef>
                      </a:pPr>
                      <a:r>
                        <a:rPr lang="zh-CN" altLang="en-US" sz="12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共</a:t>
                      </a:r>
                      <a:r>
                        <a:rPr lang="en-US" altLang="zh-CN" sz="12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4</a:t>
                      </a:r>
                      <a:r>
                        <a:rPr lang="zh-CN" altLang="en-US" sz="12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家</a:t>
                      </a:r>
                      <a:endParaRPr lang="zh-CN" altLang="en-US" sz="12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c>
                  <a:txBody>
                    <a:bodyPr/>
                    <a:lstStyle/>
                    <a:p>
                      <a:pPr algn="l" rtl="0" eaLnBrk="0">
                        <a:lnSpc>
                          <a:spcPct val="172000"/>
                        </a:lnSpc>
                      </a:pPr>
                      <a:endParaRPr sz="1000" dirty="0">
                        <a:latin typeface="Arial" panose="020B0604020202020204"/>
                        <a:ea typeface="Arial" panose="020B0604020202020204"/>
                        <a:cs typeface="Arial" panose="020B0604020202020204"/>
                      </a:endParaRPr>
                    </a:p>
                    <a:p>
                      <a:pPr marL="440055" algn="l" rtl="0" eaLnBrk="0">
                        <a:lnSpc>
                          <a:spcPct val="84000"/>
                        </a:lnSpc>
                        <a:spcBef>
                          <a:spcPts val="0"/>
                        </a:spcBef>
                      </a:pPr>
                      <a:r>
                        <a:rPr sz="1200" b="1" kern="0" spc="-20" dirty="0">
                          <a:solidFill>
                            <a:srgbClr val="3959B9">
                              <a:alpha val="100000"/>
                            </a:srgbClr>
                          </a:solidFill>
                          <a:latin typeface="微软雅黑" panose="020B0503020204020204" charset="-122"/>
                          <a:ea typeface="微软雅黑" panose="020B0503020204020204" charset="-122"/>
                          <a:cs typeface="微软雅黑" panose="020B0503020204020204" charset="-122"/>
                        </a:rPr>
                        <a:t>是否OTC</a:t>
                      </a:r>
                      <a:endParaRPr sz="12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EE5F6"/>
                    </a:solidFill>
                  </a:tcPr>
                </a:tc>
                <a:tc>
                  <a:txBody>
                    <a:bodyPr/>
                    <a:lstStyle/>
                    <a:p>
                      <a:pPr algn="l" rtl="0" eaLnBrk="0">
                        <a:lnSpc>
                          <a:spcPct val="195000"/>
                        </a:lnSpc>
                      </a:pPr>
                      <a:endParaRPr sz="10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93980" algn="l" rtl="0" eaLnBrk="0">
                        <a:lnSpc>
                          <a:spcPct val="81000"/>
                        </a:lnSpc>
                      </a:pPr>
                      <a:r>
                        <a:rPr lang="en-US" sz="11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en-US" sz="12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2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否</a:t>
                      </a:r>
                      <a:endParaRPr sz="12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r>
              <a:tr h="1501140">
                <a:tc>
                  <a:txBody>
                    <a:bodyPr/>
                    <a:lstStyle/>
                    <a:p>
                      <a:pPr algn="l" rtl="0" eaLnBrk="0">
                        <a:lnSpc>
                          <a:spcPct val="133000"/>
                        </a:lnSpc>
                      </a:pPr>
                      <a:endParaRPr sz="1000" dirty="0">
                        <a:latin typeface="Arial" panose="020B0604020202020204"/>
                        <a:ea typeface="Arial" panose="020B0604020202020204"/>
                        <a:cs typeface="Arial" panose="020B0604020202020204"/>
                      </a:endParaRPr>
                    </a:p>
                    <a:p>
                      <a:pPr algn="l" rtl="0" eaLnBrk="0">
                        <a:lnSpc>
                          <a:spcPct val="133000"/>
                        </a:lnSpc>
                      </a:pPr>
                      <a:endParaRPr sz="1000" dirty="0">
                        <a:latin typeface="Arial" panose="020B0604020202020204"/>
                        <a:ea typeface="Arial" panose="020B0604020202020204"/>
                        <a:cs typeface="Arial" panose="020B0604020202020204"/>
                      </a:endParaRPr>
                    </a:p>
                    <a:p>
                      <a:pPr marL="97155" algn="l" rtl="0" eaLnBrk="0">
                        <a:lnSpc>
                          <a:spcPct val="88000"/>
                        </a:lnSpc>
                      </a:pPr>
                      <a:endParaRPr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endParaRPr>
                    </a:p>
                    <a:p>
                      <a:pPr marL="97155" algn="l" rtl="0" eaLnBrk="0">
                        <a:lnSpc>
                          <a:spcPct val="88000"/>
                        </a:lnSpc>
                      </a:pPr>
                      <a:endParaRPr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endParaRPr>
                    </a:p>
                    <a:p>
                      <a:pPr marL="97155" algn="l" rtl="0" eaLnBrk="0">
                        <a:lnSpc>
                          <a:spcPct val="88000"/>
                        </a:lnSpc>
                      </a:pPr>
                      <a:r>
                        <a:rPr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疾病基本情况</a:t>
                      </a:r>
                      <a:endParaRPr sz="1200" dirty="0">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EE5F6"/>
                    </a:solidFill>
                  </a:tcPr>
                </a:tc>
                <a:tc gridSpan="3">
                  <a:txBody>
                    <a:bodyPr/>
                    <a:lstStyle/>
                    <a:p>
                      <a:pPr algn="l" rtl="0" eaLnBrk="0">
                        <a:lnSpc>
                          <a:spcPct val="110000"/>
                        </a:lnSpc>
                      </a:pPr>
                      <a:endParaRPr sz="9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indent="0" algn="just">
                        <a:lnSpc>
                          <a:spcPct val="150000"/>
                        </a:lnSpc>
                        <a:buFont typeface="Wingdings" panose="05000000000000000000" charset="0"/>
                        <a:buNone/>
                      </a:pPr>
                      <a:endParaRPr lang="zh-CN" altLang="en-US" sz="1200" b="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c hMerge="1">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c hMerge="1">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r>
            </a:tbl>
          </a:graphicData>
        </a:graphic>
      </p:graphicFrame>
      <p:sp>
        <p:nvSpPr>
          <p:cNvPr id="50" name="textbox 50"/>
          <p:cNvSpPr/>
          <p:nvPr/>
        </p:nvSpPr>
        <p:spPr>
          <a:xfrm>
            <a:off x="1800275" y="428777"/>
            <a:ext cx="4170045" cy="62865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4750"/>
              </a:lnSpc>
            </a:pPr>
            <a:r>
              <a:rPr sz="3500" b="1" kern="0" spc="40" dirty="0">
                <a:solidFill>
                  <a:srgbClr val="3959B9">
                    <a:alpha val="100000"/>
                  </a:srgbClr>
                </a:solidFill>
                <a:latin typeface="微软雅黑" panose="020B0503020204020204" charset="-122"/>
                <a:ea typeface="微软雅黑" panose="020B0503020204020204" charset="-122"/>
                <a:cs typeface="微软雅黑" panose="020B0503020204020204" charset="-122"/>
              </a:rPr>
              <a:t>药品基本信息</a:t>
            </a:r>
            <a:r>
              <a:rPr sz="3500" b="1" kern="0" spc="19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endParaRPr sz="3500" dirty="0">
              <a:latin typeface="微软雅黑" panose="020B0503020204020204" charset="-122"/>
              <a:ea typeface="微软雅黑" panose="020B0503020204020204" charset="-122"/>
              <a:cs typeface="微软雅黑" panose="020B0503020204020204" charset="-122"/>
            </a:endParaRPr>
          </a:p>
        </p:txBody>
      </p:sp>
      <p:sp>
        <p:nvSpPr>
          <p:cNvPr id="52" name="rect 52"/>
          <p:cNvSpPr/>
          <p:nvPr/>
        </p:nvSpPr>
        <p:spPr>
          <a:xfrm>
            <a:off x="11856719" y="0"/>
            <a:ext cx="335280" cy="6858000"/>
          </a:xfrm>
          <a:prstGeom prst="rect">
            <a:avLst/>
          </a:prstGeom>
          <a:solidFill>
            <a:srgbClr val="CEE5F6">
              <a:alpha val="100000"/>
            </a:srgbClr>
          </a:solidFill>
          <a:ln w="0" cap="flat">
            <a:noFill/>
            <a:prstDash val="solid"/>
            <a:miter lim="0"/>
          </a:ln>
        </p:spPr>
        <p:txBody>
          <a:bodyPr rtlCol="0"/>
          <a:lstStyle/>
          <a:p>
            <a:pPr algn="ctr"/>
            <a:endParaRPr lang="zh-CN" altLang="en-US"/>
          </a:p>
        </p:txBody>
      </p:sp>
      <p:sp>
        <p:nvSpPr>
          <p:cNvPr id="54" name="rect 54"/>
          <p:cNvSpPr/>
          <p:nvPr/>
        </p:nvSpPr>
        <p:spPr>
          <a:xfrm>
            <a:off x="0" y="0"/>
            <a:ext cx="335279" cy="6858000"/>
          </a:xfrm>
          <a:prstGeom prst="rect">
            <a:avLst/>
          </a:prstGeom>
          <a:solidFill>
            <a:srgbClr val="CEE5F6">
              <a:alpha val="100000"/>
            </a:srgbClr>
          </a:solidFill>
          <a:ln w="0" cap="flat">
            <a:noFill/>
            <a:prstDash val="solid"/>
            <a:miter lim="0"/>
          </a:ln>
        </p:spPr>
        <p:txBody>
          <a:bodyPr rtlCol="0"/>
          <a:lstStyle/>
          <a:p>
            <a:pPr algn="ctr"/>
            <a:endParaRPr lang="zh-CN" altLang="en-US"/>
          </a:p>
        </p:txBody>
      </p:sp>
      <p:sp>
        <p:nvSpPr>
          <p:cNvPr id="56" name="textbox 56"/>
          <p:cNvSpPr/>
          <p:nvPr/>
        </p:nvSpPr>
        <p:spPr>
          <a:xfrm>
            <a:off x="0" y="400531"/>
            <a:ext cx="1595755" cy="737869"/>
          </a:xfrm>
          <a:prstGeom prst="rect">
            <a:avLst/>
          </a:prstGeom>
          <a:solidFill>
            <a:srgbClr val="67B2E0"/>
          </a:solidFill>
          <a:ln w="0" cap="flat">
            <a:noFill/>
            <a:prstDash val="solid"/>
            <a:miter lim="0"/>
          </a:ln>
        </p:spPr>
        <p:txBody>
          <a:bodyPr vert="horz" wrap="square" lIns="0" tIns="0" rIns="0" bIns="0"/>
          <a:lstStyle/>
          <a:p>
            <a:pPr marL="673100" algn="l" rtl="0" eaLnBrk="0">
              <a:lnSpc>
                <a:spcPts val="5445"/>
              </a:lnSpc>
            </a:pPr>
            <a:r>
              <a:rPr sz="3900" kern="0" spc="-50" dirty="0">
                <a:solidFill>
                  <a:srgbClr val="FFFFFF">
                    <a:alpha val="100000"/>
                  </a:srgbClr>
                </a:solidFill>
                <a:latin typeface="Arial" panose="020B0604020202020204"/>
                <a:ea typeface="Arial" panose="020B0604020202020204"/>
                <a:cs typeface="Arial" panose="020B0604020202020204"/>
              </a:rPr>
              <a:t>01</a:t>
            </a:r>
            <a:endParaRPr sz="3900" dirty="0">
              <a:latin typeface="Arial" panose="020B0604020202020204"/>
              <a:ea typeface="Arial" panose="020B0604020202020204"/>
              <a:cs typeface="Arial" panose="020B0604020202020204"/>
            </a:endParaRPr>
          </a:p>
        </p:txBody>
      </p:sp>
      <p:graphicFrame>
        <p:nvGraphicFramePr>
          <p:cNvPr id="3" name="table 38"/>
          <p:cNvGraphicFramePr>
            <a:graphicFrameLocks noGrp="1"/>
          </p:cNvGraphicFramePr>
          <p:nvPr>
            <p:custDataLst>
              <p:tags r:id="rId2"/>
            </p:custDataLst>
          </p:nvPr>
        </p:nvGraphicFramePr>
        <p:xfrm>
          <a:off x="6870065" y="1228090"/>
          <a:ext cx="4628515" cy="1876425"/>
        </p:xfrm>
        <a:graphic>
          <a:graphicData uri="http://schemas.openxmlformats.org/drawingml/2006/table">
            <a:tbl>
              <a:tblPr/>
              <a:tblGrid>
                <a:gridCol w="1121410"/>
                <a:gridCol w="3507105"/>
              </a:tblGrid>
              <a:tr h="1876425">
                <a:tc>
                  <a:txBody>
                    <a:bodyPr/>
                    <a:p>
                      <a:pPr algn="l" rtl="0" eaLnBrk="0">
                        <a:lnSpc>
                          <a:spcPct val="133000"/>
                        </a:lnSpc>
                      </a:pPr>
                      <a:endParaRPr sz="1000" dirty="0">
                        <a:latin typeface="Arial" panose="020B0604020202020204"/>
                        <a:ea typeface="Arial" panose="020B0604020202020204"/>
                        <a:cs typeface="Arial" panose="020B0604020202020204"/>
                      </a:endParaRPr>
                    </a:p>
                    <a:p>
                      <a:pPr algn="l" rtl="0" eaLnBrk="0">
                        <a:lnSpc>
                          <a:spcPct val="133000"/>
                        </a:lnSpc>
                      </a:pPr>
                      <a:endParaRPr sz="1000" dirty="0">
                        <a:latin typeface="Arial" panose="020B0604020202020204"/>
                        <a:ea typeface="Arial" panose="020B0604020202020204"/>
                        <a:cs typeface="Arial" panose="020B0604020202020204"/>
                      </a:endParaRPr>
                    </a:p>
                    <a:p>
                      <a:pPr marL="97155" algn="l" rtl="0" eaLnBrk="0">
                        <a:lnSpc>
                          <a:spcPct val="88000"/>
                        </a:lnSpc>
                      </a:pPr>
                      <a:endParaRPr lang="zh-CN"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endParaRPr>
                    </a:p>
                    <a:p>
                      <a:pPr marL="97155" algn="l" rtl="0" eaLnBrk="0">
                        <a:lnSpc>
                          <a:spcPct val="88000"/>
                        </a:lnSpc>
                      </a:pPr>
                      <a:endParaRPr lang="zh-CN"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endParaRPr>
                    </a:p>
                    <a:p>
                      <a:pPr marL="97155" algn="l" rtl="0" eaLnBrk="0">
                        <a:lnSpc>
                          <a:spcPct val="88000"/>
                        </a:lnSpc>
                      </a:pPr>
                      <a:r>
                        <a:rPr lang="en-US" altLang="zh-CN"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r>
                        <a:rPr lang="zh-CN"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发病率</a:t>
                      </a:r>
                      <a:endParaRPr lang="zh-CN"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EE5F6"/>
                    </a:solidFill>
                  </a:tcPr>
                </a:tc>
                <a:tc>
                  <a:txBody>
                    <a:bodyPr/>
                    <a:p>
                      <a:pPr algn="l" rtl="0" eaLnBrk="0">
                        <a:lnSpc>
                          <a:spcPct val="110000"/>
                        </a:lnSpc>
                      </a:pPr>
                      <a:endParaRPr sz="9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indent="0" algn="just">
                        <a:lnSpc>
                          <a:spcPct val="150000"/>
                        </a:lnSpc>
                        <a:buFont typeface="Wingdings" panose="05000000000000000000" charset="0"/>
                        <a:buNone/>
                      </a:pPr>
                      <a:endParaRPr lang="zh-CN" altLang="en-US" sz="1200" b="1" dirty="0">
                        <a:solidFill>
                          <a:schemeClr val="tx1"/>
                        </a:solidFill>
                        <a:cs typeface="宋体" panose="02010600030101010101" pitchFamily="2" charset="-122"/>
                        <a:sym typeface="+mn-ea"/>
                      </a:endParaRPr>
                    </a:p>
                    <a:p>
                      <a:pPr indent="0" algn="just">
                        <a:lnSpc>
                          <a:spcPct val="150000"/>
                        </a:lnSpc>
                        <a:buFont typeface="Wingdings" panose="05000000000000000000" charset="0"/>
                        <a:buNone/>
                      </a:pPr>
                      <a:endParaRPr lang="zh-CN" altLang="en-US" sz="1200" b="0" baseline="30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r>
            </a:tbl>
          </a:graphicData>
        </a:graphic>
      </p:graphicFrame>
      <p:sp>
        <p:nvSpPr>
          <p:cNvPr id="2" name="文本框 1"/>
          <p:cNvSpPr txBox="1"/>
          <p:nvPr/>
        </p:nvSpPr>
        <p:spPr>
          <a:xfrm>
            <a:off x="1708785" y="4870450"/>
            <a:ext cx="4890770" cy="1290320"/>
          </a:xfrm>
          <a:prstGeom prst="rect">
            <a:avLst/>
          </a:prstGeom>
        </p:spPr>
        <p:txBody>
          <a:bodyPr wrap="square">
            <a:spAutoFit/>
            <a:extLst>
              <a:ext uri="{4A0BC546-FE56-4ADE-93B0-CB8AF2F6F144}">
                <wpsdc:textFrameExt xmlns:wpsdc="http://www.wps.cn/officeDocument/2022/drawingmlCustomData" type="text"/>
              </a:ext>
            </a:extLst>
          </a:bodyPr>
          <a:p>
            <a:pPr algn="just">
              <a:lnSpc>
                <a:spcPct val="130000"/>
              </a:lnSpc>
              <a:spcBef>
                <a:spcPts val="0"/>
              </a:spcBef>
              <a:spcAft>
                <a:spcPts val="0"/>
              </a:spcAft>
            </a:pPr>
            <a:r>
              <a:rPr lang="zh-CN" altLang="en-US" sz="1200" dirty="0">
                <a:latin typeface="微软雅黑" panose="020B0503020204020204" charset="-122"/>
                <a:ea typeface="微软雅黑" panose="020B0503020204020204" charset="-122"/>
                <a:cs typeface="微软雅黑" panose="020B0503020204020204" charset="-122"/>
                <a:sym typeface="+mn-ea"/>
              </a:rPr>
              <a:t>本品处方源于清·吴谦等《医宗金鉴》,原文“此证由肺经血热而成。每发于面鼻，起碎疙瘩，形如黍屑，色赤肿痛，破出白粉汁，日久皆成白屑，形如黍米白屑。宜内服枇杷清肺饮。”肺经血热易引起脂溢性皮炎，酒刺等疾病，是常见的慢性炎症性皮肤病，多由肺血热引起，反复发作，对患者心理健康造成负担。</a:t>
            </a:r>
            <a:endParaRPr lang="zh-CN" altLang="en-US" sz="1200" dirty="0">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8087995" y="1392555"/>
            <a:ext cx="3436620" cy="1508760"/>
          </a:xfrm>
          <a:prstGeom prst="rect">
            <a:avLst/>
          </a:prstGeom>
        </p:spPr>
        <p:txBody>
          <a:bodyPr wrap="square">
            <a:noAutofit/>
            <a:extLst>
              <a:ext uri="{4A0BC546-FE56-4ADE-93B0-CB8AF2F6F144}">
                <wpsdc:textFrameExt xmlns:wpsdc="http://www.wps.cn/officeDocument/2022/drawingmlCustomData" type="text"/>
              </a:ext>
            </a:extLst>
          </a:bodyPr>
          <a:p>
            <a:pPr indent="0" algn="just">
              <a:lnSpc>
                <a:spcPct val="150000"/>
              </a:lnSpc>
              <a:buFont typeface="Wingdings" panose="05000000000000000000" charset="0"/>
              <a:buNone/>
            </a:pPr>
            <a:r>
              <a:rPr lang="zh-CN" altLang="en-US" sz="1200" dirty="0">
                <a:latin typeface="微软雅黑" panose="020B0503020204020204" charset="-122"/>
                <a:ea typeface="微软雅黑" panose="020B0503020204020204" charset="-122"/>
                <a:cs typeface="微软雅黑" panose="020B0503020204020204" charset="-122"/>
                <a:sym typeface="+mn-ea"/>
              </a:rPr>
              <a:t>脂溢性皮炎发病率</a:t>
            </a:r>
            <a:r>
              <a:rPr lang="en-US" altLang="zh-CN" sz="1200" dirty="0">
                <a:latin typeface="微软雅黑" panose="020B0503020204020204" charset="-122"/>
                <a:ea typeface="微软雅黑" panose="020B0503020204020204" charset="-122"/>
                <a:cs typeface="微软雅黑" panose="020B0503020204020204" charset="-122"/>
                <a:sym typeface="+mn-ea"/>
              </a:rPr>
              <a:t>4.38%</a:t>
            </a:r>
            <a:r>
              <a:rPr lang="zh-CN" altLang="en-US" sz="1200" dirty="0">
                <a:latin typeface="微软雅黑" panose="020B0503020204020204" charset="-122"/>
                <a:ea typeface="微软雅黑" panose="020B0503020204020204" charset="-122"/>
                <a:cs typeface="微软雅黑" panose="020B0503020204020204" charset="-122"/>
                <a:sym typeface="+mn-ea"/>
              </a:rPr>
              <a:t>，成人</a:t>
            </a:r>
            <a:r>
              <a:rPr lang="en-US" altLang="zh-CN" sz="1200" dirty="0">
                <a:latin typeface="微软雅黑" panose="020B0503020204020204" charset="-122"/>
                <a:ea typeface="微软雅黑" panose="020B0503020204020204" charset="-122"/>
                <a:cs typeface="微软雅黑" panose="020B0503020204020204" charset="-122"/>
                <a:sym typeface="+mn-ea"/>
              </a:rPr>
              <a:t>5.64%</a:t>
            </a:r>
            <a:r>
              <a:rPr lang="zh-CN" altLang="en-US" sz="1200" dirty="0">
                <a:latin typeface="微软雅黑" panose="020B0503020204020204" charset="-122"/>
                <a:ea typeface="微软雅黑" panose="020B0503020204020204" charset="-122"/>
                <a:cs typeface="微软雅黑" panose="020B0503020204020204" charset="-122"/>
                <a:sym typeface="+mn-ea"/>
              </a:rPr>
              <a:t>，儿童</a:t>
            </a:r>
            <a:r>
              <a:rPr lang="en-US" altLang="zh-CN" sz="1200" dirty="0">
                <a:latin typeface="微软雅黑" panose="020B0503020204020204" charset="-122"/>
                <a:ea typeface="微软雅黑" panose="020B0503020204020204" charset="-122"/>
                <a:cs typeface="微软雅黑" panose="020B0503020204020204" charset="-122"/>
                <a:sym typeface="+mn-ea"/>
              </a:rPr>
              <a:t>3.70%%</a:t>
            </a:r>
            <a:r>
              <a:rPr lang="zh-CN" altLang="en-US" sz="1200" dirty="0">
                <a:latin typeface="微软雅黑" panose="020B0503020204020204" charset="-122"/>
                <a:ea typeface="微软雅黑" panose="020B0503020204020204" charset="-122"/>
                <a:cs typeface="微软雅黑" panose="020B0503020204020204" charset="-122"/>
                <a:sym typeface="+mn-ea"/>
              </a:rPr>
              <a:t>；酒刺发病率为 </a:t>
            </a:r>
            <a:r>
              <a:rPr lang="en-US" altLang="zh-CN" sz="1200" dirty="0">
                <a:latin typeface="微软雅黑" panose="020B0503020204020204" charset="-122"/>
                <a:ea typeface="微软雅黑" panose="020B0503020204020204" charset="-122"/>
                <a:cs typeface="微软雅黑" panose="020B0503020204020204" charset="-122"/>
                <a:sym typeface="+mn-ea"/>
              </a:rPr>
              <a:t>8.1%</a:t>
            </a:r>
            <a:r>
              <a:rPr lang="zh-CN" altLang="en-US" sz="1200" dirty="0">
                <a:latin typeface="微软雅黑" panose="020B0503020204020204" charset="-122"/>
                <a:ea typeface="微软雅黑" panose="020B0503020204020204" charset="-122"/>
                <a:cs typeface="微软雅黑" panose="020B0503020204020204" charset="-122"/>
                <a:sym typeface="+mn-ea"/>
              </a:rPr>
              <a:t>。</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indent="0" algn="just">
              <a:lnSpc>
                <a:spcPct val="150000"/>
              </a:lnSpc>
              <a:buFont typeface="Wingdings" panose="05000000000000000000" charset="0"/>
              <a:buNone/>
            </a:pPr>
            <a:r>
              <a:rPr lang="zh-CN" altLang="en-US" sz="1200" dirty="0">
                <a:latin typeface="微软雅黑" panose="020B0503020204020204" charset="-122"/>
                <a:ea typeface="微软雅黑" panose="020B0503020204020204" charset="-122"/>
                <a:cs typeface="微软雅黑" panose="020B0503020204020204" charset="-122"/>
                <a:sym typeface="+mn-ea"/>
              </a:rPr>
              <a:t>上述皮肤类疾病，好发于青少年及年轻人，患者的生活质量明显降低</a:t>
            </a:r>
            <a:r>
              <a:rPr lang="zh-CN" sz="1200" dirty="0">
                <a:latin typeface="微软雅黑" panose="020B0503020204020204" charset="-122"/>
                <a:ea typeface="微软雅黑" panose="020B0503020204020204" charset="-122"/>
                <a:cs typeface="微软雅黑" panose="020B0503020204020204" charset="-122"/>
                <a:sym typeface="+mn-ea"/>
              </a:rPr>
              <a:t>，</a:t>
            </a:r>
            <a:r>
              <a:rPr lang="zh-CN" altLang="en-US" sz="1200" dirty="0">
                <a:latin typeface="微软雅黑" panose="020B0503020204020204" charset="-122"/>
                <a:ea typeface="微软雅黑" panose="020B0503020204020204" charset="-122"/>
                <a:cs typeface="微软雅黑" panose="020B0503020204020204" charset="-122"/>
                <a:sym typeface="+mn-ea"/>
              </a:rPr>
              <a:t>部分伴有耻辱感、影响职业或者与焦虑、抑郁等精神疾病并存。</a:t>
            </a:r>
            <a:endParaRPr lang="zh-CN" altLang="en-US" sz="1200" b="0" baseline="300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4" name="table 38"/>
          <p:cNvGraphicFramePr>
            <a:graphicFrameLocks noGrp="1"/>
          </p:cNvGraphicFramePr>
          <p:nvPr>
            <p:custDataLst>
              <p:tags r:id="rId3"/>
            </p:custDataLst>
          </p:nvPr>
        </p:nvGraphicFramePr>
        <p:xfrm>
          <a:off x="6864350" y="3590290"/>
          <a:ext cx="4660265" cy="2630170"/>
        </p:xfrm>
        <a:graphic>
          <a:graphicData uri="http://schemas.openxmlformats.org/drawingml/2006/table">
            <a:tbl>
              <a:tblPr/>
              <a:tblGrid>
                <a:gridCol w="1129665"/>
                <a:gridCol w="3530600"/>
              </a:tblGrid>
              <a:tr h="2630170">
                <a:tc>
                  <a:txBody>
                    <a:bodyPr/>
                    <a:p>
                      <a:pPr algn="l" rtl="0" eaLnBrk="0">
                        <a:lnSpc>
                          <a:spcPct val="133000"/>
                        </a:lnSpc>
                      </a:pPr>
                      <a:endParaRPr sz="1000" dirty="0">
                        <a:latin typeface="Arial" panose="020B0604020202020204"/>
                        <a:ea typeface="Arial" panose="020B0604020202020204"/>
                        <a:cs typeface="Arial" panose="020B0604020202020204"/>
                      </a:endParaRPr>
                    </a:p>
                    <a:p>
                      <a:pPr algn="l" rtl="0" eaLnBrk="0">
                        <a:lnSpc>
                          <a:spcPct val="133000"/>
                        </a:lnSpc>
                      </a:pPr>
                      <a:endParaRPr lang="zh-CN"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endParaRPr>
                    </a:p>
                    <a:p>
                      <a:pPr algn="l" rtl="0" eaLnBrk="0">
                        <a:lnSpc>
                          <a:spcPct val="133000"/>
                        </a:lnSpc>
                      </a:pPr>
                      <a:r>
                        <a:rPr lang="en-US" altLang="zh-CN"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r>
                        <a:rPr lang="zh-CN"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参照药品建议</a:t>
                      </a:r>
                      <a:r>
                        <a:rPr lang="en-US" altLang="zh-CN"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endParaRPr lang="en-US" altLang="zh-CN"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endParaRPr>
                    </a:p>
                    <a:p>
                      <a:pPr algn="l" rtl="0" eaLnBrk="0">
                        <a:lnSpc>
                          <a:spcPct val="133000"/>
                        </a:lnSpc>
                      </a:pPr>
                      <a:r>
                        <a:rPr lang="en-US" altLang="zh-CN"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r>
                        <a:rPr lang="zh-CN"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理由</a:t>
                      </a:r>
                      <a:endParaRPr lang="zh-CN"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EE5F6"/>
                    </a:solidFill>
                  </a:tcPr>
                </a:tc>
                <a:tc>
                  <a:txBody>
                    <a:bodyPr/>
                    <a:p>
                      <a:pPr algn="l" rtl="0" eaLnBrk="0">
                        <a:lnSpc>
                          <a:spcPct val="110000"/>
                        </a:lnSpc>
                      </a:pPr>
                      <a:endParaRPr sz="9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indent="0" algn="just">
                        <a:lnSpc>
                          <a:spcPct val="150000"/>
                        </a:lnSpc>
                        <a:buFont typeface="Wingdings" panose="05000000000000000000" charset="0"/>
                        <a:buNone/>
                      </a:pPr>
                      <a:endParaRPr lang="zh-CN" altLang="en-US" sz="1200" b="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r>
            </a:tbl>
          </a:graphicData>
        </a:graphic>
      </p:graphicFrame>
      <p:graphicFrame>
        <p:nvGraphicFramePr>
          <p:cNvPr id="6" name="table 38"/>
          <p:cNvGraphicFramePr>
            <a:graphicFrameLocks noGrp="1"/>
          </p:cNvGraphicFramePr>
          <p:nvPr>
            <p:custDataLst>
              <p:tags r:id="rId4"/>
            </p:custDataLst>
          </p:nvPr>
        </p:nvGraphicFramePr>
        <p:xfrm>
          <a:off x="6869430" y="3103880"/>
          <a:ext cx="4624070" cy="486410"/>
        </p:xfrm>
        <a:graphic>
          <a:graphicData uri="http://schemas.openxmlformats.org/drawingml/2006/table">
            <a:tbl>
              <a:tblPr/>
              <a:tblGrid>
                <a:gridCol w="1104265"/>
                <a:gridCol w="3519805"/>
              </a:tblGrid>
              <a:tr h="486410">
                <a:tc>
                  <a:txBody>
                    <a:bodyPr/>
                    <a:p>
                      <a:pPr algn="l" rtl="0" eaLnBrk="0">
                        <a:lnSpc>
                          <a:spcPct val="133000"/>
                        </a:lnSpc>
                      </a:pPr>
                      <a:r>
                        <a:rPr lang="en-US" altLang="zh-CN"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r>
                        <a:rPr lang="zh-CN"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参照药品建议</a:t>
                      </a:r>
                      <a:r>
                        <a:rPr lang="en-US" altLang="zh-CN"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endParaRPr lang="en-US" altLang="zh-CN"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endParaRPr>
                    </a:p>
                    <a:p>
                      <a:pPr algn="l" rtl="0" eaLnBrk="0">
                        <a:lnSpc>
                          <a:spcPct val="133000"/>
                        </a:lnSpc>
                      </a:pPr>
                      <a:r>
                        <a:rPr lang="en-US" altLang="zh-CN"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rPr>
                        <a:t> </a:t>
                      </a:r>
                      <a:endParaRPr lang="zh-CN" sz="1200" b="1" kern="0" spc="-10" dirty="0">
                        <a:solidFill>
                          <a:srgbClr val="3959B9">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EE5F6"/>
                    </a:solidFill>
                  </a:tcPr>
                </a:tc>
                <a:tc>
                  <a:txBody>
                    <a:bodyPr/>
                    <a:p>
                      <a:pPr algn="l" rtl="0" eaLnBrk="0">
                        <a:lnSpc>
                          <a:spcPct val="110000"/>
                        </a:lnSpc>
                      </a:pPr>
                      <a:endParaRPr sz="9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indent="0" algn="just">
                        <a:lnSpc>
                          <a:spcPct val="150000"/>
                        </a:lnSpc>
                        <a:buFont typeface="Wingdings" panose="05000000000000000000" charset="0"/>
                        <a:buNone/>
                      </a:pPr>
                      <a:r>
                        <a:rPr lang="en-US" altLang="zh-CN" sz="1200" spc="50" dirty="0" smtClean="0">
                          <a:latin typeface="微软雅黑" panose="020B0503020204020204" charset="-122"/>
                          <a:ea typeface="微软雅黑" panose="020B0503020204020204" charset="-122"/>
                          <a:cs typeface="微软雅黑" panose="020B0503020204020204" charset="-122"/>
                          <a:sym typeface="+mn-ea"/>
                        </a:rPr>
                        <a:t>  </a:t>
                      </a:r>
                      <a:endParaRPr lang="zh-CN" altLang="en-US" sz="1200" b="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EDF5FB"/>
                    </a:solidFill>
                  </a:tcPr>
                </a:tc>
              </a:tr>
            </a:tbl>
          </a:graphicData>
        </a:graphic>
      </p:graphicFrame>
      <p:sp>
        <p:nvSpPr>
          <p:cNvPr id="7" name="文本框 6"/>
          <p:cNvSpPr txBox="1"/>
          <p:nvPr/>
        </p:nvSpPr>
        <p:spPr>
          <a:xfrm>
            <a:off x="8087995" y="3122295"/>
            <a:ext cx="3272155" cy="307340"/>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1200">
                <a:latin typeface="Arial" panose="020B0604020202020204" pitchFamily="34" charset="0"/>
                <a:ea typeface="微软雅黑" panose="020B0503020204020204" charset="-122"/>
              </a:rPr>
              <a:t>当归苦参丸</a:t>
            </a:r>
            <a:endParaRPr lang="zh-CN" altLang="en-US" sz="1200">
              <a:latin typeface="Arial" panose="020B0604020202020204" pitchFamily="34" charset="0"/>
              <a:ea typeface="微软雅黑" panose="020B0503020204020204" charset="-122"/>
            </a:endParaRPr>
          </a:p>
        </p:txBody>
      </p:sp>
      <p:sp>
        <p:nvSpPr>
          <p:cNvPr id="8" name="文本框 7"/>
          <p:cNvSpPr txBox="1"/>
          <p:nvPr/>
        </p:nvSpPr>
        <p:spPr>
          <a:xfrm>
            <a:off x="8087995" y="3649980"/>
            <a:ext cx="3410585" cy="2464435"/>
          </a:xfrm>
          <a:prstGeom prst="rect">
            <a:avLst/>
          </a:prstGeom>
        </p:spPr>
        <p:txBody>
          <a:bodyPr wrap="square">
            <a:noAutofit/>
            <a:extLst>
              <a:ext uri="{4A0BC546-FE56-4ADE-93B0-CB8AF2F6F144}">
                <wpsdc:textFrameExt xmlns:wpsdc="http://www.wps.cn/officeDocument/2022/drawingmlCustomData" type="text"/>
              </a:ext>
            </a:extLst>
          </a:bodyPr>
          <a:p>
            <a:pPr algn="l">
              <a:lnSpc>
                <a:spcPct val="150000"/>
              </a:lnSpc>
            </a:pPr>
            <a:r>
              <a:rPr lang="zh-CN" altLang="en-US" sz="1200" spc="50" dirty="0" smtClean="0">
                <a:latin typeface="微软雅黑" panose="020B0503020204020204" charset="-122"/>
                <a:ea typeface="微软雅黑" panose="020B0503020204020204" charset="-122"/>
                <a:cs typeface="微软雅黑" panose="020B0503020204020204" charset="-122"/>
                <a:sym typeface="+mn-ea"/>
              </a:rPr>
              <a:t>枇杷清肺饮颗粒具有清肺经热功效。用于治疗肺风酒刺</a:t>
            </a:r>
            <a:r>
              <a:rPr lang="zh-CN" altLang="en-US" sz="1200" spc="50" dirty="0" smtClean="0">
                <a:latin typeface="微软雅黑" panose="020B0503020204020204" charset="-122"/>
                <a:ea typeface="微软雅黑" panose="020B0503020204020204" charset="-122"/>
                <a:cs typeface="微软雅黑" panose="020B0503020204020204" charset="-122"/>
                <a:sym typeface="+mn-ea"/>
              </a:rPr>
              <a:t>，脂溢性皮炎等</a:t>
            </a:r>
            <a:r>
              <a:rPr lang="zh-CN" altLang="en-US" sz="1200" spc="50" dirty="0" smtClean="0">
                <a:latin typeface="微软雅黑" panose="020B0503020204020204" charset="-122"/>
                <a:ea typeface="微软雅黑" panose="020B0503020204020204" charset="-122"/>
                <a:cs typeface="微软雅黑" panose="020B0503020204020204" charset="-122"/>
                <a:sym typeface="+mn-ea"/>
              </a:rPr>
              <a:t>。症见面鼻疙瘩，红赤肿痛，破出粉汁或结屑等。</a:t>
            </a:r>
            <a:r>
              <a:rPr lang="zh-CN" altLang="en-US" sz="1200" b="1" spc="50" dirty="0" smtClean="0">
                <a:solidFill>
                  <a:srgbClr val="FF0000"/>
                </a:solidFill>
                <a:latin typeface="微软雅黑" panose="020B0503020204020204" charset="-122"/>
                <a:ea typeface="微软雅黑" panose="020B0503020204020204" charset="-122"/>
                <a:cs typeface="微软雅黑" panose="020B0503020204020204" charset="-122"/>
                <a:sym typeface="+mn-ea"/>
              </a:rPr>
              <a:t>在医保目录内无清肺经热药品。</a:t>
            </a:r>
            <a:endParaRPr lang="zh-CN" altLang="en-US" sz="1200" spc="50" dirty="0" smtClean="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spc="50" dirty="0" smtClean="0">
                <a:latin typeface="微软雅黑" panose="020B0503020204020204" charset="-122"/>
                <a:ea typeface="微软雅黑" panose="020B0503020204020204" charset="-122"/>
                <a:cs typeface="微软雅黑" panose="020B0503020204020204" charset="-122"/>
                <a:sym typeface="+mn-ea"/>
              </a:rPr>
              <a:t>参照药品当归苦参丸凉血，祛湿。用于血燥湿热引起：头面生疮，粉刺疙瘩，湿疹刺痒，酒糟鼻赤。临床常用于</a:t>
            </a:r>
            <a:r>
              <a:rPr lang="zh-CN" altLang="en-US" sz="1200" spc="50" dirty="0" smtClean="0">
                <a:latin typeface="微软雅黑" panose="020B0503020204020204" charset="-122"/>
                <a:ea typeface="微软雅黑" panose="020B0503020204020204" charset="-122"/>
                <a:cs typeface="微软雅黑" panose="020B0503020204020204" charset="-122"/>
                <a:sym typeface="+mn-ea"/>
              </a:rPr>
              <a:t>属血燥湿热证的</a:t>
            </a:r>
            <a:r>
              <a:rPr lang="zh-CN" altLang="en-US" sz="1200" spc="50" dirty="0" smtClean="0">
                <a:latin typeface="微软雅黑" panose="020B0503020204020204" charset="-122"/>
                <a:ea typeface="微软雅黑" panose="020B0503020204020204" charset="-122"/>
                <a:cs typeface="微软雅黑" panose="020B0503020204020204" charset="-122"/>
                <a:sym typeface="+mn-ea"/>
              </a:rPr>
              <a:t>脂溢性皮炎（皮肤油腻、红斑、脱屑、瘙痒）等疾病。</a:t>
            </a:r>
            <a:endParaRPr lang="zh-CN" altLang="en-US" sz="1200" b="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4"/>
          <p:cNvPicPr>
            <a:picLocks noChangeAspect="1"/>
          </p:cNvPicPr>
          <p:nvPr/>
        </p:nvPicPr>
        <p:blipFill>
          <a:blip r:embed="rId1"/>
          <a:srcRect r="13371"/>
          <a:stretch>
            <a:fillRect/>
          </a:stretch>
        </p:blipFill>
        <p:spPr>
          <a:xfrm rot="21600000">
            <a:off x="1342390" y="1351280"/>
            <a:ext cx="4776470" cy="5080000"/>
          </a:xfrm>
          <a:prstGeom prst="rect">
            <a:avLst/>
          </a:prstGeom>
        </p:spPr>
      </p:pic>
      <p:sp>
        <p:nvSpPr>
          <p:cNvPr id="76" name="textbox 76"/>
          <p:cNvSpPr/>
          <p:nvPr/>
        </p:nvSpPr>
        <p:spPr>
          <a:xfrm>
            <a:off x="1586230" y="2305050"/>
            <a:ext cx="4456430" cy="3590290"/>
          </a:xfrm>
          <a:prstGeom prst="rect">
            <a:avLst/>
          </a:prstGeom>
          <a:noFill/>
          <a:ln w="0" cap="flat">
            <a:noFill/>
            <a:prstDash val="solid"/>
            <a:miter lim="0"/>
          </a:ln>
        </p:spPr>
        <p:txBody>
          <a:bodyPr vert="horz" wrap="square" lIns="0" tIns="0" rIns="0" bIns="0"/>
          <a:lstStyle/>
          <a:p>
            <a:pPr algn="l" rtl="0" eaLnBrk="0">
              <a:lnSpc>
                <a:spcPct val="85000"/>
              </a:lnSpc>
            </a:pPr>
            <a:endParaRPr sz="100" dirty="0">
              <a:solidFill>
                <a:schemeClr val="tx1"/>
              </a:solidFill>
              <a:latin typeface="微软雅黑" panose="020B0503020204020204" charset="-122"/>
              <a:ea typeface="微软雅黑" panose="020B0503020204020204" charset="-122"/>
              <a:cs typeface="微软雅黑" panose="020B0503020204020204" charset="-122"/>
            </a:endParaRPr>
          </a:p>
          <a:p>
            <a:pPr marL="13335" algn="l" rtl="0" eaLnBrk="0">
              <a:lnSpc>
                <a:spcPct val="88000"/>
              </a:lnSpc>
            </a:pPr>
            <a:r>
              <a:rPr sz="1400" kern="0" spc="-30" dirty="0">
                <a:solidFill>
                  <a:schemeClr val="tx1">
                    <a:alpha val="100000"/>
                  </a:schemeClr>
                </a:solidFill>
                <a:latin typeface="微软雅黑" panose="020B0503020204020204" charset="-122"/>
                <a:ea typeface="微软雅黑" panose="020B0503020204020204" charset="-122"/>
                <a:cs typeface="微软雅黑" panose="020B0503020204020204" charset="-122"/>
              </a:rPr>
              <a:t>不良反应：</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尚不明确。</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12700" algn="l" rtl="0" eaLnBrk="0">
              <a:lnSpc>
                <a:spcPct val="88000"/>
              </a:lnSpc>
              <a:spcBef>
                <a:spcPts val="1495"/>
              </a:spcBef>
            </a:pPr>
            <a:r>
              <a:rPr sz="1400"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rPr>
              <a:t>禁</a:t>
            </a:r>
            <a:r>
              <a:rPr lang="en-US" sz="1400"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rPr>
              <a:t>      </a:t>
            </a:r>
            <a:r>
              <a:rPr sz="1400"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rPr>
              <a:t> 忌：</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曾经对本品所含药物过敏者禁用。</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13335" algn="l" rtl="0" eaLnBrk="0">
              <a:lnSpc>
                <a:spcPct val="150000"/>
              </a:lnSpc>
              <a:spcBef>
                <a:spcPts val="1490"/>
              </a:spcBef>
            </a:pPr>
            <a:r>
              <a:rPr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注意事项：</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0" lvl="1" indent="0" algn="l" fontAlgn="auto">
              <a:lnSpc>
                <a:spcPct val="150000"/>
              </a:lnSpc>
              <a:buClrTx/>
              <a:buSzTx/>
              <a:buFont typeface="+mj-lt"/>
              <a:buNone/>
            </a:pP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）脾胃虚寒见大便溏泄者慎用。</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0" lvl="1" indent="0" algn="l" fontAlgn="auto">
              <a:lnSpc>
                <a:spcPct val="150000"/>
              </a:lnSpc>
              <a:buClrTx/>
              <a:buSzTx/>
              <a:buFont typeface="+mj-lt"/>
              <a:buNone/>
            </a:pP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）服药期间，忌烟酒及辛辣、糖类、油腻饮食。</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0" lvl="1" indent="0" algn="l" fontAlgn="auto">
              <a:lnSpc>
                <a:spcPct val="150000"/>
              </a:lnSpc>
              <a:buClrTx/>
              <a:buSzTx/>
              <a:buFont typeface="+mj-lt"/>
              <a:buNone/>
            </a:pP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3</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）保持面部卫生，每日用温水清洁面部，不宜用碱性香皂或肥皂洗面。</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0" lvl="1" indent="0" algn="l" fontAlgn="auto">
              <a:lnSpc>
                <a:spcPct val="150000"/>
              </a:lnSpc>
              <a:buClrTx/>
              <a:buSzTx/>
              <a:buFont typeface="+mj-lt"/>
              <a:buNone/>
            </a:pPr>
            <a:r>
              <a:rPr 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4</a:t>
            </a:r>
            <a:r>
              <a:rPr 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切忌以手挤压患处。</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0" lvl="1" indent="0" algn="l" fontAlgn="auto">
              <a:lnSpc>
                <a:spcPct val="150000"/>
              </a:lnSpc>
              <a:buClrTx/>
              <a:buSzTx/>
              <a:buFont typeface="+mj-lt"/>
              <a:buNone/>
            </a:pPr>
            <a:r>
              <a:rPr 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5</a:t>
            </a:r>
            <a:r>
              <a:rPr 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用药后如出现不良反应，应及时停药并就诊。</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0" lvl="1" indent="0" algn="just" fontAlgn="auto">
              <a:lnSpc>
                <a:spcPct val="150000"/>
              </a:lnSpc>
              <a:buClrTx/>
              <a:buSzTx/>
              <a:buFont typeface="+mj-lt"/>
              <a:buNone/>
            </a:pPr>
            <a:r>
              <a:rPr 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6</a:t>
            </a:r>
            <a:r>
              <a:rPr 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本品含人参、甘草，不宜与含海藻、京大戟、红大戟、甘遂、芫花、藜芦、五灵脂、莱菔子的中药方剂或成药同时服用。</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86" name="rect 86"/>
          <p:cNvSpPr/>
          <p:nvPr/>
        </p:nvSpPr>
        <p:spPr>
          <a:xfrm>
            <a:off x="6213475" y="1351280"/>
            <a:ext cx="4823460" cy="2077720"/>
          </a:xfrm>
          <a:prstGeom prst="rect">
            <a:avLst/>
          </a:prstGeom>
          <a:solidFill>
            <a:srgbClr val="CEE5F6"/>
          </a:solidFill>
          <a:ln w="0" cap="flat">
            <a:noFill/>
            <a:prstDash val="solid"/>
            <a:miter lim="0"/>
          </a:ln>
        </p:spPr>
        <p:txBody>
          <a:bodyPr rtlCol="0"/>
          <a:lstStyle/>
          <a:p>
            <a:pPr algn="ctr"/>
            <a:endParaRPr lang="zh-CN" altLang="en-US"/>
          </a:p>
        </p:txBody>
      </p:sp>
      <p:sp>
        <p:nvSpPr>
          <p:cNvPr id="88" name="rect 88"/>
          <p:cNvSpPr/>
          <p:nvPr/>
        </p:nvSpPr>
        <p:spPr>
          <a:xfrm>
            <a:off x="6213475" y="3481070"/>
            <a:ext cx="4823460" cy="2949575"/>
          </a:xfrm>
          <a:prstGeom prst="rect">
            <a:avLst/>
          </a:prstGeom>
          <a:solidFill>
            <a:srgbClr val="CEE5F6"/>
          </a:solidFill>
          <a:ln w="0" cap="flat">
            <a:noFill/>
            <a:prstDash val="solid"/>
            <a:miter lim="0"/>
          </a:ln>
        </p:spPr>
        <p:txBody>
          <a:bodyPr rtlCol="0"/>
          <a:lstStyle/>
          <a:p>
            <a:pPr algn="ctr"/>
            <a:endParaRPr lang="zh-CN" altLang="en-US"/>
          </a:p>
        </p:txBody>
      </p:sp>
      <p:sp>
        <p:nvSpPr>
          <p:cNvPr id="92" name="textbox 92"/>
          <p:cNvSpPr/>
          <p:nvPr/>
        </p:nvSpPr>
        <p:spPr>
          <a:xfrm>
            <a:off x="6478802" y="1718748"/>
            <a:ext cx="4288154" cy="1762125"/>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2700" algn="l" rtl="0" eaLnBrk="0">
              <a:lnSpc>
                <a:spcPct val="88000"/>
              </a:lnSpc>
            </a:pPr>
            <a:r>
              <a:rPr b="1" kern="0" spc="60" dirty="0">
                <a:solidFill>
                  <a:schemeClr val="accent1">
                    <a:alpha val="100000"/>
                  </a:schemeClr>
                </a:solidFill>
                <a:latin typeface="微软雅黑" panose="020B0503020204020204" charset="-122"/>
                <a:ea typeface="微软雅黑" panose="020B0503020204020204" charset="-122"/>
                <a:cs typeface="Arial" panose="020B0604020202020204"/>
              </a:rPr>
              <a:t>2</a:t>
            </a:r>
            <a:r>
              <a:rPr lang="en-US" b="1" kern="0" spc="60" dirty="0">
                <a:solidFill>
                  <a:schemeClr val="accent1">
                    <a:alpha val="100000"/>
                  </a:schemeClr>
                </a:solidFill>
                <a:latin typeface="微软雅黑" panose="020B0503020204020204" charset="-122"/>
                <a:ea typeface="微软雅黑" panose="020B0503020204020204" charset="-122"/>
                <a:cs typeface="Arial" panose="020B0604020202020204"/>
              </a:rPr>
              <a:t>.</a:t>
            </a:r>
            <a:r>
              <a:rPr b="1" kern="0" spc="6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国内外不良反应发生情况</a:t>
            </a:r>
            <a:endParaRPr sz="1600" baseline="23000" dirty="0">
              <a:solidFill>
                <a:schemeClr val="accent1"/>
              </a:solidFill>
              <a:latin typeface="Arial" panose="020B0604020202020204"/>
              <a:ea typeface="Arial" panose="020B0604020202020204"/>
              <a:cs typeface="Arial" panose="020B0604020202020204"/>
            </a:endParaRPr>
          </a:p>
          <a:p>
            <a:pPr algn="l" rtl="0" eaLnBrk="0">
              <a:lnSpc>
                <a:spcPct val="121000"/>
              </a:lnSpc>
            </a:pPr>
            <a:endParaRPr sz="1000" dirty="0">
              <a:latin typeface="Arial" panose="020B0604020202020204"/>
              <a:ea typeface="Arial" panose="020B0604020202020204"/>
              <a:cs typeface="Arial" panose="020B0604020202020204"/>
            </a:endParaRPr>
          </a:p>
          <a:p>
            <a:pPr algn="just" rtl="0" eaLnBrk="0">
              <a:lnSpc>
                <a:spcPct val="200000"/>
              </a:lnSpc>
              <a:spcBef>
                <a:spcPts val="360"/>
              </a:spcBef>
            </a:pPr>
            <a:r>
              <a:rPr lang="zh-CN" altLang="en-US" sz="1400" dirty="0">
                <a:solidFill>
                  <a:schemeClr val="tx1"/>
                </a:solidFill>
                <a:latin typeface="微软雅黑" panose="020B0503020204020204" charset="-122"/>
                <a:ea typeface="微软雅黑" panose="020B0503020204020204" charset="-122"/>
                <a:cs typeface="宋体" panose="02010600030101010101" pitchFamily="2" charset="-122"/>
                <a:sym typeface="+mn-ea"/>
              </a:rPr>
              <a:t>枇杷清肺饮颗粒目前在临床上未广泛使用，未监测到任何不良反应发生及相关文献报道。</a:t>
            </a:r>
            <a:endParaRPr lang="zh-CN" altLang="en-US" sz="1400" dirty="0">
              <a:solidFill>
                <a:schemeClr val="tx1"/>
              </a:solidFill>
              <a:latin typeface="微软雅黑" panose="020B0503020204020204" charset="-122"/>
              <a:ea typeface="微软雅黑" panose="020B0503020204020204" charset="-122"/>
              <a:cs typeface="宋体" panose="02010600030101010101" pitchFamily="2" charset="-122"/>
              <a:sym typeface="+mn-ea"/>
            </a:endParaRPr>
          </a:p>
        </p:txBody>
      </p:sp>
      <p:sp>
        <p:nvSpPr>
          <p:cNvPr id="96" name="textbox 96"/>
          <p:cNvSpPr/>
          <p:nvPr/>
        </p:nvSpPr>
        <p:spPr>
          <a:xfrm>
            <a:off x="6483350" y="3972560"/>
            <a:ext cx="4283710" cy="2270125"/>
          </a:xfrm>
          <a:prstGeom prst="rect">
            <a:avLst/>
          </a:prstGeom>
          <a:noFill/>
          <a:ln w="0" cap="flat">
            <a:noFill/>
            <a:prstDash val="solid"/>
            <a:miter lim="0"/>
          </a:ln>
        </p:spPr>
        <p:txBody>
          <a:bodyPr vert="horz" wrap="square" lIns="0" tIns="0" rIns="0" bIns="0"/>
          <a:lstStyle/>
          <a:p>
            <a:pPr algn="just" rtl="0" eaLnBrk="0">
              <a:lnSpc>
                <a:spcPct val="83000"/>
              </a:lnSpc>
            </a:pPr>
            <a:endParaRPr sz="100" dirty="0">
              <a:latin typeface="Arial" panose="020B0604020202020204"/>
              <a:ea typeface="Arial" panose="020B0604020202020204"/>
              <a:cs typeface="Arial" panose="020B0604020202020204"/>
            </a:endParaRPr>
          </a:p>
          <a:p>
            <a:pPr marL="12700" algn="just" rtl="0" eaLnBrk="0">
              <a:lnSpc>
                <a:spcPts val="2105"/>
              </a:lnSpc>
            </a:pPr>
            <a:r>
              <a:rPr b="1" kern="0" spc="8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3</a:t>
            </a:r>
            <a:r>
              <a:rPr lang="en-US" b="1" kern="0" spc="8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a:t>
            </a:r>
            <a:r>
              <a:rPr b="1" kern="0" spc="8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安全性方面</a:t>
            </a:r>
            <a:r>
              <a:rPr lang="zh-CN" b="1" kern="0" spc="8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主要的</a:t>
            </a:r>
            <a:r>
              <a:rPr b="1" kern="0" spc="8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优势和不足</a:t>
            </a:r>
            <a:endParaRPr sz="1500" dirty="0">
              <a:latin typeface="微软雅黑" panose="020B0503020204020204" charset="-122"/>
              <a:ea typeface="微软雅黑" panose="020B0503020204020204" charset="-122"/>
              <a:cs typeface="微软雅黑" panose="020B0503020204020204" charset="-122"/>
            </a:endParaRPr>
          </a:p>
          <a:p>
            <a:pPr algn="just" rtl="0" eaLnBrk="0">
              <a:lnSpc>
                <a:spcPct val="130000"/>
              </a:lnSpc>
            </a:pP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just" rtl="0" eaLnBrk="0">
              <a:lnSpc>
                <a:spcPct val="200000"/>
              </a:lnSpc>
            </a:pP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枇杷清肺饮颗粒处方</a:t>
            </a: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rPr>
              <a:t>源自清·吴谦等《医宗金鉴》</a:t>
            </a: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，已经有100多年的临床使用经验，疗效确切，至今仍被广泛使用，是古代经典名方典型代表之一。</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现代药理毒理实验结果进一步证明其安全性。</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98" name="rect 98"/>
          <p:cNvSpPr/>
          <p:nvPr/>
        </p:nvSpPr>
        <p:spPr>
          <a:xfrm>
            <a:off x="11856719" y="0"/>
            <a:ext cx="335280" cy="6858000"/>
          </a:xfrm>
          <a:prstGeom prst="rect">
            <a:avLst/>
          </a:prstGeom>
          <a:solidFill>
            <a:srgbClr val="CEE5F6">
              <a:alpha val="100000"/>
            </a:srgbClr>
          </a:solidFill>
          <a:ln w="0" cap="flat">
            <a:noFill/>
            <a:prstDash val="solid"/>
            <a:miter lim="0"/>
          </a:ln>
        </p:spPr>
        <p:txBody>
          <a:bodyPr rtlCol="0"/>
          <a:lstStyle/>
          <a:p>
            <a:pPr algn="ctr"/>
            <a:endParaRPr lang="zh-CN" altLang="en-US"/>
          </a:p>
        </p:txBody>
      </p:sp>
      <p:sp>
        <p:nvSpPr>
          <p:cNvPr id="100" name="rect 100"/>
          <p:cNvSpPr/>
          <p:nvPr/>
        </p:nvSpPr>
        <p:spPr>
          <a:xfrm>
            <a:off x="0" y="0"/>
            <a:ext cx="335279" cy="6858000"/>
          </a:xfrm>
          <a:prstGeom prst="rect">
            <a:avLst/>
          </a:prstGeom>
          <a:solidFill>
            <a:srgbClr val="CEE5F6">
              <a:alpha val="100000"/>
            </a:srgbClr>
          </a:solidFill>
          <a:ln w="0" cap="flat">
            <a:noFill/>
            <a:prstDash val="solid"/>
            <a:miter lim="0"/>
          </a:ln>
        </p:spPr>
        <p:txBody>
          <a:bodyPr rtlCol="0"/>
          <a:lstStyle/>
          <a:p>
            <a:pPr algn="ctr"/>
            <a:endParaRPr lang="zh-CN" altLang="en-US"/>
          </a:p>
        </p:txBody>
      </p:sp>
      <p:sp>
        <p:nvSpPr>
          <p:cNvPr id="102" name="rect 102"/>
          <p:cNvSpPr/>
          <p:nvPr/>
        </p:nvSpPr>
        <p:spPr>
          <a:xfrm>
            <a:off x="0" y="410336"/>
            <a:ext cx="1595500" cy="727633"/>
          </a:xfrm>
          <a:prstGeom prst="rect">
            <a:avLst/>
          </a:prstGeom>
          <a:solidFill>
            <a:srgbClr val="3959B9">
              <a:alpha val="100000"/>
            </a:srgbClr>
          </a:solidFill>
          <a:ln w="0" cap="flat">
            <a:noFill/>
            <a:prstDash val="solid"/>
            <a:miter lim="0"/>
          </a:ln>
        </p:spPr>
        <p:txBody>
          <a:bodyPr rtlCol="0"/>
          <a:lstStyle/>
          <a:p>
            <a:pPr algn="ctr"/>
            <a:endParaRPr lang="zh-CN" altLang="en-US"/>
          </a:p>
        </p:txBody>
      </p:sp>
      <p:sp>
        <p:nvSpPr>
          <p:cNvPr id="104" name="textbox 104"/>
          <p:cNvSpPr/>
          <p:nvPr/>
        </p:nvSpPr>
        <p:spPr>
          <a:xfrm>
            <a:off x="-12700" y="387831"/>
            <a:ext cx="3203575" cy="71755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5445"/>
              </a:lnSpc>
              <a:tabLst>
                <a:tab pos="685800" algn="l"/>
              </a:tabLst>
            </a:pPr>
            <a:r>
              <a:rPr sz="3900" kern="0" spc="0" dirty="0">
                <a:solidFill>
                  <a:srgbClr val="FFFFFF">
                    <a:alpha val="100000"/>
                  </a:srgbClr>
                </a:solidFill>
                <a:latin typeface="Arial" panose="020B0604020202020204"/>
                <a:ea typeface="Arial" panose="020B0604020202020204"/>
                <a:cs typeface="Arial" panose="020B0604020202020204"/>
              </a:rPr>
              <a:t>	</a:t>
            </a:r>
            <a:r>
              <a:rPr sz="3900" kern="0" spc="30" dirty="0">
                <a:solidFill>
                  <a:srgbClr val="FFFFFF">
                    <a:alpha val="100000"/>
                  </a:srgbClr>
                </a:solidFill>
                <a:latin typeface="Arial" panose="020B0604020202020204"/>
                <a:ea typeface="Arial" panose="020B0604020202020204"/>
                <a:cs typeface="Arial" panose="020B0604020202020204"/>
              </a:rPr>
              <a:t>02</a:t>
            </a:r>
            <a:r>
              <a:rPr sz="3900" kern="0" spc="80" dirty="0">
                <a:solidFill>
                  <a:srgbClr val="FFFFFF">
                    <a:alpha val="100000"/>
                  </a:srgbClr>
                </a:solidFill>
                <a:latin typeface="Arial" panose="020B0604020202020204"/>
                <a:ea typeface="Arial" panose="020B0604020202020204"/>
                <a:cs typeface="Arial" panose="020B0604020202020204"/>
              </a:rPr>
              <a:t>    </a:t>
            </a:r>
            <a:r>
              <a:rPr sz="3500" b="1" kern="0" spc="30" dirty="0">
                <a:solidFill>
                  <a:srgbClr val="3959B9">
                    <a:alpha val="100000"/>
                  </a:srgbClr>
                </a:solidFill>
                <a:latin typeface="微软雅黑" panose="020B0503020204020204" charset="-122"/>
                <a:ea typeface="微软雅黑" panose="020B0503020204020204" charset="-122"/>
                <a:cs typeface="微软雅黑" panose="020B0503020204020204" charset="-122"/>
              </a:rPr>
              <a:t>安全性</a:t>
            </a:r>
            <a:endParaRPr sz="3500" dirty="0">
              <a:latin typeface="微软雅黑" panose="020B0503020204020204" charset="-122"/>
              <a:ea typeface="微软雅黑" panose="020B0503020204020204" charset="-122"/>
              <a:cs typeface="微软雅黑" panose="020B0503020204020204" charset="-122"/>
            </a:endParaRPr>
          </a:p>
        </p:txBody>
      </p:sp>
      <p:sp>
        <p:nvSpPr>
          <p:cNvPr id="110" name="textbox 110"/>
          <p:cNvSpPr/>
          <p:nvPr/>
        </p:nvSpPr>
        <p:spPr>
          <a:xfrm>
            <a:off x="1595755" y="1718945"/>
            <a:ext cx="3357245" cy="292735"/>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2105"/>
              </a:lnSpc>
            </a:pPr>
            <a:r>
              <a:rPr b="1" kern="0" spc="7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1</a:t>
            </a:r>
            <a:r>
              <a:rPr lang="en-US" b="1" kern="0" spc="7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a:t>
            </a:r>
            <a:r>
              <a:rPr b="1" kern="0" spc="7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说明书收载的安全性</a:t>
            </a:r>
            <a:r>
              <a:rPr b="1" kern="0" spc="6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信息</a:t>
            </a:r>
            <a:endParaRPr b="1" kern="0" spc="60" baseline="30000" dirty="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56" name="textbox 56"/>
          <p:cNvSpPr/>
          <p:nvPr/>
        </p:nvSpPr>
        <p:spPr>
          <a:xfrm>
            <a:off x="0" y="400531"/>
            <a:ext cx="1595755" cy="737869"/>
          </a:xfrm>
          <a:prstGeom prst="rect">
            <a:avLst/>
          </a:prstGeom>
          <a:solidFill>
            <a:srgbClr val="67B2E0"/>
          </a:solidFill>
          <a:ln w="0" cap="flat">
            <a:noFill/>
            <a:prstDash val="solid"/>
            <a:miter lim="0"/>
          </a:ln>
        </p:spPr>
        <p:txBody>
          <a:bodyPr vert="horz" wrap="square" lIns="0" tIns="0" rIns="0" bIns="0"/>
          <a:p>
            <a:pPr marL="673100" algn="l" rtl="0" eaLnBrk="0">
              <a:lnSpc>
                <a:spcPts val="5445"/>
              </a:lnSpc>
            </a:pPr>
            <a:r>
              <a:rPr sz="3900" kern="0" spc="-50" dirty="0">
                <a:solidFill>
                  <a:srgbClr val="FFFFFF">
                    <a:alpha val="100000"/>
                  </a:srgbClr>
                </a:solidFill>
                <a:latin typeface="Arial" panose="020B0604020202020204"/>
                <a:ea typeface="Arial" panose="020B0604020202020204"/>
                <a:cs typeface="Arial" panose="020B0604020202020204"/>
              </a:rPr>
              <a:t>0</a:t>
            </a:r>
            <a:r>
              <a:rPr lang="en-US" sz="3900" kern="0" spc="-50" dirty="0">
                <a:solidFill>
                  <a:srgbClr val="FFFFFF">
                    <a:alpha val="100000"/>
                  </a:srgbClr>
                </a:solidFill>
                <a:latin typeface="Arial" panose="020B0604020202020204"/>
                <a:ea typeface="Arial" panose="020B0604020202020204"/>
                <a:cs typeface="Arial" panose="020B0604020202020204"/>
              </a:rPr>
              <a:t>2</a:t>
            </a:r>
            <a:endParaRPr lang="en-US" sz="3900" kern="0" spc="-50" dirty="0">
              <a:solidFill>
                <a:srgbClr val="FFFFFF">
                  <a:alpha val="100000"/>
                </a:srgbClr>
              </a:solidFill>
              <a:latin typeface="Arial" panose="020B0604020202020204"/>
              <a:ea typeface="Arial" panose="020B0604020202020204"/>
              <a:cs typeface="Arial" panose="020B060402020202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extbox 152"/>
          <p:cNvSpPr/>
          <p:nvPr/>
        </p:nvSpPr>
        <p:spPr>
          <a:xfrm>
            <a:off x="888365" y="2090420"/>
            <a:ext cx="10234930" cy="882650"/>
          </a:xfrm>
          <a:prstGeom prst="rect">
            <a:avLst/>
          </a:prstGeom>
          <a:noFill/>
          <a:ln w="0" cap="flat">
            <a:noFill/>
            <a:prstDash val="solid"/>
            <a:miter lim="0"/>
          </a:ln>
        </p:spPr>
        <p:txBody>
          <a:bodyPr vert="horz" wrap="square" lIns="0" tIns="0" rIns="0" bIns="0"/>
          <a:lstStyle/>
          <a:p>
            <a:pPr algn="l" rtl="0" eaLnBrk="0">
              <a:lnSpc>
                <a:spcPct val="79000"/>
              </a:lnSpc>
            </a:pPr>
            <a:endParaRPr sz="200" dirty="0">
              <a:solidFill>
                <a:schemeClr val="tx1"/>
              </a:solidFill>
              <a:latin typeface="微软雅黑" panose="020B0503020204020204" charset="-122"/>
              <a:ea typeface="微软雅黑" panose="020B0503020204020204" charset="-122"/>
              <a:cs typeface="Arial" panose="020B0604020202020204"/>
            </a:endParaRPr>
          </a:p>
          <a:p>
            <a:pPr marL="0" lvl="1" algn="l">
              <a:lnSpc>
                <a:spcPct val="150000"/>
              </a:lnSpc>
              <a:spcBef>
                <a:spcPts val="0"/>
              </a:spcBef>
              <a:spcAft>
                <a:spcPts val="0"/>
              </a:spcAft>
            </a:pPr>
            <a:r>
              <a:rPr lang="zh-CN" altLang="en-US" sz="1400" dirty="0">
                <a:solidFill>
                  <a:schemeClr val="tx1"/>
                </a:solidFill>
                <a:latin typeface="微软雅黑" panose="020B0503020204020204" charset="-122"/>
                <a:ea typeface="微软雅黑" panose="020B0503020204020204" charset="-122"/>
                <a:cs typeface="宋体" panose="02010600030101010101" pitchFamily="2" charset="-122"/>
                <a:sym typeface="+mn-ea"/>
              </a:rPr>
              <a:t>本品清肺经热。用于肺风酒刺。症见面鼻疙瘩，红赤肿痛，破出粉汁或结屑等，</a:t>
            </a:r>
            <a:r>
              <a:rPr lang="zh-CN" altLang="en-US" sz="1400" dirty="0">
                <a:latin typeface="微软雅黑" panose="020B0503020204020204" charset="-122"/>
                <a:ea typeface="微软雅黑" panose="020B0503020204020204" charset="-122"/>
                <a:cs typeface="宋体" panose="02010600030101010101" pitchFamily="2" charset="-122"/>
                <a:sym typeface="+mn-ea"/>
              </a:rPr>
              <a:t>医保目录内尚无对症药物。</a:t>
            </a:r>
            <a:endParaRPr lang="zh-CN" altLang="en-US" sz="1400" dirty="0">
              <a:latin typeface="微软雅黑" panose="020B0503020204020204" charset="-122"/>
              <a:ea typeface="微软雅黑" panose="020B0503020204020204" charset="-122"/>
              <a:cs typeface="宋体" panose="02010600030101010101" pitchFamily="2" charset="-122"/>
              <a:sym typeface="+mn-ea"/>
            </a:endParaRPr>
          </a:p>
          <a:p>
            <a:pPr marL="0" lvl="1" algn="l">
              <a:lnSpc>
                <a:spcPct val="150000"/>
              </a:lnSpc>
              <a:spcBef>
                <a:spcPts val="0"/>
              </a:spcBef>
              <a:spcAft>
                <a:spcPts val="0"/>
              </a:spcAft>
            </a:pPr>
            <a:r>
              <a:rPr lang="zh-CN" altLang="en-US" sz="1400" dirty="0">
                <a:solidFill>
                  <a:schemeClr val="tx1"/>
                </a:solidFill>
                <a:latin typeface="微软雅黑" panose="020B0503020204020204" charset="-122"/>
                <a:ea typeface="微软雅黑" panose="020B0503020204020204" charset="-122"/>
                <a:cs typeface="宋体" panose="02010600030101010101" pitchFamily="2" charset="-122"/>
                <a:sym typeface="+mn-ea"/>
              </a:rPr>
              <a:t>对照</a:t>
            </a:r>
            <a:r>
              <a:rPr lang="zh-CN" altLang="en-US" sz="1400" spc="50" dirty="0" smtClean="0">
                <a:latin typeface="微软雅黑" panose="020B0503020204020204" charset="-122"/>
                <a:ea typeface="微软雅黑" panose="020B0503020204020204" charset="-122"/>
                <a:cs typeface="微软雅黑" panose="020B0503020204020204" charset="-122"/>
                <a:sym typeface="+mn-ea"/>
              </a:rPr>
              <a:t>药品当归苦参丸凉血，祛湿。用于血燥湿热引起：头面生疮，粉刺疙瘩，湿疹刺痒，酒糟鼻赤。功能与证候不同。</a:t>
            </a:r>
            <a:endParaRPr lang="zh-CN" altLang="en-US" sz="1400" dirty="0">
              <a:solidFill>
                <a:schemeClr val="tx1"/>
              </a:solidFill>
              <a:latin typeface="微软雅黑" panose="020B0503020204020204" charset="-122"/>
              <a:ea typeface="微软雅黑" panose="020B0503020204020204" charset="-122"/>
              <a:cs typeface="宋体" panose="02010600030101010101" pitchFamily="2" charset="-122"/>
              <a:sym typeface="+mn-ea"/>
            </a:endParaRPr>
          </a:p>
        </p:txBody>
      </p:sp>
      <p:sp>
        <p:nvSpPr>
          <p:cNvPr id="158" name="rect 158"/>
          <p:cNvSpPr/>
          <p:nvPr/>
        </p:nvSpPr>
        <p:spPr>
          <a:xfrm>
            <a:off x="11856719" y="0"/>
            <a:ext cx="335280" cy="6858000"/>
          </a:xfrm>
          <a:prstGeom prst="rect">
            <a:avLst/>
          </a:prstGeom>
          <a:solidFill>
            <a:srgbClr val="CEE5F6">
              <a:alpha val="100000"/>
            </a:srgbClr>
          </a:solidFill>
          <a:ln w="0" cap="flat">
            <a:noFill/>
            <a:prstDash val="solid"/>
            <a:miter lim="0"/>
          </a:ln>
        </p:spPr>
        <p:txBody>
          <a:bodyPr rtlCol="0"/>
          <a:lstStyle/>
          <a:p>
            <a:pPr algn="ctr"/>
            <a:endParaRPr lang="zh-CN" altLang="en-US"/>
          </a:p>
        </p:txBody>
      </p:sp>
      <p:sp>
        <p:nvSpPr>
          <p:cNvPr id="160" name="rect 160"/>
          <p:cNvSpPr/>
          <p:nvPr/>
        </p:nvSpPr>
        <p:spPr>
          <a:xfrm>
            <a:off x="0" y="0"/>
            <a:ext cx="335279" cy="6858000"/>
          </a:xfrm>
          <a:prstGeom prst="rect">
            <a:avLst/>
          </a:prstGeom>
          <a:solidFill>
            <a:srgbClr val="CEE5F6">
              <a:alpha val="100000"/>
            </a:srgbClr>
          </a:solidFill>
          <a:ln w="0" cap="flat">
            <a:noFill/>
            <a:prstDash val="solid"/>
            <a:miter lim="0"/>
          </a:ln>
        </p:spPr>
        <p:txBody>
          <a:bodyPr rtlCol="0"/>
          <a:lstStyle/>
          <a:p>
            <a:pPr algn="ctr"/>
            <a:endParaRPr lang="zh-CN" altLang="en-US"/>
          </a:p>
        </p:txBody>
      </p:sp>
      <p:pic>
        <p:nvPicPr>
          <p:cNvPr id="162" name="picture 162"/>
          <p:cNvPicPr>
            <a:picLocks noChangeAspect="1"/>
          </p:cNvPicPr>
          <p:nvPr/>
        </p:nvPicPr>
        <p:blipFill>
          <a:blip r:embed="rId1"/>
          <a:stretch>
            <a:fillRect/>
          </a:stretch>
        </p:blipFill>
        <p:spPr>
          <a:xfrm rot="21600000">
            <a:off x="0" y="6759253"/>
            <a:ext cx="12192000" cy="98746"/>
          </a:xfrm>
          <a:prstGeom prst="rect">
            <a:avLst/>
          </a:prstGeom>
        </p:spPr>
      </p:pic>
      <p:sp>
        <p:nvSpPr>
          <p:cNvPr id="164" name="textbox 164"/>
          <p:cNvSpPr/>
          <p:nvPr/>
        </p:nvSpPr>
        <p:spPr>
          <a:xfrm>
            <a:off x="0" y="400531"/>
            <a:ext cx="1595755" cy="737869"/>
          </a:xfrm>
          <a:prstGeom prst="rect">
            <a:avLst/>
          </a:prstGeom>
          <a:solidFill>
            <a:srgbClr val="67B2E0"/>
          </a:solidFill>
          <a:ln w="0" cap="flat">
            <a:noFill/>
            <a:prstDash val="solid"/>
            <a:miter lim="0"/>
          </a:ln>
        </p:spPr>
        <p:txBody>
          <a:bodyPr vert="horz" wrap="square" lIns="0" tIns="0" rIns="0" bIns="0"/>
          <a:lstStyle/>
          <a:p>
            <a:pPr marL="673100" algn="l" rtl="0" eaLnBrk="0">
              <a:lnSpc>
                <a:spcPts val="5445"/>
              </a:lnSpc>
            </a:pPr>
            <a:r>
              <a:rPr sz="3900" kern="0" spc="-50" dirty="0">
                <a:solidFill>
                  <a:srgbClr val="FFFFFF">
                    <a:alpha val="100000"/>
                  </a:srgbClr>
                </a:solidFill>
                <a:latin typeface="Arial" panose="020B0604020202020204"/>
                <a:ea typeface="Arial" panose="020B0604020202020204"/>
                <a:cs typeface="Arial" panose="020B0604020202020204"/>
              </a:rPr>
              <a:t>03</a:t>
            </a:r>
            <a:endParaRPr sz="3900" dirty="0">
              <a:latin typeface="Arial" panose="020B0604020202020204"/>
              <a:ea typeface="Arial" panose="020B0604020202020204"/>
              <a:cs typeface="Arial" panose="020B0604020202020204"/>
            </a:endParaRPr>
          </a:p>
        </p:txBody>
      </p:sp>
      <p:sp>
        <p:nvSpPr>
          <p:cNvPr id="168" name="textbox 168"/>
          <p:cNvSpPr/>
          <p:nvPr/>
        </p:nvSpPr>
        <p:spPr>
          <a:xfrm>
            <a:off x="1842160" y="520179"/>
            <a:ext cx="1390650" cy="495934"/>
          </a:xfrm>
          <a:prstGeom prst="rect">
            <a:avLst/>
          </a:prstGeom>
          <a:noFill/>
          <a:ln w="0" cap="flat">
            <a:noFill/>
            <a:prstDash val="solid"/>
            <a:miter lim="0"/>
          </a:ln>
        </p:spPr>
        <p:txBody>
          <a:bodyPr vert="horz" wrap="square" lIns="0" tIns="0" rIns="0" bIns="0"/>
          <a:lstStyle/>
          <a:p>
            <a:pPr algn="l" rtl="0" eaLnBrk="0">
              <a:lnSpc>
                <a:spcPct val="88000"/>
              </a:lnSpc>
            </a:pPr>
            <a:endParaRPr sz="100" dirty="0">
              <a:latin typeface="Arial" panose="020B0604020202020204"/>
              <a:ea typeface="Arial" panose="020B0604020202020204"/>
              <a:cs typeface="Arial" panose="020B0604020202020204"/>
            </a:endParaRPr>
          </a:p>
          <a:p>
            <a:pPr marL="12700" algn="l" rtl="0" eaLnBrk="0">
              <a:lnSpc>
                <a:spcPct val="88000"/>
              </a:lnSpc>
            </a:pPr>
            <a:r>
              <a:rPr sz="3500" b="1" kern="0" spc="70" dirty="0">
                <a:solidFill>
                  <a:srgbClr val="3959B9">
                    <a:alpha val="100000"/>
                  </a:srgbClr>
                </a:solidFill>
                <a:latin typeface="微软雅黑" panose="020B0503020204020204" charset="-122"/>
                <a:ea typeface="微软雅黑" panose="020B0503020204020204" charset="-122"/>
                <a:cs typeface="微软雅黑" panose="020B0503020204020204" charset="-122"/>
              </a:rPr>
              <a:t>有效性</a:t>
            </a:r>
            <a:endParaRPr sz="3500" dirty="0">
              <a:latin typeface="微软雅黑" panose="020B0503020204020204" charset="-122"/>
              <a:ea typeface="微软雅黑" panose="020B0503020204020204" charset="-122"/>
              <a:cs typeface="微软雅黑" panose="020B0503020204020204" charset="-122"/>
            </a:endParaRPr>
          </a:p>
        </p:txBody>
      </p:sp>
      <p:sp>
        <p:nvSpPr>
          <p:cNvPr id="172" name="textbox 172"/>
          <p:cNvSpPr/>
          <p:nvPr/>
        </p:nvSpPr>
        <p:spPr>
          <a:xfrm>
            <a:off x="3541395" y="424815"/>
            <a:ext cx="1283970" cy="628650"/>
          </a:xfrm>
          <a:prstGeom prst="rect">
            <a:avLst/>
          </a:prstGeom>
          <a:noFill/>
          <a:ln w="0" cap="flat">
            <a:noFill/>
            <a:prstDash val="solid"/>
            <a:miter lim="0"/>
          </a:ln>
        </p:spPr>
        <p:txBody>
          <a:bodyPr vert="horz" wrap="square" lIns="0" tIns="0" rIns="0" bIns="0"/>
          <a:lstStyle/>
          <a:p>
            <a:pPr algn="l" rtl="0" eaLnBrk="0">
              <a:lnSpc>
                <a:spcPct val="83000"/>
              </a:lnSpc>
            </a:pPr>
            <a:endParaRPr sz="2200" dirty="0">
              <a:latin typeface="微软雅黑" panose="020B0503020204020204" charset="-122"/>
              <a:ea typeface="微软雅黑" panose="020B0503020204020204" charset="-122"/>
              <a:cs typeface="微软雅黑" panose="020B0503020204020204" charset="-122"/>
            </a:endParaRPr>
          </a:p>
        </p:txBody>
      </p:sp>
      <p:sp>
        <p:nvSpPr>
          <p:cNvPr id="174" name="textbox 174"/>
          <p:cNvSpPr/>
          <p:nvPr/>
        </p:nvSpPr>
        <p:spPr>
          <a:xfrm>
            <a:off x="3478530" y="570865"/>
            <a:ext cx="592455" cy="437515"/>
          </a:xfrm>
          <a:prstGeom prst="rect">
            <a:avLst/>
          </a:prstGeom>
          <a:noFill/>
          <a:ln w="0" cap="flat">
            <a:noFill/>
            <a:prstDash val="solid"/>
            <a:miter lim="0"/>
          </a:ln>
        </p:spPr>
        <p:txBody>
          <a:bodyPr vert="horz" wrap="square" lIns="0" tIns="0" rIns="0" bIns="0"/>
          <a:lstStyle/>
          <a:p>
            <a:pPr algn="l" rtl="0" eaLnBrk="0">
              <a:lnSpc>
                <a:spcPct val="89000"/>
              </a:lnSpc>
            </a:pPr>
            <a:endParaRPr sz="3500" dirty="0">
              <a:latin typeface="Arial" panose="020B0604020202020204"/>
              <a:ea typeface="Arial" panose="020B0604020202020204"/>
              <a:cs typeface="Arial" panose="020B0604020202020204"/>
            </a:endParaRPr>
          </a:p>
        </p:txBody>
      </p:sp>
      <p:sp>
        <p:nvSpPr>
          <p:cNvPr id="7" name="textbox 152"/>
          <p:cNvSpPr/>
          <p:nvPr/>
        </p:nvSpPr>
        <p:spPr>
          <a:xfrm>
            <a:off x="854075" y="3673475"/>
            <a:ext cx="10234930" cy="541020"/>
          </a:xfrm>
          <a:prstGeom prst="rect">
            <a:avLst/>
          </a:prstGeom>
          <a:noFill/>
          <a:ln w="0" cap="flat">
            <a:noFill/>
            <a:prstDash val="solid"/>
            <a:miter lim="0"/>
          </a:ln>
        </p:spPr>
        <p:txBody>
          <a:bodyPr vert="horz" wrap="square" lIns="0" tIns="0" rIns="0" bIns="0"/>
          <a:p>
            <a:pPr algn="l" rtl="0" eaLnBrk="0">
              <a:lnSpc>
                <a:spcPct val="79000"/>
              </a:lnSpc>
            </a:pPr>
            <a:endParaRPr sz="200" dirty="0">
              <a:solidFill>
                <a:schemeClr val="tx1"/>
              </a:solidFill>
              <a:latin typeface="微软雅黑" panose="020B0503020204020204" charset="-122"/>
              <a:ea typeface="微软雅黑" panose="020B0503020204020204" charset="-122"/>
              <a:cs typeface="微软雅黑" panose="020B0503020204020204" charset="-122"/>
            </a:endParaRPr>
          </a:p>
          <a:p>
            <a:pPr marL="0" lvl="1" algn="l">
              <a:lnSpc>
                <a:spcPct val="200000"/>
              </a:lnSpc>
              <a:spcBef>
                <a:spcPts val="0"/>
              </a:spcBef>
              <a:spcAft>
                <a:spcPts val="0"/>
              </a:spcAft>
            </a:pPr>
            <a:r>
              <a:rPr lang="en-US" sz="1400" b="1" dirty="0">
                <a:solidFill>
                  <a:srgbClr val="FF0000"/>
                </a:solidFill>
                <a:latin typeface="微软雅黑" panose="020B0503020204020204" charset="-122"/>
                <a:ea typeface="微软雅黑" panose="020B0503020204020204" charset="-122"/>
                <a:cs typeface="微软雅黑" panose="020B0503020204020204" charset="-122"/>
                <a:sym typeface="+mn-ea"/>
              </a:rPr>
              <a:t>1.</a:t>
            </a: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rPr>
              <a:t>中医皮肤科常见病诊疗指南</a:t>
            </a:r>
            <a:r>
              <a:rPr lang="en-US" altLang="zh-CN" sz="1400" b="1" dirty="0">
                <a:solidFill>
                  <a:srgbClr val="FF0000"/>
                </a:solidFill>
                <a:latin typeface="微软雅黑" panose="020B0503020204020204" charset="-122"/>
                <a:ea typeface="微软雅黑" panose="020B0503020204020204" charset="-122"/>
                <a:cs typeface="微软雅黑" panose="020B0503020204020204" charset="-122"/>
                <a:sym typeface="+mn-ea"/>
              </a:rPr>
              <a:t> </a:t>
            </a:r>
            <a:r>
              <a:rPr lang="en-US" altLang="zh-CN" sz="1400" b="1" baseline="30000" dirty="0">
                <a:solidFill>
                  <a:srgbClr val="FF0000"/>
                </a:solidFill>
                <a:latin typeface="微软雅黑" panose="020B0503020204020204" charset="-122"/>
                <a:ea typeface="微软雅黑" panose="020B0503020204020204" charset="-122"/>
                <a:cs typeface="微软雅黑" panose="020B0503020204020204" charset="-122"/>
                <a:sym typeface="+mn-ea"/>
              </a:rPr>
              <a:t>1 </a:t>
            </a:r>
            <a:r>
              <a:rPr lang="en-US" altLang="zh-CN" sz="1400" b="1" dirty="0">
                <a:solidFill>
                  <a:srgbClr val="FF0000"/>
                </a:solidFill>
                <a:latin typeface="微软雅黑" panose="020B0503020204020204" charset="-122"/>
                <a:ea typeface="微软雅黑" panose="020B0503020204020204" charset="-122"/>
                <a:cs typeface="微软雅黑" panose="020B0503020204020204" charset="-122"/>
                <a:sym typeface="+mn-ea"/>
              </a:rPr>
              <a:t>        2. </a:t>
            </a: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rPr>
              <a:t>中国痤疮治疗指南（</a:t>
            </a:r>
            <a:r>
              <a:rPr lang="en-US" altLang="zh-CN" sz="1400" b="1" dirty="0">
                <a:solidFill>
                  <a:srgbClr val="FF0000"/>
                </a:solidFill>
                <a:latin typeface="微软雅黑" panose="020B0503020204020204" charset="-122"/>
                <a:ea typeface="微软雅黑" panose="020B0503020204020204" charset="-122"/>
                <a:cs typeface="微软雅黑" panose="020B0503020204020204" charset="-122"/>
                <a:sym typeface="+mn-ea"/>
              </a:rPr>
              <a:t>2019</a:t>
            </a: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rPr>
              <a:t>修订版）</a:t>
            </a:r>
            <a:r>
              <a:rPr lang="en-US" altLang="zh-CN" sz="1400" b="1" baseline="30000" dirty="0">
                <a:solidFill>
                  <a:srgbClr val="FF0000"/>
                </a:solidFill>
                <a:latin typeface="微软雅黑" panose="020B0503020204020204" charset="-122"/>
                <a:ea typeface="微软雅黑" panose="020B0503020204020204" charset="-122"/>
                <a:cs typeface="微软雅黑" panose="020B0503020204020204" charset="-122"/>
                <a:sym typeface="+mn-ea"/>
              </a:rPr>
              <a:t>2</a:t>
            </a:r>
            <a:endParaRPr lang="en-US" altLang="zh-CN" sz="1400" b="1" baseline="30000"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854075" y="6115685"/>
            <a:ext cx="9236710" cy="579755"/>
          </a:xfrm>
          <a:prstGeom prst="rect">
            <a:avLst/>
          </a:prstGeom>
          <a:noFill/>
        </p:spPr>
        <p:txBody>
          <a:bodyPr wrap="square" rtlCol="0" anchor="t">
            <a:noAutofit/>
          </a:bodyPr>
          <a:p>
            <a:pPr algn="l">
              <a:lnSpc>
                <a:spcPct val="150000"/>
              </a:lnSpc>
            </a:pP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1. </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中华中医药学会. 中医皮肤科常见病诊疗指南——肺风粉刺: ZYYXH/T345-2012. [S].   2012: 8-11.</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 </a:t>
            </a:r>
            <a:endPar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2. </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鞠强</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中国痤疮治疗指南（</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2019</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修订版）</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[J].</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临床皮肤科杂志</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,2019,48(09):583-588. DOI:10.16761/</a:t>
            </a:r>
            <a:r>
              <a:rPr lang="en-US" altLang="zh-CN" sz="1200" dirty="0" err="1">
                <a:solidFill>
                  <a:schemeClr val="tx1"/>
                </a:solidFill>
                <a:latin typeface="微软雅黑" panose="020B0503020204020204" charset="-122"/>
                <a:ea typeface="微软雅黑" panose="020B0503020204020204" charset="-122"/>
                <a:cs typeface="微软雅黑" panose="020B0503020204020204" charset="-122"/>
                <a:sym typeface="+mn-ea"/>
              </a:rPr>
              <a:t>j.cnki</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 1000-4963.2019.09.020.</a:t>
            </a:r>
            <a:endParaRPr lang="en-US" altLang="zh-CN" sz="12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pPr>
            <a:endParaRPr lang="en-US" altLang="zh-CN" sz="12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6" name="textbox 152"/>
          <p:cNvSpPr/>
          <p:nvPr/>
        </p:nvSpPr>
        <p:spPr>
          <a:xfrm>
            <a:off x="943610" y="5226685"/>
            <a:ext cx="10234930" cy="541020"/>
          </a:xfrm>
          <a:prstGeom prst="rect">
            <a:avLst/>
          </a:prstGeom>
          <a:noFill/>
          <a:ln w="0" cap="flat">
            <a:noFill/>
            <a:prstDash val="solid"/>
            <a:miter lim="0"/>
          </a:ln>
        </p:spPr>
        <p:txBody>
          <a:bodyPr vert="horz" wrap="square" lIns="0" tIns="0" rIns="0" bIns="0"/>
          <a:p>
            <a:pPr algn="l" rtl="0" eaLnBrk="0">
              <a:lnSpc>
                <a:spcPct val="79000"/>
              </a:lnSpc>
            </a:pPr>
            <a:endParaRPr sz="200" dirty="0">
              <a:solidFill>
                <a:schemeClr val="tx1"/>
              </a:solidFill>
              <a:latin typeface="微软雅黑" panose="020B0503020204020204" charset="-122"/>
              <a:ea typeface="微软雅黑" panose="020B0503020204020204" charset="-122"/>
              <a:cs typeface="微软雅黑" panose="020B0503020204020204" charset="-122"/>
            </a:endParaRPr>
          </a:p>
          <a:p>
            <a:pPr marL="0" lvl="1" algn="l">
              <a:lnSpc>
                <a:spcPct val="200000"/>
              </a:lnSpc>
              <a:spcBef>
                <a:spcPts val="0"/>
              </a:spcBef>
              <a:spcAft>
                <a:spcPts val="0"/>
              </a:spcAft>
            </a:pP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基于专家审评意见和审评结论，现有研究和数据支持枇杷清肺</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饮</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颗粒按照中药 3.1 类按古代经典名方目录管理</a:t>
            </a:r>
            <a:r>
              <a:rPr lang="zh-CN" altLang="en-US" sz="1400" dirty="0" smtClean="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的中药</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复方制剂上市。</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9" name="圆角矩形 8"/>
          <p:cNvSpPr/>
          <p:nvPr/>
        </p:nvSpPr>
        <p:spPr>
          <a:xfrm>
            <a:off x="728980" y="3306445"/>
            <a:ext cx="10658475" cy="1021080"/>
          </a:xfrm>
          <a:prstGeom prst="round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0" name="圆角矩形 9"/>
          <p:cNvSpPr/>
          <p:nvPr/>
        </p:nvSpPr>
        <p:spPr>
          <a:xfrm>
            <a:off x="725805" y="1819275"/>
            <a:ext cx="10659110" cy="1153795"/>
          </a:xfrm>
          <a:prstGeom prst="round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1" name="圆角矩形 10"/>
          <p:cNvSpPr/>
          <p:nvPr/>
        </p:nvSpPr>
        <p:spPr>
          <a:xfrm>
            <a:off x="732155" y="4871085"/>
            <a:ext cx="10658475" cy="981075"/>
          </a:xfrm>
          <a:prstGeom prst="round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2" name="圆角矩形 11"/>
          <p:cNvSpPr/>
          <p:nvPr/>
        </p:nvSpPr>
        <p:spPr>
          <a:xfrm>
            <a:off x="888365" y="1466215"/>
            <a:ext cx="3797935" cy="703580"/>
          </a:xfrm>
          <a:prstGeom prst="roundRect">
            <a:avLst/>
          </a:prstGeom>
          <a:solidFill>
            <a:srgbClr val="67B2E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文本框 16"/>
          <p:cNvSpPr txBox="1"/>
          <p:nvPr/>
        </p:nvSpPr>
        <p:spPr>
          <a:xfrm>
            <a:off x="854075" y="1657985"/>
            <a:ext cx="3832225" cy="432435"/>
          </a:xfrm>
          <a:prstGeom prst="rect">
            <a:avLst/>
          </a:prstGeom>
        </p:spPr>
        <p:txBody>
          <a:bodyPr>
            <a:noAutofit/>
            <a:extLst>
              <a:ext uri="{4A0BC546-FE56-4ADE-93B0-CB8AF2F6F144}">
                <wpsdc:textFrameExt xmlns:wpsdc="http://www.wps.cn/officeDocument/2022/drawingmlCustomData" type="text"/>
              </a:ext>
            </a:extLst>
          </a:bodyPr>
          <a:p>
            <a:pPr algn="l"/>
            <a:r>
              <a:rPr sz="16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sym typeface="+mn-ea"/>
              </a:rPr>
              <a:t>与对照药品</a:t>
            </a:r>
            <a:r>
              <a:rPr lang="zh-CN" sz="16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sym typeface="+mn-ea"/>
              </a:rPr>
              <a:t>相比</a:t>
            </a:r>
            <a:r>
              <a:rPr sz="16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sym typeface="+mn-ea"/>
              </a:rPr>
              <a:t>疗效方面</a:t>
            </a:r>
            <a:r>
              <a:rPr lang="zh-CN" sz="16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sym typeface="+mn-ea"/>
              </a:rPr>
              <a:t>的</a:t>
            </a:r>
            <a:r>
              <a:rPr sz="16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sym typeface="+mn-ea"/>
              </a:rPr>
              <a:t>优势</a:t>
            </a:r>
            <a:r>
              <a:rPr lang="zh-CN" sz="16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sym typeface="+mn-ea"/>
              </a:rPr>
              <a:t>和不足</a:t>
            </a:r>
            <a:endParaRPr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endParaRPr>
          </a:p>
          <a:p>
            <a:pPr algn="l"/>
            <a:endParaRPr lang="zh-CN" altLang="en-US" sz="1800">
              <a:latin typeface="Arial" panose="020B0604020202020204" pitchFamily="34" charset="0"/>
              <a:ea typeface="微软雅黑" panose="020B0503020204020204" charset="-122"/>
            </a:endParaRPr>
          </a:p>
        </p:txBody>
      </p:sp>
      <p:sp>
        <p:nvSpPr>
          <p:cNvPr id="18" name="圆角矩形 17"/>
          <p:cNvSpPr/>
          <p:nvPr/>
        </p:nvSpPr>
        <p:spPr>
          <a:xfrm>
            <a:off x="854075" y="3061970"/>
            <a:ext cx="3832860" cy="703580"/>
          </a:xfrm>
          <a:prstGeom prst="roundRect">
            <a:avLst/>
          </a:prstGeom>
          <a:solidFill>
            <a:srgbClr val="67B2E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圆角矩形 18"/>
          <p:cNvSpPr/>
          <p:nvPr/>
        </p:nvSpPr>
        <p:spPr>
          <a:xfrm>
            <a:off x="854075" y="4523105"/>
            <a:ext cx="3796030" cy="703580"/>
          </a:xfrm>
          <a:prstGeom prst="roundRect">
            <a:avLst/>
          </a:prstGeom>
          <a:solidFill>
            <a:srgbClr val="67B2E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marL="0" lvl="1" algn="just" rtl="0" eaLnBrk="0">
              <a:lnSpc>
                <a:spcPct val="120000"/>
              </a:lnSpc>
              <a:spcBef>
                <a:spcPts val="0"/>
              </a:spcBef>
              <a:spcAft>
                <a:spcPts val="0"/>
              </a:spcAft>
            </a:pP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mn-ea"/>
              </a:rPr>
              <a:t>国家药品审评中心《技术审</a:t>
            </a: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mn-ea"/>
              </a:rPr>
              <a:t>评</a:t>
            </a: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mn-ea"/>
              </a:rPr>
              <a:t>报告》中</a:t>
            </a:r>
            <a:endPar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0" lvl="1" algn="just" rtl="0" eaLnBrk="0">
              <a:lnSpc>
                <a:spcPct val="120000"/>
              </a:lnSpc>
              <a:spcBef>
                <a:spcPts val="0"/>
              </a:spcBef>
              <a:spcAft>
                <a:spcPts val="0"/>
              </a:spcAft>
            </a:pP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mn-ea"/>
              </a:rPr>
              <a:t>关于本品有效性的描述</a:t>
            </a:r>
            <a:endPar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0" name="文本框 19"/>
          <p:cNvSpPr txBox="1"/>
          <p:nvPr/>
        </p:nvSpPr>
        <p:spPr>
          <a:xfrm>
            <a:off x="1326515" y="3265805"/>
            <a:ext cx="2851150" cy="368300"/>
          </a:xfrm>
          <a:prstGeom prst="rect">
            <a:avLst/>
          </a:prstGeom>
        </p:spPr>
        <p:txBody>
          <a:bodyPr wrap="square">
            <a:spAutoFit/>
            <a:extLst>
              <a:ext uri="{4A0BC546-FE56-4ADE-93B0-CB8AF2F6F144}">
                <wpsdc:textFrameExt xmlns:wpsdc="http://www.wps.cn/officeDocument/2022/drawingmlCustomData" type="text"/>
              </a:ext>
            </a:extLst>
          </a:bodyPr>
          <a:p>
            <a:pPr algn="l"/>
            <a:r>
              <a:rPr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sym typeface="+mn-ea"/>
              </a:rPr>
              <a:t>临床指南/诊疗规范推荐</a:t>
            </a:r>
            <a:endParaRPr lang="zh-CN" altLang="en-US" sz="1800">
              <a:latin typeface="Arial" panose="020B0604020202020204" pitchFamily="34" charset="0"/>
              <a:ea typeface="微软雅黑" panose="020B050302020402020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path 114"/>
          <p:cNvSpPr/>
          <p:nvPr/>
        </p:nvSpPr>
        <p:spPr>
          <a:xfrm>
            <a:off x="685800" y="1772411"/>
            <a:ext cx="10866119" cy="365759"/>
          </a:xfrm>
          <a:custGeom>
            <a:avLst/>
            <a:gdLst/>
            <a:ahLst/>
            <a:cxnLst/>
            <a:rect l="0" t="0" r="0" b="0"/>
            <a:pathLst>
              <a:path w="17111" h="575">
                <a:moveTo>
                  <a:pt x="0" y="0"/>
                </a:moveTo>
                <a:lnTo>
                  <a:pt x="17111" y="0"/>
                </a:lnTo>
                <a:lnTo>
                  <a:pt x="17111" y="575"/>
                </a:lnTo>
                <a:lnTo>
                  <a:pt x="0" y="575"/>
                </a:lnTo>
                <a:lnTo>
                  <a:pt x="0" y="0"/>
                </a:lnTo>
                <a:close/>
              </a:path>
            </a:pathLst>
          </a:custGeom>
          <a:solidFill>
            <a:srgbClr val="8499D9">
              <a:alpha val="5098"/>
            </a:srgbClr>
          </a:solidFill>
          <a:ln w="0" cap="flat">
            <a:noFill/>
            <a:prstDash val="solid"/>
            <a:miter lim="0"/>
          </a:ln>
        </p:spPr>
        <p:txBody>
          <a:bodyPr rtlCol="0"/>
          <a:lstStyle/>
          <a:p>
            <a:pPr algn="ctr"/>
            <a:endParaRPr lang="zh-CN" altLang="en-US"/>
          </a:p>
        </p:txBody>
      </p:sp>
      <p:graphicFrame>
        <p:nvGraphicFramePr>
          <p:cNvPr id="116" name="table 116"/>
          <p:cNvGraphicFramePr>
            <a:graphicFrameLocks noGrp="1"/>
          </p:cNvGraphicFramePr>
          <p:nvPr>
            <p:custDataLst>
              <p:tags r:id="rId1"/>
            </p:custDataLst>
          </p:nvPr>
        </p:nvGraphicFramePr>
        <p:xfrm>
          <a:off x="656590" y="1264920"/>
          <a:ext cx="10800715" cy="5281930"/>
        </p:xfrm>
        <a:graphic>
          <a:graphicData uri="http://schemas.openxmlformats.org/drawingml/2006/table">
            <a:tbl>
              <a:tblPr/>
              <a:tblGrid>
                <a:gridCol w="615315"/>
                <a:gridCol w="1311275"/>
                <a:gridCol w="2215515"/>
                <a:gridCol w="680085"/>
                <a:gridCol w="683895"/>
                <a:gridCol w="2571235"/>
                <a:gridCol w="510125"/>
                <a:gridCol w="1113655"/>
                <a:gridCol w="303826"/>
                <a:gridCol w="795789"/>
              </a:tblGrid>
              <a:tr h="511175">
                <a:tc gridSpan="10">
                  <a:txBody>
                    <a:bodyPr/>
                    <a:p>
                      <a:pPr marL="4203700" algn="l" rtl="0" eaLnBrk="0">
                        <a:lnSpc>
                          <a:spcPct val="88000"/>
                        </a:lnSpc>
                        <a:spcBef>
                          <a:spcPts val="0"/>
                        </a:spcBef>
                        <a:buNone/>
                      </a:pPr>
                      <a:endParaRPr lang="zh-CN" altLang="en-US" sz="700" b="1" kern="0" spc="90" dirty="0">
                        <a:solidFill>
                          <a:schemeClr val="accent1">
                            <a:alpha val="100000"/>
                          </a:schemeClr>
                        </a:solidFill>
                        <a:latin typeface="Arial" panose="020B0604020202020204"/>
                        <a:ea typeface="Arial" panose="020B0604020202020204"/>
                        <a:cs typeface="微软雅黑" panose="020B0503020204020204" charset="-122"/>
                      </a:endParaRPr>
                    </a:p>
                    <a:p>
                      <a:pPr marL="4203700" algn="l" rtl="0" eaLnBrk="0">
                        <a:lnSpc>
                          <a:spcPct val="88000"/>
                        </a:lnSpc>
                        <a:spcBef>
                          <a:spcPts val="0"/>
                        </a:spcBef>
                        <a:buNone/>
                      </a:pPr>
                      <a:r>
                        <a:rPr lang="zh-CN" altLang="zh-CN" sz="1700" b="1" kern="0" spc="90" dirty="0">
                          <a:solidFill>
                            <a:srgbClr val="4472C4"/>
                          </a:solidFill>
                          <a:latin typeface="微软雅黑" panose="020B0503020204020204" charset="-122"/>
                          <a:ea typeface="微软雅黑" panose="020B0503020204020204" charset="-122"/>
                          <a:cs typeface="微软雅黑" panose="020B0503020204020204" charset="-122"/>
                        </a:rPr>
                        <a:t>临床有效性部分文献</a:t>
                      </a:r>
                      <a:endParaRPr lang="zh-CN" altLang="en-US" sz="1700" b="1" kern="0" spc="90" dirty="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CCE3F6"/>
                      </a:solidFill>
                      <a:prstDash val="solid"/>
                      <a:round/>
                      <a:headEnd type="none" w="med" len="med"/>
                      <a:tailEnd type="none" w="med" len="med"/>
                    </a:lnL>
                    <a:lnR>
                      <a:noFill/>
                    </a:lnR>
                    <a:lnT w="6350" cap="flat" cmpd="sng" algn="ctr">
                      <a:solidFill>
                        <a:srgbClr val="CCE3F6"/>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DD7EE"/>
                    </a:solidFill>
                  </a:tcPr>
                </a:tc>
                <a:tc hMerge="1">
                  <a:tcPr marL="0" marR="0" marT="0" marB="0" vert="horz">
                    <a:lnL w="6350" cap="flat" cmpd="sng" algn="ctr">
                      <a:solidFill>
                        <a:srgbClr val="CCE3F6"/>
                      </a:solidFill>
                      <a:prstDash val="solid"/>
                      <a:round/>
                      <a:headEnd type="none" w="med" len="med"/>
                      <a:tailEnd type="none" w="med" len="med"/>
                    </a:lnL>
                    <a:lnR>
                      <a:noFill/>
                    </a:lnR>
                    <a:lnT w="6350" cap="flat" cmpd="sng" algn="ctr">
                      <a:solidFill>
                        <a:srgbClr val="CCE3F6"/>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DD7EE"/>
                    </a:solidFill>
                  </a:tcPr>
                </a:tc>
                <a:tc hMerge="1">
                  <a:tcPr marL="0" marR="0" marT="0" marB="0" vert="horz">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958BA"/>
                    </a:solidFill>
                  </a:tcPr>
                </a:tc>
                <a:tc hMerge="1">
                  <a:tcPr marL="0" marR="0" marT="0" marB="0" vert="horz">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958BA"/>
                    </a:solidFill>
                  </a:tcPr>
                </a:tc>
                <a:tc hMerge="1">
                  <a:tcPr marL="0" marR="0" marT="0" marB="0" vert="horz">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958BA"/>
                    </a:solidFill>
                  </a:tcPr>
                </a:tc>
                <a:tc hMerge="1">
                  <a:tcPr marL="0" marR="0" marT="0" marB="0" vert="horz">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958BA"/>
                    </a:solidFill>
                  </a:tcPr>
                </a:tc>
                <a:tc hMerge="1">
                  <a:tcPr/>
                </a:tc>
                <a:tc hMerge="1">
                  <a:tcPr marL="0" marR="0" marT="0" marB="0" vert="horz">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958BA"/>
                    </a:solidFill>
                  </a:tcPr>
                </a:tc>
                <a:tc hMerge="1">
                  <a:tcPr marL="0" marR="0" marT="0" marB="0" vert="horz">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958BA"/>
                    </a:solidFill>
                  </a:tcPr>
                </a:tc>
                <a:tc hMerge="1">
                  <a:tcPr marL="0" marR="0" marT="0" marB="0" vert="horz">
                    <a:lnL w="6350" cap="flat" cmpd="sng" algn="ctr">
                      <a:solidFill>
                        <a:srgbClr val="CCE3F6"/>
                      </a:solidFill>
                      <a:prstDash val="solid"/>
                      <a:round/>
                      <a:headEnd type="none" w="med" len="med"/>
                      <a:tailEnd type="none" w="med" len="med"/>
                    </a:lnL>
                    <a:lnR>
                      <a:noFill/>
                    </a:lnR>
                    <a:lnT>
                      <a:noFill/>
                    </a:lnT>
                    <a:lnB>
                      <a:noFill/>
                    </a:lnB>
                    <a:gradFill>
                      <a:gsLst>
                        <a:gs pos="50000">
                          <a:srgbClr val="1F5FBF"/>
                        </a:gs>
                        <a:gs pos="0">
                          <a:srgbClr val="1486CB"/>
                        </a:gs>
                        <a:gs pos="100000">
                          <a:srgbClr val="2A34B2"/>
                        </a:gs>
                      </a:gsLst>
                      <a:lin ang="5400000" scaled="1"/>
                    </a:gradFill>
                  </a:tcPr>
                </a:tc>
              </a:tr>
              <a:tr h="0">
                <a:tc>
                  <a:txBody>
                    <a:bodyPr/>
                    <a:p>
                      <a:pPr algn="l" rtl="0" eaLnBrk="0">
                        <a:lnSpc>
                          <a:spcPts val="435"/>
                        </a:lnSpc>
                        <a:buNone/>
                      </a:pPr>
                      <a:endParaRPr lang="zh-CN" altLang="en-US" sz="300" dirty="0">
                        <a:latin typeface="Arial" panose="020B0604020202020204"/>
                        <a:ea typeface="Arial" panose="020B0604020202020204"/>
                        <a:cs typeface="Arial" panose="020B0604020202020204"/>
                      </a:endParaRPr>
                    </a:p>
                  </a:txBody>
                  <a:tcPr marL="0" marR="0" marT="0" marB="0" vert="horz">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rtl="0" eaLnBrk="0">
                        <a:lnSpc>
                          <a:spcPts val="435"/>
                        </a:lnSpc>
                      </a:pPr>
                      <a:endParaRPr sz="300" dirty="0">
                        <a:latin typeface="Arial" panose="020B0604020202020204"/>
                        <a:ea typeface="Arial" panose="020B0604020202020204"/>
                        <a:cs typeface="Arial" panose="020B0604020202020204"/>
                      </a:endParaRPr>
                    </a:p>
                  </a:txBody>
                  <a:tcPr marL="0" marR="0" marT="0" marB="0" vert="horz">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rtl="0" eaLnBrk="0">
                        <a:lnSpc>
                          <a:spcPts val="435"/>
                        </a:lnSpc>
                      </a:pPr>
                      <a:endParaRPr sz="300" dirty="0">
                        <a:latin typeface="Arial" panose="020B0604020202020204"/>
                        <a:ea typeface="Arial" panose="020B0604020202020204"/>
                        <a:cs typeface="Arial" panose="020B0604020202020204"/>
                      </a:endParaRPr>
                    </a:p>
                  </a:txBody>
                  <a:tcPr marL="0" marR="0" marT="0" marB="0" vert="horz">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rtl="0" eaLnBrk="0">
                        <a:lnSpc>
                          <a:spcPts val="435"/>
                        </a:lnSpc>
                      </a:pPr>
                      <a:endParaRPr sz="300" dirty="0">
                        <a:latin typeface="Arial" panose="020B0604020202020204"/>
                        <a:ea typeface="Arial" panose="020B0604020202020204"/>
                        <a:cs typeface="Arial" panose="020B0604020202020204"/>
                      </a:endParaRPr>
                    </a:p>
                  </a:txBody>
                  <a:tcPr marL="0" marR="0" marT="0" marB="0" vert="horz">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rtl="0" eaLnBrk="0">
                        <a:lnSpc>
                          <a:spcPts val="435"/>
                        </a:lnSpc>
                      </a:pPr>
                      <a:endParaRPr sz="300" dirty="0">
                        <a:latin typeface="Arial" panose="020B0604020202020204"/>
                        <a:ea typeface="Arial" panose="020B0604020202020204"/>
                        <a:cs typeface="Arial" panose="020B0604020202020204"/>
                      </a:endParaRPr>
                    </a:p>
                  </a:txBody>
                  <a:tcPr marL="0" marR="0" marT="0" marB="0" vert="horz">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rtl="0" eaLnBrk="0">
                        <a:lnSpc>
                          <a:spcPts val="435"/>
                        </a:lnSpc>
                      </a:pPr>
                      <a:endParaRPr sz="300" dirty="0">
                        <a:latin typeface="Arial" panose="020B0604020202020204"/>
                        <a:ea typeface="Arial" panose="020B0604020202020204"/>
                        <a:cs typeface="Arial" panose="020B0604020202020204"/>
                      </a:endParaRPr>
                    </a:p>
                  </a:txBody>
                  <a:tcPr marL="0" marR="0" marT="0" marB="0" vert="horz">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p>
                      <a:pPr algn="l" rtl="0" eaLnBrk="0">
                        <a:lnSpc>
                          <a:spcPts val="435"/>
                        </a:lnSpc>
                        <a:buNone/>
                      </a:pPr>
                      <a:endParaRPr lang="zh-CN" altLang="en-US" sz="300" dirty="0">
                        <a:latin typeface="Arial" panose="020B0604020202020204"/>
                        <a:ea typeface="Arial" panose="020B0604020202020204"/>
                        <a:cs typeface="Arial" panose="020B0604020202020204"/>
                      </a:endParaRPr>
                    </a:p>
                  </a:txBody>
                  <a:tcPr marL="0" marR="0" marT="0" marB="0" vert="horz">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rtl="0" eaLnBrk="0">
                        <a:lnSpc>
                          <a:spcPts val="435"/>
                        </a:lnSpc>
                      </a:pPr>
                      <a:endParaRPr sz="300" dirty="0">
                        <a:latin typeface="Arial" panose="020B0604020202020204"/>
                        <a:ea typeface="Arial" panose="020B0604020202020204"/>
                        <a:cs typeface="Arial" panose="020B0604020202020204"/>
                      </a:endParaRPr>
                    </a:p>
                  </a:txBody>
                  <a:tcPr marL="0" marR="0" marT="0" marB="0" vert="horz">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rtl="0" eaLnBrk="0">
                        <a:lnSpc>
                          <a:spcPts val="435"/>
                        </a:lnSpc>
                      </a:pPr>
                      <a:endParaRPr sz="300" dirty="0">
                        <a:latin typeface="Arial" panose="020B0604020202020204"/>
                        <a:ea typeface="Arial" panose="020B0604020202020204"/>
                        <a:cs typeface="Arial" panose="020B0604020202020204"/>
                      </a:endParaRPr>
                    </a:p>
                  </a:txBody>
                  <a:tcPr marL="0" marR="0" marT="0" marB="0" vert="horz">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rtl="0" eaLnBrk="0">
                        <a:lnSpc>
                          <a:spcPts val="435"/>
                        </a:lnSpc>
                      </a:pPr>
                      <a:endParaRPr sz="300" dirty="0">
                        <a:latin typeface="Arial" panose="020B0604020202020204"/>
                        <a:ea typeface="Arial" panose="020B0604020202020204"/>
                        <a:cs typeface="Arial" panose="020B0604020202020204"/>
                      </a:endParaRPr>
                    </a:p>
                  </a:txBody>
                  <a:tcPr marL="0" marR="0" marT="0" marB="0" vert="horz">
                    <a:lnL>
                      <a:noFill/>
                    </a:lnL>
                    <a:lnR>
                      <a:noFill/>
                    </a:lnR>
                    <a:lnT>
                      <a:noFill/>
                    </a:lnT>
                    <a:lnB>
                      <a:noFill/>
                    </a:lnB>
                  </a:tcPr>
                </a:tc>
              </a:tr>
              <a:tr h="500380">
                <a:tc>
                  <a:txBody>
                    <a:bodyPr/>
                    <a:p>
                      <a:pPr algn="ctr" rtl="0" eaLnBrk="0" fontAlgn="b">
                        <a:lnSpc>
                          <a:spcPct val="113000"/>
                        </a:lnSpc>
                        <a:buNone/>
                      </a:pPr>
                      <a:r>
                        <a:rPr lang="zh-CN" altLang="en-US"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序号</a:t>
                      </a:r>
                      <a:endParaRPr lang="zh-CN" altLang="en-US"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3E6E9"/>
                    </a:solidFill>
                  </a:tcPr>
                </a:tc>
                <a:tc>
                  <a:txBody>
                    <a:bodyPr/>
                    <a:lstStyle/>
                    <a:p>
                      <a:pPr algn="ctr" rtl="0" eaLnBrk="0" fontAlgn="b">
                        <a:lnSpc>
                          <a:spcPct val="113000"/>
                        </a:lnSpc>
                      </a:pPr>
                      <a:r>
                        <a:rPr lang="zh-CN"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患者类型</a:t>
                      </a:r>
                      <a:endParaRPr lang="zh-CN"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3E6E9"/>
                    </a:solidFill>
                  </a:tcPr>
                </a:tc>
                <a:tc>
                  <a:txBody>
                    <a:bodyPr/>
                    <a:lstStyle/>
                    <a:p>
                      <a:pPr algn="ctr" rtl="0" eaLnBrk="0" fontAlgn="b">
                        <a:lnSpc>
                          <a:spcPct val="100000"/>
                        </a:lnSpc>
                      </a:pPr>
                      <a:r>
                        <a:rPr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文献</a:t>
                      </a:r>
                      <a:endParaRPr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3E6E9"/>
                    </a:solidFill>
                  </a:tcPr>
                </a:tc>
                <a:tc>
                  <a:txBody>
                    <a:bodyPr/>
                    <a:lstStyle/>
                    <a:p>
                      <a:pPr algn="ctr" rtl="0" eaLnBrk="0" fontAlgn="b">
                        <a:lnSpc>
                          <a:spcPct val="114000"/>
                        </a:lnSpc>
                      </a:pPr>
                      <a:r>
                        <a:rPr sz="1400" b="1"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年份</a:t>
                      </a:r>
                      <a:endParaRPr sz="1400" b="1"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3E6E9"/>
                    </a:solidFill>
                  </a:tcPr>
                </a:tc>
                <a:tc>
                  <a:txBody>
                    <a:bodyPr/>
                    <a:lstStyle/>
                    <a:p>
                      <a:pPr algn="ctr" rtl="0" eaLnBrk="0" fontAlgn="b">
                        <a:lnSpc>
                          <a:spcPct val="100000"/>
                        </a:lnSpc>
                      </a:pPr>
                      <a:endParaRPr sz="900" b="1" dirty="0">
                        <a:latin typeface="Arial" panose="020B0604020202020204"/>
                        <a:ea typeface="Arial" panose="020B0604020202020204"/>
                        <a:cs typeface="Arial" panose="020B0604020202020204"/>
                      </a:endParaRPr>
                    </a:p>
                    <a:p>
                      <a:pPr algn="ctr" rtl="0" eaLnBrk="0" fontAlgn="b">
                        <a:lnSpc>
                          <a:spcPct val="7000"/>
                        </a:lnSpc>
                      </a:pPr>
                      <a:r>
                        <a:rPr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样本量</a:t>
                      </a:r>
                      <a:endParaRPr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3E6E9"/>
                    </a:solidFill>
                  </a:tcPr>
                </a:tc>
                <a:tc>
                  <a:txBody>
                    <a:bodyPr/>
                    <a:lstStyle/>
                    <a:p>
                      <a:pPr algn="ctr" rtl="0" eaLnBrk="0" fontAlgn="b">
                        <a:lnSpc>
                          <a:spcPct val="101000"/>
                        </a:lnSpc>
                      </a:pPr>
                      <a:r>
                        <a:rPr lang="zh-CN"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对照方案</a:t>
                      </a:r>
                      <a:endParaRPr lang="zh-CN"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3E6E9"/>
                    </a:solidFill>
                  </a:tcPr>
                </a:tc>
                <a:tc>
                  <a:txBody>
                    <a:bodyPr/>
                    <a:p>
                      <a:pPr algn="ctr" rtl="0" eaLnBrk="0" fontAlgn="b">
                        <a:lnSpc>
                          <a:spcPct val="101000"/>
                        </a:lnSpc>
                      </a:pPr>
                      <a:r>
                        <a:rPr lang="zh-CN"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疗程</a:t>
                      </a:r>
                      <a:endParaRPr lang="zh-CN"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3E6E9"/>
                    </a:solidFill>
                  </a:tcPr>
                </a:tc>
                <a:tc>
                  <a:txBody>
                    <a:bodyPr/>
                    <a:lstStyle/>
                    <a:p>
                      <a:pPr algn="ctr" rtl="0" eaLnBrk="0" fontAlgn="b">
                        <a:lnSpc>
                          <a:spcPct val="100000"/>
                        </a:lnSpc>
                      </a:pPr>
                      <a:r>
                        <a:rPr lang="zh-CN"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试验组</a:t>
                      </a:r>
                      <a:r>
                        <a:rPr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有效率</a:t>
                      </a:r>
                      <a:endParaRPr lang="zh-CN"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3E6E9"/>
                    </a:solidFill>
                  </a:tcPr>
                </a:tc>
                <a:tc gridSpan="2">
                  <a:txBody>
                    <a:bodyPr/>
                    <a:lstStyle/>
                    <a:p>
                      <a:pPr algn="ctr" rtl="0" eaLnBrk="0" fontAlgn="b">
                        <a:lnSpc>
                          <a:spcPct val="100000"/>
                        </a:lnSpc>
                      </a:pPr>
                      <a:r>
                        <a:rPr lang="zh-CN" sz="1400" b="1"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对照组有效率</a:t>
                      </a:r>
                      <a:endParaRPr lang="zh-CN" sz="1400" b="1"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3E6E9"/>
                    </a:solidFill>
                  </a:tcPr>
                </a:tc>
                <a:tc hMerge="1">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3E6E9"/>
                    </a:solidFill>
                  </a:tcPr>
                </a:tc>
              </a:tr>
              <a:tr h="446405">
                <a:tc>
                  <a:txBody>
                    <a:bodyPr/>
                    <a:p>
                      <a:pPr marL="295275" algn="l" rtl="0" eaLnBrk="0">
                        <a:lnSpc>
                          <a:spcPts val="1285"/>
                        </a:lnSpc>
                        <a:spcBef>
                          <a:spcPts val="0"/>
                        </a:spcBef>
                        <a:buClrTx/>
                        <a:buSzTx/>
                        <a:buFontTx/>
                        <a:buNone/>
                      </a:pPr>
                      <a:r>
                        <a:rPr lang="en-US" altLang="en-US" sz="12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1</a:t>
                      </a:r>
                      <a:endParaRPr lang="en-US" altLang="en-US" sz="12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ctr" rtl="0" eaLnBrk="0" fontAlgn="auto">
                        <a:lnSpc>
                          <a:spcPts val="1285"/>
                        </a:lnSpc>
                        <a:spcBef>
                          <a:spcPts val="0"/>
                        </a:spcBef>
                        <a:buClrTx/>
                        <a:buSzTx/>
                        <a:buFontTx/>
                        <a:buNone/>
                      </a:pPr>
                      <a:r>
                        <a:rPr lang="zh-CN" alt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脂溢性皮炎</a:t>
                      </a:r>
                      <a:endParaRPr lang="en-US" alt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l" rtl="0" eaLnBrk="0" fontAlgn="auto">
                        <a:lnSpc>
                          <a:spcPts val="1285"/>
                        </a:lnSpc>
                        <a:spcBef>
                          <a:spcPts val="0"/>
                        </a:spcBef>
                        <a:buClrTx/>
                        <a:buSzTx/>
                        <a:buFontTx/>
                        <a:buNone/>
                      </a:pPr>
                      <a:r>
                        <a:rPr lang="zh-CN" altLang="en-US" sz="10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枇杷清肺颗粒治疗头皮脂溢性皮炎血热风燥证临床观察及作用机制研究</a:t>
                      </a:r>
                      <a:endParaRPr lang="zh-CN" altLang="en-US" sz="10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2026</a:t>
                      </a:r>
                      <a:endParaRPr lang="en-US"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72</a:t>
                      </a:r>
                      <a:endParaRPr lang="en-US"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试验组：一次一袋，</a:t>
                      </a:r>
                      <a:r>
                        <a:rPr lang="en-US" altLang="zh-CN"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3</a:t>
                      </a: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次</a:t>
                      </a:r>
                      <a:r>
                        <a:rPr lang="en-US" altLang="zh-CN"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日</a:t>
                      </a:r>
                      <a:endPar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295275" algn="l" rtl="0" eaLnBrk="0">
                        <a:lnSpc>
                          <a:spcPts val="1285"/>
                        </a:lnSpc>
                        <a:buClrTx/>
                        <a:buSzTx/>
                        <a:buFontTx/>
                        <a:buNone/>
                      </a:pP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对照组：当归苦参丸</a:t>
                      </a: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一次一袋，</a:t>
                      </a:r>
                      <a:r>
                        <a:rPr lang="en-US" altLang="zh-CN"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3</a:t>
                      </a: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次</a:t>
                      </a:r>
                      <a:r>
                        <a:rPr lang="en-US" altLang="zh-CN"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日</a:t>
                      </a:r>
                      <a:endPar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ctr" rtl="0" eaLnBrk="0" fontAlgn="auto">
                        <a:lnSpc>
                          <a:spcPts val="1285"/>
                        </a:lnSpc>
                        <a:buClrTx/>
                        <a:buSzTx/>
                        <a:buFontTx/>
                        <a:buNone/>
                      </a:pPr>
                      <a:r>
                        <a:rPr lang="en-US"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4</a:t>
                      </a: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周</a:t>
                      </a:r>
                      <a:endPar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ctr" rtl="0" eaLnBrk="0">
                        <a:lnSpc>
                          <a:spcPts val="1285"/>
                        </a:lnSpc>
                        <a:buClrTx/>
                        <a:buSzTx/>
                        <a:buFontTx/>
                        <a:buNone/>
                      </a:pPr>
                      <a:r>
                        <a:rPr lang="en-US" altLang="en-US" sz="10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91.67%</a:t>
                      </a:r>
                      <a:endParaRPr lang="en-US" altLang="en-US" sz="10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gridSpan="2">
                  <a:txBody>
                    <a:bodyPr/>
                    <a:p>
                      <a:pPr marL="295275" indent="-294640" algn="ctr" rtl="0" eaLnBrk="0">
                        <a:lnSpc>
                          <a:spcPts val="1285"/>
                        </a:lnSpc>
                        <a:buClrTx/>
                        <a:buSzTx/>
                        <a:buFontTx/>
                        <a:buNone/>
                      </a:pPr>
                      <a:r>
                        <a:rPr lang="en-US"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69.44%</a:t>
                      </a:r>
                      <a:endParaRPr lang="en-US"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hMerge="1">
                  <a:tcPr marL="0" marR="0" marT="0" marB="0" vert="horz">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r>
              <a:tr h="446405">
                <a:tc>
                  <a:txBody>
                    <a:bodyPr/>
                    <a:p>
                      <a:pPr marL="295275" algn="l" rtl="0" eaLnBrk="0">
                        <a:lnSpc>
                          <a:spcPts val="1285"/>
                        </a:lnSpc>
                        <a:spcBef>
                          <a:spcPts val="0"/>
                        </a:spcBef>
                        <a:buClrTx/>
                        <a:buSzTx/>
                        <a:buFontTx/>
                        <a:buNone/>
                      </a:pPr>
                      <a:r>
                        <a:rPr lang="en-US" altLang="en-US" sz="12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2</a:t>
                      </a:r>
                      <a:endParaRPr lang="en-US" altLang="en-US" sz="12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ctr" rtl="0" eaLnBrk="0" fontAlgn="auto">
                        <a:lnSpc>
                          <a:spcPts val="1285"/>
                        </a:lnSpc>
                        <a:spcBef>
                          <a:spcPts val="0"/>
                        </a:spcBef>
                        <a:buClrTx/>
                        <a:buSzTx/>
                        <a:buFontTx/>
                        <a:buNone/>
                      </a:pPr>
                      <a:r>
                        <a:rPr 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寻常痤疮</a:t>
                      </a:r>
                      <a:endParaRPr 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l" rtl="0" eaLnBrk="0" fontAlgn="auto">
                        <a:lnSpc>
                          <a:spcPts val="1285"/>
                        </a:lnSpc>
                        <a:spcBef>
                          <a:spcPts val="0"/>
                        </a:spcBef>
                        <a:buClrTx/>
                        <a:buSzTx/>
                        <a:buFontTx/>
                        <a:buNone/>
                      </a:pPr>
                      <a:r>
                        <a:rPr lang="en-US" sz="10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《枇杷清肺饮配合梅花针叩刺加拔罐治疗寻常痤疮的疗效观察》</a:t>
                      </a:r>
                      <a:endParaRPr lang="en-US" sz="10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2010</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36</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枇杷清肺饮</a:t>
                      </a:r>
                      <a:r>
                        <a:rPr lang="en-US" altLang="zh-CN"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梅花针叩刺+拔罐</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p>
                      <a:pPr marL="295275" algn="l" rtl="0" eaLnBrk="0">
                        <a:lnSpc>
                          <a:spcPts val="1285"/>
                        </a:lnSpc>
                        <a:buClrTx/>
                        <a:buSzTx/>
                        <a:buFontTx/>
                        <a:buNone/>
                      </a:pP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枇杷清肺饮</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ctr" rtl="0" eaLnBrk="0" fontAlgn="auto">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2周</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sz="10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     97.73%</a:t>
                      </a:r>
                      <a:endParaRPr lang="en-US" sz="10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gridSpan="2">
                  <a:txBody>
                    <a:bodyPr/>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80.56%</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hMerge="1">
                  <a:tcPr marL="0" marR="0" marT="0" marB="0" vert="horz">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r>
              <a:tr h="390525">
                <a:tc>
                  <a:txBody>
                    <a:bodyPr/>
                    <a:p>
                      <a:pPr marL="295275" algn="l" rtl="0" eaLnBrk="0">
                        <a:lnSpc>
                          <a:spcPts val="1285"/>
                        </a:lnSpc>
                        <a:spcBef>
                          <a:spcPts val="0"/>
                        </a:spcBef>
                        <a:buClrTx/>
                        <a:buSzTx/>
                        <a:buFontTx/>
                        <a:buNone/>
                      </a:pPr>
                      <a:r>
                        <a:rPr lang="en-US" altLang="zh-CN" sz="12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3</a:t>
                      </a:r>
                      <a:endParaRPr lang="en-US" altLang="zh-CN" sz="12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ctr" rtl="0" eaLnBrk="0" fontAlgn="auto">
                        <a:lnSpc>
                          <a:spcPts val="1285"/>
                        </a:lnSpc>
                        <a:spcBef>
                          <a:spcPts val="0"/>
                        </a:spcBef>
                        <a:buClrTx/>
                        <a:buSzTx/>
                        <a:buFontTx/>
                        <a:buNone/>
                      </a:pPr>
                      <a:r>
                        <a:rPr 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肺经风热型痤疮</a:t>
                      </a:r>
                      <a:endParaRPr 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l" rtl="0" eaLnBrk="0" fontAlgn="auto">
                        <a:lnSpc>
                          <a:spcPts val="1285"/>
                        </a:lnSpc>
                        <a:spcBef>
                          <a:spcPts val="0"/>
                        </a:spcBef>
                        <a:buClrTx/>
                        <a:buSzTx/>
                        <a:buFontTx/>
                        <a:buNone/>
                      </a:pPr>
                      <a:r>
                        <a:rPr lang="en-US" sz="10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《枇杷清肺饮联合刺血拔罐治疗肺经风热型痤疮52例》</a:t>
                      </a:r>
                      <a:endParaRPr lang="en-US" sz="10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2016</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52</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枇杷清肺饮</a:t>
                      </a:r>
                      <a:r>
                        <a:rPr lang="en-US" altLang="zh-CN"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刺血拔罐治疗</a:t>
                      </a:r>
                      <a:endPar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热暗疮胶囊</a:t>
                      </a:r>
                      <a:r>
                        <a:rPr lang="en-US" altLang="zh-CN"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克林霉素磷酸酯</a:t>
                      </a:r>
                      <a:endPar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ctr" rtl="0" eaLnBrk="0" fontAlgn="auto">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8周</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sz="10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     84%</a:t>
                      </a:r>
                      <a:endParaRPr lang="en-US" sz="10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gridSpan="2">
                  <a:txBody>
                    <a:bodyPr/>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70%</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hMerge="1">
                  <a:tcPr marL="0" marR="0" marT="0" marB="0" vert="horz">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r>
              <a:tr h="391160">
                <a:tc>
                  <a:txBody>
                    <a:bodyPr/>
                    <a:p>
                      <a:pPr marL="295275" algn="l" rtl="0" eaLnBrk="0">
                        <a:lnSpc>
                          <a:spcPts val="1285"/>
                        </a:lnSpc>
                        <a:spcBef>
                          <a:spcPts val="0"/>
                        </a:spcBef>
                        <a:buClrTx/>
                        <a:buSzTx/>
                        <a:buFontTx/>
                        <a:buNone/>
                      </a:pPr>
                      <a:r>
                        <a:rPr lang="en-US" altLang="zh-CN" sz="12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4</a:t>
                      </a:r>
                      <a:endParaRPr lang="en-US" altLang="zh-CN" sz="12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ctr" rtl="0" eaLnBrk="0" fontAlgn="auto">
                        <a:lnSpc>
                          <a:spcPts val="1285"/>
                        </a:lnSpc>
                        <a:spcBef>
                          <a:spcPts val="0"/>
                        </a:spcBef>
                        <a:buClrTx/>
                        <a:buSzTx/>
                        <a:buFontTx/>
                        <a:buNone/>
                      </a:pPr>
                      <a:r>
                        <a:rPr lang="zh-CN" alt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肺胃蕴热型痤疮</a:t>
                      </a:r>
                      <a:endParaRPr lang="zh-CN" alt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l" rtl="0" eaLnBrk="0" fontAlgn="auto">
                        <a:lnSpc>
                          <a:spcPts val="1285"/>
                        </a:lnSpc>
                        <a:spcBef>
                          <a:spcPts val="0"/>
                        </a:spcBef>
                        <a:buClrTx/>
                        <a:buSzTx/>
                        <a:buFontTx/>
                        <a:buNone/>
                      </a:pPr>
                      <a:r>
                        <a:rPr lang="en-US" sz="10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《枇杷清肺饮治疗寻常痤疮的疗效观察及对性激素水平的影响》</a:t>
                      </a:r>
                      <a:endParaRPr lang="en-US" sz="10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2016</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48</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枇杷清肺饮</a:t>
                      </a:r>
                      <a:endPar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消痤丸</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ctr" rtl="0" eaLnBrk="0" fontAlgn="auto">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8周</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sz="10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     95.8%</a:t>
                      </a:r>
                      <a:endParaRPr lang="en-US" sz="10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gridSpan="2">
                  <a:txBody>
                    <a:bodyPr/>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79.2%</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hMerge="1">
                  <a:tcPr marL="0" marR="0" marT="0" marB="0" vert="horz">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r>
              <a:tr h="391160">
                <a:tc>
                  <a:txBody>
                    <a:bodyPr/>
                    <a:p>
                      <a:pPr marL="295275" algn="l" rtl="0" eaLnBrk="0">
                        <a:lnSpc>
                          <a:spcPts val="1285"/>
                        </a:lnSpc>
                        <a:spcBef>
                          <a:spcPts val="0"/>
                        </a:spcBef>
                        <a:buClrTx/>
                        <a:buSzTx/>
                        <a:buFontTx/>
                        <a:buNone/>
                      </a:pPr>
                      <a:r>
                        <a:rPr lang="en-US" altLang="en-US" sz="12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5</a:t>
                      </a:r>
                      <a:endParaRPr lang="en-US" altLang="en-US" sz="12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ctr" rtl="0" eaLnBrk="0" fontAlgn="auto">
                        <a:lnSpc>
                          <a:spcPts val="1285"/>
                        </a:lnSpc>
                        <a:spcBef>
                          <a:spcPts val="0"/>
                        </a:spcBef>
                        <a:buClrTx/>
                        <a:buSzTx/>
                        <a:buFontTx/>
                        <a:buNone/>
                      </a:pPr>
                      <a:r>
                        <a:rPr lang="zh-CN" alt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肺胃湿热型痤疮</a:t>
                      </a:r>
                      <a:endParaRPr lang="zh-CN" alt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l" rtl="0" eaLnBrk="0" fontAlgn="auto">
                        <a:lnSpc>
                          <a:spcPts val="1285"/>
                        </a:lnSpc>
                        <a:spcBef>
                          <a:spcPts val="0"/>
                        </a:spcBef>
                        <a:buClrTx/>
                        <a:buSzTx/>
                        <a:buFontTx/>
                        <a:buNone/>
                      </a:pPr>
                      <a:r>
                        <a:rPr lang="zh-CN" altLang="en-US" sz="10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《枇杷清肺饮治疗肺胃湿热型面部痤疮的效果及不良反应率评价》</a:t>
                      </a:r>
                      <a:endParaRPr lang="zh-CN" altLang="en-US" sz="10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2019</a:t>
                      </a:r>
                      <a:endParaRPr lang="en-US"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40</a:t>
                      </a:r>
                      <a:endParaRPr lang="en-US"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枇杷清肺饮</a:t>
                      </a:r>
                      <a:endPar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p>
                      <a:pPr marL="295275" algn="l" rtl="0" eaLnBrk="0">
                        <a:lnSpc>
                          <a:spcPts val="1285"/>
                        </a:lnSpc>
                        <a:buClrTx/>
                        <a:buSzTx/>
                        <a:buFontTx/>
                        <a:buNone/>
                      </a:pP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丹参酮胶囊</a:t>
                      </a:r>
                      <a:endPar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ctr" rtl="0" eaLnBrk="0" fontAlgn="auto">
                        <a:lnSpc>
                          <a:spcPts val="1285"/>
                        </a:lnSpc>
                        <a:buClrTx/>
                        <a:buSzTx/>
                        <a:buFontTx/>
                        <a:buNone/>
                      </a:pPr>
                      <a:r>
                        <a:rPr lang="en-US"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4</a:t>
                      </a: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周</a:t>
                      </a:r>
                      <a:endPar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altLang="en-US" sz="10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     95%</a:t>
                      </a:r>
                      <a:endParaRPr lang="en-US" altLang="en-US" sz="10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gridSpan="2">
                  <a:txBody>
                    <a:bodyPr/>
                    <a:p>
                      <a:pPr marL="295275" algn="l" rtl="0" eaLnBrk="0">
                        <a:lnSpc>
                          <a:spcPts val="1285"/>
                        </a:lnSpc>
                        <a:buClrTx/>
                        <a:buSzTx/>
                        <a:buFontTx/>
                        <a:buNone/>
                      </a:pPr>
                      <a:r>
                        <a:rPr lang="en-US"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72.5%</a:t>
                      </a:r>
                      <a:endParaRPr lang="en-US"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hMerge="1">
                  <a:tcPr marL="0" marR="0" marT="0" marB="0" vert="horz">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r>
              <a:tr h="391160">
                <a:tc>
                  <a:txBody>
                    <a:bodyPr/>
                    <a:p>
                      <a:pPr marL="295275" algn="l" rtl="0" eaLnBrk="0">
                        <a:lnSpc>
                          <a:spcPts val="1285"/>
                        </a:lnSpc>
                        <a:spcBef>
                          <a:spcPts val="0"/>
                        </a:spcBef>
                        <a:buClrTx/>
                        <a:buSzTx/>
                        <a:buFontTx/>
                        <a:buNone/>
                      </a:pPr>
                      <a:r>
                        <a:rPr lang="en-US" altLang="en-US" sz="12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6</a:t>
                      </a:r>
                      <a:endParaRPr lang="en-US" altLang="en-US" sz="12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ctr" rtl="0" eaLnBrk="0" fontAlgn="auto">
                        <a:lnSpc>
                          <a:spcPts val="1285"/>
                        </a:lnSpc>
                        <a:spcBef>
                          <a:spcPts val="0"/>
                        </a:spcBef>
                        <a:buClrTx/>
                        <a:buSzTx/>
                        <a:buFontTx/>
                        <a:buNone/>
                      </a:pPr>
                      <a:r>
                        <a:rPr 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寻常痤疮</a:t>
                      </a:r>
                      <a:endParaRPr 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l" rtl="0" eaLnBrk="0" fontAlgn="auto">
                        <a:lnSpc>
                          <a:spcPts val="1285"/>
                        </a:lnSpc>
                        <a:spcBef>
                          <a:spcPts val="0"/>
                        </a:spcBef>
                        <a:buClrTx/>
                        <a:buSzTx/>
                        <a:buFontTx/>
                        <a:buNone/>
                      </a:pPr>
                      <a:r>
                        <a:rPr lang="en-US" sz="10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《枇杷清肺饮联合夫西地酸治疗寻常痤疮的疗效》</a:t>
                      </a:r>
                      <a:endParaRPr lang="en-US" sz="10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2020</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25</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枇杷清肺饮</a:t>
                      </a: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+夫西地酸乳膏</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295275" algn="l" rtl="0" eaLnBrk="0">
                        <a:lnSpc>
                          <a:spcPts val="1285"/>
                        </a:lnSpc>
                        <a:buClrTx/>
                        <a:buSzTx/>
                        <a:buFontTx/>
                        <a:buNone/>
                      </a:pP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枇杷清肺饮</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ctr" rtl="0" eaLnBrk="0" fontAlgn="auto">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6周</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sz="10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     68%</a:t>
                      </a:r>
                      <a:endParaRPr lang="en-US" sz="10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gridSpan="2">
                  <a:txBody>
                    <a:bodyPr/>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40%</a:t>
                      </a:r>
                      <a:endParaRPr 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hMerge="1">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r>
              <a:tr h="415290">
                <a:tc>
                  <a:txBody>
                    <a:bodyPr/>
                    <a:p>
                      <a:pPr marL="295275" algn="l" rtl="0" eaLnBrk="0">
                        <a:lnSpc>
                          <a:spcPts val="1285"/>
                        </a:lnSpc>
                        <a:spcBef>
                          <a:spcPts val="0"/>
                        </a:spcBef>
                        <a:buClrTx/>
                        <a:buSzTx/>
                        <a:buFontTx/>
                        <a:buNone/>
                      </a:pPr>
                      <a:r>
                        <a:rPr lang="en-US" altLang="en-US" sz="12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7</a:t>
                      </a:r>
                      <a:endParaRPr lang="en-US" altLang="en-US" sz="12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ctr" rtl="0" eaLnBrk="0" fontAlgn="auto">
                        <a:lnSpc>
                          <a:spcPts val="1285"/>
                        </a:lnSpc>
                        <a:spcBef>
                          <a:spcPts val="0"/>
                        </a:spcBef>
                        <a:buClrTx/>
                        <a:buSzTx/>
                        <a:buFontTx/>
                        <a:buNone/>
                      </a:pPr>
                      <a:r>
                        <a:rPr 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肺经风热型痤疮</a:t>
                      </a:r>
                      <a:endParaRPr 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l" rtl="0" eaLnBrk="0" fontAlgn="auto">
                        <a:lnSpc>
                          <a:spcPts val="1285"/>
                        </a:lnSpc>
                        <a:spcBef>
                          <a:spcPts val="0"/>
                        </a:spcBef>
                        <a:buClrTx/>
                        <a:buSzTx/>
                        <a:buFontTx/>
                        <a:buNone/>
                      </a:pPr>
                      <a:r>
                        <a:rPr lang="en-US" sz="10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《枇杷清肺饮治疗肺经风热型轻中度痤疮临床研究》</a:t>
                      </a:r>
                      <a:endParaRPr lang="en-US" sz="10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2023</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35</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枇杷清肺饮</a:t>
                      </a:r>
                      <a:r>
                        <a:rPr lang="en-US" altLang="zh-CN"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人胶原蛋白敷料</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人胶原蛋白敷料</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ctr" rtl="0" eaLnBrk="0" fontAlgn="auto">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14周</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sz="10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     94.28%</a:t>
                      </a:r>
                      <a:endParaRPr lang="en-US" sz="10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gridSpan="2">
                  <a:txBody>
                    <a:bodyPr/>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80%</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hMerge="1">
                  <a:tcPr marL="0" marR="0" marT="0" marB="0" vert="horz">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r>
              <a:tr h="426720">
                <a:tc>
                  <a:txBody>
                    <a:bodyPr/>
                    <a:p>
                      <a:pPr marL="295275" algn="l" rtl="0" eaLnBrk="0">
                        <a:lnSpc>
                          <a:spcPts val="1285"/>
                        </a:lnSpc>
                        <a:spcBef>
                          <a:spcPts val="0"/>
                        </a:spcBef>
                        <a:buClrTx/>
                        <a:buSzTx/>
                        <a:buFontTx/>
                        <a:buNone/>
                      </a:pPr>
                      <a:r>
                        <a:rPr lang="en-US" altLang="en-US" sz="12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8</a:t>
                      </a:r>
                      <a:endParaRPr lang="en-US" altLang="en-US" sz="12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ctr" rtl="0" eaLnBrk="0" fontAlgn="auto">
                        <a:lnSpc>
                          <a:spcPts val="1285"/>
                        </a:lnSpc>
                        <a:spcBef>
                          <a:spcPts val="0"/>
                        </a:spcBef>
                        <a:buClrTx/>
                        <a:buSzTx/>
                        <a:buFontTx/>
                        <a:buNone/>
                      </a:pPr>
                      <a:r>
                        <a:rPr 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rPr>
                        <a:t>肺胃</a:t>
                      </a:r>
                      <a:r>
                        <a:rPr 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热盛型痤疮</a:t>
                      </a:r>
                      <a:endParaRPr 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l" rtl="0" eaLnBrk="0" fontAlgn="auto">
                        <a:lnSpc>
                          <a:spcPts val="1285"/>
                        </a:lnSpc>
                        <a:spcBef>
                          <a:spcPts val="0"/>
                        </a:spcBef>
                        <a:buClrTx/>
                        <a:buSzTx/>
                        <a:buFontTx/>
                        <a:buNone/>
                      </a:pPr>
                      <a:r>
                        <a:rPr lang="en-US" sz="10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《枇杷清肺饮联合加味金黄膏外敷治疗肺胃热盛型痤疮的疗效观察》</a:t>
                      </a:r>
                      <a:endParaRPr lang="en-US" sz="10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2023</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68</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枇杷清肺饮</a:t>
                      </a:r>
                      <a:r>
                        <a:rPr lang="en-US" altLang="zh-CN"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阿达帕林凝胶</a:t>
                      </a: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米诺环素胶囊</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阿达帕林凝胶+</a:t>
                      </a: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米诺环素胶囊</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ctr" rtl="0" eaLnBrk="0" fontAlgn="auto">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2周</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sz="10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     94.1%</a:t>
                      </a:r>
                      <a:endParaRPr lang="en-US" sz="10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gridSpan="2">
                  <a:txBody>
                    <a:bodyPr/>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61.8%</a:t>
                      </a:r>
                      <a:endParaRPr 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hMerge="1">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r>
              <a:tr h="426720">
                <a:tc>
                  <a:txBody>
                    <a:bodyPr/>
                    <a:p>
                      <a:pPr marL="295275" algn="l" rtl="0" eaLnBrk="0">
                        <a:lnSpc>
                          <a:spcPts val="1285"/>
                        </a:lnSpc>
                        <a:spcBef>
                          <a:spcPts val="0"/>
                        </a:spcBef>
                        <a:buClrTx/>
                        <a:buSzTx/>
                        <a:buFontTx/>
                        <a:buNone/>
                      </a:pPr>
                      <a:r>
                        <a:rPr lang="en-US" altLang="en-US" sz="12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9</a:t>
                      </a:r>
                      <a:endParaRPr lang="en-US" altLang="en-US" sz="12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ctr" rtl="0" eaLnBrk="0" fontAlgn="auto">
                        <a:lnSpc>
                          <a:spcPts val="1285"/>
                        </a:lnSpc>
                        <a:spcBef>
                          <a:spcPts val="0"/>
                        </a:spcBef>
                        <a:buClrTx/>
                        <a:buSzTx/>
                        <a:buFontTx/>
                        <a:buNone/>
                      </a:pPr>
                      <a:r>
                        <a:rPr 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聚合型痤疮</a:t>
                      </a:r>
                      <a:endParaRPr 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l" rtl="0" eaLnBrk="0" fontAlgn="auto">
                        <a:lnSpc>
                          <a:spcPts val="1285"/>
                        </a:lnSpc>
                        <a:spcBef>
                          <a:spcPts val="0"/>
                        </a:spcBef>
                        <a:buClrTx/>
                        <a:buSzTx/>
                        <a:buFontTx/>
                        <a:buNone/>
                      </a:pPr>
                      <a:r>
                        <a:rPr lang="en-US" sz="10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《枇杷清肺饮加减联合异维A酸胶囊治疗聚合型痤疮疗效观察》</a:t>
                      </a:r>
                      <a:endParaRPr lang="en-US" sz="10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2025</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52</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ct val="100000"/>
                        </a:lnSpc>
                        <a:spcBef>
                          <a:spcPts val="0"/>
                        </a:spcBef>
                        <a:buClrTx/>
                        <a:buSzTx/>
                        <a:buFontTx/>
                        <a:buNone/>
                      </a:pP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枇杷清肺饮</a:t>
                      </a:r>
                      <a:r>
                        <a:rPr lang="en-US" altLang="zh-CN"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异维A酸胶囊</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295275" algn="l" rtl="0" eaLnBrk="0">
                        <a:lnSpc>
                          <a:spcPct val="100000"/>
                        </a:lnSpc>
                        <a:spcBef>
                          <a:spcPts val="0"/>
                        </a:spcBef>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异维A酸胶囊</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ctr" rtl="0" eaLnBrk="0" fontAlgn="auto">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8周</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buClrTx/>
                        <a:buSzTx/>
                        <a:buFontTx/>
                        <a:buNone/>
                      </a:pPr>
                      <a:r>
                        <a:rPr lang="en-US" sz="10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     96.15%</a:t>
                      </a:r>
                      <a:endParaRPr lang="en-US" sz="10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gridSpan="2">
                  <a:txBody>
                    <a:bodyPr/>
                    <a:p>
                      <a:pPr marL="295275" algn="l" rtl="0" eaLnBrk="0">
                        <a:lnSpc>
                          <a:spcPts val="1285"/>
                        </a:lnSpc>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86.29%</a:t>
                      </a:r>
                      <a:endParaRPr 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hMerge="1">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r>
              <a:tr h="426720">
                <a:tc>
                  <a:txBody>
                    <a:bodyPr/>
                    <a:p>
                      <a:pPr marL="295275" algn="l" rtl="0" eaLnBrk="0">
                        <a:lnSpc>
                          <a:spcPts val="1285"/>
                        </a:lnSpc>
                        <a:spcBef>
                          <a:spcPts val="0"/>
                        </a:spcBef>
                        <a:buClrTx/>
                        <a:buSzTx/>
                        <a:buFontTx/>
                        <a:buNone/>
                      </a:pPr>
                      <a:r>
                        <a:rPr lang="en-US" altLang="en-US" sz="12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10</a:t>
                      </a:r>
                      <a:endParaRPr lang="en-US" altLang="en-US" sz="12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ctr" rtl="0" eaLnBrk="0" fontAlgn="auto">
                        <a:lnSpc>
                          <a:spcPts val="1285"/>
                        </a:lnSpc>
                        <a:spcBef>
                          <a:spcPts val="0"/>
                        </a:spcBef>
                        <a:buClrTx/>
                        <a:buSzTx/>
                        <a:buFontTx/>
                        <a:buNone/>
                      </a:pPr>
                      <a:r>
                        <a:rPr 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酒渣鼻</a:t>
                      </a:r>
                      <a:endParaRPr lang="en-US" sz="1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l" rtl="0" eaLnBrk="0" fontAlgn="auto">
                        <a:lnSpc>
                          <a:spcPts val="1285"/>
                        </a:lnSpc>
                        <a:spcBef>
                          <a:spcPts val="0"/>
                        </a:spcBef>
                        <a:buClrTx/>
                        <a:buSzTx/>
                        <a:buFontTx/>
                        <a:buNone/>
                      </a:pPr>
                      <a:r>
                        <a:rPr lang="en-US" sz="10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《枇杷清肺饮加减联合长脉宽1064_nm激光治疗酒渣鼻临床研究》</a:t>
                      </a:r>
                      <a:endParaRPr lang="en-US" sz="100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spcBef>
                          <a:spcPts val="0"/>
                        </a:spcBef>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2025</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spcBef>
                          <a:spcPts val="0"/>
                        </a:spcBef>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48</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ct val="100000"/>
                        </a:lnSpc>
                        <a:spcBef>
                          <a:spcPts val="0"/>
                        </a:spcBef>
                        <a:buClrTx/>
                        <a:buSzTx/>
                        <a:buFontTx/>
                        <a:buNone/>
                      </a:pP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枇杷清肺饮</a:t>
                      </a:r>
                      <a:r>
                        <a:rPr lang="en-US" altLang="zh-CN"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激光治疗</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295275" algn="l" rtl="0" eaLnBrk="0">
                        <a:lnSpc>
                          <a:spcPct val="100000"/>
                        </a:lnSpc>
                        <a:spcBef>
                          <a:spcPts val="0"/>
                        </a:spcBef>
                        <a:buClrTx/>
                        <a:buSzTx/>
                        <a:buFontTx/>
                        <a:buNone/>
                      </a:pPr>
                      <a:r>
                        <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激光治疗</a:t>
                      </a:r>
                      <a:endParaRPr lang="zh-CN" alt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indent="0" algn="ctr" rtl="0" eaLnBrk="0" fontAlgn="auto">
                        <a:lnSpc>
                          <a:spcPts val="1285"/>
                        </a:lnSpc>
                        <a:spcBef>
                          <a:spcPts val="0"/>
                        </a:spcBef>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8周</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a:txBody>
                    <a:bodyPr/>
                    <a:p>
                      <a:pPr marL="295275" algn="l" rtl="0" eaLnBrk="0">
                        <a:lnSpc>
                          <a:spcPts val="1285"/>
                        </a:lnSpc>
                        <a:spcBef>
                          <a:spcPts val="0"/>
                        </a:spcBef>
                        <a:buClrTx/>
                        <a:buSzTx/>
                        <a:buFontTx/>
                        <a:buNone/>
                      </a:pPr>
                      <a:r>
                        <a:rPr lang="en-US" sz="10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rPr>
                        <a:t>     95.83%</a:t>
                      </a:r>
                      <a:endParaRPr lang="en-US" sz="1000" b="0" kern="0" spc="4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gridSpan="2">
                  <a:txBody>
                    <a:bodyPr/>
                    <a:p>
                      <a:pPr marL="295275" algn="l" rtl="0" eaLnBrk="0">
                        <a:lnSpc>
                          <a:spcPts val="1285"/>
                        </a:lnSpc>
                        <a:spcBef>
                          <a:spcPts val="0"/>
                        </a:spcBef>
                        <a:buClrTx/>
                        <a:buSzTx/>
                        <a:buFontTx/>
                        <a:buNone/>
                      </a:pPr>
                      <a:r>
                        <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83.33%</a:t>
                      </a:r>
                      <a:endParaRPr lang="en-US" sz="1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c hMerge="1">
                  <a:tcPr marL="0" marR="0" marT="0" marB="0" vert="horz">
                    <a:lnL w="6350" cap="flat" cmpd="sng" algn="ctr">
                      <a:solidFill>
                        <a:srgbClr val="CCE3F6"/>
                      </a:solidFill>
                      <a:prstDash val="solid"/>
                      <a:round/>
                      <a:headEnd type="none" w="med" len="med"/>
                      <a:tailEnd type="none" w="med" len="med"/>
                    </a:lnL>
                    <a:lnR w="6350" cap="flat" cmpd="sng" algn="ctr">
                      <a:solidFill>
                        <a:srgbClr val="CCE3F6"/>
                      </a:solidFill>
                      <a:prstDash val="solid"/>
                      <a:round/>
                      <a:headEnd type="none" w="med" len="med"/>
                      <a:tailEnd type="none" w="med" len="med"/>
                    </a:lnR>
                    <a:lnT w="6350" cap="flat" cmpd="sng" algn="ctr">
                      <a:solidFill>
                        <a:srgbClr val="CCE3F6"/>
                      </a:solidFill>
                      <a:prstDash val="solid"/>
                      <a:round/>
                      <a:headEnd type="none" w="med" len="med"/>
                      <a:tailEnd type="none" w="med" len="med"/>
                    </a:lnT>
                    <a:lnB w="6350" cap="flat" cmpd="sng" algn="ctr">
                      <a:solidFill>
                        <a:srgbClr val="CCE3F6"/>
                      </a:solidFill>
                      <a:prstDash val="solid"/>
                      <a:round/>
                      <a:headEnd type="none" w="med" len="med"/>
                      <a:tailEnd type="none" w="med" len="med"/>
                    </a:lnB>
                    <a:solidFill>
                      <a:srgbClr val="F5F9FD"/>
                    </a:solidFill>
                  </a:tcPr>
                </a:tc>
              </a:tr>
            </a:tbl>
          </a:graphicData>
        </a:graphic>
      </p:graphicFrame>
      <p:sp>
        <p:nvSpPr>
          <p:cNvPr id="136" name="rect 136"/>
          <p:cNvSpPr/>
          <p:nvPr/>
        </p:nvSpPr>
        <p:spPr>
          <a:xfrm>
            <a:off x="0" y="0"/>
            <a:ext cx="335279" cy="6858000"/>
          </a:xfrm>
          <a:prstGeom prst="rect">
            <a:avLst/>
          </a:prstGeom>
          <a:solidFill>
            <a:srgbClr val="CEE5F6">
              <a:alpha val="100000"/>
            </a:srgbClr>
          </a:solidFill>
          <a:ln w="0" cap="flat">
            <a:noFill/>
            <a:prstDash val="solid"/>
            <a:miter lim="0"/>
          </a:ln>
        </p:spPr>
        <p:txBody>
          <a:bodyPr rtlCol="0"/>
          <a:lstStyle/>
          <a:p>
            <a:pPr algn="ctr"/>
            <a:endParaRPr lang="zh-CN" altLang="en-US"/>
          </a:p>
        </p:txBody>
      </p:sp>
      <p:sp>
        <p:nvSpPr>
          <p:cNvPr id="138" name="rect 138"/>
          <p:cNvSpPr/>
          <p:nvPr/>
        </p:nvSpPr>
        <p:spPr>
          <a:xfrm>
            <a:off x="0" y="410336"/>
            <a:ext cx="1595500" cy="727633"/>
          </a:xfrm>
          <a:prstGeom prst="rect">
            <a:avLst/>
          </a:prstGeom>
          <a:solidFill>
            <a:srgbClr val="3959B9">
              <a:alpha val="100000"/>
            </a:srgbClr>
          </a:solidFill>
          <a:ln w="0" cap="flat">
            <a:noFill/>
            <a:prstDash val="solid"/>
            <a:miter lim="0"/>
          </a:ln>
        </p:spPr>
        <p:txBody>
          <a:bodyPr rtlCol="0"/>
          <a:lstStyle/>
          <a:p>
            <a:pPr algn="ctr"/>
            <a:endParaRPr lang="zh-CN" altLang="en-US"/>
          </a:p>
        </p:txBody>
      </p:sp>
      <p:sp>
        <p:nvSpPr>
          <p:cNvPr id="140" name="textbox 140"/>
          <p:cNvSpPr/>
          <p:nvPr/>
        </p:nvSpPr>
        <p:spPr>
          <a:xfrm>
            <a:off x="-12700" y="387831"/>
            <a:ext cx="4745354" cy="71755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5445"/>
              </a:lnSpc>
              <a:tabLst>
                <a:tab pos="685800" algn="l"/>
              </a:tabLst>
            </a:pPr>
            <a:r>
              <a:rPr sz="3800" kern="0" spc="0" dirty="0">
                <a:solidFill>
                  <a:srgbClr val="FFFFFF">
                    <a:alpha val="100000"/>
                  </a:srgbClr>
                </a:solidFill>
                <a:latin typeface="Arial" panose="020B0604020202020204"/>
                <a:ea typeface="Arial" panose="020B0604020202020204"/>
                <a:cs typeface="Arial" panose="020B0604020202020204"/>
              </a:rPr>
              <a:t>	</a:t>
            </a:r>
            <a:r>
              <a:rPr sz="3800" kern="0" spc="-140" dirty="0">
                <a:solidFill>
                  <a:srgbClr val="FFFFFF">
                    <a:alpha val="100000"/>
                  </a:srgbClr>
                </a:solidFill>
                <a:latin typeface="Arial" panose="020B0604020202020204"/>
                <a:ea typeface="Arial" panose="020B0604020202020204"/>
                <a:cs typeface="Arial" panose="020B0604020202020204"/>
              </a:rPr>
              <a:t>03     </a:t>
            </a:r>
            <a:r>
              <a:rPr sz="3400" b="1" kern="0" spc="-140" dirty="0">
                <a:solidFill>
                  <a:srgbClr val="3959B9">
                    <a:alpha val="100000"/>
                  </a:srgbClr>
                </a:solidFill>
                <a:latin typeface="微软雅黑" panose="020B0503020204020204" charset="-122"/>
                <a:ea typeface="微软雅黑" panose="020B0503020204020204" charset="-122"/>
                <a:cs typeface="微软雅黑" panose="020B0503020204020204" charset="-122"/>
              </a:rPr>
              <a:t>有效性 </a:t>
            </a:r>
            <a:endParaRPr sz="3400" dirty="0">
              <a:latin typeface="微软雅黑" panose="020B0503020204020204" charset="-122"/>
              <a:ea typeface="微软雅黑" panose="020B0503020204020204" charset="-122"/>
              <a:cs typeface="微软雅黑" panose="020B0503020204020204" charset="-122"/>
            </a:endParaRPr>
          </a:p>
        </p:txBody>
      </p:sp>
      <p:sp>
        <p:nvSpPr>
          <p:cNvPr id="142" name="rect 142"/>
          <p:cNvSpPr/>
          <p:nvPr/>
        </p:nvSpPr>
        <p:spPr>
          <a:xfrm>
            <a:off x="11856719" y="0"/>
            <a:ext cx="335280" cy="6858000"/>
          </a:xfrm>
          <a:prstGeom prst="rect">
            <a:avLst/>
          </a:prstGeom>
          <a:solidFill>
            <a:srgbClr val="CEE5F6">
              <a:alpha val="100000"/>
            </a:srgbClr>
          </a:solidFill>
          <a:ln w="0" cap="flat">
            <a:noFill/>
            <a:prstDash val="solid"/>
            <a:miter lim="0"/>
          </a:ln>
        </p:spPr>
        <p:txBody>
          <a:bodyPr rtlCol="0"/>
          <a:lstStyle/>
          <a:p>
            <a:pPr algn="ctr"/>
            <a:endParaRPr lang="zh-CN" altLang="en-US"/>
          </a:p>
        </p:txBody>
      </p:sp>
      <p:sp>
        <p:nvSpPr>
          <p:cNvPr id="164" name="textbox 164"/>
          <p:cNvSpPr/>
          <p:nvPr/>
        </p:nvSpPr>
        <p:spPr>
          <a:xfrm>
            <a:off x="0" y="400531"/>
            <a:ext cx="1595755" cy="737869"/>
          </a:xfrm>
          <a:prstGeom prst="rect">
            <a:avLst/>
          </a:prstGeom>
          <a:solidFill>
            <a:srgbClr val="67B2E0"/>
          </a:solidFill>
          <a:ln w="0" cap="flat">
            <a:noFill/>
            <a:prstDash val="solid"/>
            <a:miter lim="0"/>
          </a:ln>
        </p:spPr>
        <p:txBody>
          <a:bodyPr vert="horz" wrap="square" lIns="0" tIns="0" rIns="0" bIns="0"/>
          <a:p>
            <a:pPr marL="673100" algn="l" rtl="0" eaLnBrk="0">
              <a:lnSpc>
                <a:spcPts val="5445"/>
              </a:lnSpc>
            </a:pPr>
            <a:r>
              <a:rPr sz="3900" kern="0" spc="-50" dirty="0">
                <a:solidFill>
                  <a:srgbClr val="FFFFFF">
                    <a:alpha val="100000"/>
                  </a:srgbClr>
                </a:solidFill>
                <a:latin typeface="Arial" panose="020B0604020202020204"/>
                <a:ea typeface="Arial" panose="020B0604020202020204"/>
                <a:cs typeface="Arial" panose="020B0604020202020204"/>
              </a:rPr>
              <a:t>03</a:t>
            </a:r>
            <a:endParaRPr sz="3900" dirty="0">
              <a:latin typeface="Arial" panose="020B0604020202020204"/>
              <a:ea typeface="Arial" panose="020B0604020202020204"/>
              <a:cs typeface="Arial" panose="020B060402020202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6170295" y="1957070"/>
            <a:ext cx="5356860" cy="4580890"/>
          </a:xfrm>
          <a:prstGeom prst="roundRect">
            <a:avLst/>
          </a:prstGeom>
          <a:solidFill>
            <a:srgbClr val="F0F6FB"/>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圆角矩形 6"/>
          <p:cNvSpPr/>
          <p:nvPr/>
        </p:nvSpPr>
        <p:spPr>
          <a:xfrm>
            <a:off x="483235" y="1957070"/>
            <a:ext cx="5356860" cy="4580890"/>
          </a:xfrm>
          <a:prstGeom prst="roundRect">
            <a:avLst/>
          </a:prstGeom>
          <a:solidFill>
            <a:srgbClr val="F0F6FB"/>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0" name="textbox 180"/>
          <p:cNvSpPr/>
          <p:nvPr/>
        </p:nvSpPr>
        <p:spPr>
          <a:xfrm>
            <a:off x="6624992" y="2515476"/>
            <a:ext cx="4685029" cy="3490595"/>
          </a:xfrm>
          <a:prstGeom prst="rect">
            <a:avLst/>
          </a:prstGeom>
          <a:noFill/>
          <a:ln w="0" cap="flat">
            <a:noFill/>
            <a:prstDash val="solid"/>
            <a:miter lim="0"/>
          </a:ln>
        </p:spPr>
        <p:txBody>
          <a:bodyPr vert="horz" wrap="square" lIns="0" tIns="0" rIns="0" bIns="0"/>
          <a:lstStyle/>
          <a:p>
            <a:pPr algn="just" rtl="0" eaLnBrk="0">
              <a:lnSpc>
                <a:spcPct val="69000"/>
              </a:lnSpc>
            </a:pPr>
            <a:endParaRPr sz="100" dirty="0">
              <a:solidFill>
                <a:schemeClr val="tx1"/>
              </a:solidFill>
              <a:latin typeface="微软雅黑" panose="020B0503020204020204" charset="-122"/>
              <a:ea typeface="微软雅黑" panose="020B0503020204020204" charset="-122"/>
              <a:cs typeface="微软雅黑" panose="020B0503020204020204" charset="-122"/>
            </a:endParaRPr>
          </a:p>
          <a:p>
            <a:pPr algn="just">
              <a:lnSpc>
                <a:spcPct val="200000"/>
              </a:lnSpc>
              <a:spcBef>
                <a:spcPts val="0"/>
              </a:spcBef>
              <a:spcAft>
                <a:spcPts val="0"/>
              </a:spcAft>
            </a:pPr>
            <a:r>
              <a:rPr lang="en-US" altLang="zh-CN" sz="1400" dirty="0">
                <a:solidFill>
                  <a:srgbClr val="FF0000"/>
                </a:solidFill>
                <a:latin typeface="微软雅黑" panose="020B0503020204020204" charset="-122"/>
                <a:ea typeface="微软雅黑" panose="020B0503020204020204" charset="-122"/>
                <a:cs typeface="微软雅黑" panose="020B0503020204020204" charset="-122"/>
                <a:sym typeface="+mn-ea"/>
              </a:rPr>
              <a:t>1.</a:t>
            </a: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rPr>
              <a:t>枇杷清肺饮颗粒是“清肺经热”唯一代表药物，是皮肤疾</a:t>
            </a:r>
            <a:r>
              <a:rPr lang="en-US" altLang="zh-CN" sz="1400" b="1"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4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just">
              <a:lnSpc>
                <a:spcPct val="200000"/>
              </a:lnSpc>
              <a:spcBef>
                <a:spcPts val="0"/>
              </a:spcBef>
              <a:spcAft>
                <a:spcPts val="0"/>
              </a:spcAft>
            </a:pPr>
            <a:r>
              <a:rPr lang="en-US" altLang="zh-CN" sz="1400" b="1" dirty="0">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rPr>
              <a:t>病领域首个古代经典名方中药复方制剂；</a:t>
            </a:r>
            <a:endParaRPr lang="zh-CN" altLang="en-US" sz="16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just">
              <a:lnSpc>
                <a:spcPct val="200000"/>
              </a:lnSpc>
              <a:spcBef>
                <a:spcPts val="0"/>
              </a:spcBef>
              <a:spcAft>
                <a:spcPts val="0"/>
              </a:spcAft>
            </a:pP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just">
              <a:lnSpc>
                <a:spcPct val="200000"/>
              </a:lnSpc>
              <a:spcBef>
                <a:spcPts val="0"/>
              </a:spcBef>
              <a:spcAft>
                <a:spcPts val="0"/>
              </a:spcAft>
            </a:pP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287020" indent="-274320" algn="just" rtl="0" eaLnBrk="0">
              <a:lnSpc>
                <a:spcPct val="174000"/>
              </a:lnSpc>
            </a:pP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82" name="rect 182"/>
          <p:cNvSpPr/>
          <p:nvPr/>
        </p:nvSpPr>
        <p:spPr>
          <a:xfrm>
            <a:off x="0" y="0"/>
            <a:ext cx="335279" cy="6858000"/>
          </a:xfrm>
          <a:prstGeom prst="rect">
            <a:avLst/>
          </a:prstGeom>
          <a:solidFill>
            <a:srgbClr val="CEE5F6">
              <a:alpha val="100000"/>
            </a:srgbClr>
          </a:solidFill>
          <a:ln w="0" cap="flat">
            <a:noFill/>
            <a:prstDash val="solid"/>
            <a:miter lim="0"/>
          </a:ln>
        </p:spPr>
        <p:txBody>
          <a:bodyPr rtlCol="0"/>
          <a:lstStyle/>
          <a:p>
            <a:pPr algn="ctr"/>
            <a:endParaRPr lang="zh-CN" altLang="en-US"/>
          </a:p>
        </p:txBody>
      </p:sp>
      <p:sp>
        <p:nvSpPr>
          <p:cNvPr id="184" name="rect 184"/>
          <p:cNvSpPr/>
          <p:nvPr/>
        </p:nvSpPr>
        <p:spPr>
          <a:xfrm>
            <a:off x="0" y="410336"/>
            <a:ext cx="1595500" cy="727633"/>
          </a:xfrm>
          <a:prstGeom prst="rect">
            <a:avLst/>
          </a:prstGeom>
          <a:solidFill>
            <a:srgbClr val="3959B9">
              <a:alpha val="100000"/>
            </a:srgbClr>
          </a:solidFill>
          <a:ln w="0" cap="flat">
            <a:noFill/>
            <a:prstDash val="solid"/>
            <a:miter lim="0"/>
          </a:ln>
        </p:spPr>
        <p:txBody>
          <a:bodyPr rtlCol="0"/>
          <a:lstStyle/>
          <a:p>
            <a:pPr algn="ctr"/>
            <a:endParaRPr lang="zh-CN" altLang="en-US"/>
          </a:p>
        </p:txBody>
      </p:sp>
      <p:sp>
        <p:nvSpPr>
          <p:cNvPr id="186" name="textbox 186"/>
          <p:cNvSpPr/>
          <p:nvPr/>
        </p:nvSpPr>
        <p:spPr>
          <a:xfrm>
            <a:off x="-12700" y="387831"/>
            <a:ext cx="4745354" cy="1271269"/>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5445"/>
              </a:lnSpc>
              <a:tabLst>
                <a:tab pos="685800" algn="l"/>
              </a:tabLst>
            </a:pPr>
            <a:r>
              <a:rPr sz="3800" kern="0" spc="0" dirty="0">
                <a:solidFill>
                  <a:srgbClr val="FFFFFF">
                    <a:alpha val="100000"/>
                  </a:srgbClr>
                </a:solidFill>
                <a:latin typeface="Arial" panose="020B0604020202020204"/>
                <a:ea typeface="Arial" panose="020B0604020202020204"/>
                <a:cs typeface="Arial" panose="020B0604020202020204"/>
              </a:rPr>
              <a:t>	</a:t>
            </a:r>
            <a:r>
              <a:rPr sz="3800" kern="0" spc="-140" dirty="0">
                <a:solidFill>
                  <a:srgbClr val="FFFFFF">
                    <a:alpha val="100000"/>
                  </a:srgbClr>
                </a:solidFill>
                <a:latin typeface="Arial" panose="020B0604020202020204"/>
                <a:ea typeface="Arial" panose="020B0604020202020204"/>
                <a:cs typeface="Arial" panose="020B0604020202020204"/>
              </a:rPr>
              <a:t>03     </a:t>
            </a:r>
            <a:r>
              <a:rPr sz="3400" b="1" kern="0" spc="-140" dirty="0">
                <a:solidFill>
                  <a:srgbClr val="3959B9">
                    <a:alpha val="100000"/>
                  </a:srgbClr>
                </a:solidFill>
                <a:latin typeface="微软雅黑" panose="020B0503020204020204" charset="-122"/>
                <a:ea typeface="微软雅黑" panose="020B0503020204020204" charset="-122"/>
                <a:cs typeface="微软雅黑" panose="020B0503020204020204" charset="-122"/>
              </a:rPr>
              <a:t>有效性 </a:t>
            </a:r>
            <a:endParaRPr sz="3400" dirty="0">
              <a:latin typeface="微软雅黑" panose="020B0503020204020204" charset="-122"/>
              <a:ea typeface="微软雅黑" panose="020B0503020204020204" charset="-122"/>
              <a:cs typeface="微软雅黑" panose="020B0503020204020204" charset="-122"/>
            </a:endParaRPr>
          </a:p>
          <a:p>
            <a:pPr algn="l" rtl="0" eaLnBrk="0">
              <a:lnSpc>
                <a:spcPct val="133000"/>
              </a:lnSpc>
            </a:pPr>
            <a:endParaRPr sz="1000" dirty="0">
              <a:latin typeface="Arial" panose="020B0604020202020204"/>
              <a:ea typeface="Arial" panose="020B0604020202020204"/>
              <a:cs typeface="Arial" panose="020B0604020202020204"/>
            </a:endParaRPr>
          </a:p>
          <a:p>
            <a:pPr algn="l" rtl="0" eaLnBrk="0">
              <a:lnSpc>
                <a:spcPct val="100000"/>
              </a:lnSpc>
            </a:pPr>
            <a:endParaRPr sz="500" dirty="0">
              <a:latin typeface="Arial" panose="020B0604020202020204"/>
              <a:ea typeface="Arial" panose="020B0604020202020204"/>
              <a:cs typeface="Arial" panose="020B0604020202020204"/>
            </a:endParaRPr>
          </a:p>
          <a:p>
            <a:pPr marL="424180" algn="l" rtl="0" eaLnBrk="0">
              <a:lnSpc>
                <a:spcPct val="86000"/>
              </a:lnSpc>
            </a:pPr>
            <a:endParaRPr sz="2000" b="1" u="sng" kern="0" spc="0" dirty="0">
              <a:solidFill>
                <a:srgbClr val="3959B9">
                  <a:alpha val="100000"/>
                </a:srgbClr>
              </a:solidFill>
              <a:latin typeface="微软雅黑" panose="020B0503020204020204" charset="-122"/>
              <a:ea typeface="微软雅黑" panose="020B0503020204020204" charset="-122"/>
              <a:cs typeface="微软雅黑" panose="020B0503020204020204" charset="-122"/>
            </a:endParaRPr>
          </a:p>
          <a:p>
            <a:pPr marL="424180" algn="l" rtl="0" eaLnBrk="0">
              <a:lnSpc>
                <a:spcPct val="86000"/>
              </a:lnSpc>
            </a:pPr>
            <a:r>
              <a:rPr lang="en-US" sz="2000" b="1" kern="0" spc="0" dirty="0">
                <a:solidFill>
                  <a:srgbClr val="FF0000">
                    <a:alpha val="100000"/>
                  </a:srgbClr>
                </a:solidFill>
                <a:latin typeface="微软雅黑" panose="020B0503020204020204" charset="-122"/>
                <a:ea typeface="微软雅黑" panose="020B0503020204020204" charset="-122"/>
                <a:cs typeface="微软雅黑" panose="020B0503020204020204" charset="-122"/>
              </a:rPr>
              <a:t>    </a:t>
            </a:r>
            <a:endParaRPr lang="zh-CN" sz="2000" b="1" u="sng" kern="0" spc="0" baseline="22000" dirty="0">
              <a:solidFill>
                <a:srgbClr val="FF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90" name="rect 190"/>
          <p:cNvSpPr/>
          <p:nvPr/>
        </p:nvSpPr>
        <p:spPr>
          <a:xfrm>
            <a:off x="11856719" y="0"/>
            <a:ext cx="335280" cy="6858000"/>
          </a:xfrm>
          <a:prstGeom prst="rect">
            <a:avLst/>
          </a:prstGeom>
          <a:solidFill>
            <a:srgbClr val="CEE5F6">
              <a:alpha val="100000"/>
            </a:srgbClr>
          </a:solidFill>
          <a:ln w="0" cap="flat">
            <a:noFill/>
            <a:prstDash val="solid"/>
            <a:miter lim="0"/>
          </a:ln>
        </p:spPr>
        <p:txBody>
          <a:bodyPr rtlCol="0"/>
          <a:lstStyle/>
          <a:p>
            <a:pPr algn="ctr"/>
            <a:endParaRPr lang="zh-CN" altLang="en-US"/>
          </a:p>
        </p:txBody>
      </p:sp>
      <p:sp>
        <p:nvSpPr>
          <p:cNvPr id="2" name="文本框 1"/>
          <p:cNvSpPr txBox="1"/>
          <p:nvPr/>
        </p:nvSpPr>
        <p:spPr>
          <a:xfrm>
            <a:off x="709930" y="2515235"/>
            <a:ext cx="4903470" cy="3661410"/>
          </a:xfrm>
          <a:prstGeom prst="rect">
            <a:avLst/>
          </a:prstGeom>
          <a:noFill/>
        </p:spPr>
        <p:txBody>
          <a:bodyPr wrap="square" rtlCol="0" anchor="t">
            <a:spAutoFit/>
          </a:bodyPr>
          <a:p>
            <a:pPr algn="just">
              <a:lnSpc>
                <a:spcPct val="200000"/>
              </a:lnSpc>
            </a:pP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枇杷清肺</a:t>
            </a:r>
            <a:r>
              <a:rPr lang="zh-CN" altLang="en-US" sz="1400" dirty="0">
                <a:latin typeface="微软雅黑" panose="020B0503020204020204" charset="-122"/>
                <a:ea typeface="微软雅黑" panose="020B0503020204020204" charset="-122"/>
                <a:cs typeface="微软雅黑" panose="020B0503020204020204" charset="-122"/>
                <a:sym typeface="+mn-ea"/>
              </a:rPr>
              <a:t>饮</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颗粒处方源自清·吴谦等《医宗金鉴》枇杷清肺</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 </a:t>
            </a:r>
            <a:endPar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just">
              <a:lnSpc>
                <a:spcPct val="200000"/>
              </a:lnSpc>
            </a:pP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饮，收载于国家中医药管理局发布的《古代经典名方目录</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  </a:t>
            </a:r>
            <a:endPar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just">
              <a:lnSpc>
                <a:spcPct val="200000"/>
              </a:lnSpc>
            </a:pP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(第一批)》(第94首)。</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just">
              <a:lnSpc>
                <a:spcPct val="200000"/>
              </a:lnSpc>
            </a:pP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just">
              <a:lnSpc>
                <a:spcPct val="200000"/>
              </a:lnSpc>
            </a:pP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本品处方组成、功能主治与《古代经典名方关键信息表(7</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just">
              <a:lnSpc>
                <a:spcPct val="200000"/>
              </a:lnSpc>
            </a:pP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首方剂)》（第6首）相关内容一致。该方自清代以来，已</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just">
              <a:lnSpc>
                <a:spcPct val="200000"/>
              </a:lnSpc>
            </a:pP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有100多年的临床使用经验。组方合理、疗效确切、安全</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just">
              <a:lnSpc>
                <a:spcPct val="200000"/>
              </a:lnSpc>
            </a:pP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性良好，是至今仍被各医院广泛使用的经方代表之一。</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 </a:t>
            </a:r>
            <a:endPar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6538595" y="4190915"/>
            <a:ext cx="4064000" cy="953135"/>
          </a:xfrm>
          <a:prstGeom prst="rect">
            <a:avLst/>
          </a:prstGeom>
        </p:spPr>
        <p:txBody>
          <a:bodyPr>
            <a:spAutoFit/>
            <a:extLst>
              <a:ext uri="{4A0BC546-FE56-4ADE-93B0-CB8AF2F6F144}">
                <wpsdc:textFrameExt xmlns:wpsdc="http://www.wps.cn/officeDocument/2022/drawingmlCustomData" type="text"/>
              </a:ext>
            </a:extLst>
          </a:bodyPr>
          <a:p>
            <a:pPr algn="just">
              <a:lnSpc>
                <a:spcPct val="200000"/>
              </a:lnSpc>
              <a:spcBef>
                <a:spcPts val="0"/>
              </a:spcBef>
              <a:spcAft>
                <a:spcPts val="0"/>
              </a:spcAft>
            </a:pPr>
            <a:r>
              <a:rPr lang="en-US" altLang="zh-CN" sz="1400" dirty="0">
                <a:solidFill>
                  <a:srgbClr val="FF0000"/>
                </a:solidFill>
                <a:latin typeface="微软雅黑" panose="020B0503020204020204" charset="-122"/>
                <a:ea typeface="微软雅黑" panose="020B0503020204020204" charset="-122"/>
                <a:cs typeface="微软雅黑" panose="020B0503020204020204" charset="-122"/>
                <a:sym typeface="+mn-ea"/>
              </a:rPr>
              <a:t>2.</a:t>
            </a: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rPr>
              <a:t>组方精妙，疏风清热，以祛邪为主，标本兼顾，</a:t>
            </a:r>
            <a:endPar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just">
              <a:lnSpc>
                <a:spcPct val="200000"/>
              </a:lnSpc>
              <a:spcBef>
                <a:spcPts val="0"/>
              </a:spcBef>
              <a:spcAft>
                <a:spcPts val="0"/>
              </a:spcAft>
            </a:pP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rPr>
              <a:t>契合肺风经热证的病机。</a:t>
            </a:r>
            <a:endPar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圆角矩形标注 3"/>
          <p:cNvSpPr/>
          <p:nvPr/>
        </p:nvSpPr>
        <p:spPr>
          <a:xfrm>
            <a:off x="863600" y="1578610"/>
            <a:ext cx="2329815" cy="667385"/>
          </a:xfrm>
          <a:prstGeom prst="wedgeRoundRectCallout">
            <a:avLst/>
          </a:prstGeom>
          <a:solidFill>
            <a:srgbClr val="BDD7EE"/>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标注 4"/>
          <p:cNvSpPr/>
          <p:nvPr/>
        </p:nvSpPr>
        <p:spPr>
          <a:xfrm>
            <a:off x="6624955" y="1578610"/>
            <a:ext cx="2110740" cy="691515"/>
          </a:xfrm>
          <a:prstGeom prst="wedgeRoundRectCallout">
            <a:avLst/>
          </a:prstGeom>
          <a:solidFill>
            <a:srgbClr val="CEE5F6"/>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1297305" y="1706245"/>
            <a:ext cx="1462405" cy="39878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2000" b="1">
                <a:solidFill>
                  <a:schemeClr val="accent1"/>
                </a:solidFill>
                <a:latin typeface="Arial" panose="020B0604020202020204" pitchFamily="34" charset="0"/>
                <a:ea typeface="微软雅黑" panose="020B0503020204020204" charset="-122"/>
              </a:rPr>
              <a:t>组方合理性</a:t>
            </a:r>
            <a:endParaRPr lang="zh-CN" altLang="en-US" sz="2000" b="1">
              <a:solidFill>
                <a:schemeClr val="accent1"/>
              </a:solidFill>
              <a:latin typeface="Arial" panose="020B0604020202020204" pitchFamily="34" charset="0"/>
              <a:ea typeface="微软雅黑" panose="020B0503020204020204" charset="-122"/>
            </a:endParaRPr>
          </a:p>
        </p:txBody>
      </p:sp>
      <p:sp>
        <p:nvSpPr>
          <p:cNvPr id="196" name="textbox 196"/>
          <p:cNvSpPr/>
          <p:nvPr/>
        </p:nvSpPr>
        <p:spPr>
          <a:xfrm>
            <a:off x="6780029" y="1814418"/>
            <a:ext cx="1800860" cy="290829"/>
          </a:xfrm>
          <a:prstGeom prst="rect">
            <a:avLst/>
          </a:prstGeom>
          <a:noFill/>
          <a:ln w="0" cap="flat">
            <a:noFill/>
            <a:prstDash val="solid"/>
            <a:miter lim="0"/>
          </a:ln>
        </p:spPr>
        <p:txBody>
          <a:bodyPr vert="horz" wrap="square" lIns="0" tIns="0" rIns="0" bIns="0"/>
          <a:lstStyle/>
          <a:p>
            <a:pPr algn="l" rtl="0" eaLnBrk="0">
              <a:lnSpc>
                <a:spcPct val="84000"/>
              </a:lnSpc>
            </a:pPr>
            <a:endParaRPr sz="100" dirty="0">
              <a:solidFill>
                <a:schemeClr val="accent1"/>
              </a:solidFill>
              <a:latin typeface="Arial" panose="020B0604020202020204"/>
              <a:ea typeface="Arial" panose="020B0604020202020204"/>
              <a:cs typeface="Arial" panose="020B0604020202020204"/>
            </a:endParaRPr>
          </a:p>
          <a:p>
            <a:pPr marL="12700" algn="l" rtl="0" eaLnBrk="0">
              <a:lnSpc>
                <a:spcPct val="87000"/>
              </a:lnSpc>
            </a:pPr>
            <a:r>
              <a:rPr sz="2000"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rPr>
              <a:t>发挥中成药优势</a:t>
            </a:r>
            <a:endParaRPr sz="2000" b="1" kern="0" spc="-10" dirty="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64" name="textbox 164"/>
          <p:cNvSpPr/>
          <p:nvPr/>
        </p:nvSpPr>
        <p:spPr>
          <a:xfrm>
            <a:off x="0" y="400531"/>
            <a:ext cx="1595755" cy="737869"/>
          </a:xfrm>
          <a:prstGeom prst="rect">
            <a:avLst/>
          </a:prstGeom>
          <a:solidFill>
            <a:srgbClr val="67B2E0"/>
          </a:solidFill>
          <a:ln w="0" cap="flat">
            <a:noFill/>
            <a:prstDash val="solid"/>
            <a:miter lim="0"/>
          </a:ln>
        </p:spPr>
        <p:txBody>
          <a:bodyPr vert="horz" wrap="square" lIns="0" tIns="0" rIns="0" bIns="0"/>
          <a:lstStyle/>
          <a:p>
            <a:pPr marL="673100" algn="l" rtl="0" eaLnBrk="0">
              <a:lnSpc>
                <a:spcPts val="5445"/>
              </a:lnSpc>
            </a:pPr>
            <a:r>
              <a:rPr sz="3900" kern="0" spc="-50" dirty="0">
                <a:solidFill>
                  <a:srgbClr val="FFFFFF">
                    <a:alpha val="100000"/>
                  </a:srgbClr>
                </a:solidFill>
                <a:latin typeface="Arial" panose="020B0604020202020204"/>
                <a:ea typeface="Arial" panose="020B0604020202020204"/>
                <a:cs typeface="Arial" panose="020B0604020202020204"/>
              </a:rPr>
              <a:t>03</a:t>
            </a:r>
            <a:endParaRPr sz="3900" dirty="0">
              <a:latin typeface="Arial" panose="020B0604020202020204"/>
              <a:ea typeface="Arial" panose="020B0604020202020204"/>
              <a:cs typeface="Arial" panose="020B060402020202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 200"/>
          <p:cNvSpPr/>
          <p:nvPr/>
        </p:nvSpPr>
        <p:spPr>
          <a:xfrm>
            <a:off x="0" y="0"/>
            <a:ext cx="335279" cy="6858000"/>
          </a:xfrm>
          <a:prstGeom prst="rect">
            <a:avLst/>
          </a:prstGeom>
          <a:solidFill>
            <a:srgbClr val="CEE5F6">
              <a:alpha val="100000"/>
            </a:srgbClr>
          </a:solidFill>
          <a:ln w="0" cap="flat">
            <a:noFill/>
            <a:prstDash val="solid"/>
            <a:miter lim="0"/>
          </a:ln>
        </p:spPr>
        <p:txBody>
          <a:bodyPr rtlCol="0"/>
          <a:lstStyle/>
          <a:p>
            <a:pPr algn="ctr"/>
            <a:endParaRPr lang="zh-CN" altLang="en-US"/>
          </a:p>
        </p:txBody>
      </p:sp>
      <p:sp>
        <p:nvSpPr>
          <p:cNvPr id="202" name="rect 202"/>
          <p:cNvSpPr/>
          <p:nvPr/>
        </p:nvSpPr>
        <p:spPr>
          <a:xfrm>
            <a:off x="0" y="410336"/>
            <a:ext cx="1595500" cy="727633"/>
          </a:xfrm>
          <a:prstGeom prst="rect">
            <a:avLst/>
          </a:prstGeom>
          <a:solidFill>
            <a:srgbClr val="3959B9">
              <a:alpha val="100000"/>
            </a:srgbClr>
          </a:solidFill>
          <a:ln w="0" cap="flat">
            <a:noFill/>
            <a:prstDash val="solid"/>
            <a:miter lim="0"/>
          </a:ln>
        </p:spPr>
        <p:txBody>
          <a:bodyPr rtlCol="0"/>
          <a:lstStyle/>
          <a:p>
            <a:pPr algn="ctr"/>
            <a:endParaRPr lang="zh-CN" altLang="en-US"/>
          </a:p>
        </p:txBody>
      </p:sp>
      <p:sp>
        <p:nvSpPr>
          <p:cNvPr id="204" name="textbox 204"/>
          <p:cNvSpPr/>
          <p:nvPr/>
        </p:nvSpPr>
        <p:spPr>
          <a:xfrm>
            <a:off x="-12700" y="387831"/>
            <a:ext cx="4538345" cy="6456045"/>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5445"/>
              </a:lnSpc>
              <a:tabLst>
                <a:tab pos="685800" algn="l"/>
              </a:tabLst>
            </a:pPr>
            <a:r>
              <a:rPr sz="3900" kern="0" spc="0" dirty="0">
                <a:solidFill>
                  <a:srgbClr val="FFFFFF">
                    <a:alpha val="100000"/>
                  </a:srgbClr>
                </a:solidFill>
                <a:latin typeface="Arial" panose="020B0604020202020204"/>
                <a:ea typeface="Arial" panose="020B0604020202020204"/>
                <a:cs typeface="Arial" panose="020B0604020202020204"/>
              </a:rPr>
              <a:t>	</a:t>
            </a:r>
            <a:r>
              <a:rPr sz="3900" kern="0" spc="40" dirty="0">
                <a:solidFill>
                  <a:srgbClr val="FFFFFF">
                    <a:alpha val="100000"/>
                  </a:srgbClr>
                </a:solidFill>
                <a:latin typeface="Arial" panose="020B0604020202020204"/>
                <a:ea typeface="Arial" panose="020B0604020202020204"/>
                <a:cs typeface="Arial" panose="020B0604020202020204"/>
              </a:rPr>
              <a:t>04</a:t>
            </a:r>
            <a:r>
              <a:rPr sz="3900" kern="0" spc="230" dirty="0">
                <a:solidFill>
                  <a:srgbClr val="FFFFFF">
                    <a:alpha val="100000"/>
                  </a:srgbClr>
                </a:solidFill>
                <a:latin typeface="Arial" panose="020B0604020202020204"/>
                <a:ea typeface="Arial" panose="020B0604020202020204"/>
                <a:cs typeface="Arial" panose="020B0604020202020204"/>
              </a:rPr>
              <a:t>    </a:t>
            </a:r>
            <a:r>
              <a:rPr sz="3500" b="1" kern="0" spc="40" dirty="0">
                <a:solidFill>
                  <a:srgbClr val="3959B9">
                    <a:alpha val="100000"/>
                  </a:srgbClr>
                </a:solidFill>
                <a:latin typeface="微软雅黑" panose="020B0503020204020204" charset="-122"/>
                <a:ea typeface="微软雅黑" panose="020B0503020204020204" charset="-122"/>
                <a:cs typeface="微软雅黑" panose="020B0503020204020204" charset="-122"/>
              </a:rPr>
              <a:t>创新性</a:t>
            </a:r>
            <a:endParaRPr sz="3500" dirty="0">
              <a:latin typeface="微软雅黑" panose="020B0503020204020204" charset="-122"/>
              <a:ea typeface="微软雅黑" panose="020B0503020204020204" charset="-122"/>
              <a:cs typeface="微软雅黑" panose="020B0503020204020204" charset="-122"/>
            </a:endParaRPr>
          </a:p>
          <a:p>
            <a:pPr algn="l" rtl="0" eaLnBrk="0">
              <a:lnSpc>
                <a:spcPct val="122000"/>
              </a:lnSpc>
            </a:pPr>
            <a:endParaRPr sz="1000" dirty="0">
              <a:latin typeface="Arial" panose="020B0604020202020204"/>
              <a:ea typeface="Arial" panose="020B0604020202020204"/>
              <a:cs typeface="Arial" panose="020B0604020202020204"/>
            </a:endParaRPr>
          </a:p>
          <a:p>
            <a:pPr algn="l" rtl="0" eaLnBrk="0">
              <a:lnSpc>
                <a:spcPct val="12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marL="398145" algn="l" rtl="0" eaLnBrk="0">
              <a:lnSpc>
                <a:spcPts val="1285"/>
              </a:lnSpc>
              <a:spcBef>
                <a:spcPts val="280"/>
              </a:spcBef>
            </a:pPr>
            <a:endParaRPr sz="900" dirty="0">
              <a:latin typeface="微软雅黑" panose="020B0503020204020204" charset="-122"/>
              <a:ea typeface="微软雅黑" panose="020B0503020204020204" charset="-122"/>
              <a:cs typeface="微软雅黑" panose="020B0503020204020204" charset="-122"/>
            </a:endParaRPr>
          </a:p>
        </p:txBody>
      </p:sp>
      <p:sp>
        <p:nvSpPr>
          <p:cNvPr id="210" name="rect 210"/>
          <p:cNvSpPr/>
          <p:nvPr/>
        </p:nvSpPr>
        <p:spPr>
          <a:xfrm>
            <a:off x="11856719" y="0"/>
            <a:ext cx="335280" cy="6858000"/>
          </a:xfrm>
          <a:prstGeom prst="rect">
            <a:avLst/>
          </a:prstGeom>
          <a:solidFill>
            <a:srgbClr val="CEE5F6">
              <a:alpha val="100000"/>
            </a:srgbClr>
          </a:solidFill>
          <a:ln w="0" cap="flat">
            <a:noFill/>
            <a:prstDash val="solid"/>
            <a:miter lim="0"/>
          </a:ln>
        </p:spPr>
        <p:txBody>
          <a:bodyPr rtlCol="0"/>
          <a:lstStyle/>
          <a:p>
            <a:pPr algn="ctr"/>
            <a:endParaRPr lang="zh-CN" altLang="en-US"/>
          </a:p>
        </p:txBody>
      </p:sp>
      <p:graphicFrame>
        <p:nvGraphicFramePr>
          <p:cNvPr id="62" name="table 62"/>
          <p:cNvGraphicFramePr>
            <a:graphicFrameLocks noGrp="1"/>
          </p:cNvGraphicFramePr>
          <p:nvPr>
            <p:custDataLst>
              <p:tags r:id="rId1"/>
            </p:custDataLst>
          </p:nvPr>
        </p:nvGraphicFramePr>
        <p:xfrm>
          <a:off x="1007745" y="1830705"/>
          <a:ext cx="10175875" cy="4266565"/>
        </p:xfrm>
        <a:graphic>
          <a:graphicData uri="http://schemas.openxmlformats.org/drawingml/2006/table">
            <a:tbl>
              <a:tblPr/>
              <a:tblGrid>
                <a:gridCol w="1375410"/>
                <a:gridCol w="8800465"/>
              </a:tblGrid>
              <a:tr h="1014095">
                <a:tc rowSpan="4">
                  <a:txBody>
                    <a:bodyPr/>
                    <a:p>
                      <a:pPr algn="l" rtl="0" eaLnBrk="0">
                        <a:lnSpc>
                          <a:spcPct val="111000"/>
                        </a:lnSpc>
                      </a:pPr>
                      <a:endParaRPr sz="12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EE5F6"/>
                    </a:solidFill>
                  </a:tcPr>
                </a:tc>
                <a:tc>
                  <a:txBody>
                    <a:bodyPr/>
                    <a:p>
                      <a:pPr algn="l" rtl="0" eaLnBrk="0">
                        <a:lnSpc>
                          <a:spcPct val="100000"/>
                        </a:lnSpc>
                      </a:pPr>
                      <a:endParaRPr sz="12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0F6FB"/>
                    </a:solidFill>
                  </a:tcPr>
                </a:tc>
              </a:tr>
              <a:tr h="918845">
                <a:tc vMerge="1">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7B2E0"/>
                    </a:solidFill>
                  </a:tcPr>
                </a:tc>
                <a:tc>
                  <a:txBody>
                    <a:bodyPr/>
                    <a:p>
                      <a:pPr algn="l" rtl="0" eaLnBrk="0">
                        <a:lnSpc>
                          <a:spcPct val="101000"/>
                        </a:lnSpc>
                      </a:pPr>
                      <a:endParaRPr sz="12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0F6FB"/>
                    </a:solidFill>
                  </a:tcPr>
                </a:tc>
              </a:tr>
              <a:tr h="1190625">
                <a:tc vMerge="1">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7B2E0"/>
                    </a:solidFill>
                  </a:tcPr>
                </a:tc>
                <a:tc>
                  <a:txBody>
                    <a:bodyPr/>
                    <a:p>
                      <a:pPr algn="l" rtl="0" eaLnBrk="0">
                        <a:lnSpc>
                          <a:spcPct val="101000"/>
                        </a:lnSpc>
                        <a:buNone/>
                      </a:pPr>
                      <a:endParaRPr lang="zh-CN" altLang="en-US" sz="12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0F6FB"/>
                    </a:solidFill>
                  </a:tcPr>
                </a:tc>
              </a:tr>
              <a:tr h="1143000">
                <a:tc vMerge="1">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7B2E0"/>
                    </a:solidFill>
                  </a:tcPr>
                </a:tc>
                <a:tc>
                  <a:txBody>
                    <a:bodyPr/>
                    <a:p>
                      <a:pPr algn="l" rtl="0" eaLnBrk="0">
                        <a:lnSpc>
                          <a:spcPct val="101000"/>
                        </a:lnSpc>
                        <a:buNone/>
                      </a:pPr>
                      <a:endParaRPr lang="zh-CN" altLang="en-US" sz="12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0F6FB"/>
                    </a:solidFill>
                  </a:tcPr>
                </a:tc>
              </a:tr>
            </a:tbl>
          </a:graphicData>
        </a:graphic>
      </p:graphicFrame>
      <p:sp>
        <p:nvSpPr>
          <p:cNvPr id="7" name="文本框 6"/>
          <p:cNvSpPr txBox="1"/>
          <p:nvPr/>
        </p:nvSpPr>
        <p:spPr>
          <a:xfrm>
            <a:off x="2317115" y="1990725"/>
            <a:ext cx="8380730" cy="737235"/>
          </a:xfrm>
          <a:prstGeom prst="rect">
            <a:avLst/>
          </a:prstGeom>
        </p:spPr>
        <p:txBody>
          <a:bodyPr wrap="square">
            <a:spAutoFit/>
            <a:extLst>
              <a:ext uri="{4A0BC546-FE56-4ADE-93B0-CB8AF2F6F144}">
                <wpsdc:textFrameExt xmlns:wpsdc="http://www.wps.cn/officeDocument/2022/drawingmlCustomData" type="text"/>
              </a:ext>
            </a:extLst>
          </a:bodyPr>
          <a:p>
            <a:pPr algn="l">
              <a:lnSpc>
                <a:spcPct val="150000"/>
              </a:lnSpc>
            </a:pPr>
            <a:r>
              <a:rPr lang="zh-CN" altLang="en-US" sz="1400" dirty="0">
                <a:latin typeface="微软雅黑" panose="020B0503020204020204" charset="-122"/>
                <a:ea typeface="微软雅黑" panose="020B0503020204020204" charset="-122"/>
                <a:cs typeface="微软雅黑" panose="020B0503020204020204" charset="-122"/>
                <a:sym typeface="+mn-ea"/>
              </a:rPr>
              <a:t>（</a:t>
            </a:r>
            <a:r>
              <a:rPr lang="en-US" altLang="zh-CN" sz="1400" dirty="0">
                <a:latin typeface="微软雅黑" panose="020B0503020204020204" charset="-122"/>
                <a:ea typeface="微软雅黑" panose="020B0503020204020204" charset="-122"/>
                <a:cs typeface="微软雅黑" panose="020B0503020204020204" charset="-122"/>
                <a:sym typeface="+mn-ea"/>
              </a:rPr>
              <a:t>1</a:t>
            </a:r>
            <a:r>
              <a:rPr lang="zh-CN" altLang="en-US" sz="1400" dirty="0">
                <a:latin typeface="微软雅黑" panose="020B0503020204020204" charset="-122"/>
                <a:ea typeface="微软雅黑" panose="020B0503020204020204" charset="-122"/>
                <a:cs typeface="微软雅黑" panose="020B0503020204020204" charset="-122"/>
                <a:sym typeface="+mn-ea"/>
              </a:rPr>
              <a:t>）根据《中共中央国务院关于促进中医药传承创新发展的意见》“切实把中医药这一祖先留给我们的</a:t>
            </a:r>
            <a:r>
              <a:rPr lang="en-US" altLang="zh-CN" sz="1400" dirty="0">
                <a:latin typeface="微软雅黑" panose="020B0503020204020204" charset="-122"/>
                <a:ea typeface="微软雅黑" panose="020B0503020204020204" charset="-122"/>
                <a:cs typeface="微软雅黑" panose="020B0503020204020204" charset="-122"/>
                <a:sym typeface="+mn-ea"/>
              </a:rPr>
              <a:t>  </a:t>
            </a:r>
            <a:endParaRPr lang="en-US" altLang="zh-CN" sz="14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400" dirty="0">
                <a:latin typeface="微软雅黑" panose="020B0503020204020204" charset="-122"/>
                <a:ea typeface="微软雅黑" panose="020B0503020204020204" charset="-122"/>
                <a:cs typeface="微软雅黑" panose="020B0503020204020204" charset="-122"/>
                <a:sym typeface="+mn-ea"/>
              </a:rPr>
              <a:t>         </a:t>
            </a:r>
            <a:r>
              <a:rPr lang="zh-CN" altLang="en-US" sz="1400" dirty="0">
                <a:latin typeface="微软雅黑" panose="020B0503020204020204" charset="-122"/>
                <a:ea typeface="微软雅黑" panose="020B0503020204020204" charset="-122"/>
                <a:cs typeface="微软雅黑" panose="020B0503020204020204" charset="-122"/>
                <a:sym typeface="+mn-ea"/>
              </a:rPr>
              <a:t>宝贵财富继承好、发展好、利用好”，研制该3.1类经典名方；</a:t>
            </a:r>
            <a:endParaRPr lang="zh-CN" altLang="en-US" sz="1400" dirty="0">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2317115" y="3032760"/>
            <a:ext cx="7101840" cy="521970"/>
          </a:xfrm>
          <a:prstGeom prst="rect">
            <a:avLst/>
          </a:prstGeom>
        </p:spPr>
        <p:txBody>
          <a:bodyPr wrap="square">
            <a:spAutoFit/>
            <a:extLst>
              <a:ext uri="{4A0BC546-FE56-4ADE-93B0-CB8AF2F6F144}">
                <wpsdc:textFrameExt xmlns:wpsdc="http://www.wps.cn/officeDocument/2022/drawingmlCustomData" type="text"/>
              </a:ext>
            </a:extLst>
          </a:bodyPr>
          <a:p>
            <a:pPr algn="just">
              <a:lnSpc>
                <a:spcPct val="200000"/>
              </a:lnSpc>
              <a:spcBef>
                <a:spcPts val="0"/>
              </a:spcBef>
              <a:spcAft>
                <a:spcPts val="0"/>
              </a:spcAft>
            </a:pPr>
            <a:r>
              <a:rPr lang="zh-CN" altLang="en-US" sz="1400" dirty="0">
                <a:latin typeface="微软雅黑" panose="020B0503020204020204" charset="-122"/>
                <a:ea typeface="微软雅黑" panose="020B0503020204020204" charset="-122"/>
                <a:cs typeface="微软雅黑" panose="020B0503020204020204" charset="-122"/>
                <a:sym typeface="+mn-ea"/>
              </a:rPr>
              <a:t>（</a:t>
            </a:r>
            <a:r>
              <a:rPr lang="en-US" altLang="zh-CN" sz="1400" dirty="0">
                <a:latin typeface="微软雅黑" panose="020B0503020204020204" charset="-122"/>
                <a:ea typeface="微软雅黑" panose="020B0503020204020204" charset="-122"/>
                <a:cs typeface="微软雅黑" panose="020B0503020204020204" charset="-122"/>
                <a:sym typeface="+mn-ea"/>
              </a:rPr>
              <a:t>2</a:t>
            </a:r>
            <a:r>
              <a:rPr lang="zh-CN" altLang="en-US" sz="1400" dirty="0">
                <a:latin typeface="微软雅黑" panose="020B0503020204020204" charset="-122"/>
                <a:ea typeface="微软雅黑" panose="020B0503020204020204" charset="-122"/>
                <a:cs typeface="微软雅黑" panose="020B0503020204020204" charset="-122"/>
                <a:sym typeface="+mn-ea"/>
              </a:rPr>
              <a:t>）加强了中药材质量控制，</a:t>
            </a: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rPr>
              <a:t>精选道地药材</a:t>
            </a:r>
            <a:r>
              <a:rPr lang="zh-CN" altLang="en-US" sz="1400" dirty="0">
                <a:latin typeface="微软雅黑" panose="020B0503020204020204" charset="-122"/>
                <a:ea typeface="微软雅黑" panose="020B0503020204020204" charset="-122"/>
                <a:cs typeface="微软雅黑" panose="020B0503020204020204" charset="-122"/>
                <a:sym typeface="+mn-ea"/>
              </a:rPr>
              <a:t>；</a:t>
            </a:r>
            <a:endParaRPr lang="zh-CN" altLang="en-US" sz="1400" dirty="0">
              <a:latin typeface="微软雅黑" panose="020B0503020204020204" charset="-122"/>
              <a:ea typeface="微软雅黑" panose="020B0503020204020204" charset="-122"/>
              <a:cs typeface="微软雅黑" panose="020B0503020204020204" charset="-122"/>
              <a:sym typeface="+mn-ea"/>
            </a:endParaRPr>
          </a:p>
        </p:txBody>
      </p:sp>
      <p:sp>
        <p:nvSpPr>
          <p:cNvPr id="10" name="文本框 9"/>
          <p:cNvSpPr txBox="1"/>
          <p:nvPr/>
        </p:nvSpPr>
        <p:spPr>
          <a:xfrm>
            <a:off x="2317115" y="4008755"/>
            <a:ext cx="8380730" cy="953135"/>
          </a:xfrm>
          <a:prstGeom prst="rect">
            <a:avLst/>
          </a:prstGeom>
        </p:spPr>
        <p:txBody>
          <a:bodyPr wrap="square">
            <a:spAutoFit/>
            <a:extLst>
              <a:ext uri="{4A0BC546-FE56-4ADE-93B0-CB8AF2F6F144}">
                <wpsdc:textFrameExt xmlns:wpsdc="http://www.wps.cn/officeDocument/2022/drawingmlCustomData" type="text"/>
              </a:ext>
            </a:extLst>
          </a:bodyPr>
          <a:p>
            <a:pPr algn="l">
              <a:lnSpc>
                <a:spcPct val="150000"/>
              </a:lnSpc>
            </a:pP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3</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rPr>
              <a:t>生产工艺创新。</a:t>
            </a:r>
            <a:r>
              <a:rPr lang="zh-CN" altLang="en-US" sz="1400" dirty="0">
                <a:latin typeface="微软雅黑" panose="020B0503020204020204" charset="-122"/>
                <a:ea typeface="微软雅黑" panose="020B0503020204020204" charset="-122"/>
                <a:cs typeface="微软雅黑" panose="020B0503020204020204" charset="-122"/>
                <a:sym typeface="+mn-ea"/>
              </a:rPr>
              <a:t>采用现代制药技术，建立工艺控制体系，确保药品安全、有效、稳定和可控，</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实现</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生产工艺传承创新</a:t>
            </a: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rPr>
              <a:t>（发明专利：一种枇杷清肺饮颗粒剂及其制备方法，申请号202210356153.4）；</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nvSpPr>
        <p:spPr>
          <a:xfrm>
            <a:off x="2317115" y="5120640"/>
            <a:ext cx="8757285" cy="976630"/>
          </a:xfrm>
          <a:prstGeom prst="rect">
            <a:avLst/>
          </a:prstGeom>
        </p:spPr>
        <p:txBody>
          <a:bodyPr wrap="square">
            <a:noAutofit/>
            <a:extLst>
              <a:ext uri="{4A0BC546-FE56-4ADE-93B0-CB8AF2F6F144}">
                <wpsdc:textFrameExt xmlns:wpsdc="http://www.wps.cn/officeDocument/2022/drawingmlCustomData" type="text"/>
              </a:ext>
            </a:extLst>
          </a:bodyPr>
          <a:p>
            <a:pPr algn="just">
              <a:lnSpc>
                <a:spcPct val="150000"/>
              </a:lnSpc>
              <a:spcBef>
                <a:spcPts val="0"/>
              </a:spcBef>
              <a:spcAft>
                <a:spcPts val="0"/>
              </a:spcAft>
            </a:pP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4</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rPr>
              <a:t>质量控制创新。</a:t>
            </a:r>
            <a:r>
              <a:rPr lang="zh-CN" altLang="en-US" sz="1400" dirty="0">
                <a:latin typeface="微软雅黑" panose="020B0503020204020204" charset="-122"/>
                <a:ea typeface="微软雅黑" panose="020B0503020204020204" charset="-122"/>
                <a:cs typeface="微软雅黑" panose="020B0503020204020204" charset="-122"/>
                <a:sym typeface="+mn-ea"/>
              </a:rPr>
              <a:t>采用现代分析技术，从道地药材、中间产品到复方制剂，</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实现了对古代经典名方的</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just">
              <a:lnSpc>
                <a:spcPct val="150000"/>
              </a:lnSpc>
              <a:spcBef>
                <a:spcPts val="0"/>
              </a:spcBef>
              <a:spcAft>
                <a:spcPts val="0"/>
              </a:spcAft>
            </a:pP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传承创新（</a:t>
            </a: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rPr>
              <a:t>发明专利：一种检测枇杷清肺饮的方法，申请号202210594855.6）。</a:t>
            </a:r>
            <a:endParaRPr lang="zh-CN" altLang="en-US" sz="1400" b="1" dirty="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endParaRPr>
          </a:p>
          <a:p>
            <a:pPr algn="just">
              <a:lnSpc>
                <a:spcPct val="150000"/>
              </a:lnSpc>
              <a:spcBef>
                <a:spcPts val="0"/>
              </a:spcBef>
              <a:spcAft>
                <a:spcPts val="0"/>
              </a:spcAft>
            </a:pPr>
            <a:endParaRPr lang="zh-CN" altLang="en-US" sz="1400" b="1" dirty="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endParaRPr>
          </a:p>
          <a:p>
            <a:pPr algn="l"/>
            <a:endParaRPr lang="zh-CN" altLang="en-US" sz="1400" b="1" dirty="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64" name="textbox 164"/>
          <p:cNvSpPr/>
          <p:nvPr/>
        </p:nvSpPr>
        <p:spPr>
          <a:xfrm>
            <a:off x="0" y="400531"/>
            <a:ext cx="1595755" cy="737869"/>
          </a:xfrm>
          <a:prstGeom prst="rect">
            <a:avLst/>
          </a:prstGeom>
          <a:solidFill>
            <a:srgbClr val="67B2E0"/>
          </a:solidFill>
          <a:ln w="0" cap="flat">
            <a:noFill/>
            <a:prstDash val="solid"/>
            <a:miter lim="0"/>
          </a:ln>
        </p:spPr>
        <p:txBody>
          <a:bodyPr vert="horz" wrap="square" lIns="0" tIns="0" rIns="0" bIns="0"/>
          <a:p>
            <a:pPr marL="673100" algn="l" rtl="0" eaLnBrk="0">
              <a:lnSpc>
                <a:spcPts val="5445"/>
              </a:lnSpc>
            </a:pPr>
            <a:r>
              <a:rPr sz="3900" kern="0" spc="-50" dirty="0">
                <a:solidFill>
                  <a:srgbClr val="FFFFFF">
                    <a:alpha val="100000"/>
                  </a:srgbClr>
                </a:solidFill>
                <a:latin typeface="Arial" panose="020B0604020202020204"/>
                <a:ea typeface="Arial" panose="020B0604020202020204"/>
                <a:cs typeface="Arial" panose="020B0604020202020204"/>
              </a:rPr>
              <a:t>0</a:t>
            </a:r>
            <a:r>
              <a:rPr lang="en-US" sz="3900" kern="0" spc="-50" dirty="0">
                <a:solidFill>
                  <a:srgbClr val="FFFFFF">
                    <a:alpha val="100000"/>
                  </a:srgbClr>
                </a:solidFill>
                <a:latin typeface="Arial" panose="020B0604020202020204"/>
                <a:ea typeface="Arial" panose="020B0604020202020204"/>
                <a:cs typeface="Arial" panose="020B0604020202020204"/>
              </a:rPr>
              <a:t>4</a:t>
            </a:r>
            <a:endParaRPr lang="en-US" sz="3900" kern="0" spc="-50" dirty="0">
              <a:solidFill>
                <a:srgbClr val="FFFFFF">
                  <a:alpha val="100000"/>
                </a:srgbClr>
              </a:solidFill>
              <a:latin typeface="Arial" panose="020B0604020202020204"/>
              <a:ea typeface="Arial" panose="020B0604020202020204"/>
              <a:cs typeface="Arial" panose="020B0604020202020204"/>
            </a:endParaRPr>
          </a:p>
        </p:txBody>
      </p:sp>
      <p:sp>
        <p:nvSpPr>
          <p:cNvPr id="9" name="文本框 8"/>
          <p:cNvSpPr txBox="1"/>
          <p:nvPr/>
        </p:nvSpPr>
        <p:spPr>
          <a:xfrm>
            <a:off x="1478915" y="2922270"/>
            <a:ext cx="490220" cy="2286000"/>
          </a:xfrm>
          <a:prstGeom prst="rect">
            <a:avLst/>
          </a:prstGeom>
          <a:noFill/>
        </p:spPr>
        <p:txBody>
          <a:bodyPr vert="eaVert" wrap="square" rtlCol="0">
            <a:spAutoFit/>
          </a:bodyPr>
          <a:p>
            <a:r>
              <a:rPr lang="zh-CN" altLang="en-US" sz="2000" b="1">
                <a:solidFill>
                  <a:schemeClr val="accent1"/>
                </a:solidFill>
                <a:latin typeface="微软雅黑" panose="020B0503020204020204" charset="-122"/>
                <a:ea typeface="微软雅黑" panose="020B0503020204020204" charset="-122"/>
              </a:rPr>
              <a:t>主</a:t>
            </a:r>
            <a:r>
              <a:rPr lang="en-US" altLang="zh-CN" sz="2000" b="1">
                <a:solidFill>
                  <a:schemeClr val="accent1"/>
                </a:solidFill>
                <a:latin typeface="微软雅黑" panose="020B0503020204020204" charset="-122"/>
                <a:ea typeface="微软雅黑" panose="020B0503020204020204" charset="-122"/>
              </a:rPr>
              <a:t> </a:t>
            </a:r>
            <a:r>
              <a:rPr lang="zh-CN" altLang="en-US" sz="2000" b="1">
                <a:solidFill>
                  <a:schemeClr val="accent1"/>
                </a:solidFill>
                <a:latin typeface="微软雅黑" panose="020B0503020204020204" charset="-122"/>
                <a:ea typeface="微软雅黑" panose="020B0503020204020204" charset="-122"/>
              </a:rPr>
              <a:t>要</a:t>
            </a:r>
            <a:r>
              <a:rPr lang="en-US" altLang="zh-CN" sz="2000" b="1">
                <a:solidFill>
                  <a:schemeClr val="accent1"/>
                </a:solidFill>
                <a:latin typeface="微软雅黑" panose="020B0503020204020204" charset="-122"/>
                <a:ea typeface="微软雅黑" panose="020B0503020204020204" charset="-122"/>
              </a:rPr>
              <a:t> </a:t>
            </a:r>
            <a:r>
              <a:rPr lang="zh-CN" altLang="en-US" sz="2000" b="1">
                <a:solidFill>
                  <a:schemeClr val="accent1"/>
                </a:solidFill>
                <a:latin typeface="微软雅黑" panose="020B0503020204020204" charset="-122"/>
                <a:ea typeface="微软雅黑" panose="020B0503020204020204" charset="-122"/>
              </a:rPr>
              <a:t>创</a:t>
            </a:r>
            <a:r>
              <a:rPr lang="en-US" altLang="zh-CN" sz="2000" b="1">
                <a:solidFill>
                  <a:schemeClr val="accent1"/>
                </a:solidFill>
                <a:latin typeface="微软雅黑" panose="020B0503020204020204" charset="-122"/>
                <a:ea typeface="微软雅黑" panose="020B0503020204020204" charset="-122"/>
              </a:rPr>
              <a:t> </a:t>
            </a:r>
            <a:r>
              <a:rPr lang="zh-CN" altLang="en-US" sz="2000" b="1">
                <a:solidFill>
                  <a:schemeClr val="accent1"/>
                </a:solidFill>
                <a:latin typeface="微软雅黑" panose="020B0503020204020204" charset="-122"/>
                <a:ea typeface="微软雅黑" panose="020B0503020204020204" charset="-122"/>
              </a:rPr>
              <a:t>新</a:t>
            </a:r>
            <a:r>
              <a:rPr lang="en-US" altLang="zh-CN" sz="2000" b="1">
                <a:solidFill>
                  <a:schemeClr val="accent1"/>
                </a:solidFill>
                <a:latin typeface="微软雅黑" panose="020B0503020204020204" charset="-122"/>
                <a:ea typeface="微软雅黑" panose="020B0503020204020204" charset="-122"/>
              </a:rPr>
              <a:t> </a:t>
            </a:r>
            <a:r>
              <a:rPr lang="zh-CN" altLang="en-US" sz="2000" b="1">
                <a:solidFill>
                  <a:schemeClr val="accent1"/>
                </a:solidFill>
                <a:latin typeface="微软雅黑" panose="020B0503020204020204" charset="-122"/>
                <a:ea typeface="微软雅黑" panose="020B0503020204020204" charset="-122"/>
              </a:rPr>
              <a:t>点</a:t>
            </a:r>
            <a:endParaRPr lang="zh-CN" altLang="en-US" sz="2000" b="1">
              <a:solidFill>
                <a:schemeClr val="accent1"/>
              </a:solidFill>
              <a:latin typeface="微软雅黑" panose="020B0503020204020204" charset="-122"/>
              <a:ea typeface="微软雅黑" panose="020B0503020204020204" charset="-122"/>
            </a:endParaRPr>
          </a:p>
        </p:txBody>
      </p:sp>
      <p:sp>
        <p:nvSpPr>
          <p:cNvPr id="2" name="文本框 1"/>
          <p:cNvSpPr txBox="1"/>
          <p:nvPr/>
        </p:nvSpPr>
        <p:spPr>
          <a:xfrm>
            <a:off x="1800860" y="1257300"/>
            <a:ext cx="2262505" cy="36830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800" b="1">
                <a:solidFill>
                  <a:srgbClr val="FF0000"/>
                </a:solidFill>
                <a:latin typeface="Arial" panose="020B0604020202020204" pitchFamily="34" charset="0"/>
                <a:ea typeface="微软雅黑" panose="020B0503020204020204" charset="-122"/>
              </a:rPr>
              <a:t>自主知识产权创新药</a:t>
            </a:r>
            <a:endParaRPr lang="zh-CN" altLang="en-US" sz="1800" b="1">
              <a:solidFill>
                <a:srgbClr val="FF0000"/>
              </a:solidFill>
              <a:latin typeface="Arial" panose="020B0604020202020204" pitchFamily="34" charset="0"/>
              <a:ea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 200"/>
          <p:cNvSpPr/>
          <p:nvPr/>
        </p:nvSpPr>
        <p:spPr>
          <a:xfrm>
            <a:off x="0" y="0"/>
            <a:ext cx="335279" cy="6858000"/>
          </a:xfrm>
          <a:prstGeom prst="rect">
            <a:avLst/>
          </a:prstGeom>
          <a:solidFill>
            <a:srgbClr val="CEE5F6">
              <a:alpha val="100000"/>
            </a:srgbClr>
          </a:solidFill>
          <a:ln w="0" cap="flat">
            <a:noFill/>
            <a:prstDash val="solid"/>
            <a:miter lim="0"/>
          </a:ln>
        </p:spPr>
        <p:txBody>
          <a:bodyPr rtlCol="0"/>
          <a:lstStyle/>
          <a:p>
            <a:pPr algn="ctr"/>
            <a:endParaRPr lang="zh-CN" altLang="en-US"/>
          </a:p>
        </p:txBody>
      </p:sp>
      <p:sp>
        <p:nvSpPr>
          <p:cNvPr id="202" name="rect 202"/>
          <p:cNvSpPr/>
          <p:nvPr/>
        </p:nvSpPr>
        <p:spPr>
          <a:xfrm>
            <a:off x="0" y="410336"/>
            <a:ext cx="1595500" cy="727633"/>
          </a:xfrm>
          <a:prstGeom prst="rect">
            <a:avLst/>
          </a:prstGeom>
          <a:solidFill>
            <a:srgbClr val="3959B9">
              <a:alpha val="100000"/>
            </a:srgbClr>
          </a:solidFill>
          <a:ln w="0" cap="flat">
            <a:noFill/>
            <a:prstDash val="solid"/>
            <a:miter lim="0"/>
          </a:ln>
        </p:spPr>
        <p:txBody>
          <a:bodyPr rtlCol="0"/>
          <a:lstStyle/>
          <a:p>
            <a:pPr algn="ctr"/>
            <a:endParaRPr lang="zh-CN" altLang="en-US"/>
          </a:p>
        </p:txBody>
      </p:sp>
      <p:sp>
        <p:nvSpPr>
          <p:cNvPr id="204" name="textbox 204"/>
          <p:cNvSpPr/>
          <p:nvPr/>
        </p:nvSpPr>
        <p:spPr>
          <a:xfrm>
            <a:off x="-12700" y="387831"/>
            <a:ext cx="4538345" cy="6456045"/>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5445"/>
              </a:lnSpc>
              <a:tabLst>
                <a:tab pos="685800" algn="l"/>
              </a:tabLst>
            </a:pPr>
            <a:r>
              <a:rPr sz="3900" kern="0" spc="0" dirty="0">
                <a:solidFill>
                  <a:srgbClr val="FFFFFF">
                    <a:alpha val="100000"/>
                  </a:srgbClr>
                </a:solidFill>
                <a:latin typeface="Arial" panose="020B0604020202020204"/>
                <a:ea typeface="Arial" panose="020B0604020202020204"/>
                <a:cs typeface="Arial" panose="020B0604020202020204"/>
              </a:rPr>
              <a:t>	</a:t>
            </a:r>
            <a:r>
              <a:rPr sz="3900" kern="0" spc="40" dirty="0">
                <a:solidFill>
                  <a:srgbClr val="FFFFFF">
                    <a:alpha val="100000"/>
                  </a:srgbClr>
                </a:solidFill>
                <a:latin typeface="Arial" panose="020B0604020202020204"/>
                <a:ea typeface="Arial" panose="020B0604020202020204"/>
                <a:cs typeface="Arial" panose="020B0604020202020204"/>
              </a:rPr>
              <a:t>04</a:t>
            </a:r>
            <a:r>
              <a:rPr sz="3900" kern="0" spc="230" dirty="0">
                <a:solidFill>
                  <a:srgbClr val="FFFFFF">
                    <a:alpha val="100000"/>
                  </a:srgbClr>
                </a:solidFill>
                <a:latin typeface="Arial" panose="020B0604020202020204"/>
                <a:ea typeface="Arial" panose="020B0604020202020204"/>
                <a:cs typeface="Arial" panose="020B0604020202020204"/>
              </a:rPr>
              <a:t>    </a:t>
            </a:r>
            <a:r>
              <a:rPr sz="3500" b="1" kern="0" spc="40" dirty="0">
                <a:solidFill>
                  <a:srgbClr val="3959B9">
                    <a:alpha val="100000"/>
                  </a:srgbClr>
                </a:solidFill>
                <a:latin typeface="微软雅黑" panose="020B0503020204020204" charset="-122"/>
                <a:ea typeface="微软雅黑" panose="020B0503020204020204" charset="-122"/>
                <a:cs typeface="微软雅黑" panose="020B0503020204020204" charset="-122"/>
              </a:rPr>
              <a:t>创新性</a:t>
            </a:r>
            <a:endParaRPr sz="3500" dirty="0">
              <a:latin typeface="微软雅黑" panose="020B0503020204020204" charset="-122"/>
              <a:ea typeface="微软雅黑" panose="020B0503020204020204" charset="-122"/>
              <a:cs typeface="微软雅黑" panose="020B0503020204020204" charset="-122"/>
            </a:endParaRPr>
          </a:p>
          <a:p>
            <a:pPr algn="l" rtl="0" eaLnBrk="0">
              <a:lnSpc>
                <a:spcPct val="122000"/>
              </a:lnSpc>
            </a:pPr>
            <a:endParaRPr sz="1000" dirty="0">
              <a:latin typeface="Arial" panose="020B0604020202020204"/>
              <a:ea typeface="Arial" panose="020B0604020202020204"/>
              <a:cs typeface="Arial" panose="020B0604020202020204"/>
            </a:endParaRPr>
          </a:p>
          <a:p>
            <a:pPr algn="l" rtl="0" eaLnBrk="0">
              <a:lnSpc>
                <a:spcPct val="12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marL="398145" algn="l" rtl="0" eaLnBrk="0">
              <a:lnSpc>
                <a:spcPts val="1285"/>
              </a:lnSpc>
              <a:spcBef>
                <a:spcPts val="280"/>
              </a:spcBef>
            </a:pPr>
            <a:endParaRPr sz="900" dirty="0">
              <a:latin typeface="微软雅黑" panose="020B0503020204020204" charset="-122"/>
              <a:ea typeface="微软雅黑" panose="020B0503020204020204" charset="-122"/>
              <a:cs typeface="微软雅黑" panose="020B0503020204020204" charset="-122"/>
            </a:endParaRPr>
          </a:p>
        </p:txBody>
      </p:sp>
      <p:sp>
        <p:nvSpPr>
          <p:cNvPr id="210" name="rect 210"/>
          <p:cNvSpPr/>
          <p:nvPr/>
        </p:nvSpPr>
        <p:spPr>
          <a:xfrm>
            <a:off x="11856719" y="0"/>
            <a:ext cx="335280" cy="6858000"/>
          </a:xfrm>
          <a:prstGeom prst="rect">
            <a:avLst/>
          </a:prstGeom>
          <a:solidFill>
            <a:srgbClr val="CEE5F6">
              <a:alpha val="100000"/>
            </a:srgbClr>
          </a:solidFill>
          <a:ln w="0" cap="flat">
            <a:noFill/>
            <a:prstDash val="solid"/>
            <a:miter lim="0"/>
          </a:ln>
        </p:spPr>
        <p:txBody>
          <a:bodyPr rtlCol="0"/>
          <a:lstStyle/>
          <a:p>
            <a:pPr algn="ctr"/>
            <a:endParaRPr lang="zh-CN" altLang="en-US"/>
          </a:p>
        </p:txBody>
      </p:sp>
      <p:graphicFrame>
        <p:nvGraphicFramePr>
          <p:cNvPr id="62" name="table 62"/>
          <p:cNvGraphicFramePr>
            <a:graphicFrameLocks noGrp="1"/>
          </p:cNvGraphicFramePr>
          <p:nvPr>
            <p:custDataLst>
              <p:tags r:id="rId1"/>
            </p:custDataLst>
          </p:nvPr>
        </p:nvGraphicFramePr>
        <p:xfrm>
          <a:off x="1007745" y="1637030"/>
          <a:ext cx="10175875" cy="4935855"/>
        </p:xfrm>
        <a:graphic>
          <a:graphicData uri="http://schemas.openxmlformats.org/drawingml/2006/table">
            <a:tbl>
              <a:tblPr/>
              <a:tblGrid>
                <a:gridCol w="1437640"/>
                <a:gridCol w="8738235"/>
              </a:tblGrid>
              <a:tr h="1999615">
                <a:tc>
                  <a:txBody>
                    <a:bodyPr/>
                    <a:p>
                      <a:pPr algn="l" rtl="0" eaLnBrk="0">
                        <a:lnSpc>
                          <a:spcPct val="111000"/>
                        </a:lnSpc>
                      </a:pPr>
                      <a:endParaRPr sz="12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40000"/>
                        <a:lumOff val="60000"/>
                      </a:schemeClr>
                    </a:solidFill>
                  </a:tcPr>
                </a:tc>
                <a:tc>
                  <a:txBody>
                    <a:bodyPr/>
                    <a:p>
                      <a:pPr algn="l" rtl="0" eaLnBrk="0">
                        <a:lnSpc>
                          <a:spcPct val="100000"/>
                        </a:lnSpc>
                      </a:pPr>
                      <a:endParaRPr sz="12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0F6FB"/>
                    </a:solidFill>
                  </a:tcPr>
                </a:tc>
              </a:tr>
              <a:tr h="2936240">
                <a:tc>
                  <a:txBody>
                    <a:bodyPr/>
                    <a:p>
                      <a:pPr algn="l" rtl="0" eaLnBrk="0">
                        <a:lnSpc>
                          <a:spcPct val="120000"/>
                        </a:lnSpc>
                      </a:pPr>
                      <a:endParaRPr sz="1200" dirty="0">
                        <a:solidFill>
                          <a:srgbClr val="67B2E0"/>
                        </a:solidFill>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40000"/>
                        <a:lumOff val="60000"/>
                      </a:schemeClr>
                    </a:solidFill>
                  </a:tcPr>
                </a:tc>
                <a:tc>
                  <a:txBody>
                    <a:bodyPr/>
                    <a:p>
                      <a:pPr algn="l" rtl="0" eaLnBrk="0">
                        <a:lnSpc>
                          <a:spcPct val="101000"/>
                        </a:lnSpc>
                      </a:pPr>
                      <a:endParaRPr sz="12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0F6FB"/>
                    </a:solidFill>
                  </a:tcPr>
                </a:tc>
              </a:tr>
            </a:tbl>
          </a:graphicData>
        </a:graphic>
      </p:graphicFrame>
      <p:sp>
        <p:nvSpPr>
          <p:cNvPr id="7" name="文本框 6"/>
          <p:cNvSpPr txBox="1"/>
          <p:nvPr/>
        </p:nvSpPr>
        <p:spPr>
          <a:xfrm>
            <a:off x="2586355" y="1831975"/>
            <a:ext cx="8270875" cy="1383665"/>
          </a:xfrm>
          <a:prstGeom prst="rect">
            <a:avLst/>
          </a:prstGeom>
        </p:spPr>
        <p:txBody>
          <a:bodyPr wrap="square">
            <a:spAutoFit/>
            <a:extLst>
              <a:ext uri="{4A0BC546-FE56-4ADE-93B0-CB8AF2F6F144}">
                <wpsdc:textFrameExt xmlns:wpsdc="http://www.wps.cn/officeDocument/2022/drawingmlCustomData" type="text"/>
              </a:ext>
            </a:extLst>
          </a:bodyPr>
          <a:p>
            <a:pPr marL="0" lvl="1" algn="l">
              <a:lnSpc>
                <a:spcPct val="150000"/>
              </a:lnSpc>
              <a:spcBef>
                <a:spcPts val="0"/>
              </a:spcBef>
              <a:spcAft>
                <a:spcPts val="0"/>
              </a:spcAft>
              <a:buClrTx/>
              <a:buSzTx/>
              <a:buNone/>
            </a:pPr>
            <a:r>
              <a:rPr lang="zh-CN" altLang="en-US" sz="1400" dirty="0">
                <a:latin typeface="微软雅黑" panose="020B0503020204020204" charset="-122"/>
                <a:ea typeface="微软雅黑" panose="020B0503020204020204" charset="-122"/>
                <a:cs typeface="微软雅黑" panose="020B0503020204020204" charset="-122"/>
                <a:sym typeface="+mn-ea"/>
              </a:rPr>
              <a:t>（1）选用道地药材，高质量还原“一碗汤”的工艺手法，建立了药材-生产-制剂全过程的质量控制</a:t>
            </a:r>
            <a:r>
              <a:rPr lang="en-US" altLang="zh-CN" sz="1400" dirty="0">
                <a:latin typeface="微软雅黑" panose="020B0503020204020204" charset="-122"/>
                <a:ea typeface="微软雅黑" panose="020B0503020204020204" charset="-122"/>
                <a:cs typeface="微软雅黑" panose="020B0503020204020204" charset="-122"/>
                <a:sym typeface="+mn-ea"/>
              </a:rPr>
              <a:t> </a:t>
            </a:r>
            <a:endParaRPr lang="en-US" altLang="zh-CN" sz="1400" dirty="0">
              <a:latin typeface="微软雅黑" panose="020B0503020204020204" charset="-122"/>
              <a:ea typeface="微软雅黑" panose="020B0503020204020204" charset="-122"/>
              <a:cs typeface="微软雅黑" panose="020B0503020204020204" charset="-122"/>
              <a:sym typeface="+mn-ea"/>
            </a:endParaRPr>
          </a:p>
          <a:p>
            <a:pPr marL="0" lvl="1" algn="l">
              <a:lnSpc>
                <a:spcPct val="150000"/>
              </a:lnSpc>
              <a:spcBef>
                <a:spcPts val="0"/>
              </a:spcBef>
              <a:spcAft>
                <a:spcPts val="0"/>
              </a:spcAft>
              <a:buClrTx/>
              <a:buSzTx/>
              <a:buNone/>
            </a:pPr>
            <a:r>
              <a:rPr lang="en-US" altLang="zh-CN" sz="1400" dirty="0">
                <a:latin typeface="微软雅黑" panose="020B0503020204020204" charset="-122"/>
                <a:ea typeface="微软雅黑" panose="020B0503020204020204" charset="-122"/>
                <a:cs typeface="微软雅黑" panose="020B0503020204020204" charset="-122"/>
                <a:sym typeface="+mn-ea"/>
              </a:rPr>
              <a:t>        </a:t>
            </a:r>
            <a:r>
              <a:rPr lang="zh-CN" altLang="en-US" sz="1400" dirty="0">
                <a:latin typeface="微软雅黑" panose="020B0503020204020204" charset="-122"/>
                <a:ea typeface="微软雅黑" panose="020B0503020204020204" charset="-122"/>
                <a:cs typeface="微软雅黑" panose="020B0503020204020204" charset="-122"/>
                <a:sym typeface="+mn-ea"/>
              </a:rPr>
              <a:t>体系；</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0" lvl="1" algn="l">
              <a:lnSpc>
                <a:spcPct val="150000"/>
              </a:lnSpc>
              <a:spcBef>
                <a:spcPts val="0"/>
              </a:spcBef>
              <a:spcAft>
                <a:spcPts val="0"/>
              </a:spcAft>
              <a:buClrTx/>
              <a:buSzTx/>
              <a:buNone/>
            </a:pPr>
            <a:r>
              <a:rPr lang="zh-CN" altLang="en-US" sz="1400" dirty="0">
                <a:latin typeface="微软雅黑" panose="020B0503020204020204" charset="-122"/>
                <a:ea typeface="微软雅黑" panose="020B0503020204020204" charset="-122"/>
                <a:cs typeface="微软雅黑" panose="020B0503020204020204" charset="-122"/>
                <a:sym typeface="+mn-ea"/>
              </a:rPr>
              <a:t>（2）采用现代先进制药技术，把古代经典名方枇杷清肺饮制成颗粒剂，提高了药品的可及性、便易性；</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0" lvl="1" algn="l">
              <a:lnSpc>
                <a:spcPct val="150000"/>
              </a:lnSpc>
              <a:spcBef>
                <a:spcPts val="0"/>
              </a:spcBef>
              <a:spcAft>
                <a:spcPts val="0"/>
              </a:spcAft>
              <a:buClrTx/>
              <a:buSzTx/>
              <a:buNone/>
            </a:pPr>
            <a:r>
              <a:rPr lang="zh-CN" altLang="en-US" sz="1400" dirty="0">
                <a:latin typeface="微软雅黑" panose="020B0503020204020204" charset="-122"/>
                <a:ea typeface="微软雅黑" panose="020B0503020204020204" charset="-122"/>
                <a:cs typeface="微软雅黑" panose="020B0503020204020204" charset="-122"/>
                <a:sym typeface="+mn-ea"/>
              </a:rPr>
              <a:t>（3）</a:t>
            </a: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rPr>
              <a:t>填补医保目录“清肺经热”中成药的空白。</a:t>
            </a:r>
            <a:endPar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2586355" y="3681095"/>
            <a:ext cx="8025130" cy="2891790"/>
          </a:xfrm>
          <a:prstGeom prst="rect">
            <a:avLst/>
          </a:prstGeom>
        </p:spPr>
        <p:txBody>
          <a:bodyPr wrap="square">
            <a:spAutoFit/>
            <a:extLst>
              <a:ext uri="{4A0BC546-FE56-4ADE-93B0-CB8AF2F6F144}">
                <wpsdc:textFrameExt xmlns:wpsdc="http://www.wps.cn/officeDocument/2022/drawingmlCustomData" type="text"/>
              </a:ext>
            </a:extLst>
          </a:bodyPr>
          <a:p>
            <a:pPr algn="just">
              <a:lnSpc>
                <a:spcPct val="200000"/>
              </a:lnSpc>
              <a:spcBef>
                <a:spcPts val="0"/>
              </a:spcBef>
              <a:spcAft>
                <a:spcPts val="0"/>
              </a:spcAft>
            </a:pPr>
            <a:r>
              <a:rPr lang="zh-CN" altLang="en-US" sz="1400" dirty="0">
                <a:latin typeface="微软雅黑" panose="020B0503020204020204" charset="-122"/>
                <a:ea typeface="微软雅黑" panose="020B0503020204020204" charset="-122"/>
                <a:cs typeface="微软雅黑" panose="020B0503020204020204" charset="-122"/>
                <a:sym typeface="+mn-ea"/>
              </a:rPr>
              <a:t>（</a:t>
            </a:r>
            <a:r>
              <a:rPr lang="en-US" altLang="zh-CN" sz="1400" dirty="0">
                <a:latin typeface="微软雅黑" panose="020B0503020204020204" charset="-122"/>
                <a:ea typeface="微软雅黑" panose="020B0503020204020204" charset="-122"/>
                <a:cs typeface="微软雅黑" panose="020B0503020204020204" charset="-122"/>
                <a:sym typeface="+mn-ea"/>
              </a:rPr>
              <a:t>1</a:t>
            </a:r>
            <a:r>
              <a:rPr lang="zh-CN" altLang="en-US" sz="1400" dirty="0">
                <a:latin typeface="微软雅黑" panose="020B0503020204020204" charset="-122"/>
                <a:ea typeface="微软雅黑" panose="020B0503020204020204" charset="-122"/>
                <a:cs typeface="微软雅黑" panose="020B0503020204020204" charset="-122"/>
                <a:sym typeface="+mn-ea"/>
              </a:rPr>
              <a:t>）枇杷清肺饮颗粒为典型的中医药传承创新药。</a:t>
            </a:r>
            <a:r>
              <a:rPr lang="zh-CN" altLang="en-US" sz="1400" dirty="0">
                <a:latin typeface="微软雅黑" panose="020B0503020204020204" charset="-122"/>
                <a:ea typeface="微软雅黑" panose="020B0503020204020204" charset="-122"/>
                <a:cs typeface="微软雅黑" panose="020B0503020204020204" charset="-122"/>
                <a:sym typeface="+mn-ea"/>
              </a:rPr>
              <a:t>本品源自清·吴谦等《医宗金鉴》的枇杷清肺饮,为</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pPr algn="just">
              <a:lnSpc>
                <a:spcPct val="200000"/>
              </a:lnSpc>
              <a:spcBef>
                <a:spcPts val="0"/>
              </a:spcBef>
              <a:spcAft>
                <a:spcPts val="0"/>
              </a:spcAft>
            </a:pPr>
            <a:r>
              <a:rPr lang="zh-CN" altLang="en-US" sz="1400" dirty="0">
                <a:latin typeface="微软雅黑" panose="020B0503020204020204" charset="-122"/>
                <a:ea typeface="微软雅黑" panose="020B0503020204020204" charset="-122"/>
                <a:cs typeface="微软雅黑" panose="020B0503020204020204" charset="-122"/>
                <a:sym typeface="+mn-ea"/>
              </a:rPr>
              <a:t> </a:t>
            </a:r>
            <a:r>
              <a:rPr lang="en-US" altLang="zh-CN" sz="1400" dirty="0">
                <a:latin typeface="微软雅黑" panose="020B0503020204020204" charset="-122"/>
                <a:ea typeface="微软雅黑" panose="020B0503020204020204" charset="-122"/>
                <a:cs typeface="微软雅黑" panose="020B0503020204020204" charset="-122"/>
                <a:sym typeface="+mn-ea"/>
              </a:rPr>
              <a:t>       </a:t>
            </a:r>
            <a:r>
              <a:rPr lang="zh-CN" altLang="en-US" sz="1400" dirty="0">
                <a:latin typeface="微软雅黑" panose="020B0503020204020204" charset="-122"/>
                <a:ea typeface="微软雅黑" panose="020B0503020204020204" charset="-122"/>
                <a:cs typeface="微软雅黑" panose="020B0503020204020204" charset="-122"/>
                <a:sym typeface="+mn-ea"/>
              </a:rPr>
              <a:t>中药3.1类按古代经典名方目录管理的中药复方制剂；</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pPr algn="just">
              <a:lnSpc>
                <a:spcPct val="200000"/>
              </a:lnSpc>
              <a:spcBef>
                <a:spcPts val="0"/>
              </a:spcBef>
              <a:spcAft>
                <a:spcPts val="0"/>
              </a:spcAft>
            </a:pPr>
            <a:r>
              <a:rPr lang="zh-CN" altLang="en-US" sz="1400" dirty="0">
                <a:latin typeface="微软雅黑" panose="020B0503020204020204" charset="-122"/>
                <a:ea typeface="微软雅黑" panose="020B0503020204020204" charset="-122"/>
                <a:cs typeface="微软雅黑" panose="020B0503020204020204" charset="-122"/>
                <a:sym typeface="+mn-ea"/>
              </a:rPr>
              <a:t>（</a:t>
            </a:r>
            <a:r>
              <a:rPr lang="en-US" altLang="zh-CN" sz="1400" dirty="0">
                <a:latin typeface="微软雅黑" panose="020B0503020204020204" charset="-122"/>
                <a:ea typeface="微软雅黑" panose="020B0503020204020204" charset="-122"/>
                <a:cs typeface="微软雅黑" panose="020B0503020204020204" charset="-122"/>
                <a:sym typeface="+mn-ea"/>
              </a:rPr>
              <a:t>2</a:t>
            </a:r>
            <a:r>
              <a:rPr lang="zh-CN" altLang="en-US" sz="1400" dirty="0">
                <a:latin typeface="微软雅黑" panose="020B0503020204020204" charset="-122"/>
                <a:ea typeface="微软雅黑" panose="020B0503020204020204" charset="-122"/>
                <a:cs typeface="微软雅黑" panose="020B0503020204020204" charset="-122"/>
                <a:sym typeface="+mn-ea"/>
              </a:rPr>
              <a:t>）</a:t>
            </a:r>
            <a:r>
              <a:rPr lang="zh-CN" altLang="en-US" sz="1400" dirty="0">
                <a:latin typeface="微软雅黑" panose="020B0503020204020204" charset="-122"/>
                <a:ea typeface="微软雅黑" panose="020B0503020204020204" charset="-122"/>
                <a:cs typeface="微软雅黑" panose="020B0503020204020204" charset="-122"/>
                <a:sym typeface="+mn-ea"/>
              </a:rPr>
              <a:t>在国家“推动中医药传承创新发展，提升中医药服务能力水平”的时代背景下，其研发上市是</a:t>
            </a:r>
            <a:r>
              <a:rPr lang="en-US" altLang="zh-CN" sz="1400" dirty="0">
                <a:latin typeface="微软雅黑" panose="020B0503020204020204" charset="-122"/>
                <a:ea typeface="微软雅黑" panose="020B0503020204020204" charset="-122"/>
                <a:cs typeface="微软雅黑" panose="020B0503020204020204" charset="-122"/>
                <a:sym typeface="+mn-ea"/>
              </a:rPr>
              <a:t> </a:t>
            </a:r>
            <a:endParaRPr lang="en-US" altLang="zh-CN" sz="1400" dirty="0">
              <a:latin typeface="微软雅黑" panose="020B0503020204020204" charset="-122"/>
              <a:ea typeface="微软雅黑" panose="020B0503020204020204" charset="-122"/>
              <a:cs typeface="微软雅黑" panose="020B0503020204020204" charset="-122"/>
              <a:sym typeface="+mn-ea"/>
            </a:endParaRPr>
          </a:p>
          <a:p>
            <a:pPr algn="just">
              <a:lnSpc>
                <a:spcPct val="200000"/>
              </a:lnSpc>
              <a:spcBef>
                <a:spcPts val="0"/>
              </a:spcBef>
              <a:spcAft>
                <a:spcPts val="0"/>
              </a:spcAft>
            </a:pPr>
            <a:r>
              <a:rPr lang="en-US" altLang="zh-CN" sz="1400" dirty="0">
                <a:latin typeface="微软雅黑" panose="020B0503020204020204" charset="-122"/>
                <a:ea typeface="微软雅黑" panose="020B0503020204020204" charset="-122"/>
                <a:cs typeface="微软雅黑" panose="020B0503020204020204" charset="-122"/>
                <a:sym typeface="+mn-ea"/>
              </a:rPr>
              <a:t>      </a:t>
            </a:r>
            <a:r>
              <a:rPr lang="zh-CN" altLang="en-US" sz="1400" dirty="0">
                <a:latin typeface="微软雅黑" panose="020B0503020204020204" charset="-122"/>
                <a:ea typeface="微软雅黑" panose="020B0503020204020204" charset="-122"/>
                <a:cs typeface="微软雅黑" panose="020B0503020204020204" charset="-122"/>
                <a:sym typeface="+mn-ea"/>
              </a:rPr>
              <a:t>“切实把中医药这一祖先留给我们的宝贵财富继承好、发展好、利用好”的例证，是典型的中医</a:t>
            </a:r>
            <a:r>
              <a:rPr lang="en-US" altLang="zh-CN" sz="1400" dirty="0">
                <a:latin typeface="微软雅黑" panose="020B0503020204020204" charset="-122"/>
                <a:ea typeface="微软雅黑" panose="020B0503020204020204" charset="-122"/>
                <a:cs typeface="微软雅黑" panose="020B0503020204020204" charset="-122"/>
                <a:sym typeface="+mn-ea"/>
              </a:rPr>
              <a:t>    </a:t>
            </a:r>
            <a:endParaRPr lang="en-US" altLang="zh-CN" sz="1400" dirty="0">
              <a:latin typeface="微软雅黑" panose="020B0503020204020204" charset="-122"/>
              <a:ea typeface="微软雅黑" panose="020B0503020204020204" charset="-122"/>
              <a:cs typeface="微软雅黑" panose="020B0503020204020204" charset="-122"/>
              <a:sym typeface="+mn-ea"/>
            </a:endParaRPr>
          </a:p>
          <a:p>
            <a:pPr algn="just">
              <a:lnSpc>
                <a:spcPct val="200000"/>
              </a:lnSpc>
              <a:spcBef>
                <a:spcPts val="0"/>
              </a:spcBef>
              <a:spcAft>
                <a:spcPts val="0"/>
              </a:spcAft>
            </a:pPr>
            <a:r>
              <a:rPr lang="en-US" altLang="zh-CN" sz="1400" dirty="0">
                <a:latin typeface="微软雅黑" panose="020B0503020204020204" charset="-122"/>
                <a:ea typeface="微软雅黑" panose="020B0503020204020204" charset="-122"/>
                <a:cs typeface="微软雅黑" panose="020B0503020204020204" charset="-122"/>
                <a:sym typeface="+mn-ea"/>
              </a:rPr>
              <a:t>        </a:t>
            </a:r>
            <a:r>
              <a:rPr lang="zh-CN" altLang="en-US" sz="1400" dirty="0">
                <a:latin typeface="微软雅黑" panose="020B0503020204020204" charset="-122"/>
                <a:ea typeface="微软雅黑" panose="020B0503020204020204" charset="-122"/>
                <a:cs typeface="微软雅黑" panose="020B0503020204020204" charset="-122"/>
                <a:sym typeface="+mn-ea"/>
              </a:rPr>
              <a:t>药传承创新发展的成功实例；</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pPr algn="just">
              <a:lnSpc>
                <a:spcPct val="150000"/>
              </a:lnSpc>
              <a:spcBef>
                <a:spcPts val="0"/>
              </a:spcBef>
              <a:spcAft>
                <a:spcPts val="0"/>
              </a:spcAft>
            </a:pPr>
            <a:r>
              <a:rPr lang="zh-CN" altLang="en-US" sz="1400" dirty="0">
                <a:latin typeface="微软雅黑" panose="020B0503020204020204" charset="-122"/>
                <a:ea typeface="微软雅黑" panose="020B0503020204020204" charset="-122"/>
                <a:cs typeface="微软雅黑" panose="020B0503020204020204" charset="-122"/>
                <a:sym typeface="+mn-ea"/>
              </a:rPr>
              <a:t>（</a:t>
            </a:r>
            <a:r>
              <a:rPr lang="en-US" altLang="zh-CN" sz="1400" dirty="0">
                <a:latin typeface="微软雅黑" panose="020B0503020204020204" charset="-122"/>
                <a:ea typeface="微软雅黑" panose="020B0503020204020204" charset="-122"/>
                <a:cs typeface="微软雅黑" panose="020B0503020204020204" charset="-122"/>
                <a:sym typeface="+mn-ea"/>
              </a:rPr>
              <a:t>3</a:t>
            </a:r>
            <a:r>
              <a:rPr lang="zh-CN" altLang="en-US" sz="1400" dirty="0">
                <a:latin typeface="微软雅黑" panose="020B0503020204020204" charset="-122"/>
                <a:ea typeface="微软雅黑" panose="020B0503020204020204" charset="-122"/>
                <a:cs typeface="微软雅黑" panose="020B0503020204020204" charset="-122"/>
                <a:sym typeface="+mn-ea"/>
              </a:rPr>
              <a:t>）</a:t>
            </a: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rPr>
              <a:t>在遵循中医药理论的基础上，将现代技术应用于古代经典名方，保证了经典名方复方制剂与古</a:t>
            </a:r>
            <a:endPar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just">
              <a:lnSpc>
                <a:spcPct val="150000"/>
              </a:lnSpc>
              <a:spcBef>
                <a:spcPts val="0"/>
              </a:spcBef>
              <a:spcAft>
                <a:spcPts val="0"/>
              </a:spcAft>
            </a:pP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rPr>
              <a:t>方疗效一致。</a:t>
            </a:r>
            <a:endParaRPr lang="zh-CN" altLang="en-US" sz="1400" b="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2"/>
          <p:cNvSpPr txBox="1"/>
          <p:nvPr/>
        </p:nvSpPr>
        <p:spPr>
          <a:xfrm>
            <a:off x="1007745" y="2421255"/>
            <a:ext cx="1578610" cy="39878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000" b="1">
                <a:solidFill>
                  <a:schemeClr val="accent1"/>
                </a:solidFill>
                <a:latin typeface="Arial" panose="020B0604020202020204" pitchFamily="34" charset="0"/>
                <a:ea typeface="微软雅黑" panose="020B0503020204020204" charset="-122"/>
              </a:rPr>
              <a:t>  </a:t>
            </a:r>
            <a:r>
              <a:rPr lang="zh-CN" sz="2000" b="1">
                <a:solidFill>
                  <a:schemeClr val="accent1"/>
                </a:solidFill>
                <a:latin typeface="Arial" panose="020B0604020202020204" pitchFamily="34" charset="0"/>
                <a:ea typeface="微软雅黑" panose="020B0503020204020204" charset="-122"/>
              </a:rPr>
              <a:t>创新优势</a:t>
            </a:r>
            <a:endParaRPr lang="zh-CN" sz="2000" b="1">
              <a:solidFill>
                <a:schemeClr val="accent1"/>
              </a:solidFill>
              <a:latin typeface="Arial" panose="020B0604020202020204" pitchFamily="34" charset="0"/>
              <a:ea typeface="微软雅黑" panose="020B0503020204020204" charset="-122"/>
            </a:endParaRPr>
          </a:p>
        </p:txBody>
      </p:sp>
      <p:sp>
        <p:nvSpPr>
          <p:cNvPr id="3" name="文本框 2"/>
          <p:cNvSpPr txBox="1"/>
          <p:nvPr/>
        </p:nvSpPr>
        <p:spPr>
          <a:xfrm>
            <a:off x="1268730" y="4570095"/>
            <a:ext cx="1209040" cy="398780"/>
          </a:xfrm>
          <a:prstGeom prst="rect">
            <a:avLst/>
          </a:prstGeom>
        </p:spPr>
        <p:txBody>
          <a:bodyPr wrap="square">
            <a:spAutoFit/>
            <a:extLst>
              <a:ext uri="{4A0BC546-FE56-4ADE-93B0-CB8AF2F6F144}">
                <wpsdc:textFrameExt xmlns:wpsdc="http://www.wps.cn/officeDocument/2022/drawingmlCustomData" type="text"/>
              </a:ext>
            </a:extLst>
          </a:bodyPr>
          <a:p>
            <a:pPr algn="l"/>
            <a:r>
              <a:rPr lang="zh-CN" sz="2000" b="1">
                <a:solidFill>
                  <a:schemeClr val="accent1"/>
                </a:solidFill>
                <a:latin typeface="Arial" panose="020B0604020202020204" pitchFamily="34" charset="0"/>
                <a:ea typeface="微软雅黑" panose="020B0503020204020204" charset="-122"/>
              </a:rPr>
              <a:t>传承性</a:t>
            </a:r>
            <a:endParaRPr lang="zh-CN" sz="2000" b="1">
              <a:solidFill>
                <a:schemeClr val="accent1"/>
              </a:solidFill>
              <a:latin typeface="Arial" panose="020B0604020202020204" pitchFamily="34" charset="0"/>
              <a:ea typeface="微软雅黑" panose="020B0503020204020204" charset="-122"/>
            </a:endParaRPr>
          </a:p>
        </p:txBody>
      </p:sp>
      <p:sp>
        <p:nvSpPr>
          <p:cNvPr id="164" name="textbox 164"/>
          <p:cNvSpPr/>
          <p:nvPr/>
        </p:nvSpPr>
        <p:spPr>
          <a:xfrm>
            <a:off x="0" y="400531"/>
            <a:ext cx="1595755" cy="737869"/>
          </a:xfrm>
          <a:prstGeom prst="rect">
            <a:avLst/>
          </a:prstGeom>
          <a:solidFill>
            <a:srgbClr val="67B2E0"/>
          </a:solidFill>
          <a:ln w="0" cap="flat">
            <a:noFill/>
            <a:prstDash val="solid"/>
            <a:miter lim="0"/>
          </a:ln>
        </p:spPr>
        <p:txBody>
          <a:bodyPr vert="horz" wrap="square" lIns="0" tIns="0" rIns="0" bIns="0"/>
          <a:lstStyle/>
          <a:p>
            <a:pPr marL="673100" algn="l" rtl="0" eaLnBrk="0">
              <a:lnSpc>
                <a:spcPts val="5445"/>
              </a:lnSpc>
            </a:pPr>
            <a:r>
              <a:rPr sz="3900" kern="0" spc="-50" dirty="0">
                <a:solidFill>
                  <a:srgbClr val="FFFFFF">
                    <a:alpha val="100000"/>
                  </a:srgbClr>
                </a:solidFill>
                <a:latin typeface="Arial" panose="020B0604020202020204"/>
                <a:ea typeface="Arial" panose="020B0604020202020204"/>
                <a:cs typeface="Arial" panose="020B0604020202020204"/>
              </a:rPr>
              <a:t>0</a:t>
            </a:r>
            <a:r>
              <a:rPr lang="en-US" sz="3900" kern="0" spc="-50" dirty="0">
                <a:solidFill>
                  <a:srgbClr val="FFFFFF">
                    <a:alpha val="100000"/>
                  </a:srgbClr>
                </a:solidFill>
                <a:latin typeface="Arial" panose="020B0604020202020204"/>
                <a:ea typeface="Arial" panose="020B0604020202020204"/>
                <a:cs typeface="Arial" panose="020B0604020202020204"/>
              </a:rPr>
              <a:t>4</a:t>
            </a:r>
            <a:endParaRPr lang="en-US" sz="3900" kern="0" spc="-50" dirty="0">
              <a:solidFill>
                <a:srgbClr val="FFFFFF">
                  <a:alpha val="100000"/>
                </a:srgbClr>
              </a:solidFill>
              <a:latin typeface="Arial" panose="020B0604020202020204"/>
              <a:ea typeface="Arial" panose="020B0604020202020204"/>
              <a:cs typeface="Arial" panose="020B0604020202020204"/>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2"/>
  <p:tag name="KSO_WM_UNIT_LAYERLEVEL" val="1"/>
  <p:tag name="KSO_WM_TAG_VERSION" val="3.0"/>
  <p:tag name="KSO_WM_BEAUTIFY_FLAG" val="#wm#"/>
  <p:tag name="KSO_WM_UNIT_TYPE" val="i"/>
  <p:tag name="KSO_WM_UNIT_INDEX"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UNIT_TEXT_LAYER_COUNT" val="1"/>
  <p:tag name="KSO_WM_TEMPLATE_CATEGORY" val="custom"/>
  <p:tag name="KSO_WM_TEMPLATE_INDEX" val="20230258"/>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0258"/>
</p:tagLst>
</file>

<file path=ppt/tags/tag17.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0258"/>
  <p:tag name="KSO_WM_TEMPLATE_THUMBS_INDEX" val="1、9"/>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BEAUTIFY_FLAG" val="#wm#"/>
  <p:tag name="KSO_WM_UNIT_TYPE" val="i"/>
  <p:tag name="KSO_WM_UNIT_INDEX"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2"/>
  <p:tag name="KSO_WM_UNIT_ID" val="_1*i*2"/>
  <p:tag name="KSO_WM_UNIT_LAYERLEVEL" val="1"/>
  <p:tag name="KSO_WM_TAG_VERSION" val="3.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BEAUTIFY_FLAG" val="#wm#"/>
  <p:tag name="KSO_WM_UNIT_TYPE" val="i"/>
  <p:tag name="KSO_WM_UNIT_INDEX" val="3"/>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4"/>
  <p:tag name="KSO_WM_UNIT_LAYERLEVEL" val="1"/>
  <p:tag name="KSO_WM_TAG_VERSION" val="3.0"/>
  <p:tag name="KSO_WM_BEAUTIFY_FLAG" val="#wm#"/>
  <p:tag name="KSO_WM_UNIT_TYPE" val="i"/>
  <p:tag name="KSO_WM_UNIT_INDEX" val="4"/>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3297"/>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UNIT_TEXT_LAYER_COUNT" val="1"/>
  <p:tag name="KSO_WM_TEMPLATE_CATEGORY" val="custom"/>
  <p:tag name="KSO_WM_TEMPLATE_INDEX" val="20233297"/>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3"/>
  <p:tag name="KSO_WM_UNIT_ID" val="_1*i*3"/>
  <p:tag name="KSO_WM_UNIT_LAYERLEVEL" val="1"/>
  <p:tag name="KSO_WM_TAG_VERSION" val="3.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32.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297"/>
  <p:tag name="KSO_WM_TEMPLATE_THUMBS_INDEX" val="1、9"/>
</p:tagLst>
</file>

<file path=ppt/tags/tag33.xml><?xml version="1.0" encoding="utf-8"?>
<p:tagLst xmlns:p="http://schemas.openxmlformats.org/presentationml/2006/main">
  <p:tag name="KSO_WM_UNIT_INDEX" val="2"/>
  <p:tag name="KSO_WM_UNIT_TYPE" val="f"/>
  <p:tag name="KSO_WM_UNIT_SUBTYPE" val="a"/>
  <p:tag name="KSO_WM_BEAUTIFY_FLAG" val="#wm#"/>
</p:tagLst>
</file>

<file path=ppt/tags/tag3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58_1*a*1"/>
  <p:tag name="KSO_WM_TEMPLATE_CATEGORY" val="custom"/>
  <p:tag name="KSO_WM_TEMPLATE_INDEX" val="20230258"/>
  <p:tag name="KSO_WM_UNIT_LAYERLEVEL" val="1"/>
  <p:tag name="KSO_WM_TAG_VERSION" val="3.0"/>
  <p:tag name="KSO_WM_BEAUTIFY_FLAG" val="#wm#"/>
  <p:tag name="KSO_WM_UNIT_CONTENT_GROUP_TYPE" val="contentchip"/>
  <p:tag name="KSO_WM_UNIT_TEXT_TYPE" val="1"/>
  <p:tag name="KSO_WM_UNIT_PRESET_TEXT" val="单击添加文档标题"/>
</p:tagLst>
</file>

<file path=ppt/tags/tag35.xml><?xml version="1.0" encoding="utf-8"?>
<p:tagLst xmlns:p="http://schemas.openxmlformats.org/presentationml/2006/main">
  <p:tag name="KSO_WM_UNIT_SUBTYPE" val="b"/>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258_1*f*1"/>
  <p:tag name="KSO_WM_TEMPLATE_CATEGORY" val="custom"/>
  <p:tag name="KSO_WM_TEMPLATE_INDEX" val="20230258"/>
  <p:tag name="KSO_WM_UNIT_LAYERLEVEL" val="1"/>
  <p:tag name="KSO_WM_TAG_VERSION" val="3.0"/>
  <p:tag name="KSO_WM_BEAUTIFY_FLAG" val="#wm#"/>
  <p:tag name="KSO_WM_UNIT_TEXT_FILL_FORE_SCHEMECOLOR_INDEX_BRIGHTNESS" val="0"/>
  <p:tag name="KSO_WM_UNIT_TEXT_FILL_FORE_SCHEMECOLOR_INDEX" val="14"/>
  <p:tag name="KSO_WM_UNIT_TEXT_FILL_TYPE" val="1"/>
  <p:tag name="KSO_WM_UNIT_CONTENT_GROUP_TYPE" val="contentchip"/>
  <p:tag name="KSO_WM_UNIT_TEXT_LAYER_COUNT" val="1"/>
  <p:tag name="KSO_WM_UNIT_PRESET_TEXT_INDEX" val="-1"/>
  <p:tag name="KSO_WM_UNIT_PRESET_TEXT_LEN" val="0"/>
</p:tagLst>
</file>

<file path=ppt/tags/tag36.xml><?xml version="1.0" encoding="utf-8"?>
<p:tagLst xmlns:p="http://schemas.openxmlformats.org/presentationml/2006/main">
  <p:tag name="KSO_WM_SLIDE_ID" val="custom20230258_1"/>
  <p:tag name="KSO_WM_TEMPLATE_SUBCATEGORY" val="29"/>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0258"/>
  <p:tag name="KSO_WM_SLIDE_LAYOUT" val="a_b_f"/>
  <p:tag name="KSO_WM_SLIDE_LAYOUT_CNT" val="1_1_1"/>
  <p:tag name="KSO_WM_SLIDE_TYPE" val="title"/>
  <p:tag name="KSO_WM_SLIDE_SUBTYPE" val="pureTxt"/>
  <p:tag name="KSO_WM_TEMPLATE_THUMBS_INDEX" val="1、9"/>
  <p:tag name="KSO_WM_SLIDE_CONTENT_AREA" val="{&quot;left&quot;:&quot;117.35&quot;,&quot;top&quot;:&quot;84.25&quot;,&quot;width&quot;:&quot;702.45&quot;,&quot;height&quot;:&quot;371.5&quot;}"/>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3297_4*l_h_i*1_1_1"/>
  <p:tag name="KSO_WM_TEMPLATE_CATEGORY" val="custom"/>
  <p:tag name="KSO_WM_TEMPLATE_INDEX" val="20233297"/>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72.5,&quot;left&quot;:308.27982848640505,&quot;top&quot;:142,&quot;width&quot;:629.990185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 name="KSO_WM_UNIT_USESOURCEFORMAT_APPLY" val="1"/>
</p:tagLst>
</file>

<file path=ppt/tags/tag3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custom20233297_4*l_h_f*1_1_1"/>
  <p:tag name="KSO_WM_TEMPLATE_CATEGORY" val="custom"/>
  <p:tag name="KSO_WM_TEMPLATE_INDEX" val="20233297"/>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72.5,&quot;left&quot;:308.27982848640505,&quot;top&quot;:142,&quot;width&quot;:629.990185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SUBTYPE" val="a"/>
  <p:tag name="KSO_WM_UNIT_PRESET_TEXT" val="添加目录项标题"/>
  <p:tag name="KSO_WM_UNIT_TEXT_LAYER_COUNT" val="1"/>
  <p:tag name="KSO_WM_UNIT_TEXT_FILL_FORE_SCHEMECOLOR_INDEX" val="13"/>
  <p:tag name="KSO_WM_UNIT_TEXT_FILL_TYPE" val="1"/>
  <p:tag name="KSO_WM_UNIT_USESOURCEFORMAT_APPLY"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custom20233297_4*l_h_i*1_4_1"/>
  <p:tag name="KSO_WM_TEMPLATE_CATEGORY" val="custom"/>
  <p:tag name="KSO_WM_TEMPLATE_INDEX" val="20233297"/>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72.5,&quot;left&quot;:308.27982848640505,&quot;top&quot;:142,&quot;width&quot;:629.990185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 name="KSO_WM_UNIT_USESOURCEFORMAT_APPLY" val="1"/>
</p:tagLst>
</file>

<file path=ppt/tags/tag4.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 name="KSO_WM_UNIT_CONTENT_GROUP_TYPE" val="contentchip"/>
</p:tagLst>
</file>

<file path=ppt/tags/tag4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f"/>
  <p:tag name="KSO_WM_UNIT_INDEX" val="1_4_1"/>
  <p:tag name="KSO_WM_UNIT_ID" val="custom20233297_4*l_h_f*1_4_1"/>
  <p:tag name="KSO_WM_TEMPLATE_CATEGORY" val="custom"/>
  <p:tag name="KSO_WM_TEMPLATE_INDEX" val="20233297"/>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72.5,&quot;left&quot;:308.27982848640505,&quot;top&quot;:142,&quot;width&quot;:629.990185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SUBTYPE" val="a"/>
  <p:tag name="KSO_WM_UNIT_PRESET_TEXT" val="添加目录项标题"/>
  <p:tag name="KSO_WM_UNIT_TEXT_LAYER_COUNT" val="1"/>
  <p:tag name="KSO_WM_UNIT_TEXT_FILL_FORE_SCHEMECOLOR_INDEX" val="13"/>
  <p:tag name="KSO_WM_UNIT_TEXT_FILL_TYPE" val="1"/>
  <p:tag name="KSO_WM_UNIT_USESOURCEFORMAT_APPLY"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custom20233297_4*l_h_i*1_2_1"/>
  <p:tag name="KSO_WM_TEMPLATE_CATEGORY" val="custom"/>
  <p:tag name="KSO_WM_TEMPLATE_INDEX" val="20233297"/>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72.5,&quot;left&quot;:308.27982848640505,&quot;top&quot;:142,&quot;width&quot;:629.990185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 name="KSO_WM_UNIT_USESOURCEFORMAT_APPLY" val="1"/>
</p:tagLst>
</file>

<file path=ppt/tags/tag4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custom20233297_4*l_h_f*1_2_1"/>
  <p:tag name="KSO_WM_TEMPLATE_CATEGORY" val="custom"/>
  <p:tag name="KSO_WM_TEMPLATE_INDEX" val="20233297"/>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72.5,&quot;left&quot;:308.27982848640505,&quot;top&quot;:142,&quot;width&quot;:629.990185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SUBTYPE" val="a"/>
  <p:tag name="KSO_WM_UNIT_PRESET_TEXT" val="添加目录项标题"/>
  <p:tag name="KSO_WM_UNIT_TEXT_LAYER_COUNT" val="1"/>
  <p:tag name="KSO_WM_UNIT_TEXT_FILL_FORE_SCHEMECOLOR_INDEX" val="13"/>
  <p:tag name="KSO_WM_UNIT_TEXT_FILL_TYPE" val="1"/>
  <p:tag name="KSO_WM_UNIT_USESOURCEFORMAT_APPLY"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custom20233297_4*l_h_i*1_3_1"/>
  <p:tag name="KSO_WM_TEMPLATE_CATEGORY" val="custom"/>
  <p:tag name="KSO_WM_TEMPLATE_INDEX" val="20233297"/>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72.5,&quot;left&quot;:308.27982848640505,&quot;top&quot;:142,&quot;width&quot;:629.990185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 name="KSO_WM_UNIT_USESOURCEFORMAT_APPLY" val="1"/>
</p:tagLst>
</file>

<file path=ppt/tags/tag4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f"/>
  <p:tag name="KSO_WM_UNIT_INDEX" val="1_3_1"/>
  <p:tag name="KSO_WM_UNIT_ID" val="custom20233297_4*l_h_f*1_3_1"/>
  <p:tag name="KSO_WM_TEMPLATE_CATEGORY" val="custom"/>
  <p:tag name="KSO_WM_TEMPLATE_INDEX" val="20233297"/>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72.5,&quot;left&quot;:308.27982848640505,&quot;top&quot;:142,&quot;width&quot;:629.990185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SUBTYPE" val="a"/>
  <p:tag name="KSO_WM_UNIT_PRESET_TEXT" val="添加目录项标题"/>
  <p:tag name="KSO_WM_UNIT_TEXT_LAYER_COUNT" val="1"/>
  <p:tag name="KSO_WM_UNIT_TEXT_FILL_FORE_SCHEMECOLOR_INDEX" val="13"/>
  <p:tag name="KSO_WM_UNIT_TEXT_FILL_TYPE" val="1"/>
  <p:tag name="KSO_WM_UNIT_USESOURCEFORMAT_APPLY"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custom20233297_4*l_h_i*1_4_1"/>
  <p:tag name="KSO_WM_TEMPLATE_CATEGORY" val="custom"/>
  <p:tag name="KSO_WM_TEMPLATE_INDEX" val="20233297"/>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72.5,&quot;left&quot;:308.27982848640505,&quot;top&quot;:142,&quot;width&quot;:629.990185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 name="KSO_WM_UNIT_USESOURCEFORMAT_APPLY" val="1"/>
</p:tagLst>
</file>

<file path=ppt/tags/tag4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f"/>
  <p:tag name="KSO_WM_UNIT_INDEX" val="1_4_1"/>
  <p:tag name="KSO_WM_UNIT_ID" val="custom20233297_4*l_h_f*1_4_1"/>
  <p:tag name="KSO_WM_TEMPLATE_CATEGORY" val="custom"/>
  <p:tag name="KSO_WM_TEMPLATE_INDEX" val="20233297"/>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72.5,&quot;left&quot;:308.27982848640505,&quot;top&quot;:142,&quot;width&quot;:629.990185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SUBTYPE" val="a"/>
  <p:tag name="KSO_WM_UNIT_PRESET_TEXT" val="添加目录项标题"/>
  <p:tag name="KSO_WM_UNIT_TEXT_LAYER_COUNT" val="1"/>
  <p:tag name="KSO_WM_UNIT_TEXT_FILL_FORE_SCHEMECOLOR_INDEX" val="13"/>
  <p:tag name="KSO_WM_UNIT_TEXT_FILL_TYPE" val="1"/>
  <p:tag name="KSO_WM_UNIT_USESOURCEFORMAT_APPLY" val="1"/>
</p:tagLst>
</file>

<file path=ppt/tags/tag47.xml><?xml version="1.0" encoding="utf-8"?>
<p:tagLst xmlns:p="http://schemas.openxmlformats.org/presentationml/2006/main">
  <p:tag name="KSO_WM_SLIDE_ID" val="custom20233297_4"/>
  <p:tag name="KSO_WM_TEMPLATE_SUBCATEGORY" val="29"/>
  <p:tag name="KSO_WM_TEMPLATE_MASTER_TYPE" val="0"/>
  <p:tag name="KSO_WM_TEMPLATE_COLOR_TYPE" val="0"/>
  <p:tag name="KSO_WM_SLIDE_ITEM_CNT" val="4"/>
  <p:tag name="KSO_WM_SLIDE_INDEX" val="4"/>
  <p:tag name="KSO_WM_TAG_VERSION" val="3.0"/>
  <p:tag name="KSO_WM_BEAUTIFY_FLAG" val="#wm#"/>
  <p:tag name="KSO_WM_TEMPLATE_CATEGORY" val="custom"/>
  <p:tag name="KSO_WM_TEMPLATE_INDEX" val="20233297"/>
  <p:tag name="KSO_WM_SLIDE_LAYOUT" val="a_l"/>
  <p:tag name="KSO_WM_SLIDE_LAYOUT_CNT" val="1_1"/>
  <p:tag name="KSO_WM_SLIDE_TYPE" val="contents"/>
  <p:tag name="KSO_WM_SLIDE_SUBTYPE" val="diag"/>
  <p:tag name="KSO_WM_DIAGRAM_GROUP_CODE" val="l1-1"/>
  <p:tag name="KSO_WM_SLIDE_DIAGTYPE" val="l"/>
</p:tagLst>
</file>

<file path=ppt/tags/tag48.xml><?xml version="1.0" encoding="utf-8"?>
<p:tagLst xmlns:p="http://schemas.openxmlformats.org/presentationml/2006/main">
  <p:tag name="TABLE_ENDDRAG_ORIGIN_RECT" val="506*393"/>
  <p:tag name="TABLE_ENDDRAG_RECT" val="31*97*506*393"/>
</p:tagLst>
</file>

<file path=ppt/tags/tag49.xml><?xml version="1.0" encoding="utf-8"?>
<p:tagLst xmlns:p="http://schemas.openxmlformats.org/presentationml/2006/main">
  <p:tag name="TABLE_ENDDRAG_ORIGIN_RECT" val="364*147"/>
  <p:tag name="TABLE_ENDDRAG_RECT" val="540*96*364*147"/>
</p:tagLst>
</file>

<file path=ppt/tags/tag5.xml><?xml version="1.0" encoding="utf-8"?>
<p:tagLst xmlns:p="http://schemas.openxmlformats.org/presentationml/2006/main">
  <p:tag name="KSO_WM_UNIT_ISCONTENTSTITLE" val="0"/>
  <p:tag name="KSO_WM_UNIT_ISNUMDGMTITLE" val="0"/>
  <p:tag name="KSO_WM_UNIT_PRESET_TEXT" val="WPS,a click to unlimited possibilities"/>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b*1"/>
  <p:tag name="KSO_WM_UNIT_LAYERLEVEL" val="1"/>
  <p:tag name="KSO_WM_TAG_VERSION" val="3.0"/>
  <p:tag name="KSO_WM_BEAUTIFY_FLAG" val="#wm#"/>
  <p:tag name="KSO_WM_UNIT_TEXT_FILL_FORE_SCHEMECOLOR_INDEX_BRIGHTNESS" val="0"/>
  <p:tag name="KSO_WM_UNIT_TEXT_FILL_FORE_SCHEMECOLOR_INDEX" val="6"/>
  <p:tag name="KSO_WM_UNIT_TEXT_FILL_TYPE" val="1"/>
  <p:tag name="KSO_WM_UNIT_CONTENT_GROUP_TYPE" val="contentchip"/>
</p:tagLst>
</file>

<file path=ppt/tags/tag50.xml><?xml version="1.0" encoding="utf-8"?>
<p:tagLst xmlns:p="http://schemas.openxmlformats.org/presentationml/2006/main">
  <p:tag name="TABLE_ENDDRAG_ORIGIN_RECT" val="366*207"/>
  <p:tag name="TABLE_ENDDRAG_RECT" val="540*282*366*207"/>
</p:tagLst>
</file>

<file path=ppt/tags/tag51.xml><?xml version="1.0" encoding="utf-8"?>
<p:tagLst xmlns:p="http://schemas.openxmlformats.org/presentationml/2006/main">
  <p:tag name="TABLE_ENDDRAG_ORIGIN_RECT" val="364*27"/>
  <p:tag name="TABLE_ENDDRAG_RECT" val="540*244*364*27"/>
</p:tagLst>
</file>

<file path=ppt/tags/tag52.xml><?xml version="1.0" encoding="utf-8"?>
<p:tagLst xmlns:p="http://schemas.openxmlformats.org/presentationml/2006/main">
  <p:tag name="TABLE_ENDDRAG_ORIGIN_RECT" val="851*410"/>
  <p:tag name="TABLE_ENDDRAG_RECT" val="51*99*851*410"/>
</p:tagLst>
</file>

<file path=ppt/tags/tag53.xml><?xml version="1.0" encoding="utf-8"?>
<p:tagLst xmlns:p="http://schemas.openxmlformats.org/presentationml/2006/main">
  <p:tag name="TABLE_ENDDRAG_ORIGIN_RECT" val="801*352"/>
  <p:tag name="TABLE_ENDDRAG_RECT" val="79*125*801*352"/>
</p:tagLst>
</file>

<file path=ppt/tags/tag54.xml><?xml version="1.0" encoding="utf-8"?>
<p:tagLst xmlns:p="http://schemas.openxmlformats.org/presentationml/2006/main">
  <p:tag name="TABLE_ENDDRAG_ORIGIN_RECT" val="801*388"/>
  <p:tag name="TABLE_ENDDRAG_RECT" val="79*128*801*388"/>
</p:tagLst>
</file>

<file path=ppt/tags/tag55.xml><?xml version="1.0" encoding="utf-8"?>
<p:tagLst xmlns:p="http://schemas.openxmlformats.org/presentationml/2006/main">
  <p:tag name="KSO_WM_DIAGRAM_VIRTUALLY_FRAME" val="{&quot;height&quot;:334.43999999999994,&quot;left&quot;:53.4,&quot;top&quot;:122.64000000000003,&quot;width&quot;:861.3009448818897}"/>
</p:tagLst>
</file>

<file path=ppt/tags/tag56.xml><?xml version="1.0" encoding="utf-8"?>
<p:tagLst xmlns:p="http://schemas.openxmlformats.org/presentationml/2006/main">
  <p:tag name="KSO_WM_DIAGRAM_VIRTUALLY_FRAME" val="{&quot;height&quot;:334.43999999999994,&quot;left&quot;:53.4,&quot;top&quot;:122.64000000000003,&quot;width&quot;:861.3009448818897}"/>
</p:tagLst>
</file>

<file path=ppt/tags/tag57.xml><?xml version="1.0" encoding="utf-8"?>
<p:tagLst xmlns:p="http://schemas.openxmlformats.org/presentationml/2006/main">
  <p:tag name="KSO_WM_DIAGRAM_VIRTUALLY_FRAME" val="{&quot;height&quot;:334.43999999999994,&quot;left&quot;:53.4,&quot;top&quot;:122.64000000000003,&quot;width&quot;:861.3009448818897}"/>
</p:tagLst>
</file>

<file path=ppt/tags/tag58.xml><?xml version="1.0" encoding="utf-8"?>
<p:tagLst xmlns:p="http://schemas.openxmlformats.org/presentationml/2006/main">
  <p:tag name="KSO_WM_DIAGRAM_VIRTUALLY_FRAME" val="{&quot;height&quot;:334.43999999999994,&quot;left&quot;:53.4,&quot;top&quot;:122.64000000000003,&quot;width&quot;:861.3009448818897}"/>
</p:tagLst>
</file>

<file path=ppt/tags/tag59.xml><?xml version="1.0" encoding="utf-8"?>
<p:tagLst xmlns:p="http://schemas.openxmlformats.org/presentationml/2006/main">
  <p:tag name="KSO_WM_DIAGRAM_VIRTUALLY_FRAME" val="{&quot;height&quot;:334.43999999999994,&quot;left&quot;:53.4,&quot;top&quot;:122.64000000000003,&quot;width&quot;:861.3009448818897}"/>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0.xml><?xml version="1.0" encoding="utf-8"?>
<p:tagLst xmlns:p="http://schemas.openxmlformats.org/presentationml/2006/main">
  <p:tag name="KSO_WM_DIAGRAM_VIRTUALLY_FRAME" val="{&quot;height&quot;:334.43999999999994,&quot;left&quot;:53.4,&quot;top&quot;:122.64000000000003,&quot;width&quot;:861.3009448818897}"/>
</p:tagLst>
</file>

<file path=ppt/tags/tag61.xml><?xml version="1.0" encoding="utf-8"?>
<p:tagLst xmlns:p="http://schemas.openxmlformats.org/presentationml/2006/main">
  <p:tag name="KSO_WM_DIAGRAM_VIRTUALLY_FRAME" val="{&quot;height&quot;:334.43999999999994,&quot;left&quot;:53.4,&quot;top&quot;:122.64000000000003,&quot;width&quot;:861.3009448818897}"/>
</p:tagLst>
</file>

<file path=ppt/tags/tag62.xml><?xml version="1.0" encoding="utf-8"?>
<p:tagLst xmlns:p="http://schemas.openxmlformats.org/presentationml/2006/main">
  <p:tag name="KSO_WM_DIAGRAM_VIRTUALLY_FRAME" val="{&quot;height&quot;:334.43999999999994,&quot;left&quot;:53.4,&quot;top&quot;:122.64000000000003,&quot;width&quot;:861.3009448818897}"/>
</p:tagLst>
</file>

<file path=ppt/tags/tag63.xml><?xml version="1.0" encoding="utf-8"?>
<p:tagLst xmlns:p="http://schemas.openxmlformats.org/presentationml/2006/main">
  <p:tag name="KSO_WM_DIAGRAM_VIRTUALLY_FRAME" val="{&quot;height&quot;:334.43999999999994,&quot;left&quot;:53.4,&quot;top&quot;:122.64000000000003,&quot;width&quot;:861.3009448818897}"/>
</p:tagLst>
</file>

<file path=ppt/tags/tag64.xml><?xml version="1.0" encoding="utf-8"?>
<p:tagLst xmlns:p="http://schemas.openxmlformats.org/presentationml/2006/main">
  <p:tag name="KSO_WM_DIAGRAM_VIRTUALLY_FRAME" val="{&quot;height&quot;:334.43999999999994,&quot;left&quot;:53.4,&quot;top&quot;:122.64000000000003,&quot;width&quot;:861.3009448818897}"/>
</p:tagLst>
</file>

<file path=ppt/tags/tag65.xml><?xml version="1.0" encoding="utf-8"?>
<p:tagLst xmlns:p="http://schemas.openxmlformats.org/presentationml/2006/main">
  <p:tag name="KSO_WM_DIAGRAM_VIRTUALLY_FRAME" val="{&quot;height&quot;:334.43999999999994,&quot;left&quot;:53.4,&quot;top&quot;:122.64000000000003,&quot;width&quot;:861.3009448818897}"/>
</p:tagLst>
</file>

<file path=ppt/tags/tag66.xml><?xml version="1.0" encoding="utf-8"?>
<p:tagLst xmlns:p="http://schemas.openxmlformats.org/presentationml/2006/main">
  <p:tag name="KSO_WM_DIAGRAM_VIRTUALLY_FRAME" val="{&quot;height&quot;:334.43999999999994,&quot;left&quot;:53.4,&quot;top&quot;:122.64000000000003,&quot;width&quot;:861.3009448818897}"/>
</p:tagLst>
</file>

<file path=ppt/tags/tag67.xml><?xml version="1.0" encoding="utf-8"?>
<p:tagLst xmlns:p="http://schemas.openxmlformats.org/presentationml/2006/main">
  <p:tag name="KSO_WM_DIAGRAM_VIRTUALLY_FRAME" val="{&quot;height&quot;:334.43999999999994,&quot;left&quot;:53.4,&quot;top&quot;:122.64000000000003,&quot;width&quot;:861.3009448818897}"/>
</p:tagLst>
</file>

<file path=ppt/tags/tag68.xml><?xml version="1.0" encoding="utf-8"?>
<p:tagLst xmlns:p="http://schemas.openxmlformats.org/presentationml/2006/main">
  <p:tag name="resource_record_key" val="{&quot;13&quot;:[4519452,4364907,4364942,436492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4"/>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 name="KSO_WM_UNIT_TEXT_LAYER_COUNT"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satMod val="110000"/>
                <a:lumMod val="105000"/>
                <a:tint val="67000"/>
              </a:schemeClr>
            </a:gs>
            <a:gs pos="50000">
              <a:schemeClr val="phClr">
                <a:lumMod val="105000"/>
                <a:satMod val="103000"/>
                <a:tint val="73000"/>
              </a:schemeClr>
            </a:gs>
            <a:gs pos="100000">
              <a:schemeClr val="phClr">
                <a:satMod val="105000"/>
                <a:lumMod val="109000"/>
                <a:tint val="81000"/>
              </a:schemeClr>
            </a:gs>
          </a:gsLst>
          <a:lin ang="5400000" scaled="0"/>
        </a:gradFill>
        <a:gradFill rotWithShape="1">
          <a:gsLst>
            <a:gs pos="0">
              <a:schemeClr val="phClr">
                <a:satMod val="103000"/>
                <a:lumMod val="102000"/>
                <a:shade val="94000"/>
              </a:schemeClr>
            </a:gs>
            <a:gs pos="50000">
              <a:schemeClr val="phClr">
                <a:lumMod val="110000"/>
                <a:satMod val="100000"/>
                <a:tint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61">
      <a:dk1>
        <a:srgbClr val="000000"/>
      </a:dk1>
      <a:lt1>
        <a:srgbClr val="FFFFFF"/>
      </a:lt1>
      <a:dk2>
        <a:srgbClr val="3F4D63"/>
      </a:dk2>
      <a:lt2>
        <a:srgbClr val="E7F0FD"/>
      </a:lt2>
      <a:accent1>
        <a:srgbClr val="116CEE"/>
      </a:accent1>
      <a:accent2>
        <a:srgbClr val="1B7ED6"/>
      </a:accent2>
      <a:accent3>
        <a:srgbClr val="268FBE"/>
      </a:accent3>
      <a:accent4>
        <a:srgbClr val="30A1A6"/>
      </a:accent4>
      <a:accent5>
        <a:srgbClr val="3BB28E"/>
      </a:accent5>
      <a:accent6>
        <a:srgbClr val="45C476"/>
      </a:accent6>
      <a:hlink>
        <a:srgbClr val="0563C1"/>
      </a:hlink>
      <a:folHlink>
        <a:srgbClr val="954F72"/>
      </a:folHlink>
    </a:clrScheme>
    <a:fontScheme name="自定义 17">
      <a:majorFont>
        <a:latin typeface="MiSans Heavy"/>
        <a:ea typeface="MiSans Heavy"/>
        <a:cs typeface=""/>
      </a:majorFont>
      <a:minorFont>
        <a:latin typeface="MiSans"/>
        <a:ea typeface="MiSan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图形职场办公简约风">
  <a:themeElements>
    <a:clrScheme name="蓝">
      <a:dk1>
        <a:srgbClr val="000000"/>
      </a:dk1>
      <a:lt1>
        <a:srgbClr val="FFFFFF"/>
      </a:lt1>
      <a:dk2>
        <a:srgbClr val="001548"/>
      </a:dk2>
      <a:lt2>
        <a:srgbClr val="F8FAFE"/>
      </a:lt2>
      <a:accent1>
        <a:srgbClr val="88ACF1"/>
      </a:accent1>
      <a:accent2>
        <a:srgbClr val="6F6CE6"/>
      </a:accent2>
      <a:accent3>
        <a:srgbClr val="6CC6E6"/>
      </a:accent3>
      <a:accent4>
        <a:srgbClr val="6CE6D0"/>
      </a:accent4>
      <a:accent5>
        <a:srgbClr val="187CB1"/>
      </a:accent5>
      <a:accent6>
        <a:srgbClr val="3B56F1"/>
      </a:accent6>
      <a:hlink>
        <a:srgbClr val="658BD5"/>
      </a:hlink>
      <a:folHlink>
        <a:srgbClr val="A16AA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4464</Words>
  <Application>WPS 演示</Application>
  <PresentationFormat/>
  <Paragraphs>600</Paragraphs>
  <Slides>10</Slides>
  <Notes>0</Notes>
  <HiddenSlides>0</HiddenSlides>
  <MMClips>0</MMClips>
  <ScaleCrop>false</ScaleCrop>
  <HeadingPairs>
    <vt:vector size="6" baseType="variant">
      <vt:variant>
        <vt:lpstr>已用的字体</vt:lpstr>
      </vt:variant>
      <vt:variant>
        <vt:i4>13</vt:i4>
      </vt:variant>
      <vt:variant>
        <vt:lpstr>主题</vt:lpstr>
      </vt:variant>
      <vt:variant>
        <vt:i4>3</vt:i4>
      </vt:variant>
      <vt:variant>
        <vt:lpstr>幻灯片标题</vt:lpstr>
      </vt:variant>
      <vt:variant>
        <vt:i4>10</vt:i4>
      </vt:variant>
    </vt:vector>
  </HeadingPairs>
  <TitlesOfParts>
    <vt:vector size="26" baseType="lpstr">
      <vt:lpstr>Arial</vt:lpstr>
      <vt:lpstr>宋体</vt:lpstr>
      <vt:lpstr>Wingdings</vt:lpstr>
      <vt:lpstr>MiSans</vt:lpstr>
      <vt:lpstr>Wingdings</vt:lpstr>
      <vt:lpstr>Bahnschrift SemiBold</vt:lpstr>
      <vt:lpstr>楷体</vt:lpstr>
      <vt:lpstr>黑体</vt:lpstr>
      <vt:lpstr>Arial</vt:lpstr>
      <vt:lpstr>微软雅黑</vt:lpstr>
      <vt:lpstr>Arial Unicode MS</vt:lpstr>
      <vt:lpstr>MiSans Heavy</vt:lpstr>
      <vt:lpstr>Calibri</vt:lpstr>
      <vt:lpstr>Office theme</vt:lpstr>
      <vt:lpstr>Office 主题</vt:lpstr>
      <vt:lpstr>图形职场办公简约风</vt:lpstr>
      <vt:lpstr>枇杷清肺饮颗粒</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小敏ai博</cp:lastModifiedBy>
  <cp:revision>132</cp:revision>
  <dcterms:created xsi:type="dcterms:W3CDTF">2025-07-10T06:22:00Z</dcterms:created>
  <dcterms:modified xsi:type="dcterms:W3CDTF">2026-06-09T08:48:02Z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O">
    <vt:lpwstr>wqlLaW5nc29mdCBQREYgdG8gV1BTIDExMA</vt:lpwstr>
  </property>
  <property fmtid="{D5CDD505-2E9C-101B-9397-08002B2CF9AE}" pid="3" name="Created">
    <vt:filetime>2025-07-17T14:16:21Z</vt:filetime>
  </property>
  <property fmtid="{D5CDD505-2E9C-101B-9397-08002B2CF9AE}" pid="4" name="ICV">
    <vt:lpwstr>6B9FB7AC996B444AAA1125B4B7195C73_13</vt:lpwstr>
  </property>
  <property fmtid="{D5CDD505-2E9C-101B-9397-08002B2CF9AE}" pid="5" name="KSOProductBuildVer">
    <vt:lpwstr>2052-12.1.0.25865</vt:lpwstr>
  </property>
</Properties>
</file>