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1" r:id="rId3"/>
  </p:sldMasterIdLst>
  <p:notesMasterIdLst>
    <p:notesMasterId r:id="rId5"/>
  </p:notesMasterIdLst>
  <p:handoutMasterIdLst>
    <p:handoutMasterId r:id="rId16"/>
  </p:handoutMasterIdLst>
  <p:sldIdLst>
    <p:sldId id="276" r:id="rId4"/>
    <p:sldId id="279" r:id="rId6"/>
    <p:sldId id="258" r:id="rId7"/>
    <p:sldId id="260" r:id="rId8"/>
    <p:sldId id="266" r:id="rId9"/>
    <p:sldId id="281" r:id="rId10"/>
    <p:sldId id="282" r:id="rId11"/>
    <p:sldId id="284" r:id="rId12"/>
    <p:sldId id="283" r:id="rId13"/>
    <p:sldId id="263" r:id="rId14"/>
    <p:sldId id="265" r:id="rId15"/>
  </p:sldIdLst>
  <p:sldSz cx="12192000" cy="6858000"/>
  <p:notesSz cx="6858000" cy="9144000"/>
  <p:embeddedFontLst>
    <p:embeddedFont>
      <p:font typeface="汉仪古隶简" panose="00020600040101010101" charset="-122"/>
      <p:regular r:id="rId20"/>
    </p:embeddedFont>
    <p:embeddedFont>
      <p:font typeface="楷体" panose="02010609060101010101" charset="-122"/>
      <p:regular r:id="rId21"/>
    </p:embeddedFont>
    <p:embeddedFont>
      <p:font typeface="MiSans" panose="00000500000000000000" charset="-122"/>
      <p:regular r:id="rId22"/>
    </p:embeddedFont>
    <p:embeddedFont>
      <p:font typeface="黑体" panose="02010609060101010101" charset="-122"/>
      <p:regular r:id="rId23"/>
    </p:embeddedFont>
    <p:embeddedFont>
      <p:font typeface="微软雅黑" panose="020B0503020204020204" charset="-122"/>
      <p:regular r:id="rId24"/>
    </p:embeddedFont>
    <p:embeddedFont>
      <p:font typeface="汉仪楷体简" panose="02010600000101010101" charset="-128"/>
      <p:regular r:id="rId25"/>
    </p:embeddedFont>
    <p:embeddedFont>
      <p:font typeface="Calibri" panose="020F0502020204030204" charset="0"/>
      <p:regular r:id="rId26"/>
      <p:bold r:id="rId27"/>
      <p:italic r:id="rId28"/>
      <p:boldItalic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9DEE"/>
    <a:srgbClr val="CEE5F6"/>
    <a:srgbClr val="67B2E0"/>
    <a:srgbClr val="BDD7EE"/>
    <a:srgbClr val="EDF5FB"/>
    <a:srgbClr val="3959B9"/>
    <a:srgbClr val="EAEFFD"/>
    <a:srgbClr val="E6ECF0"/>
    <a:srgbClr val="F0F6FB"/>
    <a:srgbClr val="5AC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08"/>
      </p:cViewPr>
      <p:guideLst>
        <p:guide orient="horz" pos="2160"/>
        <p:guide pos="37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0" Type="http://schemas.openxmlformats.org/officeDocument/2006/relationships/tags" Target="tags/tag61.xml"/><Relationship Id="rId3" Type="http://schemas.openxmlformats.org/officeDocument/2006/relationships/slideMaster" Target="slideMasters/slideMaster2.xml"/><Relationship Id="rId29" Type="http://schemas.openxmlformats.org/officeDocument/2006/relationships/font" Target="fonts/font10.fntdata"/><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7FBA69-B7CC-4FB5-995C-F38E4AC542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 name="图片 2" descr="语文素材2"/>
          <p:cNvPicPr>
            <a:picLocks noChangeAspect="1"/>
          </p:cNvPicPr>
          <p:nvPr userDrawn="1">
            <p:custDataLst>
              <p:tags r:id="rId2"/>
            </p:custDataLst>
          </p:nvPr>
        </p:nvPicPr>
        <p:blipFill>
          <a:blip r:embed="rId3" cstate="email">
            <a:alphaModFix amt="20000"/>
          </a:blip>
          <a:srcRect/>
          <a:stretch>
            <a:fillRect/>
          </a:stretch>
        </p:blipFill>
        <p:spPr>
          <a:xfrm>
            <a:off x="1526" y="1"/>
            <a:ext cx="12188950" cy="6857999"/>
          </a:xfrm>
          <a:custGeom>
            <a:avLst/>
            <a:gdLst/>
            <a:ahLst/>
            <a:cxnLst>
              <a:cxn ang="3">
                <a:pos x="hc" y="t"/>
              </a:cxn>
              <a:cxn ang="cd2">
                <a:pos x="l" y="vc"/>
              </a:cxn>
              <a:cxn ang="cd4">
                <a:pos x="hc" y="b"/>
              </a:cxn>
              <a:cxn ang="0">
                <a:pos x="r" y="vc"/>
              </a:cxn>
            </a:cxnLst>
            <a:rect l="l" t="t" r="r" b="b"/>
            <a:pathLst>
              <a:path w="19195" h="10800">
                <a:moveTo>
                  <a:pt x="0" y="0"/>
                </a:moveTo>
                <a:lnTo>
                  <a:pt x="19195" y="0"/>
                </a:lnTo>
                <a:lnTo>
                  <a:pt x="19195" y="10800"/>
                </a:lnTo>
                <a:lnTo>
                  <a:pt x="0" y="10800"/>
                </a:lnTo>
                <a:lnTo>
                  <a:pt x="0" y="0"/>
                </a:lnTo>
                <a:close/>
              </a:path>
            </a:pathLst>
          </a:custGeom>
        </p:spPr>
      </p:pic>
      <p:sp>
        <p:nvSpPr>
          <p:cNvPr id="11" name="缺角矩形 10"/>
          <p:cNvSpPr/>
          <p:nvPr userDrawn="1">
            <p:custDataLst>
              <p:tags r:id="rId4"/>
            </p:custDataLst>
          </p:nvPr>
        </p:nvSpPr>
        <p:spPr>
          <a:xfrm>
            <a:off x="248285" y="216535"/>
            <a:ext cx="11695430" cy="6641465"/>
          </a:xfrm>
          <a:prstGeom prst="plaque">
            <a:avLst>
              <a:gd name="adj" fmla="val 3945"/>
            </a:avLst>
          </a:prstGeom>
          <a:gradFill>
            <a:gsLst>
              <a:gs pos="35000">
                <a:schemeClr val="bg1"/>
              </a:gs>
              <a:gs pos="100000">
                <a:schemeClr val="bg1">
                  <a:alpha val="0"/>
                </a:schemeClr>
              </a:gs>
            </a:gsLst>
            <a:lin ang="5400000" scaled="0"/>
          </a:gradFill>
          <a:ln>
            <a:gradFill>
              <a:gsLst>
                <a:gs pos="0">
                  <a:schemeClr val="accent1">
                    <a:lumMod val="40000"/>
                    <a:lumOff val="60000"/>
                  </a:schemeClr>
                </a:gs>
                <a:gs pos="90000">
                  <a:schemeClr val="accent1">
                    <a:lumMod val="20000"/>
                    <a:lumOff val="80000"/>
                    <a:alpha val="0"/>
                  </a:schemeClr>
                </a:gs>
              </a:gsLst>
              <a:lin ang="5400000" scaled="0"/>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古隶简" panose="00020600040101010101" charset="-122"/>
              <a:ea typeface="汉仪古隶简" panose="00020600040101010101" charset="-122"/>
              <a:sym typeface="汉仪古隶简" panose="00020600040101010101" charset="-122"/>
            </a:endParaRPr>
          </a:p>
        </p:txBody>
      </p:sp>
      <p:sp>
        <p:nvSpPr>
          <p:cNvPr id="15" name="任意多边形 14"/>
          <p:cNvSpPr/>
          <p:nvPr userDrawn="1">
            <p:custDataLst>
              <p:tags r:id="rId5"/>
            </p:custDataLst>
          </p:nvPr>
        </p:nvSpPr>
        <p:spPr>
          <a:xfrm>
            <a:off x="354965" y="320675"/>
            <a:ext cx="11481435" cy="151765"/>
          </a:xfrm>
          <a:custGeom>
            <a:avLst/>
            <a:gdLst>
              <a:gd name="adj" fmla="val 0"/>
              <a:gd name="a" fmla="pin 0 adj 50000"/>
              <a:gd name="x1" fmla="*/ ss a 100000"/>
              <a:gd name="x2" fmla="+- r 0 x1"/>
              <a:gd name="y2" fmla="+- b 0 x1"/>
              <a:gd name="il" fmla="*/ x1 70711 100000"/>
              <a:gd name="ir" fmla="+- r 0 il"/>
              <a:gd name="ib" fmla="+- b 0 il"/>
            </a:gdLst>
            <a:ahLst/>
            <a:cxnLst>
              <a:cxn ang="3">
                <a:pos x="hc" y="t"/>
              </a:cxn>
              <a:cxn ang="cd2">
                <a:pos x="l" y="vc"/>
              </a:cxn>
              <a:cxn ang="cd4">
                <a:pos x="hc" y="b"/>
              </a:cxn>
              <a:cxn ang="0">
                <a:pos x="r" y="vc"/>
              </a:cxn>
            </a:cxnLst>
            <a:rect l="l" t="t" r="r" b="b"/>
            <a:pathLst>
              <a:path w="17190" h="234">
                <a:moveTo>
                  <a:pt x="16956" y="0"/>
                </a:moveTo>
                <a:lnTo>
                  <a:pt x="17190" y="0"/>
                </a:lnTo>
                <a:lnTo>
                  <a:pt x="17190" y="234"/>
                </a:lnTo>
                <a:lnTo>
                  <a:pt x="17184" y="231"/>
                </a:lnTo>
                <a:cubicBezTo>
                  <a:pt x="17082" y="188"/>
                  <a:pt x="17001" y="107"/>
                  <a:pt x="16958" y="5"/>
                </a:cubicBezTo>
                <a:lnTo>
                  <a:pt x="16956" y="0"/>
                </a:lnTo>
                <a:close/>
                <a:moveTo>
                  <a:pt x="0" y="0"/>
                </a:moveTo>
                <a:lnTo>
                  <a:pt x="234" y="0"/>
                </a:lnTo>
                <a:lnTo>
                  <a:pt x="232" y="5"/>
                </a:lnTo>
                <a:cubicBezTo>
                  <a:pt x="189" y="107"/>
                  <a:pt x="108" y="188"/>
                  <a:pt x="6" y="231"/>
                </a:cubicBezTo>
                <a:lnTo>
                  <a:pt x="0" y="234"/>
                </a:lnTo>
                <a:lnTo>
                  <a:pt x="0"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古隶简" panose="00020600040101010101" charset="-122"/>
              <a:ea typeface="汉仪古隶简" panose="00020600040101010101" charset="-122"/>
              <a:sym typeface="汉仪古隶简" panose="00020600040101010101" charset="-122"/>
            </a:endParaRPr>
          </a:p>
        </p:txBody>
      </p:sp>
      <p:sp>
        <p:nvSpPr>
          <p:cNvPr id="2" name="标题 1"/>
          <p:cNvSpPr>
            <a:spLocks noGrp="1"/>
          </p:cNvSpPr>
          <p:nvPr>
            <p:ph type="title" hasCustomPrompt="1"/>
            <p:custDataLst>
              <p:tags r:id="rId6"/>
            </p:custDataLst>
          </p:nvPr>
        </p:nvSpPr>
        <p:spPr>
          <a:xfrm>
            <a:off x="1872378" y="1993853"/>
            <a:ext cx="1409259" cy="2840402"/>
          </a:xfrm>
        </p:spPr>
        <p:txBody>
          <a:bodyPr vert="eaVert" wrap="square" anchor="ctr">
            <a:normAutofit/>
          </a:bodyPr>
          <a:lstStyle>
            <a:lvl1pPr algn="ctr">
              <a:defRPr sz="8800" b="0">
                <a:gradFill>
                  <a:gsLst>
                    <a:gs pos="100000">
                      <a:schemeClr val="accent1">
                        <a:lumMod val="75000"/>
                      </a:schemeClr>
                    </a:gs>
                    <a:gs pos="0">
                      <a:schemeClr val="accent1"/>
                    </a:gs>
                  </a:gsLst>
                  <a:lin ang="0" scaled="1"/>
                </a:gradFill>
                <a:latin typeface="汉仪古隶简" panose="00020600040101010101" charset="-122"/>
                <a:ea typeface="汉仪古隶简" panose="00020600040101010101" charset="-122"/>
                <a:sym typeface="汉仪古隶简" panose="00020600040101010101" charset="-122"/>
              </a:defRPr>
            </a:lvl1pPr>
          </a:lstStyle>
          <a:p>
            <a:r>
              <a:rPr lang="zh-CN" altLang="en-US" dirty="0"/>
              <a:t>标题</a:t>
            </a:r>
            <a:endParaRPr lang="zh-CN" altLang="en-US" dirty="0"/>
          </a:p>
        </p:txBody>
      </p:sp>
      <p:sp>
        <p:nvSpPr>
          <p:cNvPr id="7" name="日期占位符 3"/>
          <p:cNvSpPr>
            <a:spLocks noGrp="1"/>
          </p:cNvSpPr>
          <p:nvPr>
            <p:ph type="dt" sz="half" idx="10"/>
            <p:custDataLst>
              <p:tags r:id="rId7"/>
            </p:custDataLst>
          </p:nvPr>
        </p:nvSpPr>
        <p:spPr/>
        <p:txBody>
          <a:bodyPr wrap="square">
            <a:normAutofit/>
          </a:bodyPr>
          <a:lstStyle>
            <a:lvl1pPr>
              <a:defRPr>
                <a:latin typeface="汉仪古隶简" panose="00020600040101010101" charset="-122"/>
                <a:ea typeface="汉仪古隶简" panose="00020600040101010101" charset="-122"/>
                <a:sym typeface="汉仪古隶简" panose="00020600040101010101" charset="-122"/>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8"/>
            </p:custDataLst>
          </p:nvPr>
        </p:nvSpPr>
        <p:spPr/>
        <p:txBody>
          <a:bodyPr/>
          <a:lstStyle>
            <a:lvl1pPr>
              <a:defRPr>
                <a:latin typeface="汉仪古隶简" panose="00020600040101010101" charset="-122"/>
                <a:ea typeface="汉仪古隶简" panose="00020600040101010101" charset="-122"/>
                <a:sym typeface="汉仪古隶简" panose="00020600040101010101" charset="-122"/>
              </a:defRPr>
            </a:lvl1pPr>
          </a:lstStyle>
          <a:p>
            <a:endParaRPr lang="zh-CN" altLang="en-US"/>
          </a:p>
        </p:txBody>
      </p:sp>
      <p:sp>
        <p:nvSpPr>
          <p:cNvPr id="9" name="灯片编号占位符 5"/>
          <p:cNvSpPr>
            <a:spLocks noGrp="1"/>
          </p:cNvSpPr>
          <p:nvPr>
            <p:ph type="sldNum" sz="quarter" idx="12"/>
            <p:custDataLst>
              <p:tags r:id="rId9"/>
            </p:custDataLst>
          </p:nvPr>
        </p:nvSpPr>
        <p:spPr/>
        <p:txBody>
          <a:bodyPr wrap="square">
            <a:normAutofit/>
          </a:bodyPr>
          <a:lstStyle>
            <a:lvl1pPr>
              <a:defRPr>
                <a:latin typeface="汉仪古隶简" panose="00020600040101010101" charset="-122"/>
                <a:ea typeface="汉仪古隶简" panose="00020600040101010101" charset="-122"/>
                <a:sym typeface="汉仪古隶简" panose="00020600040101010101" charset="-122"/>
              </a:defRPr>
            </a:lvl1p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image" Target="../media/image2.jpeg"/><Relationship Id="rId3" Type="http://schemas.openxmlformats.org/officeDocument/2006/relationships/tags" Target="../tags/tag11.xml"/><Relationship Id="rId2" Type="http://schemas.openxmlformats.org/officeDocument/2006/relationships/slideLayout" Target="../slideLayouts/slideLayout4.xml"/><Relationship Id="rId13" Type="http://schemas.openxmlformats.org/officeDocument/2006/relationships/theme" Target="../theme/theme2.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descr="语文素材2"/>
          <p:cNvPicPr>
            <a:picLocks noChangeAspect="1"/>
          </p:cNvPicPr>
          <p:nvPr userDrawn="1">
            <p:custDataLst>
              <p:tags r:id="rId3"/>
            </p:custDataLst>
          </p:nvPr>
        </p:nvPicPr>
        <p:blipFill>
          <a:blip r:embed="rId4" cstate="email">
            <a:alphaModFix amt="20000"/>
          </a:blip>
          <a:srcRect/>
          <a:stretch>
            <a:fillRect/>
          </a:stretch>
        </p:blipFill>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p:spPr>
      </p:pic>
      <p:sp>
        <p:nvSpPr>
          <p:cNvPr id="11" name="缺角矩形 10"/>
          <p:cNvSpPr/>
          <p:nvPr userDrawn="1">
            <p:custDataLst>
              <p:tags r:id="rId5"/>
            </p:custDataLst>
          </p:nvPr>
        </p:nvSpPr>
        <p:spPr>
          <a:xfrm>
            <a:off x="248285" y="216535"/>
            <a:ext cx="11695430" cy="6641465"/>
          </a:xfrm>
          <a:prstGeom prst="plaque">
            <a:avLst>
              <a:gd name="adj" fmla="val 3945"/>
            </a:avLst>
          </a:prstGeom>
          <a:gradFill>
            <a:gsLst>
              <a:gs pos="35000">
                <a:schemeClr val="bg1"/>
              </a:gs>
              <a:gs pos="100000">
                <a:schemeClr val="bg1">
                  <a:alpha val="0"/>
                </a:schemeClr>
              </a:gs>
            </a:gsLst>
            <a:lin ang="5400000" scaled="0"/>
          </a:gradFill>
          <a:ln>
            <a:gradFill>
              <a:gsLst>
                <a:gs pos="0">
                  <a:schemeClr val="accent1">
                    <a:lumMod val="40000"/>
                    <a:lumOff val="60000"/>
                  </a:schemeClr>
                </a:gs>
                <a:gs pos="90000">
                  <a:schemeClr val="accent1">
                    <a:lumMod val="20000"/>
                    <a:lumOff val="80000"/>
                    <a:alpha val="0"/>
                  </a:schemeClr>
                </a:gs>
              </a:gsLst>
              <a:lin ang="5400000" scaled="0"/>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古隶简" panose="00020600040101010101" charset="-122"/>
              <a:ea typeface="汉仪古隶简" panose="00020600040101010101" charset="-122"/>
              <a:sym typeface="汉仪古隶简" panose="00020600040101010101" charset="-122"/>
            </a:endParaRPr>
          </a:p>
        </p:txBody>
      </p:sp>
      <p:sp>
        <p:nvSpPr>
          <p:cNvPr id="15" name="任意多边形 14"/>
          <p:cNvSpPr/>
          <p:nvPr userDrawn="1">
            <p:custDataLst>
              <p:tags r:id="rId6"/>
            </p:custDataLst>
          </p:nvPr>
        </p:nvSpPr>
        <p:spPr>
          <a:xfrm>
            <a:off x="354965" y="320675"/>
            <a:ext cx="11481435" cy="151765"/>
          </a:xfrm>
          <a:custGeom>
            <a:avLst/>
            <a:gdLst>
              <a:gd name="adj" fmla="val 0"/>
              <a:gd name="a" fmla="pin 0 adj 50000"/>
              <a:gd name="x1" fmla="*/ ss a 100000"/>
              <a:gd name="x2" fmla="+- r 0 x1"/>
              <a:gd name="y2" fmla="+- b 0 x1"/>
              <a:gd name="il" fmla="*/ x1 70711 100000"/>
              <a:gd name="ir" fmla="+- r 0 il"/>
              <a:gd name="ib" fmla="+- b 0 il"/>
            </a:gdLst>
            <a:ahLst/>
            <a:cxnLst>
              <a:cxn ang="3">
                <a:pos x="hc" y="t"/>
              </a:cxn>
              <a:cxn ang="cd2">
                <a:pos x="l" y="vc"/>
              </a:cxn>
              <a:cxn ang="cd4">
                <a:pos x="hc" y="b"/>
              </a:cxn>
              <a:cxn ang="0">
                <a:pos x="r" y="vc"/>
              </a:cxn>
            </a:cxnLst>
            <a:rect l="l" t="t" r="r" b="b"/>
            <a:pathLst>
              <a:path w="17190" h="234">
                <a:moveTo>
                  <a:pt x="16956" y="0"/>
                </a:moveTo>
                <a:lnTo>
                  <a:pt x="17190" y="0"/>
                </a:lnTo>
                <a:lnTo>
                  <a:pt x="17190" y="234"/>
                </a:lnTo>
                <a:lnTo>
                  <a:pt x="17184" y="231"/>
                </a:lnTo>
                <a:cubicBezTo>
                  <a:pt x="17082" y="188"/>
                  <a:pt x="17001" y="107"/>
                  <a:pt x="16958" y="5"/>
                </a:cubicBezTo>
                <a:lnTo>
                  <a:pt x="16956" y="0"/>
                </a:lnTo>
                <a:close/>
                <a:moveTo>
                  <a:pt x="0" y="0"/>
                </a:moveTo>
                <a:lnTo>
                  <a:pt x="234" y="0"/>
                </a:lnTo>
                <a:lnTo>
                  <a:pt x="232" y="5"/>
                </a:lnTo>
                <a:cubicBezTo>
                  <a:pt x="189" y="107"/>
                  <a:pt x="108" y="188"/>
                  <a:pt x="6" y="231"/>
                </a:cubicBezTo>
                <a:lnTo>
                  <a:pt x="0" y="234"/>
                </a:lnTo>
                <a:lnTo>
                  <a:pt x="0"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古隶简" panose="00020600040101010101" charset="-122"/>
              <a:ea typeface="汉仪古隶简" panose="00020600040101010101" charset="-122"/>
              <a:sym typeface="汉仪古隶简" panose="00020600040101010101" charset="-122"/>
            </a:endParaRPr>
          </a:p>
        </p:txBody>
      </p:sp>
      <p:sp>
        <p:nvSpPr>
          <p:cNvPr id="2" name="标题占位符 1"/>
          <p:cNvSpPr>
            <a:spLocks noGrp="1"/>
          </p:cNvSpPr>
          <p:nvPr>
            <p:ph type="title"/>
            <p:custDataLst>
              <p:tags r:id="rId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汉仪古隶简" panose="00020600040101010101" charset="-122"/>
                <a:ea typeface="汉仪古隶简" panose="00020600040101010101" charset="-122"/>
                <a:sym typeface="汉仪古隶简" panose="00020600040101010101"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汉仪古隶简" panose="00020600040101010101" charset="-122"/>
                <a:ea typeface="汉仪古隶简" panose="00020600040101010101" charset="-122"/>
                <a:sym typeface="汉仪古隶简" panose="00020600040101010101"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汉仪古隶简" panose="00020600040101010101" charset="-122"/>
                <a:ea typeface="汉仪古隶简" panose="00020600040101010101" charset="-122"/>
                <a:sym typeface="汉仪古隶简" panose="00020600040101010101"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12"/>
            </p:custDataLst>
          </p:nvPr>
        </p:nvSpPr>
        <p:spPr>
          <a:xfrm>
            <a:off x="0" y="0"/>
            <a:ext cx="0" cy="0"/>
          </a:xfrm>
          <a:prstGeom prst="rect">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latin typeface="汉仪古隶简" panose="00020600040101010101" charset="-122"/>
              <a:ea typeface="汉仪古隶简" panose="00020600040101010101" charset="-122"/>
              <a:sym typeface="汉仪古隶简" panose="00020600040101010101" charset="-122"/>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100000"/>
        </a:lnSpc>
        <a:spcBef>
          <a:spcPct val="0"/>
        </a:spcBef>
        <a:buNone/>
        <a:defRPr sz="3200" b="1" kern="1200">
          <a:gradFill>
            <a:gsLst>
              <a:gs pos="100000">
                <a:schemeClr val="accent1">
                  <a:lumMod val="75000"/>
                </a:schemeClr>
              </a:gs>
              <a:gs pos="0">
                <a:schemeClr val="accent1"/>
              </a:gs>
            </a:gsLst>
            <a:lin ang="0" scaled="1"/>
          </a:gradFill>
          <a:latin typeface="汉仪古隶简" panose="00020600040101010101" charset="-122"/>
          <a:ea typeface="汉仪古隶简" panose="00020600040101010101" charset="-122"/>
          <a:cs typeface="+mj-cs"/>
          <a:sym typeface="汉仪古隶简" panose="00020600040101010101"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汉仪古隶简" panose="00020600040101010101" charset="-122"/>
          <a:ea typeface="汉仪古隶简" panose="00020600040101010101" charset="-122"/>
          <a:cs typeface="+mn-cs"/>
          <a:sym typeface="汉仪古隶简" panose="00020600040101010101"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汉仪古隶简" panose="00020600040101010101" charset="-122"/>
          <a:ea typeface="汉仪古隶简" panose="00020600040101010101" charset="-122"/>
          <a:cs typeface="+mn-cs"/>
          <a:sym typeface="汉仪古隶简" panose="00020600040101010101"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汉仪古隶简" panose="00020600040101010101" charset="-122"/>
          <a:ea typeface="汉仪古隶简" panose="00020600040101010101" charset="-122"/>
          <a:cs typeface="+mn-cs"/>
          <a:sym typeface="汉仪古隶简" panose="00020600040101010101"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汉仪古隶简" panose="00020600040101010101" charset="-122"/>
          <a:ea typeface="汉仪古隶简" panose="00020600040101010101" charset="-122"/>
          <a:cs typeface="+mn-cs"/>
          <a:sym typeface="汉仪古隶简" panose="00020600040101010101"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汉仪古隶简" panose="00020600040101010101" charset="-122"/>
          <a:ea typeface="汉仪古隶简" panose="00020600040101010101" charset="-122"/>
          <a:cs typeface="+mn-cs"/>
          <a:sym typeface="汉仪古隶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3.xml"/><Relationship Id="rId7" Type="http://schemas.openxmlformats.org/officeDocument/2006/relationships/image" Target="../media/image6.png"/><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tags" Target="../tags/tag20.xml"/><Relationship Id="rId10" Type="http://schemas.openxmlformats.org/officeDocument/2006/relationships/notesSlide" Target="../notesSlides/notesSlide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tags" Target="../tags/tag57.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5" Type="http://schemas.openxmlformats.org/officeDocument/2006/relationships/slideLayout" Target="../slideLayouts/slideLayout3.xml"/><Relationship Id="rId24" Type="http://schemas.openxmlformats.org/officeDocument/2006/relationships/tags" Target="../tags/tag45.xml"/><Relationship Id="rId23" Type="http://schemas.openxmlformats.org/officeDocument/2006/relationships/image" Target="../media/image6.png"/><Relationship Id="rId22" Type="http://schemas.openxmlformats.org/officeDocument/2006/relationships/tags" Target="../tags/tag44.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tags" Target="../tags/tag24.xml"/><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47.xml"/><Relationship Id="rId3" Type="http://schemas.openxmlformats.org/officeDocument/2006/relationships/image" Target="../media/image6.png"/><Relationship Id="rId2" Type="http://schemas.openxmlformats.org/officeDocument/2006/relationships/tags" Target="../tags/tag46.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tags" Target="../tags/tag48.xml"/><Relationship Id="rId2" Type="http://schemas.openxmlformats.org/officeDocument/2006/relationships/image" Target="../media/image8.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image" Target="../media/image8.png"/><Relationship Id="rId12" Type="http://schemas.openxmlformats.org/officeDocument/2006/relationships/slideLayout" Target="../slideLayouts/slideLayout1.xml"/><Relationship Id="rId11" Type="http://schemas.openxmlformats.org/officeDocument/2006/relationships/image" Target="../media/image6.png"/><Relationship Id="rId10" Type="http://schemas.openxmlformats.org/officeDocument/2006/relationships/tags" Target="../tags/tag56.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7" name="文本框 56" descr="7b0a202020202262756c6c6574223a20227b5c2263617465676f727949645c223a5c225c222c5c2274656d706c61746549645c223a32303233313634357d220a7d0a"/>
          <p:cNvSpPr txBox="1"/>
          <p:nvPr>
            <p:custDataLst>
              <p:tags r:id="rId2"/>
            </p:custDataLst>
          </p:nvPr>
        </p:nvSpPr>
        <p:spPr>
          <a:xfrm>
            <a:off x="2494280" y="2954020"/>
            <a:ext cx="8423910" cy="2168525"/>
          </a:xfrm>
          <a:prstGeom prst="rect">
            <a:avLst/>
          </a:prstGeom>
        </p:spPr>
        <p:txBody>
          <a:bodyPr wrap="square">
            <a:spAutoFit/>
            <a:extLst>
              <a:ext uri="{4A0BC546-FE56-4ADE-93B0-CB8AF2F6F144}">
                <wpsdc:textFrameExt xmlns:wpsdc="http://www.wps.cn/officeDocument/2022/drawingmlCustomData" type="text"/>
              </a:ext>
            </a:extLst>
          </a:bodyPr>
          <a:p>
            <a:pPr marL="276860" indent="-276860" algn="l">
              <a:lnSpc>
                <a:spcPct val="150000"/>
              </a:lnSpc>
              <a:buSzPct val="75000"/>
              <a:buBlip>
                <a:blip r:embed="rId3">
                  <a:extLst>
                    <a:ext uri="{96DAC541-7B7A-43D3-8B79-37D633B846F1}">
                      <asvg:svgBlip xmlns:asvg="http://schemas.microsoft.com/office/drawing/2016/SVG/main" r:embed="rId4"/>
                    </a:ext>
                  </a:extLst>
                </a:blip>
              </a:buBlip>
            </a:pPr>
            <a:r>
              <a:rPr lang="en-US" altLang="zh-CN"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rPr>
              <a:t>2025</a:t>
            </a:r>
            <a:r>
              <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rPr>
              <a:t>年国内首家获批中药</a:t>
            </a:r>
            <a:r>
              <a:rPr lang="en-US" altLang="zh-CN"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rPr>
              <a:t>3.1</a:t>
            </a:r>
            <a:r>
              <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rPr>
              <a:t>类新药</a:t>
            </a:r>
            <a:endPar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endParaRPr>
          </a:p>
          <a:p>
            <a:pPr marL="276860" indent="-276860" algn="l">
              <a:lnSpc>
                <a:spcPct val="150000"/>
              </a:lnSpc>
              <a:buSzPct val="75000"/>
              <a:buBlip>
                <a:blip r:embed="rId3">
                  <a:extLst>
                    <a:ext uri="{96DAC541-7B7A-43D3-8B79-37D633B846F1}">
                      <asvg:svgBlip xmlns:asvg="http://schemas.microsoft.com/office/drawing/2016/SVG/main" r:embed="rId4"/>
                    </a:ext>
                  </a:extLst>
                </a:blip>
              </a:buBlip>
            </a:pPr>
            <a:r>
              <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rPr>
              <a:t>处方源于清·张锡纯《医学衷中参西录》</a:t>
            </a:r>
            <a:endPar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endParaRPr>
          </a:p>
          <a:p>
            <a:pPr marL="276860" indent="-276860" algn="l">
              <a:lnSpc>
                <a:spcPct val="150000"/>
              </a:lnSpc>
              <a:buSzPct val="75000"/>
              <a:buBlip>
                <a:blip r:embed="rId3">
                  <a:extLst>
                    <a:ext uri="{96DAC541-7B7A-43D3-8B79-37D633B846F1}">
                      <asvg:svgBlip xmlns:asvg="http://schemas.microsoft.com/office/drawing/2016/SVG/main" r:embed="rId4"/>
                    </a:ext>
                  </a:extLst>
                </a:blip>
              </a:buBlip>
            </a:pPr>
            <a:r>
              <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rPr>
              <a:t>列入《古代经典名方目录（第一批）》</a:t>
            </a:r>
            <a:endPar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endParaRPr>
          </a:p>
          <a:p>
            <a:pPr marL="276860" indent="-276860" algn="l">
              <a:lnSpc>
                <a:spcPct val="150000"/>
              </a:lnSpc>
              <a:buSzPct val="75000"/>
              <a:buBlip>
                <a:blip r:embed="rId3">
                  <a:extLst>
                    <a:ext uri="{96DAC541-7B7A-43D3-8B79-37D633B846F1}">
                      <asvg:svgBlip xmlns:asvg="http://schemas.microsoft.com/office/drawing/2016/SVG/main" r:embed="rId4"/>
                    </a:ext>
                  </a:extLst>
                </a:blip>
              </a:buBlip>
            </a:pPr>
            <a:r>
              <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rPr>
              <a:t>符合《中华人民共和国中医药法》规定的，至今仍广泛应用、疗效确切、具有明显特色与优势的古代中医典籍所记载的方剂</a:t>
            </a:r>
            <a:endParaRPr lang="zh-CN" altLang="en-US" b="1" spc="300" noProof="0" dirty="0">
              <a:ln>
                <a:noFill/>
              </a:ln>
              <a:solidFill>
                <a:schemeClr val="tx1"/>
              </a:solidFill>
              <a:effectLst/>
              <a:uLnTx/>
              <a:uFillTx/>
              <a:latin typeface="Times New Roman" panose="02020603050405020304" charset="0"/>
              <a:ea typeface="楷体" panose="02010609060101010101" charset="-122"/>
              <a:cs typeface="楷体" panose="02010609060101010101" charset="-122"/>
              <a:sym typeface="MiSans" panose="00000500000000000000" charset="-122"/>
            </a:endParaRPr>
          </a:p>
        </p:txBody>
      </p:sp>
      <p:sp>
        <p:nvSpPr>
          <p:cNvPr id="61" name="标题 1"/>
          <p:cNvSpPr>
            <a:spLocks noGrp="1"/>
          </p:cNvSpPr>
          <p:nvPr>
            <p:custDataLst>
              <p:tags r:id="rId5"/>
            </p:custDataLst>
          </p:nvPr>
        </p:nvSpPr>
        <p:spPr>
          <a:xfrm>
            <a:off x="3201035" y="1174115"/>
            <a:ext cx="5789295" cy="1030605"/>
          </a:xfrm>
          <a:prstGeom prst="rect">
            <a:avLst/>
          </a:prstGeom>
          <a:noFill/>
          <a:ln>
            <a:noFill/>
            <a:prstDash val="sysDash"/>
          </a:ln>
        </p:spPr>
        <p:txBody>
          <a:bodyPr vert="horz" wrap="square" lIns="0" tIns="0" rIns="0" bIns="0" rtlCol="0" anchor="b" anchorCtr="0">
            <a:normAutofit/>
          </a:bodyPr>
          <a:lstStyle>
            <a:lvl1pPr marL="0" marR="0" lvl="0" algn="l" defTabSz="914400" rtl="0" eaLnBrk="1" fontAlgn="auto" latinLnBrk="0" hangingPunct="1">
              <a:lnSpc>
                <a:spcPct val="110000"/>
              </a:lnSpc>
              <a:spcBef>
                <a:spcPct val="0"/>
              </a:spcBef>
              <a:buClrTx/>
              <a:buSzTx/>
              <a:buFontTx/>
              <a:buNone/>
              <a:defRPr kumimoji="0" lang="zh-CN" altLang="en-US" sz="6000" b="0" i="0" u="none" strike="noStrike" kern="1200" cap="none" spc="0" normalizeH="0" baseline="0" noProof="1" dirty="0" smtClean="0">
                <a:ln>
                  <a:noFill/>
                  <a:prstDash val="sysDot"/>
                </a:ln>
                <a:solidFill>
                  <a:srgbClr val="000000"/>
                </a:solidFill>
                <a:latin typeface="MiSans Heavy" panose="00000A00000000000000" charset="-122"/>
                <a:ea typeface="MiSans Heavy" panose="00000A00000000000000" charset="-122"/>
                <a:cs typeface="MiSans" panose="00000500000000000000" charset="-122"/>
                <a:sym typeface="MiSans" panose="00000500000000000000" charset="-122"/>
              </a:defRPr>
            </a:lvl1pPr>
          </a:lstStyle>
          <a:p>
            <a:r>
              <a:rPr lang="en-US" altLang="zh-CN" b="1">
                <a:solidFill>
                  <a:srgbClr val="116CEE"/>
                </a:solidFill>
                <a:latin typeface="黑体" panose="02010609060101010101" charset="-122"/>
                <a:ea typeface="黑体" panose="02010609060101010101" charset="-122"/>
              </a:rPr>
              <a:t> </a:t>
            </a:r>
            <a:r>
              <a:rPr lang="en-US" altLang="zh-CN" b="1">
                <a:gradFill>
                  <a:gsLst>
                    <a:gs pos="50000">
                      <a:schemeClr val="tx1"/>
                    </a:gs>
                    <a:gs pos="0">
                      <a:schemeClr val="tx1">
                        <a:lumMod val="25000"/>
                        <a:lumOff val="75000"/>
                      </a:schemeClr>
                    </a:gs>
                    <a:gs pos="100000">
                      <a:schemeClr val="tx1">
                        <a:lumMod val="85000"/>
                      </a:schemeClr>
                    </a:gs>
                  </a:gsLst>
                  <a:lin ang="5400000" scaled="1"/>
                </a:gradFill>
                <a:latin typeface="黑体" panose="02010609060101010101" charset="-122"/>
                <a:ea typeface="黑体" panose="02010609060101010101" charset="-122"/>
              </a:rPr>
              <a:t> </a:t>
            </a:r>
            <a:r>
              <a:rPr altLang="en-US" b="1">
                <a:gradFill>
                  <a:gsLst>
                    <a:gs pos="50000">
                      <a:schemeClr val="tx1"/>
                    </a:gs>
                    <a:gs pos="0">
                      <a:schemeClr val="tx1">
                        <a:lumMod val="25000"/>
                        <a:lumOff val="75000"/>
                      </a:schemeClr>
                    </a:gs>
                    <a:gs pos="100000">
                      <a:schemeClr val="tx1">
                        <a:lumMod val="85000"/>
                      </a:schemeClr>
                    </a:gs>
                  </a:gsLst>
                  <a:lin ang="5400000" scaled="1"/>
                </a:gradFill>
                <a:latin typeface="黑体" panose="02010609060101010101" charset="-122"/>
                <a:ea typeface="黑体" panose="02010609060101010101" charset="-122"/>
              </a:rPr>
              <a:t>升陷汤颗粒</a:t>
            </a:r>
            <a:endParaRPr altLang="en-US" b="1">
              <a:gradFill>
                <a:gsLst>
                  <a:gs pos="50000">
                    <a:schemeClr val="tx1"/>
                  </a:gs>
                  <a:gs pos="0">
                    <a:schemeClr val="tx1">
                      <a:lumMod val="25000"/>
                      <a:lumOff val="75000"/>
                    </a:schemeClr>
                  </a:gs>
                  <a:gs pos="100000">
                    <a:schemeClr val="tx1">
                      <a:lumMod val="85000"/>
                    </a:schemeClr>
                  </a:gs>
                </a:gsLst>
                <a:lin ang="5400000" scaled="1"/>
              </a:gradFill>
              <a:latin typeface="黑体" panose="02010609060101010101" charset="-122"/>
              <a:ea typeface="黑体" panose="02010609060101010101" charset="-122"/>
            </a:endParaRPr>
          </a:p>
        </p:txBody>
      </p:sp>
      <p:sp>
        <p:nvSpPr>
          <p:cNvPr id="62" name="文本占位符 3"/>
          <p:cNvSpPr>
            <a:spLocks noGrp="1"/>
          </p:cNvSpPr>
          <p:nvPr>
            <p:custDataLst>
              <p:tags r:id="rId6"/>
            </p:custDataLst>
          </p:nvPr>
        </p:nvSpPr>
        <p:spPr>
          <a:xfrm>
            <a:off x="4413250" y="5841365"/>
            <a:ext cx="7232650" cy="457835"/>
          </a:xfrm>
          <a:prstGeom prst="roundRect">
            <a:avLst>
              <a:gd name="adj" fmla="val 50000"/>
            </a:avLst>
          </a:prstGeom>
          <a:noFill/>
          <a:ln>
            <a:noFill/>
            <a:prstDash val="sysDash"/>
          </a:ln>
          <a:effectLst/>
        </p:spPr>
        <p:txBody>
          <a:bodyPr vert="horz" wrap="square" lIns="0" tIns="46800" rIns="0" bIns="4680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kumimoji="0" lang="zh-CN" altLang="en-US" sz="1600" b="0" i="0" u="none" strike="noStrike" kern="1200" cap="none" spc="150" normalizeH="0" baseline="0" noProof="1" dirty="0">
                <a:ln>
                  <a:noFill/>
                  <a:prstDash val="sysDot"/>
                </a:ln>
                <a:solidFill>
                  <a:srgbClr val="FFFFFF"/>
                </a:solidFill>
                <a:uFillTx/>
                <a:latin typeface="MiSans Heavy" panose="00000A00000000000000" charset="-122"/>
                <a:ea typeface="MiSans Heavy" panose="00000A00000000000000" charset="-122"/>
                <a:cs typeface="MiSans" panose="00000500000000000000" charset="-122"/>
                <a:sym typeface="MiSans" panose="00000500000000000000" charset="-122"/>
              </a:defRPr>
            </a:lvl1pPr>
            <a:lvl2pPr marL="6858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600" b="0" i="0" u="none" strike="noStrike" kern="1200" cap="none" spc="150" normalizeH="0" baseline="0" dirty="0">
                <a:solidFill>
                  <a:srgbClr val="000000">
                    <a:lumMod val="50000"/>
                    <a:lumOff val="50000"/>
                  </a:srgbClr>
                </a:solidFill>
                <a:uFillTx/>
                <a:latin typeface="MiSans" panose="00000500000000000000" charset="-122"/>
                <a:ea typeface="MiSans" panose="00000500000000000000" charset="-122"/>
                <a:cs typeface="MiSans" panose="00000500000000000000" charset="-122"/>
                <a:sym typeface="MiSans" panose="00000500000000000000" charset="-122"/>
              </a:defRPr>
            </a:lvl2pPr>
            <a:lvl3pPr marL="11430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600" b="0" i="0" u="none" strike="noStrike" kern="1200" cap="none" spc="150" normalizeH="0" baseline="0" dirty="0">
                <a:solidFill>
                  <a:srgbClr val="000000">
                    <a:lumMod val="50000"/>
                    <a:lumOff val="50000"/>
                  </a:srgbClr>
                </a:solidFill>
                <a:uFillTx/>
                <a:latin typeface="MiSans" panose="00000500000000000000" charset="-122"/>
                <a:ea typeface="MiSans" panose="00000500000000000000" charset="-122"/>
                <a:cs typeface="MiSans" panose="00000500000000000000" charset="-122"/>
                <a:sym typeface="MiSans" panose="00000500000000000000" charset="-122"/>
              </a:defRPr>
            </a:lvl3pPr>
            <a:lvl4pPr marL="16002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400" b="0" i="0" u="none" strike="noStrike" kern="1200" cap="none" spc="150" normalizeH="0" baseline="0" dirty="0">
                <a:solidFill>
                  <a:srgbClr val="000000">
                    <a:lumMod val="50000"/>
                    <a:lumOff val="50000"/>
                  </a:srgbClr>
                </a:solidFill>
                <a:uFillTx/>
                <a:latin typeface="MiSans" panose="00000500000000000000" charset="-122"/>
                <a:ea typeface="MiSans" panose="00000500000000000000" charset="-122"/>
                <a:cs typeface="MiSans" panose="00000500000000000000" charset="-122"/>
                <a:sym typeface="MiSans" panose="00000500000000000000" charset="-122"/>
              </a:defRPr>
            </a:lvl4pPr>
            <a:lvl5pPr marL="20574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400" b="0" i="0" u="none" strike="noStrike" kern="1200" cap="none" spc="150" normalizeH="0" baseline="0" dirty="0">
                <a:solidFill>
                  <a:srgbClr val="000000">
                    <a:lumMod val="50000"/>
                    <a:lumOff val="50000"/>
                  </a:srgbClr>
                </a:solidFill>
                <a:uFillTx/>
                <a:latin typeface="MiSans" panose="00000500000000000000" charset="-122"/>
                <a:ea typeface="MiSans" panose="00000500000000000000" charset="-122"/>
                <a:cs typeface="MiSans" panose="00000500000000000000" charset="-122"/>
                <a:sym typeface="MiSans"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iSans" panose="00000500000000000000" charset="-122"/>
                <a:ea typeface="MiSans" panose="00000500000000000000"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iSans" panose="00000500000000000000" charset="-122"/>
                <a:ea typeface="MiSans" panose="00000500000000000000"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iSans" panose="00000500000000000000" charset="-122"/>
                <a:ea typeface="MiSans" panose="00000500000000000000"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iSans" panose="00000500000000000000" charset="-122"/>
                <a:ea typeface="MiSans" panose="00000500000000000000" charset="-122"/>
                <a:cs typeface="+mn-ea"/>
              </a:defRPr>
            </a:lvl9pPr>
          </a:lstStyle>
          <a:p>
            <a:r>
              <a:rPr altLang="en-US" sz="2400">
                <a:solidFill>
                  <a:schemeClr val="tx1"/>
                </a:solidFill>
                <a:latin typeface="黑体" panose="02010609060101010101" charset="-122"/>
                <a:ea typeface="黑体" panose="02010609060101010101" charset="-122"/>
              </a:rPr>
              <a:t>药品生产企业：吉林敖东洮南药业股份有限公司</a:t>
            </a:r>
            <a:endParaRPr altLang="en-US" sz="2400">
              <a:solidFill>
                <a:schemeClr val="tx1"/>
              </a:solidFill>
              <a:latin typeface="黑体" panose="02010609060101010101" charset="-122"/>
              <a:ea typeface="黑体" panose="02010609060101010101" charset="-122"/>
            </a:endParaRPr>
          </a:p>
        </p:txBody>
      </p:sp>
      <p:pic>
        <p:nvPicPr>
          <p:cNvPr id="2" name="图片 1" descr="微信图片_20260604102529_912_117"/>
          <p:cNvPicPr>
            <a:picLocks noChangeAspect="1"/>
          </p:cNvPicPr>
          <p:nvPr/>
        </p:nvPicPr>
        <p:blipFill>
          <a:blip r:embed="rId7"/>
          <a:stretch>
            <a:fillRect/>
          </a:stretch>
        </p:blipFill>
        <p:spPr>
          <a:xfrm>
            <a:off x="11035665" y="194310"/>
            <a:ext cx="977277" cy="792000"/>
          </a:xfrm>
          <a:prstGeom prst="rect">
            <a:avLst/>
          </a:prstGeom>
        </p:spPr>
      </p:pic>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0" name="textbox 50"/>
          <p:cNvSpPr/>
          <p:nvPr/>
        </p:nvSpPr>
        <p:spPr>
          <a:xfrm>
            <a:off x="405180" y="169697"/>
            <a:ext cx="417004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04.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创新性</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1048648" name="文本框 60"/>
          <p:cNvSpPr txBox="1"/>
          <p:nvPr>
            <p:custDataLst>
              <p:tags r:id="rId2"/>
            </p:custDataLst>
          </p:nvPr>
        </p:nvSpPr>
        <p:spPr>
          <a:xfrm>
            <a:off x="998220" y="748030"/>
            <a:ext cx="10671810" cy="5946140"/>
          </a:xfrm>
          <a:prstGeom prst="rect">
            <a:avLst/>
          </a:prstGeom>
          <a:noFill/>
        </p:spPr>
        <p:txBody>
          <a:bodyPr wrap="square" rtlCol="0">
            <a:noAutofit/>
          </a:bodyPr>
          <a:p>
            <a:pPr algn="l">
              <a:lnSpc>
                <a:spcPct val="125000"/>
              </a:lnSpc>
              <a:spcBef>
                <a:spcPts val="0"/>
              </a:spcBef>
              <a:spcAft>
                <a:spcPts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1、创新点</a:t>
            </a:r>
            <a:endPar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363220" algn="l">
              <a:lnSpc>
                <a:spcPct val="125000"/>
              </a:lnSpc>
              <a:spcBef>
                <a:spcPts val="0"/>
              </a:spcBef>
              <a:spcAft>
                <a:spcPts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dirty="0">
                <a:latin typeface="微软雅黑" panose="020B0503020204020204" charset="-122"/>
                <a:ea typeface="微软雅黑" panose="020B0503020204020204" charset="-122"/>
                <a:cs typeface="微软雅黑" panose="020B0503020204020204" charset="-122"/>
                <a:sym typeface="+mn-ea"/>
              </a:rPr>
              <a:t>升陷汤</a:t>
            </a:r>
            <a:r>
              <a:rPr dirty="0">
                <a:latin typeface="微软雅黑" panose="020B0503020204020204" charset="-122"/>
                <a:ea typeface="微软雅黑" panose="020B0503020204020204" charset="-122"/>
                <a:cs typeface="微软雅黑" panose="020B0503020204020204" charset="-122"/>
                <a:sym typeface="+mn-ea"/>
              </a:rPr>
              <a:t>颗粒是</a:t>
            </a:r>
            <a:r>
              <a:rPr lang="en-US" altLang="zh-CN" dirty="0">
                <a:latin typeface="Times New Roman" panose="02020603050405020304" charset="0"/>
                <a:ea typeface="微软雅黑" panose="020B0503020204020204" charset="-122"/>
                <a:cs typeface="Times New Roman" panose="02020603050405020304" charset="0"/>
                <a:sym typeface="+mn-ea"/>
              </a:rPr>
              <a:t>2025年09月</a:t>
            </a:r>
            <a:r>
              <a:rPr lang="zh-CN" dirty="0">
                <a:latin typeface="微软雅黑" panose="020B0503020204020204" charset="-122"/>
                <a:ea typeface="微软雅黑" panose="020B0503020204020204" charset="-122"/>
                <a:cs typeface="微软雅黑" panose="020B0503020204020204" charset="-122"/>
                <a:sym typeface="+mn-ea"/>
              </a:rPr>
              <a:t>首家获批上市（</a:t>
            </a:r>
            <a:r>
              <a:rPr lang="zh-CN" altLang="en-US" dirty="0">
                <a:latin typeface="微软雅黑" panose="020B0503020204020204" charset="-122"/>
                <a:ea typeface="微软雅黑" panose="020B0503020204020204" charset="-122"/>
                <a:cs typeface="微软雅黑" panose="020B0503020204020204" charset="-122"/>
                <a:sym typeface="+mn-ea"/>
              </a:rPr>
              <a:t>国药准字</a:t>
            </a:r>
            <a:r>
              <a:rPr lang="en-US" altLang="zh-CN" dirty="0">
                <a:latin typeface="Times New Roman" panose="02020603050405020304" charset="0"/>
                <a:ea typeface="微软雅黑" panose="020B0503020204020204" charset="-122"/>
                <a:cs typeface="Times New Roman" panose="02020603050405020304" charset="0"/>
                <a:sym typeface="+mn-ea"/>
              </a:rPr>
              <a:t>C20250012</a:t>
            </a:r>
            <a:r>
              <a:rPr lang="zh-CN" altLang="en-US" dirty="0">
                <a:latin typeface="微软雅黑" panose="020B0503020204020204" charset="-122"/>
                <a:ea typeface="微软雅黑" panose="020B0503020204020204" charset="-122"/>
                <a:cs typeface="微软雅黑" panose="020B0503020204020204" charset="-122"/>
                <a:sym typeface="+mn-ea"/>
              </a:rPr>
              <a:t>）</a:t>
            </a:r>
            <a:r>
              <a:rPr lang="zh-CN" dirty="0">
                <a:latin typeface="微软雅黑" panose="020B0503020204020204" charset="-122"/>
                <a:ea typeface="微软雅黑" panose="020B0503020204020204" charset="-122"/>
                <a:cs typeface="微软雅黑" panose="020B0503020204020204" charset="-122"/>
                <a:sym typeface="+mn-ea"/>
              </a:rPr>
              <a:t>中药</a:t>
            </a:r>
            <a:r>
              <a:rPr lang="en-US" altLang="zh-CN" dirty="0">
                <a:latin typeface="微软雅黑" panose="020B0503020204020204" charset="-122"/>
                <a:ea typeface="微软雅黑" panose="020B0503020204020204" charset="-122"/>
                <a:cs typeface="微软雅黑" panose="020B0503020204020204" charset="-122"/>
                <a:sym typeface="+mn-ea"/>
              </a:rPr>
              <a:t>3.1</a:t>
            </a:r>
            <a:r>
              <a:rPr lang="zh-CN" altLang="en-US" dirty="0">
                <a:latin typeface="微软雅黑" panose="020B0503020204020204" charset="-122"/>
                <a:ea typeface="微软雅黑" panose="020B0503020204020204" charset="-122"/>
                <a:cs typeface="微软雅黑" panose="020B0503020204020204" charset="-122"/>
                <a:sym typeface="+mn-ea"/>
              </a:rPr>
              <a:t>类新药；</a:t>
            </a:r>
            <a:endParaRPr lang="zh-CN" altLang="en-US" dirty="0">
              <a:latin typeface="微软雅黑" panose="020B0503020204020204" charset="-122"/>
              <a:ea typeface="微软雅黑" panose="020B0503020204020204" charset="-122"/>
              <a:cs typeface="微软雅黑" panose="020B0503020204020204" charset="-122"/>
              <a:sym typeface="+mn-ea"/>
            </a:endParaRPr>
          </a:p>
          <a:p>
            <a:pPr indent="363220" algn="l">
              <a:lnSpc>
                <a:spcPct val="125000"/>
              </a:lnSpc>
              <a:spcBef>
                <a:spcPts val="0"/>
              </a:spcBef>
              <a:spcAft>
                <a:spcPts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2</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）首款</a:t>
            </a:r>
            <a:r>
              <a:rPr lang="zh-CN" dirty="0">
                <a:latin typeface="微软雅黑" panose="020B0503020204020204" charset="-122"/>
                <a:ea typeface="微软雅黑" panose="020B0503020204020204" charset="-122"/>
                <a:cs typeface="微软雅黑" panose="020B0503020204020204" charset="-122"/>
                <a:sym typeface="+mn-ea"/>
              </a:rPr>
              <a:t>益气升陷中成药，用于治疗大气下陷证。</a:t>
            </a:r>
            <a:endParaRPr lang="zh-CN" dirty="0">
              <a:latin typeface="微软雅黑" panose="020B0503020204020204" charset="-122"/>
              <a:ea typeface="微软雅黑" panose="020B0503020204020204" charset="-122"/>
              <a:cs typeface="微软雅黑" panose="020B0503020204020204" charset="-122"/>
              <a:sym typeface="+mn-ea"/>
            </a:endParaRPr>
          </a:p>
          <a:p>
            <a:pPr algn="l">
              <a:lnSpc>
                <a:spcPct val="125000"/>
              </a:lnSpc>
              <a:spcBef>
                <a:spcPts val="0"/>
              </a:spcBef>
              <a:spcAft>
                <a:spcPts val="0"/>
              </a:spcAft>
            </a:pP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2</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创新优势</a:t>
            </a:r>
            <a:endParaRPr 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385445" indent="-22225" algn="l">
              <a:lnSpc>
                <a:spcPct val="125000"/>
              </a:lnSpc>
              <a:spcBef>
                <a:spcPts val="0"/>
              </a:spcBef>
              <a:spcAft>
                <a:spcPts val="0"/>
              </a:spcAft>
            </a:pPr>
            <a:r>
              <a:rPr lang="zh-CN"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dirty="0">
                <a:latin typeface="微软雅黑" panose="020B0503020204020204" charset="-122"/>
                <a:ea typeface="微软雅黑" panose="020B0503020204020204" charset="-122"/>
                <a:cs typeface="微软雅黑" panose="020B0503020204020204" charset="-122"/>
                <a:sym typeface="+mn-ea"/>
              </a:rPr>
              <a:t>）</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填补了证属“大气下陷证” 的心血管系统疾病（心力衰竭、心悸、胸痹）、呼吸系统疾病（慢阻肺、慢性咳嗽、间质性肺炎、肺痿等）、妇科病（子宫脱垂、崩漏、癃闭）、消化脾胃病（胃下垂、脱肛等）、泌尿系统疾病（小便失禁、遗尿）、神经系统疾病（重症肌无力、慢性疲劳综合征、肌肉萎缩性疾病）等临床用药空白</a:t>
            </a:r>
            <a:r>
              <a:rPr dirty="0">
                <a:latin typeface="微软雅黑" panose="020B0503020204020204" charset="-122"/>
                <a:ea typeface="微软雅黑" panose="020B0503020204020204" charset="-122"/>
                <a:cs typeface="微软雅黑" panose="020B0503020204020204" charset="-122"/>
                <a:sym typeface="+mn-ea"/>
              </a:rPr>
              <a:t>；</a:t>
            </a:r>
            <a:endParaRPr dirty="0">
              <a:latin typeface="微软雅黑" panose="020B0503020204020204" charset="-122"/>
              <a:ea typeface="微软雅黑" panose="020B0503020204020204" charset="-122"/>
              <a:cs typeface="微软雅黑" panose="020B0503020204020204" charset="-122"/>
              <a:sym typeface="+mn-ea"/>
            </a:endParaRPr>
          </a:p>
          <a:p>
            <a:pPr marL="385445" lvl="1" indent="-22225" algn="l">
              <a:lnSpc>
                <a:spcPct val="125000"/>
              </a:lnSpc>
              <a:spcBef>
                <a:spcPts val="0"/>
              </a:spcBef>
              <a:spcAft>
                <a:spcPts val="0"/>
              </a:spcAft>
            </a:pPr>
            <a:r>
              <a:rPr lang="zh-CN"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填补医保目录“</a:t>
            </a:r>
            <a:r>
              <a:rPr lang="zh-CN" dirty="0">
                <a:latin typeface="微软雅黑" panose="020B0503020204020204" charset="-122"/>
                <a:ea typeface="微软雅黑" panose="020B0503020204020204" charset="-122"/>
                <a:cs typeface="微软雅黑" panose="020B0503020204020204" charset="-122"/>
                <a:sym typeface="+mn-ea"/>
              </a:rPr>
              <a:t>大气下陷证</a:t>
            </a:r>
            <a:r>
              <a:rPr dirty="0">
                <a:latin typeface="微软雅黑" panose="020B0503020204020204" charset="-122"/>
                <a:ea typeface="微软雅黑" panose="020B0503020204020204" charset="-122"/>
                <a:cs typeface="微软雅黑" panose="020B0503020204020204" charset="-122"/>
                <a:sym typeface="+mn-ea"/>
              </a:rPr>
              <a:t>”中成药的空白</a:t>
            </a:r>
            <a:r>
              <a:rPr lang="zh-CN" dirty="0">
                <a:latin typeface="微软雅黑" panose="020B0503020204020204" charset="-122"/>
                <a:ea typeface="微软雅黑" panose="020B0503020204020204" charset="-122"/>
                <a:cs typeface="微软雅黑" panose="020B0503020204020204" charset="-122"/>
                <a:sym typeface="+mn-ea"/>
              </a:rPr>
              <a:t>；</a:t>
            </a:r>
            <a:endParaRPr lang="zh-CN" dirty="0">
              <a:latin typeface="微软雅黑" panose="020B0503020204020204" charset="-122"/>
              <a:ea typeface="微软雅黑" panose="020B0503020204020204" charset="-122"/>
              <a:cs typeface="微软雅黑" panose="020B0503020204020204" charset="-122"/>
              <a:sym typeface="+mn-ea"/>
            </a:endParaRPr>
          </a:p>
          <a:p>
            <a:pPr marL="385445" lvl="1" indent="-22225" algn="l">
              <a:lnSpc>
                <a:spcPct val="125000"/>
              </a:lnSpc>
              <a:spcBef>
                <a:spcPts val="0"/>
              </a:spcBef>
              <a:spcAft>
                <a:spcPts val="0"/>
              </a:spcAft>
            </a:pPr>
            <a:r>
              <a:rPr lang="zh-CN"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3</a:t>
            </a:r>
            <a:r>
              <a:rPr lang="zh-CN"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选用道地药材，</a:t>
            </a:r>
            <a:r>
              <a:rPr lang="zh-CN" dirty="0">
                <a:latin typeface="微软雅黑" panose="020B0503020204020204" charset="-122"/>
                <a:ea typeface="微软雅黑" panose="020B0503020204020204" charset="-122"/>
                <a:cs typeface="微软雅黑" panose="020B0503020204020204" charset="-122"/>
                <a:sym typeface="+mn-ea"/>
              </a:rPr>
              <a:t>传统汤剂结合现代制药技术，高质量</a:t>
            </a:r>
            <a:r>
              <a:rPr dirty="0">
                <a:latin typeface="微软雅黑" panose="020B0503020204020204" charset="-122"/>
                <a:ea typeface="微软雅黑" panose="020B0503020204020204" charset="-122"/>
                <a:cs typeface="微软雅黑" panose="020B0503020204020204" charset="-122"/>
                <a:sym typeface="+mn-ea"/>
              </a:rPr>
              <a:t>还原“一碗汤”的工艺手法，建立了药材-生产-制剂全过程的质量控制体系</a:t>
            </a:r>
            <a:r>
              <a:rPr lang="zh-CN" dirty="0">
                <a:latin typeface="微软雅黑" panose="020B0503020204020204" charset="-122"/>
                <a:ea typeface="微软雅黑" panose="020B0503020204020204" charset="-122"/>
                <a:cs typeface="微软雅黑" panose="020B0503020204020204" charset="-122"/>
                <a:sym typeface="+mn-ea"/>
              </a:rPr>
              <a:t>；</a:t>
            </a:r>
            <a:endParaRPr dirty="0">
              <a:latin typeface="微软雅黑" panose="020B0503020204020204" charset="-122"/>
              <a:ea typeface="微软雅黑" panose="020B0503020204020204" charset="-122"/>
              <a:cs typeface="微软雅黑" panose="020B0503020204020204" charset="-122"/>
              <a:sym typeface="+mn-ea"/>
            </a:endParaRPr>
          </a:p>
          <a:p>
            <a:pPr marL="385445" lvl="1" indent="-22225" algn="l">
              <a:lnSpc>
                <a:spcPct val="125000"/>
              </a:lnSpc>
              <a:spcBef>
                <a:spcPts val="0"/>
              </a:spcBef>
              <a:spcAft>
                <a:spcPts val="0"/>
              </a:spcAft>
            </a:pPr>
            <a:r>
              <a:rPr lang="zh-CN"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4</a:t>
            </a:r>
            <a:r>
              <a:rPr lang="zh-CN"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颗粒剂型提高了可及性、便易性</a:t>
            </a:r>
            <a:r>
              <a:rPr lang="zh-CN" dirty="0">
                <a:latin typeface="微软雅黑" panose="020B0503020204020204" charset="-122"/>
                <a:ea typeface="微软雅黑" panose="020B0503020204020204" charset="-122"/>
                <a:cs typeface="微软雅黑" panose="020B0503020204020204" charset="-122"/>
                <a:sym typeface="+mn-ea"/>
              </a:rPr>
              <a:t>。</a:t>
            </a:r>
            <a:endParaRPr dirty="0">
              <a:latin typeface="微软雅黑" panose="020B0503020204020204" charset="-122"/>
              <a:ea typeface="微软雅黑" panose="020B0503020204020204" charset="-122"/>
              <a:cs typeface="微软雅黑" panose="020B0503020204020204" charset="-122"/>
              <a:sym typeface="+mn-ea"/>
            </a:endParaRPr>
          </a:p>
          <a:p>
            <a:pPr marL="0" lvl="1" algn="l">
              <a:lnSpc>
                <a:spcPct val="125000"/>
              </a:lnSpc>
              <a:spcBef>
                <a:spcPts val="0"/>
              </a:spcBef>
              <a:spcAft>
                <a:spcPts val="0"/>
              </a:spcAft>
            </a:pP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3</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、是自主知识产权的创新药</a:t>
            </a:r>
            <a:endPar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125000"/>
              </a:lnSpc>
              <a:spcBef>
                <a:spcPts val="0"/>
              </a:spcBef>
              <a:spcAft>
                <a:spcPts val="0"/>
              </a:spcAft>
            </a:pP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4</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、传承性</a:t>
            </a:r>
            <a:endPar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374650" indent="-11430" algn="l">
              <a:lnSpc>
                <a:spcPct val="125000"/>
              </a:lnSpc>
              <a:spcBef>
                <a:spcPts val="0"/>
              </a:spcBef>
              <a:spcAft>
                <a:spcPts val="0"/>
              </a:spcAft>
            </a:pP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典型的中医药传承创新。本品源自清代张锡纯《医学衷中参西录》,为中药3.1类新药。符合国家“推动中医药传承创新发展 </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提升中医药服务能力水平”的时代要求，遵循中医药理论的基础上，将现代技术应用于古代经典名方，保证了经典名方复方制剂与古方疗效一致。</a:t>
            </a:r>
            <a:endPar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descr="微信图片_20260604102529_912_117"/>
          <p:cNvPicPr>
            <a:picLocks noChangeAspect="1"/>
          </p:cNvPicPr>
          <p:nvPr/>
        </p:nvPicPr>
        <p:blipFill>
          <a:blip r:embed="rId3"/>
          <a:stretch>
            <a:fillRect/>
          </a:stretch>
        </p:blipFill>
        <p:spPr>
          <a:xfrm>
            <a:off x="11035665" y="194310"/>
            <a:ext cx="977277" cy="792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34" name="textbox 234"/>
          <p:cNvSpPr/>
          <p:nvPr>
            <p:custDataLst>
              <p:tags r:id="rId2"/>
            </p:custDataLst>
          </p:nvPr>
        </p:nvSpPr>
        <p:spPr>
          <a:xfrm>
            <a:off x="405130" y="1245235"/>
            <a:ext cx="3600000" cy="4248000"/>
          </a:xfrm>
          <a:prstGeom prst="rect">
            <a:avLst/>
          </a:prstGeom>
          <a:noFill/>
          <a:ln w="28575" cap="flat" cmpd="thickThin">
            <a:solidFill>
              <a:schemeClr val="accent1">
                <a:shade val="50000"/>
              </a:schemeClr>
            </a:solidFill>
            <a:prstDash val="solid"/>
            <a:miter lim="0"/>
          </a:ln>
        </p:spPr>
        <p:txBody>
          <a:bodyPr vert="horz" wrap="square" lIns="179705" tIns="71755" rIns="179705" bIns="71755"/>
          <a:lstStyle/>
          <a:p>
            <a:pPr algn="ctr" rtl="0" eaLnBrk="0">
              <a:lnSpc>
                <a:spcPct val="80000"/>
              </a:lnSpc>
            </a:pPr>
            <a:r>
              <a:rPr 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弥补药品目录短板</a:t>
            </a:r>
            <a:endPar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80000"/>
              </a:lnSpc>
            </a:pPr>
            <a:endParaRPr dirty="0">
              <a:latin typeface="Arial" panose="020B0604020202020204"/>
              <a:ea typeface="Arial" panose="020B0604020202020204"/>
              <a:cs typeface="Arial" panose="020B0604020202020204"/>
            </a:endParaRPr>
          </a:p>
          <a:p>
            <a:pPr marL="285750" indent="-285750" algn="just" rtl="0" eaLnBrk="0">
              <a:lnSpc>
                <a:spcPct val="150000"/>
              </a:lnSpc>
              <a:buClr>
                <a:srgbClr val="7030A0"/>
              </a:buClr>
              <a:buSzTx/>
              <a:buFont typeface="Wingdings" panose="05000000000000000000" charset="0"/>
              <a:buChar char="Ø"/>
            </a:pP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升陷汤颗粒益气升陷，用于治疗大气下陷证。《国家基本医疗保险、工伤保险和生育保险药品目录（202</a:t>
            </a:r>
            <a:r>
              <a:rPr lang="en-US" altLang="zh-CN"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5</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年）》中成药分类：益气剂</a:t>
            </a:r>
            <a:r>
              <a:rPr lang="en-US" altLang="zh-CN"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5</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种分类，无“益气升陷”中成药。升陷汤颗粒可填补医保目录空白。</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p:txBody>
      </p:sp>
      <p:sp>
        <p:nvSpPr>
          <p:cNvPr id="50" name="textbox 50"/>
          <p:cNvSpPr/>
          <p:nvPr/>
        </p:nvSpPr>
        <p:spPr>
          <a:xfrm>
            <a:off x="405180" y="169697"/>
            <a:ext cx="417004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05.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公平性</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2" name="textbox 234"/>
          <p:cNvSpPr/>
          <p:nvPr>
            <p:custDataLst>
              <p:tags r:id="rId3"/>
            </p:custDataLst>
          </p:nvPr>
        </p:nvSpPr>
        <p:spPr>
          <a:xfrm>
            <a:off x="4295775" y="1245235"/>
            <a:ext cx="3600000" cy="4248000"/>
          </a:xfrm>
          <a:prstGeom prst="rect">
            <a:avLst/>
          </a:prstGeom>
          <a:noFill/>
          <a:ln w="28575" cap="flat" cmpd="thickThin">
            <a:solidFill>
              <a:schemeClr val="accent1">
                <a:shade val="50000"/>
              </a:schemeClr>
            </a:solidFill>
            <a:prstDash val="solid"/>
            <a:miter lim="0"/>
          </a:ln>
        </p:spPr>
        <p:txBody>
          <a:bodyPr vert="horz" wrap="square" lIns="179705" tIns="71755" rIns="179705" bIns="71755"/>
          <a:lstStyle/>
          <a:p>
            <a:pPr algn="ctr" rtl="0" eaLnBrk="0">
              <a:lnSpc>
                <a:spcPct val="80000"/>
              </a:lnSpc>
            </a:pPr>
            <a:r>
              <a:rPr 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 </a:t>
            </a:r>
            <a:r>
              <a:rPr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符合</a:t>
            </a:r>
            <a:r>
              <a:rPr sz="1600" b="1" kern="0" spc="-10" dirty="0">
                <a:solidFill>
                  <a:schemeClr val="accent1">
                    <a:alpha val="100000"/>
                  </a:schemeClr>
                </a:solidFill>
                <a:latin typeface="Arial" panose="020B0604020202020204"/>
                <a:ea typeface="Arial" panose="020B0604020202020204"/>
                <a:cs typeface="Arial" panose="020B0604020202020204"/>
                <a:sym typeface="+mn-ea"/>
              </a:rPr>
              <a:t>"</a:t>
            </a:r>
            <a:r>
              <a:rPr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保基本</a:t>
            </a:r>
            <a:r>
              <a:rPr sz="1600" b="1" kern="0" spc="-10" dirty="0">
                <a:solidFill>
                  <a:schemeClr val="accent1">
                    <a:alpha val="100000"/>
                  </a:schemeClr>
                </a:solidFill>
                <a:latin typeface="Arial" panose="020B0604020202020204"/>
                <a:ea typeface="Arial" panose="020B0604020202020204"/>
                <a:cs typeface="Arial" panose="020B0604020202020204"/>
                <a:sym typeface="+mn-ea"/>
              </a:rPr>
              <a:t>"</a:t>
            </a:r>
            <a:r>
              <a:rPr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原则</a:t>
            </a:r>
            <a:endParaRPr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80000"/>
              </a:lnSpc>
            </a:pPr>
            <a:endParaRPr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marL="285750" indent="-285750" algn="just" rtl="0" eaLnBrk="0">
              <a:lnSpc>
                <a:spcPct val="150000"/>
              </a:lnSpc>
              <a:buClr>
                <a:srgbClr val="7030A0"/>
              </a:buClr>
              <a:buSzTx/>
              <a:buFont typeface="Wingdings" panose="05000000000000000000" charset="0"/>
              <a:buChar char="Ø"/>
            </a:pP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临床尚无治疗证属“大气下陷证” 心血管系统疾病（心力衰竭、心悸、胸痹）、呼吸系统疾病、妇科病、消化脾胃病、泌尿系统疾病、神经系统疾病等中成药。升陷汤颗粒可填补病症证型空白。</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a:p>
            <a:pPr marL="285750" indent="-285750" algn="just" rtl="0" eaLnBrk="0">
              <a:lnSpc>
                <a:spcPct val="150000"/>
              </a:lnSpc>
              <a:buClr>
                <a:srgbClr val="7030A0"/>
              </a:buClr>
              <a:buSzTx/>
              <a:buFont typeface="Wingdings" panose="05000000000000000000" charset="0"/>
              <a:buChar char="Ø"/>
            </a:pP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升陷汤颗粒为中药3.1类新药。</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a:p>
            <a:pPr marL="285750" indent="-285750" algn="just" rtl="0" eaLnBrk="0">
              <a:lnSpc>
                <a:spcPct val="150000"/>
              </a:lnSpc>
              <a:buClr>
                <a:srgbClr val="7030A0"/>
              </a:buClr>
              <a:buSzTx/>
              <a:buFont typeface="Wingdings" panose="05000000000000000000" charset="0"/>
              <a:buChar char="Ø"/>
            </a:pP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药品费用在参保人承受能力范围内，未占用过多医保资金。</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p:txBody>
      </p:sp>
      <p:sp>
        <p:nvSpPr>
          <p:cNvPr id="3" name="textbox 234"/>
          <p:cNvSpPr/>
          <p:nvPr>
            <p:custDataLst>
              <p:tags r:id="rId4"/>
            </p:custDataLst>
          </p:nvPr>
        </p:nvSpPr>
        <p:spPr>
          <a:xfrm>
            <a:off x="8186420" y="1245235"/>
            <a:ext cx="3600000" cy="4248000"/>
          </a:xfrm>
          <a:prstGeom prst="rect">
            <a:avLst/>
          </a:prstGeom>
          <a:noFill/>
          <a:ln w="28575" cap="flat" cmpd="thickThin">
            <a:solidFill>
              <a:schemeClr val="accent1">
                <a:shade val="50000"/>
              </a:schemeClr>
            </a:solidFill>
            <a:prstDash val="solid"/>
            <a:miter lim="0"/>
          </a:ln>
        </p:spPr>
        <p:txBody>
          <a:bodyPr vert="horz" wrap="square" lIns="179705" tIns="71755" rIns="179705" bIns="71755"/>
          <a:lstStyle/>
          <a:p>
            <a:pPr algn="ctr" rtl="0" eaLnBrk="0">
              <a:lnSpc>
                <a:spcPct val="80000"/>
              </a:lnSpc>
            </a:pPr>
            <a:r>
              <a:rPr 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 </a:t>
            </a:r>
            <a:r>
              <a:rPr lang="en-US"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    </a:t>
            </a:r>
            <a:r>
              <a:rPr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临床管理</a:t>
            </a:r>
            <a:r>
              <a:rPr lang="zh-CN"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难度</a:t>
            </a:r>
            <a:endParaRPr lang="zh-CN"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80000"/>
              </a:lnSpc>
            </a:pPr>
            <a:endParaRPr lang="zh-CN" sz="16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algn="just" rtl="0" eaLnBrk="0">
              <a:lnSpc>
                <a:spcPct val="150000"/>
              </a:lnSpc>
              <a:buClr>
                <a:srgbClr val="7030A0"/>
              </a:buClr>
              <a:buSzTx/>
              <a:buFont typeface="Wingdings" panose="05000000000000000000" charset="0"/>
              <a:buChar char="Ø"/>
            </a:pPr>
            <a:r>
              <a:rPr lang="zh-CN" altLang="en-US" sz="1600" b="1"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升陷汤颗粒功能主治明确。</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诊疗指南和专家共识明确了适应症。</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a:p>
            <a:pPr marL="285750" indent="-285750" algn="just" rtl="0" eaLnBrk="0">
              <a:lnSpc>
                <a:spcPct val="150000"/>
              </a:lnSpc>
              <a:buClr>
                <a:srgbClr val="7030A0"/>
              </a:buClr>
              <a:buSzTx/>
              <a:buFont typeface="Wingdings" panose="05000000000000000000" charset="0"/>
              <a:buChar char="Ø"/>
            </a:pPr>
            <a:r>
              <a:rPr lang="zh-CN" altLang="en-US" sz="1600" b="1"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升陷汤颗粒为处方药，用法用量明确。</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不会出现滥用药情况。</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a:p>
            <a:pPr marL="285750" indent="-285750" algn="just" eaLnBrk="0" fontAlgn="auto">
              <a:lnSpc>
                <a:spcPct val="150000"/>
              </a:lnSpc>
              <a:spcBef>
                <a:spcPts val="0"/>
              </a:spcBef>
              <a:buClr>
                <a:srgbClr val="7030A0"/>
              </a:buClr>
              <a:buSzTx/>
              <a:buFont typeface="Wingdings" panose="05000000000000000000" charset="0"/>
              <a:buChar char="Ø"/>
            </a:pP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升陷汤颗粒为颗粒剂，对于患者服药依从性高，临床便利。</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a:p>
            <a:pPr marL="285750" indent="-285750" algn="just" eaLnBrk="0" fontAlgn="auto">
              <a:lnSpc>
                <a:spcPct val="150000"/>
              </a:lnSpc>
              <a:spcBef>
                <a:spcPts val="0"/>
              </a:spcBef>
              <a:buClr>
                <a:srgbClr val="7030A0"/>
              </a:buClr>
              <a:buSzTx/>
              <a:buFont typeface="Wingdings" panose="05000000000000000000" charset="0"/>
              <a:buChar char="Ø"/>
            </a:pP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稳定性良好，密封存放即可，降低了药品贮藏管理难度。</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a:p>
            <a:pPr algn="l" rtl="0" eaLnBrk="0">
              <a:lnSpc>
                <a:spcPct val="80000"/>
              </a:lnSpc>
            </a:pP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p:txBody>
      </p:sp>
      <p:pic>
        <p:nvPicPr>
          <p:cNvPr id="4" name="图片 3" descr="微信图片_20260604102529_912_117"/>
          <p:cNvPicPr>
            <a:picLocks noChangeAspect="1"/>
          </p:cNvPicPr>
          <p:nvPr/>
        </p:nvPicPr>
        <p:blipFill>
          <a:blip r:embed="rId5"/>
          <a:stretch>
            <a:fillRect/>
          </a:stretch>
        </p:blipFill>
        <p:spPr>
          <a:xfrm>
            <a:off x="11035665" y="194310"/>
            <a:ext cx="977277" cy="792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p:cNvSpPr>
            <a:spLocks noGrp="1"/>
          </p:cNvSpPr>
          <p:nvPr>
            <p:ph type="title"/>
            <p:custDataLst>
              <p:tags r:id="rId2"/>
            </p:custDataLst>
          </p:nvPr>
        </p:nvSpPr>
        <p:spPr/>
        <p:txBody>
          <a:bodyPr>
            <a:normAutofit/>
          </a:bodyPr>
          <a:lstStyle/>
          <a:p>
            <a:r>
              <a:rPr lang="zh-CN" altLang="en-US" sz="8000">
                <a:solidFill>
                  <a:schemeClr val="tx1"/>
                </a:solidFill>
                <a:latin typeface="黑体" panose="02010609060101010101" charset="-122"/>
                <a:ea typeface="黑体" panose="02010609060101010101" charset="-122"/>
              </a:rPr>
              <a:t>目</a:t>
            </a:r>
            <a:r>
              <a:rPr lang="en-US" altLang="zh-CN" sz="8000">
                <a:solidFill>
                  <a:schemeClr val="tx1"/>
                </a:solidFill>
                <a:latin typeface="黑体" panose="02010609060101010101" charset="-122"/>
                <a:ea typeface="黑体" panose="02010609060101010101" charset="-122"/>
              </a:rPr>
              <a:t> </a:t>
            </a:r>
            <a:r>
              <a:rPr lang="zh-CN" altLang="en-US" sz="8000">
                <a:solidFill>
                  <a:schemeClr val="tx1"/>
                </a:solidFill>
                <a:latin typeface="黑体" panose="02010609060101010101" charset="-122"/>
                <a:ea typeface="黑体" panose="02010609060101010101" charset="-122"/>
              </a:rPr>
              <a:t>录</a:t>
            </a:r>
            <a:endParaRPr lang="zh-CN" altLang="en-US" sz="8000">
              <a:solidFill>
                <a:schemeClr val="tx1"/>
              </a:solidFill>
              <a:latin typeface="黑体" panose="02010609060101010101" charset="-122"/>
              <a:ea typeface="黑体" panose="02010609060101010101" charset="-122"/>
            </a:endParaRPr>
          </a:p>
        </p:txBody>
      </p:sp>
      <p:sp>
        <p:nvSpPr>
          <p:cNvPr id="62" name="任意多边形 3"/>
          <p:cNvSpPr/>
          <p:nvPr>
            <p:custDataLst>
              <p:tags r:id="rId3"/>
            </p:custDataLst>
          </p:nvPr>
        </p:nvSpPr>
        <p:spPr>
          <a:xfrm>
            <a:off x="5049793" y="997585"/>
            <a:ext cx="4980940" cy="731520"/>
          </a:xfrm>
          <a:custGeom>
            <a:avLst/>
            <a:gdLst>
              <a:gd name="adj" fmla="val 1129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921" h="1310">
                <a:moveTo>
                  <a:pt x="480" y="148"/>
                </a:moveTo>
                <a:cubicBezTo>
                  <a:pt x="477" y="65"/>
                  <a:pt x="554" y="-2"/>
                  <a:pt x="628" y="0"/>
                </a:cubicBezTo>
                <a:lnTo>
                  <a:pt x="8772" y="0"/>
                </a:lnTo>
                <a:cubicBezTo>
                  <a:pt x="8855" y="-3"/>
                  <a:pt x="8922" y="74"/>
                  <a:pt x="8920" y="148"/>
                </a:cubicBezTo>
                <a:lnTo>
                  <a:pt x="8920" y="1162"/>
                </a:lnTo>
                <a:cubicBezTo>
                  <a:pt x="8923" y="1245"/>
                  <a:pt x="8846" y="1312"/>
                  <a:pt x="8772" y="1310"/>
                </a:cubicBezTo>
                <a:lnTo>
                  <a:pt x="628" y="1310"/>
                </a:lnTo>
                <a:cubicBezTo>
                  <a:pt x="545" y="1313"/>
                  <a:pt x="478" y="1236"/>
                  <a:pt x="480" y="1162"/>
                </a:cubicBezTo>
                <a:lnTo>
                  <a:pt x="480" y="1155"/>
                </a:lnTo>
                <a:cubicBezTo>
                  <a:pt x="222" y="1157"/>
                  <a:pt x="-11" y="902"/>
                  <a:pt x="0" y="655"/>
                </a:cubicBezTo>
                <a:cubicBezTo>
                  <a:pt x="-13" y="379"/>
                  <a:pt x="250" y="154"/>
                  <a:pt x="480" y="155"/>
                </a:cubicBezTo>
                <a:lnTo>
                  <a:pt x="480" y="148"/>
                </a:lnTo>
                <a:close/>
              </a:path>
            </a:pathLst>
          </a:custGeom>
          <a:solidFill>
            <a:schemeClr val="accent1">
              <a:lumMod val="20000"/>
              <a:lumOff val="80000"/>
              <a:alpha val="15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63" name="椭圆 62"/>
          <p:cNvSpPr/>
          <p:nvPr>
            <p:custDataLst>
              <p:tags r:id="rId4"/>
            </p:custDataLst>
          </p:nvPr>
        </p:nvSpPr>
        <p:spPr>
          <a:xfrm>
            <a:off x="5352688" y="1319530"/>
            <a:ext cx="88227" cy="88229"/>
          </a:xfrm>
          <a:prstGeom prst="ellipse">
            <a:avLst/>
          </a:prstGeom>
          <a:solidFill>
            <a:schemeClr val="bg1">
              <a:alpha val="36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64" name="序号"/>
          <p:cNvSpPr txBox="1"/>
          <p:nvPr>
            <p:custDataLst>
              <p:tags r:id="rId5"/>
            </p:custDataLst>
          </p:nvPr>
        </p:nvSpPr>
        <p:spPr>
          <a:xfrm>
            <a:off x="5440953" y="997586"/>
            <a:ext cx="624795" cy="731796"/>
          </a:xfrm>
          <a:prstGeom prst="rect">
            <a:avLst/>
          </a:prstGeom>
          <a:noFill/>
        </p:spPr>
        <p:txBody>
          <a:bodyPr wrap="none" lIns="0" tIns="0" rIns="0" bIns="0" rtlCol="0" anchor="ctr" anchorCtr="0">
            <a:noAutofit/>
          </a:bodyPr>
          <a:p>
            <a:pPr algn="r">
              <a:lnSpc>
                <a:spcPct val="100000"/>
              </a:lnSpc>
            </a:pPr>
            <a:r>
              <a:rPr lang="en-US" altLang="zh-CN" sz="3600" dirty="0">
                <a:solidFill>
                  <a:schemeClr val="tx1"/>
                </a:solidFill>
                <a:latin typeface="微软雅黑" panose="020B0503020204020204" charset="-122"/>
                <a:ea typeface="微软雅黑" panose="020B0503020204020204" charset="-122"/>
              </a:rPr>
              <a:t>01</a:t>
            </a:r>
            <a:endParaRPr lang="en-US" altLang="zh-CN" sz="3600" dirty="0">
              <a:solidFill>
                <a:schemeClr val="tx1"/>
              </a:solidFill>
              <a:latin typeface="微软雅黑" panose="020B0503020204020204" charset="-122"/>
              <a:ea typeface="微软雅黑" panose="020B0503020204020204" charset="-122"/>
            </a:endParaRPr>
          </a:p>
        </p:txBody>
      </p:sp>
      <p:sp>
        <p:nvSpPr>
          <p:cNvPr id="65" name="项标题"/>
          <p:cNvSpPr txBox="1"/>
          <p:nvPr>
            <p:custDataLst>
              <p:tags r:id="rId6"/>
            </p:custDataLst>
          </p:nvPr>
        </p:nvSpPr>
        <p:spPr>
          <a:xfrm>
            <a:off x="6198508" y="997585"/>
            <a:ext cx="3832481" cy="731520"/>
          </a:xfrm>
          <a:prstGeom prst="rect">
            <a:avLst/>
          </a:prstGeom>
          <a:noFill/>
        </p:spPr>
        <p:txBody>
          <a:bodyPr wrap="square" lIns="0" tIns="0" rIns="0" bIns="0" rtlCol="0" anchor="ctr">
            <a:noAutofit/>
          </a:bodyPr>
          <a:p>
            <a:pPr>
              <a:lnSpc>
                <a:spcPct val="100000"/>
              </a:lnSpc>
            </a:pPr>
            <a:r>
              <a:rPr lang="en-US" altLang="zh-CN" sz="2800" spc="300" dirty="0">
                <a:solidFill>
                  <a:schemeClr val="tx1">
                    <a:lumMod val="85000"/>
                    <a:lumOff val="15000"/>
                  </a:schemeClr>
                </a:solidFill>
                <a:latin typeface="+mn-ea"/>
              </a:rPr>
              <a:t> </a:t>
            </a:r>
            <a:r>
              <a:rPr lang="zh-CN" altLang="en-US" sz="3200" b="1" spc="300" dirty="0">
                <a:solidFill>
                  <a:schemeClr val="tx1">
                    <a:lumMod val="85000"/>
                    <a:lumOff val="15000"/>
                  </a:schemeClr>
                </a:solidFill>
                <a:latin typeface="楷体" panose="02010609060101010101" charset="-122"/>
                <a:ea typeface="楷体" panose="02010609060101010101" charset="-122"/>
              </a:rPr>
              <a:t>药品基本信息</a:t>
            </a:r>
            <a:endParaRPr lang="zh-CN" altLang="en-US" sz="3200" b="1" spc="300" dirty="0">
              <a:solidFill>
                <a:schemeClr val="tx1">
                  <a:lumMod val="85000"/>
                  <a:lumOff val="15000"/>
                </a:schemeClr>
              </a:solidFill>
              <a:latin typeface="楷体" panose="02010609060101010101" charset="-122"/>
              <a:ea typeface="楷体" panose="02010609060101010101" charset="-122"/>
            </a:endParaRPr>
          </a:p>
        </p:txBody>
      </p:sp>
      <p:sp>
        <p:nvSpPr>
          <p:cNvPr id="66" name="任意多边形 3"/>
          <p:cNvSpPr/>
          <p:nvPr>
            <p:custDataLst>
              <p:tags r:id="rId7"/>
            </p:custDataLst>
          </p:nvPr>
        </p:nvSpPr>
        <p:spPr>
          <a:xfrm>
            <a:off x="5049793" y="2030730"/>
            <a:ext cx="4980940" cy="731520"/>
          </a:xfrm>
          <a:custGeom>
            <a:avLst/>
            <a:gdLst>
              <a:gd name="adj" fmla="val 1129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921" h="1310">
                <a:moveTo>
                  <a:pt x="480" y="148"/>
                </a:moveTo>
                <a:cubicBezTo>
                  <a:pt x="477" y="65"/>
                  <a:pt x="554" y="-2"/>
                  <a:pt x="628" y="0"/>
                </a:cubicBezTo>
                <a:lnTo>
                  <a:pt x="8772" y="0"/>
                </a:lnTo>
                <a:cubicBezTo>
                  <a:pt x="8855" y="-3"/>
                  <a:pt x="8922" y="74"/>
                  <a:pt x="8920" y="148"/>
                </a:cubicBezTo>
                <a:lnTo>
                  <a:pt x="8920" y="1162"/>
                </a:lnTo>
                <a:cubicBezTo>
                  <a:pt x="8923" y="1245"/>
                  <a:pt x="8846" y="1312"/>
                  <a:pt x="8772" y="1310"/>
                </a:cubicBezTo>
                <a:lnTo>
                  <a:pt x="628" y="1310"/>
                </a:lnTo>
                <a:cubicBezTo>
                  <a:pt x="545" y="1313"/>
                  <a:pt x="478" y="1236"/>
                  <a:pt x="480" y="1162"/>
                </a:cubicBezTo>
                <a:lnTo>
                  <a:pt x="480" y="1155"/>
                </a:lnTo>
                <a:cubicBezTo>
                  <a:pt x="222" y="1157"/>
                  <a:pt x="-11" y="902"/>
                  <a:pt x="0" y="655"/>
                </a:cubicBezTo>
                <a:cubicBezTo>
                  <a:pt x="-13" y="379"/>
                  <a:pt x="250" y="154"/>
                  <a:pt x="480" y="155"/>
                </a:cubicBezTo>
                <a:lnTo>
                  <a:pt x="480" y="148"/>
                </a:lnTo>
                <a:close/>
              </a:path>
            </a:pathLst>
          </a:custGeom>
          <a:solidFill>
            <a:schemeClr val="accent2">
              <a:lumMod val="20000"/>
              <a:lumOff val="80000"/>
              <a:alpha val="15000"/>
            </a:schemeClr>
          </a:solidFill>
          <a:ln w="1905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67" name="椭圆 66"/>
          <p:cNvSpPr/>
          <p:nvPr>
            <p:custDataLst>
              <p:tags r:id="rId8"/>
            </p:custDataLst>
          </p:nvPr>
        </p:nvSpPr>
        <p:spPr>
          <a:xfrm>
            <a:off x="5352688" y="2352041"/>
            <a:ext cx="88227" cy="88229"/>
          </a:xfrm>
          <a:prstGeom prst="ellipse">
            <a:avLst/>
          </a:prstGeom>
          <a:solidFill>
            <a:schemeClr val="bg1">
              <a:alpha val="36000"/>
            </a:schemeClr>
          </a:solidFill>
          <a:ln w="1905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68" name="序号"/>
          <p:cNvSpPr txBox="1"/>
          <p:nvPr>
            <p:custDataLst>
              <p:tags r:id="rId9"/>
            </p:custDataLst>
          </p:nvPr>
        </p:nvSpPr>
        <p:spPr>
          <a:xfrm>
            <a:off x="5440953" y="2030730"/>
            <a:ext cx="624795" cy="731796"/>
          </a:xfrm>
          <a:prstGeom prst="rect">
            <a:avLst/>
          </a:prstGeom>
          <a:noFill/>
        </p:spPr>
        <p:txBody>
          <a:bodyPr wrap="none" lIns="0" tIns="0" rIns="0" bIns="0" rtlCol="0" anchor="ctr" anchorCtr="0">
            <a:noAutofit/>
          </a:bodyPr>
          <a:p>
            <a:pPr algn="r">
              <a:lnSpc>
                <a:spcPct val="100000"/>
              </a:lnSpc>
            </a:pPr>
            <a:r>
              <a:rPr lang="en-US" altLang="zh-CN" sz="3600" dirty="0">
                <a:solidFill>
                  <a:schemeClr val="tx1"/>
                </a:solidFill>
                <a:latin typeface="微软雅黑" panose="020B0503020204020204" charset="-122"/>
                <a:ea typeface="微软雅黑" panose="020B0503020204020204" charset="-122"/>
              </a:rPr>
              <a:t>02</a:t>
            </a:r>
            <a:endParaRPr lang="en-US" altLang="zh-CN" sz="3600" dirty="0">
              <a:solidFill>
                <a:schemeClr val="tx1"/>
              </a:solidFill>
              <a:latin typeface="微软雅黑" panose="020B0503020204020204" charset="-122"/>
              <a:ea typeface="微软雅黑" panose="020B0503020204020204" charset="-122"/>
            </a:endParaRPr>
          </a:p>
        </p:txBody>
      </p:sp>
      <p:sp>
        <p:nvSpPr>
          <p:cNvPr id="69" name="项标题"/>
          <p:cNvSpPr txBox="1"/>
          <p:nvPr>
            <p:custDataLst>
              <p:tags r:id="rId10"/>
            </p:custDataLst>
          </p:nvPr>
        </p:nvSpPr>
        <p:spPr>
          <a:xfrm>
            <a:off x="6198508" y="2030730"/>
            <a:ext cx="3832481" cy="731520"/>
          </a:xfrm>
          <a:prstGeom prst="rect">
            <a:avLst/>
          </a:prstGeom>
          <a:noFill/>
        </p:spPr>
        <p:txBody>
          <a:bodyPr wrap="square" lIns="0" tIns="0" rIns="0" bIns="0" rtlCol="0" anchor="ctr">
            <a:noAutofit/>
          </a:bodyPr>
          <a:p>
            <a:pPr>
              <a:lnSpc>
                <a:spcPct val="100000"/>
              </a:lnSpc>
            </a:pPr>
            <a:r>
              <a:rPr lang="en-US" altLang="zh-CN" sz="2800" spc="300" dirty="0">
                <a:solidFill>
                  <a:schemeClr val="tx1">
                    <a:lumMod val="85000"/>
                    <a:lumOff val="15000"/>
                  </a:schemeClr>
                </a:solidFill>
                <a:latin typeface="+mn-ea"/>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安</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全</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性</a:t>
            </a:r>
            <a:endPar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sp>
        <p:nvSpPr>
          <p:cNvPr id="70" name="任意多边形 3"/>
          <p:cNvSpPr/>
          <p:nvPr>
            <p:custDataLst>
              <p:tags r:id="rId11"/>
            </p:custDataLst>
          </p:nvPr>
        </p:nvSpPr>
        <p:spPr>
          <a:xfrm>
            <a:off x="5049793" y="3063241"/>
            <a:ext cx="4980940" cy="731520"/>
          </a:xfrm>
          <a:custGeom>
            <a:avLst/>
            <a:gdLst>
              <a:gd name="adj" fmla="val 1129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921" h="1310">
                <a:moveTo>
                  <a:pt x="480" y="148"/>
                </a:moveTo>
                <a:cubicBezTo>
                  <a:pt x="477" y="65"/>
                  <a:pt x="554" y="-2"/>
                  <a:pt x="628" y="0"/>
                </a:cubicBezTo>
                <a:lnTo>
                  <a:pt x="8772" y="0"/>
                </a:lnTo>
                <a:cubicBezTo>
                  <a:pt x="8855" y="-3"/>
                  <a:pt x="8922" y="74"/>
                  <a:pt x="8920" y="148"/>
                </a:cubicBezTo>
                <a:lnTo>
                  <a:pt x="8920" y="1162"/>
                </a:lnTo>
                <a:cubicBezTo>
                  <a:pt x="8923" y="1245"/>
                  <a:pt x="8846" y="1312"/>
                  <a:pt x="8772" y="1310"/>
                </a:cubicBezTo>
                <a:lnTo>
                  <a:pt x="628" y="1310"/>
                </a:lnTo>
                <a:cubicBezTo>
                  <a:pt x="545" y="1313"/>
                  <a:pt x="478" y="1236"/>
                  <a:pt x="480" y="1162"/>
                </a:cubicBezTo>
                <a:lnTo>
                  <a:pt x="480" y="1155"/>
                </a:lnTo>
                <a:cubicBezTo>
                  <a:pt x="222" y="1157"/>
                  <a:pt x="-11" y="902"/>
                  <a:pt x="0" y="655"/>
                </a:cubicBezTo>
                <a:cubicBezTo>
                  <a:pt x="-13" y="379"/>
                  <a:pt x="250" y="154"/>
                  <a:pt x="480" y="155"/>
                </a:cubicBezTo>
                <a:lnTo>
                  <a:pt x="480" y="148"/>
                </a:lnTo>
                <a:close/>
              </a:path>
            </a:pathLst>
          </a:custGeom>
          <a:solidFill>
            <a:schemeClr val="accent1">
              <a:lumMod val="20000"/>
              <a:lumOff val="80000"/>
              <a:alpha val="15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71" name="椭圆 70"/>
          <p:cNvSpPr/>
          <p:nvPr>
            <p:custDataLst>
              <p:tags r:id="rId12"/>
            </p:custDataLst>
          </p:nvPr>
        </p:nvSpPr>
        <p:spPr>
          <a:xfrm>
            <a:off x="5352688" y="3384551"/>
            <a:ext cx="88227" cy="88229"/>
          </a:xfrm>
          <a:prstGeom prst="ellipse">
            <a:avLst/>
          </a:prstGeom>
          <a:solidFill>
            <a:schemeClr val="bg1">
              <a:alpha val="36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72" name="序号"/>
          <p:cNvSpPr txBox="1"/>
          <p:nvPr>
            <p:custDataLst>
              <p:tags r:id="rId13"/>
            </p:custDataLst>
          </p:nvPr>
        </p:nvSpPr>
        <p:spPr>
          <a:xfrm>
            <a:off x="5440680" y="3063240"/>
            <a:ext cx="624840" cy="731520"/>
          </a:xfrm>
          <a:prstGeom prst="rect">
            <a:avLst/>
          </a:prstGeom>
          <a:noFill/>
        </p:spPr>
        <p:txBody>
          <a:bodyPr wrap="none" lIns="0" tIns="0" rIns="0" bIns="0" rtlCol="0" anchor="ctr" anchorCtr="0">
            <a:noAutofit/>
          </a:bodyPr>
          <a:p>
            <a:pPr algn="r">
              <a:lnSpc>
                <a:spcPct val="100000"/>
              </a:lnSpc>
            </a:pPr>
            <a:r>
              <a:rPr lang="en-US" altLang="zh-CN" sz="3600" dirty="0">
                <a:solidFill>
                  <a:schemeClr val="tx1"/>
                </a:solidFill>
                <a:latin typeface="微软雅黑" panose="020B0503020204020204" charset="-122"/>
                <a:ea typeface="微软雅黑" panose="020B0503020204020204" charset="-122"/>
              </a:rPr>
              <a:t>03</a:t>
            </a:r>
            <a:endParaRPr lang="en-US" altLang="zh-CN" sz="3600" dirty="0">
              <a:solidFill>
                <a:schemeClr val="tx1"/>
              </a:solidFill>
              <a:latin typeface="微软雅黑" panose="020B0503020204020204" charset="-122"/>
              <a:ea typeface="微软雅黑" panose="020B0503020204020204" charset="-122"/>
            </a:endParaRPr>
          </a:p>
        </p:txBody>
      </p:sp>
      <p:sp>
        <p:nvSpPr>
          <p:cNvPr id="73" name="项标题"/>
          <p:cNvSpPr txBox="1"/>
          <p:nvPr>
            <p:custDataLst>
              <p:tags r:id="rId14"/>
            </p:custDataLst>
          </p:nvPr>
        </p:nvSpPr>
        <p:spPr>
          <a:xfrm>
            <a:off x="6198508" y="3063241"/>
            <a:ext cx="3832481" cy="731520"/>
          </a:xfrm>
          <a:prstGeom prst="rect">
            <a:avLst/>
          </a:prstGeom>
          <a:noFill/>
        </p:spPr>
        <p:txBody>
          <a:bodyPr wrap="square" lIns="0" tIns="0" rIns="0" bIns="0" rtlCol="0" anchor="ctr">
            <a:noAutofit/>
          </a:bodyPr>
          <a:p>
            <a:pPr>
              <a:lnSpc>
                <a:spcPct val="100000"/>
              </a:lnSpc>
            </a:pPr>
            <a:r>
              <a:rPr lang="en-US" altLang="zh-CN" sz="2800" spc="300" dirty="0">
                <a:solidFill>
                  <a:schemeClr val="tx1">
                    <a:lumMod val="85000"/>
                    <a:lumOff val="15000"/>
                  </a:schemeClr>
                </a:solidFill>
                <a:latin typeface="+mn-ea"/>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有</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效</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性</a:t>
            </a:r>
            <a:endPar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sp>
        <p:nvSpPr>
          <p:cNvPr id="74" name="任意多边形 3"/>
          <p:cNvSpPr/>
          <p:nvPr>
            <p:custDataLst>
              <p:tags r:id="rId15"/>
            </p:custDataLst>
          </p:nvPr>
        </p:nvSpPr>
        <p:spPr>
          <a:xfrm>
            <a:off x="5049793" y="4095751"/>
            <a:ext cx="4980940" cy="731520"/>
          </a:xfrm>
          <a:custGeom>
            <a:avLst/>
            <a:gdLst>
              <a:gd name="adj" fmla="val 1129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921" h="1310">
                <a:moveTo>
                  <a:pt x="480" y="148"/>
                </a:moveTo>
                <a:cubicBezTo>
                  <a:pt x="477" y="65"/>
                  <a:pt x="554" y="-2"/>
                  <a:pt x="628" y="0"/>
                </a:cubicBezTo>
                <a:lnTo>
                  <a:pt x="8772" y="0"/>
                </a:lnTo>
                <a:cubicBezTo>
                  <a:pt x="8855" y="-3"/>
                  <a:pt x="8922" y="74"/>
                  <a:pt x="8920" y="148"/>
                </a:cubicBezTo>
                <a:lnTo>
                  <a:pt x="8920" y="1162"/>
                </a:lnTo>
                <a:cubicBezTo>
                  <a:pt x="8923" y="1245"/>
                  <a:pt x="8846" y="1312"/>
                  <a:pt x="8772" y="1310"/>
                </a:cubicBezTo>
                <a:lnTo>
                  <a:pt x="628" y="1310"/>
                </a:lnTo>
                <a:cubicBezTo>
                  <a:pt x="545" y="1313"/>
                  <a:pt x="478" y="1236"/>
                  <a:pt x="480" y="1162"/>
                </a:cubicBezTo>
                <a:lnTo>
                  <a:pt x="480" y="1155"/>
                </a:lnTo>
                <a:cubicBezTo>
                  <a:pt x="222" y="1157"/>
                  <a:pt x="-11" y="902"/>
                  <a:pt x="0" y="655"/>
                </a:cubicBezTo>
                <a:cubicBezTo>
                  <a:pt x="-13" y="379"/>
                  <a:pt x="250" y="154"/>
                  <a:pt x="480" y="155"/>
                </a:cubicBezTo>
                <a:lnTo>
                  <a:pt x="480" y="148"/>
                </a:lnTo>
                <a:close/>
              </a:path>
            </a:pathLst>
          </a:custGeom>
          <a:solidFill>
            <a:schemeClr val="accent2">
              <a:lumMod val="20000"/>
              <a:lumOff val="80000"/>
              <a:alpha val="15000"/>
            </a:schemeClr>
          </a:solidFill>
          <a:ln w="1905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75" name="椭圆 74"/>
          <p:cNvSpPr/>
          <p:nvPr>
            <p:custDataLst>
              <p:tags r:id="rId16"/>
            </p:custDataLst>
          </p:nvPr>
        </p:nvSpPr>
        <p:spPr>
          <a:xfrm>
            <a:off x="5352688" y="4417696"/>
            <a:ext cx="88227" cy="88229"/>
          </a:xfrm>
          <a:prstGeom prst="ellipse">
            <a:avLst/>
          </a:prstGeom>
          <a:solidFill>
            <a:schemeClr val="bg1">
              <a:alpha val="36000"/>
            </a:schemeClr>
          </a:solidFill>
          <a:ln w="1905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76" name="序号"/>
          <p:cNvSpPr txBox="1"/>
          <p:nvPr>
            <p:custDataLst>
              <p:tags r:id="rId17"/>
            </p:custDataLst>
          </p:nvPr>
        </p:nvSpPr>
        <p:spPr>
          <a:xfrm>
            <a:off x="5440953" y="4095751"/>
            <a:ext cx="624795" cy="731796"/>
          </a:xfrm>
          <a:prstGeom prst="rect">
            <a:avLst/>
          </a:prstGeom>
          <a:noFill/>
        </p:spPr>
        <p:txBody>
          <a:bodyPr wrap="none" lIns="0" tIns="0" rIns="0" bIns="0" rtlCol="0" anchor="ctr" anchorCtr="0">
            <a:noAutofit/>
          </a:bodyPr>
          <a:p>
            <a:pPr algn="r">
              <a:lnSpc>
                <a:spcPct val="100000"/>
              </a:lnSpc>
            </a:pPr>
            <a:r>
              <a:rPr lang="en-US" altLang="zh-CN" sz="3600" dirty="0">
                <a:solidFill>
                  <a:schemeClr val="tx1"/>
                </a:solidFill>
                <a:latin typeface="微软雅黑" panose="020B0503020204020204" charset="-122"/>
                <a:ea typeface="微软雅黑" panose="020B0503020204020204" charset="-122"/>
              </a:rPr>
              <a:t>04</a:t>
            </a:r>
            <a:endParaRPr lang="en-US" altLang="zh-CN" sz="3600" dirty="0">
              <a:solidFill>
                <a:schemeClr val="tx1"/>
              </a:solidFill>
              <a:latin typeface="微软雅黑" panose="020B0503020204020204" charset="-122"/>
              <a:ea typeface="微软雅黑" panose="020B0503020204020204" charset="-122"/>
            </a:endParaRPr>
          </a:p>
        </p:txBody>
      </p:sp>
      <p:sp>
        <p:nvSpPr>
          <p:cNvPr id="77" name="项标题"/>
          <p:cNvSpPr txBox="1"/>
          <p:nvPr>
            <p:custDataLst>
              <p:tags r:id="rId18"/>
            </p:custDataLst>
          </p:nvPr>
        </p:nvSpPr>
        <p:spPr>
          <a:xfrm>
            <a:off x="6198508" y="4095751"/>
            <a:ext cx="3832481" cy="731520"/>
          </a:xfrm>
          <a:prstGeom prst="rect">
            <a:avLst/>
          </a:prstGeom>
          <a:noFill/>
        </p:spPr>
        <p:txBody>
          <a:bodyPr wrap="square" lIns="0" tIns="0" rIns="0" bIns="0" rtlCol="0" anchor="ctr">
            <a:noAutofit/>
          </a:bodyPr>
          <a:p>
            <a:pPr>
              <a:lnSpc>
                <a:spcPct val="100000"/>
              </a:lnSpc>
            </a:pPr>
            <a:r>
              <a:rPr lang="en-US" altLang="zh-CN" sz="2800" spc="300" dirty="0">
                <a:solidFill>
                  <a:schemeClr val="tx1">
                    <a:lumMod val="85000"/>
                    <a:lumOff val="15000"/>
                  </a:schemeClr>
                </a:solidFill>
                <a:latin typeface="+mn-ea"/>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创</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新</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性</a:t>
            </a:r>
            <a:endPar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sp>
        <p:nvSpPr>
          <p:cNvPr id="78" name="任意多边形 3"/>
          <p:cNvSpPr/>
          <p:nvPr>
            <p:custDataLst>
              <p:tags r:id="rId19"/>
            </p:custDataLst>
          </p:nvPr>
        </p:nvSpPr>
        <p:spPr>
          <a:xfrm>
            <a:off x="5049793" y="5128261"/>
            <a:ext cx="4980940" cy="731520"/>
          </a:xfrm>
          <a:custGeom>
            <a:avLst/>
            <a:gdLst>
              <a:gd name="adj" fmla="val 1129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921" h="1310">
                <a:moveTo>
                  <a:pt x="480" y="148"/>
                </a:moveTo>
                <a:cubicBezTo>
                  <a:pt x="477" y="65"/>
                  <a:pt x="554" y="-2"/>
                  <a:pt x="628" y="0"/>
                </a:cubicBezTo>
                <a:lnTo>
                  <a:pt x="8772" y="0"/>
                </a:lnTo>
                <a:cubicBezTo>
                  <a:pt x="8855" y="-3"/>
                  <a:pt x="8922" y="74"/>
                  <a:pt x="8920" y="148"/>
                </a:cubicBezTo>
                <a:lnTo>
                  <a:pt x="8920" y="1162"/>
                </a:lnTo>
                <a:cubicBezTo>
                  <a:pt x="8923" y="1245"/>
                  <a:pt x="8846" y="1312"/>
                  <a:pt x="8772" y="1310"/>
                </a:cubicBezTo>
                <a:lnTo>
                  <a:pt x="628" y="1310"/>
                </a:lnTo>
                <a:cubicBezTo>
                  <a:pt x="545" y="1313"/>
                  <a:pt x="478" y="1236"/>
                  <a:pt x="480" y="1162"/>
                </a:cubicBezTo>
                <a:lnTo>
                  <a:pt x="480" y="1155"/>
                </a:lnTo>
                <a:cubicBezTo>
                  <a:pt x="222" y="1157"/>
                  <a:pt x="-11" y="902"/>
                  <a:pt x="0" y="655"/>
                </a:cubicBezTo>
                <a:cubicBezTo>
                  <a:pt x="-13" y="379"/>
                  <a:pt x="250" y="154"/>
                  <a:pt x="480" y="155"/>
                </a:cubicBezTo>
                <a:lnTo>
                  <a:pt x="480" y="148"/>
                </a:lnTo>
                <a:close/>
              </a:path>
            </a:pathLst>
          </a:custGeom>
          <a:solidFill>
            <a:schemeClr val="accent1">
              <a:lumMod val="20000"/>
              <a:lumOff val="80000"/>
              <a:alpha val="15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79" name="椭圆 78"/>
          <p:cNvSpPr/>
          <p:nvPr>
            <p:custDataLst>
              <p:tags r:id="rId20"/>
            </p:custDataLst>
          </p:nvPr>
        </p:nvSpPr>
        <p:spPr>
          <a:xfrm>
            <a:off x="5352688" y="5450206"/>
            <a:ext cx="88227" cy="88229"/>
          </a:xfrm>
          <a:prstGeom prst="ellipse">
            <a:avLst/>
          </a:prstGeom>
          <a:solidFill>
            <a:schemeClr val="bg1">
              <a:alpha val="36000"/>
            </a:schemeClr>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80" name="序号"/>
          <p:cNvSpPr txBox="1"/>
          <p:nvPr>
            <p:custDataLst>
              <p:tags r:id="rId21"/>
            </p:custDataLst>
          </p:nvPr>
        </p:nvSpPr>
        <p:spPr>
          <a:xfrm>
            <a:off x="5440953" y="5128261"/>
            <a:ext cx="624795" cy="731796"/>
          </a:xfrm>
          <a:prstGeom prst="rect">
            <a:avLst/>
          </a:prstGeom>
          <a:noFill/>
        </p:spPr>
        <p:txBody>
          <a:bodyPr wrap="none" lIns="0" tIns="0" rIns="0" bIns="0" rtlCol="0" anchor="ctr" anchorCtr="0">
            <a:noAutofit/>
          </a:bodyPr>
          <a:p>
            <a:pPr algn="r">
              <a:lnSpc>
                <a:spcPct val="100000"/>
              </a:lnSpc>
            </a:pPr>
            <a:r>
              <a:rPr lang="en-US" altLang="zh-CN" sz="3600" dirty="0">
                <a:solidFill>
                  <a:schemeClr val="tx1"/>
                </a:solidFill>
                <a:latin typeface="微软雅黑" panose="020B0503020204020204" charset="-122"/>
                <a:ea typeface="微软雅黑" panose="020B0503020204020204" charset="-122"/>
              </a:rPr>
              <a:t>05</a:t>
            </a:r>
            <a:endParaRPr lang="en-US" altLang="zh-CN" sz="3600" dirty="0">
              <a:solidFill>
                <a:schemeClr val="tx1"/>
              </a:solidFill>
              <a:latin typeface="微软雅黑" panose="020B0503020204020204" charset="-122"/>
              <a:ea typeface="微软雅黑" panose="020B0503020204020204" charset="-122"/>
            </a:endParaRPr>
          </a:p>
        </p:txBody>
      </p:sp>
      <p:sp>
        <p:nvSpPr>
          <p:cNvPr id="81" name="项标题"/>
          <p:cNvSpPr txBox="1"/>
          <p:nvPr>
            <p:custDataLst>
              <p:tags r:id="rId22"/>
            </p:custDataLst>
          </p:nvPr>
        </p:nvSpPr>
        <p:spPr>
          <a:xfrm>
            <a:off x="6198508" y="5128261"/>
            <a:ext cx="3832481" cy="731520"/>
          </a:xfrm>
          <a:prstGeom prst="rect">
            <a:avLst/>
          </a:prstGeom>
          <a:noFill/>
        </p:spPr>
        <p:txBody>
          <a:bodyPr wrap="square" lIns="0" tIns="0" rIns="0" bIns="0" rtlCol="0" anchor="ctr">
            <a:noAutofit/>
          </a:bodyPr>
          <a:p>
            <a:pPr>
              <a:lnSpc>
                <a:spcPct val="100000"/>
              </a:lnSpc>
            </a:pPr>
            <a:r>
              <a:rPr lang="en-US" altLang="zh-CN" sz="2800" spc="300" dirty="0">
                <a:solidFill>
                  <a:schemeClr val="tx1">
                    <a:lumMod val="85000"/>
                    <a:lumOff val="15000"/>
                  </a:schemeClr>
                </a:solidFill>
                <a:latin typeface="+mn-ea"/>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公</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平</a:t>
            </a:r>
            <a:r>
              <a:rPr lang="en-US" altLang="zh-CN"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 </a:t>
            </a:r>
            <a:r>
              <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rPr>
              <a:t>性</a:t>
            </a:r>
            <a:endParaRPr lang="zh-CN" altLang="en-US" sz="3200" b="1" spc="300" dirty="0">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pic>
        <p:nvPicPr>
          <p:cNvPr id="2" name="图片 1" descr="微信图片_20260604102529_912_117"/>
          <p:cNvPicPr>
            <a:picLocks noChangeAspect="1"/>
          </p:cNvPicPr>
          <p:nvPr/>
        </p:nvPicPr>
        <p:blipFill>
          <a:blip r:embed="rId23"/>
          <a:stretch>
            <a:fillRect/>
          </a:stretch>
        </p:blipFill>
        <p:spPr>
          <a:xfrm>
            <a:off x="11035665" y="194310"/>
            <a:ext cx="977277" cy="792000"/>
          </a:xfrm>
          <a:prstGeom prst="rect">
            <a:avLst/>
          </a:prstGeom>
        </p:spPr>
      </p:pic>
    </p:spTree>
    <p:custDataLst>
      <p:tags r:id="rId2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50" name="textbox 50"/>
          <p:cNvSpPr/>
          <p:nvPr/>
        </p:nvSpPr>
        <p:spPr>
          <a:xfrm>
            <a:off x="405180" y="169697"/>
            <a:ext cx="417004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01. </a:t>
            </a:r>
            <a:r>
              <a:rPr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药品基本信息</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2"/>
            </p:custDataLst>
          </p:nvPr>
        </p:nvSpPr>
        <p:spPr>
          <a:xfrm>
            <a:off x="536575" y="6265545"/>
            <a:ext cx="10808970" cy="528955"/>
          </a:xfrm>
          <a:prstGeom prst="rect">
            <a:avLst/>
          </a:prstGeom>
          <a:noFill/>
        </p:spPr>
        <p:txBody>
          <a:bodyPr wrap="square">
            <a:noAutofit/>
          </a:bodyPr>
          <a:p>
            <a:pPr marL="0" indent="0">
              <a:lnSpc>
                <a:spcPct val="125000"/>
              </a:lnSpc>
              <a:spcBef>
                <a:spcPts val="0"/>
              </a:spcBef>
              <a:spcAft>
                <a:spcPts val="0"/>
              </a:spcAft>
              <a:buClr>
                <a:srgbClr val="7030A0"/>
              </a:buClr>
              <a:buFont typeface="Wingdings" panose="05000000000000000000" charset="0"/>
              <a:buChar char="u"/>
            </a:pPr>
            <a:r>
              <a:rPr lang="en-US" altLang="zh-CN" sz="2000" b="1" dirty="0">
                <a:solidFill>
                  <a:schemeClr val="tx1"/>
                </a:solidFill>
                <a:latin typeface="微软雅黑" panose="020B0503020204020204" charset="-122"/>
                <a:ea typeface="微软雅黑" panose="020B0503020204020204" charset="-122"/>
                <a:cs typeface="宋体" panose="02010600030101010101" pitchFamily="2" charset="-122"/>
              </a:rPr>
              <a:t>  </a:t>
            </a:r>
            <a:r>
              <a:rPr lang="zh-CN" sz="2000" b="1" dirty="0">
                <a:solidFill>
                  <a:schemeClr val="tx1"/>
                </a:solidFill>
                <a:latin typeface="微软雅黑" panose="020B0503020204020204" charset="-122"/>
                <a:ea typeface="微软雅黑" panose="020B0503020204020204" charset="-122"/>
                <a:cs typeface="宋体" panose="02010600030101010101" pitchFamily="2" charset="-122"/>
              </a:rPr>
              <a:t>用法用量：</a:t>
            </a:r>
            <a:r>
              <a:rPr lang="zh-CN" altLang="en-US" sz="2000" dirty="0">
                <a:solidFill>
                  <a:schemeClr val="tx1"/>
                </a:solidFill>
                <a:latin typeface="微软雅黑" panose="020B0503020204020204" charset="-122"/>
                <a:ea typeface="微软雅黑" panose="020B0503020204020204" charset="-122"/>
                <a:cs typeface="宋体" panose="02010600030101010101" pitchFamily="2" charset="-122"/>
              </a:rPr>
              <a:t>开水冲服，一次1袋，一日3次。</a:t>
            </a:r>
            <a:endParaRPr lang="zh-CN" altLang="en-US" sz="2000" dirty="0">
              <a:solidFill>
                <a:schemeClr val="tx1"/>
              </a:solidFill>
              <a:latin typeface="微软雅黑" panose="020B0503020204020204" charset="-122"/>
              <a:ea typeface="微软雅黑" panose="020B0503020204020204" charset="-122"/>
              <a:cs typeface="宋体" panose="02010600030101010101" pitchFamily="2" charset="-122"/>
            </a:endParaRPr>
          </a:p>
        </p:txBody>
      </p:sp>
      <p:sp>
        <p:nvSpPr>
          <p:cNvPr id="2" name="文本框 1"/>
          <p:cNvSpPr txBox="1"/>
          <p:nvPr/>
        </p:nvSpPr>
        <p:spPr>
          <a:xfrm>
            <a:off x="536575" y="3288030"/>
            <a:ext cx="6581775" cy="1966595"/>
          </a:xfrm>
          <a:prstGeom prst="rect">
            <a:avLst/>
          </a:prstGeom>
        </p:spPr>
        <p:txBody>
          <a:bodyPr wrap="square">
            <a:noAutofit/>
            <a:extLst>
              <a:ext uri="{4A0BC546-FE56-4ADE-93B0-CB8AF2F6F144}">
                <wpsdc:textFrameExt xmlns:wpsdc="http://www.wps.cn/officeDocument/2022/drawingmlCustomData" type="text"/>
              </a:ext>
            </a:extLst>
          </a:bodyPr>
          <a:p>
            <a:pPr marL="342900" indent="-342900" algn="just">
              <a:lnSpc>
                <a:spcPct val="130000"/>
              </a:lnSpc>
              <a:spcBef>
                <a:spcPts val="0"/>
              </a:spcBef>
              <a:spcAft>
                <a:spcPts val="0"/>
              </a:spcAft>
              <a:buClr>
                <a:srgbClr val="7030A0"/>
              </a:buClr>
              <a:buFont typeface="Wingdings" panose="05000000000000000000" charset="0"/>
              <a:buChar char="u"/>
            </a:pPr>
            <a:r>
              <a:rPr lang="zh-CN" altLang="en-US" sz="2000" b="1" dirty="0">
                <a:latin typeface="微软雅黑" panose="020B0503020204020204" charset="-122"/>
                <a:ea typeface="微软雅黑" panose="020B0503020204020204" charset="-122"/>
                <a:cs typeface="微软雅黑" panose="020B0503020204020204" charset="-122"/>
                <a:sym typeface="+mn-ea"/>
              </a:rPr>
              <a:t>疾病基本情况：</a:t>
            </a:r>
            <a:r>
              <a:rPr lang="zh-CN" altLang="en-US" sz="1600" dirty="0">
                <a:latin typeface="微软雅黑" panose="020B0503020204020204" charset="-122"/>
                <a:ea typeface="微软雅黑" panose="020B0503020204020204" charset="-122"/>
                <a:cs typeface="微软雅黑" panose="020B0503020204020204" charset="-122"/>
                <a:sym typeface="+mn-ea"/>
              </a:rPr>
              <a:t>升陷汤出自清代张锡纯《医学衷中参西录》：“治胸中大气下陷，气短不足以息………”。大气下陷呼吸失司，气短不足以息，呼吸困难；心脉失充，心悸、脉沉迟微弱或参伍不调；气陷血瘀，胸中满闷，甚则疼痛。参伍不调即三五不调，或三而止，或五而停，艰涩不畅，如轻刀刮竹，言节律之凌乱。是由于大气虚弱或下陷，不能贯心脉以鼓动血液，导致的寸脉细弱无力。本方益气升陷，适用于大气下陷证轻症的治疗。</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589915" y="850265"/>
            <a:ext cx="6528435" cy="1985010"/>
          </a:xfrm>
          <a:prstGeom prst="rect">
            <a:avLst/>
          </a:prstGeom>
          <a:noFill/>
        </p:spPr>
        <p:txBody>
          <a:bodyPr wrap="square" rtlCol="0">
            <a:spAutoFit/>
          </a:bodyPr>
          <a:p>
            <a:pPr marL="285750" indent="-285750">
              <a:lnSpc>
                <a:spcPct val="110000"/>
              </a:lnSpc>
              <a:spcBef>
                <a:spcPts val="0"/>
              </a:spcBef>
              <a:spcAft>
                <a:spcPts val="0"/>
              </a:spcAft>
              <a:buSzPct val="7500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通用名称：</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升陷汤颗粒</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10000"/>
              </a:lnSpc>
              <a:spcBef>
                <a:spcPts val="0"/>
              </a:spcBef>
              <a:spcAft>
                <a:spcPts val="0"/>
              </a:spcAft>
              <a:buSzPct val="7500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注册规格：</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每袋相当于饮片16.17</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g</a:t>
            </a:r>
            <a:endParaRPr lang="en-US" altLang="zh-CN" sz="1600">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lnSpc>
                <a:spcPct val="110000"/>
              </a:lnSpc>
              <a:spcBef>
                <a:spcPts val="0"/>
              </a:spcBef>
              <a:spcAft>
                <a:spcPts val="0"/>
              </a:spcAft>
              <a:buSzPct val="7500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中国大陆首次上市时间：</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202</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5</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年</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9</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月获得批准上市</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lnSpc>
                <a:spcPct val="110000"/>
              </a:lnSpc>
              <a:spcBef>
                <a:spcPts val="0"/>
              </a:spcBef>
              <a:spcAft>
                <a:spcPts val="0"/>
              </a:spcAft>
              <a:buSzPct val="7500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目前大陆地区同通用名药品的上市情况：</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共2家。吉林敖东洮南药业</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indent="0">
              <a:lnSpc>
                <a:spcPct val="110000"/>
              </a:lnSpc>
              <a:spcBef>
                <a:spcPts val="0"/>
              </a:spcBef>
              <a:spcAft>
                <a:spcPts val="0"/>
              </a:spcAft>
              <a:buSzPct val="75000"/>
              <a:buFont typeface="Wingdings" panose="05000000000000000000" charset="0"/>
              <a:buNone/>
            </a:pPr>
            <a:r>
              <a:rPr lang="en-US" altLang="zh-CN" sz="160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首家获批上市</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lnSpc>
                <a:spcPct val="110000"/>
              </a:lnSpc>
              <a:spcBef>
                <a:spcPts val="0"/>
              </a:spcBef>
              <a:spcAft>
                <a:spcPts val="0"/>
              </a:spcAft>
              <a:buSzPct val="7500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全球首个上市国家/地区及上市时间：</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202</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5</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年</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9</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月，中国</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285750" indent="-285750">
              <a:lnSpc>
                <a:spcPct val="110000"/>
              </a:lnSpc>
              <a:spcBef>
                <a:spcPts val="0"/>
              </a:spcBef>
              <a:spcAft>
                <a:spcPts val="0"/>
              </a:spcAft>
              <a:buSzPct val="7500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是否为</a:t>
            </a:r>
            <a:r>
              <a:rPr lang="en-US" altLang="zh-CN" sz="1600">
                <a:latin typeface="微软雅黑" panose="020B0503020204020204" charset="-122"/>
                <a:ea typeface="微软雅黑" panose="020B0503020204020204" charset="-122"/>
                <a:cs typeface="微软雅黑" panose="020B0503020204020204" charset="-122"/>
              </a:rPr>
              <a:t>OTC</a:t>
            </a:r>
            <a:r>
              <a:rPr lang="zh-CN" altLang="en-US" sz="1600">
                <a:latin typeface="微软雅黑" panose="020B0503020204020204" charset="-122"/>
                <a:ea typeface="微软雅黑" panose="020B0503020204020204" charset="-122"/>
                <a:cs typeface="微软雅黑" panose="020B0503020204020204" charset="-122"/>
              </a:rPr>
              <a:t>药品：</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否</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536575" y="2712720"/>
            <a:ext cx="6581775" cy="783590"/>
          </a:xfrm>
          <a:prstGeom prst="rect">
            <a:avLst/>
          </a:prstGeom>
          <a:noFill/>
        </p:spPr>
        <p:txBody>
          <a:bodyPr wrap="square" rtlCol="0">
            <a:spAutoFit/>
          </a:bodyPr>
          <a:p>
            <a:pPr marL="342900" indent="-342900">
              <a:lnSpc>
                <a:spcPct val="125000"/>
              </a:lnSpc>
              <a:spcBef>
                <a:spcPts val="0"/>
              </a:spcBef>
              <a:spcAft>
                <a:spcPts val="0"/>
              </a:spcAft>
              <a:buClr>
                <a:srgbClr val="7030A0"/>
              </a:buClr>
              <a:buFont typeface="Wingdings" panose="05000000000000000000" charset="0"/>
              <a:buChar char="u"/>
            </a:pPr>
            <a:r>
              <a:rPr lang="zh-CN" altLang="en-US" sz="2000" b="1">
                <a:solidFill>
                  <a:schemeClr val="tx1"/>
                </a:solidFill>
                <a:uFillTx/>
                <a:latin typeface="微软雅黑" panose="020B0503020204020204" charset="-122"/>
                <a:ea typeface="微软雅黑" panose="020B0503020204020204" charset="-122"/>
              </a:rPr>
              <a:t>适应症：</a:t>
            </a:r>
            <a:r>
              <a:rPr lang="zh-CN" altLang="en-US" sz="1600">
                <a:solidFill>
                  <a:schemeClr val="tx1"/>
                </a:solidFill>
                <a:uFillTx/>
                <a:latin typeface="微软雅黑" panose="020B0503020204020204" charset="-122"/>
                <a:ea typeface="微软雅黑" panose="020B0503020204020204" charset="-122"/>
              </a:rPr>
              <a:t>益气升陷。用于大气下陷证。症见气促急短，呼吸困难，</a:t>
            </a:r>
            <a:r>
              <a:rPr lang="en-US" altLang="zh-CN" sz="1600">
                <a:solidFill>
                  <a:schemeClr val="tx1"/>
                </a:solidFill>
                <a:uFillTx/>
                <a:latin typeface="微软雅黑" panose="020B0503020204020204" charset="-122"/>
                <a:ea typeface="微软雅黑" panose="020B0503020204020204" charset="-122"/>
              </a:rPr>
              <a:t> </a:t>
            </a:r>
            <a:r>
              <a:rPr lang="zh-CN" altLang="en-US" sz="1600">
                <a:solidFill>
                  <a:schemeClr val="tx1"/>
                </a:solidFill>
                <a:uFillTx/>
                <a:latin typeface="微软雅黑" panose="020B0503020204020204" charset="-122"/>
                <a:ea typeface="微软雅黑" panose="020B0503020204020204" charset="-122"/>
              </a:rPr>
              <a:t>脉沉迟微弱，或参伍不调。</a:t>
            </a:r>
            <a:endParaRPr lang="zh-CN" altLang="en-US" sz="1600">
              <a:solidFill>
                <a:schemeClr val="tx1"/>
              </a:solidFill>
              <a:uFillTx/>
              <a:latin typeface="微软雅黑" panose="020B0503020204020204" charset="-122"/>
              <a:ea typeface="微软雅黑" panose="020B0503020204020204" charset="-122"/>
            </a:endParaRPr>
          </a:p>
        </p:txBody>
      </p:sp>
      <p:pic>
        <p:nvPicPr>
          <p:cNvPr id="3" name="图片 2" descr="微信图片_20260604102529_912_117"/>
          <p:cNvPicPr>
            <a:picLocks noChangeAspect="1"/>
          </p:cNvPicPr>
          <p:nvPr/>
        </p:nvPicPr>
        <p:blipFill>
          <a:blip r:embed="rId3"/>
          <a:stretch>
            <a:fillRect/>
          </a:stretch>
        </p:blipFill>
        <p:spPr>
          <a:xfrm>
            <a:off x="11035665" y="194310"/>
            <a:ext cx="977277" cy="792000"/>
          </a:xfrm>
          <a:prstGeom prst="rect">
            <a:avLst/>
          </a:prstGeom>
        </p:spPr>
      </p:pic>
      <p:sp>
        <p:nvSpPr>
          <p:cNvPr id="4" name="文本框 3"/>
          <p:cNvSpPr txBox="1"/>
          <p:nvPr>
            <p:custDataLst>
              <p:tags r:id="rId4"/>
            </p:custDataLst>
          </p:nvPr>
        </p:nvSpPr>
        <p:spPr>
          <a:xfrm>
            <a:off x="557530" y="5561965"/>
            <a:ext cx="6560185" cy="820420"/>
          </a:xfrm>
          <a:prstGeom prst="rect">
            <a:avLst/>
          </a:prstGeom>
          <a:noFill/>
        </p:spPr>
        <p:txBody>
          <a:bodyPr wrap="square">
            <a:noAutofit/>
          </a:bodyPr>
          <a:p>
            <a:pPr marL="342900" indent="-342900" algn="just">
              <a:lnSpc>
                <a:spcPct val="130000"/>
              </a:lnSpc>
              <a:spcBef>
                <a:spcPts val="0"/>
              </a:spcBef>
              <a:spcAft>
                <a:spcPts val="0"/>
              </a:spcAft>
              <a:buClr>
                <a:srgbClr val="7030A0"/>
              </a:buClr>
              <a:buSzTx/>
              <a:buFont typeface="Wingdings" panose="05000000000000000000" charset="0"/>
              <a:buChar char="u"/>
            </a:pPr>
            <a:r>
              <a:rPr lang="en-US" altLang="zh-CN" sz="2000" b="1" dirty="0">
                <a:solidFill>
                  <a:schemeClr val="tx1"/>
                </a:solidFill>
                <a:latin typeface="微软雅黑" panose="020B0503020204020204" charset="-122"/>
                <a:ea typeface="微软雅黑" panose="020B0503020204020204" charset="-122"/>
                <a:cs typeface="宋体" panose="02010600030101010101" pitchFamily="2" charset="-122"/>
              </a:rPr>
              <a:t> </a:t>
            </a:r>
            <a:r>
              <a:rPr lang="zh-CN" sz="2000" b="1" dirty="0">
                <a:solidFill>
                  <a:schemeClr val="tx1"/>
                </a:solidFill>
                <a:latin typeface="微软雅黑" panose="020B0503020204020204" charset="-122"/>
                <a:ea typeface="微软雅黑" panose="020B0503020204020204" charset="-122"/>
                <a:cs typeface="宋体" panose="02010600030101010101" pitchFamily="2" charset="-122"/>
              </a:rPr>
              <a:t>发病率：</a:t>
            </a:r>
            <a:r>
              <a:rPr lang="zh-CN" altLang="en-US" sz="1600">
                <a:solidFill>
                  <a:srgbClr val="000000"/>
                </a:solidFill>
                <a:latin typeface="微软雅黑" panose="020B0503020204020204" charset="-122"/>
                <a:ea typeface="微软雅黑" panose="020B0503020204020204" charset="-122"/>
                <a:cs typeface="微软雅黑" panose="020B0503020204020204" charset="-122"/>
              </a:rPr>
              <a:t>65岁以上人群慢性心力衰竭高发，</a:t>
            </a:r>
            <a:r>
              <a:rPr lang="en-US" altLang="zh-CN" sz="1600">
                <a:solidFill>
                  <a:srgbClr val="000000"/>
                </a:solidFill>
                <a:latin typeface="微软雅黑" panose="020B0503020204020204" charset="-122"/>
                <a:ea typeface="微软雅黑" panose="020B0503020204020204" charset="-122"/>
                <a:cs typeface="微软雅黑" panose="020B0503020204020204" charset="-122"/>
              </a:rPr>
              <a:t>60-74</a:t>
            </a:r>
            <a:r>
              <a:rPr lang="zh-CN" altLang="en-US" sz="1600">
                <a:solidFill>
                  <a:srgbClr val="000000"/>
                </a:solidFill>
                <a:latin typeface="微软雅黑" panose="020B0503020204020204" charset="-122"/>
                <a:ea typeface="微软雅黑" panose="020B0503020204020204" charset="-122"/>
                <a:cs typeface="微软雅黑" panose="020B0503020204020204" charset="-122"/>
              </a:rPr>
              <a:t>岁</a:t>
            </a:r>
            <a:r>
              <a:rPr lang="en-US" altLang="zh-CN" sz="1600">
                <a:solidFill>
                  <a:srgbClr val="000000"/>
                </a:solidFill>
                <a:latin typeface="微软雅黑" panose="020B0503020204020204" charset="-122"/>
                <a:ea typeface="微软雅黑" panose="020B0503020204020204" charset="-122"/>
                <a:cs typeface="微软雅黑" panose="020B0503020204020204" charset="-122"/>
              </a:rPr>
              <a:t>2.8%</a:t>
            </a:r>
            <a:r>
              <a:rPr lang="zh-CN" altLang="en-US" sz="16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600">
                <a:solidFill>
                  <a:srgbClr val="000000"/>
                </a:solidFill>
                <a:latin typeface="微软雅黑" panose="020B0503020204020204" charset="-122"/>
                <a:ea typeface="微软雅黑" panose="020B0503020204020204" charset="-122"/>
                <a:cs typeface="微软雅黑" panose="020B0503020204020204" charset="-122"/>
              </a:rPr>
              <a:t>≥75</a:t>
            </a:r>
            <a:r>
              <a:rPr lang="zh-CN" altLang="en-US" sz="1600">
                <a:solidFill>
                  <a:srgbClr val="000000"/>
                </a:solidFill>
                <a:latin typeface="微软雅黑" panose="020B0503020204020204" charset="-122"/>
                <a:ea typeface="微软雅黑" panose="020B0503020204020204" charset="-122"/>
                <a:cs typeface="微软雅黑" panose="020B0503020204020204" charset="-122"/>
              </a:rPr>
              <a:t>岁</a:t>
            </a:r>
            <a:r>
              <a:rPr lang="en-US" altLang="zh-CN" sz="1600">
                <a:solidFill>
                  <a:srgbClr val="000000"/>
                </a:solidFill>
                <a:latin typeface="微软雅黑" panose="020B0503020204020204" charset="-122"/>
                <a:ea typeface="微软雅黑" panose="020B0503020204020204" charset="-122"/>
                <a:cs typeface="微软雅黑" panose="020B0503020204020204" charset="-122"/>
              </a:rPr>
              <a:t>6.7%</a:t>
            </a:r>
            <a:r>
              <a:rPr lang="zh-CN" altLang="en-US" sz="1600">
                <a:solidFill>
                  <a:srgbClr val="000000"/>
                </a:solidFill>
                <a:latin typeface="微软雅黑" panose="020B0503020204020204" charset="-122"/>
                <a:ea typeface="微软雅黑" panose="020B0503020204020204" charset="-122"/>
                <a:cs typeface="微软雅黑" panose="020B0503020204020204" charset="-122"/>
              </a:rPr>
              <a:t>，并以每年</a:t>
            </a:r>
            <a:r>
              <a:rPr lang="en-US" altLang="zh-CN" sz="1600">
                <a:solidFill>
                  <a:srgbClr val="000000"/>
                </a:solidFill>
                <a:latin typeface="微软雅黑" panose="020B0503020204020204" charset="-122"/>
                <a:ea typeface="微软雅黑" panose="020B0503020204020204" charset="-122"/>
                <a:cs typeface="微软雅黑" panose="020B0503020204020204" charset="-122"/>
              </a:rPr>
              <a:t>300</a:t>
            </a:r>
            <a:r>
              <a:rPr lang="zh-CN" altLang="en-US" sz="1600">
                <a:solidFill>
                  <a:srgbClr val="000000"/>
                </a:solidFill>
                <a:latin typeface="微软雅黑" panose="020B0503020204020204" charset="-122"/>
                <a:ea typeface="微软雅黑" panose="020B0503020204020204" charset="-122"/>
                <a:cs typeface="微软雅黑" panose="020B0503020204020204" charset="-122"/>
              </a:rPr>
              <a:t>万速度增加。</a:t>
            </a:r>
            <a:endParaRPr lang="zh-CN" altLang="en-US" sz="1600" b="1"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 name="圆角矩形 4"/>
          <p:cNvSpPr/>
          <p:nvPr/>
        </p:nvSpPr>
        <p:spPr>
          <a:xfrm>
            <a:off x="7149465" y="1610995"/>
            <a:ext cx="4921250" cy="5139055"/>
          </a:xfrm>
          <a:prstGeom prst="roundRect">
            <a:avLst/>
          </a:prstGeom>
          <a:noFill/>
          <a:ln w="28575">
            <a:prstDash val="sysDash"/>
          </a:ln>
        </p:spPr>
        <p:style>
          <a:lnRef idx="2">
            <a:schemeClr val="accent1">
              <a:lumMod val="75000"/>
            </a:schemeClr>
          </a:lnRef>
          <a:fillRef idx="1">
            <a:schemeClr val="accent1"/>
          </a:fillRef>
          <a:effectRef idx="0">
            <a:srgbClr val="FFFFFF"/>
          </a:effectRef>
          <a:fontRef idx="minor">
            <a:schemeClr val="lt1"/>
          </a:fontRef>
        </p:style>
        <p:txBody>
          <a:bodyPr lIns="0" rIns="0" rtlCol="0" anchor="ctr"/>
          <a:p>
            <a:pPr algn="l">
              <a:lnSpc>
                <a:spcPct val="125000"/>
              </a:lnSpc>
              <a:spcBef>
                <a:spcPts val="0"/>
              </a:spcBef>
              <a:spcAft>
                <a:spcPts val="0"/>
              </a:spcAft>
            </a:pP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fontAlgn="auto">
              <a:lnSpc>
                <a:spcPct val="115000"/>
              </a:lnSpc>
              <a:spcBef>
                <a:spcPts val="0"/>
              </a:spcBef>
              <a:spcAft>
                <a:spcPts val="0"/>
              </a:spcAft>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参照药品建议理由：</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fontAlgn="auto">
              <a:lnSpc>
                <a:spcPct val="115000"/>
              </a:lnSpc>
              <a:spcBef>
                <a:spcPts val="0"/>
              </a:spcBef>
              <a:spcAft>
                <a:spcPts val="0"/>
              </a:spcAft>
              <a:buClr>
                <a:srgbClr val="FF0000"/>
              </a:buClr>
              <a:buSzPct val="80000"/>
              <a:buFont typeface="Wingdings" panose="05000000000000000000" charset="0"/>
              <a:buChar char="u"/>
            </a:pPr>
            <a:r>
              <a:rPr lang="zh-CN" altLang="en-US" sz="1600">
                <a:solidFill>
                  <a:srgbClr val="000000"/>
                </a:solidFill>
                <a:latin typeface="微软雅黑" panose="020B0503020204020204" charset="-122"/>
                <a:ea typeface="微软雅黑" panose="020B0503020204020204" charset="-122"/>
                <a:cs typeface="微软雅黑" panose="020B0503020204020204" charset="-122"/>
              </a:rPr>
              <a:t>升陷汤颗粒</a:t>
            </a:r>
            <a:r>
              <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rPr>
              <a:t>填补了证属“大气下陷证” 的心血管疾病（心力衰竭、心悸、胸痹（冠心病））、呼吸系统疾病（慢阻肺、慢性咳嗽、间质性肺炎、肺痿等）、妇科病（子宫脱垂、崩漏、癃闭等）、消化脾胃病（胃下垂、脱肛等）、泌尿系统疾病（小便不禁、遗尿）、神经系统疾病（重症肌无力、慢性疲劳综合征、肌肉萎缩性疾病）等，在医保目录中的空白。</a:t>
            </a:r>
            <a:endPar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285750" indent="-285750" algn="l" fontAlgn="auto">
              <a:lnSpc>
                <a:spcPct val="115000"/>
              </a:lnSpc>
              <a:spcBef>
                <a:spcPts val="0"/>
              </a:spcBef>
              <a:spcAft>
                <a:spcPts val="0"/>
              </a:spcAft>
              <a:buClr>
                <a:srgbClr val="FF0000"/>
              </a:buClr>
              <a:buSzPct val="80000"/>
              <a:buFont typeface="Wingdings" panose="05000000000000000000" charset="0"/>
              <a:buChar char="u"/>
            </a:pPr>
            <a:r>
              <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rPr>
              <a:t>参照药品心通颗粒</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《国家基本医疗保险、工伤保险和生育保险药品目录（202</a:t>
            </a:r>
            <a:r>
              <a:rPr lang="en-US" altLang="zh-CN"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5</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年）》</a:t>
            </a:r>
            <a:r>
              <a:rPr lang="en-US" altLang="zh-CN"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ZA09G</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益气养阴剂，乙类，编号：</a:t>
            </a:r>
            <a:r>
              <a:rPr lang="en-US" altLang="zh-CN"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429</a:t>
            </a:r>
            <a:r>
              <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rPr>
              <a:t>。</a:t>
            </a:r>
            <a:endParaRPr lang="zh-CN" altLang="en-US" sz="16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微软雅黑" panose="020B0503020204020204" charset="-122"/>
              <a:cs typeface="微软雅黑" panose="020B0503020204020204" charset="-122"/>
              <a:sym typeface="+mn-ea"/>
            </a:endParaRPr>
          </a:p>
          <a:p>
            <a:pPr marL="285750" indent="-285750" algn="l" fontAlgn="auto">
              <a:lnSpc>
                <a:spcPct val="115000"/>
              </a:lnSpc>
              <a:spcBef>
                <a:spcPts val="0"/>
              </a:spcBef>
              <a:spcAft>
                <a:spcPts val="0"/>
              </a:spcAft>
              <a:buClr>
                <a:srgbClr val="FF0000"/>
              </a:buClr>
              <a:buSzPct val="80000"/>
              <a:buFont typeface="Wingdings" panose="05000000000000000000" charset="0"/>
              <a:buChar char="u"/>
            </a:pPr>
            <a:r>
              <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rPr>
              <a:t>心通颗粒组方以黄芪为君药，</a:t>
            </a:r>
            <a:r>
              <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rPr>
              <a:t>升陷汤颗粒组方以黄芪为君药。君药相同，二者相近。</a:t>
            </a:r>
            <a:endPar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285750" indent="-285750" algn="l" fontAlgn="auto">
              <a:lnSpc>
                <a:spcPct val="115000"/>
              </a:lnSpc>
              <a:spcBef>
                <a:spcPts val="0"/>
              </a:spcBef>
              <a:spcAft>
                <a:spcPts val="0"/>
              </a:spcAft>
              <a:buClr>
                <a:srgbClr val="FF0000"/>
              </a:buClr>
              <a:buSzPct val="80000"/>
              <a:buFont typeface="Wingdings" panose="05000000000000000000" charset="0"/>
              <a:buChar char="u"/>
            </a:pPr>
            <a:r>
              <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rPr>
              <a:t>心通颗粒功能益气活血、化瘀通脉，升陷汤颗粒功能为益气升陷。均具益气功能，二者相近。</a:t>
            </a:r>
            <a:endParaRPr lang="zh-CN" altLang="en-US" sz="16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285750" indent="-285750" algn="l">
              <a:lnSpc>
                <a:spcPct val="125000"/>
              </a:lnSpc>
              <a:spcBef>
                <a:spcPts val="0"/>
              </a:spcBef>
              <a:spcAft>
                <a:spcPts val="0"/>
              </a:spcAft>
              <a:buClr>
                <a:srgbClr val="FF0000"/>
              </a:buClr>
              <a:buSzPct val="80000"/>
              <a:buFont typeface="Wingdings" panose="05000000000000000000" charset="0"/>
              <a:buChar char="u"/>
            </a:pPr>
            <a:endParaRPr lang="zh-CN" altLang="en-US">
              <a:solidFill>
                <a:schemeClr val="tx1"/>
              </a:solidFill>
              <a:latin typeface="微软雅黑" panose="020B0503020204020204" charset="-122"/>
              <a:ea typeface="微软雅黑" panose="020B0503020204020204" charset="-122"/>
            </a:endParaRPr>
          </a:p>
          <a:p>
            <a:pPr marL="285750" indent="-285750" algn="l">
              <a:lnSpc>
                <a:spcPct val="125000"/>
              </a:lnSpc>
              <a:spcBef>
                <a:spcPts val="0"/>
              </a:spcBef>
              <a:spcAft>
                <a:spcPts val="0"/>
              </a:spcAft>
              <a:buClr>
                <a:srgbClr val="FF0000"/>
              </a:buClr>
              <a:buSzPct val="80000"/>
              <a:buFont typeface="Wingdings" panose="05000000000000000000" charset="0"/>
              <a:buChar char="u"/>
            </a:pPr>
            <a:endParaRPr lang="zh-CN" altLang="en-US">
              <a:solidFill>
                <a:schemeClr val="tx1"/>
              </a:solidFill>
              <a:latin typeface="微软雅黑" panose="020B0503020204020204" charset="-122"/>
              <a:ea typeface="微软雅黑" panose="020B0503020204020204" charset="-122"/>
            </a:endParaRPr>
          </a:p>
        </p:txBody>
      </p:sp>
      <p:sp>
        <p:nvSpPr>
          <p:cNvPr id="6" name="圆角矩形 5"/>
          <p:cNvSpPr/>
          <p:nvPr/>
        </p:nvSpPr>
        <p:spPr>
          <a:xfrm>
            <a:off x="8070850" y="1130300"/>
            <a:ext cx="3135630" cy="618490"/>
          </a:xfrm>
          <a:prstGeom prst="roundRect">
            <a:avLst/>
          </a:prstGeom>
          <a:solidFill>
            <a:schemeClr val="accent2">
              <a:lumMod val="20000"/>
              <a:lumOff val="80000"/>
            </a:schemeClr>
          </a:solidFill>
          <a:ln w="28575"/>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参照药物建议：心通颗粒</a:t>
            </a:r>
            <a:endParaRPr lang="zh-CN" altLang="en-US" sz="20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2" name="textbox 92"/>
          <p:cNvSpPr/>
          <p:nvPr/>
        </p:nvSpPr>
        <p:spPr>
          <a:xfrm>
            <a:off x="664845" y="875665"/>
            <a:ext cx="7653020" cy="897255"/>
          </a:xfrm>
          <a:prstGeom prst="rect">
            <a:avLst/>
          </a:prstGeom>
          <a:noFill/>
          <a:ln w="0" cap="flat">
            <a:noFill/>
            <a:prstDash val="solid"/>
            <a:miter lim="0"/>
          </a:ln>
        </p:spPr>
        <p:txBody>
          <a:bodyPr vert="horz" wrap="square" lIns="0" tIns="0" rIns="0" bIns="0"/>
          <a:lstStyle/>
          <a:p>
            <a:pPr algn="l" rtl="0" eaLnBrk="0">
              <a:lnSpc>
                <a:spcPct val="125000"/>
              </a:lnSpc>
              <a:spcBef>
                <a:spcPts val="0"/>
              </a:spcBef>
              <a:spcAft>
                <a:spcPts val="0"/>
              </a:spcAft>
            </a:pPr>
            <a:r>
              <a:rPr lang="zh-CN" sz="2000" b="1" kern="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该药品在</a:t>
            </a:r>
            <a:r>
              <a:rPr sz="2000" b="1" kern="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国内外不良反应发生情况</a:t>
            </a:r>
            <a:endParaRPr sz="2000" b="1" kern="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marL="12700" algn="l" rtl="0" eaLnBrk="0">
              <a:lnSpc>
                <a:spcPct val="125000"/>
              </a:lnSpc>
              <a:spcBef>
                <a:spcPts val="0"/>
              </a:spcBef>
              <a:spcAft>
                <a:spcPts val="0"/>
              </a:spcAft>
            </a:pPr>
            <a:r>
              <a:rPr lang="zh-CN" altLang="en-US" sz="1600" dirty="0">
                <a:solidFill>
                  <a:schemeClr val="tx1"/>
                </a:solidFill>
                <a:latin typeface="微软雅黑" panose="020B0503020204020204" charset="-122"/>
                <a:ea typeface="微软雅黑" panose="020B0503020204020204" charset="-122"/>
                <a:cs typeface="宋体" panose="02010600030101010101" pitchFamily="2" charset="-122"/>
                <a:sym typeface="+mn-ea"/>
              </a:rPr>
              <a:t>升陷汤颗粒目前在临床上未广泛使用，未监测到任何不良反应发生及相关文献报道。</a:t>
            </a:r>
            <a:endParaRPr lang="zh-CN" altLang="en-US" sz="16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sp>
        <p:nvSpPr>
          <p:cNvPr id="110" name="textbox 110"/>
          <p:cNvSpPr/>
          <p:nvPr/>
        </p:nvSpPr>
        <p:spPr>
          <a:xfrm>
            <a:off x="664845" y="1717675"/>
            <a:ext cx="5204460" cy="4824730"/>
          </a:xfrm>
          <a:prstGeom prst="rect">
            <a:avLst/>
          </a:prstGeom>
          <a:noFill/>
          <a:ln w="0" cap="flat">
            <a:noFill/>
            <a:prstDash val="solid"/>
            <a:miter lim="0"/>
          </a:ln>
        </p:spPr>
        <p:txBody>
          <a:bodyPr vert="horz" wrap="square" lIns="0" tIns="0" rIns="0" bIns="0"/>
          <a:lstStyle/>
          <a:p>
            <a:pPr algn="l" rtl="0" eaLnBrk="0">
              <a:lnSpc>
                <a:spcPct val="83000"/>
              </a:lnSpc>
            </a:pPr>
            <a:r>
              <a:rPr sz="2000" b="1" kern="0" spc="7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说明书收载的安全性</a:t>
            </a:r>
            <a:r>
              <a:rPr sz="2000" b="1" kern="0" spc="6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信息</a:t>
            </a:r>
            <a:endParaRPr sz="2000" b="1" kern="0" spc="6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marL="0" lvl="1" algn="l" rtl="0">
              <a:lnSpc>
                <a:spcPct val="150000"/>
              </a:lnSpc>
              <a:spcBef>
                <a:spcPts val="0"/>
              </a:spcBef>
              <a:spcAft>
                <a:spcPts val="0"/>
              </a:spcAft>
              <a:buClrTx/>
              <a:buSzTx/>
              <a:buNone/>
            </a:pP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sym typeface="+mn-ea"/>
              </a:rPr>
              <a:t>不良反应：</a:t>
            </a:r>
            <a:r>
              <a:rPr lang="zh-CN" altLang="en-US" sz="1600" dirty="0">
                <a:latin typeface="微软雅黑" panose="020B0503020204020204" charset="-122"/>
                <a:ea typeface="微软雅黑" panose="020B0503020204020204" charset="-122"/>
                <a:cs typeface="微软雅黑" panose="020B0503020204020204" charset="-122"/>
                <a:sym typeface="+mn-ea"/>
              </a:rPr>
              <a:t>尚不明确。</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algn="l" rtl="0">
              <a:lnSpc>
                <a:spcPct val="150000"/>
              </a:lnSpc>
              <a:spcBef>
                <a:spcPts val="0"/>
              </a:spcBef>
              <a:spcAft>
                <a:spcPts val="0"/>
              </a:spcAft>
              <a:buClrTx/>
              <a:buSzTx/>
              <a:buFontTx/>
              <a:buNone/>
            </a:pP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sym typeface="+mn-ea"/>
              </a:rPr>
              <a:t>禁       忌：</a:t>
            </a:r>
            <a:endPar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endParaRPr>
          </a:p>
          <a:p>
            <a:pPr marL="0" lvl="1" algn="l" rtl="0">
              <a:lnSpc>
                <a:spcPct val="150000"/>
              </a:lnSpc>
              <a:spcBef>
                <a:spcPts val="0"/>
              </a:spcBef>
              <a:spcAft>
                <a:spcPts val="0"/>
              </a:spcAft>
              <a:buClrTx/>
              <a:buSzTx/>
              <a:buNone/>
            </a:pP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1</a:t>
            </a:r>
            <a:r>
              <a:rPr lang="zh-CN" altLang="en-US" sz="1600" dirty="0">
                <a:latin typeface="微软雅黑" panose="020B0503020204020204" charset="-122"/>
                <a:ea typeface="微软雅黑" panose="020B0503020204020204" charset="-122"/>
                <a:cs typeface="微软雅黑" panose="020B0503020204020204" charset="-122"/>
                <a:sym typeface="+mn-ea"/>
              </a:rPr>
              <a:t>）曾经对本品所含药物过敏者禁用。</a:t>
            </a:r>
            <a:endParaRPr lang="zh-CN" altLang="en-US" sz="1600" dirty="0">
              <a:latin typeface="微软雅黑" panose="020B0503020204020204" charset="-122"/>
              <a:ea typeface="微软雅黑" panose="020B0503020204020204" charset="-122"/>
              <a:cs typeface="微软雅黑" panose="020B0503020204020204" charset="-122"/>
            </a:endParaRPr>
          </a:p>
          <a:p>
            <a:pPr marL="0" lvl="1" algn="l" rtl="0">
              <a:lnSpc>
                <a:spcPct val="150000"/>
              </a:lnSpc>
              <a:spcBef>
                <a:spcPts val="0"/>
              </a:spcBef>
              <a:spcAft>
                <a:spcPts val="0"/>
              </a:spcAft>
              <a:buClrTx/>
              <a:buSzTx/>
              <a:buNone/>
            </a:pP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2</a:t>
            </a:r>
            <a:r>
              <a:rPr lang="zh-CN" altLang="en-US" sz="1600" dirty="0">
                <a:latin typeface="微软雅黑" panose="020B0503020204020204" charset="-122"/>
                <a:ea typeface="微软雅黑" panose="020B0503020204020204" charset="-122"/>
                <a:cs typeface="微软雅黑" panose="020B0503020204020204" charset="-122"/>
                <a:sym typeface="+mn-ea"/>
              </a:rPr>
              <a:t>）阴虚火旺、阴虚阳亢、气实壅滞者禁用。</a:t>
            </a:r>
            <a:endParaRPr lang="zh-CN" altLang="en-US" sz="1600" dirty="0">
              <a:latin typeface="微软雅黑" panose="020B0503020204020204" charset="-122"/>
              <a:ea typeface="微软雅黑" panose="020B0503020204020204" charset="-122"/>
              <a:cs typeface="微软雅黑" panose="020B0503020204020204" charset="-122"/>
            </a:endParaRPr>
          </a:p>
          <a:p>
            <a:pPr marL="347345" lvl="1" indent="-347345" algn="l" rtl="0">
              <a:lnSpc>
                <a:spcPct val="150000"/>
              </a:lnSpc>
              <a:spcBef>
                <a:spcPts val="0"/>
              </a:spcBef>
              <a:spcAft>
                <a:spcPts val="0"/>
              </a:spcAft>
              <a:buClrTx/>
              <a:buSzTx/>
              <a:buNone/>
            </a:pP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3</a:t>
            </a:r>
            <a:r>
              <a:rPr lang="zh-CN" altLang="en-US" sz="1600" dirty="0">
                <a:latin typeface="微软雅黑" panose="020B0503020204020204" charset="-122"/>
                <a:ea typeface="微软雅黑" panose="020B0503020204020204" charset="-122"/>
                <a:cs typeface="微软雅黑" panose="020B0503020204020204" charset="-122"/>
                <a:sym typeface="+mn-ea"/>
              </a:rPr>
              <a:t>）大气下陷过甚者，气息将停，危在顷刻或大气下陷证属器质性病变的患者禁用。</a:t>
            </a:r>
            <a:endParaRPr lang="zh-CN" altLang="en-US" sz="1600" dirty="0">
              <a:latin typeface="微软雅黑" panose="020B0503020204020204" charset="-122"/>
              <a:ea typeface="微软雅黑" panose="020B0503020204020204" charset="-122"/>
              <a:cs typeface="微软雅黑" panose="020B0503020204020204" charset="-122"/>
            </a:endParaRPr>
          </a:p>
          <a:p>
            <a:pPr marL="0" lvl="1" algn="l" rtl="0">
              <a:lnSpc>
                <a:spcPct val="150000"/>
              </a:lnSpc>
              <a:spcBef>
                <a:spcPts val="0"/>
              </a:spcBef>
              <a:spcAft>
                <a:spcPts val="0"/>
              </a:spcAft>
              <a:buClrTx/>
              <a:buSzTx/>
              <a:buFontTx/>
              <a:buNone/>
            </a:pP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sym typeface="+mn-ea"/>
              </a:rPr>
              <a:t>注意事项：</a:t>
            </a:r>
            <a:endPar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endParaRPr>
          </a:p>
          <a:p>
            <a:pPr marL="0" lvl="1" indent="0" algn="l" fontAlgn="auto">
              <a:lnSpc>
                <a:spcPct val="150000"/>
              </a:lnSpc>
              <a:spcBef>
                <a:spcPts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1</a:t>
            </a:r>
            <a:r>
              <a:rPr lang="zh-CN" altLang="en-US" sz="1600" dirty="0">
                <a:latin typeface="微软雅黑" panose="020B0503020204020204" charset="-122"/>
                <a:ea typeface="微软雅黑" panose="020B0503020204020204" charset="-122"/>
                <a:cs typeface="微软雅黑" panose="020B0503020204020204" charset="-122"/>
                <a:sym typeface="+mn-ea"/>
              </a:rPr>
              <a:t>）本方仅适用于大气下陷证轻症的治疗。</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357505" lvl="1" indent="-357505" algn="l" fontAlgn="auto">
              <a:lnSpc>
                <a:spcPct val="150000"/>
              </a:lnSpc>
              <a:spcBef>
                <a:spcPts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2</a:t>
            </a:r>
            <a:r>
              <a:rPr lang="zh-CN" altLang="en-US" sz="1600" dirty="0">
                <a:latin typeface="微软雅黑" panose="020B0503020204020204" charset="-122"/>
                <a:ea typeface="微软雅黑" panose="020B0503020204020204" charset="-122"/>
                <a:cs typeface="微软雅黑" panose="020B0503020204020204" charset="-122"/>
                <a:sym typeface="+mn-ea"/>
              </a:rPr>
              <a:t>）服药3天症状无改善或加重者，应立即停药，并及时就诊。</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455295" lvl="1" indent="-455295" algn="l" fontAlgn="auto">
              <a:lnSpc>
                <a:spcPct val="150000"/>
              </a:lnSpc>
              <a:spcBef>
                <a:spcPts val="0"/>
              </a:spcBef>
              <a:spcAft>
                <a:spcPts val="0"/>
              </a:spcAft>
              <a:buClrTx/>
              <a:buSzTx/>
              <a:buFont typeface="+mj-lt"/>
              <a:buNone/>
            </a:pP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3</a:t>
            </a:r>
            <a:r>
              <a:rPr lang="zh-CN" altLang="en-US" sz="1600" dirty="0">
                <a:latin typeface="微软雅黑" panose="020B0503020204020204" charset="-122"/>
                <a:ea typeface="微软雅黑" panose="020B0503020204020204" charset="-122"/>
                <a:cs typeface="微软雅黑" panose="020B0503020204020204" charset="-122"/>
                <a:sym typeface="+mn-ea"/>
              </a:rPr>
              <a:t>）不可妄加破气耗气之品。避免与沉降类药物(如代赭石、磁石)或苦寒泻下药(如大黄、芒硝)同用。</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83000"/>
              </a:lnSpc>
            </a:pPr>
            <a:endParaRPr sz="2000" b="1" kern="0" spc="6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gn="l" rtl="0" eaLnBrk="0">
              <a:lnSpc>
                <a:spcPct val="83000"/>
              </a:lnSpc>
            </a:pPr>
            <a:endParaRPr sz="2000" b="1" kern="0" spc="60" baseline="3000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gn="l" rtl="0" eaLnBrk="0">
              <a:lnSpc>
                <a:spcPct val="83000"/>
              </a:lnSpc>
            </a:pPr>
            <a:endParaRPr sz="2000" b="1" kern="0" spc="60" baseline="3000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gn="l" rtl="0" eaLnBrk="0">
              <a:lnSpc>
                <a:spcPct val="83000"/>
              </a:lnSpc>
            </a:pPr>
            <a:endParaRPr sz="2000" b="1" kern="0" spc="60" baseline="3000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0" name="textbox 50"/>
          <p:cNvSpPr/>
          <p:nvPr/>
        </p:nvSpPr>
        <p:spPr>
          <a:xfrm>
            <a:off x="405180" y="169697"/>
            <a:ext cx="417004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02.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安全性</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2" name="textbox 110"/>
          <p:cNvSpPr/>
          <p:nvPr/>
        </p:nvSpPr>
        <p:spPr>
          <a:xfrm>
            <a:off x="6200775" y="1737995"/>
            <a:ext cx="5620385" cy="4824730"/>
          </a:xfrm>
          <a:prstGeom prst="rect">
            <a:avLst/>
          </a:prstGeom>
          <a:noFill/>
          <a:ln w="0" cap="flat">
            <a:noFill/>
            <a:prstDash val="solid"/>
            <a:miter lim="0"/>
          </a:ln>
        </p:spPr>
        <p:txBody>
          <a:bodyPr vert="horz" wrap="square" lIns="0" tIns="0" rIns="0" bIns="0"/>
          <a:lstStyle/>
          <a:p>
            <a:pPr algn="l" rtl="0" eaLnBrk="0">
              <a:lnSpc>
                <a:spcPct val="83000"/>
              </a:lnSpc>
            </a:pPr>
            <a:r>
              <a:rPr lang="zh-CN" sz="2000" b="1" kern="0" spc="7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升陷汤颗粒毒理研究</a:t>
            </a:r>
            <a:endParaRPr sz="2000" b="1" kern="0" spc="6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marL="0" lvl="1" indent="0" algn="l" rtl="0">
              <a:lnSpc>
                <a:spcPct val="150000"/>
              </a:lnSpc>
              <a:spcBef>
                <a:spcPts val="0"/>
              </a:spcBef>
              <a:spcAft>
                <a:spcPts val="0"/>
              </a:spcAft>
              <a:buClrTx/>
              <a:buSzTx/>
              <a:buFontTx/>
              <a:buNone/>
            </a:pPr>
            <a:r>
              <a:rPr lang="zh-CN" altLang="en-US" sz="1600" dirty="0">
                <a:latin typeface="微软雅黑" panose="020B0503020204020204" charset="-122"/>
                <a:ea typeface="微软雅黑" panose="020B0503020204020204" charset="-122"/>
                <a:cs typeface="微软雅黑" panose="020B0503020204020204" charset="-122"/>
              </a:rPr>
              <a:t>大鼠6个月重复给药毒性试验中，SD大鼠连续6个月经口给予本品9.0、18.0、36.1g饮片/kg/天（相当于人用剂量48.51g饮片/天的1.8倍、3.6倍、7.2倍）。给药期间各剂量组可见雄鼠体重增长缓慢；给药3个月时高剂量组雌雄鼠、给药6个月时各剂量组雄鼠及中、高剂量组雌鼠可见红细胞系指标变化（RBC、RET计数降低，MCV、MCH 升高，中、高剂量组雄鼠HGB降低）；给药3个月时中、高剂量组雌鼠及给药6个月时高剂量组雌鼠可见肝脏绝对及相对重量增加。停药后中剂量组雄鼠仍体重增长缓慢，其余指标停药4周后可恢复。</a:t>
            </a:r>
            <a:endParaRPr lang="zh-CN" altLang="en-US" sz="1600" dirty="0">
              <a:latin typeface="微软雅黑" panose="020B0503020204020204" charset="-122"/>
              <a:ea typeface="微软雅黑" panose="020B0503020204020204" charset="-122"/>
              <a:cs typeface="微软雅黑" panose="020B0503020204020204" charset="-122"/>
            </a:endParaRPr>
          </a:p>
          <a:p>
            <a:pPr marL="0" lvl="1" indent="0" algn="l" rtl="0">
              <a:lnSpc>
                <a:spcPct val="150000"/>
              </a:lnSpc>
              <a:spcBef>
                <a:spcPts val="0"/>
              </a:spcBef>
              <a:spcAft>
                <a:spcPts val="0"/>
              </a:spcAft>
              <a:buClrTx/>
              <a:buSzTx/>
              <a:buFontTx/>
              <a:buNone/>
            </a:pPr>
            <a:r>
              <a:rPr lang="zh-CN" altLang="en-US" b="1" dirty="0">
                <a:latin typeface="微软雅黑" panose="020B0503020204020204" charset="-122"/>
                <a:ea typeface="微软雅黑" panose="020B0503020204020204" charset="-122"/>
                <a:cs typeface="微软雅黑" panose="020B0503020204020204" charset="-122"/>
              </a:rPr>
              <a:t>说明书所列禁忌、注意事项详细描述，保证使用安全</a:t>
            </a:r>
            <a:endParaRPr lang="zh-CN" altLang="en-US" b="1" dirty="0">
              <a:latin typeface="微软雅黑" panose="020B0503020204020204" charset="-122"/>
              <a:ea typeface="微软雅黑" panose="020B0503020204020204" charset="-122"/>
              <a:cs typeface="微软雅黑" panose="020B0503020204020204" charset="-122"/>
            </a:endParaRPr>
          </a:p>
          <a:p>
            <a:pPr marL="0" lvl="1" indent="0" algn="l" rtl="0">
              <a:lnSpc>
                <a:spcPct val="150000"/>
              </a:lnSpc>
              <a:spcBef>
                <a:spcPts val="0"/>
              </a:spcBef>
              <a:spcAft>
                <a:spcPts val="0"/>
              </a:spcAft>
              <a:buClrTx/>
              <a:buSzTx/>
              <a:buFontTx/>
              <a:buNone/>
            </a:pPr>
            <a:r>
              <a:rPr lang="zh-CN" altLang="en-US" sz="1600" dirty="0">
                <a:latin typeface="微软雅黑" panose="020B0503020204020204" charset="-122"/>
                <a:ea typeface="微软雅黑" panose="020B0503020204020204" charset="-122"/>
                <a:cs typeface="微软雅黑" panose="020B0503020204020204" charset="-122"/>
              </a:rPr>
              <a:t>根据“中医传统理论” 及“现代药理毒理研究” 报道，排除了不适宜人群，保证了使用安全。</a:t>
            </a:r>
            <a:endParaRPr lang="zh-CN" altLang="en-US" sz="1600" dirty="0">
              <a:latin typeface="微软雅黑" panose="020B0503020204020204" charset="-122"/>
              <a:ea typeface="微软雅黑" panose="020B0503020204020204" charset="-122"/>
              <a:cs typeface="微软雅黑" panose="020B0503020204020204" charset="-122"/>
            </a:endParaRPr>
          </a:p>
          <a:p>
            <a:pPr algn="l" rtl="0" eaLnBrk="0">
              <a:lnSpc>
                <a:spcPct val="83000"/>
              </a:lnSpc>
            </a:pPr>
            <a:endParaRPr sz="2000" b="1" kern="0" spc="60" baseline="3000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gn="l" rtl="0" eaLnBrk="0">
              <a:lnSpc>
                <a:spcPct val="83000"/>
              </a:lnSpc>
            </a:pPr>
            <a:endParaRPr sz="2000" b="1" kern="0" spc="60" baseline="3000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gn="l" rtl="0" eaLnBrk="0">
              <a:lnSpc>
                <a:spcPct val="83000"/>
              </a:lnSpc>
            </a:pPr>
            <a:endParaRPr sz="2000" b="1" kern="0" spc="60" baseline="3000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descr="微信图片_20260604102529_912_117"/>
          <p:cNvPicPr>
            <a:picLocks noChangeAspect="1"/>
          </p:cNvPicPr>
          <p:nvPr/>
        </p:nvPicPr>
        <p:blipFill>
          <a:blip r:embed="rId2"/>
          <a:stretch>
            <a:fillRect/>
          </a:stretch>
        </p:blipFill>
        <p:spPr>
          <a:xfrm>
            <a:off x="11035665" y="194310"/>
            <a:ext cx="977277" cy="792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62" name="picture 162"/>
          <p:cNvPicPr>
            <a:picLocks noChangeAspect="1"/>
          </p:cNvPicPr>
          <p:nvPr/>
        </p:nvPicPr>
        <p:blipFill>
          <a:blip r:embed="rId2"/>
          <a:stretch>
            <a:fillRect/>
          </a:stretch>
        </p:blipFill>
        <p:spPr>
          <a:xfrm rot="21600000">
            <a:off x="0" y="6759253"/>
            <a:ext cx="12192000" cy="98746"/>
          </a:xfrm>
          <a:prstGeom prst="rect">
            <a:avLst/>
          </a:prstGeom>
        </p:spPr>
      </p:pic>
      <p:sp>
        <p:nvSpPr>
          <p:cNvPr id="172" name="textbox 172"/>
          <p:cNvSpPr/>
          <p:nvPr/>
        </p:nvSpPr>
        <p:spPr>
          <a:xfrm>
            <a:off x="3541395" y="424815"/>
            <a:ext cx="1283970" cy="628650"/>
          </a:xfrm>
          <a:prstGeom prst="rect">
            <a:avLst/>
          </a:prstGeom>
          <a:noFill/>
          <a:ln w="0" cap="flat">
            <a:noFill/>
            <a:prstDash val="solid"/>
            <a:miter lim="0"/>
          </a:ln>
        </p:spPr>
        <p:txBody>
          <a:bodyPr vert="horz" wrap="square" lIns="0" tIns="0" rIns="0" bIns="0"/>
          <a:lstStyle/>
          <a:p>
            <a:pPr algn="l" rtl="0" eaLnBrk="0">
              <a:lnSpc>
                <a:spcPct val="83000"/>
              </a:lnSpc>
            </a:pPr>
            <a:endParaRPr sz="2200" dirty="0">
              <a:latin typeface="微软雅黑" panose="020B0503020204020204" charset="-122"/>
              <a:ea typeface="微软雅黑" panose="020B0503020204020204" charset="-122"/>
              <a:cs typeface="微软雅黑" panose="020B0503020204020204" charset="-122"/>
            </a:endParaRPr>
          </a:p>
        </p:txBody>
      </p:sp>
      <p:sp>
        <p:nvSpPr>
          <p:cNvPr id="174" name="textbox 174"/>
          <p:cNvSpPr/>
          <p:nvPr/>
        </p:nvSpPr>
        <p:spPr>
          <a:xfrm>
            <a:off x="3478530" y="570865"/>
            <a:ext cx="592455" cy="437515"/>
          </a:xfrm>
          <a:prstGeom prst="rect">
            <a:avLst/>
          </a:prstGeom>
          <a:noFill/>
          <a:ln w="0" cap="flat">
            <a:noFill/>
            <a:prstDash val="solid"/>
            <a:miter lim="0"/>
          </a:ln>
        </p:spPr>
        <p:txBody>
          <a:bodyPr vert="horz" wrap="square" lIns="0" tIns="0" rIns="0" bIns="0"/>
          <a:lstStyle/>
          <a:p>
            <a:pPr algn="l" rtl="0" eaLnBrk="0">
              <a:lnSpc>
                <a:spcPct val="89000"/>
              </a:lnSpc>
            </a:pPr>
            <a:endParaRPr sz="3500" dirty="0">
              <a:latin typeface="Arial" panose="020B0604020202020204"/>
              <a:ea typeface="Arial" panose="020B0604020202020204"/>
              <a:cs typeface="Arial" panose="020B0604020202020204"/>
            </a:endParaRPr>
          </a:p>
        </p:txBody>
      </p:sp>
      <p:sp>
        <p:nvSpPr>
          <p:cNvPr id="50" name="textbox 50"/>
          <p:cNvSpPr/>
          <p:nvPr/>
        </p:nvSpPr>
        <p:spPr>
          <a:xfrm>
            <a:off x="405130" y="169545"/>
            <a:ext cx="996886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03.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有效性</a:t>
            </a:r>
            <a:r>
              <a:rPr lang="en-US" alt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en-US" altLang="zh-CN"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1</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）慢性</a:t>
            </a:r>
            <a:r>
              <a:rPr lang="zh-CN" altLang="en-US"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心力衰竭</a:t>
            </a:r>
            <a:r>
              <a:rPr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73710" y="798195"/>
            <a:ext cx="10607675" cy="675640"/>
          </a:xfrm>
          <a:prstGeom prst="rect">
            <a:avLst/>
          </a:prstGeom>
        </p:spPr>
        <p:txBody>
          <a:bodyPr wrap="square">
            <a:spAutoFit/>
          </a:bodyPr>
          <a:p>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升陷汤治疗慢性心力衰竭临床疗效的 </a:t>
            </a:r>
            <a:r>
              <a:rPr lang="en-US" altLang="zh-CN" sz="1600">
                <a:solidFill>
                  <a:srgbClr val="231F20"/>
                </a:solidFill>
                <a:latin typeface="宋体" panose="02010600030101010101" pitchFamily="2" charset="-122"/>
                <a:ea typeface="宋体" panose="02010600030101010101" pitchFamily="2" charset="-122"/>
                <a:cs typeface="宋体" panose="02010600030101010101" pitchFamily="2" charset="-122"/>
              </a:rPr>
              <a:t>Meta </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分析（中国知网、万方、维普、中国生物医学文献数据库及 </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rPr>
              <a:t>PubMed、the Cochrane Library、EMbase</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共</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rPr>
              <a:t>7</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个平台）</a:t>
            </a:r>
            <a:endPar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604520" y="1473835"/>
            <a:ext cx="7444105" cy="368300"/>
          </a:xfrm>
          <a:prstGeom prst="rect">
            <a:avLst/>
          </a:prstGeom>
        </p:spPr>
        <p:txBody>
          <a:bodyPr wrap="square">
            <a:spAutoFit/>
          </a:bodyPr>
          <a:p>
            <a:r>
              <a:rPr lang="zh-CN" altLang="en-US">
                <a:solidFill>
                  <a:srgbClr val="231F20"/>
                </a:solidFill>
                <a:latin typeface="微软雅黑" panose="020B0503020204020204" charset="-122"/>
                <a:ea typeface="微软雅黑" panose="020B0503020204020204" charset="-122"/>
                <a:cs typeface="微软雅黑" panose="020B0503020204020204" charset="-122"/>
              </a:rPr>
              <a:t>纳入 </a:t>
            </a:r>
            <a:r>
              <a:rPr lang="en-US" altLang="zh-CN">
                <a:solidFill>
                  <a:srgbClr val="231F20"/>
                </a:solidFill>
                <a:latin typeface="微软雅黑" panose="020B0503020204020204" charset="-122"/>
                <a:ea typeface="微软雅黑" panose="020B0503020204020204" charset="-122"/>
                <a:cs typeface="微软雅黑" panose="020B0503020204020204" charset="-122"/>
              </a:rPr>
              <a:t>22 </a:t>
            </a:r>
            <a:r>
              <a:rPr lang="zh-CN" altLang="en-US">
                <a:solidFill>
                  <a:srgbClr val="231F20"/>
                </a:solidFill>
                <a:latin typeface="微软雅黑" panose="020B0503020204020204" charset="-122"/>
                <a:ea typeface="微软雅黑" panose="020B0503020204020204" charset="-122"/>
                <a:cs typeface="微软雅黑" panose="020B0503020204020204" charset="-122"/>
              </a:rPr>
              <a:t>项研究进行</a:t>
            </a:r>
            <a:r>
              <a:rPr lang="en-US" altLang="zh-CN">
                <a:solidFill>
                  <a:srgbClr val="231F20"/>
                </a:solidFill>
                <a:latin typeface="微软雅黑" panose="020B0503020204020204" charset="-122"/>
                <a:ea typeface="微软雅黑" panose="020B0503020204020204" charset="-122"/>
                <a:cs typeface="微软雅黑" panose="020B0503020204020204" charset="-122"/>
              </a:rPr>
              <a:t>Meta</a:t>
            </a:r>
            <a:r>
              <a:rPr lang="zh-CN" altLang="en-US">
                <a:solidFill>
                  <a:srgbClr val="231F20"/>
                </a:solidFill>
                <a:latin typeface="微软雅黑" panose="020B0503020204020204" charset="-122"/>
                <a:ea typeface="微软雅黑" panose="020B0503020204020204" charset="-122"/>
                <a:cs typeface="微软雅黑" panose="020B0503020204020204" charset="-122"/>
              </a:rPr>
              <a:t>分析，病例 </a:t>
            </a:r>
            <a:r>
              <a:rPr lang="en-US" altLang="zh-CN">
                <a:solidFill>
                  <a:srgbClr val="231F20"/>
                </a:solidFill>
                <a:latin typeface="微软雅黑" panose="020B0503020204020204" charset="-122"/>
                <a:ea typeface="微软雅黑" panose="020B0503020204020204" charset="-122"/>
                <a:cs typeface="微软雅黑" panose="020B0503020204020204" charset="-122"/>
              </a:rPr>
              <a:t>1681 </a:t>
            </a:r>
            <a:r>
              <a:rPr lang="zh-CN" altLang="en-US">
                <a:solidFill>
                  <a:srgbClr val="231F20"/>
                </a:solidFill>
                <a:latin typeface="微软雅黑" panose="020B0503020204020204" charset="-122"/>
                <a:ea typeface="微软雅黑" panose="020B0503020204020204" charset="-122"/>
                <a:cs typeface="微软雅黑" panose="020B0503020204020204" charset="-122"/>
              </a:rPr>
              <a:t>例</a:t>
            </a:r>
            <a:endParaRPr lang="zh-CN" altLang="en-US">
              <a:solidFill>
                <a:srgbClr val="231F20"/>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3"/>
          <a:stretch>
            <a:fillRect/>
          </a:stretch>
        </p:blipFill>
        <p:spPr>
          <a:xfrm>
            <a:off x="512445" y="1826260"/>
            <a:ext cx="5014754" cy="2160000"/>
          </a:xfrm>
          <a:prstGeom prst="rect">
            <a:avLst/>
          </a:prstGeom>
        </p:spPr>
      </p:pic>
      <p:pic>
        <p:nvPicPr>
          <p:cNvPr id="6" name="图片 5"/>
          <p:cNvPicPr>
            <a:picLocks noChangeAspect="1"/>
          </p:cNvPicPr>
          <p:nvPr/>
        </p:nvPicPr>
        <p:blipFill>
          <a:blip r:embed="rId4"/>
          <a:stretch>
            <a:fillRect/>
          </a:stretch>
        </p:blipFill>
        <p:spPr>
          <a:xfrm>
            <a:off x="5862955" y="1826260"/>
            <a:ext cx="5762401" cy="2160000"/>
          </a:xfrm>
          <a:prstGeom prst="rect">
            <a:avLst/>
          </a:prstGeom>
        </p:spPr>
      </p:pic>
      <p:pic>
        <p:nvPicPr>
          <p:cNvPr id="13" name="图片 12"/>
          <p:cNvPicPr>
            <a:picLocks noChangeAspect="1"/>
          </p:cNvPicPr>
          <p:nvPr/>
        </p:nvPicPr>
        <p:blipFill>
          <a:blip r:embed="rId5"/>
          <a:stretch>
            <a:fillRect/>
          </a:stretch>
        </p:blipFill>
        <p:spPr>
          <a:xfrm>
            <a:off x="5936615" y="4187825"/>
            <a:ext cx="5835373" cy="2160000"/>
          </a:xfrm>
          <a:prstGeom prst="rect">
            <a:avLst/>
          </a:prstGeom>
        </p:spPr>
      </p:pic>
      <p:pic>
        <p:nvPicPr>
          <p:cNvPr id="14" name="图片 13"/>
          <p:cNvPicPr>
            <a:picLocks noChangeAspect="1"/>
          </p:cNvPicPr>
          <p:nvPr/>
        </p:nvPicPr>
        <p:blipFill>
          <a:blip r:embed="rId6"/>
          <a:stretch>
            <a:fillRect/>
          </a:stretch>
        </p:blipFill>
        <p:spPr>
          <a:xfrm>
            <a:off x="512445" y="4206875"/>
            <a:ext cx="4828501" cy="2160000"/>
          </a:xfrm>
          <a:prstGeom prst="rect">
            <a:avLst/>
          </a:prstGeom>
        </p:spPr>
      </p:pic>
      <p:sp>
        <p:nvSpPr>
          <p:cNvPr id="15" name="文本框 14"/>
          <p:cNvSpPr txBox="1"/>
          <p:nvPr/>
        </p:nvSpPr>
        <p:spPr>
          <a:xfrm>
            <a:off x="2060575" y="3860165"/>
            <a:ext cx="1118235" cy="337185"/>
          </a:xfrm>
          <a:prstGeom prst="rect">
            <a:avLst/>
          </a:prstGeom>
        </p:spPr>
        <p:txBody>
          <a:bodyPr wrap="square">
            <a:spAutoFit/>
          </a:bodyPr>
          <a:p>
            <a:r>
              <a:rPr lang="zh-CN" altLang="en-US" sz="1600" b="1">
                <a:solidFill>
                  <a:srgbClr val="FF0000"/>
                </a:solidFill>
                <a:latin typeface="宋体" panose="02010600030101010101" pitchFamily="2" charset="-122"/>
                <a:ea typeface="宋体" panose="02010600030101010101" pitchFamily="2" charset="-122"/>
              </a:rPr>
              <a:t>临床疗效</a:t>
            </a:r>
            <a:endParaRPr lang="zh-CN" altLang="en-US" sz="1600" b="1">
              <a:solidFill>
                <a:srgbClr val="FF0000"/>
              </a:solidFill>
              <a:latin typeface="宋体" panose="02010600030101010101" pitchFamily="2" charset="-122"/>
              <a:ea typeface="宋体" panose="02010600030101010101" pitchFamily="2" charset="-122"/>
            </a:endParaRPr>
          </a:p>
        </p:txBody>
      </p:sp>
      <p:sp>
        <p:nvSpPr>
          <p:cNvPr id="21" name="文本框 20"/>
          <p:cNvSpPr txBox="1"/>
          <p:nvPr/>
        </p:nvSpPr>
        <p:spPr>
          <a:xfrm>
            <a:off x="8048625" y="3843655"/>
            <a:ext cx="1451610" cy="337185"/>
          </a:xfrm>
          <a:prstGeom prst="rect">
            <a:avLst/>
          </a:prstGeom>
        </p:spPr>
        <p:txBody>
          <a:bodyPr wrap="square">
            <a:spAutoFit/>
          </a:bodyPr>
          <a:p>
            <a:r>
              <a:rPr lang="zh-CN" altLang="en-US" sz="1600" b="1">
                <a:solidFill>
                  <a:srgbClr val="FF0000"/>
                </a:solidFill>
                <a:latin typeface="宋体" panose="02010600030101010101" pitchFamily="2" charset="-122"/>
                <a:ea typeface="宋体" panose="02010600030101010101" pitchFamily="2" charset="-122"/>
              </a:rPr>
              <a:t>中医症候疗效</a:t>
            </a:r>
            <a:endParaRPr lang="zh-CN" altLang="en-US" sz="1600" b="1">
              <a:solidFill>
                <a:srgbClr val="FF0000"/>
              </a:solidFill>
              <a:latin typeface="宋体" panose="02010600030101010101" pitchFamily="2" charset="-122"/>
              <a:ea typeface="宋体" panose="02010600030101010101" pitchFamily="2" charset="-122"/>
            </a:endParaRPr>
          </a:p>
        </p:txBody>
      </p:sp>
      <p:sp>
        <p:nvSpPr>
          <p:cNvPr id="22" name="文本框 21"/>
          <p:cNvSpPr txBox="1"/>
          <p:nvPr/>
        </p:nvSpPr>
        <p:spPr>
          <a:xfrm>
            <a:off x="1768475" y="6435090"/>
            <a:ext cx="1537335" cy="337185"/>
          </a:xfrm>
          <a:prstGeom prst="rect">
            <a:avLst/>
          </a:prstGeom>
        </p:spPr>
        <p:txBody>
          <a:bodyPr wrap="square">
            <a:spAutoFit/>
          </a:bodyPr>
          <a:p>
            <a:r>
              <a:rPr lang="zh-CN" altLang="en-US" sz="1600" b="1">
                <a:solidFill>
                  <a:srgbClr val="FF0000"/>
                </a:solidFill>
                <a:latin typeface="宋体" panose="02010600030101010101" pitchFamily="2" charset="-122"/>
                <a:ea typeface="宋体" panose="02010600030101010101" pitchFamily="2" charset="-122"/>
              </a:rPr>
              <a:t>中医证候评分</a:t>
            </a:r>
            <a:endParaRPr lang="zh-CN" altLang="en-US" sz="1600" b="1">
              <a:solidFill>
                <a:srgbClr val="FF0000"/>
              </a:solidFill>
              <a:latin typeface="宋体" panose="02010600030101010101" pitchFamily="2" charset="-122"/>
              <a:ea typeface="宋体" panose="02010600030101010101" pitchFamily="2" charset="-122"/>
            </a:endParaRPr>
          </a:p>
        </p:txBody>
      </p:sp>
      <p:sp>
        <p:nvSpPr>
          <p:cNvPr id="24" name="文本框 23"/>
          <p:cNvSpPr txBox="1"/>
          <p:nvPr/>
        </p:nvSpPr>
        <p:spPr>
          <a:xfrm>
            <a:off x="8047990" y="6406515"/>
            <a:ext cx="1813560" cy="337185"/>
          </a:xfrm>
          <a:prstGeom prst="rect">
            <a:avLst/>
          </a:prstGeom>
        </p:spPr>
        <p:txBody>
          <a:bodyPr wrap="square">
            <a:spAutoFit/>
          </a:bodyPr>
          <a:p>
            <a:r>
              <a:rPr lang="zh-CN" altLang="en-US" sz="1600" b="1">
                <a:solidFill>
                  <a:srgbClr val="FF0000"/>
                </a:solidFill>
                <a:latin typeface="宋体" panose="02010600030101010101" pitchFamily="2" charset="-122"/>
                <a:ea typeface="宋体" panose="02010600030101010101" pitchFamily="2" charset="-122"/>
              </a:rPr>
              <a:t>心功能分级疗效</a:t>
            </a:r>
            <a:endParaRPr lang="zh-CN" altLang="en-US" sz="1600" b="1">
              <a:solidFill>
                <a:srgbClr val="FF0000"/>
              </a:solidFill>
              <a:latin typeface="宋体" panose="02010600030101010101" pitchFamily="2" charset="-122"/>
              <a:ea typeface="宋体" panose="02010600030101010101" pitchFamily="2" charset="-122"/>
            </a:endParaRPr>
          </a:p>
        </p:txBody>
      </p:sp>
      <p:pic>
        <p:nvPicPr>
          <p:cNvPr id="4" name="图片 3" descr="微信图片_20260604102529_912_117"/>
          <p:cNvPicPr>
            <a:picLocks noChangeAspect="1"/>
          </p:cNvPicPr>
          <p:nvPr/>
        </p:nvPicPr>
        <p:blipFill>
          <a:blip r:embed="rId7"/>
          <a:stretch>
            <a:fillRect/>
          </a:stretch>
        </p:blipFill>
        <p:spPr>
          <a:xfrm>
            <a:off x="11035665" y="194310"/>
            <a:ext cx="977277" cy="792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62" name="picture 162"/>
          <p:cNvPicPr>
            <a:picLocks noChangeAspect="1"/>
          </p:cNvPicPr>
          <p:nvPr/>
        </p:nvPicPr>
        <p:blipFill>
          <a:blip r:embed="rId2"/>
          <a:stretch>
            <a:fillRect/>
          </a:stretch>
        </p:blipFill>
        <p:spPr>
          <a:xfrm rot="21600000">
            <a:off x="0" y="6759253"/>
            <a:ext cx="12192000" cy="98746"/>
          </a:xfrm>
          <a:prstGeom prst="rect">
            <a:avLst/>
          </a:prstGeom>
        </p:spPr>
      </p:pic>
      <p:sp>
        <p:nvSpPr>
          <p:cNvPr id="172" name="textbox 172"/>
          <p:cNvSpPr/>
          <p:nvPr/>
        </p:nvSpPr>
        <p:spPr>
          <a:xfrm>
            <a:off x="3541395" y="424815"/>
            <a:ext cx="1283970" cy="628650"/>
          </a:xfrm>
          <a:prstGeom prst="rect">
            <a:avLst/>
          </a:prstGeom>
          <a:noFill/>
          <a:ln w="0" cap="flat">
            <a:noFill/>
            <a:prstDash val="solid"/>
            <a:miter lim="0"/>
          </a:ln>
        </p:spPr>
        <p:txBody>
          <a:bodyPr vert="horz" wrap="square" lIns="0" tIns="0" rIns="0" bIns="0"/>
          <a:lstStyle/>
          <a:p>
            <a:pPr algn="l" rtl="0" eaLnBrk="0">
              <a:lnSpc>
                <a:spcPct val="83000"/>
              </a:lnSpc>
            </a:pPr>
            <a:endParaRPr sz="2200" dirty="0">
              <a:latin typeface="微软雅黑" panose="020B0503020204020204" charset="-122"/>
              <a:ea typeface="微软雅黑" panose="020B0503020204020204" charset="-122"/>
              <a:cs typeface="微软雅黑" panose="020B0503020204020204" charset="-122"/>
            </a:endParaRPr>
          </a:p>
        </p:txBody>
      </p:sp>
      <p:sp>
        <p:nvSpPr>
          <p:cNvPr id="174" name="textbox 174"/>
          <p:cNvSpPr/>
          <p:nvPr/>
        </p:nvSpPr>
        <p:spPr>
          <a:xfrm>
            <a:off x="3478530" y="570865"/>
            <a:ext cx="592455" cy="437515"/>
          </a:xfrm>
          <a:prstGeom prst="rect">
            <a:avLst/>
          </a:prstGeom>
          <a:noFill/>
          <a:ln w="0" cap="flat">
            <a:noFill/>
            <a:prstDash val="solid"/>
            <a:miter lim="0"/>
          </a:ln>
        </p:spPr>
        <p:txBody>
          <a:bodyPr vert="horz" wrap="square" lIns="0" tIns="0" rIns="0" bIns="0"/>
          <a:lstStyle/>
          <a:p>
            <a:pPr algn="l" rtl="0" eaLnBrk="0">
              <a:lnSpc>
                <a:spcPct val="89000"/>
              </a:lnSpc>
            </a:pPr>
            <a:endParaRPr sz="3500" dirty="0">
              <a:latin typeface="Arial" panose="020B0604020202020204"/>
              <a:ea typeface="Arial" panose="020B0604020202020204"/>
              <a:cs typeface="Arial" panose="020B0604020202020204"/>
            </a:endParaRPr>
          </a:p>
        </p:txBody>
      </p:sp>
      <p:sp>
        <p:nvSpPr>
          <p:cNvPr id="50" name="textbox 50"/>
          <p:cNvSpPr/>
          <p:nvPr/>
        </p:nvSpPr>
        <p:spPr>
          <a:xfrm>
            <a:off x="405130" y="169545"/>
            <a:ext cx="996886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03.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有效性</a:t>
            </a:r>
            <a:r>
              <a:rPr lang="en-US" alt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en-US" altLang="zh-CN"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1</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）慢性</a:t>
            </a:r>
            <a:r>
              <a:rPr lang="zh-CN" altLang="en-US"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心力衰竭</a:t>
            </a:r>
            <a:r>
              <a:rPr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85775" y="798195"/>
            <a:ext cx="10617200" cy="675640"/>
          </a:xfrm>
          <a:prstGeom prst="rect">
            <a:avLst/>
          </a:prstGeom>
        </p:spPr>
        <p:txBody>
          <a:bodyPr wrap="square">
            <a:spAutoFit/>
          </a:bodyPr>
          <a:p>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升陷汤治疗慢性心力衰竭临床疗效的 </a:t>
            </a:r>
            <a:r>
              <a:rPr lang="en-US" altLang="zh-CN" sz="1600">
                <a:solidFill>
                  <a:srgbClr val="231F20"/>
                </a:solidFill>
                <a:latin typeface="宋体" panose="02010600030101010101" pitchFamily="2" charset="-122"/>
                <a:ea typeface="宋体" panose="02010600030101010101" pitchFamily="2" charset="-122"/>
                <a:cs typeface="宋体" panose="02010600030101010101" pitchFamily="2" charset="-122"/>
              </a:rPr>
              <a:t>Meta </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分析（中国知网、万方、维普、中国生物医学文献数据库及 </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rPr>
              <a:t>PubMed、the Cochrane Library、EMbase</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共</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rPr>
              <a:t>7</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个平台）</a:t>
            </a:r>
            <a:endPar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604520" y="1473835"/>
            <a:ext cx="7444105" cy="368300"/>
          </a:xfrm>
          <a:prstGeom prst="rect">
            <a:avLst/>
          </a:prstGeom>
        </p:spPr>
        <p:txBody>
          <a:bodyPr wrap="square">
            <a:spAutoFit/>
          </a:bodyPr>
          <a:p>
            <a:r>
              <a:rPr lang="zh-CN" altLang="en-US">
                <a:solidFill>
                  <a:srgbClr val="231F20"/>
                </a:solidFill>
                <a:latin typeface="微软雅黑" panose="020B0503020204020204" charset="-122"/>
                <a:ea typeface="微软雅黑" panose="020B0503020204020204" charset="-122"/>
                <a:cs typeface="微软雅黑" panose="020B0503020204020204" charset="-122"/>
              </a:rPr>
              <a:t>纳入 </a:t>
            </a:r>
            <a:r>
              <a:rPr lang="en-US" altLang="zh-CN">
                <a:solidFill>
                  <a:srgbClr val="231F20"/>
                </a:solidFill>
                <a:latin typeface="微软雅黑" panose="020B0503020204020204" charset="-122"/>
                <a:ea typeface="微软雅黑" panose="020B0503020204020204" charset="-122"/>
                <a:cs typeface="微软雅黑" panose="020B0503020204020204" charset="-122"/>
              </a:rPr>
              <a:t>22 </a:t>
            </a:r>
            <a:r>
              <a:rPr lang="zh-CN" altLang="en-US">
                <a:solidFill>
                  <a:srgbClr val="231F20"/>
                </a:solidFill>
                <a:latin typeface="微软雅黑" panose="020B0503020204020204" charset="-122"/>
                <a:ea typeface="微软雅黑" panose="020B0503020204020204" charset="-122"/>
                <a:cs typeface="微软雅黑" panose="020B0503020204020204" charset="-122"/>
              </a:rPr>
              <a:t>项研究进行</a:t>
            </a:r>
            <a:r>
              <a:rPr lang="en-US" altLang="zh-CN">
                <a:solidFill>
                  <a:srgbClr val="231F20"/>
                </a:solidFill>
                <a:latin typeface="微软雅黑" panose="020B0503020204020204" charset="-122"/>
                <a:ea typeface="微软雅黑" panose="020B0503020204020204" charset="-122"/>
                <a:cs typeface="微软雅黑" panose="020B0503020204020204" charset="-122"/>
              </a:rPr>
              <a:t>Meta</a:t>
            </a:r>
            <a:r>
              <a:rPr lang="zh-CN" altLang="en-US">
                <a:solidFill>
                  <a:srgbClr val="231F20"/>
                </a:solidFill>
                <a:latin typeface="微软雅黑" panose="020B0503020204020204" charset="-122"/>
                <a:ea typeface="微软雅黑" panose="020B0503020204020204" charset="-122"/>
                <a:cs typeface="微软雅黑" panose="020B0503020204020204" charset="-122"/>
              </a:rPr>
              <a:t>分析，病例 </a:t>
            </a:r>
            <a:r>
              <a:rPr lang="en-US" altLang="zh-CN">
                <a:solidFill>
                  <a:srgbClr val="231F20"/>
                </a:solidFill>
                <a:latin typeface="微软雅黑" panose="020B0503020204020204" charset="-122"/>
                <a:ea typeface="微软雅黑" panose="020B0503020204020204" charset="-122"/>
                <a:cs typeface="微软雅黑" panose="020B0503020204020204" charset="-122"/>
              </a:rPr>
              <a:t>1681 </a:t>
            </a:r>
            <a:r>
              <a:rPr lang="zh-CN" altLang="en-US">
                <a:solidFill>
                  <a:srgbClr val="231F20"/>
                </a:solidFill>
                <a:latin typeface="微软雅黑" panose="020B0503020204020204" charset="-122"/>
                <a:ea typeface="微软雅黑" panose="020B0503020204020204" charset="-122"/>
                <a:cs typeface="微软雅黑" panose="020B0503020204020204" charset="-122"/>
              </a:rPr>
              <a:t>例</a:t>
            </a:r>
            <a:endParaRPr lang="zh-CN" altLang="en-US">
              <a:solidFill>
                <a:srgbClr val="231F2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23545" y="5405755"/>
            <a:ext cx="11443970" cy="1076325"/>
          </a:xfrm>
          <a:prstGeom prst="rect">
            <a:avLst/>
          </a:prstGeom>
        </p:spPr>
        <p:txBody>
          <a:bodyPr wrap="square">
            <a:spAutoFit/>
          </a:bodyPr>
          <a:p>
            <a:r>
              <a:rPr lang="zh-CN" altLang="en-US" sz="1600">
                <a:solidFill>
                  <a:srgbClr val="231F20"/>
                </a:solidFill>
                <a:uFillTx/>
                <a:latin typeface="Times New Roman" panose="02020603050405020304" charset="0"/>
                <a:ea typeface="微软雅黑" panose="020B0503020204020204" charset="-122"/>
              </a:rPr>
              <a:t>升陷汤</a:t>
            </a:r>
            <a:r>
              <a:rPr lang="zh-CN" altLang="en-US" sz="1600">
                <a:solidFill>
                  <a:srgbClr val="231F20"/>
                </a:solidFill>
                <a:uFillTx/>
                <a:latin typeface="Times New Roman" panose="02020603050405020304" charset="0"/>
                <a:ea typeface="微软雅黑" panose="020B0503020204020204" charset="-122"/>
                <a:sym typeface="+mn-ea"/>
              </a:rPr>
              <a:t>治疗慢性心力衰竭疗效确切</a:t>
            </a:r>
            <a:r>
              <a:rPr lang="zh-CN" sz="1600">
                <a:solidFill>
                  <a:srgbClr val="231F20"/>
                </a:solidFill>
                <a:uFillTx/>
                <a:latin typeface="Times New Roman" panose="02020603050405020304" charset="0"/>
                <a:ea typeface="微软雅黑" panose="020B0503020204020204" charset="-122"/>
              </a:rPr>
              <a:t>：</a:t>
            </a:r>
            <a:r>
              <a:rPr lang="zh-CN" altLang="en-US" sz="1600">
                <a:solidFill>
                  <a:srgbClr val="231F20"/>
                </a:solidFill>
                <a:uFillTx/>
                <a:latin typeface="Times New Roman" panose="02020603050405020304" charset="0"/>
                <a:ea typeface="微软雅黑" panose="020B0503020204020204" charset="-122"/>
              </a:rPr>
              <a:t>临床疗效：</a:t>
            </a:r>
            <a:r>
              <a:rPr lang="en-US" altLang="zh-CN" sz="1600" i="1">
                <a:solidFill>
                  <a:srgbClr val="231F20"/>
                </a:solidFill>
                <a:uFillTx/>
                <a:latin typeface="Times New Roman" panose="02020603050405020304" charset="0"/>
                <a:ea typeface="微软雅黑" panose="020B0503020204020204" charset="-122"/>
              </a:rPr>
              <a:t>OR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3.16</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95%</a:t>
            </a:r>
            <a:r>
              <a:rPr lang="en-US" altLang="zh-CN" sz="1600" i="1">
                <a:solidFill>
                  <a:srgbClr val="231F20"/>
                </a:solidFill>
                <a:uFillTx/>
                <a:latin typeface="Times New Roman" panose="02020603050405020304" charset="0"/>
                <a:ea typeface="微软雅黑" panose="020B0503020204020204" charset="-122"/>
              </a:rPr>
              <a:t>CI</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2.19</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4.56</a:t>
            </a:r>
            <a:r>
              <a:rPr lang="zh-CN" altLang="en-US" sz="1600">
                <a:solidFill>
                  <a:srgbClr val="231F20"/>
                </a:solidFill>
                <a:uFillTx/>
                <a:latin typeface="Times New Roman" panose="02020603050405020304" charset="0"/>
                <a:ea typeface="微软雅黑" panose="020B0503020204020204" charset="-122"/>
              </a:rPr>
              <a:t>），</a:t>
            </a:r>
            <a:r>
              <a:rPr lang="en-US" altLang="zh-CN" sz="1600" i="1">
                <a:solidFill>
                  <a:srgbClr val="231F20"/>
                </a:solidFill>
                <a:uFillTx/>
                <a:latin typeface="Times New Roman" panose="02020603050405020304" charset="0"/>
                <a:ea typeface="微软雅黑" panose="020B0503020204020204" charset="-122"/>
              </a:rPr>
              <a:t>P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0.000 01</a:t>
            </a:r>
            <a:r>
              <a:rPr lang="zh-CN" altLang="en-US" sz="1600">
                <a:solidFill>
                  <a:srgbClr val="231F20"/>
                </a:solidFill>
                <a:uFillTx/>
                <a:latin typeface="Times New Roman" panose="02020603050405020304" charset="0"/>
                <a:ea typeface="微软雅黑" panose="020B0503020204020204" charset="-122"/>
              </a:rPr>
              <a:t>；中医证候疗效：</a:t>
            </a:r>
            <a:r>
              <a:rPr lang="en-US" altLang="zh-CN" sz="1600" i="1">
                <a:solidFill>
                  <a:srgbClr val="231F20"/>
                </a:solidFill>
                <a:uFillTx/>
                <a:latin typeface="Times New Roman" panose="02020603050405020304" charset="0"/>
                <a:ea typeface="微软雅黑" panose="020B0503020204020204" charset="-122"/>
              </a:rPr>
              <a:t>OR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4.64</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95%</a:t>
            </a:r>
            <a:r>
              <a:rPr lang="en-US" altLang="zh-CN" sz="1600" i="1">
                <a:solidFill>
                  <a:srgbClr val="231F20"/>
                </a:solidFill>
                <a:uFillTx/>
                <a:latin typeface="Times New Roman" panose="02020603050405020304" charset="0"/>
                <a:ea typeface="微软雅黑" panose="020B0503020204020204" charset="-122"/>
              </a:rPr>
              <a:t>CI</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2.57</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8.41</a:t>
            </a:r>
            <a:r>
              <a:rPr lang="zh-CN" altLang="en-US" sz="1600">
                <a:solidFill>
                  <a:srgbClr val="231F20"/>
                </a:solidFill>
                <a:uFillTx/>
                <a:latin typeface="Times New Roman" panose="02020603050405020304" charset="0"/>
                <a:ea typeface="微软雅黑" panose="020B0503020204020204" charset="-122"/>
              </a:rPr>
              <a:t>），</a:t>
            </a:r>
            <a:r>
              <a:rPr lang="en-US" altLang="zh-CN" sz="1600" i="1">
                <a:solidFill>
                  <a:srgbClr val="231F20"/>
                </a:solidFill>
                <a:uFillTx/>
                <a:latin typeface="Times New Roman" panose="02020603050405020304" charset="0"/>
                <a:ea typeface="微软雅黑" panose="020B0503020204020204" charset="-122"/>
              </a:rPr>
              <a:t>P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0.000 01</a:t>
            </a:r>
            <a:r>
              <a:rPr lang="zh-CN" altLang="en-US" sz="1600">
                <a:solidFill>
                  <a:srgbClr val="231F20"/>
                </a:solidFill>
                <a:uFillTx/>
                <a:latin typeface="Times New Roman" panose="02020603050405020304" charset="0"/>
                <a:ea typeface="微软雅黑" panose="020B0503020204020204" charset="-122"/>
              </a:rPr>
              <a:t>；心功能分级疗效：</a:t>
            </a:r>
            <a:r>
              <a:rPr lang="en-US" altLang="zh-CN" sz="1600" i="1">
                <a:solidFill>
                  <a:srgbClr val="231F20"/>
                </a:solidFill>
                <a:uFillTx/>
                <a:latin typeface="Times New Roman" panose="02020603050405020304" charset="0"/>
                <a:ea typeface="微软雅黑" panose="020B0503020204020204" charset="-122"/>
              </a:rPr>
              <a:t>OR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2.83</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95%</a:t>
            </a:r>
            <a:r>
              <a:rPr lang="en-US" altLang="zh-CN" sz="1600" i="1">
                <a:solidFill>
                  <a:srgbClr val="231F20"/>
                </a:solidFill>
                <a:uFillTx/>
                <a:latin typeface="Times New Roman" panose="02020603050405020304" charset="0"/>
                <a:ea typeface="微软雅黑" panose="020B0503020204020204" charset="-122"/>
              </a:rPr>
              <a:t>CI</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1.78</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4.50</a:t>
            </a:r>
            <a:r>
              <a:rPr lang="zh-CN" altLang="en-US" sz="1600">
                <a:solidFill>
                  <a:srgbClr val="231F20"/>
                </a:solidFill>
                <a:uFillTx/>
                <a:latin typeface="Times New Roman" panose="02020603050405020304" charset="0"/>
                <a:ea typeface="微软雅黑" panose="020B0503020204020204" charset="-122"/>
              </a:rPr>
              <a:t>），</a:t>
            </a:r>
            <a:r>
              <a:rPr lang="en-US" altLang="zh-CN" sz="1600" i="1">
                <a:solidFill>
                  <a:srgbClr val="231F20"/>
                </a:solidFill>
                <a:uFillTx/>
                <a:latin typeface="Times New Roman" panose="02020603050405020304" charset="0"/>
                <a:ea typeface="微软雅黑" panose="020B0503020204020204" charset="-122"/>
              </a:rPr>
              <a:t>P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0.000 1</a:t>
            </a:r>
            <a:r>
              <a:rPr lang="zh-CN" altLang="en-US" sz="1600">
                <a:solidFill>
                  <a:srgbClr val="231F20"/>
                </a:solidFill>
                <a:uFillTx/>
                <a:latin typeface="Times New Roman" panose="02020603050405020304" charset="0"/>
                <a:ea typeface="微软雅黑" panose="020B0503020204020204" charset="-122"/>
              </a:rPr>
              <a:t>，并显著改善中医证候评分 </a:t>
            </a:r>
            <a:r>
              <a:rPr lang="en-US" altLang="zh-CN" sz="1600">
                <a:solidFill>
                  <a:srgbClr val="231F20"/>
                </a:solidFill>
                <a:uFillTx/>
                <a:latin typeface="Times New Roman" panose="02020603050405020304" charset="0"/>
                <a:ea typeface="微软雅黑" panose="020B0503020204020204" charset="-122"/>
              </a:rPr>
              <a:t>[</a:t>
            </a:r>
            <a:r>
              <a:rPr lang="en-US" altLang="zh-CN" sz="1600" i="1">
                <a:solidFill>
                  <a:srgbClr val="231F20"/>
                </a:solidFill>
                <a:uFillTx/>
                <a:latin typeface="Times New Roman" panose="02020603050405020304" charset="0"/>
                <a:ea typeface="微软雅黑" panose="020B0503020204020204" charset="-122"/>
              </a:rPr>
              <a:t>MD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–2.90</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95%</a:t>
            </a:r>
            <a:r>
              <a:rPr lang="en-US" altLang="zh-CN" sz="1600" i="1">
                <a:solidFill>
                  <a:srgbClr val="231F20"/>
                </a:solidFill>
                <a:uFillTx/>
                <a:latin typeface="Times New Roman" panose="02020603050405020304" charset="0"/>
                <a:ea typeface="微软雅黑" panose="020B0503020204020204" charset="-122"/>
              </a:rPr>
              <a:t>CI</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–3.65</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–2.14</a:t>
            </a:r>
            <a:r>
              <a:rPr lang="zh-CN" altLang="en-US" sz="1600">
                <a:solidFill>
                  <a:srgbClr val="231F20"/>
                </a:solidFill>
                <a:uFillTx/>
                <a:latin typeface="Times New Roman" panose="02020603050405020304" charset="0"/>
                <a:ea typeface="微软雅黑" panose="020B0503020204020204" charset="-122"/>
              </a:rPr>
              <a:t>），</a:t>
            </a:r>
            <a:r>
              <a:rPr lang="en-US" altLang="zh-CN" sz="1600" i="1">
                <a:solidFill>
                  <a:srgbClr val="231F20"/>
                </a:solidFill>
                <a:uFillTx/>
                <a:latin typeface="Times New Roman" panose="02020603050405020304" charset="0"/>
                <a:ea typeface="微软雅黑" panose="020B0503020204020204" charset="-122"/>
              </a:rPr>
              <a:t>P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0.000 01]</a:t>
            </a:r>
            <a:r>
              <a:rPr lang="zh-CN" altLang="en-US" sz="1600">
                <a:solidFill>
                  <a:srgbClr val="231F20"/>
                </a:solidFill>
                <a:uFillTx/>
                <a:latin typeface="Times New Roman" panose="02020603050405020304" charset="0"/>
                <a:ea typeface="微软雅黑" panose="020B0503020204020204" charset="-122"/>
              </a:rPr>
              <a:t>、左室射血分数（</a:t>
            </a:r>
            <a:r>
              <a:rPr lang="en-US" altLang="zh-CN" sz="1600">
                <a:solidFill>
                  <a:srgbClr val="231F20"/>
                </a:solidFill>
                <a:uFillTx/>
                <a:latin typeface="Times New Roman" panose="02020603050405020304" charset="0"/>
                <a:ea typeface="微软雅黑" panose="020B0503020204020204" charset="-122"/>
              </a:rPr>
              <a:t>LVEF</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a:t>
            </a:r>
            <a:r>
              <a:rPr lang="en-US" altLang="zh-CN" sz="1600" i="1">
                <a:solidFill>
                  <a:srgbClr val="231F20"/>
                </a:solidFill>
                <a:uFillTx/>
                <a:latin typeface="Times New Roman" panose="02020603050405020304" charset="0"/>
                <a:ea typeface="微软雅黑" panose="020B0503020204020204" charset="-122"/>
              </a:rPr>
              <a:t>MD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4.04</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95%</a:t>
            </a:r>
            <a:r>
              <a:rPr lang="en-US" altLang="zh-CN" sz="1600" i="1">
                <a:solidFill>
                  <a:srgbClr val="231F20"/>
                </a:solidFill>
                <a:uFillTx/>
                <a:latin typeface="Times New Roman" panose="02020603050405020304" charset="0"/>
                <a:ea typeface="微软雅黑" panose="020B0503020204020204" charset="-122"/>
              </a:rPr>
              <a:t>CI</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2.41</a:t>
            </a:r>
            <a:r>
              <a:rPr lang="zh-CN" altLang="en-US" sz="1600">
                <a:solidFill>
                  <a:srgbClr val="231F20"/>
                </a:solidFill>
                <a:uFillTx/>
                <a:latin typeface="Times New Roman" panose="02020603050405020304" charset="0"/>
                <a:ea typeface="微软雅黑" panose="020B0503020204020204" charset="-122"/>
              </a:rPr>
              <a:t>，</a:t>
            </a:r>
            <a:r>
              <a:rPr lang="en-US" altLang="zh-CN" sz="1600">
                <a:solidFill>
                  <a:srgbClr val="231F20"/>
                </a:solidFill>
                <a:uFillTx/>
                <a:latin typeface="Times New Roman" panose="02020603050405020304" charset="0"/>
                <a:ea typeface="微软雅黑" panose="020B0503020204020204" charset="-122"/>
              </a:rPr>
              <a:t>5.66</a:t>
            </a:r>
            <a:r>
              <a:rPr lang="zh-CN" altLang="en-US" sz="1600">
                <a:solidFill>
                  <a:srgbClr val="231F20"/>
                </a:solidFill>
                <a:uFillTx/>
                <a:latin typeface="Times New Roman" panose="02020603050405020304" charset="0"/>
                <a:ea typeface="微软雅黑" panose="020B0503020204020204" charset="-122"/>
              </a:rPr>
              <a:t>），</a:t>
            </a:r>
            <a:r>
              <a:rPr lang="en-US" altLang="zh-CN" sz="1600" i="1">
                <a:solidFill>
                  <a:srgbClr val="231F20"/>
                </a:solidFill>
                <a:uFillTx/>
                <a:latin typeface="Times New Roman" panose="02020603050405020304" charset="0"/>
                <a:ea typeface="微软雅黑" panose="020B0503020204020204" charset="-122"/>
              </a:rPr>
              <a:t>P </a:t>
            </a:r>
            <a:r>
              <a:rPr lang="zh-CN" altLang="en-US" sz="1600">
                <a:solidFill>
                  <a:srgbClr val="231F20"/>
                </a:solidFill>
                <a:uFillTx/>
                <a:latin typeface="Times New Roman" panose="02020603050405020304" charset="0"/>
                <a:ea typeface="微软雅黑" panose="020B0503020204020204" charset="-122"/>
              </a:rPr>
              <a:t>＜ </a:t>
            </a:r>
            <a:r>
              <a:rPr lang="en-US" altLang="zh-CN" sz="1600">
                <a:solidFill>
                  <a:srgbClr val="231F20"/>
                </a:solidFill>
                <a:uFillTx/>
                <a:latin typeface="Times New Roman" panose="02020603050405020304" charset="0"/>
                <a:ea typeface="微软雅黑" panose="020B0503020204020204" charset="-122"/>
              </a:rPr>
              <a:t>0.000 01]</a:t>
            </a:r>
            <a:r>
              <a:rPr lang="zh-CN" altLang="en-US" sz="1600">
                <a:solidFill>
                  <a:srgbClr val="231F20"/>
                </a:solidFill>
                <a:uFillTx/>
                <a:latin typeface="Times New Roman" panose="02020603050405020304" charset="0"/>
                <a:ea typeface="微软雅黑" panose="020B0503020204020204" charset="-122"/>
              </a:rPr>
              <a:t>。</a:t>
            </a:r>
            <a:endParaRPr lang="zh-CN" altLang="en-US" sz="1600">
              <a:solidFill>
                <a:srgbClr val="231F20"/>
              </a:solidFill>
              <a:uFillTx/>
              <a:latin typeface="Times New Roman" panose="02020603050405020304" charset="0"/>
              <a:ea typeface="微软雅黑" panose="020B0503020204020204" charset="-122"/>
            </a:endParaRPr>
          </a:p>
        </p:txBody>
      </p:sp>
      <p:pic>
        <p:nvPicPr>
          <p:cNvPr id="7" name="图片 6"/>
          <p:cNvPicPr>
            <a:picLocks noChangeAspect="1"/>
          </p:cNvPicPr>
          <p:nvPr/>
        </p:nvPicPr>
        <p:blipFill>
          <a:blip r:embed="rId3"/>
          <a:stretch>
            <a:fillRect/>
          </a:stretch>
        </p:blipFill>
        <p:spPr>
          <a:xfrm>
            <a:off x="2068830" y="1842135"/>
            <a:ext cx="7200000" cy="3230996"/>
          </a:xfrm>
          <a:prstGeom prst="rect">
            <a:avLst/>
          </a:prstGeom>
        </p:spPr>
      </p:pic>
      <p:sp>
        <p:nvSpPr>
          <p:cNvPr id="15" name="文本框 14"/>
          <p:cNvSpPr txBox="1"/>
          <p:nvPr/>
        </p:nvSpPr>
        <p:spPr>
          <a:xfrm>
            <a:off x="4395470" y="5073015"/>
            <a:ext cx="2155825" cy="337185"/>
          </a:xfrm>
          <a:prstGeom prst="rect">
            <a:avLst/>
          </a:prstGeom>
        </p:spPr>
        <p:txBody>
          <a:bodyPr wrap="square">
            <a:spAutoFit/>
          </a:bodyPr>
          <a:p>
            <a:r>
              <a:rPr lang="zh-CN" altLang="en-US" sz="1600" b="1">
                <a:solidFill>
                  <a:srgbClr val="FF0000"/>
                </a:solidFill>
                <a:latin typeface="宋体" panose="02010600030101010101" pitchFamily="2" charset="-122"/>
                <a:ea typeface="宋体" panose="02010600030101010101" pitchFamily="2" charset="-122"/>
              </a:rPr>
              <a:t>左室射血分数</a:t>
            </a:r>
            <a:r>
              <a:rPr lang="en-US" altLang="zh-CN" sz="1600" b="1">
                <a:solidFill>
                  <a:srgbClr val="FF0000"/>
                </a:solidFill>
                <a:latin typeface="宋体" panose="02010600030101010101" pitchFamily="2" charset="-122"/>
                <a:ea typeface="宋体" panose="02010600030101010101" pitchFamily="2" charset="-122"/>
              </a:rPr>
              <a:t> LVEF</a:t>
            </a:r>
            <a:endParaRPr lang="en-US" altLang="zh-CN" sz="1600" b="1">
              <a:solidFill>
                <a:srgbClr val="FF0000"/>
              </a:solidFill>
              <a:latin typeface="宋体" panose="02010600030101010101" pitchFamily="2" charset="-122"/>
              <a:ea typeface="宋体" panose="02010600030101010101" pitchFamily="2" charset="-122"/>
            </a:endParaRPr>
          </a:p>
        </p:txBody>
      </p:sp>
      <p:sp>
        <p:nvSpPr>
          <p:cNvPr id="8" name="文本框 7"/>
          <p:cNvSpPr txBox="1"/>
          <p:nvPr/>
        </p:nvSpPr>
        <p:spPr>
          <a:xfrm>
            <a:off x="423545" y="6486525"/>
            <a:ext cx="11443970" cy="275590"/>
          </a:xfrm>
          <a:prstGeom prst="rect">
            <a:avLst/>
          </a:prstGeom>
        </p:spPr>
        <p:txBody>
          <a:bodyPr wrap="square">
            <a:spAutoFit/>
          </a:bodyPr>
          <a:p>
            <a:r>
              <a:rPr lang="zh-CN" altLang="en-US" sz="1200">
                <a:solidFill>
                  <a:schemeClr val="tx1"/>
                </a:solidFill>
                <a:latin typeface="汉仪楷体简" panose="02010600000101010101" charset="-128"/>
                <a:ea typeface="汉仪楷体简" panose="02010600000101010101" charset="-128"/>
              </a:rPr>
              <a:t>王亚楠等，</a:t>
            </a:r>
            <a:r>
              <a:rPr lang="en-US" altLang="zh-CN" sz="1200">
                <a:solidFill>
                  <a:schemeClr val="tx1"/>
                </a:solidFill>
                <a:latin typeface="汉仪楷体简" panose="02010600000101010101" charset="-128"/>
                <a:ea typeface="汉仪楷体简" panose="02010600000101010101" charset="-128"/>
              </a:rPr>
              <a:t>“</a:t>
            </a:r>
            <a:r>
              <a:rPr lang="zh-CN" altLang="en-US" sz="1200">
                <a:solidFill>
                  <a:schemeClr val="tx1"/>
                </a:solidFill>
                <a:latin typeface="汉仪楷体简" panose="02010600000101010101" charset="-128"/>
                <a:ea typeface="汉仪楷体简" panose="02010600000101010101" charset="-128"/>
              </a:rPr>
              <a:t>升陷汤治疗慢性心力衰竭临床疗效的 </a:t>
            </a:r>
            <a:r>
              <a:rPr lang="en-US" altLang="zh-CN" sz="1200">
                <a:solidFill>
                  <a:schemeClr val="tx1"/>
                </a:solidFill>
                <a:latin typeface="汉仪楷体简" panose="02010600000101010101" charset="-128"/>
                <a:ea typeface="汉仪楷体简" panose="02010600000101010101" charset="-128"/>
              </a:rPr>
              <a:t>Meta </a:t>
            </a:r>
            <a:r>
              <a:rPr lang="zh-CN" altLang="en-US" sz="1200">
                <a:solidFill>
                  <a:schemeClr val="tx1"/>
                </a:solidFill>
                <a:latin typeface="汉仪楷体简" panose="02010600000101010101" charset="-128"/>
                <a:ea typeface="汉仪楷体简" panose="02010600000101010101" charset="-128"/>
              </a:rPr>
              <a:t>分析</a:t>
            </a:r>
            <a:r>
              <a:rPr lang="en-US" altLang="zh-CN" sz="1200">
                <a:solidFill>
                  <a:schemeClr val="tx1"/>
                </a:solidFill>
                <a:latin typeface="汉仪楷体简" panose="02010600000101010101" charset="-128"/>
                <a:ea typeface="汉仪楷体简" panose="02010600000101010101" charset="-128"/>
              </a:rPr>
              <a:t>”</a:t>
            </a:r>
            <a:r>
              <a:rPr lang="zh-CN" altLang="en-US" sz="1200">
                <a:solidFill>
                  <a:schemeClr val="tx1"/>
                </a:solidFill>
                <a:latin typeface="汉仪楷体简" panose="02010600000101010101" charset="-128"/>
                <a:ea typeface="汉仪楷体简" panose="02010600000101010101" charset="-128"/>
              </a:rPr>
              <a:t> 中医临床研究 </a:t>
            </a:r>
            <a:r>
              <a:rPr lang="zh-CN" altLang="en-US" sz="1200">
                <a:solidFill>
                  <a:schemeClr val="tx1"/>
                </a:solidFill>
                <a:latin typeface="汉仪楷体简" panose="02010600000101010101" charset="-128"/>
                <a:ea typeface="汉仪楷体简" panose="02010600000101010101" charset="-128"/>
                <a:sym typeface="+mn-ea"/>
              </a:rPr>
              <a:t> 17</a:t>
            </a:r>
            <a:r>
              <a:rPr lang="en-US" altLang="zh-CN" sz="1200">
                <a:solidFill>
                  <a:schemeClr val="tx1"/>
                </a:solidFill>
                <a:latin typeface="汉仪楷体简" panose="02010600000101010101" charset="-128"/>
                <a:ea typeface="汉仪楷体简" panose="02010600000101010101" charset="-128"/>
                <a:sym typeface="+mn-ea"/>
              </a:rPr>
              <a:t>.16(</a:t>
            </a:r>
            <a:r>
              <a:rPr lang="zh-CN" altLang="en-US" sz="1200">
                <a:solidFill>
                  <a:schemeClr val="tx1"/>
                </a:solidFill>
                <a:latin typeface="汉仪楷体简" panose="02010600000101010101" charset="-128"/>
                <a:ea typeface="汉仪楷体简" panose="02010600000101010101" charset="-128"/>
              </a:rPr>
              <a:t>2025</a:t>
            </a:r>
            <a:r>
              <a:rPr lang="en-US" altLang="zh-CN" sz="1200">
                <a:solidFill>
                  <a:schemeClr val="tx1"/>
                </a:solidFill>
                <a:latin typeface="汉仪楷体简" panose="02010600000101010101" charset="-128"/>
                <a:ea typeface="汉仪楷体简" panose="02010600000101010101" charset="-128"/>
              </a:rPr>
              <a:t>):82</a:t>
            </a:r>
            <a:r>
              <a:rPr lang="en-US" altLang="zh-CN" sz="1200">
                <a:solidFill>
                  <a:schemeClr val="tx1"/>
                </a:solidFill>
                <a:latin typeface="宋体" panose="02010600030101010101" pitchFamily="2" charset="-122"/>
                <a:ea typeface="宋体" panose="02010600030101010101" pitchFamily="2" charset="-122"/>
              </a:rPr>
              <a:t>～</a:t>
            </a:r>
            <a:r>
              <a:rPr lang="en-US" altLang="zh-CN" sz="1200">
                <a:solidFill>
                  <a:schemeClr val="tx1"/>
                </a:solidFill>
                <a:latin typeface="汉仪楷体简" panose="02010600000101010101" charset="-128"/>
                <a:ea typeface="汉仪楷体简" panose="02010600000101010101" charset="-128"/>
              </a:rPr>
              <a:t>89.</a:t>
            </a:r>
            <a:endParaRPr lang="en-US" altLang="zh-CN" sz="1200">
              <a:solidFill>
                <a:schemeClr val="tx1"/>
              </a:solidFill>
              <a:latin typeface="汉仪楷体简" panose="02010600000101010101" charset="-128"/>
              <a:ea typeface="汉仪楷体简" panose="02010600000101010101" charset="-128"/>
            </a:endParaRPr>
          </a:p>
        </p:txBody>
      </p:sp>
      <p:pic>
        <p:nvPicPr>
          <p:cNvPr id="5" name="图片 4" descr="微信图片_20260604102529_912_117"/>
          <p:cNvPicPr>
            <a:picLocks noChangeAspect="1"/>
          </p:cNvPicPr>
          <p:nvPr/>
        </p:nvPicPr>
        <p:blipFill>
          <a:blip r:embed="rId4"/>
          <a:stretch>
            <a:fillRect/>
          </a:stretch>
        </p:blipFill>
        <p:spPr>
          <a:xfrm>
            <a:off x="11035665" y="194310"/>
            <a:ext cx="977277" cy="792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62" name="picture 162"/>
          <p:cNvPicPr>
            <a:picLocks noChangeAspect="1"/>
          </p:cNvPicPr>
          <p:nvPr/>
        </p:nvPicPr>
        <p:blipFill>
          <a:blip r:embed="rId2"/>
          <a:stretch>
            <a:fillRect/>
          </a:stretch>
        </p:blipFill>
        <p:spPr>
          <a:xfrm rot="21600000">
            <a:off x="0" y="6759253"/>
            <a:ext cx="12192000" cy="98746"/>
          </a:xfrm>
          <a:prstGeom prst="rect">
            <a:avLst/>
          </a:prstGeom>
        </p:spPr>
      </p:pic>
      <p:sp>
        <p:nvSpPr>
          <p:cNvPr id="172" name="textbox 172"/>
          <p:cNvSpPr/>
          <p:nvPr/>
        </p:nvSpPr>
        <p:spPr>
          <a:xfrm>
            <a:off x="3541395" y="424815"/>
            <a:ext cx="1283970" cy="628650"/>
          </a:xfrm>
          <a:prstGeom prst="rect">
            <a:avLst/>
          </a:prstGeom>
          <a:noFill/>
          <a:ln w="0" cap="flat">
            <a:noFill/>
            <a:prstDash val="solid"/>
            <a:miter lim="0"/>
          </a:ln>
        </p:spPr>
        <p:txBody>
          <a:bodyPr vert="horz" wrap="square" lIns="0" tIns="0" rIns="0" bIns="0"/>
          <a:lstStyle/>
          <a:p>
            <a:pPr algn="l" rtl="0" eaLnBrk="0">
              <a:lnSpc>
                <a:spcPct val="83000"/>
              </a:lnSpc>
            </a:pPr>
            <a:endParaRPr sz="2200" dirty="0">
              <a:latin typeface="微软雅黑" panose="020B0503020204020204" charset="-122"/>
              <a:ea typeface="微软雅黑" panose="020B0503020204020204" charset="-122"/>
              <a:cs typeface="微软雅黑" panose="020B0503020204020204" charset="-122"/>
            </a:endParaRPr>
          </a:p>
        </p:txBody>
      </p:sp>
      <p:sp>
        <p:nvSpPr>
          <p:cNvPr id="174" name="textbox 174"/>
          <p:cNvSpPr/>
          <p:nvPr/>
        </p:nvSpPr>
        <p:spPr>
          <a:xfrm>
            <a:off x="3478530" y="570865"/>
            <a:ext cx="592455" cy="437515"/>
          </a:xfrm>
          <a:prstGeom prst="rect">
            <a:avLst/>
          </a:prstGeom>
          <a:noFill/>
          <a:ln w="0" cap="flat">
            <a:noFill/>
            <a:prstDash val="solid"/>
            <a:miter lim="0"/>
          </a:ln>
        </p:spPr>
        <p:txBody>
          <a:bodyPr vert="horz" wrap="square" lIns="0" tIns="0" rIns="0" bIns="0"/>
          <a:lstStyle/>
          <a:p>
            <a:pPr algn="l" rtl="0" eaLnBrk="0">
              <a:lnSpc>
                <a:spcPct val="89000"/>
              </a:lnSpc>
            </a:pPr>
            <a:endParaRPr sz="3500" dirty="0">
              <a:latin typeface="Arial" panose="020B0604020202020204"/>
              <a:ea typeface="Arial" panose="020B0604020202020204"/>
              <a:cs typeface="Arial" panose="020B0604020202020204"/>
            </a:endParaRPr>
          </a:p>
        </p:txBody>
      </p:sp>
      <p:sp>
        <p:nvSpPr>
          <p:cNvPr id="50" name="textbox 50"/>
          <p:cNvSpPr/>
          <p:nvPr/>
        </p:nvSpPr>
        <p:spPr>
          <a:xfrm>
            <a:off x="405130" y="169545"/>
            <a:ext cx="996886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03.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有效性</a:t>
            </a:r>
            <a:r>
              <a:rPr lang="en-US" alt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en-US" altLang="zh-CN"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2</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zh-CN"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心悸病</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15950" y="798195"/>
            <a:ext cx="10600690" cy="675640"/>
          </a:xfrm>
          <a:prstGeom prst="rect">
            <a:avLst/>
          </a:prstGeom>
        </p:spPr>
        <p:txBody>
          <a:bodyPr wrap="square">
            <a:spAutoFit/>
          </a:bodyPr>
          <a:p>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基于数据挖掘和 </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rPr>
              <a:t>Meta </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分析心悸病诊疗经验及临床评价研究（中国知网、万方、维普</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sym typeface="+mn-ea"/>
              </a:rPr>
              <a:t>、PubMed</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rPr>
              <a:t>CochraneLibrary</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共</a:t>
            </a:r>
            <a:r>
              <a:rPr lang="en-US" altLang="zh-CN" sz="1900">
                <a:solidFill>
                  <a:srgbClr val="231F20"/>
                </a:solidFill>
                <a:latin typeface="宋体" panose="02010600030101010101" pitchFamily="2" charset="-122"/>
                <a:ea typeface="宋体" panose="02010600030101010101" pitchFamily="2" charset="-122"/>
                <a:cs typeface="宋体" panose="02010600030101010101" pitchFamily="2" charset="-122"/>
              </a:rPr>
              <a:t>5</a:t>
            </a:r>
            <a:r>
              <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rPr>
              <a:t>个平台）</a:t>
            </a:r>
            <a:endParaRPr lang="zh-CN" altLang="en-US" sz="1900">
              <a:solidFill>
                <a:srgbClr val="231F20"/>
              </a:solidFill>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604520" y="1473835"/>
            <a:ext cx="7444105" cy="368300"/>
          </a:xfrm>
          <a:prstGeom prst="rect">
            <a:avLst/>
          </a:prstGeom>
        </p:spPr>
        <p:txBody>
          <a:bodyPr wrap="square">
            <a:spAutoFit/>
          </a:bodyPr>
          <a:p>
            <a:r>
              <a:rPr lang="zh-CN" altLang="en-US">
                <a:solidFill>
                  <a:srgbClr val="231F20"/>
                </a:solidFill>
                <a:latin typeface="微软雅黑" panose="020B0503020204020204" charset="-122"/>
                <a:ea typeface="微软雅黑" panose="020B0503020204020204" charset="-122"/>
                <a:cs typeface="微软雅黑" panose="020B0503020204020204" charset="-122"/>
              </a:rPr>
              <a:t>纳入 </a:t>
            </a:r>
            <a:r>
              <a:rPr lang="en-US" altLang="zh-CN">
                <a:solidFill>
                  <a:srgbClr val="231F20"/>
                </a:solidFill>
                <a:latin typeface="微软雅黑" panose="020B0503020204020204" charset="-122"/>
                <a:ea typeface="微软雅黑" panose="020B0503020204020204" charset="-122"/>
                <a:cs typeface="微软雅黑" panose="020B0503020204020204" charset="-122"/>
              </a:rPr>
              <a:t>29 </a:t>
            </a:r>
            <a:r>
              <a:rPr lang="zh-CN" altLang="en-US">
                <a:solidFill>
                  <a:srgbClr val="231F20"/>
                </a:solidFill>
                <a:latin typeface="微软雅黑" panose="020B0503020204020204" charset="-122"/>
                <a:ea typeface="微软雅黑" panose="020B0503020204020204" charset="-122"/>
                <a:cs typeface="微软雅黑" panose="020B0503020204020204" charset="-122"/>
              </a:rPr>
              <a:t>项研究进行</a:t>
            </a:r>
            <a:r>
              <a:rPr lang="en-US" altLang="zh-CN">
                <a:solidFill>
                  <a:srgbClr val="231F20"/>
                </a:solidFill>
                <a:latin typeface="微软雅黑" panose="020B0503020204020204" charset="-122"/>
                <a:ea typeface="微软雅黑" panose="020B0503020204020204" charset="-122"/>
                <a:cs typeface="微软雅黑" panose="020B0503020204020204" charset="-122"/>
              </a:rPr>
              <a:t>Meta</a:t>
            </a:r>
            <a:r>
              <a:rPr lang="zh-CN" altLang="en-US">
                <a:solidFill>
                  <a:srgbClr val="231F20"/>
                </a:solidFill>
                <a:latin typeface="微软雅黑" panose="020B0503020204020204" charset="-122"/>
                <a:ea typeface="微软雅黑" panose="020B0503020204020204" charset="-122"/>
                <a:cs typeface="微软雅黑" panose="020B0503020204020204" charset="-122"/>
              </a:rPr>
              <a:t>分析</a:t>
            </a:r>
            <a:endParaRPr lang="zh-CN" altLang="en-US">
              <a:solidFill>
                <a:srgbClr val="231F2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23545" y="5643880"/>
            <a:ext cx="11443970" cy="337185"/>
          </a:xfrm>
          <a:prstGeom prst="rect">
            <a:avLst/>
          </a:prstGeom>
        </p:spPr>
        <p:txBody>
          <a:bodyPr wrap="square">
            <a:spAutoFit/>
          </a:bodyPr>
          <a:p>
            <a:r>
              <a:rPr lang="zh-CN" altLang="en-US" sz="1600">
                <a:solidFill>
                  <a:srgbClr val="231F20"/>
                </a:solidFill>
                <a:latin typeface="汉仪楷体简" panose="02010600000101010101" charset="-128"/>
                <a:ea typeface="汉仪楷体简" panose="02010600000101010101" charset="-128"/>
              </a:rPr>
              <a:t>升陷汤</a:t>
            </a:r>
            <a:r>
              <a:rPr lang="zh-CN" altLang="en-US" sz="1600">
                <a:solidFill>
                  <a:srgbClr val="231F20"/>
                </a:solidFill>
                <a:latin typeface="汉仪楷体简" panose="02010600000101010101" charset="-128"/>
                <a:ea typeface="汉仪楷体简" panose="02010600000101010101" charset="-128"/>
                <a:sym typeface="+mn-ea"/>
              </a:rPr>
              <a:t>治疗心悸疗效确切</a:t>
            </a:r>
            <a:r>
              <a:rPr lang="zh-CN" sz="1600">
                <a:solidFill>
                  <a:srgbClr val="231F20"/>
                </a:solidFill>
                <a:latin typeface="汉仪楷体简" panose="02010600000101010101" charset="-128"/>
                <a:ea typeface="宋体" panose="02010600030101010101" pitchFamily="2" charset="-122"/>
              </a:rPr>
              <a:t>：</a:t>
            </a:r>
            <a:r>
              <a:rPr lang="zh-CN" altLang="en-US" sz="1600">
                <a:solidFill>
                  <a:srgbClr val="231F20"/>
                </a:solidFill>
                <a:latin typeface="汉仪楷体简" panose="02010600000101010101" charset="-128"/>
                <a:ea typeface="汉仪楷体简" panose="02010600000101010101" charset="-128"/>
              </a:rPr>
              <a:t>升陷汤联合西药常规治疗的疗效优于西药常规治疗，</a:t>
            </a:r>
            <a:r>
              <a:rPr lang="en-US" altLang="zh-CN" sz="1600">
                <a:solidFill>
                  <a:srgbClr val="231F20"/>
                </a:solidFill>
                <a:latin typeface="汉仪楷体简" panose="02010600000101010101" charset="-128"/>
                <a:ea typeface="汉仪楷体简" panose="02010600000101010101" charset="-128"/>
              </a:rPr>
              <a:t>P=0.02。</a:t>
            </a:r>
            <a:endParaRPr lang="en-US" altLang="zh-CN" sz="1600">
              <a:solidFill>
                <a:srgbClr val="231F20"/>
              </a:solidFill>
              <a:latin typeface="汉仪楷体简" panose="02010600000101010101" charset="-128"/>
              <a:ea typeface="汉仪楷体简" panose="02010600000101010101" charset="-128"/>
            </a:endParaRPr>
          </a:p>
        </p:txBody>
      </p:sp>
      <p:pic>
        <p:nvPicPr>
          <p:cNvPr id="5" name="图片 4"/>
          <p:cNvPicPr>
            <a:picLocks noChangeAspect="1"/>
          </p:cNvPicPr>
          <p:nvPr/>
        </p:nvPicPr>
        <p:blipFill>
          <a:blip r:embed="rId3"/>
          <a:stretch>
            <a:fillRect/>
          </a:stretch>
        </p:blipFill>
        <p:spPr>
          <a:xfrm>
            <a:off x="604520" y="1990725"/>
            <a:ext cx="5220000" cy="1063636"/>
          </a:xfrm>
          <a:prstGeom prst="rect">
            <a:avLst/>
          </a:prstGeom>
        </p:spPr>
      </p:pic>
      <p:pic>
        <p:nvPicPr>
          <p:cNvPr id="6" name="图片 5"/>
          <p:cNvPicPr>
            <a:picLocks noChangeAspect="1"/>
          </p:cNvPicPr>
          <p:nvPr/>
        </p:nvPicPr>
        <p:blipFill>
          <a:blip r:embed="rId4"/>
          <a:stretch>
            <a:fillRect/>
          </a:stretch>
        </p:blipFill>
        <p:spPr>
          <a:xfrm>
            <a:off x="6551295" y="2009775"/>
            <a:ext cx="5220000" cy="3099105"/>
          </a:xfrm>
          <a:prstGeom prst="rect">
            <a:avLst/>
          </a:prstGeom>
        </p:spPr>
      </p:pic>
      <p:pic>
        <p:nvPicPr>
          <p:cNvPr id="8" name="图片 7"/>
          <p:cNvPicPr>
            <a:picLocks noChangeAspect="1"/>
          </p:cNvPicPr>
          <p:nvPr/>
        </p:nvPicPr>
        <p:blipFill>
          <a:blip r:embed="rId5"/>
          <a:stretch>
            <a:fillRect/>
          </a:stretch>
        </p:blipFill>
        <p:spPr>
          <a:xfrm>
            <a:off x="512445" y="3032125"/>
            <a:ext cx="5220000" cy="2378224"/>
          </a:xfrm>
          <a:prstGeom prst="rect">
            <a:avLst/>
          </a:prstGeom>
        </p:spPr>
      </p:pic>
      <p:sp>
        <p:nvSpPr>
          <p:cNvPr id="9" name="文本框 8"/>
          <p:cNvSpPr txBox="1"/>
          <p:nvPr/>
        </p:nvSpPr>
        <p:spPr>
          <a:xfrm>
            <a:off x="423545" y="6486525"/>
            <a:ext cx="11443970" cy="275590"/>
          </a:xfrm>
          <a:prstGeom prst="rect">
            <a:avLst/>
          </a:prstGeom>
        </p:spPr>
        <p:txBody>
          <a:bodyPr wrap="square">
            <a:spAutoFit/>
          </a:bodyPr>
          <a:p>
            <a:r>
              <a:rPr lang="zh-CN" altLang="en-US" sz="1200">
                <a:solidFill>
                  <a:schemeClr val="tx1"/>
                </a:solidFill>
                <a:latin typeface="汉仪楷体简" panose="02010600000101010101" charset="-128"/>
                <a:ea typeface="汉仪楷体简" panose="02010600000101010101" charset="-128"/>
              </a:rPr>
              <a:t>白轶凡等，基于数据挖掘和 </a:t>
            </a:r>
            <a:r>
              <a:rPr lang="en-US" altLang="zh-CN" sz="1200">
                <a:solidFill>
                  <a:schemeClr val="tx1"/>
                </a:solidFill>
                <a:latin typeface="汉仪楷体简" panose="02010600000101010101" charset="-128"/>
                <a:ea typeface="汉仪楷体简" panose="02010600000101010101" charset="-128"/>
              </a:rPr>
              <a:t>Meta </a:t>
            </a:r>
            <a:r>
              <a:rPr lang="zh-CN" altLang="en-US" sz="1200">
                <a:solidFill>
                  <a:schemeClr val="tx1"/>
                </a:solidFill>
                <a:latin typeface="汉仪楷体简" panose="02010600000101010101" charset="-128"/>
                <a:ea typeface="汉仪楷体简" panose="02010600000101010101" charset="-128"/>
              </a:rPr>
              <a:t>分析的刘建教授心悸病诊疗经验及临床评价研究（硕士专业学位论文）</a:t>
            </a:r>
            <a:r>
              <a:rPr lang="en-US" altLang="zh-CN" sz="1200">
                <a:solidFill>
                  <a:schemeClr val="tx1"/>
                </a:solidFill>
                <a:latin typeface="汉仪楷体简" panose="02010600000101010101" charset="-128"/>
                <a:ea typeface="汉仪楷体简" panose="02010600000101010101" charset="-128"/>
              </a:rPr>
              <a:t>2023</a:t>
            </a:r>
            <a:endParaRPr lang="en-US" altLang="zh-CN" sz="1200">
              <a:solidFill>
                <a:schemeClr val="tx1"/>
              </a:solidFill>
              <a:latin typeface="汉仪楷体简" panose="02010600000101010101" charset="-128"/>
              <a:ea typeface="汉仪楷体简" panose="02010600000101010101" charset="-128"/>
            </a:endParaRPr>
          </a:p>
        </p:txBody>
      </p:sp>
      <p:pic>
        <p:nvPicPr>
          <p:cNvPr id="7" name="图片 6" descr="微信图片_20260604102529_912_117"/>
          <p:cNvPicPr>
            <a:picLocks noChangeAspect="1"/>
          </p:cNvPicPr>
          <p:nvPr/>
        </p:nvPicPr>
        <p:blipFill>
          <a:blip r:embed="rId6"/>
          <a:stretch>
            <a:fillRect/>
          </a:stretch>
        </p:blipFill>
        <p:spPr>
          <a:xfrm>
            <a:off x="11035665" y="194310"/>
            <a:ext cx="977277" cy="792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62" name="picture 162"/>
          <p:cNvPicPr>
            <a:picLocks noChangeAspect="1"/>
          </p:cNvPicPr>
          <p:nvPr/>
        </p:nvPicPr>
        <p:blipFill>
          <a:blip r:embed="rId2"/>
          <a:stretch>
            <a:fillRect/>
          </a:stretch>
        </p:blipFill>
        <p:spPr>
          <a:xfrm rot="21600000">
            <a:off x="0" y="6759253"/>
            <a:ext cx="12192000" cy="98746"/>
          </a:xfrm>
          <a:prstGeom prst="rect">
            <a:avLst/>
          </a:prstGeom>
        </p:spPr>
      </p:pic>
      <p:sp>
        <p:nvSpPr>
          <p:cNvPr id="172" name="textbox 172"/>
          <p:cNvSpPr/>
          <p:nvPr/>
        </p:nvSpPr>
        <p:spPr>
          <a:xfrm>
            <a:off x="3541395" y="424815"/>
            <a:ext cx="1283970" cy="628650"/>
          </a:xfrm>
          <a:prstGeom prst="rect">
            <a:avLst/>
          </a:prstGeom>
          <a:noFill/>
          <a:ln w="0" cap="flat">
            <a:noFill/>
            <a:prstDash val="solid"/>
            <a:miter lim="0"/>
          </a:ln>
        </p:spPr>
        <p:txBody>
          <a:bodyPr vert="horz" wrap="square" lIns="0" tIns="0" rIns="0" bIns="0"/>
          <a:lstStyle/>
          <a:p>
            <a:pPr algn="l" rtl="0" eaLnBrk="0">
              <a:lnSpc>
                <a:spcPct val="83000"/>
              </a:lnSpc>
            </a:pPr>
            <a:endParaRPr sz="2200" dirty="0">
              <a:latin typeface="微软雅黑" panose="020B0503020204020204" charset="-122"/>
              <a:ea typeface="微软雅黑" panose="020B0503020204020204" charset="-122"/>
              <a:cs typeface="微软雅黑" panose="020B0503020204020204" charset="-122"/>
            </a:endParaRPr>
          </a:p>
        </p:txBody>
      </p:sp>
      <p:sp>
        <p:nvSpPr>
          <p:cNvPr id="174" name="textbox 174"/>
          <p:cNvSpPr/>
          <p:nvPr/>
        </p:nvSpPr>
        <p:spPr>
          <a:xfrm>
            <a:off x="3478530" y="570865"/>
            <a:ext cx="592455" cy="437515"/>
          </a:xfrm>
          <a:prstGeom prst="rect">
            <a:avLst/>
          </a:prstGeom>
          <a:noFill/>
          <a:ln w="0" cap="flat">
            <a:noFill/>
            <a:prstDash val="solid"/>
            <a:miter lim="0"/>
          </a:ln>
        </p:spPr>
        <p:txBody>
          <a:bodyPr vert="horz" wrap="square" lIns="0" tIns="0" rIns="0" bIns="0"/>
          <a:lstStyle/>
          <a:p>
            <a:pPr algn="l" rtl="0" eaLnBrk="0">
              <a:lnSpc>
                <a:spcPct val="89000"/>
              </a:lnSpc>
            </a:pPr>
            <a:endParaRPr sz="3500" dirty="0">
              <a:latin typeface="Arial" panose="020B0604020202020204"/>
              <a:ea typeface="Arial" panose="020B0604020202020204"/>
              <a:cs typeface="Arial" panose="020B0604020202020204"/>
            </a:endParaRPr>
          </a:p>
        </p:txBody>
      </p:sp>
      <p:sp>
        <p:nvSpPr>
          <p:cNvPr id="50" name="textbox 50"/>
          <p:cNvSpPr/>
          <p:nvPr/>
        </p:nvSpPr>
        <p:spPr>
          <a:xfrm>
            <a:off x="405130" y="169545"/>
            <a:ext cx="996886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03.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有效性</a:t>
            </a:r>
            <a:r>
              <a:rPr lang="en-US" alt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en-US" altLang="zh-CN"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3</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zh-CN"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临床其他疾病诊疗汇总</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custDataLst>
              <p:tags r:id="rId3"/>
            </p:custDataLst>
          </p:nvPr>
        </p:nvGraphicFramePr>
        <p:xfrm>
          <a:off x="860425" y="1112520"/>
          <a:ext cx="10686415" cy="5076825"/>
        </p:xfrm>
        <a:graphic>
          <a:graphicData uri="http://schemas.openxmlformats.org/drawingml/2006/table">
            <a:tbl>
              <a:tblPr/>
              <a:tblGrid>
                <a:gridCol w="591820"/>
                <a:gridCol w="876300"/>
                <a:gridCol w="3042920"/>
                <a:gridCol w="1609725"/>
                <a:gridCol w="715645"/>
                <a:gridCol w="3850005"/>
              </a:tblGrid>
              <a:tr h="338455">
                <a:tc>
                  <a:txBody>
                    <a:bodyPr/>
                    <a:p>
                      <a:pPr marL="0" indent="0" algn="ctr">
                        <a:spcBef>
                          <a:spcPct val="0"/>
                        </a:spcBef>
                        <a:spcAft>
                          <a:spcPct val="0"/>
                        </a:spcAft>
                      </a:pPr>
                      <a:r>
                        <a:rPr lang="zh-CN" sz="1400" b="1">
                          <a:latin typeface="微软雅黑" panose="020B0503020204020204" charset="-122"/>
                          <a:ea typeface="微软雅黑" panose="020B0503020204020204" charset="-122"/>
                        </a:rPr>
                        <a:t>序号</a:t>
                      </a:r>
                      <a:endParaRPr lang="zh-CN" sz="1400" b="1">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微软雅黑" panose="020B0503020204020204" charset="-122"/>
                          <a:ea typeface="微软雅黑" panose="020B0503020204020204" charset="-122"/>
                        </a:rPr>
                        <a:t>病种</a:t>
                      </a:r>
                      <a:endParaRPr lang="zh-CN" sz="1400" b="1">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微软雅黑" panose="020B0503020204020204" charset="-122"/>
                          <a:ea typeface="微软雅黑" panose="020B0503020204020204" charset="-122"/>
                        </a:rPr>
                        <a:t>文献题目</a:t>
                      </a:r>
                      <a:endParaRPr lang="zh-CN" sz="1400" b="1">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微软雅黑" panose="020B0503020204020204" charset="-122"/>
                          <a:ea typeface="微软雅黑" panose="020B0503020204020204" charset="-122"/>
                        </a:rPr>
                        <a:t>出处</a:t>
                      </a:r>
                      <a:endParaRPr lang="zh-CN" sz="1400" b="1">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微软雅黑" panose="020B0503020204020204" charset="-122"/>
                          <a:ea typeface="微软雅黑" panose="020B0503020204020204" charset="-122"/>
                        </a:rPr>
                        <a:t>样本量</a:t>
                      </a:r>
                      <a:endParaRPr lang="zh-CN" sz="1400" b="1">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微软雅黑" panose="020B0503020204020204" charset="-122"/>
                          <a:ea typeface="微软雅黑" panose="020B0503020204020204" charset="-122"/>
                        </a:rPr>
                        <a:t>疗效</a:t>
                      </a:r>
                      <a:endParaRPr lang="zh-CN" sz="1400" b="1">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00710">
                <a:tc>
                  <a:txBody>
                    <a:bodyPr/>
                    <a:p>
                      <a:pPr marL="0" indent="0" algn="ctr">
                        <a:spcBef>
                          <a:spcPct val="0"/>
                        </a:spcBef>
                        <a:spcAft>
                          <a:spcPct val="0"/>
                        </a:spcAft>
                      </a:pPr>
                      <a:r>
                        <a:rPr lang="en-US" altLang="zh-CN" sz="1400" b="1">
                          <a:latin typeface="Times New Roman" panose="02020603050405020304"/>
                          <a:ea typeface="Times New Roman" panose="02020603050405020304"/>
                        </a:rPr>
                        <a:t>1</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胸痹</a:t>
                      </a:r>
                      <a:endParaRPr lang="zh-CN" sz="1400" b="1">
                        <a:latin typeface="Times New Roman" panose="02020603050405020304"/>
                        <a:ea typeface="宋体" panose="02010600030101010101" pitchFamily="2" charset="-122"/>
                      </a:endParaRPr>
                    </a:p>
                    <a:p>
                      <a:pPr marL="0" indent="0" algn="ctr">
                        <a:spcBef>
                          <a:spcPct val="0"/>
                        </a:spcBef>
                        <a:spcAft>
                          <a:spcPct val="0"/>
                        </a:spcAft>
                      </a:pPr>
                      <a:r>
                        <a:rPr lang="zh-CN" sz="1400" b="1">
                          <a:latin typeface="Times New Roman" panose="02020603050405020304"/>
                          <a:ea typeface="宋体" panose="02010600030101010101" pitchFamily="2" charset="-122"/>
                        </a:rPr>
                        <a:t>（冠心病）</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升陷汤治疗冠心病心绞痛临床观察</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中国中医药现代远程教育</a:t>
                      </a:r>
                      <a:r>
                        <a:rPr lang="en-US" altLang="zh-CN" sz="1400" b="1">
                          <a:latin typeface="Times New Roman" panose="02020603050405020304"/>
                          <a:ea typeface="Times New Roman" panose="02020603050405020304"/>
                        </a:rPr>
                        <a:t>2020.18</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5</a:t>
                      </a:r>
                      <a:r>
                        <a:rPr lang="zh-CN" sz="1400" b="1">
                          <a:latin typeface="Times New Roman" panose="02020603050405020304"/>
                          <a:ea typeface="宋体" panose="02010600030101010101" pitchFamily="2" charset="-122"/>
                        </a:rPr>
                        <a:t>）</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400" b="1">
                          <a:latin typeface="Times New Roman" panose="02020603050405020304"/>
                          <a:ea typeface="Times New Roman" panose="02020603050405020304"/>
                        </a:rPr>
                        <a:t>44</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基于常规药物联合升陷汤有效改善临床症状，降低心绞痛发作次数及心肌耗氧，优于常规治疗。</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01345">
                <a:tc>
                  <a:txBody>
                    <a:bodyPr/>
                    <a:p>
                      <a:pPr marL="0" indent="0" algn="ctr">
                        <a:spcBef>
                          <a:spcPct val="0"/>
                        </a:spcBef>
                        <a:spcAft>
                          <a:spcPct val="0"/>
                        </a:spcAft>
                      </a:pPr>
                      <a:r>
                        <a:rPr lang="en-US" altLang="zh-CN" sz="1400" b="1">
                          <a:latin typeface="Times New Roman" panose="02020603050405020304"/>
                          <a:ea typeface="Times New Roman" panose="02020603050405020304"/>
                        </a:rPr>
                        <a:t>2</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慢阻肺</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升陷汤辅助治疗对慢性阻塞性肺疾病急性加重期患者氧化应激及炎症指标的影响</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中医药临床杂志</a:t>
                      </a:r>
                      <a:r>
                        <a:rPr lang="en-US" altLang="zh-CN" sz="1400" b="1">
                          <a:latin typeface="Times New Roman" panose="02020603050405020304"/>
                          <a:ea typeface="Times New Roman" panose="02020603050405020304"/>
                        </a:rPr>
                        <a:t>2021.33</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2</a:t>
                      </a:r>
                      <a:r>
                        <a:rPr lang="zh-CN" sz="1400" b="1">
                          <a:latin typeface="Times New Roman" panose="02020603050405020304"/>
                          <a:ea typeface="宋体" panose="02010600030101010101" pitchFamily="2" charset="-122"/>
                        </a:rPr>
                        <a:t>）</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400" b="1">
                          <a:latin typeface="Times New Roman" panose="02020603050405020304"/>
                          <a:ea typeface="Times New Roman" panose="02020603050405020304"/>
                        </a:rPr>
                        <a:t>80</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疗效良好，可明显改善临床症状、氧化应激指标水平，可减轻炎症反应</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00075">
                <a:tc>
                  <a:txBody>
                    <a:bodyPr/>
                    <a:p>
                      <a:pPr marL="0" indent="0" algn="ctr">
                        <a:spcBef>
                          <a:spcPct val="0"/>
                        </a:spcBef>
                        <a:spcAft>
                          <a:spcPct val="0"/>
                        </a:spcAft>
                      </a:pPr>
                      <a:r>
                        <a:rPr lang="en-US" altLang="zh-CN" sz="1400" b="1">
                          <a:latin typeface="Times New Roman" panose="02020603050405020304"/>
                          <a:ea typeface="Times New Roman" panose="02020603050405020304"/>
                        </a:rPr>
                        <a:t>3</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慢阻肺</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升陷汤辅助治疗慢性阻塞性肺疾病急性</a:t>
                      </a:r>
                      <a:r>
                        <a:rPr lang="zh-CN" sz="1400" b="1">
                          <a:latin typeface="宋体" panose="02010600030101010101" pitchFamily="2" charset="-122"/>
                          <a:ea typeface="宋体" panose="02010600030101010101" pitchFamily="2" charset="-122"/>
                        </a:rPr>
                        <a:t>加重期的临床观察</a:t>
                      </a:r>
                      <a:endParaRPr lang="zh-CN" sz="1400" b="1">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现代诊断与治疗</a:t>
                      </a:r>
                      <a:r>
                        <a:rPr lang="zh-CN" altLang="en-US" sz="1400" b="1">
                          <a:latin typeface="Times New Roman" panose="02020603050405020304"/>
                          <a:ea typeface="宋体" panose="02010600030101010101" pitchFamily="2" charset="-122"/>
                        </a:rPr>
                        <a:t> </a:t>
                      </a:r>
                      <a:r>
                        <a:rPr lang="en-US" altLang="zh-CN" sz="1400" b="1">
                          <a:latin typeface="Times New Roman" panose="02020603050405020304"/>
                          <a:ea typeface="Times New Roman" panose="02020603050405020304"/>
                        </a:rPr>
                        <a:t>2023 34</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1</a:t>
                      </a:r>
                      <a:r>
                        <a:rPr lang="zh-CN" sz="1400" b="1">
                          <a:latin typeface="Times New Roman" panose="02020603050405020304"/>
                          <a:ea typeface="宋体" panose="02010600030101010101" pitchFamily="2" charset="-122"/>
                        </a:rPr>
                        <a:t>）</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400" b="1">
                          <a:latin typeface="Times New Roman" panose="02020603050405020304"/>
                          <a:ea typeface="Times New Roman" panose="02020603050405020304"/>
                        </a:rPr>
                        <a:t>47</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升陷汤可增强治疗效果，改善病情，减轻炎症反应及氧化应激指标，提升患者生活质量</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35305">
                <a:tc>
                  <a:txBody>
                    <a:bodyPr/>
                    <a:p>
                      <a:pPr marL="0" indent="0" algn="ctr">
                        <a:spcBef>
                          <a:spcPct val="0"/>
                        </a:spcBef>
                        <a:spcAft>
                          <a:spcPct val="0"/>
                        </a:spcAft>
                      </a:pPr>
                      <a:r>
                        <a:rPr lang="en-US" altLang="zh-CN" sz="1400" b="1">
                          <a:latin typeface="Times New Roman" panose="02020603050405020304"/>
                          <a:ea typeface="Times New Roman" panose="02020603050405020304"/>
                        </a:rPr>
                        <a:t>4</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子宫脱垂</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益气升陷汤加味联合磁刺激治疗子宫脱垂的临床研究</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中国计划生育和妇产科</a:t>
                      </a:r>
                      <a:r>
                        <a:rPr lang="en-US" altLang="zh-CN" sz="1400" b="1">
                          <a:latin typeface="Times New Roman" panose="02020603050405020304"/>
                          <a:ea typeface="Times New Roman" panose="02020603050405020304"/>
                        </a:rPr>
                        <a:t>2024.16(10)</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400" b="1">
                          <a:latin typeface="Times New Roman" panose="02020603050405020304"/>
                          <a:ea typeface="Times New Roman" panose="02020603050405020304"/>
                        </a:rPr>
                        <a:t>30</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400" b="1">
                          <a:solidFill>
                            <a:srgbClr val="000000"/>
                          </a:solidFill>
                          <a:latin typeface="FZKTK--GBK1-0"/>
                          <a:ea typeface="FZKTK--GBK1-0"/>
                        </a:rPr>
                        <a:t>联合升陷汤可显著提高子宫脱垂患者盆底肌肌力</a:t>
                      </a:r>
                      <a:r>
                        <a:rPr lang="zh-CN" sz="1400" b="1">
                          <a:solidFill>
                            <a:srgbClr val="000000"/>
                          </a:solidFill>
                          <a:latin typeface="E-BZ"/>
                          <a:ea typeface="E-BZ"/>
                        </a:rPr>
                        <a:t>，</a:t>
                      </a:r>
                      <a:r>
                        <a:rPr lang="zh-CN" sz="1400" b="1">
                          <a:solidFill>
                            <a:srgbClr val="000000"/>
                          </a:solidFill>
                          <a:latin typeface="FZKTK--GBK1-0"/>
                          <a:ea typeface="FZKTK--GBK1-0"/>
                        </a:rPr>
                        <a:t>改善生活质量</a:t>
                      </a:r>
                      <a:r>
                        <a:rPr lang="zh-CN" sz="1400" b="1">
                          <a:solidFill>
                            <a:srgbClr val="000000"/>
                          </a:solidFill>
                          <a:latin typeface="E-BZ"/>
                          <a:ea typeface="E-BZ"/>
                        </a:rPr>
                        <a:t>，</a:t>
                      </a:r>
                      <a:r>
                        <a:rPr lang="zh-CN" sz="1400" b="1">
                          <a:solidFill>
                            <a:srgbClr val="000000"/>
                          </a:solidFill>
                          <a:latin typeface="FZKTK--GBK1-0"/>
                          <a:ea typeface="FZKTK--GBK1-0"/>
                        </a:rPr>
                        <a:t>降低复发率</a:t>
                      </a:r>
                      <a:r>
                        <a:rPr lang="zh-CN" sz="1400" b="1">
                          <a:solidFill>
                            <a:srgbClr val="000000"/>
                          </a:solidFill>
                          <a:latin typeface="E-BZ"/>
                          <a:ea typeface="E-BZ"/>
                        </a:rPr>
                        <a:t>。</a:t>
                      </a:r>
                      <a:endParaRPr lang="zh-CN" sz="1400" b="1">
                        <a:solidFill>
                          <a:srgbClr val="000000"/>
                        </a:solidFill>
                        <a:latin typeface="E-BZ"/>
                        <a:ea typeface="E-BZ"/>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2920">
                <a:tc>
                  <a:txBody>
                    <a:bodyPr/>
                    <a:p>
                      <a:pPr marL="0" indent="0" algn="ctr">
                        <a:spcBef>
                          <a:spcPct val="0"/>
                        </a:spcBef>
                        <a:spcAft>
                          <a:spcPct val="0"/>
                        </a:spcAft>
                      </a:pPr>
                      <a:r>
                        <a:rPr lang="en-US" altLang="zh-CN" sz="1400" b="1">
                          <a:latin typeface="Times New Roman" panose="02020603050405020304"/>
                          <a:ea typeface="Times New Roman" panose="02020603050405020304"/>
                        </a:rPr>
                        <a:t>5</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胃下垂</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推拿配合升陷汤治疗胃下垂</a:t>
                      </a:r>
                      <a:r>
                        <a:rPr lang="en-US" altLang="zh-CN" sz="1400" b="1">
                          <a:latin typeface="Times New Roman" panose="02020603050405020304"/>
                          <a:ea typeface="Times New Roman" panose="02020603050405020304"/>
                        </a:rPr>
                        <a:t>50</a:t>
                      </a:r>
                      <a:r>
                        <a:rPr lang="zh-CN" sz="1400" b="1">
                          <a:latin typeface="Times New Roman" panose="02020603050405020304"/>
                          <a:ea typeface="宋体" panose="02010600030101010101" pitchFamily="2" charset="-122"/>
                        </a:rPr>
                        <a:t>例</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河南中医</a:t>
                      </a:r>
                      <a:r>
                        <a:rPr lang="en-US" altLang="zh-CN" sz="1400" b="1">
                          <a:latin typeface="Times New Roman" panose="02020603050405020304"/>
                          <a:ea typeface="Times New Roman" panose="02020603050405020304"/>
                        </a:rPr>
                        <a:t>2014..34</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2</a:t>
                      </a:r>
                      <a:r>
                        <a:rPr lang="zh-CN" sz="1400" b="1">
                          <a:latin typeface="Times New Roman" panose="02020603050405020304"/>
                          <a:ea typeface="宋体" panose="02010600030101010101" pitchFamily="2" charset="-122"/>
                        </a:rPr>
                        <a:t>）</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400" b="1">
                          <a:latin typeface="Times New Roman" panose="02020603050405020304"/>
                          <a:ea typeface="Times New Roman" panose="02020603050405020304"/>
                        </a:rPr>
                        <a:t>50</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400" b="1">
                          <a:solidFill>
                            <a:srgbClr val="000000"/>
                          </a:solidFill>
                          <a:latin typeface="FZKTK--GBK1-0"/>
                          <a:ea typeface="FZKTK--GBK1-0"/>
                        </a:rPr>
                        <a:t>推拿配合升陷汤治疗胃下垂效果显著优于对照组。</a:t>
                      </a:r>
                      <a:endParaRPr lang="zh-CN" sz="1400" b="1">
                        <a:solidFill>
                          <a:srgbClr val="000000"/>
                        </a:solidFill>
                        <a:latin typeface="FZKTK--GBK1-0"/>
                        <a:ea typeface="FZKTK--GBK1-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79120">
                <a:tc>
                  <a:txBody>
                    <a:bodyPr/>
                    <a:p>
                      <a:pPr marL="0" indent="0" algn="ctr">
                        <a:spcBef>
                          <a:spcPct val="0"/>
                        </a:spcBef>
                        <a:spcAft>
                          <a:spcPct val="0"/>
                        </a:spcAft>
                      </a:pPr>
                      <a:r>
                        <a:rPr lang="en-US" altLang="zh-CN" sz="1400" b="1">
                          <a:latin typeface="Times New Roman" panose="02020603050405020304"/>
                          <a:ea typeface="Times New Roman" panose="02020603050405020304"/>
                        </a:rPr>
                        <a:t>6</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胃下垂</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升陷汤治疗脾气虚胃下垂</a:t>
                      </a:r>
                      <a:r>
                        <a:rPr lang="zh-CN" altLang="en-US" sz="1400" b="1">
                          <a:latin typeface="Times New Roman" panose="02020603050405020304"/>
                          <a:ea typeface="宋体" panose="02010600030101010101" pitchFamily="2" charset="-122"/>
                        </a:rPr>
                        <a:t> </a:t>
                      </a:r>
                      <a:r>
                        <a:rPr lang="en-US" altLang="zh-CN" sz="1400" b="1">
                          <a:latin typeface="Times New Roman" panose="02020603050405020304"/>
                          <a:ea typeface="Times New Roman" panose="02020603050405020304"/>
                        </a:rPr>
                        <a:t>44 </a:t>
                      </a:r>
                      <a:r>
                        <a:rPr lang="zh-CN" sz="1400" b="1">
                          <a:latin typeface="Times New Roman" panose="02020603050405020304"/>
                          <a:ea typeface="宋体" panose="02010600030101010101" pitchFamily="2" charset="-122"/>
                        </a:rPr>
                        <a:t>例临床观察</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实用中医内科杂志</a:t>
                      </a:r>
                      <a:r>
                        <a:rPr lang="en-US" altLang="zh-CN" sz="1400" b="1">
                          <a:latin typeface="Times New Roman" panose="02020603050405020304"/>
                          <a:ea typeface="Times New Roman" panose="02020603050405020304"/>
                        </a:rPr>
                        <a:t>2017.30</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1</a:t>
                      </a:r>
                      <a:r>
                        <a:rPr lang="zh-CN" sz="1400" b="1">
                          <a:latin typeface="Times New Roman" panose="02020603050405020304"/>
                          <a:ea typeface="宋体" panose="02010600030101010101" pitchFamily="2" charset="-122"/>
                        </a:rPr>
                        <a:t>）</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400" b="1">
                          <a:latin typeface="Times New Roman" panose="02020603050405020304"/>
                          <a:ea typeface="Times New Roman" panose="02020603050405020304"/>
                        </a:rPr>
                        <a:t>44</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升陷汤治疗脾气虚胃下垂疗效显著，总有效率</a:t>
                      </a:r>
                      <a:r>
                        <a:rPr lang="en-US" altLang="zh-CN" sz="1400" b="1">
                          <a:latin typeface="Times New Roman" panose="02020603050405020304"/>
                          <a:ea typeface="Times New Roman" panose="02020603050405020304"/>
                        </a:rPr>
                        <a:t>93.18%</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01345">
                <a:tc>
                  <a:txBody>
                    <a:bodyPr/>
                    <a:p>
                      <a:pPr marL="0" indent="0" algn="ctr">
                        <a:spcBef>
                          <a:spcPct val="0"/>
                        </a:spcBef>
                        <a:spcAft>
                          <a:spcPct val="0"/>
                        </a:spcAft>
                      </a:pPr>
                      <a:r>
                        <a:rPr lang="en-US" altLang="zh-CN" sz="1400" b="1">
                          <a:latin typeface="Times New Roman" panose="02020603050405020304"/>
                          <a:ea typeface="Times New Roman" panose="02020603050405020304"/>
                        </a:rPr>
                        <a:t>7</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慢性疲劳综合征</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基于红外热成像技术评价升陷汤改善气虚型慢性疲劳综合征的疗效观察</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湖南师范大学学报（医学版）</a:t>
                      </a:r>
                      <a:r>
                        <a:rPr lang="en-US" altLang="zh-CN" sz="1400" b="1">
                          <a:latin typeface="Times New Roman" panose="02020603050405020304"/>
                          <a:ea typeface="Times New Roman" panose="02020603050405020304"/>
                        </a:rPr>
                        <a:t>2023</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20</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4</a:t>
                      </a:r>
                      <a:r>
                        <a:rPr lang="zh-CN" sz="1400" b="1">
                          <a:latin typeface="Times New Roman" panose="02020603050405020304"/>
                          <a:ea typeface="宋体" panose="02010600030101010101" pitchFamily="2" charset="-122"/>
                        </a:rPr>
                        <a:t>）</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400" b="1">
                          <a:latin typeface="Times New Roman" panose="02020603050405020304"/>
                          <a:ea typeface="Times New Roman" panose="02020603050405020304"/>
                        </a:rPr>
                        <a:t>55</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升陷汤治疗气虚体质</a:t>
                      </a:r>
                      <a:r>
                        <a:rPr lang="zh-CN" altLang="en-US" sz="1400" b="1">
                          <a:latin typeface="Times New Roman" panose="02020603050405020304"/>
                          <a:ea typeface="宋体" panose="02010600030101010101" pitchFamily="2" charset="-122"/>
                        </a:rPr>
                        <a:t> </a:t>
                      </a:r>
                      <a:r>
                        <a:rPr lang="en-US" altLang="zh-CN" sz="1400" b="1">
                          <a:latin typeface="Times New Roman" panose="02020603050405020304"/>
                          <a:ea typeface="Times New Roman" panose="02020603050405020304"/>
                        </a:rPr>
                        <a:t>CFS </a:t>
                      </a:r>
                      <a:r>
                        <a:rPr lang="zh-CN" sz="1400" b="1">
                          <a:latin typeface="Times New Roman" panose="02020603050405020304"/>
                          <a:ea typeface="宋体" panose="02010600030101010101" pitchFamily="2" charset="-122"/>
                        </a:rPr>
                        <a:t>疗效显著，明显改善患者虚劳程度，总有效率</a:t>
                      </a:r>
                      <a:r>
                        <a:rPr lang="en-US" altLang="zh-CN" sz="1400" b="1">
                          <a:latin typeface="Times New Roman" panose="02020603050405020304"/>
                          <a:ea typeface="Times New Roman" panose="02020603050405020304"/>
                        </a:rPr>
                        <a:t>98.4%</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00710">
                <a:tc>
                  <a:txBody>
                    <a:bodyPr/>
                    <a:p>
                      <a:pPr marL="0" indent="0" algn="ctr">
                        <a:spcBef>
                          <a:spcPct val="0"/>
                        </a:spcBef>
                        <a:spcAft>
                          <a:spcPct val="0"/>
                        </a:spcAft>
                      </a:pPr>
                      <a:r>
                        <a:rPr lang="en-US" altLang="zh-CN" sz="1400" b="1">
                          <a:latin typeface="Times New Roman" panose="02020603050405020304"/>
                          <a:ea typeface="Times New Roman" panose="02020603050405020304"/>
                        </a:rPr>
                        <a:t>8</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400" b="1">
                          <a:latin typeface="Times New Roman" panose="02020603050405020304"/>
                          <a:ea typeface="宋体" panose="02010600030101010101" pitchFamily="2" charset="-122"/>
                        </a:rPr>
                        <a:t>重症肌无力</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王新志教授运用升陷汤治疗眼肌型</a:t>
                      </a:r>
                      <a:endParaRPr lang="zh-CN" sz="1400" b="1">
                        <a:latin typeface="Times New Roman" panose="02020603050405020304"/>
                        <a:ea typeface="宋体" panose="02010600030101010101" pitchFamily="2" charset="-122"/>
                      </a:endParaRPr>
                    </a:p>
                    <a:p>
                      <a:pPr marL="0" indent="0" algn="just">
                        <a:spcBef>
                          <a:spcPct val="0"/>
                        </a:spcBef>
                        <a:spcAft>
                          <a:spcPct val="0"/>
                        </a:spcAft>
                      </a:pPr>
                      <a:r>
                        <a:rPr lang="zh-CN" sz="1400" b="1">
                          <a:latin typeface="Times New Roman" panose="02020603050405020304"/>
                          <a:ea typeface="宋体" panose="02010600030101010101" pitchFamily="2" charset="-122"/>
                        </a:rPr>
                        <a:t>重症肌无力经验</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四川中医</a:t>
                      </a:r>
                      <a:r>
                        <a:rPr lang="en-US" altLang="zh-CN" sz="1400" b="1">
                          <a:latin typeface="Times New Roman" panose="02020603050405020304"/>
                          <a:ea typeface="Times New Roman" panose="02020603050405020304"/>
                        </a:rPr>
                        <a:t>2009.26(11)</a:t>
                      </a:r>
                      <a:endParaRPr lang="en-US" altLang="zh-CN" sz="1400" b="1">
                        <a:latin typeface="Times New Roman" panose="02020603050405020304"/>
                        <a:ea typeface="Times New Roman" panose="020206030504050203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altLang="en-US" sz="1400" b="1">
                          <a:latin typeface="Times New Roman" panose="02020603050405020304"/>
                          <a:ea typeface="宋体" panose="02010600030101010101" pitchFamily="2" charset="-122"/>
                        </a:rPr>
                        <a:t>个案</a:t>
                      </a:r>
                      <a:endParaRPr lang="zh-CN" altLang="en-US"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400" b="1">
                          <a:latin typeface="Times New Roman" panose="02020603050405020304"/>
                          <a:ea typeface="宋体" panose="02010600030101010101" pitchFamily="2" charset="-122"/>
                        </a:rPr>
                        <a:t>升陷汤一周见效，后服</a:t>
                      </a:r>
                      <a:r>
                        <a:rPr lang="en-US" altLang="zh-CN" sz="1400" b="1">
                          <a:latin typeface="Times New Roman" panose="02020603050405020304"/>
                          <a:ea typeface="Times New Roman" panose="02020603050405020304"/>
                        </a:rPr>
                        <a:t>15</a:t>
                      </a:r>
                      <a:r>
                        <a:rPr lang="zh-CN" sz="1400" b="1">
                          <a:latin typeface="Times New Roman" panose="02020603050405020304"/>
                          <a:ea typeface="宋体" panose="02010600030101010101" pitchFamily="2" charset="-122"/>
                        </a:rPr>
                        <a:t>剂，愈后随访未复发。</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3" name="图片 2" descr="微信图片_20260604102529_912_117"/>
          <p:cNvPicPr>
            <a:picLocks noChangeAspect="1"/>
          </p:cNvPicPr>
          <p:nvPr/>
        </p:nvPicPr>
        <p:blipFill>
          <a:blip r:embed="rId4"/>
          <a:stretch>
            <a:fillRect/>
          </a:stretch>
        </p:blipFill>
        <p:spPr>
          <a:xfrm>
            <a:off x="11035665" y="194310"/>
            <a:ext cx="977277" cy="792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62" name="picture 162"/>
          <p:cNvPicPr>
            <a:picLocks noChangeAspect="1"/>
          </p:cNvPicPr>
          <p:nvPr/>
        </p:nvPicPr>
        <p:blipFill>
          <a:blip r:embed="rId2"/>
          <a:stretch>
            <a:fillRect/>
          </a:stretch>
        </p:blipFill>
        <p:spPr>
          <a:xfrm rot="21600000">
            <a:off x="0" y="6759253"/>
            <a:ext cx="12192000" cy="98746"/>
          </a:xfrm>
          <a:prstGeom prst="rect">
            <a:avLst/>
          </a:prstGeom>
        </p:spPr>
      </p:pic>
      <p:sp>
        <p:nvSpPr>
          <p:cNvPr id="172" name="textbox 172"/>
          <p:cNvSpPr/>
          <p:nvPr/>
        </p:nvSpPr>
        <p:spPr>
          <a:xfrm>
            <a:off x="3541395" y="424815"/>
            <a:ext cx="1283970" cy="628650"/>
          </a:xfrm>
          <a:prstGeom prst="rect">
            <a:avLst/>
          </a:prstGeom>
          <a:noFill/>
          <a:ln w="0" cap="flat">
            <a:noFill/>
            <a:prstDash val="solid"/>
            <a:miter lim="0"/>
          </a:ln>
        </p:spPr>
        <p:txBody>
          <a:bodyPr vert="horz" wrap="square" lIns="0" tIns="0" rIns="0" bIns="0"/>
          <a:lstStyle/>
          <a:p>
            <a:pPr algn="l" rtl="0" eaLnBrk="0">
              <a:lnSpc>
                <a:spcPct val="83000"/>
              </a:lnSpc>
            </a:pPr>
            <a:endParaRPr sz="2200" dirty="0">
              <a:latin typeface="微软雅黑" panose="020B0503020204020204" charset="-122"/>
              <a:ea typeface="微软雅黑" panose="020B0503020204020204" charset="-122"/>
              <a:cs typeface="微软雅黑" panose="020B0503020204020204" charset="-122"/>
            </a:endParaRPr>
          </a:p>
        </p:txBody>
      </p:sp>
      <p:sp>
        <p:nvSpPr>
          <p:cNvPr id="174" name="textbox 174"/>
          <p:cNvSpPr/>
          <p:nvPr/>
        </p:nvSpPr>
        <p:spPr>
          <a:xfrm>
            <a:off x="3478530" y="570865"/>
            <a:ext cx="592455" cy="437515"/>
          </a:xfrm>
          <a:prstGeom prst="rect">
            <a:avLst/>
          </a:prstGeom>
          <a:noFill/>
          <a:ln w="0" cap="flat">
            <a:noFill/>
            <a:prstDash val="solid"/>
            <a:miter lim="0"/>
          </a:ln>
        </p:spPr>
        <p:txBody>
          <a:bodyPr vert="horz" wrap="square" lIns="0" tIns="0" rIns="0" bIns="0"/>
          <a:lstStyle/>
          <a:p>
            <a:pPr algn="l" rtl="0" eaLnBrk="0">
              <a:lnSpc>
                <a:spcPct val="89000"/>
              </a:lnSpc>
            </a:pPr>
            <a:endParaRPr sz="3500" dirty="0">
              <a:latin typeface="Arial" panose="020B0604020202020204"/>
              <a:ea typeface="Arial" panose="020B0604020202020204"/>
              <a:cs typeface="Arial" panose="020B0604020202020204"/>
            </a:endParaRPr>
          </a:p>
        </p:txBody>
      </p:sp>
      <p:sp>
        <p:nvSpPr>
          <p:cNvPr id="50" name="textbox 50"/>
          <p:cNvSpPr/>
          <p:nvPr/>
        </p:nvSpPr>
        <p:spPr>
          <a:xfrm>
            <a:off x="405130" y="169545"/>
            <a:ext cx="5690870"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lang="en-US"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03. </a:t>
            </a:r>
            <a:r>
              <a:rPr 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有效性</a:t>
            </a:r>
            <a:r>
              <a:rPr lang="en-US" altLang="zh-CN" sz="3500" b="1"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en-US" altLang="zh-CN"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4</a:t>
            </a:r>
            <a:r>
              <a:rPr lang="zh-CN" altLang="en-US" sz="2800" b="1" kern="0" spc="4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zh-CN" altLang="en-US"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指南推荐</a:t>
            </a:r>
            <a:r>
              <a:rPr sz="2800" b="1" kern="0" spc="19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3"/>
            </p:custDataLst>
          </p:nvPr>
        </p:nvSpPr>
        <p:spPr>
          <a:xfrm>
            <a:off x="600075" y="3085465"/>
            <a:ext cx="4953635" cy="398780"/>
          </a:xfrm>
          <a:prstGeom prst="rect">
            <a:avLst/>
          </a:prstGeom>
          <a:noFill/>
        </p:spPr>
        <p:txBody>
          <a:bodyPr wrap="square" rtlCol="0" anchor="t">
            <a:spAutoFit/>
          </a:bodyPr>
          <a:p>
            <a:pPr indent="0">
              <a:buFont typeface="+mj-ea"/>
              <a:buNone/>
            </a:pPr>
            <a:r>
              <a:rPr lang="zh-CN" altLang="en-US" sz="2000" b="1">
                <a:latin typeface="微软雅黑" panose="020B0503020204020204" charset="-122"/>
                <a:ea typeface="微软雅黑" panose="020B0503020204020204" charset="-122"/>
              </a:rPr>
              <a:t>②</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呼吸系统（中医诊疗指南）</a:t>
            </a:r>
            <a:endParaRPr lang="zh-CN" altLang="en-US" sz="2000" b="1">
              <a:latin typeface="微软雅黑" panose="020B0503020204020204" charset="-122"/>
              <a:ea typeface="微软雅黑" panose="020B0503020204020204" charset="-122"/>
            </a:endParaRPr>
          </a:p>
        </p:txBody>
      </p:sp>
      <p:sp>
        <p:nvSpPr>
          <p:cNvPr id="6" name="文本框 5"/>
          <p:cNvSpPr txBox="1"/>
          <p:nvPr>
            <p:custDataLst>
              <p:tags r:id="rId4"/>
            </p:custDataLst>
          </p:nvPr>
        </p:nvSpPr>
        <p:spPr>
          <a:xfrm>
            <a:off x="600075" y="3472815"/>
            <a:ext cx="5153660" cy="1822450"/>
          </a:xfrm>
          <a:prstGeom prst="rect">
            <a:avLst/>
          </a:prstGeom>
          <a:noFill/>
        </p:spPr>
        <p:txBody>
          <a:bodyPr wrap="square" rtlCol="0" anchor="t">
            <a:spAutoFit/>
          </a:bodyPr>
          <a:p>
            <a:pPr>
              <a:lnSpc>
                <a:spcPct val="125000"/>
              </a:lnSpc>
              <a:spcBef>
                <a:spcPts val="0"/>
              </a:spcBef>
              <a:spcAft>
                <a:spcPts val="0"/>
              </a:spcAft>
            </a:pPr>
            <a:r>
              <a:rPr lang="zh-CN" altLang="en-US"/>
              <a:t>《慢性阻塞性肺疾病中医诊疗指南》</a:t>
            </a:r>
            <a:endParaRPr lang="zh-CN" altLang="en-US"/>
          </a:p>
          <a:p>
            <a:pPr>
              <a:lnSpc>
                <a:spcPct val="125000"/>
              </a:lnSpc>
              <a:spcBef>
                <a:spcPts val="0"/>
              </a:spcBef>
              <a:spcAft>
                <a:spcPts val="0"/>
              </a:spcAft>
            </a:pPr>
            <a:r>
              <a:rPr lang="zh-CN" altLang="en-US"/>
              <a:t>《慢性咳嗽中医诊疗指南》</a:t>
            </a:r>
            <a:endParaRPr lang="zh-CN" altLang="en-US"/>
          </a:p>
          <a:p>
            <a:pPr>
              <a:lnSpc>
                <a:spcPct val="125000"/>
              </a:lnSpc>
              <a:spcBef>
                <a:spcPts val="0"/>
              </a:spcBef>
              <a:spcAft>
                <a:spcPts val="0"/>
              </a:spcAft>
            </a:pPr>
            <a:r>
              <a:rPr lang="zh-CN" altLang="en-US"/>
              <a:t>《间质性肺病中医诊疗指南》</a:t>
            </a:r>
            <a:endParaRPr lang="zh-CN" altLang="en-US"/>
          </a:p>
          <a:p>
            <a:pPr>
              <a:lnSpc>
                <a:spcPct val="125000"/>
              </a:lnSpc>
              <a:spcBef>
                <a:spcPts val="0"/>
              </a:spcBef>
              <a:spcAft>
                <a:spcPts val="0"/>
              </a:spcAft>
            </a:pPr>
            <a:r>
              <a:rPr lang="zh-CN" altLang="en-US"/>
              <a:t>《新型冠状病毒感染后咳嗽中医诊疗专家共识》</a:t>
            </a:r>
            <a:endParaRPr lang="zh-CN" altLang="en-US"/>
          </a:p>
          <a:p>
            <a:pPr>
              <a:lnSpc>
                <a:spcPct val="125000"/>
              </a:lnSpc>
              <a:spcBef>
                <a:spcPts val="0"/>
              </a:spcBef>
              <a:spcAft>
                <a:spcPts val="0"/>
              </a:spcAft>
            </a:pPr>
            <a:r>
              <a:rPr lang="zh-CN" altLang="en-US"/>
              <a:t>《肺痿中医诊疗指南》</a:t>
            </a:r>
            <a:endParaRPr lang="zh-CN" altLang="en-US"/>
          </a:p>
        </p:txBody>
      </p:sp>
      <p:sp>
        <p:nvSpPr>
          <p:cNvPr id="8" name="文本框 7"/>
          <p:cNvSpPr txBox="1"/>
          <p:nvPr>
            <p:custDataLst>
              <p:tags r:id="rId5"/>
            </p:custDataLst>
          </p:nvPr>
        </p:nvSpPr>
        <p:spPr>
          <a:xfrm>
            <a:off x="600075" y="1602740"/>
            <a:ext cx="5323840" cy="398780"/>
          </a:xfrm>
          <a:prstGeom prst="rect">
            <a:avLst/>
          </a:prstGeom>
          <a:noFill/>
        </p:spPr>
        <p:txBody>
          <a:bodyPr wrap="square" rtlCol="0" anchor="t">
            <a:spAutoFit/>
          </a:bodyPr>
          <a:p>
            <a:pPr indent="0">
              <a:buFont typeface="+mj-ea"/>
              <a:buNone/>
            </a:pPr>
            <a:r>
              <a:rPr lang="zh-CN" altLang="en-US" sz="2000" b="1">
                <a:latin typeface="微软雅黑" panose="020B0503020204020204" charset="-122"/>
                <a:ea typeface="微软雅黑" panose="020B0503020204020204" charset="-122"/>
              </a:rPr>
              <a:t>①</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心血管系统（中华中医药学会）</a:t>
            </a:r>
            <a:endParaRPr lang="zh-CN" altLang="en-US" sz="2000" b="1">
              <a:latin typeface="微软雅黑" panose="020B0503020204020204" charset="-122"/>
              <a:ea typeface="微软雅黑" panose="020B0503020204020204" charset="-122"/>
            </a:endParaRPr>
          </a:p>
        </p:txBody>
      </p:sp>
      <p:sp>
        <p:nvSpPr>
          <p:cNvPr id="9" name="文本框 8"/>
          <p:cNvSpPr txBox="1"/>
          <p:nvPr>
            <p:custDataLst>
              <p:tags r:id="rId6"/>
            </p:custDataLst>
          </p:nvPr>
        </p:nvSpPr>
        <p:spPr>
          <a:xfrm>
            <a:off x="600075" y="1958340"/>
            <a:ext cx="6096000" cy="1129665"/>
          </a:xfrm>
          <a:prstGeom prst="rect">
            <a:avLst/>
          </a:prstGeom>
          <a:noFill/>
        </p:spPr>
        <p:txBody>
          <a:bodyPr wrap="square" rtlCol="0" anchor="t">
            <a:spAutoFit/>
          </a:bodyPr>
          <a:p>
            <a:pPr>
              <a:lnSpc>
                <a:spcPct val="125000"/>
              </a:lnSpc>
              <a:spcBef>
                <a:spcPts val="0"/>
              </a:spcBef>
              <a:spcAft>
                <a:spcPts val="0"/>
              </a:spcAft>
            </a:pPr>
            <a:r>
              <a:rPr lang="zh-CN" altLang="en-US"/>
              <a:t>《心力衰竭中医诊疗指南》（慢性心衰气虚下陷证）</a:t>
            </a:r>
            <a:endParaRPr lang="zh-CN" altLang="en-US"/>
          </a:p>
          <a:p>
            <a:pPr>
              <a:lnSpc>
                <a:spcPct val="125000"/>
              </a:lnSpc>
              <a:spcBef>
                <a:spcPts val="0"/>
              </a:spcBef>
              <a:spcAft>
                <a:spcPts val="0"/>
              </a:spcAft>
            </a:pPr>
            <a:r>
              <a:rPr lang="zh-CN" altLang="en-US">
                <a:sym typeface="+mn-ea"/>
              </a:rPr>
              <a:t>《心悸中医诊疗指南》</a:t>
            </a:r>
            <a:endParaRPr lang="zh-CN" altLang="en-US"/>
          </a:p>
          <a:p>
            <a:pPr>
              <a:lnSpc>
                <a:spcPct val="125000"/>
              </a:lnSpc>
              <a:spcBef>
                <a:spcPts val="0"/>
              </a:spcBef>
              <a:spcAft>
                <a:spcPts val="0"/>
              </a:spcAft>
            </a:pPr>
            <a:r>
              <a:rPr lang="zh-CN" altLang="en-US"/>
              <a:t>《胸痹（冠心病）中医诊疗指南》</a:t>
            </a:r>
            <a:endParaRPr lang="zh-CN" altLang="en-US"/>
          </a:p>
        </p:txBody>
      </p:sp>
      <p:sp>
        <p:nvSpPr>
          <p:cNvPr id="10" name="文本框 9"/>
          <p:cNvSpPr txBox="1"/>
          <p:nvPr>
            <p:custDataLst>
              <p:tags r:id="rId7"/>
            </p:custDataLst>
          </p:nvPr>
        </p:nvSpPr>
        <p:spPr>
          <a:xfrm>
            <a:off x="6514465" y="3088005"/>
            <a:ext cx="3773170" cy="398780"/>
          </a:xfrm>
          <a:prstGeom prst="rect">
            <a:avLst/>
          </a:prstGeom>
          <a:noFill/>
        </p:spPr>
        <p:txBody>
          <a:bodyPr wrap="square" rtlCol="0" anchor="t">
            <a:spAutoFit/>
          </a:bodyPr>
          <a:p>
            <a:pPr algn="l">
              <a:buClrTx/>
              <a:buSzTx/>
              <a:buFontTx/>
            </a:pPr>
            <a:r>
              <a:rPr lang="zh-CN" altLang="en-US" sz="2000" b="1">
                <a:latin typeface="微软雅黑" panose="020B0503020204020204" charset="-122"/>
                <a:ea typeface="微软雅黑" panose="020B0503020204020204" charset="-122"/>
              </a:rPr>
              <a:t>⑤</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消化脾胃病（学会</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专家共识）</a:t>
            </a:r>
            <a:endParaRPr lang="zh-CN" altLang="en-US" sz="2000" b="1">
              <a:latin typeface="微软雅黑" panose="020B0503020204020204" charset="-122"/>
              <a:ea typeface="微软雅黑" panose="020B0503020204020204" charset="-122"/>
            </a:endParaRPr>
          </a:p>
        </p:txBody>
      </p:sp>
      <p:sp>
        <p:nvSpPr>
          <p:cNvPr id="11" name="文本框 10"/>
          <p:cNvSpPr txBox="1"/>
          <p:nvPr>
            <p:custDataLst>
              <p:tags r:id="rId8"/>
            </p:custDataLst>
          </p:nvPr>
        </p:nvSpPr>
        <p:spPr>
          <a:xfrm>
            <a:off x="6514465" y="3418205"/>
            <a:ext cx="4410075" cy="1476375"/>
          </a:xfrm>
          <a:prstGeom prst="rect">
            <a:avLst/>
          </a:prstGeom>
          <a:noFill/>
        </p:spPr>
        <p:txBody>
          <a:bodyPr wrap="square" rtlCol="0" anchor="t">
            <a:spAutoFit/>
          </a:bodyPr>
          <a:p>
            <a:pPr algn="l">
              <a:lnSpc>
                <a:spcPct val="125000"/>
              </a:lnSpc>
              <a:spcBef>
                <a:spcPts val="0"/>
              </a:spcBef>
              <a:spcAft>
                <a:spcPts val="0"/>
              </a:spcAft>
              <a:buClrTx/>
              <a:buSzTx/>
              <a:buFontTx/>
            </a:pPr>
            <a:r>
              <a:rPr lang="zh-CN" altLang="en-US"/>
              <a:t>《胃下垂中医诊疗专家共识（2023）》</a:t>
            </a:r>
            <a:endParaRPr lang="zh-CN" altLang="en-US"/>
          </a:p>
          <a:p>
            <a:pPr algn="l">
              <a:lnSpc>
                <a:spcPct val="125000"/>
              </a:lnSpc>
              <a:spcBef>
                <a:spcPts val="0"/>
              </a:spcBef>
              <a:spcAft>
                <a:spcPts val="0"/>
              </a:spcAft>
              <a:buClrTx/>
              <a:buSzTx/>
              <a:buFontTx/>
            </a:pPr>
            <a:r>
              <a:rPr lang="zh-CN" altLang="en-US"/>
              <a:t>《脱肛中医诊疗指南》</a:t>
            </a:r>
            <a:endParaRPr lang="zh-CN" altLang="en-US"/>
          </a:p>
          <a:p>
            <a:pPr algn="l">
              <a:lnSpc>
                <a:spcPct val="125000"/>
              </a:lnSpc>
              <a:spcBef>
                <a:spcPts val="0"/>
              </a:spcBef>
              <a:spcAft>
                <a:spcPts val="0"/>
              </a:spcAft>
              <a:buClrTx/>
              <a:buSzTx/>
              <a:buFontTx/>
            </a:pPr>
            <a:r>
              <a:rPr lang="zh-CN" altLang="en-US"/>
              <a:t>《胃食管反流病中医诊疗指南》</a:t>
            </a:r>
            <a:endParaRPr lang="zh-CN" altLang="en-US"/>
          </a:p>
          <a:p>
            <a:pPr algn="l">
              <a:lnSpc>
                <a:spcPct val="125000"/>
              </a:lnSpc>
              <a:spcBef>
                <a:spcPts val="0"/>
              </a:spcBef>
              <a:spcAft>
                <a:spcPts val="0"/>
              </a:spcAft>
              <a:buClrTx/>
              <a:buSzTx/>
              <a:buFontTx/>
            </a:pPr>
            <a:r>
              <a:rPr lang="zh-CN" altLang="en-US"/>
              <a:t>《顽固性便秘中医诊疗专家共识》</a:t>
            </a:r>
            <a:endParaRPr lang="zh-CN" altLang="en-US"/>
          </a:p>
        </p:txBody>
      </p:sp>
      <p:sp>
        <p:nvSpPr>
          <p:cNvPr id="12" name="文本框 11"/>
          <p:cNvSpPr txBox="1"/>
          <p:nvPr/>
        </p:nvSpPr>
        <p:spPr>
          <a:xfrm>
            <a:off x="6477000" y="1615440"/>
            <a:ext cx="3867785" cy="386080"/>
          </a:xfrm>
          <a:prstGeom prst="rect">
            <a:avLst/>
          </a:prstGeom>
          <a:noFill/>
        </p:spPr>
        <p:txBody>
          <a:bodyPr wrap="square" rtlCol="0" anchor="t">
            <a:noAutofit/>
          </a:bodyPr>
          <a:p>
            <a:pPr algn="l">
              <a:buClrTx/>
              <a:buSzTx/>
              <a:buFontTx/>
            </a:pPr>
            <a:r>
              <a:rPr lang="zh-CN" altLang="en-US" sz="2000" b="1">
                <a:latin typeface="微软雅黑" panose="020B0503020204020204" charset="-122"/>
                <a:ea typeface="微软雅黑" panose="020B0503020204020204" charset="-122"/>
              </a:rPr>
              <a:t>④</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妇科</a:t>
            </a:r>
            <a:r>
              <a:rPr lang="zh-CN" altLang="en-US" sz="2000" b="1">
                <a:latin typeface="微软雅黑" panose="020B0503020204020204" charset="-122"/>
                <a:ea typeface="微软雅黑" panose="020B0503020204020204" charset="-122"/>
                <a:sym typeface="+mn-ea"/>
              </a:rPr>
              <a:t>（中医诊疗指南）</a:t>
            </a:r>
            <a:endParaRPr lang="zh-CN" altLang="en-US" sz="2000" b="1">
              <a:latin typeface="微软雅黑" panose="020B0503020204020204" charset="-122"/>
              <a:ea typeface="微软雅黑" panose="020B0503020204020204" charset="-122"/>
            </a:endParaRPr>
          </a:p>
          <a:p>
            <a:pPr algn="l">
              <a:buClrTx/>
              <a:buSzTx/>
              <a:buFontTx/>
            </a:pPr>
            <a:endParaRPr lang="zh-CN" altLang="en-US" sz="2000" b="1">
              <a:latin typeface="微软雅黑" panose="020B0503020204020204" charset="-122"/>
              <a:ea typeface="微软雅黑" panose="020B0503020204020204" charset="-122"/>
            </a:endParaRPr>
          </a:p>
        </p:txBody>
      </p:sp>
      <p:sp>
        <p:nvSpPr>
          <p:cNvPr id="13" name="文本框 12"/>
          <p:cNvSpPr txBox="1"/>
          <p:nvPr/>
        </p:nvSpPr>
        <p:spPr>
          <a:xfrm>
            <a:off x="6441440" y="1994535"/>
            <a:ext cx="4988560" cy="1129665"/>
          </a:xfrm>
          <a:prstGeom prst="rect">
            <a:avLst/>
          </a:prstGeom>
          <a:noFill/>
        </p:spPr>
        <p:txBody>
          <a:bodyPr wrap="square" rtlCol="0" anchor="t">
            <a:spAutoFit/>
          </a:bodyPr>
          <a:p>
            <a:pPr algn="l">
              <a:lnSpc>
                <a:spcPct val="125000"/>
              </a:lnSpc>
              <a:spcBef>
                <a:spcPts val="0"/>
              </a:spcBef>
              <a:spcAft>
                <a:spcPts val="0"/>
              </a:spcAft>
              <a:buClrTx/>
              <a:buSzTx/>
              <a:buFontTx/>
            </a:pPr>
            <a:r>
              <a:rPr lang="zh-CN" altLang="en-US"/>
              <a:t>《阴挺（子宫脱垂）中医诊疗指南》</a:t>
            </a:r>
            <a:endParaRPr lang="zh-CN" altLang="en-US"/>
          </a:p>
          <a:p>
            <a:pPr algn="l">
              <a:lnSpc>
                <a:spcPct val="125000"/>
              </a:lnSpc>
              <a:spcBef>
                <a:spcPts val="0"/>
              </a:spcBef>
              <a:spcAft>
                <a:spcPts val="0"/>
              </a:spcAft>
              <a:buClrTx/>
              <a:buSzTx/>
              <a:buFontTx/>
            </a:pPr>
            <a:r>
              <a:rPr lang="zh-CN" altLang="en-US"/>
              <a:t>《气虚型崩漏中医诊疗指南》</a:t>
            </a:r>
            <a:endParaRPr lang="zh-CN" altLang="en-US"/>
          </a:p>
          <a:p>
            <a:pPr algn="l">
              <a:lnSpc>
                <a:spcPct val="125000"/>
              </a:lnSpc>
              <a:spcBef>
                <a:spcPts val="0"/>
              </a:spcBef>
              <a:spcAft>
                <a:spcPts val="0"/>
              </a:spcAft>
              <a:buClrTx/>
              <a:buSzTx/>
              <a:buFontTx/>
            </a:pPr>
            <a:r>
              <a:rPr lang="zh-CN" altLang="en-US"/>
              <a:t>《癃闭中医诊疗指南》（产后/老年气虚癃闭）</a:t>
            </a:r>
            <a:endParaRPr lang="zh-CN" altLang="en-US"/>
          </a:p>
        </p:txBody>
      </p:sp>
      <p:sp>
        <p:nvSpPr>
          <p:cNvPr id="14" name="文本框 13"/>
          <p:cNvSpPr txBox="1"/>
          <p:nvPr>
            <p:custDataLst>
              <p:tags r:id="rId9"/>
            </p:custDataLst>
          </p:nvPr>
        </p:nvSpPr>
        <p:spPr>
          <a:xfrm>
            <a:off x="6486525" y="5288915"/>
            <a:ext cx="5077460" cy="398780"/>
          </a:xfrm>
          <a:prstGeom prst="rect">
            <a:avLst/>
          </a:prstGeom>
          <a:noFill/>
        </p:spPr>
        <p:txBody>
          <a:bodyPr wrap="square" rtlCol="0" anchor="t">
            <a:spAutoFit/>
          </a:bodyPr>
          <a:p>
            <a:pPr algn="l">
              <a:buClrTx/>
              <a:buSzTx/>
              <a:buFontTx/>
            </a:pPr>
            <a:r>
              <a:rPr lang="zh-CN" altLang="en-US" sz="2000" b="1">
                <a:latin typeface="微软雅黑" panose="020B0503020204020204" charset="-122"/>
                <a:ea typeface="微软雅黑" panose="020B0503020204020204" charset="-122"/>
              </a:rPr>
              <a:t>⑥</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神经、疑难病</a:t>
            </a:r>
            <a:r>
              <a:rPr lang="zh-CN" altLang="en-US" sz="2000" b="1">
                <a:latin typeface="微软雅黑" panose="020B0503020204020204" charset="-122"/>
                <a:ea typeface="微软雅黑" panose="020B0503020204020204" charset="-122"/>
                <a:sym typeface="+mn-ea"/>
              </a:rPr>
              <a:t>（诊疗指南</a:t>
            </a:r>
            <a:r>
              <a:rPr lang="en-US" altLang="zh-CN" sz="2000" b="1">
                <a:latin typeface="微软雅黑" panose="020B0503020204020204" charset="-122"/>
                <a:ea typeface="微软雅黑" panose="020B0503020204020204" charset="-122"/>
                <a:sym typeface="+mn-ea"/>
              </a:rPr>
              <a:t>/</a:t>
            </a:r>
            <a:r>
              <a:rPr lang="zh-CN" altLang="en-US" sz="2000" b="1">
                <a:latin typeface="微软雅黑" panose="020B0503020204020204" charset="-122"/>
                <a:ea typeface="微软雅黑" panose="020B0503020204020204" charset="-122"/>
                <a:sym typeface="+mn-ea"/>
              </a:rPr>
              <a:t>专家共识）</a:t>
            </a:r>
            <a:endParaRPr lang="zh-CN" altLang="en-US" sz="2000" b="1">
              <a:latin typeface="微软雅黑" panose="020B0503020204020204" charset="-122"/>
              <a:ea typeface="微软雅黑" panose="020B0503020204020204" charset="-122"/>
            </a:endParaRPr>
          </a:p>
        </p:txBody>
      </p:sp>
      <p:sp>
        <p:nvSpPr>
          <p:cNvPr id="16" name="文本框 15"/>
          <p:cNvSpPr txBox="1"/>
          <p:nvPr>
            <p:custDataLst>
              <p:tags r:id="rId10"/>
            </p:custDataLst>
          </p:nvPr>
        </p:nvSpPr>
        <p:spPr>
          <a:xfrm>
            <a:off x="6486525" y="5655945"/>
            <a:ext cx="5000625" cy="1129665"/>
          </a:xfrm>
          <a:prstGeom prst="rect">
            <a:avLst/>
          </a:prstGeom>
          <a:noFill/>
        </p:spPr>
        <p:txBody>
          <a:bodyPr wrap="square" rtlCol="0" anchor="t">
            <a:spAutoFit/>
          </a:bodyPr>
          <a:p>
            <a:pPr algn="l">
              <a:lnSpc>
                <a:spcPct val="125000"/>
              </a:lnSpc>
              <a:spcBef>
                <a:spcPts val="0"/>
              </a:spcBef>
              <a:spcAft>
                <a:spcPts val="0"/>
              </a:spcAft>
              <a:buClrTx/>
              <a:buSzTx/>
              <a:buFontTx/>
            </a:pPr>
            <a:r>
              <a:rPr lang="zh-CN" altLang="en-US"/>
              <a:t>《重症肌无力中医诊疗指南》</a:t>
            </a:r>
            <a:endParaRPr lang="zh-CN" altLang="en-US"/>
          </a:p>
          <a:p>
            <a:pPr algn="l">
              <a:lnSpc>
                <a:spcPct val="125000"/>
              </a:lnSpc>
              <a:spcBef>
                <a:spcPts val="0"/>
              </a:spcBef>
              <a:spcAft>
                <a:spcPts val="0"/>
              </a:spcAft>
              <a:buClrTx/>
              <a:buSzTx/>
              <a:buFontTx/>
            </a:pPr>
            <a:r>
              <a:rPr lang="zh-CN" altLang="en-US"/>
              <a:t>《慢性疲劳综合征中医诊疗指南》</a:t>
            </a:r>
            <a:endParaRPr lang="zh-CN" altLang="en-US"/>
          </a:p>
          <a:p>
            <a:pPr algn="l">
              <a:lnSpc>
                <a:spcPct val="125000"/>
              </a:lnSpc>
              <a:spcBef>
                <a:spcPts val="0"/>
              </a:spcBef>
              <a:spcAft>
                <a:spcPts val="0"/>
              </a:spcAft>
              <a:buClrTx/>
              <a:buSzTx/>
              <a:buFontTx/>
            </a:pPr>
            <a:r>
              <a:rPr lang="zh-CN" altLang="en-US"/>
              <a:t>《肌萎缩侧索硬化中医诊疗专家共识》</a:t>
            </a:r>
            <a:endParaRPr lang="zh-CN" altLang="en-US"/>
          </a:p>
        </p:txBody>
      </p:sp>
      <p:sp>
        <p:nvSpPr>
          <p:cNvPr id="17" name="文本框 16"/>
          <p:cNvSpPr txBox="1"/>
          <p:nvPr/>
        </p:nvSpPr>
        <p:spPr>
          <a:xfrm>
            <a:off x="600075" y="5269230"/>
            <a:ext cx="4095750" cy="398780"/>
          </a:xfrm>
          <a:prstGeom prst="rect">
            <a:avLst/>
          </a:prstGeom>
          <a:noFill/>
        </p:spPr>
        <p:txBody>
          <a:bodyPr wrap="square" rtlCol="0" anchor="t">
            <a:spAutoFit/>
          </a:bodyPr>
          <a:p>
            <a:pPr algn="l">
              <a:buClrTx/>
              <a:buSzTx/>
              <a:buFontTx/>
            </a:pPr>
            <a:r>
              <a:rPr lang="zh-CN" altLang="en-US" sz="2000" b="1">
                <a:latin typeface="微软雅黑" panose="020B0503020204020204" charset="-122"/>
                <a:ea typeface="微软雅黑" panose="020B0503020204020204" charset="-122"/>
              </a:rPr>
              <a:t>③</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泌尿系统</a:t>
            </a:r>
            <a:r>
              <a:rPr lang="zh-CN" altLang="en-US" sz="2000" b="1">
                <a:latin typeface="微软雅黑" panose="020B0503020204020204" charset="-122"/>
                <a:ea typeface="微软雅黑" panose="020B0503020204020204" charset="-122"/>
                <a:sym typeface="+mn-ea"/>
              </a:rPr>
              <a:t>（中医诊疗指南）</a:t>
            </a:r>
            <a:endParaRPr lang="zh-CN" altLang="en-US" sz="2000" b="1">
              <a:latin typeface="微软雅黑" panose="020B0503020204020204" charset="-122"/>
              <a:ea typeface="微软雅黑" panose="020B0503020204020204" charset="-122"/>
            </a:endParaRPr>
          </a:p>
        </p:txBody>
      </p:sp>
      <p:sp>
        <p:nvSpPr>
          <p:cNvPr id="18" name="文本框 17"/>
          <p:cNvSpPr txBox="1"/>
          <p:nvPr/>
        </p:nvSpPr>
        <p:spPr>
          <a:xfrm>
            <a:off x="564515" y="5668010"/>
            <a:ext cx="4810125" cy="927735"/>
          </a:xfrm>
          <a:prstGeom prst="rect">
            <a:avLst/>
          </a:prstGeom>
          <a:noFill/>
        </p:spPr>
        <p:txBody>
          <a:bodyPr wrap="square" rtlCol="0" anchor="t">
            <a:noAutofit/>
          </a:bodyPr>
          <a:p>
            <a:pPr algn="l">
              <a:lnSpc>
                <a:spcPct val="125000"/>
              </a:lnSpc>
              <a:spcBef>
                <a:spcPts val="0"/>
              </a:spcBef>
              <a:spcAft>
                <a:spcPts val="0"/>
              </a:spcAft>
              <a:buClrTx/>
              <a:buSzTx/>
              <a:buFontTx/>
            </a:pPr>
            <a:r>
              <a:rPr lang="zh-CN" altLang="en-US"/>
              <a:t>《小便不禁（压力性尿失禁）中医诊疗指南》</a:t>
            </a:r>
            <a:endParaRPr lang="zh-CN" altLang="en-US"/>
          </a:p>
          <a:p>
            <a:pPr algn="l">
              <a:lnSpc>
                <a:spcPct val="125000"/>
              </a:lnSpc>
              <a:spcBef>
                <a:spcPts val="0"/>
              </a:spcBef>
              <a:spcAft>
                <a:spcPts val="0"/>
              </a:spcAft>
              <a:buClrTx/>
              <a:buSzTx/>
              <a:buFontTx/>
            </a:pPr>
            <a:r>
              <a:rPr lang="zh-CN" altLang="en-US"/>
              <a:t>《遗尿病中医诊疗指南》</a:t>
            </a:r>
            <a:endParaRPr lang="zh-CN" altLang="en-US"/>
          </a:p>
          <a:p>
            <a:endParaRPr lang="zh-CN" altLang="en-US"/>
          </a:p>
        </p:txBody>
      </p:sp>
      <p:sp>
        <p:nvSpPr>
          <p:cNvPr id="19" name="文本框 18"/>
          <p:cNvSpPr txBox="1"/>
          <p:nvPr/>
        </p:nvSpPr>
        <p:spPr>
          <a:xfrm>
            <a:off x="553720" y="839470"/>
            <a:ext cx="10372725" cy="697230"/>
          </a:xfrm>
          <a:prstGeom prst="rect">
            <a:avLst/>
          </a:prstGeom>
        </p:spPr>
        <p:txBody>
          <a:bodyPr wrap="square">
            <a:noAutofit/>
          </a:bodyPr>
          <a:p>
            <a:pPr algn="l">
              <a:lnSpc>
                <a:spcPct val="125000"/>
              </a:lnSpc>
              <a:spcBef>
                <a:spcPts val="0"/>
              </a:spcBef>
              <a:spcAft>
                <a:spcPts val="0"/>
              </a:spcAft>
              <a:buClrTx/>
              <a:buSzTx/>
              <a:buFontTx/>
            </a:pPr>
            <a:r>
              <a:rPr lang="zh-CN" altLang="en-US" sz="1600" b="1">
                <a:solidFill>
                  <a:srgbClr val="000000"/>
                </a:solidFill>
                <a:latin typeface="微软雅黑" panose="020B0503020204020204" charset="-122"/>
                <a:ea typeface="微软雅黑" panose="020B0503020204020204" charset="-122"/>
                <a:cs typeface="微软雅黑" panose="020B0503020204020204" charset="-122"/>
              </a:rPr>
              <a:t>填补了证属“大气下陷证” 的慢性心力衰竭、心悸、胸痹、呼吸系统疾病、妇科病、消化脾胃病、泌尿系统疾病</a:t>
            </a:r>
            <a:r>
              <a:rPr lang="zh-CN" altLang="en-US" sz="1600" b="1">
                <a:solidFill>
                  <a:srgbClr val="000000"/>
                </a:solidFill>
                <a:latin typeface="微软雅黑" panose="020B0503020204020204" charset="-122"/>
                <a:ea typeface="微软雅黑" panose="020B0503020204020204" charset="-122"/>
                <a:cs typeface="微软雅黑" panose="020B0503020204020204" charset="-122"/>
                <a:sym typeface="+mn-ea"/>
              </a:rPr>
              <a:t>、神经系统疾病</a:t>
            </a:r>
            <a:r>
              <a:rPr lang="zh-CN" altLang="en-US" sz="1600" b="1">
                <a:solidFill>
                  <a:srgbClr val="000000"/>
                </a:solidFill>
                <a:latin typeface="微软雅黑" panose="020B0503020204020204" charset="-122"/>
                <a:ea typeface="微软雅黑" panose="020B0503020204020204" charset="-122"/>
                <a:cs typeface="微软雅黑" panose="020B0503020204020204" charset="-122"/>
              </a:rPr>
              <a:t>等临床用药空白。</a:t>
            </a:r>
            <a:endParaRPr lang="zh-CN" altLang="en-US" sz="1600" b="1">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2" name="图片 1" descr="微信图片_20260604102529_912_117"/>
          <p:cNvPicPr>
            <a:picLocks noChangeAspect="1"/>
          </p:cNvPicPr>
          <p:nvPr/>
        </p:nvPicPr>
        <p:blipFill>
          <a:blip r:embed="rId11"/>
          <a:stretch>
            <a:fillRect/>
          </a:stretch>
        </p:blipFill>
        <p:spPr>
          <a:xfrm>
            <a:off x="11035665" y="194310"/>
            <a:ext cx="977277" cy="792000"/>
          </a:xfrm>
          <a:prstGeom prst="rect">
            <a:avLst/>
          </a:prstGeom>
        </p:spPr>
      </p:pic>
    </p:spTree>
  </p:cSld>
  <p:clrMapOvr>
    <a:masterClrMapping/>
  </p:clrMapOvr>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40498660"/>
</p:tagLst>
</file>

<file path=ppt/tags/tag15.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CATEGORY" val="custom"/>
  <p:tag name="KSO_WM_TEMPLATE_INDEX" val="40498660"/>
</p:tagLst>
</file>

<file path=ppt/tags/tag1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40498660"/>
  <p:tag name="KSO_WM_TEMPLATE_CATEGORY" val="custom"/>
  <p:tag name="KSO_WM_TEMPLATE_MASTER_TYPE" val="0"/>
</p:tagLst>
</file>

<file path=ppt/tags/tag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NDEX" val="2"/>
  <p:tag name="KSO_WM_UNIT_TYPE" val="f"/>
  <p:tag name="KSO_WM_UNIT_SUBTYPE" val="a"/>
  <p:tag name="KSO_WM_BEAUTIFY_FLAG" val="#wm#"/>
</p:tagLst>
</file>

<file path=ppt/tags/tag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58_1*a*1"/>
  <p:tag name="KSO_WM_TEMPLATE_CATEGORY" val="custom"/>
  <p:tag name="KSO_WM_TEMPLATE_INDEX" val="20230258"/>
  <p:tag name="KSO_WM_UNIT_LAYERLEVEL" val="1"/>
  <p:tag name="KSO_WM_TAG_VERSION" val="3.0"/>
  <p:tag name="KSO_WM_BEAUTIFY_FLAG" val="#wm#"/>
  <p:tag name="KSO_WM_UNIT_CONTENT_GROUP_TYPE" val="contentchip"/>
  <p:tag name="KSO_WM_UNIT_TEXT_TYPE" val="1"/>
  <p:tag name="KSO_WM_UNIT_PRESET_TEXT" val="单击添加文档标题"/>
</p:tagLst>
</file>

<file path=ppt/tags/tag22.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258_1*f*1"/>
  <p:tag name="KSO_WM_TEMPLATE_CATEGORY" val="custom"/>
  <p:tag name="KSO_WM_TEMPLATE_INDEX" val="20230258"/>
  <p:tag name="KSO_WM_UNIT_LAYERLEVEL" val="1"/>
  <p:tag name="KSO_WM_TAG_VERSION" val="3.0"/>
  <p:tag name="KSO_WM_BEAUTIFY_FLAG" val="#wm#"/>
  <p:tag name="KSO_WM_UNIT_TEXT_FILL_FORE_SCHEMECOLOR_INDEX_BRIGHTNESS" val="0"/>
  <p:tag name="KSO_WM_UNIT_TEXT_FILL_FORE_SCHEMECOLOR_INDEX" val="14"/>
  <p:tag name="KSO_WM_UNIT_TEXT_FILL_TYPE" val="1"/>
  <p:tag name="KSO_WM_UNIT_CONTENT_GROUP_TYPE" val="contentchip"/>
  <p:tag name="KSO_WM_UNIT_TEXT_LAYER_COUNT" val="1"/>
  <p:tag name="KSO_WM_UNIT_PRESET_TEXT_INDEX" val="-1"/>
  <p:tag name="KSO_WM_UNIT_PRESET_TEXT_LEN" val="0"/>
</p:tagLst>
</file>

<file path=ppt/tags/tag23.xml><?xml version="1.0" encoding="utf-8"?>
<p:tagLst xmlns:p="http://schemas.openxmlformats.org/presentationml/2006/main">
  <p:tag name="KSO_WM_SLIDE_ID" val="custom20230258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258"/>
  <p:tag name="KSO_WM_SLIDE_LAYOUT" val="a_b_f"/>
  <p:tag name="KSO_WM_SLIDE_LAYOUT_CNT" val="1_1_1"/>
  <p:tag name="KSO_WM_SLIDE_TYPE" val="title"/>
  <p:tag name="KSO_WM_SLIDE_SUBTYPE" val="pureTxt"/>
  <p:tag name="KSO_WM_TEMPLATE_THUMBS_INDEX" val="1、9"/>
  <p:tag name="KSO_WM_SLIDE_CONTENT_AREA" val="{&quot;left&quot;:&quot;117.35&quot;,&quot;top&quot;:&quot;84.25&quot;,&quot;width&quot;:&quot;702.45&quot;,&quot;height&quot;:&quot;371.5&quot;}"/>
  <p:tag name="KSO_WM_AICARD_INVALID" val="Invalid"/>
</p:tagLst>
</file>

<file path=ppt/tags/tag24.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40498660_4*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660"/>
  <p:tag name="KSO_WM_TEMPLATE_CATEGORY" val="custom"/>
  <p:tag name="KSO_WM_UNIT_TEXT_TYPE" val="0"/>
  <p:tag name="KSO_WM_UNIT_NOCLEAR" val="1"/>
  <p:tag name="KSO_WM_UNIT_PRESET_TEXT" val="目录"/>
  <p:tag name="KSO_WM_UNIT_TEXT_FILL_FORE_SCHEMECOLOR_INDEX" val="5"/>
  <p:tag name="KSO_WM_UNIT_USESOURCEFORMAT_APPLY" val="1"/>
</p:tagLst>
</file>

<file path=ppt/tags/tag25.xml><?xml version="1.0" encoding="utf-8"?>
<p:tagLst xmlns:p="http://schemas.openxmlformats.org/presentationml/2006/main">
  <p:tag name="KSO_WM_UNIT_TYPE" val="l_h_i"/>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800000011920929,&quot;colorType&quot;:1,&quot;foreColorIndex&quot;:5,&quot;transparency&quot;:0.8500000238418579},&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6.xml><?xml version="1.0" encoding="utf-8"?>
<p:tagLst xmlns:p="http://schemas.openxmlformats.org/presentationml/2006/main">
  <p:tag name="KSO_WM_UNIT_TYPE" val="l_h_i"/>
  <p:tag name="KSO_WM_UNIT_INDEX" val="1_1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quot;colorType&quot;:1,&quot;foreColorIndex&quot;:14,&quot;transparency&quot;:0.6399999856948853},&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xml><?xml version="1.0" encoding="utf-8"?>
<p:tagLst xmlns:p="http://schemas.openxmlformats.org/presentationml/2006/main">
  <p:tag name="KSO_WM_UNIT_TYPE" val="l_h_i"/>
  <p:tag name="KSO_WM_UNIT_SUBTYPE" val="d"/>
  <p:tag name="KSO_WM_UNIT_INDEX" val="1_1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1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6131_5*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UNIT_SUBTYPE" val="a"/>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9.xml><?xml version="1.0" encoding="utf-8"?>
<p:tagLst xmlns:p="http://schemas.openxmlformats.org/presentationml/2006/main">
  <p:tag name="KSO_WM_UNIT_TYPE" val="l_h_i"/>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800000011920929,&quot;colorType&quot;:1,&quot;foreColorIndex&quot;:5,&quot;transparency&quot;:0.8500000238418579},&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l_h_i"/>
  <p:tag name="KSO_WM_UNIT_INDEX" val="1_2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2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quot;colorType&quot;:1,&quot;foreColorIndex&quot;:14,&quot;transparency&quot;:0.6399999856948853},&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1.xml><?xml version="1.0" encoding="utf-8"?>
<p:tagLst xmlns:p="http://schemas.openxmlformats.org/presentationml/2006/main">
  <p:tag name="KSO_WM_UNIT_TYPE" val="l_h_i"/>
  <p:tag name="KSO_WM_UNIT_SUBTYPE" val="d"/>
  <p:tag name="KSO_WM_UNIT_INDEX" val="1_2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2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2.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6131_5*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UNIT_SUBTYPE" val="a"/>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33.xml><?xml version="1.0" encoding="utf-8"?>
<p:tagLst xmlns:p="http://schemas.openxmlformats.org/presentationml/2006/main">
  <p:tag name="KSO_WM_UNIT_TYPE" val="l_h_i"/>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800000011920929,&quot;colorType&quot;:1,&quot;foreColorIndex&quot;:5,&quot;transparency&quot;:0.8500000238418579},&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4.xml><?xml version="1.0" encoding="utf-8"?>
<p:tagLst xmlns:p="http://schemas.openxmlformats.org/presentationml/2006/main">
  <p:tag name="KSO_WM_UNIT_TYPE" val="l_h_i"/>
  <p:tag name="KSO_WM_UNIT_INDEX" val="1_3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3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quot;colorType&quot;:1,&quot;foreColorIndex&quot;:14,&quot;transparency&quot;:0.6399999856948853},&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xml><?xml version="1.0" encoding="utf-8"?>
<p:tagLst xmlns:p="http://schemas.openxmlformats.org/presentationml/2006/main">
  <p:tag name="KSO_WM_UNIT_TYPE" val="l_h_i"/>
  <p:tag name="KSO_WM_UNIT_SUBTYPE" val="d"/>
  <p:tag name="KSO_WM_UNIT_INDEX" val="1_3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3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6131_5*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UNIT_SUBTYPE" val="a"/>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37.xml><?xml version="1.0" encoding="utf-8"?>
<p:tagLst xmlns:p="http://schemas.openxmlformats.org/presentationml/2006/main">
  <p:tag name="KSO_WM_UNIT_TYPE" val="l_h_i"/>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800000011920929,&quot;colorType&quot;:1,&quot;foreColorIndex&quot;:5,&quot;transparency&quot;:0.8500000238418579},&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8.xml><?xml version="1.0" encoding="utf-8"?>
<p:tagLst xmlns:p="http://schemas.openxmlformats.org/presentationml/2006/main">
  <p:tag name="KSO_WM_UNIT_TYPE" val="l_h_i"/>
  <p:tag name="KSO_WM_UNIT_INDEX" val="1_4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quot;colorType&quot;:1,&quot;foreColorIndex&quot;:14,&quot;transparency&quot;:0.6399999856948853},&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9.xml><?xml version="1.0" encoding="utf-8"?>
<p:tagLst xmlns:p="http://schemas.openxmlformats.org/presentationml/2006/main">
  <p:tag name="KSO_WM_UNIT_TYPE" val="l_h_i"/>
  <p:tag name="KSO_WM_UNIT_SUBTYPE" val="d"/>
  <p:tag name="KSO_WM_UNIT_INDEX" val="1_4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4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40.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6131_5*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UNIT_SUBTYPE" val="a"/>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41.xml><?xml version="1.0" encoding="utf-8"?>
<p:tagLst xmlns:p="http://schemas.openxmlformats.org/presentationml/2006/main">
  <p:tag name="KSO_WM_UNIT_TYPE" val="l_h_i"/>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800000011920929,&quot;colorType&quot;:1,&quot;foreColorIndex&quot;:5,&quot;transparency&quot;:0.8500000238418579},&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2.xml><?xml version="1.0" encoding="utf-8"?>
<p:tagLst xmlns:p="http://schemas.openxmlformats.org/presentationml/2006/main">
  <p:tag name="KSO_WM_UNIT_TYPE" val="l_h_i"/>
  <p:tag name="KSO_WM_UNIT_INDEX" val="1_5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5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solid&quot;:{&quot;brightness&quot;:0,&quot;colorType&quot;:1,&quot;foreColorIndex&quot;:14,&quot;transparency&quot;:0.6399999856948853},&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3.xml><?xml version="1.0" encoding="utf-8"?>
<p:tagLst xmlns:p="http://schemas.openxmlformats.org/presentationml/2006/main">
  <p:tag name="KSO_WM_UNIT_TYPE" val="l_h_i"/>
  <p:tag name="KSO_WM_UNIT_SUBTYPE" val="d"/>
  <p:tag name="KSO_WM_UNIT_INDEX" val="1_5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6131_5*l_h_i*1_5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4.xml><?xml version="1.0" encoding="utf-8"?>
<p:tagLst xmlns:p="http://schemas.openxmlformats.org/presentationml/2006/main">
  <p:tag name="KSO_WM_UNIT_TYPE" val="l_h_f"/>
  <p:tag name="KSO_WM_UNIT_INDEX" val="1_5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6131_5*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31"/>
  <p:tag name="KSO_WM_TEMPLATE_CATEGORY" val="custom"/>
  <p:tag name="KSO_WM_UNIT_SUBTYPE" val="a"/>
  <p:tag name="KSO_WM_DIAGRAM_MAX_ITEMCNT" val="6"/>
  <p:tag name="KSO_WM_DIAGRAM_MIN_ITEMCNT" val="2"/>
  <p:tag name="KSO_WM_DIAGRAM_VIRTUALLY_FRAME" val="{&quot;height&quot;:435.4762268066406,&quot;left&quot;:397.62148995947643,&quot;top&quot;:52.26188659667969,&quot;width&quot;:392.220163583830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45.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40498660"/>
  <p:tag name="KSO_WM_TEMPLATE_CATEGORY" val="custom"/>
  <p:tag name="KSO_WM_SLIDE_INDEX" val="4"/>
  <p:tag name="KSO_WM_SLIDE_ID" val="custom40498660_4"/>
  <p:tag name="KSO_WM_TEMPLATE_MASTER_TYPE" val="0"/>
  <p:tag name="KSO_WM_SLIDE_LAYOUT" val="a_l"/>
  <p:tag name="KSO_WM_SLIDE_LAYOUT_CNT" val="1_1"/>
  <p:tag name="KSO_WM_SLIDE_DIAGTYPE" val="l"/>
</p:tagLst>
</file>

<file path=ppt/tags/tag46.xml><?xml version="1.0" encoding="utf-8"?>
<p:tagLst xmlns:p="http://schemas.openxmlformats.org/presentationml/2006/main">
  <p:tag name="KSO_WM_UNIT_INDEX" val="13"/>
  <p:tag name="KSO_WM_UNIT_TYPE" val="f"/>
  <p:tag name="KSO_WM_UNIT_SUBTYPE" val="a"/>
  <p:tag name="KSO_WM_BEAUTIFY_FLAG" val="#wm#"/>
</p:tagLst>
</file>

<file path=ppt/tags/tag47.xml><?xml version="1.0" encoding="utf-8"?>
<p:tagLst xmlns:p="http://schemas.openxmlformats.org/presentationml/2006/main">
  <p:tag name="KSO_WM_UNIT_INDEX" val="13"/>
  <p:tag name="KSO_WM_UNIT_TYPE" val="f"/>
  <p:tag name="KSO_WM_UNIT_SUBTYPE" val="a"/>
  <p:tag name="KSO_WM_BEAUTIFY_FLAG" val="#wm#"/>
</p:tagLst>
</file>

<file path=ppt/tags/tag48.xml><?xml version="1.0" encoding="utf-8"?>
<p:tagLst xmlns:p="http://schemas.openxmlformats.org/presentationml/2006/main">
  <p:tag name="TABLE_ENDDRAG_ORIGIN_RECT" val="824*366"/>
  <p:tag name="TABLE_ENDDRAG_RECT" val="67*96*824*366"/>
</p:tagLst>
</file>

<file path=ppt/tags/tag49.xml><?xml version="1.0" encoding="utf-8"?>
<p:tagLst xmlns:p="http://schemas.openxmlformats.org/presentationml/2006/main">
  <p:tag name="KSO_WM_DIAGRAM_VIRTUALLY_FRAME" val="{&quot;height&quot;:316.25,&quot;left&quot;:47.25,&quot;top&quot;:74.8,&quot;width&quot;:952.5}"/>
</p:tagLst>
</file>

<file path=ppt/tags/tag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DIAGRAM_VIRTUALLY_FRAME" val="{&quot;height&quot;:316.25,&quot;left&quot;:47.25,&quot;top&quot;:74.8,&quot;width&quot;:952.5}"/>
</p:tagLst>
</file>

<file path=ppt/tags/tag51.xml><?xml version="1.0" encoding="utf-8"?>
<p:tagLst xmlns:p="http://schemas.openxmlformats.org/presentationml/2006/main">
  <p:tag name="KSO_WM_DIAGRAM_VIRTUALLY_FRAME" val="{&quot;height&quot;:316.25,&quot;left&quot;:47.25,&quot;top&quot;:74.8,&quot;width&quot;:952.5}"/>
</p:tagLst>
</file>

<file path=ppt/tags/tag52.xml><?xml version="1.0" encoding="utf-8"?>
<p:tagLst xmlns:p="http://schemas.openxmlformats.org/presentationml/2006/main">
  <p:tag name="KSO_WM_DIAGRAM_VIRTUALLY_FRAME" val="{&quot;height&quot;:316.25,&quot;left&quot;:47.25,&quot;top&quot;:74.8,&quot;width&quot;:952.5}"/>
</p:tagLst>
</file>

<file path=ppt/tags/tag53.xml><?xml version="1.0" encoding="utf-8"?>
<p:tagLst xmlns:p="http://schemas.openxmlformats.org/presentationml/2006/main">
  <p:tag name="KSO_WM_DIAGRAM_VIRTUALLY_FRAME" val="{&quot;height&quot;:316.25,&quot;left&quot;:47.25,&quot;top&quot;:74.8,&quot;width&quot;:952.5}"/>
</p:tagLst>
</file>

<file path=ppt/tags/tag54.xml><?xml version="1.0" encoding="utf-8"?>
<p:tagLst xmlns:p="http://schemas.openxmlformats.org/presentationml/2006/main">
  <p:tag name="KSO_WM_DIAGRAM_VIRTUALLY_FRAME" val="{&quot;height&quot;:316.25,&quot;left&quot;:47.25,&quot;top&quot;:74.8,&quot;width&quot;:952.5}"/>
</p:tagLst>
</file>

<file path=ppt/tags/tag55.xml><?xml version="1.0" encoding="utf-8"?>
<p:tagLst xmlns:p="http://schemas.openxmlformats.org/presentationml/2006/main">
  <p:tag name="KSO_WM_DIAGRAM_VIRTUALLY_FRAME" val="{&quot;height&quot;:316.25,&quot;left&quot;:47.25,&quot;top&quot;:74.8,&quot;width&quot;:952.5}"/>
</p:tagLst>
</file>

<file path=ppt/tags/tag56.xml><?xml version="1.0" encoding="utf-8"?>
<p:tagLst xmlns:p="http://schemas.openxmlformats.org/presentationml/2006/main">
  <p:tag name="KSO_WM_DIAGRAM_VIRTUALLY_FRAME" val="{&quot;height&quot;:316.25,&quot;left&quot;:47.25,&quot;top&quot;:74.8,&quot;width&quot;:952.5}"/>
</p:tagLst>
</file>

<file path=ppt/tags/tag57.xml><?xml version="1.0" encoding="utf-8"?>
<p:tagLst xmlns:p="http://schemas.openxmlformats.org/presentationml/2006/main">
  <p:tag name="KSO_WM_DIAGRAM_VIRTUALLY_FRAME" val="{&quot;height&quot;:386.9425984251969,&quot;left&quot;:35.19992125984252,&quot;top&quot;:96.7,&quot;width&quot;:894.0001574803149}"/>
</p:tagLst>
</file>

<file path=ppt/tags/tag58.xml><?xml version="1.0" encoding="utf-8"?>
<p:tagLst xmlns:p="http://schemas.openxmlformats.org/presentationml/2006/main">
  <p:tag name="KSO_WM_DIAGRAM_VIRTUALLY_FRAME" val="{&quot;height&quot;:334.43999999999994,&quot;left&quot;:53.4,&quot;top&quot;:122.64000000000003,&quot;width&quot;:861.3009448818897}"/>
</p:tagLst>
</file>

<file path=ppt/tags/tag59.xml><?xml version="1.0" encoding="utf-8"?>
<p:tagLst xmlns:p="http://schemas.openxmlformats.org/presentationml/2006/main">
  <p:tag name="KSO_WM_DIAGRAM_VIRTUALLY_FRAME" val="{&quot;height&quot;:334.43999999999994,&quot;left&quot;:53.4,&quot;top&quot;:122.64000000000003,&quot;width&quot;:861.3009448818897}"/>
</p:tagLst>
</file>

<file path=ppt/tags/tag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DIAGRAM_VIRTUALLY_FRAME" val="{&quot;height&quot;:334.43999999999994,&quot;left&quot;:53.4,&quot;top&quot;:122.64000000000003,&quot;width&quot;:861.3009448818897}"/>
</p:tagLst>
</file>

<file path=ppt/tags/tag61.xml><?xml version="1.0" encoding="utf-8"?>
<p:tagLst xmlns:p="http://schemas.openxmlformats.org/presentationml/2006/main">
  <p:tag name="resource_record_key" val="{&quot;13&quot;:[4519452,4364907,4364942,4364924]}"/>
</p:tagLst>
</file>

<file path=ppt/tags/tag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语文课堂通用模板">
  <a:themeElements>
    <a:clrScheme name="">
      <a:dk1>
        <a:srgbClr val="000000"/>
      </a:dk1>
      <a:lt1>
        <a:srgbClr val="FFFFFF"/>
      </a:lt1>
      <a:dk2>
        <a:srgbClr val="352011"/>
      </a:dk2>
      <a:lt2>
        <a:srgbClr val="FCF8F5"/>
      </a:lt2>
      <a:accent1>
        <a:srgbClr val="B27554"/>
      </a:accent1>
      <a:accent2>
        <a:srgbClr val="D4A07B"/>
      </a:accent2>
      <a:accent3>
        <a:srgbClr val="B66E5E"/>
      </a:accent3>
      <a:accent4>
        <a:srgbClr val="D4957B"/>
      </a:accent4>
      <a:accent5>
        <a:srgbClr val="B48B55"/>
      </a:accent5>
      <a:accent6>
        <a:srgbClr val="CCAE76"/>
      </a:accent6>
      <a:hlink>
        <a:srgbClr val="0026E5"/>
      </a:hlink>
      <a:folHlink>
        <a:srgbClr val="7E1FAD"/>
      </a:folHlink>
    </a:clrScheme>
    <a:fontScheme name="自定义 150">
      <a:majorFont>
        <a:latin typeface="汉仪古隶简"/>
        <a:ea typeface="汉仪古隶简"/>
        <a:cs typeface=""/>
      </a:majorFont>
      <a:minorFont>
        <a:latin typeface="汉仪古隶简"/>
        <a:ea typeface="汉仪古隶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a:solidFill>
            <a:schemeClr val="accent1">
              <a:alpha val="65000"/>
            </a:schemeClr>
          </a:solidFill>
        </a:ln>
      </a:spPr>
      <a:bodyPr vertOverflow="overflow" horzOverflow="overflow" vert="horz" wrap="square" numCol="1" spcCol="0" rtlCol="0" fromWordArt="0" anchor="ctr" anchorCtr="0" compatLnSpc="1">
        <a:noAutofit/>
      </a:bodyPr>
      <a:lstStyle>
        <a:defPPr lvl="0" algn="ctr">
          <a:buClrTx/>
          <a:buSzTx/>
          <a:buFontTx/>
          <a:defRPr lang="zh-CN" altLang="en-US">
            <a:sym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rgbClr val="FFFFFF"/>
        </a:fillRef>
        <a:effectRef idx="0">
          <a:srgbClr val="FFFFFF"/>
        </a:effectRef>
        <a:fontRef idx="minor">
          <a:schemeClr val="tx1"/>
        </a:fontRef>
      </a:style>
    </a:lnDef>
    <a:txDef>
      <a:spPr>
        <a:noFill/>
      </a:spPr>
      <a:bodyPr wrap="squar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4485</Words>
  <Application>WPS 演示</Application>
  <PresentationFormat/>
  <Paragraphs>313</Paragraphs>
  <Slides>11</Slides>
  <Notes>0</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11</vt:i4>
      </vt:variant>
    </vt:vector>
  </HeadingPairs>
  <TitlesOfParts>
    <vt:vector size="34" baseType="lpstr">
      <vt:lpstr>Arial</vt:lpstr>
      <vt:lpstr>宋体</vt:lpstr>
      <vt:lpstr>Wingdings</vt:lpstr>
      <vt:lpstr>汉仪古隶简</vt:lpstr>
      <vt:lpstr>Times New Roman</vt:lpstr>
      <vt:lpstr>楷体</vt:lpstr>
      <vt:lpstr>MiSans</vt:lpstr>
      <vt:lpstr>MiSans Heavy</vt:lpstr>
      <vt:lpstr>黑体</vt:lpstr>
      <vt:lpstr>微软雅黑</vt:lpstr>
      <vt:lpstr>Arial</vt:lpstr>
      <vt:lpstr>Wingdings</vt:lpstr>
      <vt:lpstr>汉仪楷体简</vt:lpstr>
      <vt:lpstr>Times New Roman</vt:lpstr>
      <vt:lpstr>FZKTK--GBK1-0</vt:lpstr>
      <vt:lpstr>E-BZ</vt:lpstr>
      <vt:lpstr>Arial Unicode MS</vt:lpstr>
      <vt:lpstr>Calibri</vt:lpstr>
      <vt:lpstr>E-BZ</vt:lpstr>
      <vt:lpstr>FZKTK--GBK1-0</vt:lpstr>
      <vt:lpstr>锐字工房云字库锐黑粗GBK</vt:lpstr>
      <vt:lpstr>Office theme</vt:lpstr>
      <vt:lpstr>语文课堂通用模板</vt:lpstr>
      <vt:lpstr>PowerPoint 演示文稿</vt:lpstr>
      <vt:lpstr>目 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小敏ai博</cp:lastModifiedBy>
  <cp:revision>197</cp:revision>
  <dcterms:created xsi:type="dcterms:W3CDTF">2025-07-10T06:22:00Z</dcterms:created>
  <dcterms:modified xsi:type="dcterms:W3CDTF">2026-06-09T08:30:39Z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wqlLaW5nc29mdCBQREYgdG8gV1BTIDExMA</vt:lpwstr>
  </property>
  <property fmtid="{D5CDD505-2E9C-101B-9397-08002B2CF9AE}" pid="3" name="Created">
    <vt:filetime>2025-07-23T22:16:21Z</vt:filetime>
  </property>
  <property fmtid="{D5CDD505-2E9C-101B-9397-08002B2CF9AE}" pid="4" name="ICV">
    <vt:lpwstr>ABF37FCEFDA7497EAFA99C4D39EEB7F0_13</vt:lpwstr>
  </property>
  <property fmtid="{D5CDD505-2E9C-101B-9397-08002B2CF9AE}" pid="5" name="KSOProductBuildVer">
    <vt:lpwstr>2052-12.1.0.25865</vt:lpwstr>
  </property>
</Properties>
</file>