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handoutMasterIdLst>
    <p:handoutMasterId r:id="rId15"/>
  </p:handoutMasterIdLst>
  <p:sldIdLst>
    <p:sldId id="256" r:id="rId4"/>
    <p:sldId id="352" r:id="rId6"/>
    <p:sldId id="312" r:id="rId7"/>
    <p:sldId id="338" r:id="rId8"/>
    <p:sldId id="339" r:id="rId9"/>
    <p:sldId id="351" r:id="rId10"/>
    <p:sldId id="353" r:id="rId11"/>
    <p:sldId id="343" r:id="rId12"/>
    <p:sldId id="347" r:id="rId13"/>
    <p:sldId id="34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p:scale>
          <a:sx n="140" d="100"/>
          <a:sy n="140" d="100"/>
        </p:scale>
        <p:origin x="656" y="648"/>
      </p:cViewPr>
      <p:guideLst>
        <p:guide orient="horz" pos="2192"/>
        <p:guide pos="382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6" Type="http://schemas.openxmlformats.org/officeDocument/2006/relationships/tags" Target="../tags/tag83.xml"/><Relationship Id="rId25" Type="http://schemas.openxmlformats.org/officeDocument/2006/relationships/tags" Target="../tags/tag82.xml"/><Relationship Id="rId24" Type="http://schemas.openxmlformats.org/officeDocument/2006/relationships/tags" Target="../tags/tag81.xml"/><Relationship Id="rId23" Type="http://schemas.openxmlformats.org/officeDocument/2006/relationships/tags" Target="../tags/tag80.xml"/><Relationship Id="rId22" Type="http://schemas.openxmlformats.org/officeDocument/2006/relationships/tags" Target="../tags/tag79.xml"/><Relationship Id="rId21" Type="http://schemas.openxmlformats.org/officeDocument/2006/relationships/tags" Target="../tags/tag78.xml"/><Relationship Id="rId20" Type="http://schemas.openxmlformats.org/officeDocument/2006/relationships/image" Target="../media/image1.svg"/><Relationship Id="rId2" Type="http://schemas.openxmlformats.org/officeDocument/2006/relationships/tags" Target="../tags/tag61.xml"/><Relationship Id="rId19" Type="http://schemas.openxmlformats.org/officeDocument/2006/relationships/image" Target="../media/image1.png"/><Relationship Id="rId18" Type="http://schemas.openxmlformats.org/officeDocument/2006/relationships/tags" Target="../tags/tag77.xml"/><Relationship Id="rId17" Type="http://schemas.openxmlformats.org/officeDocument/2006/relationships/tags" Target="../tags/tag76.xml"/><Relationship Id="rId16" Type="http://schemas.openxmlformats.org/officeDocument/2006/relationships/tags" Target="../tags/tag75.xml"/><Relationship Id="rId15" Type="http://schemas.openxmlformats.org/officeDocument/2006/relationships/tags" Target="../tags/tag74.xml"/><Relationship Id="rId14" Type="http://schemas.openxmlformats.org/officeDocument/2006/relationships/tags" Target="../tags/tag73.xml"/><Relationship Id="rId13" Type="http://schemas.openxmlformats.org/officeDocument/2006/relationships/tags" Target="../tags/tag72.xml"/><Relationship Id="rId12" Type="http://schemas.openxmlformats.org/officeDocument/2006/relationships/tags" Target="../tags/tag71.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88.xml"/><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5" Type="http://schemas.openxmlformats.org/officeDocument/2006/relationships/tags" Target="../tags/tag102.xml"/><Relationship Id="rId14" Type="http://schemas.openxmlformats.org/officeDocument/2006/relationships/tags" Target="../tags/tag101.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 Type="http://schemas.openxmlformats.org/officeDocument/2006/relationships/tags" Target="../tags/tag103.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38.xml"/><Relationship Id="rId4" Type="http://schemas.openxmlformats.org/officeDocument/2006/relationships/tags" Target="../tags/tag137.xml"/><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41.xml"/><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45.xml"/><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50.xml"/><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58.xml"/><Relationship Id="rId8" Type="http://schemas.openxmlformats.org/officeDocument/2006/relationships/tags" Target="../tags/tag157.xml"/><Relationship Id="rId7" Type="http://schemas.openxmlformats.org/officeDocument/2006/relationships/tags" Target="../tags/tag156.xml"/><Relationship Id="rId6" Type="http://schemas.openxmlformats.org/officeDocument/2006/relationships/tags" Target="../tags/tag155.xml"/><Relationship Id="rId5" Type="http://schemas.openxmlformats.org/officeDocument/2006/relationships/tags" Target="../tags/tag154.xml"/><Relationship Id="rId4" Type="http://schemas.openxmlformats.org/officeDocument/2006/relationships/tags" Target="../tags/tag153.xml"/><Relationship Id="rId3" Type="http://schemas.openxmlformats.org/officeDocument/2006/relationships/tags" Target="../tags/tag152.xml"/><Relationship Id="rId26" Type="http://schemas.openxmlformats.org/officeDocument/2006/relationships/tags" Target="../tags/tag173.xml"/><Relationship Id="rId25" Type="http://schemas.openxmlformats.org/officeDocument/2006/relationships/image" Target="../media/image1.svg"/><Relationship Id="rId24" Type="http://schemas.openxmlformats.org/officeDocument/2006/relationships/image" Target="../media/image2.png"/><Relationship Id="rId23" Type="http://schemas.openxmlformats.org/officeDocument/2006/relationships/tags" Target="../tags/tag172.xml"/><Relationship Id="rId22" Type="http://schemas.openxmlformats.org/officeDocument/2006/relationships/tags" Target="../tags/tag171.xml"/><Relationship Id="rId21" Type="http://schemas.openxmlformats.org/officeDocument/2006/relationships/tags" Target="../tags/tag170.xml"/><Relationship Id="rId20" Type="http://schemas.openxmlformats.org/officeDocument/2006/relationships/tags" Target="../tags/tag169.xml"/><Relationship Id="rId2" Type="http://schemas.openxmlformats.org/officeDocument/2006/relationships/tags" Target="../tags/tag151.xml"/><Relationship Id="rId19" Type="http://schemas.openxmlformats.org/officeDocument/2006/relationships/tags" Target="../tags/tag168.xml"/><Relationship Id="rId18" Type="http://schemas.openxmlformats.org/officeDocument/2006/relationships/tags" Target="../tags/tag167.xml"/><Relationship Id="rId17" Type="http://schemas.openxmlformats.org/officeDocument/2006/relationships/tags" Target="../tags/tag166.xml"/><Relationship Id="rId16" Type="http://schemas.openxmlformats.org/officeDocument/2006/relationships/tags" Target="../tags/tag165.xml"/><Relationship Id="rId15" Type="http://schemas.openxmlformats.org/officeDocument/2006/relationships/tags" Target="../tags/tag164.xml"/><Relationship Id="rId14" Type="http://schemas.openxmlformats.org/officeDocument/2006/relationships/tags" Target="../tags/tag163.xml"/><Relationship Id="rId13" Type="http://schemas.openxmlformats.org/officeDocument/2006/relationships/tags" Target="../tags/tag162.xml"/><Relationship Id="rId12" Type="http://schemas.openxmlformats.org/officeDocument/2006/relationships/tags" Target="../tags/tag161.xml"/><Relationship Id="rId11" Type="http://schemas.openxmlformats.org/officeDocument/2006/relationships/tags" Target="../tags/tag160.xml"/><Relationship Id="rId10" Type="http://schemas.openxmlformats.org/officeDocument/2006/relationships/tags" Target="../tags/tag159.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7" name="矩形 6"/>
          <p:cNvSpPr/>
          <p:nvPr>
            <p:custDataLst>
              <p:tags r:id="rId2"/>
            </p:custDataLst>
          </p:nvPr>
        </p:nvSpPr>
        <p:spPr>
          <a:xfrm>
            <a:off x="0" y="0"/>
            <a:ext cx="12192000" cy="6857999"/>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5" name="椭圆 14"/>
          <p:cNvSpPr/>
          <p:nvPr>
            <p:custDataLst>
              <p:tags r:id="rId3"/>
            </p:custDataLst>
          </p:nvPr>
        </p:nvSpPr>
        <p:spPr>
          <a:xfrm>
            <a:off x="7370926" y="1455960"/>
            <a:ext cx="3240000" cy="3240000"/>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381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形状 18"/>
          <p:cNvSpPr/>
          <p:nvPr>
            <p:custDataLst>
              <p:tags r:id="rId4"/>
            </p:custDataLst>
          </p:nvPr>
        </p:nvSpPr>
        <p:spPr>
          <a:xfrm>
            <a:off x="8451850" y="1632262"/>
            <a:ext cx="3740150" cy="5210789"/>
          </a:xfrm>
          <a:custGeom>
            <a:avLst/>
            <a:gdLst>
              <a:gd name="connsiteX0" fmla="*/ 3740150 w 3740150"/>
              <a:gd name="connsiteY0" fmla="*/ 0 h 5210789"/>
              <a:gd name="connsiteX1" fmla="*/ 3740150 w 3740150"/>
              <a:gd name="connsiteY1" fmla="*/ 5210789 h 5210789"/>
              <a:gd name="connsiteX2" fmla="*/ 301051 w 3740150"/>
              <a:gd name="connsiteY2" fmla="*/ 5210789 h 5210789"/>
              <a:gd name="connsiteX3" fmla="*/ 293920 w 3740150"/>
              <a:gd name="connsiteY3" fmla="*/ 5195985 h 5210789"/>
              <a:gd name="connsiteX4" fmla="*/ 0 w 3740150"/>
              <a:gd name="connsiteY4" fmla="*/ 3740150 h 5210789"/>
              <a:gd name="connsiteX5" fmla="*/ 3740150 w 3740150"/>
              <a:gd name="connsiteY5" fmla="*/ 0 h 52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40150" h="5210789">
                <a:moveTo>
                  <a:pt x="3740150" y="0"/>
                </a:moveTo>
                <a:lnTo>
                  <a:pt x="3740150" y="5210789"/>
                </a:lnTo>
                <a:lnTo>
                  <a:pt x="301051" y="5210789"/>
                </a:lnTo>
                <a:lnTo>
                  <a:pt x="293920" y="5195985"/>
                </a:lnTo>
                <a:cubicBezTo>
                  <a:pt x="104658" y="4748520"/>
                  <a:pt x="0" y="4256557"/>
                  <a:pt x="0" y="3740150"/>
                </a:cubicBezTo>
                <a:cubicBezTo>
                  <a:pt x="0" y="1674522"/>
                  <a:pt x="1674522" y="0"/>
                  <a:pt x="3740150" y="0"/>
                </a:cubicBezTo>
                <a:close/>
              </a:path>
            </a:pathLst>
          </a:custGeom>
          <a:gradFill flip="none" rotWithShape="1">
            <a:gsLst>
              <a:gs pos="88000">
                <a:schemeClr val="bg2"/>
              </a:gs>
              <a:gs pos="39000">
                <a:schemeClr val="bg2">
                  <a:alpha val="0"/>
                </a:schemeClr>
              </a:gs>
            </a:gsLst>
            <a:lin ang="13500000" scaled="1"/>
            <a:tileRect/>
          </a:gra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矩形 21"/>
          <p:cNvSpPr/>
          <p:nvPr>
            <p:custDataLst>
              <p:tags r:id="rId5"/>
            </p:custDataLst>
          </p:nvPr>
        </p:nvSpPr>
        <p:spPr>
          <a:xfrm>
            <a:off x="0" y="6351259"/>
            <a:ext cx="12192000" cy="506741"/>
          </a:xfrm>
          <a:prstGeom prst="rect">
            <a:avLst/>
          </a:prstGeom>
          <a:gradFill flip="none" rotWithShape="1">
            <a:gsLst>
              <a:gs pos="19000">
                <a:schemeClr val="accent1"/>
              </a:gs>
              <a:gs pos="83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zh-CN" altLang="en-US" sz="2800" b="1">
              <a:latin typeface="+mj-ea"/>
              <a:ea typeface="+mj-ea"/>
            </a:endParaRPr>
          </a:p>
        </p:txBody>
      </p:sp>
      <p:cxnSp>
        <p:nvCxnSpPr>
          <p:cNvPr id="14" name="直接连接符 13"/>
          <p:cNvCxnSpPr/>
          <p:nvPr>
            <p:custDataLst>
              <p:tags r:id="rId6"/>
            </p:custDataLst>
          </p:nvPr>
        </p:nvCxnSpPr>
        <p:spPr>
          <a:xfrm>
            <a:off x="695960" y="6605101"/>
            <a:ext cx="10077450" cy="0"/>
          </a:xfrm>
          <a:prstGeom prst="line">
            <a:avLst/>
          </a:prstGeom>
          <a:ln>
            <a:solidFill>
              <a:srgbClr val="FFFFFF">
                <a:alpha val="20000"/>
              </a:srgb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7"/>
            </p:custDataLst>
          </p:nvPr>
        </p:nvCxnSpPr>
        <p:spPr>
          <a:xfrm flipH="1">
            <a:off x="10945019" y="6605101"/>
            <a:ext cx="573881" cy="0"/>
          </a:xfrm>
          <a:prstGeom prst="line">
            <a:avLst/>
          </a:prstGeom>
          <a:ln w="22225" cap="rnd">
            <a:solidFill>
              <a:srgbClr val="FFFFFF"/>
            </a:solidFill>
          </a:ln>
        </p:spPr>
        <p:style>
          <a:lnRef idx="1">
            <a:schemeClr val="accent1"/>
          </a:lnRef>
          <a:fillRef idx="0">
            <a:schemeClr val="accent1"/>
          </a:fillRef>
          <a:effectRef idx="0">
            <a:schemeClr val="accent1"/>
          </a:effectRef>
          <a:fontRef idx="minor">
            <a:schemeClr val="tx1"/>
          </a:fontRef>
        </p:style>
      </p:cxnSp>
      <p:sp>
        <p:nvSpPr>
          <p:cNvPr id="9" name="椭圆 8"/>
          <p:cNvSpPr/>
          <p:nvPr>
            <p:custDataLst>
              <p:tags r:id="rId8"/>
            </p:custDataLst>
          </p:nvPr>
        </p:nvSpPr>
        <p:spPr>
          <a:xfrm>
            <a:off x="1065726" y="867326"/>
            <a:ext cx="108000" cy="10800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custDataLst>
              <p:tags r:id="rId9"/>
            </p:custDataLst>
          </p:nvPr>
        </p:nvSpPr>
        <p:spPr>
          <a:xfrm>
            <a:off x="1471998" y="867326"/>
            <a:ext cx="108000" cy="108000"/>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custDataLst>
              <p:tags r:id="rId10"/>
            </p:custDataLst>
          </p:nvPr>
        </p:nvSpPr>
        <p:spPr>
          <a:xfrm>
            <a:off x="1675135" y="867326"/>
            <a:ext cx="108000" cy="108000"/>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11"/>
            </p:custDataLst>
          </p:nvPr>
        </p:nvSpPr>
        <p:spPr>
          <a:xfrm>
            <a:off x="1268862" y="867326"/>
            <a:ext cx="108000" cy="1080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任意多边形: 形状 16"/>
          <p:cNvSpPr/>
          <p:nvPr>
            <p:custDataLst>
              <p:tags r:id="rId12"/>
            </p:custDataLst>
          </p:nvPr>
        </p:nvSpPr>
        <p:spPr>
          <a:xfrm>
            <a:off x="1" y="1"/>
            <a:ext cx="1320207" cy="1156508"/>
          </a:xfrm>
          <a:custGeom>
            <a:avLst/>
            <a:gdLst>
              <a:gd name="connsiteX0" fmla="*/ 0 w 1809977"/>
              <a:gd name="connsiteY0" fmla="*/ 0 h 1585549"/>
              <a:gd name="connsiteX1" fmla="*/ 1809977 w 1809977"/>
              <a:gd name="connsiteY1" fmla="*/ 0 h 1585549"/>
              <a:gd name="connsiteX2" fmla="*/ 1801326 w 1809977"/>
              <a:gd name="connsiteY2" fmla="*/ 56684 h 1585549"/>
              <a:gd name="connsiteX3" fmla="*/ 116835 w 1809977"/>
              <a:gd name="connsiteY3" fmla="*/ 1579650 h 1585549"/>
              <a:gd name="connsiteX4" fmla="*/ 0 w 1809977"/>
              <a:gd name="connsiteY4" fmla="*/ 1585549 h 1585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977" h="1585549">
                <a:moveTo>
                  <a:pt x="0" y="0"/>
                </a:moveTo>
                <a:lnTo>
                  <a:pt x="1809977" y="0"/>
                </a:lnTo>
                <a:lnTo>
                  <a:pt x="1801326" y="56684"/>
                </a:lnTo>
                <a:cubicBezTo>
                  <a:pt x="1635100" y="869008"/>
                  <a:pt x="955821" y="1494446"/>
                  <a:pt x="116835" y="1579650"/>
                </a:cubicBezTo>
                <a:lnTo>
                  <a:pt x="0" y="1585549"/>
                </a:lnTo>
                <a:close/>
              </a:path>
            </a:pathLst>
          </a:custGeom>
          <a:gradFill flip="none" rotWithShape="1">
            <a:gsLst>
              <a:gs pos="20000">
                <a:schemeClr val="accent2">
                  <a:alpha val="0"/>
                </a:schemeClr>
              </a:gs>
              <a:gs pos="100000">
                <a:schemeClr val="accent2">
                  <a:alpha val="30000"/>
                </a:schemeClr>
              </a:gs>
            </a:gsLst>
            <a:lin ang="27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弧形 20"/>
          <p:cNvSpPr/>
          <p:nvPr>
            <p:custDataLst>
              <p:tags r:id="rId13"/>
            </p:custDataLst>
          </p:nvPr>
        </p:nvSpPr>
        <p:spPr>
          <a:xfrm flipH="1" flipV="1">
            <a:off x="6581827" y="572963"/>
            <a:ext cx="4505466" cy="4505466"/>
          </a:xfrm>
          <a:prstGeom prst="arc">
            <a:avLst>
              <a:gd name="adj1" fmla="val 8263304"/>
              <a:gd name="adj2" fmla="val 8979118"/>
            </a:avLst>
          </a:prstGeom>
          <a:solidFill>
            <a:schemeClr val="bg2">
              <a:alpha val="0"/>
            </a:schemeClr>
          </a:solidFill>
          <a:ln>
            <a:solidFill>
              <a:schemeClr val="bg2">
                <a:lumMod val="90000"/>
                <a:alpha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6" name="椭圆 25"/>
          <p:cNvSpPr/>
          <p:nvPr>
            <p:custDataLst>
              <p:tags r:id="rId14"/>
            </p:custDataLst>
          </p:nvPr>
        </p:nvSpPr>
        <p:spPr>
          <a:xfrm>
            <a:off x="7819164" y="890328"/>
            <a:ext cx="334236" cy="334236"/>
          </a:xfrm>
          <a:prstGeom prst="ellipse">
            <a:avLst/>
          </a:prstGeom>
          <a:gradFill>
            <a:gsLst>
              <a:gs pos="95000">
                <a:schemeClr val="accent2"/>
              </a:gs>
              <a:gs pos="0">
                <a:schemeClr val="accent2">
                  <a:alpha val="0"/>
                </a:schemeClr>
              </a:gs>
            </a:gsLst>
            <a:lin ang="5400000" scaled="1"/>
          </a:gradFill>
          <a:ln>
            <a:noFill/>
          </a:ln>
          <a:effectLst>
            <a:softEdge rad="50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custDataLst>
              <p:tags r:id="rId15"/>
            </p:custDataLst>
          </p:nvPr>
        </p:nvSpPr>
        <p:spPr>
          <a:xfrm>
            <a:off x="10137187" y="3838727"/>
            <a:ext cx="1174493" cy="1174493"/>
          </a:xfrm>
          <a:prstGeom prst="ellipse">
            <a:avLst/>
          </a:prstGeom>
          <a:gradFill>
            <a:gsLst>
              <a:gs pos="100000">
                <a:schemeClr val="accent2">
                  <a:alpha val="30000"/>
                </a:schemeClr>
              </a:gs>
              <a:gs pos="0">
                <a:schemeClr val="accent2">
                  <a:alpha val="0"/>
                </a:schemeClr>
              </a:gs>
            </a:gsLst>
            <a:lin ang="5400000" scaled="1"/>
          </a:gradFill>
          <a:ln>
            <a:noFill/>
          </a:ln>
          <a:effectLst>
            <a:softEdge rad="177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16"/>
            </p:custDataLst>
          </p:nvPr>
        </p:nvSpPr>
        <p:spPr>
          <a:xfrm>
            <a:off x="10741220" y="2120901"/>
            <a:ext cx="828798" cy="828798"/>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190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圆角 28"/>
          <p:cNvSpPr/>
          <p:nvPr>
            <p:custDataLst>
              <p:tags r:id="rId17"/>
            </p:custDataLst>
          </p:nvPr>
        </p:nvSpPr>
        <p:spPr>
          <a:xfrm>
            <a:off x="1054100" y="4624668"/>
            <a:ext cx="1889646" cy="540000"/>
          </a:xfrm>
          <a:prstGeom prst="roundRect">
            <a:avLst>
              <a:gd name="adj" fmla="val 50000"/>
            </a:avLst>
          </a:prstGeom>
          <a:gradFill flip="none" rotWithShape="1">
            <a:gsLst>
              <a:gs pos="2000">
                <a:schemeClr val="accent1"/>
              </a:gs>
              <a:gs pos="100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en-US" altLang="zh-CN" sz="2800" b="1" dirty="0">
              <a:latin typeface="+mj-ea"/>
              <a:ea typeface="+mj-ea"/>
              <a:sym typeface="+mn-ea"/>
            </a:endParaRPr>
          </a:p>
        </p:txBody>
      </p:sp>
      <p:pic>
        <p:nvPicPr>
          <p:cNvPr id="30" name="图形 29"/>
          <p:cNvPicPr>
            <a:picLocks noChangeAspect="1"/>
          </p:cNvPicPr>
          <p:nvPr>
            <p:custDataLst>
              <p:tags r:id="rId18"/>
            </p:custDataLst>
          </p:nvPr>
        </p:nvPicPr>
        <p:blipFill>
          <a:blip r:embed="rId19">
            <a:extLst>
              <a:ext uri="{96DAC541-7B7A-43D3-8B79-37D633B846F1}">
                <asvg:svgBlip xmlns:asvg="http://schemas.microsoft.com/office/drawing/2016/SVG/main" r:embed="rId20"/>
              </a:ext>
            </a:extLst>
          </a:blip>
          <a:stretch>
            <a:fillRect/>
          </a:stretch>
        </p:blipFill>
        <p:spPr>
          <a:xfrm rot="2700000">
            <a:off x="1360596" y="4813301"/>
            <a:ext cx="162734" cy="162734"/>
          </a:xfrm>
          <a:prstGeom prst="rect">
            <a:avLst/>
          </a:prstGeom>
        </p:spPr>
      </p:pic>
      <p:sp>
        <p:nvSpPr>
          <p:cNvPr id="4" name="日期占位符 3"/>
          <p:cNvSpPr>
            <a:spLocks noGrp="1"/>
          </p:cNvSpPr>
          <p:nvPr>
            <p:ph type="dt" sz="half" idx="10"/>
            <p:custDataLst>
              <p:tags r:id="rId21"/>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22"/>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23"/>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ctrTitle"/>
            <p:custDataLst>
              <p:tags r:id="rId24"/>
            </p:custDataLst>
          </p:nvPr>
        </p:nvSpPr>
        <p:spPr>
          <a:xfrm>
            <a:off x="1054102" y="1589837"/>
            <a:ext cx="6093417" cy="2294852"/>
          </a:xfrm>
        </p:spPr>
        <p:txBody>
          <a:bodyPr wrap="square" anchor="b">
            <a:normAutofit/>
          </a:bodyPr>
          <a:lstStyle>
            <a:lvl1pPr algn="l">
              <a:lnSpc>
                <a:spcPct val="100000"/>
              </a:lnSpc>
              <a:defRPr sz="6000">
                <a:solidFill>
                  <a:schemeClr val="tx2"/>
                </a:solidFill>
              </a:defRPr>
            </a:lvl1pPr>
          </a:lstStyle>
          <a:p>
            <a:r>
              <a:rPr lang="zh-CN" altLang="en-US" dirty="0"/>
              <a:t>单击此处编辑母版标题样式</a:t>
            </a:r>
            <a:endParaRPr lang="zh-CN" altLang="en-US" dirty="0"/>
          </a:p>
        </p:txBody>
      </p:sp>
      <p:sp>
        <p:nvSpPr>
          <p:cNvPr id="10" name="公司名占位符 6"/>
          <p:cNvSpPr>
            <a:spLocks noGrp="1"/>
          </p:cNvSpPr>
          <p:nvPr>
            <p:ph type="body" sz="quarter" idx="13" hasCustomPrompt="1"/>
            <p:custDataLst>
              <p:tags r:id="rId25"/>
            </p:custDataLst>
          </p:nvPr>
        </p:nvSpPr>
        <p:spPr>
          <a:xfrm>
            <a:off x="8479674" y="654348"/>
            <a:ext cx="2880000" cy="504000"/>
          </a:xfrm>
        </p:spPr>
        <p:txBody>
          <a:bodyPr wrap="square" anchor="ctr">
            <a:normAutofit/>
          </a:bodyPr>
          <a:lstStyle>
            <a:lvl1pPr marL="0" indent="0" algn="r">
              <a:lnSpc>
                <a:spcPct val="100000"/>
              </a:lnSpc>
              <a:buNone/>
              <a:defRPr sz="1600" b="0">
                <a:solidFill>
                  <a:schemeClr val="tx2">
                    <a:alpha val="70000"/>
                  </a:schemeClr>
                </a:solidFill>
              </a:defRPr>
            </a:lvl1pPr>
          </a:lstStyle>
          <a:p>
            <a:pPr lvl="0"/>
            <a:r>
              <a:rPr lang="zh-CN" altLang="en-US" dirty="0"/>
              <a:t>公司名</a:t>
            </a:r>
            <a:endParaRPr lang="zh-CN" altLang="en-US" dirty="0"/>
          </a:p>
        </p:txBody>
      </p:sp>
      <p:sp>
        <p:nvSpPr>
          <p:cNvPr id="24" name="署名占位符 10"/>
          <p:cNvSpPr>
            <a:spLocks noGrp="1"/>
          </p:cNvSpPr>
          <p:nvPr>
            <p:ph type="body" sz="quarter" idx="17" hasCustomPrompt="1"/>
            <p:custDataLst>
              <p:tags r:id="rId26"/>
            </p:custDataLst>
          </p:nvPr>
        </p:nvSpPr>
        <p:spPr>
          <a:xfrm>
            <a:off x="1713688" y="4624668"/>
            <a:ext cx="2880000" cy="540000"/>
          </a:xfrm>
          <a:prstGeom prst="roundRect">
            <a:avLst>
              <a:gd name="adj" fmla="val 50000"/>
            </a:avLst>
          </a:prstGeom>
          <a:solidFill>
            <a:srgbClr val="FFFFFF"/>
          </a:solidFill>
          <a:ln w="12700">
            <a:solidFill>
              <a:schemeClr val="bg2"/>
            </a:solidFill>
          </a:ln>
          <a:effectLst>
            <a:outerShdw blurRad="101600" dist="101600" dir="2700000" algn="tl" rotWithShape="0">
              <a:schemeClr val="accent2">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rmAutofit/>
          </a:bodyPr>
          <a:lstStyle>
            <a:lvl1pPr marL="0" indent="0" algn="ctr">
              <a:lnSpc>
                <a:spcPct val="100000"/>
              </a:lnSpc>
              <a:spcBef>
                <a:spcPts val="0"/>
              </a:spcBef>
              <a:buNone/>
              <a:defRPr lang="zh-CN" altLang="en-US" sz="1600" b="1" dirty="0">
                <a:solidFill>
                  <a:srgbClr val="031A2F"/>
                </a:solidFill>
                <a:latin typeface="+mn-ea"/>
                <a:ea typeface="+mn-ea"/>
              </a:defRPr>
            </a:lvl1pPr>
          </a:lstStyle>
          <a:p>
            <a:pPr marL="0" lvl="0" algn="ctr"/>
            <a:r>
              <a:rPr lang="zh-CN" altLang="en-US" dirty="0"/>
              <a:t>署名</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18" name="矩形 17"/>
          <p:cNvSpPr/>
          <p:nvPr>
            <p:custDataLst>
              <p:tags r:id="rId2"/>
            </p:custDataLst>
          </p:nvPr>
        </p:nvSpPr>
        <p:spPr>
          <a:xfrm>
            <a:off x="0" y="0"/>
            <a:ext cx="12192000" cy="6857999"/>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9" name="椭圆 18"/>
          <p:cNvSpPr/>
          <p:nvPr>
            <p:custDataLst>
              <p:tags r:id="rId3"/>
            </p:custDataLst>
          </p:nvPr>
        </p:nvSpPr>
        <p:spPr>
          <a:xfrm>
            <a:off x="10122177" y="390350"/>
            <a:ext cx="1224507" cy="1224507"/>
          </a:xfrm>
          <a:prstGeom prst="ellipse">
            <a:avLst/>
          </a:prstGeom>
          <a:gradFill>
            <a:gsLst>
              <a:gs pos="100000">
                <a:schemeClr val="accent2">
                  <a:alpha val="70000"/>
                </a:schemeClr>
              </a:gs>
              <a:gs pos="0">
                <a:schemeClr val="accent2">
                  <a:alpha val="0"/>
                </a:schemeClr>
              </a:gs>
            </a:gsLst>
            <a:lin ang="5400000" scaled="1"/>
          </a:gradFill>
          <a:ln>
            <a:noFill/>
          </a:ln>
          <a:effectLst>
            <a:softEdge rad="1651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p:custDataLst>
              <p:tags r:id="rId4"/>
            </p:custDataLst>
          </p:nvPr>
        </p:nvSpPr>
        <p:spPr>
          <a:xfrm>
            <a:off x="10315575" y="527100"/>
            <a:ext cx="1876425" cy="1444245"/>
          </a:xfrm>
          <a:custGeom>
            <a:avLst/>
            <a:gdLst>
              <a:gd name="connsiteX0" fmla="*/ 1762548 w 1762548"/>
              <a:gd name="connsiteY0" fmla="*/ 0 h 1540757"/>
              <a:gd name="connsiteX1" fmla="*/ 1762548 w 1762548"/>
              <a:gd name="connsiteY1" fmla="*/ 1540757 h 1540757"/>
              <a:gd name="connsiteX2" fmla="*/ 0 w 1762548"/>
              <a:gd name="connsiteY2" fmla="*/ 1540757 h 1540757"/>
              <a:gd name="connsiteX3" fmla="*/ 18169 w 1762548"/>
              <a:gd name="connsiteY3" fmla="*/ 1421710 h 1540757"/>
              <a:gd name="connsiteX4" fmla="*/ 1762548 w 1762548"/>
              <a:gd name="connsiteY4" fmla="*/ 0 h 15407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2548" h="1540757">
                <a:moveTo>
                  <a:pt x="1762548" y="0"/>
                </a:moveTo>
                <a:lnTo>
                  <a:pt x="1762548" y="1540757"/>
                </a:lnTo>
                <a:lnTo>
                  <a:pt x="0" y="1540757"/>
                </a:lnTo>
                <a:lnTo>
                  <a:pt x="18169" y="1421710"/>
                </a:lnTo>
                <a:cubicBezTo>
                  <a:pt x="184199" y="610342"/>
                  <a:pt x="902097" y="0"/>
                  <a:pt x="1762548" y="0"/>
                </a:cubicBezTo>
                <a:close/>
              </a:path>
            </a:pathLst>
          </a:custGeom>
          <a:gradFill flip="none" rotWithShape="1">
            <a:gsLst>
              <a:gs pos="71000">
                <a:schemeClr val="bg1">
                  <a:alpha val="68000"/>
                </a:schemeClr>
              </a:gs>
              <a:gs pos="50000">
                <a:schemeClr val="bg1">
                  <a:alpha val="5000"/>
                </a:schemeClr>
              </a:gs>
            </a:gsLst>
            <a:lin ang="13500000" scaled="1"/>
            <a:tileRect/>
          </a:gradFill>
          <a:ln w="6350">
            <a:gradFill flip="none" rotWithShape="1">
              <a:gsLst>
                <a:gs pos="17000">
                  <a:schemeClr val="bg2"/>
                </a:gs>
                <a:gs pos="30000">
                  <a:schemeClr val="bg2">
                    <a:alpha val="0"/>
                  </a:schemeClr>
                </a:gs>
              </a:gsLst>
              <a:lin ang="27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p>
        </p:txBody>
      </p:sp>
      <p:sp>
        <p:nvSpPr>
          <p:cNvPr id="31" name="矩形 30"/>
          <p:cNvSpPr/>
          <p:nvPr>
            <p:custDataLst>
              <p:tags r:id="rId5"/>
            </p:custDataLst>
          </p:nvPr>
        </p:nvSpPr>
        <p:spPr>
          <a:xfrm>
            <a:off x="0" y="1893811"/>
            <a:ext cx="12192000" cy="4964189"/>
          </a:xfrm>
          <a:prstGeom prst="rect">
            <a:avLst/>
          </a:prstGeom>
          <a:gradFill>
            <a:gsLst>
              <a:gs pos="95000">
                <a:srgbClr val="FEFEFF">
                  <a:alpha val="100000"/>
                </a:srgbClr>
              </a:gs>
              <a:gs pos="0">
                <a:srgbClr val="E6EFFE">
                  <a:alpha val="100000"/>
                  <a:lumMod val="5000"/>
                  <a:lumOff val="95000"/>
                </a:srgb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custDataLst>
              <p:tags r:id="rId6"/>
            </p:custDataLst>
          </p:nvPr>
        </p:nvSpPr>
        <p:spPr>
          <a:xfrm>
            <a:off x="0" y="6585002"/>
            <a:ext cx="12192000" cy="272998"/>
          </a:xfrm>
          <a:prstGeom prst="rect">
            <a:avLst/>
          </a:prstGeom>
          <a:gradFill flip="none" rotWithShape="1">
            <a:gsLst>
              <a:gs pos="0">
                <a:schemeClr val="accent2">
                  <a:lumMod val="20000"/>
                  <a:lumOff val="80000"/>
                  <a:alpha val="0"/>
                </a:schemeClr>
              </a:gs>
              <a:gs pos="100000">
                <a:schemeClr val="accent2">
                  <a:lumMod val="20000"/>
                  <a:lumOff val="80000"/>
                </a:schemeClr>
              </a:gs>
            </a:gsLst>
            <a:lin ang="108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p:custDataLst>
              <p:tags r:id="rId7"/>
            </p:custDataLst>
          </p:nvPr>
        </p:nvSpPr>
        <p:spPr>
          <a:xfrm>
            <a:off x="2" y="2"/>
            <a:ext cx="891201" cy="780696"/>
          </a:xfrm>
          <a:custGeom>
            <a:avLst/>
            <a:gdLst>
              <a:gd name="connsiteX0" fmla="*/ 0 w 1809977"/>
              <a:gd name="connsiteY0" fmla="*/ 0 h 1585549"/>
              <a:gd name="connsiteX1" fmla="*/ 1809977 w 1809977"/>
              <a:gd name="connsiteY1" fmla="*/ 0 h 1585549"/>
              <a:gd name="connsiteX2" fmla="*/ 1801326 w 1809977"/>
              <a:gd name="connsiteY2" fmla="*/ 56684 h 1585549"/>
              <a:gd name="connsiteX3" fmla="*/ 116835 w 1809977"/>
              <a:gd name="connsiteY3" fmla="*/ 1579650 h 1585549"/>
              <a:gd name="connsiteX4" fmla="*/ 0 w 1809977"/>
              <a:gd name="connsiteY4" fmla="*/ 1585549 h 1585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977" h="1585549">
                <a:moveTo>
                  <a:pt x="0" y="0"/>
                </a:moveTo>
                <a:lnTo>
                  <a:pt x="1809977" y="0"/>
                </a:lnTo>
                <a:lnTo>
                  <a:pt x="1801326" y="56684"/>
                </a:lnTo>
                <a:cubicBezTo>
                  <a:pt x="1635100" y="869008"/>
                  <a:pt x="955821" y="1494446"/>
                  <a:pt x="116835" y="1579650"/>
                </a:cubicBezTo>
                <a:lnTo>
                  <a:pt x="0" y="1585549"/>
                </a:lnTo>
                <a:close/>
              </a:path>
            </a:pathLst>
          </a:custGeom>
          <a:gradFill flip="none" rotWithShape="1">
            <a:gsLst>
              <a:gs pos="20000">
                <a:schemeClr val="accent2">
                  <a:alpha val="0"/>
                </a:schemeClr>
              </a:gs>
              <a:gs pos="100000">
                <a:schemeClr val="accent2">
                  <a:alpha val="30000"/>
                </a:schemeClr>
              </a:gs>
            </a:gsLst>
            <a:lin ang="27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椭圆 22"/>
          <p:cNvSpPr/>
          <p:nvPr>
            <p:custDataLst>
              <p:tags r:id="rId8"/>
            </p:custDataLst>
          </p:nvPr>
        </p:nvSpPr>
        <p:spPr>
          <a:xfrm>
            <a:off x="8346055" y="1014463"/>
            <a:ext cx="106363" cy="106363"/>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custDataLst>
              <p:tags r:id="rId9"/>
            </p:custDataLst>
          </p:nvPr>
        </p:nvSpPr>
        <p:spPr>
          <a:xfrm>
            <a:off x="8708679" y="1014463"/>
            <a:ext cx="106363" cy="106363"/>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custDataLst>
              <p:tags r:id="rId10"/>
            </p:custDataLst>
          </p:nvPr>
        </p:nvSpPr>
        <p:spPr>
          <a:xfrm>
            <a:off x="8889990" y="1014463"/>
            <a:ext cx="106363" cy="106363"/>
          </a:xfrm>
          <a:prstGeom prst="ellipse">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custDataLst>
              <p:tags r:id="rId11"/>
            </p:custDataLst>
          </p:nvPr>
        </p:nvSpPr>
        <p:spPr>
          <a:xfrm>
            <a:off x="8527367" y="1014463"/>
            <a:ext cx="106363" cy="106363"/>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日期占位符 3"/>
          <p:cNvSpPr>
            <a:spLocks noGrp="1"/>
          </p:cNvSpPr>
          <p:nvPr>
            <p:ph type="dt" sz="half" idx="10"/>
            <p:custDataLst>
              <p:tags r:id="rId12"/>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13"/>
            </p:custDataLst>
          </p:nvPr>
        </p:nvSpPr>
        <p:spPr/>
        <p:txBody>
          <a:bodyPr/>
          <a:lstStyle/>
          <a:p>
            <a:endParaRPr lang="zh-CN" altLang="en-US"/>
          </a:p>
        </p:txBody>
      </p:sp>
      <p:sp>
        <p:nvSpPr>
          <p:cNvPr id="9" name="灯片编号占位符 5"/>
          <p:cNvSpPr>
            <a:spLocks noGrp="1"/>
          </p:cNvSpPr>
          <p:nvPr>
            <p:ph type="sldNum" sz="quarter" idx="12"/>
            <p:custDataLst>
              <p:tags r:id="rId14"/>
            </p:custDataLst>
          </p:nvPr>
        </p:nvSpPr>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title" hasCustomPrompt="1"/>
            <p:custDataLst>
              <p:tags r:id="rId15"/>
            </p:custDataLst>
          </p:nvPr>
        </p:nvSpPr>
        <p:spPr>
          <a:xfrm>
            <a:off x="1066800" y="527100"/>
            <a:ext cx="1760105" cy="1081088"/>
          </a:xfrm>
        </p:spPr>
        <p:txBody>
          <a:bodyPr wrap="square" anchor="ctr" anchorCtr="0">
            <a:normAutofit/>
          </a:bodyPr>
          <a:lstStyle>
            <a:lvl1pPr>
              <a:defRPr sz="5400"/>
            </a:lvl1pPr>
          </a:lstStyle>
          <a:p>
            <a:r>
              <a:rPr lang="zh-CN" altLang="en-US" dirty="0"/>
              <a:t>标题</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7" name="矩形 6"/>
          <p:cNvSpPr/>
          <p:nvPr>
            <p:custDataLst>
              <p:tags r:id="rId2"/>
            </p:custDataLst>
          </p:nvPr>
        </p:nvSpPr>
        <p:spPr>
          <a:xfrm>
            <a:off x="0" y="0"/>
            <a:ext cx="12192000" cy="6837002"/>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4" name="任意多边形: 形状 4"/>
          <p:cNvSpPr/>
          <p:nvPr>
            <p:custDataLst>
              <p:tags r:id="rId3"/>
            </p:custDataLst>
          </p:nvPr>
        </p:nvSpPr>
        <p:spPr>
          <a:xfrm>
            <a:off x="11163935" y="5203190"/>
            <a:ext cx="1028065" cy="1173480"/>
          </a:xfrm>
          <a:custGeom>
            <a:avLst/>
            <a:gdLst>
              <a:gd name="connsiteX0" fmla="*/ 1028065 w 1028065"/>
              <a:gd name="connsiteY0" fmla="*/ 0 h 1173480"/>
              <a:gd name="connsiteX1" fmla="*/ 1028065 w 1028065"/>
              <a:gd name="connsiteY1" fmla="*/ 1173480 h 1173480"/>
              <a:gd name="connsiteX2" fmla="*/ 0 w 1028065"/>
              <a:gd name="connsiteY2" fmla="*/ 1173480 h 1173480"/>
              <a:gd name="connsiteX3" fmla="*/ 3825 w 1028065"/>
              <a:gd name="connsiteY3" fmla="*/ 1097731 h 1173480"/>
              <a:gd name="connsiteX4" fmla="*/ 991311 w 1028065"/>
              <a:gd name="connsiteY4" fmla="*/ 5608 h 1173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8065" h="1173480">
                <a:moveTo>
                  <a:pt x="1028065" y="0"/>
                </a:moveTo>
                <a:lnTo>
                  <a:pt x="1028065" y="1173480"/>
                </a:lnTo>
                <a:lnTo>
                  <a:pt x="0" y="1173480"/>
                </a:lnTo>
                <a:lnTo>
                  <a:pt x="3825" y="1097731"/>
                </a:lnTo>
                <a:cubicBezTo>
                  <a:pt x="59071" y="553783"/>
                  <a:pt x="464603" y="113379"/>
                  <a:pt x="991311" y="5608"/>
                </a:cubicBezTo>
                <a:close/>
              </a:path>
            </a:pathLst>
          </a:custGeom>
          <a:gradFill>
            <a:gsLst>
              <a:gs pos="33000">
                <a:schemeClr val="bg1">
                  <a:alpha val="0"/>
                </a:schemeClr>
              </a:gs>
              <a:gs pos="85000">
                <a:schemeClr val="bg1"/>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9" name="椭圆 8"/>
          <p:cNvSpPr/>
          <p:nvPr>
            <p:custDataLst>
              <p:tags r:id="rId4"/>
            </p:custDataLst>
          </p:nvPr>
        </p:nvSpPr>
        <p:spPr>
          <a:xfrm flipH="1">
            <a:off x="2304848" y="959828"/>
            <a:ext cx="2704621" cy="2704620"/>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254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5"/>
            </p:custDataLst>
          </p:nvPr>
        </p:nvSpPr>
        <p:spPr>
          <a:xfrm flipH="1">
            <a:off x="0" y="922053"/>
            <a:ext cx="4260648" cy="5935948"/>
          </a:xfrm>
          <a:custGeom>
            <a:avLst/>
            <a:gdLst>
              <a:gd name="connsiteX0" fmla="*/ 3740150 w 3740150"/>
              <a:gd name="connsiteY0" fmla="*/ 0 h 5210789"/>
              <a:gd name="connsiteX1" fmla="*/ 3740150 w 3740150"/>
              <a:gd name="connsiteY1" fmla="*/ 5210789 h 5210789"/>
              <a:gd name="connsiteX2" fmla="*/ 301051 w 3740150"/>
              <a:gd name="connsiteY2" fmla="*/ 5210789 h 5210789"/>
              <a:gd name="connsiteX3" fmla="*/ 293920 w 3740150"/>
              <a:gd name="connsiteY3" fmla="*/ 5195985 h 5210789"/>
              <a:gd name="connsiteX4" fmla="*/ 0 w 3740150"/>
              <a:gd name="connsiteY4" fmla="*/ 3740150 h 5210789"/>
              <a:gd name="connsiteX5" fmla="*/ 3740150 w 3740150"/>
              <a:gd name="connsiteY5" fmla="*/ 0 h 52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40150" h="5210789">
                <a:moveTo>
                  <a:pt x="3740150" y="0"/>
                </a:moveTo>
                <a:lnTo>
                  <a:pt x="3740150" y="5210789"/>
                </a:lnTo>
                <a:lnTo>
                  <a:pt x="301051" y="5210789"/>
                </a:lnTo>
                <a:lnTo>
                  <a:pt x="293920" y="5195985"/>
                </a:lnTo>
                <a:cubicBezTo>
                  <a:pt x="104658" y="4748520"/>
                  <a:pt x="0" y="4256557"/>
                  <a:pt x="0" y="3740150"/>
                </a:cubicBezTo>
                <a:cubicBezTo>
                  <a:pt x="0" y="1674522"/>
                  <a:pt x="1674522" y="0"/>
                  <a:pt x="3740150" y="0"/>
                </a:cubicBezTo>
                <a:close/>
              </a:path>
            </a:pathLst>
          </a:custGeom>
          <a:gradFill flip="none" rotWithShape="1">
            <a:gsLst>
              <a:gs pos="88000">
                <a:schemeClr val="bg2"/>
              </a:gs>
              <a:gs pos="39000">
                <a:schemeClr val="bg2">
                  <a:alpha val="0"/>
                </a:schemeClr>
              </a:gs>
            </a:gsLst>
            <a:lin ang="13500000" scaled="1"/>
            <a:tileRect/>
          </a:gradFill>
          <a:ln w="12700">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5" name="矩形 14"/>
          <p:cNvSpPr/>
          <p:nvPr>
            <p:custDataLst>
              <p:tags r:id="rId6"/>
            </p:custDataLst>
          </p:nvPr>
        </p:nvSpPr>
        <p:spPr>
          <a:xfrm>
            <a:off x="0" y="6351259"/>
            <a:ext cx="12192000" cy="506741"/>
          </a:xfrm>
          <a:prstGeom prst="rect">
            <a:avLst/>
          </a:prstGeom>
          <a:gradFill flip="none" rotWithShape="1">
            <a:gsLst>
              <a:gs pos="19000">
                <a:schemeClr val="accent1"/>
              </a:gs>
              <a:gs pos="83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zh-CN" altLang="en-US" sz="2800" b="1">
              <a:latin typeface="+mj-ea"/>
              <a:ea typeface="+mj-ea"/>
            </a:endParaRPr>
          </a:p>
        </p:txBody>
      </p:sp>
      <p:sp>
        <p:nvSpPr>
          <p:cNvPr id="12" name="椭圆 11"/>
          <p:cNvSpPr/>
          <p:nvPr>
            <p:custDataLst>
              <p:tags r:id="rId7"/>
            </p:custDataLst>
          </p:nvPr>
        </p:nvSpPr>
        <p:spPr>
          <a:xfrm>
            <a:off x="1777048" y="3626673"/>
            <a:ext cx="1055600" cy="1055600"/>
          </a:xfrm>
          <a:prstGeom prst="ellipse">
            <a:avLst/>
          </a:prstGeom>
          <a:gradFill>
            <a:gsLst>
              <a:gs pos="95000">
                <a:schemeClr val="accent2"/>
              </a:gs>
              <a:gs pos="0">
                <a:schemeClr val="accent2">
                  <a:alpha val="0"/>
                </a:schemeClr>
              </a:gs>
            </a:gsLst>
            <a:lin ang="5400000" scaled="1"/>
          </a:gradFill>
          <a:ln>
            <a:noFill/>
          </a:ln>
          <a:effectLst>
            <a:softEdge rad="1016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8"/>
            </p:custDataLst>
          </p:nvPr>
        </p:nvSpPr>
        <p:spPr>
          <a:xfrm>
            <a:off x="1675814" y="673304"/>
            <a:ext cx="436971" cy="436971"/>
          </a:xfrm>
          <a:prstGeom prst="ellipse">
            <a:avLst/>
          </a:prstGeom>
          <a:gradFill>
            <a:gsLst>
              <a:gs pos="95000">
                <a:schemeClr val="accent2"/>
              </a:gs>
              <a:gs pos="0">
                <a:schemeClr val="accent2">
                  <a:alpha val="0"/>
                </a:schemeClr>
              </a:gs>
            </a:gsLst>
            <a:lin ang="5400000" scaled="1"/>
          </a:gradFill>
          <a:ln>
            <a:noFill/>
          </a:ln>
          <a:effectLst>
            <a:softEdge rad="1016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9"/>
            </p:custDataLst>
          </p:nvPr>
        </p:nvSpPr>
        <p:spPr>
          <a:xfrm flipH="1">
            <a:off x="10690611" y="5145127"/>
            <a:ext cx="92066" cy="92066"/>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custDataLst>
              <p:tags r:id="rId10"/>
            </p:custDataLst>
          </p:nvPr>
        </p:nvSpPr>
        <p:spPr>
          <a:xfrm flipH="1">
            <a:off x="10376728" y="5145127"/>
            <a:ext cx="92066" cy="92066"/>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custDataLst>
              <p:tags r:id="rId11"/>
            </p:custDataLst>
          </p:nvPr>
        </p:nvSpPr>
        <p:spPr>
          <a:xfrm flipH="1">
            <a:off x="10219788" y="5145127"/>
            <a:ext cx="92066" cy="92066"/>
          </a:xfrm>
          <a:prstGeom prst="ellipse">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p:custDataLst>
              <p:tags r:id="rId12"/>
            </p:custDataLst>
          </p:nvPr>
        </p:nvSpPr>
        <p:spPr>
          <a:xfrm flipH="1">
            <a:off x="10533670" y="5145127"/>
            <a:ext cx="92066" cy="9206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4"/>
          <p:cNvSpPr>
            <a:spLocks noGrp="1"/>
          </p:cNvSpPr>
          <p:nvPr>
            <p:ph type="dt" sz="half" idx="10"/>
            <p:custDataLst>
              <p:tags r:id="rId1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p:ph type="ftr" sz="quarter" idx="11"/>
            <p:custDataLst>
              <p:tags r:id="rId14"/>
            </p:custDataLst>
          </p:nvPr>
        </p:nvSpPr>
        <p:spPr/>
        <p:txBody>
          <a:bodyPr/>
          <a:lstStyle/>
          <a:p>
            <a:endParaRPr lang="zh-CN" altLang="en-US"/>
          </a:p>
        </p:txBody>
      </p:sp>
      <p:sp>
        <p:nvSpPr>
          <p:cNvPr id="6" name="灯片编号占位符 6"/>
          <p:cNvSpPr>
            <a:spLocks noGrp="1"/>
          </p:cNvSpPr>
          <p:nvPr>
            <p:ph type="sldNum" sz="quarter" idx="12"/>
            <p:custDataLst>
              <p:tags r:id="rId15"/>
            </p:custDataLst>
          </p:nvPr>
        </p:nvSpPr>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title"/>
            <p:custDataLst>
              <p:tags r:id="rId16"/>
            </p:custDataLst>
          </p:nvPr>
        </p:nvSpPr>
        <p:spPr>
          <a:xfrm>
            <a:off x="5305909" y="3019881"/>
            <a:ext cx="5466468" cy="2055473"/>
          </a:xfrm>
        </p:spPr>
        <p:txBody>
          <a:bodyPr wrap="square" anchor="t" anchorCtr="0">
            <a:normAutofit/>
          </a:bodyPr>
          <a:lstStyle>
            <a:lvl1pPr algn="r">
              <a:defRPr sz="5400"/>
            </a:lvl1pPr>
          </a:lstStyle>
          <a:p>
            <a:r>
              <a:rPr lang="zh-CN" altLang="en-US" dirty="0"/>
              <a:t>单击此处编辑母版标题样式</a:t>
            </a:r>
            <a:endParaRPr lang="zh-CN" altLang="en-US" dirty="0"/>
          </a:p>
        </p:txBody>
      </p:sp>
      <p:sp>
        <p:nvSpPr>
          <p:cNvPr id="8" name="节编号 3"/>
          <p:cNvSpPr>
            <a:spLocks noGrp="1"/>
          </p:cNvSpPr>
          <p:nvPr>
            <p:ph type="body" sz="quarter" idx="13" hasCustomPrompt="1"/>
            <p:custDataLst>
              <p:tags r:id="rId17"/>
            </p:custDataLst>
          </p:nvPr>
        </p:nvSpPr>
        <p:spPr>
          <a:xfrm>
            <a:off x="5303509" y="1110275"/>
            <a:ext cx="5466468" cy="1813863"/>
          </a:xfrm>
        </p:spPr>
        <p:txBody>
          <a:bodyPr wrap="none" anchor="b" anchorCtr="0">
            <a:normAutofit/>
          </a:bodyPr>
          <a:lstStyle>
            <a:lvl1pPr marL="0" indent="0" algn="r">
              <a:buNone/>
              <a:defRPr sz="8800" b="1">
                <a:gradFill flip="none" rotWithShape="1">
                  <a:gsLst>
                    <a:gs pos="0">
                      <a:schemeClr val="accent2"/>
                    </a:gs>
                    <a:gs pos="100000">
                      <a:schemeClr val="accent1"/>
                    </a:gs>
                  </a:gsLst>
                  <a:lin ang="2700000" scaled="1"/>
                  <a:tileRect/>
                </a:gradFill>
              </a:defRPr>
            </a:lvl1pPr>
          </a:lstStyle>
          <a:p>
            <a:pPr lvl="0"/>
            <a:r>
              <a:rPr lang="zh-CN" altLang="en-US" dirty="0"/>
              <a:t>节编号</a:t>
            </a:r>
            <a:endParaRPr lang="zh-CN" altLang="en-US" dirty="0"/>
          </a:p>
        </p:txBody>
      </p:sp>
      <p:cxnSp>
        <p:nvCxnSpPr>
          <p:cNvPr id="3" name="直接连接符 2"/>
          <p:cNvCxnSpPr/>
          <p:nvPr>
            <p:custDataLst>
              <p:tags r:id="rId18"/>
            </p:custDataLst>
          </p:nvPr>
        </p:nvCxnSpPr>
        <p:spPr>
          <a:xfrm>
            <a:off x="695960" y="6605101"/>
            <a:ext cx="10077450" cy="0"/>
          </a:xfrm>
          <a:prstGeom prst="line">
            <a:avLst/>
          </a:prstGeom>
          <a:ln>
            <a:solidFill>
              <a:srgbClr val="FFFFFF">
                <a:alpha val="20000"/>
              </a:srgb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custDataLst>
              <p:tags r:id="rId19"/>
            </p:custDataLst>
          </p:nvPr>
        </p:nvCxnSpPr>
        <p:spPr>
          <a:xfrm flipH="1">
            <a:off x="10945019" y="6605101"/>
            <a:ext cx="573881" cy="0"/>
          </a:xfrm>
          <a:prstGeom prst="line">
            <a:avLst/>
          </a:prstGeom>
          <a:ln w="22225" cap="rnd">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wrap="square" lIns="0" tIns="0" rIns="0" bIns="0" rtlCol="0" anchor="ctr">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69596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p:custDataLst>
              <p:tags r:id="rId2"/>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3"/>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p:custDataLst>
              <p:tags r:id="rId4"/>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5"/>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695960" y="360045"/>
            <a:ext cx="10801985" cy="581787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7" name="矩形 6"/>
          <p:cNvSpPr/>
          <p:nvPr>
            <p:custDataLst>
              <p:tags r:id="rId2"/>
            </p:custDataLst>
          </p:nvPr>
        </p:nvSpPr>
        <p:spPr>
          <a:xfrm>
            <a:off x="0" y="0"/>
            <a:ext cx="12192000" cy="6857999"/>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5" name="椭圆 14"/>
          <p:cNvSpPr/>
          <p:nvPr>
            <p:custDataLst>
              <p:tags r:id="rId3"/>
            </p:custDataLst>
          </p:nvPr>
        </p:nvSpPr>
        <p:spPr>
          <a:xfrm>
            <a:off x="7367286" y="1479791"/>
            <a:ext cx="3240000" cy="3240000"/>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381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9" name="任意多边形: 形状 18"/>
          <p:cNvSpPr/>
          <p:nvPr>
            <p:custDataLst>
              <p:tags r:id="rId4"/>
            </p:custDataLst>
          </p:nvPr>
        </p:nvSpPr>
        <p:spPr>
          <a:xfrm>
            <a:off x="8451850" y="1632262"/>
            <a:ext cx="3740150" cy="5210789"/>
          </a:xfrm>
          <a:custGeom>
            <a:avLst/>
            <a:gdLst>
              <a:gd name="connsiteX0" fmla="*/ 3740150 w 3740150"/>
              <a:gd name="connsiteY0" fmla="*/ 0 h 5210789"/>
              <a:gd name="connsiteX1" fmla="*/ 3740150 w 3740150"/>
              <a:gd name="connsiteY1" fmla="*/ 5210789 h 5210789"/>
              <a:gd name="connsiteX2" fmla="*/ 301051 w 3740150"/>
              <a:gd name="connsiteY2" fmla="*/ 5210789 h 5210789"/>
              <a:gd name="connsiteX3" fmla="*/ 293920 w 3740150"/>
              <a:gd name="connsiteY3" fmla="*/ 5195985 h 5210789"/>
              <a:gd name="connsiteX4" fmla="*/ 0 w 3740150"/>
              <a:gd name="connsiteY4" fmla="*/ 3740150 h 5210789"/>
              <a:gd name="connsiteX5" fmla="*/ 3740150 w 3740150"/>
              <a:gd name="connsiteY5" fmla="*/ 0 h 52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40150" h="5210789">
                <a:moveTo>
                  <a:pt x="3740150" y="0"/>
                </a:moveTo>
                <a:lnTo>
                  <a:pt x="3740150" y="5210789"/>
                </a:lnTo>
                <a:lnTo>
                  <a:pt x="301051" y="5210789"/>
                </a:lnTo>
                <a:lnTo>
                  <a:pt x="293920" y="5195985"/>
                </a:lnTo>
                <a:cubicBezTo>
                  <a:pt x="104658" y="4748520"/>
                  <a:pt x="0" y="4256557"/>
                  <a:pt x="0" y="3740150"/>
                </a:cubicBezTo>
                <a:cubicBezTo>
                  <a:pt x="0" y="1674522"/>
                  <a:pt x="1674522" y="0"/>
                  <a:pt x="3740150" y="0"/>
                </a:cubicBezTo>
                <a:close/>
              </a:path>
            </a:pathLst>
          </a:custGeom>
          <a:gradFill flip="none" rotWithShape="1">
            <a:gsLst>
              <a:gs pos="88000">
                <a:schemeClr val="bg2"/>
              </a:gs>
              <a:gs pos="39000">
                <a:schemeClr val="bg2">
                  <a:alpha val="0"/>
                </a:schemeClr>
              </a:gs>
            </a:gsLst>
            <a:lin ang="13500000" scaled="1"/>
            <a:tileRect/>
          </a:gradFill>
          <a:ln w="12700">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4" name="矩形 13"/>
          <p:cNvSpPr/>
          <p:nvPr>
            <p:custDataLst>
              <p:tags r:id="rId5"/>
            </p:custDataLst>
          </p:nvPr>
        </p:nvSpPr>
        <p:spPr>
          <a:xfrm>
            <a:off x="0" y="6351259"/>
            <a:ext cx="12192000" cy="506741"/>
          </a:xfrm>
          <a:prstGeom prst="rect">
            <a:avLst/>
          </a:prstGeom>
          <a:gradFill flip="none" rotWithShape="1">
            <a:gsLst>
              <a:gs pos="19000">
                <a:schemeClr val="accent1"/>
              </a:gs>
              <a:gs pos="83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zh-CN" altLang="en-US" sz="2800" b="1">
              <a:latin typeface="+mj-ea"/>
              <a:ea typeface="+mj-ea"/>
            </a:endParaRPr>
          </a:p>
        </p:txBody>
      </p:sp>
      <p:cxnSp>
        <p:nvCxnSpPr>
          <p:cNvPr id="18" name="直接连接符 17"/>
          <p:cNvCxnSpPr/>
          <p:nvPr>
            <p:custDataLst>
              <p:tags r:id="rId6"/>
            </p:custDataLst>
          </p:nvPr>
        </p:nvCxnSpPr>
        <p:spPr>
          <a:xfrm>
            <a:off x="695960" y="6605101"/>
            <a:ext cx="10077450" cy="0"/>
          </a:xfrm>
          <a:prstGeom prst="line">
            <a:avLst/>
          </a:prstGeom>
          <a:ln>
            <a:solidFill>
              <a:srgbClr val="FFFFFF">
                <a:alpha val="20000"/>
              </a:srgb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7"/>
            </p:custDataLst>
          </p:nvPr>
        </p:nvCxnSpPr>
        <p:spPr>
          <a:xfrm flipH="1">
            <a:off x="10945019" y="6605101"/>
            <a:ext cx="573881" cy="0"/>
          </a:xfrm>
          <a:prstGeom prst="line">
            <a:avLst/>
          </a:prstGeom>
          <a:ln w="22225" cap="rnd">
            <a:solidFill>
              <a:srgbClr val="FFFFFF"/>
            </a:solidFill>
          </a:ln>
        </p:spPr>
        <p:style>
          <a:lnRef idx="1">
            <a:schemeClr val="accent1"/>
          </a:lnRef>
          <a:fillRef idx="0">
            <a:schemeClr val="accent1"/>
          </a:fillRef>
          <a:effectRef idx="0">
            <a:schemeClr val="accent1"/>
          </a:effectRef>
          <a:fontRef idx="minor">
            <a:schemeClr val="tx1"/>
          </a:fontRef>
        </p:style>
      </p:cxnSp>
      <p:sp>
        <p:nvSpPr>
          <p:cNvPr id="17" name="任意多边形: 形状 16"/>
          <p:cNvSpPr/>
          <p:nvPr>
            <p:custDataLst>
              <p:tags r:id="rId8"/>
            </p:custDataLst>
          </p:nvPr>
        </p:nvSpPr>
        <p:spPr>
          <a:xfrm>
            <a:off x="1" y="1"/>
            <a:ext cx="1320207" cy="1156508"/>
          </a:xfrm>
          <a:custGeom>
            <a:avLst/>
            <a:gdLst>
              <a:gd name="connsiteX0" fmla="*/ 0 w 1809977"/>
              <a:gd name="connsiteY0" fmla="*/ 0 h 1585549"/>
              <a:gd name="connsiteX1" fmla="*/ 1809977 w 1809977"/>
              <a:gd name="connsiteY1" fmla="*/ 0 h 1585549"/>
              <a:gd name="connsiteX2" fmla="*/ 1801326 w 1809977"/>
              <a:gd name="connsiteY2" fmla="*/ 56684 h 1585549"/>
              <a:gd name="connsiteX3" fmla="*/ 116835 w 1809977"/>
              <a:gd name="connsiteY3" fmla="*/ 1579650 h 1585549"/>
              <a:gd name="connsiteX4" fmla="*/ 0 w 1809977"/>
              <a:gd name="connsiteY4" fmla="*/ 1585549 h 1585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977" h="1585549">
                <a:moveTo>
                  <a:pt x="0" y="0"/>
                </a:moveTo>
                <a:lnTo>
                  <a:pt x="1809977" y="0"/>
                </a:lnTo>
                <a:lnTo>
                  <a:pt x="1801326" y="56684"/>
                </a:lnTo>
                <a:cubicBezTo>
                  <a:pt x="1635100" y="869008"/>
                  <a:pt x="955821" y="1494446"/>
                  <a:pt x="116835" y="1579650"/>
                </a:cubicBezTo>
                <a:lnTo>
                  <a:pt x="0" y="1585549"/>
                </a:lnTo>
                <a:close/>
              </a:path>
            </a:pathLst>
          </a:custGeom>
          <a:gradFill flip="none" rotWithShape="1">
            <a:gsLst>
              <a:gs pos="20000">
                <a:schemeClr val="accent2">
                  <a:alpha val="0"/>
                </a:schemeClr>
              </a:gs>
              <a:gs pos="100000">
                <a:schemeClr val="accent2">
                  <a:alpha val="30000"/>
                </a:schemeClr>
              </a:gs>
            </a:gsLst>
            <a:lin ang="27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弧形 20"/>
          <p:cNvSpPr/>
          <p:nvPr>
            <p:custDataLst>
              <p:tags r:id="rId9"/>
            </p:custDataLst>
          </p:nvPr>
        </p:nvSpPr>
        <p:spPr>
          <a:xfrm flipH="1" flipV="1">
            <a:off x="6581827" y="572963"/>
            <a:ext cx="4505466" cy="4505466"/>
          </a:xfrm>
          <a:prstGeom prst="arc">
            <a:avLst>
              <a:gd name="adj1" fmla="val 8263304"/>
              <a:gd name="adj2" fmla="val 8979118"/>
            </a:avLst>
          </a:prstGeom>
          <a:solidFill>
            <a:schemeClr val="bg2">
              <a:alpha val="0"/>
            </a:schemeClr>
          </a:solidFill>
          <a:ln>
            <a:solidFill>
              <a:schemeClr val="bg2">
                <a:lumMod val="90000"/>
                <a:alpha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1" name="椭圆 30"/>
          <p:cNvSpPr/>
          <p:nvPr>
            <p:custDataLst>
              <p:tags r:id="rId10"/>
            </p:custDataLst>
          </p:nvPr>
        </p:nvSpPr>
        <p:spPr>
          <a:xfrm>
            <a:off x="7819164" y="890328"/>
            <a:ext cx="334236" cy="334236"/>
          </a:xfrm>
          <a:prstGeom prst="ellipse">
            <a:avLst/>
          </a:prstGeom>
          <a:gradFill>
            <a:gsLst>
              <a:gs pos="95000">
                <a:schemeClr val="accent2"/>
              </a:gs>
              <a:gs pos="0">
                <a:schemeClr val="accent2">
                  <a:alpha val="0"/>
                </a:schemeClr>
              </a:gs>
            </a:gsLst>
            <a:lin ang="5400000" scaled="1"/>
          </a:gradFill>
          <a:ln>
            <a:noFill/>
          </a:ln>
          <a:effectLst>
            <a:softEdge rad="50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10"/>
            <p:custDataLst>
              <p:tags r:id="rId11"/>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lstStyle/>
          <a:p>
            <a:endParaRPr lang="zh-CN" altLang="en-US"/>
          </a:p>
        </p:txBody>
      </p:sp>
      <p:sp>
        <p:nvSpPr>
          <p:cNvPr id="6" name="灯片编号占位符 5"/>
          <p:cNvSpPr>
            <a:spLocks noGrp="1"/>
          </p:cNvSpPr>
          <p:nvPr>
            <p:ph type="sldNum" sz="quarter" idx="12"/>
            <p:custDataLst>
              <p:tags r:id="rId13"/>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ctrTitle"/>
            <p:custDataLst>
              <p:tags r:id="rId14"/>
            </p:custDataLst>
          </p:nvPr>
        </p:nvSpPr>
        <p:spPr>
          <a:xfrm>
            <a:off x="1063228" y="1775895"/>
            <a:ext cx="5235972" cy="2024362"/>
          </a:xfrm>
        </p:spPr>
        <p:txBody>
          <a:bodyPr wrap="square" anchor="b">
            <a:noAutofit/>
          </a:bodyPr>
          <a:lstStyle>
            <a:lvl1pPr algn="l">
              <a:lnSpc>
                <a:spcPct val="100000"/>
              </a:lnSpc>
              <a:defRPr sz="6400"/>
            </a:lvl1pPr>
          </a:lstStyle>
          <a:p>
            <a:r>
              <a:rPr lang="zh-CN" altLang="en-US" dirty="0"/>
              <a:t>单击此处编辑母版标题样式</a:t>
            </a:r>
            <a:endParaRPr lang="zh-CN" altLang="en-US" dirty="0"/>
          </a:p>
        </p:txBody>
      </p:sp>
      <p:sp>
        <p:nvSpPr>
          <p:cNvPr id="10" name="公司名占位符 6"/>
          <p:cNvSpPr>
            <a:spLocks noGrp="1"/>
          </p:cNvSpPr>
          <p:nvPr>
            <p:ph type="body" sz="quarter" idx="13" hasCustomPrompt="1"/>
            <p:custDataLst>
              <p:tags r:id="rId15"/>
            </p:custDataLst>
          </p:nvPr>
        </p:nvSpPr>
        <p:spPr>
          <a:xfrm>
            <a:off x="8473202" y="667501"/>
            <a:ext cx="2880000" cy="504000"/>
          </a:xfrm>
        </p:spPr>
        <p:txBody>
          <a:bodyPr wrap="square" anchor="ctr">
            <a:normAutofit/>
          </a:bodyPr>
          <a:lstStyle>
            <a:lvl1pPr marL="0" indent="0" algn="r">
              <a:lnSpc>
                <a:spcPct val="100000"/>
              </a:lnSpc>
              <a:buNone/>
              <a:defRPr sz="1600" b="0">
                <a:solidFill>
                  <a:schemeClr val="tx2">
                    <a:alpha val="70000"/>
                  </a:schemeClr>
                </a:solidFill>
              </a:defRPr>
            </a:lvl1pPr>
          </a:lstStyle>
          <a:p>
            <a:pPr lvl="0"/>
            <a:r>
              <a:rPr lang="zh-CN" altLang="en-US" dirty="0"/>
              <a:t>公司名</a:t>
            </a:r>
            <a:endParaRPr lang="zh-CN" altLang="en-US" dirty="0"/>
          </a:p>
        </p:txBody>
      </p:sp>
      <p:sp>
        <p:nvSpPr>
          <p:cNvPr id="22" name="椭圆 21"/>
          <p:cNvSpPr/>
          <p:nvPr>
            <p:custDataLst>
              <p:tags r:id="rId16"/>
            </p:custDataLst>
          </p:nvPr>
        </p:nvSpPr>
        <p:spPr>
          <a:xfrm>
            <a:off x="1074851" y="867326"/>
            <a:ext cx="108000" cy="10800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custDataLst>
              <p:tags r:id="rId17"/>
            </p:custDataLst>
          </p:nvPr>
        </p:nvSpPr>
        <p:spPr>
          <a:xfrm>
            <a:off x="1481123" y="867326"/>
            <a:ext cx="108000" cy="108000"/>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custDataLst>
              <p:tags r:id="rId18"/>
            </p:custDataLst>
          </p:nvPr>
        </p:nvSpPr>
        <p:spPr>
          <a:xfrm>
            <a:off x="1684260" y="867326"/>
            <a:ext cx="108000" cy="108000"/>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custDataLst>
              <p:tags r:id="rId19"/>
            </p:custDataLst>
          </p:nvPr>
        </p:nvSpPr>
        <p:spPr>
          <a:xfrm>
            <a:off x="1277987" y="867326"/>
            <a:ext cx="108000" cy="1080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custDataLst>
              <p:tags r:id="rId20"/>
            </p:custDataLst>
          </p:nvPr>
        </p:nvSpPr>
        <p:spPr>
          <a:xfrm>
            <a:off x="10137187" y="3838727"/>
            <a:ext cx="1174493" cy="1174493"/>
          </a:xfrm>
          <a:prstGeom prst="ellipse">
            <a:avLst/>
          </a:prstGeom>
          <a:gradFill>
            <a:gsLst>
              <a:gs pos="100000">
                <a:schemeClr val="accent2">
                  <a:alpha val="30000"/>
                </a:schemeClr>
              </a:gs>
              <a:gs pos="0">
                <a:schemeClr val="accent2">
                  <a:alpha val="0"/>
                </a:schemeClr>
              </a:gs>
            </a:gsLst>
            <a:lin ang="5400000" scaled="1"/>
          </a:gradFill>
          <a:ln>
            <a:noFill/>
          </a:ln>
          <a:effectLst>
            <a:softEdge rad="177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21"/>
            </p:custDataLst>
          </p:nvPr>
        </p:nvSpPr>
        <p:spPr>
          <a:xfrm>
            <a:off x="10741220" y="2120901"/>
            <a:ext cx="828798" cy="828798"/>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190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圆角 31"/>
          <p:cNvSpPr/>
          <p:nvPr>
            <p:custDataLst>
              <p:tags r:id="rId22"/>
            </p:custDataLst>
          </p:nvPr>
        </p:nvSpPr>
        <p:spPr>
          <a:xfrm>
            <a:off x="1054100" y="4624668"/>
            <a:ext cx="1889646" cy="540000"/>
          </a:xfrm>
          <a:prstGeom prst="roundRect">
            <a:avLst>
              <a:gd name="adj" fmla="val 50000"/>
            </a:avLst>
          </a:prstGeom>
          <a:gradFill flip="none" rotWithShape="1">
            <a:gsLst>
              <a:gs pos="2000">
                <a:schemeClr val="accent1"/>
              </a:gs>
              <a:gs pos="100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en-US" altLang="zh-CN" sz="2800" b="1" dirty="0">
              <a:latin typeface="+mj-ea"/>
              <a:ea typeface="+mj-ea"/>
              <a:sym typeface="+mn-ea"/>
            </a:endParaRPr>
          </a:p>
        </p:txBody>
      </p:sp>
      <p:pic>
        <p:nvPicPr>
          <p:cNvPr id="33" name="图形 32"/>
          <p:cNvPicPr>
            <a:picLocks noChangeAspect="1"/>
          </p:cNvPicPr>
          <p:nvPr>
            <p:custDataLst>
              <p:tags r:id="rId23"/>
            </p:custDataLst>
          </p:nvPr>
        </p:nvPicPr>
        <p:blipFill>
          <a:blip r:embed="rId24">
            <a:extLst>
              <a:ext uri="{96DAC541-7B7A-43D3-8B79-37D633B846F1}">
                <asvg:svgBlip xmlns:asvg="http://schemas.microsoft.com/office/drawing/2016/SVG/main" r:embed="rId25"/>
              </a:ext>
            </a:extLst>
          </a:blip>
          <a:stretch>
            <a:fillRect/>
          </a:stretch>
        </p:blipFill>
        <p:spPr>
          <a:xfrm rot="2700000">
            <a:off x="1360596" y="4813301"/>
            <a:ext cx="162734" cy="162734"/>
          </a:xfrm>
          <a:prstGeom prst="rect">
            <a:avLst/>
          </a:prstGeom>
        </p:spPr>
      </p:pic>
      <p:sp>
        <p:nvSpPr>
          <p:cNvPr id="34" name="署名占位符 10"/>
          <p:cNvSpPr>
            <a:spLocks noGrp="1"/>
          </p:cNvSpPr>
          <p:nvPr>
            <p:ph type="body" sz="quarter" idx="17" hasCustomPrompt="1"/>
            <p:custDataLst>
              <p:tags r:id="rId26"/>
            </p:custDataLst>
          </p:nvPr>
        </p:nvSpPr>
        <p:spPr>
          <a:xfrm>
            <a:off x="1713688" y="4624668"/>
            <a:ext cx="2880000" cy="540000"/>
          </a:xfrm>
          <a:prstGeom prst="roundRect">
            <a:avLst>
              <a:gd name="adj" fmla="val 50000"/>
            </a:avLst>
          </a:prstGeom>
          <a:solidFill>
            <a:srgbClr val="FFFFFF"/>
          </a:solidFill>
          <a:ln w="12700">
            <a:solidFill>
              <a:schemeClr val="bg2"/>
            </a:solidFill>
          </a:ln>
          <a:effectLst>
            <a:outerShdw blurRad="101600" dist="101600" dir="2700000" algn="tl" rotWithShape="0">
              <a:schemeClr val="accent2">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rmAutofit/>
          </a:bodyPr>
          <a:lstStyle>
            <a:lvl1pPr marL="0" indent="0" algn="ctr">
              <a:lnSpc>
                <a:spcPct val="100000"/>
              </a:lnSpc>
              <a:spcBef>
                <a:spcPts val="0"/>
              </a:spcBef>
              <a:buNone/>
              <a:defRPr lang="zh-CN" altLang="en-US" sz="1600" b="1" dirty="0">
                <a:solidFill>
                  <a:srgbClr val="031A2F"/>
                </a:solidFill>
                <a:latin typeface="+mn-ea"/>
                <a:ea typeface="+mn-ea"/>
              </a:defRPr>
            </a:lvl1pPr>
          </a:lstStyle>
          <a:p>
            <a:pPr marL="0" lvl="0" algn="ctr"/>
            <a:r>
              <a:rPr lang="zh-CN" altLang="en-US" dirty="0"/>
              <a:t>署名</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2" Type="http://schemas.openxmlformats.org/officeDocument/2006/relationships/theme" Target="../theme/theme2.xml"/><Relationship Id="rId21" Type="http://schemas.openxmlformats.org/officeDocument/2006/relationships/tags" Target="../tags/tag183.xml"/><Relationship Id="rId20" Type="http://schemas.openxmlformats.org/officeDocument/2006/relationships/tags" Target="../tags/tag182.xml"/><Relationship Id="rId2" Type="http://schemas.openxmlformats.org/officeDocument/2006/relationships/slideLayout" Target="../slideLayouts/slideLayout13.xml"/><Relationship Id="rId19" Type="http://schemas.openxmlformats.org/officeDocument/2006/relationships/tags" Target="../tags/tag181.xml"/><Relationship Id="rId18" Type="http://schemas.openxmlformats.org/officeDocument/2006/relationships/tags" Target="../tags/tag180.xml"/><Relationship Id="rId17" Type="http://schemas.openxmlformats.org/officeDocument/2006/relationships/tags" Target="../tags/tag179.xml"/><Relationship Id="rId16" Type="http://schemas.openxmlformats.org/officeDocument/2006/relationships/tags" Target="../tags/tag178.xml"/><Relationship Id="rId15" Type="http://schemas.openxmlformats.org/officeDocument/2006/relationships/tags" Target="../tags/tag177.xml"/><Relationship Id="rId14" Type="http://schemas.openxmlformats.org/officeDocument/2006/relationships/tags" Target="../tags/tag176.xml"/><Relationship Id="rId13" Type="http://schemas.openxmlformats.org/officeDocument/2006/relationships/tags" Target="../tags/tag175.xml"/><Relationship Id="rId12" Type="http://schemas.openxmlformats.org/officeDocument/2006/relationships/tags" Target="../tags/tag174.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矩形 7"/>
          <p:cNvSpPr/>
          <p:nvPr>
            <p:custDataLst>
              <p:tags r:id="rId12"/>
            </p:custDataLst>
          </p:nvPr>
        </p:nvSpPr>
        <p:spPr>
          <a:xfrm>
            <a:off x="0" y="0"/>
            <a:ext cx="12192000" cy="6837002"/>
          </a:xfrm>
          <a:prstGeom prst="rect">
            <a:avLst/>
          </a:prstGeom>
          <a:gradFill flip="none" rotWithShape="1">
            <a:gsLst>
              <a:gs pos="0">
                <a:schemeClr val="bg1">
                  <a:alpha val="0"/>
                </a:schemeClr>
              </a:gs>
              <a:gs pos="100000">
                <a:schemeClr val="accent2">
                  <a:alpha val="15000"/>
                </a:schemeClr>
              </a:gs>
            </a:gsLst>
            <a:lin ang="189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custDataLst>
              <p:tags r:id="rId13"/>
            </p:custDataLst>
          </p:nvPr>
        </p:nvSpPr>
        <p:spPr>
          <a:xfrm>
            <a:off x="10767139" y="296501"/>
            <a:ext cx="742236" cy="742238"/>
          </a:xfrm>
          <a:prstGeom prst="ellipse">
            <a:avLst/>
          </a:prstGeom>
          <a:gradFill>
            <a:gsLst>
              <a:gs pos="100000">
                <a:schemeClr val="accent2">
                  <a:alpha val="50000"/>
                </a:schemeClr>
              </a:gs>
              <a:gs pos="0">
                <a:schemeClr val="accent2">
                  <a:alpha val="0"/>
                </a:schemeClr>
              </a:gs>
            </a:gsLst>
            <a:lin ang="5400000" scaled="1"/>
          </a:gradFill>
          <a:ln>
            <a:noFill/>
          </a:ln>
          <a:effectLst>
            <a:softEdge rad="762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14"/>
            </p:custDataLst>
          </p:nvPr>
        </p:nvSpPr>
        <p:spPr>
          <a:xfrm>
            <a:off x="10975832" y="261411"/>
            <a:ext cx="1216167" cy="936058"/>
          </a:xfrm>
          <a:custGeom>
            <a:avLst/>
            <a:gdLst>
              <a:gd name="connsiteX0" fmla="*/ 1762548 w 1762548"/>
              <a:gd name="connsiteY0" fmla="*/ 0 h 1540757"/>
              <a:gd name="connsiteX1" fmla="*/ 1762548 w 1762548"/>
              <a:gd name="connsiteY1" fmla="*/ 1540757 h 1540757"/>
              <a:gd name="connsiteX2" fmla="*/ 0 w 1762548"/>
              <a:gd name="connsiteY2" fmla="*/ 1540757 h 1540757"/>
              <a:gd name="connsiteX3" fmla="*/ 18169 w 1762548"/>
              <a:gd name="connsiteY3" fmla="*/ 1421710 h 1540757"/>
              <a:gd name="connsiteX4" fmla="*/ 1762548 w 1762548"/>
              <a:gd name="connsiteY4" fmla="*/ 0 h 15407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2548" h="1540757">
                <a:moveTo>
                  <a:pt x="1762548" y="0"/>
                </a:moveTo>
                <a:lnTo>
                  <a:pt x="1762548" y="1540757"/>
                </a:lnTo>
                <a:lnTo>
                  <a:pt x="0" y="1540757"/>
                </a:lnTo>
                <a:lnTo>
                  <a:pt x="18169" y="1421710"/>
                </a:lnTo>
                <a:cubicBezTo>
                  <a:pt x="184199" y="610342"/>
                  <a:pt x="902097" y="0"/>
                  <a:pt x="1762548" y="0"/>
                </a:cubicBezTo>
                <a:close/>
              </a:path>
            </a:pathLst>
          </a:custGeom>
          <a:gradFill flip="none" rotWithShape="1">
            <a:gsLst>
              <a:gs pos="83000">
                <a:schemeClr val="bg1">
                  <a:alpha val="50000"/>
                </a:schemeClr>
              </a:gs>
              <a:gs pos="39000">
                <a:schemeClr val="bg1">
                  <a:alpha val="5000"/>
                </a:schemeClr>
              </a:gs>
            </a:gsLst>
            <a:lin ang="13500000" scaled="1"/>
            <a:tileRect/>
          </a:gradFill>
          <a:ln w="6350">
            <a:gradFill flip="none" rotWithShape="1">
              <a:gsLst>
                <a:gs pos="17000">
                  <a:schemeClr val="bg1"/>
                </a:gs>
                <a:gs pos="43000">
                  <a:schemeClr val="bg1">
                    <a:alpha val="0"/>
                  </a:schemeClr>
                </a:gs>
              </a:gsLst>
              <a:lin ang="27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矩形 15"/>
          <p:cNvSpPr/>
          <p:nvPr>
            <p:custDataLst>
              <p:tags r:id="rId15"/>
            </p:custDataLst>
          </p:nvPr>
        </p:nvSpPr>
        <p:spPr>
          <a:xfrm>
            <a:off x="0" y="6585002"/>
            <a:ext cx="12192000" cy="272998"/>
          </a:xfrm>
          <a:prstGeom prst="rect">
            <a:avLst/>
          </a:prstGeom>
          <a:gradFill flip="none" rotWithShape="1">
            <a:gsLst>
              <a:gs pos="0">
                <a:schemeClr val="accent2">
                  <a:lumMod val="20000"/>
                  <a:lumOff val="80000"/>
                  <a:alpha val="0"/>
                </a:schemeClr>
              </a:gs>
              <a:gs pos="100000">
                <a:schemeClr val="accent2">
                  <a:lumMod val="20000"/>
                  <a:lumOff val="80000"/>
                </a:schemeClr>
              </a:gs>
            </a:gsLst>
            <a:lin ang="108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 name="日期占位符 3"/>
          <p:cNvSpPr>
            <a:spLocks noGrp="1"/>
          </p:cNvSpPr>
          <p:nvPr>
            <p:ph type="dt" sz="half" idx="2"/>
            <p:custDataLst>
              <p:tags r:id="rId16"/>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7"/>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2" name="标题占位符 1"/>
          <p:cNvSpPr>
            <a:spLocks noGrp="1"/>
          </p:cNvSpPr>
          <p:nvPr>
            <p:ph type="title"/>
            <p:custDataLst>
              <p:tags r:id="rId19"/>
            </p:custDataLst>
          </p:nvPr>
        </p:nvSpPr>
        <p:spPr>
          <a:xfrm>
            <a:off x="695960" y="360000"/>
            <a:ext cx="10800000" cy="720000"/>
          </a:xfrm>
          <a:prstGeom prst="rect">
            <a:avLst/>
          </a:prstGeom>
        </p:spPr>
        <p:txBody>
          <a:bodyPr vert="horz" wrap="square" lIns="0" tIns="0" rIns="0" bIns="0" rtlCol="0" anchor="b"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10" name="KSO_TEMPLATE" hidden="1"/>
          <p:cNvSpPr/>
          <p:nvPr>
            <p:custDataLst>
              <p:tags r:id="rId21"/>
            </p:custDataLst>
          </p:nvPr>
        </p:nvSpPr>
        <p:spPr>
          <a:xfrm>
            <a:off x="0" y="0"/>
            <a:ext cx="0" cy="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3200" b="1" kern="1200">
          <a:solidFill>
            <a:schemeClr val="tx2"/>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3.xml"/><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34.xml"/><Relationship Id="rId1" Type="http://schemas.openxmlformats.org/officeDocument/2006/relationships/tags" Target="../tags/tag233.xml"/></Relationships>
</file>

<file path=ppt/slides/_rels/slide2.xml.rels><?xml version="1.0" encoding="UTF-8" standalone="yes"?>
<Relationships xmlns="http://schemas.openxmlformats.org/package/2006/relationships"><Relationship Id="rId9" Type="http://schemas.openxmlformats.org/officeDocument/2006/relationships/tags" Target="../tags/tag195.xml"/><Relationship Id="rId8" Type="http://schemas.openxmlformats.org/officeDocument/2006/relationships/tags" Target="../tags/tag194.xml"/><Relationship Id="rId7" Type="http://schemas.openxmlformats.org/officeDocument/2006/relationships/tags" Target="../tags/tag193.xml"/><Relationship Id="rId6" Type="http://schemas.openxmlformats.org/officeDocument/2006/relationships/tags" Target="../tags/tag192.xml"/><Relationship Id="rId5" Type="http://schemas.openxmlformats.org/officeDocument/2006/relationships/tags" Target="../tags/tag191.xml"/><Relationship Id="rId4" Type="http://schemas.openxmlformats.org/officeDocument/2006/relationships/tags" Target="../tags/tag190.xml"/><Relationship Id="rId3" Type="http://schemas.openxmlformats.org/officeDocument/2006/relationships/tags" Target="../tags/tag189.xml"/><Relationship Id="rId2" Type="http://schemas.openxmlformats.org/officeDocument/2006/relationships/tags" Target="../tags/tag188.xml"/><Relationship Id="rId19" Type="http://schemas.openxmlformats.org/officeDocument/2006/relationships/notesSlide" Target="../notesSlides/notesSlide2.xml"/><Relationship Id="rId18" Type="http://schemas.openxmlformats.org/officeDocument/2006/relationships/slideLayout" Target="../slideLayouts/slideLayout14.xml"/><Relationship Id="rId17" Type="http://schemas.openxmlformats.org/officeDocument/2006/relationships/tags" Target="../tags/tag203.xml"/><Relationship Id="rId16" Type="http://schemas.openxmlformats.org/officeDocument/2006/relationships/tags" Target="../tags/tag202.xml"/><Relationship Id="rId15" Type="http://schemas.openxmlformats.org/officeDocument/2006/relationships/tags" Target="../tags/tag201.xml"/><Relationship Id="rId14" Type="http://schemas.openxmlformats.org/officeDocument/2006/relationships/tags" Target="../tags/tag200.xml"/><Relationship Id="rId13" Type="http://schemas.openxmlformats.org/officeDocument/2006/relationships/tags" Target="../tags/tag199.xml"/><Relationship Id="rId12" Type="http://schemas.openxmlformats.org/officeDocument/2006/relationships/tags" Target="../tags/tag198.xml"/><Relationship Id="rId11" Type="http://schemas.openxmlformats.org/officeDocument/2006/relationships/tags" Target="../tags/tag197.xml"/><Relationship Id="rId10" Type="http://schemas.openxmlformats.org/officeDocument/2006/relationships/tags" Target="../tags/tag196.xml"/><Relationship Id="rId1" Type="http://schemas.openxmlformats.org/officeDocument/2006/relationships/tags" Target="../tags/tag187.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9.xml"/><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tags" Target="../tags/tag204.xml"/></Relationships>
</file>

<file path=ppt/slides/_rels/slide4.xml.rels><?xml version="1.0" encoding="UTF-8" standalone="yes"?>
<Relationships xmlns="http://schemas.openxmlformats.org/package/2006/relationships"><Relationship Id="rId9" Type="http://schemas.openxmlformats.org/officeDocument/2006/relationships/notesSlide" Target="../notesSlides/notesSlide4.xml"/><Relationship Id="rId8" Type="http://schemas.openxmlformats.org/officeDocument/2006/relationships/slideLayout" Target="../slideLayouts/slideLayout19.xml"/><Relationship Id="rId7" Type="http://schemas.openxmlformats.org/officeDocument/2006/relationships/tags" Target="../tags/tag213.xml"/><Relationship Id="rId6" Type="http://schemas.openxmlformats.org/officeDocument/2006/relationships/tags" Target="../tags/tag212.xml"/><Relationship Id="rId5" Type="http://schemas.openxmlformats.org/officeDocument/2006/relationships/tags" Target="../tags/tag211.xml"/><Relationship Id="rId4" Type="http://schemas.openxmlformats.org/officeDocument/2006/relationships/tags" Target="../tags/tag210.xml"/><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tags" Target="../tags/tag221.xml"/><Relationship Id="rId7" Type="http://schemas.openxmlformats.org/officeDocument/2006/relationships/tags" Target="../tags/tag220.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0" Type="http://schemas.openxmlformats.org/officeDocument/2006/relationships/notesSlide" Target="../notesSlides/notesSlide5.xml"/><Relationship Id="rId1" Type="http://schemas.openxmlformats.org/officeDocument/2006/relationships/tags" Target="../tags/tag21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3.xml"/><Relationship Id="rId1" Type="http://schemas.openxmlformats.org/officeDocument/2006/relationships/tags" Target="../tags/tag22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9.xml"/><Relationship Id="rId3" Type="http://schemas.openxmlformats.org/officeDocument/2006/relationships/tags" Target="../tags/tag226.xml"/><Relationship Id="rId2" Type="http://schemas.openxmlformats.org/officeDocument/2006/relationships/tags" Target="../tags/tag225.xml"/><Relationship Id="rId1" Type="http://schemas.openxmlformats.org/officeDocument/2006/relationships/tags" Target="../tags/tag224.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9.xml"/><Relationship Id="rId4" Type="http://schemas.openxmlformats.org/officeDocument/2006/relationships/tags" Target="../tags/tag230.xml"/><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tags" Target="../tags/tag22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32.xml"/><Relationship Id="rId1" Type="http://schemas.openxmlformats.org/officeDocument/2006/relationships/tags" Target="../tags/tag2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4161155" y="5179695"/>
            <a:ext cx="4000500" cy="968375"/>
          </a:xfrm>
          <a:prstGeom prst="rect">
            <a:avLst/>
          </a:prstGeom>
          <a:noFill/>
        </p:spPr>
        <p:txBody>
          <a:bodyPr wrap="square" rtlCol="0">
            <a:normAutofit/>
          </a:bodyPr>
          <a:lstStyle/>
          <a:p>
            <a:pPr>
              <a:lnSpc>
                <a:spcPct val="150000"/>
              </a:lnSpc>
            </a:pPr>
            <a:r>
              <a:rPr lang="en-US" altLang="zh-CN">
                <a:solidFill>
                  <a:schemeClr val="tx1"/>
                </a:solidFill>
              </a:rPr>
              <a:t>  </a:t>
            </a:r>
            <a:r>
              <a:rPr lang="zh-CN" altLang="en-US">
                <a:solidFill>
                  <a:schemeClr val="tx1"/>
                </a:solidFill>
              </a:rPr>
              <a:t>山东华铂凯盛生物科技有限公司</a:t>
            </a:r>
            <a:endParaRPr lang="zh-CN" altLang="en-US">
              <a:solidFill>
                <a:schemeClr val="tx1"/>
              </a:solidFill>
            </a:endParaRPr>
          </a:p>
        </p:txBody>
      </p:sp>
      <p:sp>
        <p:nvSpPr>
          <p:cNvPr id="7" name="标题 6"/>
          <p:cNvSpPr>
            <a:spLocks noGrp="1"/>
          </p:cNvSpPr>
          <p:nvPr>
            <p:ph type="title"/>
            <p:custDataLst>
              <p:tags r:id="rId2"/>
            </p:custDataLst>
          </p:nvPr>
        </p:nvSpPr>
        <p:spPr>
          <a:xfrm>
            <a:off x="695960" y="360045"/>
            <a:ext cx="10800080" cy="1988185"/>
          </a:xfrm>
        </p:spPr>
        <p:txBody>
          <a:bodyPr vert="horz" wrap="square" lIns="0" tIns="0" rIns="0" bIns="0" rtlCol="0" anchor="b" anchorCtr="0">
            <a:normAutofit/>
          </a:bodyPr>
          <a:lstStyle/>
          <a:p>
            <a:pPr lvl="0" algn="ctr">
              <a:buClrTx/>
              <a:buSzTx/>
              <a:buFontTx/>
            </a:pPr>
            <a:r>
              <a:rPr lang="zh-CN" altLang="en-US" sz="4800" dirty="0">
                <a:latin typeface="宋体" panose="02010600030101010101" pitchFamily="2" charset="-122"/>
                <a:ea typeface="宋体" panose="02010600030101010101" pitchFamily="2" charset="-122"/>
                <a:sym typeface="+mn-ea"/>
              </a:rPr>
              <a:t>复方硫酸钠片</a:t>
            </a:r>
            <a:endParaRPr lang="zh-CN" altLang="en-US" sz="4800" dirty="0">
              <a:latin typeface="宋体" panose="02010600030101010101" pitchFamily="2" charset="-122"/>
              <a:ea typeface="宋体" panose="02010600030101010101" pitchFamily="2" charset="-122"/>
              <a:sym typeface="+mn-ea"/>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05</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705993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公平性</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graphicFrame>
        <p:nvGraphicFramePr>
          <p:cNvPr id="4" name="表格 3"/>
          <p:cNvGraphicFramePr/>
          <p:nvPr>
            <p:custDataLst>
              <p:tags r:id="rId1"/>
            </p:custDataLst>
          </p:nvPr>
        </p:nvGraphicFramePr>
        <p:xfrm>
          <a:off x="566420" y="1548130"/>
          <a:ext cx="10951845" cy="4083685"/>
        </p:xfrm>
        <a:graphic>
          <a:graphicData uri="http://schemas.openxmlformats.org/drawingml/2006/table">
            <a:tbl>
              <a:tblPr/>
              <a:tblGrid>
                <a:gridCol w="2185035"/>
                <a:gridCol w="8766810"/>
              </a:tblGrid>
              <a:tr h="353695">
                <a:tc>
                  <a:txBody>
                    <a:bodyPr/>
                    <a:lstStyle/>
                    <a:p>
                      <a:pPr algn="ctr" fontAlgn="ctr"/>
                      <a:r>
                        <a:rPr lang="zh-CN" altLang="en-US" sz="1600" b="1" i="0">
                          <a:solidFill>
                            <a:srgbClr val="000000"/>
                          </a:solidFill>
                          <a:latin typeface="微软雅黑" panose="020B0503020204020204" charset="-122"/>
                          <a:ea typeface="微软雅黑" panose="020B0503020204020204" charset="-122"/>
                        </a:rPr>
                        <a:t>公平性维度</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600" b="1" i="0">
                          <a:solidFill>
                            <a:srgbClr val="000000"/>
                          </a:solidFill>
                          <a:latin typeface="微软雅黑" panose="020B0503020204020204" charset="-122"/>
                          <a:ea typeface="微软雅黑" panose="020B0503020204020204" charset="-122"/>
                        </a:rPr>
                        <a:t>具体分析</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r>
              <a:tr h="589915">
                <a:tc>
                  <a:txBody>
                    <a:bodyPr/>
                    <a:lstStyle/>
                    <a:p>
                      <a:pPr algn="ctr" fontAlgn="ctr"/>
                      <a:r>
                        <a:rPr lang="zh-CN" altLang="en-US" sz="1600" b="0" i="0">
                          <a:solidFill>
                            <a:srgbClr val="000000"/>
                          </a:solidFill>
                          <a:latin typeface="微软雅黑" panose="020B0503020204020204" charset="-122"/>
                          <a:ea typeface="微软雅黑" panose="020B0503020204020204" charset="-122"/>
                        </a:rPr>
                        <a:t>弱势群体可及性</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rPr>
                        <a:t>老年患者、吞咽困难患者、需多次检查者（如</a:t>
                      </a:r>
                      <a:r>
                        <a:rPr lang="en-US" altLang="zh-CN" sz="1600" b="0" i="0" dirty="0">
                          <a:solidFill>
                            <a:srgbClr val="000000"/>
                          </a:solidFill>
                          <a:latin typeface="微软雅黑" panose="020B0503020204020204" charset="-122"/>
                          <a:ea typeface="微软雅黑" panose="020B0503020204020204" charset="-122"/>
                          <a:cs typeface="微软雅黑" panose="020B0503020204020204" charset="-122"/>
                        </a:rPr>
                        <a:t>IBD</a:t>
                      </a:r>
                      <a:r>
                        <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rPr>
                        <a:t>、息肉术后）对液体量大、味道差的</a:t>
                      </a:r>
                      <a:r>
                        <a:rPr lang="en-US" altLang="zh-CN" sz="1600" b="0" i="0" dirty="0">
                          <a:solidFill>
                            <a:srgbClr val="000000"/>
                          </a:solidFill>
                          <a:latin typeface="微软雅黑" panose="020B0503020204020204" charset="-122"/>
                          <a:ea typeface="微软雅黑" panose="020B0503020204020204" charset="-122"/>
                          <a:cs typeface="微软雅黑" panose="020B0503020204020204" charset="-122"/>
                        </a:rPr>
                        <a:t>PEG</a:t>
                      </a:r>
                      <a:r>
                        <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rPr>
                        <a:t>耐受性差；片剂</a:t>
                      </a:r>
                      <a:r>
                        <a:rPr lang="en-US" altLang="zh-CN" sz="1600" b="0" i="0" dirty="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rPr>
                        <a:t>少液体更具公平性</a:t>
                      </a:r>
                      <a:endPar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59435">
                <a:tc>
                  <a:txBody>
                    <a:bodyPr/>
                    <a:lstStyle/>
                    <a:p>
                      <a:pPr algn="ctr" fontAlgn="ctr"/>
                      <a:r>
                        <a:rPr lang="zh-CN" altLang="en-US" sz="1600" b="0" i="0" dirty="0">
                          <a:solidFill>
                            <a:srgbClr val="000000"/>
                          </a:solidFill>
                          <a:latin typeface="微软雅黑" panose="020B0503020204020204" charset="-122"/>
                          <a:ea typeface="微软雅黑" panose="020B0503020204020204" charset="-122"/>
                        </a:rPr>
                        <a:t>临床管理便利性</a:t>
                      </a:r>
                      <a:endParaRPr lang="zh-CN" altLang="en-US" sz="1600" b="0" i="0" dirty="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600" b="0" i="0">
                          <a:solidFill>
                            <a:srgbClr val="000000"/>
                          </a:solidFill>
                          <a:latin typeface="微软雅黑" panose="020B0503020204020204" charset="-122"/>
                          <a:ea typeface="微软雅黑" panose="020B0503020204020204" charset="-122"/>
                        </a:rPr>
                        <a:t>片剂无需现场配制、无需冷藏、无需大容量容器，适合基层医疗机构推广使用</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835025">
                <a:tc>
                  <a:txBody>
                    <a:bodyPr/>
                    <a:lstStyle/>
                    <a:p>
                      <a:pPr algn="ctr" fontAlgn="ctr"/>
                      <a:r>
                        <a:rPr lang="zh-CN" altLang="en-US" sz="1600" b="0" i="0">
                          <a:solidFill>
                            <a:srgbClr val="000000"/>
                          </a:solidFill>
                          <a:latin typeface="微软雅黑" panose="020B0503020204020204" charset="-122"/>
                          <a:ea typeface="微软雅黑" panose="020B0503020204020204" charset="-122"/>
                        </a:rPr>
                        <a:t>对因治疗与预防价值</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a:solidFill>
                            <a:srgbClr val="000000"/>
                          </a:solidFill>
                          <a:latin typeface="微软雅黑" panose="020B0503020204020204" charset="-122"/>
                          <a:ea typeface="微软雅黑" panose="020B0503020204020204" charset="-122"/>
                          <a:sym typeface="+mn-ea"/>
                        </a:rPr>
                        <a:t>高依从性清肠剂直接决定了患者接受肠镜检查的依从性，</a:t>
                      </a:r>
                      <a:r>
                        <a:rPr lang="zh-CN" altLang="en-US" sz="1600" b="0" i="0">
                          <a:solidFill>
                            <a:srgbClr val="000000"/>
                          </a:solidFill>
                          <a:latin typeface="微软雅黑" panose="020B0503020204020204" charset="-122"/>
                          <a:ea typeface="微软雅黑" panose="020B0503020204020204" charset="-122"/>
                        </a:rPr>
                        <a:t>结直肠癌是医保重点防控癌种，高质量肠道准备提高腺瘤检出率，直接关系早诊早治效果，节省医保费用</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98170">
                <a:tc>
                  <a:txBody>
                    <a:bodyPr/>
                    <a:lstStyle/>
                    <a:p>
                      <a:pPr algn="ctr" fontAlgn="ctr"/>
                      <a:r>
                        <a:rPr lang="zh-CN" altLang="en-US" sz="1600" b="0" i="0">
                          <a:solidFill>
                            <a:srgbClr val="000000"/>
                          </a:solidFill>
                          <a:latin typeface="微软雅黑" panose="020B0503020204020204" charset="-122"/>
                          <a:ea typeface="微软雅黑" panose="020B0503020204020204" charset="-122"/>
                        </a:rPr>
                        <a:t>减少重复检查</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600" b="0" i="0">
                          <a:solidFill>
                            <a:srgbClr val="000000"/>
                          </a:solidFill>
                          <a:latin typeface="微软雅黑" panose="020B0503020204020204" charset="-122"/>
                          <a:ea typeface="微软雅黑" panose="020B0503020204020204" charset="-122"/>
                        </a:rPr>
                        <a:t>肠道准备不合格导致的重复结肠镜检查增加医保支出和患者负担；本品可降低不合格率及重复检查需求</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557530">
                <a:tc>
                  <a:txBody>
                    <a:bodyPr/>
                    <a:lstStyle/>
                    <a:p>
                      <a:pPr algn="ctr" fontAlgn="ctr"/>
                      <a:r>
                        <a:rPr lang="zh-CN" altLang="en-US" sz="1600" b="0" i="0">
                          <a:solidFill>
                            <a:srgbClr val="000000"/>
                          </a:solidFill>
                          <a:latin typeface="微软雅黑" panose="020B0503020204020204" charset="-122"/>
                          <a:ea typeface="微软雅黑" panose="020B0503020204020204" charset="-122"/>
                        </a:rPr>
                        <a:t>基金影响可控</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b="0" i="0">
                          <a:solidFill>
                            <a:srgbClr val="000000"/>
                          </a:solidFill>
                          <a:latin typeface="微软雅黑" panose="020B0503020204020204" charset="-122"/>
                          <a:ea typeface="微软雅黑" panose="020B0503020204020204" charset="-122"/>
                        </a:rPr>
                        <a:t>作为一次性肠道准备用药，单疗程费用可控；若能减少重复检查，</a:t>
                      </a:r>
                      <a:r>
                        <a:rPr lang="zh-CN" altLang="en-US" sz="1600">
                          <a:solidFill>
                            <a:srgbClr val="000000"/>
                          </a:solidFill>
                          <a:latin typeface="微软雅黑" panose="020B0503020204020204" charset="-122"/>
                          <a:ea typeface="微软雅黑" panose="020B0503020204020204" charset="-122"/>
                          <a:sym typeface="+mn-ea"/>
                        </a:rPr>
                        <a:t>可</a:t>
                      </a:r>
                      <a:r>
                        <a:rPr lang="zh-CN" altLang="en-US" sz="1600">
                          <a:solidFill>
                            <a:srgbClr val="000000"/>
                          </a:solidFill>
                          <a:latin typeface="微软雅黑" panose="020B0503020204020204" charset="-122"/>
                          <a:ea typeface="微软雅黑" panose="020B0503020204020204" charset="-122"/>
                          <a:sym typeface="+mn-ea"/>
                        </a:rPr>
                        <a:t>节约</a:t>
                      </a:r>
                      <a:r>
                        <a:rPr lang="zh-CN" altLang="en-US" sz="1600">
                          <a:solidFill>
                            <a:srgbClr val="000000"/>
                          </a:solidFill>
                          <a:latin typeface="微软雅黑" panose="020B0503020204020204" charset="-122"/>
                          <a:ea typeface="微软雅黑" panose="020B0503020204020204" charset="-122"/>
                          <a:sym typeface="+mn-ea"/>
                        </a:rPr>
                        <a:t>医保基金</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89915">
                <a:tc>
                  <a:txBody>
                    <a:bodyPr/>
                    <a:lstStyle/>
                    <a:p>
                      <a:pPr algn="ctr" fontAlgn="ctr"/>
                      <a:r>
                        <a:rPr lang="zh-CN" altLang="en-US" sz="1600" b="0" i="0">
                          <a:solidFill>
                            <a:srgbClr val="000000"/>
                          </a:solidFill>
                          <a:latin typeface="微软雅黑" panose="020B0503020204020204" charset="-122"/>
                          <a:ea typeface="微软雅黑" panose="020B0503020204020204" charset="-122"/>
                        </a:rPr>
                        <a:t>与目录内品种关系</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rPr>
                        <a:t>不替代任何清肠剂，而是提供更多选择</a:t>
                      </a:r>
                      <a:r>
                        <a:rPr lang="en-US" altLang="zh-CN" sz="1600" b="0" i="0" dirty="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rPr>
                        <a:t>患者可根据耐受性、偏好、安全性、医生建议，选择不同清肠剂</a:t>
                      </a:r>
                      <a:endParaRPr lang="zh-CN" altLang="en-US" sz="1600" b="0"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bl>
          </a:graphicData>
        </a:graphic>
      </p:graphicFrame>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直接连接符 21"/>
          <p:cNvCxnSpPr/>
          <p:nvPr>
            <p:custDataLst>
              <p:tags r:id="rId1"/>
            </p:custDataLst>
          </p:nvPr>
        </p:nvCxnSpPr>
        <p:spPr>
          <a:xfrm>
            <a:off x="3301525" y="2889045"/>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custDataLst>
              <p:tags r:id="rId2"/>
            </p:custDataLst>
          </p:nvPr>
        </p:nvCxnSpPr>
        <p:spPr>
          <a:xfrm>
            <a:off x="5206694" y="2834506"/>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custDataLst>
              <p:tags r:id="rId3"/>
            </p:custDataLst>
          </p:nvPr>
        </p:nvCxnSpPr>
        <p:spPr>
          <a:xfrm>
            <a:off x="7071440" y="2834506"/>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4"/>
            </p:custDataLst>
          </p:nvPr>
        </p:nvCxnSpPr>
        <p:spPr>
          <a:xfrm>
            <a:off x="8936327" y="2889045"/>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sp>
        <p:nvSpPr>
          <p:cNvPr id="7" name="标题"/>
          <p:cNvSpPr>
            <a:spLocks noGrp="1"/>
          </p:cNvSpPr>
          <p:nvPr>
            <p:ph type="title"/>
            <p:custDataLst>
              <p:tags r:id="rId5"/>
            </p:custDataLst>
          </p:nvPr>
        </p:nvSpPr>
        <p:spPr/>
        <p:txBody>
          <a:bodyPr/>
          <a:lstStyle/>
          <a:p>
            <a:r>
              <a:rPr lang="zh-CN" altLang="en-US"/>
              <a:t>目录</a:t>
            </a:r>
            <a:endParaRPr lang="zh-CN" altLang="en-US"/>
          </a:p>
        </p:txBody>
      </p:sp>
      <p:sp>
        <p:nvSpPr>
          <p:cNvPr id="10" name="标题 1"/>
          <p:cNvSpPr txBox="1"/>
          <p:nvPr>
            <p:custDataLst>
              <p:tags r:id="rId6"/>
            </p:custDataLst>
          </p:nvPr>
        </p:nvSpPr>
        <p:spPr>
          <a:xfrm>
            <a:off x="1478265" y="4091613"/>
            <a:ext cx="1823540" cy="125889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药品基本信息</a:t>
            </a:r>
            <a:endParaRPr lang="zh-CN" altLang="en-US" sz="2400" dirty="0">
              <a:solidFill>
                <a:schemeClr val="dk2"/>
              </a:solidFill>
              <a:latin typeface="+mn-ea"/>
              <a:ea typeface="+mn-ea"/>
            </a:endParaRPr>
          </a:p>
        </p:txBody>
      </p:sp>
      <p:sp>
        <p:nvSpPr>
          <p:cNvPr id="12" name="标题 1"/>
          <p:cNvSpPr txBox="1"/>
          <p:nvPr>
            <p:custDataLst>
              <p:tags r:id="rId7"/>
            </p:custDataLst>
          </p:nvPr>
        </p:nvSpPr>
        <p:spPr>
          <a:xfrm>
            <a:off x="3483852"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安全性</a:t>
            </a:r>
            <a:endParaRPr lang="zh-CN" altLang="en-US" sz="2400" dirty="0">
              <a:solidFill>
                <a:schemeClr val="dk2"/>
              </a:solidFill>
              <a:latin typeface="+mn-ea"/>
              <a:ea typeface="+mn-ea"/>
            </a:endParaRPr>
          </a:p>
        </p:txBody>
      </p:sp>
      <p:sp>
        <p:nvSpPr>
          <p:cNvPr id="14" name="标题 1"/>
          <p:cNvSpPr txBox="1"/>
          <p:nvPr>
            <p:custDataLst>
              <p:tags r:id="rId8"/>
            </p:custDataLst>
          </p:nvPr>
        </p:nvSpPr>
        <p:spPr>
          <a:xfrm>
            <a:off x="5448052"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有效性</a:t>
            </a:r>
            <a:endParaRPr lang="zh-CN" altLang="en-US" sz="2400" dirty="0">
              <a:solidFill>
                <a:schemeClr val="dk2"/>
              </a:solidFill>
              <a:latin typeface="+mn-ea"/>
              <a:ea typeface="+mn-ea"/>
            </a:endParaRPr>
          </a:p>
        </p:txBody>
      </p:sp>
      <p:sp>
        <p:nvSpPr>
          <p:cNvPr id="8" name="标题 1"/>
          <p:cNvSpPr txBox="1"/>
          <p:nvPr>
            <p:custDataLst>
              <p:tags r:id="rId9"/>
            </p:custDataLst>
          </p:nvPr>
        </p:nvSpPr>
        <p:spPr>
          <a:xfrm>
            <a:off x="7302673"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创新性</a:t>
            </a:r>
            <a:endParaRPr lang="zh-CN" altLang="en-US" sz="2400" dirty="0">
              <a:solidFill>
                <a:schemeClr val="dk2"/>
              </a:solidFill>
              <a:latin typeface="+mn-ea"/>
              <a:ea typeface="+mn-ea"/>
            </a:endParaRPr>
          </a:p>
        </p:txBody>
      </p:sp>
      <p:sp>
        <p:nvSpPr>
          <p:cNvPr id="9" name="椭圆 8"/>
          <p:cNvSpPr/>
          <p:nvPr>
            <p:custDataLst>
              <p:tags r:id="rId10"/>
            </p:custDataLst>
          </p:nvPr>
        </p:nvSpPr>
        <p:spPr>
          <a:xfrm>
            <a:off x="2048476" y="2960936"/>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01</a:t>
            </a:r>
            <a:endParaRPr lang="en-US" altLang="zh-CN" sz="2000" b="1" dirty="0">
              <a:solidFill>
                <a:srgbClr val="FFFFFF"/>
              </a:solidFill>
              <a:latin typeface="+mn-ea"/>
              <a:sym typeface="+mn-ea"/>
            </a:endParaRPr>
          </a:p>
        </p:txBody>
      </p:sp>
      <p:sp>
        <p:nvSpPr>
          <p:cNvPr id="11" name="椭圆 10"/>
          <p:cNvSpPr/>
          <p:nvPr>
            <p:custDataLst>
              <p:tags r:id="rId11"/>
            </p:custDataLst>
          </p:nvPr>
        </p:nvSpPr>
        <p:spPr>
          <a:xfrm>
            <a:off x="3872157"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02</a:t>
            </a:r>
            <a:endParaRPr lang="en-US" altLang="zh-CN" sz="2000" b="1" dirty="0">
              <a:solidFill>
                <a:srgbClr val="FFFFFF"/>
              </a:solidFill>
              <a:latin typeface="+mn-ea"/>
              <a:sym typeface="+mn-ea"/>
            </a:endParaRPr>
          </a:p>
        </p:txBody>
      </p:sp>
      <p:sp>
        <p:nvSpPr>
          <p:cNvPr id="13" name="椭圆 12"/>
          <p:cNvSpPr/>
          <p:nvPr>
            <p:custDataLst>
              <p:tags r:id="rId12"/>
            </p:custDataLst>
          </p:nvPr>
        </p:nvSpPr>
        <p:spPr>
          <a:xfrm>
            <a:off x="5777968"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03</a:t>
            </a:r>
            <a:endParaRPr lang="en-US" altLang="zh-CN" sz="2000" b="1" dirty="0">
              <a:solidFill>
                <a:srgbClr val="FFFFFF"/>
              </a:solidFill>
              <a:latin typeface="+mn-ea"/>
              <a:sym typeface="+mn-ea"/>
            </a:endParaRPr>
          </a:p>
        </p:txBody>
      </p:sp>
      <p:sp>
        <p:nvSpPr>
          <p:cNvPr id="21" name="椭圆 20"/>
          <p:cNvSpPr/>
          <p:nvPr>
            <p:custDataLst>
              <p:tags r:id="rId13"/>
            </p:custDataLst>
          </p:nvPr>
        </p:nvSpPr>
        <p:spPr>
          <a:xfrm>
            <a:off x="7601148"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04</a:t>
            </a:r>
            <a:endParaRPr lang="en-US" altLang="zh-CN" sz="2000" b="1" dirty="0">
              <a:solidFill>
                <a:srgbClr val="FFFFFF"/>
              </a:solidFill>
              <a:latin typeface="+mn-ea"/>
              <a:sym typeface="+mn-ea"/>
            </a:endParaRPr>
          </a:p>
        </p:txBody>
      </p:sp>
      <p:sp>
        <p:nvSpPr>
          <p:cNvPr id="25" name="椭圆 24"/>
          <p:cNvSpPr/>
          <p:nvPr>
            <p:custDataLst>
              <p:tags r:id="rId14"/>
            </p:custDataLst>
          </p:nvPr>
        </p:nvSpPr>
        <p:spPr>
          <a:xfrm>
            <a:off x="9424183"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05</a:t>
            </a:r>
            <a:endParaRPr lang="en-US" altLang="zh-CN" sz="2000" b="1" dirty="0">
              <a:solidFill>
                <a:srgbClr val="FFFFFF"/>
              </a:solidFill>
              <a:latin typeface="+mn-ea"/>
              <a:sym typeface="+mn-ea"/>
            </a:endParaRPr>
          </a:p>
        </p:txBody>
      </p:sp>
      <p:sp>
        <p:nvSpPr>
          <p:cNvPr id="26" name="标题 1"/>
          <p:cNvSpPr txBox="1"/>
          <p:nvPr>
            <p:custDataLst>
              <p:tags r:id="rId15"/>
            </p:custDataLst>
          </p:nvPr>
        </p:nvSpPr>
        <p:spPr>
          <a:xfrm>
            <a:off x="9156506"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marL="0" indent="0" algn="ctr">
              <a:lnSpc>
                <a:spcPct val="110000"/>
              </a:lnSpc>
              <a:spcBef>
                <a:spcPts val="0"/>
              </a:spcBef>
              <a:spcAft>
                <a:spcPts val="0"/>
              </a:spcAft>
              <a:buSzPct val="100000"/>
            </a:pPr>
            <a:r>
              <a:rPr lang="zh-CN" altLang="en-US" sz="2400">
                <a:solidFill>
                  <a:schemeClr val="dk2"/>
                </a:solidFill>
                <a:latin typeface="+mn-ea"/>
                <a:ea typeface="+mn-ea"/>
              </a:rPr>
              <a:t>公平性</a:t>
            </a:r>
            <a:endParaRPr lang="zh-CN" altLang="en-US" sz="2400">
              <a:solidFill>
                <a:schemeClr val="dk2"/>
              </a:solidFill>
              <a:latin typeface="+mn-ea"/>
              <a:ea typeface="+mn-ea"/>
            </a:endParaRPr>
          </a:p>
        </p:txBody>
      </p:sp>
      <p:sp>
        <p:nvSpPr>
          <p:cNvPr id="20" name="任意多边形: 形状 19"/>
          <p:cNvSpPr/>
          <p:nvPr>
            <p:custDataLst>
              <p:tags r:id="rId16"/>
            </p:custDataLst>
          </p:nvPr>
        </p:nvSpPr>
        <p:spPr>
          <a:xfrm>
            <a:off x="2903625" y="774701"/>
            <a:ext cx="4246473" cy="601543"/>
          </a:xfrm>
          <a:custGeom>
            <a:avLst/>
            <a:gdLst/>
            <a:ahLst/>
            <a:cxnLst/>
            <a:rect l="l" t="t" r="r" b="b"/>
            <a:pathLst>
              <a:path w="4207743" h="596057">
                <a:moveTo>
                  <a:pt x="789087" y="106412"/>
                </a:moveTo>
                <a:cubicBezTo>
                  <a:pt x="740966" y="106412"/>
                  <a:pt x="703076" y="124271"/>
                  <a:pt x="675419" y="159990"/>
                </a:cubicBezTo>
                <a:cubicBezTo>
                  <a:pt x="647762" y="195709"/>
                  <a:pt x="633933" y="241970"/>
                  <a:pt x="633933" y="298772"/>
                </a:cubicBezTo>
                <a:cubicBezTo>
                  <a:pt x="633933" y="354831"/>
                  <a:pt x="647452" y="400658"/>
                  <a:pt x="674489" y="436252"/>
                </a:cubicBezTo>
                <a:cubicBezTo>
                  <a:pt x="701526" y="471847"/>
                  <a:pt x="738609" y="489644"/>
                  <a:pt x="785738" y="489644"/>
                </a:cubicBezTo>
                <a:cubicBezTo>
                  <a:pt x="833859" y="489644"/>
                  <a:pt x="871314" y="472591"/>
                  <a:pt x="898103" y="438485"/>
                </a:cubicBezTo>
                <a:cubicBezTo>
                  <a:pt x="924892" y="404378"/>
                  <a:pt x="938287" y="358552"/>
                  <a:pt x="938287" y="301005"/>
                </a:cubicBezTo>
                <a:cubicBezTo>
                  <a:pt x="938287" y="240977"/>
                  <a:pt x="925264" y="193538"/>
                  <a:pt x="899220" y="158688"/>
                </a:cubicBezTo>
                <a:cubicBezTo>
                  <a:pt x="873175" y="123837"/>
                  <a:pt x="836464" y="106412"/>
                  <a:pt x="789087" y="106412"/>
                </a:cubicBezTo>
                <a:close/>
                <a:moveTo>
                  <a:pt x="3315891" y="9674"/>
                </a:moveTo>
                <a:lnTo>
                  <a:pt x="3767584" y="9674"/>
                </a:lnTo>
                <a:lnTo>
                  <a:pt x="3767584" y="110133"/>
                </a:lnTo>
                <a:lnTo>
                  <a:pt x="3603129" y="110133"/>
                </a:lnTo>
                <a:lnTo>
                  <a:pt x="3603129" y="586011"/>
                </a:lnTo>
                <a:lnTo>
                  <a:pt x="3479974" y="586011"/>
                </a:lnTo>
                <a:lnTo>
                  <a:pt x="3479974" y="110133"/>
                </a:lnTo>
                <a:lnTo>
                  <a:pt x="3315891" y="110133"/>
                </a:lnTo>
                <a:close/>
                <a:moveTo>
                  <a:pt x="2722141" y="9674"/>
                </a:moveTo>
                <a:lnTo>
                  <a:pt x="2856086" y="9674"/>
                </a:lnTo>
                <a:lnTo>
                  <a:pt x="3091234" y="372070"/>
                </a:lnTo>
                <a:cubicBezTo>
                  <a:pt x="3106861" y="396131"/>
                  <a:pt x="3116411" y="411386"/>
                  <a:pt x="3119884" y="417835"/>
                </a:cubicBezTo>
                <a:lnTo>
                  <a:pt x="3121744" y="417835"/>
                </a:lnTo>
                <a:cubicBezTo>
                  <a:pt x="3119264" y="403944"/>
                  <a:pt x="3118024" y="377403"/>
                  <a:pt x="3118024" y="338212"/>
                </a:cubicBezTo>
                <a:lnTo>
                  <a:pt x="3118024" y="9674"/>
                </a:lnTo>
                <a:lnTo>
                  <a:pt x="3234482" y="9674"/>
                </a:lnTo>
                <a:lnTo>
                  <a:pt x="3234482" y="586011"/>
                </a:lnTo>
                <a:lnTo>
                  <a:pt x="3108722" y="586011"/>
                </a:lnTo>
                <a:lnTo>
                  <a:pt x="2864644" y="213196"/>
                </a:lnTo>
                <a:cubicBezTo>
                  <a:pt x="2851993" y="193848"/>
                  <a:pt x="2842815" y="178221"/>
                  <a:pt x="2837110" y="166315"/>
                </a:cubicBezTo>
                <a:lnTo>
                  <a:pt x="2835250" y="166315"/>
                </a:lnTo>
                <a:cubicBezTo>
                  <a:pt x="2837483" y="186159"/>
                  <a:pt x="2838599" y="216793"/>
                  <a:pt x="2838599" y="258217"/>
                </a:cubicBezTo>
                <a:lnTo>
                  <a:pt x="2838599" y="586011"/>
                </a:lnTo>
                <a:lnTo>
                  <a:pt x="2722141" y="586011"/>
                </a:lnTo>
                <a:close/>
                <a:moveTo>
                  <a:pt x="2283991" y="9674"/>
                </a:moveTo>
                <a:lnTo>
                  <a:pt x="2611785" y="9674"/>
                </a:lnTo>
                <a:lnTo>
                  <a:pt x="2611785" y="110133"/>
                </a:lnTo>
                <a:lnTo>
                  <a:pt x="2406774" y="110133"/>
                </a:lnTo>
                <a:lnTo>
                  <a:pt x="2406774" y="245938"/>
                </a:lnTo>
                <a:lnTo>
                  <a:pt x="2597274" y="245938"/>
                </a:lnTo>
                <a:lnTo>
                  <a:pt x="2597274" y="346025"/>
                </a:lnTo>
                <a:lnTo>
                  <a:pt x="2406774" y="346025"/>
                </a:lnTo>
                <a:lnTo>
                  <a:pt x="2406774" y="485552"/>
                </a:lnTo>
                <a:lnTo>
                  <a:pt x="2625179" y="485552"/>
                </a:lnTo>
                <a:lnTo>
                  <a:pt x="2625179" y="586011"/>
                </a:lnTo>
                <a:lnTo>
                  <a:pt x="2283991" y="586011"/>
                </a:lnTo>
                <a:close/>
                <a:moveTo>
                  <a:pt x="1753791" y="9674"/>
                </a:moveTo>
                <a:lnTo>
                  <a:pt x="2205484" y="9674"/>
                </a:lnTo>
                <a:lnTo>
                  <a:pt x="2205484" y="110133"/>
                </a:lnTo>
                <a:lnTo>
                  <a:pt x="2041029" y="110133"/>
                </a:lnTo>
                <a:lnTo>
                  <a:pt x="2041029" y="586011"/>
                </a:lnTo>
                <a:lnTo>
                  <a:pt x="1917874" y="586011"/>
                </a:lnTo>
                <a:lnTo>
                  <a:pt x="1917874" y="110133"/>
                </a:lnTo>
                <a:lnTo>
                  <a:pt x="1753791" y="110133"/>
                </a:lnTo>
                <a:close/>
                <a:moveTo>
                  <a:pt x="1160041" y="9674"/>
                </a:moveTo>
                <a:lnTo>
                  <a:pt x="1293986" y="9674"/>
                </a:lnTo>
                <a:lnTo>
                  <a:pt x="1529135" y="372070"/>
                </a:lnTo>
                <a:cubicBezTo>
                  <a:pt x="1544761" y="396131"/>
                  <a:pt x="1554311" y="411386"/>
                  <a:pt x="1557784" y="417835"/>
                </a:cubicBezTo>
                <a:lnTo>
                  <a:pt x="1559644" y="417835"/>
                </a:lnTo>
                <a:cubicBezTo>
                  <a:pt x="1557164" y="403944"/>
                  <a:pt x="1555924" y="377403"/>
                  <a:pt x="1555924" y="338212"/>
                </a:cubicBezTo>
                <a:lnTo>
                  <a:pt x="1555924" y="9674"/>
                </a:lnTo>
                <a:lnTo>
                  <a:pt x="1672382" y="9674"/>
                </a:lnTo>
                <a:lnTo>
                  <a:pt x="1672382" y="586011"/>
                </a:lnTo>
                <a:lnTo>
                  <a:pt x="1546622" y="586011"/>
                </a:lnTo>
                <a:lnTo>
                  <a:pt x="1302544" y="213196"/>
                </a:lnTo>
                <a:cubicBezTo>
                  <a:pt x="1289893" y="193848"/>
                  <a:pt x="1280716" y="178221"/>
                  <a:pt x="1275011" y="166315"/>
                </a:cubicBezTo>
                <a:lnTo>
                  <a:pt x="1273150" y="166315"/>
                </a:lnTo>
                <a:cubicBezTo>
                  <a:pt x="1275383" y="186159"/>
                  <a:pt x="1276499" y="216793"/>
                  <a:pt x="1276499" y="258217"/>
                </a:cubicBezTo>
                <a:lnTo>
                  <a:pt x="1276499" y="586011"/>
                </a:lnTo>
                <a:lnTo>
                  <a:pt x="1160041" y="586011"/>
                </a:lnTo>
                <a:close/>
                <a:moveTo>
                  <a:pt x="4040683" y="0"/>
                </a:moveTo>
                <a:cubicBezTo>
                  <a:pt x="4096990" y="0"/>
                  <a:pt x="4144243" y="7317"/>
                  <a:pt x="4182442" y="21952"/>
                </a:cubicBezTo>
                <a:lnTo>
                  <a:pt x="4182442" y="137294"/>
                </a:lnTo>
                <a:cubicBezTo>
                  <a:pt x="4143747" y="111001"/>
                  <a:pt x="4098478" y="97854"/>
                  <a:pt x="4046637" y="97854"/>
                </a:cubicBezTo>
                <a:cubicBezTo>
                  <a:pt x="4016375" y="97854"/>
                  <a:pt x="3992191" y="103373"/>
                  <a:pt x="3974083" y="114411"/>
                </a:cubicBezTo>
                <a:cubicBezTo>
                  <a:pt x="3955975" y="125449"/>
                  <a:pt x="3946922" y="140270"/>
                  <a:pt x="3946922" y="158874"/>
                </a:cubicBezTo>
                <a:cubicBezTo>
                  <a:pt x="3946922" y="173757"/>
                  <a:pt x="3953123" y="187461"/>
                  <a:pt x="3965525" y="199988"/>
                </a:cubicBezTo>
                <a:cubicBezTo>
                  <a:pt x="3977927" y="212514"/>
                  <a:pt x="4008562" y="229443"/>
                  <a:pt x="4057427" y="250775"/>
                </a:cubicBezTo>
                <a:cubicBezTo>
                  <a:pt x="4114726" y="275332"/>
                  <a:pt x="4154103" y="301253"/>
                  <a:pt x="4175559" y="328538"/>
                </a:cubicBezTo>
                <a:cubicBezTo>
                  <a:pt x="4197015" y="355823"/>
                  <a:pt x="4207743" y="388317"/>
                  <a:pt x="4207743" y="426020"/>
                </a:cubicBezTo>
                <a:cubicBezTo>
                  <a:pt x="4207743" y="481335"/>
                  <a:pt x="4188147" y="523503"/>
                  <a:pt x="4148956" y="552524"/>
                </a:cubicBezTo>
                <a:cubicBezTo>
                  <a:pt x="4109765" y="581546"/>
                  <a:pt x="4054078" y="596057"/>
                  <a:pt x="3981896" y="596057"/>
                </a:cubicBezTo>
                <a:cubicBezTo>
                  <a:pt x="3915916" y="596057"/>
                  <a:pt x="3861841" y="585391"/>
                  <a:pt x="3819674" y="564058"/>
                </a:cubicBezTo>
                <a:lnTo>
                  <a:pt x="3819674" y="440903"/>
                </a:lnTo>
                <a:cubicBezTo>
                  <a:pt x="3866059" y="479350"/>
                  <a:pt x="3918768" y="498574"/>
                  <a:pt x="3977804" y="498574"/>
                </a:cubicBezTo>
                <a:cubicBezTo>
                  <a:pt x="4011290" y="498574"/>
                  <a:pt x="4036467" y="492807"/>
                  <a:pt x="4053334" y="481273"/>
                </a:cubicBezTo>
                <a:cubicBezTo>
                  <a:pt x="4070201" y="469739"/>
                  <a:pt x="4078635" y="454918"/>
                  <a:pt x="4078635" y="436810"/>
                </a:cubicBezTo>
                <a:cubicBezTo>
                  <a:pt x="4078635" y="421183"/>
                  <a:pt x="4071937" y="406425"/>
                  <a:pt x="4058543" y="392534"/>
                </a:cubicBezTo>
                <a:cubicBezTo>
                  <a:pt x="4045148" y="378643"/>
                  <a:pt x="4009802" y="359792"/>
                  <a:pt x="3952503" y="335979"/>
                </a:cubicBezTo>
                <a:cubicBezTo>
                  <a:pt x="3862462" y="297780"/>
                  <a:pt x="3817441" y="242218"/>
                  <a:pt x="3817441" y="169292"/>
                </a:cubicBezTo>
                <a:cubicBezTo>
                  <a:pt x="3817441" y="115714"/>
                  <a:pt x="3837843" y="74104"/>
                  <a:pt x="3878647" y="44462"/>
                </a:cubicBezTo>
                <a:cubicBezTo>
                  <a:pt x="3919451" y="14821"/>
                  <a:pt x="3973463" y="0"/>
                  <a:pt x="4040683" y="0"/>
                </a:cubicBezTo>
                <a:close/>
                <a:moveTo>
                  <a:pt x="792807" y="0"/>
                </a:moveTo>
                <a:cubicBezTo>
                  <a:pt x="875159" y="0"/>
                  <a:pt x="941449" y="27409"/>
                  <a:pt x="991679" y="82227"/>
                </a:cubicBezTo>
                <a:cubicBezTo>
                  <a:pt x="1041909" y="137046"/>
                  <a:pt x="1067023" y="207491"/>
                  <a:pt x="1067023" y="293563"/>
                </a:cubicBezTo>
                <a:cubicBezTo>
                  <a:pt x="1067023" y="383356"/>
                  <a:pt x="1040916" y="456220"/>
                  <a:pt x="988702" y="512155"/>
                </a:cubicBezTo>
                <a:cubicBezTo>
                  <a:pt x="936489" y="568089"/>
                  <a:pt x="868090" y="596057"/>
                  <a:pt x="783506" y="596057"/>
                </a:cubicBezTo>
                <a:cubicBezTo>
                  <a:pt x="700906" y="596057"/>
                  <a:pt x="633809" y="568957"/>
                  <a:pt x="582216" y="514759"/>
                </a:cubicBezTo>
                <a:cubicBezTo>
                  <a:pt x="530622" y="460561"/>
                  <a:pt x="504825" y="390798"/>
                  <a:pt x="504825" y="305470"/>
                </a:cubicBezTo>
                <a:cubicBezTo>
                  <a:pt x="504825" y="215180"/>
                  <a:pt x="531180" y="141697"/>
                  <a:pt x="583890" y="85018"/>
                </a:cubicBezTo>
                <a:cubicBezTo>
                  <a:pt x="636600" y="28339"/>
                  <a:pt x="706239" y="0"/>
                  <a:pt x="792807" y="0"/>
                </a:cubicBezTo>
                <a:close/>
                <a:moveTo>
                  <a:pt x="305842" y="0"/>
                </a:moveTo>
                <a:cubicBezTo>
                  <a:pt x="362148" y="0"/>
                  <a:pt x="409277" y="7317"/>
                  <a:pt x="447229" y="21952"/>
                </a:cubicBezTo>
                <a:lnTo>
                  <a:pt x="447229" y="140642"/>
                </a:lnTo>
                <a:cubicBezTo>
                  <a:pt x="408285" y="117822"/>
                  <a:pt x="364133" y="106412"/>
                  <a:pt x="314771" y="106412"/>
                </a:cubicBezTo>
                <a:cubicBezTo>
                  <a:pt x="258465" y="106412"/>
                  <a:pt x="213444" y="124395"/>
                  <a:pt x="179710" y="160362"/>
                </a:cubicBezTo>
                <a:cubicBezTo>
                  <a:pt x="145976" y="196329"/>
                  <a:pt x="129108" y="243334"/>
                  <a:pt x="129108" y="301377"/>
                </a:cubicBezTo>
                <a:cubicBezTo>
                  <a:pt x="129108" y="357932"/>
                  <a:pt x="145107" y="403448"/>
                  <a:pt x="177105" y="437927"/>
                </a:cubicBezTo>
                <a:cubicBezTo>
                  <a:pt x="209104" y="472405"/>
                  <a:pt x="252388" y="489644"/>
                  <a:pt x="306958" y="489644"/>
                </a:cubicBezTo>
                <a:cubicBezTo>
                  <a:pt x="358304" y="489644"/>
                  <a:pt x="405060" y="477242"/>
                  <a:pt x="447229" y="452437"/>
                </a:cubicBezTo>
                <a:lnTo>
                  <a:pt x="447229" y="565175"/>
                </a:lnTo>
                <a:cubicBezTo>
                  <a:pt x="405309" y="585763"/>
                  <a:pt x="350614" y="596057"/>
                  <a:pt x="283145" y="596057"/>
                </a:cubicBezTo>
                <a:cubicBezTo>
                  <a:pt x="196329" y="596057"/>
                  <a:pt x="127434" y="570074"/>
                  <a:pt x="76460" y="518108"/>
                </a:cubicBezTo>
                <a:cubicBezTo>
                  <a:pt x="25487" y="466142"/>
                  <a:pt x="0" y="396875"/>
                  <a:pt x="0" y="310307"/>
                </a:cubicBezTo>
                <a:cubicBezTo>
                  <a:pt x="0" y="219273"/>
                  <a:pt x="28463" y="144797"/>
                  <a:pt x="85390" y="86878"/>
                </a:cubicBezTo>
                <a:cubicBezTo>
                  <a:pt x="142317" y="28959"/>
                  <a:pt x="215801" y="0"/>
                  <a:pt x="305842" y="0"/>
                </a:cubicBezTo>
                <a:close/>
              </a:path>
            </a:pathLst>
          </a:custGeom>
          <a:solidFill>
            <a:schemeClr val="accent1">
              <a:lumMod val="60000"/>
              <a:lumOff val="4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tx1"/>
              </a:solidFill>
            </a:endParaRPr>
          </a:p>
        </p:txBody>
      </p:sp>
    </p:spTree>
    <p:custDataLst>
      <p:tags r:id="rId17"/>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custDataLst>
              <p:tags r:id="rId1"/>
            </p:custDataLst>
          </p:nvPr>
        </p:nvSpPr>
        <p:spPr>
          <a:xfrm>
            <a:off x="770890" y="1165860"/>
            <a:ext cx="7961630" cy="4846955"/>
          </a:xfrm>
          <a:prstGeom prst="rect">
            <a:avLst/>
          </a:prstGeom>
          <a:noFill/>
        </p:spPr>
        <p:txBody>
          <a:bodyPr wrap="square" rtlCol="0">
            <a:normAutofit/>
          </a:bodyPr>
          <a:lstStyle/>
          <a:p>
            <a:pPr>
              <a:lnSpc>
                <a:spcPct val="150000"/>
              </a:lnSpc>
            </a:pPr>
            <a:endParaRPr lang="zh-CN" altLang="en-US" sz="2400">
              <a:solidFill>
                <a:schemeClr val="tx1"/>
              </a:solidFill>
            </a:endParaRPr>
          </a:p>
        </p:txBody>
      </p:sp>
      <p:graphicFrame>
        <p:nvGraphicFramePr>
          <p:cNvPr id="6" name="表格 5"/>
          <p:cNvGraphicFramePr/>
          <p:nvPr>
            <p:custDataLst>
              <p:tags r:id="rId2"/>
            </p:custDataLst>
          </p:nvPr>
        </p:nvGraphicFramePr>
        <p:xfrm>
          <a:off x="373380" y="1040130"/>
          <a:ext cx="6156325" cy="5341620"/>
        </p:xfrm>
        <a:graphic>
          <a:graphicData uri="http://schemas.openxmlformats.org/drawingml/2006/table">
            <a:tbl>
              <a:tblPr/>
              <a:tblGrid>
                <a:gridCol w="1219200"/>
                <a:gridCol w="1518920"/>
                <a:gridCol w="2022475"/>
                <a:gridCol w="1395730"/>
              </a:tblGrid>
              <a:tr h="506095">
                <a:tc>
                  <a:txBody>
                    <a:bodyPr/>
                    <a:lstStyle/>
                    <a:p>
                      <a:pPr algn="ctr" fontAlgn="ctr"/>
                      <a:r>
                        <a:rPr lang="zh-CN" altLang="en-US" sz="1600" b="1" i="0">
                          <a:solidFill>
                            <a:schemeClr val="tx1"/>
                          </a:solidFill>
                          <a:latin typeface="微软雅黑" panose="020B0503020204020204" charset="-122"/>
                          <a:ea typeface="微软雅黑" panose="020B0503020204020204" charset="-122"/>
                        </a:rPr>
                        <a:t>申报目录</a:t>
                      </a:r>
                      <a:endParaRPr lang="zh-CN" altLang="en-US" sz="1600" b="1" i="0">
                        <a:solidFill>
                          <a:schemeClr val="tx1"/>
                        </a:solidFill>
                        <a:latin typeface="微软雅黑" panose="020B0503020204020204" charset="-122"/>
                        <a:ea typeface="微软雅黑" panose="020B0503020204020204" charset="-122"/>
                      </a:endParaRPr>
                    </a:p>
                    <a:p>
                      <a:pPr algn="ctr" fontAlgn="ctr"/>
                      <a:r>
                        <a:rPr lang="zh-CN" altLang="en-US" sz="1600" b="1" i="0">
                          <a:solidFill>
                            <a:schemeClr val="tx1"/>
                          </a:solidFill>
                          <a:latin typeface="微软雅黑" panose="020B0503020204020204" charset="-122"/>
                          <a:ea typeface="微软雅黑" panose="020B0503020204020204" charset="-122"/>
                        </a:rPr>
                        <a:t>类别</a:t>
                      </a:r>
                      <a:endParaRPr lang="zh-CN" altLang="en-US" sz="16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600" b="0" i="0">
                          <a:solidFill>
                            <a:srgbClr val="000000"/>
                          </a:solidFill>
                          <a:latin typeface="微软雅黑" panose="020B0503020204020204" charset="-122"/>
                          <a:ea typeface="微软雅黑" panose="020B0503020204020204" charset="-122"/>
                        </a:rPr>
                        <a:t>基本医保目录</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06095">
                <a:tc>
                  <a:txBody>
                    <a:bodyPr/>
                    <a:lstStyle/>
                    <a:p>
                      <a:pPr algn="ctr" fontAlgn="ctr"/>
                      <a:r>
                        <a:rPr lang="zh-CN" altLang="en-US" sz="1600" b="1" i="0">
                          <a:solidFill>
                            <a:schemeClr val="tx1"/>
                          </a:solidFill>
                          <a:latin typeface="微软雅黑" panose="020B0503020204020204" charset="-122"/>
                          <a:ea typeface="微软雅黑" panose="020B0503020204020204" charset="-122"/>
                        </a:rPr>
                        <a:t>药品通用名称</a:t>
                      </a:r>
                      <a:endParaRPr lang="zh-CN" altLang="en-US" sz="16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600" b="0" i="0">
                          <a:solidFill>
                            <a:srgbClr val="000000"/>
                          </a:solidFill>
                          <a:latin typeface="微软雅黑" panose="020B0503020204020204" charset="-122"/>
                          <a:ea typeface="微软雅黑" panose="020B0503020204020204" charset="-122"/>
                        </a:rPr>
                        <a:t>复方硫酸钠片</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25120">
                <a:tc>
                  <a:txBody>
                    <a:bodyPr/>
                    <a:lstStyle/>
                    <a:p>
                      <a:pPr algn="ctr" fontAlgn="ctr"/>
                      <a:r>
                        <a:rPr lang="zh-CN" altLang="en-US" sz="1600" b="1" i="0">
                          <a:solidFill>
                            <a:schemeClr val="tx1"/>
                          </a:solidFill>
                          <a:latin typeface="微软雅黑" panose="020B0503020204020204" charset="-122"/>
                          <a:ea typeface="微软雅黑" panose="020B0503020204020204" charset="-122"/>
                        </a:rPr>
                        <a:t>注册规格</a:t>
                      </a:r>
                      <a:endParaRPr lang="zh-CN" altLang="en-US" sz="16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每片含硫酸钠1.479</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g，</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硫酸镁0.225</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g，</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氯化钾 0</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188</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g</a:t>
                      </a:r>
                      <a:endParaRPr lang="en-US" altLang="zh-CN"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25120">
                <a:tc>
                  <a:txBody>
                    <a:bodyPr/>
                    <a:lstStyle/>
                    <a:p>
                      <a:pPr algn="ctr" fontAlgn="ctr"/>
                      <a:r>
                        <a:rPr lang="zh-CN" altLang="en-US" sz="1600" b="1" i="0" dirty="0">
                          <a:solidFill>
                            <a:schemeClr val="tx1"/>
                          </a:solidFill>
                          <a:latin typeface="微软雅黑" panose="020B0503020204020204" charset="-122"/>
                          <a:ea typeface="微软雅黑" panose="020B0503020204020204" charset="-122"/>
                        </a:rPr>
                        <a:t>适应症</a:t>
                      </a:r>
                      <a:endParaRPr lang="zh-CN" altLang="en-US" sz="1600" b="1" i="0" dirty="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600" b="1" i="0" dirty="0">
                          <a:solidFill>
                            <a:srgbClr val="FF0000"/>
                          </a:solidFill>
                          <a:latin typeface="微软雅黑" panose="020B0503020204020204" charset="-122"/>
                          <a:ea typeface="微软雅黑" panose="020B0503020204020204" charset="-122"/>
                        </a:rPr>
                        <a:t>用于成人结肠镜检查前的结肠清洁</a:t>
                      </a:r>
                      <a:endParaRPr lang="zh-CN" altLang="en-US" sz="1600" b="1" i="0" dirty="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416175">
                <a:tc>
                  <a:txBody>
                    <a:bodyPr/>
                    <a:lstStyle/>
                    <a:p>
                      <a:pPr algn="ctr" fontAlgn="ctr"/>
                      <a:r>
                        <a:rPr lang="zh-CN" altLang="en-US" sz="1600" b="1" i="0">
                          <a:solidFill>
                            <a:schemeClr val="tx1"/>
                          </a:solidFill>
                          <a:latin typeface="微软雅黑" panose="020B0503020204020204" charset="-122"/>
                          <a:ea typeface="微软雅黑" panose="020B0503020204020204" charset="-122"/>
                        </a:rPr>
                        <a:t>用法用量</a:t>
                      </a:r>
                      <a:endParaRPr lang="zh-CN" altLang="en-US" sz="16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推荐的成人分次给药方案包括两次本品给药：首次给药在结肠镜检查前一晚进行，第二次给药在次日结肠镜检查当天的早晨进行。</a:t>
                      </a:r>
                      <a:endParaRPr lang="zh-CN" altLang="en-US" sz="1400" b="0" i="0">
                        <a:solidFill>
                          <a:srgbClr val="000000"/>
                        </a:solidFill>
                        <a:latin typeface="微软雅黑" panose="020B0503020204020204" charset="-122"/>
                        <a:ea typeface="微软雅黑" panose="020B0503020204020204" charset="-122"/>
                        <a:cs typeface="微软雅黑" panose="020B0503020204020204" charset="-122"/>
                      </a:endParaRPr>
                    </a:p>
                    <a:p>
                      <a:pPr algn="l"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结肠镜检查前一天的傍晚，打开本品2板（12片）。</a:t>
                      </a:r>
                      <a:endParaRPr lang="zh-CN" altLang="en-US" sz="1400" b="0" i="0">
                        <a:solidFill>
                          <a:srgbClr val="000000"/>
                        </a:solidFill>
                        <a:latin typeface="微软雅黑" panose="020B0503020204020204" charset="-122"/>
                        <a:ea typeface="微软雅黑" panose="020B0503020204020204" charset="-122"/>
                        <a:cs typeface="微软雅黑" panose="020B0503020204020204" charset="-122"/>
                      </a:endParaRPr>
                    </a:p>
                    <a:p>
                      <a:pPr algn="l"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·准备服药用水约 500 毫升。每片药用一口水送服，15至20分钟内将12片药服用完毕，并将水喝完。</a:t>
                      </a:r>
                      <a:endParaRPr lang="zh-CN" altLang="en-US" sz="1400" b="0" i="0">
                        <a:solidFill>
                          <a:srgbClr val="000000"/>
                        </a:solidFill>
                        <a:latin typeface="微软雅黑" panose="020B0503020204020204" charset="-122"/>
                        <a:ea typeface="微软雅黑" panose="020B0503020204020204" charset="-122"/>
                        <a:cs typeface="微软雅黑" panose="020B0503020204020204" charset="-122"/>
                      </a:endParaRPr>
                    </a:p>
                    <a:p>
                      <a:pPr algn="l"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·吞服最后一片药后约1小时，第二次准备约500毫升水，在30分钟内喝完。</a:t>
                      </a:r>
                      <a:endParaRPr lang="zh-CN" altLang="en-US" sz="1400" b="0" i="0">
                        <a:solidFill>
                          <a:srgbClr val="000000"/>
                        </a:solidFill>
                        <a:latin typeface="微软雅黑" panose="020B0503020204020204" charset="-122"/>
                        <a:ea typeface="微软雅黑" panose="020B0503020204020204" charset="-122"/>
                        <a:cs typeface="微软雅黑" panose="020B0503020204020204" charset="-122"/>
                      </a:endParaRPr>
                    </a:p>
                    <a:p>
                      <a:pPr algn="l"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·第二次喝完水后约30分钟，再次准备约500毫升水，在30分钟内喝完。</a:t>
                      </a:r>
                      <a:endParaRPr lang="zh-CN" altLang="en-US" sz="1400" b="0" i="0">
                        <a:solidFill>
                          <a:srgbClr val="000000"/>
                        </a:solidFill>
                        <a:latin typeface="微软雅黑" panose="020B0503020204020204" charset="-122"/>
                        <a:ea typeface="微软雅黑" panose="020B0503020204020204" charset="-122"/>
                        <a:cs typeface="微软雅黑" panose="020B0503020204020204" charset="-122"/>
                      </a:endParaRPr>
                    </a:p>
                    <a:p>
                      <a:pPr algn="l"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结肠镜当天早晨，同样方式送服</a:t>
                      </a:r>
                      <a:r>
                        <a:rPr lang="zh-CN" altLang="en-US" sz="1400">
                          <a:solidFill>
                            <a:srgbClr val="000000"/>
                          </a:solidFill>
                          <a:latin typeface="微软雅黑" panose="020B0503020204020204" charset="-122"/>
                          <a:ea typeface="微软雅黑" panose="020B0503020204020204" charset="-122"/>
                          <a:cs typeface="微软雅黑" panose="020B0503020204020204" charset="-122"/>
                          <a:sym typeface="+mn-ea"/>
                        </a:rPr>
                        <a:t>2板（12片）</a:t>
                      </a:r>
                      <a:endParaRPr lang="zh-CN" altLang="en-US" sz="14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756920">
                <a:tc>
                  <a:txBody>
                    <a:bodyPr/>
                    <a:lstStyle/>
                    <a:p>
                      <a:pPr algn="ctr" fontAlgn="ctr"/>
                      <a:r>
                        <a:rPr lang="zh-CN" altLang="en-US" sz="1600" b="1" i="0">
                          <a:solidFill>
                            <a:schemeClr val="tx1"/>
                          </a:solidFill>
                          <a:latin typeface="微软雅黑" panose="020B0503020204020204" charset="-122"/>
                          <a:ea typeface="微软雅黑" panose="020B0503020204020204" charset="-122"/>
                          <a:cs typeface="微软雅黑" panose="020B0503020204020204" charset="-122"/>
                        </a:rPr>
                        <a:t>全球首个上市国家</a:t>
                      </a:r>
                      <a:r>
                        <a:rPr lang="en-US" altLang="zh-CN" sz="1600" b="1" i="0">
                          <a:solidFill>
                            <a:schemeClr val="tx1"/>
                          </a:solidFill>
                          <a:latin typeface="微软雅黑" panose="020B0503020204020204" charset="-122"/>
                          <a:ea typeface="微软雅黑" panose="020B0503020204020204" charset="-122"/>
                          <a:cs typeface="微软雅黑" panose="020B0503020204020204" charset="-122"/>
                        </a:rPr>
                        <a:t>/</a:t>
                      </a:r>
                      <a:r>
                        <a:rPr lang="zh-CN" altLang="en-US" sz="1600" b="1" i="0">
                          <a:solidFill>
                            <a:schemeClr val="tx1"/>
                          </a:solidFill>
                          <a:latin typeface="微软雅黑" panose="020B0503020204020204" charset="-122"/>
                          <a:ea typeface="微软雅黑" panose="020B0503020204020204" charset="-122"/>
                          <a:cs typeface="微软雅黑" panose="020B0503020204020204" charset="-122"/>
                        </a:rPr>
                        <a:t>地区及上市时间</a:t>
                      </a:r>
                      <a:endParaRPr lang="zh-CN" altLang="en-US" sz="1600" b="1" i="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美国</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/2020</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年</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11</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月</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10</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日</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buClrTx/>
                        <a:buSzTx/>
                        <a:buFontTx/>
                        <a:buNone/>
                      </a:pPr>
                      <a:r>
                        <a:rPr lang="zh-CN" altLang="en-US" sz="1600" b="1">
                          <a:solidFill>
                            <a:schemeClr val="tx1"/>
                          </a:solidFill>
                          <a:latin typeface="微软雅黑" panose="020B0503020204020204" charset="-122"/>
                          <a:ea typeface="微软雅黑" panose="020B0503020204020204" charset="-122"/>
                          <a:sym typeface="+mn-ea"/>
                        </a:rPr>
                        <a:t>目前大陆地区同通用名药品的上市情况</a:t>
                      </a:r>
                      <a:endParaRPr lang="zh-CN" altLang="en-US" sz="1600" b="1" i="0">
                        <a:solidFill>
                          <a:schemeClr val="tx1"/>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buNone/>
                      </a:pPr>
                      <a:r>
                        <a:rPr lang="zh-CN" altLang="en-US" sz="1600" b="1">
                          <a:solidFill>
                            <a:srgbClr val="FF0000"/>
                          </a:solidFill>
                          <a:latin typeface="微软雅黑" panose="020B0503020204020204" charset="-122"/>
                          <a:ea typeface="微软雅黑" panose="020B0503020204020204" charset="-122"/>
                          <a:sym typeface="+mn-ea"/>
                        </a:rPr>
                        <a:t>无，独家产品</a:t>
                      </a:r>
                      <a:endParaRPr lang="zh-CN" altLang="en-US" sz="1600" b="1" i="0">
                        <a:solidFill>
                          <a:srgbClr val="FF0000"/>
                        </a:solidFill>
                        <a:latin typeface="微软雅黑" panose="020B0503020204020204" charset="-122"/>
                        <a:ea typeface="微软雅黑" panose="020B0503020204020204" charset="-122"/>
                      </a:endParaRPr>
                    </a:p>
                    <a:p>
                      <a:pPr algn="l" fontAlgn="ctr">
                        <a:buNone/>
                      </a:pPr>
                      <a:endParaRPr lang="zh-CN" altLang="en-US" sz="16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06095">
                <a:tc>
                  <a:txBody>
                    <a:bodyPr/>
                    <a:lstStyle/>
                    <a:p>
                      <a:pPr algn="ctr" fontAlgn="ctr"/>
                      <a:r>
                        <a:rPr lang="zh-CN" altLang="en-US" sz="1600" b="1">
                          <a:solidFill>
                            <a:schemeClr val="tx1"/>
                          </a:solidFill>
                          <a:latin typeface="微软雅黑" panose="020B0503020204020204" charset="-122"/>
                          <a:ea typeface="微软雅黑" panose="020B0503020204020204" charset="-122"/>
                          <a:sym typeface="+mn-ea"/>
                        </a:rPr>
                        <a:t>中国大陆首次上市时间</a:t>
                      </a:r>
                      <a:endParaRPr lang="zh-CN" altLang="en-US" sz="1600" b="1" i="0">
                        <a:solidFill>
                          <a:schemeClr val="tx1"/>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buClrTx/>
                        <a:buSzTx/>
                        <a:buFontTx/>
                      </a:pPr>
                      <a:r>
                        <a:rPr lang="en-US" altLang="zh-CN" sz="1600" b="0" i="0" dirty="0">
                          <a:solidFill>
                            <a:schemeClr val="tx1"/>
                          </a:solidFill>
                          <a:latin typeface="微软雅黑" panose="020B0503020204020204" charset="-122"/>
                          <a:ea typeface="微软雅黑" panose="020B0503020204020204" charset="-122"/>
                        </a:rPr>
                        <a:t>2026</a:t>
                      </a:r>
                      <a:r>
                        <a:rPr lang="zh-CN" altLang="en-US" sz="1600" b="0" i="0" dirty="0">
                          <a:solidFill>
                            <a:schemeClr val="tx1"/>
                          </a:solidFill>
                          <a:latin typeface="微软雅黑" panose="020B0503020204020204" charset="-122"/>
                          <a:ea typeface="微软雅黑" panose="020B0503020204020204" charset="-122"/>
                        </a:rPr>
                        <a:t>年</a:t>
                      </a:r>
                      <a:r>
                        <a:rPr lang="en-US" altLang="zh-CN" sz="1600" b="0" i="0" dirty="0">
                          <a:solidFill>
                            <a:schemeClr val="tx1"/>
                          </a:solidFill>
                          <a:latin typeface="微软雅黑" panose="020B0503020204020204" charset="-122"/>
                          <a:ea typeface="微软雅黑" panose="020B0503020204020204" charset="-122"/>
                        </a:rPr>
                        <a:t>6</a:t>
                      </a:r>
                      <a:r>
                        <a:rPr lang="zh-CN" altLang="en-US" sz="1600" b="0" i="0" dirty="0">
                          <a:solidFill>
                            <a:schemeClr val="tx1"/>
                          </a:solidFill>
                          <a:latin typeface="微软雅黑" panose="020B0503020204020204" charset="-122"/>
                          <a:ea typeface="微软雅黑" panose="020B0503020204020204" charset="-122"/>
                        </a:rPr>
                        <a:t>月完成技术审评</a:t>
                      </a:r>
                      <a:endParaRPr lang="zh-CN" altLang="en-US" sz="1600" b="0" i="0" dirty="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buClrTx/>
                        <a:buSzTx/>
                        <a:buFontTx/>
                        <a:buNone/>
                      </a:pPr>
                      <a:r>
                        <a:rPr lang="zh-CN" altLang="en-US" sz="1600" b="1">
                          <a:solidFill>
                            <a:schemeClr val="tx1"/>
                          </a:solidFill>
                          <a:latin typeface="微软雅黑" panose="020B0503020204020204" charset="-122"/>
                          <a:ea typeface="微软雅黑" panose="020B0503020204020204" charset="-122"/>
                          <a:cs typeface="微软雅黑" panose="020B0503020204020204" charset="-122"/>
                          <a:sym typeface="+mn-ea"/>
                        </a:rPr>
                        <a:t>是否为OTC药品</a:t>
                      </a:r>
                      <a:endParaRPr lang="zh-CN" altLang="en-US" sz="1600" b="1" i="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buNone/>
                      </a:pPr>
                      <a:r>
                        <a:rPr lang="zh-CN" altLang="en-US" sz="1600" b="0" i="0" dirty="0">
                          <a:solidFill>
                            <a:srgbClr val="000000"/>
                          </a:solidFill>
                          <a:latin typeface="微软雅黑" panose="020B0503020204020204" charset="-122"/>
                          <a:ea typeface="微软雅黑" panose="020B0503020204020204" charset="-122"/>
                        </a:rPr>
                        <a:t>否</a:t>
                      </a:r>
                      <a:endParaRPr lang="zh-CN" altLang="en-US" sz="1600" b="0" i="0" dirty="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01</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62100" y="136525"/>
            <a:ext cx="334010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药品基本信息</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10" name="文本框 9"/>
          <p:cNvSpPr txBox="1"/>
          <p:nvPr/>
        </p:nvSpPr>
        <p:spPr>
          <a:xfrm>
            <a:off x="6732270" y="11430"/>
            <a:ext cx="5339715" cy="6465570"/>
          </a:xfrm>
          <a:prstGeom prst="rect">
            <a:avLst/>
          </a:prstGeom>
          <a:noFill/>
        </p:spPr>
        <p:txBody>
          <a:bodyPr wrap="square" rtlCol="0">
            <a:noAutofit/>
          </a:bodyPr>
          <a:lstStyle/>
          <a:p>
            <a:pPr algn="l">
              <a:lnSpc>
                <a:spcPct val="140000"/>
              </a:lnSpc>
            </a:pPr>
            <a:r>
              <a:rPr lang="zh-CN" altLang="en-US" sz="1600" kern="100" dirty="0">
                <a:effectLst/>
                <a:latin typeface="+mn-ea"/>
                <a:cs typeface="江城圆体 400W" panose="020B0500000000000000" pitchFamily="34" charset="-122"/>
              </a:rPr>
              <a:t>参照药品建议：</a:t>
            </a:r>
            <a:endParaRPr lang="zh-CN" altLang="en-US" sz="1600" kern="100" dirty="0">
              <a:effectLst/>
              <a:latin typeface="+mn-ea"/>
              <a:cs typeface="江城圆体 400W" panose="020B0500000000000000" pitchFamily="34" charset="-122"/>
            </a:endParaRPr>
          </a:p>
          <a:p>
            <a:pPr algn="l">
              <a:lnSpc>
                <a:spcPct val="140000"/>
              </a:lnSpc>
            </a:pPr>
            <a:r>
              <a:rPr lang="zh-CN" altLang="en-US" sz="1600" b="1" kern="100" dirty="0">
                <a:solidFill>
                  <a:srgbClr val="FF0000"/>
                </a:solidFill>
                <a:effectLst/>
                <a:latin typeface="+mn-ea"/>
                <a:cs typeface="江城圆体 400W" panose="020B0500000000000000" pitchFamily="34" charset="-122"/>
              </a:rPr>
              <a:t>磷酸钠盐散</a:t>
            </a:r>
            <a:endParaRPr lang="zh-CN" altLang="en-US" sz="1600" kern="100" dirty="0">
              <a:effectLst/>
              <a:latin typeface="+mn-ea"/>
              <a:cs typeface="江城圆体 400W" panose="020B0500000000000000" pitchFamily="34" charset="-122"/>
            </a:endParaRPr>
          </a:p>
          <a:p>
            <a:pPr algn="l">
              <a:lnSpc>
                <a:spcPct val="140000"/>
              </a:lnSpc>
            </a:pPr>
            <a:r>
              <a:rPr lang="zh-CN" altLang="en-US" sz="1400" kern="100" dirty="0">
                <a:effectLst/>
                <a:latin typeface="+mn-ea"/>
                <a:cs typeface="江城圆体 400W" panose="020B0500000000000000" pitchFamily="34" charset="-122"/>
              </a:rPr>
              <a:t>参照药品选择理由：</a:t>
            </a:r>
            <a:endParaRPr lang="zh-CN" altLang="en-US" sz="1400" kern="100" dirty="0">
              <a:effectLst/>
              <a:latin typeface="+mn-ea"/>
              <a:cs typeface="江城圆体 400W" panose="020B0500000000000000" pitchFamily="34" charset="-122"/>
            </a:endParaRPr>
          </a:p>
          <a:p>
            <a:pPr marL="285750" indent="-285750" algn="l">
              <a:lnSpc>
                <a:spcPct val="140000"/>
              </a:lnSpc>
              <a:buFont typeface="Wingdings" panose="05000000000000000000" charset="0"/>
              <a:buChar char="Ø"/>
            </a:pPr>
            <a:r>
              <a:rPr lang="zh-CN" altLang="en-US" sz="1400" b="1" kern="100" dirty="0">
                <a:solidFill>
                  <a:srgbClr val="FF0000"/>
                </a:solidFill>
                <a:effectLst/>
                <a:latin typeface="+mn-ea"/>
                <a:cs typeface="江城圆体 400W" panose="020B0500000000000000" pitchFamily="34" charset="-122"/>
              </a:rPr>
              <a:t>适应症一致</a:t>
            </a:r>
            <a:r>
              <a:rPr lang="en-US" altLang="zh-CN" sz="1400" b="1" kern="100" baseline="30000" dirty="0">
                <a:solidFill>
                  <a:srgbClr val="FF0000"/>
                </a:solidFill>
                <a:effectLst/>
                <a:latin typeface="+mn-ea"/>
                <a:cs typeface="江城圆体 400W" panose="020B0500000000000000" pitchFamily="34" charset="-122"/>
              </a:rPr>
              <a:t>[1][3]</a:t>
            </a:r>
            <a:r>
              <a:rPr lang="zh-CN" altLang="en-US" sz="1400" b="1" kern="100" dirty="0">
                <a:solidFill>
                  <a:srgbClr val="FF0000"/>
                </a:solidFill>
                <a:effectLst/>
                <a:latin typeface="+mn-ea"/>
                <a:cs typeface="江城圆体 400W" panose="020B0500000000000000" pitchFamily="34" charset="-122"/>
              </a:rPr>
              <a:t>：</a:t>
            </a:r>
            <a:r>
              <a:rPr lang="zh-CN" altLang="en-US" sz="1300" kern="100" dirty="0">
                <a:effectLst/>
                <a:latin typeface="+mn-ea"/>
                <a:cs typeface="江城圆体 400W" panose="020B0500000000000000" pitchFamily="34" charset="-122"/>
              </a:rPr>
              <a:t>磷酸钠盐散与复方硫酸钠片在成人结肠镜检查前肠道清洁这一核心适应症上具有较高一致性，均用于检查前肠道/结肠清洁。</a:t>
            </a:r>
            <a:endParaRPr lang="zh-CN" altLang="en-US" sz="1300" kern="100" dirty="0">
              <a:effectLst/>
              <a:latin typeface="+mn-ea"/>
              <a:cs typeface="江城圆体 400W" panose="020B0500000000000000" pitchFamily="34" charset="-122"/>
            </a:endParaRPr>
          </a:p>
          <a:p>
            <a:pPr marL="285750" indent="-285750" algn="l">
              <a:lnSpc>
                <a:spcPct val="140000"/>
              </a:lnSpc>
              <a:buFont typeface="Wingdings" panose="05000000000000000000" charset="0"/>
              <a:buChar char="Ø"/>
            </a:pPr>
            <a:r>
              <a:rPr lang="zh-CN" altLang="en-US" sz="1400" b="1" kern="100" dirty="0">
                <a:solidFill>
                  <a:srgbClr val="FF0000"/>
                </a:solidFill>
                <a:effectLst/>
                <a:latin typeface="+mn-ea"/>
                <a:cs typeface="江城圆体 400W" panose="020B0500000000000000" pitchFamily="34" charset="-122"/>
              </a:rPr>
              <a:t>作用机制相似</a:t>
            </a:r>
            <a:r>
              <a:rPr lang="en-US" altLang="zh-CN" sz="1400" b="1" kern="100" baseline="30000" dirty="0">
                <a:solidFill>
                  <a:srgbClr val="FF0000"/>
                </a:solidFill>
                <a:effectLst/>
                <a:latin typeface="+mn-ea"/>
                <a:cs typeface="江城圆体 400W" panose="020B0500000000000000" pitchFamily="34" charset="-122"/>
                <a:sym typeface="+mn-ea"/>
              </a:rPr>
              <a:t>[1][3]</a:t>
            </a:r>
            <a:r>
              <a:rPr lang="zh-CN" altLang="en-US" sz="1400" kern="100" dirty="0">
                <a:effectLst/>
                <a:latin typeface="+mn-ea"/>
                <a:cs typeface="江城圆体 400W" panose="020B0500000000000000" pitchFamily="34" charset="-122"/>
              </a:rPr>
              <a:t>：</a:t>
            </a:r>
            <a:r>
              <a:rPr lang="zh-CN" altLang="en-US" sz="1300" kern="100" dirty="0">
                <a:effectLst/>
                <a:latin typeface="+mn-ea"/>
                <a:cs typeface="江城圆体 400W" panose="020B0500000000000000" pitchFamily="34" charset="-122"/>
              </a:rPr>
              <a:t>磷酸钠盐散与复方硫酸钠片均属于非</a:t>
            </a:r>
            <a:r>
              <a:rPr lang="en-US" altLang="zh-CN" sz="1300" kern="100" dirty="0">
                <a:effectLst/>
                <a:latin typeface="+mn-ea"/>
                <a:cs typeface="江城圆体 400W" panose="020B0500000000000000" pitchFamily="34" charset="-122"/>
              </a:rPr>
              <a:t>PEG</a:t>
            </a:r>
            <a:r>
              <a:rPr lang="zh-CN" altLang="en-US" sz="1300" kern="100" dirty="0">
                <a:effectLst/>
                <a:latin typeface="+mn-ea"/>
                <a:cs typeface="江城圆体 400W" panose="020B0500000000000000" pitchFamily="34" charset="-122"/>
              </a:rPr>
              <a:t>类、渗透性盐类肠道准备药物，作用机制具相似。均通过渗透作用促进肠道水分增加和排空。</a:t>
            </a:r>
            <a:endParaRPr lang="zh-CN" altLang="en-US" sz="1400" kern="100" dirty="0">
              <a:effectLst/>
              <a:latin typeface="+mn-ea"/>
              <a:cs typeface="江城圆体 400W" panose="020B0500000000000000" pitchFamily="34" charset="-122"/>
            </a:endParaRPr>
          </a:p>
          <a:p>
            <a:pPr marL="285750" indent="-285750" algn="l">
              <a:lnSpc>
                <a:spcPct val="140000"/>
              </a:lnSpc>
              <a:buFont typeface="Wingdings" panose="05000000000000000000" charset="0"/>
              <a:buChar char="Ø"/>
            </a:pPr>
            <a:r>
              <a:rPr lang="zh-CN" altLang="en-US" sz="1400" b="1" kern="100" dirty="0">
                <a:solidFill>
                  <a:srgbClr val="FF0000"/>
                </a:solidFill>
                <a:effectLst/>
                <a:latin typeface="+mn-ea"/>
                <a:cs typeface="江城圆体 400W" panose="020B0500000000000000" pitchFamily="34" charset="-122"/>
              </a:rPr>
              <a:t>临床应用广泛</a:t>
            </a:r>
            <a:r>
              <a:rPr lang="zh-CN" altLang="en-US" sz="1400" kern="100" dirty="0">
                <a:effectLst/>
                <a:latin typeface="+mn-ea"/>
                <a:cs typeface="江城圆体 400W" panose="020B0500000000000000" pitchFamily="34" charset="-122"/>
              </a:rPr>
              <a:t>：</a:t>
            </a:r>
            <a:r>
              <a:rPr lang="zh-CN" altLang="en-US" sz="1300" b="1" kern="100" dirty="0">
                <a:effectLst/>
                <a:latin typeface="微软雅黑" panose="020B0503020204020204" charset="-122"/>
                <a:ea typeface="微软雅黑" panose="020B0503020204020204" charset="-122"/>
                <a:cs typeface="微软雅黑" panose="020B0503020204020204" charset="-122"/>
                <a:sym typeface="+mn-ea"/>
              </a:rPr>
              <a:t>磷酸钠盐散为独家医保乙类品种，</a:t>
            </a:r>
            <a:r>
              <a:rPr lang="zh-CN" altLang="en-US" sz="1300" kern="100" dirty="0">
                <a:effectLst/>
                <a:latin typeface="+mn-ea"/>
                <a:cs typeface="江城圆体 400W" panose="020B0500000000000000" pitchFamily="34" charset="-122"/>
              </a:rPr>
              <a:t>2025年销售额已经达到2.5</a:t>
            </a:r>
            <a:r>
              <a:rPr lang="en-US" altLang="zh-CN" sz="1300" kern="100" dirty="0">
                <a:effectLst/>
                <a:latin typeface="+mn-ea"/>
                <a:cs typeface="江城圆体 400W" panose="020B0500000000000000" pitchFamily="34" charset="-122"/>
              </a:rPr>
              <a:t>5</a:t>
            </a:r>
            <a:r>
              <a:rPr lang="zh-CN" altLang="en-US" sz="1300" kern="100" dirty="0">
                <a:effectLst/>
                <a:latin typeface="+mn-ea"/>
                <a:cs typeface="江城圆体 400W" panose="020B0500000000000000" pitchFamily="34" charset="-122"/>
              </a:rPr>
              <a:t>亿元（数据来源：药智网）。</a:t>
            </a:r>
            <a:endParaRPr lang="zh-CN" altLang="en-US" sz="1400" kern="100" dirty="0">
              <a:effectLst/>
              <a:latin typeface="+mn-ea"/>
              <a:cs typeface="江城圆体 400W" panose="020B0500000000000000" pitchFamily="34" charset="-122"/>
            </a:endParaRPr>
          </a:p>
          <a:p>
            <a:pPr indent="0" algn="l">
              <a:lnSpc>
                <a:spcPct val="140000"/>
              </a:lnSpc>
              <a:buFont typeface="Wingdings" panose="05000000000000000000" charset="0"/>
              <a:buNone/>
            </a:pPr>
            <a:r>
              <a:rPr lang="zh-CN" altLang="en-US" sz="1600" b="1" kern="100" dirty="0">
                <a:solidFill>
                  <a:srgbClr val="FF0000"/>
                </a:solidFill>
                <a:effectLst/>
                <a:latin typeface="+mn-ea"/>
                <a:cs typeface="江城圆体 400W" panose="020B0500000000000000" pitchFamily="34" charset="-122"/>
              </a:rPr>
              <a:t>与同类药品相比的优势：</a:t>
            </a:r>
            <a:endParaRPr lang="zh-CN" altLang="en-US" sz="1600" b="1" kern="100" dirty="0">
              <a:solidFill>
                <a:srgbClr val="FF0000"/>
              </a:solidFill>
              <a:effectLst/>
              <a:latin typeface="+mn-ea"/>
              <a:cs typeface="江城圆体 400W" panose="020B0500000000000000" pitchFamily="34" charset="-122"/>
            </a:endParaRPr>
          </a:p>
          <a:p>
            <a:pPr marL="285750" indent="-285750" algn="l">
              <a:lnSpc>
                <a:spcPct val="140000"/>
              </a:lnSpc>
              <a:buClrTx/>
              <a:buSzTx/>
              <a:buFont typeface="Wingdings" panose="05000000000000000000" charset="0"/>
              <a:buChar char="Ø"/>
            </a:pPr>
            <a:r>
              <a:rPr lang="zh-CN" altLang="en-US" sz="1200" kern="100" dirty="0">
                <a:solidFill>
                  <a:srgbClr val="FF0000"/>
                </a:solidFill>
                <a:effectLst/>
                <a:latin typeface="+mn-ea"/>
                <a:cs typeface="江城圆体 400W" panose="020B0500000000000000" pitchFamily="34" charset="-122"/>
              </a:rPr>
              <a:t>单次饮水量更少</a:t>
            </a:r>
            <a:r>
              <a:rPr lang="zh-CN" altLang="en-US" sz="1200" kern="100" dirty="0">
                <a:effectLst/>
                <a:latin typeface="+mn-ea"/>
                <a:cs typeface="江城圆体 400W" panose="020B0500000000000000" pitchFamily="34" charset="-122"/>
              </a:rPr>
              <a:t>：</a:t>
            </a:r>
            <a:r>
              <a:rPr lang="zh-CN" altLang="en-US" sz="1200" kern="100" dirty="0">
                <a:effectLst/>
                <a:latin typeface="+mn-ea"/>
                <a:cs typeface="江城圆体 400W" panose="020B0500000000000000" pitchFamily="34" charset="-122"/>
                <a:sym typeface="+mn-ea"/>
              </a:rPr>
              <a:t>每次服药仅需饮水500ml，低于磷酸钠盐散、磷酸钠盐口服溶液的</a:t>
            </a:r>
            <a:r>
              <a:rPr lang="en-US" altLang="zh-CN" sz="1200" kern="100" dirty="0">
                <a:effectLst/>
                <a:latin typeface="+mn-ea"/>
                <a:cs typeface="江城圆体 400W" panose="020B0500000000000000" pitchFamily="34" charset="-122"/>
                <a:sym typeface="+mn-ea"/>
              </a:rPr>
              <a:t>800ml</a:t>
            </a:r>
            <a:r>
              <a:rPr lang="zh-CN" altLang="en-US" sz="1200" kern="100" dirty="0">
                <a:effectLst/>
                <a:latin typeface="+mn-ea"/>
                <a:cs typeface="江城圆体 400W" panose="020B0500000000000000" pitchFamily="34" charset="-122"/>
                <a:sym typeface="+mn-ea"/>
              </a:rPr>
              <a:t>，远低于复方聚乙二醇电解质散的</a:t>
            </a:r>
            <a:r>
              <a:rPr lang="en-US" altLang="zh-CN" sz="1200" kern="100" dirty="0">
                <a:effectLst/>
                <a:latin typeface="+mn-ea"/>
                <a:cs typeface="江城圆体 400W" panose="020B0500000000000000" pitchFamily="34" charset="-122"/>
                <a:sym typeface="+mn-ea"/>
              </a:rPr>
              <a:t>2-4L</a:t>
            </a:r>
            <a:r>
              <a:rPr lang="zh-CN" altLang="en-US" sz="1200" kern="100" dirty="0">
                <a:effectLst/>
                <a:latin typeface="+mn-ea"/>
                <a:cs typeface="江城圆体 400W" panose="020B0500000000000000" pitchFamily="34" charset="-122"/>
                <a:sym typeface="+mn-ea"/>
              </a:rPr>
              <a:t>。为</a:t>
            </a:r>
            <a:r>
              <a:rPr lang="zh-CN" altLang="en-US" sz="1200" spc="130" dirty="0">
                <a:solidFill>
                  <a:srgbClr val="404040"/>
                </a:solidFill>
                <a:effectLst/>
                <a:latin typeface="+mn-ea"/>
                <a:cs typeface="mn-cs"/>
                <a:sym typeface="+mn-ea"/>
              </a:rPr>
              <a:t>弱势群体像老年患者、吞咽困难患者、需多次检查者（如</a:t>
            </a:r>
            <a:r>
              <a:rPr lang="en-US" altLang="zh-CN" sz="1200" spc="130" dirty="0">
                <a:solidFill>
                  <a:srgbClr val="404040"/>
                </a:solidFill>
                <a:effectLst/>
                <a:latin typeface="+mn-ea"/>
                <a:cs typeface="mn-cs"/>
                <a:sym typeface="+mn-ea"/>
              </a:rPr>
              <a:t>IBD、</a:t>
            </a:r>
            <a:r>
              <a:rPr lang="zh-CN" altLang="en-US" sz="1200" spc="130" dirty="0">
                <a:solidFill>
                  <a:srgbClr val="404040"/>
                </a:solidFill>
                <a:effectLst/>
                <a:latin typeface="+mn-ea"/>
                <a:cs typeface="mn-cs"/>
                <a:sym typeface="+mn-ea"/>
              </a:rPr>
              <a:t>息肉术后）提供更优选择。</a:t>
            </a:r>
            <a:endParaRPr lang="zh-CN" altLang="en-US" sz="1200" kern="100" dirty="0">
              <a:effectLst/>
              <a:latin typeface="+mn-ea"/>
              <a:cs typeface="江城圆体 400W" panose="020B0500000000000000" pitchFamily="34" charset="-122"/>
              <a:sym typeface="+mn-ea"/>
            </a:endParaRPr>
          </a:p>
          <a:p>
            <a:pPr marL="285750" indent="-285750" algn="l">
              <a:lnSpc>
                <a:spcPct val="140000"/>
              </a:lnSpc>
              <a:buClrTx/>
              <a:buSzTx/>
              <a:buFont typeface="Wingdings" panose="05000000000000000000" charset="0"/>
              <a:buChar char="Ø"/>
            </a:pPr>
            <a:r>
              <a:rPr lang="zh-CN" altLang="en-US" sz="1200" kern="100" dirty="0">
                <a:solidFill>
                  <a:srgbClr val="FF0000"/>
                </a:solidFill>
                <a:effectLst/>
                <a:latin typeface="+mn-ea"/>
                <a:cs typeface="江城圆体 400W" panose="020B0500000000000000" pitchFamily="34" charset="-122"/>
                <a:sym typeface="+mn-ea"/>
              </a:rPr>
              <a:t>患者接受度更高</a:t>
            </a:r>
            <a:r>
              <a:rPr lang="zh-CN" altLang="en-US" sz="1200" kern="100" dirty="0">
                <a:effectLst/>
                <a:latin typeface="+mn-ea"/>
                <a:cs typeface="江城圆体 400W" panose="020B0500000000000000" pitchFamily="34" charset="-122"/>
                <a:sym typeface="+mn-ea"/>
              </a:rPr>
              <a:t>：复方硫酸钠片为片剂，无需溶解或稀释，清水冲服，口感较好，无其他清肠剂口服时存在的苦、涩、咸味。</a:t>
            </a:r>
            <a:endParaRPr lang="zh-CN" altLang="en-US" sz="1200" kern="100" dirty="0">
              <a:effectLst/>
              <a:latin typeface="+mn-ea"/>
              <a:cs typeface="江城圆体 400W" panose="020B0500000000000000" pitchFamily="34" charset="-122"/>
              <a:sym typeface="+mn-ea"/>
            </a:endParaRPr>
          </a:p>
          <a:p>
            <a:pPr marL="285750" indent="-285750" algn="l">
              <a:lnSpc>
                <a:spcPct val="140000"/>
              </a:lnSpc>
              <a:buClrTx/>
              <a:buSzTx/>
              <a:buFont typeface="Wingdings" panose="05000000000000000000" charset="0"/>
              <a:buChar char="Ø"/>
            </a:pPr>
            <a:r>
              <a:rPr lang="zh-CN" altLang="en-US" sz="1200" kern="100" dirty="0">
                <a:solidFill>
                  <a:srgbClr val="FF0000"/>
                </a:solidFill>
                <a:effectLst/>
                <a:latin typeface="+mn-ea"/>
                <a:cs typeface="江城圆体 400W" panose="020B0500000000000000" pitchFamily="34" charset="-122"/>
                <a:sym typeface="+mn-ea"/>
              </a:rPr>
              <a:t>与复方聚乙二醇电解质散比，复方硫酸钠片具有更高的全肠段</a:t>
            </a:r>
            <a:r>
              <a:rPr lang="en-US" altLang="zh-CN" sz="1200" kern="100" dirty="0">
                <a:solidFill>
                  <a:srgbClr val="FF0000"/>
                </a:solidFill>
                <a:effectLst/>
                <a:latin typeface="+mn-ea"/>
                <a:cs typeface="江城圆体 400W" panose="020B0500000000000000" pitchFamily="34" charset="-122"/>
                <a:sym typeface="+mn-ea"/>
              </a:rPr>
              <a:t>BBPS</a:t>
            </a:r>
            <a:r>
              <a:rPr lang="zh-CN" altLang="en-US" sz="1200" kern="100" dirty="0">
                <a:solidFill>
                  <a:srgbClr val="FF0000"/>
                </a:solidFill>
                <a:effectLst/>
                <a:latin typeface="+mn-ea"/>
                <a:cs typeface="江城圆体 400W" panose="020B0500000000000000" pitchFamily="34" charset="-122"/>
                <a:sym typeface="+mn-ea"/>
              </a:rPr>
              <a:t>评分、横结肠 </a:t>
            </a:r>
            <a:r>
              <a:rPr lang="en-US" altLang="zh-CN" sz="1200" kern="100" dirty="0">
                <a:solidFill>
                  <a:srgbClr val="FF0000"/>
                </a:solidFill>
                <a:effectLst/>
                <a:latin typeface="+mn-ea"/>
                <a:cs typeface="江城圆体 400W" panose="020B0500000000000000" pitchFamily="34" charset="-122"/>
                <a:sym typeface="+mn-ea"/>
              </a:rPr>
              <a:t>BBPS</a:t>
            </a:r>
            <a:r>
              <a:rPr lang="zh-CN" altLang="en-US" sz="1200" kern="100" dirty="0">
                <a:solidFill>
                  <a:srgbClr val="FF0000"/>
                </a:solidFill>
                <a:effectLst/>
                <a:latin typeface="+mn-ea"/>
                <a:cs typeface="江城圆体 400W" panose="020B0500000000000000" pitchFamily="34" charset="-122"/>
                <a:sym typeface="+mn-ea"/>
              </a:rPr>
              <a:t>评分</a:t>
            </a:r>
            <a:r>
              <a:rPr lang="en-US" altLang="zh-CN" sz="1200" kern="100" baseline="30000" dirty="0">
                <a:solidFill>
                  <a:srgbClr val="FF0000"/>
                </a:solidFill>
                <a:effectLst/>
                <a:latin typeface="+mn-ea"/>
                <a:cs typeface="江城圆体 400W" panose="020B0500000000000000" pitchFamily="34" charset="-122"/>
                <a:sym typeface="+mn-ea"/>
              </a:rPr>
              <a:t>[4]</a:t>
            </a:r>
            <a:r>
              <a:rPr lang="zh-CN" altLang="en-US" sz="1200" kern="100" dirty="0">
                <a:effectLst/>
                <a:latin typeface="+mn-ea"/>
                <a:cs typeface="江城圆体 400W" panose="020B0500000000000000" pitchFamily="34" charset="-122"/>
                <a:sym typeface="+mn-ea"/>
              </a:rPr>
              <a:t>：表明复方硫酸钠片在清肠效果上，整段大肠整体清洁度更优，尤其横结肠这个容易清洁不到位的部位，残留更少、清洁效果突出，有助于提高结肠镜检查的病变检出率。</a:t>
            </a:r>
            <a:endParaRPr lang="zh-CN" altLang="en-US" sz="1200" kern="100" dirty="0">
              <a:effectLst/>
              <a:latin typeface="+mn-ea"/>
              <a:cs typeface="江城圆体 400W" panose="020B0500000000000000" pitchFamily="34" charset="-122"/>
              <a:sym typeface="+mn-ea"/>
            </a:endParaRPr>
          </a:p>
          <a:p>
            <a:pPr marL="285750" indent="-285750" algn="l">
              <a:lnSpc>
                <a:spcPct val="140000"/>
              </a:lnSpc>
              <a:buClrTx/>
              <a:buSzTx/>
              <a:buFont typeface="Wingdings" panose="05000000000000000000" charset="0"/>
              <a:buChar char="Ø"/>
            </a:pPr>
            <a:r>
              <a:rPr lang="zh-CN" altLang="en-US" sz="1200" kern="100" dirty="0">
                <a:solidFill>
                  <a:srgbClr val="FF0000"/>
                </a:solidFill>
                <a:effectLst/>
                <a:latin typeface="+mn-ea"/>
                <a:cs typeface="江城圆体 400W" panose="020B0500000000000000" pitchFamily="34" charset="-122"/>
                <a:sym typeface="+mn-ea"/>
              </a:rPr>
              <a:t>不含磷酸盐、电解质平衡、安全性更优，</a:t>
            </a:r>
            <a:r>
              <a:rPr lang="zh-CN" altLang="en-US" sz="1200" kern="100" dirty="0">
                <a:effectLst/>
                <a:latin typeface="+mn-ea"/>
                <a:cs typeface="江城圆体 400W" panose="020B0500000000000000" pitchFamily="34" charset="-122"/>
                <a:sym typeface="+mn-ea"/>
              </a:rPr>
              <a:t>配方不含磷酸盐，无肾损伤风险，适用人群更广</a:t>
            </a:r>
            <a:endParaRPr lang="zh-CN" altLang="en-US" sz="1200" kern="100" dirty="0">
              <a:effectLst/>
              <a:latin typeface="+mn-ea"/>
              <a:cs typeface="江城圆体 400W" panose="020B0500000000000000" pitchFamily="34" charset="-122"/>
              <a:sym typeface="+mn-ea"/>
            </a:endParaRPr>
          </a:p>
        </p:txBody>
      </p:sp>
      <p:sp>
        <p:nvSpPr>
          <p:cNvPr id="2" name="文本框 1"/>
          <p:cNvSpPr txBox="1"/>
          <p:nvPr/>
        </p:nvSpPr>
        <p:spPr>
          <a:xfrm>
            <a:off x="890270" y="6619875"/>
            <a:ext cx="9680575" cy="238125"/>
          </a:xfrm>
          <a:prstGeom prst="rect">
            <a:avLst/>
          </a:prstGeom>
          <a:noFill/>
        </p:spPr>
        <p:txBody>
          <a:bodyPr wrap="square" rtlCol="0">
            <a:normAutofit/>
          </a:bodyPr>
          <a:lstStyle/>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复方硫酸钠片说明书</a:t>
            </a:r>
            <a:r>
              <a:rPr lang="en-US" altLang="zh-CN" sz="600" kern="100" dirty="0">
                <a:effectLst/>
                <a:latin typeface="+mn-ea"/>
                <a:cs typeface="江城圆体 400W" panose="020B0500000000000000" pitchFamily="34" charset="-122"/>
              </a:rPr>
              <a:t>                         [2]</a:t>
            </a:r>
            <a:r>
              <a:rPr lang="zh-CN" altLang="en-US" sz="600" kern="100" dirty="0">
                <a:effectLst/>
                <a:latin typeface="+mn-ea"/>
                <a:cs typeface="江城圆体 400W" panose="020B0500000000000000" pitchFamily="34" charset="-122"/>
              </a:rPr>
              <a:t>复方硫酸钠片原研</a:t>
            </a:r>
            <a:r>
              <a:rPr lang="en-US" altLang="zh-CN" sz="600" kern="100" dirty="0">
                <a:effectLst/>
                <a:latin typeface="+mn-ea"/>
                <a:cs typeface="江城圆体 400W" panose="020B0500000000000000" pitchFamily="34" charset="-122"/>
              </a:rPr>
              <a:t>SUTAB</a:t>
            </a:r>
            <a:r>
              <a:rPr lang="zh-CN" altLang="en-US" sz="600" kern="100" dirty="0">
                <a:effectLst/>
                <a:latin typeface="+mn-ea"/>
                <a:cs typeface="江城圆体 400W" panose="020B0500000000000000" pitchFamily="34" charset="-122"/>
              </a:rPr>
              <a:t>批准信</a:t>
            </a:r>
            <a:r>
              <a:rPr lang="en-US" altLang="zh-CN" sz="600" kern="100" dirty="0">
                <a:effectLst/>
                <a:latin typeface="+mn-ea"/>
                <a:cs typeface="江城圆体 400W" panose="020B0500000000000000" pitchFamily="34" charset="-122"/>
              </a:rPr>
              <a:t>                  [3]</a:t>
            </a:r>
            <a:r>
              <a:rPr lang="zh-CN" altLang="en-US" sz="600" kern="100" dirty="0">
                <a:effectLst/>
                <a:latin typeface="+mn-ea"/>
                <a:cs typeface="江城圆体 400W" panose="020B0500000000000000" pitchFamily="34" charset="-122"/>
              </a:rPr>
              <a:t>磷酸钠盐散说明书</a:t>
            </a:r>
            <a:r>
              <a:rPr lang="en-US" altLang="zh-CN" sz="600" kern="100" dirty="0">
                <a:effectLst/>
                <a:latin typeface="+mn-ea"/>
                <a:cs typeface="江城圆体 400W" panose="020B0500000000000000" pitchFamily="34" charset="-122"/>
              </a:rPr>
              <a:t>           [4]</a:t>
            </a:r>
            <a:r>
              <a:rPr lang="zh-CN" altLang="en-US" sz="600" kern="100" dirty="0">
                <a:effectLst/>
                <a:latin typeface="+mn-ea"/>
                <a:cs typeface="江城圆体 400W" panose="020B0500000000000000" pitchFamily="34" charset="-122"/>
                <a:sym typeface="+mn-ea"/>
              </a:rPr>
              <a:t>复方硫酸钠片国内</a:t>
            </a:r>
            <a:r>
              <a:rPr lang="en-US" altLang="zh-CN" sz="600" kern="100" dirty="0">
                <a:effectLst/>
                <a:latin typeface="+mn-ea"/>
                <a:cs typeface="江城圆体 400W" panose="020B0500000000000000" pitchFamily="34" charset="-122"/>
                <a:sym typeface="+mn-ea"/>
              </a:rPr>
              <a:t>Ⅲ</a:t>
            </a:r>
            <a:r>
              <a:rPr lang="zh-CN" altLang="en-US" sz="600" kern="100" dirty="0">
                <a:effectLst/>
                <a:latin typeface="+mn-ea"/>
                <a:cs typeface="江城圆体 400W" panose="020B0500000000000000" pitchFamily="34" charset="-122"/>
                <a:sym typeface="+mn-ea"/>
              </a:rPr>
              <a:t>期临床试验报告</a:t>
            </a:r>
            <a:endParaRPr lang="zh-CN" altLang="en-US" sz="600" kern="100" dirty="0">
              <a:effectLst/>
              <a:latin typeface="+mn-ea"/>
              <a:cs typeface="江城圆体 400W" panose="020B0500000000000000" pitchFamily="34" charset="-122"/>
            </a:endParaRPr>
          </a:p>
          <a:p>
            <a:pPr algn="l">
              <a:lnSpc>
                <a:spcPct val="140000"/>
              </a:lnSpc>
            </a:pPr>
            <a:endParaRPr lang="en-US" altLang="zh-CN" sz="600" kern="100" dirty="0">
              <a:effectLst/>
              <a:latin typeface="+mn-ea"/>
              <a:cs typeface="江城圆体 400W" panose="020B0500000000000000" pitchFamily="34" charset="-122"/>
            </a:endParaRPr>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01</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62100" y="136525"/>
            <a:ext cx="334010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药品基本信息</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5" name="矩形: 圆角 8"/>
          <p:cNvSpPr/>
          <p:nvPr>
            <p:custDataLst>
              <p:tags r:id="rId1"/>
            </p:custDataLst>
          </p:nvPr>
        </p:nvSpPr>
        <p:spPr>
          <a:xfrm>
            <a:off x="709798" y="1133158"/>
            <a:ext cx="10777193" cy="2114441"/>
          </a:xfrm>
          <a:prstGeom prst="roundRect">
            <a:avLst>
              <a:gd name="adj" fmla="val 10881"/>
            </a:avLst>
          </a:prstGeom>
          <a:solidFill>
            <a:srgbClr val="FFFFFF"/>
          </a:solidFill>
          <a:ln w="25400">
            <a:solidFill>
              <a:schemeClr val="accent1"/>
            </a:solidFill>
          </a:ln>
          <a:effectLst>
            <a:outerShdw blurRad="203200" dist="76200" dir="5400000" algn="t" rotWithShape="0">
              <a:schemeClr val="accent1">
                <a:alpha val="16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1" name="正文"/>
          <p:cNvSpPr txBox="1"/>
          <p:nvPr>
            <p:custDataLst>
              <p:tags r:id="rId2"/>
            </p:custDataLst>
          </p:nvPr>
        </p:nvSpPr>
        <p:spPr>
          <a:xfrm>
            <a:off x="3128270" y="1252286"/>
            <a:ext cx="8207494" cy="1912413"/>
          </a:xfrm>
          <a:prstGeom prst="rect">
            <a:avLst/>
          </a:prstGeom>
          <a:noFill/>
        </p:spPr>
        <p:txBody>
          <a:bodyPr wrap="square" lIns="0" tIns="0" rIns="0" bIns="72000" rtlCol="0" anchor="ctr" anchorCtr="0">
            <a:noAutofit/>
          </a:bodyPr>
          <a:lstStyle>
            <a:defPPr>
              <a:defRPr lang="zh-CN"/>
            </a:defPPr>
            <a:lvl1pPr indent="0" algn="just" fontAlgn="auto">
              <a:lnSpc>
                <a:spcPct val="130000"/>
              </a:lnSpc>
              <a:spcAft>
                <a:spcPts val="1000"/>
              </a:spcAft>
              <a:defRPr sz="1600">
                <a:solidFill>
                  <a:schemeClr val="tx1">
                    <a:lumMod val="65000"/>
                    <a:lumOff val="35000"/>
                  </a:schemeClr>
                </a:solidFill>
                <a:uFillTx/>
                <a:latin typeface="+中文正文" charset="0"/>
              </a:defRPr>
            </a:lvl1pPr>
          </a:lstStyle>
          <a:p>
            <a:pPr marL="0" marR="0" indent="0" algn="l">
              <a:lnSpc>
                <a:spcPct val="150000"/>
              </a:lnSpc>
              <a:spcBef>
                <a:spcPts val="0"/>
              </a:spcBef>
              <a:spcAft>
                <a:spcPts val="0"/>
              </a:spcAft>
            </a:pPr>
            <a:r>
              <a:rPr lang="zh-CN" altLang="en-US" sz="1500" kern="1200" spc="130" dirty="0">
                <a:solidFill>
                  <a:srgbClr val="404040"/>
                </a:solidFill>
                <a:effectLst/>
                <a:latin typeface="+mn-ea"/>
                <a:cs typeface="mn-cs"/>
              </a:rPr>
              <a:t>本品的使用依赖于各种原因的结肠镜检查。建议年龄</a:t>
            </a:r>
            <a:r>
              <a:rPr lang="en-US" altLang="zh-CN" sz="1500" kern="1200" spc="130" dirty="0">
                <a:solidFill>
                  <a:srgbClr val="404040"/>
                </a:solidFill>
                <a:effectLst/>
                <a:latin typeface="+mn-ea"/>
                <a:cs typeface="mn-cs"/>
              </a:rPr>
              <a:t>40</a:t>
            </a:r>
            <a:r>
              <a:rPr lang="zh-CN" altLang="en-US" sz="1500" kern="1200" spc="130" dirty="0">
                <a:solidFill>
                  <a:srgbClr val="404040"/>
                </a:solidFill>
                <a:effectLst/>
                <a:latin typeface="+mn-ea"/>
                <a:cs typeface="mn-cs"/>
              </a:rPr>
              <a:t>岁以上、</a:t>
            </a:r>
            <a:r>
              <a:rPr lang="en-US" altLang="zh-CN" sz="1500" kern="1200" spc="130" dirty="0">
                <a:solidFill>
                  <a:srgbClr val="404040"/>
                </a:solidFill>
                <a:effectLst/>
                <a:latin typeface="+mn-ea"/>
                <a:cs typeface="mn-cs"/>
              </a:rPr>
              <a:t>75</a:t>
            </a:r>
            <a:r>
              <a:rPr lang="zh-CN" altLang="en-US" sz="1500" kern="1200" spc="130" dirty="0">
                <a:solidFill>
                  <a:srgbClr val="404040"/>
                </a:solidFill>
                <a:effectLst/>
                <a:latin typeface="+mn-ea"/>
                <a:cs typeface="mn-cs"/>
              </a:rPr>
              <a:t>岁以下，以及</a:t>
            </a:r>
            <a:r>
              <a:rPr lang="en-US" altLang="zh-CN" sz="1500" kern="1200" spc="130" dirty="0">
                <a:solidFill>
                  <a:srgbClr val="404040"/>
                </a:solidFill>
                <a:effectLst/>
                <a:latin typeface="+mn-ea"/>
                <a:cs typeface="mn-cs"/>
              </a:rPr>
              <a:t>50</a:t>
            </a:r>
            <a:r>
              <a:rPr lang="zh-CN" altLang="en-US" sz="1500" kern="1200" spc="130" dirty="0">
                <a:solidFill>
                  <a:srgbClr val="404040"/>
                </a:solidFill>
                <a:effectLst/>
                <a:latin typeface="+mn-ea"/>
                <a:cs typeface="mn-cs"/>
              </a:rPr>
              <a:t>岁以下有腹痛、慢性腹泻、慢性便秘、腹部包块，大便形状及性状改变，如大便不成形，黑便等症状，并具备下列条件之一：</a:t>
            </a:r>
            <a:r>
              <a:rPr lang="en-US" altLang="zh-CN" sz="1500" kern="1200" spc="130" dirty="0">
                <a:solidFill>
                  <a:srgbClr val="404040"/>
                </a:solidFill>
                <a:effectLst/>
                <a:latin typeface="+mn-ea"/>
                <a:cs typeface="mn-cs"/>
              </a:rPr>
              <a:t>1</a:t>
            </a:r>
            <a:r>
              <a:rPr lang="zh-CN" altLang="en-US" sz="1500" kern="1200" spc="130" dirty="0">
                <a:solidFill>
                  <a:srgbClr val="404040"/>
                </a:solidFill>
                <a:effectLst/>
                <a:latin typeface="+mn-ea"/>
                <a:cs typeface="mn-cs"/>
              </a:rPr>
              <a:t>）大便潜血阳性，</a:t>
            </a:r>
            <a:r>
              <a:rPr lang="en-US" altLang="zh-CN" sz="1500" kern="1200" spc="130" dirty="0">
                <a:solidFill>
                  <a:srgbClr val="404040"/>
                </a:solidFill>
                <a:effectLst/>
                <a:latin typeface="+mn-ea"/>
                <a:cs typeface="mn-cs"/>
              </a:rPr>
              <a:t>2</a:t>
            </a:r>
            <a:r>
              <a:rPr lang="zh-CN" altLang="en-US" sz="1500" kern="1200" spc="130" dirty="0">
                <a:solidFill>
                  <a:srgbClr val="404040"/>
                </a:solidFill>
                <a:effectLst/>
                <a:latin typeface="+mn-ea"/>
                <a:cs typeface="mn-cs"/>
              </a:rPr>
              <a:t>）有消化道肿瘤家族史，应进行肠镜检查。一级亲属有消化道肿瘤病史（食管癌、胃癌、结肠癌、直肠癌），结肠镜检查年龄提前。</a:t>
            </a:r>
            <a:endParaRPr lang="zh-CN" altLang="en-US" sz="1500" kern="1200" spc="130" dirty="0">
              <a:solidFill>
                <a:srgbClr val="404040"/>
              </a:solidFill>
              <a:effectLst/>
              <a:latin typeface="+mn-ea"/>
              <a:cs typeface="mn-cs"/>
            </a:endParaRPr>
          </a:p>
        </p:txBody>
      </p:sp>
      <p:sp>
        <p:nvSpPr>
          <p:cNvPr id="10" name="矩形: 圆角 9"/>
          <p:cNvSpPr/>
          <p:nvPr>
            <p:custDataLst>
              <p:tags r:id="rId3"/>
            </p:custDataLst>
          </p:nvPr>
        </p:nvSpPr>
        <p:spPr>
          <a:xfrm>
            <a:off x="687242" y="1133475"/>
            <a:ext cx="2249151" cy="2113820"/>
          </a:xfrm>
          <a:prstGeom prst="roundRect">
            <a:avLst>
              <a:gd name="adj" fmla="val 10881"/>
            </a:avLst>
          </a:prstGeom>
          <a:gradFill flip="none" rotWithShape="1">
            <a:gsLst>
              <a:gs pos="69000">
                <a:schemeClr val="accent1">
                  <a:alpha val="100000"/>
                </a:schemeClr>
              </a:gs>
              <a:gs pos="0">
                <a:schemeClr val="accent1">
                  <a:lumMod val="60000"/>
                  <a:lumOff val="40000"/>
                  <a:alpha val="100000"/>
                </a:schemeClr>
              </a:gs>
            </a:gsLst>
            <a:lin ang="2700000" scaled="1"/>
            <a:tileRect/>
          </a:gra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lnSpc>
                <a:spcPct val="130000"/>
              </a:lnSpc>
            </a:pPr>
            <a:r>
              <a:rPr lang="en-US" altLang="en-US" sz="2000" b="1" dirty="0">
                <a:gradFill flip="none" rotWithShape="1">
                  <a:gsLst>
                    <a:gs pos="69000">
                      <a:schemeClr val="accent1">
                        <a:lumMod val="20000"/>
                        <a:lumOff val="80000"/>
                        <a:alpha val="100000"/>
                      </a:schemeClr>
                    </a:gs>
                    <a:gs pos="0">
                      <a:srgbClr val="FFFFFF"/>
                    </a:gs>
                  </a:gsLst>
                  <a:lin ang="16200000" scaled="1"/>
                  <a:tileRect/>
                </a:gradFill>
                <a:latin typeface="+mj-ea"/>
                <a:ea typeface="+mj-ea"/>
              </a:rPr>
              <a:t> </a:t>
            </a:r>
            <a:r>
              <a:rPr lang="zh-CN" altLang="en-US" sz="2000" b="1" dirty="0">
                <a:gradFill flip="none" rotWithShape="1">
                  <a:gsLst>
                    <a:gs pos="69000">
                      <a:schemeClr val="accent1">
                        <a:lumMod val="20000"/>
                        <a:lumOff val="80000"/>
                        <a:alpha val="100000"/>
                      </a:schemeClr>
                    </a:gs>
                    <a:gs pos="0">
                      <a:srgbClr val="FFFFFF"/>
                    </a:gs>
                  </a:gsLst>
                  <a:lin ang="16200000" scaled="1"/>
                  <a:tileRect/>
                </a:gradFill>
                <a:latin typeface="+mj-ea"/>
                <a:ea typeface="+mj-ea"/>
              </a:rPr>
              <a:t>疾病基本情况</a:t>
            </a:r>
            <a:r>
              <a:rPr lang="en-US" altLang="zh-CN" sz="1400" b="1" baseline="30000" dirty="0">
                <a:gradFill flip="none" rotWithShape="1">
                  <a:gsLst>
                    <a:gs pos="69000">
                      <a:schemeClr val="accent1">
                        <a:lumMod val="20000"/>
                        <a:lumOff val="80000"/>
                        <a:alpha val="100000"/>
                      </a:schemeClr>
                    </a:gs>
                    <a:gs pos="0">
                      <a:srgbClr val="FFFFFF"/>
                    </a:gs>
                  </a:gsLst>
                  <a:lin ang="16200000" scaled="1"/>
                  <a:tileRect/>
                </a:gradFill>
                <a:latin typeface="+mj-ea"/>
                <a:ea typeface="+mj-ea"/>
              </a:rPr>
              <a:t>[1][2]</a:t>
            </a:r>
            <a:endParaRPr lang="en-US" altLang="zh-CN" sz="1400" b="1" baseline="30000" dirty="0">
              <a:gradFill flip="none" rotWithShape="1">
                <a:gsLst>
                  <a:gs pos="69000">
                    <a:schemeClr val="accent1">
                      <a:lumMod val="20000"/>
                      <a:lumOff val="80000"/>
                      <a:alpha val="100000"/>
                    </a:schemeClr>
                  </a:gs>
                  <a:gs pos="0">
                    <a:srgbClr val="FFFFFF"/>
                  </a:gs>
                </a:gsLst>
                <a:lin ang="16200000" scaled="1"/>
                <a:tileRect/>
              </a:gradFill>
              <a:latin typeface="+mj-ea"/>
              <a:ea typeface="+mj-ea"/>
            </a:endParaRPr>
          </a:p>
        </p:txBody>
      </p:sp>
      <p:sp>
        <p:nvSpPr>
          <p:cNvPr id="13" name="矩形: 圆角 12"/>
          <p:cNvSpPr/>
          <p:nvPr>
            <p:custDataLst>
              <p:tags r:id="rId4"/>
            </p:custDataLst>
          </p:nvPr>
        </p:nvSpPr>
        <p:spPr>
          <a:xfrm>
            <a:off x="709930" y="3587115"/>
            <a:ext cx="10777220" cy="2476500"/>
          </a:xfrm>
          <a:prstGeom prst="roundRect">
            <a:avLst>
              <a:gd name="adj" fmla="val 10881"/>
            </a:avLst>
          </a:prstGeom>
          <a:solidFill>
            <a:srgbClr val="FFFFFF"/>
          </a:solidFill>
          <a:ln w="25400">
            <a:solidFill>
              <a:schemeClr val="accent2"/>
            </a:solidFill>
          </a:ln>
          <a:effectLst>
            <a:outerShdw blurRad="203200" dist="76200" dir="5400000" algn="t" rotWithShape="0">
              <a:schemeClr val="accent2">
                <a:alpha val="16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4" name="正文"/>
          <p:cNvSpPr txBox="1"/>
          <p:nvPr>
            <p:custDataLst>
              <p:tags r:id="rId5"/>
            </p:custDataLst>
          </p:nvPr>
        </p:nvSpPr>
        <p:spPr>
          <a:xfrm>
            <a:off x="3127375" y="3902710"/>
            <a:ext cx="8208645" cy="2134235"/>
          </a:xfrm>
          <a:prstGeom prst="rect">
            <a:avLst/>
          </a:prstGeom>
          <a:noFill/>
        </p:spPr>
        <p:txBody>
          <a:bodyPr wrap="square" lIns="0" tIns="0" rIns="0" bIns="72000" rtlCol="0" anchor="ctr" anchorCtr="0">
            <a:noAutofit/>
          </a:bodyPr>
          <a:lstStyle>
            <a:defPPr>
              <a:defRPr lang="zh-CN"/>
            </a:defPPr>
            <a:lvl1pPr indent="0" algn="just" fontAlgn="auto">
              <a:lnSpc>
                <a:spcPct val="130000"/>
              </a:lnSpc>
              <a:spcAft>
                <a:spcPts val="1000"/>
              </a:spcAft>
              <a:defRPr sz="1600">
                <a:solidFill>
                  <a:schemeClr val="tx1">
                    <a:lumMod val="65000"/>
                    <a:lumOff val="35000"/>
                  </a:schemeClr>
                </a:solidFill>
                <a:uFillTx/>
                <a:latin typeface="+中文正文" charset="0"/>
              </a:defRPr>
            </a:lvl1pPr>
          </a:lstStyle>
          <a:p>
            <a:pPr marL="285750" marR="0" indent="-285750" algn="l">
              <a:lnSpc>
                <a:spcPct val="150000"/>
              </a:lnSpc>
              <a:spcBef>
                <a:spcPts val="0"/>
              </a:spcBef>
              <a:spcAft>
                <a:spcPts val="0"/>
              </a:spcAft>
              <a:buFont typeface="Wingdings" panose="05000000000000000000" charset="0"/>
              <a:buChar char="Ø"/>
            </a:pPr>
            <a:r>
              <a:rPr lang="zh-CN" altLang="en-US" sz="1500" kern="1200" spc="130" dirty="0">
                <a:solidFill>
                  <a:srgbClr val="404040"/>
                </a:solidFill>
                <a:effectLst/>
                <a:latin typeface="+mn-ea"/>
                <a:cs typeface="mn-cs"/>
              </a:rPr>
              <a:t>弱势群体像老年患者、吞咽困难患者、需多次检查者（如</a:t>
            </a:r>
            <a:r>
              <a:rPr lang="en-US" altLang="zh-CN" sz="1500" kern="1200" spc="130" dirty="0">
                <a:solidFill>
                  <a:srgbClr val="404040"/>
                </a:solidFill>
                <a:effectLst/>
                <a:latin typeface="+mn-ea"/>
                <a:cs typeface="mn-cs"/>
              </a:rPr>
              <a:t>IBD、</a:t>
            </a:r>
            <a:r>
              <a:rPr lang="zh-CN" altLang="en-US" sz="1500" kern="1200" spc="130" dirty="0">
                <a:solidFill>
                  <a:srgbClr val="404040"/>
                </a:solidFill>
                <a:effectLst/>
                <a:latin typeface="+mn-ea"/>
                <a:cs typeface="mn-cs"/>
              </a:rPr>
              <a:t>息肉术后）对液体量大、味道差的液体清肠剂耐受性差，导致肠道清洁不充分，从而影响结肠镜检查结果，片剂+少液体具有更高的依从性。复方聚乙二醇电解质散</a:t>
            </a:r>
            <a:r>
              <a:rPr lang="zh-CN" altLang="en-US" sz="1500" spc="130" dirty="0">
                <a:solidFill>
                  <a:srgbClr val="404040"/>
                </a:solidFill>
                <a:effectLst/>
                <a:latin typeface="+mn-ea"/>
                <a:cs typeface="mn-cs"/>
                <a:sym typeface="+mn-ea"/>
              </a:rPr>
              <a:t>仍是金标准，本品不替代复方聚乙二醇电解质散</a:t>
            </a:r>
            <a:r>
              <a:rPr lang="en-US" altLang="zh-CN" sz="1500" spc="130" dirty="0">
                <a:solidFill>
                  <a:srgbClr val="404040"/>
                </a:solidFill>
                <a:effectLst/>
                <a:latin typeface="+mn-ea"/>
                <a:cs typeface="mn-cs"/>
                <a:sym typeface="+mn-ea"/>
              </a:rPr>
              <a:t>，</a:t>
            </a:r>
            <a:r>
              <a:rPr lang="zh-CN" altLang="en-US" sz="1500" spc="130" dirty="0">
                <a:solidFill>
                  <a:srgbClr val="404040"/>
                </a:solidFill>
                <a:effectLst/>
                <a:latin typeface="+mn-ea"/>
                <a:cs typeface="mn-cs"/>
                <a:sym typeface="+mn-ea"/>
              </a:rPr>
              <a:t>而是提供互补选择——患者可根据耐受性、偏好、医生建议，选择不同剂型的清肠剂。</a:t>
            </a:r>
            <a:endParaRPr lang="zh-CN" altLang="en-US" sz="1500" kern="1200" spc="130" dirty="0">
              <a:solidFill>
                <a:srgbClr val="404040"/>
              </a:solidFill>
              <a:effectLst/>
              <a:latin typeface="+mn-ea"/>
              <a:cs typeface="mn-cs"/>
            </a:endParaRPr>
          </a:p>
          <a:p>
            <a:pPr marL="285750" marR="0" indent="-285750" algn="l">
              <a:lnSpc>
                <a:spcPct val="150000"/>
              </a:lnSpc>
              <a:spcBef>
                <a:spcPts val="0"/>
              </a:spcBef>
              <a:spcAft>
                <a:spcPts val="0"/>
              </a:spcAft>
              <a:buFont typeface="Wingdings" panose="05000000000000000000" charset="0"/>
              <a:buChar char="Ø"/>
            </a:pPr>
            <a:r>
              <a:rPr lang="zh-CN" altLang="en-US" sz="1500" kern="100" dirty="0">
                <a:solidFill>
                  <a:srgbClr val="FF0000"/>
                </a:solidFill>
                <a:effectLst/>
                <a:latin typeface="+mn-ea"/>
                <a:cs typeface="江城圆体 400W" panose="020B0500000000000000" pitchFamily="34" charset="-122"/>
                <a:sym typeface="+mn-ea"/>
              </a:rPr>
              <a:t>复方硫酸钠片</a:t>
            </a:r>
            <a:r>
              <a:rPr lang="zh-CN" altLang="en-US" sz="1500" spc="130" dirty="0">
                <a:solidFill>
                  <a:srgbClr val="FF0000"/>
                </a:solidFill>
                <a:effectLst/>
                <a:latin typeface="+mn-ea"/>
                <a:cs typeface="mn-cs"/>
                <a:sym typeface="+mn-ea"/>
              </a:rPr>
              <a:t>配方不含磷酸盐</a:t>
            </a:r>
            <a:r>
              <a:rPr lang="zh-CN" altLang="en-US" sz="1500" spc="130" dirty="0">
                <a:solidFill>
                  <a:srgbClr val="404040"/>
                </a:solidFill>
                <a:effectLst/>
                <a:latin typeface="+mn-ea"/>
                <a:cs typeface="mn-cs"/>
                <a:sym typeface="+mn-ea"/>
              </a:rPr>
              <a:t>，无肾损伤风险，适用人群更广</a:t>
            </a:r>
            <a:endParaRPr lang="zh-CN" altLang="en-US" sz="1500" kern="1200" spc="130" dirty="0">
              <a:solidFill>
                <a:srgbClr val="404040"/>
              </a:solidFill>
              <a:effectLst/>
              <a:latin typeface="+mn-ea"/>
              <a:cs typeface="mn-cs"/>
            </a:endParaRPr>
          </a:p>
          <a:p>
            <a:pPr marL="0" marR="0" indent="0" algn="l">
              <a:lnSpc>
                <a:spcPct val="150000"/>
              </a:lnSpc>
              <a:spcBef>
                <a:spcPts val="0"/>
              </a:spcBef>
              <a:spcAft>
                <a:spcPts val="0"/>
              </a:spcAft>
            </a:pPr>
            <a:endParaRPr lang="zh-CN" altLang="en-US" sz="1500" kern="1200" spc="130" dirty="0">
              <a:solidFill>
                <a:srgbClr val="404040"/>
              </a:solidFill>
              <a:effectLst/>
              <a:latin typeface="+mn-ea"/>
              <a:cs typeface="mn-cs"/>
            </a:endParaRPr>
          </a:p>
        </p:txBody>
      </p:sp>
      <p:sp>
        <p:nvSpPr>
          <p:cNvPr id="12" name="矩形: 圆角 11"/>
          <p:cNvSpPr/>
          <p:nvPr>
            <p:custDataLst>
              <p:tags r:id="rId6"/>
            </p:custDataLst>
          </p:nvPr>
        </p:nvSpPr>
        <p:spPr>
          <a:xfrm>
            <a:off x="687070" y="3587115"/>
            <a:ext cx="2249170" cy="2476500"/>
          </a:xfrm>
          <a:prstGeom prst="roundRect">
            <a:avLst>
              <a:gd name="adj" fmla="val 10881"/>
            </a:avLst>
          </a:prstGeom>
          <a:gradFill flip="none" rotWithShape="1">
            <a:gsLst>
              <a:gs pos="69000">
                <a:schemeClr val="accent2">
                  <a:alpha val="100000"/>
                </a:schemeClr>
              </a:gs>
              <a:gs pos="0">
                <a:schemeClr val="accent2">
                  <a:lumMod val="60000"/>
                  <a:lumOff val="40000"/>
                  <a:alpha val="100000"/>
                </a:schemeClr>
              </a:gs>
            </a:gsLst>
            <a:lin ang="2700000" scaled="1"/>
            <a:tileRect/>
          </a:gra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30000"/>
              </a:lnSpc>
            </a:pPr>
            <a:r>
              <a:rPr lang="zh-CN" altLang="en-US" sz="2000" b="1">
                <a:sym typeface="+mn-ea"/>
              </a:rPr>
              <a:t>弥补未被满足的临床需求</a:t>
            </a:r>
            <a:endParaRPr lang="zh-CN" altLang="en-US" sz="1600" b="1" dirty="0">
              <a:gradFill flip="none" rotWithShape="1">
                <a:gsLst>
                  <a:gs pos="69000">
                    <a:schemeClr val="accent2">
                      <a:lumMod val="20000"/>
                      <a:lumOff val="80000"/>
                      <a:alpha val="100000"/>
                    </a:schemeClr>
                  </a:gs>
                  <a:gs pos="0">
                    <a:srgbClr val="FFFFFF"/>
                  </a:gs>
                </a:gsLst>
                <a:lin ang="16200000" scaled="1"/>
                <a:tileRect/>
              </a:gradFill>
              <a:latin typeface="+mj-ea"/>
              <a:ea typeface="+mj-ea"/>
            </a:endParaRPr>
          </a:p>
        </p:txBody>
      </p:sp>
      <p:sp>
        <p:nvSpPr>
          <p:cNvPr id="2" name="文本框 1"/>
          <p:cNvSpPr txBox="1"/>
          <p:nvPr/>
        </p:nvSpPr>
        <p:spPr>
          <a:xfrm>
            <a:off x="849630" y="6480810"/>
            <a:ext cx="9680575" cy="377190"/>
          </a:xfrm>
          <a:prstGeom prst="rect">
            <a:avLst/>
          </a:prstGeom>
          <a:noFill/>
        </p:spPr>
        <p:txBody>
          <a:bodyPr wrap="square" rtlCol="0">
            <a:normAutofit/>
          </a:bodyPr>
          <a:lstStyle/>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结直肠癌筛查与早诊早治方案（2024 年版）[</a:t>
            </a:r>
            <a:r>
              <a:rPr lang="en-US" altLang="zh-CN" sz="600" kern="100" dirty="0">
                <a:effectLst/>
                <a:latin typeface="+mn-ea"/>
                <a:cs typeface="江城圆体 400W" panose="020B0500000000000000" pitchFamily="34" charset="-122"/>
              </a:rPr>
              <a:t>J]. </a:t>
            </a:r>
            <a:r>
              <a:rPr lang="zh-CN" altLang="en-US" sz="600" kern="100" dirty="0">
                <a:effectLst/>
                <a:latin typeface="+mn-ea"/>
                <a:cs typeface="江城圆体 400W" panose="020B0500000000000000" pitchFamily="34" charset="-122"/>
              </a:rPr>
              <a:t>消化肿瘤杂志（电子版）, 2024, 16 (4): 410-416.</a:t>
            </a:r>
            <a:endParaRPr lang="zh-CN" altLang="en-US"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rPr>
              <a:t>[2]</a:t>
            </a:r>
            <a:r>
              <a:rPr lang="zh-CN" altLang="en-US" sz="600" kern="100" dirty="0">
                <a:effectLst/>
                <a:latin typeface="+mn-ea"/>
                <a:cs typeface="江城圆体 400W" panose="020B0500000000000000" pitchFamily="34" charset="-122"/>
              </a:rPr>
              <a:t>中国结直肠癌早诊早治专家共识（2023 版）[</a:t>
            </a:r>
            <a:r>
              <a:rPr lang="en-US" altLang="zh-CN" sz="600" kern="100" dirty="0">
                <a:effectLst/>
                <a:latin typeface="+mn-ea"/>
                <a:cs typeface="江城圆体 400W" panose="020B0500000000000000" pitchFamily="34" charset="-122"/>
              </a:rPr>
              <a:t>J]. </a:t>
            </a:r>
            <a:r>
              <a:rPr lang="zh-CN" altLang="en-US" sz="600" kern="100" dirty="0">
                <a:effectLst/>
                <a:latin typeface="+mn-ea"/>
                <a:cs typeface="江城圆体 400W" panose="020B0500000000000000" pitchFamily="34" charset="-122"/>
              </a:rPr>
              <a:t>中华医学杂志，2023, 103 (48): 3896-3908. </a:t>
            </a:r>
            <a:r>
              <a:rPr lang="en-US" altLang="zh-CN" sz="600" kern="100" dirty="0">
                <a:effectLst/>
                <a:latin typeface="+mn-ea"/>
                <a:cs typeface="江城圆体 400W" panose="020B0500000000000000" pitchFamily="34" charset="-122"/>
              </a:rPr>
              <a:t>DOI:10.3760/cma.j.cn112137-20230804-00164.</a:t>
            </a:r>
            <a:endParaRPr lang="zh-CN" altLang="en-US" sz="600" kern="100" dirty="0">
              <a:effectLst/>
              <a:latin typeface="+mn-ea"/>
              <a:cs typeface="江城圆体 400W" panose="020B0500000000000000" pitchFamily="34" charset="-122"/>
            </a:endParaRPr>
          </a:p>
        </p:txBody>
      </p:sp>
    </p:spTree>
    <p:custDataLst>
      <p:tags r:id="rId7"/>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02</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70355" y="136525"/>
            <a:ext cx="705993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安全性</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77" name="圆角矩形 76"/>
          <p:cNvSpPr/>
          <p:nvPr>
            <p:custDataLst>
              <p:tags r:id="rId1"/>
            </p:custDataLst>
          </p:nvPr>
        </p:nvSpPr>
        <p:spPr>
          <a:xfrm>
            <a:off x="203200" y="1061720"/>
            <a:ext cx="3766820" cy="459740"/>
          </a:xfrm>
          <a:prstGeom prst="roundRect">
            <a:avLst/>
          </a:prstGeom>
          <a:gradFill>
            <a:gsLst>
              <a:gs pos="0">
                <a:schemeClr val="accent1">
                  <a:lumMod val="60000"/>
                  <a:lumOff val="40000"/>
                  <a:alpha val="80000"/>
                </a:schemeClr>
              </a:gs>
              <a:gs pos="89000">
                <a:schemeClr val="accent1">
                  <a:alpha val="100000"/>
                </a:schemeClr>
              </a:gs>
            </a:gsLst>
            <a:lin ang="2700000" scaled="0"/>
          </a:gradFill>
          <a:ln>
            <a:noFill/>
          </a:ln>
          <a:effectLst>
            <a:outerShdw blurRad="114300" dist="88900" dir="2700000" algn="tl" rotWithShape="0">
              <a:schemeClr val="accent1">
                <a:lumMod val="75000"/>
                <a:alpha val="15000"/>
              </a:schemeClr>
            </a:outerShdw>
          </a:effectLst>
        </p:spPr>
        <p:style>
          <a:lnRef idx="2">
            <a:schemeClr val="accent1">
              <a:lumMod val="75000"/>
            </a:schemeClr>
          </a:lnRef>
          <a:fillRef idx="1">
            <a:schemeClr val="accent1"/>
          </a:fillRef>
          <a:effectRef idx="0">
            <a:srgbClr val="FFFFFF"/>
          </a:effectRef>
          <a:fontRef idx="minor">
            <a:schemeClr val="lt1"/>
          </a:fontRef>
        </p:style>
        <p:txBody>
          <a:bodyPr rtlCol="0" anchor="ctr">
            <a:noAutofit/>
          </a:bodyPr>
          <a:lstStyle/>
          <a:p>
            <a:pPr algn="ctr">
              <a:lnSpc>
                <a:spcPct val="100000"/>
              </a:lnSpc>
            </a:pPr>
            <a:r>
              <a:rPr lang="en-US" altLang="en-US" sz="2000" b="1">
                <a:solidFill>
                  <a:srgbClr val="FFFFFF"/>
                </a:solidFill>
                <a:uFillTx/>
              </a:rPr>
              <a:t> </a:t>
            </a:r>
            <a:r>
              <a:rPr lang="zh-CN" altLang="en-US" sz="2000" b="1">
                <a:solidFill>
                  <a:srgbClr val="FFFFFF"/>
                </a:solidFill>
                <a:uFillTx/>
              </a:rPr>
              <a:t>复方硫酸钠片不良反应信息</a:t>
            </a:r>
            <a:endParaRPr lang="zh-CN" altLang="en-US" sz="2000" b="1">
              <a:solidFill>
                <a:srgbClr val="FFFFFF"/>
              </a:solidFill>
              <a:uFillTx/>
            </a:endParaRPr>
          </a:p>
        </p:txBody>
      </p:sp>
      <p:sp>
        <p:nvSpPr>
          <p:cNvPr id="88" name="圆角矩形 87"/>
          <p:cNvSpPr/>
          <p:nvPr>
            <p:custDataLst>
              <p:tags r:id="rId2"/>
            </p:custDataLst>
          </p:nvPr>
        </p:nvSpPr>
        <p:spPr>
          <a:xfrm>
            <a:off x="130175" y="1907698"/>
            <a:ext cx="3192243" cy="1759119"/>
          </a:xfrm>
          <a:prstGeom prst="roundRect">
            <a:avLst>
              <a:gd name="adj" fmla="val 7624"/>
            </a:avLst>
          </a:prstGeom>
          <a:solidFill>
            <a:schemeClr val="accent1">
              <a:lumMod val="40000"/>
              <a:lumOff val="60000"/>
              <a:alpha val="1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lIns="144145" rIns="144145" rtlCol="0" anchor="ctr">
            <a:noAutofit/>
          </a:bodyPr>
          <a:lstStyle/>
          <a:p>
            <a:pPr indent="0" algn="l" fontAlgn="auto">
              <a:lnSpc>
                <a:spcPct val="140000"/>
              </a:lnSpc>
            </a:pPr>
            <a:r>
              <a:rPr lang="zh-CN" altLang="en-US" sz="1400" kern="0" dirty="0">
                <a:ln>
                  <a:noFill/>
                  <a:prstDash val="sysDot"/>
                </a:ln>
                <a:solidFill>
                  <a:schemeClr val="tx1">
                    <a:lumMod val="85000"/>
                    <a:lumOff val="15000"/>
                  </a:schemeClr>
                </a:solidFill>
                <a:latin typeface="+mn-ea"/>
                <a:sym typeface="+mn-ea"/>
              </a:rPr>
              <a:t>最常见的胃肠道不良反应为恶心、腹胀、呕吐和上腹痛。</a:t>
            </a:r>
            <a:endParaRPr lang="zh-CN" altLang="en-US" sz="1400" kern="0" dirty="0">
              <a:ln>
                <a:noFill/>
                <a:prstDash val="sysDot"/>
              </a:ln>
              <a:solidFill>
                <a:schemeClr val="tx1">
                  <a:lumMod val="85000"/>
                  <a:lumOff val="15000"/>
                </a:schemeClr>
              </a:solidFill>
              <a:latin typeface="+mn-ea"/>
              <a:sym typeface="+mn-ea"/>
            </a:endParaRPr>
          </a:p>
          <a:p>
            <a:pPr indent="0" algn="l" fontAlgn="auto">
              <a:lnSpc>
                <a:spcPct val="140000"/>
              </a:lnSpc>
            </a:pPr>
            <a:r>
              <a:rPr lang="zh-CN" altLang="en-US" sz="1400" kern="0" dirty="0">
                <a:ln>
                  <a:noFill/>
                  <a:prstDash val="sysDot"/>
                </a:ln>
                <a:solidFill>
                  <a:schemeClr val="tx1">
                    <a:lumMod val="85000"/>
                    <a:lumOff val="15000"/>
                  </a:schemeClr>
                </a:solidFill>
                <a:latin typeface="+mn-ea"/>
                <a:sym typeface="+mn-ea"/>
              </a:rPr>
              <a:t>上市后不良反应：胃肠道：胃溃疡、胃炎；</a:t>
            </a:r>
            <a:r>
              <a:rPr lang="en-US" altLang="zh-CN" sz="1400" kern="0" dirty="0">
                <a:ln>
                  <a:noFill/>
                  <a:prstDash val="sysDot"/>
                </a:ln>
                <a:solidFill>
                  <a:schemeClr val="tx1">
                    <a:lumMod val="85000"/>
                    <a:lumOff val="15000"/>
                  </a:schemeClr>
                </a:solidFill>
                <a:latin typeface="+mn-ea"/>
                <a:sym typeface="+mn-ea"/>
              </a:rPr>
              <a:t> </a:t>
            </a:r>
            <a:r>
              <a:rPr lang="zh-CN" altLang="en-US" sz="1400" kern="0" dirty="0">
                <a:ln>
                  <a:noFill/>
                  <a:prstDash val="sysDot"/>
                </a:ln>
                <a:solidFill>
                  <a:schemeClr val="tx1">
                    <a:lumMod val="85000"/>
                    <a:lumOff val="15000"/>
                  </a:schemeClr>
                </a:solidFill>
                <a:latin typeface="+mn-ea"/>
                <a:sym typeface="+mn-ea"/>
              </a:rPr>
              <a:t>超敏反应：过敏反应、血管性水肿、呼吸困难、皮疹、瘙痒、荨麻疹。</a:t>
            </a:r>
            <a:endParaRPr lang="zh-CN" altLang="en-US" sz="1400" kern="0" dirty="0">
              <a:ln>
                <a:noFill/>
                <a:prstDash val="sysDot"/>
              </a:ln>
              <a:solidFill>
                <a:schemeClr val="tx1">
                  <a:lumMod val="85000"/>
                  <a:lumOff val="15000"/>
                </a:schemeClr>
              </a:solidFill>
              <a:latin typeface="+mn-ea"/>
              <a:sym typeface="+mn-ea"/>
            </a:endParaRPr>
          </a:p>
        </p:txBody>
      </p:sp>
      <p:sp>
        <p:nvSpPr>
          <p:cNvPr id="89" name="圆角矩形 88"/>
          <p:cNvSpPr/>
          <p:nvPr>
            <p:custDataLst>
              <p:tags r:id="rId3"/>
            </p:custDataLst>
          </p:nvPr>
        </p:nvSpPr>
        <p:spPr>
          <a:xfrm>
            <a:off x="130175" y="4052996"/>
            <a:ext cx="3839845" cy="2367852"/>
          </a:xfrm>
          <a:prstGeom prst="roundRect">
            <a:avLst>
              <a:gd name="adj" fmla="val 7624"/>
            </a:avLst>
          </a:prstGeom>
          <a:solidFill>
            <a:schemeClr val="accent2">
              <a:lumMod val="40000"/>
              <a:lumOff val="60000"/>
              <a:alpha val="1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vertOverflow="overflow" horzOverflow="overflow" vert="horz" wrap="square" lIns="144145" rIns="144145" numCol="1" spcCol="0" rtlCol="0" fromWordArt="0" anchor="ctr" anchorCtr="0" forceAA="0" compatLnSpc="1">
            <a:noAutofit/>
          </a:bodyPr>
          <a:lstStyle/>
          <a:p>
            <a:pPr lvl="0" algn="l">
              <a:lnSpc>
                <a:spcPct val="140000"/>
              </a:lnSpc>
              <a:buClrTx/>
              <a:buSzTx/>
              <a:buFontTx/>
            </a:pPr>
            <a:r>
              <a:rPr lang="zh-CN" altLang="en-US" sz="1600" kern="0" dirty="0">
                <a:ln>
                  <a:noFill/>
                  <a:prstDash val="sysDot"/>
                </a:ln>
                <a:solidFill>
                  <a:schemeClr val="tx1">
                    <a:lumMod val="85000"/>
                    <a:lumOff val="15000"/>
                  </a:schemeClr>
                </a:solidFill>
                <a:latin typeface="+mn-ea"/>
                <a:sym typeface="+mn-ea"/>
              </a:rPr>
              <a:t>国内三期临床常见不良反应类型与说明书不良反应项下所列内容基本一致。</a:t>
            </a:r>
            <a:r>
              <a:rPr lang="en-US" altLang="zh-CN" sz="1600" kern="0" dirty="0">
                <a:ln>
                  <a:noFill/>
                  <a:prstDash val="sysDot"/>
                </a:ln>
                <a:solidFill>
                  <a:schemeClr val="tx1">
                    <a:lumMod val="85000"/>
                    <a:lumOff val="15000"/>
                  </a:schemeClr>
                </a:solidFill>
                <a:latin typeface="+mn-ea"/>
                <a:sym typeface="+mn-ea"/>
              </a:rPr>
              <a:t> </a:t>
            </a:r>
            <a:endParaRPr lang="en-US" altLang="zh-CN" sz="1600" kern="0" dirty="0">
              <a:ln>
                <a:noFill/>
                <a:prstDash val="sysDot"/>
              </a:ln>
              <a:solidFill>
                <a:schemeClr val="tx1">
                  <a:lumMod val="85000"/>
                  <a:lumOff val="15000"/>
                </a:schemeClr>
              </a:solidFill>
              <a:latin typeface="+mn-ea"/>
              <a:sym typeface="+mn-ea"/>
            </a:endParaRPr>
          </a:p>
          <a:p>
            <a:pPr lvl="0" algn="l">
              <a:lnSpc>
                <a:spcPct val="140000"/>
              </a:lnSpc>
              <a:buClrTx/>
              <a:buSzTx/>
              <a:buFontTx/>
            </a:pPr>
            <a:r>
              <a:rPr lang="zh-CN" altLang="en-US" sz="1000" kern="0" dirty="0">
                <a:ln>
                  <a:noFill/>
                  <a:prstDash val="sysDot"/>
                </a:ln>
                <a:solidFill>
                  <a:schemeClr val="tx1">
                    <a:lumMod val="85000"/>
                    <a:lumOff val="15000"/>
                  </a:schemeClr>
                </a:solidFill>
                <a:latin typeface="+mn-ea"/>
                <a:sym typeface="+mn-ea"/>
              </a:rPr>
              <a:t>本品</a:t>
            </a:r>
            <a:r>
              <a:rPr lang="en-US" altLang="zh-CN" sz="1000" kern="0" dirty="0">
                <a:ln>
                  <a:noFill/>
                  <a:prstDash val="sysDot"/>
                </a:ln>
                <a:solidFill>
                  <a:schemeClr val="tx1">
                    <a:lumMod val="85000"/>
                    <a:lumOff val="15000"/>
                  </a:schemeClr>
                </a:solidFill>
                <a:latin typeface="+mn-ea"/>
                <a:sym typeface="+mn-ea"/>
              </a:rPr>
              <a:t>III </a:t>
            </a:r>
            <a:r>
              <a:rPr lang="zh-CN" altLang="en-US" sz="1000" kern="0" dirty="0">
                <a:ln>
                  <a:noFill/>
                  <a:prstDash val="sysDot"/>
                </a:ln>
                <a:solidFill>
                  <a:schemeClr val="tx1">
                    <a:lumMod val="85000"/>
                    <a:lumOff val="15000"/>
                  </a:schemeClr>
                </a:solidFill>
                <a:latin typeface="+mn-ea"/>
                <a:sym typeface="+mn-ea"/>
              </a:rPr>
              <a:t>期临床试验期间，复方硫酸钠片组不良事件发生</a:t>
            </a:r>
            <a:r>
              <a:rPr lang="en-US" altLang="zh-CN" sz="1000" kern="0" dirty="0">
                <a:ln>
                  <a:noFill/>
                  <a:prstDash val="sysDot"/>
                </a:ln>
                <a:solidFill>
                  <a:schemeClr val="tx1">
                    <a:lumMod val="85000"/>
                    <a:lumOff val="15000"/>
                  </a:schemeClr>
                </a:solidFill>
                <a:latin typeface="+mn-ea"/>
                <a:sym typeface="+mn-ea"/>
              </a:rPr>
              <a:t> 85 </a:t>
            </a:r>
            <a:r>
              <a:rPr lang="zh-CN" altLang="en-US" sz="1000" kern="0" dirty="0">
                <a:ln>
                  <a:noFill/>
                  <a:prstDash val="sysDot"/>
                </a:ln>
                <a:solidFill>
                  <a:schemeClr val="tx1">
                    <a:lumMod val="85000"/>
                    <a:lumOff val="15000"/>
                  </a:schemeClr>
                </a:solidFill>
                <a:latin typeface="+mn-ea"/>
                <a:sym typeface="+mn-ea"/>
              </a:rPr>
              <a:t>例</a:t>
            </a:r>
            <a:r>
              <a:rPr lang="en-US" altLang="zh-CN" sz="1000" kern="0" dirty="0">
                <a:ln>
                  <a:noFill/>
                  <a:prstDash val="sysDot"/>
                </a:ln>
                <a:solidFill>
                  <a:schemeClr val="tx1">
                    <a:lumMod val="85000"/>
                    <a:lumOff val="15000"/>
                  </a:schemeClr>
                </a:solidFill>
                <a:latin typeface="+mn-ea"/>
                <a:sym typeface="+mn-ea"/>
              </a:rPr>
              <a:t> 155 </a:t>
            </a:r>
            <a:r>
              <a:rPr lang="zh-CN" altLang="en-US" sz="1000" kern="0" dirty="0">
                <a:ln>
                  <a:noFill/>
                  <a:prstDash val="sysDot"/>
                </a:ln>
                <a:solidFill>
                  <a:schemeClr val="tx1">
                    <a:lumMod val="85000"/>
                    <a:lumOff val="15000"/>
                  </a:schemeClr>
                </a:solidFill>
                <a:latin typeface="+mn-ea"/>
                <a:sym typeface="+mn-ea"/>
              </a:rPr>
              <a:t>例次，发生率为</a:t>
            </a:r>
            <a:r>
              <a:rPr lang="en-US" altLang="zh-CN" sz="1000" kern="0" dirty="0">
                <a:ln>
                  <a:noFill/>
                  <a:prstDash val="sysDot"/>
                </a:ln>
                <a:solidFill>
                  <a:schemeClr val="tx1">
                    <a:lumMod val="85000"/>
                    <a:lumOff val="15000"/>
                  </a:schemeClr>
                </a:solidFill>
                <a:latin typeface="+mn-ea"/>
                <a:sym typeface="+mn-ea"/>
              </a:rPr>
              <a:t>59.4% </a:t>
            </a:r>
            <a:r>
              <a:rPr lang="zh-CN" altLang="en-US" sz="1000" kern="0" dirty="0">
                <a:ln>
                  <a:noFill/>
                  <a:prstDash val="sysDot"/>
                </a:ln>
                <a:solidFill>
                  <a:schemeClr val="tx1">
                    <a:lumMod val="85000"/>
                    <a:lumOff val="15000"/>
                  </a:schemeClr>
                </a:solidFill>
                <a:latin typeface="+mn-ea"/>
                <a:sym typeface="+mn-ea"/>
              </a:rPr>
              <a:t>，不良反应发生</a:t>
            </a:r>
            <a:r>
              <a:rPr lang="en-US" altLang="zh-CN" sz="1000" kern="0" dirty="0">
                <a:ln>
                  <a:noFill/>
                  <a:prstDash val="sysDot"/>
                </a:ln>
                <a:solidFill>
                  <a:schemeClr val="tx1">
                    <a:lumMod val="85000"/>
                    <a:lumOff val="15000"/>
                  </a:schemeClr>
                </a:solidFill>
                <a:latin typeface="+mn-ea"/>
                <a:sym typeface="+mn-ea"/>
              </a:rPr>
              <a:t> 37 </a:t>
            </a:r>
            <a:r>
              <a:rPr lang="zh-CN" altLang="en-US" sz="1000" kern="0" dirty="0">
                <a:ln>
                  <a:noFill/>
                  <a:prstDash val="sysDot"/>
                </a:ln>
                <a:solidFill>
                  <a:schemeClr val="tx1">
                    <a:lumMod val="85000"/>
                    <a:lumOff val="15000"/>
                  </a:schemeClr>
                </a:solidFill>
                <a:latin typeface="+mn-ea"/>
                <a:sym typeface="+mn-ea"/>
              </a:rPr>
              <a:t>例</a:t>
            </a:r>
            <a:r>
              <a:rPr lang="en-US" altLang="zh-CN" sz="1000" kern="0" dirty="0">
                <a:ln>
                  <a:noFill/>
                  <a:prstDash val="sysDot"/>
                </a:ln>
                <a:solidFill>
                  <a:schemeClr val="tx1">
                    <a:lumMod val="85000"/>
                    <a:lumOff val="15000"/>
                  </a:schemeClr>
                </a:solidFill>
                <a:latin typeface="+mn-ea"/>
                <a:sym typeface="+mn-ea"/>
              </a:rPr>
              <a:t> 64 </a:t>
            </a:r>
            <a:r>
              <a:rPr lang="zh-CN" altLang="en-US" sz="1000" kern="0" dirty="0">
                <a:ln>
                  <a:noFill/>
                  <a:prstDash val="sysDot"/>
                </a:ln>
                <a:solidFill>
                  <a:schemeClr val="tx1">
                    <a:lumMod val="85000"/>
                    <a:lumOff val="15000"/>
                  </a:schemeClr>
                </a:solidFill>
                <a:latin typeface="+mn-ea"/>
                <a:sym typeface="+mn-ea"/>
              </a:rPr>
              <a:t>例次，发生率为</a:t>
            </a:r>
            <a:r>
              <a:rPr lang="en-US" altLang="zh-CN" sz="1000" kern="0" dirty="0">
                <a:ln>
                  <a:noFill/>
                  <a:prstDash val="sysDot"/>
                </a:ln>
                <a:solidFill>
                  <a:schemeClr val="tx1">
                    <a:lumMod val="85000"/>
                    <a:lumOff val="15000"/>
                  </a:schemeClr>
                </a:solidFill>
                <a:latin typeface="+mn-ea"/>
                <a:sym typeface="+mn-ea"/>
              </a:rPr>
              <a:t> 25.9%</a:t>
            </a:r>
            <a:r>
              <a:rPr lang="zh-CN" altLang="en-US" sz="1000" kern="0" dirty="0">
                <a:ln>
                  <a:noFill/>
                  <a:prstDash val="sysDot"/>
                </a:ln>
                <a:solidFill>
                  <a:schemeClr val="tx1">
                    <a:lumMod val="85000"/>
                    <a:lumOff val="15000"/>
                  </a:schemeClr>
                </a:solidFill>
                <a:latin typeface="+mn-ea"/>
                <a:sym typeface="+mn-ea"/>
              </a:rPr>
              <a:t>；复方聚乙二醇电解质散组不良事件发生</a:t>
            </a:r>
            <a:r>
              <a:rPr lang="en-US" altLang="zh-CN" sz="1000" kern="0" dirty="0">
                <a:ln>
                  <a:noFill/>
                  <a:prstDash val="sysDot"/>
                </a:ln>
                <a:solidFill>
                  <a:schemeClr val="tx1">
                    <a:lumMod val="85000"/>
                    <a:lumOff val="15000"/>
                  </a:schemeClr>
                </a:solidFill>
                <a:latin typeface="+mn-ea"/>
                <a:sym typeface="+mn-ea"/>
              </a:rPr>
              <a:t> 82 </a:t>
            </a:r>
            <a:r>
              <a:rPr lang="zh-CN" altLang="en-US" sz="1000" kern="0" dirty="0">
                <a:ln>
                  <a:noFill/>
                  <a:prstDash val="sysDot"/>
                </a:ln>
                <a:solidFill>
                  <a:schemeClr val="tx1">
                    <a:lumMod val="85000"/>
                    <a:lumOff val="15000"/>
                  </a:schemeClr>
                </a:solidFill>
                <a:latin typeface="+mn-ea"/>
                <a:sym typeface="+mn-ea"/>
              </a:rPr>
              <a:t>例</a:t>
            </a:r>
            <a:r>
              <a:rPr lang="en-US" altLang="zh-CN" sz="1000" kern="0" dirty="0">
                <a:ln>
                  <a:noFill/>
                  <a:prstDash val="sysDot"/>
                </a:ln>
                <a:solidFill>
                  <a:schemeClr val="tx1">
                    <a:lumMod val="85000"/>
                    <a:lumOff val="15000"/>
                  </a:schemeClr>
                </a:solidFill>
                <a:latin typeface="+mn-ea"/>
                <a:sym typeface="+mn-ea"/>
              </a:rPr>
              <a:t> 134 </a:t>
            </a:r>
            <a:r>
              <a:rPr lang="zh-CN" altLang="en-US" sz="1000" kern="0" dirty="0">
                <a:ln>
                  <a:noFill/>
                  <a:prstDash val="sysDot"/>
                </a:ln>
                <a:solidFill>
                  <a:schemeClr val="tx1">
                    <a:lumMod val="85000"/>
                    <a:lumOff val="15000"/>
                  </a:schemeClr>
                </a:solidFill>
                <a:latin typeface="+mn-ea"/>
                <a:sym typeface="+mn-ea"/>
              </a:rPr>
              <a:t>例次，发生率为</a:t>
            </a:r>
            <a:r>
              <a:rPr lang="en-US" altLang="zh-CN" sz="1000" kern="0" dirty="0">
                <a:ln>
                  <a:noFill/>
                  <a:prstDash val="sysDot"/>
                </a:ln>
                <a:solidFill>
                  <a:schemeClr val="tx1">
                    <a:lumMod val="85000"/>
                    <a:lumOff val="15000"/>
                  </a:schemeClr>
                </a:solidFill>
                <a:latin typeface="+mn-ea"/>
                <a:sym typeface="+mn-ea"/>
              </a:rPr>
              <a:t> 57.3% </a:t>
            </a:r>
            <a:r>
              <a:rPr lang="zh-CN" altLang="en-US" sz="1000" kern="0" dirty="0">
                <a:ln>
                  <a:noFill/>
                  <a:prstDash val="sysDot"/>
                </a:ln>
                <a:solidFill>
                  <a:schemeClr val="tx1">
                    <a:lumMod val="85000"/>
                    <a:lumOff val="15000"/>
                  </a:schemeClr>
                </a:solidFill>
                <a:latin typeface="+mn-ea"/>
                <a:sym typeface="+mn-ea"/>
              </a:rPr>
              <a:t>，不良反应发生</a:t>
            </a:r>
            <a:r>
              <a:rPr lang="en-US" altLang="zh-CN" sz="1000" kern="0" dirty="0">
                <a:ln>
                  <a:noFill/>
                  <a:prstDash val="sysDot"/>
                </a:ln>
                <a:solidFill>
                  <a:schemeClr val="tx1">
                    <a:lumMod val="85000"/>
                    <a:lumOff val="15000"/>
                  </a:schemeClr>
                </a:solidFill>
                <a:latin typeface="+mn-ea"/>
                <a:sym typeface="+mn-ea"/>
              </a:rPr>
              <a:t> 40 </a:t>
            </a:r>
            <a:r>
              <a:rPr lang="zh-CN" altLang="en-US" sz="1000" kern="0" dirty="0">
                <a:ln>
                  <a:noFill/>
                  <a:prstDash val="sysDot"/>
                </a:ln>
                <a:solidFill>
                  <a:schemeClr val="tx1">
                    <a:lumMod val="85000"/>
                    <a:lumOff val="15000"/>
                  </a:schemeClr>
                </a:solidFill>
                <a:latin typeface="+mn-ea"/>
                <a:sym typeface="+mn-ea"/>
              </a:rPr>
              <a:t>例</a:t>
            </a:r>
            <a:r>
              <a:rPr lang="en-US" altLang="zh-CN" sz="1000" kern="0" dirty="0">
                <a:ln>
                  <a:noFill/>
                  <a:prstDash val="sysDot"/>
                </a:ln>
                <a:solidFill>
                  <a:schemeClr val="tx1">
                    <a:lumMod val="85000"/>
                    <a:lumOff val="15000"/>
                  </a:schemeClr>
                </a:solidFill>
                <a:latin typeface="+mn-ea"/>
                <a:sym typeface="+mn-ea"/>
              </a:rPr>
              <a:t> 58 </a:t>
            </a:r>
            <a:r>
              <a:rPr lang="zh-CN" altLang="en-US" sz="1000" kern="0" dirty="0">
                <a:ln>
                  <a:noFill/>
                  <a:prstDash val="sysDot"/>
                </a:ln>
                <a:solidFill>
                  <a:schemeClr val="tx1">
                    <a:lumMod val="85000"/>
                    <a:lumOff val="15000"/>
                  </a:schemeClr>
                </a:solidFill>
                <a:latin typeface="+mn-ea"/>
                <a:sym typeface="+mn-ea"/>
              </a:rPr>
              <a:t>例次，发生率为</a:t>
            </a:r>
            <a:r>
              <a:rPr lang="en-US" altLang="zh-CN" sz="1000" kern="0" dirty="0">
                <a:ln>
                  <a:noFill/>
                  <a:prstDash val="sysDot"/>
                </a:ln>
                <a:solidFill>
                  <a:schemeClr val="tx1">
                    <a:lumMod val="85000"/>
                    <a:lumOff val="15000"/>
                  </a:schemeClr>
                </a:solidFill>
                <a:latin typeface="+mn-ea"/>
                <a:sym typeface="+mn-ea"/>
              </a:rPr>
              <a:t>28.0% </a:t>
            </a:r>
            <a:r>
              <a:rPr lang="zh-CN" altLang="en-US" sz="1000" kern="0" dirty="0">
                <a:ln>
                  <a:noFill/>
                  <a:prstDash val="sysDot"/>
                </a:ln>
                <a:solidFill>
                  <a:schemeClr val="tx1">
                    <a:lumMod val="85000"/>
                    <a:lumOff val="15000"/>
                  </a:schemeClr>
                </a:solidFill>
                <a:latin typeface="+mn-ea"/>
                <a:sym typeface="+mn-ea"/>
              </a:rPr>
              <a:t>。两组均未发生严重不良事件、导致脱落的不良事件、导致停止用药或暂停用药的不良事件、导致死亡的不良事件。不良事件发生率、不良反应发生率，两组间差异无统计学意义。</a:t>
            </a:r>
            <a:endParaRPr lang="zh-CN" altLang="en-US" sz="1000" kern="0" dirty="0">
              <a:ln>
                <a:noFill/>
                <a:prstDash val="sysDot"/>
              </a:ln>
              <a:solidFill>
                <a:schemeClr val="tx1">
                  <a:lumMod val="85000"/>
                  <a:lumOff val="15000"/>
                </a:schemeClr>
              </a:solidFill>
              <a:latin typeface="+mn-ea"/>
              <a:sym typeface="+mn-ea"/>
            </a:endParaRPr>
          </a:p>
        </p:txBody>
      </p:sp>
      <p:sp>
        <p:nvSpPr>
          <p:cNvPr id="91" name="文本框 90"/>
          <p:cNvSpPr txBox="1"/>
          <p:nvPr>
            <p:custDataLst>
              <p:tags r:id="rId4"/>
            </p:custDataLst>
          </p:nvPr>
        </p:nvSpPr>
        <p:spPr>
          <a:xfrm>
            <a:off x="191242" y="1630163"/>
            <a:ext cx="2090304" cy="265849"/>
          </a:xfrm>
          <a:prstGeom prst="rect">
            <a:avLst/>
          </a:prstGeom>
          <a:noFill/>
        </p:spPr>
        <p:txBody>
          <a:bodyPr wrap="square" lIns="0" tIns="0" rIns="0" bIns="0" rtlCol="0" anchor="b" anchorCtr="0">
            <a:noAutofit/>
          </a:bodyPr>
          <a:lstStyle/>
          <a:p>
            <a:pPr algn="ctr"/>
            <a:r>
              <a:rPr lang="en-US" altLang="en-US" sz="2000" b="1">
                <a:gradFill>
                  <a:gsLst>
                    <a:gs pos="11000">
                      <a:schemeClr val="accent1">
                        <a:alpha val="100000"/>
                      </a:schemeClr>
                    </a:gs>
                    <a:gs pos="100000">
                      <a:schemeClr val="accent1">
                        <a:lumMod val="60000"/>
                        <a:lumOff val="40000"/>
                        <a:alpha val="100000"/>
                      </a:schemeClr>
                    </a:gs>
                  </a:gsLst>
                  <a:lin ang="16200000" scaled="0"/>
                </a:gradFill>
                <a:sym typeface="+mn-ea"/>
              </a:rPr>
              <a:t> </a:t>
            </a:r>
            <a:r>
              <a:rPr lang="zh-CN" altLang="en-US" sz="2000" b="1">
                <a:gradFill>
                  <a:gsLst>
                    <a:gs pos="11000">
                      <a:schemeClr val="accent1">
                        <a:alpha val="100000"/>
                      </a:schemeClr>
                    </a:gs>
                    <a:gs pos="100000">
                      <a:schemeClr val="accent1">
                        <a:lumMod val="60000"/>
                        <a:lumOff val="40000"/>
                        <a:alpha val="100000"/>
                      </a:schemeClr>
                    </a:gs>
                  </a:gsLst>
                  <a:lin ang="16200000" scaled="0"/>
                </a:gradFill>
                <a:sym typeface="+mn-ea"/>
              </a:rPr>
              <a:t>说明书不良反应</a:t>
            </a:r>
            <a:r>
              <a:rPr lang="en-US" altLang="zh-CN" sz="1600" b="1" baseline="30000">
                <a:gradFill>
                  <a:gsLst>
                    <a:gs pos="11000">
                      <a:schemeClr val="accent1">
                        <a:alpha val="100000"/>
                      </a:schemeClr>
                    </a:gs>
                    <a:gs pos="100000">
                      <a:schemeClr val="accent1">
                        <a:lumMod val="60000"/>
                        <a:lumOff val="40000"/>
                        <a:alpha val="100000"/>
                      </a:schemeClr>
                    </a:gs>
                  </a:gsLst>
                  <a:lin ang="16200000" scaled="0"/>
                </a:gradFill>
                <a:sym typeface="+mn-ea"/>
              </a:rPr>
              <a:t>[1]</a:t>
            </a:r>
            <a:endParaRPr lang="en-US" altLang="zh-CN" sz="1600" b="1" baseline="30000">
              <a:gradFill>
                <a:gsLst>
                  <a:gs pos="11000">
                    <a:schemeClr val="accent1">
                      <a:alpha val="100000"/>
                    </a:schemeClr>
                  </a:gs>
                  <a:gs pos="100000">
                    <a:schemeClr val="accent1">
                      <a:lumMod val="60000"/>
                      <a:lumOff val="40000"/>
                      <a:alpha val="100000"/>
                    </a:schemeClr>
                  </a:gs>
                </a:gsLst>
                <a:lin ang="16200000" scaled="0"/>
              </a:gradFill>
              <a:sym typeface="+mn-ea"/>
            </a:endParaRPr>
          </a:p>
        </p:txBody>
      </p:sp>
      <p:sp>
        <p:nvSpPr>
          <p:cNvPr id="92" name="文本框 91"/>
          <p:cNvSpPr txBox="1"/>
          <p:nvPr>
            <p:custDataLst>
              <p:tags r:id="rId5"/>
            </p:custDataLst>
          </p:nvPr>
        </p:nvSpPr>
        <p:spPr>
          <a:xfrm>
            <a:off x="202897" y="3786558"/>
            <a:ext cx="2376002" cy="265811"/>
          </a:xfrm>
          <a:prstGeom prst="rect">
            <a:avLst/>
          </a:prstGeom>
          <a:noFill/>
        </p:spPr>
        <p:txBody>
          <a:bodyPr wrap="square" lIns="0" tIns="0" rIns="0" bIns="0" rtlCol="0" anchor="b" anchorCtr="0">
            <a:noAutofit/>
          </a:bodyPr>
          <a:lstStyle/>
          <a:p>
            <a:pPr algn="ctr"/>
            <a:r>
              <a:rPr lang="en-US" altLang="en-US" sz="2000" b="1">
                <a:gradFill>
                  <a:gsLst>
                    <a:gs pos="11000">
                      <a:schemeClr val="accent2">
                        <a:alpha val="100000"/>
                      </a:schemeClr>
                    </a:gs>
                    <a:gs pos="100000">
                      <a:schemeClr val="accent2">
                        <a:lumMod val="60000"/>
                        <a:lumOff val="40000"/>
                        <a:alpha val="100000"/>
                      </a:schemeClr>
                    </a:gs>
                  </a:gsLst>
                  <a:lin ang="16200000" scaled="0"/>
                </a:gradFill>
                <a:sym typeface="+mn-ea"/>
              </a:rPr>
              <a:t> </a:t>
            </a:r>
            <a:r>
              <a:rPr lang="zh-CN" altLang="en-US" sz="2000" b="1">
                <a:gradFill>
                  <a:gsLst>
                    <a:gs pos="11000">
                      <a:schemeClr val="accent2">
                        <a:alpha val="100000"/>
                      </a:schemeClr>
                    </a:gs>
                    <a:gs pos="100000">
                      <a:schemeClr val="accent2">
                        <a:lumMod val="60000"/>
                        <a:lumOff val="40000"/>
                        <a:alpha val="100000"/>
                      </a:schemeClr>
                    </a:gs>
                  </a:gsLst>
                  <a:lin ang="16200000" scaled="0"/>
                </a:gradFill>
                <a:sym typeface="+mn-ea"/>
              </a:rPr>
              <a:t>临床试验不良反应</a:t>
            </a:r>
            <a:r>
              <a:rPr lang="en-US" altLang="zh-CN" sz="1600" b="1" baseline="30000">
                <a:gradFill>
                  <a:gsLst>
                    <a:gs pos="11000">
                      <a:schemeClr val="accent2">
                        <a:alpha val="100000"/>
                      </a:schemeClr>
                    </a:gs>
                    <a:gs pos="100000">
                      <a:schemeClr val="accent2">
                        <a:lumMod val="60000"/>
                        <a:lumOff val="40000"/>
                        <a:alpha val="100000"/>
                      </a:schemeClr>
                    </a:gs>
                  </a:gsLst>
                  <a:lin ang="16200000" scaled="0"/>
                </a:gradFill>
                <a:sym typeface="+mn-ea"/>
              </a:rPr>
              <a:t>[2]</a:t>
            </a:r>
            <a:endParaRPr lang="en-US" altLang="zh-CN" sz="1600" b="1" baseline="30000">
              <a:gradFill>
                <a:gsLst>
                  <a:gs pos="11000">
                    <a:schemeClr val="accent2">
                      <a:alpha val="100000"/>
                    </a:schemeClr>
                  </a:gs>
                  <a:gs pos="100000">
                    <a:schemeClr val="accent2">
                      <a:lumMod val="60000"/>
                      <a:lumOff val="40000"/>
                      <a:alpha val="100000"/>
                    </a:schemeClr>
                  </a:gs>
                </a:gsLst>
                <a:lin ang="16200000" scaled="0"/>
              </a:gradFill>
              <a:sym typeface="+mn-ea"/>
            </a:endParaRPr>
          </a:p>
        </p:txBody>
      </p:sp>
      <p:sp>
        <p:nvSpPr>
          <p:cNvPr id="2" name="文本框 1"/>
          <p:cNvSpPr txBox="1"/>
          <p:nvPr/>
        </p:nvSpPr>
        <p:spPr>
          <a:xfrm>
            <a:off x="123190" y="6433820"/>
            <a:ext cx="11895455" cy="1028700"/>
          </a:xfrm>
          <a:prstGeom prst="rect">
            <a:avLst/>
          </a:prstGeom>
          <a:noFill/>
        </p:spPr>
        <p:txBody>
          <a:bodyPr wrap="square" rtlCol="0">
            <a:normAutofit/>
          </a:bodyPr>
          <a:lstStyle/>
          <a:p>
            <a:pPr algn="l">
              <a:lnSpc>
                <a:spcPct val="140000"/>
              </a:lnSpc>
            </a:pPr>
            <a:r>
              <a:rPr lang="en-US" altLang="zh-CN" sz="600" kern="100" dirty="0">
                <a:effectLst/>
                <a:latin typeface="+mn-ea"/>
                <a:cs typeface="江城圆体 400W" panose="020B0500000000000000" pitchFamily="34" charset="-122"/>
                <a:sym typeface="+mn-ea"/>
              </a:rPr>
              <a:t>[1]</a:t>
            </a:r>
            <a:r>
              <a:rPr lang="zh-CN" altLang="en-US" sz="600" kern="100" dirty="0">
                <a:effectLst/>
                <a:latin typeface="+mn-ea"/>
                <a:cs typeface="江城圆体 400W" panose="020B0500000000000000" pitchFamily="34" charset="-122"/>
                <a:sym typeface="+mn-ea"/>
              </a:rPr>
              <a:t>复方硫酸钠片说明书</a:t>
            </a:r>
            <a:r>
              <a:rPr lang="en-US" altLang="zh-CN" sz="600" kern="100" dirty="0">
                <a:effectLst/>
                <a:latin typeface="+mn-ea"/>
                <a:cs typeface="江城圆体 400W" panose="020B0500000000000000" pitchFamily="34" charset="-122"/>
                <a:sym typeface="+mn-ea"/>
              </a:rPr>
              <a:t>                  </a:t>
            </a:r>
            <a:r>
              <a:rPr lang="en-US" altLang="zh-CN" sz="600" kern="100" dirty="0">
                <a:effectLst/>
                <a:latin typeface="+mn-ea"/>
                <a:cs typeface="江城圆体 400W" panose="020B0500000000000000" pitchFamily="34" charset="-122"/>
              </a:rPr>
              <a:t>[2]</a:t>
            </a:r>
            <a:r>
              <a:rPr lang="zh-CN" altLang="en-US" sz="600" kern="100" dirty="0">
                <a:effectLst/>
                <a:latin typeface="+mn-ea"/>
                <a:cs typeface="江城圆体 400W" panose="020B0500000000000000" pitchFamily="34" charset="-122"/>
              </a:rPr>
              <a:t>复方硫酸钠片国内</a:t>
            </a:r>
            <a:r>
              <a:rPr lang="en-US" altLang="zh-CN" sz="600" kern="100" dirty="0">
                <a:effectLst/>
                <a:latin typeface="+mn-ea"/>
                <a:cs typeface="江城圆体 400W" panose="020B0500000000000000" pitchFamily="34" charset="-122"/>
              </a:rPr>
              <a:t>Ⅲ</a:t>
            </a:r>
            <a:r>
              <a:rPr lang="zh-CN" altLang="en-US" sz="600" kern="100" dirty="0">
                <a:effectLst/>
                <a:latin typeface="+mn-ea"/>
                <a:cs typeface="江城圆体 400W" panose="020B0500000000000000" pitchFamily="34" charset="-122"/>
              </a:rPr>
              <a:t>期临床试验报告</a:t>
            </a:r>
            <a:r>
              <a:rPr lang="en-US" altLang="zh-CN" sz="600" kern="100" dirty="0">
                <a:effectLst/>
                <a:latin typeface="+mn-ea"/>
                <a:cs typeface="江城圆体 400W" panose="020B0500000000000000" pitchFamily="34" charset="-122"/>
              </a:rPr>
              <a:t>                       </a:t>
            </a:r>
            <a:r>
              <a:rPr lang="en-US" altLang="zh-CN" sz="600" kern="100" dirty="0">
                <a:effectLst/>
                <a:latin typeface="+mn-ea"/>
                <a:cs typeface="江城圆体 400W" panose="020B0500000000000000" pitchFamily="34" charset="-122"/>
                <a:sym typeface="+mn-ea"/>
              </a:rPr>
              <a:t> [3]</a:t>
            </a:r>
            <a:r>
              <a:rPr lang="zh-CN" altLang="en-US" sz="600" kern="100" dirty="0">
                <a:effectLst/>
                <a:latin typeface="+mn-ea"/>
                <a:cs typeface="江城圆体 400W" panose="020B0500000000000000" pitchFamily="34" charset="-122"/>
                <a:sym typeface="+mn-ea"/>
              </a:rPr>
              <a:t>复方聚乙二醇电解质散</a:t>
            </a:r>
            <a:r>
              <a:rPr lang="en-US" altLang="zh-CN" sz="600" kern="100" dirty="0">
                <a:effectLst/>
                <a:latin typeface="+mn-ea"/>
                <a:cs typeface="江城圆体 400W" panose="020B0500000000000000" pitchFamily="34" charset="-122"/>
                <a:sym typeface="+mn-ea"/>
              </a:rPr>
              <a:t>(Ⅲ)</a:t>
            </a:r>
            <a:r>
              <a:rPr lang="zh-CN" altLang="en-US" sz="600" kern="100" dirty="0">
                <a:effectLst/>
                <a:latin typeface="+mn-ea"/>
                <a:cs typeface="江城圆体 400W" panose="020B0500000000000000" pitchFamily="34" charset="-122"/>
                <a:sym typeface="+mn-ea"/>
              </a:rPr>
              <a:t>说明书</a:t>
            </a:r>
            <a:r>
              <a:rPr lang="en-US" altLang="zh-CN" sz="600" kern="100" dirty="0">
                <a:effectLst/>
                <a:latin typeface="+mn-ea"/>
                <a:cs typeface="江城圆体 400W" panose="020B0500000000000000" pitchFamily="34" charset="-122"/>
                <a:sym typeface="+mn-ea"/>
              </a:rPr>
              <a:t>                                     [4]</a:t>
            </a:r>
            <a:r>
              <a:rPr lang="zh-CN" altLang="en-US" sz="600" kern="100" dirty="0">
                <a:effectLst/>
                <a:latin typeface="+mn-ea"/>
                <a:cs typeface="江城圆体 400W" panose="020B0500000000000000" pitchFamily="34" charset="-122"/>
                <a:sym typeface="+mn-ea"/>
              </a:rPr>
              <a:t>磷酸钠盐口服溶液说明书</a:t>
            </a:r>
            <a:r>
              <a:rPr lang="en-US" altLang="zh-CN" sz="600" kern="100" dirty="0">
                <a:effectLst/>
                <a:latin typeface="+mn-ea"/>
                <a:cs typeface="江城圆体 400W" panose="020B0500000000000000" pitchFamily="34" charset="-122"/>
                <a:sym typeface="+mn-ea"/>
              </a:rPr>
              <a:t>                      [5]</a:t>
            </a:r>
            <a:r>
              <a:rPr lang="zh-CN" altLang="en-US" sz="600" kern="100" dirty="0">
                <a:effectLst/>
                <a:latin typeface="+mn-ea"/>
                <a:cs typeface="江城圆体 400W" panose="020B0500000000000000" pitchFamily="34" charset="-122"/>
                <a:sym typeface="+mn-ea"/>
              </a:rPr>
              <a:t>磷酸钠盐散说明书</a:t>
            </a:r>
            <a:r>
              <a:rPr lang="en-US" altLang="zh-CN" sz="600" kern="100" dirty="0">
                <a:effectLst/>
                <a:latin typeface="+mn-ea"/>
                <a:cs typeface="江城圆体 400W" panose="020B0500000000000000" pitchFamily="34" charset="-122"/>
                <a:sym typeface="+mn-ea"/>
              </a:rPr>
              <a:t>                                [6]</a:t>
            </a:r>
            <a:r>
              <a:rPr lang="zh-CN" altLang="en-US" sz="600" kern="100" dirty="0">
                <a:effectLst/>
                <a:latin typeface="+mn-ea"/>
                <a:cs typeface="江城圆体 400W" panose="020B0500000000000000" pitchFamily="34" charset="-122"/>
                <a:sym typeface="+mn-ea"/>
              </a:rPr>
              <a:t>硫酸镁钠钾口服用浓溶液</a:t>
            </a:r>
            <a:r>
              <a:rPr lang="en-US" altLang="zh-CN" sz="600" kern="100" dirty="0">
                <a:effectLst/>
                <a:latin typeface="+mn-ea"/>
                <a:cs typeface="江城圆体 400W" panose="020B0500000000000000" pitchFamily="34" charset="-122"/>
                <a:sym typeface="+mn-ea"/>
              </a:rPr>
              <a:t>                    [7]</a:t>
            </a:r>
            <a:r>
              <a:rPr lang="zh-CN" altLang="en-US" sz="600" kern="100" dirty="0">
                <a:effectLst/>
                <a:latin typeface="+mn-ea"/>
                <a:cs typeface="江城圆体 400W" panose="020B0500000000000000" pitchFamily="34" charset="-122"/>
                <a:sym typeface="+mn-ea"/>
              </a:rPr>
              <a:t>硫酸镁说明书</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sym typeface="+mn-ea"/>
              </a:rPr>
              <a:t>[8]Bowel preparation for colonoscopy: European Society of Gastrointestinal Endoscopy (ESGE) Guideline – Update 2019[J]. Endoscopy, 2019, 51(7): 617-642. DOI:10.1055/a-0959-0505.                 [9] Korean clinical practice guidelines for bowel preparation before colonoscopy[J]. Clin Endosc, 2026. DOI:10.5946/ce.2026.053.</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sym typeface="+mn-ea"/>
              </a:rPr>
              <a:t>[10]Optimizing Bowel Preparation Quality for Colonoscopy: Consensus Recommendations[J]. Gastroenterology, 2025, 168(4): 798-829.</a:t>
            </a:r>
            <a:endParaRPr lang="en-US" altLang="zh-CN" sz="600" kern="100" dirty="0">
              <a:effectLst/>
              <a:latin typeface="+mn-ea"/>
              <a:cs typeface="江城圆体 400W" panose="020B0500000000000000" pitchFamily="34" charset="-122"/>
            </a:endParaRPr>
          </a:p>
          <a:p>
            <a:pPr algn="l">
              <a:lnSpc>
                <a:spcPct val="140000"/>
              </a:lnSpc>
            </a:pPr>
            <a:endParaRPr lang="zh-CN" altLang="en-US" sz="600" kern="100" dirty="0">
              <a:effectLst/>
              <a:latin typeface="+mn-ea"/>
              <a:cs typeface="江城圆体 400W" panose="020B0500000000000000" pitchFamily="34" charset="-122"/>
            </a:endParaRPr>
          </a:p>
        </p:txBody>
      </p:sp>
      <p:graphicFrame>
        <p:nvGraphicFramePr>
          <p:cNvPr id="4" name="表格 3"/>
          <p:cNvGraphicFramePr/>
          <p:nvPr>
            <p:custDataLst>
              <p:tags r:id="rId6"/>
            </p:custDataLst>
          </p:nvPr>
        </p:nvGraphicFramePr>
        <p:xfrm>
          <a:off x="4731385" y="1290320"/>
          <a:ext cx="7287260" cy="5126355"/>
        </p:xfrm>
        <a:graphic>
          <a:graphicData uri="http://schemas.openxmlformats.org/drawingml/2006/table">
            <a:tbl>
              <a:tblPr/>
              <a:tblGrid>
                <a:gridCol w="838200"/>
                <a:gridCol w="1278890"/>
                <a:gridCol w="1530350"/>
                <a:gridCol w="1326515"/>
                <a:gridCol w="1350645"/>
                <a:gridCol w="962660"/>
              </a:tblGrid>
              <a:tr h="567055">
                <a:tc>
                  <a:txBody>
                    <a:bodyPr/>
                    <a:lstStyle/>
                    <a:p>
                      <a:pPr algn="r">
                        <a:lnSpc>
                          <a:spcPct val="115000"/>
                        </a:lnSpc>
                        <a:spcBef>
                          <a:spcPct val="0"/>
                        </a:spcBef>
                        <a:spcAft>
                          <a:spcPct val="0"/>
                        </a:spcAft>
                      </a:pPr>
                      <a:r>
                        <a:rPr lang="zh-CN" sz="1200" b="1">
                          <a:latin typeface="微软雅黑" panose="020B0503020204020204" charset="-122"/>
                          <a:ea typeface="微软雅黑" panose="020B0503020204020204" charset="-122"/>
                          <a:cs typeface="微软雅黑" panose="020B0503020204020204" charset="-122"/>
                        </a:rPr>
                        <a:t>对比维度</a:t>
                      </a:r>
                      <a:endParaRPr 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tx2">
                        <a:lumMod val="25000"/>
                        <a:lumOff val="75000"/>
                      </a:schemeClr>
                    </a:solidFill>
                  </a:tcPr>
                </a:tc>
                <a:tc>
                  <a:txBody>
                    <a:bodyPr/>
                    <a:lstStyle/>
                    <a:p>
                      <a:pPr algn="ctr">
                        <a:lnSpc>
                          <a:spcPct val="115000"/>
                        </a:lnSpc>
                        <a:spcBef>
                          <a:spcPct val="0"/>
                        </a:spcBef>
                        <a:spcAft>
                          <a:spcPct val="0"/>
                        </a:spcAft>
                      </a:pPr>
                      <a:r>
                        <a:rPr lang="en-US" altLang="zh-CN" sz="1200" b="1">
                          <a:latin typeface="微软雅黑" panose="020B0503020204020204" charset="-122"/>
                          <a:ea typeface="微软雅黑" panose="020B0503020204020204" charset="-122"/>
                          <a:cs typeface="微软雅黑" panose="020B0503020204020204" charset="-122"/>
                        </a:rPr>
                        <a:t>‌</a:t>
                      </a:r>
                      <a:r>
                        <a:rPr lang="zh-CN" sz="1200" b="1">
                          <a:latin typeface="微软雅黑" panose="020B0503020204020204" charset="-122"/>
                          <a:ea typeface="微软雅黑" panose="020B0503020204020204" charset="-122"/>
                          <a:cs typeface="微软雅黑" panose="020B0503020204020204" charset="-122"/>
                        </a:rPr>
                        <a:t>复方硫酸钠片</a:t>
                      </a:r>
                      <a:r>
                        <a:rPr lang="en-US" altLang="zh-CN" sz="12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tx2">
                        <a:lumMod val="25000"/>
                        <a:lumOff val="75000"/>
                      </a:schemeClr>
                    </a:solidFill>
                  </a:tcPr>
                </a:tc>
                <a:tc>
                  <a:txBody>
                    <a:bodyPr/>
                    <a:p>
                      <a:pPr algn="ctr">
                        <a:lnSpc>
                          <a:spcPct val="115000"/>
                        </a:lnSpc>
                        <a:spcBef>
                          <a:spcPct val="0"/>
                        </a:spcBef>
                        <a:spcAft>
                          <a:spcPct val="0"/>
                        </a:spcAft>
                      </a:pPr>
                      <a:r>
                        <a:rPr lang="en-US" altLang="zh-CN" sz="1200" b="1" dirty="0">
                          <a:latin typeface="微软雅黑" panose="020B0503020204020204" charset="-122"/>
                          <a:ea typeface="微软雅黑" panose="020B0503020204020204" charset="-122"/>
                          <a:cs typeface="微软雅黑" panose="020B0503020204020204" charset="-122"/>
                        </a:rPr>
                        <a:t>‌</a:t>
                      </a:r>
                      <a:r>
                        <a:rPr lang="zh-CN" sz="1200" b="1" dirty="0">
                          <a:latin typeface="微软雅黑" panose="020B0503020204020204" charset="-122"/>
                          <a:ea typeface="微软雅黑" panose="020B0503020204020204" charset="-122"/>
                          <a:cs typeface="微软雅黑" panose="020B0503020204020204" charset="-122"/>
                        </a:rPr>
                        <a:t>磷酸钠盐口服溶液</a:t>
                      </a:r>
                      <a:r>
                        <a:rPr lang="en-US" altLang="zh-CN" sz="1200" b="1" dirty="0">
                          <a:latin typeface="微软雅黑" panose="020B0503020204020204" charset="-122"/>
                          <a:ea typeface="微软雅黑" panose="020B0503020204020204" charset="-122"/>
                          <a:cs typeface="微软雅黑" panose="020B0503020204020204" charset="-122"/>
                        </a:rPr>
                        <a:t>‌</a:t>
                      </a:r>
                      <a:endParaRPr lang="en-US" altLang="zh-CN" sz="1200" b="1" dirty="0">
                        <a:latin typeface="微软雅黑" panose="020B0503020204020204" charset="-122"/>
                        <a:ea typeface="微软雅黑" panose="020B0503020204020204" charset="-122"/>
                        <a:cs typeface="微软雅黑" panose="020B0503020204020204" charset="-122"/>
                      </a:endParaRPr>
                    </a:p>
                    <a:p>
                      <a:pPr algn="ctr">
                        <a:lnSpc>
                          <a:spcPct val="115000"/>
                        </a:lnSpc>
                        <a:spcBef>
                          <a:spcPct val="0"/>
                        </a:spcBef>
                        <a:spcAft>
                          <a:spcPct val="0"/>
                        </a:spcAft>
                      </a:pPr>
                      <a:r>
                        <a:rPr lang="zh-CN" sz="1200" b="1" dirty="0">
                          <a:solidFill>
                            <a:srgbClr val="FF0000"/>
                          </a:solidFill>
                          <a:latin typeface="微软雅黑" panose="020B0503020204020204" charset="-122"/>
                          <a:ea typeface="微软雅黑" panose="020B0503020204020204" charset="-122"/>
                          <a:cs typeface="微软雅黑" panose="020B0503020204020204" charset="-122"/>
                        </a:rPr>
                        <a:t>磷酸钠盐散</a:t>
                      </a:r>
                      <a:endParaRPr lang="zh-CN" sz="1200" b="1" dirty="0">
                        <a:solidFill>
                          <a:srgbClr val="FF0000"/>
                        </a:solidFill>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tx2">
                        <a:lumMod val="25000"/>
                        <a:lumOff val="75000"/>
                      </a:schemeClr>
                    </a:solidFill>
                  </a:tcPr>
                </a:tc>
                <a:tc>
                  <a:txBody>
                    <a:bodyPr/>
                    <a:lstStyle/>
                    <a:p>
                      <a:pPr algn="ctr">
                        <a:lnSpc>
                          <a:spcPct val="115000"/>
                        </a:lnSpc>
                        <a:spcBef>
                          <a:spcPct val="0"/>
                        </a:spcBef>
                        <a:spcAft>
                          <a:spcPct val="0"/>
                        </a:spcAft>
                      </a:pPr>
                      <a:r>
                        <a:rPr lang="en-US" altLang="zh-CN" sz="1200" b="1">
                          <a:latin typeface="微软雅黑" panose="020B0503020204020204" charset="-122"/>
                          <a:ea typeface="微软雅黑" panose="020B0503020204020204" charset="-122"/>
                          <a:cs typeface="微软雅黑" panose="020B0503020204020204" charset="-122"/>
                        </a:rPr>
                        <a:t>‌</a:t>
                      </a:r>
                      <a:r>
                        <a:rPr lang="zh-CN" sz="1200" b="1">
                          <a:latin typeface="微软雅黑" panose="020B0503020204020204" charset="-122"/>
                          <a:ea typeface="微软雅黑" panose="020B0503020204020204" charset="-122"/>
                          <a:cs typeface="微软雅黑" panose="020B0503020204020204" charset="-122"/>
                        </a:rPr>
                        <a:t>复方聚乙二醇电解质散（</a:t>
                      </a:r>
                      <a:r>
                        <a:rPr lang="en-US" altLang="zh-CN" sz="1200" b="1">
                          <a:latin typeface="微软雅黑" panose="020B0503020204020204" charset="-122"/>
                          <a:ea typeface="微软雅黑" panose="020B0503020204020204" charset="-122"/>
                          <a:cs typeface="微软雅黑" panose="020B0503020204020204" charset="-122"/>
                        </a:rPr>
                        <a:t>PEG</a:t>
                      </a:r>
                      <a:r>
                        <a:rPr lang="zh-CN" altLang="en-US" sz="1200" b="1">
                          <a:latin typeface="微软雅黑" panose="020B0503020204020204" charset="-122"/>
                          <a:ea typeface="微软雅黑" panose="020B0503020204020204" charset="-122"/>
                          <a:cs typeface="微软雅黑" panose="020B0503020204020204" charset="-122"/>
                        </a:rPr>
                        <a:t>）</a:t>
                      </a:r>
                      <a:r>
                        <a:rPr lang="en-US" altLang="zh-CN" sz="12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tx2">
                        <a:lumMod val="25000"/>
                        <a:lumOff val="75000"/>
                      </a:schemeClr>
                    </a:solidFill>
                  </a:tcPr>
                </a:tc>
                <a:tc>
                  <a:txBody>
                    <a:bodyPr/>
                    <a:lstStyle/>
                    <a:p>
                      <a:pPr algn="ctr">
                        <a:lnSpc>
                          <a:spcPct val="115000"/>
                        </a:lnSpc>
                        <a:spcBef>
                          <a:spcPct val="0"/>
                        </a:spcBef>
                        <a:spcAft>
                          <a:spcPct val="0"/>
                        </a:spcAft>
                      </a:pPr>
                      <a:r>
                        <a:rPr lang="en-US" altLang="zh-CN" sz="1200" b="1">
                          <a:latin typeface="微软雅黑" panose="020B0503020204020204" charset="-122"/>
                          <a:ea typeface="微软雅黑" panose="020B0503020204020204" charset="-122"/>
                          <a:cs typeface="微软雅黑" panose="020B0503020204020204" charset="-122"/>
                        </a:rPr>
                        <a:t>‌</a:t>
                      </a:r>
                      <a:r>
                        <a:rPr lang="zh-CN" sz="1200" b="1">
                          <a:latin typeface="微软雅黑" panose="020B0503020204020204" charset="-122"/>
                          <a:ea typeface="微软雅黑" panose="020B0503020204020204" charset="-122"/>
                          <a:cs typeface="微软雅黑" panose="020B0503020204020204" charset="-122"/>
                        </a:rPr>
                        <a:t>硫酸镁钠钾口服用浓溶液</a:t>
                      </a:r>
                      <a:endParaRPr 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tx2">
                        <a:lumMod val="25000"/>
                        <a:lumOff val="75000"/>
                      </a:schemeClr>
                    </a:solidFill>
                  </a:tcPr>
                </a:tc>
                <a:tc>
                  <a:txBody>
                    <a:bodyPr/>
                    <a:lstStyle/>
                    <a:p>
                      <a:pPr algn="ctr">
                        <a:lnSpc>
                          <a:spcPct val="115000"/>
                        </a:lnSpc>
                        <a:spcBef>
                          <a:spcPct val="0"/>
                        </a:spcBef>
                        <a:spcAft>
                          <a:spcPct val="0"/>
                        </a:spcAft>
                      </a:pPr>
                      <a:r>
                        <a:rPr lang="en-US" altLang="zh-CN" sz="1200" b="1">
                          <a:latin typeface="微软雅黑" panose="020B0503020204020204" charset="-122"/>
                          <a:ea typeface="微软雅黑" panose="020B0503020204020204" charset="-122"/>
                          <a:cs typeface="微软雅黑" panose="020B0503020204020204" charset="-122"/>
                        </a:rPr>
                        <a:t>‌</a:t>
                      </a:r>
                      <a:r>
                        <a:rPr lang="zh-CN" sz="1200" b="1">
                          <a:latin typeface="微软雅黑" panose="020B0503020204020204" charset="-122"/>
                          <a:ea typeface="微软雅黑" panose="020B0503020204020204" charset="-122"/>
                          <a:cs typeface="微软雅黑" panose="020B0503020204020204" charset="-122"/>
                        </a:rPr>
                        <a:t>硫酸镁</a:t>
                      </a:r>
                      <a:r>
                        <a:rPr lang="en-US" altLang="zh-CN" sz="12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tx2">
                        <a:lumMod val="25000"/>
                        <a:lumOff val="75000"/>
                      </a:schemeClr>
                    </a:solidFill>
                  </a:tcPr>
                </a:tc>
              </a:tr>
              <a:tr h="630555">
                <a:tc>
                  <a:txBody>
                    <a:bodyPr/>
                    <a:lstStyle/>
                    <a:p>
                      <a:pPr algn="just">
                        <a:lnSpc>
                          <a:spcPct val="115000"/>
                        </a:lnSpc>
                        <a:spcBef>
                          <a:spcPct val="0"/>
                        </a:spcBef>
                        <a:spcAft>
                          <a:spcPct val="0"/>
                        </a:spcAft>
                      </a:pPr>
                      <a:r>
                        <a:rPr lang="zh-CN" sz="1200" b="1">
                          <a:latin typeface="微软雅黑" panose="020B0503020204020204" charset="-122"/>
                          <a:ea typeface="微软雅黑" panose="020B0503020204020204" charset="-122"/>
                          <a:cs typeface="微软雅黑" panose="020B0503020204020204" charset="-122"/>
                        </a:rPr>
                        <a:t>口感评价</a:t>
                      </a:r>
                      <a:r>
                        <a:rPr lang="en-US" altLang="zh-CN" sz="12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cs typeface="微软雅黑" panose="020B0503020204020204" charset="-122"/>
                        </a:rPr>
                        <a:t>较好</a:t>
                      </a:r>
                      <a:r>
                        <a:rPr lang="en-US" altLang="zh-CN" sz="1200">
                          <a:latin typeface="微软雅黑" panose="020B0503020204020204" charset="-122"/>
                          <a:ea typeface="微软雅黑" panose="020B0503020204020204" charset="-122"/>
                          <a:cs typeface="微软雅黑" panose="020B0503020204020204" charset="-122"/>
                        </a:rPr>
                        <a:t>(</a:t>
                      </a:r>
                      <a:r>
                        <a:rPr lang="zh-CN" sz="1200">
                          <a:latin typeface="微软雅黑" panose="020B0503020204020204" charset="-122"/>
                          <a:ea typeface="微软雅黑" panose="020B0503020204020204" charset="-122"/>
                          <a:cs typeface="微软雅黑" panose="020B0503020204020204" charset="-122"/>
                        </a:rPr>
                        <a:t>片剂，可吞服，无异味）</a:t>
                      </a:r>
                      <a:endParaRPr lang="zh-CN" sz="12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just">
                        <a:lnSpc>
                          <a:spcPct val="115000"/>
                        </a:lnSpc>
                        <a:spcBef>
                          <a:spcPct val="0"/>
                        </a:spcBef>
                        <a:spcAft>
                          <a:spcPct val="0"/>
                        </a:spcAft>
                      </a:pPr>
                      <a:r>
                        <a:rPr lang="zh-CN" sz="1200" dirty="0">
                          <a:latin typeface="微软雅黑" panose="020B0503020204020204" charset="-122"/>
                          <a:ea typeface="微软雅黑" panose="020B0503020204020204" charset="-122"/>
                          <a:cs typeface="微软雅黑" panose="020B0503020204020204" charset="-122"/>
                        </a:rPr>
                        <a:t>中</a:t>
                      </a:r>
                      <a:r>
                        <a:rPr lang="en-US" altLang="zh-CN" sz="1200" dirty="0">
                          <a:latin typeface="微软雅黑" panose="020B0503020204020204" charset="-122"/>
                          <a:ea typeface="微软雅黑" panose="020B0503020204020204" charset="-122"/>
                          <a:cs typeface="微软雅黑" panose="020B0503020204020204" charset="-122"/>
                        </a:rPr>
                        <a:t>(</a:t>
                      </a:r>
                      <a:r>
                        <a:rPr lang="zh-CN" sz="1200" dirty="0">
                          <a:latin typeface="微软雅黑" panose="020B0503020204020204" charset="-122"/>
                          <a:ea typeface="微软雅黑" panose="020B0503020204020204" charset="-122"/>
                          <a:cs typeface="微软雅黑" panose="020B0503020204020204" charset="-122"/>
                        </a:rPr>
                        <a:t>液体，微咸）</a:t>
                      </a:r>
                      <a:endParaRPr lang="zh-CN" sz="1200" dirty="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cs typeface="微软雅黑" panose="020B0503020204020204" charset="-122"/>
                        </a:rPr>
                        <a:t>差</a:t>
                      </a:r>
                      <a:r>
                        <a:rPr lang="en-US" altLang="zh-CN" sz="1200">
                          <a:latin typeface="微软雅黑" panose="020B0503020204020204" charset="-122"/>
                          <a:ea typeface="微软雅黑" panose="020B0503020204020204" charset="-122"/>
                          <a:cs typeface="微软雅黑" panose="020B0503020204020204" charset="-122"/>
                        </a:rPr>
                        <a:t>(</a:t>
                      </a:r>
                      <a:r>
                        <a:rPr lang="zh-CN" sz="1200">
                          <a:latin typeface="微软雅黑" panose="020B0503020204020204" charset="-122"/>
                          <a:ea typeface="微软雅黑" panose="020B0503020204020204" charset="-122"/>
                          <a:cs typeface="微软雅黑" panose="020B0503020204020204" charset="-122"/>
                        </a:rPr>
                        <a:t>大量液体，咸味重）</a:t>
                      </a:r>
                      <a:endParaRPr lang="zh-CN" sz="12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rPr>
                        <a:t>苦涩味强烈，恶心率高，耐受性差</a:t>
                      </a:r>
                      <a:endParaRPr lang="zh-CN" sz="1200">
                        <a:latin typeface="微软雅黑" panose="020B0503020204020204" charset="-122"/>
                        <a:ea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cs typeface="微软雅黑" panose="020B0503020204020204" charset="-122"/>
                        </a:rPr>
                        <a:t>差</a:t>
                      </a:r>
                      <a:r>
                        <a:rPr lang="en-US" altLang="zh-CN" sz="1200">
                          <a:latin typeface="微软雅黑" panose="020B0503020204020204" charset="-122"/>
                          <a:ea typeface="微软雅黑" panose="020B0503020204020204" charset="-122"/>
                          <a:cs typeface="微软雅黑" panose="020B0503020204020204" charset="-122"/>
                          <a:sym typeface="+mn-ea"/>
                        </a:rPr>
                        <a:t>(</a:t>
                      </a:r>
                      <a:r>
                        <a:rPr lang="zh-CN" sz="1200">
                          <a:latin typeface="微软雅黑" panose="020B0503020204020204" charset="-122"/>
                          <a:ea typeface="微软雅黑" panose="020B0503020204020204" charset="-122"/>
                          <a:cs typeface="微软雅黑" panose="020B0503020204020204" charset="-122"/>
                        </a:rPr>
                        <a:t>苦涩，恶心率高）</a:t>
                      </a:r>
                      <a:endParaRPr lang="zh-CN" sz="12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67690">
                <a:tc>
                  <a:txBody>
                    <a:bodyPr/>
                    <a:lstStyle/>
                    <a:p>
                      <a:pPr algn="just">
                        <a:lnSpc>
                          <a:spcPct val="115000"/>
                        </a:lnSpc>
                        <a:spcBef>
                          <a:spcPct val="0"/>
                        </a:spcBef>
                        <a:spcAft>
                          <a:spcPct val="0"/>
                        </a:spcAft>
                      </a:pPr>
                      <a:r>
                        <a:rPr lang="zh-CN" sz="1200" b="1">
                          <a:latin typeface="微软雅黑" panose="020B0503020204020204" charset="-122"/>
                          <a:ea typeface="微软雅黑" panose="020B0503020204020204" charset="-122"/>
                          <a:cs typeface="微软雅黑" panose="020B0503020204020204" charset="-122"/>
                        </a:rPr>
                        <a:t>患者依从性</a:t>
                      </a:r>
                      <a:r>
                        <a:rPr lang="en-US" altLang="zh-CN" sz="12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accent2">
                        <a:lumMod val="20000"/>
                        <a:lumOff val="80000"/>
                      </a:schemeClr>
                    </a:solidFill>
                  </a:tcPr>
                </a:tc>
                <a:tc>
                  <a:txBody>
                    <a:bodyPr/>
                    <a:lstStyle/>
                    <a:p>
                      <a:pPr algn="just">
                        <a:lnSpc>
                          <a:spcPct val="115000"/>
                        </a:lnSpc>
                        <a:spcBef>
                          <a:spcPct val="0"/>
                        </a:spcBef>
                        <a:spcAft>
                          <a:spcPct val="0"/>
                        </a:spcAft>
                      </a:pPr>
                      <a:r>
                        <a:rPr lang="en-US" altLang="zh-CN" sz="1200">
                          <a:latin typeface="微软雅黑" panose="020B0503020204020204" charset="-122"/>
                          <a:ea typeface="微软雅黑" panose="020B0503020204020204" charset="-122"/>
                          <a:cs typeface="微软雅黑" panose="020B0503020204020204" charset="-122"/>
                        </a:rPr>
                        <a:t>‌</a:t>
                      </a:r>
                      <a:r>
                        <a:rPr lang="zh-CN" sz="1200" b="1">
                          <a:solidFill>
                            <a:srgbClr val="FF0000"/>
                          </a:solidFill>
                          <a:latin typeface="微软雅黑" panose="020B0503020204020204" charset="-122"/>
                          <a:ea typeface="微软雅黑" panose="020B0503020204020204" charset="-122"/>
                          <a:cs typeface="微软雅黑" panose="020B0503020204020204" charset="-122"/>
                        </a:rPr>
                        <a:t>高</a:t>
                      </a:r>
                      <a:r>
                        <a:rPr lang="en-US" altLang="zh-CN" sz="1200" b="1">
                          <a:solidFill>
                            <a:srgbClr val="FF0000"/>
                          </a:solidFill>
                          <a:latin typeface="微软雅黑" panose="020B0503020204020204" charset="-122"/>
                          <a:ea typeface="微软雅黑" panose="020B0503020204020204" charset="-122"/>
                          <a:cs typeface="微软雅黑" panose="020B0503020204020204" charset="-122"/>
                        </a:rPr>
                        <a:t>‌(</a:t>
                      </a:r>
                      <a:r>
                        <a:rPr lang="zh-CN" sz="1200" b="1">
                          <a:solidFill>
                            <a:srgbClr val="FF0000"/>
                          </a:solidFill>
                          <a:latin typeface="微软雅黑" panose="020B0503020204020204" charset="-122"/>
                          <a:ea typeface="微软雅黑" panose="020B0503020204020204" charset="-122"/>
                          <a:cs typeface="微软雅黑" panose="020B0503020204020204" charset="-122"/>
                        </a:rPr>
                        <a:t>片剂易服，无需单次大量饮水）</a:t>
                      </a:r>
                      <a:endParaRPr lang="zh-CN" sz="1200" b="1">
                        <a:solidFill>
                          <a:srgbClr val="FF0000"/>
                        </a:solidFill>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accent2">
                        <a:lumMod val="20000"/>
                        <a:lumOff val="80000"/>
                      </a:schemeClr>
                    </a:solidFill>
                  </a:tcPr>
                </a:tc>
                <a:tc>
                  <a:txBody>
                    <a:bodyPr/>
                    <a:p>
                      <a:pPr algn="just">
                        <a:lnSpc>
                          <a:spcPct val="115000"/>
                        </a:lnSpc>
                        <a:spcBef>
                          <a:spcPct val="0"/>
                        </a:spcBef>
                        <a:spcAft>
                          <a:spcPct val="0"/>
                        </a:spcAft>
                      </a:pPr>
                      <a:r>
                        <a:rPr lang="zh-CN" sz="1200" dirty="0">
                          <a:latin typeface="微软雅黑" panose="020B0503020204020204" charset="-122"/>
                          <a:ea typeface="微软雅黑" panose="020B0503020204020204" charset="-122"/>
                          <a:cs typeface="微软雅黑" panose="020B0503020204020204" charset="-122"/>
                        </a:rPr>
                        <a:t>中</a:t>
                      </a:r>
                      <a:r>
                        <a:rPr lang="en-US" altLang="zh-CN" sz="1200" dirty="0">
                          <a:latin typeface="微软雅黑" panose="020B0503020204020204" charset="-122"/>
                          <a:ea typeface="微软雅黑" panose="020B0503020204020204" charset="-122"/>
                          <a:cs typeface="微软雅黑" panose="020B0503020204020204" charset="-122"/>
                          <a:sym typeface="+mn-ea"/>
                        </a:rPr>
                        <a:t>(</a:t>
                      </a:r>
                      <a:r>
                        <a:rPr lang="zh-CN" sz="1200" dirty="0">
                          <a:latin typeface="微软雅黑" panose="020B0503020204020204" charset="-122"/>
                          <a:ea typeface="微软雅黑" panose="020B0503020204020204" charset="-122"/>
                          <a:cs typeface="微软雅黑" panose="020B0503020204020204" charset="-122"/>
                        </a:rPr>
                        <a:t>分次服用，依从性优于</a:t>
                      </a:r>
                      <a:r>
                        <a:rPr lang="en-US" altLang="zh-CN" sz="1200" dirty="0">
                          <a:latin typeface="微软雅黑" panose="020B0503020204020204" charset="-122"/>
                          <a:ea typeface="微软雅黑" panose="020B0503020204020204" charset="-122"/>
                          <a:cs typeface="微软雅黑" panose="020B0503020204020204" charset="-122"/>
                        </a:rPr>
                        <a:t>PEG</a:t>
                      </a:r>
                      <a:r>
                        <a:rPr lang="zh-CN" altLang="en-US" sz="1200" dirty="0">
                          <a:latin typeface="微软雅黑" panose="020B0503020204020204" charset="-122"/>
                          <a:ea typeface="微软雅黑" panose="020B0503020204020204" charset="-122"/>
                          <a:cs typeface="微软雅黑" panose="020B0503020204020204" charset="-122"/>
                        </a:rPr>
                        <a:t>）</a:t>
                      </a:r>
                      <a:endParaRPr lang="zh-CN" altLang="en-US" sz="1200" dirty="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accent2">
                        <a:lumMod val="20000"/>
                        <a:lumOff val="80000"/>
                      </a:schemeClr>
                    </a:solid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cs typeface="微软雅黑" panose="020B0503020204020204" charset="-122"/>
                        </a:rPr>
                        <a:t>中</a:t>
                      </a:r>
                      <a:r>
                        <a:rPr lang="en-US" altLang="zh-CN" sz="1200">
                          <a:latin typeface="微软雅黑" panose="020B0503020204020204" charset="-122"/>
                          <a:ea typeface="微软雅黑" panose="020B0503020204020204" charset="-122"/>
                          <a:cs typeface="微软雅黑" panose="020B0503020204020204" charset="-122"/>
                        </a:rPr>
                        <a:t>–</a:t>
                      </a:r>
                      <a:r>
                        <a:rPr lang="zh-CN" altLang="en-US" sz="1200">
                          <a:latin typeface="微软雅黑" panose="020B0503020204020204" charset="-122"/>
                          <a:ea typeface="微软雅黑" panose="020B0503020204020204" charset="-122"/>
                          <a:cs typeface="微软雅黑" panose="020B0503020204020204" charset="-122"/>
                        </a:rPr>
                        <a:t>低</a:t>
                      </a:r>
                      <a:r>
                        <a:rPr lang="en-US" altLang="zh-CN" sz="1200">
                          <a:latin typeface="微软雅黑" panose="020B0503020204020204" charset="-122"/>
                          <a:ea typeface="微软雅黑" panose="020B0503020204020204" charset="-122"/>
                          <a:cs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rPr>
                        <a:t>饮水量大，约</a:t>
                      </a:r>
                      <a:r>
                        <a:rPr lang="en-US" altLang="zh-CN" sz="1200">
                          <a:latin typeface="微软雅黑" panose="020B0503020204020204" charset="-122"/>
                          <a:ea typeface="微软雅黑" panose="020B0503020204020204" charset="-122"/>
                          <a:cs typeface="微软雅黑" panose="020B0503020204020204" charset="-122"/>
                        </a:rPr>
                        <a:t>10–15%</a:t>
                      </a:r>
                      <a:r>
                        <a:rPr lang="zh-CN" altLang="en-US" sz="1200">
                          <a:latin typeface="微软雅黑" panose="020B0503020204020204" charset="-122"/>
                          <a:ea typeface="微软雅黑" panose="020B0503020204020204" charset="-122"/>
                          <a:cs typeface="微软雅黑" panose="020B0503020204020204" charset="-122"/>
                        </a:rPr>
                        <a:t>中断）</a:t>
                      </a:r>
                      <a:endParaRPr lang="zh-CN" altLang="en-US" sz="12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accent2">
                        <a:lumMod val="20000"/>
                        <a:lumOff val="80000"/>
                      </a:schemeClr>
                    </a:solid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cs typeface="微软雅黑" panose="020B0503020204020204" charset="-122"/>
                        </a:rPr>
                        <a:t>低</a:t>
                      </a:r>
                      <a:r>
                        <a:rPr lang="en-US" altLang="zh-CN" sz="1200">
                          <a:latin typeface="微软雅黑" panose="020B0503020204020204" charset="-122"/>
                          <a:ea typeface="微软雅黑" panose="020B0503020204020204" charset="-122"/>
                          <a:cs typeface="微软雅黑" panose="020B0503020204020204" charset="-122"/>
                        </a:rPr>
                        <a:t>‌</a:t>
                      </a:r>
                      <a:r>
                        <a:rPr lang="en-US" altLang="zh-CN" sz="1200">
                          <a:latin typeface="微软雅黑" panose="020B0503020204020204" charset="-122"/>
                          <a:ea typeface="微软雅黑" panose="020B0503020204020204" charset="-122"/>
                          <a:cs typeface="微软雅黑" panose="020B0503020204020204" charset="-122"/>
                          <a:sym typeface="+mn-ea"/>
                        </a:rPr>
                        <a:t>(</a:t>
                      </a:r>
                      <a:r>
                        <a:rPr lang="zh-CN" sz="1200">
                          <a:latin typeface="微软雅黑" panose="020B0503020204020204" charset="-122"/>
                          <a:ea typeface="微软雅黑" panose="020B0503020204020204" charset="-122"/>
                          <a:cs typeface="微软雅黑" panose="020B0503020204020204" charset="-122"/>
                        </a:rPr>
                        <a:t>口感差</a:t>
                      </a:r>
                      <a:r>
                        <a:rPr lang="en-US" altLang="zh-CN" sz="1200">
                          <a:latin typeface="微软雅黑" panose="020B0503020204020204" charset="-122"/>
                          <a:ea typeface="微软雅黑" panose="020B0503020204020204" charset="-122"/>
                          <a:cs typeface="微软雅黑" panose="020B0503020204020204" charset="-122"/>
                        </a:rPr>
                        <a:t>+</a:t>
                      </a:r>
                      <a:r>
                        <a:rPr lang="zh-CN" sz="1200">
                          <a:latin typeface="微软雅黑" panose="020B0503020204020204" charset="-122"/>
                          <a:ea typeface="微软雅黑" panose="020B0503020204020204" charset="-122"/>
                          <a:cs typeface="微软雅黑" panose="020B0503020204020204" charset="-122"/>
                        </a:rPr>
                        <a:t>大量饮水，中断率高）</a:t>
                      </a:r>
                      <a:endParaRPr lang="zh-CN" sz="12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accent2">
                        <a:lumMod val="20000"/>
                        <a:lumOff val="80000"/>
                      </a:schemeClr>
                    </a:solid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cs typeface="微软雅黑" panose="020B0503020204020204" charset="-122"/>
                        </a:rPr>
                        <a:t>低</a:t>
                      </a:r>
                      <a:r>
                        <a:rPr lang="en-US" altLang="zh-CN" sz="1200">
                          <a:latin typeface="微软雅黑" panose="020B0503020204020204" charset="-122"/>
                          <a:ea typeface="微软雅黑" panose="020B0503020204020204" charset="-122"/>
                          <a:cs typeface="微软雅黑" panose="020B0503020204020204" charset="-122"/>
                          <a:sym typeface="+mn-ea"/>
                        </a:rPr>
                        <a:t>(</a:t>
                      </a:r>
                      <a:r>
                        <a:rPr lang="zh-CN" sz="1200">
                          <a:latin typeface="微软雅黑" panose="020B0503020204020204" charset="-122"/>
                          <a:ea typeface="微软雅黑" panose="020B0503020204020204" charset="-122"/>
                          <a:cs typeface="微软雅黑" panose="020B0503020204020204" charset="-122"/>
                        </a:rPr>
                        <a:t>口感差，副作用多）</a:t>
                      </a:r>
                      <a:endParaRPr lang="zh-CN" sz="12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chemeClr val="accent2">
                        <a:lumMod val="20000"/>
                        <a:lumOff val="80000"/>
                      </a:schemeClr>
                    </a:solidFill>
                  </a:tcPr>
                </a:tc>
              </a:tr>
              <a:tr h="1889760">
                <a:tc>
                  <a:txBody>
                    <a:bodyPr/>
                    <a:lstStyle/>
                    <a:p>
                      <a:pPr algn="just">
                        <a:lnSpc>
                          <a:spcPct val="115000"/>
                        </a:lnSpc>
                        <a:spcBef>
                          <a:spcPct val="0"/>
                        </a:spcBef>
                        <a:spcAft>
                          <a:spcPct val="0"/>
                        </a:spcAft>
                      </a:pPr>
                      <a:r>
                        <a:rPr lang="zh-CN" sz="1200" b="1">
                          <a:latin typeface="微软雅黑" panose="020B0503020204020204" charset="-122"/>
                          <a:ea typeface="微软雅黑" panose="020B0503020204020204" charset="-122"/>
                          <a:cs typeface="微软雅黑" panose="020B0503020204020204" charset="-122"/>
                        </a:rPr>
                        <a:t>常见不良反应</a:t>
                      </a:r>
                      <a:r>
                        <a:rPr lang="en-US" altLang="zh-CN" sz="12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rPr>
                        <a:t>恶心、腹胀、呕吐、上腹痛、电解质失衡为常见不良反应。</a:t>
                      </a:r>
                      <a:r>
                        <a:rPr lang="en-US" altLang="zh-CN" sz="1200" baseline="50000">
                          <a:uFillTx/>
                          <a:latin typeface="微软雅黑" panose="020B0503020204020204" charset="-122"/>
                          <a:ea typeface="微软雅黑" panose="020B0503020204020204" charset="-122"/>
                          <a:cs typeface="微软雅黑" panose="020B0503020204020204" charset="-122"/>
                          <a:sym typeface="+mn-ea"/>
                        </a:rPr>
                        <a:t>[1]</a:t>
                      </a:r>
                      <a:endParaRPr lang="en-US" altLang="zh-CN" sz="1200">
                        <a:latin typeface="微软雅黑" panose="020B0503020204020204" charset="-122"/>
                        <a:ea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just">
                        <a:lnSpc>
                          <a:spcPct val="115000"/>
                        </a:lnSpc>
                        <a:spcBef>
                          <a:spcPct val="0"/>
                        </a:spcBef>
                        <a:spcAft>
                          <a:spcPct val="0"/>
                        </a:spcAft>
                      </a:pPr>
                      <a:r>
                        <a:rPr lang="zh-CN" sz="1200" dirty="0">
                          <a:latin typeface="微软雅黑" panose="020B0503020204020204" charset="-122"/>
                          <a:ea typeface="微软雅黑" panose="020B0503020204020204" charset="-122"/>
                          <a:sym typeface="+mn-ea"/>
                        </a:rPr>
                        <a:t>腹胀、恶心、腹泻、呕吐、电解质紊乱为常见不良反应；</a:t>
                      </a:r>
                      <a:r>
                        <a:rPr lang="zh-CN" altLang="en-US" sz="1200" b="1" dirty="0">
                          <a:solidFill>
                            <a:srgbClr val="FF0000"/>
                          </a:solidFill>
                          <a:latin typeface="微软雅黑" panose="020B0503020204020204" charset="-122"/>
                          <a:ea typeface="微软雅黑" panose="020B0503020204020204" charset="-122"/>
                        </a:rPr>
                        <a:t>可能引起罕见但严重的急性磷酸盐肾病和肾功能损害、惊厥、心律失常和部分</a:t>
                      </a:r>
                      <a:r>
                        <a:rPr lang="en-US" altLang="zh-CN" sz="1200" b="1" dirty="0">
                          <a:solidFill>
                            <a:srgbClr val="FF0000"/>
                          </a:solidFill>
                          <a:latin typeface="微软雅黑" panose="020B0503020204020204" charset="-122"/>
                          <a:ea typeface="微软雅黑" panose="020B0503020204020204" charset="-122"/>
                        </a:rPr>
                        <a:t>QT</a:t>
                      </a:r>
                      <a:r>
                        <a:rPr lang="zh-CN" altLang="en-US" sz="1200" b="1" dirty="0">
                          <a:solidFill>
                            <a:srgbClr val="FF0000"/>
                          </a:solidFill>
                          <a:latin typeface="微软雅黑" panose="020B0503020204020204" charset="-122"/>
                          <a:ea typeface="微软雅黑" panose="020B0503020204020204" charset="-122"/>
                        </a:rPr>
                        <a:t>间期延长。</a:t>
                      </a:r>
                      <a:r>
                        <a:rPr lang="en-US" altLang="zh-CN" sz="1200" baseline="50000" dirty="0">
                          <a:uFillTx/>
                          <a:latin typeface="微软雅黑" panose="020B0503020204020204" charset="-122"/>
                          <a:ea typeface="微软雅黑" panose="020B0503020204020204" charset="-122"/>
                          <a:cs typeface="微软雅黑" panose="020B0503020204020204" charset="-122"/>
                          <a:sym typeface="+mn-ea"/>
                        </a:rPr>
                        <a:t>[4][5]</a:t>
                      </a:r>
                      <a:endParaRPr lang="zh-CN" sz="1200" b="0" dirty="0">
                        <a:solidFill>
                          <a:schemeClr val="tx1"/>
                        </a:solidFill>
                        <a:latin typeface="微软雅黑" panose="020B0503020204020204" charset="-122"/>
                        <a:ea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rPr>
                        <a:t>恶心、腹痛、腹胀为</a:t>
                      </a:r>
                      <a:r>
                        <a:rPr lang="zh-CN" sz="1200" b="1">
                          <a:solidFill>
                            <a:srgbClr val="FF0000"/>
                          </a:solidFill>
                          <a:latin typeface="微软雅黑" panose="020B0503020204020204" charset="-122"/>
                          <a:ea typeface="微软雅黑" panose="020B0503020204020204" charset="-122"/>
                        </a:rPr>
                        <a:t>十分常见</a:t>
                      </a:r>
                      <a:r>
                        <a:rPr lang="zh-CN" sz="1200">
                          <a:latin typeface="微软雅黑" panose="020B0503020204020204" charset="-122"/>
                          <a:ea typeface="微软雅黑" panose="020B0503020204020204" charset="-122"/>
                        </a:rPr>
                        <a:t>不良反应；呕吐。</a:t>
                      </a:r>
                      <a:r>
                        <a:rPr lang="en-US" altLang="zh-CN" sz="1200" baseline="50000">
                          <a:uFillTx/>
                          <a:latin typeface="微软雅黑" panose="020B0503020204020204" charset="-122"/>
                          <a:ea typeface="微软雅黑" panose="020B0503020204020204" charset="-122"/>
                          <a:cs typeface="微软雅黑" panose="020B0503020204020204" charset="-122"/>
                          <a:sym typeface="+mn-ea"/>
                        </a:rPr>
                        <a:t>[3]</a:t>
                      </a:r>
                      <a:endParaRPr lang="en-US" altLang="zh-CN" sz="1200">
                        <a:latin typeface="微软雅黑" panose="020B0503020204020204" charset="-122"/>
                        <a:ea typeface="微软雅黑" panose="020B0503020204020204" charset="-122"/>
                      </a:endParaRPr>
                    </a:p>
                    <a:p>
                      <a:pPr algn="just">
                        <a:lnSpc>
                          <a:spcPct val="115000"/>
                        </a:lnSpc>
                        <a:spcBef>
                          <a:spcPct val="0"/>
                        </a:spcBef>
                        <a:spcAft>
                          <a:spcPct val="0"/>
                        </a:spcAft>
                      </a:pPr>
                      <a:endParaRPr lang="zh-CN" sz="1200">
                        <a:latin typeface="微软雅黑" panose="020B0503020204020204" charset="-122"/>
                        <a:ea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rPr>
                        <a:t>腹胀、腹痛、恶心、呕吐为</a:t>
                      </a:r>
                      <a:r>
                        <a:rPr lang="zh-CN" sz="1200" b="1">
                          <a:solidFill>
                            <a:srgbClr val="FF0000"/>
                          </a:solidFill>
                          <a:latin typeface="微软雅黑" panose="020B0503020204020204" charset="-122"/>
                          <a:ea typeface="微软雅黑" panose="020B0503020204020204" charset="-122"/>
                        </a:rPr>
                        <a:t>十分常见</a:t>
                      </a:r>
                      <a:r>
                        <a:rPr lang="zh-CN" sz="1200">
                          <a:latin typeface="微软雅黑" panose="020B0503020204020204" charset="-122"/>
                          <a:ea typeface="微软雅黑" panose="020B0503020204020204" charset="-122"/>
                        </a:rPr>
                        <a:t>不良反应；脱水、</a:t>
                      </a:r>
                      <a:r>
                        <a:rPr lang="zh-CN" sz="1200" b="1">
                          <a:solidFill>
                            <a:srgbClr val="FF0000"/>
                          </a:solidFill>
                          <a:latin typeface="微软雅黑" panose="020B0503020204020204" charset="-122"/>
                          <a:ea typeface="微软雅黑" panose="020B0503020204020204" charset="-122"/>
                        </a:rPr>
                        <a:t>电解质失衡、</a:t>
                      </a:r>
                      <a:r>
                        <a:rPr lang="zh-CN" altLang="en-US" sz="1200" b="1">
                          <a:solidFill>
                            <a:srgbClr val="FF0000"/>
                          </a:solidFill>
                          <a:latin typeface="微软雅黑" panose="020B0503020204020204" charset="-122"/>
                          <a:ea typeface="微软雅黑" panose="020B0503020204020204" charset="-122"/>
                        </a:rPr>
                        <a:t>可引起短暂的轻度到中度尿酸升高。</a:t>
                      </a:r>
                      <a:r>
                        <a:rPr lang="en-US" altLang="zh-CN" sz="1200" baseline="50000">
                          <a:uFillTx/>
                          <a:latin typeface="微软雅黑" panose="020B0503020204020204" charset="-122"/>
                          <a:ea typeface="微软雅黑" panose="020B0503020204020204" charset="-122"/>
                          <a:cs typeface="微软雅黑" panose="020B0503020204020204" charset="-122"/>
                          <a:sym typeface="+mn-ea"/>
                        </a:rPr>
                        <a:t>[6]</a:t>
                      </a:r>
                      <a:endParaRPr lang="zh-CN" altLang="en-US" sz="1200" b="1">
                        <a:solidFill>
                          <a:srgbClr val="FF0000"/>
                        </a:solidFill>
                        <a:latin typeface="微软雅黑" panose="020B0503020204020204" charset="-122"/>
                        <a:ea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a:latin typeface="微软雅黑" panose="020B0503020204020204" charset="-122"/>
                          <a:ea typeface="微软雅黑" panose="020B0503020204020204" charset="-122"/>
                        </a:rPr>
                        <a:t>恶心、呕吐、脱水</a:t>
                      </a:r>
                      <a:r>
                        <a:rPr lang="en-US" altLang="zh-CN" sz="1200" baseline="50000">
                          <a:uFillTx/>
                          <a:latin typeface="微软雅黑" panose="020B0503020204020204" charset="-122"/>
                          <a:ea typeface="微软雅黑" panose="020B0503020204020204" charset="-122"/>
                          <a:cs typeface="微软雅黑" panose="020B0503020204020204" charset="-122"/>
                          <a:sym typeface="+mn-ea"/>
                        </a:rPr>
                        <a:t>[7]</a:t>
                      </a:r>
                      <a:endParaRPr lang="zh-CN" sz="1200">
                        <a:latin typeface="微软雅黑" panose="020B0503020204020204" charset="-122"/>
                        <a:ea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1471295">
                <a:tc>
                  <a:txBody>
                    <a:bodyPr/>
                    <a:lstStyle/>
                    <a:p>
                      <a:pPr algn="just">
                        <a:lnSpc>
                          <a:spcPct val="115000"/>
                        </a:lnSpc>
                        <a:spcBef>
                          <a:spcPct val="0"/>
                        </a:spcBef>
                        <a:spcAft>
                          <a:spcPct val="0"/>
                        </a:spcAft>
                      </a:pPr>
                      <a:r>
                        <a:rPr lang="zh-CN" sz="1200" b="1">
                          <a:latin typeface="微软雅黑" panose="020B0503020204020204" charset="-122"/>
                          <a:ea typeface="微软雅黑" panose="020B0503020204020204" charset="-122"/>
                          <a:cs typeface="微软雅黑" panose="020B0503020204020204" charset="-122"/>
                        </a:rPr>
                        <a:t>国际指南</a:t>
                      </a:r>
                      <a:r>
                        <a:rPr lang="en-US" altLang="zh-CN" sz="1200" b="0" baseline="50000">
                          <a:solidFill>
                            <a:schemeClr val="tx1"/>
                          </a:solidFill>
                          <a:uFillTx/>
                          <a:latin typeface="微软雅黑" panose="020B0503020204020204" charset="-122"/>
                          <a:ea typeface="微软雅黑" panose="020B0503020204020204" charset="-122"/>
                          <a:cs typeface="微软雅黑" panose="020B0503020204020204" charset="-122"/>
                        </a:rPr>
                        <a:t>[8][9]</a:t>
                      </a:r>
                      <a:r>
                        <a:rPr lang="en-US" altLang="zh-CN" sz="1200" baseline="50000">
                          <a:uFillTx/>
                          <a:latin typeface="微软雅黑" panose="020B0503020204020204" charset="-122"/>
                          <a:ea typeface="微软雅黑" panose="020B0503020204020204" charset="-122"/>
                          <a:cs typeface="微软雅黑" panose="020B0503020204020204" charset="-122"/>
                          <a:sym typeface="+mn-ea"/>
                        </a:rPr>
                        <a:t>[10]</a:t>
                      </a:r>
                      <a:r>
                        <a:rPr lang="en-US" altLang="zh-CN" sz="1200" b="1" baseline="30000">
                          <a:latin typeface="微软雅黑" panose="020B0503020204020204" charset="-122"/>
                          <a:ea typeface="微软雅黑" panose="020B0503020204020204" charset="-122"/>
                          <a:cs typeface="微软雅黑" panose="020B0503020204020204" charset="-122"/>
                        </a:rPr>
                        <a:t>‌</a:t>
                      </a:r>
                      <a:endParaRPr lang="zh-CN" sz="1200" b="1" baseline="30000">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l">
                        <a:lnSpc>
                          <a:spcPct val="115000"/>
                        </a:lnSpc>
                        <a:spcBef>
                          <a:spcPct val="0"/>
                        </a:spcBef>
                        <a:spcAft>
                          <a:spcPct val="0"/>
                        </a:spcAft>
                      </a:pP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美国</a:t>
                      </a:r>
                      <a:r>
                        <a:rPr lang="en-US" altLang="zh-CN" sz="1200" b="1">
                          <a:solidFill>
                            <a:srgbClr val="FF0000"/>
                          </a:solidFill>
                          <a:latin typeface="微软雅黑" panose="020B0503020204020204" charset="-122"/>
                          <a:ea typeface="微软雅黑" panose="020B0503020204020204" charset="-122"/>
                          <a:cs typeface="微软雅黑" panose="020B0503020204020204" charset="-122"/>
                        </a:rPr>
                        <a:t>USMSTF</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推荐</a:t>
                      </a:r>
                      <a:endParaRPr lang="zh-CN" altLang="en-US" sz="1200" b="1">
                        <a:solidFill>
                          <a:srgbClr val="FF0000"/>
                        </a:solidFill>
                        <a:latin typeface="微软雅黑" panose="020B0503020204020204" charset="-122"/>
                        <a:ea typeface="微软雅黑" panose="020B0503020204020204" charset="-122"/>
                        <a:cs typeface="微软雅黑" panose="020B0503020204020204" charset="-122"/>
                      </a:endParaRPr>
                    </a:p>
                    <a:p>
                      <a:pPr algn="l">
                        <a:lnSpc>
                          <a:spcPct val="115000"/>
                        </a:lnSpc>
                        <a:spcBef>
                          <a:spcPct val="0"/>
                        </a:spcBef>
                        <a:spcAft>
                          <a:spcPct val="0"/>
                        </a:spcAft>
                      </a:pP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欧洲</a:t>
                      </a:r>
                      <a:r>
                        <a:rPr lang="en-US" altLang="zh-CN" sz="1200" b="1">
                          <a:solidFill>
                            <a:srgbClr val="FF0000"/>
                          </a:solidFill>
                          <a:latin typeface="微软雅黑" panose="020B0503020204020204" charset="-122"/>
                          <a:ea typeface="微软雅黑" panose="020B0503020204020204" charset="-122"/>
                          <a:cs typeface="微软雅黑" panose="020B0503020204020204" charset="-122"/>
                          <a:sym typeface="+mn-ea"/>
                        </a:rPr>
                        <a:t>ESGE</a:t>
                      </a:r>
                      <a:r>
                        <a:rPr lang="zh-CN" altLang="en-US" sz="1200" b="1">
                          <a:solidFill>
                            <a:srgbClr val="FF0000"/>
                          </a:solidFill>
                          <a:latin typeface="微软雅黑" panose="020B0503020204020204" charset="-122"/>
                          <a:ea typeface="微软雅黑" panose="020B0503020204020204" charset="-122"/>
                          <a:cs typeface="微软雅黑" panose="020B0503020204020204" charset="-122"/>
                          <a:sym typeface="+mn-ea"/>
                        </a:rPr>
                        <a:t>更新于该药上市前，</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推荐该类别</a:t>
                      </a:r>
                      <a:endParaRPr lang="zh-CN" altLang="en-US" sz="1200" b="1">
                        <a:solidFill>
                          <a:srgbClr val="FF0000"/>
                        </a:solidFill>
                        <a:latin typeface="微软雅黑" panose="020B0503020204020204" charset="-122"/>
                        <a:ea typeface="微软雅黑" panose="020B0503020204020204" charset="-122"/>
                        <a:cs typeface="微软雅黑" panose="020B0503020204020204" charset="-122"/>
                      </a:endParaRPr>
                    </a:p>
                    <a:p>
                      <a:pPr algn="l">
                        <a:lnSpc>
                          <a:spcPct val="115000"/>
                        </a:lnSpc>
                        <a:spcBef>
                          <a:spcPct val="0"/>
                        </a:spcBef>
                        <a:spcAft>
                          <a:spcPct val="0"/>
                        </a:spcAft>
                      </a:pP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韩国</a:t>
                      </a:r>
                      <a:r>
                        <a:rPr lang="en-US" altLang="zh-CN" sz="1200" b="1">
                          <a:solidFill>
                            <a:srgbClr val="FF0000"/>
                          </a:solidFill>
                          <a:latin typeface="微软雅黑" panose="020B0503020204020204" charset="-122"/>
                          <a:ea typeface="微软雅黑" panose="020B0503020204020204" charset="-122"/>
                          <a:cs typeface="微软雅黑" panose="020B0503020204020204" charset="-122"/>
                        </a:rPr>
                        <a:t>KSGE</a:t>
                      </a:r>
                      <a:r>
                        <a:rPr lang="zh-CN" altLang="en-US" sz="1200" b="1">
                          <a:solidFill>
                            <a:srgbClr val="FF0000"/>
                          </a:solidFill>
                          <a:latin typeface="微软雅黑" panose="020B0503020204020204" charset="-122"/>
                          <a:ea typeface="微软雅黑" panose="020B0503020204020204" charset="-122"/>
                          <a:cs typeface="微软雅黑" panose="020B0503020204020204" charset="-122"/>
                        </a:rPr>
                        <a:t>推荐（条件性推荐）</a:t>
                      </a:r>
                      <a:endParaRPr lang="zh-CN" altLang="en-US" sz="1200" b="1">
                        <a:solidFill>
                          <a:srgbClr val="FF0000"/>
                        </a:solidFill>
                        <a:latin typeface="微软雅黑" panose="020B0503020204020204" charset="-122"/>
                        <a:ea typeface="微软雅黑" panose="020B0503020204020204" charset="-122"/>
                        <a:cs typeface="微软雅黑" panose="020B0503020204020204" charset="-122"/>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just">
                        <a:lnSpc>
                          <a:spcPct val="115000"/>
                        </a:lnSpc>
                        <a:spcBef>
                          <a:spcPct val="0"/>
                        </a:spcBef>
                        <a:spcAft>
                          <a:spcPct val="0"/>
                        </a:spcAft>
                      </a:pPr>
                      <a:r>
                        <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美国</a:t>
                      </a:r>
                      <a:r>
                        <a:rPr lang="en-US" altLang="zh-CN"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USMSTF</a:t>
                      </a:r>
                      <a:r>
                        <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不</a:t>
                      </a:r>
                      <a:r>
                        <a:rPr lang="zh-CN"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推荐常规使用</a:t>
                      </a:r>
                      <a:endParaRPr lang="zh-CN" sz="1200"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a:p>
                      <a:pPr algn="just">
                        <a:lnSpc>
                          <a:spcPct val="115000"/>
                        </a:lnSpc>
                        <a:spcBef>
                          <a:spcPct val="0"/>
                        </a:spcBef>
                        <a:spcAft>
                          <a:spcPct val="0"/>
                        </a:spcAft>
                      </a:pPr>
                      <a:r>
                        <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欧洲</a:t>
                      </a:r>
                      <a:r>
                        <a:rPr lang="en-US" altLang="zh-CN"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ESEG</a:t>
                      </a:r>
                      <a:r>
                        <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强烈不推荐</a:t>
                      </a:r>
                      <a:endPar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a:p>
                      <a:pPr algn="just">
                        <a:lnSpc>
                          <a:spcPct val="115000"/>
                        </a:lnSpc>
                        <a:spcBef>
                          <a:spcPct val="0"/>
                        </a:spcBef>
                        <a:spcAft>
                          <a:spcPct val="0"/>
                        </a:spcAft>
                      </a:pPr>
                      <a:r>
                        <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韩国</a:t>
                      </a:r>
                      <a:r>
                        <a:rPr lang="en-US" altLang="zh-CN"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KSGE</a:t>
                      </a:r>
                      <a:r>
                        <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强烈不推荐</a:t>
                      </a:r>
                      <a:endParaRPr lang="zh-CN" altLang="en-US" sz="1200" b="1" dirty="0">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en-US" altLang="zh-CN" sz="1200">
                          <a:latin typeface="微软雅黑" panose="020B0503020204020204" charset="-122"/>
                          <a:ea typeface="微软雅黑" panose="020B0503020204020204" charset="-122"/>
                          <a:cs typeface="微软雅黑" panose="020B0503020204020204" charset="-122"/>
                        </a:rPr>
                        <a:t>‌</a:t>
                      </a:r>
                      <a:r>
                        <a:rPr lang="zh-CN" altLang="en-US" sz="1200">
                          <a:latin typeface="微软雅黑" panose="020B0503020204020204" charset="-122"/>
                          <a:ea typeface="微软雅黑" panose="020B0503020204020204" charset="-122"/>
                          <a:cs typeface="微软雅黑" panose="020B0503020204020204" charset="-122"/>
                        </a:rPr>
                        <a:t>美国</a:t>
                      </a:r>
                      <a:r>
                        <a:rPr lang="en-US" altLang="zh-CN" sz="1200" b="1">
                          <a:latin typeface="微软雅黑" panose="020B0503020204020204" charset="-122"/>
                          <a:ea typeface="微软雅黑" panose="020B0503020204020204" charset="-122"/>
                          <a:cs typeface="微软雅黑" panose="020B0503020204020204" charset="-122"/>
                          <a:sym typeface="+mn-ea"/>
                        </a:rPr>
                        <a:t>USMSTF</a:t>
                      </a:r>
                      <a:r>
                        <a:rPr lang="zh-CN" altLang="en-US" sz="1200" b="0">
                          <a:solidFill>
                            <a:schemeClr val="tx1"/>
                          </a:solidFill>
                          <a:latin typeface="微软雅黑" panose="020B0503020204020204" charset="-122"/>
                          <a:ea typeface="微软雅黑" panose="020B0503020204020204" charset="-122"/>
                          <a:cs typeface="微软雅黑" panose="020B0503020204020204" charset="-122"/>
                          <a:sym typeface="+mn-ea"/>
                        </a:rPr>
                        <a:t>推荐</a:t>
                      </a:r>
                      <a:endParaRPr lang="en-US" altLang="zh-CN" sz="1200">
                        <a:latin typeface="微软雅黑" panose="020B0503020204020204" charset="-122"/>
                        <a:ea typeface="微软雅黑" panose="020B0503020204020204" charset="-122"/>
                        <a:cs typeface="微软雅黑" panose="020B0503020204020204" charset="-122"/>
                      </a:endParaRPr>
                    </a:p>
                    <a:p>
                      <a:pPr algn="just">
                        <a:lnSpc>
                          <a:spcPct val="115000"/>
                        </a:lnSpc>
                        <a:spcBef>
                          <a:spcPct val="0"/>
                        </a:spcBef>
                        <a:spcAft>
                          <a:spcPct val="0"/>
                        </a:spcAft>
                      </a:pPr>
                      <a:r>
                        <a:rPr lang="zh-CN" altLang="en-US" sz="1200" b="1">
                          <a:latin typeface="微软雅黑" panose="020B0503020204020204" charset="-122"/>
                          <a:ea typeface="微软雅黑" panose="020B0503020204020204" charset="-122"/>
                          <a:cs typeface="微软雅黑" panose="020B0503020204020204" charset="-122"/>
                          <a:sym typeface="+mn-ea"/>
                        </a:rPr>
                        <a:t>欧洲</a:t>
                      </a:r>
                      <a:r>
                        <a:rPr lang="en-US" altLang="zh-CN" sz="1200" b="1">
                          <a:latin typeface="微软雅黑" panose="020B0503020204020204" charset="-122"/>
                          <a:ea typeface="微软雅黑" panose="020B0503020204020204" charset="-122"/>
                          <a:cs typeface="微软雅黑" panose="020B0503020204020204" charset="-122"/>
                          <a:sym typeface="+mn-ea"/>
                        </a:rPr>
                        <a:t>ESGE</a:t>
                      </a:r>
                      <a:r>
                        <a:rPr lang="zh-CN" sz="1200">
                          <a:latin typeface="微软雅黑" panose="020B0503020204020204" charset="-122"/>
                          <a:ea typeface="微软雅黑" panose="020B0503020204020204" charset="-122"/>
                          <a:cs typeface="微软雅黑" panose="020B0503020204020204" charset="-122"/>
                        </a:rPr>
                        <a:t>推荐</a:t>
                      </a:r>
                      <a:endParaRPr lang="zh-CN" sz="1200">
                        <a:latin typeface="微软雅黑" panose="020B0503020204020204" charset="-122"/>
                        <a:ea typeface="微软雅黑" panose="020B0503020204020204" charset="-122"/>
                        <a:cs typeface="微软雅黑" panose="020B0503020204020204" charset="-122"/>
                      </a:endParaRPr>
                    </a:p>
                    <a:p>
                      <a:pPr algn="just">
                        <a:lnSpc>
                          <a:spcPct val="115000"/>
                        </a:lnSpc>
                        <a:spcBef>
                          <a:spcPct val="0"/>
                        </a:spcBef>
                        <a:spcAft>
                          <a:spcPct val="0"/>
                        </a:spcAft>
                      </a:pPr>
                      <a:r>
                        <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rPr>
                        <a:t>韩国</a:t>
                      </a:r>
                      <a:r>
                        <a:rPr lang="en-US" altLang="zh-CN" sz="1200" b="1">
                          <a:solidFill>
                            <a:schemeClr val="tx1"/>
                          </a:solidFill>
                          <a:latin typeface="微软雅黑" panose="020B0503020204020204" charset="-122"/>
                          <a:ea typeface="微软雅黑" panose="020B0503020204020204" charset="-122"/>
                          <a:cs typeface="微软雅黑" panose="020B0503020204020204" charset="-122"/>
                          <a:sym typeface="+mn-ea"/>
                        </a:rPr>
                        <a:t>KSGE</a:t>
                      </a:r>
                      <a:r>
                        <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rPr>
                        <a:t>推荐</a:t>
                      </a:r>
                      <a:endPar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sz="1200" b="1">
                          <a:solidFill>
                            <a:schemeClr val="tx1"/>
                          </a:solidFill>
                          <a:latin typeface="微软雅黑" panose="020B0503020204020204" charset="-122"/>
                          <a:ea typeface="微软雅黑" panose="020B0503020204020204" charset="-122"/>
                          <a:cs typeface="微软雅黑" panose="020B0503020204020204" charset="-122"/>
                          <a:sym typeface="+mn-ea"/>
                        </a:rPr>
                        <a:t>美国USMSTF推荐</a:t>
                      </a:r>
                      <a:endParaRPr lang="zh-CN" sz="12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just">
                        <a:lnSpc>
                          <a:spcPct val="115000"/>
                        </a:lnSpc>
                        <a:spcBef>
                          <a:spcPct val="0"/>
                        </a:spcBef>
                        <a:spcAft>
                          <a:spcPct val="0"/>
                        </a:spcAft>
                      </a:pPr>
                      <a:r>
                        <a:rPr lang="zh-CN" sz="1200" b="1">
                          <a:solidFill>
                            <a:schemeClr val="tx1"/>
                          </a:solidFill>
                          <a:latin typeface="微软雅黑" panose="020B0503020204020204" charset="-122"/>
                          <a:ea typeface="微软雅黑" panose="020B0503020204020204" charset="-122"/>
                          <a:cs typeface="微软雅黑" panose="020B0503020204020204" charset="-122"/>
                          <a:sym typeface="+mn-ea"/>
                        </a:rPr>
                        <a:t>欧洲ESGE</a:t>
                      </a:r>
                      <a:r>
                        <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rPr>
                        <a:t>推荐</a:t>
                      </a:r>
                      <a:r>
                        <a:rPr lang="en-US" altLang="zh-CN" sz="12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rPr>
                        <a:t>电解质紊乱患者</a:t>
                      </a:r>
                      <a:r>
                        <a:rPr lang="en-US" altLang="zh-CN" sz="12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sz="12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just">
                        <a:lnSpc>
                          <a:spcPct val="115000"/>
                        </a:lnSpc>
                        <a:spcBef>
                          <a:spcPct val="0"/>
                        </a:spcBef>
                        <a:spcAft>
                          <a:spcPct val="0"/>
                        </a:spcAft>
                      </a:pPr>
                      <a:r>
                        <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rPr>
                        <a:t>韩国</a:t>
                      </a:r>
                      <a:r>
                        <a:rPr lang="en-US" altLang="zh-CN" sz="1200" b="1">
                          <a:solidFill>
                            <a:schemeClr val="tx1"/>
                          </a:solidFill>
                          <a:latin typeface="微软雅黑" panose="020B0503020204020204" charset="-122"/>
                          <a:ea typeface="微软雅黑" panose="020B0503020204020204" charset="-122"/>
                          <a:cs typeface="微软雅黑" panose="020B0503020204020204" charset="-122"/>
                          <a:sym typeface="+mn-ea"/>
                        </a:rPr>
                        <a:t>KSGE</a:t>
                      </a:r>
                      <a:r>
                        <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rPr>
                        <a:t>推荐（条件性推荐）</a:t>
                      </a:r>
                      <a:endParaRPr lang="zh-CN" altLang="en-US" sz="1200" b="1">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lstStyle/>
                    <a:p>
                      <a:pPr algn="just">
                        <a:lnSpc>
                          <a:spcPct val="115000"/>
                        </a:lnSpc>
                        <a:spcBef>
                          <a:spcPct val="0"/>
                        </a:spcBef>
                        <a:spcAft>
                          <a:spcPct val="0"/>
                        </a:spcAft>
                      </a:pPr>
                      <a:r>
                        <a:rPr lang="zh-CN" altLang="en-US" sz="1200" b="1" dirty="0">
                          <a:latin typeface="微软雅黑" panose="020B0503020204020204" charset="-122"/>
                          <a:ea typeface="微软雅黑" panose="020B0503020204020204" charset="-122"/>
                          <a:cs typeface="微软雅黑" panose="020B0503020204020204" charset="-122"/>
                          <a:sym typeface="+mn-ea"/>
                        </a:rPr>
                        <a:t>美国、欧洲、韩国指南</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均未推荐</a:t>
                      </a:r>
                      <a:endPar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txBody>
                  <a:tcPr marL="68580" marR="68580" marT="0" marB="0" anchor="ct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
        <p:nvSpPr>
          <p:cNvPr id="3" name="圆角矩形 2"/>
          <p:cNvSpPr/>
          <p:nvPr>
            <p:custDataLst>
              <p:tags r:id="rId7"/>
            </p:custDataLst>
          </p:nvPr>
        </p:nvSpPr>
        <p:spPr>
          <a:xfrm>
            <a:off x="4794885" y="782955"/>
            <a:ext cx="7001510" cy="459740"/>
          </a:xfrm>
          <a:prstGeom prst="roundRect">
            <a:avLst/>
          </a:prstGeom>
          <a:gradFill>
            <a:gsLst>
              <a:gs pos="0">
                <a:schemeClr val="accent1">
                  <a:lumMod val="60000"/>
                  <a:lumOff val="40000"/>
                  <a:alpha val="80000"/>
                </a:schemeClr>
              </a:gs>
              <a:gs pos="89000">
                <a:schemeClr val="accent1">
                  <a:alpha val="100000"/>
                </a:schemeClr>
              </a:gs>
            </a:gsLst>
            <a:lin ang="2700000" scaled="0"/>
          </a:gradFill>
          <a:ln>
            <a:noFill/>
          </a:ln>
          <a:effectLst>
            <a:outerShdw blurRad="114300" dist="88900" dir="2700000" algn="tl" rotWithShape="0">
              <a:schemeClr val="accent1">
                <a:lumMod val="75000"/>
                <a:alpha val="15000"/>
              </a:schemeClr>
            </a:outerShdw>
          </a:effectLst>
        </p:spPr>
        <p:style>
          <a:lnRef idx="2">
            <a:schemeClr val="accent1">
              <a:lumMod val="75000"/>
            </a:schemeClr>
          </a:lnRef>
          <a:fillRef idx="1">
            <a:schemeClr val="accent1"/>
          </a:fillRef>
          <a:effectRef idx="0">
            <a:srgbClr val="FFFFFF"/>
          </a:effectRef>
          <a:fontRef idx="minor">
            <a:schemeClr val="lt1"/>
          </a:fontRef>
        </p:style>
        <p:txBody>
          <a:bodyPr rtlCol="0" anchor="ctr">
            <a:noAutofit/>
          </a:bodyPr>
          <a:lstStyle/>
          <a:p>
            <a:pPr algn="ctr">
              <a:lnSpc>
                <a:spcPct val="100000"/>
              </a:lnSpc>
            </a:pPr>
            <a:r>
              <a:rPr lang="en-US" altLang="en-US" sz="2000" b="1">
                <a:solidFill>
                  <a:srgbClr val="FFFFFF"/>
                </a:solidFill>
                <a:uFillTx/>
              </a:rPr>
              <a:t> </a:t>
            </a:r>
            <a:r>
              <a:rPr lang="zh-CN" altLang="en-US" sz="2000" b="1" kern="100" dirty="0">
                <a:solidFill>
                  <a:schemeClr val="bg1"/>
                </a:solidFill>
                <a:effectLst/>
                <a:latin typeface="微软雅黑" panose="020B0503020204020204" charset="-122"/>
                <a:ea typeface="微软雅黑" panose="020B0503020204020204" charset="-122"/>
                <a:cs typeface="江城圆体 400W" panose="020B0500000000000000" pitchFamily="34" charset="-122"/>
                <a:sym typeface="+mn-ea"/>
              </a:rPr>
              <a:t>与目录内同类药品安全性方面的优势和不足</a:t>
            </a:r>
            <a:endParaRPr lang="zh-CN" altLang="en-US" sz="2000" b="1" kern="100" dirty="0">
              <a:solidFill>
                <a:schemeClr val="bg1"/>
              </a:solidFill>
              <a:effectLst/>
              <a:uFillTx/>
              <a:latin typeface="微软雅黑" panose="020B0503020204020204" charset="-122"/>
              <a:ea typeface="微软雅黑" panose="020B0503020204020204" charset="-122"/>
              <a:cs typeface="江城圆体 400W" panose="020B0500000000000000" pitchFamily="34" charset="-122"/>
              <a:sym typeface="+mn-ea"/>
            </a:endParaRPr>
          </a:p>
        </p:txBody>
      </p:sp>
    </p:spTree>
    <p:custDataLst>
      <p:tags r:id="rId8"/>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03</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7724775"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有效性</a:t>
            </a:r>
            <a:r>
              <a:rPr lang="en-US" altLang="zh-CN"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临床研究数据</a:t>
            </a:r>
            <a:r>
              <a:rPr lang="en-US" altLang="zh-CN" sz="2800" b="1" kern="100" baseline="300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[1]</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（主要终点）</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3" name="文本框 2"/>
          <p:cNvSpPr txBox="1"/>
          <p:nvPr/>
        </p:nvSpPr>
        <p:spPr>
          <a:xfrm>
            <a:off x="942975" y="798830"/>
            <a:ext cx="10239375" cy="5289550"/>
          </a:xfrm>
          <a:prstGeom prst="rect">
            <a:avLst/>
          </a:prstGeom>
          <a:noFill/>
        </p:spPr>
        <p:txBody>
          <a:bodyPr wrap="square" rtlCol="0" anchor="t">
            <a:noAutofit/>
          </a:bodyPr>
          <a:lstStyle/>
          <a:p>
            <a:pPr algn="l">
              <a:lnSpc>
                <a:spcPct val="150000"/>
              </a:lnSpc>
            </a:pPr>
            <a:r>
              <a:rPr lang="en-US" altLang="zh-CN" kern="100" dirty="0">
                <a:effectLst/>
                <a:latin typeface="+mn-ea"/>
                <a:cs typeface="江城圆体 400W" panose="020B0500000000000000" pitchFamily="34" charset="-122"/>
              </a:rPr>
              <a:t>· </a:t>
            </a:r>
            <a:r>
              <a:rPr lang="zh-CN" altLang="en-US" kern="100" dirty="0">
                <a:effectLst/>
                <a:latin typeface="+mn-ea"/>
                <a:cs typeface="江城圆体 400W" panose="020B0500000000000000" pitchFamily="34" charset="-122"/>
              </a:rPr>
              <a:t>国内</a:t>
            </a:r>
            <a:r>
              <a:rPr lang="en-US" altLang="zh-CN" kern="100" dirty="0">
                <a:effectLst/>
                <a:latin typeface="+mn-ea"/>
                <a:cs typeface="江城圆体 400W" panose="020B0500000000000000" pitchFamily="34" charset="-122"/>
              </a:rPr>
              <a:t>III</a:t>
            </a:r>
            <a:r>
              <a:rPr lang="zh-CN" altLang="en-US" kern="100" dirty="0">
                <a:effectLst/>
                <a:latin typeface="+mn-ea"/>
                <a:cs typeface="江城圆体 400W" panose="020B0500000000000000" pitchFamily="34" charset="-122"/>
              </a:rPr>
              <a:t>期临床试验设计：</a:t>
            </a:r>
            <a:endParaRPr lang="zh-CN" altLang="en-US" kern="100" dirty="0">
              <a:effectLst/>
              <a:latin typeface="+mn-ea"/>
              <a:cs typeface="江城圆体 400W" panose="020B0500000000000000" pitchFamily="34" charset="-122"/>
            </a:endParaRPr>
          </a:p>
          <a:p>
            <a:pPr algn="l">
              <a:lnSpc>
                <a:spcPct val="150000"/>
              </a:lnSpc>
            </a:pPr>
            <a:r>
              <a:rPr lang="zh-CN" altLang="en-US" kern="100" dirty="0">
                <a:effectLst/>
                <a:latin typeface="+mn-ea"/>
                <a:cs typeface="江城圆体 400W" panose="020B0500000000000000" pitchFamily="34" charset="-122"/>
              </a:rPr>
              <a:t> 试验起止时间：2024年03月04日~2024年08月01日</a:t>
            </a:r>
            <a:endParaRPr lang="zh-CN" altLang="en-US" kern="100" dirty="0">
              <a:effectLst/>
              <a:latin typeface="+mn-ea"/>
              <a:cs typeface="江城圆体 400W" panose="020B0500000000000000" pitchFamily="34" charset="-122"/>
            </a:endParaRPr>
          </a:p>
          <a:p>
            <a:pPr algn="l">
              <a:lnSpc>
                <a:spcPct val="150000"/>
              </a:lnSpc>
            </a:pPr>
            <a:r>
              <a:rPr lang="zh-CN" altLang="en-US" kern="100" dirty="0">
                <a:effectLst/>
                <a:latin typeface="+mn-ea"/>
                <a:cs typeface="江城圆体 400W" panose="020B0500000000000000" pitchFamily="34" charset="-122"/>
              </a:rPr>
              <a:t>研究目的和方法：以复方聚乙二醇电解质散为对照，采用多中心、随机、单盲、阳性药平行对照的非劣效试验设计，评价复方硫酸钠片用于结肠镜检查前肠道准备的有效性和安全性。</a:t>
            </a:r>
            <a:endParaRPr lang="zh-CN" altLang="en-US" kern="100" dirty="0">
              <a:effectLst/>
              <a:latin typeface="+mn-ea"/>
              <a:cs typeface="江城圆体 400W" panose="020B0500000000000000" pitchFamily="34" charset="-122"/>
            </a:endParaRPr>
          </a:p>
          <a:p>
            <a:pPr algn="l">
              <a:lnSpc>
                <a:spcPct val="150000"/>
              </a:lnSpc>
            </a:pPr>
            <a:r>
              <a:rPr lang="zh-CN" altLang="en-US" kern="100" dirty="0">
                <a:effectLst/>
                <a:latin typeface="+mn-ea"/>
                <a:cs typeface="江城圆体 400W" panose="020B0500000000000000" pitchFamily="34" charset="-122"/>
              </a:rPr>
              <a:t>受试者人数：实际入组290 例，完成试验286例（试验组与对照组各143例）。</a:t>
            </a:r>
            <a:endParaRPr lang="zh-CN" altLang="en-US" kern="100" dirty="0">
              <a:effectLst/>
              <a:latin typeface="+mn-ea"/>
              <a:cs typeface="江城圆体 400W" panose="020B0500000000000000" pitchFamily="34" charset="-122"/>
            </a:endParaRPr>
          </a:p>
          <a:p>
            <a:pPr algn="l">
              <a:lnSpc>
                <a:spcPct val="150000"/>
              </a:lnSpc>
            </a:pPr>
            <a:r>
              <a:rPr lang="zh-CN" altLang="en-US" kern="100" dirty="0">
                <a:effectLst/>
                <a:latin typeface="+mn-ea"/>
                <a:cs typeface="江城圆体 400W" panose="020B0500000000000000" pitchFamily="34" charset="-122"/>
              </a:rPr>
              <a:t>试验结果：</a:t>
            </a:r>
            <a:endParaRPr lang="zh-CN" altLang="en-US" kern="100" dirty="0">
              <a:effectLst/>
              <a:latin typeface="+mn-ea"/>
              <a:cs typeface="江城圆体 400W" panose="020B0500000000000000" pitchFamily="34" charset="-122"/>
            </a:endParaRPr>
          </a:p>
          <a:p>
            <a:pPr algn="l">
              <a:lnSpc>
                <a:spcPct val="140000"/>
              </a:lnSpc>
            </a:pPr>
            <a:endParaRPr lang="zh-CN" altLang="en-US" sz="2000" kern="100" dirty="0">
              <a:effectLst/>
              <a:latin typeface="+mn-ea"/>
              <a:cs typeface="江城圆体 400W" panose="020B0500000000000000" pitchFamily="34" charset="-122"/>
            </a:endParaRPr>
          </a:p>
          <a:p>
            <a:pPr algn="l">
              <a:lnSpc>
                <a:spcPct val="140000"/>
              </a:lnSpc>
            </a:pPr>
            <a:endParaRPr lang="zh-CN" altLang="en-US" sz="2000" kern="100" dirty="0">
              <a:effectLst/>
              <a:latin typeface="+mn-ea"/>
              <a:cs typeface="江城圆体 400W" panose="020B0500000000000000" pitchFamily="34" charset="-122"/>
            </a:endParaRPr>
          </a:p>
          <a:p>
            <a:pPr algn="l">
              <a:lnSpc>
                <a:spcPct val="140000"/>
              </a:lnSpc>
            </a:pPr>
            <a:endParaRPr lang="zh-CN" altLang="en-US" sz="2000" kern="100" dirty="0">
              <a:effectLst/>
              <a:latin typeface="+mn-ea"/>
              <a:cs typeface="江城圆体 400W" panose="020B0500000000000000" pitchFamily="34" charset="-122"/>
            </a:endParaRPr>
          </a:p>
          <a:p>
            <a:pPr algn="l">
              <a:lnSpc>
                <a:spcPct val="140000"/>
              </a:lnSpc>
            </a:pPr>
            <a:endParaRPr lang="zh-CN" altLang="en-US" sz="1400" kern="100" dirty="0">
              <a:effectLst/>
              <a:latin typeface="+mn-ea"/>
              <a:cs typeface="江城圆体 400W" panose="020B0500000000000000" pitchFamily="34" charset="-122"/>
            </a:endParaRPr>
          </a:p>
          <a:p>
            <a:pPr algn="l">
              <a:lnSpc>
                <a:spcPct val="140000"/>
              </a:lnSpc>
            </a:pPr>
            <a:endParaRPr lang="zh-CN" altLang="en-US" sz="1400" kern="100" dirty="0">
              <a:effectLst/>
              <a:latin typeface="+mn-ea"/>
              <a:cs typeface="江城圆体 400W" panose="020B0500000000000000" pitchFamily="34" charset="-122"/>
            </a:endParaRPr>
          </a:p>
          <a:p>
            <a:pPr algn="l">
              <a:lnSpc>
                <a:spcPct val="140000"/>
              </a:lnSpc>
            </a:pPr>
            <a:endParaRPr lang="zh-CN" altLang="en-US" sz="1400" kern="100" dirty="0">
              <a:effectLst/>
              <a:latin typeface="+mn-ea"/>
              <a:cs typeface="江城圆体 400W" panose="020B0500000000000000" pitchFamily="34" charset="-122"/>
            </a:endParaRPr>
          </a:p>
          <a:p>
            <a:pPr algn="l">
              <a:lnSpc>
                <a:spcPct val="140000"/>
              </a:lnSpc>
            </a:pPr>
            <a:r>
              <a:rPr lang="en-US" altLang="zh-CN" b="1" kern="100" dirty="0">
                <a:solidFill>
                  <a:srgbClr val="FF0000"/>
                </a:solidFill>
                <a:effectLst/>
                <a:latin typeface="+mn-ea"/>
                <a:cs typeface="江城圆体 400W" panose="020B0500000000000000" pitchFamily="34" charset="-122"/>
              </a:rPr>
              <a:t>       </a:t>
            </a:r>
            <a:r>
              <a:rPr lang="zh-CN" altLang="en-US" b="1" kern="100" dirty="0">
                <a:solidFill>
                  <a:srgbClr val="FF0000"/>
                </a:solidFill>
                <a:effectLst/>
                <a:latin typeface="+mn-ea"/>
                <a:cs typeface="江城圆体 400W" panose="020B0500000000000000" pitchFamily="34" charset="-122"/>
              </a:rPr>
              <a:t>在肠道准备合格率上，复方硫酸钠片组非劣效于复方聚乙二醇电解质散组，且敏感性分析显示结果稳健。</a:t>
            </a:r>
            <a:endParaRPr lang="zh-CN" altLang="en-US" b="1" kern="100" dirty="0">
              <a:solidFill>
                <a:srgbClr val="FF0000"/>
              </a:solidFill>
              <a:effectLst/>
              <a:latin typeface="+mn-ea"/>
              <a:cs typeface="江城圆体 400W" panose="020B0500000000000000" pitchFamily="34" charset="-122"/>
            </a:endParaRPr>
          </a:p>
        </p:txBody>
      </p:sp>
      <p:graphicFrame>
        <p:nvGraphicFramePr>
          <p:cNvPr id="4" name="表格 3"/>
          <p:cNvGraphicFramePr/>
          <p:nvPr>
            <p:custDataLst>
              <p:tags r:id="rId1"/>
            </p:custDataLst>
          </p:nvPr>
        </p:nvGraphicFramePr>
        <p:xfrm>
          <a:off x="1291590" y="3501390"/>
          <a:ext cx="9103360" cy="1921510"/>
        </p:xfrm>
        <a:graphic>
          <a:graphicData uri="http://schemas.openxmlformats.org/drawingml/2006/table">
            <a:tbl>
              <a:tblPr/>
              <a:tblGrid>
                <a:gridCol w="1819275"/>
                <a:gridCol w="1946275"/>
                <a:gridCol w="2481580"/>
                <a:gridCol w="1303020"/>
                <a:gridCol w="1553210"/>
              </a:tblGrid>
              <a:tr h="427990">
                <a:tc rowSpan="2">
                  <a:txBody>
                    <a:bodyPr/>
                    <a:lstStyle/>
                    <a:p>
                      <a:pPr marL="68580" indent="0">
                        <a:spcBef>
                          <a:spcPct val="0"/>
                        </a:spcBef>
                        <a:spcAft>
                          <a:spcPct val="0"/>
                        </a:spcAft>
                      </a:pPr>
                      <a:endParaRPr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tx2">
                        <a:lumMod val="25000"/>
                        <a:lumOff val="75000"/>
                      </a:schemeClr>
                    </a:solidFill>
                  </a:tcPr>
                </a:tc>
                <a:tc rowSpan="2">
                  <a:txBody>
                    <a:bodyPr/>
                    <a:lstStyle/>
                    <a:p>
                      <a:pPr marL="205105" indent="0" algn="l" eaLnBrk="0" fontAlgn="base">
                        <a:spcBef>
                          <a:spcPts val="1400"/>
                        </a:spcBef>
                        <a:spcAft>
                          <a:spcPct val="0"/>
                        </a:spcAft>
                      </a:pPr>
                      <a:r>
                        <a:rPr lang="zh-CN" sz="1600" b="1">
                          <a:solidFill>
                            <a:srgbClr val="000000"/>
                          </a:solidFill>
                          <a:latin typeface="微软雅黑" panose="020B0503020204020204" charset="-122"/>
                          <a:ea typeface="微软雅黑" panose="020B0503020204020204" charset="-122"/>
                          <a:cs typeface="微软雅黑" panose="020B0503020204020204" charset="-122"/>
                        </a:rPr>
                        <a:t>复方硫酸钠片组</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p>
                      <a:pPr marL="441960" indent="0" algn="l" eaLnBrk="0" fontAlgn="base">
                        <a:spcBef>
                          <a:spcPts val="200"/>
                        </a:spcBef>
                        <a:spcAft>
                          <a:spcPct val="0"/>
                        </a:spcAft>
                      </a:pPr>
                      <a:r>
                        <a:rPr lang="en-US" altLang="zh-CN" sz="1600" b="1">
                          <a:solidFill>
                            <a:srgbClr val="000000"/>
                          </a:solidFill>
                          <a:latin typeface="微软雅黑" panose="020B0503020204020204" charset="-122"/>
                          <a:ea typeface="微软雅黑" panose="020B0503020204020204" charset="-122"/>
                          <a:cs typeface="微软雅黑" panose="020B0503020204020204" charset="-122"/>
                        </a:rPr>
                        <a:t>% (n/N)</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tx2">
                        <a:lumMod val="25000"/>
                        <a:lumOff val="75000"/>
                      </a:schemeClr>
                    </a:solidFill>
                  </a:tcPr>
                </a:tc>
                <a:tc rowSpan="2">
                  <a:txBody>
                    <a:bodyPr/>
                    <a:lstStyle/>
                    <a:p>
                      <a:pPr marL="116205" indent="0" algn="l" eaLnBrk="0" fontAlgn="base">
                        <a:spcBef>
                          <a:spcPts val="1300"/>
                        </a:spcBef>
                        <a:spcAft>
                          <a:spcPct val="0"/>
                        </a:spcAft>
                      </a:pPr>
                      <a:r>
                        <a:rPr lang="zh-CN" sz="1600" b="1">
                          <a:solidFill>
                            <a:srgbClr val="000000"/>
                          </a:solidFill>
                          <a:latin typeface="微软雅黑" panose="020B0503020204020204" charset="-122"/>
                          <a:ea typeface="微软雅黑" panose="020B0503020204020204" charset="-122"/>
                          <a:cs typeface="微软雅黑" panose="020B0503020204020204" charset="-122"/>
                        </a:rPr>
                        <a:t>复方聚乙二醇电解质散组</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p>
                      <a:pPr marL="548005" indent="0" algn="l" eaLnBrk="0" fontAlgn="base">
                        <a:spcBef>
                          <a:spcPts val="100"/>
                        </a:spcBef>
                        <a:spcAft>
                          <a:spcPct val="0"/>
                        </a:spcAft>
                      </a:pPr>
                      <a:r>
                        <a:rPr lang="en-US" altLang="zh-CN" sz="1600" b="1">
                          <a:solidFill>
                            <a:srgbClr val="000000"/>
                          </a:solidFill>
                          <a:latin typeface="微软雅黑" panose="020B0503020204020204" charset="-122"/>
                          <a:ea typeface="微软雅黑" panose="020B0503020204020204" charset="-122"/>
                          <a:cs typeface="微软雅黑" panose="020B0503020204020204" charset="-122"/>
                        </a:rPr>
                        <a:t>%</a:t>
                      </a:r>
                      <a:r>
                        <a:rPr lang="zh-CN" sz="1600" b="1">
                          <a:solidFill>
                            <a:srgbClr val="000000"/>
                          </a:solidFill>
                          <a:latin typeface="微软雅黑" panose="020B0503020204020204" charset="-122"/>
                          <a:ea typeface="微软雅黑" panose="020B0503020204020204" charset="-122"/>
                          <a:cs typeface="微软雅黑" panose="020B0503020204020204" charset="-122"/>
                        </a:rPr>
                        <a:t>（</a:t>
                      </a:r>
                      <a:r>
                        <a:rPr lang="en-US" altLang="zh-CN" sz="1600" b="1">
                          <a:solidFill>
                            <a:srgbClr val="000000"/>
                          </a:solidFill>
                          <a:latin typeface="微软雅黑" panose="020B0503020204020204" charset="-122"/>
                          <a:ea typeface="微软雅黑" panose="020B0503020204020204" charset="-122"/>
                          <a:cs typeface="微软雅黑" panose="020B0503020204020204" charset="-122"/>
                        </a:rPr>
                        <a:t>n/N</a:t>
                      </a:r>
                      <a:r>
                        <a:rPr lang="zh-CN" sz="1600" b="1">
                          <a:solidFill>
                            <a:srgbClr val="000000"/>
                          </a:solidFill>
                          <a:latin typeface="微软雅黑" panose="020B0503020204020204" charset="-122"/>
                          <a:ea typeface="微软雅黑" panose="020B0503020204020204" charset="-122"/>
                          <a:cs typeface="微软雅黑" panose="020B0503020204020204" charset="-122"/>
                        </a:rPr>
                        <a:t>）</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tx2">
                        <a:lumMod val="25000"/>
                        <a:lumOff val="75000"/>
                      </a:schemeClr>
                    </a:solidFill>
                  </a:tcPr>
                </a:tc>
                <a:tc gridSpan="2">
                  <a:txBody>
                    <a:bodyPr/>
                    <a:lstStyle/>
                    <a:p>
                      <a:pPr marL="444500" indent="0" algn="l" eaLnBrk="0" fontAlgn="base">
                        <a:spcBef>
                          <a:spcPts val="100"/>
                        </a:spcBef>
                        <a:spcAft>
                          <a:spcPct val="0"/>
                        </a:spcAft>
                      </a:pPr>
                      <a:r>
                        <a:rPr lang="zh-CN" sz="1600" b="1">
                          <a:solidFill>
                            <a:srgbClr val="000000"/>
                          </a:solidFill>
                          <a:latin typeface="微软雅黑" panose="020B0503020204020204" charset="-122"/>
                          <a:ea typeface="微软雅黑" panose="020B0503020204020204" charset="-122"/>
                          <a:cs typeface="微软雅黑" panose="020B0503020204020204" charset="-122"/>
                        </a:rPr>
                        <a:t>复方硫酸钠片组</a:t>
                      </a:r>
                      <a:r>
                        <a:rPr lang="en-US" altLang="zh-CN" sz="1600" b="1">
                          <a:solidFill>
                            <a:srgbClr val="000000"/>
                          </a:solidFill>
                          <a:latin typeface="微软雅黑" panose="020B0503020204020204" charset="-122"/>
                          <a:ea typeface="微软雅黑" panose="020B0503020204020204" charset="-122"/>
                          <a:cs typeface="微软雅黑" panose="020B0503020204020204" charset="-122"/>
                        </a:rPr>
                        <a:t>-</a:t>
                      </a:r>
                      <a:endParaRPr lang="en-US" altLang="zh-CN" sz="1600" b="1">
                        <a:solidFill>
                          <a:srgbClr val="000000"/>
                        </a:solidFill>
                        <a:latin typeface="微软雅黑" panose="020B0503020204020204" charset="-122"/>
                        <a:ea typeface="微软雅黑" panose="020B0503020204020204" charset="-122"/>
                        <a:cs typeface="微软雅黑" panose="020B0503020204020204" charset="-122"/>
                      </a:endParaRPr>
                    </a:p>
                    <a:p>
                      <a:pPr marL="200660" indent="0" algn="l" eaLnBrk="0" fontAlgn="base">
                        <a:spcBef>
                          <a:spcPts val="100"/>
                        </a:spcBef>
                        <a:spcAft>
                          <a:spcPct val="0"/>
                        </a:spcAft>
                      </a:pPr>
                      <a:r>
                        <a:rPr lang="zh-CN" sz="1600" b="1">
                          <a:solidFill>
                            <a:srgbClr val="000000"/>
                          </a:solidFill>
                          <a:latin typeface="微软雅黑" panose="020B0503020204020204" charset="-122"/>
                          <a:ea typeface="微软雅黑" panose="020B0503020204020204" charset="-122"/>
                          <a:cs typeface="微软雅黑" panose="020B0503020204020204" charset="-122"/>
                        </a:rPr>
                        <a:t>复方聚乙二醇电解质散组</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tx2">
                        <a:lumMod val="25000"/>
                        <a:lumOff val="75000"/>
                      </a:schemeClr>
                    </a:solidFill>
                  </a:tcPr>
                </a:tc>
                <a:tc hMerge="1">
                  <a:tcPr>
                    <a:lnR w="12700">
                      <a:solidFill>
                        <a:schemeClr val="tx1"/>
                      </a:solidFill>
                      <a:prstDash val="solid"/>
                    </a:lnR>
                    <a:lnT w="12700">
                      <a:solidFill>
                        <a:schemeClr val="tx1"/>
                      </a:solidFill>
                      <a:prstDash val="solid"/>
                    </a:lnT>
                    <a:lnB w="12700">
                      <a:solidFill>
                        <a:schemeClr val="tx1"/>
                      </a:solidFill>
                      <a:prstDash val="solid"/>
                    </a:lnB>
                  </a:tcPr>
                </a:tc>
              </a:tr>
              <a:tr h="428625">
                <a:tc vMerge="1">
                  <a:tcPr>
                    <a:lnL w="12700">
                      <a:solidFill>
                        <a:schemeClr val="tx1"/>
                      </a:solidFill>
                      <a:prstDash val="solid"/>
                    </a:lnL>
                    <a:lnR w="12700">
                      <a:solidFill>
                        <a:schemeClr val="tx1"/>
                      </a:solidFill>
                      <a:prstDash val="solid"/>
                    </a:lnR>
                    <a:lnB w="12700">
                      <a:solidFill>
                        <a:schemeClr val="tx1"/>
                      </a:solidFill>
                      <a:prstDash val="solid"/>
                    </a:lnB>
                  </a:tcPr>
                </a:tc>
                <a:tc vMerge="1">
                  <a:tcPr>
                    <a:lnL w="12700">
                      <a:solidFill>
                        <a:schemeClr val="tx1"/>
                      </a:solidFill>
                      <a:prstDash val="solid"/>
                    </a:lnL>
                    <a:lnR w="12700">
                      <a:solidFill>
                        <a:schemeClr val="tx1"/>
                      </a:solidFill>
                      <a:prstDash val="solid"/>
                    </a:lnR>
                    <a:lnB w="12700">
                      <a:solidFill>
                        <a:schemeClr val="tx1"/>
                      </a:solidFill>
                      <a:prstDash val="solid"/>
                    </a:lnB>
                  </a:tcPr>
                </a:tc>
                <a:tc vMerge="1">
                  <a:tcPr>
                    <a:lnL w="12700">
                      <a:solidFill>
                        <a:schemeClr val="tx1"/>
                      </a:solidFill>
                      <a:prstDash val="solid"/>
                    </a:lnL>
                    <a:lnR w="12700">
                      <a:solidFill>
                        <a:schemeClr val="tx1"/>
                      </a:solidFill>
                      <a:prstDash val="solid"/>
                    </a:lnR>
                    <a:lnB w="12700">
                      <a:solidFill>
                        <a:schemeClr val="tx1"/>
                      </a:solidFill>
                      <a:prstDash val="solid"/>
                    </a:lnB>
                  </a:tcPr>
                </a:tc>
                <a:tc>
                  <a:txBody>
                    <a:bodyPr/>
                    <a:lstStyle/>
                    <a:p>
                      <a:pPr marL="123825" indent="0" algn="l" eaLnBrk="0" fontAlgn="base">
                        <a:spcBef>
                          <a:spcPts val="600"/>
                        </a:spcBef>
                        <a:spcAft>
                          <a:spcPct val="0"/>
                        </a:spcAft>
                      </a:pPr>
                      <a:r>
                        <a:rPr lang="zh-CN" sz="1600" b="1">
                          <a:solidFill>
                            <a:srgbClr val="000000"/>
                          </a:solidFill>
                          <a:latin typeface="微软雅黑" panose="020B0503020204020204" charset="-122"/>
                          <a:ea typeface="微软雅黑" panose="020B0503020204020204" charset="-122"/>
                          <a:cs typeface="微软雅黑" panose="020B0503020204020204" charset="-122"/>
                        </a:rPr>
                        <a:t>差异（</a:t>
                      </a:r>
                      <a:r>
                        <a:rPr lang="en-US" altLang="zh-CN" sz="1600" b="1">
                          <a:solidFill>
                            <a:srgbClr val="000000"/>
                          </a:solidFill>
                          <a:latin typeface="微软雅黑" panose="020B0503020204020204" charset="-122"/>
                          <a:ea typeface="微软雅黑" panose="020B0503020204020204" charset="-122"/>
                          <a:cs typeface="微软雅黑" panose="020B0503020204020204" charset="-122"/>
                        </a:rPr>
                        <a:t>%</a:t>
                      </a:r>
                      <a:r>
                        <a:rPr lang="zh-CN" sz="1600" b="1">
                          <a:solidFill>
                            <a:srgbClr val="000000"/>
                          </a:solidFill>
                          <a:latin typeface="微软雅黑" panose="020B0503020204020204" charset="-122"/>
                          <a:ea typeface="微软雅黑" panose="020B0503020204020204" charset="-122"/>
                          <a:cs typeface="微软雅黑" panose="020B0503020204020204" charset="-122"/>
                        </a:rPr>
                        <a:t>）</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tx2">
                        <a:lumMod val="25000"/>
                        <a:lumOff val="75000"/>
                      </a:schemeClr>
                    </a:solidFill>
                  </a:tcPr>
                </a:tc>
                <a:tc>
                  <a:txBody>
                    <a:bodyPr/>
                    <a:lstStyle/>
                    <a:p>
                      <a:pPr marL="136525" indent="0" algn="l" eaLnBrk="0" fontAlgn="base">
                        <a:spcBef>
                          <a:spcPts val="600"/>
                        </a:spcBef>
                        <a:spcAft>
                          <a:spcPct val="0"/>
                        </a:spcAft>
                      </a:pPr>
                      <a:r>
                        <a:rPr lang="en-US" altLang="zh-CN" sz="1600" b="1">
                          <a:solidFill>
                            <a:srgbClr val="000000"/>
                          </a:solidFill>
                          <a:latin typeface="微软雅黑" panose="020B0503020204020204" charset="-122"/>
                          <a:ea typeface="微软雅黑" panose="020B0503020204020204" charset="-122"/>
                          <a:cs typeface="微软雅黑" panose="020B0503020204020204" charset="-122"/>
                        </a:rPr>
                        <a:t>95%</a:t>
                      </a:r>
                      <a:r>
                        <a:rPr lang="zh-CN" sz="1600" b="1">
                          <a:solidFill>
                            <a:srgbClr val="000000"/>
                          </a:solidFill>
                          <a:latin typeface="微软雅黑" panose="020B0503020204020204" charset="-122"/>
                          <a:ea typeface="微软雅黑" panose="020B0503020204020204" charset="-122"/>
                          <a:cs typeface="微软雅黑" panose="020B0503020204020204" charset="-122"/>
                        </a:rPr>
                        <a:t>置信区间</a:t>
                      </a:r>
                      <a:endParaRPr lang="zh-CN" sz="16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solidFill>
                      <a:schemeClr val="tx2">
                        <a:lumMod val="25000"/>
                        <a:lumOff val="75000"/>
                      </a:schemeClr>
                    </a:solidFill>
                  </a:tcPr>
                </a:tc>
              </a:tr>
              <a:tr h="280035">
                <a:tc>
                  <a:txBody>
                    <a:bodyPr/>
                    <a:lstStyle/>
                    <a:p>
                      <a:pPr marL="147320" indent="0" algn="l" eaLnBrk="0" fontAlgn="base">
                        <a:spcBef>
                          <a:spcPts val="600"/>
                        </a:spcBef>
                        <a:spcAft>
                          <a:spcPct val="0"/>
                        </a:spcAft>
                      </a:pPr>
                      <a:r>
                        <a:rPr lang="en-US" altLang="zh-CN" sz="1600">
                          <a:solidFill>
                            <a:srgbClr val="000000"/>
                          </a:solidFill>
                          <a:latin typeface="微软雅黑" panose="020B0503020204020204" charset="-122"/>
                          <a:ea typeface="微软雅黑" panose="020B0503020204020204" charset="-122"/>
                          <a:cs typeface="微软雅黑" panose="020B0503020204020204" charset="-122"/>
                        </a:rPr>
                        <a:t>FAS </a:t>
                      </a:r>
                      <a:r>
                        <a:rPr lang="zh-CN" sz="1600">
                          <a:solidFill>
                            <a:srgbClr val="000000"/>
                          </a:solidFill>
                          <a:latin typeface="微软雅黑" panose="020B0503020204020204" charset="-122"/>
                          <a:ea typeface="微软雅黑" panose="020B0503020204020204" charset="-122"/>
                          <a:cs typeface="微软雅黑" panose="020B0503020204020204" charset="-122"/>
                        </a:rPr>
                        <a:t>人群分析</a:t>
                      </a:r>
                      <a:r>
                        <a:rPr lang="zh-CN" altLang="en-US" sz="1600">
                          <a:solidFill>
                            <a:srgbClr val="000000"/>
                          </a:solidFill>
                          <a:latin typeface="微软雅黑" panose="020B0503020204020204" charset="-122"/>
                          <a:ea typeface="微软雅黑" panose="020B0503020204020204" charset="-122"/>
                          <a:cs typeface="微软雅黑" panose="020B0503020204020204" charset="-122"/>
                        </a:rPr>
                        <a:t> </a:t>
                      </a:r>
                      <a:r>
                        <a:rPr lang="en-US" altLang="zh-CN" sz="1600">
                          <a:solidFill>
                            <a:srgbClr val="000000"/>
                          </a:solidFill>
                          <a:latin typeface="微软雅黑" panose="020B0503020204020204" charset="-122"/>
                          <a:ea typeface="微软雅黑" panose="020B0503020204020204" charset="-122"/>
                          <a:cs typeface="微软雅黑" panose="020B0503020204020204" charset="-122"/>
                        </a:rPr>
                        <a:t>b</a:t>
                      </a:r>
                      <a:endParaRPr lang="en-US" altLang="zh-CN" sz="16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185420"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94.41% (135/143)</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362585"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93.71% (134/143)</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372110" indent="0" algn="l" eaLnBrk="0" fontAlgn="base">
                        <a:spcBef>
                          <a:spcPts val="800"/>
                        </a:spcBef>
                        <a:spcAft>
                          <a:spcPct val="0"/>
                        </a:spcAft>
                      </a:pPr>
                      <a:r>
                        <a:rPr lang="en-US" altLang="zh-CN" sz="1600">
                          <a:solidFill>
                            <a:srgbClr val="000000"/>
                          </a:solidFill>
                          <a:latin typeface="微软雅黑" panose="020B0503020204020204" charset="-122"/>
                          <a:ea typeface="微软雅黑" panose="020B0503020204020204" charset="-122"/>
                        </a:rPr>
                        <a:t>0.7</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221615"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(-4.78,6.18)</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r h="354330">
                <a:tc>
                  <a:txBody>
                    <a:bodyPr/>
                    <a:lstStyle/>
                    <a:p>
                      <a:pPr marL="153670" indent="0" algn="l" eaLnBrk="0" fontAlgn="base">
                        <a:spcBef>
                          <a:spcPts val="600"/>
                        </a:spcBef>
                        <a:spcAft>
                          <a:spcPct val="0"/>
                        </a:spcAft>
                      </a:pPr>
                      <a:r>
                        <a:rPr lang="en-US" altLang="zh-CN" sz="1600">
                          <a:solidFill>
                            <a:srgbClr val="000000"/>
                          </a:solidFill>
                          <a:latin typeface="微软雅黑" panose="020B0503020204020204" charset="-122"/>
                          <a:ea typeface="微软雅黑" panose="020B0503020204020204" charset="-122"/>
                          <a:cs typeface="微软雅黑" panose="020B0503020204020204" charset="-122"/>
                        </a:rPr>
                        <a:t>PPS </a:t>
                      </a:r>
                      <a:r>
                        <a:rPr lang="zh-CN" sz="1600">
                          <a:solidFill>
                            <a:srgbClr val="000000"/>
                          </a:solidFill>
                          <a:latin typeface="微软雅黑" panose="020B0503020204020204" charset="-122"/>
                          <a:ea typeface="微软雅黑" panose="020B0503020204020204" charset="-122"/>
                          <a:cs typeface="微软雅黑" panose="020B0503020204020204" charset="-122"/>
                        </a:rPr>
                        <a:t>人群分析</a:t>
                      </a:r>
                      <a:r>
                        <a:rPr lang="zh-CN" altLang="en-US" sz="1600">
                          <a:solidFill>
                            <a:srgbClr val="000000"/>
                          </a:solidFill>
                          <a:latin typeface="微软雅黑" panose="020B0503020204020204" charset="-122"/>
                          <a:ea typeface="微软雅黑" panose="020B0503020204020204" charset="-122"/>
                          <a:cs typeface="微软雅黑" panose="020B0503020204020204" charset="-122"/>
                        </a:rPr>
                        <a:t> </a:t>
                      </a:r>
                      <a:r>
                        <a:rPr lang="en-US" altLang="zh-CN" sz="1600">
                          <a:solidFill>
                            <a:srgbClr val="000000"/>
                          </a:solidFill>
                          <a:latin typeface="微软雅黑" panose="020B0503020204020204" charset="-122"/>
                          <a:ea typeface="微软雅黑" panose="020B0503020204020204" charset="-122"/>
                          <a:cs typeface="微软雅黑" panose="020B0503020204020204" charset="-122"/>
                        </a:rPr>
                        <a:t>b</a:t>
                      </a:r>
                      <a:endParaRPr lang="en-US" altLang="zh-CN" sz="16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185420"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94.24% (131/139)</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362585"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95.45% (126/132)</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317500" indent="0" algn="l" eaLnBrk="0" fontAlgn="base">
                        <a:spcBef>
                          <a:spcPts val="800"/>
                        </a:spcBef>
                        <a:spcAft>
                          <a:spcPct val="0"/>
                        </a:spcAft>
                      </a:pPr>
                      <a:r>
                        <a:rPr lang="en-US" altLang="zh-CN" sz="1600">
                          <a:solidFill>
                            <a:srgbClr val="000000"/>
                          </a:solidFill>
                          <a:latin typeface="微软雅黑" panose="020B0503020204020204" charset="-122"/>
                          <a:ea typeface="微软雅黑" panose="020B0503020204020204" charset="-122"/>
                        </a:rPr>
                        <a:t>-1.21</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221615"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(-6.47,4.05)</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r h="358140">
                <a:tc>
                  <a:txBody>
                    <a:bodyPr/>
                    <a:lstStyle/>
                    <a:p>
                      <a:pPr marL="219710" indent="0" algn="l" eaLnBrk="0" fontAlgn="base">
                        <a:spcBef>
                          <a:spcPts val="600"/>
                        </a:spcBef>
                        <a:spcAft>
                          <a:spcPct val="0"/>
                        </a:spcAft>
                      </a:pPr>
                      <a:r>
                        <a:rPr lang="zh-CN" sz="1600">
                          <a:solidFill>
                            <a:srgbClr val="000000"/>
                          </a:solidFill>
                          <a:latin typeface="微软雅黑" panose="020B0503020204020204" charset="-122"/>
                          <a:ea typeface="微软雅黑" panose="020B0503020204020204" charset="-122"/>
                          <a:cs typeface="微软雅黑" panose="020B0503020204020204" charset="-122"/>
                        </a:rPr>
                        <a:t>敏感性分析</a:t>
                      </a:r>
                      <a:r>
                        <a:rPr lang="zh-CN" altLang="en-US" sz="1600">
                          <a:solidFill>
                            <a:srgbClr val="000000"/>
                          </a:solidFill>
                          <a:latin typeface="微软雅黑" panose="020B0503020204020204" charset="-122"/>
                          <a:ea typeface="微软雅黑" panose="020B0503020204020204" charset="-122"/>
                          <a:cs typeface="微软雅黑" panose="020B0503020204020204" charset="-122"/>
                        </a:rPr>
                        <a:t> </a:t>
                      </a:r>
                      <a:r>
                        <a:rPr lang="en-US" altLang="zh-CN" sz="1600">
                          <a:solidFill>
                            <a:srgbClr val="000000"/>
                          </a:solidFill>
                          <a:latin typeface="微软雅黑" panose="020B0503020204020204" charset="-122"/>
                          <a:ea typeface="微软雅黑" panose="020B0503020204020204" charset="-122"/>
                          <a:cs typeface="微软雅黑" panose="020B0503020204020204" charset="-122"/>
                        </a:rPr>
                        <a:t>c</a:t>
                      </a:r>
                      <a:endParaRPr lang="en-US" altLang="zh-CN" sz="16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185420"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94.41% (135/143)</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362585"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93.71% (134/143)</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372110" indent="0" algn="l" eaLnBrk="0" fontAlgn="base">
                        <a:spcBef>
                          <a:spcPts val="800"/>
                        </a:spcBef>
                        <a:spcAft>
                          <a:spcPct val="0"/>
                        </a:spcAft>
                      </a:pPr>
                      <a:r>
                        <a:rPr lang="en-US" altLang="zh-CN" sz="1600">
                          <a:solidFill>
                            <a:srgbClr val="000000"/>
                          </a:solidFill>
                          <a:latin typeface="微软雅黑" panose="020B0503020204020204" charset="-122"/>
                          <a:ea typeface="微软雅黑" panose="020B0503020204020204" charset="-122"/>
                        </a:rPr>
                        <a:t>0.7</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marL="221615" indent="0" algn="l" eaLnBrk="0" fontAlgn="base">
                        <a:spcBef>
                          <a:spcPts val="700"/>
                        </a:spcBef>
                        <a:spcAft>
                          <a:spcPct val="0"/>
                        </a:spcAft>
                      </a:pPr>
                      <a:r>
                        <a:rPr lang="en-US" altLang="zh-CN" sz="1600">
                          <a:solidFill>
                            <a:srgbClr val="000000"/>
                          </a:solidFill>
                          <a:latin typeface="微软雅黑" panose="020B0503020204020204" charset="-122"/>
                          <a:ea typeface="微软雅黑" panose="020B0503020204020204" charset="-122"/>
                        </a:rPr>
                        <a:t>(-5.15,6.60)</a:t>
                      </a:r>
                      <a:endParaRPr lang="en-US" altLang="zh-CN" sz="16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bl>
          </a:graphicData>
        </a:graphic>
      </p:graphicFrame>
      <p:sp>
        <p:nvSpPr>
          <p:cNvPr id="5" name="文本框 4"/>
          <p:cNvSpPr txBox="1"/>
          <p:nvPr/>
        </p:nvSpPr>
        <p:spPr>
          <a:xfrm>
            <a:off x="808990" y="6555105"/>
            <a:ext cx="9680575" cy="432435"/>
          </a:xfrm>
          <a:prstGeom prst="rect">
            <a:avLst/>
          </a:prstGeom>
          <a:noFill/>
        </p:spPr>
        <p:txBody>
          <a:bodyPr wrap="square" rtlCol="0">
            <a:normAutofit/>
          </a:bodyPr>
          <a:lstStyle/>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复方硫酸钠片国内</a:t>
            </a:r>
            <a:r>
              <a:rPr lang="en-US" altLang="zh-CN" sz="600" kern="100" dirty="0">
                <a:effectLst/>
                <a:latin typeface="+mn-ea"/>
                <a:cs typeface="江城圆体 400W" panose="020B0500000000000000" pitchFamily="34" charset="-122"/>
              </a:rPr>
              <a:t>Ⅲ</a:t>
            </a:r>
            <a:r>
              <a:rPr lang="zh-CN" altLang="en-US" sz="600" kern="100" dirty="0">
                <a:effectLst/>
                <a:latin typeface="+mn-ea"/>
                <a:cs typeface="江城圆体 400W" panose="020B0500000000000000" pitchFamily="34" charset="-122"/>
              </a:rPr>
              <a:t>期临床试验报告</a:t>
            </a:r>
            <a:endParaRPr lang="zh-CN" altLang="en-US" sz="600" kern="100" dirty="0">
              <a:effectLst/>
              <a:latin typeface="+mn-ea"/>
              <a:cs typeface="江城圆体 400W" panose="020B0500000000000000" pitchFamily="34" charset="-122"/>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03</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1042924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有效性</a:t>
            </a:r>
            <a:r>
              <a:rPr lang="en-US" altLang="zh-CN"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临床研究数据</a:t>
            </a:r>
            <a:r>
              <a:rPr lang="en-US" altLang="zh-CN" sz="3200" b="1" kern="100" baseline="300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sym typeface="+mn-ea"/>
              </a:rPr>
              <a:t>[1]</a:t>
            </a:r>
            <a:r>
              <a:rPr lang="en-US" altLang="zh-CN" sz="28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28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次要终点、</a:t>
            </a:r>
            <a:r>
              <a:rPr lang="zh-CN" altLang="en-US" sz="28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sym typeface="+mn-ea"/>
              </a:rPr>
              <a:t>患者主观体验对比</a:t>
            </a:r>
            <a:r>
              <a:rPr lang="en-US" altLang="zh-CN" sz="28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sym typeface="+mn-ea"/>
              </a:rPr>
              <a:t>)</a:t>
            </a:r>
            <a:endParaRPr lang="en-US" altLang="zh-CN" sz="28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sym typeface="+mn-ea"/>
            </a:endParaRPr>
          </a:p>
        </p:txBody>
      </p:sp>
      <p:sp>
        <p:nvSpPr>
          <p:cNvPr id="3" name="文本框 2"/>
          <p:cNvSpPr txBox="1"/>
          <p:nvPr/>
        </p:nvSpPr>
        <p:spPr>
          <a:xfrm>
            <a:off x="100330" y="4950460"/>
            <a:ext cx="5661025" cy="355600"/>
          </a:xfrm>
          <a:prstGeom prst="rect">
            <a:avLst/>
          </a:prstGeom>
          <a:noFill/>
        </p:spPr>
        <p:txBody>
          <a:bodyPr wrap="square" rtlCol="0" anchor="t">
            <a:noAutofit/>
          </a:bodyPr>
          <a:lstStyle/>
          <a:p>
            <a:pPr algn="ctr">
              <a:lnSpc>
                <a:spcPct val="140000"/>
              </a:lnSpc>
            </a:pPr>
            <a:r>
              <a:rPr lang="zh-CN" altLang="en-US" sz="1000" kern="100" dirty="0">
                <a:effectLst/>
                <a:latin typeface="+mn-ea"/>
                <a:cs typeface="江城圆体 400W" panose="020B0500000000000000" pitchFamily="34" charset="-122"/>
              </a:rPr>
              <a:t>波士顿肠道准备量表（</a:t>
            </a:r>
            <a:r>
              <a:rPr lang="en-US" altLang="zh-CN" sz="1000" kern="100" dirty="0">
                <a:effectLst/>
                <a:latin typeface="+mn-ea"/>
                <a:cs typeface="江城圆体 400W" panose="020B0500000000000000" pitchFamily="34" charset="-122"/>
              </a:rPr>
              <a:t>BBPS）</a:t>
            </a:r>
            <a:r>
              <a:rPr lang="zh-CN" altLang="en-US" sz="1000" kern="100" dirty="0">
                <a:effectLst/>
                <a:latin typeface="+mn-ea"/>
                <a:cs typeface="江城圆体 400W" panose="020B0500000000000000" pitchFamily="34" charset="-122"/>
              </a:rPr>
              <a:t>评分比较</a:t>
            </a:r>
            <a:endParaRPr lang="en-US" altLang="zh-CN" sz="1000" kern="100" dirty="0">
              <a:effectLst/>
              <a:latin typeface="+mn-ea"/>
              <a:cs typeface="江城圆体 400W" panose="020B0500000000000000" pitchFamily="34" charset="-122"/>
            </a:endParaRPr>
          </a:p>
        </p:txBody>
      </p:sp>
      <p:graphicFrame>
        <p:nvGraphicFramePr>
          <p:cNvPr id="5" name="表格 4"/>
          <p:cNvGraphicFramePr/>
          <p:nvPr>
            <p:custDataLst>
              <p:tags r:id="rId1"/>
            </p:custDataLst>
          </p:nvPr>
        </p:nvGraphicFramePr>
        <p:xfrm>
          <a:off x="177800" y="1269365"/>
          <a:ext cx="5505450" cy="3763010"/>
        </p:xfrm>
        <a:graphic>
          <a:graphicData uri="http://schemas.openxmlformats.org/drawingml/2006/table">
            <a:tbl>
              <a:tblPr/>
              <a:tblGrid>
                <a:gridCol w="775970"/>
                <a:gridCol w="857250"/>
                <a:gridCol w="857250"/>
                <a:gridCol w="647065"/>
                <a:gridCol w="805815"/>
                <a:gridCol w="882650"/>
                <a:gridCol w="679450"/>
              </a:tblGrid>
              <a:tr h="545465">
                <a:tc gridSpan="4">
                  <a:txBody>
                    <a:bodyPr/>
                    <a:lstStyle/>
                    <a:p>
                      <a:pPr marL="1957070" indent="0" algn="ctr" eaLnBrk="0" fontAlgn="base">
                        <a:spcBef>
                          <a:spcPts val="600"/>
                        </a:spcBef>
                        <a:spcAft>
                          <a:spcPct val="0"/>
                        </a:spcAft>
                      </a:pPr>
                      <a:r>
                        <a:rPr lang="en-US" altLang="zh-CN" sz="1400" b="1">
                          <a:solidFill>
                            <a:srgbClr val="000000"/>
                          </a:solidFill>
                          <a:latin typeface="微软雅黑" panose="020B0503020204020204" charset="-122"/>
                          <a:ea typeface="微软雅黑" panose="020B0503020204020204" charset="-122"/>
                          <a:cs typeface="微软雅黑" panose="020B0503020204020204" charset="-122"/>
                        </a:rPr>
                        <a:t>FAS</a:t>
                      </a:r>
                      <a:r>
                        <a:rPr lang="zh-CN" sz="1400" b="1">
                          <a:solidFill>
                            <a:srgbClr val="000000"/>
                          </a:solidFill>
                          <a:latin typeface="微软雅黑" panose="020B0503020204020204" charset="-122"/>
                          <a:ea typeface="微软雅黑" panose="020B0503020204020204" charset="-122"/>
                          <a:cs typeface="微软雅黑" panose="020B0503020204020204" charset="-122"/>
                        </a:rPr>
                        <a:t>人群分析</a:t>
                      </a:r>
                      <a:endParaRPr lang="zh-CN" sz="14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hMerge="1">
                  <a:tcP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cP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cPr>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gridSpan="3">
                  <a:txBody>
                    <a:bodyPr/>
                    <a:lstStyle/>
                    <a:p>
                      <a:pPr marL="776605" indent="0" algn="ctr" eaLnBrk="0" fontAlgn="base">
                        <a:spcBef>
                          <a:spcPts val="600"/>
                        </a:spcBef>
                        <a:spcAft>
                          <a:spcPct val="0"/>
                        </a:spcAft>
                      </a:pPr>
                      <a:r>
                        <a:rPr lang="en-US" altLang="zh-CN" sz="1400" b="1">
                          <a:solidFill>
                            <a:srgbClr val="000000"/>
                          </a:solidFill>
                          <a:latin typeface="微软雅黑" panose="020B0503020204020204" charset="-122"/>
                          <a:ea typeface="微软雅黑" panose="020B0503020204020204" charset="-122"/>
                          <a:cs typeface="微软雅黑" panose="020B0503020204020204" charset="-122"/>
                        </a:rPr>
                        <a:t>PPS</a:t>
                      </a:r>
                      <a:r>
                        <a:rPr lang="zh-CN" sz="1400" b="1">
                          <a:solidFill>
                            <a:srgbClr val="000000"/>
                          </a:solidFill>
                          <a:latin typeface="微软雅黑" panose="020B0503020204020204" charset="-122"/>
                          <a:ea typeface="微软雅黑" panose="020B0503020204020204" charset="-122"/>
                          <a:cs typeface="微软雅黑" panose="020B0503020204020204" charset="-122"/>
                        </a:rPr>
                        <a:t>人群分析</a:t>
                      </a:r>
                      <a:endParaRPr lang="zh-CN" sz="14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hMerge="1">
                  <a:tcP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c hMerge="1">
                  <a:tcPr>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tcPr>
                </a:tc>
              </a:tr>
              <a:tr h="731520">
                <a:tc>
                  <a:txBody>
                    <a:bodyPr/>
                    <a:lstStyle/>
                    <a:p>
                      <a:pPr marL="1905" indent="0" algn="ctr" eaLnBrk="0" fontAlgn="base">
                        <a:spcBef>
                          <a:spcPts val="700"/>
                        </a:spcBef>
                        <a:spcAft>
                          <a:spcPct val="0"/>
                        </a:spcAft>
                      </a:pP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BBPS</a:t>
                      </a:r>
                      <a:r>
                        <a:rPr lang="zh-CN" sz="1200" b="1">
                          <a:solidFill>
                            <a:srgbClr val="000000"/>
                          </a:solidFill>
                          <a:latin typeface="微软雅黑" panose="020B0503020204020204" charset="-122"/>
                          <a:ea typeface="微软雅黑" panose="020B0503020204020204" charset="-122"/>
                          <a:cs typeface="微软雅黑" panose="020B0503020204020204" charset="-122"/>
                        </a:rPr>
                        <a:t>评分</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p>
                      <a:pPr marL="10795" indent="0" algn="ctr" eaLnBrk="0" fontAlgn="base">
                        <a:spcBef>
                          <a:spcPts val="100"/>
                        </a:spcBef>
                        <a:spcAft>
                          <a:spcPct val="0"/>
                        </a:spcAft>
                      </a:pPr>
                      <a:r>
                        <a:rPr lang="zh-CN" sz="1200" b="1">
                          <a:solidFill>
                            <a:srgbClr val="000000"/>
                          </a:solidFill>
                          <a:latin typeface="微软雅黑" panose="020B0503020204020204" charset="-122"/>
                          <a:ea typeface="微软雅黑" panose="020B0503020204020204" charset="-122"/>
                          <a:cs typeface="微软雅黑" panose="020B0503020204020204" charset="-122"/>
                        </a:rPr>
                        <a:t>（均值</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a:t>
                      </a:r>
                      <a:r>
                        <a:rPr lang="zh-CN" sz="1200" b="1">
                          <a:solidFill>
                            <a:srgbClr val="000000"/>
                          </a:solidFill>
                          <a:latin typeface="微软雅黑" panose="020B0503020204020204" charset="-122"/>
                          <a:ea typeface="微软雅黑" panose="020B0503020204020204" charset="-122"/>
                          <a:cs typeface="微软雅黑" panose="020B0503020204020204" charset="-122"/>
                        </a:rPr>
                        <a:t>标准差）</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a:txBody>
                    <a:bodyPr/>
                    <a:lstStyle/>
                    <a:p>
                      <a:pPr marL="43180" indent="0" algn="l" eaLnBrk="0" fontAlgn="base">
                        <a:spcBef>
                          <a:spcPts val="800"/>
                        </a:spcBef>
                        <a:spcAft>
                          <a:spcPct val="0"/>
                        </a:spcAft>
                      </a:pPr>
                      <a:r>
                        <a:rPr lang="zh-CN" sz="1200" b="1">
                          <a:solidFill>
                            <a:srgbClr val="000000"/>
                          </a:solidFill>
                          <a:latin typeface="微软雅黑" panose="020B0503020204020204" charset="-122"/>
                          <a:ea typeface="微软雅黑" panose="020B0503020204020204" charset="-122"/>
                          <a:cs typeface="微软雅黑" panose="020B0503020204020204" charset="-122"/>
                        </a:rPr>
                        <a:t>复方硫酸钠片组</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(N=143)</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a:txBody>
                    <a:bodyPr/>
                    <a:lstStyle/>
                    <a:p>
                      <a:pPr marL="122555" indent="-78740" algn="l" defTabSz="914400" eaLnBrk="0" fontAlgn="base">
                        <a:spcBef>
                          <a:spcPts val="100"/>
                        </a:spcBef>
                        <a:spcAft>
                          <a:spcPct val="0"/>
                        </a:spcAft>
                        <a:tabLst>
                          <a:tab pos="210820" algn="l"/>
                        </a:tabLst>
                      </a:pPr>
                      <a:r>
                        <a:rPr lang="zh-CN" sz="1200" b="1">
                          <a:solidFill>
                            <a:srgbClr val="000000"/>
                          </a:solidFill>
                          <a:latin typeface="微软雅黑" panose="020B0503020204020204" charset="-122"/>
                          <a:ea typeface="微软雅黑" panose="020B0503020204020204" charset="-122"/>
                          <a:cs typeface="微软雅黑" panose="020B0503020204020204" charset="-122"/>
                        </a:rPr>
                        <a:t>复方聚乙二醇电解质散组</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(N=143)</a:t>
                      </a:r>
                      <a:endParaRPr lang="en-US" alt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a:txBody>
                    <a:bodyPr/>
                    <a:lstStyle/>
                    <a:p>
                      <a:pPr marL="133985" indent="0" algn="l" eaLnBrk="0" fontAlgn="base">
                        <a:spcBef>
                          <a:spcPts val="1400"/>
                        </a:spcBef>
                        <a:spcAft>
                          <a:spcPct val="0"/>
                        </a:spcAft>
                      </a:pP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P</a:t>
                      </a:r>
                      <a:r>
                        <a:rPr lang="zh-CN" sz="1200" b="1">
                          <a:solidFill>
                            <a:srgbClr val="000000"/>
                          </a:solidFill>
                          <a:latin typeface="微软雅黑" panose="020B0503020204020204" charset="-122"/>
                          <a:ea typeface="微软雅黑" panose="020B0503020204020204" charset="-122"/>
                          <a:cs typeface="微软雅黑" panose="020B0503020204020204" charset="-122"/>
                        </a:rPr>
                        <a:t>值</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a:txBody>
                    <a:bodyPr/>
                    <a:lstStyle/>
                    <a:p>
                      <a:pPr marL="45720" indent="0" algn="l" eaLnBrk="0" fontAlgn="base">
                        <a:spcBef>
                          <a:spcPts val="800"/>
                        </a:spcBef>
                        <a:spcAft>
                          <a:spcPct val="0"/>
                        </a:spcAft>
                      </a:pPr>
                      <a:r>
                        <a:rPr lang="zh-CN" sz="1200" b="1">
                          <a:solidFill>
                            <a:srgbClr val="000000"/>
                          </a:solidFill>
                          <a:latin typeface="微软雅黑" panose="020B0503020204020204" charset="-122"/>
                          <a:ea typeface="微软雅黑" panose="020B0503020204020204" charset="-122"/>
                          <a:cs typeface="微软雅黑" panose="020B0503020204020204" charset="-122"/>
                        </a:rPr>
                        <a:t>复方硫酸钠片组</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(N=139)</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a:txBody>
                    <a:bodyPr/>
                    <a:lstStyle/>
                    <a:p>
                      <a:pPr marL="112395" indent="-78740" algn="l" defTabSz="914400" eaLnBrk="0" fontAlgn="base">
                        <a:spcBef>
                          <a:spcPts val="100"/>
                        </a:spcBef>
                        <a:spcAft>
                          <a:spcPct val="0"/>
                        </a:spcAft>
                        <a:tabLst>
                          <a:tab pos="200660" algn="l"/>
                        </a:tabLst>
                      </a:pPr>
                      <a:r>
                        <a:rPr lang="zh-CN" sz="1200" b="1">
                          <a:solidFill>
                            <a:srgbClr val="000000"/>
                          </a:solidFill>
                          <a:latin typeface="微软雅黑" panose="020B0503020204020204" charset="-122"/>
                          <a:ea typeface="微软雅黑" panose="020B0503020204020204" charset="-122"/>
                          <a:cs typeface="微软雅黑" panose="020B0503020204020204" charset="-122"/>
                        </a:rPr>
                        <a:t>复方聚乙二醇电解质散组</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(N=132)</a:t>
                      </a:r>
                      <a:endParaRPr lang="en-US" alt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c>
                  <a:txBody>
                    <a:bodyPr/>
                    <a:lstStyle/>
                    <a:p>
                      <a:pPr marL="123825" indent="0" algn="l" eaLnBrk="0" fontAlgn="base">
                        <a:spcBef>
                          <a:spcPts val="1400"/>
                        </a:spcBef>
                        <a:spcAft>
                          <a:spcPct val="0"/>
                        </a:spcAft>
                      </a:pP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P</a:t>
                      </a:r>
                      <a:r>
                        <a:rPr lang="zh-CN" sz="1200" b="1">
                          <a:solidFill>
                            <a:srgbClr val="000000"/>
                          </a:solidFill>
                          <a:latin typeface="微软雅黑" panose="020B0503020204020204" charset="-122"/>
                          <a:ea typeface="微软雅黑" panose="020B0503020204020204" charset="-122"/>
                          <a:cs typeface="微软雅黑" panose="020B0503020204020204" charset="-122"/>
                        </a:rPr>
                        <a:t>值</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solidFill>
                      <a:schemeClr val="tx2">
                        <a:lumMod val="25000"/>
                        <a:lumOff val="75000"/>
                      </a:schemeClr>
                    </a:solidFill>
                  </a:tcPr>
                </a:tc>
              </a:tr>
              <a:tr h="565785">
                <a:tc>
                  <a:txBody>
                    <a:bodyPr/>
                    <a:lstStyle/>
                    <a:p>
                      <a:pPr marL="1905" indent="0" algn="ctr" eaLnBrk="0" fontAlgn="base">
                        <a:spcBef>
                          <a:spcPts val="600"/>
                        </a:spcBef>
                        <a:spcAft>
                          <a:spcPct val="0"/>
                        </a:spcAft>
                      </a:pPr>
                      <a:r>
                        <a:rPr lang="en-US" altLang="zh-CN" sz="1400" b="1">
                          <a:solidFill>
                            <a:srgbClr val="000000"/>
                          </a:solidFill>
                          <a:latin typeface="微软雅黑" panose="020B0503020204020204" charset="-122"/>
                          <a:ea typeface="微软雅黑" panose="020B0503020204020204" charset="-122"/>
                          <a:cs typeface="微软雅黑" panose="020B0503020204020204" charset="-122"/>
                        </a:rPr>
                        <a:t>BBPS</a:t>
                      </a:r>
                      <a:r>
                        <a:rPr lang="zh-CN" sz="1400" b="1">
                          <a:solidFill>
                            <a:srgbClr val="000000"/>
                          </a:solidFill>
                          <a:latin typeface="微软雅黑" panose="020B0503020204020204" charset="-122"/>
                          <a:ea typeface="微软雅黑" panose="020B0503020204020204" charset="-122"/>
                          <a:cs typeface="微软雅黑" panose="020B0503020204020204" charset="-122"/>
                        </a:rPr>
                        <a:t>评分总分</a:t>
                      </a:r>
                      <a:endParaRPr lang="zh-CN" sz="14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43180" algn="r" eaLnBrk="0" fontAlgn="base">
                        <a:spcBef>
                          <a:spcPts val="800"/>
                        </a:spcBef>
                        <a:buClrTx/>
                        <a:buSzTx/>
                        <a:buFontTx/>
                      </a:pPr>
                      <a:r>
                        <a:rPr lang="zh-CN" sz="1200" b="0">
                          <a:solidFill>
                            <a:srgbClr val="000000"/>
                          </a:solidFill>
                          <a:latin typeface="微软雅黑" panose="020B0503020204020204" charset="-122"/>
                          <a:ea typeface="微软雅黑" panose="020B0503020204020204" charset="-122"/>
                          <a:cs typeface="微软雅黑" panose="020B0503020204020204" charset="-122"/>
                        </a:rPr>
                        <a:t>7.7±1.13</a:t>
                      </a:r>
                      <a:endParaRPr lang="zh-CN" sz="1200" b="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20447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7.4±1.10</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8572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0.0112</a:t>
                      </a:r>
                      <a:r>
                        <a:rPr lang="en-US" altLang="zh-CN" sz="1200" baseline="30000">
                          <a:solidFill>
                            <a:srgbClr val="000000"/>
                          </a:solidFill>
                          <a:latin typeface="微软雅黑" panose="020B0503020204020204" charset="-122"/>
                          <a:ea typeface="微软雅黑" panose="020B0503020204020204" charset="-122"/>
                        </a:rPr>
                        <a:t>a</a:t>
                      </a:r>
                      <a:endParaRPr lang="en-US" altLang="zh-CN" sz="1200" baseline="300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3906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7.7±1.14</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9240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7.4±1.12</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8572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0.0171</a:t>
                      </a:r>
                      <a:r>
                        <a:rPr lang="en-US" altLang="zh-CN" sz="1200" baseline="30000">
                          <a:solidFill>
                            <a:srgbClr val="000000"/>
                          </a:solidFill>
                          <a:latin typeface="微软雅黑" panose="020B0503020204020204" charset="-122"/>
                          <a:ea typeface="微软雅黑" panose="020B0503020204020204" charset="-122"/>
                        </a:rPr>
                        <a:t>a</a:t>
                      </a:r>
                      <a:endParaRPr lang="en-US" altLang="zh-CN" sz="1200" baseline="300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640080">
                <a:tc>
                  <a:txBody>
                    <a:bodyPr/>
                    <a:lstStyle/>
                    <a:p>
                      <a:pPr marL="5080" indent="0" algn="ctr" eaLnBrk="0" fontAlgn="base">
                        <a:spcBef>
                          <a:spcPts val="600"/>
                        </a:spcBef>
                        <a:spcAft>
                          <a:spcPct val="0"/>
                        </a:spcAft>
                      </a:pPr>
                      <a:r>
                        <a:rPr lang="zh-CN" sz="1400" b="1">
                          <a:solidFill>
                            <a:srgbClr val="000000"/>
                          </a:solidFill>
                          <a:latin typeface="微软雅黑" panose="020B0503020204020204" charset="-122"/>
                          <a:ea typeface="微软雅黑" panose="020B0503020204020204" charset="-122"/>
                          <a:cs typeface="微软雅黑" panose="020B0503020204020204" charset="-122"/>
                        </a:rPr>
                        <a:t>右半结肠</a:t>
                      </a:r>
                      <a:r>
                        <a:rPr lang="en-US" altLang="zh-CN" sz="1400" b="1">
                          <a:solidFill>
                            <a:srgbClr val="000000"/>
                          </a:solidFill>
                          <a:latin typeface="微软雅黑" panose="020B0503020204020204" charset="-122"/>
                          <a:ea typeface="微软雅黑" panose="020B0503020204020204" charset="-122"/>
                          <a:cs typeface="微软雅黑" panose="020B0503020204020204" charset="-122"/>
                        </a:rPr>
                        <a:t>BBPS</a:t>
                      </a:r>
                      <a:r>
                        <a:rPr lang="zh-CN" sz="1400" b="1">
                          <a:solidFill>
                            <a:srgbClr val="000000"/>
                          </a:solidFill>
                          <a:latin typeface="微软雅黑" panose="020B0503020204020204" charset="-122"/>
                          <a:ea typeface="微软雅黑" panose="020B0503020204020204" charset="-122"/>
                          <a:cs typeface="微软雅黑" panose="020B0503020204020204" charset="-122"/>
                        </a:rPr>
                        <a:t>评分</a:t>
                      </a:r>
                      <a:endParaRPr lang="zh-CN" sz="14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43180" algn="r" eaLnBrk="0" fontAlgn="base">
                        <a:spcBef>
                          <a:spcPts val="800"/>
                        </a:spcBef>
                        <a:buClrTx/>
                        <a:buSzTx/>
                        <a:buFontTx/>
                      </a:pPr>
                      <a:r>
                        <a:rPr lang="zh-CN" sz="1200" b="0">
                          <a:solidFill>
                            <a:srgbClr val="000000"/>
                          </a:solidFill>
                          <a:latin typeface="微软雅黑" panose="020B0503020204020204" charset="-122"/>
                          <a:ea typeface="微软雅黑" panose="020B0503020204020204" charset="-122"/>
                          <a:cs typeface="微软雅黑" panose="020B0503020204020204" charset="-122"/>
                        </a:rPr>
                        <a:t>2.3±0.58</a:t>
                      </a:r>
                      <a:endParaRPr lang="zh-CN" sz="1200" b="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20193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2.2±0.50</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8572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0.1335</a:t>
                      </a:r>
                      <a:endParaRPr lang="en-US" altLang="zh-CN" sz="12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3716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2.3±0.58</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9050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2.2±0.51</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4889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0.1326</a:t>
                      </a:r>
                      <a:endParaRPr lang="en-US" altLang="zh-CN" sz="12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640080">
                <a:tc>
                  <a:txBody>
                    <a:bodyPr/>
                    <a:lstStyle/>
                    <a:p>
                      <a:pPr marL="3810" indent="0" algn="ctr" eaLnBrk="0" fontAlgn="base">
                        <a:spcBef>
                          <a:spcPts val="600"/>
                        </a:spcBef>
                        <a:spcAft>
                          <a:spcPct val="0"/>
                        </a:spcAft>
                      </a:pPr>
                      <a:r>
                        <a:rPr lang="zh-CN" sz="1400" b="1">
                          <a:solidFill>
                            <a:srgbClr val="000000"/>
                          </a:solidFill>
                          <a:latin typeface="微软雅黑" panose="020B0503020204020204" charset="-122"/>
                          <a:ea typeface="微软雅黑" panose="020B0503020204020204" charset="-122"/>
                          <a:cs typeface="微软雅黑" panose="020B0503020204020204" charset="-122"/>
                        </a:rPr>
                        <a:t>横结肠</a:t>
                      </a:r>
                      <a:r>
                        <a:rPr lang="en-US" altLang="zh-CN" sz="1400" b="1">
                          <a:solidFill>
                            <a:srgbClr val="000000"/>
                          </a:solidFill>
                          <a:latin typeface="微软雅黑" panose="020B0503020204020204" charset="-122"/>
                          <a:ea typeface="微软雅黑" panose="020B0503020204020204" charset="-122"/>
                          <a:cs typeface="微软雅黑" panose="020B0503020204020204" charset="-122"/>
                        </a:rPr>
                        <a:t>BBPS</a:t>
                      </a:r>
                      <a:r>
                        <a:rPr lang="zh-CN" sz="1400" b="1">
                          <a:solidFill>
                            <a:srgbClr val="000000"/>
                          </a:solidFill>
                          <a:latin typeface="微软雅黑" panose="020B0503020204020204" charset="-122"/>
                          <a:ea typeface="微软雅黑" panose="020B0503020204020204" charset="-122"/>
                          <a:cs typeface="微软雅黑" panose="020B0503020204020204" charset="-122"/>
                        </a:rPr>
                        <a:t>评分</a:t>
                      </a:r>
                      <a:endParaRPr lang="zh-CN" sz="14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43180" algn="r" eaLnBrk="0" fontAlgn="base">
                        <a:spcBef>
                          <a:spcPts val="800"/>
                        </a:spcBef>
                        <a:buClrTx/>
                        <a:buSzTx/>
                        <a:buFontTx/>
                      </a:pPr>
                      <a:r>
                        <a:rPr lang="zh-CN" sz="1200" b="0">
                          <a:solidFill>
                            <a:srgbClr val="000000"/>
                          </a:solidFill>
                          <a:latin typeface="微软雅黑" panose="020B0503020204020204" charset="-122"/>
                          <a:ea typeface="微软雅黑" panose="020B0503020204020204" charset="-122"/>
                          <a:cs typeface="微软雅黑" panose="020B0503020204020204" charset="-122"/>
                        </a:rPr>
                        <a:t>2.6±0.48</a:t>
                      </a:r>
                      <a:endParaRPr lang="zh-CN" sz="1200" b="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20193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2.5±0.52</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8572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0.0262</a:t>
                      </a:r>
                      <a:r>
                        <a:rPr lang="en-US" altLang="zh-CN" sz="1200" baseline="30000">
                          <a:solidFill>
                            <a:srgbClr val="000000"/>
                          </a:solidFill>
                          <a:latin typeface="微软雅黑" panose="020B0503020204020204" charset="-122"/>
                          <a:ea typeface="微软雅黑" panose="020B0503020204020204" charset="-122"/>
                        </a:rPr>
                        <a:t>a</a:t>
                      </a:r>
                      <a:endParaRPr lang="en-US" altLang="zh-CN" sz="1200" baseline="300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3716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2.6±0.48</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9050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2.5±0.52</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8572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0.0346</a:t>
                      </a:r>
                      <a:r>
                        <a:rPr lang="en-US" altLang="zh-CN" sz="1200" baseline="30000">
                          <a:solidFill>
                            <a:srgbClr val="000000"/>
                          </a:solidFill>
                          <a:latin typeface="微软雅黑" panose="020B0503020204020204" charset="-122"/>
                          <a:ea typeface="微软雅黑" panose="020B0503020204020204" charset="-122"/>
                        </a:rPr>
                        <a:t>a</a:t>
                      </a:r>
                      <a:endParaRPr lang="en-US" altLang="zh-CN" sz="1200" baseline="300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640080">
                <a:tc>
                  <a:txBody>
                    <a:bodyPr/>
                    <a:lstStyle/>
                    <a:p>
                      <a:pPr marL="5080" indent="0" algn="ctr" eaLnBrk="0" fontAlgn="base">
                        <a:spcBef>
                          <a:spcPts val="600"/>
                        </a:spcBef>
                        <a:spcAft>
                          <a:spcPct val="0"/>
                        </a:spcAft>
                      </a:pPr>
                      <a:r>
                        <a:rPr lang="zh-CN" sz="1400" b="1">
                          <a:solidFill>
                            <a:srgbClr val="000000"/>
                          </a:solidFill>
                          <a:latin typeface="微软雅黑" panose="020B0503020204020204" charset="-122"/>
                          <a:ea typeface="微软雅黑" panose="020B0503020204020204" charset="-122"/>
                          <a:cs typeface="微软雅黑" panose="020B0503020204020204" charset="-122"/>
                        </a:rPr>
                        <a:t>左半结肠</a:t>
                      </a:r>
                      <a:r>
                        <a:rPr lang="en-US" altLang="zh-CN" sz="1400" b="1">
                          <a:solidFill>
                            <a:srgbClr val="000000"/>
                          </a:solidFill>
                          <a:latin typeface="微软雅黑" panose="020B0503020204020204" charset="-122"/>
                          <a:ea typeface="微软雅黑" panose="020B0503020204020204" charset="-122"/>
                          <a:cs typeface="微软雅黑" panose="020B0503020204020204" charset="-122"/>
                        </a:rPr>
                        <a:t>BBPS</a:t>
                      </a:r>
                      <a:r>
                        <a:rPr lang="zh-CN" sz="1400" b="1">
                          <a:solidFill>
                            <a:srgbClr val="000000"/>
                          </a:solidFill>
                          <a:latin typeface="微软雅黑" panose="020B0503020204020204" charset="-122"/>
                          <a:ea typeface="微软雅黑" panose="020B0503020204020204" charset="-122"/>
                          <a:cs typeface="微软雅黑" panose="020B0503020204020204" charset="-122"/>
                        </a:rPr>
                        <a:t>评分</a:t>
                      </a:r>
                      <a:endParaRPr lang="zh-CN" sz="1400" b="1">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43180" algn="r" eaLnBrk="0" fontAlgn="base">
                        <a:spcBef>
                          <a:spcPts val="800"/>
                        </a:spcBef>
                        <a:buClrTx/>
                        <a:buSzTx/>
                        <a:buFontTx/>
                      </a:pPr>
                      <a:r>
                        <a:rPr lang="zh-CN" sz="1200" b="0">
                          <a:solidFill>
                            <a:srgbClr val="000000"/>
                          </a:solidFill>
                          <a:latin typeface="微软雅黑" panose="020B0503020204020204" charset="-122"/>
                          <a:ea typeface="微软雅黑" panose="020B0503020204020204" charset="-122"/>
                          <a:cs typeface="微软雅黑" panose="020B0503020204020204" charset="-122"/>
                        </a:rPr>
                        <a:t>2.8±0.43</a:t>
                      </a:r>
                      <a:endParaRPr lang="zh-CN" sz="1200" b="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20193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2.7±0.49</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8572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0.0669</a:t>
                      </a:r>
                      <a:endParaRPr lang="en-US" altLang="zh-CN" sz="12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3716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2.7±0.44</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190500"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2.7±0.49</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lstStyle/>
                    <a:p>
                      <a:pPr marL="48895" indent="0" algn="ctr" eaLnBrk="0" fontAlgn="base">
                        <a:spcBef>
                          <a:spcPts val="800"/>
                        </a:spcBef>
                        <a:spcAft>
                          <a:spcPct val="0"/>
                        </a:spcAft>
                      </a:pPr>
                      <a:r>
                        <a:rPr lang="en-US" altLang="zh-CN" sz="1200">
                          <a:solidFill>
                            <a:srgbClr val="000000"/>
                          </a:solidFill>
                          <a:latin typeface="微软雅黑" panose="020B0503020204020204" charset="-122"/>
                          <a:ea typeface="微软雅黑" panose="020B0503020204020204" charset="-122"/>
                        </a:rPr>
                        <a:t>0.1029</a:t>
                      </a:r>
                      <a:endParaRPr lang="en-US" altLang="zh-CN" sz="1200">
                        <a:solidFill>
                          <a:srgbClr val="000000"/>
                        </a:solidFill>
                        <a:latin typeface="微软雅黑" panose="020B0503020204020204" charset="-122"/>
                        <a:ea typeface="微软雅黑" panose="020B0503020204020204" charset="-122"/>
                      </a:endParaRPr>
                    </a:p>
                  </a:txBody>
                  <a:tcPr marL="0" marR="0" marT="0" marB="0" anchor="ctr">
                    <a:lnL w="12700">
                      <a:solidFill>
                        <a:schemeClr val="tx1"/>
                      </a:solidFill>
                      <a:prstDash val="solid"/>
                    </a:lnL>
                    <a:lnR w="12700">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bl>
          </a:graphicData>
        </a:graphic>
      </p:graphicFrame>
      <p:sp>
        <p:nvSpPr>
          <p:cNvPr id="6" name="文本框 5"/>
          <p:cNvSpPr txBox="1"/>
          <p:nvPr/>
        </p:nvSpPr>
        <p:spPr>
          <a:xfrm>
            <a:off x="349250" y="5311140"/>
            <a:ext cx="5381625" cy="1036955"/>
          </a:xfrm>
          <a:prstGeom prst="rect">
            <a:avLst/>
          </a:prstGeom>
          <a:noFill/>
        </p:spPr>
        <p:txBody>
          <a:bodyPr wrap="square" rtlCol="0">
            <a:normAutofit fontScale="67500" lnSpcReduction="10000"/>
          </a:bodyPr>
          <a:lstStyle/>
          <a:p>
            <a:pPr algn="l">
              <a:lnSpc>
                <a:spcPct val="140000"/>
              </a:lnSpc>
            </a:pPr>
            <a:r>
              <a:rPr lang="zh-CN" altLang="en-US" sz="2400" kern="100" dirty="0">
                <a:effectLst/>
                <a:latin typeface="+mn-ea"/>
                <a:cs typeface="江城圆体 400W" panose="020B0500000000000000" pitchFamily="34" charset="-122"/>
              </a:rPr>
              <a:t>与复方聚乙二醇电解质散相比，复方硫酸钠片可</a:t>
            </a:r>
            <a:r>
              <a:rPr lang="zh-CN" altLang="en-US" sz="2400" b="1" kern="100" dirty="0">
                <a:solidFill>
                  <a:srgbClr val="FF0000"/>
                </a:solidFill>
                <a:effectLst/>
                <a:latin typeface="+mn-ea"/>
                <a:cs typeface="江城圆体 400W" panose="020B0500000000000000" pitchFamily="34" charset="-122"/>
              </a:rPr>
              <a:t>显著提升肠道准备总评分</a:t>
            </a:r>
            <a:r>
              <a:rPr lang="zh-CN" altLang="en-US" sz="2400" kern="100" dirty="0">
                <a:effectLst/>
                <a:latin typeface="+mn-ea"/>
                <a:cs typeface="江城圆体 400W" panose="020B0500000000000000" pitchFamily="34" charset="-122"/>
              </a:rPr>
              <a:t>（</a:t>
            </a:r>
            <a:r>
              <a:rPr lang="en-US" altLang="zh-CN" sz="2400" kern="100" dirty="0">
                <a:effectLst/>
                <a:latin typeface="+mn-ea"/>
                <a:cs typeface="江城圆体 400W" panose="020B0500000000000000" pitchFamily="34" charset="-122"/>
              </a:rPr>
              <a:t>BBPS</a:t>
            </a:r>
            <a:r>
              <a:rPr lang="zh-CN" altLang="en-US" sz="2400" kern="100" dirty="0">
                <a:effectLst/>
                <a:latin typeface="+mn-ea"/>
                <a:cs typeface="江城圆体 400W" panose="020B0500000000000000" pitchFamily="34" charset="-122"/>
              </a:rPr>
              <a:t>总分差值为0.3分，</a:t>
            </a:r>
            <a:r>
              <a:rPr lang="en-US" altLang="zh-CN" sz="2400" kern="100" dirty="0">
                <a:effectLst/>
                <a:latin typeface="+mn-ea"/>
                <a:cs typeface="江城圆体 400W" panose="020B0500000000000000" pitchFamily="34" charset="-122"/>
              </a:rPr>
              <a:t>P&lt;0.05），</a:t>
            </a:r>
            <a:r>
              <a:rPr lang="zh-CN" altLang="en-US" sz="2400" b="1" kern="100" dirty="0">
                <a:solidFill>
                  <a:srgbClr val="FF0000"/>
                </a:solidFill>
                <a:effectLst/>
                <a:latin typeface="+mn-ea"/>
                <a:cs typeface="江城圆体 400W" panose="020B0500000000000000" pitchFamily="34" charset="-122"/>
              </a:rPr>
              <a:t>尤其在横结肠清洁方面优势明显</a:t>
            </a:r>
            <a:r>
              <a:rPr lang="zh-CN" altLang="en-US" sz="2400" kern="100" dirty="0">
                <a:effectLst/>
                <a:latin typeface="+mn-ea"/>
                <a:cs typeface="江城圆体 400W" panose="020B0500000000000000" pitchFamily="34" charset="-122"/>
              </a:rPr>
              <a:t>（</a:t>
            </a:r>
            <a:r>
              <a:rPr lang="en-US" altLang="zh-CN" sz="2400" kern="100" dirty="0">
                <a:effectLst/>
                <a:latin typeface="+mn-ea"/>
                <a:cs typeface="江城圆体 400W" panose="020B0500000000000000" pitchFamily="34" charset="-122"/>
              </a:rPr>
              <a:t>P&lt;0.05），</a:t>
            </a:r>
            <a:r>
              <a:rPr lang="zh-CN" altLang="en-US" sz="2400" b="1" kern="100" dirty="0">
                <a:solidFill>
                  <a:srgbClr val="FF0000"/>
                </a:solidFill>
                <a:effectLst/>
                <a:latin typeface="+mn-ea"/>
                <a:cs typeface="江城圆体 400W" panose="020B0500000000000000" pitchFamily="34" charset="-122"/>
              </a:rPr>
              <a:t>有助于提高结肠镜检查的病变检出率</a:t>
            </a:r>
            <a:r>
              <a:rPr lang="zh-CN" altLang="en-US" sz="2400" kern="100" dirty="0">
                <a:effectLst/>
                <a:latin typeface="+mn-ea"/>
                <a:cs typeface="江城圆体 400W" panose="020B0500000000000000" pitchFamily="34" charset="-122"/>
              </a:rPr>
              <a:t>。</a:t>
            </a:r>
            <a:endParaRPr lang="zh-CN" altLang="en-US" sz="2400" kern="100" dirty="0">
              <a:effectLst/>
              <a:latin typeface="+mn-ea"/>
              <a:cs typeface="江城圆体 400W" panose="020B0500000000000000" pitchFamily="34" charset="-122"/>
            </a:endParaRPr>
          </a:p>
        </p:txBody>
      </p:sp>
      <p:sp>
        <p:nvSpPr>
          <p:cNvPr id="4" name="文本框 3"/>
          <p:cNvSpPr txBox="1"/>
          <p:nvPr/>
        </p:nvSpPr>
        <p:spPr>
          <a:xfrm>
            <a:off x="808990" y="6555105"/>
            <a:ext cx="9680575" cy="432435"/>
          </a:xfrm>
          <a:prstGeom prst="rect">
            <a:avLst/>
          </a:prstGeom>
          <a:noFill/>
        </p:spPr>
        <p:txBody>
          <a:bodyPr wrap="square" rtlCol="0">
            <a:normAutofit/>
          </a:bodyPr>
          <a:lstStyle/>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复方硫酸钠片国内</a:t>
            </a:r>
            <a:r>
              <a:rPr lang="en-US" altLang="zh-CN" sz="600" kern="100" dirty="0">
                <a:effectLst/>
                <a:latin typeface="+mn-ea"/>
                <a:cs typeface="江城圆体 400W" panose="020B0500000000000000" pitchFamily="34" charset="-122"/>
              </a:rPr>
              <a:t>Ⅲ</a:t>
            </a:r>
            <a:r>
              <a:rPr lang="zh-CN" altLang="en-US" sz="600" kern="100" dirty="0">
                <a:effectLst/>
                <a:latin typeface="+mn-ea"/>
                <a:cs typeface="江城圆体 400W" panose="020B0500000000000000" pitchFamily="34" charset="-122"/>
              </a:rPr>
              <a:t>期临床试验报告</a:t>
            </a:r>
            <a:endParaRPr lang="zh-CN" altLang="en-US" sz="600" kern="100" dirty="0">
              <a:effectLst/>
              <a:latin typeface="+mn-ea"/>
              <a:cs typeface="江城圆体 400W" panose="020B0500000000000000" pitchFamily="34" charset="-122"/>
            </a:endParaRPr>
          </a:p>
        </p:txBody>
      </p:sp>
      <p:graphicFrame>
        <p:nvGraphicFramePr>
          <p:cNvPr id="9" name="表格 8"/>
          <p:cNvGraphicFramePr/>
          <p:nvPr>
            <p:custDataLst>
              <p:tags r:id="rId2"/>
            </p:custDataLst>
          </p:nvPr>
        </p:nvGraphicFramePr>
        <p:xfrm>
          <a:off x="6221730" y="1269365"/>
          <a:ext cx="5727065" cy="3937635"/>
        </p:xfrm>
        <a:graphic>
          <a:graphicData uri="http://schemas.openxmlformats.org/drawingml/2006/table">
            <a:tbl>
              <a:tblPr/>
              <a:tblGrid>
                <a:gridCol w="1183005"/>
                <a:gridCol w="758190"/>
                <a:gridCol w="756920"/>
                <a:gridCol w="756920"/>
                <a:gridCol w="756920"/>
                <a:gridCol w="758190"/>
                <a:gridCol w="756920"/>
              </a:tblGrid>
              <a:tr h="200025">
                <a:tc>
                  <a:txBody>
                    <a:bodyPr/>
                    <a:lstStyle/>
                    <a:p>
                      <a:pPr algn="ctr" fontAlgn="ctr"/>
                      <a:endParaRPr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ctr" fontAlgn="ct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FAS</a:t>
                      </a: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人群分析            </a:t>
                      </a:r>
                      <a:endParaRPr lang="zh-CN" altLang="en-US"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3">
                  <a:txBody>
                    <a:bodyPr/>
                    <a:lstStyle/>
                    <a:p>
                      <a:pPr algn="ctr" fontAlgn="ct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PPS</a:t>
                      </a: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人群分析</a:t>
                      </a:r>
                      <a:endParaRPr lang="zh-CN" altLang="en-US"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919480">
                <a:tc>
                  <a:txBody>
                    <a:bodyPr/>
                    <a:lstStyle/>
                    <a:p>
                      <a:pPr algn="ctr" fontAlgn="ctr"/>
                      <a:endParaRPr sz="1200" b="1"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复方硫酸钠片组</a:t>
                      </a:r>
                      <a:b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b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(N=143)</a:t>
                      </a:r>
                      <a:endParaRPr lang="en-US" altLang="zh-CN"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复方聚乙二醇电解质散组 </a:t>
                      </a: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(N=143)</a:t>
                      </a:r>
                      <a:endParaRPr lang="en-US" altLang="zh-CN"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P</a:t>
                      </a: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值</a:t>
                      </a:r>
                      <a:endParaRPr lang="zh-CN" altLang="en-US"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复方硫酸钠片组</a:t>
                      </a:r>
                      <a:b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b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(N=139)</a:t>
                      </a:r>
                      <a:endParaRPr lang="en-US" altLang="zh-CN"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复方聚乙二</a:t>
                      </a:r>
                      <a:b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b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醇电解质散组</a:t>
                      </a:r>
                      <a:b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b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(N=132)</a:t>
                      </a:r>
                      <a:endParaRPr lang="en-US" altLang="zh-CN"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en-US" altLang="zh-CN" sz="1200" b="1" i="0">
                          <a:solidFill>
                            <a:srgbClr val="000000"/>
                          </a:solidFill>
                          <a:latin typeface="微软雅黑" panose="020B0503020204020204" charset="-122"/>
                          <a:ea typeface="微软雅黑" panose="020B0503020204020204" charset="-122"/>
                          <a:cs typeface="微软雅黑" panose="020B0503020204020204" charset="-122"/>
                        </a:rPr>
                        <a:t>P</a:t>
                      </a:r>
                      <a:r>
                        <a:rPr lang="zh-CN" altLang="en-US" sz="1200" b="1" i="0">
                          <a:solidFill>
                            <a:srgbClr val="000000"/>
                          </a:solidFill>
                          <a:latin typeface="微软雅黑" panose="020B0503020204020204" charset="-122"/>
                          <a:ea typeface="微软雅黑" panose="020B0503020204020204" charset="-122"/>
                          <a:cs typeface="微软雅黑" panose="020B0503020204020204" charset="-122"/>
                        </a:rPr>
                        <a:t>值</a:t>
                      </a:r>
                      <a:endParaRPr lang="zh-CN" altLang="en-US" sz="12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r>
              <a:tr h="187960">
                <a:tc gridSpan="7">
                  <a:txBody>
                    <a:bodyPr/>
                    <a:lstStyle/>
                    <a:p>
                      <a:pPr algn="l" fontAlgn="ctr"/>
                      <a:r>
                        <a:rPr lang="en-US" altLang="zh-CN" sz="1200" b="0" i="0">
                          <a:solidFill>
                            <a:srgbClr val="000000"/>
                          </a:solidFill>
                          <a:latin typeface="微软雅黑" panose="020B0503020204020204" charset="-122"/>
                          <a:ea typeface="微软雅黑" panose="020B0503020204020204" charset="-122"/>
                        </a:rPr>
                        <a:t>①</a:t>
                      </a:r>
                      <a:r>
                        <a:rPr lang="zh-CN" altLang="en-US" sz="1200" b="0" i="0">
                          <a:solidFill>
                            <a:srgbClr val="000000"/>
                          </a:solidFill>
                          <a:latin typeface="微软雅黑" panose="020B0503020204020204" charset="-122"/>
                          <a:ea typeface="微软雅黑" panose="020B0503020204020204" charset="-122"/>
                        </a:rPr>
                        <a:t>您觉得服用制剂的难易程度如何</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318135">
                <a:tc>
                  <a:txBody>
                    <a:bodyPr/>
                    <a:lstStyle/>
                    <a:p>
                      <a:pPr algn="ctr" fontAlgn="ctr"/>
                      <a:r>
                        <a:rPr lang="zh-CN" altLang="en-US" sz="1200" b="0" i="0">
                          <a:solidFill>
                            <a:srgbClr val="000000"/>
                          </a:solidFill>
                          <a:latin typeface="微软雅黑" panose="020B0503020204020204" charset="-122"/>
                          <a:ea typeface="微软雅黑" panose="020B0503020204020204" charset="-122"/>
                        </a:rPr>
                        <a:t>非常简单</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47(32.9)</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23(16.1)</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46(33.1)</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19(14.4)</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87960">
                <a:tc gridSpan="7">
                  <a:txBody>
                    <a:bodyPr/>
                    <a:lstStyle/>
                    <a:p>
                      <a:pPr algn="l" fontAlgn="ctr"/>
                      <a:r>
                        <a:rPr lang="en-US" altLang="zh-CN" sz="1200" b="0" i="0">
                          <a:solidFill>
                            <a:srgbClr val="000000"/>
                          </a:solidFill>
                          <a:latin typeface="微软雅黑" panose="020B0503020204020204" charset="-122"/>
                          <a:ea typeface="微软雅黑" panose="020B0503020204020204" charset="-122"/>
                        </a:rPr>
                        <a:t>②</a:t>
                      </a:r>
                      <a:r>
                        <a:rPr lang="zh-CN" altLang="en-US" sz="1200" b="0" i="0">
                          <a:solidFill>
                            <a:srgbClr val="000000"/>
                          </a:solidFill>
                          <a:latin typeface="微软雅黑" panose="020B0503020204020204" charset="-122"/>
                          <a:ea typeface="微软雅黑" panose="020B0503020204020204" charset="-122"/>
                        </a:rPr>
                        <a:t>您觉得服用制剂的味道如何</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18135">
                <a:tc>
                  <a:txBody>
                    <a:bodyPr/>
                    <a:lstStyle/>
                    <a:p>
                      <a:pPr algn="ctr" fontAlgn="ctr"/>
                      <a:r>
                        <a:rPr lang="zh-CN" altLang="en-US" sz="1200" b="0" i="0">
                          <a:solidFill>
                            <a:srgbClr val="000000"/>
                          </a:solidFill>
                          <a:latin typeface="微软雅黑" panose="020B0503020204020204" charset="-122"/>
                          <a:ea typeface="微软雅黑" panose="020B0503020204020204" charset="-122"/>
                        </a:rPr>
                        <a:t>很好</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35(24.5)</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11(7.7)</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buClrTx/>
                        <a:buSzTx/>
                        <a:buFontTx/>
                      </a:pP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35(25.2)</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10(7.6)</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87960">
                <a:tc gridSpan="7">
                  <a:txBody>
                    <a:bodyPr/>
                    <a:lstStyle/>
                    <a:p>
                      <a:pPr algn="l" fontAlgn="ctr"/>
                      <a:r>
                        <a:rPr lang="en-US" altLang="zh-CN" sz="1200" b="0" i="0">
                          <a:solidFill>
                            <a:srgbClr val="000000"/>
                          </a:solidFill>
                          <a:latin typeface="微软雅黑" panose="020B0503020204020204" charset="-122"/>
                          <a:ea typeface="微软雅黑" panose="020B0503020204020204" charset="-122"/>
                        </a:rPr>
                        <a:t>③</a:t>
                      </a:r>
                      <a:r>
                        <a:rPr lang="zh-CN" altLang="en-US" sz="1200" b="0" i="0">
                          <a:solidFill>
                            <a:srgbClr val="000000"/>
                          </a:solidFill>
                          <a:latin typeface="微软雅黑" panose="020B0503020204020204" charset="-122"/>
                          <a:ea typeface="微软雅黑" panose="020B0503020204020204" charset="-122"/>
                        </a:rPr>
                        <a:t>您觉得服用的液体量如何</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18770">
                <a:tc>
                  <a:txBody>
                    <a:bodyPr/>
                    <a:lstStyle/>
                    <a:p>
                      <a:pPr algn="ctr" fontAlgn="ctr"/>
                      <a:r>
                        <a:rPr lang="zh-CN" altLang="en-US" sz="1200" b="0" i="0">
                          <a:solidFill>
                            <a:srgbClr val="000000"/>
                          </a:solidFill>
                          <a:latin typeface="微软雅黑" panose="020B0503020204020204" charset="-122"/>
                          <a:ea typeface="微软雅黑" panose="020B0503020204020204" charset="-122"/>
                        </a:rPr>
                        <a:t>不太多</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92(64.3)</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34(23.8)</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buClrTx/>
                        <a:buSzTx/>
                        <a:buFontTx/>
                      </a:pP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90(64.7)</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30(22.7)</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87960">
                <a:tc gridSpan="7">
                  <a:txBody>
                    <a:bodyPr/>
                    <a:lstStyle/>
                    <a:p>
                      <a:pPr algn="l" fontAlgn="ctr"/>
                      <a:r>
                        <a:rPr lang="zh-CN" altLang="en-US" sz="1200" b="0" i="0">
                          <a:solidFill>
                            <a:srgbClr val="000000"/>
                          </a:solidFill>
                          <a:latin typeface="微软雅黑" panose="020B0503020204020204" charset="-122"/>
                          <a:ea typeface="微软雅黑" panose="020B0503020204020204" charset="-122"/>
                        </a:rPr>
                        <a:t>④对准备工作的整体满意度</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17500">
                <a:tc>
                  <a:txBody>
                    <a:bodyPr/>
                    <a:lstStyle/>
                    <a:p>
                      <a:pPr algn="ctr" fontAlgn="ctr"/>
                      <a:r>
                        <a:rPr lang="zh-CN" altLang="en-US" sz="1200" b="0" i="0">
                          <a:solidFill>
                            <a:srgbClr val="000000"/>
                          </a:solidFill>
                          <a:latin typeface="微软雅黑" panose="020B0503020204020204" charset="-122"/>
                          <a:ea typeface="微软雅黑" panose="020B0503020204020204" charset="-122"/>
                        </a:rPr>
                        <a:t>很好</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81(56.6)</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66(46.2)</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0.0013a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79(56.8)</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62(47.0)</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0.0019a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18770">
                <a:tc gridSpan="7">
                  <a:txBody>
                    <a:bodyPr/>
                    <a:lstStyle/>
                    <a:p>
                      <a:pPr algn="l" fontAlgn="ctr"/>
                      <a:r>
                        <a:rPr lang="zh-CN" altLang="en-US" sz="1200" b="0" i="0">
                          <a:solidFill>
                            <a:srgbClr val="000000"/>
                          </a:solidFill>
                          <a:latin typeface="微软雅黑" panose="020B0503020204020204" charset="-122"/>
                          <a:ea typeface="微软雅黑" panose="020B0503020204020204" charset="-122"/>
                        </a:rPr>
                        <a:t>⑤如果您将来需要再次进行结肠镜检查，您希望使用相同的准备制剂方案吗？</a:t>
                      </a:r>
                      <a:endParaRPr lang="zh-CN" altLang="en-US"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474980">
                <a:tc>
                  <a:txBody>
                    <a:bodyPr/>
                    <a:lstStyle/>
                    <a:p>
                      <a:pPr algn="ctr" fontAlgn="ct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使用相同方案的意愿强烈                            </a:t>
                      </a:r>
                      <a:endParaRPr lang="zh-CN" altLang="en-US" sz="12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77(53.8) </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11(7.7)</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&lt;0.0001a</a:t>
                      </a:r>
                      <a:endParaRPr lang="en-US" altLang="zh-CN" sz="1200" b="1"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75(54.0)</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0" i="0">
                          <a:solidFill>
                            <a:srgbClr val="000000"/>
                          </a:solidFill>
                          <a:latin typeface="微软雅黑" panose="020B0503020204020204" charset="-122"/>
                          <a:ea typeface="微软雅黑" panose="020B0503020204020204" charset="-122"/>
                        </a:rPr>
                        <a:t> 9(6.8)</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ctr" fontAlgn="ctr"/>
                      <a:r>
                        <a:rPr lang="en-US" altLang="zh-CN" sz="1200" b="1" i="0">
                          <a:solidFill>
                            <a:srgbClr val="FF0000"/>
                          </a:solidFill>
                          <a:latin typeface="微软雅黑" panose="020B0503020204020204" charset="-122"/>
                          <a:ea typeface="微软雅黑" panose="020B0503020204020204" charset="-122"/>
                        </a:rPr>
                        <a:t>&lt;0.0001a</a:t>
                      </a:r>
                      <a:endParaRPr lang="en-US" altLang="zh-CN" sz="12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10" name="文本框 9"/>
          <p:cNvSpPr txBox="1"/>
          <p:nvPr/>
        </p:nvSpPr>
        <p:spPr>
          <a:xfrm>
            <a:off x="6633845" y="5758180"/>
            <a:ext cx="4064000" cy="914400"/>
          </a:xfrm>
          <a:prstGeom prst="rect">
            <a:avLst/>
          </a:prstGeom>
          <a:noFill/>
        </p:spPr>
        <p:txBody>
          <a:bodyPr wrap="square" rtlCol="0">
            <a:normAutofit/>
          </a:bodyPr>
          <a:lstStyle/>
          <a:p>
            <a:pPr algn="l">
              <a:lnSpc>
                <a:spcPct val="140000"/>
              </a:lnSpc>
            </a:pPr>
            <a:endParaRPr lang="zh-CN" altLang="en-US" sz="2400" kern="100" dirty="0">
              <a:effectLst/>
              <a:latin typeface="+mn-ea"/>
              <a:cs typeface="江城圆体 400W" panose="020B0500000000000000" pitchFamily="34" charset="-122"/>
            </a:endParaRPr>
          </a:p>
        </p:txBody>
      </p:sp>
      <p:sp>
        <p:nvSpPr>
          <p:cNvPr id="11" name="文本框 10"/>
          <p:cNvSpPr txBox="1"/>
          <p:nvPr/>
        </p:nvSpPr>
        <p:spPr>
          <a:xfrm>
            <a:off x="6318250" y="5206365"/>
            <a:ext cx="5630545" cy="1580515"/>
          </a:xfrm>
          <a:prstGeom prst="rect">
            <a:avLst/>
          </a:prstGeom>
          <a:noFill/>
        </p:spPr>
        <p:txBody>
          <a:bodyPr wrap="square" rtlCol="0">
            <a:normAutofit fontScale="32500" lnSpcReduction="10000"/>
          </a:bodyPr>
          <a:lstStyle/>
          <a:p>
            <a:pPr algn="l">
              <a:lnSpc>
                <a:spcPct val="140000"/>
              </a:lnSpc>
            </a:pPr>
            <a:r>
              <a:rPr lang="en-US" altLang="zh-CN" sz="5600" kern="100" dirty="0">
                <a:effectLst/>
                <a:latin typeface="+mn-ea"/>
                <a:cs typeface="江城圆体 400W" panose="020B0500000000000000" pitchFamily="34" charset="-122"/>
              </a:rPr>
              <a:t>      </a:t>
            </a:r>
            <a:r>
              <a:rPr lang="en-US" altLang="zh-CN" sz="4310" kern="100" dirty="0">
                <a:effectLst/>
                <a:latin typeface="+mn-ea"/>
                <a:cs typeface="江城圆体 400W" panose="020B0500000000000000" pitchFamily="34" charset="-122"/>
              </a:rPr>
              <a:t> </a:t>
            </a:r>
            <a:r>
              <a:rPr lang="zh-CN" altLang="en-US" sz="4310" kern="100" dirty="0">
                <a:effectLst/>
                <a:latin typeface="+mn-ea"/>
                <a:cs typeface="江城圆体 400W" panose="020B0500000000000000" pitchFamily="34" charset="-122"/>
              </a:rPr>
              <a:t>与复方聚乙二醇电解质散组相比，复方硫酸钠片组患者认为</a:t>
            </a:r>
            <a:r>
              <a:rPr lang="zh-CN" altLang="en-US" sz="4310" b="1" kern="100" dirty="0">
                <a:solidFill>
                  <a:srgbClr val="FF0000"/>
                </a:solidFill>
                <a:effectLst/>
                <a:latin typeface="+mn-ea"/>
                <a:cs typeface="江城圆体 400W" panose="020B0500000000000000" pitchFamily="34" charset="-122"/>
              </a:rPr>
              <a:t>味道更好、液体量更少</a:t>
            </a:r>
            <a:r>
              <a:rPr lang="zh-CN" altLang="en-US" sz="4310" kern="100" dirty="0">
                <a:effectLst/>
                <a:latin typeface="+mn-ea"/>
                <a:cs typeface="江城圆体 400W" panose="020B0500000000000000" pitchFamily="34" charset="-122"/>
              </a:rPr>
              <a:t>，因此</a:t>
            </a:r>
            <a:r>
              <a:rPr lang="zh-CN" altLang="en-US" sz="4310" b="1" kern="100" dirty="0">
                <a:solidFill>
                  <a:srgbClr val="FF0000"/>
                </a:solidFill>
                <a:effectLst/>
                <a:latin typeface="+mn-ea"/>
                <a:cs typeface="江城圆体 400W" panose="020B0500000000000000" pitchFamily="34" charset="-122"/>
              </a:rPr>
              <a:t>再次使用意愿高达53.8%</a:t>
            </a:r>
            <a:r>
              <a:rPr lang="zh-CN" altLang="en-US" sz="4310" kern="100" dirty="0">
                <a:effectLst/>
                <a:latin typeface="+mn-ea"/>
                <a:cs typeface="江城圆体 400W" panose="020B0500000000000000" pitchFamily="34" charset="-122"/>
              </a:rPr>
              <a:t>（对照组仅7.7%）。</a:t>
            </a:r>
            <a:r>
              <a:rPr lang="zh-CN" altLang="en-US" sz="4310" kern="100" dirty="0">
                <a:effectLst/>
                <a:latin typeface="+mn-ea"/>
                <a:cs typeface="江城圆体 400W" panose="020B0500000000000000" pitchFamily="34" charset="-122"/>
                <a:sym typeface="+mn-ea"/>
              </a:rPr>
              <a:t>高患者接受度直接转化为高依从性，</a:t>
            </a:r>
            <a:r>
              <a:rPr lang="zh-CN" altLang="en-US" sz="4310" kern="100" dirty="0">
                <a:effectLst/>
                <a:latin typeface="+mn-ea"/>
                <a:cs typeface="江城圆体 400W" panose="020B0500000000000000" pitchFamily="34" charset="-122"/>
              </a:rPr>
              <a:t>因此在实际临床应用中，复方硫酸钠片可显著提高患者对肠道准备的完成质量。</a:t>
            </a:r>
            <a:endParaRPr lang="zh-CN" altLang="en-US" sz="4310" kern="100" dirty="0">
              <a:effectLst/>
              <a:latin typeface="+mn-ea"/>
              <a:cs typeface="江城圆体 400W" panose="020B0500000000000000" pitchFamily="34" charset="-122"/>
            </a:endParaRPr>
          </a:p>
        </p:txBody>
      </p:sp>
      <p:sp>
        <p:nvSpPr>
          <p:cNvPr id="12" name="文本框 11"/>
          <p:cNvSpPr txBox="1"/>
          <p:nvPr/>
        </p:nvSpPr>
        <p:spPr>
          <a:xfrm>
            <a:off x="808990" y="723900"/>
            <a:ext cx="4340225" cy="773430"/>
          </a:xfrm>
          <a:prstGeom prst="rect">
            <a:avLst/>
          </a:prstGeom>
          <a:noFill/>
        </p:spPr>
        <p:txBody>
          <a:bodyPr wrap="square" rtlCol="0">
            <a:normAutofit/>
          </a:bodyPr>
          <a:lstStyle/>
          <a:p>
            <a:pPr marL="342900" indent="-342900" algn="l">
              <a:lnSpc>
                <a:spcPct val="140000"/>
              </a:lnSpc>
              <a:buFont typeface="Wingdings" panose="05000000000000000000" charset="0"/>
              <a:buChar char="Ø"/>
            </a:pPr>
            <a:r>
              <a:rPr lang="zh-CN" altLang="en-US" sz="2400" kern="100" dirty="0">
                <a:effectLst/>
                <a:latin typeface="+mn-ea"/>
                <a:cs typeface="江城圆体 400W" panose="020B0500000000000000" pitchFamily="34" charset="-122"/>
              </a:rPr>
              <a:t>次要终点</a:t>
            </a:r>
            <a:r>
              <a:rPr lang="en-US" altLang="zh-CN" sz="2400" kern="100" dirty="0">
                <a:effectLst/>
                <a:latin typeface="+mn-ea"/>
                <a:cs typeface="江城圆体 400W" panose="020B0500000000000000" pitchFamily="34" charset="-122"/>
              </a:rPr>
              <a:t>                                          </a:t>
            </a:r>
            <a:endParaRPr lang="en-US" altLang="zh-CN" sz="2400" kern="100" dirty="0">
              <a:effectLst/>
              <a:latin typeface="+mn-ea"/>
              <a:cs typeface="江城圆体 400W" panose="020B0500000000000000" pitchFamily="34" charset="-122"/>
            </a:endParaRPr>
          </a:p>
        </p:txBody>
      </p:sp>
      <p:sp>
        <p:nvSpPr>
          <p:cNvPr id="13" name="文本框 12"/>
          <p:cNvSpPr txBox="1"/>
          <p:nvPr/>
        </p:nvSpPr>
        <p:spPr>
          <a:xfrm>
            <a:off x="6221730" y="718820"/>
            <a:ext cx="4283075" cy="1097280"/>
          </a:xfrm>
          <a:prstGeom prst="rect">
            <a:avLst/>
          </a:prstGeom>
          <a:noFill/>
        </p:spPr>
        <p:txBody>
          <a:bodyPr wrap="square" rtlCol="0">
            <a:normAutofit/>
          </a:bodyPr>
          <a:lstStyle/>
          <a:p>
            <a:pPr marL="342900" indent="-342900" algn="l">
              <a:lnSpc>
                <a:spcPct val="140000"/>
              </a:lnSpc>
              <a:buFont typeface="Wingdings" panose="05000000000000000000" charset="0"/>
              <a:buChar char="Ø"/>
            </a:pPr>
            <a:r>
              <a:rPr lang="zh-CN" altLang="en-US" sz="2400" kern="100" dirty="0">
                <a:effectLst/>
                <a:latin typeface="+mn-ea"/>
                <a:cs typeface="江城圆体 400W" panose="020B0500000000000000" pitchFamily="34" charset="-122"/>
              </a:rPr>
              <a:t>患者主观体验对比</a:t>
            </a:r>
            <a:endParaRPr lang="zh-CN" altLang="en-US" sz="2400" kern="100" dirty="0">
              <a:effectLst/>
              <a:latin typeface="+mn-ea"/>
              <a:cs typeface="江城圆体 400W" panose="020B0500000000000000" pitchFamily="34" charset="-122"/>
            </a:endParaRPr>
          </a:p>
        </p:txBody>
      </p: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custDataLst>
              <p:tags r:id="rId1"/>
            </p:custDataLst>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custDataLst>
              <p:tags r:id="rId2"/>
            </p:custDataLst>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03</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9283065"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有效性</a:t>
            </a:r>
            <a:r>
              <a:rPr lang="en-US" altLang="zh-CN"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国内外临床指南</a:t>
            </a:r>
            <a:r>
              <a:rPr lang="en-US" altLang="zh-CN"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诊疗规范推荐情况</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graphicFrame>
        <p:nvGraphicFramePr>
          <p:cNvPr id="5" name="表格 4"/>
          <p:cNvGraphicFramePr/>
          <p:nvPr>
            <p:custDataLst>
              <p:tags r:id="rId3"/>
            </p:custDataLst>
          </p:nvPr>
        </p:nvGraphicFramePr>
        <p:xfrm>
          <a:off x="1231900" y="1350645"/>
          <a:ext cx="9621520" cy="4356100"/>
        </p:xfrm>
        <a:graphic>
          <a:graphicData uri="http://schemas.openxmlformats.org/drawingml/2006/table">
            <a:tbl>
              <a:tblPr/>
              <a:tblGrid>
                <a:gridCol w="4111625"/>
                <a:gridCol w="2268220"/>
                <a:gridCol w="3241675"/>
              </a:tblGrid>
              <a:tr h="717550">
                <a:tc>
                  <a:txBody>
                    <a:bodyPr/>
                    <a:lstStyle/>
                    <a:p>
                      <a:pPr algn="ctr" fontAlgn="ctr"/>
                      <a:r>
                        <a:rPr lang="zh-CN" altLang="en-US" sz="1600" b="1" i="0">
                          <a:solidFill>
                            <a:srgbClr val="000000"/>
                          </a:solidFill>
                          <a:latin typeface="微软雅黑" panose="020B0503020204020204" charset="-122"/>
                          <a:ea typeface="微软雅黑" panose="020B0503020204020204" charset="-122"/>
                          <a:cs typeface="微软雅黑" panose="020B0503020204020204" charset="-122"/>
                        </a:rPr>
                        <a:t>指南</a:t>
                      </a:r>
                      <a:r>
                        <a:rPr lang="en-US" altLang="zh-CN" sz="1600" b="1"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600" b="1" i="0">
                          <a:solidFill>
                            <a:srgbClr val="000000"/>
                          </a:solidFill>
                          <a:latin typeface="微软雅黑" panose="020B0503020204020204" charset="-122"/>
                          <a:ea typeface="微软雅黑" panose="020B0503020204020204" charset="-122"/>
                          <a:cs typeface="微软雅黑" panose="020B0503020204020204" charset="-122"/>
                        </a:rPr>
                        <a:t>共识</a:t>
                      </a:r>
                      <a:endParaRPr lang="zh-CN" altLang="en-US" sz="16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600" b="1" i="0">
                          <a:solidFill>
                            <a:srgbClr val="000000"/>
                          </a:solidFill>
                          <a:latin typeface="微软雅黑" panose="020B0503020204020204" charset="-122"/>
                          <a:ea typeface="微软雅黑" panose="020B0503020204020204" charset="-122"/>
                        </a:rPr>
                        <a:t>发布者</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600" b="1" i="0">
                          <a:solidFill>
                            <a:srgbClr val="000000"/>
                          </a:solidFill>
                          <a:latin typeface="微软雅黑" panose="020B0503020204020204" charset="-122"/>
                          <a:ea typeface="微软雅黑" panose="020B0503020204020204" charset="-122"/>
                        </a:rPr>
                        <a:t>推荐意见</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r>
              <a:tr h="1376680">
                <a:tc>
                  <a:txBody>
                    <a:bodyPr/>
                    <a:lstStyle/>
                    <a:p>
                      <a:pPr algn="l" fontAlgn="ctr"/>
                      <a:r>
                        <a:rPr lang="en-US" altLang="zh-CN" sz="1800" b="0" i="0">
                          <a:solidFill>
                            <a:srgbClr val="000000"/>
                          </a:solidFill>
                          <a:latin typeface="微软雅黑" panose="020B0503020204020204" charset="-122"/>
                          <a:ea typeface="微软雅黑" panose="020B0503020204020204" charset="-122"/>
                        </a:rPr>
                        <a:t>Optimizing Bowel Preparation Quality for Colonoscopy:Consensus Recommendations by the US Multi-Society Task Force on Colorectal Cancer</a:t>
                      </a:r>
                      <a:r>
                        <a:rPr lang="en-US" altLang="zh-CN" sz="1800" b="0" i="0" baseline="30000">
                          <a:solidFill>
                            <a:srgbClr val="000000"/>
                          </a:solidFill>
                          <a:latin typeface="微软雅黑" panose="020B0503020204020204" charset="-122"/>
                          <a:ea typeface="微软雅黑" panose="020B0503020204020204" charset="-122"/>
                        </a:rPr>
                        <a:t>[1]</a:t>
                      </a:r>
                      <a:endParaRPr lang="en-US" altLang="zh-CN" sz="1800" b="0" i="0" baseline="3000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buClrTx/>
                        <a:buSzTx/>
                        <a:buFontTx/>
                      </a:pPr>
                      <a:r>
                        <a:rPr lang="zh-CN" altLang="en-US" sz="1800" b="1" i="0">
                          <a:solidFill>
                            <a:srgbClr val="FF0000"/>
                          </a:solidFill>
                          <a:latin typeface="微软雅黑" panose="020B0503020204020204" charset="-122"/>
                          <a:ea typeface="微软雅黑" panose="020B0503020204020204" charset="-122"/>
                          <a:cs typeface="微软雅黑" panose="020B0503020204020204" charset="-122"/>
                        </a:rPr>
                        <a:t>USMSTF</a:t>
                      </a:r>
                      <a:r>
                        <a:rPr lang="en-US" altLang="zh-CN" sz="1800" b="1" i="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800" b="1" i="0">
                          <a:solidFill>
                            <a:srgbClr val="FF0000"/>
                          </a:solidFill>
                          <a:latin typeface="微软雅黑" panose="020B0503020204020204" charset="-122"/>
                          <a:ea typeface="微软雅黑" panose="020B0503020204020204" charset="-122"/>
                          <a:cs typeface="微软雅黑" panose="020B0503020204020204" charset="-122"/>
                        </a:rPr>
                        <a:t>美国结直肠癌多学会工作组</a:t>
                      </a:r>
                      <a:r>
                        <a:rPr lang="en-US" altLang="zh-CN" sz="1800" b="1" i="0">
                          <a:solidFill>
                            <a:srgbClr val="FF0000"/>
                          </a:solidFill>
                          <a:latin typeface="微软雅黑" panose="020B0503020204020204" charset="-122"/>
                          <a:ea typeface="微软雅黑" panose="020B0503020204020204" charset="-122"/>
                          <a:cs typeface="微软雅黑" panose="020B0503020204020204" charset="-122"/>
                        </a:rPr>
                        <a:t>)</a:t>
                      </a:r>
                      <a:endParaRPr lang="en-US" altLang="zh-CN" sz="1800" b="1" i="0">
                        <a:solidFill>
                          <a:srgbClr val="FF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1" i="0" dirty="0">
                          <a:solidFill>
                            <a:srgbClr val="FF0000"/>
                          </a:solidFill>
                          <a:latin typeface="微软雅黑" panose="020B0503020204020204" charset="-122"/>
                          <a:ea typeface="微软雅黑" panose="020B0503020204020204" charset="-122"/>
                          <a:cs typeface="微软雅黑" panose="020B0503020204020204" charset="-122"/>
                        </a:rPr>
                        <a:t>口服硫酸盐片被指南列为肠道准备方案之一</a:t>
                      </a:r>
                      <a:endParaRPr lang="zh-CN" altLang="en-US" sz="1800" b="1" i="0" dirty="0">
                        <a:solidFill>
                          <a:srgbClr val="FF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130935">
                <a:tc>
                  <a:txBody>
                    <a:bodyPr/>
                    <a:lstStyle/>
                    <a:p>
                      <a:pPr algn="l" fontAlgn="ctr"/>
                      <a:r>
                        <a:rPr lang="en-US" altLang="zh-CN" sz="1800" b="0" i="0">
                          <a:solidFill>
                            <a:srgbClr val="000000"/>
                          </a:solidFill>
                          <a:latin typeface="微软雅黑" panose="020B0503020204020204" charset="-122"/>
                          <a:ea typeface="微软雅黑" panose="020B0503020204020204" charset="-122"/>
                        </a:rPr>
                        <a:t>Korean clinical practice guidelines for bowel preparation before colonoscopy</a:t>
                      </a:r>
                      <a:r>
                        <a:rPr lang="en-US" altLang="zh-CN" sz="1800" b="0" i="0" baseline="30000">
                          <a:solidFill>
                            <a:srgbClr val="000000"/>
                          </a:solidFill>
                          <a:latin typeface="微软雅黑" panose="020B0503020204020204" charset="-122"/>
                          <a:ea typeface="微软雅黑" panose="020B0503020204020204" charset="-122"/>
                        </a:rPr>
                        <a:t>[2]</a:t>
                      </a:r>
                      <a:endParaRPr lang="en-US" altLang="zh-CN" sz="1800" b="0" i="0" baseline="3000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en-US" altLang="zh-CN" sz="1800" b="1" i="0">
                          <a:solidFill>
                            <a:srgbClr val="FF0000"/>
                          </a:solidFill>
                          <a:latin typeface="微软雅黑" panose="020B0503020204020204" charset="-122"/>
                          <a:ea typeface="微软雅黑" panose="020B0503020204020204" charset="-122"/>
                          <a:cs typeface="微软雅黑" panose="020B0503020204020204" charset="-122"/>
                        </a:rPr>
                        <a:t>KSGE(</a:t>
                      </a:r>
                      <a:r>
                        <a:rPr lang="zh-CN" altLang="en-US" sz="1800" b="1" i="0">
                          <a:solidFill>
                            <a:srgbClr val="FF0000"/>
                          </a:solidFill>
                          <a:latin typeface="微软雅黑" panose="020B0503020204020204" charset="-122"/>
                          <a:ea typeface="微软雅黑" panose="020B0503020204020204" charset="-122"/>
                          <a:cs typeface="微软雅黑" panose="020B0503020204020204" charset="-122"/>
                        </a:rPr>
                        <a:t>韩国胃肠道内镜学会</a:t>
                      </a:r>
                      <a:r>
                        <a:rPr lang="en-US" sz="1800" b="1" i="0">
                          <a:solidFill>
                            <a:srgbClr val="FF0000"/>
                          </a:solidFill>
                          <a:latin typeface="微软雅黑" panose="020B0503020204020204" charset="-122"/>
                          <a:ea typeface="微软雅黑" panose="020B0503020204020204" charset="-122"/>
                          <a:cs typeface="微软雅黑" panose="020B0503020204020204" charset="-122"/>
                        </a:rPr>
                        <a:t>)</a:t>
                      </a:r>
                      <a:endParaRPr lang="en-US" sz="1800" b="1" i="0">
                        <a:solidFill>
                          <a:srgbClr val="FF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800" b="0" i="0">
                          <a:solidFill>
                            <a:srgbClr val="000000"/>
                          </a:solidFill>
                          <a:latin typeface="微软雅黑" panose="020B0503020204020204" charset="-122"/>
                          <a:ea typeface="微软雅黑" panose="020B0503020204020204" charset="-122"/>
                          <a:cs typeface="微软雅黑" panose="020B0503020204020204" charset="-122"/>
                        </a:rPr>
                        <a:t>指南将口服硫酸钠片剂归为非</a:t>
                      </a:r>
                      <a:r>
                        <a:rPr lang="en-US" altLang="zh-CN" sz="1800" b="0" i="0">
                          <a:solidFill>
                            <a:srgbClr val="000000"/>
                          </a:solidFill>
                          <a:latin typeface="微软雅黑" panose="020B0503020204020204" charset="-122"/>
                          <a:ea typeface="微软雅黑" panose="020B0503020204020204" charset="-122"/>
                          <a:cs typeface="微软雅黑" panose="020B0503020204020204" charset="-122"/>
                        </a:rPr>
                        <a:t>PEG</a:t>
                      </a:r>
                      <a:r>
                        <a:rPr lang="zh-CN" altLang="en-US" sz="1800" b="0" i="0">
                          <a:solidFill>
                            <a:srgbClr val="000000"/>
                          </a:solidFill>
                          <a:latin typeface="微软雅黑" panose="020B0503020204020204" charset="-122"/>
                          <a:ea typeface="微软雅黑" panose="020B0503020204020204" charset="-122"/>
                          <a:cs typeface="微软雅黑" panose="020B0503020204020204" charset="-122"/>
                        </a:rPr>
                        <a:t>类高渗性制剂，在推荐意见</a:t>
                      </a:r>
                      <a:r>
                        <a:rPr lang="en-US" altLang="zh-CN" sz="1800" b="0" i="0">
                          <a:solidFill>
                            <a:srgbClr val="000000"/>
                          </a:solidFill>
                          <a:latin typeface="微软雅黑" panose="020B0503020204020204" charset="-122"/>
                          <a:ea typeface="微软雅黑" panose="020B0503020204020204" charset="-122"/>
                          <a:cs typeface="微软雅黑" panose="020B0503020204020204" charset="-122"/>
                        </a:rPr>
                        <a:t>8</a:t>
                      </a:r>
                      <a:r>
                        <a:rPr lang="zh-CN" altLang="en-US" sz="1800" b="0" i="0">
                          <a:solidFill>
                            <a:srgbClr val="000000"/>
                          </a:solidFill>
                          <a:latin typeface="微软雅黑" panose="020B0503020204020204" charset="-122"/>
                          <a:ea typeface="微软雅黑" panose="020B0503020204020204" charset="-122"/>
                          <a:cs typeface="微软雅黑" panose="020B0503020204020204" charset="-122"/>
                        </a:rPr>
                        <a:t>中予以明确，条件性推荐。</a:t>
                      </a:r>
                      <a:endParaRPr lang="zh-CN" altLang="en-US" sz="18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1130935">
                <a:tc>
                  <a:txBody>
                    <a:bodyPr/>
                    <a:lstStyle/>
                    <a:p>
                      <a:pPr algn="l" fontAlgn="ctr">
                        <a:buClrTx/>
                        <a:buSzTx/>
                        <a:buFontTx/>
                        <a:buNone/>
                      </a:pPr>
                      <a:r>
                        <a:rPr lang="en-US" altLang="zh-CN" sz="1800" b="0" i="0">
                          <a:solidFill>
                            <a:srgbClr val="000000"/>
                          </a:solidFill>
                          <a:latin typeface="微软雅黑" panose="020B0503020204020204" charset="-122"/>
                          <a:ea typeface="微软雅黑" panose="020B0503020204020204" charset="-122"/>
                        </a:rPr>
                        <a:t>Bowel preparation for colonoscopy European Society of Gastrointestinal Endoscopy (ESGE) Guideline – Update 2019</a:t>
                      </a:r>
                      <a:r>
                        <a:rPr lang="en-US" altLang="zh-CN" sz="1800" baseline="30000">
                          <a:solidFill>
                            <a:srgbClr val="000000"/>
                          </a:solidFill>
                          <a:latin typeface="微软雅黑" panose="020B0503020204020204" charset="-122"/>
                          <a:ea typeface="微软雅黑" panose="020B0503020204020204" charset="-122"/>
                          <a:sym typeface="+mn-ea"/>
                        </a:rPr>
                        <a:t>[3]</a:t>
                      </a:r>
                      <a:endParaRPr lang="en-US" altLang="zh-CN" sz="18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buNone/>
                      </a:pPr>
                      <a:r>
                        <a:rPr lang="en-US" altLang="en-US" sz="1800" b="1" i="0">
                          <a:solidFill>
                            <a:srgbClr val="FF0000"/>
                          </a:solidFill>
                          <a:latin typeface="微软雅黑" panose="020B0503020204020204" charset="-122"/>
                          <a:ea typeface="微软雅黑" panose="020B0503020204020204" charset="-122"/>
                          <a:cs typeface="微软雅黑" panose="020B0503020204020204" charset="-122"/>
                        </a:rPr>
                        <a:t>ESGE(</a:t>
                      </a:r>
                      <a:r>
                        <a:rPr lang="zh-CN" altLang="en-US" sz="1800" b="1" i="0">
                          <a:solidFill>
                            <a:srgbClr val="FF0000"/>
                          </a:solidFill>
                          <a:latin typeface="微软雅黑" panose="020B0503020204020204" charset="-122"/>
                          <a:ea typeface="微软雅黑" panose="020B0503020204020204" charset="-122"/>
                          <a:cs typeface="微软雅黑" panose="020B0503020204020204" charset="-122"/>
                        </a:rPr>
                        <a:t>欧洲胃肠道内窥镜学会</a:t>
                      </a:r>
                      <a:r>
                        <a:rPr lang="en-US" altLang="en-US" sz="1800" b="1" i="0">
                          <a:solidFill>
                            <a:srgbClr val="FF0000"/>
                          </a:solidFill>
                          <a:latin typeface="微软雅黑" panose="020B0503020204020204" charset="-122"/>
                          <a:ea typeface="微软雅黑" panose="020B0503020204020204" charset="-122"/>
                          <a:cs typeface="微软雅黑" panose="020B0503020204020204" charset="-122"/>
                        </a:rPr>
                        <a:t>)</a:t>
                      </a:r>
                      <a:endParaRPr lang="zh-CN" altLang="en-US" sz="1800" b="1" i="0">
                        <a:solidFill>
                          <a:srgbClr val="FF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buNone/>
                      </a:pPr>
                      <a:r>
                        <a:rPr lang="zh-CN" altLang="en-US" sz="1800" b="0" i="0" dirty="0">
                          <a:solidFill>
                            <a:srgbClr val="000000"/>
                          </a:solidFill>
                          <a:latin typeface="微软雅黑" panose="020B0503020204020204" charset="-122"/>
                          <a:ea typeface="微软雅黑" panose="020B0503020204020204" charset="-122"/>
                          <a:cs typeface="微软雅黑" panose="020B0503020204020204" charset="-122"/>
                        </a:rPr>
                        <a:t>欧洲指南2019更新早于复方硫酸钠片上市，未直接评价该药，但推荐口服硫酸盐溶液类方案</a:t>
                      </a:r>
                      <a:endParaRPr lang="zh-CN" altLang="en-US" sz="1800" b="0"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bl>
          </a:graphicData>
        </a:graphic>
      </p:graphicFrame>
      <p:sp>
        <p:nvSpPr>
          <p:cNvPr id="6" name="文本框 5"/>
          <p:cNvSpPr txBox="1"/>
          <p:nvPr/>
        </p:nvSpPr>
        <p:spPr>
          <a:xfrm>
            <a:off x="849630" y="6423025"/>
            <a:ext cx="10003790" cy="434975"/>
          </a:xfrm>
          <a:prstGeom prst="rect">
            <a:avLst/>
          </a:prstGeom>
          <a:noFill/>
        </p:spPr>
        <p:txBody>
          <a:bodyPr wrap="square" rtlCol="0">
            <a:normAutofit fontScale="90000" lnSpcReduction="20000"/>
          </a:bodyPr>
          <a:lstStyle/>
          <a:p>
            <a:pPr algn="l">
              <a:lnSpc>
                <a:spcPct val="140000"/>
              </a:lnSpc>
            </a:pPr>
            <a:r>
              <a:rPr lang="en-US" altLang="zh-CN" sz="665" kern="100" dirty="0">
                <a:effectLst/>
                <a:latin typeface="+mn-ea"/>
                <a:cs typeface="江城圆体 400W" panose="020B0500000000000000" pitchFamily="34" charset="-122"/>
                <a:sym typeface="+mn-ea"/>
              </a:rPr>
              <a:t>[1]Optimizing Bowel Preparation Quality for Colonoscopy: Consensus Recommendations[J]. Gastroenterology, 2025, 168(4): 798-829.</a:t>
            </a:r>
            <a:endParaRPr lang="en-US" altLang="zh-CN" sz="665" kern="100" dirty="0">
              <a:effectLst/>
              <a:latin typeface="+mn-ea"/>
              <a:cs typeface="江城圆体 400W" panose="020B0500000000000000" pitchFamily="34" charset="-122"/>
              <a:sym typeface="+mn-ea"/>
            </a:endParaRPr>
          </a:p>
          <a:p>
            <a:pPr algn="l">
              <a:lnSpc>
                <a:spcPct val="140000"/>
              </a:lnSpc>
            </a:pPr>
            <a:r>
              <a:rPr lang="en-US" altLang="zh-CN" sz="665" kern="100" dirty="0">
                <a:effectLst/>
                <a:latin typeface="+mn-ea"/>
                <a:cs typeface="江城圆体 400W" panose="020B0500000000000000" pitchFamily="34" charset="-122"/>
              </a:rPr>
              <a:t>[2]Korean clinical practice guidelines for bowel preparation before colonoscopy[J]. Clin Endosc, 2026. DOI:10.5946/ce.2026.053.</a:t>
            </a:r>
            <a:endParaRPr lang="en-US" altLang="zh-CN" sz="665" kern="100" dirty="0">
              <a:effectLst/>
              <a:latin typeface="+mn-ea"/>
              <a:cs typeface="江城圆体 400W" panose="020B0500000000000000" pitchFamily="34" charset="-122"/>
            </a:endParaRPr>
          </a:p>
          <a:p>
            <a:pPr algn="l">
              <a:lnSpc>
                <a:spcPct val="140000"/>
              </a:lnSpc>
            </a:pPr>
            <a:r>
              <a:rPr lang="en-US" altLang="zh-CN" sz="665" kern="100" dirty="0">
                <a:effectLst/>
                <a:latin typeface="+mn-ea"/>
                <a:cs typeface="江城圆体 400W" panose="020B0500000000000000" pitchFamily="34" charset="-122"/>
              </a:rPr>
              <a:t>[3]</a:t>
            </a:r>
            <a:r>
              <a:rPr lang="en-US" altLang="zh-CN" sz="665" kern="100" dirty="0">
                <a:effectLst/>
                <a:latin typeface="+mn-ea"/>
                <a:cs typeface="江城圆体 400W" panose="020B0500000000000000" pitchFamily="34" charset="-122"/>
                <a:sym typeface="+mn-ea"/>
              </a:rPr>
              <a:t>Bowel preparation for colonoscopy: European Society of Gastrointestinal Endoscopy (ESGE) Guideline – Update 2019[J]. Endoscopy, 2019, 51(7): 617-642. DOI:10.1055/a-0959-0505</a:t>
            </a:r>
            <a:r>
              <a:rPr lang="en-US" altLang="zh-CN" sz="600" kern="100" dirty="0">
                <a:effectLst/>
                <a:latin typeface="+mn-ea"/>
                <a:cs typeface="江城圆体 400W" panose="020B0500000000000000" pitchFamily="34" charset="-122"/>
                <a:sym typeface="+mn-ea"/>
              </a:rPr>
              <a:t>.</a:t>
            </a:r>
            <a:endParaRPr lang="en-US" altLang="zh-CN" sz="600" kern="100" dirty="0">
              <a:effectLst/>
              <a:latin typeface="+mn-ea"/>
              <a:cs typeface="江城圆体 400W" panose="020B0500000000000000" pitchFamily="34" charset="-122"/>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04</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705993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创新性</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graphicFrame>
        <p:nvGraphicFramePr>
          <p:cNvPr id="4" name="表格 3"/>
          <p:cNvGraphicFramePr/>
          <p:nvPr>
            <p:custDataLst>
              <p:tags r:id="rId1"/>
            </p:custDataLst>
          </p:nvPr>
        </p:nvGraphicFramePr>
        <p:xfrm>
          <a:off x="1299845" y="1056640"/>
          <a:ext cx="9575165" cy="4652010"/>
        </p:xfrm>
        <a:graphic>
          <a:graphicData uri="http://schemas.openxmlformats.org/drawingml/2006/table">
            <a:tbl>
              <a:tblPr/>
              <a:tblGrid>
                <a:gridCol w="1907540"/>
                <a:gridCol w="3891280"/>
                <a:gridCol w="3776345"/>
              </a:tblGrid>
              <a:tr h="593725">
                <a:tc>
                  <a:txBody>
                    <a:bodyPr/>
                    <a:lstStyle/>
                    <a:p>
                      <a:pPr algn="ctr" fontAlgn="ctr"/>
                      <a:r>
                        <a:rPr lang="zh-CN" altLang="en-US" sz="1800" b="1" i="0">
                          <a:solidFill>
                            <a:srgbClr val="000000"/>
                          </a:solidFill>
                          <a:latin typeface="宋体" panose="02010600030101010101" pitchFamily="2" charset="-122"/>
                          <a:ea typeface="宋体" panose="02010600030101010101" pitchFamily="2" charset="-122"/>
                        </a:rPr>
                        <a:t>创新维度</a:t>
                      </a:r>
                      <a:endParaRPr lang="zh-CN" altLang="en-US" sz="1800" b="1"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800" b="1" i="0">
                          <a:solidFill>
                            <a:srgbClr val="000000"/>
                          </a:solidFill>
                          <a:latin typeface="宋体" panose="02010600030101010101" pitchFamily="2" charset="-122"/>
                          <a:ea typeface="宋体" panose="02010600030101010101" pitchFamily="2" charset="-122"/>
                        </a:rPr>
                        <a:t>具体内容</a:t>
                      </a:r>
                      <a:endParaRPr lang="zh-CN" altLang="en-US" sz="1800" b="1"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1800" b="1" i="0" dirty="0">
                          <a:solidFill>
                            <a:srgbClr val="FF0000"/>
                          </a:solidFill>
                          <a:latin typeface="宋体" panose="02010600030101010101" pitchFamily="2" charset="-122"/>
                          <a:ea typeface="宋体" panose="02010600030101010101" pitchFamily="2" charset="-122"/>
                        </a:rPr>
                        <a:t>临床意义</a:t>
                      </a:r>
                      <a:endParaRPr lang="zh-CN" altLang="en-US" sz="1800" b="1" i="0" dirty="0">
                        <a:solidFill>
                          <a:srgbClr val="FF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r>
              <a:tr h="800100">
                <a:tc>
                  <a:txBody>
                    <a:bodyPr/>
                    <a:lstStyle/>
                    <a:p>
                      <a:pPr algn="ctr" fontAlgn="ctr"/>
                      <a:r>
                        <a:rPr lang="zh-CN" altLang="en-US" sz="1800" b="0" i="0">
                          <a:solidFill>
                            <a:srgbClr val="000000"/>
                          </a:solidFill>
                          <a:latin typeface="宋体" panose="02010600030101010101" pitchFamily="2" charset="-122"/>
                          <a:ea typeface="宋体" panose="02010600030101010101" pitchFamily="2" charset="-122"/>
                        </a:rPr>
                        <a:t>剂型创新</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片剂（</a:t>
                      </a:r>
                      <a:r>
                        <a:rPr lang="en-US" altLang="zh-CN" sz="1800" b="0" i="0" dirty="0">
                          <a:solidFill>
                            <a:srgbClr val="000000"/>
                          </a:solidFill>
                          <a:latin typeface="宋体" panose="02010600030101010101" pitchFamily="2" charset="-122"/>
                          <a:ea typeface="宋体" panose="02010600030101010101" pitchFamily="2" charset="-122"/>
                        </a:rPr>
                        <a:t>24</a:t>
                      </a:r>
                      <a:r>
                        <a:rPr lang="zh-CN" altLang="en-US" sz="1800" b="0" i="0" dirty="0">
                          <a:solidFill>
                            <a:srgbClr val="000000"/>
                          </a:solidFill>
                          <a:latin typeface="宋体" panose="02010600030101010101" pitchFamily="2" charset="-122"/>
                          <a:ea typeface="宋体" panose="02010600030101010101" pitchFamily="2" charset="-122"/>
                        </a:rPr>
                        <a:t>片</a:t>
                      </a:r>
                      <a:r>
                        <a:rPr lang="en-US" altLang="zh-CN" sz="1800" b="0" i="0" dirty="0">
                          <a:solidFill>
                            <a:srgbClr val="000000"/>
                          </a:solidFill>
                          <a:latin typeface="宋体" panose="02010600030101010101" pitchFamily="2" charset="-122"/>
                          <a:ea typeface="宋体" panose="02010600030101010101" pitchFamily="2" charset="-122"/>
                        </a:rPr>
                        <a:t>/1</a:t>
                      </a:r>
                      <a:r>
                        <a:rPr lang="zh-CN" altLang="en-US" sz="1800" b="0" i="0" dirty="0">
                          <a:solidFill>
                            <a:srgbClr val="000000"/>
                          </a:solidFill>
                          <a:latin typeface="宋体" panose="02010600030101010101" pitchFamily="2" charset="-122"/>
                          <a:ea typeface="宋体" panose="02010600030101010101" pitchFamily="2" charset="-122"/>
                        </a:rPr>
                        <a:t>次完整准备），非口服溶液，填补目录内剂型空白</a:t>
                      </a:r>
                      <a:endParaRPr lang="zh-CN" altLang="en-US" sz="1800" b="0" i="0" dirty="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便于携带、储存、分次服用，</a:t>
                      </a:r>
                      <a:r>
                        <a:rPr lang="zh-CN" altLang="en-US" sz="1800" b="0" i="0" dirty="0">
                          <a:solidFill>
                            <a:srgbClr val="FF0000"/>
                          </a:solidFill>
                          <a:latin typeface="宋体" panose="02010600030101010101" pitchFamily="2" charset="-122"/>
                          <a:ea typeface="宋体" panose="02010600030101010101" pitchFamily="2" charset="-122"/>
                        </a:rPr>
                        <a:t>避免大体积溶液吞咽困难，有助于大体积溶液吞咽困难的患者</a:t>
                      </a:r>
                      <a:endParaRPr lang="zh-CN" altLang="en-US" sz="1800" b="0" i="0" dirty="0">
                        <a:solidFill>
                          <a:srgbClr val="FF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799465">
                <a:tc>
                  <a:txBody>
                    <a:bodyPr/>
                    <a:lstStyle/>
                    <a:p>
                      <a:pPr algn="ctr" fontAlgn="ctr"/>
                      <a:r>
                        <a:rPr lang="zh-CN" altLang="en-US" sz="1800" b="0" i="0">
                          <a:solidFill>
                            <a:srgbClr val="000000"/>
                          </a:solidFill>
                          <a:latin typeface="宋体" panose="02010600030101010101" pitchFamily="2" charset="-122"/>
                          <a:ea typeface="宋体" panose="02010600030101010101" pitchFamily="2" charset="-122"/>
                        </a:rPr>
                        <a:t>用法创新</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每次服药仅需饮水</a:t>
                      </a:r>
                      <a:r>
                        <a:rPr lang="en-US" altLang="zh-CN" sz="1800" b="0" i="0" dirty="0">
                          <a:solidFill>
                            <a:srgbClr val="000000"/>
                          </a:solidFill>
                          <a:latin typeface="宋体" panose="02010600030101010101" pitchFamily="2" charset="-122"/>
                          <a:ea typeface="宋体" panose="02010600030101010101" pitchFamily="2" charset="-122"/>
                        </a:rPr>
                        <a:t>500ml</a:t>
                      </a:r>
                      <a:r>
                        <a:rPr lang="zh-CN" altLang="en-US" sz="1800" b="0" i="0" dirty="0">
                          <a:solidFill>
                            <a:srgbClr val="000000"/>
                          </a:solidFill>
                          <a:latin typeface="宋体" panose="02010600030101010101" pitchFamily="2" charset="-122"/>
                          <a:ea typeface="宋体" panose="02010600030101010101" pitchFamily="2" charset="-122"/>
                        </a:rPr>
                        <a:t>，总量</a:t>
                      </a:r>
                      <a:r>
                        <a:rPr lang="en-US" altLang="zh-CN" sz="1800" b="0" i="0" dirty="0">
                          <a:solidFill>
                            <a:srgbClr val="000000"/>
                          </a:solidFill>
                          <a:latin typeface="宋体" panose="02010600030101010101" pitchFamily="2" charset="-122"/>
                          <a:ea typeface="宋体" panose="02010600030101010101" pitchFamily="2" charset="-122"/>
                        </a:rPr>
                        <a:t>1500ml</a:t>
                      </a:r>
                      <a:r>
                        <a:rPr lang="zh-CN" altLang="en-US" sz="1800" b="0" i="0" dirty="0">
                          <a:solidFill>
                            <a:srgbClr val="000000"/>
                          </a:solidFill>
                          <a:latin typeface="宋体" panose="02010600030101010101" pitchFamily="2" charset="-122"/>
                          <a:ea typeface="宋体" panose="02010600030101010101" pitchFamily="2" charset="-122"/>
                        </a:rPr>
                        <a:t>（送服</a:t>
                      </a:r>
                      <a:r>
                        <a:rPr lang="en-US" altLang="zh-CN" sz="1800" b="0" i="0" dirty="0">
                          <a:solidFill>
                            <a:srgbClr val="000000"/>
                          </a:solidFill>
                          <a:latin typeface="宋体" panose="02010600030101010101" pitchFamily="2" charset="-122"/>
                          <a:ea typeface="宋体" panose="02010600030101010101" pitchFamily="2" charset="-122"/>
                        </a:rPr>
                        <a:t>+2</a:t>
                      </a:r>
                      <a:r>
                        <a:rPr lang="zh-CN" altLang="en-US" sz="1800" b="0" i="0" dirty="0">
                          <a:solidFill>
                            <a:srgbClr val="000000"/>
                          </a:solidFill>
                          <a:latin typeface="宋体" panose="02010600030101010101" pitchFamily="2" charset="-122"/>
                          <a:ea typeface="宋体" panose="02010600030101010101" pitchFamily="2" charset="-122"/>
                        </a:rPr>
                        <a:t>次补水）；单次饮水量明显低于医保目录内其他清肠剂</a:t>
                      </a:r>
                      <a:endParaRPr lang="zh-CN" altLang="en-US" sz="1800" b="0" i="0" dirty="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显著减少每次饮水量，</a:t>
                      </a:r>
                      <a:r>
                        <a:rPr lang="zh-CN" altLang="en-US" sz="1800" b="0" i="0" dirty="0">
                          <a:solidFill>
                            <a:srgbClr val="FF0000"/>
                          </a:solidFill>
                          <a:latin typeface="宋体" panose="02010600030101010101" pitchFamily="2" charset="-122"/>
                          <a:ea typeface="宋体" panose="02010600030101010101" pitchFamily="2" charset="-122"/>
                        </a:rPr>
                        <a:t>提高患者耐受性和完成率</a:t>
                      </a:r>
                      <a:endParaRPr lang="zh-CN" altLang="en-US" sz="1800" b="0" i="0" dirty="0">
                        <a:solidFill>
                          <a:srgbClr val="FF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801370">
                <a:tc>
                  <a:txBody>
                    <a:bodyPr/>
                    <a:lstStyle/>
                    <a:p>
                      <a:pPr algn="ctr" fontAlgn="ctr"/>
                      <a:r>
                        <a:rPr lang="zh-CN" altLang="en-US" sz="1800" b="0" i="0">
                          <a:solidFill>
                            <a:srgbClr val="000000"/>
                          </a:solidFill>
                          <a:latin typeface="宋体" panose="02010600030101010101" pitchFamily="2" charset="-122"/>
                          <a:ea typeface="宋体" panose="02010600030101010101" pitchFamily="2" charset="-122"/>
                        </a:rPr>
                        <a:t>组分创新</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0" i="0">
                          <a:solidFill>
                            <a:srgbClr val="000000"/>
                          </a:solidFill>
                          <a:latin typeface="宋体" panose="02010600030101010101" pitchFamily="2" charset="-122"/>
                          <a:ea typeface="宋体" panose="02010600030101010101" pitchFamily="2" charset="-122"/>
                        </a:rPr>
                        <a:t>硫酸钠</a:t>
                      </a:r>
                      <a:r>
                        <a:rPr lang="en-US" altLang="zh-CN" sz="1800" b="0" i="0">
                          <a:solidFill>
                            <a:srgbClr val="000000"/>
                          </a:solidFill>
                          <a:latin typeface="宋体" panose="02010600030101010101" pitchFamily="2" charset="-122"/>
                          <a:ea typeface="宋体" panose="02010600030101010101" pitchFamily="2" charset="-122"/>
                        </a:rPr>
                        <a:t>+</a:t>
                      </a:r>
                      <a:r>
                        <a:rPr lang="zh-CN" altLang="en-US" sz="1800" b="0" i="0">
                          <a:solidFill>
                            <a:srgbClr val="000000"/>
                          </a:solidFill>
                          <a:latin typeface="宋体" panose="02010600030101010101" pitchFamily="2" charset="-122"/>
                          <a:ea typeface="宋体" panose="02010600030101010101" pitchFamily="2" charset="-122"/>
                        </a:rPr>
                        <a:t>硫酸镁</a:t>
                      </a:r>
                      <a:r>
                        <a:rPr lang="en-US" altLang="zh-CN" sz="1800" b="0" i="0">
                          <a:solidFill>
                            <a:srgbClr val="000000"/>
                          </a:solidFill>
                          <a:latin typeface="宋体" panose="02010600030101010101" pitchFamily="2" charset="-122"/>
                          <a:ea typeface="宋体" panose="02010600030101010101" pitchFamily="2" charset="-122"/>
                        </a:rPr>
                        <a:t>+</a:t>
                      </a:r>
                      <a:r>
                        <a:rPr lang="zh-CN" altLang="en-US" sz="1800" b="0" i="0">
                          <a:solidFill>
                            <a:srgbClr val="000000"/>
                          </a:solidFill>
                          <a:latin typeface="宋体" panose="02010600030101010101" pitchFamily="2" charset="-122"/>
                          <a:ea typeface="宋体" panose="02010600030101010101" pitchFamily="2" charset="-122"/>
                        </a:rPr>
                        <a:t>氯化钾复方，渗透性导泻</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模拟生理性清肠，不依赖刺激性泻药，</a:t>
                      </a:r>
                      <a:r>
                        <a:rPr lang="zh-CN" altLang="en-US" sz="1800" b="0" i="0" dirty="0">
                          <a:solidFill>
                            <a:srgbClr val="FF0000"/>
                          </a:solidFill>
                          <a:latin typeface="宋体" panose="02010600030101010101" pitchFamily="2" charset="-122"/>
                          <a:ea typeface="宋体" panose="02010600030101010101" pitchFamily="2" charset="-122"/>
                        </a:rPr>
                        <a:t>减少黏膜损伤风险</a:t>
                      </a:r>
                      <a:endParaRPr lang="zh-CN" altLang="en-US" sz="1800" b="0" i="0" dirty="0">
                        <a:solidFill>
                          <a:srgbClr val="FF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800100">
                <a:tc>
                  <a:txBody>
                    <a:bodyPr/>
                    <a:lstStyle/>
                    <a:p>
                      <a:pPr algn="ctr" fontAlgn="ctr"/>
                      <a:r>
                        <a:rPr lang="zh-CN" altLang="en-US" sz="1800" b="0" i="0">
                          <a:solidFill>
                            <a:srgbClr val="000000"/>
                          </a:solidFill>
                          <a:latin typeface="宋体" panose="02010600030101010101" pitchFamily="2" charset="-122"/>
                          <a:ea typeface="宋体" panose="02010600030101010101" pitchFamily="2" charset="-122"/>
                        </a:rPr>
                        <a:t>依从性</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800" b="0" i="0">
                          <a:solidFill>
                            <a:srgbClr val="000000"/>
                          </a:solidFill>
                          <a:latin typeface="宋体" panose="02010600030101010101" pitchFamily="2" charset="-122"/>
                          <a:ea typeface="宋体" panose="02010600030101010101" pitchFamily="2" charset="-122"/>
                        </a:rPr>
                        <a:t>明确两次给药方案</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契合临床操作习惯，</a:t>
                      </a:r>
                      <a:r>
                        <a:rPr lang="zh-CN" altLang="en-US" sz="1800" b="0" i="0" dirty="0">
                          <a:solidFill>
                            <a:srgbClr val="FF0000"/>
                          </a:solidFill>
                          <a:latin typeface="宋体" panose="02010600030101010101" pitchFamily="2" charset="-122"/>
                          <a:ea typeface="宋体" panose="02010600030101010101" pitchFamily="2" charset="-122"/>
                        </a:rPr>
                        <a:t>便于标准化管理</a:t>
                      </a:r>
                      <a:endParaRPr lang="zh-CN" altLang="en-US" sz="1800" b="0" i="0" dirty="0">
                        <a:solidFill>
                          <a:srgbClr val="FF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800735">
                <a:tc>
                  <a:txBody>
                    <a:bodyPr/>
                    <a:lstStyle/>
                    <a:p>
                      <a:pPr algn="ctr" fontAlgn="ctr"/>
                      <a:r>
                        <a:rPr lang="zh-CN" altLang="en-US" sz="1800" b="0" i="0">
                          <a:solidFill>
                            <a:srgbClr val="000000"/>
                          </a:solidFill>
                          <a:latin typeface="宋体" panose="02010600030101010101" pitchFamily="2" charset="-122"/>
                          <a:ea typeface="宋体" panose="02010600030101010101" pitchFamily="2" charset="-122"/>
                        </a:rPr>
                        <a:t>患者体验升级</a:t>
                      </a:r>
                      <a:endParaRPr lang="zh-CN" altLang="en-US" sz="1800" b="0"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0" i="0">
                          <a:solidFill>
                            <a:srgbClr val="000000"/>
                          </a:solidFill>
                          <a:latin typeface="宋体" panose="02010600030101010101" pitchFamily="2" charset="-122"/>
                          <a:ea typeface="宋体" panose="02010600030101010101" pitchFamily="2" charset="-122"/>
                        </a:rPr>
                        <a:t>味道、服用难度、液体量满意度均显著优于</a:t>
                      </a:r>
                      <a:r>
                        <a:rPr lang="en-US" altLang="zh-CN" sz="1800" b="0" i="0">
                          <a:solidFill>
                            <a:srgbClr val="000000"/>
                          </a:solidFill>
                          <a:latin typeface="宋体" panose="02010600030101010101" pitchFamily="2" charset="-122"/>
                          <a:ea typeface="宋体" panose="02010600030101010101" pitchFamily="2" charset="-122"/>
                        </a:rPr>
                        <a:t>PEG</a:t>
                      </a:r>
                      <a:r>
                        <a:rPr lang="zh-CN" altLang="en-US" sz="1800" b="0" i="0">
                          <a:solidFill>
                            <a:srgbClr val="000000"/>
                          </a:solidFill>
                          <a:latin typeface="宋体" panose="02010600030101010101" pitchFamily="2" charset="-122"/>
                          <a:ea typeface="宋体" panose="02010600030101010101" pitchFamily="2" charset="-122"/>
                        </a:rPr>
                        <a:t>（</a:t>
                      </a:r>
                      <a:r>
                        <a:rPr lang="en-US" altLang="zh-CN" sz="1800" b="0" i="0">
                          <a:solidFill>
                            <a:srgbClr val="000000"/>
                          </a:solidFill>
                          <a:latin typeface="宋体" panose="02010600030101010101" pitchFamily="2" charset="-122"/>
                          <a:ea typeface="宋体" panose="02010600030101010101" pitchFamily="2" charset="-122"/>
                        </a:rPr>
                        <a:t>P&lt;0.0001</a:t>
                      </a:r>
                      <a:r>
                        <a:rPr lang="zh-CN" altLang="en-US" sz="1800" b="0" i="0">
                          <a:solidFill>
                            <a:srgbClr val="000000"/>
                          </a:solidFill>
                          <a:latin typeface="宋体" panose="02010600030101010101" pitchFamily="2" charset="-122"/>
                          <a:ea typeface="宋体" panose="02010600030101010101" pitchFamily="2" charset="-122"/>
                        </a:rPr>
                        <a:t>）</a:t>
                      </a:r>
                      <a:r>
                        <a:rPr lang="en-US" altLang="zh-CN" sz="1800" b="0" i="0" baseline="30000">
                          <a:solidFill>
                            <a:srgbClr val="000000"/>
                          </a:solidFill>
                          <a:latin typeface="宋体" panose="02010600030101010101" pitchFamily="2" charset="-122"/>
                          <a:ea typeface="宋体" panose="02010600030101010101" pitchFamily="2" charset="-122"/>
                        </a:rPr>
                        <a:t>[1]</a:t>
                      </a:r>
                      <a:endParaRPr lang="en-US" altLang="zh-CN" sz="1800" b="0" i="0" baseline="3000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800" b="0" i="0" dirty="0">
                          <a:solidFill>
                            <a:srgbClr val="000000"/>
                          </a:solidFill>
                          <a:latin typeface="宋体" panose="02010600030101010101" pitchFamily="2" charset="-122"/>
                          <a:ea typeface="宋体" panose="02010600030101010101" pitchFamily="2" charset="-122"/>
                        </a:rPr>
                        <a:t>降低肠道准备“痛苦感”，</a:t>
                      </a:r>
                      <a:r>
                        <a:rPr lang="zh-CN" altLang="en-US" sz="1800" b="0" i="0" dirty="0">
                          <a:solidFill>
                            <a:srgbClr val="FF0000"/>
                          </a:solidFill>
                          <a:latin typeface="宋体" panose="02010600030101010101" pitchFamily="2" charset="-122"/>
                          <a:ea typeface="宋体" panose="02010600030101010101" pitchFamily="2" charset="-122"/>
                        </a:rPr>
                        <a:t>提升筛查意愿和重复检查接受度</a:t>
                      </a:r>
                      <a:endParaRPr lang="zh-CN" altLang="en-US" sz="1800" b="0" i="0" dirty="0">
                        <a:solidFill>
                          <a:srgbClr val="FF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5" name="文本框 4"/>
          <p:cNvSpPr txBox="1"/>
          <p:nvPr/>
        </p:nvSpPr>
        <p:spPr>
          <a:xfrm>
            <a:off x="808990" y="6555105"/>
            <a:ext cx="9680575" cy="432435"/>
          </a:xfrm>
          <a:prstGeom prst="rect">
            <a:avLst/>
          </a:prstGeom>
          <a:noFill/>
        </p:spPr>
        <p:txBody>
          <a:bodyPr wrap="square" rtlCol="0">
            <a:normAutofit/>
          </a:bodyPr>
          <a:lstStyle/>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复方硫酸钠片国内</a:t>
            </a:r>
            <a:r>
              <a:rPr lang="en-US" altLang="zh-CN" sz="600" kern="100" dirty="0">
                <a:effectLst/>
                <a:latin typeface="+mn-ea"/>
                <a:cs typeface="江城圆体 400W" panose="020B0500000000000000" pitchFamily="34" charset="-122"/>
              </a:rPr>
              <a:t>Ⅲ</a:t>
            </a:r>
            <a:r>
              <a:rPr lang="zh-CN" altLang="en-US" sz="600" kern="100" dirty="0">
                <a:effectLst/>
                <a:latin typeface="+mn-ea"/>
                <a:cs typeface="江城圆体 400W" panose="020B0500000000000000" pitchFamily="34" charset="-122"/>
              </a:rPr>
              <a:t>期临床试验报告</a:t>
            </a:r>
            <a:endParaRPr lang="zh-CN" altLang="en-US" sz="600" kern="100" dirty="0">
              <a:effectLst/>
              <a:latin typeface="+mn-ea"/>
              <a:cs typeface="江城圆体 400W" panose="020B0500000000000000" pitchFamily="34" charset="-122"/>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1.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2.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2"/>
</p:tagLst>
</file>

<file path=ppt/tags/tag103.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TYPE" val="i"/>
  <p:tag name="KSO_WM_UNIT_INDEX" val="13"/>
  <p:tag name="KSO_WM_BEAUTIFY_FLAG" val="#wm#"/>
  <p:tag name="KSO_WM_TAG_VERSION" val="3.0"/>
  <p:tag name="KSO_WM_UNIT_ID" val="_4*i*1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5.xml><?xml version="1.0" encoding="utf-8"?>
<p:tagLst xmlns:p="http://schemas.openxmlformats.org/presentationml/2006/main">
  <p:tag name="KSO_WM_UNIT_TYPE" val="i"/>
  <p:tag name="KSO_WM_UNIT_INDEX" val="7"/>
  <p:tag name="KSO_WM_BEAUTIFY_FLAG" val="#wm#"/>
  <p:tag name="KSO_WM_TAG_VERSION" val="3.0"/>
  <p:tag name="KSO_WM_UNIT_ID" val="_4*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6.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7.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8.xml><?xml version="1.0" encoding="utf-8"?>
<p:tagLst xmlns:p="http://schemas.openxmlformats.org/presentationml/2006/main">
  <p:tag name="KSO_WM_UNIT_TYPE" val="i"/>
  <p:tag name="KSO_WM_UNIT_INDEX" val="6"/>
  <p:tag name="KSO_WM_BEAUTIFY_FLAG" val="#wm#"/>
  <p:tag name="KSO_WM_TAG_VERSION" val="3.0"/>
  <p:tag name="KSO_WM_UNIT_ID" val="_4*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9.xml><?xml version="1.0" encoding="utf-8"?>
<p:tagLst xmlns:p="http://schemas.openxmlformats.org/presentationml/2006/main">
  <p:tag name="KSO_WM_UNIT_TYPE" val="i"/>
  <p:tag name="KSO_WM_UNIT_INDEX" val="5"/>
  <p:tag name="KSO_WM_BEAUTIFY_FLAG" val="#wm#"/>
  <p:tag name="KSO_WM_TAG_VERSION" val="3.0"/>
  <p:tag name="KSO_WM_UNIT_ID" val="_4*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TYPE" val="i"/>
  <p:tag name="KSO_WM_UNIT_INDEX" val="11"/>
  <p:tag name="KSO_WM_BEAUTIFY_FLAG" val="#wm#"/>
  <p:tag name="KSO_WM_TAG_VERSION" val="3.0"/>
  <p:tag name="KSO_WM_UNIT_ID" val="_4*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1.xml><?xml version="1.0" encoding="utf-8"?>
<p:tagLst xmlns:p="http://schemas.openxmlformats.org/presentationml/2006/main">
  <p:tag name="KSO_WM_UNIT_TYPE" val="i"/>
  <p:tag name="KSO_WM_UNIT_INDEX" val="9"/>
  <p:tag name="KSO_WM_BEAUTIFY_FLAG" val="#wm#"/>
  <p:tag name="KSO_WM_TAG_VERSION" val="3.0"/>
  <p:tag name="KSO_WM_UNIT_ID" val="_4*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2.xml><?xml version="1.0" encoding="utf-8"?>
<p:tagLst xmlns:p="http://schemas.openxmlformats.org/presentationml/2006/main">
  <p:tag name="KSO_WM_UNIT_TYPE" val="i"/>
  <p:tag name="KSO_WM_UNIT_INDEX" val="8"/>
  <p:tag name="KSO_WM_BEAUTIFY_FLAG" val="#wm#"/>
  <p:tag name="KSO_WM_TAG_VERSION" val="3.0"/>
  <p:tag name="KSO_WM_UNIT_ID" val="_4*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3.xml><?xml version="1.0" encoding="utf-8"?>
<p:tagLst xmlns:p="http://schemas.openxmlformats.org/presentationml/2006/main">
  <p:tag name="KSO_WM_UNIT_TYPE" val="i"/>
  <p:tag name="KSO_WM_UNIT_INDEX" val="10"/>
  <p:tag name="KSO_WM_BEAUTIFY_FLAG" val="#wm#"/>
  <p:tag name="KSO_WM_TAG_VERSION" val="3.0"/>
  <p:tag name="KSO_WM_UNIT_ID" val="_4*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4.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5.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6.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7.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18.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9.xml><?xml version="1.0" encoding="utf-8"?>
<p:tagLst xmlns:p="http://schemas.openxmlformats.org/presentationml/2006/main">
  <p:tag name="KSO_WM_UNIT_TYPE" val="i"/>
  <p:tag name="KSO_WM_UNIT_INDEX" val="4"/>
  <p:tag name="KSO_WM_BEAUTIFY_FLAG" val="#wm#"/>
  <p:tag name="KSO_WM_TAG_VERSION" val="3.0"/>
  <p:tag name="KSO_WM_UNIT_ID" val="_4*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TYPE" val="i"/>
  <p:tag name="KSO_WM_UNIT_INDEX" val="12"/>
  <p:tag name="KSO_WM_BEAUTIFY_FLAG" val="#wm#"/>
  <p:tag name="KSO_WM_TAG_VERSION" val="3.0"/>
  <p:tag name="KSO_WM_UNIT_ID" val="_4*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2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23.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0;第二级&#10;第三级&#10;第四级&#10;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24.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5.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6.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7.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文本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28.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0;第二级&#10;第三级&#10;第四级&#10;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29.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文本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0;第二级&#10;第三级&#10;第四级&#10;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31.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2.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3.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35.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36.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7.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8.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9.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1.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43.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4.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5.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6.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47.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8.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9.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51.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2.xml><?xml version="1.0" encoding="utf-8"?>
<p:tagLst xmlns:p="http://schemas.openxmlformats.org/presentationml/2006/main">
  <p:tag name="KSO_WM_UNIT_TYPE" val="i"/>
  <p:tag name="KSO_WM_UNIT_INDEX" val="12"/>
  <p:tag name="KSO_WM_BEAUTIFY_FLAG" val="#wm#"/>
  <p:tag name="KSO_WM_TAG_VERSION" val="3.0"/>
  <p:tag name="KSO_WM_UNIT_ID" val="_11*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3.xml><?xml version="1.0" encoding="utf-8"?>
<p:tagLst xmlns:p="http://schemas.openxmlformats.org/presentationml/2006/main">
  <p:tag name="KSO_WM_UNIT_TYPE" val="i"/>
  <p:tag name="KSO_WM_UNIT_INDEX" val="14"/>
  <p:tag name="KSO_WM_BEAUTIFY_FLAG" val="#wm#"/>
  <p:tag name="KSO_WM_TAG_VERSION" val="3.0"/>
  <p:tag name="KSO_WM_UNIT_ID" val="_11*i*1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4.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5.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6.xml><?xml version="1.0" encoding="utf-8"?>
<p:tagLst xmlns:p="http://schemas.openxmlformats.org/presentationml/2006/main">
  <p:tag name="KSO_WM_UNIT_TYPE" val="i"/>
  <p:tag name="KSO_WM_UNIT_INDEX" val="17"/>
  <p:tag name="KSO_WM_BEAUTIFY_FLAG" val="#wm#"/>
  <p:tag name="KSO_WM_TAG_VERSION" val="3.0"/>
  <p:tag name="KSO_WM_UNIT_ID" val="_11*i*1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7.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8.xml><?xml version="1.0" encoding="utf-8"?>
<p:tagLst xmlns:p="http://schemas.openxmlformats.org/presentationml/2006/main">
  <p:tag name="KSO_WM_UNIT_TYPE" val="i"/>
  <p:tag name="KSO_WM_UNIT_INDEX" val="11"/>
  <p:tag name="KSO_WM_BEAUTIFY_FLAG" val="#wm#"/>
  <p:tag name="KSO_WM_TAG_VERSION" val="3.0"/>
  <p:tag name="KSO_WM_UNIT_ID" val="_11*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9.xml><?xml version="1.0" encoding="utf-8"?>
<p:tagLst xmlns:p="http://schemas.openxmlformats.org/presentationml/2006/main">
  <p:tag name="KSO_WM_UNIT_TYPE" val="i"/>
  <p:tag name="KSO_WM_UNIT_INDEX" val="13"/>
  <p:tag name="KSO_WM_BEAUTIFY_FLAG" val="#wm#"/>
  <p:tag name="KSO_WM_TAG_VERSION" val="3.0"/>
  <p:tag name="KSO_WM_UNIT_ID" val="_11*i*1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1.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2.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3.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64.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PRESET_TEXT" val="公司名"/>
  <p:tag name="KSO_WM_UNIT_ID" val="_1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65.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6.xml><?xml version="1.0" encoding="utf-8"?>
<p:tagLst xmlns:p="http://schemas.openxmlformats.org/presentationml/2006/main">
  <p:tag name="KSO_WM_UNIT_TYPE" val="i"/>
  <p:tag name="KSO_WM_UNIT_INDEX" val="9"/>
  <p:tag name="KSO_WM_BEAUTIFY_FLAG" val="#wm#"/>
  <p:tag name="KSO_WM_TAG_VERSION" val="3.0"/>
  <p:tag name="KSO_WM_UNIT_ID" val="_11*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7.xml><?xml version="1.0" encoding="utf-8"?>
<p:tagLst xmlns:p="http://schemas.openxmlformats.org/presentationml/2006/main">
  <p:tag name="KSO_WM_UNIT_TYPE" val="i"/>
  <p:tag name="KSO_WM_UNIT_INDEX" val="10"/>
  <p:tag name="KSO_WM_BEAUTIFY_FLAG" val="#wm#"/>
  <p:tag name="KSO_WM_TAG_VERSION" val="3.0"/>
  <p:tag name="KSO_WM_UNIT_ID" val="_11*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8.xml><?xml version="1.0" encoding="utf-8"?>
<p:tagLst xmlns:p="http://schemas.openxmlformats.org/presentationml/2006/main">
  <p:tag name="KSO_WM_UNIT_TYPE" val="i"/>
  <p:tag name="KSO_WM_UNIT_INDEX" val="7"/>
  <p:tag name="KSO_WM_BEAUTIFY_FLAG" val="#wm#"/>
  <p:tag name="KSO_WM_TAG_VERSION" val="3.0"/>
  <p:tag name="KSO_WM_UNIT_ID" val="_1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9.xml><?xml version="1.0" encoding="utf-8"?>
<p:tagLst xmlns:p="http://schemas.openxmlformats.org/presentationml/2006/main">
  <p:tag name="KSO_WM_UNIT_TYPE" val="i"/>
  <p:tag name="KSO_WM_UNIT_INDEX" val="15"/>
  <p:tag name="KSO_WM_BEAUTIFY_FLAG" val="#wm#"/>
  <p:tag name="KSO_WM_TAG_VERSION" val="3.0"/>
  <p:tag name="KSO_WM_UNIT_ID" val="_11*i*1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TYPE" val="i"/>
  <p:tag name="KSO_WM_UNIT_INDEX" val="16"/>
  <p:tag name="KSO_WM_BEAUTIFY_FLAG" val="#wm#"/>
  <p:tag name="KSO_WM_TAG_VERSION" val="3.0"/>
  <p:tag name="KSO_WM_UNIT_ID" val="_11*i*1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1.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2.xml><?xml version="1.0" encoding="utf-8"?>
<p:tagLst xmlns:p="http://schemas.openxmlformats.org/presentationml/2006/main">
  <p:tag name="KSO_WM_UNIT_TYPE" val="i"/>
  <p:tag name="KSO_WM_UNIT_INDEX" val="8"/>
  <p:tag name="KSO_WM_BEAUTIFY_FLAG" val="#wm#"/>
  <p:tag name="KSO_WM_TAG_VERSION" val="3.0"/>
  <p:tag name="KSO_WM_UNIT_ID" val="_11*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74.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5.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6.xml><?xml version="1.0" encoding="utf-8"?>
<p:tagLst xmlns:p="http://schemas.openxmlformats.org/presentationml/2006/main">
  <p:tag name="KSO_WM_UNIT_TYPE" val="i"/>
  <p:tag name="KSO_WM_UNIT_INDEX" val="3"/>
  <p:tag name="KSO_WM_BEAUTIFY_FLAG" val="#wm#"/>
  <p:tag name="KSO_WM_TAG_VERSION" val="3.0"/>
  <p:tag name="KSO_WM_UNIT_ID" val="_0*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7.xml><?xml version="1.0" encoding="utf-8"?>
<p:tagLst xmlns:p="http://schemas.openxmlformats.org/presentationml/2006/main">
  <p:tag name="KSO_WM_UNIT_TYPE" val="i"/>
  <p:tag name="KSO_WM_UNIT_INDEX" val="4"/>
  <p:tag name="KSO_WM_BEAUTIFY_FLAG" val="#wm#"/>
  <p:tag name="KSO_WM_TAG_VERSION" val="3.0"/>
  <p:tag name="KSO_WM_UNIT_ID" val="_0*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8.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9.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81.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TEMPLATE_CATEGORY" val="custom"/>
  <p:tag name="KSO_WM_TEMPLATE_INDEX" val="20235934"/>
</p:tagLst>
</file>

<file path=ppt/tags/tag18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TEMPLATE_CATEGORY" val="custom"/>
  <p:tag name="KSO_WM_TEMPLATE_INDEX" val="20235934"/>
</p:tagLst>
</file>

<file path=ppt/tags/tag183.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5934"/>
  <p:tag name="KSO_WM_TEMPLATE_CATEGORY" val="custom"/>
  <p:tag name="KSO_WM_TEMPLATE_MASTER_TYPE" val="0"/>
  <p:tag name="KSO_WM_TEMPLATE_COLORSEQUENCE" val="1,2,3,4,5,6"/>
</p:tagLst>
</file>

<file path=ppt/tags/tag184.xml><?xml version="1.0" encoding="utf-8"?>
<p:tagLst xmlns:p="http://schemas.openxmlformats.org/presentationml/2006/main">
  <p:tag name="KSO_WM_UNIT_INDEX" val="5"/>
  <p:tag name="KSO_WM_UNIT_TYPE" val="f"/>
  <p:tag name="KSO_WM_UNIT_SUBTYPE" val="a"/>
  <p:tag name="KSO_WM_BEAUTIFY_FLAG" val="#wm#"/>
</p:tagLst>
</file>

<file path=ppt/tags/tag185.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86.xml><?xml version="1.0" encoding="utf-8"?>
<p:tagLst xmlns:p="http://schemas.openxmlformats.org/presentationml/2006/main">
  <p:tag name="KSO_WM_TEMPLATE_THUMBS_INDEX" val="1"/>
  <p:tag name="KSO_WM_SLIDE_ID" val="custom20235934_8"/>
  <p:tag name="KSO_WM_TEMPLATE_SUBCATEGORY" val="29"/>
  <p:tag name="KSO_WM_SLIDE_TYPE" val="text"/>
  <p:tag name="KSO_WM_SLIDE_SUBTYPE" val="pureTxt"/>
  <p:tag name="KSO_WM_SLIDE_ITEM_CNT" val="0"/>
  <p:tag name="KSO_WM_SLIDE_INDEX" val="8"/>
  <p:tag name="KSO_WM_TAG_VERSION" val="3.0"/>
  <p:tag name="KSO_WM_BEAUTIFY_FLAG" val="#wm#"/>
  <p:tag name="KSO_WM_TEMPLATE_CATEGORY" val="custom"/>
  <p:tag name="KSO_WM_TEMPLATE_INDEX" val="20235934"/>
  <p:tag name="KSO_WM_SLIDE_LAYOUT" val="a_f"/>
  <p:tag name="KSO_WM_SLIDE_LAYOUT_CNT" val="1_1"/>
  <p:tag name="KSO_WM_TEMPLATE_COLOR_TYPE" val="0"/>
  <p:tag name="KSO_WM_TEMPLATE_MASTER_TYPE" val="0"/>
  <p:tag name="KSO_WM_SLIDE_SIZE" val="850*457"/>
  <p:tag name="KSO_WM_SLIDE_POSITION" val="54*28"/>
  <p:tag name="KSO_WM_TEMPLATE_COLORSEQUENCE" val="1,2,3,4,5,6"/>
  <p:tag name="KSO_WM_SLIDE_THEME_ID" val="3326740"/>
  <p:tag name="KSO_WM_SLIDE_THEME_NAME" val="弥散风蓝色职场办公"/>
</p:tagLst>
</file>

<file path=ppt/tags/tag187.xml><?xml version="1.0" encoding="utf-8"?>
<p:tagLst xmlns:p="http://schemas.openxmlformats.org/presentationml/2006/main">
  <p:tag name="KSO_WM_UNIT_TYPE" val="l_h_i"/>
  <p:tag name="KSO_WM_UNIT_INDEX" val="1_2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2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88.xml><?xml version="1.0" encoding="utf-8"?>
<p:tagLst xmlns:p="http://schemas.openxmlformats.org/presentationml/2006/main">
  <p:tag name="KSO_WM_UNIT_TYPE" val="l_h_i"/>
  <p:tag name="KSO_WM_UNIT_INDEX" val="1_3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3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89.xml><?xml version="1.0" encoding="utf-8"?>
<p:tagLst xmlns:p="http://schemas.openxmlformats.org/presentationml/2006/main">
  <p:tag name="KSO_WM_UNIT_TYPE" val="l_h_i"/>
  <p:tag name="KSO_WM_UNIT_INDEX" val="1_4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4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TYPE" val="l_h_i"/>
  <p:tag name="KSO_WM_UNIT_INDEX" val="1_6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6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91.xml><?xml version="1.0" encoding="utf-8"?>
<p:tagLst xmlns:p="http://schemas.openxmlformats.org/presentationml/2006/main">
  <p:tag name="KSO_WM_UNIT_TYPE" val="a"/>
  <p:tag name="KSO_WM_UNIT_INDEX" val="1"/>
  <p:tag name="KSO_WM_BEAUTIFY_FLAG" val="#wm#"/>
  <p:tag name="KSO_WM_TAG_VERSION" val="3.0"/>
  <p:tag name="KSO_WM_UNIT_ISCONTENTSTITLE" val="1"/>
  <p:tag name="KSO_WM_DIAGRAM_GROUP_CODE" val="l1-1"/>
  <p:tag name="KSO_WM_DIAGRAM_COLOR_TRICK" val="1"/>
  <p:tag name="KSO_WM_DIAGRAM_COLOR_TEXT_CAN_REMOVE" val="n"/>
  <p:tag name="KSO_WM_UNIT_ID" val="custom20235934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34"/>
  <p:tag name="KSO_WM_TEMPLATE_CATEGORY" val="custom"/>
  <p:tag name="KSO_WM_UNIT_PRESET_TEXT_INDEX" val="-1"/>
  <p:tag name="KSO_WM_UNIT_PRESET_TEXT_LEN" val="0"/>
</p:tagLst>
</file>

<file path=ppt/tags/tag192.xml><?xml version="1.0" encoding="utf-8"?>
<p:tagLst xmlns:p="http://schemas.openxmlformats.org/presentationml/2006/main">
  <p:tag name="KSO_WM_UNIT_TYPE" val="l_h_f"/>
  <p:tag name="KSO_WM_UNIT_INDEX" val="1_1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3.xml><?xml version="1.0" encoding="utf-8"?>
<p:tagLst xmlns:p="http://schemas.openxmlformats.org/presentationml/2006/main">
  <p:tag name="KSO_WM_UNIT_TYPE" val="l_h_f"/>
  <p:tag name="KSO_WM_UNIT_INDEX" val="1_2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4.xml><?xml version="1.0" encoding="utf-8"?>
<p:tagLst xmlns:p="http://schemas.openxmlformats.org/presentationml/2006/main">
  <p:tag name="KSO_WM_UNIT_TYPE" val="l_h_f"/>
  <p:tag name="KSO_WM_UNIT_INDEX" val="1_3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3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5.xml><?xml version="1.0" encoding="utf-8"?>
<p:tagLst xmlns:p="http://schemas.openxmlformats.org/presentationml/2006/main">
  <p:tag name="KSO_WM_UNIT_TYPE" val="l_h_f"/>
  <p:tag name="KSO_WM_UNIT_INDEX" val="1_5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5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6.xml><?xml version="1.0" encoding="utf-8"?>
<p:tagLst xmlns:p="http://schemas.openxmlformats.org/presentationml/2006/main">
  <p:tag name="KSO_WM_UNIT_TYPE" val="l_h_i"/>
  <p:tag name="KSO_WM_UNIT_SUBTYPE" val="d"/>
  <p:tag name="KSO_WM_UNIT_INDEX" val="1_1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197.xml><?xml version="1.0" encoding="utf-8"?>
<p:tagLst xmlns:p="http://schemas.openxmlformats.org/presentationml/2006/main">
  <p:tag name="KSO_WM_UNIT_TYPE" val="l_h_i"/>
  <p:tag name="KSO_WM_UNIT_SUBTYPE" val="d"/>
  <p:tag name="KSO_WM_UNIT_INDEX" val="1_2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198.xml><?xml version="1.0" encoding="utf-8"?>
<p:tagLst xmlns:p="http://schemas.openxmlformats.org/presentationml/2006/main">
  <p:tag name="KSO_WM_UNIT_TYPE" val="l_h_i"/>
  <p:tag name="KSO_WM_UNIT_SUBTYPE" val="d"/>
  <p:tag name="KSO_WM_UNIT_INDEX" val="1_3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3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199.xml><?xml version="1.0" encoding="utf-8"?>
<p:tagLst xmlns:p="http://schemas.openxmlformats.org/presentationml/2006/main">
  <p:tag name="KSO_WM_UNIT_TYPE" val="l_h_i"/>
  <p:tag name="KSO_WM_UNIT_SUBTYPE" val="d"/>
  <p:tag name="KSO_WM_UNIT_INDEX" val="1_5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5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TYPE" val="l_h_i"/>
  <p:tag name="KSO_WM_UNIT_SUBTYPE" val="d"/>
  <p:tag name="KSO_WM_UNIT_INDEX" val="1_6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6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01.xml><?xml version="1.0" encoding="utf-8"?>
<p:tagLst xmlns:p="http://schemas.openxmlformats.org/presentationml/2006/main">
  <p:tag name="KSO_WM_UNIT_TYPE" val="l_h_f"/>
  <p:tag name="KSO_WM_UNIT_INDEX" val="1_6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6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202.xml><?xml version="1.0" encoding="utf-8"?>
<p:tagLst xmlns:p="http://schemas.openxmlformats.org/presentationml/2006/main">
  <p:tag name="KSO_WM_UNIT_TYPE" val="i"/>
  <p:tag name="KSO_WM_UNIT_INDEX" val="1"/>
  <p:tag name="KSO_WM_BEAUTIFY_FLAG" val="#wm#"/>
  <p:tag name="KSO_WM_TAG_VERSION" val="3.0"/>
  <p:tag name="KSO_WM_DIAGRAM_GROUP_CODE" val="l1-1"/>
  <p:tag name="KSO_WM_DIAGRAM_COLOR_TRICK" val="1"/>
  <p:tag name="KSO_WM_DIAGRAM_COLOR_TEXT_CAN_REMOVE" val="n"/>
  <p:tag name="KSO_WM_UNIT_ID" val="custom20235934_6*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34"/>
  <p:tag name="KSO_WM_TEMPLATE_CATEGORY" val="custom"/>
</p:tagLst>
</file>

<file path=ppt/tags/tag203.xml><?xml version="1.0" encoding="utf-8"?>
<p:tagLst xmlns:p="http://schemas.openxmlformats.org/presentationml/2006/main">
  <p:tag name="KSO_WM_SLIDE_TYPE" val="contents"/>
  <p:tag name="KSO_WM_TEMPLATE_SUBCATEGORY" val="29"/>
  <p:tag name="KSO_WM_TEMPLATE_COLOR_TYPE" val="0"/>
  <p:tag name="KSO_WM_TAG_VERSION" val="3.0"/>
  <p:tag name="KSO_WM_SLIDE_SUBTYPE" val="diag"/>
  <p:tag name="KSO_WM_SLIDE_ITEM_CNT" val="6"/>
  <p:tag name="KSO_WM_DIAGRAM_GROUP_CODE" val="l1-1"/>
  <p:tag name="KSO_WM_BEAUTIFY_FLAG" val="#wm#"/>
  <p:tag name="KSO_WM_TEMPLATE_INDEX" val="20235934"/>
  <p:tag name="KSO_WM_TEMPLATE_CATEGORY" val="custom"/>
  <p:tag name="KSO_WM_SLIDE_INDEX" val="6"/>
  <p:tag name="KSO_WM_SLIDE_ID" val="custom20235934_6"/>
  <p:tag name="KSO_WM_TEMPLATE_MASTER_TYPE" val="0"/>
  <p:tag name="KSO_WM_SLIDE_LAYOUT" val="a_l"/>
  <p:tag name="KSO_WM_SLIDE_LAYOUT_CNT" val="1_1"/>
  <p:tag name="KSO_WM_SLIDE_DIAGTYPE" val="l"/>
  <p:tag name="KSO_WM_TEMPLATE_COLORSEQUENCE" val="1,2,3,4,5,6"/>
  <p:tag name="KSO_WM_SLIDE_THEME_ID" val="3326740"/>
  <p:tag name="KSO_WM_SLIDE_THEME_NAME" val="弥散风蓝色职场办公"/>
</p:tagLst>
</file>

<file path=ppt/tags/tag204.xml><?xml version="1.0" encoding="utf-8"?>
<p:tagLst xmlns:p="http://schemas.openxmlformats.org/presentationml/2006/main">
  <p:tag name="KSO_WM_UNIT_INDEX" val="3"/>
  <p:tag name="KSO_WM_UNIT_TYPE" val="f"/>
  <p:tag name="KSO_WM_UNIT_SUBTYPE" val="a"/>
  <p:tag name="KSO_WM_BEAUTIFY_FLAG" val="#wm#"/>
</p:tagLst>
</file>

<file path=ppt/tags/tag205.xml><?xml version="1.0" encoding="utf-8"?>
<p:tagLst xmlns:p="http://schemas.openxmlformats.org/presentationml/2006/main">
  <p:tag name="TABLE_ENDDRAG_ORIGIN_RECT" val="484*420"/>
  <p:tag name="TABLE_ENDDRAG_RECT" val="14*81*484*420"/>
</p:tagLst>
</file>

<file path=ppt/tags/tag206.xml><?xml version="1.0" encoding="utf-8"?>
<p:tagLst xmlns:p="http://schemas.openxmlformats.org/presentationml/2006/main">
  <p:tag name="KSO_WM_SLIDE_ID" val="custom20235934_8"/>
  <p:tag name="KSO_WM_TEMPLATE_SUBCATEGORY" val="29"/>
  <p:tag name="KSO_WM_TEMPLATE_MASTER_TYPE" val="0"/>
  <p:tag name="KSO_WM_TEMPLATE_COLOR_TYPE" val="0"/>
  <p:tag name="KSO_WM_SLIDE_TYPE" val="text"/>
  <p:tag name="KSO_WM_SLIDE_SUBTYPE" val="pureTxt"/>
  <p:tag name="KSO_WM_SLIDE_ITEM_CNT" val="0"/>
  <p:tag name="KSO_WM_SLIDE_INDEX" val="8"/>
  <p:tag name="KSO_WM_DIAGRAM_GROUP_CODE" val="l1-1"/>
  <p:tag name="KSO_WM_SLIDE_DIAGTYPE" val="l"/>
  <p:tag name="KSO_WM_TAG_VERSION" val="3.0"/>
  <p:tag name="KSO_WM_BEAUTIFY_FLAG" val="#wm#"/>
  <p:tag name="KSO_WM_TEMPLATE_CATEGORY" val="custom"/>
  <p:tag name="KSO_WM_TEMPLATE_INDEX" val="20235934"/>
  <p:tag name="KSO_WM_SLIDE_LAYOUT" val="a_f"/>
  <p:tag name="KSO_WM_SLIDE_LAYOUT_CNT" val="1_1"/>
  <p:tag name="KSO_WM_SLIDE_SIZE" val="850*457"/>
  <p:tag name="KSO_WM_SLIDE_POSITION" val="54*28"/>
  <p:tag name="KSO_WM_TEMPLATE_COLORSEQUENCE" val="1,2,3,4,5,6"/>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867_1*l_h_i*1_1_1"/>
  <p:tag name="KSO_WM_TEMPLATE_CATEGORY" val="diagram"/>
  <p:tag name="KSO_WM_TEMPLATE_INDEX" val="20231867"/>
  <p:tag name="KSO_WM_UNIT_LAYERLEVEL" val="1_1_1"/>
  <p:tag name="KSO_WM_TAG_VERSION" val="3.0"/>
  <p:tag name="KSO_WM_BEAUTIFY_FLAG" val="#wm#"/>
  <p:tag name="KSO_WM_DIAGRAM_MAX_ITEMCNT" val="3"/>
  <p:tag name="KSO_WM_DIAGRAM_MIN_ITEMCNT" val="2"/>
  <p:tag name="KSO_WM_DIAGRAM_VIRTUALLY_FRAME" val="{&quot;height&quot;:412.0249606299212,&quot;left&quot;:54.1,&quot;top&quot;:88.97503937007873,&quot;width&quot;:850.4}"/>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quot;type&quot;:1},&quot;shadow&quot;:{&quot;brightness&quot;:0,&quot;colorType&quot;:1,&quot;foreColorIndex&quot;:5,&quot;transparency&quot;:0.8399999737739563},&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LINE_FORE_SCHEMECOLOR_INDEX" val="5"/>
  <p:tag name="KSO_WM_DIAGRAM_USE_COLOR_VALUE" val="{&quot;color_scheme&quot;:1,&quot;color_type&quot;:1,&quot;theme_color_indexes&quot;:[5,6,5,6,5,6]}"/>
</p:tagLst>
</file>

<file path=ppt/tags/tag208.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1867_1*l_h_f*1_1_1"/>
  <p:tag name="KSO_WM_TEMPLATE_CATEGORY" val="diagram"/>
  <p:tag name="KSO_WM_TEMPLATE_INDEX" val="20231867"/>
  <p:tag name="KSO_WM_UNIT_LAYERLEVEL" val="1_1_1"/>
  <p:tag name="KSO_WM_TAG_VERSION" val="3.0"/>
  <p:tag name="KSO_WM_BEAUTIFY_FLAG" val="#wm#"/>
  <p:tag name="KSO_WM_UNIT_TEXT_FILL_FORE_SCHEMECOLOR_INDEX_BRIGHTNESS" val="0.15"/>
  <p:tag name="KSO_WM_UNIT_TEXT_FILL_TYPE" val="1"/>
  <p:tag name="KSO_WM_DIAGRAM_GROUP_CODE" val="l1-1"/>
  <p:tag name="KSO_WM_DIAGRAM_MAX_ITEMCNT" val="3"/>
  <p:tag name="KSO_WM_DIAGRAM_MIN_ITEMCNT" val="2"/>
  <p:tag name="KSO_WM_DIAGRAM_VIRTUALLY_FRAME" val="{&quot;height&quot;:412.0249606299212,&quot;left&quot;:54.1,&quot;top&quot;:88.97503937007873,&quot;width&quot;:850.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404040&quot;,&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TYPE" val="1"/>
  <p:tag name="KSO_WM_UNIT_PRESET_TEXT" val="单击此处添加文本具体内容，简明扼要地阐述您的观点。根据需要可酌情增减文字，以便观者准确地理解您传达的思想。单击此处添加您文本的具体内容，简明扼要地阐述您的观点"/>
  <p:tag name="KSO_WM_DIAGRAM_USE_COLOR_VALUE" val="{&quot;color_scheme&quot;:1,&quot;color_type&quot;:1,&quot;theme_color_indexes&quot;:[5,6,5,6,5,6]}"/>
</p:tagLst>
</file>

<file path=ppt/tags/tag209.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diagram20231867_1*l_h_a*1_1_1"/>
  <p:tag name="KSO_WM_TEMPLATE_CATEGORY" val="diagram"/>
  <p:tag name="KSO_WM_TEMPLATE_INDEX" val="20231867"/>
  <p:tag name="KSO_WM_UNIT_LAYERLEVEL" val="1_1_1"/>
  <p:tag name="KSO_WM_TAG_VERSION" val="3.0"/>
  <p:tag name="KSO_WM_BEAUTIFY_FLAG" val="#wm#"/>
  <p:tag name="KSO_WM_DIAGRAM_MAX_ITEMCNT" val="3"/>
  <p:tag name="KSO_WM_DIAGRAM_MIN_ITEMCNT" val="2"/>
  <p:tag name="KSO_WM_DIAGRAM_VIRTUALLY_FRAME" val="{&quot;height&quot;:412.0249606299212,&quot;left&quot;:54.1,&quot;top&quot;:88.97503937007873,&quot;width&quot;:850.4}"/>
  <p:tag name="KSO_WM_DIAGRAM_COLOR_MATCH_VALUE" val="{&quot;shape&quot;:{&quot;fill&quot;:{&quot;gradient&quot;:[{&quot;brightness&quot;:0,&quot;colorType&quot;:1,&quot;foreColorIndex&quot;:5,&quot;pos&quot;:0.6899999976158142,&quot;transparency&quot;:0},{&quot;brightness&quot;:0.4000000059604645,&quot;colorType&quot;:1,&quot;foreColorIndex&quot;:5,&quot;pos&quot;:0,&quot;transparency&quot;:0}],&quot;type&quot;:3},&quot;glow&quot;:{&quot;colorType&quot;:0},&quot;line&quot;:{&quot;type&quot;:0},&quot;shadow&quot;:{&quot;colorType&quot;:0},&quot;threeD&quot;:{&quot;curvedSurface&quot;:{&quot;brightness&quot;:0,&quot;colorType&quot;:2,&quot;rgb&quot;:&quot;#000000&quot;},&quot;depth&quot;:{&quot;colorType&quot;:0}}},&quot;text&quot;:{&quot;fill&quot;:{&quot;gradient&quot;:[{&quot;brightness&quot;:0.800000011920929,&quot;colorType&quot;:1,&quot;foreColorIndex&quot;:5,&quot;pos&quot;:0.6899999976158142,&quot;transparency&quot;:0},{&quot;brightness&quot;:0,&quot;colorType&quot;:2,&quot;pos&quot;:0,&quot;rgb&quot;:&quot;#ffffff&quot;,&quot;transparency&quot;:0}],&quot;type&quot;:3},&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TYPE" val="1"/>
  <p:tag name="KSO_WM_UNIT_PRESET_TEXT" val="单击此处添加项标题"/>
  <p:tag name="KSO_WM_UNIT_FILL_TYPE" val="3"/>
  <p:tag name="KSO_WM_UNIT_TEXT_FILL_TYPE" val="3"/>
  <p:tag name="KSO_WM_DIAGRAM_USE_COLOR_VALUE" val="{&quot;color_scheme&quot;:1,&quot;color_type&quot;:1,&quot;theme_color_indexes&quot;:[5,6,5,6,5,6]}"/>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867_1*l_h_i*1_2_1"/>
  <p:tag name="KSO_WM_TEMPLATE_CATEGORY" val="diagram"/>
  <p:tag name="KSO_WM_TEMPLATE_INDEX" val="20231867"/>
  <p:tag name="KSO_WM_UNIT_LAYERLEVEL" val="1_1_1"/>
  <p:tag name="KSO_WM_TAG_VERSION" val="3.0"/>
  <p:tag name="KSO_WM_BEAUTIFY_FLAG" val="#wm#"/>
  <p:tag name="KSO_WM_DIAGRAM_MAX_ITEMCNT" val="3"/>
  <p:tag name="KSO_WM_DIAGRAM_MIN_ITEMCNT" val="2"/>
  <p:tag name="KSO_WM_DIAGRAM_VIRTUALLY_FRAME" val="{&quot;height&quot;:412.0249606299212,&quot;left&quot;:54.1,&quot;top&quot;:88.97503937007873,&quot;width&quot;:850.4}"/>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quot;type&quot;:1},&quot;shadow&quot;:{&quot;brightness&quot;:0,&quot;colorType&quot;:1,&quot;foreColorIndex&quot;:5,&quot;transparency&quot;:0.8399999737739563},&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LINE_FORE_SCHEMECOLOR_INDEX" val="5"/>
  <p:tag name="KSO_WM_DIAGRAM_USE_COLOR_VALUE" val="{&quot;color_scheme&quot;:1,&quot;color_type&quot;:1,&quot;theme_color_indexes&quot;:[5,6,5,6,5,6]}"/>
</p:tagLst>
</file>

<file path=ppt/tags/tag211.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1867_1*l_h_f*1_2_1"/>
  <p:tag name="KSO_WM_TEMPLATE_CATEGORY" val="diagram"/>
  <p:tag name="KSO_WM_TEMPLATE_INDEX" val="20231867"/>
  <p:tag name="KSO_WM_UNIT_LAYERLEVEL" val="1_1_1"/>
  <p:tag name="KSO_WM_TAG_VERSION" val="3.0"/>
  <p:tag name="KSO_WM_BEAUTIFY_FLAG" val="#wm#"/>
  <p:tag name="KSO_WM_UNIT_TEXT_FILL_FORE_SCHEMECOLOR_INDEX_BRIGHTNESS" val="0.15"/>
  <p:tag name="KSO_WM_UNIT_TEXT_FILL_TYPE" val="1"/>
  <p:tag name="KSO_WM_DIAGRAM_GROUP_CODE" val="l1-1"/>
  <p:tag name="KSO_WM_DIAGRAM_MAX_ITEMCNT" val="3"/>
  <p:tag name="KSO_WM_DIAGRAM_MIN_ITEMCNT" val="2"/>
  <p:tag name="KSO_WM_DIAGRAM_VIRTUALLY_FRAME" val="{&quot;height&quot;:412.0249606299212,&quot;left&quot;:54.1,&quot;top&quot;:88.97503937007873,&quot;width&quot;:850.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404040&quot;,&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TYPE" val="1"/>
  <p:tag name="KSO_WM_UNIT_PRESET_TEXT" val="单击此处添加文本具体内容，简明扼要地阐述您的观点。根据需要可酌情增减文字，以便观者准确地理解您传达的思想。单击此处添加您文本的具体内容，简明扼要地阐述您的观点"/>
  <p:tag name="KSO_WM_DIAGRAM_USE_COLOR_VALUE" val="{&quot;color_scheme&quot;:1,&quot;color_type&quot;:1,&quot;theme_color_indexes&quot;:[5,6,5,6,5,6]}"/>
</p:tagLst>
</file>

<file path=ppt/tags/tag212.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20231867_1*l_h_a*1_2_1"/>
  <p:tag name="KSO_WM_TEMPLATE_CATEGORY" val="diagram"/>
  <p:tag name="KSO_WM_TEMPLATE_INDEX" val="20231867"/>
  <p:tag name="KSO_WM_UNIT_LAYERLEVEL" val="1_1_1"/>
  <p:tag name="KSO_WM_TAG_VERSION" val="3.0"/>
  <p:tag name="KSO_WM_BEAUTIFY_FLAG" val="#wm#"/>
  <p:tag name="KSO_WM_DIAGRAM_MAX_ITEMCNT" val="3"/>
  <p:tag name="KSO_WM_DIAGRAM_MIN_ITEMCNT" val="2"/>
  <p:tag name="KSO_WM_DIAGRAM_VIRTUALLY_FRAME" val="{&quot;height&quot;:412.0249606299212,&quot;left&quot;:54.1,&quot;top&quot;:88.97503937007873,&quot;width&quot;:850.4}"/>
  <p:tag name="KSO_WM_DIAGRAM_COLOR_MATCH_VALUE" val="{&quot;shape&quot;:{&quot;fill&quot;:{&quot;gradient&quot;:[{&quot;brightness&quot;:0,&quot;colorType&quot;:1,&quot;foreColorIndex&quot;:5,&quot;pos&quot;:0.6899999976158142,&quot;transparency&quot;:0},{&quot;brightness&quot;:0.4000000059604645,&quot;colorType&quot;:1,&quot;foreColorIndex&quot;:5,&quot;pos&quot;:0,&quot;transparency&quot;:0}],&quot;type&quot;:3},&quot;glow&quot;:{&quot;colorType&quot;:0},&quot;line&quot;:{&quot;type&quot;:0},&quot;shadow&quot;:{&quot;colorType&quot;:0},&quot;threeD&quot;:{&quot;curvedSurface&quot;:{&quot;brightness&quot;:0,&quot;colorType&quot;:2,&quot;rgb&quot;:&quot;#000000&quot;},&quot;depth&quot;:{&quot;colorType&quot;:0}}},&quot;text&quot;:{&quot;fill&quot;:{&quot;gradient&quot;:[{&quot;brightness&quot;:0.800000011920929,&quot;colorType&quot;:1,&quot;foreColorIndex&quot;:5,&quot;pos&quot;:0.6899999976158142,&quot;transparency&quot;:0},{&quot;brightness&quot;:0,&quot;colorType&quot;:2,&quot;pos&quot;:0,&quot;rgb&quot;:&quot;#ffffff&quot;,&quot;transparency&quot;:0}],&quot;type&quot;:3},&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TYPE" val="1"/>
  <p:tag name="KSO_WM_UNIT_PRESET_TEXT" val="单击此处添加项标题"/>
  <p:tag name="KSO_WM_UNIT_FILL_TYPE" val="3"/>
  <p:tag name="KSO_WM_UNIT_TEXT_FILL_TYPE" val="3"/>
  <p:tag name="KSO_WM_DIAGRAM_USE_COLOR_VALUE" val="{&quot;color_scheme&quot;:1,&quot;color_type&quot;:1,&quot;theme_color_indexes&quot;:[5,6,5,6,5,6]}"/>
</p:tagLst>
</file>

<file path=ppt/tags/tag213.xml><?xml version="1.0" encoding="utf-8"?>
<p:tagLst xmlns:p="http://schemas.openxmlformats.org/presentationml/2006/main">
  <p:tag name="KSO_WM_SLIDE_ID" val="custom20235934_8"/>
  <p:tag name="KSO_WM_TEMPLATE_SUBCATEGORY" val="29"/>
  <p:tag name="KSO_WM_TEMPLATE_MASTER_TYPE" val="0"/>
  <p:tag name="KSO_WM_TEMPLATE_COLOR_TYPE" val="0"/>
  <p:tag name="KSO_WM_SLIDE_TYPE" val="text"/>
  <p:tag name="KSO_WM_SLIDE_SUBTYPE" val="pureTxt"/>
  <p:tag name="KSO_WM_SLIDE_ITEM_CNT" val="0"/>
  <p:tag name="KSO_WM_SLIDE_INDEX" val="8"/>
  <p:tag name="KSO_WM_DIAGRAM_GROUP_CODE" val="l1-1"/>
  <p:tag name="KSO_WM_SLIDE_DIAGTYPE" val="l"/>
  <p:tag name="KSO_WM_TAG_VERSION" val="3.0"/>
  <p:tag name="KSO_WM_BEAUTIFY_FLAG" val="#wm#"/>
  <p:tag name="KSO_WM_TEMPLATE_CATEGORY" val="custom"/>
  <p:tag name="KSO_WM_TEMPLATE_INDEX" val="20235934"/>
  <p:tag name="KSO_WM_SLIDE_LAYOUT" val="a_f"/>
  <p:tag name="KSO_WM_SLIDE_LAYOUT_CNT" val="1_1"/>
  <p:tag name="KSO_WM_SLIDE_SIZE" val="850*457"/>
  <p:tag name="KSO_WM_SLIDE_POSITION" val="54*28"/>
  <p:tag name="KSO_WM_TEMPLATE_COLORSEQUENCE" val="1,2,3,4,5,6"/>
  <p:tag name="RESOURCE_RECORD_KEY" val="{&quot;65&quot;:[20235934],&quot;70&quot;:[3325539]}"/>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3068_2*n_h_a*1_1_1"/>
  <p:tag name="KSO_WM_TEMPLATE_CATEGORY" val="diagram"/>
  <p:tag name="KSO_WM_TEMPLATE_INDEX" val="40493068"/>
  <p:tag name="KSO_WM_UNIT_LAYERLEVEL" val="1_1_1"/>
  <p:tag name="KSO_WM_TAG_VERSION" val="3.0"/>
  <p:tag name="KSO_WM_BEAUTIFY_FLAG" val="#wm#"/>
  <p:tag name="KSO_WM_UNIT_ISCONTENTSTITLE" val="0"/>
  <p:tag name="KSO_WM_UNIT_ISNUMDGMTITLE" val="0"/>
  <p:tag name="KSO_WM_UNIT_NOCLEAR" val="0"/>
  <p:tag name="KSO_WM_DIAGRAM_GROUP_CODE" val="n1-1"/>
  <p:tag name="KSO_WM_UNIT_TYPE" val="n_h_a"/>
  <p:tag name="KSO_WM_UNIT_INDEX" val="1_1_1"/>
  <p:tag name="KSO_WM_UNIT_FILL_TYPE" val="3"/>
  <p:tag name="KSO_WM_UNIT_PRESET_TEXT" val="添加标题内容"/>
  <p:tag name="KSO_WM_UNIT_TEXT_TYPE" val="1"/>
  <p:tag name="KSO_WM_DIAGRAM_VERSION" val="3"/>
  <p:tag name="KSO_WM_DIAGRAM_COLOR_TRICK" val="1"/>
  <p:tag name="KSO_WM_DIAGRAM_COLOR_TEXT_CAN_REMOVE" val="n"/>
  <p:tag name="KSO_WM_DIAGRAM_MAX_ITEMCNT" val="6"/>
  <p:tag name="KSO_WM_DIAGRAM_MIN_ITEMCNT" val="2"/>
  <p:tag name="KSO_WM_DIAGRAM_VIRTUALLY_FRAME" val="{&quot;height&quot;:428.45000610351565,&quot;left&quot;:10.25,&quot;top&quot;:79.84999389648438,&quot;width&quot;:302.35}"/>
  <p:tag name="KSO_WM_DIAGRAM_COLOR_MATCH_VALUE" val="{&quot;shape&quot;:{&quot;fill&quot;:{&quot;gradient&quot;:[{&quot;brightness&quot;:0.4000000059604645,&quot;colorType&quot;:1,&quot;foreColorIndex&quot;:5,&quot;pos&quot;:0,&quot;transparency&quot;:0.20000000298023224},{&quot;brightness&quot;:0,&quot;colorType&quot;:1,&quot;foreColorIndex&quot;:5,&quot;pos&quot;:0.8899999856948853,&quot;transparency&quot;:0}],&quot;type&quot;:3},&quot;glow&quot;:{&quot;colorType&quot;:0},&quot;line&quot;:{&quot;type&quot;:0},&quot;shadow&quot;:{&quot;brightness&quot;:-0.25,&quot;colorType&quot;:1,&quot;foreColorIndex&quot;:5,&quot;transparency&quot;:0.85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3068_2*n_h_h_f*1_2_1_1"/>
  <p:tag name="KSO_WM_TEMPLATE_CATEGORY" val="diagram"/>
  <p:tag name="KSO_WM_TEMPLATE_INDEX" val="40493068"/>
  <p:tag name="KSO_WM_UNIT_LAYERLEVEL" val="1_1_1_1"/>
  <p:tag name="KSO_WM_TAG_VERSION" val="3.0"/>
  <p:tag name="KSO_WM_BEAUTIFY_FLAG" val="#wm#"/>
  <p:tag name="KSO_WM_UNIT_SUBTYPE" val="a"/>
  <p:tag name="KSO_WM_UNIT_TEXT_LAYER_COUNT" val="1"/>
  <p:tag name="KSO_WM_UNIT_NOCLEAR" val="0"/>
  <p:tag name="KSO_WM_DIAGRAM_GROUP_CODE" val="n1-1"/>
  <p:tag name="KSO_WM_UNIT_TYPE" val="n_h_h_f"/>
  <p:tag name="KSO_WM_UNIT_INDEX" val="1_2_1_1"/>
  <p:tag name="KSO_WM_UNIT_FILL_TYPE" val="1"/>
  <p:tag name="KSO_WM_UNIT_FILL_FORE_SCHEMECOLOR_INDEX" val="5"/>
  <p:tag name="KSO_WM_UNIT_FILL_FORE_SCHEMECOLOR_INDEX_BRIGHTNESS" val="0.6"/>
  <p:tag name="KSO_WM_UNIT_TEXT_FILL_FORE_SCHEMECOLOR_INDEX" val="1"/>
  <p:tag name="KSO_WM_UNIT_TEXT_FILL_TYPE" val="1"/>
  <p:tag name="KSO_WM_UNIT_PRESET_TEXT" val="单击此处添加文本，简明扼要地阐述您的观点。根据需要可酌情增减文字"/>
  <p:tag name="KSO_WM_UNIT_TEXT_TYPE" val="1"/>
  <p:tag name="KSO_WM_DIAGRAM_VERSION" val="3"/>
  <p:tag name="KSO_WM_DIAGRAM_COLOR_TRICK" val="1"/>
  <p:tag name="KSO_WM_DIAGRAM_COLOR_TEXT_CAN_REMOVE" val="n"/>
  <p:tag name="KSO_WM_DIAGRAM_MAX_ITEMCNT" val="6"/>
  <p:tag name="KSO_WM_DIAGRAM_MIN_ITEMCNT" val="2"/>
  <p:tag name="KSO_WM_DIAGRAM_VIRTUALLY_FRAME" val="{&quot;height&quot;:428.45000610351565,&quot;left&quot;:10.25,&quot;top&quot;:79.84999389648438,&quot;width&quot;:302.35}"/>
  <p:tag name="KSO_WM_DIAGRAM_COLOR_MATCH_VALUE" val="{&quot;shape&quot;:{&quot;fill&quot;:{&quot;solid&quot;:{&quot;brightness&quot;:0.6000000238418579,&quot;colorType&quot;:1,&quot;foreColorIndex&quot;:5,&quot;transparency&quot;:0.85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3068_2*n_h_h_f*1_2_2_1"/>
  <p:tag name="KSO_WM_TEMPLATE_CATEGORY" val="diagram"/>
  <p:tag name="KSO_WM_TEMPLATE_INDEX" val="40493068"/>
  <p:tag name="KSO_WM_UNIT_LAYERLEVEL" val="1_1_1_1"/>
  <p:tag name="KSO_WM_TAG_VERSION" val="3.0"/>
  <p:tag name="KSO_WM_BEAUTIFY_FLAG" val="#wm#"/>
  <p:tag name="KSO_WM_UNIT_SUBTYPE" val="a"/>
  <p:tag name="KSO_WM_UNIT_TEXT_LAYER_COUNT" val="1"/>
  <p:tag name="KSO_WM_UNIT_NOCLEAR" val="0"/>
  <p:tag name="KSO_WM_UNIT_VALUE" val="65"/>
  <p:tag name="KSO_WM_DIAGRAM_GROUP_CODE" val="n1-1"/>
  <p:tag name="KSO_WM_UNIT_TYPE" val="n_h_h_f"/>
  <p:tag name="KSO_WM_UNIT_INDEX" val="1_2_2_1"/>
  <p:tag name="KSO_WM_UNIT_FILL_TYPE" val="1"/>
  <p:tag name="KSO_WM_UNIT_FILL_FORE_SCHEMECOLOR_INDEX" val="5"/>
  <p:tag name="KSO_WM_UNIT_FILL_FORE_SCHEMECOLOR_INDEX_BRIGHTNESS" val="0.6"/>
  <p:tag name="KSO_WM_UNIT_TEXT_FILL_FORE_SCHEMECOLOR_INDEX" val="1"/>
  <p:tag name="KSO_WM_UNIT_TEXT_FILL_TYPE" val="1"/>
  <p:tag name="KSO_WM_UNIT_PRESET_TEXT" val="简明扼要地阐述您的观点。根据需要可酌情增减文字，以便观者准确地理解您传达的思想"/>
  <p:tag name="KSO_WM_UNIT_TEXT_TYPE" val="1"/>
  <p:tag name="KSO_WM_DIAGRAM_VERSION" val="3"/>
  <p:tag name="KSO_WM_DIAGRAM_COLOR_TRICK" val="1"/>
  <p:tag name="KSO_WM_DIAGRAM_COLOR_TEXT_CAN_REMOVE" val="n"/>
  <p:tag name="KSO_WM_DIAGRAM_MAX_ITEMCNT" val="6"/>
  <p:tag name="KSO_WM_DIAGRAM_MIN_ITEMCNT" val="2"/>
  <p:tag name="KSO_WM_DIAGRAM_VIRTUALLY_FRAME" val="{&quot;height&quot;:428.45000610351565,&quot;left&quot;:10.25,&quot;top&quot;:79.84999389648438,&quot;width&quot;:302.35}"/>
  <p:tag name="KSO_WM_DIAGRAM_COLOR_MATCH_VALUE" val="{&quot;shape&quot;:{&quot;fill&quot;:{&quot;solid&quot;:{&quot;brightness&quot;:0.6000000238418579,&quot;colorType&quot;:1,&quot;foreColorIndex&quot;:5,&quot;transparency&quot;:0.85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3068_2*n_h_h_a*1_2_1_1"/>
  <p:tag name="KSO_WM_TEMPLATE_CATEGORY" val="diagram"/>
  <p:tag name="KSO_WM_TEMPLATE_INDEX" val="40493068"/>
  <p:tag name="KSO_WM_UNIT_LAYERLEVEL" val="1_1_1_1"/>
  <p:tag name="KSO_WM_TAG_VERSION" val="3.0"/>
  <p:tag name="KSO_WM_BEAUTIFY_FLAG" val="#wm#"/>
  <p:tag name="KSO_WM_UNIT_ISCONTENTSTITLE" val="0"/>
  <p:tag name="KSO_WM_UNIT_ISNUMDGMTITLE" val="0"/>
  <p:tag name="KSO_WM_UNIT_NOCLEAR" val="0"/>
  <p:tag name="KSO_WM_DIAGRAM_GROUP_CODE" val="n1-1"/>
  <p:tag name="KSO_WM_UNIT_TYPE" val="n_h_h_a"/>
  <p:tag name="KSO_WM_UNIT_INDEX" val="1_2_1_1"/>
  <p:tag name="KSO_WM_UNIT_TEXT_FILL_FORE_SCHEMECOLOR_INDEX" val="3"/>
  <p:tag name="KSO_WM_UNIT_TEXT_FILL_TYPE" val="3"/>
  <p:tag name="KSO_WM_UNIT_PRESET_TEXT" val="添加标题"/>
  <p:tag name="KSO_WM_UNIT_TEXT_TYPE" val="1"/>
  <p:tag name="KSO_WM_DIAGRAM_VERSION" val="3"/>
  <p:tag name="KSO_WM_DIAGRAM_COLOR_TRICK" val="1"/>
  <p:tag name="KSO_WM_DIAGRAM_COLOR_TEXT_CAN_REMOVE" val="n"/>
  <p:tag name="KSO_WM_DIAGRAM_MAX_ITEMCNT" val="6"/>
  <p:tag name="KSO_WM_DIAGRAM_MIN_ITEMCNT" val="2"/>
  <p:tag name="KSO_WM_DIAGRAM_VIRTUALLY_FRAME" val="{&quot;height&quot;:428.45000610351565,&quot;left&quot;:10.25,&quot;top&quot;:79.84999389648438,&quot;width&quot;:302.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5,&quot;pos&quot;:0.10999999940395355,&quot;transparency&quot;:0},{&quot;brightness&quot;:0.4000000059604645,&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3068_2*n_h_h_a*1_2_2_1"/>
  <p:tag name="KSO_WM_TEMPLATE_CATEGORY" val="diagram"/>
  <p:tag name="KSO_WM_TEMPLATE_INDEX" val="40493068"/>
  <p:tag name="KSO_WM_UNIT_LAYERLEVEL" val="1_1_1_1"/>
  <p:tag name="KSO_WM_TAG_VERSION" val="3.0"/>
  <p:tag name="KSO_WM_BEAUTIFY_FLAG" val="#wm#"/>
  <p:tag name="KSO_WM_UNIT_ISCONTENTSTITLE" val="0"/>
  <p:tag name="KSO_WM_UNIT_ISNUMDGMTITLE" val="0"/>
  <p:tag name="KSO_WM_UNIT_NOCLEAR" val="0"/>
  <p:tag name="KSO_WM_DIAGRAM_GROUP_CODE" val="n1-1"/>
  <p:tag name="KSO_WM_UNIT_TYPE" val="n_h_h_a"/>
  <p:tag name="KSO_WM_UNIT_INDEX" val="1_2_2_1"/>
  <p:tag name="KSO_WM_UNIT_TEXT_FILL_FORE_SCHEMECOLOR_INDEX" val="3"/>
  <p:tag name="KSO_WM_UNIT_TEXT_FILL_TYPE" val="3"/>
  <p:tag name="KSO_WM_UNIT_PRESET_TEXT" val="添加标题"/>
  <p:tag name="KSO_WM_UNIT_TEXT_TYPE" val="1"/>
  <p:tag name="KSO_WM_DIAGRAM_VERSION" val="3"/>
  <p:tag name="KSO_WM_DIAGRAM_COLOR_TRICK" val="1"/>
  <p:tag name="KSO_WM_DIAGRAM_COLOR_TEXT_CAN_REMOVE" val="n"/>
  <p:tag name="KSO_WM_DIAGRAM_MAX_ITEMCNT" val="6"/>
  <p:tag name="KSO_WM_DIAGRAM_MIN_ITEMCNT" val="2"/>
  <p:tag name="KSO_WM_DIAGRAM_VIRTUALLY_FRAME" val="{&quot;height&quot;:428.45000610351565,&quot;left&quot;:10.25,&quot;top&quot;:79.84999389648438,&quot;width&quot;:302.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5,&quot;pos&quot;:0.10999999940395355,&quot;transparency&quot;:0},{&quot;brightness&quot;:0.4000000059604645,&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19.xml><?xml version="1.0" encoding="utf-8"?>
<p:tagLst xmlns:p="http://schemas.openxmlformats.org/presentationml/2006/main">
  <p:tag name="TABLE_ENDDRAG_ORIGIN_RECT" val="573*400"/>
  <p:tag name="TABLE_ENDDRAG_RECT" val="372*101*573*400"/>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3068_2*n_h_a*1_1_1"/>
  <p:tag name="KSO_WM_TEMPLATE_CATEGORY" val="diagram"/>
  <p:tag name="KSO_WM_TEMPLATE_INDEX" val="40493068"/>
  <p:tag name="KSO_WM_UNIT_LAYERLEVEL" val="1_1_1"/>
  <p:tag name="KSO_WM_TAG_VERSION" val="3.0"/>
  <p:tag name="KSO_WM_UNIT_ISCONTENTSTITLE" val="0"/>
  <p:tag name="KSO_WM_UNIT_ISNUMDGMTITLE" val="0"/>
  <p:tag name="KSO_WM_UNIT_NOCLEAR" val="0"/>
  <p:tag name="KSO_WM_DIAGRAM_GROUP_CODE" val="n1-1"/>
  <p:tag name="KSO_WM_UNIT_TYPE" val="n_h_a"/>
  <p:tag name="KSO_WM_UNIT_INDEX" val="1_1_1"/>
  <p:tag name="KSO_WM_UNIT_FILL_TYPE" val="3"/>
  <p:tag name="KSO_WM_UNIT_PRESET_TEXT" val="添加标题内容"/>
  <p:tag name="KSO_WM_UNIT_TEXT_TYPE" val="1"/>
  <p:tag name="KSO_WM_DIAGRAM_VERSION" val="3"/>
  <p:tag name="KSO_WM_DIAGRAM_COLOR_TRICK" val="1"/>
  <p:tag name="KSO_WM_DIAGRAM_COLOR_TEXT_CAN_REMOVE" val="n"/>
  <p:tag name="KSO_WM_DIAGRAM_MAX_ITEMCNT" val="6"/>
  <p:tag name="KSO_WM_DIAGRAM_MIN_ITEMCNT" val="2"/>
  <p:tag name="KSO_WM_DIAGRAM_VIRTUALLY_FRAME" val="{&quot;height&quot;:428.45000610351565,&quot;left&quot;:9.75,&quot;top&quot;:85.84999389648438,&quot;width&quot;:302.34999389648453}"/>
  <p:tag name="KSO_WM_DIAGRAM_COLOR_MATCH_VALUE" val="{&quot;shape&quot;:{&quot;fill&quot;:{&quot;gradient&quot;:[{&quot;brightness&quot;:0.4000000059604645,&quot;colorType&quot;:1,&quot;foreColorIndex&quot;:5,&quot;pos&quot;:0,&quot;transparency&quot;:0.20000000298023224},{&quot;brightness&quot;:0,&quot;colorType&quot;:1,&quot;foreColorIndex&quot;:5,&quot;pos&quot;:0.8899999856948853,&quot;transparency&quot;:0}],&quot;type&quot;:3},&quot;glow&quot;:{&quot;colorType&quot;:0},&quot;line&quot;:{&quot;type&quot;:0},&quot;shadow&quot;:{&quot;brightness&quot;:-0.25,&quot;colorType&quot;:1,&quot;foreColorIndex&quot;:5,&quot;transparency&quot;:0.85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21.xml><?xml version="1.0" encoding="utf-8"?>
<p:tagLst xmlns:p="http://schemas.openxmlformats.org/presentationml/2006/main">
  <p:tag name="KSO_WM_SLIDE_ID" val="custom20235934_8"/>
  <p:tag name="KSO_WM_TEMPLATE_SUBCATEGORY" val="29"/>
  <p:tag name="KSO_WM_TEMPLATE_MASTER_TYPE" val="0"/>
  <p:tag name="KSO_WM_TEMPLATE_COLOR_TYPE" val="0"/>
  <p:tag name="KSO_WM_SLIDE_TYPE" val="text"/>
  <p:tag name="KSO_WM_SLIDE_SUBTYPE" val="pureTxt"/>
  <p:tag name="KSO_WM_SLIDE_ITEM_CNT" val="0"/>
  <p:tag name="KSO_WM_SLIDE_INDEX" val="8"/>
  <p:tag name="KSO_WM_DIAGRAM_GROUP_CODE" val="l1-1"/>
  <p:tag name="KSO_WM_SLIDE_DIAGTYPE" val="l"/>
  <p:tag name="KSO_WM_TAG_VERSION" val="3.0"/>
  <p:tag name="KSO_WM_BEAUTIFY_FLAG" val="#wm#"/>
  <p:tag name="KSO_WM_TEMPLATE_CATEGORY" val="custom"/>
  <p:tag name="KSO_WM_TEMPLATE_INDEX" val="20235934"/>
  <p:tag name="KSO_WM_SLIDE_LAYOUT" val="a_f"/>
  <p:tag name="KSO_WM_SLIDE_LAYOUT_CNT" val="1_1"/>
  <p:tag name="KSO_WM_SLIDE_SIZE" val="850*457"/>
  <p:tag name="KSO_WM_SLIDE_POSITION" val="54*28"/>
  <p:tag name="KSO_WM_TEMPLATE_COLORSEQUENCE" val="1,2,3,4,5,6"/>
  <p:tag name="RESOURCE_RECORD_KEY" val="{&quot;65&quot;:[20235934],&quot;70&quot;:[3321882,3431215]}"/>
</p:tagLst>
</file>

<file path=ppt/tags/tag222.xml><?xml version="1.0" encoding="utf-8"?>
<p:tagLst xmlns:p="http://schemas.openxmlformats.org/presentationml/2006/main">
  <p:tag name="TABLE_ENDDRAG_ORIGIN_RECT" val="613*144"/>
  <p:tag name="TABLE_ENDDRAG_RECT" val="101*275*613*144"/>
</p:tagLst>
</file>

<file path=ppt/tags/tag223.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24.xml><?xml version="1.0" encoding="utf-8"?>
<p:tagLst xmlns:p="http://schemas.openxmlformats.org/presentationml/2006/main">
  <p:tag name="TABLE_ENDDRAG_ORIGIN_RECT" val="465*276"/>
  <p:tag name="TABLE_ENDDRAG_RECT" val="14*99*466*276"/>
</p:tagLst>
</file>

<file path=ppt/tags/tag225.xml><?xml version="1.0" encoding="utf-8"?>
<p:tagLst xmlns:p="http://schemas.openxmlformats.org/presentationml/2006/main">
  <p:tag name="TABLE_ENDDRAG_ORIGIN_RECT" val="450*303"/>
  <p:tag name="TABLE_ENDDRAG_RECT" val="489*99*450*303"/>
</p:tagLst>
</file>

<file path=ppt/tags/tag226.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27.xml><?xml version="1.0" encoding="utf-8"?>
<p:tagLst xmlns:p="http://schemas.openxmlformats.org/presentationml/2006/main">
  <p:tag name="KSO_WM_DIAGRAM_VIRTUALLY_FRAME" val="{&quot;height&quot;:299.75,&quot;left&quot;:3.45,&quot;top&quot;:16.4,&quot;width&quot;:112.6}"/>
</p:tagLst>
</file>

<file path=ppt/tags/tag228.xml><?xml version="1.0" encoding="utf-8"?>
<p:tagLst xmlns:p="http://schemas.openxmlformats.org/presentationml/2006/main">
  <p:tag name="KSO_WM_DIAGRAM_VIRTUALLY_FRAME" val="{&quot;height&quot;:299.75,&quot;left&quot;:3.45,&quot;top&quot;:16.4,&quot;width&quot;:112.6}"/>
</p:tagLst>
</file>

<file path=ppt/tags/tag229.xml><?xml version="1.0" encoding="utf-8"?>
<p:tagLst xmlns:p="http://schemas.openxmlformats.org/presentationml/2006/main">
  <p:tag name="TABLE_ENDDRAG_ORIGIN_RECT" val="757*341"/>
  <p:tag name="TABLE_ENDDRAG_RECT" val="97*106*757*34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31.xml><?xml version="1.0" encoding="utf-8"?>
<p:tagLst xmlns:p="http://schemas.openxmlformats.org/presentationml/2006/main">
  <p:tag name="TABLE_ENDDRAG_ORIGIN_RECT" val="753*361"/>
  <p:tag name="TABLE_ENDDRAG_RECT" val="102*83*753*361"/>
</p:tagLst>
</file>

<file path=ppt/tags/tag232.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33.xml><?xml version="1.0" encoding="utf-8"?>
<p:tagLst xmlns:p="http://schemas.openxmlformats.org/presentationml/2006/main">
  <p:tag name="TABLE_ENDDRAG_ORIGIN_RECT" val="862*321"/>
  <p:tag name="TABLE_ENDDRAG_RECT" val="42*124*862*321"/>
</p:tagLst>
</file>

<file path=ppt/tags/tag234.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2.xml><?xml version="1.0" encoding="utf-8"?>
<p:tagLst xmlns:p="http://schemas.openxmlformats.org/presentationml/2006/main">
  <p:tag name="KSO_WM_UNIT_TYPE" val="i"/>
  <p:tag name="KSO_WM_UNIT_INDEX" val="12"/>
  <p:tag name="KSO_WM_BEAUTIFY_FLAG" val="#wm#"/>
  <p:tag name="KSO_WM_TAG_VERSION" val="3.0"/>
  <p:tag name="KSO_WM_UNIT_ID" val="_1*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3.xml><?xml version="1.0" encoding="utf-8"?>
<p:tagLst xmlns:p="http://schemas.openxmlformats.org/presentationml/2006/main">
  <p:tag name="KSO_WM_UNIT_TYPE" val="i"/>
  <p:tag name="KSO_WM_UNIT_INDEX" val="14"/>
  <p:tag name="KSO_WM_BEAUTIFY_FLAG" val="#wm#"/>
  <p:tag name="KSO_WM_TAG_VERSION" val="3.0"/>
  <p:tag name="KSO_WM_UNIT_ID" val="_1*i*1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5.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UNIT_TYPE" val="i"/>
  <p:tag name="KSO_WM_UNIT_INDEX" val="17"/>
  <p:tag name="KSO_WM_BEAUTIFY_FLAG" val="#wm#"/>
  <p:tag name="KSO_WM_TAG_VERSION" val="3.0"/>
  <p:tag name="KSO_WM_UNIT_ID" val="_1*i*1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TYPE" val="i"/>
  <p:tag name="KSO_WM_UNIT_INDEX" val="6"/>
  <p:tag name="KSO_WM_BEAUTIFY_FLAG" val="#wm#"/>
  <p:tag name="KSO_WM_TAG_VERSION" val="3.0"/>
  <p:tag name="KSO_WM_UNIT_ID" val="_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TYPE" val="i"/>
  <p:tag name="KSO_WM_UNIT_INDEX" val="9"/>
  <p:tag name="KSO_WM_BEAUTIFY_FLAG" val="#wm#"/>
  <p:tag name="KSO_WM_TAG_VERSION" val="3.0"/>
  <p:tag name="KSO_WM_UNIT_ID" val="_1*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9.xml><?xml version="1.0" encoding="utf-8"?>
<p:tagLst xmlns:p="http://schemas.openxmlformats.org/presentationml/2006/main">
  <p:tag name="KSO_WM_UNIT_TYPE" val="i"/>
  <p:tag name="KSO_WM_UNIT_INDEX" val="10"/>
  <p:tag name="KSO_WM_BEAUTIFY_FLAG" val="#wm#"/>
  <p:tag name="KSO_WM_TAG_VERSION" val="3.0"/>
  <p:tag name="KSO_WM_UNIT_ID" val="_1*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TYPE" val="i"/>
  <p:tag name="KSO_WM_UNIT_INDEX" val="7"/>
  <p:tag name="KSO_WM_BEAUTIFY_FLAG" val="#wm#"/>
  <p:tag name="KSO_WM_TAG_VERSION" val="3.0"/>
  <p:tag name="KSO_WM_UNIT_ID" val="_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1.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2.xml><?xml version="1.0" encoding="utf-8"?>
<p:tagLst xmlns:p="http://schemas.openxmlformats.org/presentationml/2006/main">
  <p:tag name="KSO_WM_UNIT_TYPE" val="i"/>
  <p:tag name="KSO_WM_UNIT_INDEX" val="11"/>
  <p:tag name="KSO_WM_BEAUTIFY_FLAG" val="#wm#"/>
  <p:tag name="KSO_WM_TAG_VERSION" val="3.0"/>
  <p:tag name="KSO_WM_UNIT_ID" val="_1*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TYPE" val="i"/>
  <p:tag name="KSO_WM_UNIT_INDEX" val="13"/>
  <p:tag name="KSO_WM_BEAUTIFY_FLAG" val="#wm#"/>
  <p:tag name="KSO_WM_TAG_VERSION" val="3.0"/>
  <p:tag name="KSO_WM_UNIT_ID" val="_1*i*1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4.xml><?xml version="1.0" encoding="utf-8"?>
<p:tagLst xmlns:p="http://schemas.openxmlformats.org/presentationml/2006/main">
  <p:tag name="KSO_WM_UNIT_TYPE" val="i"/>
  <p:tag name="KSO_WM_UNIT_INDEX" val="15"/>
  <p:tag name="KSO_WM_BEAUTIFY_FLAG" val="#wm#"/>
  <p:tag name="KSO_WM_TAG_VERSION" val="3.0"/>
  <p:tag name="KSO_WM_UNIT_ID" val="_1*i*1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5.xml><?xml version="1.0" encoding="utf-8"?>
<p:tagLst xmlns:p="http://schemas.openxmlformats.org/presentationml/2006/main">
  <p:tag name="KSO_WM_UNIT_TYPE" val="i"/>
  <p:tag name="KSO_WM_UNIT_INDEX" val="16"/>
  <p:tag name="KSO_WM_BEAUTIFY_FLAG" val="#wm#"/>
  <p:tag name="KSO_WM_TAG_VERSION" val="3.0"/>
  <p:tag name="KSO_WM_UNIT_ID" val="_1*i*1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6.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7.xml><?xml version="1.0" encoding="utf-8"?>
<p:tagLst xmlns:p="http://schemas.openxmlformats.org/presentationml/2006/main">
  <p:tag name="KSO_WM_UNIT_TYPE" val="i"/>
  <p:tag name="KSO_WM_UNIT_INDEX" val="8"/>
  <p:tag name="KSO_WM_BEAUTIFY_FLAG" val="#wm#"/>
  <p:tag name="KSO_WM_TAG_VERSION" val="3.0"/>
  <p:tag name="KSO_WM_UNIT_ID" val="_1*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6"/>
</p:tagLst>
</file>

<file path=ppt/tags/tag82.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PRESET_TEXT" val="公司名"/>
  <p:tag name="KSO_WM_UNIT_ID" val="_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13"/>
  <p:tag name="KSO_WM_UNIT_TEXT_LAYER_COUNT" val="1"/>
</p:tagLst>
</file>

<file path=ppt/tags/tag8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26"/>
  <p:tag name="KSO_WM_UNIT_TEXT_LAYER_COUNT" val="1"/>
</p:tagLst>
</file>

<file path=ppt/tags/tag8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85.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86.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7.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8.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UNIT_TYPE" val="i"/>
  <p:tag name="KSO_WM_UNIT_INDEX" val="1"/>
  <p:tag name="KSO_WM_BEAUTIFY_FLAG" val="#wm#"/>
  <p:tag name="KSO_WM_TAG_VERSION" val="3.0"/>
  <p:tag name="KSO_WM_UNIT_ID" val="_3*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YPE" val="i"/>
  <p:tag name="KSO_WM_UNIT_INDEX" val="9"/>
  <p:tag name="KSO_WM_BEAUTIFY_FLAG" val="#wm#"/>
  <p:tag name="KSO_WM_TAG_VERSION" val="3.0"/>
  <p:tag name="KSO_WM_UNIT_ID" val="_3*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TYPE" val="i"/>
  <p:tag name="KSO_WM_UNIT_INDEX" val="10"/>
  <p:tag name="KSO_WM_BEAUTIFY_FLAG" val="#wm#"/>
  <p:tag name="KSO_WM_TAG_VERSION" val="3.0"/>
  <p:tag name="KSO_WM_UNIT_ID" val="_3*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TYPE" val="i"/>
  <p:tag name="KSO_WM_UNIT_INDEX" val="2"/>
  <p:tag name="KSO_WM_BEAUTIFY_FLAG" val="#wm#"/>
  <p:tag name="KSO_WM_TAG_VERSION" val="3.0"/>
  <p:tag name="KSO_WM_UNIT_ID" val="_3*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3.xml><?xml version="1.0" encoding="utf-8"?>
<p:tagLst xmlns:p="http://schemas.openxmlformats.org/presentationml/2006/main">
  <p:tag name="KSO_WM_UNIT_TYPE" val="i"/>
  <p:tag name="KSO_WM_UNIT_INDEX" val="3"/>
  <p:tag name="KSO_WM_BEAUTIFY_FLAG" val="#wm#"/>
  <p:tag name="KSO_WM_TAG_VERSION" val="3.0"/>
  <p:tag name="KSO_WM_UNIT_ID" val="_3*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4.xml><?xml version="1.0" encoding="utf-8"?>
<p:tagLst xmlns:p="http://schemas.openxmlformats.org/presentationml/2006/main">
  <p:tag name="KSO_WM_UNIT_TYPE" val="i"/>
  <p:tag name="KSO_WM_UNIT_INDEX" val="4"/>
  <p:tag name="KSO_WM_BEAUTIFY_FLAG" val="#wm#"/>
  <p:tag name="KSO_WM_TAG_VERSION" val="3.0"/>
  <p:tag name="KSO_WM_UNIT_ID" val="_3*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5.xml><?xml version="1.0" encoding="utf-8"?>
<p:tagLst xmlns:p="http://schemas.openxmlformats.org/presentationml/2006/main">
  <p:tag name="KSO_WM_UNIT_TYPE" val="i"/>
  <p:tag name="KSO_WM_UNIT_INDEX" val="5"/>
  <p:tag name="KSO_WM_BEAUTIFY_FLAG" val="#wm#"/>
  <p:tag name="KSO_WM_TAG_VERSION" val="3.0"/>
  <p:tag name="KSO_WM_UNIT_ID" val="_3*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TYPE" val="i"/>
  <p:tag name="KSO_WM_UNIT_INDEX" val="7"/>
  <p:tag name="KSO_WM_BEAUTIFY_FLAG" val="#wm#"/>
  <p:tag name="KSO_WM_TAG_VERSION" val="3.0"/>
  <p:tag name="KSO_WM_UNIT_ID" val="_3*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7.xml><?xml version="1.0" encoding="utf-8"?>
<p:tagLst xmlns:p="http://schemas.openxmlformats.org/presentationml/2006/main">
  <p:tag name="KSO_WM_UNIT_TYPE" val="i"/>
  <p:tag name="KSO_WM_UNIT_INDEX" val="8"/>
  <p:tag name="KSO_WM_BEAUTIFY_FLAG" val="#wm#"/>
  <p:tag name="KSO_WM_TAG_VERSION" val="3.0"/>
  <p:tag name="KSO_WM_UNIT_ID" val="_3*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i"/>
  <p:tag name="KSO_WM_UNIT_INDEX" val="6"/>
  <p:tag name="KSO_WM_BEAUTIFY_FLAG" val="#wm#"/>
  <p:tag name="KSO_WM_TAG_VERSION" val="3.0"/>
  <p:tag name="KSO_WM_UNIT_ID" val="_3*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9.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蓝色职场办公简约风主题">
  <a:themeElements>
    <a:clrScheme name="2024.3.12-4">
      <a:dk1>
        <a:srgbClr val="333333"/>
      </a:dk1>
      <a:lt1>
        <a:sysClr val="window" lastClr="FFFFFF"/>
      </a:lt1>
      <a:dk2>
        <a:srgbClr val="031A2F"/>
      </a:dk2>
      <a:lt2>
        <a:srgbClr val="E6EFFE"/>
      </a:lt2>
      <a:accent1>
        <a:srgbClr val="3758FB"/>
      </a:accent1>
      <a:accent2>
        <a:srgbClr val="419BFD"/>
      </a:accent2>
      <a:accent3>
        <a:srgbClr val="6542FC"/>
      </a:accent3>
      <a:accent4>
        <a:srgbClr val="9B42FC"/>
      </a:accent4>
      <a:accent5>
        <a:srgbClr val="D042FC"/>
      </a:accent5>
      <a:accent6>
        <a:srgbClr val="FB43CB"/>
      </a:accent6>
      <a:hlink>
        <a:srgbClr val="0026E5"/>
      </a:hlink>
      <a:folHlink>
        <a:srgbClr val="7E1FAD"/>
      </a:folHlink>
    </a:clrScheme>
    <a:fontScheme name="qmj">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rmAutofit/>
      </a:bodyPr>
      <a:lstStyle>
        <a:defPPr algn="l">
          <a:lnSpc>
            <a:spcPct val="140000"/>
          </a:lnSpc>
          <a:defRPr sz="2400" kern="100" dirty="0">
            <a:effectLst/>
            <a:latin typeface="+mn-ea"/>
            <a:cs typeface="江城圆体 400W" panose="020B0500000000000000"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7826</Words>
  <Application>WPS 演示</Application>
  <PresentationFormat>宽屏</PresentationFormat>
  <Paragraphs>670</Paragraphs>
  <Slides>10</Slides>
  <Notes>5</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10</vt:i4>
      </vt:variant>
    </vt:vector>
  </HeadingPairs>
  <TitlesOfParts>
    <vt:vector size="22" baseType="lpstr">
      <vt:lpstr>Arial</vt:lpstr>
      <vt:lpstr>宋体</vt:lpstr>
      <vt:lpstr>Wingdings</vt:lpstr>
      <vt:lpstr>江城圆体 400W</vt:lpstr>
      <vt:lpstr>微软雅黑</vt:lpstr>
      <vt:lpstr>Wingdings</vt:lpstr>
      <vt:lpstr>mn-cs</vt:lpstr>
      <vt:lpstr>+中文正文</vt:lpstr>
      <vt:lpstr>Arial Unicode MS</vt:lpstr>
      <vt:lpstr>Segoe Print</vt:lpstr>
      <vt:lpstr>Office 主题​​</vt:lpstr>
      <vt:lpstr>蓝色职场办公简约风主题</vt:lpstr>
      <vt:lpstr>复方硫酸钠片</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爱廷玖®盐酸达泊西汀片 产品知识</dc:title>
  <dc:creator>Administrator</dc:creator>
  <cp:lastModifiedBy>Administrator</cp:lastModifiedBy>
  <cp:revision>81</cp:revision>
  <dcterms:created xsi:type="dcterms:W3CDTF">2019-06-19T02:08:00Z</dcterms:created>
  <dcterms:modified xsi:type="dcterms:W3CDTF">2026-06-10T02:45:39Z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2052-11.8.2.9067</vt:lpwstr>
  </property>
  <property fmtid="{D5CDD505-2E9C-101B-9397-08002B2CF9AE}" pid="3" name="ICV">
    <vt:lpwstr>6421A99EC43043898CAB5D49EAD1BCB0_13</vt:lpwstr>
  </property>
</Properties>
</file>