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8" r:id="rId3"/>
  </p:sldMasterIdLst>
  <p:notesMasterIdLst>
    <p:notesMasterId r:id="rId5"/>
  </p:notesMasterIdLst>
  <p:handoutMasterIdLst>
    <p:handoutMasterId r:id="rId16"/>
  </p:handoutMasterIdLst>
  <p:sldIdLst>
    <p:sldId id="16765720" r:id="rId4"/>
    <p:sldId id="16765767" r:id="rId6"/>
    <p:sldId id="16765734" r:id="rId7"/>
    <p:sldId id="4099675" r:id="rId8"/>
    <p:sldId id="16765736" r:id="rId9"/>
    <p:sldId id="16765738" r:id="rId10"/>
    <p:sldId id="16765713" r:id="rId11"/>
    <p:sldId id="16765710" r:id="rId12"/>
    <p:sldId id="16765760" r:id="rId13"/>
    <p:sldId id="16765712" r:id="rId14"/>
    <p:sldId id="16765754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y yw" initials="" lastIdx="6" clrIdx="0"/>
  <p:cmAuthor id="1" name="莫 舒" initials="莫" lastIdx="20" clrIdx="0"/>
  <p:cmAuthor id="2" name="DELL" initials="D" lastIdx="25" clrIdx="1"/>
  <p:cmAuthor id="304547631" name="孙开莉" initials="孙" lastIdx="1" clrIdx="30"/>
  <p:cmAuthor id="3" name="Zhao Tianna" initials="ZT" lastIdx="8" clrIdx="2"/>
  <p:cmAuthor id="4" name="PENG" initials="SD" lastIdx="1" clrIdx="3"/>
  <p:cmAuthor id="1103951216" name="李娜" initials="李" lastIdx="1" clrIdx="32"/>
  <p:cmAuthor id="5" name="changlong.zheng" initials="long" lastIdx="1" clrIdx="3"/>
  <p:cmAuthor id="371900942" name="陈怿" initials="陈" lastIdx="16" clrIdx="0"/>
  <p:cmAuthor id="6" name="Linlic" initials="L" lastIdx="1" clrIdx="4"/>
  <p:cmAuthor id="371900943" name="Cody Huang" initials="CH" lastIdx="46" clrIdx="1"/>
  <p:cmAuthor id="7" name="张海琴" initials="张海琴" lastIdx="5" clrIdx="5"/>
  <p:cmAuthor id="8" name="Patel, Raj" initials="PR" lastIdx="2" clrIdx="7"/>
  <p:cmAuthor id="9" name="John Graziano" initials="JG" lastIdx="25" clrIdx="8"/>
  <p:cmAuthor id="10" name="Lauren Williams" initials="LRW" lastIdx="28" clrIdx="9"/>
  <p:cmAuthor id="11" name="Minghui Chen" initials="MC" lastIdx="10" clrIdx="10"/>
  <p:cmAuthor id="12" name="dell" initials="d" lastIdx="6" clrIdx="11"/>
  <p:cmAuthor id="13" name="Jin.Yang" initials="J" lastIdx="14" clrIdx="12"/>
  <p:cmAuthor id="14" name="Michael Schoen" initials="MS" lastIdx="25" clrIdx="13"/>
  <p:cmAuthor id="15" name="huiyan.li" initials="h" lastIdx="8" clrIdx="14"/>
  <p:cmAuthor id="16" name="21433" initials="2" lastIdx="11" clrIdx="15"/>
  <p:cmAuthor id="17" name="Olivia Wu1" initials="OW" lastIdx="12" clrIdx="16"/>
  <p:cmAuthor id="18" name="Yong (Ben) Ben" initials="Y(B" lastIdx="13" clrIdx="17"/>
  <p:cmAuthor id="19" name="manhuan.li" initials="m" lastIdx="1" clrIdx="18"/>
  <p:cmAuthor id="20" name="张敏" initials="张敏" lastIdx="4" clrIdx="19"/>
  <p:cmAuthor id="21" name="Daniel Portilla" initials="DP" lastIdx="2" clrIdx="20"/>
  <p:cmAuthor id="22" name="珂 Mademoiselle" initials="珂" lastIdx="23" clrIdx="21"/>
  <p:cmAuthor id="23" name="nx7902" initials="n" lastIdx="15" clrIdx="22"/>
  <p:cmAuthor id="24" name="rune" initials="r" lastIdx="5" clrIdx="23"/>
  <p:cmAuthor id="25" name="bf" initials="b" lastIdx="4" clrIdx="24"/>
  <p:cmAuthor id="26" name="Han, Xiaoyan {MACZ~Shanghai}" initials="H" lastIdx="3" clrIdx="0"/>
  <p:cmAuthor id="27" name="Josh Neiman" initials="JN" lastIdx="2" clrIdx="26"/>
  <p:cmAuthor id="28" name="zhang xin" initials="zx" lastIdx="10" clrIdx="27"/>
  <p:cmAuthor id="29" name="Chenxi Zhang" initials="CZ" lastIdx="13" clrIdx="28"/>
  <p:cmAuthor id="30" name="xupeiyu96" initials="x" lastIdx="1" clrIdx="29"/>
  <p:cmAuthor id="75" name="作者" initials="A" lastIdx="0" clrIdx="24"/>
  <p:cmAuthor id="321520366" name="luobo" initials="l" lastIdx="1" clrIdx="31"/>
  <p:cmAuthor id="38" name="SYH" initials="b" lastIdx="18" clrIdx="37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C58"/>
    <a:srgbClr val="000000"/>
    <a:srgbClr val="4472C4"/>
    <a:srgbClr val="FFFFFF"/>
    <a:srgbClr val="F3CF1F"/>
    <a:srgbClr val="FF0000"/>
    <a:srgbClr val="2371C7"/>
    <a:srgbClr val="EB5404"/>
    <a:srgbClr val="70AD47"/>
    <a:srgbClr val="DD55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7" autoAdjust="0"/>
    <p:restoredTop sz="94018" autoAdjust="0"/>
  </p:normalViewPr>
  <p:slideViewPr>
    <p:cSldViewPr snapToGrid="0" showGuides="1">
      <p:cViewPr varScale="1">
        <p:scale>
          <a:sx n="86" d="100"/>
          <a:sy n="86" d="100"/>
        </p:scale>
        <p:origin x="485" y="67"/>
      </p:cViewPr>
      <p:guideLst>
        <p:guide orient="horz" pos="2010"/>
        <p:guide pos="377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4" Type="http://schemas.microsoft.com/office/2011/relationships/chartColorStyle" Target="colors1.xml"/><Relationship Id="rId3" Type="http://schemas.microsoft.com/office/2011/relationships/chartStyle" Target="style1.xml"/><Relationship Id="rId2" Type="http://schemas.openxmlformats.org/officeDocument/2006/relationships/themeOverride" Target="../theme/themeOverrid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4" Type="http://schemas.microsoft.com/office/2011/relationships/chartColorStyle" Target="colors2.xml"/><Relationship Id="rId3" Type="http://schemas.microsoft.com/office/2011/relationships/chartStyle" Target="style2.xml"/><Relationship Id="rId2" Type="http://schemas.openxmlformats.org/officeDocument/2006/relationships/themeOverride" Target="../theme/themeOverride2.xml"/><Relationship Id="rId1" Type="http://schemas.openxmlformats.org/officeDocument/2006/relationships/package" Target="../embeddings/Workbook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9082153801255"/>
          <c:y val="0.046044370029301"/>
          <c:w val="0.836188530570553"/>
          <c:h val="0.9079112599413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2A80DE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安慰剂</c:v>
                </c:pt>
                <c:pt idx="1">
                  <c:v>泰它西普 240mg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0.27</c:v>
                </c:pt>
                <c:pt idx="1">
                  <c:v>0.063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6"/>
        <c:overlap val="-28"/>
        <c:axId val="547554240"/>
        <c:axId val="852694666"/>
      </c:barChart>
      <c:catAx>
        <c:axId val="547554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50000"/>
              </a:sys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</a:p>
        </c:txPr>
        <c:crossAx val="852694666"/>
        <c:crosses val="autoZero"/>
        <c:auto val="1"/>
        <c:lblAlgn val="ctr"/>
        <c:lblOffset val="100"/>
        <c:noMultiLvlLbl val="0"/>
      </c:catAx>
      <c:valAx>
        <c:axId val="852694666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solidFill>
              <a:sysClr val="window" lastClr="FFFFFF">
                <a:lumMod val="50000"/>
              </a:sysClr>
            </a:solidFill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</a:p>
        </c:txPr>
        <c:crossAx val="547554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zh-CN"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  <a:sym typeface="微软雅黑" panose="020B0503020204020204" pitchFamily="34" charset="-122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2344724595125"/>
          <c:y val="0.198555217615953"/>
          <c:w val="0.836188530570553"/>
          <c:h val="0.710653648624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安慰剂组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0.0269496378642412"/>
                  <c:y val="-2.79765906712596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Sheet1!$A$2:$A$6</c:f>
              <c:numCache>
                <c:formatCode>General</c:formatCode>
                <c:ptCount val="5"/>
                <c:pt idx="0">
                  <c:v>0</c:v>
                </c:pt>
                <c:pt idx="1">
                  <c:v>4</c:v>
                </c:pt>
                <c:pt idx="2">
                  <c:v>13</c:v>
                </c:pt>
                <c:pt idx="3">
                  <c:v>26</c:v>
                </c:pt>
                <c:pt idx="4">
                  <c:v>39</c:v>
                </c:pt>
              </c:numCache>
            </c:numRef>
          </c:cat>
          <c:val>
            <c:numRef>
              <c:f>Sheet1!$B$2:$B$6</c:f>
              <c:numCache>
                <c:formatCode>0.0_ </c:formatCode>
                <c:ptCount val="5"/>
                <c:pt idx="0">
                  <c:v>71.3</c:v>
                </c:pt>
                <c:pt idx="1">
                  <c:v>74.8</c:v>
                </c:pt>
                <c:pt idx="2">
                  <c:v>76.5</c:v>
                </c:pt>
                <c:pt idx="3">
                  <c:v>69.3</c:v>
                </c:pt>
                <c:pt idx="4">
                  <c:v>73.5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泰它西普240 mg</c:v>
                </c:pt>
              </c:strCache>
            </c:strRef>
          </c:tx>
          <c:spPr>
            <a:solidFill>
              <a:srgbClr val="2A80DE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0132180999334599"/>
                  <c:y val="-0.077628599109410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435036913909791"/>
                  <c:y val="-0.0046016793593303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145012304636597"/>
                  <c:y val="-0.078228549108614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0.059821831671293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0.082830228467945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rgbClr val="2371C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Sheet1!$A$2:$A$6</c:f>
              <c:numCache>
                <c:formatCode>General</c:formatCode>
                <c:ptCount val="5"/>
                <c:pt idx="0">
                  <c:v>0</c:v>
                </c:pt>
                <c:pt idx="1">
                  <c:v>4</c:v>
                </c:pt>
                <c:pt idx="2">
                  <c:v>13</c:v>
                </c:pt>
                <c:pt idx="3">
                  <c:v>26</c:v>
                </c:pt>
                <c:pt idx="4">
                  <c:v>39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71.1</c:v>
                </c:pt>
                <c:pt idx="1">
                  <c:v>69.4</c:v>
                </c:pt>
                <c:pt idx="2">
                  <c:v>55.2</c:v>
                </c:pt>
                <c:pt idx="3">
                  <c:v>37.9</c:v>
                </c:pt>
                <c:pt idx="4">
                  <c:v>20.9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6"/>
        <c:overlap val="-28"/>
        <c:axId val="547554240"/>
        <c:axId val="852694666"/>
      </c:barChart>
      <c:catAx>
        <c:axId val="547554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50000"/>
              </a:sysClr>
            </a:solidFill>
            <a:round/>
          </a:ln>
          <a:effectLst/>
        </c:spPr>
        <c:txPr>
          <a:bodyPr rot="-60000000" spcFirstLastPara="0" vertOverflow="ellipsis" vert="horz" wrap="square" anchor="t" anchorCtr="1"/>
          <a:lstStyle/>
          <a:p>
            <a:pPr>
              <a:defRPr lang="zh-CN"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</a:p>
        </c:txPr>
        <c:crossAx val="852694666"/>
        <c:crosses val="autoZero"/>
        <c:auto val="1"/>
        <c:lblAlgn val="ctr"/>
        <c:lblOffset val="100"/>
        <c:noMultiLvlLbl val="0"/>
      </c:catAx>
      <c:valAx>
        <c:axId val="852694666"/>
        <c:scaling>
          <c:orientation val="minMax"/>
        </c:scaling>
        <c:delete val="0"/>
        <c:axPos val="l"/>
        <c:numFmt formatCode="0.0_ " sourceLinked="1"/>
        <c:majorTickMark val="out"/>
        <c:minorTickMark val="none"/>
        <c:tickLblPos val="nextTo"/>
        <c:spPr>
          <a:noFill/>
          <a:ln>
            <a:solidFill>
              <a:sysClr val="window" lastClr="FFFFFF">
                <a:lumMod val="50000"/>
              </a:sysClr>
            </a:solidFill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</a:p>
        </c:txPr>
        <c:crossAx val="547554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60930060629884"/>
          <c:y val="0.158791085987968"/>
          <c:w val="0.633631977946244"/>
          <c:h val="0.0554123711340206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defRPr>
          </a:pPr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zh-CN"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  <a:sym typeface="微软雅黑" panose="020B0503020204020204" pitchFamily="34" charset="-122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75C94F25-CCDC-45A8-93B5-ACB75DBC9E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64144858-0D67-4F04-BE40-8D60DA24EE7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路径</a:t>
            </a: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参考文献</a:t>
            </a:r>
            <a:r>
              <a:rPr lang="en-US" altLang="zh-CN"/>
              <a:t>+</a:t>
            </a:r>
            <a:r>
              <a:rPr lang="zh-CN" altLang="en-US"/>
              <a:t>格式修改</a:t>
            </a:r>
            <a:r>
              <a:rPr lang="en-US" altLang="zh-CN"/>
              <a:t>0608</a:t>
            </a:r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矩形 16"/>
          <p:cNvSpPr/>
          <p:nvPr userDrawn="1"/>
        </p:nvSpPr>
        <p:spPr>
          <a:xfrm>
            <a:off x="10391775" y="5630863"/>
            <a:ext cx="1787525" cy="1004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5325" y="221615"/>
            <a:ext cx="9776460" cy="867410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DD5533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-5588" y="6663182"/>
            <a:ext cx="12184888" cy="198376"/>
            <a:chOff x="-5588" y="6663182"/>
            <a:chExt cx="12184888" cy="198376"/>
          </a:xfrm>
        </p:grpSpPr>
        <p:sp>
          <p:nvSpPr>
            <p:cNvPr id="3" name="矩形 2"/>
            <p:cNvSpPr/>
            <p:nvPr userDrawn="1"/>
          </p:nvSpPr>
          <p:spPr>
            <a:xfrm>
              <a:off x="-5588" y="6663183"/>
              <a:ext cx="6172200" cy="198375"/>
            </a:xfrm>
            <a:prstGeom prst="rect">
              <a:avLst/>
            </a:prstGeom>
            <a:solidFill>
              <a:srgbClr val="70AD4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 userDrawn="1"/>
          </p:nvSpPr>
          <p:spPr>
            <a:xfrm>
              <a:off x="6118860" y="6663182"/>
              <a:ext cx="6060440" cy="19481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695325" y="6191250"/>
            <a:ext cx="10801350" cy="444500"/>
          </a:xfrm>
          <a:prstGeom prst="rect">
            <a:avLst/>
          </a:prstGeom>
        </p:spPr>
        <p:txBody>
          <a:bodyPr/>
          <a:lstStyle>
            <a:lvl1pPr marL="107950" indent="-1079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800"/>
            </a:lvl1pPr>
            <a:lvl2pPr marL="107950" indent="-1079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800"/>
            </a:lvl2pPr>
            <a:lvl3pPr marL="107950" indent="-1079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800"/>
            </a:lvl3pPr>
            <a:lvl4pPr marL="107950" indent="-1079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800"/>
            </a:lvl4pPr>
            <a:lvl5pPr marL="107950" indent="-1079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04000"/>
            <a:ext cx="5342400" cy="4140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04000"/>
            <a:ext cx="5342400" cy="4140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488951" y="460113"/>
            <a:ext cx="11223624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1"/>
          </p:nvPr>
        </p:nvSpPr>
        <p:spPr>
          <a:xfrm>
            <a:off x="488949" y="6512842"/>
            <a:ext cx="11223625" cy="123111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144145" indent="-144145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53" name="组合 52"/>
          <p:cNvGrpSpPr/>
          <p:nvPr userDrawn="1"/>
        </p:nvGrpSpPr>
        <p:grpSpPr>
          <a:xfrm>
            <a:off x="-815" y="454279"/>
            <a:ext cx="364332" cy="381000"/>
            <a:chOff x="-815" y="502132"/>
            <a:chExt cx="364332" cy="381000"/>
          </a:xfrm>
        </p:grpSpPr>
        <p:grpSp>
          <p:nvGrpSpPr>
            <p:cNvPr id="11" name="组合 10"/>
            <p:cNvGrpSpPr/>
            <p:nvPr userDrawn="1"/>
          </p:nvGrpSpPr>
          <p:grpSpPr>
            <a:xfrm>
              <a:off x="-815" y="502132"/>
              <a:ext cx="364332" cy="381000"/>
              <a:chOff x="-1" y="266302"/>
              <a:chExt cx="364332" cy="381000"/>
            </a:xfrm>
          </p:grpSpPr>
          <p:sp>
            <p:nvSpPr>
              <p:cNvPr id="9" name="矩形: 圆顶角 8"/>
              <p:cNvSpPr/>
              <p:nvPr userDrawn="1"/>
            </p:nvSpPr>
            <p:spPr>
              <a:xfrm rot="5400000">
                <a:off x="10716" y="293686"/>
                <a:ext cx="381000" cy="326231"/>
              </a:xfrm>
              <a:prstGeom prst="round2SameRect">
                <a:avLst>
                  <a:gd name="adj1" fmla="val 13017"/>
                  <a:gd name="adj2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矩形: 圆顶角 9"/>
              <p:cNvSpPr/>
              <p:nvPr userDrawn="1"/>
            </p:nvSpPr>
            <p:spPr>
              <a:xfrm rot="5400000">
                <a:off x="-27385" y="293686"/>
                <a:ext cx="381000" cy="326231"/>
              </a:xfrm>
              <a:prstGeom prst="round2SameRect">
                <a:avLst>
                  <a:gd name="adj1" fmla="val 13017"/>
                  <a:gd name="adj2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52" name="图片 51" descr="卡通人物&#10;&#10;低可信度描述已自动生成"/>
            <p:cNvPicPr>
              <a:picLocks noChangeAspect="1"/>
            </p:cNvPicPr>
            <p:nvPr userDrawn="1"/>
          </p:nvPicPr>
          <p:blipFill>
            <a:blip r:embed="rId2">
              <a:alphaModFix amt="9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l="13930" t="16580" r="13445" b="16747"/>
            <a:stretch>
              <a:fillRect/>
            </a:stretch>
          </p:blipFill>
          <p:spPr>
            <a:xfrm rot="20563086">
              <a:off x="42388" y="569431"/>
              <a:ext cx="268402" cy="246402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 userDrawn="1"/>
        </p:nvGrpSpPr>
        <p:grpSpPr>
          <a:xfrm rot="16200000">
            <a:off x="6027991" y="693991"/>
            <a:ext cx="135986" cy="12192032"/>
            <a:chOff x="-2" y="266302"/>
            <a:chExt cx="402436" cy="381000"/>
          </a:xfrm>
        </p:grpSpPr>
        <p:sp>
          <p:nvSpPr>
            <p:cNvPr id="14" name="矩形: 圆顶角 13"/>
            <p:cNvSpPr/>
            <p:nvPr userDrawn="1"/>
          </p:nvSpPr>
          <p:spPr>
            <a:xfrm rot="5400000">
              <a:off x="29768" y="274635"/>
              <a:ext cx="381000" cy="364333"/>
            </a:xfrm>
            <a:prstGeom prst="round2SameRect">
              <a:avLst>
                <a:gd name="adj1" fmla="val 13017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: 圆顶角 14"/>
            <p:cNvSpPr/>
            <p:nvPr userDrawn="1"/>
          </p:nvSpPr>
          <p:spPr>
            <a:xfrm rot="5400000">
              <a:off x="-27386" y="293686"/>
              <a:ext cx="381000" cy="326231"/>
            </a:xfrm>
            <a:prstGeom prst="round2SameRect">
              <a:avLst>
                <a:gd name="adj1" fmla="val 13017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397600"/>
            <a:ext cx="9799200" cy="11052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5040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 matchingNam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87386-A7AE-4826-AB2E-0CB2703029B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EBA7AA-8EE4-4CC4-B0F0-4E8B2BCD2E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87386-A7AE-4826-AB2E-0CB2703029B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EBA7AA-8EE4-4CC4-B0F0-4E8B2BCD2E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7" Type="http://schemas.openxmlformats.org/officeDocument/2006/relationships/theme" Target="../theme/theme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-317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84153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</a:t>
            </a: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ea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0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4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tags" Target="../tags/tag72.xml"/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0" Type="http://schemas.openxmlformats.org/officeDocument/2006/relationships/notesSlide" Target="../notesSlides/notesSlide2.xml"/><Relationship Id="rId1" Type="http://schemas.openxmlformats.org/officeDocument/2006/relationships/tags" Target="../tags/tag6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7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tags" Target="../tags/tag83.xml"/><Relationship Id="rId7" Type="http://schemas.openxmlformats.org/officeDocument/2006/relationships/tags" Target="../tags/tag82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" Type="http://schemas.openxmlformats.org/officeDocument/2006/relationships/chart" Target="../charts/chart2.xml"/><Relationship Id="rId17" Type="http://schemas.openxmlformats.org/officeDocument/2006/relationships/notesSlide" Target="../notesSlides/notesSlide7.xml"/><Relationship Id="rId16" Type="http://schemas.openxmlformats.org/officeDocument/2006/relationships/slideLayout" Target="../slideLayouts/slideLayout3.xml"/><Relationship Id="rId15" Type="http://schemas.openxmlformats.org/officeDocument/2006/relationships/tags" Target="../tags/tag89.xml"/><Relationship Id="rId14" Type="http://schemas.openxmlformats.org/officeDocument/2006/relationships/tags" Target="../tags/tag88.xml"/><Relationship Id="rId13" Type="http://schemas.openxmlformats.org/officeDocument/2006/relationships/tags" Target="../tags/tag87.xml"/><Relationship Id="rId12" Type="http://schemas.openxmlformats.org/officeDocument/2006/relationships/tags" Target="../tags/tag86.xml"/><Relationship Id="rId11" Type="http://schemas.openxmlformats.org/officeDocument/2006/relationships/tags" Target="../tags/tag85.xml"/><Relationship Id="rId10" Type="http://schemas.openxmlformats.org/officeDocument/2006/relationships/image" Target="../media/image10.png"/><Relationship Id="rId1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6" Type="http://schemas.openxmlformats.org/officeDocument/2006/relationships/tags" Target="../tags/tag94.xml"/><Relationship Id="rId5" Type="http://schemas.openxmlformats.org/officeDocument/2006/relationships/image" Target="../media/image11.png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1" Type="http://schemas.openxmlformats.org/officeDocument/2006/relationships/notesSlide" Target="../notesSlides/notesSlide8.xml"/><Relationship Id="rId10" Type="http://schemas.openxmlformats.org/officeDocument/2006/relationships/slideLayout" Target="../slideLayouts/slideLayout3.xml"/><Relationship Id="rId1" Type="http://schemas.openxmlformats.org/officeDocument/2006/relationships/tags" Target="../tags/tag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300480" y="1452880"/>
            <a:ext cx="9799320" cy="158496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zh-CN" altLang="en-US" sz="5400" b="1">
                <a:solidFill>
                  <a:srgbClr val="4472C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泰它西普注射液</a:t>
            </a:r>
            <a:endParaRPr lang="zh-CN" altLang="en-US" sz="1800" b="1">
              <a:solidFill>
                <a:srgbClr val="EE7C5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97865" y="3037840"/>
            <a:ext cx="11155680" cy="1838325"/>
          </a:xfrm>
          <a:prstGeom prst="rect">
            <a:avLst/>
          </a:prstGeom>
        </p:spPr>
        <p:txBody>
          <a:bodyPr vert="horz" lIns="90000" tIns="46800" rIns="90000" bIns="46800" rtlCol="0" anchor="b" anchorCtr="0"/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ea"/>
                <a:ea typeface="+mj-ea"/>
                <a:cs typeface="+mj-cs"/>
              </a:defRPr>
            </a:lvl1pPr>
          </a:lstStyle>
          <a:p>
            <a:pPr indent="0" algn="ctr">
              <a:lnSpc>
                <a:spcPct val="150000"/>
              </a:lnSpc>
            </a:pPr>
            <a:b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全球</a:t>
            </a:r>
            <a:r>
              <a:rPr lang="zh-CN" altLang="en-US" sz="2000" b="1">
                <a:solidFill>
                  <a:srgbClr val="EE7C5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首个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且</a:t>
            </a:r>
            <a:r>
              <a:rPr lang="zh-CN" altLang="en-US" sz="2000" b="1">
                <a:solidFill>
                  <a:srgbClr val="EE7C5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唯一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获批治疗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IgA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肾病的双靶点生物制剂，</a:t>
            </a:r>
            <a:r>
              <a:rPr lang="zh-CN" altLang="en-US" sz="2000" b="1" dirty="0">
                <a:solidFill>
                  <a:srgbClr val="EE7C5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填补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靶向治疗</a:t>
            </a:r>
            <a:r>
              <a:rPr lang="zh-CN" altLang="en-US" sz="2000" b="1" dirty="0">
                <a:solidFill>
                  <a:srgbClr val="EE7C5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空白</a:t>
            </a:r>
            <a:b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lang="zh-CN" altLang="en-US" sz="2000" b="1" dirty="0">
                <a:solidFill>
                  <a:srgbClr val="EE7C5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自主研发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zh-CN" altLang="en-US" sz="2000" b="1" dirty="0">
                <a:solidFill>
                  <a:srgbClr val="EE7C5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国家科技重大专项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zh-CN" altLang="en-US" sz="2000" b="1" dirty="0">
                <a:solidFill>
                  <a:srgbClr val="EE7C5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优先审评审批</a:t>
            </a:r>
            <a:endParaRPr lang="zh-CN" altLang="en-US" sz="2000" b="1" dirty="0">
              <a:solidFill>
                <a:srgbClr val="EE7C5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0" algn="ctr">
              <a:lnSpc>
                <a:spcPct val="150000"/>
              </a:lnSpc>
            </a:pPr>
            <a:endParaRPr lang="zh-CN" altLang="en-US" sz="2000" b="1" dirty="0">
              <a:solidFill>
                <a:srgbClr val="EE7C5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-17620" y="3257550"/>
            <a:ext cx="1218565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10320020" y="6458585"/>
            <a:ext cx="1847850" cy="1682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buAutoNum type="arabicPeriod"/>
            </a:pPr>
            <a:endParaRPr lang="en-US" altLang="zh-CN" sz="5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0" name="页脚占位符 39"/>
          <p:cNvSpPr>
            <a:spLocks noGrp="1"/>
          </p:cNvSpPr>
          <p:nvPr>
            <p:ph type="ftr" sz="quarter" idx="11"/>
          </p:nvPr>
        </p:nvSpPr>
        <p:spPr>
          <a:xfrm>
            <a:off x="3721735" y="6053455"/>
            <a:ext cx="4561840" cy="312420"/>
          </a:xfrm>
        </p:spPr>
        <p:txBody>
          <a:bodyPr>
            <a:noAutofit/>
          </a:bodyPr>
          <a:p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申报企业：荣昌生物制药（烟台）股份有限公司</a:t>
            </a:r>
            <a:endParaRPr lang="zh-CN" altLang="en-US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-155573" y="-11430"/>
            <a:ext cx="3506469" cy="561975"/>
            <a:chOff x="-1266" y="571689"/>
            <a:chExt cx="3498185" cy="561975"/>
          </a:xfrm>
        </p:grpSpPr>
        <p:sp>
          <p:nvSpPr>
            <p:cNvPr id="12" name="矩形 11"/>
            <p:cNvSpPr/>
            <p:nvPr/>
          </p:nvSpPr>
          <p:spPr>
            <a:xfrm>
              <a:off x="136203" y="571689"/>
              <a:ext cx="3360716" cy="561975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-1266" y="682814"/>
              <a:ext cx="3443071" cy="3397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defRPr/>
              </a:pPr>
              <a:r>
                <a:rPr kumimoji="0" 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申报目录类别：基本医保目录</a:t>
              </a:r>
              <a:endParaRPr kumimoji="0" 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706755" y="-68580"/>
            <a:ext cx="10515600" cy="1325563"/>
          </a:xfrm>
        </p:spPr>
        <p:txBody>
          <a:bodyPr/>
          <a:lstStyle/>
          <a:p>
            <a:r>
              <a:rPr lang="zh-CN" altLang="en-US" sz="2600" dirty="0">
                <a:solidFill>
                  <a:schemeClr val="tx1"/>
                </a:solidFill>
              </a:rPr>
              <a:t>泰它西普注射液安全性良好，</a:t>
            </a:r>
            <a:r>
              <a:rPr lang="zh-CN" altLang="en-US" sz="2600" dirty="0">
                <a:sym typeface="+mn-ea"/>
              </a:rPr>
              <a:t>与安慰剂相当，</a:t>
            </a:r>
            <a:r>
              <a:rPr lang="zh-CN" altLang="en-US" sz="2600" dirty="0">
                <a:solidFill>
                  <a:schemeClr val="tx1"/>
                </a:solidFill>
              </a:rPr>
              <a:t>整体耐受可控</a:t>
            </a:r>
            <a:endParaRPr lang="zh-CN" altLang="en-US" sz="2600" dirty="0">
              <a:solidFill>
                <a:schemeClr val="tx1"/>
              </a:solidFill>
            </a:endParaRPr>
          </a:p>
        </p:txBody>
      </p:sp>
      <p:sp>
        <p:nvSpPr>
          <p:cNvPr id="2" name="矩形: 圆顶角 10"/>
          <p:cNvSpPr/>
          <p:nvPr/>
        </p:nvSpPr>
        <p:spPr>
          <a:xfrm rot="5400000">
            <a:off x="-355600" y="327880"/>
            <a:ext cx="1244600" cy="533400"/>
          </a:xfrm>
          <a:prstGeom prst="round2SameRect">
            <a:avLst/>
          </a:prstGeom>
          <a:solidFill>
            <a:srgbClr val="4472C4"/>
          </a:solidFill>
          <a:ln>
            <a:solidFill>
              <a:srgbClr val="4472C4"/>
            </a:solidFill>
          </a:ln>
          <a:effectLst>
            <a:outerShdw blurRad="50800" dist="50800" dir="5400000" algn="ctr" rotWithShape="0">
              <a:schemeClr val="accent4">
                <a:lumMod val="50000"/>
                <a:alpha val="14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36000" tIns="108000" rIns="36000" bIns="108000" rtlCol="0" anchor="ctr"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安全性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1/1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33400" y="1357630"/>
            <a:ext cx="3445510" cy="2959100"/>
            <a:chOff x="1036" y="3618"/>
            <a:chExt cx="6753" cy="4660"/>
          </a:xfrm>
        </p:grpSpPr>
        <p:sp>
          <p:nvSpPr>
            <p:cNvPr id="3" name="Google Shape;694;p8"/>
            <p:cNvSpPr/>
            <p:nvPr/>
          </p:nvSpPr>
          <p:spPr>
            <a:xfrm>
              <a:off x="1163" y="4249"/>
              <a:ext cx="6626" cy="4029"/>
            </a:xfrm>
            <a:prstGeom prst="roundRect">
              <a:avLst>
                <a:gd name="adj" fmla="val 3589"/>
              </a:avLst>
            </a:prstGeom>
            <a:solidFill>
              <a:srgbClr val="FFFFFF"/>
            </a:solidFill>
            <a:ln w="12700" cap="rnd" cmpd="sng">
              <a:gradFill>
                <a:gsLst>
                  <a:gs pos="0">
                    <a:srgbClr val="0E3995">
                      <a:lumMod val="5000"/>
                      <a:lumOff val="95000"/>
                    </a:srgbClr>
                  </a:gs>
                  <a:gs pos="83000">
                    <a:srgbClr val="0E3995">
                      <a:lumMod val="45000"/>
                      <a:lumOff val="55000"/>
                    </a:srgbClr>
                  </a:gs>
                  <a:gs pos="100000">
                    <a:srgbClr val="0E3995">
                      <a:lumMod val="30000"/>
                      <a:lumOff val="70000"/>
                    </a:srgb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  <a:effectLst>
              <a:outerShdw blurRad="254000" dist="127000" algn="ctr" rotWithShape="0">
                <a:srgbClr val="0E3995">
                  <a:alpha val="14901"/>
                </a:srgbClr>
              </a:outerShdw>
            </a:effectLst>
          </p:spPr>
          <p:txBody>
            <a:bodyPr spcFirstLastPara="1" wrap="square" lIns="0" tIns="0" rIns="0" bIns="0" anchor="ctr" anchorCtr="0">
              <a:norm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 panose="020B0604020202020204"/>
                <a:buNone/>
              </a:pPr>
              <a:endParaRPr sz="2400" b="1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Google Shape;1128;p10"/>
            <p:cNvSpPr/>
            <p:nvPr/>
          </p:nvSpPr>
          <p:spPr>
            <a:xfrm>
              <a:off x="1036" y="3618"/>
              <a:ext cx="6753" cy="631"/>
            </a:xfrm>
            <a:prstGeom prst="rect">
              <a:avLst/>
            </a:prstGeom>
            <a:gradFill>
              <a:gsLst>
                <a:gs pos="0">
                  <a:srgbClr val="0E3995">
                    <a:alpha val="0"/>
                  </a:srgbClr>
                </a:gs>
                <a:gs pos="50000">
                  <a:srgbClr val="0E3995">
                    <a:alpha val="10000"/>
                  </a:srgbClr>
                </a:gs>
                <a:gs pos="100000">
                  <a:srgbClr val="0E3995">
                    <a:alpha val="0"/>
                  </a:srgbClr>
                </a:gs>
              </a:gsLst>
              <a:lin ang="0" scaled="0"/>
            </a:gradFill>
            <a:ln w="12700" cap="flat" cmpd="sng" algn="ctr">
              <a:gradFill>
                <a:gsLst>
                  <a:gs pos="0">
                    <a:srgbClr val="0E3995">
                      <a:alpha val="0"/>
                    </a:srgbClr>
                  </a:gs>
                  <a:gs pos="50000">
                    <a:srgbClr val="0E3995"/>
                  </a:gs>
                  <a:gs pos="100000">
                    <a:srgbClr val="0E3995">
                      <a:alpha val="0"/>
                    </a:srgbClr>
                  </a:gs>
                </a:gsLst>
                <a:lin ang="0" scaled="0"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zh-CN" altLang="en-US" sz="1600" b="1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药品说明书收载的安全性信息</a:t>
              </a:r>
              <a:r>
                <a:rPr lang="en-US" altLang="zh-CN" sz="1600" b="1" baseline="30000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</a:t>
              </a:r>
              <a:endParaRPr sz="16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1"/>
              </p:custDataLst>
            </p:nvPr>
          </p:nvSpPr>
          <p:spPr>
            <a:xfrm>
              <a:off x="1320" y="4470"/>
              <a:ext cx="6469" cy="3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285750" indent="-285750">
                <a:lnSpc>
                  <a:spcPct val="120000"/>
                </a:lnSpc>
                <a:buFont typeface="Wingdings" panose="05000000000000000000" charset="0"/>
                <a:buChar char="Ø"/>
              </a:pPr>
              <a:r>
                <a:rPr lang="zh-CN" altLang="en-US" sz="1400" dirty="0">
                  <a:latin typeface="+mn-ea"/>
                </a:rPr>
                <a:t>不良反应</a:t>
              </a:r>
              <a:r>
                <a:rPr lang="zh-CN" altLang="en-US" sz="1400" b="1" dirty="0">
                  <a:solidFill>
                    <a:srgbClr val="EE7C58"/>
                  </a:solidFill>
                  <a:latin typeface="+mn-ea"/>
                </a:rPr>
                <a:t>可管可控</a:t>
              </a:r>
              <a:r>
                <a:rPr lang="zh-CN" altLang="en-US" sz="1400" dirty="0">
                  <a:latin typeface="+mn-ea"/>
                </a:rPr>
                <a:t>，具有良好安全性和耐受性</a:t>
              </a:r>
              <a:endParaRPr lang="zh-CN" altLang="en-US" sz="1400" dirty="0">
                <a:latin typeface="+mn-ea"/>
              </a:endParaRPr>
            </a:p>
            <a:p>
              <a:pPr marL="285750" indent="-285750">
                <a:lnSpc>
                  <a:spcPct val="120000"/>
                </a:lnSpc>
                <a:buFont typeface="Wingdings" panose="05000000000000000000" charset="0"/>
                <a:buChar char="Ø"/>
              </a:pPr>
              <a:endParaRPr lang="zh-CN" altLang="en-US" sz="1400" dirty="0">
                <a:latin typeface="+mn-ea"/>
              </a:endParaRPr>
            </a:p>
            <a:p>
              <a:pPr marL="285750" indent="-285750">
                <a:lnSpc>
                  <a:spcPct val="120000"/>
                </a:lnSpc>
                <a:buFont typeface="Wingdings" panose="05000000000000000000" charset="0"/>
                <a:buChar char="Ø"/>
              </a:pPr>
              <a:endParaRPr lang="zh-CN" altLang="en-US" sz="1400" dirty="0">
                <a:latin typeface="+mn-ea"/>
              </a:endParaRPr>
            </a:p>
            <a:p>
              <a:pPr marL="285750" indent="-285750" algn="just">
                <a:lnSpc>
                  <a:spcPct val="120000"/>
                </a:lnSpc>
                <a:buFont typeface="Wingdings" panose="05000000000000000000" charset="0"/>
                <a:buChar char="Ø"/>
              </a:pPr>
              <a:r>
                <a:rPr lang="zh-CN" altLang="en-US" sz="1400" dirty="0">
                  <a:latin typeface="+mn-ea"/>
                </a:rPr>
                <a:t>最常报告的不良反应为上呼吸道感染、注射部位反应、尿路感染、血免疫球蛋白</a:t>
              </a:r>
              <a:r>
                <a:rPr lang="en-US" altLang="zh-CN" sz="1400" dirty="0">
                  <a:latin typeface="+mn-ea"/>
                </a:rPr>
                <a:t>M</a:t>
              </a:r>
              <a:r>
                <a:rPr lang="zh-CN" altLang="en-US" sz="1400" dirty="0">
                  <a:latin typeface="+mn-ea"/>
                </a:rPr>
                <a:t>降低、血免疫球蛋白</a:t>
              </a:r>
              <a:r>
                <a:rPr lang="en-US" altLang="zh-CN" sz="1400" dirty="0">
                  <a:latin typeface="+mn-ea"/>
                </a:rPr>
                <a:t>G</a:t>
              </a:r>
              <a:r>
                <a:rPr lang="zh-CN" altLang="en-US" sz="1400" dirty="0">
                  <a:latin typeface="+mn-ea"/>
                </a:rPr>
                <a:t>降低</a:t>
              </a:r>
              <a:endParaRPr lang="zh-CN" altLang="en-US" sz="1400" dirty="0">
                <a:latin typeface="+mn-ea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337685" y="1357630"/>
            <a:ext cx="3515920" cy="2959100"/>
            <a:chOff x="1036" y="3618"/>
            <a:chExt cx="6891" cy="4660"/>
          </a:xfrm>
        </p:grpSpPr>
        <p:sp>
          <p:nvSpPr>
            <p:cNvPr id="12" name="Google Shape;694;p8"/>
            <p:cNvSpPr/>
            <p:nvPr/>
          </p:nvSpPr>
          <p:spPr>
            <a:xfrm>
              <a:off x="1163" y="4249"/>
              <a:ext cx="6626" cy="4029"/>
            </a:xfrm>
            <a:prstGeom prst="roundRect">
              <a:avLst>
                <a:gd name="adj" fmla="val 3589"/>
              </a:avLst>
            </a:prstGeom>
            <a:solidFill>
              <a:srgbClr val="FFFFFF"/>
            </a:solidFill>
            <a:ln w="12700" cap="rnd" cmpd="sng">
              <a:gradFill>
                <a:gsLst>
                  <a:gs pos="0">
                    <a:srgbClr val="0E3995">
                      <a:lumMod val="5000"/>
                      <a:lumOff val="95000"/>
                    </a:srgbClr>
                  </a:gs>
                  <a:gs pos="83000">
                    <a:srgbClr val="0E3995">
                      <a:lumMod val="45000"/>
                      <a:lumOff val="55000"/>
                    </a:srgbClr>
                  </a:gs>
                  <a:gs pos="100000">
                    <a:srgbClr val="0E3995">
                      <a:lumMod val="30000"/>
                      <a:lumOff val="70000"/>
                    </a:srgb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  <a:effectLst>
              <a:outerShdw blurRad="254000" dist="127000" algn="ctr" rotWithShape="0">
                <a:srgbClr val="0E3995">
                  <a:alpha val="14901"/>
                </a:srgbClr>
              </a:outerShdw>
            </a:effectLst>
          </p:spPr>
          <p:txBody>
            <a:bodyPr spcFirstLastPara="1" wrap="square" lIns="0" tIns="0" rIns="0" bIns="0" anchor="ctr" anchorCtr="0">
              <a:normAutofit/>
            </a:bodyPr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 panose="020B0604020202020204"/>
                <a:buNone/>
              </a:pPr>
              <a:endParaRPr sz="2400" b="1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Google Shape;1128;p10"/>
            <p:cNvSpPr/>
            <p:nvPr/>
          </p:nvSpPr>
          <p:spPr>
            <a:xfrm>
              <a:off x="1036" y="3618"/>
              <a:ext cx="6891" cy="631"/>
            </a:xfrm>
            <a:prstGeom prst="rect">
              <a:avLst/>
            </a:prstGeom>
            <a:gradFill>
              <a:gsLst>
                <a:gs pos="0">
                  <a:srgbClr val="0E3995">
                    <a:alpha val="0"/>
                  </a:srgbClr>
                </a:gs>
                <a:gs pos="50000">
                  <a:srgbClr val="0E3995">
                    <a:alpha val="10000"/>
                  </a:srgbClr>
                </a:gs>
                <a:gs pos="100000">
                  <a:srgbClr val="0E3995">
                    <a:alpha val="0"/>
                  </a:srgbClr>
                </a:gs>
              </a:gsLst>
              <a:lin ang="0" scaled="0"/>
            </a:gradFill>
            <a:ln w="12700" cap="flat" cmpd="sng" algn="ctr">
              <a:gradFill>
                <a:gsLst>
                  <a:gs pos="0">
                    <a:srgbClr val="0E3995">
                      <a:alpha val="0"/>
                    </a:srgbClr>
                  </a:gs>
                  <a:gs pos="50000">
                    <a:srgbClr val="0E3995"/>
                  </a:gs>
                  <a:gs pos="100000">
                    <a:srgbClr val="0E3995">
                      <a:alpha val="0"/>
                    </a:srgbClr>
                  </a:gs>
                </a:gsLst>
                <a:lin ang="0" scaled="0"/>
              </a:gradFill>
              <a:prstDash val="solid"/>
              <a:miter lim="800000"/>
            </a:ln>
            <a:effectLst/>
          </p:spPr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600" kern="0" noProof="0" dirty="0">
                  <a:ln>
                    <a:noFill/>
                  </a:ln>
                  <a:effectLst/>
                  <a:uLnTx/>
                  <a:uFillTx/>
                  <a:sym typeface="+mn-ea"/>
                </a:rPr>
                <a:t>Ⅲ</a:t>
              </a:r>
              <a:r>
                <a:rPr lang="zh-CN" altLang="en-US" sz="1600" b="1" dirty="0">
                  <a:latin typeface="+mn-ea"/>
                  <a:sym typeface="Arial" panose="020B0604020202020204" pitchFamily="34" charset="0"/>
                </a:rPr>
                <a:t>期临床研究中本品与安慰剂比较</a:t>
              </a:r>
              <a:r>
                <a:rPr lang="en-US" altLang="zh-CN" sz="1600" b="1" baseline="30000" dirty="0">
                  <a:latin typeface="+mn-ea"/>
                  <a:sym typeface="Arial" panose="020B0604020202020204" pitchFamily="34" charset="0"/>
                </a:rPr>
                <a:t>1</a:t>
              </a:r>
              <a:endParaRPr lang="en-US" altLang="zh-CN" sz="1600" b="1" baseline="30000" dirty="0">
                <a:solidFill>
                  <a:prstClr val="black"/>
                </a:solidFill>
                <a:latin typeface="+mn-ea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2"/>
              </p:custDataLst>
            </p:nvPr>
          </p:nvSpPr>
          <p:spPr>
            <a:xfrm>
              <a:off x="1320" y="4454"/>
              <a:ext cx="6222" cy="2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285750" indent="-285750" algn="just">
                <a:lnSpc>
                  <a:spcPct val="120000"/>
                </a:lnSpc>
                <a:buClrTx/>
                <a:buSzTx/>
                <a:buFont typeface="Wingdings" panose="05000000000000000000" charset="0"/>
                <a:buChar char="Ø"/>
              </a:pPr>
              <a:r>
                <a:rPr lang="zh-CN" altLang="en-US" sz="1400" dirty="0">
                  <a:latin typeface="+mn-ea"/>
                  <a:sym typeface="+mn-ea"/>
                </a:rPr>
                <a:t>泰它西普注射液的安全性数据来自于一项“评价重组人 B 淋巴细胞刺激因子受体-抗体融合蛋白治疗原发性IgA肾病患者的有效性和安全性的III期临床研究”，研究提示：</a:t>
              </a:r>
              <a:endParaRPr lang="zh-CN" altLang="en-US" sz="1400" dirty="0">
                <a:latin typeface="+mn-ea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128635" y="1357630"/>
            <a:ext cx="3445510" cy="2959100"/>
            <a:chOff x="1036" y="3618"/>
            <a:chExt cx="6753" cy="4660"/>
          </a:xfrm>
        </p:grpSpPr>
        <p:sp>
          <p:nvSpPr>
            <p:cNvPr id="17" name="Google Shape;694;p8"/>
            <p:cNvSpPr/>
            <p:nvPr/>
          </p:nvSpPr>
          <p:spPr>
            <a:xfrm>
              <a:off x="1163" y="4249"/>
              <a:ext cx="6626" cy="4029"/>
            </a:xfrm>
            <a:prstGeom prst="roundRect">
              <a:avLst>
                <a:gd name="adj" fmla="val 3589"/>
              </a:avLst>
            </a:prstGeom>
            <a:solidFill>
              <a:srgbClr val="FFFFFF"/>
            </a:solidFill>
            <a:ln w="12700" cap="rnd" cmpd="sng">
              <a:gradFill>
                <a:gsLst>
                  <a:gs pos="0">
                    <a:srgbClr val="0E3995">
                      <a:lumMod val="5000"/>
                      <a:lumOff val="95000"/>
                    </a:srgbClr>
                  </a:gs>
                  <a:gs pos="83000">
                    <a:srgbClr val="0E3995">
                      <a:lumMod val="45000"/>
                      <a:lumOff val="55000"/>
                    </a:srgbClr>
                  </a:gs>
                  <a:gs pos="100000">
                    <a:srgbClr val="0E3995">
                      <a:lumMod val="30000"/>
                      <a:lumOff val="70000"/>
                    </a:srgb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  <a:effectLst>
              <a:outerShdw blurRad="254000" dist="127000" algn="ctr" rotWithShape="0">
                <a:srgbClr val="0E3995">
                  <a:alpha val="14901"/>
                </a:srgbClr>
              </a:outerShdw>
            </a:effectLst>
          </p:spPr>
          <p:txBody>
            <a:bodyPr spcFirstLastPara="1" wrap="square" lIns="0" tIns="0" rIns="0" bIns="0" anchor="ctr" anchorCtr="0">
              <a:norm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 panose="020B0604020202020204"/>
                <a:buNone/>
              </a:pPr>
              <a:endParaRPr sz="2400" b="1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Google Shape;1128;p10"/>
            <p:cNvSpPr/>
            <p:nvPr/>
          </p:nvSpPr>
          <p:spPr>
            <a:xfrm>
              <a:off x="1036" y="3618"/>
              <a:ext cx="6753" cy="631"/>
            </a:xfrm>
            <a:prstGeom prst="rect">
              <a:avLst/>
            </a:prstGeom>
            <a:gradFill>
              <a:gsLst>
                <a:gs pos="0">
                  <a:srgbClr val="0E3995">
                    <a:alpha val="0"/>
                  </a:srgbClr>
                </a:gs>
                <a:gs pos="50000">
                  <a:srgbClr val="0E3995">
                    <a:alpha val="10000"/>
                  </a:srgbClr>
                </a:gs>
                <a:gs pos="100000">
                  <a:srgbClr val="0E3995">
                    <a:alpha val="0"/>
                  </a:srgbClr>
                </a:gs>
              </a:gsLst>
              <a:lin ang="0" scaled="0"/>
            </a:gradFill>
            <a:ln w="12700" cap="flat" cmpd="sng" algn="ctr">
              <a:gradFill>
                <a:gsLst>
                  <a:gs pos="0">
                    <a:srgbClr val="0E3995">
                      <a:alpha val="0"/>
                    </a:srgbClr>
                  </a:gs>
                  <a:gs pos="50000">
                    <a:srgbClr val="0E3995"/>
                  </a:gs>
                  <a:gs pos="100000">
                    <a:srgbClr val="0E3995">
                      <a:alpha val="0"/>
                    </a:srgbClr>
                  </a:gs>
                </a:gsLst>
                <a:lin ang="0" scaled="0"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600" b="1" dirty="0">
                  <a:latin typeface="+mn-ea"/>
                  <a:sym typeface="Arial" panose="020B0604020202020204" pitchFamily="34" charset="0"/>
                </a:rPr>
                <a:t>药品在国内外不良反应发生情况</a:t>
              </a:r>
              <a:endParaRPr sz="16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文本框 19"/>
            <p:cNvSpPr txBox="1"/>
            <p:nvPr>
              <p:custDataLst>
                <p:tags r:id="rId3"/>
              </p:custDataLst>
            </p:nvPr>
          </p:nvSpPr>
          <p:spPr>
            <a:xfrm>
              <a:off x="1163" y="4470"/>
              <a:ext cx="6469" cy="3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285750" indent="-285750" algn="just">
                <a:lnSpc>
                  <a:spcPct val="120000"/>
                </a:lnSpc>
                <a:buFont typeface="Wingdings" panose="05000000000000000000" charset="0"/>
                <a:buChar char="Ø"/>
              </a:pPr>
              <a:r>
                <a:rPr lang="zh-CN" altLang="en-US" sz="1400" dirty="0">
                  <a:sym typeface="+mn-ea"/>
                </a:rPr>
                <a:t>泰它西普注射液刚刚获批上市，尚未接收到上市后不良反应报告</a:t>
              </a:r>
              <a:endParaRPr lang="zh-CN" altLang="en-US" sz="1400" dirty="0">
                <a:sym typeface="+mn-ea"/>
              </a:endParaRPr>
            </a:p>
            <a:p>
              <a:pPr marL="285750" indent="-285750">
                <a:lnSpc>
                  <a:spcPct val="120000"/>
                </a:lnSpc>
                <a:buFont typeface="Wingdings" panose="05000000000000000000" charset="0"/>
                <a:buChar char="Ø"/>
              </a:pPr>
              <a:endParaRPr lang="zh-CN" altLang="en-US" sz="1400" dirty="0">
                <a:sym typeface="+mn-ea"/>
              </a:endParaRPr>
            </a:p>
            <a:p>
              <a:pPr marL="285750" indent="-285750" algn="just">
                <a:lnSpc>
                  <a:spcPct val="120000"/>
                </a:lnSpc>
                <a:buFont typeface="Wingdings" panose="05000000000000000000" charset="0"/>
                <a:buChar char="Ø"/>
              </a:pPr>
              <a:r>
                <a:rPr lang="zh-CN" altLang="en-US" sz="1400" dirty="0">
                  <a:sym typeface="+mn-ea"/>
                </a:rPr>
                <a:t>注射用泰它西普（冻干粉针）上市以来的药品不良反应监测情况：自2021年3月9日在中国获批上市以来，</a:t>
              </a:r>
              <a:r>
                <a:rPr lang="zh-CN" altLang="en-US" sz="1400" b="1" dirty="0">
                  <a:solidFill>
                    <a:srgbClr val="EE7C58"/>
                  </a:solidFill>
                  <a:sym typeface="+mn-ea"/>
                </a:rPr>
                <a:t>未收到</a:t>
              </a:r>
              <a:r>
                <a:rPr lang="zh-CN" altLang="en-US" sz="1400" dirty="0">
                  <a:sym typeface="+mn-ea"/>
                </a:rPr>
                <a:t>国家药品监管部门发出的安全性警告，黑框警告或撤市等监管通知</a:t>
              </a:r>
              <a:endParaRPr lang="zh-CN" altLang="en-US" sz="1400" dirty="0">
                <a:latin typeface="+mn-ea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9137015" y="6510020"/>
            <a:ext cx="2085340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 algn="l">
              <a:buClrTx/>
              <a:buSzTx/>
              <a:buFontTx/>
              <a:buAutoNum type="arabicPeriod"/>
            </a:pPr>
            <a:r>
              <a:rPr lang="zh-CN" altLang="en-US" sz="5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泰它西普注射液药品说明书</a:t>
            </a:r>
            <a:endParaRPr lang="zh-CN" altLang="en-US" sz="5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0" algn="l">
              <a:buClrTx/>
              <a:buSzTx/>
              <a:buFontTx/>
              <a:buNone/>
            </a:pPr>
            <a:endParaRPr lang="zh-CN" altLang="en-US" sz="5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 algn="l">
              <a:buClrTx/>
              <a:buSzTx/>
              <a:buFontTx/>
              <a:buAutoNum type="arabicPeriod"/>
            </a:pPr>
            <a:endParaRPr lang="zh-CN" altLang="en-US" sz="5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98170" y="4503420"/>
            <a:ext cx="10916205" cy="1858100"/>
            <a:chOff x="1036" y="3618"/>
            <a:chExt cx="7293" cy="3446"/>
          </a:xfrm>
        </p:grpSpPr>
        <p:sp>
          <p:nvSpPr>
            <p:cNvPr id="7" name="Google Shape;694;p8"/>
            <p:cNvSpPr/>
            <p:nvPr/>
          </p:nvSpPr>
          <p:spPr>
            <a:xfrm>
              <a:off x="1036" y="4249"/>
              <a:ext cx="7293" cy="2815"/>
            </a:xfrm>
            <a:prstGeom prst="roundRect">
              <a:avLst>
                <a:gd name="adj" fmla="val 3589"/>
              </a:avLst>
            </a:prstGeom>
            <a:solidFill>
              <a:srgbClr val="FFFFFF"/>
            </a:solidFill>
            <a:ln w="12700" cap="rnd" cmpd="sng">
              <a:gradFill>
                <a:gsLst>
                  <a:gs pos="0">
                    <a:srgbClr val="0E3995">
                      <a:lumMod val="5000"/>
                      <a:lumOff val="95000"/>
                    </a:srgbClr>
                  </a:gs>
                  <a:gs pos="83000">
                    <a:srgbClr val="0E3995">
                      <a:lumMod val="45000"/>
                      <a:lumOff val="55000"/>
                    </a:srgbClr>
                  </a:gs>
                  <a:gs pos="100000">
                    <a:srgbClr val="0E3995">
                      <a:lumMod val="30000"/>
                      <a:lumOff val="70000"/>
                    </a:srgbClr>
                  </a:gs>
                </a:gsLst>
                <a:lin ang="5400000" scaled="1"/>
              </a:gradFill>
              <a:prstDash val="solid"/>
              <a:round/>
              <a:headEnd type="none" w="sm" len="sm"/>
              <a:tailEnd type="none" w="sm" len="sm"/>
            </a:ln>
            <a:effectLst>
              <a:outerShdw blurRad="254000" dist="127000" algn="ctr" rotWithShape="0">
                <a:srgbClr val="0E3995">
                  <a:alpha val="14901"/>
                </a:srgbClr>
              </a:outerShdw>
            </a:effectLst>
          </p:spPr>
          <p:txBody>
            <a:bodyPr spcFirstLastPara="1" wrap="square" lIns="0" tIns="0" rIns="0" bIns="0" anchor="ctr" anchorCtr="0">
              <a:normAutofit/>
            </a:bodyPr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 panose="020B0604020202020204"/>
                <a:buNone/>
              </a:pPr>
              <a:endParaRPr sz="2400" b="1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Google Shape;1128;p10"/>
            <p:cNvSpPr/>
            <p:nvPr/>
          </p:nvSpPr>
          <p:spPr>
            <a:xfrm>
              <a:off x="1036" y="3618"/>
              <a:ext cx="6753" cy="631"/>
            </a:xfrm>
            <a:prstGeom prst="rect">
              <a:avLst/>
            </a:prstGeom>
            <a:gradFill>
              <a:gsLst>
                <a:gs pos="0">
                  <a:srgbClr val="0E3995">
                    <a:alpha val="0"/>
                  </a:srgbClr>
                </a:gs>
                <a:gs pos="50000">
                  <a:srgbClr val="0E3995">
                    <a:alpha val="10000"/>
                  </a:srgbClr>
                </a:gs>
                <a:gs pos="100000">
                  <a:srgbClr val="0E3995">
                    <a:alpha val="0"/>
                  </a:srgbClr>
                </a:gs>
              </a:gsLst>
              <a:lin ang="0" scaled="0"/>
            </a:gradFill>
            <a:ln w="12700" cap="flat" cmpd="sng" algn="ctr">
              <a:gradFill>
                <a:gsLst>
                  <a:gs pos="0">
                    <a:srgbClr val="0E3995">
                      <a:alpha val="0"/>
                    </a:srgbClr>
                  </a:gs>
                  <a:gs pos="50000">
                    <a:srgbClr val="0E3995"/>
                  </a:gs>
                  <a:gs pos="100000">
                    <a:srgbClr val="0E3995">
                      <a:alpha val="0"/>
                    </a:srgbClr>
                  </a:gs>
                </a:gsLst>
                <a:lin ang="0" scaled="0"/>
              </a:gradFill>
              <a:prstDash val="solid"/>
              <a:miter lim="800000"/>
            </a:ln>
            <a:effectLst/>
          </p:spPr>
          <p:txBody>
            <a:bodyPr rtlCol="0" anchor="ctr"/>
            <a:p>
              <a:pPr algn="ctr"/>
              <a:r>
                <a:rPr lang="en-US" altLang="zh-CN" sz="1600" b="1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ea"/>
                </a:rPr>
                <a:t>             </a:t>
              </a:r>
              <a:r>
                <a:rPr lang="zh-CN" altLang="en-US" sz="1600" b="1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ea"/>
                </a:rPr>
                <a:t>泰它西普安全性经多项临床试验验证</a:t>
              </a:r>
              <a:r>
                <a:rPr lang="en-US" altLang="zh-CN" sz="1600" b="1" baseline="30000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ea"/>
                </a:rPr>
                <a:t>1</a:t>
              </a:r>
              <a:endParaRPr lang="en-US" altLang="zh-CN" sz="1600" b="1" baseline="300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8" name="文本框 17"/>
            <p:cNvSpPr txBox="1"/>
            <p:nvPr>
              <p:custDataLst>
                <p:tags r:id="rId4"/>
              </p:custDataLst>
            </p:nvPr>
          </p:nvSpPr>
          <p:spPr>
            <a:xfrm>
              <a:off x="1108" y="4853"/>
              <a:ext cx="7100" cy="1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285750" indent="-285750" algn="just">
                <a:lnSpc>
                  <a:spcPct val="120000"/>
                </a:lnSpc>
                <a:buFont typeface="Wingdings" panose="05000000000000000000" charset="0"/>
                <a:buChar char="Ø"/>
              </a:pPr>
              <a:r>
                <a:rPr lang="zh-CN" altLang="en-US" sz="1400" dirty="0">
                  <a:latin typeface="+mn-ea"/>
                  <a:sym typeface="+mn-ea"/>
                </a:rPr>
                <a:t>泰它西普（冻干制剂）的安全性特征总结来自于在系统性红斑狼疮（</a:t>
              </a:r>
              <a:r>
                <a:rPr lang="en-US" altLang="zh-CN" sz="1400" dirty="0">
                  <a:latin typeface="+mn-ea"/>
                  <a:sym typeface="+mn-ea"/>
                </a:rPr>
                <a:t>SLE</a:t>
              </a:r>
              <a:r>
                <a:rPr lang="zh-CN" altLang="en-US" sz="1400" dirty="0">
                  <a:latin typeface="+mn-ea"/>
                  <a:sym typeface="+mn-ea"/>
                </a:rPr>
                <a:t>）患者，类风湿关节炎（</a:t>
              </a:r>
              <a:r>
                <a:rPr lang="en-US" altLang="zh-CN" sz="1400" dirty="0">
                  <a:latin typeface="+mn-ea"/>
                  <a:sym typeface="+mn-ea"/>
                </a:rPr>
                <a:t>RA</a:t>
              </a:r>
              <a:r>
                <a:rPr lang="zh-CN" altLang="en-US" sz="1400" dirty="0">
                  <a:latin typeface="+mn-ea"/>
                  <a:sym typeface="+mn-ea"/>
                </a:rPr>
                <a:t>），重症肌无力（</a:t>
              </a:r>
              <a:r>
                <a:rPr lang="en-US" altLang="zh-CN" sz="1400" dirty="0">
                  <a:latin typeface="+mn-ea"/>
                  <a:sym typeface="+mn-ea"/>
                </a:rPr>
                <a:t>MG</a:t>
              </a:r>
              <a:r>
                <a:rPr lang="zh-CN" altLang="en-US" sz="1400" dirty="0">
                  <a:latin typeface="+mn-ea"/>
                  <a:sym typeface="+mn-ea"/>
                </a:rPr>
                <a:t>）和其他适应症患者中开展的</a:t>
              </a:r>
              <a:r>
                <a:rPr lang="en-US" altLang="zh-CN" sz="1400" dirty="0">
                  <a:latin typeface="+mn-ea"/>
                  <a:sym typeface="+mn-ea"/>
                </a:rPr>
                <a:t>9</a:t>
              </a:r>
              <a:r>
                <a:rPr lang="zh-CN" altLang="en-US" sz="1400" dirty="0">
                  <a:latin typeface="+mn-ea"/>
                  <a:sym typeface="+mn-ea"/>
                </a:rPr>
                <a:t>项临床试验，共</a:t>
              </a:r>
              <a:r>
                <a:rPr lang="en-US" altLang="zh-CN" sz="1400" dirty="0">
                  <a:latin typeface="+mn-ea"/>
                  <a:sym typeface="+mn-ea"/>
                </a:rPr>
                <a:t>1111</a:t>
              </a:r>
              <a:r>
                <a:rPr lang="zh-CN" altLang="en-US" sz="1400" dirty="0">
                  <a:latin typeface="+mn-ea"/>
                  <a:sym typeface="+mn-ea"/>
                </a:rPr>
                <a:t>例接受泰它西普</a:t>
              </a:r>
              <a:r>
                <a:rPr lang="en-US" altLang="zh-CN" sz="1400" dirty="0">
                  <a:latin typeface="+mn-ea"/>
                  <a:sym typeface="+mn-ea"/>
                </a:rPr>
                <a:t>160mg</a:t>
              </a:r>
              <a:r>
                <a:rPr lang="zh-CN" altLang="en-US" sz="1400" dirty="0">
                  <a:latin typeface="+mn-ea"/>
                  <a:sym typeface="+mn-ea"/>
                </a:rPr>
                <a:t>（</a:t>
              </a:r>
              <a:r>
                <a:rPr lang="en-US" altLang="zh-CN" sz="1400" dirty="0">
                  <a:latin typeface="+mn-ea"/>
                  <a:sym typeface="+mn-ea"/>
                </a:rPr>
                <a:t>N=836</a:t>
              </a:r>
              <a:r>
                <a:rPr lang="zh-CN" altLang="en-US" sz="1400" dirty="0">
                  <a:latin typeface="+mn-ea"/>
                  <a:sym typeface="+mn-ea"/>
                </a:rPr>
                <a:t>）和</a:t>
              </a:r>
              <a:r>
                <a:rPr lang="en-US" altLang="zh-CN" sz="1400" dirty="0">
                  <a:latin typeface="+mn-ea"/>
                  <a:sym typeface="+mn-ea"/>
                </a:rPr>
                <a:t>240mg</a:t>
              </a:r>
              <a:r>
                <a:rPr lang="zh-CN" altLang="en-US" sz="1400" dirty="0">
                  <a:latin typeface="+mn-ea"/>
                  <a:sym typeface="+mn-ea"/>
                </a:rPr>
                <a:t>（</a:t>
              </a:r>
              <a:r>
                <a:rPr lang="en-US" altLang="zh-CN" sz="1400" dirty="0">
                  <a:latin typeface="+mn-ea"/>
                  <a:sym typeface="+mn-ea"/>
                </a:rPr>
                <a:t>N=275</a:t>
              </a:r>
              <a:r>
                <a:rPr lang="zh-CN" altLang="en-US" sz="1400" dirty="0">
                  <a:latin typeface="+mn-ea"/>
                  <a:sym typeface="+mn-ea"/>
                </a:rPr>
                <a:t>）皮下注射治疗患者的安全性数据（</a:t>
              </a:r>
              <a:r>
                <a:rPr lang="zh-CN" altLang="zh-CN" sz="1400" i="1" kern="1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泰它西普治疗IgA肾病Ⅰ</a:t>
              </a:r>
              <a:r>
                <a:rPr lang="en-US" altLang="zh-CN" sz="1400" i="1" kern="1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/Ⅱ</a:t>
              </a:r>
              <a:r>
                <a:rPr lang="zh-CN" altLang="zh-CN" sz="1400" i="1" kern="1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期临床试验使用的是冻干制剂注射用泰它西普，Ⅲ期使用预充针式泰它西普注射液</a:t>
              </a:r>
              <a:r>
                <a:rPr lang="zh-CN" altLang="en-US" sz="1400" dirty="0">
                  <a:latin typeface="+mn-ea"/>
                  <a:sym typeface="+mn-ea"/>
                </a:rPr>
                <a:t>）</a:t>
              </a:r>
              <a:endParaRPr lang="zh-CN" altLang="en-US" sz="1400" dirty="0">
                <a:latin typeface="+mn-ea"/>
                <a:sym typeface="+mn-ea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443230" y="1257300"/>
            <a:ext cx="5467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 i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endParaRPr lang="en-US" altLang="zh-CN" sz="3200" b="1" i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057650" y="1216660"/>
            <a:ext cx="5467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 i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endParaRPr lang="en-US" altLang="zh-CN" sz="3200" b="1" i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934325" y="1266190"/>
            <a:ext cx="5467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 i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endParaRPr lang="en-US" altLang="zh-CN" sz="3200" b="1" i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790950" y="4382135"/>
            <a:ext cx="5467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 i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  <a:endParaRPr lang="en-US" altLang="zh-CN" sz="3200" b="1" i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768850" y="3271520"/>
            <a:ext cx="2887980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indent="0" algn="just">
              <a:lnSpc>
                <a:spcPct val="120000"/>
              </a:lnSpc>
              <a:buClrTx/>
              <a:buSzTx/>
              <a:buFont typeface="Wingdings" panose="05000000000000000000" charset="0"/>
              <a:buNone/>
            </a:pPr>
            <a:r>
              <a:rPr lang="zh-CN" altLang="en-US" sz="1400" dirty="0">
                <a:latin typeface="+mn-ea"/>
                <a:sym typeface="+mn-ea"/>
              </a:rPr>
              <a:t>泰它西普</a:t>
            </a:r>
            <a:r>
              <a:rPr lang="zh-CN" altLang="en-US" sz="1400" b="1" dirty="0">
                <a:latin typeface="+mn-ea"/>
                <a:sym typeface="+mn-ea"/>
              </a:rPr>
              <a:t>注射液</a:t>
            </a:r>
            <a:r>
              <a:rPr lang="zh-CN" altLang="en-US" sz="1400" dirty="0">
                <a:latin typeface="+mn-ea"/>
                <a:sym typeface="+mn-ea"/>
              </a:rPr>
              <a:t>安全性特征和泰它西普（</a:t>
            </a:r>
            <a:r>
              <a:rPr lang="zh-CN" altLang="en-US" sz="1400" b="1" dirty="0">
                <a:latin typeface="+mn-ea"/>
                <a:sym typeface="+mn-ea"/>
              </a:rPr>
              <a:t>冻干制剂</a:t>
            </a:r>
            <a:r>
              <a:rPr lang="zh-CN" altLang="en-US" sz="1400" dirty="0">
                <a:latin typeface="+mn-ea"/>
                <a:sym typeface="+mn-ea"/>
              </a:rPr>
              <a:t>）</a:t>
            </a:r>
            <a:r>
              <a:rPr lang="zh-CN" altLang="en-US" sz="1400" b="1" dirty="0">
                <a:latin typeface="+mn-ea"/>
                <a:sym typeface="+mn-ea"/>
              </a:rPr>
              <a:t>安全性特征相似</a:t>
            </a:r>
            <a:endParaRPr lang="zh-CN" altLang="en-US" sz="1400" b="1" dirty="0">
              <a:solidFill>
                <a:srgbClr val="EE7C58"/>
              </a:solidFill>
              <a:latin typeface="+mn-ea"/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482465" y="3879215"/>
            <a:ext cx="3027680" cy="3492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285750" indent="-285750" algn="just">
              <a:lnSpc>
                <a:spcPct val="120000"/>
              </a:lnSpc>
              <a:buClrTx/>
              <a:buSzTx/>
              <a:buFont typeface="Wingdings" panose="05000000000000000000" charset="0"/>
              <a:buChar char="Ø"/>
            </a:pPr>
            <a:r>
              <a:rPr lang="zh-CN" altLang="en-US" sz="1400" b="1" dirty="0">
                <a:solidFill>
                  <a:srgbClr val="EE7C58"/>
                </a:solidFill>
                <a:latin typeface="+mn-ea"/>
                <a:sym typeface="+mn-ea"/>
              </a:rPr>
              <a:t>泰它西普安全性与安慰剂组无差异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748665" y="-68580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2600" dirty="0">
                <a:solidFill>
                  <a:schemeClr val="tx1"/>
                </a:solidFill>
              </a:rPr>
              <a:t>填补</a:t>
            </a:r>
            <a:r>
              <a:rPr lang="en-US" altLang="zh-CN" sz="2600" dirty="0">
                <a:solidFill>
                  <a:schemeClr val="tx1"/>
                </a:solidFill>
              </a:rPr>
              <a:t>IgA</a:t>
            </a:r>
            <a:r>
              <a:rPr lang="zh-CN" altLang="en-US" sz="2600" dirty="0">
                <a:solidFill>
                  <a:schemeClr val="tx1"/>
                </a:solidFill>
              </a:rPr>
              <a:t>肾病靶向治疗空白，减少终末期肾病发生</a:t>
            </a:r>
            <a:r>
              <a:rPr lang="en-US" altLang="zh-CN" sz="2600" dirty="0">
                <a:solidFill>
                  <a:schemeClr val="tx1"/>
                </a:solidFill>
              </a:rPr>
              <a:t>, </a:t>
            </a:r>
            <a:r>
              <a:rPr lang="zh-CN" altLang="en-US" sz="2600" dirty="0">
                <a:solidFill>
                  <a:schemeClr val="tx1"/>
                </a:solidFill>
              </a:rPr>
              <a:t>节约医保基金</a:t>
            </a:r>
            <a:endParaRPr lang="zh-CN" altLang="en-US" sz="2600" dirty="0">
              <a:solidFill>
                <a:schemeClr val="tx1"/>
              </a:solidFill>
            </a:endParaRPr>
          </a:p>
        </p:txBody>
      </p:sp>
      <p:sp>
        <p:nvSpPr>
          <p:cNvPr id="2" name="矩形: 圆顶角 10"/>
          <p:cNvSpPr/>
          <p:nvPr/>
        </p:nvSpPr>
        <p:spPr>
          <a:xfrm rot="5400000">
            <a:off x="-355600" y="327880"/>
            <a:ext cx="1244600" cy="533400"/>
          </a:xfrm>
          <a:prstGeom prst="round2SameRect">
            <a:avLst/>
          </a:prstGeom>
          <a:solidFill>
            <a:srgbClr val="4472C4"/>
          </a:solidFill>
          <a:ln>
            <a:solidFill>
              <a:srgbClr val="4472C4"/>
            </a:solidFill>
          </a:ln>
          <a:effectLst>
            <a:outerShdw blurRad="50800" dist="50800" dir="5400000" algn="ctr" rotWithShape="0">
              <a:schemeClr val="accent4">
                <a:lumMod val="50000"/>
                <a:alpha val="14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36000" tIns="108000" rIns="36000" bIns="108000" rtlCol="0" anchor="ctr"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公平性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1/1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57" name="Google Shape;1157;p11"/>
          <p:cNvSpPr/>
          <p:nvPr/>
        </p:nvSpPr>
        <p:spPr>
          <a:xfrm>
            <a:off x="807720" y="5501640"/>
            <a:ext cx="10687685" cy="853440"/>
          </a:xfrm>
          <a:prstGeom prst="roundRect">
            <a:avLst>
              <a:gd name="adj" fmla="val 6667"/>
            </a:avLst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1100" b="0" i="0" u="none" strike="noStrike" cap="none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60" name="Google Shape;1160;p11"/>
          <p:cNvSpPr/>
          <p:nvPr/>
        </p:nvSpPr>
        <p:spPr>
          <a:xfrm>
            <a:off x="1972945" y="6595110"/>
            <a:ext cx="6368415" cy="532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p>
            <a:pPr marL="180975" marR="0" lvl="0" indent="-10477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</a:pPr>
            <a:endParaRPr sz="1200" b="1" i="0" u="none" strike="noStrike" cap="none">
              <a:solidFill>
                <a:srgbClr val="20ADA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180975" marR="0" lvl="0" indent="-10477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</a:pPr>
            <a:endParaRPr sz="1200" b="1" i="0" u="none" strike="noStrike" cap="none">
              <a:solidFill>
                <a:srgbClr val="20ADA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61" name="Google Shape;1161;p11"/>
          <p:cNvSpPr txBox="1"/>
          <p:nvPr/>
        </p:nvSpPr>
        <p:spPr>
          <a:xfrm>
            <a:off x="1010285" y="5674360"/>
            <a:ext cx="10055225" cy="597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rgbClr val="EE7C5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适应症明确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，无临床滥用或超说明书使用风险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indent="-285750" algn="l"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预充针剂型，无需溶解，皮下注射，</a:t>
            </a:r>
            <a:r>
              <a:rPr lang="zh-CN" altLang="zh-CN" sz="1400" b="1" dirty="0">
                <a:solidFill>
                  <a:srgbClr val="EE7C5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门诊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即可</a:t>
            </a:r>
            <a:r>
              <a:rPr lang="zh-CN" altLang="zh-CN" sz="1400" b="1" dirty="0">
                <a:solidFill>
                  <a:srgbClr val="EE7C5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用药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。固定剂量用药，无需计算公斤体重，方便医护人员使用</a:t>
            </a:r>
            <a:endParaRPr lang="zh-CN" altLang="zh-CN" sz="1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08355" y="3817793"/>
            <a:ext cx="10687025" cy="1342852"/>
            <a:chOff x="1053" y="2144"/>
            <a:chExt cx="17525" cy="2115"/>
          </a:xfrm>
        </p:grpSpPr>
        <p:grpSp>
          <p:nvGrpSpPr>
            <p:cNvPr id="3" name="组合 2"/>
            <p:cNvGrpSpPr/>
            <p:nvPr/>
          </p:nvGrpSpPr>
          <p:grpSpPr>
            <a:xfrm>
              <a:off x="1053" y="2784"/>
              <a:ext cx="17525" cy="1475"/>
              <a:chOff x="1053" y="2784"/>
              <a:chExt cx="17525" cy="1475"/>
            </a:xfrm>
          </p:grpSpPr>
          <p:sp>
            <p:nvSpPr>
              <p:cNvPr id="1154" name="Google Shape;1154;p11"/>
              <p:cNvSpPr/>
              <p:nvPr/>
            </p:nvSpPr>
            <p:spPr>
              <a:xfrm>
                <a:off x="1053" y="2784"/>
                <a:ext cx="17525" cy="1475"/>
              </a:xfrm>
              <a:prstGeom prst="roundRect">
                <a:avLst>
                  <a:gd name="adj" fmla="val 6667"/>
                </a:avLst>
              </a:prstGeom>
              <a:noFill/>
              <a:ln w="2857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 panose="020B0604020202020204"/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58" name="Google Shape;1158;p11"/>
              <p:cNvSpPr txBox="1"/>
              <p:nvPr/>
            </p:nvSpPr>
            <p:spPr>
              <a:xfrm>
                <a:off x="1523" y="3221"/>
                <a:ext cx="16514" cy="6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p>
                <a:pPr marL="285750" indent="-285750" algn="just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zh-CN" altLang="zh-CN" sz="14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泰它西普注射液可帮助</a:t>
                </a:r>
                <a:r>
                  <a:rPr lang="en-US" altLang="zh-CN" sz="14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IgA</a:t>
                </a:r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肾病</a:t>
                </a:r>
                <a:r>
                  <a:rPr lang="zh-CN" altLang="zh-CN" sz="14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患者显著</a:t>
                </a:r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延缓肾功能衰退，避免过早进展至终末期肾病，减少透析</a:t>
                </a:r>
                <a:r>
                  <a:rPr lang="en-US" altLang="zh-CN" sz="14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/</a:t>
                </a:r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肾移植患者人群，</a:t>
                </a:r>
                <a:r>
                  <a:rPr lang="zh-CN" altLang="en-US" sz="1400" b="1" dirty="0">
                    <a:solidFill>
                      <a:srgbClr val="EE7C5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减轻</a:t>
                </a:r>
                <a:r>
                  <a:rPr lang="zh-CN" altLang="zh-CN" sz="1400" b="1" dirty="0">
                    <a:solidFill>
                      <a:srgbClr val="EE7C5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家庭治疗负担</a:t>
                </a:r>
                <a:r>
                  <a:rPr lang="zh-CN" altLang="zh-CN" sz="14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、</a:t>
                </a:r>
                <a:r>
                  <a:rPr lang="zh-CN" altLang="zh-CN" sz="1400" b="1" dirty="0">
                    <a:solidFill>
                      <a:srgbClr val="EE7C5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提高青壮年回归社会能力</a:t>
                </a:r>
                <a:endParaRPr lang="zh-CN" altLang="zh-CN" sz="1400" b="1" i="0" u="none" strike="noStrike" cap="none" dirty="0">
                  <a:solidFill>
                    <a:srgbClr val="EE7C5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</p:grpSp>
        <p:grpSp>
          <p:nvGrpSpPr>
            <p:cNvPr id="1163" name="Google Shape;1163;p11"/>
            <p:cNvGrpSpPr/>
            <p:nvPr/>
          </p:nvGrpSpPr>
          <p:grpSpPr>
            <a:xfrm>
              <a:off x="1945" y="2144"/>
              <a:ext cx="3903" cy="1111"/>
              <a:chOff x="1079906" y="985667"/>
              <a:chExt cx="2478268" cy="705485"/>
            </a:xfrm>
          </p:grpSpPr>
          <p:sp>
            <p:nvSpPr>
              <p:cNvPr id="1164" name="Google Shape;1164;p11"/>
              <p:cNvSpPr/>
              <p:nvPr/>
            </p:nvSpPr>
            <p:spPr>
              <a:xfrm>
                <a:off x="1409857" y="985667"/>
                <a:ext cx="2065664" cy="705485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65" name="Google Shape;1165;p11"/>
              <p:cNvSpPr txBox="1"/>
              <p:nvPr/>
            </p:nvSpPr>
            <p:spPr>
              <a:xfrm>
                <a:off x="1079906" y="1145345"/>
                <a:ext cx="2478268" cy="38486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p>
                <a:pPr marL="0" marR="0" lvl="0" indent="0" algn="ctr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r>
                  <a:rPr lang="zh-CN" sz="1600" b="1" i="0" u="none" strike="noStrike" cap="none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提升公共健康水平</a:t>
                </a:r>
                <a:endParaRPr lang="zh-CN" sz="1600" b="1" i="0" u="none" strike="noStrike" cap="none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817880" y="1169566"/>
            <a:ext cx="10680700" cy="1574526"/>
            <a:chOff x="1329" y="5243"/>
            <a:chExt cx="16820" cy="4069"/>
          </a:xfrm>
        </p:grpSpPr>
        <p:sp>
          <p:nvSpPr>
            <p:cNvPr id="1156" name="Google Shape;1156;p11"/>
            <p:cNvSpPr/>
            <p:nvPr/>
          </p:nvSpPr>
          <p:spPr>
            <a:xfrm>
              <a:off x="1329" y="5658"/>
              <a:ext cx="16820" cy="2823"/>
            </a:xfrm>
            <a:prstGeom prst="roundRect">
              <a:avLst>
                <a:gd name="adj" fmla="val 6667"/>
              </a:avLst>
            </a:prstGeom>
            <a:noFill/>
            <a:ln w="285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 panose="020B0604020202020204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62" name="Google Shape;1162;p11"/>
            <p:cNvSpPr txBox="1"/>
            <p:nvPr/>
          </p:nvSpPr>
          <p:spPr>
            <a:xfrm>
              <a:off x="1781" y="5907"/>
              <a:ext cx="15999" cy="34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p>
              <a:pPr marL="171450" marR="0" lvl="0" indent="-171450" algn="just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3995"/>
                </a:buClr>
                <a:buSzPts val="1600"/>
                <a:buFont typeface="Arial" panose="020B0604020202020204"/>
                <a:buChar char="•"/>
              </a:pPr>
              <a:endParaRPr lang="zh-CN" sz="1600" b="1" i="0" u="none" strike="noStrike" cap="none" dirty="0">
                <a:solidFill>
                  <a:srgbClr val="0E399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IgA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肾病是我国透析患者的最主要病因，透析带来巨大经济负担，我国透析患者每年医保支出</a:t>
              </a:r>
              <a:r>
                <a:rPr lang="zh-CN" altLang="en-US" sz="1400" b="1" dirty="0">
                  <a:solidFill>
                    <a:srgbClr val="EE7C5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高达386亿~394亿</a:t>
              </a:r>
              <a:r>
                <a:rPr lang="en-US" altLang="zh-CN" sz="1400" baseline="30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1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。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中国患者</a:t>
              </a:r>
              <a:r>
                <a:rPr lang="zh-CN" altLang="en-US" sz="1400" b="1" dirty="0">
                  <a:solidFill>
                    <a:srgbClr val="EE7C5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免疫炎症性损伤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更为</a:t>
              </a:r>
              <a:r>
                <a:rPr lang="zh-CN" altLang="en-US" sz="1400" b="1" dirty="0">
                  <a:solidFill>
                    <a:srgbClr val="EE7C5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突出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，更需特异性治疗，</a:t>
              </a:r>
              <a:r>
                <a:rPr lang="zh-CN" altLang="en-US" sz="1400" b="1" dirty="0">
                  <a:solidFill>
                    <a:srgbClr val="EE7C5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需求迫切</a:t>
              </a:r>
              <a:endParaRPr lang="zh-CN" altLang="en-US" sz="1400" b="1" dirty="0">
                <a:solidFill>
                  <a:srgbClr val="EE7C5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marR="0" lvl="0" indent="-171450" algn="just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3995"/>
                </a:buClr>
                <a:buSzPts val="1600"/>
                <a:buFont typeface="Arial" panose="020B0604020202020204"/>
                <a:buChar char="•"/>
              </a:pPr>
              <a:endParaRPr lang="zh-CN" altLang="en-US" sz="1600" b="0" i="0" u="none" strike="noStrike" cap="none" baseline="30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167" name="Google Shape;1167;p11"/>
            <p:cNvGrpSpPr/>
            <p:nvPr/>
          </p:nvGrpSpPr>
          <p:grpSpPr>
            <a:xfrm>
              <a:off x="2072" y="5243"/>
              <a:ext cx="3849" cy="994"/>
              <a:chOff x="521297" y="919081"/>
              <a:chExt cx="3131376" cy="873435"/>
            </a:xfrm>
          </p:grpSpPr>
          <p:sp>
            <p:nvSpPr>
              <p:cNvPr id="1168" name="Google Shape;1168;p11"/>
              <p:cNvSpPr/>
              <p:nvPr/>
            </p:nvSpPr>
            <p:spPr>
              <a:xfrm>
                <a:off x="521297" y="1003450"/>
                <a:ext cx="3037003" cy="704695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69" name="Google Shape;1169;p11"/>
              <p:cNvSpPr txBox="1"/>
              <p:nvPr/>
            </p:nvSpPr>
            <p:spPr>
              <a:xfrm>
                <a:off x="601839" y="919081"/>
                <a:ext cx="3050834" cy="87343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p>
                <a:pPr marL="0" marR="0" lvl="0" indent="0" algn="ctr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r>
                  <a:rPr lang="zh-CN" sz="1600" b="1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符合“保基本”原则</a:t>
                </a:r>
                <a:endParaRPr lang="zh-CN" sz="160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172" name="Google Shape;1172;p11"/>
          <p:cNvGrpSpPr/>
          <p:nvPr/>
        </p:nvGrpSpPr>
        <p:grpSpPr>
          <a:xfrm rot="0">
            <a:off x="1235710" y="5236253"/>
            <a:ext cx="2541270" cy="403542"/>
            <a:chOff x="-4907407" y="3143726"/>
            <a:chExt cx="1164521" cy="727464"/>
          </a:xfrm>
        </p:grpSpPr>
        <p:sp>
          <p:nvSpPr>
            <p:cNvPr id="1173" name="Google Shape;1173;p11"/>
            <p:cNvSpPr/>
            <p:nvPr/>
          </p:nvSpPr>
          <p:spPr>
            <a:xfrm>
              <a:off x="-4907407" y="3166048"/>
              <a:ext cx="1164521" cy="70514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74" name="Google Shape;1174;p11"/>
            <p:cNvSpPr txBox="1"/>
            <p:nvPr/>
          </p:nvSpPr>
          <p:spPr>
            <a:xfrm>
              <a:off x="-4853866" y="3143726"/>
              <a:ext cx="1110689" cy="6936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r>
                <a:rPr lang="zh-CN" sz="1600" b="1" i="0" u="none" strike="noStrike" cap="none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降低临床管理难度</a:t>
              </a:r>
              <a:endParaRPr lang="zh-CN" sz="1600" b="1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17880" y="2481580"/>
            <a:ext cx="10685780" cy="1421765"/>
            <a:chOff x="1320" y="2296"/>
            <a:chExt cx="16828" cy="2239"/>
          </a:xfrm>
        </p:grpSpPr>
        <p:sp>
          <p:nvSpPr>
            <p:cNvPr id="1155" name="Google Shape;1155;p11"/>
            <p:cNvSpPr/>
            <p:nvPr/>
          </p:nvSpPr>
          <p:spPr>
            <a:xfrm>
              <a:off x="1320" y="2592"/>
              <a:ext cx="16828" cy="1943"/>
            </a:xfrm>
            <a:prstGeom prst="roundRect">
              <a:avLst>
                <a:gd name="adj" fmla="val 6667"/>
              </a:avLst>
            </a:prstGeom>
            <a:noFill/>
            <a:ln w="285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 panose="020B0604020202020204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59" name="Google Shape;1159;p11"/>
            <p:cNvSpPr txBox="1"/>
            <p:nvPr/>
          </p:nvSpPr>
          <p:spPr>
            <a:xfrm>
              <a:off x="1650" y="2760"/>
              <a:ext cx="15965" cy="16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p>
              <a:pPr marL="180975" lvl="0" indent="-180975" algn="just">
                <a:lnSpc>
                  <a:spcPct val="120000"/>
                </a:lnSpc>
                <a:buSzPts val="1600"/>
                <a:buFont typeface="Arial" panose="020B0604020202020204"/>
                <a:buChar char="•"/>
              </a:pPr>
              <a:endParaRPr lang="zh-CN" sz="1600" b="0" i="0" u="none" strike="noStrike" cap="none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marL="285750" indent="-285750" algn="just"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</a:pPr>
              <a:r>
                <a:rPr lang="zh-CN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泰它西普注射液</a:t>
              </a:r>
              <a:r>
                <a:rPr lang="zh-CN" altLang="zh-CN" sz="1400" b="1" dirty="0">
                  <a:solidFill>
                    <a:srgbClr val="EE7C5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填补</a:t>
              </a:r>
              <a:r>
                <a:rPr lang="zh-CN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目录内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IgA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肾病</a:t>
              </a:r>
              <a:r>
                <a:rPr lang="zh-CN" altLang="en-US" sz="1400" b="1" dirty="0">
                  <a:solidFill>
                    <a:srgbClr val="EE7C5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生物靶向治疗空白</a:t>
              </a:r>
              <a:r>
                <a:rPr lang="zh-CN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，解决迫切需求，节约医保基金支出</a:t>
              </a:r>
              <a:endPara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marL="285750" indent="-285750" algn="just"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</a:pPr>
              <a:r>
                <a:rPr lang="zh-CN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双靶点针对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IgA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肾病</a:t>
              </a:r>
              <a:r>
                <a:rPr lang="zh-CN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关键上游致病通路，</a:t>
              </a:r>
              <a:r>
                <a:rPr lang="zh-CN" altLang="zh-CN" sz="1400" b="1" dirty="0">
                  <a:solidFill>
                    <a:srgbClr val="EE7C5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实现快速、显著临床改善</a:t>
              </a:r>
              <a:r>
                <a:rPr lang="zh-CN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：</a:t>
              </a:r>
              <a:r>
                <a:rPr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降低尿蛋白、延缓肾功能衰退</a:t>
              </a:r>
              <a:r>
                <a:rPr lang="en-US" altLang="zh-CN" sz="1400" baseline="30000" dirty="0">
                  <a:sym typeface="+mn-ea"/>
                </a:rPr>
                <a:t>2</a:t>
              </a:r>
              <a:r>
                <a:rPr lang="zh-CN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（</a:t>
              </a:r>
              <a:r>
                <a:rPr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4周起效，</a:t>
              </a:r>
              <a:r>
                <a:rPr 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39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周</a:t>
              </a:r>
              <a:r>
                <a:rPr lang="en-US" altLang="zh-CN" sz="1400" dirty="0">
                  <a:sym typeface="+mn-ea"/>
                </a:rPr>
                <a:t>24h</a:t>
              </a:r>
              <a:r>
                <a:rPr lang="zh-CN" altLang="en-US" sz="1400" dirty="0">
                  <a:sym typeface="+mn-ea"/>
                </a:rPr>
                <a:t>尿蛋白肌酐比降幅达</a:t>
              </a:r>
              <a:r>
                <a:rPr lang="en-US" altLang="zh-CN" sz="1400" dirty="0">
                  <a:sym typeface="+mn-ea"/>
                </a:rPr>
                <a:t>55%</a:t>
              </a:r>
              <a:r>
                <a:rPr lang="zh-CN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）</a:t>
              </a:r>
              <a:r>
                <a:rPr lang="zh-CN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；</a:t>
              </a:r>
              <a:r>
                <a:rPr lang="zh-CN" sz="1400" dirty="0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ea"/>
                </a:rPr>
                <a:t>全人源融合蛋白结构，不易产生耐药，</a:t>
              </a:r>
              <a:r>
                <a:rPr lang="zh-CN" sz="1400" b="1" dirty="0" smtClean="0">
                  <a:solidFill>
                    <a:srgbClr val="EE7C58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ea"/>
                </a:rPr>
                <a:t>适宜长期用药</a:t>
              </a:r>
              <a:r>
                <a:rPr lang="zh-CN" sz="1400" dirty="0" smtClean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ea"/>
                </a:rPr>
                <a:t>；</a:t>
              </a:r>
              <a:r>
                <a:rPr lang="zh-CN" sz="1400" b="1" dirty="0" smtClean="0">
                  <a:solidFill>
                    <a:srgbClr val="EE7C58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ea"/>
                </a:rPr>
                <a:t>弥补</a:t>
              </a:r>
              <a:r>
                <a:rPr lang="zh-CN" sz="1400" dirty="0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ea"/>
                </a:rPr>
                <a:t>目录内</a:t>
              </a:r>
              <a:r>
                <a:rPr lang="zh-CN" sz="1400" b="1" dirty="0" smtClean="0">
                  <a:solidFill>
                    <a:srgbClr val="EE7C58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ea"/>
                </a:rPr>
                <a:t>激素类</a:t>
              </a:r>
              <a:r>
                <a:rPr lang="zh-CN" sz="1400" dirty="0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ea"/>
                </a:rPr>
                <a:t>长期安全性不佳</a:t>
              </a:r>
              <a:r>
                <a:rPr lang="zh-CN" sz="1400" b="1" dirty="0" smtClean="0">
                  <a:solidFill>
                    <a:srgbClr val="EE7C58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ea"/>
                </a:rPr>
                <a:t>局限性</a:t>
              </a:r>
              <a:endParaRPr lang="zh-CN" sz="1400" b="1" dirty="0" smtClean="0">
                <a:solidFill>
                  <a:srgbClr val="EE7C5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endParaRPr>
            </a:p>
          </p:txBody>
        </p:sp>
        <p:grpSp>
          <p:nvGrpSpPr>
            <p:cNvPr id="1177" name="Google Shape;1177;p11"/>
            <p:cNvGrpSpPr/>
            <p:nvPr/>
          </p:nvGrpSpPr>
          <p:grpSpPr>
            <a:xfrm rot="0">
              <a:off x="1962" y="2296"/>
              <a:ext cx="3949" cy="931"/>
              <a:chOff x="1409700" y="1099940"/>
              <a:chExt cx="3413645" cy="591043"/>
            </a:xfrm>
          </p:grpSpPr>
          <p:sp>
            <p:nvSpPr>
              <p:cNvPr id="1178" name="Google Shape;1178;p11"/>
              <p:cNvSpPr/>
              <p:nvPr/>
            </p:nvSpPr>
            <p:spPr>
              <a:xfrm>
                <a:off x="1409700" y="1099940"/>
                <a:ext cx="2994395" cy="591043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 panose="020B0604020202020204"/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79" name="Google Shape;1179;p11"/>
              <p:cNvSpPr txBox="1"/>
              <p:nvPr/>
            </p:nvSpPr>
            <p:spPr>
              <a:xfrm>
                <a:off x="1582587" y="1119303"/>
                <a:ext cx="3240758" cy="38471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p>
                <a:pPr marL="0" marR="0" lvl="0" indent="0" algn="ctr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 panose="020B0604020202020204"/>
                  <a:buNone/>
                </a:pPr>
                <a:r>
                  <a:rPr lang="zh-CN" sz="1600" b="1" i="0" u="none" strike="noStrike" cap="none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弥补目录短板</a:t>
                </a:r>
                <a:endParaRPr lang="zh-CN" sz="1600" b="1" i="0" u="none" strike="noStrike" cap="none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4" name="文本框 23"/>
          <p:cNvSpPr txBox="1"/>
          <p:nvPr/>
        </p:nvSpPr>
        <p:spPr>
          <a:xfrm>
            <a:off x="9154795" y="6470015"/>
            <a:ext cx="26435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 algn="l">
              <a:lnSpc>
                <a:spcPct val="100000"/>
              </a:lnSpc>
              <a:buClrTx/>
              <a:buSzTx/>
              <a:buFontTx/>
              <a:buAutoNum type="arabicPeriod"/>
            </a:pPr>
            <a:r>
              <a:rPr sz="5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杜夕雯, 等.中国药物经济学.2022;17(7):46-52</a:t>
            </a:r>
            <a:endParaRPr sz="5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 algn="l">
              <a:lnSpc>
                <a:spcPct val="100000"/>
              </a:lnSpc>
              <a:buClrTx/>
              <a:buSzTx/>
              <a:buFontTx/>
              <a:buAutoNum type="arabicPeriod"/>
            </a:pPr>
            <a:r>
              <a:rPr lang="en-US" altLang="zh-CN" sz="500">
                <a:solidFill>
                  <a:schemeClr val="bg1">
                    <a:lumMod val="50000"/>
                  </a:schemeClr>
                </a:solidFill>
                <a:ea typeface="+mn-lt"/>
                <a:sym typeface="+mn-ea"/>
              </a:rPr>
              <a:t>ASN Kidney Week 2025 </a:t>
            </a:r>
            <a:r>
              <a:rPr lang="zh-CN" altLang="en-US" sz="5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Abstract: SA-OR083</a:t>
            </a:r>
            <a:endParaRPr sz="5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2600" dirty="0">
                <a:sym typeface="+mn-ea"/>
              </a:rPr>
              <a:t>目  录</a:t>
            </a:r>
            <a:endParaRPr lang="zh-CN" altLang="en-US" sz="2600" dirty="0">
              <a:sym typeface="+mn-ea"/>
            </a:endParaRPr>
          </a:p>
        </p:txBody>
      </p:sp>
      <p:grpSp>
        <p:nvGrpSpPr>
          <p:cNvPr id="43" name="组合 42"/>
          <p:cNvGrpSpPr/>
          <p:nvPr/>
        </p:nvGrpSpPr>
        <p:grpSpPr>
          <a:xfrm rot="0">
            <a:off x="608965" y="1624965"/>
            <a:ext cx="2268220" cy="671195"/>
            <a:chOff x="860931" y="1311648"/>
            <a:chExt cx="2830875" cy="720000"/>
          </a:xfrm>
        </p:grpSpPr>
        <p:sp>
          <p:nvSpPr>
            <p:cNvPr id="7" name="îṥḷîďé"/>
            <p:cNvSpPr/>
            <p:nvPr/>
          </p:nvSpPr>
          <p:spPr>
            <a:xfrm>
              <a:off x="1294008" y="1311648"/>
              <a:ext cx="2397798" cy="720000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12700" cap="rnd" cmpd="sng" algn="ctr">
              <a:noFill/>
              <a:prstDash val="solid"/>
              <a:round/>
            </a:ln>
            <a:effectLst>
              <a:outerShdw blurRad="254000" dist="127000" algn="ctr" rotWithShape="0">
                <a:sysClr val="windowText" lastClr="000000">
                  <a:lumMod val="85000"/>
                  <a:lumOff val="15000"/>
                  <a:alpha val="10000"/>
                </a:sys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基本信息 </a:t>
              </a:r>
              <a:endPara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  <a:sym typeface="+mn-lt"/>
              </a:endParaRPr>
            </a:p>
          </p:txBody>
        </p:sp>
        <p:sp>
          <p:nvSpPr>
            <p:cNvPr id="8" name="ïśḻïḋè"/>
            <p:cNvSpPr/>
            <p:nvPr/>
          </p:nvSpPr>
          <p:spPr>
            <a:xfrm>
              <a:off x="860931" y="1311648"/>
              <a:ext cx="432847" cy="720000"/>
            </a:xfrm>
            <a:prstGeom prst="rect">
              <a:avLst/>
            </a:prstGeom>
            <a:solidFill>
              <a:srgbClr val="4472C4"/>
            </a:solidFill>
            <a:ln w="12700" cap="rnd" cmpd="sng" algn="ctr">
              <a:solidFill>
                <a:srgbClr val="4472C4"/>
              </a:solidFill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/>
            </a:bodyPr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  <a:sym typeface="+mn-lt"/>
                </a:rPr>
                <a:t>1</a:t>
              </a:r>
              <a:endPara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 rot="0">
            <a:off x="609600" y="2494915"/>
            <a:ext cx="2266950" cy="671195"/>
            <a:chOff x="860931" y="1311648"/>
            <a:chExt cx="2830875" cy="720000"/>
          </a:xfrm>
        </p:grpSpPr>
        <p:sp>
          <p:nvSpPr>
            <p:cNvPr id="6" name="îṥḷîďé"/>
            <p:cNvSpPr/>
            <p:nvPr/>
          </p:nvSpPr>
          <p:spPr>
            <a:xfrm>
              <a:off x="1294008" y="1311648"/>
              <a:ext cx="2397798" cy="720000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12700" cap="rnd" cmpd="sng" algn="ctr">
              <a:noFill/>
              <a:prstDash val="solid"/>
              <a:round/>
            </a:ln>
            <a:effectLst>
              <a:outerShdw blurRad="254000" dist="127000" algn="ctr" rotWithShape="0">
                <a:sysClr val="windowText" lastClr="000000">
                  <a:lumMod val="85000"/>
                  <a:lumOff val="15000"/>
                  <a:alpha val="10000"/>
                </a:sys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创新性 </a:t>
              </a:r>
              <a:endPara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  <a:sym typeface="+mn-lt"/>
              </a:endParaRPr>
            </a:p>
          </p:txBody>
        </p:sp>
        <p:sp>
          <p:nvSpPr>
            <p:cNvPr id="9" name="ïśḻïḋè"/>
            <p:cNvSpPr/>
            <p:nvPr/>
          </p:nvSpPr>
          <p:spPr>
            <a:xfrm>
              <a:off x="860931" y="1311648"/>
              <a:ext cx="432847" cy="720000"/>
            </a:xfrm>
            <a:prstGeom prst="rect">
              <a:avLst/>
            </a:prstGeom>
            <a:solidFill>
              <a:srgbClr val="4472C4"/>
            </a:solidFill>
            <a:ln w="12700" cap="rnd" cmpd="sng" algn="ctr">
              <a:solidFill>
                <a:srgbClr val="4472C4"/>
              </a:solidFill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/>
            </a:bodyPr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  <a:sym typeface="+mn-lt"/>
                </a:rPr>
                <a:t>2</a:t>
              </a:r>
              <a:endPara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 rot="0">
            <a:off x="609600" y="3338195"/>
            <a:ext cx="2266950" cy="671195"/>
            <a:chOff x="860931" y="1311648"/>
            <a:chExt cx="2830875" cy="720000"/>
          </a:xfrm>
        </p:grpSpPr>
        <p:sp>
          <p:nvSpPr>
            <p:cNvPr id="11" name="îṥḷîďé"/>
            <p:cNvSpPr/>
            <p:nvPr/>
          </p:nvSpPr>
          <p:spPr>
            <a:xfrm>
              <a:off x="1294008" y="1311648"/>
              <a:ext cx="2397798" cy="720000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12700" cap="rnd" cmpd="sng" algn="ctr">
              <a:noFill/>
              <a:prstDash val="solid"/>
              <a:round/>
            </a:ln>
            <a:effectLst>
              <a:outerShdw blurRad="254000" dist="127000" algn="ctr" rotWithShape="0">
                <a:sysClr val="windowText" lastClr="000000">
                  <a:lumMod val="85000"/>
                  <a:lumOff val="15000"/>
                  <a:alpha val="10000"/>
                </a:sys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有效性 </a:t>
              </a:r>
              <a:endPara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  <a:sym typeface="+mn-lt"/>
              </a:endParaRPr>
            </a:p>
          </p:txBody>
        </p:sp>
        <p:sp>
          <p:nvSpPr>
            <p:cNvPr id="14" name="ïśḻïḋè"/>
            <p:cNvSpPr/>
            <p:nvPr/>
          </p:nvSpPr>
          <p:spPr>
            <a:xfrm>
              <a:off x="860931" y="1311648"/>
              <a:ext cx="432847" cy="720000"/>
            </a:xfrm>
            <a:prstGeom prst="rect">
              <a:avLst/>
            </a:prstGeom>
            <a:solidFill>
              <a:srgbClr val="4472C4"/>
            </a:solidFill>
            <a:ln w="12700" cap="rnd" cmpd="sng" algn="ctr">
              <a:solidFill>
                <a:srgbClr val="4472C4"/>
              </a:solidFill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/>
            </a:bodyPr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  <a:sym typeface="+mn-lt"/>
                </a:rPr>
                <a:t>3</a:t>
              </a:r>
              <a:endPara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rot="0">
            <a:off x="609600" y="4211955"/>
            <a:ext cx="2268220" cy="671195"/>
            <a:chOff x="860931" y="1311648"/>
            <a:chExt cx="2830875" cy="720000"/>
          </a:xfrm>
        </p:grpSpPr>
        <p:sp>
          <p:nvSpPr>
            <p:cNvPr id="23" name="îṥḷîďé"/>
            <p:cNvSpPr/>
            <p:nvPr/>
          </p:nvSpPr>
          <p:spPr>
            <a:xfrm>
              <a:off x="1294008" y="1311648"/>
              <a:ext cx="2397798" cy="720000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12700" cap="rnd" cmpd="sng" algn="ctr">
              <a:noFill/>
              <a:prstDash val="solid"/>
              <a:round/>
            </a:ln>
            <a:effectLst>
              <a:outerShdw blurRad="254000" dist="127000" algn="ctr" rotWithShape="0">
                <a:sysClr val="windowText" lastClr="000000">
                  <a:lumMod val="85000"/>
                  <a:lumOff val="15000"/>
                  <a:alpha val="10000"/>
                </a:sys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安全性 </a:t>
              </a:r>
              <a:endPara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  <a:sym typeface="+mn-lt"/>
              </a:endParaRPr>
            </a:p>
          </p:txBody>
        </p:sp>
        <p:sp>
          <p:nvSpPr>
            <p:cNvPr id="27" name="ïśḻïḋè"/>
            <p:cNvSpPr/>
            <p:nvPr/>
          </p:nvSpPr>
          <p:spPr>
            <a:xfrm>
              <a:off x="860931" y="1311648"/>
              <a:ext cx="432847" cy="720000"/>
            </a:xfrm>
            <a:prstGeom prst="rect">
              <a:avLst/>
            </a:prstGeom>
            <a:solidFill>
              <a:srgbClr val="4472C4"/>
            </a:solidFill>
            <a:ln w="12700" cap="rnd" cmpd="sng" algn="ctr">
              <a:solidFill>
                <a:srgbClr val="4472C4"/>
              </a:solidFill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/>
            </a:bodyPr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  <a:sym typeface="+mn-lt"/>
                </a:rPr>
                <a:t>4</a:t>
              </a:r>
              <a:endPara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 rot="0">
            <a:off x="609600" y="5055235"/>
            <a:ext cx="2266950" cy="671195"/>
            <a:chOff x="860931" y="1311648"/>
            <a:chExt cx="3312847" cy="720000"/>
          </a:xfrm>
        </p:grpSpPr>
        <p:sp>
          <p:nvSpPr>
            <p:cNvPr id="30" name="îṥḷîďé"/>
            <p:cNvSpPr/>
            <p:nvPr/>
          </p:nvSpPr>
          <p:spPr>
            <a:xfrm>
              <a:off x="1293778" y="1311648"/>
              <a:ext cx="2880000" cy="720000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12700" cap="rnd" cmpd="sng" algn="ctr">
              <a:noFill/>
              <a:prstDash val="solid"/>
              <a:round/>
            </a:ln>
            <a:effectLst>
              <a:outerShdw blurRad="254000" dist="127000" algn="ctr" rotWithShape="0">
                <a:sysClr val="windowText" lastClr="000000">
                  <a:lumMod val="85000"/>
                  <a:lumOff val="15000"/>
                  <a:alpha val="10000"/>
                </a:sys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公平性</a:t>
              </a:r>
              <a:endPara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  <a:sym typeface="+mn-lt"/>
              </a:endParaRPr>
            </a:p>
          </p:txBody>
        </p:sp>
        <p:sp>
          <p:nvSpPr>
            <p:cNvPr id="31" name="ïśḻïḋè"/>
            <p:cNvSpPr/>
            <p:nvPr/>
          </p:nvSpPr>
          <p:spPr>
            <a:xfrm>
              <a:off x="860931" y="1311648"/>
              <a:ext cx="507668" cy="720000"/>
            </a:xfrm>
            <a:prstGeom prst="rect">
              <a:avLst/>
            </a:prstGeom>
            <a:solidFill>
              <a:srgbClr val="4472C4"/>
            </a:solidFill>
            <a:ln w="12700" cap="rnd" cmpd="sng" algn="ctr">
              <a:solidFill>
                <a:srgbClr val="4472C4"/>
              </a:solidFill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/>
            </a:bodyPr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  <a:sym typeface="+mn-lt"/>
                </a:rPr>
                <a:t>5</a:t>
              </a:r>
              <a:endPara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  <a:sym typeface="+mn-lt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027045" y="1748790"/>
            <a:ext cx="7933690" cy="423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l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全球</a:t>
            </a:r>
            <a:r>
              <a:rPr lang="zh-CN" altLang="en-US" b="1" dirty="0">
                <a:solidFill>
                  <a:srgbClr val="EE7C5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首个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且</a:t>
            </a:r>
            <a:r>
              <a:rPr lang="zh-CN" altLang="en-US" b="1" dirty="0">
                <a:solidFill>
                  <a:srgbClr val="EE7C5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唯一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获批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治疗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IgA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肾病的</a:t>
            </a:r>
            <a:r>
              <a:rPr lang="zh-CN" altLang="en-US" b="1" dirty="0">
                <a:solidFill>
                  <a:srgbClr val="EE7C5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双靶点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生物制剂，</a:t>
            </a:r>
            <a:r>
              <a:rPr lang="zh-CN" altLang="en-US" b="1" dirty="0">
                <a:sym typeface="+mn-ea"/>
              </a:rPr>
              <a:t>参照药建议：</a:t>
            </a:r>
            <a:r>
              <a:rPr lang="zh-CN" altLang="en-US" b="1" dirty="0">
                <a:solidFill>
                  <a:srgbClr val="EE7C5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空白</a:t>
            </a:r>
            <a:endParaRPr lang="zh-CN" altLang="en-US" b="1" dirty="0">
              <a:solidFill>
                <a:srgbClr val="EE7C5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988310" y="4335780"/>
            <a:ext cx="9166225" cy="423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总体安全性</a:t>
            </a:r>
            <a:r>
              <a:rPr lang="zh-CN" altLang="en-US" b="1" dirty="0">
                <a:solidFill>
                  <a:srgbClr val="EE7C5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和安慰剂相当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，严重不良事件发生率</a:t>
            </a:r>
            <a:r>
              <a:rPr lang="zh-CN" altLang="en-US" b="1" dirty="0">
                <a:solidFill>
                  <a:srgbClr val="EE7C5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低于安慰剂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zh-CN" altLang="en-US" b="1" dirty="0">
                <a:solidFill>
                  <a:srgbClr val="EE7C5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长期安全耐受</a:t>
            </a:r>
            <a:endParaRPr lang="zh-CN" altLang="en-US" b="1" dirty="0">
              <a:solidFill>
                <a:srgbClr val="EE7C5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94" name="矩形 193"/>
          <p:cNvSpPr/>
          <p:nvPr>
            <p:custDataLst>
              <p:tags r:id="rId1"/>
            </p:custDataLst>
          </p:nvPr>
        </p:nvSpPr>
        <p:spPr>
          <a:xfrm>
            <a:off x="3096895" y="3409950"/>
            <a:ext cx="8630920" cy="5994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 indent="0" algn="l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b="1" dirty="0">
                <a:sym typeface="+mn-ea"/>
              </a:rPr>
              <a:t>起效</a:t>
            </a:r>
            <a:r>
              <a:rPr lang="zh-CN" altLang="en-US" b="1" dirty="0">
                <a:solidFill>
                  <a:schemeClr val="tx1"/>
                </a:solidFill>
                <a:sym typeface="+mn-ea"/>
              </a:rPr>
              <a:t>更快</a:t>
            </a:r>
            <a:r>
              <a:rPr lang="zh-CN" altLang="en-US" b="1" dirty="0">
                <a:sym typeface="+mn-ea"/>
              </a:rPr>
              <a:t>：</a:t>
            </a:r>
            <a:r>
              <a:rPr lang="en-US" altLang="zh-CN" b="1" dirty="0">
                <a:solidFill>
                  <a:srgbClr val="EE7C58"/>
                </a:solidFill>
                <a:sym typeface="+mn-ea"/>
              </a:rPr>
              <a:t>24h</a:t>
            </a:r>
            <a:r>
              <a:rPr lang="zh-CN" altLang="en-US" b="1" dirty="0">
                <a:solidFill>
                  <a:srgbClr val="EE7C58"/>
                </a:solidFill>
                <a:sym typeface="+mn-ea"/>
              </a:rPr>
              <a:t>尿蛋白肌酐比降幅最高</a:t>
            </a:r>
            <a:r>
              <a:rPr lang="zh-CN" altLang="en-US" b="1" dirty="0">
                <a:sym typeface="+mn-ea"/>
              </a:rPr>
              <a:t>，</a:t>
            </a:r>
            <a:r>
              <a:rPr lang="zh-CN" altLang="en-US" b="1" dirty="0">
                <a:solidFill>
                  <a:srgbClr val="EE7C58"/>
                </a:solidFill>
                <a:sym typeface="+mn-ea"/>
              </a:rPr>
              <a:t>达到</a:t>
            </a:r>
            <a:r>
              <a:rPr lang="en-US" altLang="zh-CN" b="1" dirty="0">
                <a:solidFill>
                  <a:srgbClr val="EE7C58"/>
                </a:solidFill>
                <a:sym typeface="+mn-ea"/>
              </a:rPr>
              <a:t>55%</a:t>
            </a:r>
            <a:r>
              <a:rPr lang="zh-CN" altLang="en-US" b="1" dirty="0">
                <a:sym typeface="+mn-ea"/>
              </a:rPr>
              <a:t>；作用</a:t>
            </a:r>
            <a:r>
              <a:rPr lang="zh-CN" altLang="en-US" b="1" dirty="0">
                <a:solidFill>
                  <a:schemeClr val="tx1"/>
                </a:solidFill>
                <a:sym typeface="+mn-ea"/>
              </a:rPr>
              <a:t>更强</a:t>
            </a:r>
            <a:r>
              <a:rPr lang="zh-CN" altLang="en-US" b="1" dirty="0">
                <a:sym typeface="+mn-ea"/>
              </a:rPr>
              <a:t>：</a:t>
            </a:r>
            <a:r>
              <a:rPr lang="zh-CN" altLang="en-US" b="1" dirty="0">
                <a:solidFill>
                  <a:srgbClr val="EE7C58"/>
                </a:solidFill>
                <a:sym typeface="+mn-ea"/>
              </a:rPr>
              <a:t>肾功能衰退减少</a:t>
            </a:r>
            <a:r>
              <a:rPr lang="en-US" altLang="zh-CN" b="1" dirty="0">
                <a:solidFill>
                  <a:srgbClr val="EE7C58"/>
                </a:solidFill>
                <a:sym typeface="+mn-ea"/>
              </a:rPr>
              <a:t>87%</a:t>
            </a:r>
            <a:r>
              <a:rPr lang="zh-CN" altLang="en-US" b="1" dirty="0">
                <a:sym typeface="+mn-ea"/>
              </a:rPr>
              <a:t>，血尿症状患者减少</a:t>
            </a:r>
            <a:r>
              <a:rPr lang="en-US" altLang="zh-CN" b="1" dirty="0">
                <a:sym typeface="+mn-ea"/>
              </a:rPr>
              <a:t>71%</a:t>
            </a:r>
            <a:r>
              <a:rPr lang="zh-CN" altLang="en-US" b="1" dirty="0">
                <a:sym typeface="+mn-ea"/>
              </a:rPr>
              <a:t>；</a:t>
            </a:r>
            <a:r>
              <a:rPr lang="zh-CN" altLang="en-US" b="1" dirty="0">
                <a:solidFill>
                  <a:schemeClr val="tx1"/>
                </a:solidFill>
                <a:sym typeface="+mn-ea"/>
              </a:rPr>
              <a:t>权威指南推荐</a:t>
            </a:r>
            <a:endParaRPr lang="zh-CN" altLang="en-US" sz="1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990850" y="5207000"/>
            <a:ext cx="666051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b="1" dirty="0">
                <a:solidFill>
                  <a:srgbClr val="EE7C58"/>
                </a:solidFill>
                <a:sym typeface="+mn-ea"/>
              </a:rPr>
              <a:t>填补</a:t>
            </a:r>
            <a:r>
              <a:rPr lang="en-US" altLang="zh-CN" b="1" dirty="0">
                <a:sym typeface="+mn-ea"/>
              </a:rPr>
              <a:t>IgA</a:t>
            </a:r>
            <a:r>
              <a:rPr lang="zh-CN" altLang="en-US" b="1" dirty="0">
                <a:sym typeface="+mn-ea"/>
              </a:rPr>
              <a:t>肾病靶向治疗</a:t>
            </a:r>
            <a:r>
              <a:rPr lang="zh-CN" altLang="en-US" b="1" dirty="0">
                <a:solidFill>
                  <a:srgbClr val="EE7C58"/>
                </a:solidFill>
                <a:sym typeface="+mn-ea"/>
              </a:rPr>
              <a:t>空白</a:t>
            </a:r>
            <a:r>
              <a:rPr lang="zh-CN" altLang="en-US" b="1" dirty="0">
                <a:sym typeface="+mn-ea"/>
              </a:rPr>
              <a:t>，减少终末期肾病发生</a:t>
            </a:r>
            <a:r>
              <a:rPr lang="en-US" altLang="zh-CN" b="1" dirty="0">
                <a:sym typeface="+mn-ea"/>
              </a:rPr>
              <a:t>, </a:t>
            </a:r>
            <a:r>
              <a:rPr lang="zh-CN" altLang="en-US" b="1" dirty="0">
                <a:solidFill>
                  <a:srgbClr val="EE7C58"/>
                </a:solidFill>
                <a:sym typeface="+mn-ea"/>
              </a:rPr>
              <a:t>节约医保基金</a:t>
            </a:r>
            <a:endParaRPr lang="zh-CN" altLang="en-US" b="1" dirty="0">
              <a:solidFill>
                <a:srgbClr val="EE7C5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027045" y="2618740"/>
            <a:ext cx="8843645" cy="423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l" fontAlgn="auto">
              <a:lnSpc>
                <a:spcPct val="120000"/>
              </a:lnSpc>
              <a:spcAft>
                <a:spcPts val="0"/>
              </a:spcAft>
              <a:buNone/>
            </a:pPr>
            <a:r>
              <a:rPr lang="zh-CN" altLang="en-US" b="1" dirty="0">
                <a:solidFill>
                  <a:srgbClr val="EE7C5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首个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APRIL/BLyS拮抗剂，</a:t>
            </a:r>
            <a:r>
              <a:rPr lang="zh-CN" altLang="en-US" b="1" dirty="0">
                <a:solidFill>
                  <a:srgbClr val="EE7C5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双重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作用</a:t>
            </a:r>
            <a:r>
              <a:rPr lang="zh-CN" altLang="en-US" b="1" dirty="0">
                <a:solidFill>
                  <a:srgbClr val="EE7C5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全面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阻断，</a:t>
            </a:r>
            <a:r>
              <a:rPr lang="zh-CN" altLang="en-US" b="1" dirty="0">
                <a:solidFill>
                  <a:srgbClr val="EE7C5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强效安全</a:t>
            </a:r>
            <a:endParaRPr lang="zh-CN" altLang="en-US" b="1" dirty="0">
              <a:solidFill>
                <a:srgbClr val="EE7C5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754380" y="42545"/>
            <a:ext cx="9994900" cy="1325880"/>
          </a:xfrm>
        </p:spPr>
        <p:txBody>
          <a:bodyPr/>
          <a:lstStyle/>
          <a:p>
            <a:r>
              <a:rPr lang="en-US" altLang="zh-CN" sz="2600" dirty="0">
                <a:solidFill>
                  <a:schemeClr val="tx1"/>
                </a:solidFill>
              </a:rPr>
              <a:t>IgA</a:t>
            </a:r>
            <a:r>
              <a:rPr lang="zh-CN" altLang="en-US" sz="2600" dirty="0">
                <a:solidFill>
                  <a:schemeClr val="tx1"/>
                </a:solidFill>
              </a:rPr>
              <a:t>肾病疾病负担重，目录内仅激素类药物，</a:t>
            </a:r>
            <a:r>
              <a:rPr lang="zh-CN" altLang="en-US" sz="2600" dirty="0">
                <a:sym typeface="+mn-ea"/>
              </a:rPr>
              <a:t>安全性等存在</a:t>
            </a:r>
            <a:r>
              <a:rPr lang="zh-CN" altLang="en-US" sz="2600" dirty="0">
                <a:solidFill>
                  <a:schemeClr val="tx1"/>
                </a:solidFill>
              </a:rPr>
              <a:t>局限性，选择有限，亟需更多高效特异性治疗</a:t>
            </a:r>
            <a:endParaRPr lang="zh-CN" altLang="en-US" sz="2600" dirty="0">
              <a:solidFill>
                <a:schemeClr val="tx1"/>
              </a:solidFill>
            </a:endParaRPr>
          </a:p>
        </p:txBody>
      </p:sp>
      <p:sp>
        <p:nvSpPr>
          <p:cNvPr id="11" name="矩形: 圆顶角 10"/>
          <p:cNvSpPr/>
          <p:nvPr/>
        </p:nvSpPr>
        <p:spPr>
          <a:xfrm rot="5400000">
            <a:off x="-355600" y="327880"/>
            <a:ext cx="1244600" cy="533400"/>
          </a:xfrm>
          <a:prstGeom prst="round2SameRect">
            <a:avLst/>
          </a:prstGeom>
          <a:solidFill>
            <a:srgbClr val="4472C4"/>
          </a:solidFill>
          <a:ln>
            <a:solidFill>
              <a:srgbClr val="4472C4"/>
            </a:solidFill>
          </a:ln>
          <a:effectLst>
            <a:outerShdw blurRad="50800" dist="50800" dir="5400000" algn="ctr" rotWithShape="0">
              <a:schemeClr val="accent4">
                <a:lumMod val="50000"/>
                <a:alpha val="14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36000" tIns="108000" rIns="36000" bIns="108000" rtlCol="0" anchor="ctr"/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基本信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息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1/3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309624" y="1617677"/>
            <a:ext cx="4195445" cy="4342765"/>
            <a:chOff x="7778007" y="1847547"/>
            <a:chExt cx="4195445" cy="4342765"/>
          </a:xfrm>
        </p:grpSpPr>
        <p:sp>
          <p:nvSpPr>
            <p:cNvPr id="6" name="矩形: 圆角 36"/>
            <p:cNvSpPr/>
            <p:nvPr/>
          </p:nvSpPr>
          <p:spPr>
            <a:xfrm>
              <a:off x="7778007" y="1866597"/>
              <a:ext cx="4195445" cy="4323715"/>
            </a:xfrm>
            <a:prstGeom prst="roundRect">
              <a:avLst>
                <a:gd name="adj" fmla="val 1902"/>
              </a:avLst>
            </a:prstGeom>
            <a:solidFill>
              <a:schemeClr val="bg1"/>
            </a:solidFill>
            <a:ln>
              <a:gradFill>
                <a:gsLst>
                  <a:gs pos="0">
                    <a:schemeClr val="accent4">
                      <a:lumMod val="20000"/>
                      <a:lumOff val="80000"/>
                    </a:schemeClr>
                  </a:gs>
                  <a:gs pos="100000">
                    <a:schemeClr val="accent4"/>
                  </a:gs>
                </a:gsLst>
                <a:lin ang="5400000" scaled="1"/>
              </a:gradFill>
              <a:prstDash val="solid"/>
            </a:ln>
            <a:effectLst>
              <a:outerShdw blurRad="50800" dist="50800" dir="5400000" algn="ctr" rotWithShape="0">
                <a:schemeClr val="accent4">
                  <a:lumMod val="60000"/>
                  <a:lumOff val="40000"/>
                  <a:alpha val="28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zh-CN" dirty="0"/>
                <a:t>经国家药监部门批准上市的新通用名药品</a:t>
              </a:r>
              <a:endParaRPr lang="zh-CN" altLang="zh-CN" dirty="0"/>
            </a:p>
            <a:p>
              <a:pPr algn="ctr"/>
              <a:endParaRPr lang="zh-CN" altLang="en-US" dirty="0"/>
            </a:p>
          </p:txBody>
        </p:sp>
        <p:grpSp>
          <p:nvGrpSpPr>
            <p:cNvPr id="7" name="组合 6"/>
            <p:cNvGrpSpPr/>
            <p:nvPr>
              <p:custDataLst>
                <p:tags r:id="rId1"/>
              </p:custDataLst>
            </p:nvPr>
          </p:nvGrpSpPr>
          <p:grpSpPr>
            <a:xfrm>
              <a:off x="8554547" y="1847547"/>
              <a:ext cx="2926443" cy="382885"/>
              <a:chOff x="1639028" y="1009473"/>
              <a:chExt cx="5033256" cy="468811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1639028" y="1032510"/>
                <a:ext cx="5033256" cy="445774"/>
                <a:chOff x="1320318" y="1478739"/>
                <a:chExt cx="5033256" cy="445774"/>
              </a:xfrm>
            </p:grpSpPr>
            <p:sp>
              <p:nvSpPr>
                <p:cNvPr id="13" name="任意多边形: 形状 19"/>
                <p:cNvSpPr/>
                <p:nvPr>
                  <p:custDataLst>
                    <p:tags r:id="rId2"/>
                  </p:custDataLst>
                </p:nvPr>
              </p:nvSpPr>
              <p:spPr bwMode="auto">
                <a:xfrm flipH="1">
                  <a:off x="1396155" y="1478739"/>
                  <a:ext cx="4912223" cy="428209"/>
                </a:xfrm>
                <a:custGeom>
                  <a:avLst/>
                  <a:gdLst>
                    <a:gd name="connsiteX0" fmla="*/ 5010959 w 5010959"/>
                    <a:gd name="connsiteY0" fmla="*/ 0 h 448431"/>
                    <a:gd name="connsiteX1" fmla="*/ 3806999 w 5010959"/>
                    <a:gd name="connsiteY1" fmla="*/ 0 h 448431"/>
                    <a:gd name="connsiteX2" fmla="*/ 3552184 w 5010959"/>
                    <a:gd name="connsiteY2" fmla="*/ 0 h 448431"/>
                    <a:gd name="connsiteX3" fmla="*/ 2662735 w 5010959"/>
                    <a:gd name="connsiteY3" fmla="*/ 0 h 448431"/>
                    <a:gd name="connsiteX4" fmla="*/ 2348224 w 5010959"/>
                    <a:gd name="connsiteY4" fmla="*/ 0 h 448431"/>
                    <a:gd name="connsiteX5" fmla="*/ 1458775 w 5010959"/>
                    <a:gd name="connsiteY5" fmla="*/ 0 h 448431"/>
                    <a:gd name="connsiteX6" fmla="*/ 1203960 w 5010959"/>
                    <a:gd name="connsiteY6" fmla="*/ 0 h 448431"/>
                    <a:gd name="connsiteX7" fmla="*/ 0 w 5010959"/>
                    <a:gd name="connsiteY7" fmla="*/ 0 h 448431"/>
                    <a:gd name="connsiteX8" fmla="*/ 325074 w 5010959"/>
                    <a:gd name="connsiteY8" fmla="*/ 156512 h 448431"/>
                    <a:gd name="connsiteX9" fmla="*/ 461215 w 5010959"/>
                    <a:gd name="connsiteY9" fmla="*/ 332367 h 448431"/>
                    <a:gd name="connsiteX10" fmla="*/ 777953 w 5010959"/>
                    <a:gd name="connsiteY10" fmla="*/ 448431 h 448431"/>
                    <a:gd name="connsiteX11" fmla="*/ 1448466 w 5010959"/>
                    <a:gd name="connsiteY11" fmla="*/ 448431 h 448431"/>
                    <a:gd name="connsiteX12" fmla="*/ 1458775 w 5010959"/>
                    <a:gd name="connsiteY12" fmla="*/ 448431 h 448431"/>
                    <a:gd name="connsiteX13" fmla="*/ 1771718 w 5010959"/>
                    <a:gd name="connsiteY13" fmla="*/ 448431 h 448431"/>
                    <a:gd name="connsiteX14" fmla="*/ 1981913 w 5010959"/>
                    <a:gd name="connsiteY14" fmla="*/ 448431 h 448431"/>
                    <a:gd name="connsiteX15" fmla="*/ 2035282 w 5010959"/>
                    <a:gd name="connsiteY15" fmla="*/ 448431 h 448431"/>
                    <a:gd name="connsiteX16" fmla="*/ 2348224 w 5010959"/>
                    <a:gd name="connsiteY16" fmla="*/ 448431 h 448431"/>
                    <a:gd name="connsiteX17" fmla="*/ 2358533 w 5010959"/>
                    <a:gd name="connsiteY17" fmla="*/ 448431 h 448431"/>
                    <a:gd name="connsiteX18" fmla="*/ 2652426 w 5010959"/>
                    <a:gd name="connsiteY18" fmla="*/ 448431 h 448431"/>
                    <a:gd name="connsiteX19" fmla="*/ 2662735 w 5010959"/>
                    <a:gd name="connsiteY19" fmla="*/ 448431 h 448431"/>
                    <a:gd name="connsiteX20" fmla="*/ 2975678 w 5010959"/>
                    <a:gd name="connsiteY20" fmla="*/ 448431 h 448431"/>
                    <a:gd name="connsiteX21" fmla="*/ 3029046 w 5010959"/>
                    <a:gd name="connsiteY21" fmla="*/ 448431 h 448431"/>
                    <a:gd name="connsiteX22" fmla="*/ 3239242 w 5010959"/>
                    <a:gd name="connsiteY22" fmla="*/ 448431 h 448431"/>
                    <a:gd name="connsiteX23" fmla="*/ 3552184 w 5010959"/>
                    <a:gd name="connsiteY23" fmla="*/ 448431 h 448431"/>
                    <a:gd name="connsiteX24" fmla="*/ 3562493 w 5010959"/>
                    <a:gd name="connsiteY24" fmla="*/ 448431 h 448431"/>
                    <a:gd name="connsiteX25" fmla="*/ 4233006 w 5010959"/>
                    <a:gd name="connsiteY25" fmla="*/ 448431 h 448431"/>
                    <a:gd name="connsiteX26" fmla="*/ 4549744 w 5010959"/>
                    <a:gd name="connsiteY26" fmla="*/ 332367 h 448431"/>
                    <a:gd name="connsiteX27" fmla="*/ 4685885 w 5010959"/>
                    <a:gd name="connsiteY27" fmla="*/ 156512 h 448431"/>
                    <a:gd name="connsiteX28" fmla="*/ 5010959 w 5010959"/>
                    <a:gd name="connsiteY28" fmla="*/ 0 h 448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5010959" h="448431">
                      <a:moveTo>
                        <a:pt x="5010959" y="0"/>
                      </a:moveTo>
                      <a:lnTo>
                        <a:pt x="3806999" y="0"/>
                      </a:lnTo>
                      <a:lnTo>
                        <a:pt x="3552184" y="0"/>
                      </a:lnTo>
                      <a:lnTo>
                        <a:pt x="2662735" y="0"/>
                      </a:lnTo>
                      <a:lnTo>
                        <a:pt x="2348224" y="0"/>
                      </a:lnTo>
                      <a:lnTo>
                        <a:pt x="1458775" y="0"/>
                      </a:lnTo>
                      <a:lnTo>
                        <a:pt x="1203960" y="0"/>
                      </a:lnTo>
                      <a:lnTo>
                        <a:pt x="0" y="0"/>
                      </a:lnTo>
                      <a:cubicBezTo>
                        <a:pt x="127807" y="0"/>
                        <a:pt x="230608" y="43964"/>
                        <a:pt x="325074" y="156512"/>
                      </a:cubicBezTo>
                      <a:cubicBezTo>
                        <a:pt x="461215" y="332367"/>
                        <a:pt x="461215" y="332367"/>
                        <a:pt x="461215" y="332367"/>
                      </a:cubicBezTo>
                      <a:cubicBezTo>
                        <a:pt x="527897" y="418536"/>
                        <a:pt x="622361" y="443155"/>
                        <a:pt x="777953" y="448431"/>
                      </a:cubicBezTo>
                      <a:cubicBezTo>
                        <a:pt x="1016026" y="448431"/>
                        <a:pt x="1239220" y="448431"/>
                        <a:pt x="1448466" y="448431"/>
                      </a:cubicBezTo>
                      <a:lnTo>
                        <a:pt x="1458775" y="448431"/>
                      </a:lnTo>
                      <a:lnTo>
                        <a:pt x="1771718" y="448431"/>
                      </a:lnTo>
                      <a:lnTo>
                        <a:pt x="1981913" y="448431"/>
                      </a:lnTo>
                      <a:lnTo>
                        <a:pt x="2035282" y="448431"/>
                      </a:lnTo>
                      <a:lnTo>
                        <a:pt x="2348224" y="448431"/>
                      </a:lnTo>
                      <a:lnTo>
                        <a:pt x="2358533" y="448431"/>
                      </a:lnTo>
                      <a:lnTo>
                        <a:pt x="2652426" y="448431"/>
                      </a:lnTo>
                      <a:lnTo>
                        <a:pt x="2662735" y="448431"/>
                      </a:lnTo>
                      <a:lnTo>
                        <a:pt x="2975678" y="448431"/>
                      </a:lnTo>
                      <a:lnTo>
                        <a:pt x="3029046" y="448431"/>
                      </a:lnTo>
                      <a:lnTo>
                        <a:pt x="3239242" y="448431"/>
                      </a:lnTo>
                      <a:lnTo>
                        <a:pt x="3552184" y="448431"/>
                      </a:lnTo>
                      <a:lnTo>
                        <a:pt x="3562493" y="448431"/>
                      </a:lnTo>
                      <a:cubicBezTo>
                        <a:pt x="3771739" y="448431"/>
                        <a:pt x="3994933" y="448431"/>
                        <a:pt x="4233006" y="448431"/>
                      </a:cubicBezTo>
                      <a:cubicBezTo>
                        <a:pt x="4388598" y="443155"/>
                        <a:pt x="4483063" y="418536"/>
                        <a:pt x="4549744" y="332367"/>
                      </a:cubicBezTo>
                      <a:cubicBezTo>
                        <a:pt x="4549744" y="332367"/>
                        <a:pt x="4549744" y="332367"/>
                        <a:pt x="4685885" y="156512"/>
                      </a:cubicBezTo>
                      <a:cubicBezTo>
                        <a:pt x="4780352" y="43964"/>
                        <a:pt x="4883152" y="0"/>
                        <a:pt x="5010959" y="0"/>
                      </a:cubicBezTo>
                      <a:close/>
                    </a:path>
                  </a:pathLst>
                </a:custGeom>
                <a:solidFill>
                  <a:srgbClr val="4472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noAutofit/>
                </a:bodyPr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1965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4" name="任意多边形: 形状 20"/>
                <p:cNvSpPr/>
                <p:nvPr>
                  <p:custDataLst>
                    <p:tags r:id="rId3"/>
                  </p:custDataLst>
                </p:nvPr>
              </p:nvSpPr>
              <p:spPr bwMode="auto">
                <a:xfrm flipH="1">
                  <a:off x="1320318" y="1485753"/>
                  <a:ext cx="5033256" cy="438760"/>
                </a:xfrm>
                <a:custGeom>
                  <a:avLst/>
                  <a:gdLst>
                    <a:gd name="connsiteX0" fmla="*/ 5010959 w 5010959"/>
                    <a:gd name="connsiteY0" fmla="*/ 0 h 448431"/>
                    <a:gd name="connsiteX1" fmla="*/ 3806999 w 5010959"/>
                    <a:gd name="connsiteY1" fmla="*/ 0 h 448431"/>
                    <a:gd name="connsiteX2" fmla="*/ 3552184 w 5010959"/>
                    <a:gd name="connsiteY2" fmla="*/ 0 h 448431"/>
                    <a:gd name="connsiteX3" fmla="*/ 2662735 w 5010959"/>
                    <a:gd name="connsiteY3" fmla="*/ 0 h 448431"/>
                    <a:gd name="connsiteX4" fmla="*/ 2348224 w 5010959"/>
                    <a:gd name="connsiteY4" fmla="*/ 0 h 448431"/>
                    <a:gd name="connsiteX5" fmla="*/ 1458775 w 5010959"/>
                    <a:gd name="connsiteY5" fmla="*/ 0 h 448431"/>
                    <a:gd name="connsiteX6" fmla="*/ 1203960 w 5010959"/>
                    <a:gd name="connsiteY6" fmla="*/ 0 h 448431"/>
                    <a:gd name="connsiteX7" fmla="*/ 0 w 5010959"/>
                    <a:gd name="connsiteY7" fmla="*/ 0 h 448431"/>
                    <a:gd name="connsiteX8" fmla="*/ 325074 w 5010959"/>
                    <a:gd name="connsiteY8" fmla="*/ 156512 h 448431"/>
                    <a:gd name="connsiteX9" fmla="*/ 461215 w 5010959"/>
                    <a:gd name="connsiteY9" fmla="*/ 332367 h 448431"/>
                    <a:gd name="connsiteX10" fmla="*/ 777953 w 5010959"/>
                    <a:gd name="connsiteY10" fmla="*/ 448431 h 448431"/>
                    <a:gd name="connsiteX11" fmla="*/ 1448466 w 5010959"/>
                    <a:gd name="connsiteY11" fmla="*/ 448431 h 448431"/>
                    <a:gd name="connsiteX12" fmla="*/ 1458775 w 5010959"/>
                    <a:gd name="connsiteY12" fmla="*/ 448431 h 448431"/>
                    <a:gd name="connsiteX13" fmla="*/ 1771718 w 5010959"/>
                    <a:gd name="connsiteY13" fmla="*/ 448431 h 448431"/>
                    <a:gd name="connsiteX14" fmla="*/ 1981913 w 5010959"/>
                    <a:gd name="connsiteY14" fmla="*/ 448431 h 448431"/>
                    <a:gd name="connsiteX15" fmla="*/ 2035282 w 5010959"/>
                    <a:gd name="connsiteY15" fmla="*/ 448431 h 448431"/>
                    <a:gd name="connsiteX16" fmla="*/ 2348224 w 5010959"/>
                    <a:gd name="connsiteY16" fmla="*/ 448431 h 448431"/>
                    <a:gd name="connsiteX17" fmla="*/ 2358533 w 5010959"/>
                    <a:gd name="connsiteY17" fmla="*/ 448431 h 448431"/>
                    <a:gd name="connsiteX18" fmla="*/ 2652426 w 5010959"/>
                    <a:gd name="connsiteY18" fmla="*/ 448431 h 448431"/>
                    <a:gd name="connsiteX19" fmla="*/ 2662735 w 5010959"/>
                    <a:gd name="connsiteY19" fmla="*/ 448431 h 448431"/>
                    <a:gd name="connsiteX20" fmla="*/ 2975678 w 5010959"/>
                    <a:gd name="connsiteY20" fmla="*/ 448431 h 448431"/>
                    <a:gd name="connsiteX21" fmla="*/ 3029046 w 5010959"/>
                    <a:gd name="connsiteY21" fmla="*/ 448431 h 448431"/>
                    <a:gd name="connsiteX22" fmla="*/ 3239242 w 5010959"/>
                    <a:gd name="connsiteY22" fmla="*/ 448431 h 448431"/>
                    <a:gd name="connsiteX23" fmla="*/ 3552184 w 5010959"/>
                    <a:gd name="connsiteY23" fmla="*/ 448431 h 448431"/>
                    <a:gd name="connsiteX24" fmla="*/ 3562493 w 5010959"/>
                    <a:gd name="connsiteY24" fmla="*/ 448431 h 448431"/>
                    <a:gd name="connsiteX25" fmla="*/ 4233006 w 5010959"/>
                    <a:gd name="connsiteY25" fmla="*/ 448431 h 448431"/>
                    <a:gd name="connsiteX26" fmla="*/ 4549744 w 5010959"/>
                    <a:gd name="connsiteY26" fmla="*/ 332367 h 448431"/>
                    <a:gd name="connsiteX27" fmla="*/ 4685885 w 5010959"/>
                    <a:gd name="connsiteY27" fmla="*/ 156512 h 448431"/>
                    <a:gd name="connsiteX28" fmla="*/ 5010959 w 5010959"/>
                    <a:gd name="connsiteY28" fmla="*/ 0 h 448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5010959" h="448431">
                      <a:moveTo>
                        <a:pt x="5010959" y="0"/>
                      </a:moveTo>
                      <a:lnTo>
                        <a:pt x="3806999" y="0"/>
                      </a:lnTo>
                      <a:lnTo>
                        <a:pt x="3552184" y="0"/>
                      </a:lnTo>
                      <a:lnTo>
                        <a:pt x="2662735" y="0"/>
                      </a:lnTo>
                      <a:lnTo>
                        <a:pt x="2348224" y="0"/>
                      </a:lnTo>
                      <a:lnTo>
                        <a:pt x="1458775" y="0"/>
                      </a:lnTo>
                      <a:lnTo>
                        <a:pt x="1203960" y="0"/>
                      </a:lnTo>
                      <a:lnTo>
                        <a:pt x="0" y="0"/>
                      </a:lnTo>
                      <a:cubicBezTo>
                        <a:pt x="127807" y="0"/>
                        <a:pt x="230608" y="43964"/>
                        <a:pt x="325074" y="156512"/>
                      </a:cubicBezTo>
                      <a:cubicBezTo>
                        <a:pt x="461215" y="332367"/>
                        <a:pt x="461215" y="332367"/>
                        <a:pt x="461215" y="332367"/>
                      </a:cubicBezTo>
                      <a:cubicBezTo>
                        <a:pt x="527897" y="418536"/>
                        <a:pt x="622361" y="443155"/>
                        <a:pt x="777953" y="448431"/>
                      </a:cubicBezTo>
                      <a:cubicBezTo>
                        <a:pt x="1016026" y="448431"/>
                        <a:pt x="1239220" y="448431"/>
                        <a:pt x="1448466" y="448431"/>
                      </a:cubicBezTo>
                      <a:lnTo>
                        <a:pt x="1458775" y="448431"/>
                      </a:lnTo>
                      <a:lnTo>
                        <a:pt x="1771718" y="448431"/>
                      </a:lnTo>
                      <a:lnTo>
                        <a:pt x="1981913" y="448431"/>
                      </a:lnTo>
                      <a:lnTo>
                        <a:pt x="2035282" y="448431"/>
                      </a:lnTo>
                      <a:lnTo>
                        <a:pt x="2348224" y="448431"/>
                      </a:lnTo>
                      <a:lnTo>
                        <a:pt x="2358533" y="448431"/>
                      </a:lnTo>
                      <a:lnTo>
                        <a:pt x="2652426" y="448431"/>
                      </a:lnTo>
                      <a:lnTo>
                        <a:pt x="2662735" y="448431"/>
                      </a:lnTo>
                      <a:lnTo>
                        <a:pt x="2975678" y="448431"/>
                      </a:lnTo>
                      <a:lnTo>
                        <a:pt x="3029046" y="448431"/>
                      </a:lnTo>
                      <a:lnTo>
                        <a:pt x="3239242" y="448431"/>
                      </a:lnTo>
                      <a:lnTo>
                        <a:pt x="3552184" y="448431"/>
                      </a:lnTo>
                      <a:lnTo>
                        <a:pt x="3562493" y="448431"/>
                      </a:lnTo>
                      <a:cubicBezTo>
                        <a:pt x="3771739" y="448431"/>
                        <a:pt x="3994933" y="448431"/>
                        <a:pt x="4233006" y="448431"/>
                      </a:cubicBezTo>
                      <a:cubicBezTo>
                        <a:pt x="4388598" y="443155"/>
                        <a:pt x="4483063" y="418536"/>
                        <a:pt x="4549744" y="332367"/>
                      </a:cubicBezTo>
                      <a:cubicBezTo>
                        <a:pt x="4549744" y="332367"/>
                        <a:pt x="4549744" y="332367"/>
                        <a:pt x="4685885" y="156512"/>
                      </a:cubicBezTo>
                      <a:cubicBezTo>
                        <a:pt x="4780352" y="43964"/>
                        <a:pt x="4883152" y="0"/>
                        <a:pt x="5010959" y="0"/>
                      </a:cubicBezTo>
                      <a:close/>
                    </a:path>
                  </a:pathLst>
                </a:custGeom>
                <a:noFill/>
                <a:ln w="6350" cap="flat">
                  <a:gradFill>
                    <a:gsLst>
                      <a:gs pos="0">
                        <a:srgbClr val="D0E9F6">
                          <a:alpha val="0"/>
                        </a:srgbClr>
                      </a:gs>
                      <a:gs pos="100000">
                        <a:schemeClr val="accent4"/>
                      </a:gs>
                    </a:gsLst>
                    <a:lin ang="5400000" scaled="1"/>
                  </a:gradFill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noAutofit/>
                  <a:scene3d>
                    <a:camera prst="orthographicFront"/>
                    <a:lightRig rig="soft" dir="t">
                      <a:rot lat="0" lon="0" rev="15600000"/>
                    </a:lightRig>
                  </a:scene3d>
                  <a:sp3d extrusionH="57150" prstMaterial="softEdge">
                    <a:bevelT w="25400" h="38100"/>
                  </a:sp3d>
                </a:bodyPr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1200" cap="none" spc="0" normalizeH="0" baseline="0" noProof="0" dirty="0">
                    <a:solidFill>
                      <a:schemeClr val="accent4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5" name="文本框 14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2077871" y="1009473"/>
                <a:ext cx="3992348" cy="450952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p>
                <a:pPr lvl="0" algn="ctr"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altLang="zh-CN" b="1">
                    <a:solidFill>
                      <a:schemeClr val="bg1"/>
                    </a:solidFill>
                    <a:sym typeface="+mn-ea"/>
                  </a:rPr>
                  <a:t>IgA</a:t>
                </a:r>
                <a:r>
                  <a:rPr lang="zh-CN" altLang="en-US" b="1">
                    <a:solidFill>
                      <a:schemeClr val="bg1"/>
                    </a:solidFill>
                    <a:sym typeface="+mn-ea"/>
                  </a:rPr>
                  <a:t>肾病疾病负担重</a:t>
                </a:r>
                <a:endPara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</p:txBody>
          </p:sp>
        </p:grpSp>
      </p:grpSp>
      <p:sp>
        <p:nvSpPr>
          <p:cNvPr id="55" name="文本框 54"/>
          <p:cNvSpPr txBox="1"/>
          <p:nvPr/>
        </p:nvSpPr>
        <p:spPr>
          <a:xfrm>
            <a:off x="8828405" y="1815465"/>
            <a:ext cx="2078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1"/>
                </a:solidFill>
              </a:rPr>
              <a:t>未满足需求高</a:t>
            </a:r>
            <a:endParaRPr lang="zh-CN" altLang="en-US" b="1">
              <a:solidFill>
                <a:schemeClr val="bg1"/>
              </a:solidFill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1658817" y="3582670"/>
            <a:ext cx="3614238" cy="522269"/>
            <a:chOff x="2644" y="4379"/>
            <a:chExt cx="5692" cy="822"/>
          </a:xfrm>
        </p:grpSpPr>
        <p:sp>
          <p:nvSpPr>
            <p:cNvPr id="107" name="燕尾形 264"/>
            <p:cNvSpPr/>
            <p:nvPr/>
          </p:nvSpPr>
          <p:spPr bwMode="auto">
            <a:xfrm>
              <a:off x="2644" y="4379"/>
              <a:ext cx="513" cy="484"/>
            </a:xfrm>
            <a:prstGeom prst="chevron">
              <a:avLst/>
            </a:prstGeom>
            <a:solidFill>
              <a:srgbClr val="EE7C58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anchor="ctr"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3157" y="4379"/>
              <a:ext cx="5179" cy="822"/>
            </a:xfrm>
            <a:prstGeom prst="rect">
              <a:avLst/>
            </a:prstGeom>
            <a:solidFill>
              <a:srgbClr val="000000">
                <a:alpha val="0"/>
              </a:srgbClr>
            </a:solidFill>
          </p:spPr>
          <p:txBody>
            <a:bodyPr wrap="square" rtlCol="0">
              <a:spAutoFit/>
            </a:bodyPr>
            <a:p>
              <a:r>
                <a:rPr lang="zh-CN" altLang="en-US" sz="1400"/>
                <a:t>多发于青壮年，16～35岁患者约占总发病人数的80%</a:t>
              </a:r>
              <a:r>
                <a:rPr lang="en-US" altLang="zh-CN" sz="1400" baseline="30000">
                  <a:sym typeface="+mn-ea"/>
                </a:rPr>
                <a:t>3</a:t>
              </a:r>
              <a:endParaRPr lang="en-US" altLang="zh-CN" sz="1400" baseline="30000">
                <a:sym typeface="+mn-ea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1659255" y="4600575"/>
            <a:ext cx="3698875" cy="1168400"/>
            <a:chOff x="2644" y="4379"/>
            <a:chExt cx="5825" cy="1840"/>
          </a:xfrm>
        </p:grpSpPr>
        <p:sp>
          <p:nvSpPr>
            <p:cNvPr id="77" name="燕尾形 264"/>
            <p:cNvSpPr/>
            <p:nvPr/>
          </p:nvSpPr>
          <p:spPr bwMode="auto">
            <a:xfrm>
              <a:off x="2644" y="4379"/>
              <a:ext cx="513" cy="484"/>
            </a:xfrm>
            <a:prstGeom prst="chevron">
              <a:avLst/>
            </a:prstGeom>
            <a:solidFill>
              <a:srgbClr val="EE7C58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anchor="ctr"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3157" y="4379"/>
              <a:ext cx="5312" cy="1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just"/>
              <a:r>
                <a:rPr lang="zh-CN" altLang="zh-CN" sz="1400" b="1" dirty="0">
                  <a:solidFill>
                    <a:srgbClr val="EE7C5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高达</a:t>
              </a:r>
              <a:r>
                <a:rPr lang="en-US" altLang="zh-CN" sz="1400" b="1" dirty="0">
                  <a:solidFill>
                    <a:srgbClr val="EE7C5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50%</a:t>
              </a:r>
              <a:r>
                <a:rPr lang="zh-CN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的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IgA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肾病</a:t>
              </a:r>
              <a:r>
                <a:rPr lang="zh-CN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患者在确诊后</a:t>
              </a:r>
              <a:r>
                <a:rPr lang="en-US" altLang="zh-CN" sz="1400" b="1" dirty="0">
                  <a:solidFill>
                    <a:srgbClr val="EE7C5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10</a:t>
              </a:r>
              <a:r>
                <a:rPr lang="zh-CN" altLang="zh-CN" sz="1400" b="1" dirty="0">
                  <a:solidFill>
                    <a:srgbClr val="EE7C5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年内</a:t>
              </a:r>
              <a:r>
                <a:rPr lang="zh-CN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发展为</a:t>
              </a:r>
              <a:r>
                <a:rPr lang="zh-CN" altLang="zh-CN" sz="1400" b="1" dirty="0">
                  <a:solidFill>
                    <a:srgbClr val="EE7C5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肾衰竭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，需靠长期透析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/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肾移植维持生命，严重危害生命质量、</a:t>
              </a:r>
              <a:r>
                <a:rPr lang="zh-CN" altLang="en-US" sz="1400" b="1" dirty="0">
                  <a:solidFill>
                    <a:srgbClr val="EE7C5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经济负担重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。</a:t>
              </a:r>
              <a:r>
                <a:rPr lang="zh-CN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与匹配的健康人群相比，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IgA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肾病</a:t>
              </a:r>
              <a:r>
                <a:rPr lang="zh-CN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患者的预期寿命缩短约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6</a:t>
              </a:r>
              <a:r>
                <a:rPr lang="zh-CN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年</a:t>
              </a:r>
              <a:r>
                <a:rPr lang="en-US" altLang="zh-CN" sz="1400" baseline="300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4</a:t>
              </a:r>
              <a:endParaRPr lang="en-US" altLang="zh-CN" sz="14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6521069" y="1626567"/>
            <a:ext cx="4165600" cy="4334510"/>
            <a:chOff x="7967872" y="1850722"/>
            <a:chExt cx="4165600" cy="4334510"/>
          </a:xfrm>
        </p:grpSpPr>
        <p:sp>
          <p:nvSpPr>
            <p:cNvPr id="89" name="矩形: 圆角 36"/>
            <p:cNvSpPr/>
            <p:nvPr/>
          </p:nvSpPr>
          <p:spPr>
            <a:xfrm>
              <a:off x="7967872" y="1866597"/>
              <a:ext cx="4165600" cy="4318635"/>
            </a:xfrm>
            <a:prstGeom prst="roundRect">
              <a:avLst>
                <a:gd name="adj" fmla="val 1902"/>
              </a:avLst>
            </a:prstGeom>
            <a:solidFill>
              <a:schemeClr val="bg1"/>
            </a:solidFill>
            <a:ln>
              <a:gradFill>
                <a:gsLst>
                  <a:gs pos="0">
                    <a:schemeClr val="accent4">
                      <a:lumMod val="20000"/>
                      <a:lumOff val="80000"/>
                    </a:schemeClr>
                  </a:gs>
                  <a:gs pos="100000">
                    <a:schemeClr val="accent4"/>
                  </a:gs>
                </a:gsLst>
                <a:lin ang="5400000" scaled="1"/>
              </a:gradFill>
              <a:prstDash val="solid"/>
            </a:ln>
            <a:effectLst>
              <a:outerShdw blurRad="50800" dist="50800" dir="5400000" algn="ctr" rotWithShape="0">
                <a:schemeClr val="accent4">
                  <a:lumMod val="60000"/>
                  <a:lumOff val="40000"/>
                  <a:alpha val="28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zh-CN" dirty="0"/>
                <a:t>经国家药监部门批准上市的新通用名药品</a:t>
              </a:r>
              <a:endParaRPr lang="zh-CN" altLang="zh-CN" dirty="0"/>
            </a:p>
            <a:p>
              <a:pPr algn="ctr"/>
              <a:endParaRPr lang="zh-CN" altLang="en-US" dirty="0"/>
            </a:p>
          </p:txBody>
        </p:sp>
        <p:grpSp>
          <p:nvGrpSpPr>
            <p:cNvPr id="90" name="组合 89"/>
            <p:cNvGrpSpPr/>
            <p:nvPr>
              <p:custDataLst>
                <p:tags r:id="rId5"/>
              </p:custDataLst>
            </p:nvPr>
          </p:nvGrpSpPr>
          <p:grpSpPr>
            <a:xfrm>
              <a:off x="8619319" y="1850722"/>
              <a:ext cx="2926443" cy="379710"/>
              <a:chOff x="1750430" y="1013361"/>
              <a:chExt cx="5033256" cy="464923"/>
            </a:xfrm>
          </p:grpSpPr>
          <p:grpSp>
            <p:nvGrpSpPr>
              <p:cNvPr id="91" name="组合 90"/>
              <p:cNvGrpSpPr/>
              <p:nvPr/>
            </p:nvGrpSpPr>
            <p:grpSpPr>
              <a:xfrm>
                <a:off x="1750430" y="1032510"/>
                <a:ext cx="5033256" cy="445774"/>
                <a:chOff x="1431720" y="1478739"/>
                <a:chExt cx="5033256" cy="445774"/>
              </a:xfrm>
            </p:grpSpPr>
            <p:sp>
              <p:nvSpPr>
                <p:cNvPr id="92" name="任意多边形: 形状 19"/>
                <p:cNvSpPr/>
                <p:nvPr>
                  <p:custDataLst>
                    <p:tags r:id="rId6"/>
                  </p:custDataLst>
                </p:nvPr>
              </p:nvSpPr>
              <p:spPr bwMode="auto">
                <a:xfrm flipH="1">
                  <a:off x="1488990" y="1478739"/>
                  <a:ext cx="4912223" cy="428209"/>
                </a:xfrm>
                <a:custGeom>
                  <a:avLst/>
                  <a:gdLst>
                    <a:gd name="connsiteX0" fmla="*/ 5010959 w 5010959"/>
                    <a:gd name="connsiteY0" fmla="*/ 0 h 448431"/>
                    <a:gd name="connsiteX1" fmla="*/ 3806999 w 5010959"/>
                    <a:gd name="connsiteY1" fmla="*/ 0 h 448431"/>
                    <a:gd name="connsiteX2" fmla="*/ 3552184 w 5010959"/>
                    <a:gd name="connsiteY2" fmla="*/ 0 h 448431"/>
                    <a:gd name="connsiteX3" fmla="*/ 2662735 w 5010959"/>
                    <a:gd name="connsiteY3" fmla="*/ 0 h 448431"/>
                    <a:gd name="connsiteX4" fmla="*/ 2348224 w 5010959"/>
                    <a:gd name="connsiteY4" fmla="*/ 0 h 448431"/>
                    <a:gd name="connsiteX5" fmla="*/ 1458775 w 5010959"/>
                    <a:gd name="connsiteY5" fmla="*/ 0 h 448431"/>
                    <a:gd name="connsiteX6" fmla="*/ 1203960 w 5010959"/>
                    <a:gd name="connsiteY6" fmla="*/ 0 h 448431"/>
                    <a:gd name="connsiteX7" fmla="*/ 0 w 5010959"/>
                    <a:gd name="connsiteY7" fmla="*/ 0 h 448431"/>
                    <a:gd name="connsiteX8" fmla="*/ 325074 w 5010959"/>
                    <a:gd name="connsiteY8" fmla="*/ 156512 h 448431"/>
                    <a:gd name="connsiteX9" fmla="*/ 461215 w 5010959"/>
                    <a:gd name="connsiteY9" fmla="*/ 332367 h 448431"/>
                    <a:gd name="connsiteX10" fmla="*/ 777953 w 5010959"/>
                    <a:gd name="connsiteY10" fmla="*/ 448431 h 448431"/>
                    <a:gd name="connsiteX11" fmla="*/ 1448466 w 5010959"/>
                    <a:gd name="connsiteY11" fmla="*/ 448431 h 448431"/>
                    <a:gd name="connsiteX12" fmla="*/ 1458775 w 5010959"/>
                    <a:gd name="connsiteY12" fmla="*/ 448431 h 448431"/>
                    <a:gd name="connsiteX13" fmla="*/ 1771718 w 5010959"/>
                    <a:gd name="connsiteY13" fmla="*/ 448431 h 448431"/>
                    <a:gd name="connsiteX14" fmla="*/ 1981913 w 5010959"/>
                    <a:gd name="connsiteY14" fmla="*/ 448431 h 448431"/>
                    <a:gd name="connsiteX15" fmla="*/ 2035282 w 5010959"/>
                    <a:gd name="connsiteY15" fmla="*/ 448431 h 448431"/>
                    <a:gd name="connsiteX16" fmla="*/ 2348224 w 5010959"/>
                    <a:gd name="connsiteY16" fmla="*/ 448431 h 448431"/>
                    <a:gd name="connsiteX17" fmla="*/ 2358533 w 5010959"/>
                    <a:gd name="connsiteY17" fmla="*/ 448431 h 448431"/>
                    <a:gd name="connsiteX18" fmla="*/ 2652426 w 5010959"/>
                    <a:gd name="connsiteY18" fmla="*/ 448431 h 448431"/>
                    <a:gd name="connsiteX19" fmla="*/ 2662735 w 5010959"/>
                    <a:gd name="connsiteY19" fmla="*/ 448431 h 448431"/>
                    <a:gd name="connsiteX20" fmla="*/ 2975678 w 5010959"/>
                    <a:gd name="connsiteY20" fmla="*/ 448431 h 448431"/>
                    <a:gd name="connsiteX21" fmla="*/ 3029046 w 5010959"/>
                    <a:gd name="connsiteY21" fmla="*/ 448431 h 448431"/>
                    <a:gd name="connsiteX22" fmla="*/ 3239242 w 5010959"/>
                    <a:gd name="connsiteY22" fmla="*/ 448431 h 448431"/>
                    <a:gd name="connsiteX23" fmla="*/ 3552184 w 5010959"/>
                    <a:gd name="connsiteY23" fmla="*/ 448431 h 448431"/>
                    <a:gd name="connsiteX24" fmla="*/ 3562493 w 5010959"/>
                    <a:gd name="connsiteY24" fmla="*/ 448431 h 448431"/>
                    <a:gd name="connsiteX25" fmla="*/ 4233006 w 5010959"/>
                    <a:gd name="connsiteY25" fmla="*/ 448431 h 448431"/>
                    <a:gd name="connsiteX26" fmla="*/ 4549744 w 5010959"/>
                    <a:gd name="connsiteY26" fmla="*/ 332367 h 448431"/>
                    <a:gd name="connsiteX27" fmla="*/ 4685885 w 5010959"/>
                    <a:gd name="connsiteY27" fmla="*/ 156512 h 448431"/>
                    <a:gd name="connsiteX28" fmla="*/ 5010959 w 5010959"/>
                    <a:gd name="connsiteY28" fmla="*/ 0 h 448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5010959" h="448431">
                      <a:moveTo>
                        <a:pt x="5010959" y="0"/>
                      </a:moveTo>
                      <a:lnTo>
                        <a:pt x="3806999" y="0"/>
                      </a:lnTo>
                      <a:lnTo>
                        <a:pt x="3552184" y="0"/>
                      </a:lnTo>
                      <a:lnTo>
                        <a:pt x="2662735" y="0"/>
                      </a:lnTo>
                      <a:lnTo>
                        <a:pt x="2348224" y="0"/>
                      </a:lnTo>
                      <a:lnTo>
                        <a:pt x="1458775" y="0"/>
                      </a:lnTo>
                      <a:lnTo>
                        <a:pt x="1203960" y="0"/>
                      </a:lnTo>
                      <a:lnTo>
                        <a:pt x="0" y="0"/>
                      </a:lnTo>
                      <a:cubicBezTo>
                        <a:pt x="127807" y="0"/>
                        <a:pt x="230608" y="43964"/>
                        <a:pt x="325074" y="156512"/>
                      </a:cubicBezTo>
                      <a:cubicBezTo>
                        <a:pt x="461215" y="332367"/>
                        <a:pt x="461215" y="332367"/>
                        <a:pt x="461215" y="332367"/>
                      </a:cubicBezTo>
                      <a:cubicBezTo>
                        <a:pt x="527897" y="418536"/>
                        <a:pt x="622361" y="443155"/>
                        <a:pt x="777953" y="448431"/>
                      </a:cubicBezTo>
                      <a:cubicBezTo>
                        <a:pt x="1016026" y="448431"/>
                        <a:pt x="1239220" y="448431"/>
                        <a:pt x="1448466" y="448431"/>
                      </a:cubicBezTo>
                      <a:lnTo>
                        <a:pt x="1458775" y="448431"/>
                      </a:lnTo>
                      <a:lnTo>
                        <a:pt x="1771718" y="448431"/>
                      </a:lnTo>
                      <a:lnTo>
                        <a:pt x="1981913" y="448431"/>
                      </a:lnTo>
                      <a:lnTo>
                        <a:pt x="2035282" y="448431"/>
                      </a:lnTo>
                      <a:lnTo>
                        <a:pt x="2348224" y="448431"/>
                      </a:lnTo>
                      <a:lnTo>
                        <a:pt x="2358533" y="448431"/>
                      </a:lnTo>
                      <a:lnTo>
                        <a:pt x="2652426" y="448431"/>
                      </a:lnTo>
                      <a:lnTo>
                        <a:pt x="2662735" y="448431"/>
                      </a:lnTo>
                      <a:lnTo>
                        <a:pt x="2975678" y="448431"/>
                      </a:lnTo>
                      <a:lnTo>
                        <a:pt x="3029046" y="448431"/>
                      </a:lnTo>
                      <a:lnTo>
                        <a:pt x="3239242" y="448431"/>
                      </a:lnTo>
                      <a:lnTo>
                        <a:pt x="3552184" y="448431"/>
                      </a:lnTo>
                      <a:lnTo>
                        <a:pt x="3562493" y="448431"/>
                      </a:lnTo>
                      <a:cubicBezTo>
                        <a:pt x="3771739" y="448431"/>
                        <a:pt x="3994933" y="448431"/>
                        <a:pt x="4233006" y="448431"/>
                      </a:cubicBezTo>
                      <a:cubicBezTo>
                        <a:pt x="4388598" y="443155"/>
                        <a:pt x="4483063" y="418536"/>
                        <a:pt x="4549744" y="332367"/>
                      </a:cubicBezTo>
                      <a:cubicBezTo>
                        <a:pt x="4549744" y="332367"/>
                        <a:pt x="4549744" y="332367"/>
                        <a:pt x="4685885" y="156512"/>
                      </a:cubicBezTo>
                      <a:cubicBezTo>
                        <a:pt x="4780352" y="43964"/>
                        <a:pt x="4883152" y="0"/>
                        <a:pt x="5010959" y="0"/>
                      </a:cubicBezTo>
                      <a:close/>
                    </a:path>
                  </a:pathLst>
                </a:custGeom>
                <a:solidFill>
                  <a:srgbClr val="4472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noAutofit/>
                </a:bodyPr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1965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93" name="任意多边形: 形状 20"/>
                <p:cNvSpPr/>
                <p:nvPr>
                  <p:custDataLst>
                    <p:tags r:id="rId7"/>
                  </p:custDataLst>
                </p:nvPr>
              </p:nvSpPr>
              <p:spPr bwMode="auto">
                <a:xfrm flipH="1">
                  <a:off x="1431720" y="1485753"/>
                  <a:ext cx="5033256" cy="438760"/>
                </a:xfrm>
                <a:custGeom>
                  <a:avLst/>
                  <a:gdLst>
                    <a:gd name="connsiteX0" fmla="*/ 5010959 w 5010959"/>
                    <a:gd name="connsiteY0" fmla="*/ 0 h 448431"/>
                    <a:gd name="connsiteX1" fmla="*/ 3806999 w 5010959"/>
                    <a:gd name="connsiteY1" fmla="*/ 0 h 448431"/>
                    <a:gd name="connsiteX2" fmla="*/ 3552184 w 5010959"/>
                    <a:gd name="connsiteY2" fmla="*/ 0 h 448431"/>
                    <a:gd name="connsiteX3" fmla="*/ 2662735 w 5010959"/>
                    <a:gd name="connsiteY3" fmla="*/ 0 h 448431"/>
                    <a:gd name="connsiteX4" fmla="*/ 2348224 w 5010959"/>
                    <a:gd name="connsiteY4" fmla="*/ 0 h 448431"/>
                    <a:gd name="connsiteX5" fmla="*/ 1458775 w 5010959"/>
                    <a:gd name="connsiteY5" fmla="*/ 0 h 448431"/>
                    <a:gd name="connsiteX6" fmla="*/ 1203960 w 5010959"/>
                    <a:gd name="connsiteY6" fmla="*/ 0 h 448431"/>
                    <a:gd name="connsiteX7" fmla="*/ 0 w 5010959"/>
                    <a:gd name="connsiteY7" fmla="*/ 0 h 448431"/>
                    <a:gd name="connsiteX8" fmla="*/ 325074 w 5010959"/>
                    <a:gd name="connsiteY8" fmla="*/ 156512 h 448431"/>
                    <a:gd name="connsiteX9" fmla="*/ 461215 w 5010959"/>
                    <a:gd name="connsiteY9" fmla="*/ 332367 h 448431"/>
                    <a:gd name="connsiteX10" fmla="*/ 777953 w 5010959"/>
                    <a:gd name="connsiteY10" fmla="*/ 448431 h 448431"/>
                    <a:gd name="connsiteX11" fmla="*/ 1448466 w 5010959"/>
                    <a:gd name="connsiteY11" fmla="*/ 448431 h 448431"/>
                    <a:gd name="connsiteX12" fmla="*/ 1458775 w 5010959"/>
                    <a:gd name="connsiteY12" fmla="*/ 448431 h 448431"/>
                    <a:gd name="connsiteX13" fmla="*/ 1771718 w 5010959"/>
                    <a:gd name="connsiteY13" fmla="*/ 448431 h 448431"/>
                    <a:gd name="connsiteX14" fmla="*/ 1981913 w 5010959"/>
                    <a:gd name="connsiteY14" fmla="*/ 448431 h 448431"/>
                    <a:gd name="connsiteX15" fmla="*/ 2035282 w 5010959"/>
                    <a:gd name="connsiteY15" fmla="*/ 448431 h 448431"/>
                    <a:gd name="connsiteX16" fmla="*/ 2348224 w 5010959"/>
                    <a:gd name="connsiteY16" fmla="*/ 448431 h 448431"/>
                    <a:gd name="connsiteX17" fmla="*/ 2358533 w 5010959"/>
                    <a:gd name="connsiteY17" fmla="*/ 448431 h 448431"/>
                    <a:gd name="connsiteX18" fmla="*/ 2652426 w 5010959"/>
                    <a:gd name="connsiteY18" fmla="*/ 448431 h 448431"/>
                    <a:gd name="connsiteX19" fmla="*/ 2662735 w 5010959"/>
                    <a:gd name="connsiteY19" fmla="*/ 448431 h 448431"/>
                    <a:gd name="connsiteX20" fmla="*/ 2975678 w 5010959"/>
                    <a:gd name="connsiteY20" fmla="*/ 448431 h 448431"/>
                    <a:gd name="connsiteX21" fmla="*/ 3029046 w 5010959"/>
                    <a:gd name="connsiteY21" fmla="*/ 448431 h 448431"/>
                    <a:gd name="connsiteX22" fmla="*/ 3239242 w 5010959"/>
                    <a:gd name="connsiteY22" fmla="*/ 448431 h 448431"/>
                    <a:gd name="connsiteX23" fmla="*/ 3552184 w 5010959"/>
                    <a:gd name="connsiteY23" fmla="*/ 448431 h 448431"/>
                    <a:gd name="connsiteX24" fmla="*/ 3562493 w 5010959"/>
                    <a:gd name="connsiteY24" fmla="*/ 448431 h 448431"/>
                    <a:gd name="connsiteX25" fmla="*/ 4233006 w 5010959"/>
                    <a:gd name="connsiteY25" fmla="*/ 448431 h 448431"/>
                    <a:gd name="connsiteX26" fmla="*/ 4549744 w 5010959"/>
                    <a:gd name="connsiteY26" fmla="*/ 332367 h 448431"/>
                    <a:gd name="connsiteX27" fmla="*/ 4685885 w 5010959"/>
                    <a:gd name="connsiteY27" fmla="*/ 156512 h 448431"/>
                    <a:gd name="connsiteX28" fmla="*/ 5010959 w 5010959"/>
                    <a:gd name="connsiteY28" fmla="*/ 0 h 448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5010959" h="448431">
                      <a:moveTo>
                        <a:pt x="5010959" y="0"/>
                      </a:moveTo>
                      <a:lnTo>
                        <a:pt x="3806999" y="0"/>
                      </a:lnTo>
                      <a:lnTo>
                        <a:pt x="3552184" y="0"/>
                      </a:lnTo>
                      <a:lnTo>
                        <a:pt x="2662735" y="0"/>
                      </a:lnTo>
                      <a:lnTo>
                        <a:pt x="2348224" y="0"/>
                      </a:lnTo>
                      <a:lnTo>
                        <a:pt x="1458775" y="0"/>
                      </a:lnTo>
                      <a:lnTo>
                        <a:pt x="1203960" y="0"/>
                      </a:lnTo>
                      <a:lnTo>
                        <a:pt x="0" y="0"/>
                      </a:lnTo>
                      <a:cubicBezTo>
                        <a:pt x="127807" y="0"/>
                        <a:pt x="230608" y="43964"/>
                        <a:pt x="325074" y="156512"/>
                      </a:cubicBezTo>
                      <a:cubicBezTo>
                        <a:pt x="461215" y="332367"/>
                        <a:pt x="461215" y="332367"/>
                        <a:pt x="461215" y="332367"/>
                      </a:cubicBezTo>
                      <a:cubicBezTo>
                        <a:pt x="527897" y="418536"/>
                        <a:pt x="622361" y="443155"/>
                        <a:pt x="777953" y="448431"/>
                      </a:cubicBezTo>
                      <a:cubicBezTo>
                        <a:pt x="1016026" y="448431"/>
                        <a:pt x="1239220" y="448431"/>
                        <a:pt x="1448466" y="448431"/>
                      </a:cubicBezTo>
                      <a:lnTo>
                        <a:pt x="1458775" y="448431"/>
                      </a:lnTo>
                      <a:lnTo>
                        <a:pt x="1771718" y="448431"/>
                      </a:lnTo>
                      <a:lnTo>
                        <a:pt x="1981913" y="448431"/>
                      </a:lnTo>
                      <a:lnTo>
                        <a:pt x="2035282" y="448431"/>
                      </a:lnTo>
                      <a:lnTo>
                        <a:pt x="2348224" y="448431"/>
                      </a:lnTo>
                      <a:lnTo>
                        <a:pt x="2358533" y="448431"/>
                      </a:lnTo>
                      <a:lnTo>
                        <a:pt x="2652426" y="448431"/>
                      </a:lnTo>
                      <a:lnTo>
                        <a:pt x="2662735" y="448431"/>
                      </a:lnTo>
                      <a:lnTo>
                        <a:pt x="2975678" y="448431"/>
                      </a:lnTo>
                      <a:lnTo>
                        <a:pt x="3029046" y="448431"/>
                      </a:lnTo>
                      <a:lnTo>
                        <a:pt x="3239242" y="448431"/>
                      </a:lnTo>
                      <a:lnTo>
                        <a:pt x="3552184" y="448431"/>
                      </a:lnTo>
                      <a:lnTo>
                        <a:pt x="3562493" y="448431"/>
                      </a:lnTo>
                      <a:cubicBezTo>
                        <a:pt x="3771739" y="448431"/>
                        <a:pt x="3994933" y="448431"/>
                        <a:pt x="4233006" y="448431"/>
                      </a:cubicBezTo>
                      <a:cubicBezTo>
                        <a:pt x="4388598" y="443155"/>
                        <a:pt x="4483063" y="418536"/>
                        <a:pt x="4549744" y="332367"/>
                      </a:cubicBezTo>
                      <a:cubicBezTo>
                        <a:pt x="4549744" y="332367"/>
                        <a:pt x="4549744" y="332367"/>
                        <a:pt x="4685885" y="156512"/>
                      </a:cubicBezTo>
                      <a:cubicBezTo>
                        <a:pt x="4780352" y="43964"/>
                        <a:pt x="4883152" y="0"/>
                        <a:pt x="5010959" y="0"/>
                      </a:cubicBezTo>
                      <a:close/>
                    </a:path>
                  </a:pathLst>
                </a:custGeom>
                <a:noFill/>
                <a:ln w="6350" cap="flat">
                  <a:gradFill>
                    <a:gsLst>
                      <a:gs pos="0">
                        <a:srgbClr val="D0E9F6">
                          <a:alpha val="0"/>
                        </a:srgbClr>
                      </a:gs>
                      <a:gs pos="100000">
                        <a:schemeClr val="accent4"/>
                      </a:gs>
                    </a:gsLst>
                    <a:lin ang="5400000" scaled="1"/>
                  </a:gradFill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noAutofit/>
                  <a:scene3d>
                    <a:camera prst="orthographicFront"/>
                    <a:lightRig rig="soft" dir="t">
                      <a:rot lat="0" lon="0" rev="15600000"/>
                    </a:lightRig>
                  </a:scene3d>
                  <a:sp3d extrusionH="57150" prstMaterial="softEdge">
                    <a:bevelT w="25400" h="38100"/>
                  </a:sp3d>
                </a:bodyPr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1200" cap="none" spc="0" normalizeH="0" baseline="0" noProof="0" dirty="0">
                    <a:solidFill>
                      <a:schemeClr val="accent4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94" name="文本框 93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2271183" y="1013361"/>
                <a:ext cx="3992348" cy="450953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p>
                <a:pPr lvl="0" algn="ctr"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zh-CN" altLang="en-US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未满足需求高</a:t>
                </a:r>
                <a:endPara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</p:txBody>
          </p:sp>
        </p:grpSp>
      </p:grpSp>
      <p:grpSp>
        <p:nvGrpSpPr>
          <p:cNvPr id="103" name="组合 102"/>
          <p:cNvGrpSpPr/>
          <p:nvPr/>
        </p:nvGrpSpPr>
        <p:grpSpPr>
          <a:xfrm>
            <a:off x="1658817" y="2350770"/>
            <a:ext cx="3675830" cy="737235"/>
            <a:chOff x="2644" y="4379"/>
            <a:chExt cx="5789" cy="1161"/>
          </a:xfrm>
        </p:grpSpPr>
        <p:sp>
          <p:nvSpPr>
            <p:cNvPr id="104" name="燕尾形 264"/>
            <p:cNvSpPr/>
            <p:nvPr/>
          </p:nvSpPr>
          <p:spPr bwMode="auto">
            <a:xfrm>
              <a:off x="2644" y="4379"/>
              <a:ext cx="513" cy="484"/>
            </a:xfrm>
            <a:prstGeom prst="chevron">
              <a:avLst/>
            </a:prstGeom>
            <a:solidFill>
              <a:srgbClr val="EE7C58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anchor="ctr"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5" name="文本框 104"/>
            <p:cNvSpPr txBox="1"/>
            <p:nvPr/>
          </p:nvSpPr>
          <p:spPr>
            <a:xfrm>
              <a:off x="3157" y="4379"/>
              <a:ext cx="5276" cy="1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just"/>
              <a:r>
                <a:rPr sz="1400"/>
                <a:t>IgA肾病是一种</a:t>
              </a:r>
              <a:r>
                <a:rPr sz="1400">
                  <a:solidFill>
                    <a:schemeClr val="tx1"/>
                  </a:solidFill>
                </a:rPr>
                <a:t>严重</a:t>
              </a:r>
              <a:r>
                <a:rPr sz="1400"/>
                <a:t>的、由免疫介导的、最常见原发性肾小球疾病</a:t>
              </a:r>
              <a:r>
                <a:rPr lang="en-US" sz="1400" baseline="30000"/>
                <a:t>1,2</a:t>
              </a:r>
              <a:r>
                <a:rPr lang="zh-CN" altLang="en-US" sz="1400"/>
                <a:t>。</a:t>
              </a:r>
              <a:r>
                <a:rPr lang="zh-CN" altLang="en-US" sz="1400" b="1">
                  <a:solidFill>
                    <a:srgbClr val="EE7C58"/>
                  </a:solidFill>
                </a:rPr>
                <a:t>中国</a:t>
              </a:r>
              <a:r>
                <a:rPr lang="zh-CN" altLang="en-US" sz="1400"/>
                <a:t>患者病情</a:t>
              </a:r>
              <a:r>
                <a:rPr lang="zh-CN" altLang="en-US" sz="1400" b="1">
                  <a:solidFill>
                    <a:srgbClr val="EE7C58"/>
                  </a:solidFill>
                </a:rPr>
                <a:t>更严重</a:t>
              </a:r>
              <a:r>
                <a:rPr lang="zh-CN" altLang="en-US" sz="1400"/>
                <a:t>，疾病进展</a:t>
              </a:r>
              <a:r>
                <a:rPr lang="zh-CN" altLang="en-US" sz="1400" b="1">
                  <a:solidFill>
                    <a:srgbClr val="EE7C58"/>
                  </a:solidFill>
                </a:rPr>
                <a:t>更快</a:t>
              </a:r>
              <a:r>
                <a:rPr lang="zh-CN" altLang="en-US" sz="1400"/>
                <a:t>，预后</a:t>
              </a:r>
              <a:r>
                <a:rPr lang="zh-CN" altLang="en-US" sz="1400" b="1">
                  <a:solidFill>
                    <a:srgbClr val="EE7C58"/>
                  </a:solidFill>
                </a:rPr>
                <a:t>更差</a:t>
              </a:r>
              <a:r>
                <a:rPr lang="en-US" altLang="zh-CN" sz="1400" baseline="30000"/>
                <a:t>3</a:t>
              </a:r>
              <a:endParaRPr lang="en-US" altLang="zh-CN" sz="1400" baseline="30000"/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6642932" y="3582670"/>
            <a:ext cx="4263175" cy="307516"/>
            <a:chOff x="2644" y="4379"/>
            <a:chExt cx="6714" cy="484"/>
          </a:xfrm>
        </p:grpSpPr>
        <p:sp>
          <p:nvSpPr>
            <p:cNvPr id="109" name="燕尾形 264"/>
            <p:cNvSpPr/>
            <p:nvPr/>
          </p:nvSpPr>
          <p:spPr bwMode="auto">
            <a:xfrm>
              <a:off x="2644" y="4379"/>
              <a:ext cx="513" cy="484"/>
            </a:xfrm>
            <a:prstGeom prst="chevron">
              <a:avLst/>
            </a:prstGeom>
            <a:solidFill>
              <a:srgbClr val="EE7C58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anchor="ctr"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0" name="文本框 109"/>
            <p:cNvSpPr txBox="1"/>
            <p:nvPr/>
          </p:nvSpPr>
          <p:spPr>
            <a:xfrm>
              <a:off x="3157" y="4379"/>
              <a:ext cx="6201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既往支持治疗居多，</a:t>
              </a:r>
              <a:r>
                <a:rPr lang="zh-CN" altLang="en-US" sz="1400" b="1" dirty="0">
                  <a:solidFill>
                    <a:srgbClr val="EE7C5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缺乏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高效特异性治疗方案</a:t>
              </a:r>
              <a:endParaRPr lang="zh-CN" altLang="en-US" sz="1400"/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6643370" y="4600575"/>
            <a:ext cx="3893820" cy="953135"/>
            <a:chOff x="2644" y="4379"/>
            <a:chExt cx="6132" cy="1501"/>
          </a:xfrm>
        </p:grpSpPr>
        <p:sp>
          <p:nvSpPr>
            <p:cNvPr id="112" name="燕尾形 264"/>
            <p:cNvSpPr/>
            <p:nvPr/>
          </p:nvSpPr>
          <p:spPr bwMode="auto">
            <a:xfrm>
              <a:off x="2644" y="4379"/>
              <a:ext cx="513" cy="484"/>
            </a:xfrm>
            <a:prstGeom prst="chevron">
              <a:avLst/>
            </a:prstGeom>
            <a:solidFill>
              <a:srgbClr val="EE7C58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anchor="ctr"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" name="文本框 112"/>
            <p:cNvSpPr txBox="1"/>
            <p:nvPr/>
          </p:nvSpPr>
          <p:spPr>
            <a:xfrm>
              <a:off x="3157" y="4379"/>
              <a:ext cx="5619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indent="0" algn="just">
                <a:buClr>
                  <a:schemeClr val="accent2"/>
                </a:buClr>
                <a:buFont typeface="Arial" panose="020B0604020202020204" pitchFamily="34" charset="0"/>
                <a:buNone/>
              </a:pPr>
              <a:r>
                <a:rPr lang="zh-CN" altLang="en-GB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目录内</a:t>
              </a:r>
              <a:r>
                <a:rPr lang="zh-CN" altLang="en-US" sz="1400" b="1" dirty="0">
                  <a:solidFill>
                    <a:srgbClr val="EE7C5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仅激素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类特异性治疗方案，长期使用</a:t>
              </a:r>
              <a:r>
                <a:rPr lang="zh-CN" altLang="en-US" sz="1400" b="1" dirty="0">
                  <a:solidFill>
                    <a:srgbClr val="EE7C5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安全性不佳</a:t>
              </a:r>
              <a:r>
                <a:rPr lang="en-US" altLang="zh-CN" sz="1400" i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(</a:t>
              </a: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最常见激素类不良反应</a:t>
              </a:r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: </a:t>
              </a: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周围性浮肿、高血压、肌肉痉挛和痤疮)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。</a:t>
              </a:r>
              <a:r>
                <a:rPr lang="zh-CN" altLang="en-GB" sz="1400" b="1" dirty="0">
                  <a:solidFill>
                    <a:srgbClr val="EE7C5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亟需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更多创新机制药物，高效早期延缓肾功能损伤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6644837" y="2350770"/>
            <a:ext cx="3757741" cy="737235"/>
            <a:chOff x="2644" y="4379"/>
            <a:chExt cx="5918" cy="1161"/>
          </a:xfrm>
        </p:grpSpPr>
        <p:sp>
          <p:nvSpPr>
            <p:cNvPr id="115" name="燕尾形 264"/>
            <p:cNvSpPr/>
            <p:nvPr/>
          </p:nvSpPr>
          <p:spPr bwMode="auto">
            <a:xfrm>
              <a:off x="2644" y="4379"/>
              <a:ext cx="513" cy="484"/>
            </a:xfrm>
            <a:prstGeom prst="chevron">
              <a:avLst/>
            </a:prstGeom>
            <a:solidFill>
              <a:srgbClr val="EE7C58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anchor="ctr"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6" name="文本框 115"/>
            <p:cNvSpPr txBox="1"/>
            <p:nvPr/>
          </p:nvSpPr>
          <p:spPr>
            <a:xfrm>
              <a:off x="3157" y="4379"/>
              <a:ext cx="5405" cy="1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just"/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中国患者</a:t>
              </a:r>
              <a:r>
                <a:rPr lang="zh-CN" altLang="en-US" sz="1400" b="1" dirty="0">
                  <a:solidFill>
                    <a:srgbClr val="EE7C5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免疫炎症性损伤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更为</a:t>
              </a:r>
              <a:r>
                <a:rPr lang="zh-CN" altLang="en-US" sz="1400" b="1" dirty="0">
                  <a:solidFill>
                    <a:srgbClr val="EE7C5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突出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，更需特异性治疗</a:t>
              </a:r>
              <a:r>
                <a:rPr lang="en-US" altLang="zh-CN" sz="1400" baseline="300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5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，尤其是减少致病性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IgA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及其抗体的药物</a:t>
              </a:r>
              <a:endParaRPr lang="en-US" altLang="zh-CN" sz="14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117" name="文本框 116"/>
          <p:cNvSpPr txBox="1"/>
          <p:nvPr/>
        </p:nvSpPr>
        <p:spPr>
          <a:xfrm>
            <a:off x="9457690" y="6285230"/>
            <a:ext cx="265430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buFont typeface="+mj-lt"/>
              <a:buAutoNum type="arabicPeriod"/>
            </a:pPr>
            <a:r>
              <a:rPr lang="en-US" altLang="zh-CN" sz="50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Barratt J, et al. Kidney Int Rep. 2020 Aug 20;5(10)_1620-1624</a:t>
            </a:r>
            <a:endParaRPr lang="en-US" altLang="zh-CN" sz="500">
              <a:solidFill>
                <a:schemeClr val="bg1">
                  <a:lumMod val="50000"/>
                </a:schemeClr>
              </a:solidFill>
              <a:ea typeface="+mn-lt"/>
              <a:cs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sz="50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Stamellou E, et al. Nat Rev Dis Primers. 2023 Nov 30;9(1)67</a:t>
            </a:r>
            <a:endParaRPr lang="en-US" altLang="zh-CN" sz="500">
              <a:solidFill>
                <a:schemeClr val="bg1">
                  <a:lumMod val="50000"/>
                </a:schemeClr>
              </a:solidFill>
              <a:ea typeface="+mn-lt"/>
              <a:cs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sz="50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王海燕,赵明辉主编. 肾脏病学[M].北京: 人民卫生出版社,第4版, 2021: 837</a:t>
            </a:r>
            <a:endParaRPr lang="en-US" altLang="zh-CN" sz="500">
              <a:solidFill>
                <a:schemeClr val="bg1">
                  <a:lumMod val="50000"/>
                </a:schemeClr>
              </a:solidFill>
              <a:ea typeface="+mn-lt"/>
              <a:cs typeface="+mn-lt"/>
            </a:endParaRPr>
          </a:p>
          <a:p>
            <a:pPr marL="342900" indent="-342900" algn="l">
              <a:buClrTx/>
              <a:buSzTx/>
              <a:buFont typeface="+mj-lt"/>
              <a:buAutoNum type="arabicPeriod"/>
            </a:pPr>
            <a:r>
              <a:rPr lang="en-US" altLang="zh-CN" sz="50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  <a:sym typeface="+mn-ea"/>
              </a:rPr>
              <a:t>Stoneman S, et al. JAMA.2026</a:t>
            </a:r>
            <a:r>
              <a:rPr lang="zh-CN" altLang="en-US" sz="50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  <a:sym typeface="+mn-ea"/>
              </a:rPr>
              <a:t>：</a:t>
            </a:r>
            <a:r>
              <a:rPr lang="en-US" altLang="zh-CN" sz="50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  <a:sym typeface="+mn-ea"/>
              </a:rPr>
              <a:t>3579</a:t>
            </a:r>
            <a:endParaRPr lang="en-US" altLang="zh-CN" sz="500">
              <a:solidFill>
                <a:schemeClr val="bg1">
                  <a:lumMod val="50000"/>
                </a:schemeClr>
              </a:solidFill>
              <a:ea typeface="+mn-lt"/>
              <a:cs typeface="+mn-lt"/>
              <a:sym typeface="+mn-ea"/>
            </a:endParaRPr>
          </a:p>
          <a:p>
            <a:pPr marL="342900" indent="-342900" algn="l">
              <a:buClrTx/>
              <a:buSzTx/>
              <a:buFont typeface="+mj-lt"/>
              <a:buAutoNum type="arabicPeriod"/>
            </a:pPr>
            <a:r>
              <a:rPr lang="zh-CN" altLang="en-US" sz="500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  <a:sym typeface="+mn-ea"/>
              </a:rPr>
              <a:t>中国成人IgA肾病及IgA血管炎肾炎临床实践指南</a:t>
            </a:r>
            <a:r>
              <a:rPr lang="en-US" altLang="zh-CN" sz="500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  <a:sym typeface="+mn-ea"/>
              </a:rPr>
              <a:t>.</a:t>
            </a:r>
            <a:r>
              <a:rPr lang="zh-CN" altLang="en-US" sz="500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  <a:sym typeface="+mn-ea"/>
              </a:rPr>
              <a:t>2025</a:t>
            </a:r>
            <a:endParaRPr lang="zh-CN" altLang="en-US" sz="500" dirty="0">
              <a:solidFill>
                <a:schemeClr val="bg1">
                  <a:lumMod val="50000"/>
                </a:schemeClr>
              </a:solidFill>
              <a:ea typeface="+mn-lt"/>
              <a:cs typeface="+mn-lt"/>
              <a:sym typeface="+mn-ea"/>
            </a:endParaRPr>
          </a:p>
        </p:txBody>
      </p:sp>
      <p:cxnSp>
        <p:nvCxnSpPr>
          <p:cNvPr id="118" name="直接连接符 117"/>
          <p:cNvCxnSpPr/>
          <p:nvPr/>
        </p:nvCxnSpPr>
        <p:spPr>
          <a:xfrm flipV="1">
            <a:off x="1563370" y="3222625"/>
            <a:ext cx="3877310" cy="1016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连接符 118"/>
          <p:cNvCxnSpPr/>
          <p:nvPr/>
        </p:nvCxnSpPr>
        <p:spPr>
          <a:xfrm flipV="1">
            <a:off x="1562735" y="4260215"/>
            <a:ext cx="3877310" cy="1016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119"/>
          <p:cNvCxnSpPr/>
          <p:nvPr/>
        </p:nvCxnSpPr>
        <p:spPr>
          <a:xfrm flipV="1">
            <a:off x="6584950" y="3212465"/>
            <a:ext cx="3877310" cy="1016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接连接符 120"/>
          <p:cNvCxnSpPr/>
          <p:nvPr/>
        </p:nvCxnSpPr>
        <p:spPr>
          <a:xfrm flipV="1">
            <a:off x="6576695" y="4250055"/>
            <a:ext cx="3877310" cy="1016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309370" y="6407785"/>
            <a:ext cx="498729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900">
                <a:latin typeface="+mn-ea"/>
                <a:cs typeface="+mn-ea"/>
              </a:rPr>
              <a:t>*</a:t>
            </a:r>
            <a:r>
              <a:rPr lang="zh-CN" altLang="en-US" sz="900">
                <a:latin typeface="+mn-ea"/>
                <a:cs typeface="+mn-ea"/>
              </a:rPr>
              <a:t>流病数据：</a:t>
            </a:r>
            <a:r>
              <a:rPr lang="zh-CN" altLang="en-US" sz="900">
                <a:latin typeface="+mn-ea"/>
                <a:cs typeface="+mn-ea"/>
                <a:sym typeface="+mn-ea"/>
              </a:rPr>
              <a:t>中国每年新发患者约</a:t>
            </a:r>
            <a:r>
              <a:rPr lang="en-US" altLang="zh-CN" sz="900">
                <a:latin typeface="+mn-ea"/>
                <a:cs typeface="+mn-ea"/>
                <a:sym typeface="+mn-ea"/>
              </a:rPr>
              <a:t>3</a:t>
            </a:r>
            <a:r>
              <a:rPr lang="zh-CN" altLang="en-US" sz="900">
                <a:latin typeface="+mn-ea"/>
                <a:cs typeface="+mn-ea"/>
                <a:sym typeface="+mn-ea"/>
              </a:rPr>
              <a:t>万人</a:t>
            </a:r>
            <a:r>
              <a:rPr lang="en-US" altLang="zh-CN" sz="900">
                <a:solidFill>
                  <a:schemeClr val="bg1">
                    <a:lumMod val="65000"/>
                  </a:schemeClr>
                </a:solidFill>
                <a:sym typeface="+mn-ea"/>
              </a:rPr>
              <a:t>（IgA肾病中西医结合诊疗指南.2023</a:t>
            </a:r>
            <a:r>
              <a:rPr lang="zh-CN" altLang="en-US" sz="900">
                <a:solidFill>
                  <a:schemeClr val="bg1">
                    <a:lumMod val="65000"/>
                  </a:schemeClr>
                </a:solidFill>
                <a:sym typeface="+mn-ea"/>
              </a:rPr>
              <a:t>）</a:t>
            </a:r>
            <a:endParaRPr lang="zh-CN" altLang="en-US" sz="900">
              <a:solidFill>
                <a:schemeClr val="bg1">
                  <a:lumMod val="65000"/>
                </a:schemeClr>
              </a:solidFill>
              <a:latin typeface="+mn-ea"/>
              <a:cs typeface="+mn-ea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27"/>
          <p:cNvSpPr/>
          <p:nvPr/>
        </p:nvSpPr>
        <p:spPr>
          <a:xfrm>
            <a:off x="1258570" y="1096645"/>
            <a:ext cx="3687445" cy="678815"/>
          </a:xfrm>
          <a:prstGeom prst="roundRect">
            <a:avLst>
              <a:gd name="adj" fmla="val 5209"/>
            </a:avLst>
          </a:prstGeom>
          <a:solidFill>
            <a:schemeClr val="bg1"/>
          </a:solidFill>
          <a:ln>
            <a:solidFill>
              <a:schemeClr val="accent4">
                <a:lumMod val="40000"/>
                <a:lumOff val="60000"/>
              </a:schemeClr>
            </a:solidFill>
            <a:prstDash val="solid"/>
          </a:ln>
          <a:effectLst>
            <a:outerShdw blurRad="50800" dist="50800" dir="5400000" algn="ctr" rotWithShape="0">
              <a:schemeClr val="accent4">
                <a:lumMod val="60000"/>
                <a:lumOff val="40000"/>
                <a:alpha val="28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8" name="梯形 87"/>
          <p:cNvSpPr/>
          <p:nvPr/>
        </p:nvSpPr>
        <p:spPr>
          <a:xfrm>
            <a:off x="695325" y="1384083"/>
            <a:ext cx="10812320" cy="470227"/>
          </a:xfrm>
          <a:prstGeom prst="trapezoid">
            <a:avLst>
              <a:gd name="adj" fmla="val 320879"/>
            </a:avLst>
          </a:prstGeom>
          <a:gradFill>
            <a:gsLst>
              <a:gs pos="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4">
                  <a:alpha val="28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785495" y="-74295"/>
            <a:ext cx="10515600" cy="1325563"/>
          </a:xfrm>
        </p:spPr>
        <p:txBody>
          <a:bodyPr/>
          <a:lstStyle/>
          <a:p>
            <a:r>
              <a:rPr lang="zh-CN" altLang="en-US" sz="2600" dirty="0">
                <a:solidFill>
                  <a:schemeClr val="tx1"/>
                </a:solidFill>
              </a:rPr>
              <a:t>泰它西普注射液是</a:t>
            </a:r>
            <a:r>
              <a:rPr lang="zh-CN" altLang="en-US" sz="2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全球</a:t>
            </a:r>
            <a:r>
              <a:rPr lang="zh-CN" altLang="en-US" sz="2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首个且唯一</a:t>
            </a: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获批治疗</a:t>
            </a:r>
            <a:r>
              <a:rPr lang="en-US" altLang="zh-CN" sz="2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IgA</a:t>
            </a: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肾病的双靶点生物制剂</a:t>
            </a:r>
            <a:endParaRPr lang="zh-CN" altLang="en-US" sz="2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1" name="矩形: 圆顶角 10"/>
          <p:cNvSpPr/>
          <p:nvPr/>
        </p:nvSpPr>
        <p:spPr>
          <a:xfrm rot="5400000">
            <a:off x="-355600" y="327880"/>
            <a:ext cx="1244600" cy="533400"/>
          </a:xfrm>
          <a:prstGeom prst="round2SameRect">
            <a:avLst/>
          </a:prstGeom>
          <a:solidFill>
            <a:srgbClr val="4472C4"/>
          </a:solidFill>
          <a:ln>
            <a:solidFill>
              <a:srgbClr val="4472C4"/>
            </a:solidFill>
          </a:ln>
          <a:effectLst>
            <a:outerShdw blurRad="50800" dist="50800" dir="5400000" algn="ctr" rotWithShape="0">
              <a:schemeClr val="accent4">
                <a:lumMod val="50000"/>
                <a:alpha val="14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36000" tIns="108000" rIns="36000" bIns="108000" rtlCol="0" anchor="ctr"/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基本信息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2/3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918963" y="1089025"/>
            <a:ext cx="10381979" cy="678815"/>
            <a:chOff x="918963" y="1089025"/>
            <a:chExt cx="10381979" cy="577086"/>
          </a:xfrm>
        </p:grpSpPr>
        <p:grpSp>
          <p:nvGrpSpPr>
            <p:cNvPr id="26" name="组合 25"/>
            <p:cNvGrpSpPr/>
            <p:nvPr/>
          </p:nvGrpSpPr>
          <p:grpSpPr>
            <a:xfrm>
              <a:off x="918963" y="1233752"/>
              <a:ext cx="4609195" cy="389519"/>
              <a:chOff x="918963" y="1233752"/>
              <a:chExt cx="4609195" cy="389519"/>
            </a:xfrm>
          </p:grpSpPr>
          <p:pic>
            <p:nvPicPr>
              <p:cNvPr id="19" name="图片 18" descr="查看图片"/>
              <p:cNvPicPr>
                <a:picLocks noChangeAspect="1"/>
              </p:cNvPicPr>
              <p:nvPr/>
            </p:nvPicPr>
            <p:blipFill>
              <a:blip r:embed="rId1">
                <a:alphaModFix amt="74000"/>
                <a:lum bright="70000" contrast="-70000"/>
              </a:blip>
              <a:srcRect r="27405"/>
              <a:stretch>
                <a:fillRect/>
              </a:stretch>
            </p:blipFill>
            <p:spPr>
              <a:xfrm rot="5400000">
                <a:off x="1485586" y="762762"/>
                <a:ext cx="293886" cy="1427132"/>
              </a:xfrm>
              <a:prstGeom prst="rect">
                <a:avLst/>
              </a:prstGeom>
            </p:spPr>
          </p:pic>
          <p:sp>
            <p:nvSpPr>
              <p:cNvPr id="25" name="文本框 24"/>
              <p:cNvSpPr txBox="1"/>
              <p:nvPr/>
            </p:nvSpPr>
            <p:spPr>
              <a:xfrm>
                <a:off x="3028964" y="1233752"/>
                <a:ext cx="2499194" cy="286654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lvl="0">
                  <a:defRPr/>
                </a:pPr>
                <a:r>
                  <a:rPr lang="zh-CN" sz="140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基本医保目录</a:t>
                </a:r>
                <a:r>
                  <a:rPr lang="zh-CN" sz="160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 </a:t>
                </a:r>
                <a:endParaRPr lang="zh-CN" sz="16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5066513" y="1089025"/>
              <a:ext cx="6234429" cy="577086"/>
              <a:chOff x="699024" y="1089025"/>
              <a:chExt cx="5126968" cy="577086"/>
            </a:xfrm>
          </p:grpSpPr>
          <p:sp>
            <p:nvSpPr>
              <p:cNvPr id="28" name="矩形: 圆角 27"/>
              <p:cNvSpPr/>
              <p:nvPr/>
            </p:nvSpPr>
            <p:spPr>
              <a:xfrm>
                <a:off x="699024" y="1089025"/>
                <a:ext cx="4741584" cy="577086"/>
              </a:xfrm>
              <a:prstGeom prst="roundRect">
                <a:avLst>
                  <a:gd name="adj" fmla="val 5209"/>
                </a:avLst>
              </a:prstGeom>
              <a:solidFill>
                <a:schemeClr val="bg1"/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  <a:prstDash val="solid"/>
              </a:ln>
              <a:effectLst>
                <a:outerShdw blurRad="50800" dist="50800" dir="5400000" algn="ctr" rotWithShape="0">
                  <a:schemeClr val="accent4">
                    <a:lumMod val="60000"/>
                    <a:lumOff val="40000"/>
                    <a:alpha val="28000"/>
                  </a:scheme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33" name="图片 32" descr="查看图片"/>
              <p:cNvPicPr>
                <a:picLocks noChangeAspect="1"/>
              </p:cNvPicPr>
              <p:nvPr/>
            </p:nvPicPr>
            <p:blipFill>
              <a:blip r:embed="rId1">
                <a:alphaModFix amt="74000"/>
                <a:lum bright="70000" contrast="-70000"/>
              </a:blip>
              <a:srcRect r="27405"/>
              <a:stretch>
                <a:fillRect/>
              </a:stretch>
            </p:blipFill>
            <p:spPr>
              <a:xfrm rot="5400000">
                <a:off x="1511688" y="608628"/>
                <a:ext cx="241682" cy="1735402"/>
              </a:xfrm>
              <a:prstGeom prst="rect">
                <a:avLst/>
              </a:prstGeom>
            </p:spPr>
          </p:pic>
          <p:sp>
            <p:nvSpPr>
              <p:cNvPr id="30" name="文本框 29"/>
              <p:cNvSpPr txBox="1"/>
              <p:nvPr/>
            </p:nvSpPr>
            <p:spPr>
              <a:xfrm>
                <a:off x="1078531" y="1198964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schemeClr val="bg1"/>
                    </a:solidFill>
                  </a:rPr>
                  <a:t>申报条件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2054135" y="1287685"/>
                <a:ext cx="3771857" cy="26074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lvl="0">
                  <a:defRPr/>
                </a:pPr>
                <a:r>
                  <a:rPr lang="zh-CN" altLang="en-US" sz="140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条件</a:t>
                </a:r>
                <a:r>
                  <a:rPr lang="en-US" altLang="zh-CN" sz="140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1</a:t>
                </a:r>
                <a:r>
                  <a:rPr lang="zh-CN" altLang="en-US" sz="140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：经国家药监部门批准上市的新通用名药品</a:t>
                </a:r>
                <a:endParaRPr lang="zh-CN" altLang="en-US" sz="14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257935" y="2084705"/>
          <a:ext cx="9573895" cy="456501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28010"/>
                <a:gridCol w="6445885"/>
              </a:tblGrid>
              <a:tr h="438785">
                <a:tc>
                  <a:txBody>
                    <a:bodyPr/>
                    <a:p>
                      <a:pPr algn="l"/>
                      <a:r>
                        <a:rPr lang="zh-CN" altLang="en-US" sz="1400" b="1">
                          <a:solidFill>
                            <a:schemeClr val="tx1"/>
                          </a:solidFill>
                        </a:rPr>
                        <a:t>药品通用名称</a:t>
                      </a:r>
                      <a:endParaRPr 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/>
                      <a:r>
                        <a:rPr lang="zh-CN" altLang="en-US" sz="1800" b="1">
                          <a:solidFill>
                            <a:srgbClr val="EE7C58"/>
                          </a:solidFill>
                        </a:rPr>
                        <a:t>泰它西普注射液</a:t>
                      </a:r>
                      <a:endParaRPr lang="zh-CN" altLang="en-US" sz="1800" b="1" kern="1200" baseline="30000">
                        <a:solidFill>
                          <a:srgbClr val="EE7C58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19760">
                <a:tc>
                  <a:txBody>
                    <a:bodyPr/>
                    <a:p>
                      <a:pPr algn="l"/>
                      <a:r>
                        <a:rPr lang="zh-CN" altLang="en-US" sz="1400" b="1">
                          <a:solidFill>
                            <a:schemeClr val="tx1"/>
                          </a:solidFill>
                        </a:rPr>
                        <a:t>说明书适应症</a:t>
                      </a:r>
                      <a:endParaRPr 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just" rtl="0">
                        <a:lnSpc>
                          <a:spcPct val="12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适用于降低存在疾病进展风险的原发性免疫球蛋白A肾病（IgAN）成人患</a:t>
                      </a:r>
                      <a:endParaRPr sz="14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  <a:p>
                      <a:pPr indent="0" algn="just" rtl="0">
                        <a:lnSpc>
                          <a:spcPct val="12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者的蛋白尿</a:t>
                      </a:r>
                      <a:endParaRPr sz="14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6555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400" b="1">
                          <a:solidFill>
                            <a:schemeClr val="tx1"/>
                          </a:solidFill>
                        </a:rPr>
                        <a:t>注册规格</a:t>
                      </a:r>
                      <a:endParaRPr lang="zh-CN" alt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80 mg（1.0 mL）/支</a:t>
                      </a:r>
                      <a:endParaRPr altLang="zh-CN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68960">
                <a:tc>
                  <a:txBody>
                    <a:bodyPr/>
                    <a:p>
                      <a:pPr algn="l"/>
                      <a:r>
                        <a:rPr lang="zh-CN" altLang="en-US" sz="1400" b="1">
                          <a:solidFill>
                            <a:schemeClr val="tx1"/>
                          </a:solidFill>
                        </a:rPr>
                        <a:t>用法用量</a:t>
                      </a:r>
                      <a:endParaRPr 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zh-CN" altLang="en-US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预充式注射器经皮下注射。推荐剂量为240 mg/次（3支），每周一次</a:t>
                      </a:r>
                      <a:endParaRPr lang="zh-CN" altLang="en-US" sz="1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7365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en-US" sz="1400" b="1">
                          <a:solidFill>
                            <a:schemeClr val="tx1"/>
                          </a:solidFill>
                        </a:rPr>
                        <a:t>药品注册分类</a:t>
                      </a:r>
                      <a:endParaRPr lang="en-US" alt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治疗用生物制品2.1; 2.2类</a:t>
                      </a: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4505">
                <a:tc>
                  <a:txBody>
                    <a:bodyPr/>
                    <a:p>
                      <a:pPr algn="l"/>
                      <a:r>
                        <a:rPr lang="zh-CN" altLang="en-US" sz="1400" b="1">
                          <a:solidFill>
                            <a:schemeClr val="tx1"/>
                          </a:solidFill>
                        </a:rPr>
                        <a:t>全球首个上市国家</a:t>
                      </a:r>
                      <a:r>
                        <a:rPr lang="en-US" altLang="zh-CN" sz="1400" b="1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zh-CN" altLang="en-US" sz="1400" b="1">
                          <a:solidFill>
                            <a:schemeClr val="tx1"/>
                          </a:solidFill>
                        </a:rPr>
                        <a:t>地区及上市时间</a:t>
                      </a:r>
                      <a:endParaRPr 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sym typeface="+mn-ea"/>
                        </a:rPr>
                        <a:t>中国大陆 ，202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sym typeface="+mn-ea"/>
                        </a:rPr>
                        <a:t>6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sym typeface="+mn-ea"/>
                        </a:rPr>
                        <a:t>年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sym typeface="+mn-ea"/>
                        </a:rPr>
                        <a:t>6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sym typeface="+mn-ea"/>
                        </a:rPr>
                        <a:t>月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sym typeface="+mn-ea"/>
                        </a:rPr>
                        <a:t>3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sym typeface="+mn-ea"/>
                        </a:rPr>
                        <a:t>日</a:t>
                      </a:r>
                      <a:endParaRPr lang="zh-CN" altLang="en-US" sz="1400" dirty="0">
                        <a:solidFill>
                          <a:schemeClr val="tx1"/>
                        </a:solidFill>
                        <a:highlight>
                          <a:srgbClr val="C0C0C0"/>
                        </a:highlight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4985">
                <a:tc>
                  <a:txBody>
                    <a:bodyPr/>
                    <a:p>
                      <a:pPr algn="l"/>
                      <a:r>
                        <a:rPr lang="zh-CN" altLang="en-US" sz="1400" b="1">
                          <a:solidFill>
                            <a:schemeClr val="tx1"/>
                          </a:solidFill>
                        </a:rPr>
                        <a:t>中国大陆首次上市时间</a:t>
                      </a:r>
                      <a:endParaRPr 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/>
                      <a:r>
                        <a:rPr lang="en-US" sz="1400"/>
                        <a:t>2026</a:t>
                      </a:r>
                      <a:r>
                        <a:rPr lang="zh-CN" altLang="en-US" sz="1400"/>
                        <a:t>年</a:t>
                      </a:r>
                      <a:r>
                        <a:rPr lang="en-US" altLang="zh-CN" sz="1400"/>
                        <a:t>6</a:t>
                      </a:r>
                      <a:r>
                        <a:rPr lang="zh-CN" altLang="en-US" sz="1400"/>
                        <a:t>月</a:t>
                      </a:r>
                      <a:r>
                        <a:rPr lang="en-US" altLang="zh-CN" sz="1400"/>
                        <a:t>3</a:t>
                      </a:r>
                      <a:r>
                        <a:rPr lang="zh-CN" altLang="en-US" sz="1400"/>
                        <a:t>日</a:t>
                      </a:r>
                      <a:endParaRPr lang="zh-CN" altLang="en-US" sz="1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4210">
                <a:tc>
                  <a:txBody>
                    <a:bodyPr/>
                    <a:p>
                      <a:pPr algn="l"/>
                      <a:r>
                        <a:rPr lang="zh-CN" altLang="en-US" sz="1400" b="1">
                          <a:solidFill>
                            <a:schemeClr val="tx1"/>
                          </a:solidFill>
                        </a:rPr>
                        <a:t>大陆地区同通用名药品上市情况</a:t>
                      </a:r>
                      <a:endParaRPr 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/>
                      <a:r>
                        <a:rPr lang="zh-CN" altLang="en-US" sz="1400"/>
                        <a:t>无（独家产品）</a:t>
                      </a:r>
                      <a:endParaRPr lang="zh-CN" altLang="en-US" sz="14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p>
                      <a:pPr algn="l"/>
                      <a:r>
                        <a:rPr lang="zh-CN" altLang="en-US" sz="1400" b="1">
                          <a:solidFill>
                            <a:schemeClr val="tx1"/>
                          </a:solidFill>
                        </a:rPr>
                        <a:t>是否 </a:t>
                      </a:r>
                      <a:r>
                        <a:rPr lang="en-US" sz="1400" b="1">
                          <a:solidFill>
                            <a:schemeClr val="tx1"/>
                          </a:solidFill>
                        </a:rPr>
                        <a:t>OTC </a:t>
                      </a:r>
                      <a:r>
                        <a:rPr lang="zh-CN" altLang="en-US" sz="1400" b="1">
                          <a:solidFill>
                            <a:schemeClr val="tx1"/>
                          </a:solidFill>
                        </a:rPr>
                        <a:t>药品</a:t>
                      </a:r>
                      <a:endParaRPr 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/>
                      <a:r>
                        <a:rPr lang="zh-CN" altLang="en-US" sz="1400" dirty="0"/>
                        <a:t>否</a:t>
                      </a:r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矩形: 圆顶角 10"/>
          <p:cNvSpPr/>
          <p:nvPr/>
        </p:nvSpPr>
        <p:spPr>
          <a:xfrm rot="5400000">
            <a:off x="1896745" y="613410"/>
            <a:ext cx="371475" cy="1647825"/>
          </a:xfrm>
          <a:prstGeom prst="round2SameRect">
            <a:avLst/>
          </a:prstGeom>
          <a:solidFill>
            <a:srgbClr val="4472C4"/>
          </a:solidFill>
          <a:ln>
            <a:solidFill>
              <a:srgbClr val="4472C4"/>
            </a:solidFill>
          </a:ln>
          <a:effectLst>
            <a:outerShdw blurRad="50800" dist="50800" dir="5400000" algn="ctr" rotWithShape="0">
              <a:schemeClr val="accent4">
                <a:lumMod val="50000"/>
                <a:alpha val="14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36000" tIns="108000" rIns="36000" bIns="108000" rtlCol="0" anchor="ctr"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申报目录类型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: 圆顶角 10"/>
          <p:cNvSpPr/>
          <p:nvPr/>
        </p:nvSpPr>
        <p:spPr>
          <a:xfrm rot="5400000">
            <a:off x="5704840" y="621030"/>
            <a:ext cx="371475" cy="1647825"/>
          </a:xfrm>
          <a:prstGeom prst="round2SameRect">
            <a:avLst/>
          </a:prstGeom>
          <a:solidFill>
            <a:srgbClr val="4472C4"/>
          </a:solidFill>
          <a:ln>
            <a:solidFill>
              <a:srgbClr val="4472C4"/>
            </a:solidFill>
          </a:ln>
          <a:effectLst>
            <a:outerShdw blurRad="50800" dist="50800" dir="5400000" algn="ctr" rotWithShape="0">
              <a:schemeClr val="accent4">
                <a:lumMod val="50000"/>
                <a:alpha val="14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36000" tIns="108000" rIns="36000" bIns="108000" rtlCol="0" anchor="ctr"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申报条件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矩形: 圆角 36"/>
          <p:cNvSpPr/>
          <p:nvPr/>
        </p:nvSpPr>
        <p:spPr>
          <a:xfrm>
            <a:off x="652780" y="1863090"/>
            <a:ext cx="5259705" cy="4144645"/>
          </a:xfrm>
          <a:prstGeom prst="roundRect">
            <a:avLst>
              <a:gd name="adj" fmla="val 1902"/>
            </a:avLst>
          </a:prstGeom>
          <a:solidFill>
            <a:schemeClr val="bg1"/>
          </a:solidFill>
          <a:ln>
            <a:gradFill>
              <a:gsLst>
                <a:gs pos="0">
                  <a:schemeClr val="accent4">
                    <a:lumMod val="20000"/>
                    <a:lumOff val="80000"/>
                  </a:schemeClr>
                </a:gs>
                <a:gs pos="100000">
                  <a:schemeClr val="accent4"/>
                </a:gs>
              </a:gsLst>
              <a:lin ang="5400000" scaled="1"/>
            </a:gradFill>
            <a:prstDash val="solid"/>
          </a:ln>
          <a:effectLst>
            <a:outerShdw blurRad="50800" dist="50800" dir="5400000" algn="ctr" rotWithShape="0">
              <a:schemeClr val="accent4">
                <a:lumMod val="60000"/>
                <a:lumOff val="40000"/>
                <a:alpha val="28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zh-CN" dirty="0"/>
              <a:t>经国家药监部门批准上市的新通用名药品</a:t>
            </a:r>
            <a:endParaRPr lang="zh-CN" altLang="zh-CN" dirty="0"/>
          </a:p>
          <a:p>
            <a:pPr algn="ctr"/>
            <a:endParaRPr lang="zh-CN" altLang="en-US" dirty="0"/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765810" y="-27940"/>
            <a:ext cx="10515600" cy="1325563"/>
          </a:xfrm>
        </p:spPr>
        <p:txBody>
          <a:bodyPr/>
          <a:lstStyle/>
          <a:p>
            <a:r>
              <a:rPr lang="zh-CN" altLang="en-US" sz="2600" dirty="0">
                <a:solidFill>
                  <a:schemeClr val="tx1"/>
                </a:solidFill>
              </a:rPr>
              <a:t>泰它西普注射液填补特异性治疗靶向空白，全面升级，建议空白参照</a:t>
            </a:r>
            <a:endParaRPr lang="zh-CN" altLang="en-US" sz="2600" dirty="0">
              <a:solidFill>
                <a:schemeClr val="tx1"/>
              </a:solidFill>
            </a:endParaRPr>
          </a:p>
        </p:txBody>
      </p:sp>
      <p:sp>
        <p:nvSpPr>
          <p:cNvPr id="11" name="矩形: 圆顶角 10"/>
          <p:cNvSpPr/>
          <p:nvPr/>
        </p:nvSpPr>
        <p:spPr>
          <a:xfrm rot="5400000">
            <a:off x="-355600" y="327880"/>
            <a:ext cx="1244600" cy="533400"/>
          </a:xfrm>
          <a:prstGeom prst="round2SameRect">
            <a:avLst/>
          </a:prstGeom>
          <a:solidFill>
            <a:srgbClr val="4472C4"/>
          </a:solidFill>
          <a:ln>
            <a:solidFill>
              <a:srgbClr val="4472C4"/>
            </a:solidFill>
          </a:ln>
          <a:effectLst>
            <a:outerShdw blurRad="50800" dist="50800" dir="5400000" algn="ctr" rotWithShape="0">
              <a:schemeClr val="accent4">
                <a:lumMod val="50000"/>
                <a:alpha val="14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36000" tIns="108000" rIns="36000" bIns="108000" rtlCol="0" anchor="ctr"/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基本信息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3/3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Google Shape;153;p2"/>
          <p:cNvGrpSpPr/>
          <p:nvPr/>
        </p:nvGrpSpPr>
        <p:grpSpPr>
          <a:xfrm rot="0">
            <a:off x="1209675" y="1528445"/>
            <a:ext cx="4375150" cy="474980"/>
            <a:chOff x="555929" y="975245"/>
            <a:chExt cx="6809740" cy="825500"/>
          </a:xfrm>
        </p:grpSpPr>
        <p:sp>
          <p:nvSpPr>
            <p:cNvPr id="26" name="Google Shape;154;p2"/>
            <p:cNvSpPr/>
            <p:nvPr/>
          </p:nvSpPr>
          <p:spPr>
            <a:xfrm>
              <a:off x="555929" y="975245"/>
              <a:ext cx="6809740" cy="825500"/>
            </a:xfrm>
            <a:custGeom>
              <a:avLst/>
              <a:gdLst/>
              <a:ahLst/>
              <a:cxnLst/>
              <a:rect l="l" t="t" r="r" b="b"/>
              <a:pathLst>
                <a:path w="6809740" h="825500" extrusionOk="0">
                  <a:moveTo>
                    <a:pt x="6809156" y="61823"/>
                  </a:moveTo>
                  <a:lnTo>
                    <a:pt x="516559" y="61823"/>
                  </a:lnTo>
                  <a:lnTo>
                    <a:pt x="504367" y="52616"/>
                  </a:lnTo>
                  <a:lnTo>
                    <a:pt x="464223" y="30353"/>
                  </a:lnTo>
                  <a:lnTo>
                    <a:pt x="420865" y="13830"/>
                  </a:lnTo>
                  <a:lnTo>
                    <a:pt x="374802" y="3543"/>
                  </a:lnTo>
                  <a:lnTo>
                    <a:pt x="326555" y="0"/>
                  </a:lnTo>
                  <a:lnTo>
                    <a:pt x="278295" y="3543"/>
                  </a:lnTo>
                  <a:lnTo>
                    <a:pt x="232232" y="13830"/>
                  </a:lnTo>
                  <a:lnTo>
                    <a:pt x="188887" y="30353"/>
                  </a:lnTo>
                  <a:lnTo>
                    <a:pt x="148742" y="52616"/>
                  </a:lnTo>
                  <a:lnTo>
                    <a:pt x="112306" y="80111"/>
                  </a:lnTo>
                  <a:lnTo>
                    <a:pt x="80098" y="112318"/>
                  </a:lnTo>
                  <a:lnTo>
                    <a:pt x="52603" y="148755"/>
                  </a:lnTo>
                  <a:lnTo>
                    <a:pt x="30353" y="188899"/>
                  </a:lnTo>
                  <a:lnTo>
                    <a:pt x="13817" y="232257"/>
                  </a:lnTo>
                  <a:lnTo>
                    <a:pt x="3530" y="278320"/>
                  </a:lnTo>
                  <a:lnTo>
                    <a:pt x="0" y="326567"/>
                  </a:lnTo>
                  <a:lnTo>
                    <a:pt x="3530" y="374827"/>
                  </a:lnTo>
                  <a:lnTo>
                    <a:pt x="13817" y="420890"/>
                  </a:lnTo>
                  <a:lnTo>
                    <a:pt x="30353" y="464235"/>
                  </a:lnTo>
                  <a:lnTo>
                    <a:pt x="52603" y="504380"/>
                  </a:lnTo>
                  <a:lnTo>
                    <a:pt x="80098" y="540816"/>
                  </a:lnTo>
                  <a:lnTo>
                    <a:pt x="112306" y="573024"/>
                  </a:lnTo>
                  <a:lnTo>
                    <a:pt x="148742" y="600506"/>
                  </a:lnTo>
                  <a:lnTo>
                    <a:pt x="188887" y="622769"/>
                  </a:lnTo>
                  <a:lnTo>
                    <a:pt x="232232" y="639292"/>
                  </a:lnTo>
                  <a:lnTo>
                    <a:pt x="278295" y="649579"/>
                  </a:lnTo>
                  <a:lnTo>
                    <a:pt x="326555" y="653110"/>
                  </a:lnTo>
                  <a:lnTo>
                    <a:pt x="326555" y="716953"/>
                  </a:lnTo>
                  <a:lnTo>
                    <a:pt x="335038" y="758990"/>
                  </a:lnTo>
                  <a:lnTo>
                    <a:pt x="358190" y="793318"/>
                  </a:lnTo>
                  <a:lnTo>
                    <a:pt x="392518" y="816470"/>
                  </a:lnTo>
                  <a:lnTo>
                    <a:pt x="434555" y="824953"/>
                  </a:lnTo>
                  <a:lnTo>
                    <a:pt x="6529756" y="824953"/>
                  </a:lnTo>
                  <a:lnTo>
                    <a:pt x="6809156" y="61823"/>
                  </a:lnTo>
                  <a:close/>
                </a:path>
              </a:pathLst>
            </a:custGeom>
            <a:solidFill>
              <a:srgbClr val="4874CB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chemeClr val="phClr">
                  <a:alpha val="60000"/>
                </a:schemeClr>
              </a:outerShdw>
            </a:effectLst>
          </p:spPr>
          <p:txBody>
            <a:bodyPr spcFirstLastPara="1" wrap="square" lIns="0" tIns="0" rIns="0" bIns="0" anchor="t" anchorCtr="0">
              <a:noAutofit/>
            </a:bodyPr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" name="Google Shape;156;p2"/>
            <p:cNvSpPr/>
            <p:nvPr/>
          </p:nvSpPr>
          <p:spPr>
            <a:xfrm>
              <a:off x="617220" y="1052808"/>
              <a:ext cx="504190" cy="504190"/>
            </a:xfrm>
            <a:custGeom>
              <a:avLst/>
              <a:gdLst/>
              <a:ahLst/>
              <a:cxnLst/>
              <a:rect l="l" t="t" r="r" b="b"/>
              <a:pathLst>
                <a:path w="504190" h="504190" extrusionOk="0">
                  <a:moveTo>
                    <a:pt x="252044" y="0"/>
                  </a:moveTo>
                  <a:lnTo>
                    <a:pt x="206737" y="4060"/>
                  </a:lnTo>
                  <a:lnTo>
                    <a:pt x="164095" y="15767"/>
                  </a:lnTo>
                  <a:lnTo>
                    <a:pt x="124830" y="34410"/>
                  </a:lnTo>
                  <a:lnTo>
                    <a:pt x="89653" y="59276"/>
                  </a:lnTo>
                  <a:lnTo>
                    <a:pt x="59276" y="89653"/>
                  </a:lnTo>
                  <a:lnTo>
                    <a:pt x="34410" y="124830"/>
                  </a:lnTo>
                  <a:lnTo>
                    <a:pt x="15767" y="164095"/>
                  </a:lnTo>
                  <a:lnTo>
                    <a:pt x="4060" y="206737"/>
                  </a:lnTo>
                  <a:lnTo>
                    <a:pt x="0" y="252044"/>
                  </a:lnTo>
                  <a:lnTo>
                    <a:pt x="4060" y="297347"/>
                  </a:lnTo>
                  <a:lnTo>
                    <a:pt x="15767" y="339987"/>
                  </a:lnTo>
                  <a:lnTo>
                    <a:pt x="34410" y="379252"/>
                  </a:lnTo>
                  <a:lnTo>
                    <a:pt x="59276" y="414429"/>
                  </a:lnTo>
                  <a:lnTo>
                    <a:pt x="89653" y="444808"/>
                  </a:lnTo>
                  <a:lnTo>
                    <a:pt x="124830" y="469675"/>
                  </a:lnTo>
                  <a:lnTo>
                    <a:pt x="164095" y="488318"/>
                  </a:lnTo>
                  <a:lnTo>
                    <a:pt x="206737" y="500027"/>
                  </a:lnTo>
                  <a:lnTo>
                    <a:pt x="252044" y="504088"/>
                  </a:lnTo>
                  <a:lnTo>
                    <a:pt x="297350" y="500027"/>
                  </a:lnTo>
                  <a:lnTo>
                    <a:pt x="339992" y="488318"/>
                  </a:lnTo>
                  <a:lnTo>
                    <a:pt x="379257" y="469675"/>
                  </a:lnTo>
                  <a:lnTo>
                    <a:pt x="414434" y="444808"/>
                  </a:lnTo>
                  <a:lnTo>
                    <a:pt x="444812" y="414429"/>
                  </a:lnTo>
                  <a:lnTo>
                    <a:pt x="469677" y="379252"/>
                  </a:lnTo>
                  <a:lnTo>
                    <a:pt x="488320" y="339987"/>
                  </a:lnTo>
                  <a:lnTo>
                    <a:pt x="500027" y="297347"/>
                  </a:lnTo>
                  <a:lnTo>
                    <a:pt x="504088" y="252044"/>
                  </a:lnTo>
                  <a:lnTo>
                    <a:pt x="500027" y="206737"/>
                  </a:lnTo>
                  <a:lnTo>
                    <a:pt x="488320" y="164095"/>
                  </a:lnTo>
                  <a:lnTo>
                    <a:pt x="469677" y="124830"/>
                  </a:lnTo>
                  <a:lnTo>
                    <a:pt x="444812" y="89653"/>
                  </a:lnTo>
                  <a:lnTo>
                    <a:pt x="414434" y="59276"/>
                  </a:lnTo>
                  <a:lnTo>
                    <a:pt x="379257" y="34410"/>
                  </a:lnTo>
                  <a:lnTo>
                    <a:pt x="339992" y="15767"/>
                  </a:lnTo>
                  <a:lnTo>
                    <a:pt x="297350" y="4060"/>
                  </a:lnTo>
                  <a:lnTo>
                    <a:pt x="252044" y="0"/>
                  </a:lnTo>
                  <a:close/>
                </a:path>
              </a:pathLst>
            </a:custGeom>
            <a:solidFill>
              <a:srgbClr val="EE7C58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chemeClr val="phClr">
                  <a:alpha val="60000"/>
                </a:schemeClr>
              </a:outerShdw>
            </a:effectLst>
          </p:spPr>
          <p:txBody>
            <a:bodyPr spcFirstLastPara="1" wrap="square" lIns="0" tIns="0" rIns="0" bIns="0" anchor="t" anchorCtr="0">
              <a:noAutofit/>
            </a:bodyPr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1</a:t>
              </a:r>
              <a:endParaRPr lang="en-US" sz="1800" b="1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2311400" y="1581785"/>
            <a:ext cx="2316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参照药建议：空白</a:t>
            </a:r>
            <a:endParaRPr lang="zh-CN" altLang="en-US" b="1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 rot="0">
            <a:off x="838200" y="2367280"/>
            <a:ext cx="4928870" cy="991870"/>
            <a:chOff x="10195" y="6891"/>
            <a:chExt cx="7762" cy="1562"/>
          </a:xfrm>
        </p:grpSpPr>
        <p:sp>
          <p:nvSpPr>
            <p:cNvPr id="42" name="Google Shape;488;p3"/>
            <p:cNvSpPr/>
            <p:nvPr/>
          </p:nvSpPr>
          <p:spPr>
            <a:xfrm>
              <a:off x="10195" y="6933"/>
              <a:ext cx="553" cy="559"/>
            </a:xfrm>
            <a:custGeom>
              <a:avLst/>
              <a:gdLst/>
              <a:ahLst/>
              <a:cxnLst/>
              <a:rect l="l" t="t" r="r" b="b"/>
              <a:pathLst>
                <a:path w="8594" h="10690" extrusionOk="0">
                  <a:moveTo>
                    <a:pt x="7467" y="3954"/>
                  </a:moveTo>
                  <a:lnTo>
                    <a:pt x="4644" y="6777"/>
                  </a:lnTo>
                  <a:cubicBezTo>
                    <a:pt x="4436" y="6985"/>
                    <a:pt x="4098" y="6985"/>
                    <a:pt x="3890" y="6777"/>
                  </a:cubicBezTo>
                  <a:lnTo>
                    <a:pt x="2290" y="5177"/>
                  </a:lnTo>
                  <a:cubicBezTo>
                    <a:pt x="2088" y="4967"/>
                    <a:pt x="2091" y="4635"/>
                    <a:pt x="2296" y="4429"/>
                  </a:cubicBezTo>
                  <a:cubicBezTo>
                    <a:pt x="2502" y="4223"/>
                    <a:pt x="2835" y="4220"/>
                    <a:pt x="3044" y="4423"/>
                  </a:cubicBezTo>
                  <a:lnTo>
                    <a:pt x="4267" y="5646"/>
                  </a:lnTo>
                  <a:lnTo>
                    <a:pt x="7623" y="2289"/>
                  </a:lnTo>
                  <a:cubicBezTo>
                    <a:pt x="7959" y="1953"/>
                    <a:pt x="8534" y="2191"/>
                    <a:pt x="8534" y="2666"/>
                  </a:cubicBezTo>
                  <a:lnTo>
                    <a:pt x="8534" y="6762"/>
                  </a:lnTo>
                  <a:cubicBezTo>
                    <a:pt x="8533" y="7719"/>
                    <a:pt x="8020" y="8602"/>
                    <a:pt x="7190" y="9076"/>
                  </a:cubicBezTo>
                  <a:lnTo>
                    <a:pt x="4532" y="10596"/>
                  </a:lnTo>
                  <a:cubicBezTo>
                    <a:pt x="4368" y="10690"/>
                    <a:pt x="4166" y="10690"/>
                    <a:pt x="4002" y="10596"/>
                  </a:cubicBezTo>
                  <a:lnTo>
                    <a:pt x="1344" y="9076"/>
                  </a:lnTo>
                  <a:cubicBezTo>
                    <a:pt x="513" y="8602"/>
                    <a:pt x="1" y="7719"/>
                    <a:pt x="0" y="6762"/>
                  </a:cubicBezTo>
                  <a:lnTo>
                    <a:pt x="0" y="1066"/>
                  </a:lnTo>
                  <a:cubicBezTo>
                    <a:pt x="0" y="828"/>
                    <a:pt x="158" y="619"/>
                    <a:pt x="387" y="553"/>
                  </a:cubicBezTo>
                  <a:cubicBezTo>
                    <a:pt x="1648" y="189"/>
                    <a:pt x="2954" y="2"/>
                    <a:pt x="4267" y="0"/>
                  </a:cubicBezTo>
                  <a:cubicBezTo>
                    <a:pt x="5561" y="0"/>
                    <a:pt x="6855" y="185"/>
                    <a:pt x="8147" y="553"/>
                  </a:cubicBezTo>
                  <a:cubicBezTo>
                    <a:pt x="8430" y="634"/>
                    <a:pt x="8594" y="930"/>
                    <a:pt x="8513" y="1213"/>
                  </a:cubicBezTo>
                  <a:cubicBezTo>
                    <a:pt x="8432" y="1496"/>
                    <a:pt x="8137" y="1660"/>
                    <a:pt x="7854" y="1579"/>
                  </a:cubicBezTo>
                  <a:cubicBezTo>
                    <a:pt x="6688" y="1242"/>
                    <a:pt x="5481" y="1069"/>
                    <a:pt x="4267" y="1066"/>
                  </a:cubicBezTo>
                  <a:cubicBezTo>
                    <a:pt x="3201" y="1066"/>
                    <a:pt x="2135" y="1202"/>
                    <a:pt x="1067" y="1474"/>
                  </a:cubicBezTo>
                  <a:lnTo>
                    <a:pt x="1067" y="6762"/>
                  </a:lnTo>
                  <a:cubicBezTo>
                    <a:pt x="1067" y="7336"/>
                    <a:pt x="1375" y="7866"/>
                    <a:pt x="1873" y="8151"/>
                  </a:cubicBezTo>
                  <a:lnTo>
                    <a:pt x="4267" y="9519"/>
                  </a:lnTo>
                  <a:lnTo>
                    <a:pt x="6661" y="8151"/>
                  </a:lnTo>
                  <a:cubicBezTo>
                    <a:pt x="7159" y="7866"/>
                    <a:pt x="7467" y="7336"/>
                    <a:pt x="7467" y="6762"/>
                  </a:cubicBezTo>
                  <a:lnTo>
                    <a:pt x="7467" y="3954"/>
                  </a:lnTo>
                  <a:close/>
                </a:path>
              </a:pathLst>
            </a:custGeom>
            <a:solidFill>
              <a:srgbClr val="EE7C58"/>
            </a:solidFill>
            <a:ln>
              <a:solidFill>
                <a:srgbClr val="EE7C58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ysClr val="window" lastClr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10432" y="6891"/>
              <a:ext cx="4500" cy="602"/>
              <a:chOff x="728631" y="7281747"/>
              <a:chExt cx="2857362" cy="382116"/>
            </a:xfrm>
          </p:grpSpPr>
          <p:sp>
            <p:nvSpPr>
              <p:cNvPr id="44" name="Google Shape;281;p5"/>
              <p:cNvSpPr txBox="1"/>
              <p:nvPr/>
            </p:nvSpPr>
            <p:spPr>
              <a:xfrm>
                <a:off x="728631" y="7281747"/>
                <a:ext cx="2857362" cy="3356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p>
                <a:pPr lvl="0" algn="ctr" defTabSz="914400">
                  <a:buClr>
                    <a:srgbClr val="000000"/>
                  </a:buClr>
                  <a:buSzPts val="1050"/>
                </a:pPr>
                <a:r>
                  <a:rPr lang="en-US" altLang="zh-CN" sz="1600" b="1" kern="0" dirty="0" smtClean="0">
                    <a:solidFill>
                      <a:srgbClr val="4874CB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/>
                    <a:sym typeface="Arial" panose="020B0604020202020204"/>
                  </a:rPr>
                  <a:t>  </a:t>
                </a:r>
                <a:r>
                  <a:rPr lang="zh-CN" sz="1600" b="1" kern="0" dirty="0" smtClean="0">
                    <a:solidFill>
                      <a:srgbClr val="4874CB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/>
                    <a:sym typeface="Arial" panose="020B0604020202020204"/>
                  </a:rPr>
                  <a:t>同领域无同作用机制药物</a:t>
                </a:r>
                <a:endParaRPr lang="zh-CN" altLang="en-US" sz="1600" b="1" kern="0" baseline="30000" dirty="0" smtClean="0">
                  <a:solidFill>
                    <a:srgbClr val="4874CB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5" name="Shape1"/>
              <p:cNvSpPr/>
              <p:nvPr/>
            </p:nvSpPr>
            <p:spPr>
              <a:xfrm>
                <a:off x="847688" y="7618144"/>
                <a:ext cx="2568763" cy="45719"/>
              </a:xfrm>
              <a:prstGeom prst="rect">
                <a:avLst/>
              </a:prstGeom>
              <a:solidFill>
                <a:srgbClr val="EE7C58"/>
              </a:solidFill>
              <a:ln w="57150" cap="rnd" cmpd="sng" algn="ctr">
                <a:noFill/>
                <a:prstDash val="solid"/>
                <a:round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25000" lnSpcReduction="20000"/>
              </a:bodyPr>
              <a:p>
                <a:pPr algn="ctr" defTabSz="913765"/>
                <a:endParaRPr lang="zh-CN" altLang="en-US" sz="12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6" name="文本框 45"/>
            <p:cNvSpPr txBox="1"/>
            <p:nvPr/>
          </p:nvSpPr>
          <p:spPr>
            <a:xfrm>
              <a:off x="10482" y="7631"/>
              <a:ext cx="747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zh-CN" sz="1400" kern="1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苹方-简" charset="0"/>
                </a:rPr>
                <a:t>全球首个且唯一</a:t>
              </a:r>
              <a:r>
                <a:rPr lang="zh-CN" altLang="en-US" sz="1400" kern="1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苹方-简" charset="0"/>
                </a:rPr>
                <a:t>获批治疗</a:t>
              </a:r>
              <a:r>
                <a:rPr lang="en-US" altLang="zh-CN" sz="1400" kern="1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苹方-简" charset="0"/>
                </a:rPr>
                <a:t>IgA</a:t>
              </a:r>
              <a:r>
                <a:rPr lang="zh-CN" altLang="en-US" sz="1400" kern="1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苹方-简" charset="0"/>
                </a:rPr>
                <a:t>肾病的双靶点生物制剂，填补特异性治疗靶向空白</a:t>
              </a:r>
              <a:endParaRPr lang="zh-CN" altLang="en-US" sz="1400" kern="1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苹方-简" charset="0"/>
              </a:endParaRPr>
            </a:p>
          </p:txBody>
        </p:sp>
      </p:grpSp>
      <p:sp>
        <p:nvSpPr>
          <p:cNvPr id="74" name="矩形: 圆角 36"/>
          <p:cNvSpPr/>
          <p:nvPr/>
        </p:nvSpPr>
        <p:spPr>
          <a:xfrm>
            <a:off x="6339840" y="1840230"/>
            <a:ext cx="5259705" cy="4144645"/>
          </a:xfrm>
          <a:prstGeom prst="roundRect">
            <a:avLst>
              <a:gd name="adj" fmla="val 1902"/>
            </a:avLst>
          </a:prstGeom>
          <a:solidFill>
            <a:schemeClr val="bg1"/>
          </a:solidFill>
          <a:ln>
            <a:gradFill>
              <a:gsLst>
                <a:gs pos="0">
                  <a:schemeClr val="accent4">
                    <a:lumMod val="20000"/>
                    <a:lumOff val="80000"/>
                  </a:schemeClr>
                </a:gs>
                <a:gs pos="100000">
                  <a:schemeClr val="accent4"/>
                </a:gs>
              </a:gsLst>
              <a:lin ang="5400000" scaled="1"/>
            </a:gradFill>
            <a:prstDash val="solid"/>
          </a:ln>
          <a:effectLst>
            <a:outerShdw blurRad="50800" dist="50800" dir="5400000" algn="ctr" rotWithShape="0">
              <a:schemeClr val="accent4">
                <a:lumMod val="60000"/>
                <a:lumOff val="40000"/>
                <a:alpha val="28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zh-CN" dirty="0"/>
              <a:t>经国家药监部门批准上市的新通用名药品</a:t>
            </a:r>
            <a:endParaRPr lang="zh-CN" altLang="zh-CN" dirty="0"/>
          </a:p>
          <a:p>
            <a:pPr algn="ctr"/>
            <a:endParaRPr lang="zh-CN" altLang="en-US" dirty="0"/>
          </a:p>
        </p:txBody>
      </p:sp>
      <p:grpSp>
        <p:nvGrpSpPr>
          <p:cNvPr id="75" name="Google Shape;153;p2"/>
          <p:cNvGrpSpPr/>
          <p:nvPr/>
        </p:nvGrpSpPr>
        <p:grpSpPr>
          <a:xfrm rot="0">
            <a:off x="6896735" y="1505585"/>
            <a:ext cx="4375150" cy="474980"/>
            <a:chOff x="555929" y="975245"/>
            <a:chExt cx="6809740" cy="825500"/>
          </a:xfrm>
        </p:grpSpPr>
        <p:sp>
          <p:nvSpPr>
            <p:cNvPr id="76" name="Google Shape;154;p2"/>
            <p:cNvSpPr/>
            <p:nvPr/>
          </p:nvSpPr>
          <p:spPr>
            <a:xfrm>
              <a:off x="555929" y="975245"/>
              <a:ext cx="6809740" cy="825500"/>
            </a:xfrm>
            <a:custGeom>
              <a:avLst/>
              <a:gdLst/>
              <a:ahLst/>
              <a:cxnLst/>
              <a:rect l="l" t="t" r="r" b="b"/>
              <a:pathLst>
                <a:path w="6809740" h="825500" extrusionOk="0">
                  <a:moveTo>
                    <a:pt x="6809156" y="61823"/>
                  </a:moveTo>
                  <a:lnTo>
                    <a:pt x="516559" y="61823"/>
                  </a:lnTo>
                  <a:lnTo>
                    <a:pt x="504367" y="52616"/>
                  </a:lnTo>
                  <a:lnTo>
                    <a:pt x="464223" y="30353"/>
                  </a:lnTo>
                  <a:lnTo>
                    <a:pt x="420865" y="13830"/>
                  </a:lnTo>
                  <a:lnTo>
                    <a:pt x="374802" y="3543"/>
                  </a:lnTo>
                  <a:lnTo>
                    <a:pt x="326555" y="0"/>
                  </a:lnTo>
                  <a:lnTo>
                    <a:pt x="278295" y="3543"/>
                  </a:lnTo>
                  <a:lnTo>
                    <a:pt x="232232" y="13830"/>
                  </a:lnTo>
                  <a:lnTo>
                    <a:pt x="188887" y="30353"/>
                  </a:lnTo>
                  <a:lnTo>
                    <a:pt x="148742" y="52616"/>
                  </a:lnTo>
                  <a:lnTo>
                    <a:pt x="112306" y="80111"/>
                  </a:lnTo>
                  <a:lnTo>
                    <a:pt x="80098" y="112318"/>
                  </a:lnTo>
                  <a:lnTo>
                    <a:pt x="52603" y="148755"/>
                  </a:lnTo>
                  <a:lnTo>
                    <a:pt x="30353" y="188899"/>
                  </a:lnTo>
                  <a:lnTo>
                    <a:pt x="13817" y="232257"/>
                  </a:lnTo>
                  <a:lnTo>
                    <a:pt x="3530" y="278320"/>
                  </a:lnTo>
                  <a:lnTo>
                    <a:pt x="0" y="326567"/>
                  </a:lnTo>
                  <a:lnTo>
                    <a:pt x="3530" y="374827"/>
                  </a:lnTo>
                  <a:lnTo>
                    <a:pt x="13817" y="420890"/>
                  </a:lnTo>
                  <a:lnTo>
                    <a:pt x="30353" y="464235"/>
                  </a:lnTo>
                  <a:lnTo>
                    <a:pt x="52603" y="504380"/>
                  </a:lnTo>
                  <a:lnTo>
                    <a:pt x="80098" y="540816"/>
                  </a:lnTo>
                  <a:lnTo>
                    <a:pt x="112306" y="573024"/>
                  </a:lnTo>
                  <a:lnTo>
                    <a:pt x="148742" y="600506"/>
                  </a:lnTo>
                  <a:lnTo>
                    <a:pt x="188887" y="622769"/>
                  </a:lnTo>
                  <a:lnTo>
                    <a:pt x="232232" y="639292"/>
                  </a:lnTo>
                  <a:lnTo>
                    <a:pt x="278295" y="649579"/>
                  </a:lnTo>
                  <a:lnTo>
                    <a:pt x="326555" y="653110"/>
                  </a:lnTo>
                  <a:lnTo>
                    <a:pt x="326555" y="716953"/>
                  </a:lnTo>
                  <a:lnTo>
                    <a:pt x="335038" y="758990"/>
                  </a:lnTo>
                  <a:lnTo>
                    <a:pt x="358190" y="793318"/>
                  </a:lnTo>
                  <a:lnTo>
                    <a:pt x="392518" y="816470"/>
                  </a:lnTo>
                  <a:lnTo>
                    <a:pt x="434555" y="824953"/>
                  </a:lnTo>
                  <a:lnTo>
                    <a:pt x="6529756" y="824953"/>
                  </a:lnTo>
                  <a:lnTo>
                    <a:pt x="6809156" y="61823"/>
                  </a:lnTo>
                  <a:close/>
                </a:path>
              </a:pathLst>
            </a:custGeom>
            <a:solidFill>
              <a:srgbClr val="4874CB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chemeClr val="phClr">
                  <a:alpha val="60000"/>
                </a:schemeClr>
              </a:outerShdw>
            </a:effectLst>
          </p:spPr>
          <p:txBody>
            <a:bodyPr spcFirstLastPara="1" wrap="square" lIns="0" tIns="0" rIns="0" bIns="0" anchor="t" anchorCtr="0">
              <a:noAutofit/>
            </a:bodyPr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7" name="Google Shape;156;p2"/>
            <p:cNvSpPr/>
            <p:nvPr/>
          </p:nvSpPr>
          <p:spPr>
            <a:xfrm>
              <a:off x="617220" y="1052808"/>
              <a:ext cx="504190" cy="504190"/>
            </a:xfrm>
            <a:custGeom>
              <a:avLst/>
              <a:gdLst/>
              <a:ahLst/>
              <a:cxnLst/>
              <a:rect l="l" t="t" r="r" b="b"/>
              <a:pathLst>
                <a:path w="504190" h="504190" extrusionOk="0">
                  <a:moveTo>
                    <a:pt x="252044" y="0"/>
                  </a:moveTo>
                  <a:lnTo>
                    <a:pt x="206737" y="4060"/>
                  </a:lnTo>
                  <a:lnTo>
                    <a:pt x="164095" y="15767"/>
                  </a:lnTo>
                  <a:lnTo>
                    <a:pt x="124830" y="34410"/>
                  </a:lnTo>
                  <a:lnTo>
                    <a:pt x="89653" y="59276"/>
                  </a:lnTo>
                  <a:lnTo>
                    <a:pt x="59276" y="89653"/>
                  </a:lnTo>
                  <a:lnTo>
                    <a:pt x="34410" y="124830"/>
                  </a:lnTo>
                  <a:lnTo>
                    <a:pt x="15767" y="164095"/>
                  </a:lnTo>
                  <a:lnTo>
                    <a:pt x="4060" y="206737"/>
                  </a:lnTo>
                  <a:lnTo>
                    <a:pt x="0" y="252044"/>
                  </a:lnTo>
                  <a:lnTo>
                    <a:pt x="4060" y="297347"/>
                  </a:lnTo>
                  <a:lnTo>
                    <a:pt x="15767" y="339987"/>
                  </a:lnTo>
                  <a:lnTo>
                    <a:pt x="34410" y="379252"/>
                  </a:lnTo>
                  <a:lnTo>
                    <a:pt x="59276" y="414429"/>
                  </a:lnTo>
                  <a:lnTo>
                    <a:pt x="89653" y="444808"/>
                  </a:lnTo>
                  <a:lnTo>
                    <a:pt x="124830" y="469675"/>
                  </a:lnTo>
                  <a:lnTo>
                    <a:pt x="164095" y="488318"/>
                  </a:lnTo>
                  <a:lnTo>
                    <a:pt x="206737" y="500027"/>
                  </a:lnTo>
                  <a:lnTo>
                    <a:pt x="252044" y="504088"/>
                  </a:lnTo>
                  <a:lnTo>
                    <a:pt x="297350" y="500027"/>
                  </a:lnTo>
                  <a:lnTo>
                    <a:pt x="339992" y="488318"/>
                  </a:lnTo>
                  <a:lnTo>
                    <a:pt x="379257" y="469675"/>
                  </a:lnTo>
                  <a:lnTo>
                    <a:pt x="414434" y="444808"/>
                  </a:lnTo>
                  <a:lnTo>
                    <a:pt x="444812" y="414429"/>
                  </a:lnTo>
                  <a:lnTo>
                    <a:pt x="469677" y="379252"/>
                  </a:lnTo>
                  <a:lnTo>
                    <a:pt x="488320" y="339987"/>
                  </a:lnTo>
                  <a:lnTo>
                    <a:pt x="500027" y="297347"/>
                  </a:lnTo>
                  <a:lnTo>
                    <a:pt x="504088" y="252044"/>
                  </a:lnTo>
                  <a:lnTo>
                    <a:pt x="500027" y="206737"/>
                  </a:lnTo>
                  <a:lnTo>
                    <a:pt x="488320" y="164095"/>
                  </a:lnTo>
                  <a:lnTo>
                    <a:pt x="469677" y="124830"/>
                  </a:lnTo>
                  <a:lnTo>
                    <a:pt x="444812" y="89653"/>
                  </a:lnTo>
                  <a:lnTo>
                    <a:pt x="414434" y="59276"/>
                  </a:lnTo>
                  <a:lnTo>
                    <a:pt x="379257" y="34410"/>
                  </a:lnTo>
                  <a:lnTo>
                    <a:pt x="339992" y="15767"/>
                  </a:lnTo>
                  <a:lnTo>
                    <a:pt x="297350" y="4060"/>
                  </a:lnTo>
                  <a:lnTo>
                    <a:pt x="252044" y="0"/>
                  </a:lnTo>
                  <a:close/>
                </a:path>
              </a:pathLst>
            </a:custGeom>
            <a:solidFill>
              <a:srgbClr val="EE7C58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chemeClr val="phClr">
                  <a:alpha val="60000"/>
                </a:schemeClr>
              </a:outerShdw>
            </a:effectLst>
          </p:spPr>
          <p:txBody>
            <a:bodyPr spcFirstLastPara="1" wrap="square" lIns="0" tIns="0" rIns="0" bIns="0" anchor="t" anchorCtr="0">
              <a:noAutofit/>
            </a:bodyPr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2</a:t>
              </a:r>
              <a:endParaRPr lang="en-US" sz="1800" b="1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78" name="文本框 77"/>
          <p:cNvSpPr txBox="1"/>
          <p:nvPr/>
        </p:nvSpPr>
        <p:spPr>
          <a:xfrm>
            <a:off x="7626985" y="1558925"/>
            <a:ext cx="33553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泰它西普注射液全面升级</a:t>
            </a:r>
            <a:endParaRPr lang="zh-CN" altLang="en-US" b="1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5" name="组合 114"/>
          <p:cNvGrpSpPr/>
          <p:nvPr/>
        </p:nvGrpSpPr>
        <p:grpSpPr>
          <a:xfrm>
            <a:off x="6336030" y="2419985"/>
            <a:ext cx="5259070" cy="650240"/>
            <a:chOff x="9330" y="7396"/>
            <a:chExt cx="9073" cy="876"/>
          </a:xfrm>
        </p:grpSpPr>
        <p:sp>
          <p:nvSpPr>
            <p:cNvPr id="116" name="Google Shape;495;p4"/>
            <p:cNvSpPr/>
            <p:nvPr/>
          </p:nvSpPr>
          <p:spPr>
            <a:xfrm>
              <a:off x="11503" y="7396"/>
              <a:ext cx="6901" cy="876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 w="12700" cap="flat" cmpd="sng">
              <a:solidFill>
                <a:schemeClr val="bg1">
                  <a:lumMod val="9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p>
              <a:pPr marL="171450" indent="-171450" algn="just">
                <a:lnSpc>
                  <a:spcPct val="120000"/>
                </a:lnSpc>
                <a:buClr>
                  <a:schemeClr val="dk1"/>
                </a:buClr>
                <a:buSzPts val="1000"/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latin typeface="Century Gothic" panose="020B0502020202020204" pitchFamily="34" charset="0"/>
                  <a:ea typeface="微软雅黑" panose="020B0503020204020204" pitchFamily="34" charset="-122"/>
                  <a:cs typeface="Century Gothic" panose="020B0502020202020204" pitchFamily="34" charset="0"/>
                  <a:sym typeface="+mn-ea"/>
                </a:rPr>
                <a:t>精准靶向BLyS及APRIL</a:t>
              </a:r>
              <a:r>
                <a:rPr lang="zh-CN" altLang="en-US" sz="1400" dirty="0">
                  <a:latin typeface="Century Gothic" panose="020B0502020202020204" pitchFamily="34" charset="0"/>
                  <a:ea typeface="微软雅黑" panose="020B0503020204020204" pitchFamily="34" charset="-122"/>
                  <a:cs typeface="Century Gothic" panose="020B0502020202020204" pitchFamily="34" charset="0"/>
                  <a:sym typeface="微软雅黑" panose="020B0503020204020204" pitchFamily="34" charset="-122"/>
                </a:rPr>
                <a:t>，从源头抑制疾病进展</a:t>
              </a:r>
              <a:r>
                <a:rPr lang="zh-CN" altLang="en-US" sz="1400" dirty="0">
                  <a:latin typeface="Century Gothic" panose="020B0502020202020204" pitchFamily="34" charset="0"/>
                  <a:ea typeface="微软雅黑" panose="020B0503020204020204" pitchFamily="34" charset="-122"/>
                  <a:cs typeface="Century Gothic" panose="020B0502020202020204" pitchFamily="34" charset="0"/>
                  <a:sym typeface="+mn-ea"/>
                </a:rPr>
                <a:t>；独特双重作用，相较单靶点更</a:t>
              </a:r>
              <a:r>
                <a:rPr lang="zh-CN" altLang="en-US" sz="1400" dirty="0"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Century Gothic" panose="020B0502020202020204" pitchFamily="34" charset="0"/>
                  <a:sym typeface="+mn-ea"/>
                </a:rPr>
                <a:t>全面、更强效</a:t>
              </a:r>
              <a:endParaRPr lang="zh-CN" altLang="en-US" sz="1400" dirty="0"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117" name="圆角矩形 116"/>
            <p:cNvSpPr/>
            <p:nvPr/>
          </p:nvSpPr>
          <p:spPr>
            <a:xfrm>
              <a:off x="9330" y="7397"/>
              <a:ext cx="2173" cy="836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/>
                </a:rPr>
                <a:t>全球首创</a:t>
              </a:r>
              <a:endParaRPr kumimoji="0" lang="zh-CN" altLang="en-US" sz="16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6336030" y="3661410"/>
            <a:ext cx="5260920" cy="739421"/>
            <a:chOff x="9330" y="7396"/>
            <a:chExt cx="9074" cy="1003"/>
          </a:xfrm>
        </p:grpSpPr>
        <p:sp>
          <p:nvSpPr>
            <p:cNvPr id="119" name="Google Shape;495;p4"/>
            <p:cNvSpPr/>
            <p:nvPr/>
          </p:nvSpPr>
          <p:spPr>
            <a:xfrm>
              <a:off x="11503" y="7396"/>
              <a:ext cx="6901" cy="1003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 w="12700" cap="flat" cmpd="sng">
              <a:solidFill>
                <a:schemeClr val="bg1">
                  <a:lumMod val="9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p>
              <a:pPr marL="171450" indent="-171450" algn="just">
                <a:lnSpc>
                  <a:spcPct val="120000"/>
                </a:lnSpc>
                <a:buClr>
                  <a:schemeClr val="dk1"/>
                </a:buClr>
                <a:buSzPts val="1000"/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ea typeface="+mn-lt"/>
                  <a:sym typeface="+mn-ea"/>
                </a:rPr>
                <a:t>所有已发表</a:t>
              </a:r>
              <a:r>
                <a:rPr lang="en-US" altLang="zh-CN" sz="1400" dirty="0">
                  <a:ea typeface="+mn-lt"/>
                  <a:sym typeface="+mn-ea"/>
                </a:rPr>
                <a:t>IgA </a:t>
              </a:r>
              <a:r>
                <a:rPr lang="zh-CN" altLang="en-US" sz="1400" dirty="0">
                  <a:ea typeface="+mn-lt"/>
                  <a:sym typeface="+mn-ea"/>
                </a:rPr>
                <a:t>肾病创新药物</a:t>
              </a:r>
              <a:r>
                <a:rPr lang="en-US" altLang="zh-CN" sz="1400" kern="0" noProof="0" dirty="0">
                  <a:ln>
                    <a:noFill/>
                  </a:ln>
                  <a:effectLst/>
                  <a:uLnTx/>
                  <a:uFillTx/>
                  <a:sym typeface="+mn-ea"/>
                </a:rPr>
                <a:t>Ⅲ</a:t>
              </a:r>
              <a:r>
                <a:rPr lang="zh-CN" altLang="en-US" sz="1400" kern="0" noProof="0" dirty="0">
                  <a:ln>
                    <a:noFill/>
                  </a:ln>
                  <a:effectLst/>
                  <a:uLnTx/>
                  <a:uFillTx/>
                  <a:sym typeface="+mn-ea"/>
                </a:rPr>
                <a:t>期</a:t>
              </a:r>
              <a:r>
                <a:rPr lang="zh-CN" altLang="en-US" sz="1400" dirty="0">
                  <a:ea typeface="+mn-lt"/>
                  <a:sym typeface="+mn-ea"/>
                </a:rPr>
                <a:t>临床试验数据中，</a:t>
              </a:r>
              <a:r>
                <a:rPr lang="zh-CN" altLang="en-US" sz="1400" b="1" dirty="0">
                  <a:solidFill>
                    <a:srgbClr val="000000"/>
                  </a:solidFill>
                  <a:sym typeface="+mn-ea"/>
                </a:rPr>
                <a:t>泰它西普</a:t>
              </a:r>
              <a:r>
                <a:rPr lang="en-US" altLang="zh-CN" sz="1400" b="1" dirty="0">
                  <a:solidFill>
                    <a:srgbClr val="000000"/>
                  </a:solidFill>
                  <a:sym typeface="+mn-ea"/>
                </a:rPr>
                <a:t>24h</a:t>
              </a:r>
              <a:r>
                <a:rPr lang="zh-CN" altLang="en-US" sz="1400" b="1" dirty="0">
                  <a:solidFill>
                    <a:srgbClr val="000000"/>
                  </a:solidFill>
                  <a:sym typeface="+mn-ea"/>
                </a:rPr>
                <a:t>尿蛋白肌酐比降幅最高</a:t>
              </a:r>
              <a:r>
                <a:rPr lang="zh-CN" altLang="en-US" sz="1400" dirty="0">
                  <a:sym typeface="+mn-ea"/>
                </a:rPr>
                <a:t>，达</a:t>
              </a:r>
              <a:r>
                <a:rPr lang="en-US" altLang="zh-CN" sz="1400" dirty="0">
                  <a:sym typeface="+mn-ea"/>
                </a:rPr>
                <a:t>55%</a:t>
              </a:r>
              <a:r>
                <a:rPr lang="zh-CN" altLang="en-US" sz="1400" dirty="0">
                  <a:sym typeface="+mn-ea"/>
                </a:rPr>
                <a:t>，</a:t>
              </a:r>
              <a:r>
                <a:rPr lang="zh-CN" altLang="zh-CN" sz="1400" b="1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权威指南</a:t>
              </a:r>
              <a:r>
                <a:rPr lang="en-US" altLang="zh-CN" sz="1400" b="1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/</a:t>
              </a:r>
              <a:r>
                <a:rPr lang="zh-CN" altLang="zh-CN" sz="1400" b="1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共识</a:t>
              </a:r>
              <a:r>
                <a:rPr lang="zh-CN" altLang="zh-CN" sz="140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一致</a:t>
              </a:r>
              <a:r>
                <a:rPr lang="zh-CN" altLang="zh-CN" sz="1400" b="1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推荐</a:t>
              </a:r>
              <a:r>
                <a:rPr lang="en-US" altLang="zh-CN" sz="1400" baseline="3000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1-5</a:t>
              </a:r>
              <a:endParaRPr lang="en-US" altLang="zh-CN" sz="1400" baseline="3000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0" name="圆角矩形 119"/>
            <p:cNvSpPr/>
            <p:nvPr/>
          </p:nvSpPr>
          <p:spPr>
            <a:xfrm>
              <a:off x="9330" y="7397"/>
              <a:ext cx="2173" cy="1002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/>
                </a:rPr>
                <a:t>疗效卓越</a:t>
              </a:r>
              <a:endParaRPr kumimoji="0" lang="zh-CN" altLang="en-US" sz="16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6339840" y="5045710"/>
            <a:ext cx="5257800" cy="655955"/>
            <a:chOff x="9330" y="7377"/>
            <a:chExt cx="8280" cy="876"/>
          </a:xfrm>
        </p:grpSpPr>
        <p:sp>
          <p:nvSpPr>
            <p:cNvPr id="122" name="Google Shape;495;p4"/>
            <p:cNvSpPr/>
            <p:nvPr/>
          </p:nvSpPr>
          <p:spPr>
            <a:xfrm>
              <a:off x="11308" y="7377"/>
              <a:ext cx="6302" cy="876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 w="12700" cap="flat" cmpd="sng">
              <a:solidFill>
                <a:schemeClr val="bg1">
                  <a:lumMod val="9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p>
              <a:pPr marL="171450" indent="-171450" algn="just">
                <a:lnSpc>
                  <a:spcPct val="120000"/>
                </a:lnSpc>
                <a:buClr>
                  <a:schemeClr val="dk1"/>
                </a:buClr>
                <a:buSzPts val="1000"/>
                <a:buFont typeface="Arial" panose="020B0604020202020204" pitchFamily="34" charset="0"/>
                <a:buChar char="•"/>
              </a:pPr>
              <a:r>
                <a:rPr lang="zh-CN" altLang="en-US" sz="1400" b="1" dirty="0">
                  <a:latin typeface="Century Gothic" panose="020B0502020202020204" pitchFamily="34" charset="0"/>
                  <a:ea typeface="微软雅黑" panose="020B0503020204020204" pitchFamily="34" charset="-122"/>
                  <a:cs typeface="Century Gothic" panose="020B0502020202020204" pitchFamily="34" charset="0"/>
                  <a:sym typeface="微软雅黑" panose="020B0503020204020204" pitchFamily="34" charset="-122"/>
                </a:rPr>
                <a:t>解决激素类长期使用安全性问题。</a:t>
              </a:r>
              <a:r>
                <a:rPr lang="zh-CN" altLang="en-US" sz="1400" dirty="0"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Century Gothic" panose="020B0502020202020204" pitchFamily="34" charset="0"/>
                  <a:sym typeface="+mn-ea"/>
                </a:rPr>
                <a:t>III期临床研</a:t>
              </a:r>
              <a:r>
                <a:rPr lang="zh-CN" altLang="zh-CN" sz="1400" dirty="0">
                  <a:solidFill>
                    <a:schemeClr val="tx1"/>
                  </a:solidFill>
                  <a:sym typeface="+mn-ea"/>
                </a:rPr>
                <a:t>究证明，</a:t>
              </a:r>
              <a:r>
                <a:rPr lang="zh-CN" altLang="en-US" sz="1400" dirty="0"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Century Gothic" panose="020B0502020202020204" pitchFamily="34" charset="0"/>
                  <a:sym typeface="微软雅黑" panose="020B0503020204020204" pitchFamily="34" charset="-122"/>
                </a:rPr>
                <a:t>泰它西普安全性与安慰剂组无差异</a:t>
              </a:r>
              <a:r>
                <a:rPr lang="en-US" altLang="zh-CN" sz="1400" baseline="30000" dirty="0">
                  <a:solidFill>
                    <a:schemeClr val="tx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Century Gothic" panose="020B0502020202020204" pitchFamily="34" charset="0"/>
                  <a:sym typeface="微软雅黑" panose="020B0503020204020204" pitchFamily="34" charset="-122"/>
                </a:rPr>
                <a:t>5</a:t>
              </a:r>
              <a:endParaRPr lang="en-US" altLang="zh-CN" sz="1400" b="1" baseline="30000" dirty="0"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Century Gothic" panose="020B050202020202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123" name="圆角矩形 122"/>
            <p:cNvSpPr/>
            <p:nvPr/>
          </p:nvSpPr>
          <p:spPr>
            <a:xfrm>
              <a:off x="9330" y="7397"/>
              <a:ext cx="1978" cy="836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/>
                </a:rPr>
                <a:t>安全性优</a:t>
              </a:r>
              <a:endParaRPr kumimoji="0" lang="zh-CN" altLang="en-US" sz="16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/>
              </a:endParaRPr>
            </a:p>
          </p:txBody>
        </p:sp>
      </p:grpSp>
      <p:sp>
        <p:nvSpPr>
          <p:cNvPr id="124" name="文本框 123"/>
          <p:cNvSpPr txBox="1"/>
          <p:nvPr/>
        </p:nvSpPr>
        <p:spPr>
          <a:xfrm>
            <a:off x="9325610" y="6232525"/>
            <a:ext cx="277495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 algn="l">
              <a:buClrTx/>
              <a:buSzTx/>
              <a:buFontTx/>
              <a:buAutoNum type="arabicPeriod"/>
            </a:pPr>
            <a:r>
              <a:rPr lang="zh-CN" altLang="en-US" sz="5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中国成人IgA肾病及IgA血管炎肾炎临床实践指南（2025）</a:t>
            </a:r>
            <a:endParaRPr lang="zh-CN" altLang="en-US" sz="5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 algn="l">
              <a:buClrTx/>
              <a:buSzTx/>
              <a:buFontTx/>
              <a:buAutoNum type="arabicPeriod"/>
            </a:pPr>
            <a:r>
              <a:rPr lang="zh-CN" altLang="en-US" sz="5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泰它西普治疗IgA肾病的临床实践专家指导意见</a:t>
            </a:r>
            <a:endParaRPr lang="zh-CN" altLang="en-US" sz="5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 algn="l">
              <a:buClrTx/>
              <a:buSzTx/>
              <a:buFontTx/>
              <a:buAutoNum type="arabicPeriod"/>
            </a:pPr>
            <a:r>
              <a:rPr lang="zh-CN" altLang="en-US" sz="5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泰它西普在儿童免疫性肾小球肾炎中应用专家组.</a:t>
            </a:r>
            <a:endParaRPr lang="zh-CN" altLang="en-US" sz="5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 algn="l">
              <a:buClrTx/>
              <a:buSzTx/>
              <a:buFontTx/>
              <a:buAutoNum type="arabicPeriod"/>
            </a:pPr>
            <a:r>
              <a:rPr lang="zh-CN" altLang="en-US" sz="5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KDIGO 2025 Clinical Practice Guideline for the Management of IgAN and IgAV.Kidney International. 2025</a:t>
            </a:r>
            <a:endParaRPr lang="zh-CN" altLang="en-US" sz="5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 algn="l">
              <a:buClrTx/>
              <a:buSzTx/>
              <a:buFontTx/>
              <a:buAutoNum type="arabicPeriod"/>
            </a:pPr>
            <a:r>
              <a:rPr lang="en-US" altLang="zh-CN" sz="500">
                <a:solidFill>
                  <a:schemeClr val="bg1">
                    <a:lumMod val="50000"/>
                  </a:schemeClr>
                </a:solidFill>
                <a:ea typeface="+mn-lt"/>
                <a:sym typeface="+mn-ea"/>
              </a:rPr>
              <a:t>ASN Kidney Week 2025 </a:t>
            </a:r>
            <a:r>
              <a:rPr lang="zh-CN" altLang="en-US" sz="5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Abstract: SA-OR083</a:t>
            </a:r>
            <a:endParaRPr lang="zh-CN" altLang="en-US" sz="5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 rot="0">
            <a:off x="520676" y="3662045"/>
            <a:ext cx="5233058" cy="985520"/>
            <a:chOff x="9699" y="6892"/>
            <a:chExt cx="8241" cy="1552"/>
          </a:xfrm>
        </p:grpSpPr>
        <p:sp>
          <p:nvSpPr>
            <p:cNvPr id="3" name="Google Shape;488;p3"/>
            <p:cNvSpPr/>
            <p:nvPr/>
          </p:nvSpPr>
          <p:spPr>
            <a:xfrm>
              <a:off x="10195" y="6933"/>
              <a:ext cx="553" cy="559"/>
            </a:xfrm>
            <a:custGeom>
              <a:avLst/>
              <a:gdLst/>
              <a:ahLst/>
              <a:cxnLst/>
              <a:rect l="l" t="t" r="r" b="b"/>
              <a:pathLst>
                <a:path w="8594" h="10690" extrusionOk="0">
                  <a:moveTo>
                    <a:pt x="7467" y="3954"/>
                  </a:moveTo>
                  <a:lnTo>
                    <a:pt x="4644" y="6777"/>
                  </a:lnTo>
                  <a:cubicBezTo>
                    <a:pt x="4436" y="6985"/>
                    <a:pt x="4098" y="6985"/>
                    <a:pt x="3890" y="6777"/>
                  </a:cubicBezTo>
                  <a:lnTo>
                    <a:pt x="2290" y="5177"/>
                  </a:lnTo>
                  <a:cubicBezTo>
                    <a:pt x="2088" y="4967"/>
                    <a:pt x="2091" y="4635"/>
                    <a:pt x="2296" y="4429"/>
                  </a:cubicBezTo>
                  <a:cubicBezTo>
                    <a:pt x="2502" y="4223"/>
                    <a:pt x="2835" y="4220"/>
                    <a:pt x="3044" y="4423"/>
                  </a:cubicBezTo>
                  <a:lnTo>
                    <a:pt x="4267" y="5646"/>
                  </a:lnTo>
                  <a:lnTo>
                    <a:pt x="7623" y="2289"/>
                  </a:lnTo>
                  <a:cubicBezTo>
                    <a:pt x="7959" y="1953"/>
                    <a:pt x="8534" y="2191"/>
                    <a:pt x="8534" y="2666"/>
                  </a:cubicBezTo>
                  <a:lnTo>
                    <a:pt x="8534" y="6762"/>
                  </a:lnTo>
                  <a:cubicBezTo>
                    <a:pt x="8533" y="7719"/>
                    <a:pt x="8020" y="8602"/>
                    <a:pt x="7190" y="9076"/>
                  </a:cubicBezTo>
                  <a:lnTo>
                    <a:pt x="4532" y="10596"/>
                  </a:lnTo>
                  <a:cubicBezTo>
                    <a:pt x="4368" y="10690"/>
                    <a:pt x="4166" y="10690"/>
                    <a:pt x="4002" y="10596"/>
                  </a:cubicBezTo>
                  <a:lnTo>
                    <a:pt x="1344" y="9076"/>
                  </a:lnTo>
                  <a:cubicBezTo>
                    <a:pt x="513" y="8602"/>
                    <a:pt x="1" y="7719"/>
                    <a:pt x="0" y="6762"/>
                  </a:cubicBezTo>
                  <a:lnTo>
                    <a:pt x="0" y="1066"/>
                  </a:lnTo>
                  <a:cubicBezTo>
                    <a:pt x="0" y="828"/>
                    <a:pt x="158" y="619"/>
                    <a:pt x="387" y="553"/>
                  </a:cubicBezTo>
                  <a:cubicBezTo>
                    <a:pt x="1648" y="189"/>
                    <a:pt x="2954" y="2"/>
                    <a:pt x="4267" y="0"/>
                  </a:cubicBezTo>
                  <a:cubicBezTo>
                    <a:pt x="5561" y="0"/>
                    <a:pt x="6855" y="185"/>
                    <a:pt x="8147" y="553"/>
                  </a:cubicBezTo>
                  <a:cubicBezTo>
                    <a:pt x="8430" y="634"/>
                    <a:pt x="8594" y="930"/>
                    <a:pt x="8513" y="1213"/>
                  </a:cubicBezTo>
                  <a:cubicBezTo>
                    <a:pt x="8432" y="1496"/>
                    <a:pt x="8137" y="1660"/>
                    <a:pt x="7854" y="1579"/>
                  </a:cubicBezTo>
                  <a:cubicBezTo>
                    <a:pt x="6688" y="1242"/>
                    <a:pt x="5481" y="1069"/>
                    <a:pt x="4267" y="1066"/>
                  </a:cubicBezTo>
                  <a:cubicBezTo>
                    <a:pt x="3201" y="1066"/>
                    <a:pt x="2135" y="1202"/>
                    <a:pt x="1067" y="1474"/>
                  </a:cubicBezTo>
                  <a:lnTo>
                    <a:pt x="1067" y="6762"/>
                  </a:lnTo>
                  <a:cubicBezTo>
                    <a:pt x="1067" y="7336"/>
                    <a:pt x="1375" y="7866"/>
                    <a:pt x="1873" y="8151"/>
                  </a:cubicBezTo>
                  <a:lnTo>
                    <a:pt x="4267" y="9519"/>
                  </a:lnTo>
                  <a:lnTo>
                    <a:pt x="6661" y="8151"/>
                  </a:lnTo>
                  <a:cubicBezTo>
                    <a:pt x="7159" y="7866"/>
                    <a:pt x="7467" y="7336"/>
                    <a:pt x="7467" y="6762"/>
                  </a:cubicBezTo>
                  <a:lnTo>
                    <a:pt x="7467" y="3954"/>
                  </a:lnTo>
                  <a:close/>
                </a:path>
              </a:pathLst>
            </a:custGeom>
            <a:solidFill>
              <a:srgbClr val="EE7C58"/>
            </a:solidFill>
            <a:ln>
              <a:solidFill>
                <a:srgbClr val="EE7C58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ysClr val="window" lastClr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9699" y="6892"/>
              <a:ext cx="4966" cy="601"/>
              <a:chOff x="263169" y="7282382"/>
              <a:chExt cx="3153282" cy="381481"/>
            </a:xfrm>
          </p:grpSpPr>
          <p:sp>
            <p:nvSpPr>
              <p:cNvPr id="5" name="Google Shape;281;p5"/>
              <p:cNvSpPr txBox="1"/>
              <p:nvPr/>
            </p:nvSpPr>
            <p:spPr>
              <a:xfrm>
                <a:off x="263169" y="7282382"/>
                <a:ext cx="2444004" cy="3356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p>
                <a:pPr lvl="0" algn="ctr" defTabSz="914400">
                  <a:buClr>
                    <a:srgbClr val="000000"/>
                  </a:buClr>
                  <a:buSzPts val="1050"/>
                </a:pPr>
                <a:r>
                  <a:rPr lang="zh-CN" sz="1600" b="1" kern="0" dirty="0" smtClean="0">
                    <a:solidFill>
                      <a:srgbClr val="4874CB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/>
                    <a:sym typeface="Arial" panose="020B0604020202020204"/>
                  </a:rPr>
                  <a:t>创新靶点</a:t>
                </a:r>
                <a:endParaRPr lang="zh-CN" altLang="en-US" sz="1600" b="1" kern="0" baseline="30000" dirty="0" smtClean="0">
                  <a:solidFill>
                    <a:srgbClr val="4874CB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" name="Shape1"/>
              <p:cNvSpPr/>
              <p:nvPr/>
            </p:nvSpPr>
            <p:spPr>
              <a:xfrm>
                <a:off x="847688" y="7618144"/>
                <a:ext cx="2568763" cy="45719"/>
              </a:xfrm>
              <a:prstGeom prst="rect">
                <a:avLst/>
              </a:prstGeom>
              <a:solidFill>
                <a:srgbClr val="EE7C58"/>
              </a:solidFill>
              <a:ln w="57150" cap="rnd" cmpd="sng" algn="ctr">
                <a:noFill/>
                <a:prstDash val="solid"/>
                <a:round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25000" lnSpcReduction="20000"/>
              </a:bodyPr>
              <a:p>
                <a:pPr algn="ctr" defTabSz="913765"/>
                <a:endParaRPr lang="zh-CN" altLang="en-US" sz="12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10472" y="7622"/>
              <a:ext cx="746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苹方-简" charset="0"/>
                </a:rPr>
                <a:t>全球首个且唯一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苹方-简" charset="0"/>
                </a:rPr>
                <a:t>APRIL/</a:t>
              </a:r>
              <a:r>
                <a:rPr lang="en-US" altLang="zh-CN" sz="1400" dirty="0" err="1">
                  <a:latin typeface="微软雅黑" panose="020B0503020204020204" pitchFamily="34" charset="-122"/>
                  <a:ea typeface="微软雅黑" panose="020B0503020204020204" pitchFamily="34" charset="-122"/>
                  <a:sym typeface="苹方-简" charset="0"/>
                </a:rPr>
                <a:t>BLyS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苹方-简" charset="0"/>
                </a:rPr>
                <a:t>拮抗剂，双管齐下，作用致病源头；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苹方-简" charset="0"/>
                </a:rPr>
                <a:t>NMPA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苹方-简" charset="0"/>
                </a:rPr>
                <a:t>优先审评审批</a:t>
              </a:r>
              <a:endParaRPr lang="zh-CN" altLang="en-US" sz="14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苹方-简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 rot="0">
            <a:off x="838194" y="4976495"/>
            <a:ext cx="5143506" cy="795020"/>
            <a:chOff x="10195" y="6892"/>
            <a:chExt cx="8100" cy="1252"/>
          </a:xfrm>
        </p:grpSpPr>
        <p:sp>
          <p:nvSpPr>
            <p:cNvPr id="10" name="Google Shape;488;p3"/>
            <p:cNvSpPr/>
            <p:nvPr/>
          </p:nvSpPr>
          <p:spPr>
            <a:xfrm>
              <a:off x="10195" y="6933"/>
              <a:ext cx="553" cy="559"/>
            </a:xfrm>
            <a:custGeom>
              <a:avLst/>
              <a:gdLst/>
              <a:ahLst/>
              <a:cxnLst/>
              <a:rect l="l" t="t" r="r" b="b"/>
              <a:pathLst>
                <a:path w="8594" h="10690" extrusionOk="0">
                  <a:moveTo>
                    <a:pt x="7467" y="3954"/>
                  </a:moveTo>
                  <a:lnTo>
                    <a:pt x="4644" y="6777"/>
                  </a:lnTo>
                  <a:cubicBezTo>
                    <a:pt x="4436" y="6985"/>
                    <a:pt x="4098" y="6985"/>
                    <a:pt x="3890" y="6777"/>
                  </a:cubicBezTo>
                  <a:lnTo>
                    <a:pt x="2290" y="5177"/>
                  </a:lnTo>
                  <a:cubicBezTo>
                    <a:pt x="2088" y="4967"/>
                    <a:pt x="2091" y="4635"/>
                    <a:pt x="2296" y="4429"/>
                  </a:cubicBezTo>
                  <a:cubicBezTo>
                    <a:pt x="2502" y="4223"/>
                    <a:pt x="2835" y="4220"/>
                    <a:pt x="3044" y="4423"/>
                  </a:cubicBezTo>
                  <a:lnTo>
                    <a:pt x="4267" y="5646"/>
                  </a:lnTo>
                  <a:lnTo>
                    <a:pt x="7623" y="2289"/>
                  </a:lnTo>
                  <a:cubicBezTo>
                    <a:pt x="7959" y="1953"/>
                    <a:pt x="8534" y="2191"/>
                    <a:pt x="8534" y="2666"/>
                  </a:cubicBezTo>
                  <a:lnTo>
                    <a:pt x="8534" y="6762"/>
                  </a:lnTo>
                  <a:cubicBezTo>
                    <a:pt x="8533" y="7719"/>
                    <a:pt x="8020" y="8602"/>
                    <a:pt x="7190" y="9076"/>
                  </a:cubicBezTo>
                  <a:lnTo>
                    <a:pt x="4532" y="10596"/>
                  </a:lnTo>
                  <a:cubicBezTo>
                    <a:pt x="4368" y="10690"/>
                    <a:pt x="4166" y="10690"/>
                    <a:pt x="4002" y="10596"/>
                  </a:cubicBezTo>
                  <a:lnTo>
                    <a:pt x="1344" y="9076"/>
                  </a:lnTo>
                  <a:cubicBezTo>
                    <a:pt x="513" y="8602"/>
                    <a:pt x="1" y="7719"/>
                    <a:pt x="0" y="6762"/>
                  </a:cubicBezTo>
                  <a:lnTo>
                    <a:pt x="0" y="1066"/>
                  </a:lnTo>
                  <a:cubicBezTo>
                    <a:pt x="0" y="828"/>
                    <a:pt x="158" y="619"/>
                    <a:pt x="387" y="553"/>
                  </a:cubicBezTo>
                  <a:cubicBezTo>
                    <a:pt x="1648" y="189"/>
                    <a:pt x="2954" y="2"/>
                    <a:pt x="4267" y="0"/>
                  </a:cubicBezTo>
                  <a:cubicBezTo>
                    <a:pt x="5561" y="0"/>
                    <a:pt x="6855" y="185"/>
                    <a:pt x="8147" y="553"/>
                  </a:cubicBezTo>
                  <a:cubicBezTo>
                    <a:pt x="8430" y="634"/>
                    <a:pt x="8594" y="930"/>
                    <a:pt x="8513" y="1213"/>
                  </a:cubicBezTo>
                  <a:cubicBezTo>
                    <a:pt x="8432" y="1496"/>
                    <a:pt x="8137" y="1660"/>
                    <a:pt x="7854" y="1579"/>
                  </a:cubicBezTo>
                  <a:cubicBezTo>
                    <a:pt x="6688" y="1242"/>
                    <a:pt x="5481" y="1069"/>
                    <a:pt x="4267" y="1066"/>
                  </a:cubicBezTo>
                  <a:cubicBezTo>
                    <a:pt x="3201" y="1066"/>
                    <a:pt x="2135" y="1202"/>
                    <a:pt x="1067" y="1474"/>
                  </a:cubicBezTo>
                  <a:lnTo>
                    <a:pt x="1067" y="6762"/>
                  </a:lnTo>
                  <a:cubicBezTo>
                    <a:pt x="1067" y="7336"/>
                    <a:pt x="1375" y="7866"/>
                    <a:pt x="1873" y="8151"/>
                  </a:cubicBezTo>
                  <a:lnTo>
                    <a:pt x="4267" y="9519"/>
                  </a:lnTo>
                  <a:lnTo>
                    <a:pt x="6661" y="8151"/>
                  </a:lnTo>
                  <a:cubicBezTo>
                    <a:pt x="7159" y="7866"/>
                    <a:pt x="7467" y="7336"/>
                    <a:pt x="7467" y="6762"/>
                  </a:cubicBezTo>
                  <a:lnTo>
                    <a:pt x="7467" y="3954"/>
                  </a:lnTo>
                  <a:close/>
                </a:path>
              </a:pathLst>
            </a:custGeom>
            <a:solidFill>
              <a:srgbClr val="EE7C58"/>
            </a:solidFill>
            <a:ln>
              <a:solidFill>
                <a:srgbClr val="EE7C58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ysClr val="window" lastClr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10246" y="6892"/>
              <a:ext cx="6523" cy="601"/>
              <a:chOff x="610515" y="7282382"/>
              <a:chExt cx="4141905" cy="381481"/>
            </a:xfrm>
          </p:grpSpPr>
          <p:sp>
            <p:nvSpPr>
              <p:cNvPr id="13" name="Google Shape;281;p5"/>
              <p:cNvSpPr txBox="1"/>
              <p:nvPr/>
            </p:nvSpPr>
            <p:spPr>
              <a:xfrm>
                <a:off x="610515" y="7282382"/>
                <a:ext cx="4141905" cy="3357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p>
                <a:pPr lvl="0" algn="ctr" defTabSz="914400">
                  <a:buClr>
                    <a:srgbClr val="000000"/>
                  </a:buClr>
                  <a:buSzPts val="1050"/>
                </a:pPr>
                <a:r>
                  <a:rPr lang="zh-CN" sz="1600" b="1" kern="0" dirty="0" smtClean="0">
                    <a:solidFill>
                      <a:srgbClr val="4874CB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/>
                    <a:sym typeface="+mn-ea"/>
                  </a:rPr>
                  <a:t>与目录内同领域现有治疗方案不可比</a:t>
                </a:r>
                <a:endParaRPr lang="zh-CN" altLang="en-US" sz="1600" b="1" kern="0" baseline="30000" dirty="0" smtClean="0">
                  <a:solidFill>
                    <a:srgbClr val="4874CB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" name="Shape1"/>
              <p:cNvSpPr/>
              <p:nvPr/>
            </p:nvSpPr>
            <p:spPr>
              <a:xfrm>
                <a:off x="847688" y="7618144"/>
                <a:ext cx="2568763" cy="45719"/>
              </a:xfrm>
              <a:prstGeom prst="rect">
                <a:avLst/>
              </a:prstGeom>
              <a:solidFill>
                <a:srgbClr val="EE7C58"/>
              </a:solidFill>
              <a:ln w="57150" cap="rnd" cmpd="sng" algn="ctr">
                <a:noFill/>
                <a:prstDash val="solid"/>
                <a:round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25000" lnSpcReduction="20000"/>
              </a:bodyPr>
              <a:p>
                <a:pPr algn="ctr" defTabSz="913765"/>
                <a:endParaRPr lang="zh-CN" altLang="en-US" sz="12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5" name="文本框 14"/>
            <p:cNvSpPr txBox="1"/>
            <p:nvPr/>
          </p:nvSpPr>
          <p:spPr>
            <a:xfrm>
              <a:off x="10419" y="7492"/>
              <a:ext cx="7876" cy="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171450" indent="-17145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无头对头临床试验，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临床试验设计差异大，无法精准比较</a:t>
              </a:r>
              <a:endParaRPr lang="zh-CN" altLang="en-US" sz="14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苹方-简" charset="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734060" y="-27940"/>
            <a:ext cx="11337290" cy="1325880"/>
          </a:xfrm>
        </p:spPr>
        <p:txBody>
          <a:bodyPr/>
          <a:lstStyle/>
          <a:p>
            <a:r>
              <a:rPr lang="zh-CN" altLang="en-US" sz="2600" dirty="0">
                <a:sym typeface="+mn-ea"/>
              </a:rPr>
              <a:t>泰它西普注射液是</a:t>
            </a:r>
            <a:r>
              <a:rPr lang="zh-CN" altLang="en-US" sz="2600" dirty="0">
                <a:solidFill>
                  <a:schemeClr val="tx1"/>
                </a:solidFill>
              </a:rPr>
              <a:t>首个</a:t>
            </a:r>
            <a:r>
              <a:rPr lang="en-US" altLang="zh-CN" sz="2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APRIL/</a:t>
            </a:r>
            <a:r>
              <a:rPr lang="en-US" altLang="zh-CN" sz="2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BLyS</a:t>
            </a: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拮抗剂，</a:t>
            </a:r>
            <a:r>
              <a:rPr lang="zh-CN" altLang="en-US" sz="2600" dirty="0">
                <a:solidFill>
                  <a:schemeClr val="tx1"/>
                </a:solidFill>
              </a:rPr>
              <a:t>双重作用全面阻断，强效安全</a:t>
            </a:r>
            <a:endParaRPr lang="zh-CN" altLang="en-US" sz="2600" dirty="0">
              <a:solidFill>
                <a:schemeClr val="tx1"/>
              </a:solidFill>
            </a:endParaRPr>
          </a:p>
        </p:txBody>
      </p:sp>
      <p:sp>
        <p:nvSpPr>
          <p:cNvPr id="11" name="矩形: 圆顶角 10"/>
          <p:cNvSpPr/>
          <p:nvPr/>
        </p:nvSpPr>
        <p:spPr>
          <a:xfrm rot="5400000">
            <a:off x="-355600" y="327880"/>
            <a:ext cx="1244600" cy="533400"/>
          </a:xfrm>
          <a:prstGeom prst="round2SameRect">
            <a:avLst/>
          </a:prstGeom>
          <a:solidFill>
            <a:srgbClr val="4472C4"/>
          </a:solidFill>
          <a:ln>
            <a:solidFill>
              <a:srgbClr val="4472C4"/>
            </a:solidFill>
          </a:ln>
          <a:effectLst>
            <a:outerShdw blurRad="50800" dist="50800" dir="5400000" algn="ctr" rotWithShape="0">
              <a:schemeClr val="accent4">
                <a:lumMod val="50000"/>
                <a:alpha val="14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36000" tIns="108000" rIns="36000" bIns="108000" rtlCol="0" anchor="ctr"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创新性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1/1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ComponentBackground1"/>
          <p:cNvSpPr/>
          <p:nvPr/>
        </p:nvSpPr>
        <p:spPr>
          <a:xfrm>
            <a:off x="488315" y="1472565"/>
            <a:ext cx="4832350" cy="4729480"/>
          </a:xfrm>
          <a:prstGeom prst="roundRect">
            <a:avLst>
              <a:gd name="adj" fmla="val 4500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dist="76200" dir="19200000" algn="ctr" rotWithShape="0">
              <a:srgbClr val="89C4FF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48360" y="1829435"/>
            <a:ext cx="4371975" cy="2768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EE7C5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全球首创，直击源头，</a:t>
            </a:r>
            <a:r>
              <a:rPr kumimoji="0" lang="zh-CN" altLang="en-US" b="1" i="0" u="none" strike="noStrike" kern="1200" cap="none" spc="0" normalizeH="0" baseline="0" dirty="0">
                <a:solidFill>
                  <a:srgbClr val="EE7C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提升临床获益</a:t>
            </a:r>
            <a:endParaRPr kumimoji="0" lang="zh-CN" altLang="en-US" b="1" i="0" u="none" strike="noStrike" kern="1200" cap="none" spc="0" normalizeH="0" baseline="0" dirty="0">
              <a:solidFill>
                <a:srgbClr val="EE7C5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" name="直接连接符 1"/>
          <p:cNvCxnSpPr/>
          <p:nvPr/>
        </p:nvCxnSpPr>
        <p:spPr>
          <a:xfrm flipV="1">
            <a:off x="543560" y="2236470"/>
            <a:ext cx="4833620" cy="31750"/>
          </a:xfrm>
          <a:prstGeom prst="line">
            <a:avLst/>
          </a:prstGeom>
          <a:ln w="19050">
            <a:gradFill>
              <a:gsLst>
                <a:gs pos="2000">
                  <a:schemeClr val="accent1">
                    <a:lumMod val="20000"/>
                    <a:lumOff val="80000"/>
                  </a:schemeClr>
                </a:gs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616585" y="2293620"/>
            <a:ext cx="4576445" cy="246634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p>
            <a:pPr marL="285750" indent="-285750" algn="just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全球首个且唯一的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APRIL/</a:t>
            </a: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BLyS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拮抗剂，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全面阻断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CN" altLang="en-US" sz="1400" b="1" dirty="0">
                <a:solidFill>
                  <a:srgbClr val="EE7C5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阻断</a:t>
            </a:r>
            <a:r>
              <a:rPr lang="en-US" altLang="zh-CN" sz="1400" b="1" dirty="0">
                <a:solidFill>
                  <a:srgbClr val="EE7C5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BLyS</a:t>
            </a:r>
            <a:r>
              <a:rPr lang="zh-CN" altLang="en-US" sz="1400" b="1" dirty="0">
                <a:solidFill>
                  <a:srgbClr val="EE7C5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，抑制自身反应性</a:t>
            </a:r>
            <a:r>
              <a:rPr lang="en-US" altLang="zh-CN" sz="1400" b="1" dirty="0">
                <a:solidFill>
                  <a:srgbClr val="EE7C5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</a:t>
            </a:r>
            <a:r>
              <a:rPr lang="zh-CN" altLang="en-US" sz="1400" b="1" dirty="0">
                <a:solidFill>
                  <a:srgbClr val="EE7C5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细胞发育成熟，有助疾病控制</a:t>
            </a:r>
            <a:r>
              <a:rPr lang="zh-CN" altLang="en-US" sz="1400" b="1" u="sng" dirty="0">
                <a:solidFill>
                  <a:srgbClr val="4472C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（相关研究表明</a:t>
            </a:r>
            <a:r>
              <a:rPr lang="en-US" altLang="zh-CN" sz="1200" u="sng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1400" b="1" u="sng" dirty="0">
                <a:solidFill>
                  <a:srgbClr val="4472C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sz="1400" b="1" u="sng">
                <a:solidFill>
                  <a:srgbClr val="4472C4"/>
                </a:solidFill>
                <a:sym typeface="+mn-ea"/>
              </a:rPr>
              <a:t>BLy</a:t>
            </a:r>
            <a:r>
              <a:rPr lang="en-US" sz="1400" b="1" u="sng">
                <a:solidFill>
                  <a:srgbClr val="4472C4"/>
                </a:solidFill>
                <a:sym typeface="+mn-ea"/>
              </a:rPr>
              <a:t>S</a:t>
            </a:r>
            <a:r>
              <a:rPr sz="1400" b="1" u="sng">
                <a:solidFill>
                  <a:srgbClr val="4472C4"/>
                </a:solidFill>
                <a:sym typeface="+mn-ea"/>
              </a:rPr>
              <a:t>过表达促进IgA异常糖基化及肾脏免疫复合物沉积</a:t>
            </a:r>
            <a:r>
              <a:rPr lang="zh-CN" altLang="en-US" sz="1400" b="1" u="sng" dirty="0">
                <a:solidFill>
                  <a:srgbClr val="4472C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endParaRPr lang="zh-CN" altLang="en-US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阻断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APRIL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，抑制成熟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细胞分化为浆细胞，并减少自身抗体分泌，更好地控制疾病活动（</a:t>
            </a:r>
            <a:r>
              <a:rPr lang="zh-CN" altLang="en-US" sz="1400" b="1" u="sng" dirty="0">
                <a:solidFill>
                  <a:srgbClr val="4472C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相关研究表明</a:t>
            </a:r>
            <a:r>
              <a:rPr lang="en-US" altLang="zh-CN" sz="1200" u="sng" baseline="30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1400" b="1" u="sng" dirty="0">
                <a:solidFill>
                  <a:srgbClr val="4472C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，APRIL表达升高可诱导 IgA 肾病患者的 IgA1异常糖基化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43890" y="4853305"/>
            <a:ext cx="4521200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 algn="just">
              <a:lnSpc>
                <a:spcPct val="120000"/>
              </a:lnSpc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全人源TACI-Fc融合蛋白，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免疫原性弱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，不容易产生耐药的抗药物抗体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43890" y="5521960"/>
            <a:ext cx="4521200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lvl="0" indent="-285750" algn="just">
              <a:lnSpc>
                <a:spcPct val="120000"/>
              </a:lnSpc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唯一作用于IgA肾病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致病源头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的双靶点生物制剂，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填补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特异性治疗靶向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空白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644078" y="5453919"/>
            <a:ext cx="4521200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rcRect l="4165" t="31984" r="3928" b="31845"/>
          <a:stretch>
            <a:fillRect/>
          </a:stretch>
        </p:blipFill>
        <p:spPr>
          <a:xfrm>
            <a:off x="5481898" y="4035824"/>
            <a:ext cx="1744836" cy="1521739"/>
          </a:xfrm>
          <a:prstGeom prst="rect">
            <a:avLst/>
          </a:prstGeom>
          <a:effectLst/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048" y="2451306"/>
            <a:ext cx="1738886" cy="1479243"/>
          </a:xfrm>
          <a:prstGeom prst="rect">
            <a:avLst/>
          </a:prstGeom>
          <a:effectLst/>
        </p:spPr>
      </p:pic>
      <p:sp>
        <p:nvSpPr>
          <p:cNvPr id="14" name="ComponentBackground2"/>
          <p:cNvSpPr/>
          <p:nvPr/>
        </p:nvSpPr>
        <p:spPr>
          <a:xfrm>
            <a:off x="7226935" y="1483995"/>
            <a:ext cx="4576445" cy="4707255"/>
          </a:xfrm>
          <a:prstGeom prst="roundRect">
            <a:avLst>
              <a:gd name="adj" fmla="val 4500"/>
            </a:avLst>
          </a:prstGeom>
          <a:solidFill>
            <a:schemeClr val="bg1"/>
          </a:solidFill>
          <a:ln w="19050">
            <a:solidFill>
              <a:srgbClr val="4472C4"/>
            </a:solidFill>
          </a:ln>
          <a:effectLst>
            <a:outerShdw dist="76200" dir="19200000" algn="ctr" rotWithShape="0">
              <a:srgbClr val="002060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7360973" y="2236302"/>
            <a:ext cx="4307840" cy="0"/>
          </a:xfrm>
          <a:prstGeom prst="line">
            <a:avLst/>
          </a:prstGeom>
          <a:ln w="19050">
            <a:gradFill>
              <a:gsLst>
                <a:gs pos="2000">
                  <a:schemeClr val="bg2">
                    <a:lumMod val="90000"/>
                  </a:schemeClr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7361555" y="1829435"/>
            <a:ext cx="4371975" cy="2768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4472C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中国自主创新，国内外认可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0" name="文本框 160"/>
          <p:cNvSpPr txBox="1"/>
          <p:nvPr>
            <p:custDataLst>
              <p:tags r:id="rId3"/>
            </p:custDataLst>
          </p:nvPr>
        </p:nvSpPr>
        <p:spPr>
          <a:xfrm>
            <a:off x="7329170" y="2265680"/>
            <a:ext cx="4372610" cy="276860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285750" lvl="0" indent="-285750" algn="just">
              <a:lnSpc>
                <a:spcPct val="150000"/>
              </a:lnSpc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十一五、十二五、十三五“</a:t>
            </a:r>
            <a:r>
              <a:rPr lang="zh-CN" altLang="en-US" sz="1600" b="1" dirty="0">
                <a:solidFill>
                  <a:srgbClr val="EE7C5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国家重大新药创制科技重大专项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”支持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lvl="0" indent="-285750" algn="just">
              <a:lnSpc>
                <a:spcPct val="200000"/>
              </a:lnSpc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被纳入中国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NMPA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b="1" dirty="0">
                <a:solidFill>
                  <a:srgbClr val="EE7C5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优先审评审批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 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lvl="0" indent="-285750" algn="just">
              <a:lnSpc>
                <a:spcPct val="200000"/>
              </a:lnSpc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拥有完全</a:t>
            </a:r>
            <a:r>
              <a:rPr lang="zh-CN" altLang="en-US" sz="1600" b="1" dirty="0">
                <a:solidFill>
                  <a:srgbClr val="EE7C5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自主知识产权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，中国原研新药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lvl="0" indent="-285750" algn="just">
              <a:lnSpc>
                <a:spcPct val="200000"/>
              </a:lnSpc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疗效卓越，</a:t>
            </a:r>
            <a:r>
              <a:rPr lang="zh-CN" altLang="en-US" sz="1600" b="1" dirty="0">
                <a:solidFill>
                  <a:srgbClr val="EE7C5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海外BD成功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，服务全球患者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271635" y="6503670"/>
            <a:ext cx="279971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 algn="l">
              <a:buClrTx/>
              <a:buSzTx/>
              <a:buFontTx/>
              <a:buAutoNum type="arabicPeriod"/>
            </a:pPr>
            <a:r>
              <a:rPr lang="en-US" altLang="zh-CN" sz="5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McCarthy DD, et al. J Clin Invest. 2011 Oct;121(10):3991-4002</a:t>
            </a:r>
            <a:endParaRPr lang="en-US" altLang="zh-CN" sz="5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>
              <a:buClrTx/>
              <a:buSzTx/>
              <a:buFontTx/>
              <a:buAutoNum type="arabicPeriod"/>
            </a:pPr>
            <a:r>
              <a:rPr lang="en-US" altLang="zh-CN" sz="5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Medicine (Baltimore). 2016 Mar;95(11):e3099.</a:t>
            </a:r>
            <a:endParaRPr lang="en-US" altLang="zh-CN" sz="5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644078" y="4775104"/>
            <a:ext cx="4521200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779780" y="93345"/>
            <a:ext cx="11132820" cy="1325880"/>
          </a:xfrm>
        </p:spPr>
        <p:txBody>
          <a:bodyPr/>
          <a:lstStyle/>
          <a:p>
            <a:r>
              <a:rPr lang="zh-CN" altLang="en-US" sz="2600" dirty="0">
                <a:solidFill>
                  <a:schemeClr val="tx1"/>
                </a:solidFill>
              </a:rPr>
              <a:t>泰它西普注射液起效更快：</a:t>
            </a:r>
            <a:r>
              <a:rPr lang="zh-CN" altLang="en-US" sz="2600" dirty="0">
                <a:ea typeface="+mn-lt"/>
                <a:sym typeface="+mn-ea"/>
              </a:rPr>
              <a:t>所有已发表</a:t>
            </a:r>
            <a:r>
              <a:rPr lang="en-US" altLang="zh-CN" sz="2600" dirty="0">
                <a:ea typeface="+mn-lt"/>
                <a:sym typeface="+mn-ea"/>
              </a:rPr>
              <a:t>IgA </a:t>
            </a:r>
            <a:r>
              <a:rPr lang="zh-CN" altLang="en-US" sz="2600" dirty="0">
                <a:ea typeface="+mn-lt"/>
                <a:sym typeface="+mn-ea"/>
              </a:rPr>
              <a:t>肾病创新药</a:t>
            </a:r>
            <a:r>
              <a:rPr lang="en-US" altLang="zh-CN" sz="2600" kern="0" noProof="0" dirty="0">
                <a:ln>
                  <a:noFill/>
                </a:ln>
                <a:effectLst/>
                <a:uLnTx/>
                <a:uFillTx/>
                <a:sym typeface="+mn-ea"/>
              </a:rPr>
              <a:t>Ⅲ</a:t>
            </a:r>
            <a:r>
              <a:rPr lang="zh-CN" altLang="en-US" sz="2600" kern="0" noProof="0" dirty="0">
                <a:ln>
                  <a:noFill/>
                </a:ln>
                <a:effectLst/>
                <a:uLnTx/>
                <a:uFillTx/>
                <a:sym typeface="+mn-ea"/>
              </a:rPr>
              <a:t>期</a:t>
            </a:r>
            <a:r>
              <a:rPr lang="zh-CN" altLang="en-US" sz="2600" dirty="0">
                <a:ea typeface="+mn-lt"/>
                <a:sym typeface="+mn-ea"/>
              </a:rPr>
              <a:t>临床研究数据中，</a:t>
            </a:r>
            <a:r>
              <a:rPr lang="zh-CN" altLang="en-US" sz="2600" dirty="0">
                <a:sym typeface="+mn-ea"/>
              </a:rPr>
              <a:t>泰它西普</a:t>
            </a:r>
            <a:r>
              <a:rPr lang="en-US" altLang="zh-CN" sz="2600" dirty="0">
                <a:sym typeface="+mn-ea"/>
              </a:rPr>
              <a:t>24h</a:t>
            </a:r>
            <a:r>
              <a:rPr lang="zh-CN" altLang="en-US" sz="2600" dirty="0">
                <a:solidFill>
                  <a:schemeClr val="tx1"/>
                </a:solidFill>
              </a:rPr>
              <a:t>尿蛋白肌酐比降幅最高，达到</a:t>
            </a:r>
            <a:r>
              <a:rPr lang="en-US" altLang="zh-CN" sz="2600" dirty="0">
                <a:solidFill>
                  <a:schemeClr val="tx1"/>
                </a:solidFill>
              </a:rPr>
              <a:t>55%</a:t>
            </a:r>
            <a:endParaRPr lang="en-US" altLang="zh-CN" sz="2600" dirty="0">
              <a:solidFill>
                <a:schemeClr val="tx1"/>
              </a:solidFill>
            </a:endParaRPr>
          </a:p>
        </p:txBody>
      </p:sp>
      <p:sp>
        <p:nvSpPr>
          <p:cNvPr id="2" name="矩形: 圆角 1"/>
          <p:cNvSpPr/>
          <p:nvPr/>
        </p:nvSpPr>
        <p:spPr>
          <a:xfrm>
            <a:off x="533400" y="2136775"/>
            <a:ext cx="6073775" cy="3858895"/>
          </a:xfrm>
          <a:prstGeom prst="roundRect">
            <a:avLst>
              <a:gd name="adj" fmla="val 3108"/>
            </a:avLst>
          </a:prstGeom>
          <a:solidFill>
            <a:schemeClr val="bg1"/>
          </a:solidFill>
          <a:ln>
            <a:gradFill>
              <a:gsLst>
                <a:gs pos="0">
                  <a:schemeClr val="accent4">
                    <a:lumMod val="20000"/>
                    <a:lumOff val="80000"/>
                  </a:schemeClr>
                </a:gs>
                <a:gs pos="100000">
                  <a:schemeClr val="accent4"/>
                </a:gs>
              </a:gsLst>
              <a:lin ang="5400000" scaled="1"/>
            </a:gradFill>
            <a:prstDash val="solid"/>
          </a:ln>
          <a:effectLst>
            <a:outerShdw blurRad="50800" dist="50800" dir="5400000" algn="ctr" rotWithShape="0">
              <a:schemeClr val="accent4">
                <a:lumMod val="60000"/>
                <a:lumOff val="40000"/>
                <a:alpha val="28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dirty="0"/>
              <a:t>经国家药监部门批准上市的新通用名药品</a:t>
            </a:r>
            <a:endParaRPr lang="zh-CN" altLang="zh-CN" dirty="0"/>
          </a:p>
          <a:p>
            <a:pPr algn="ctr"/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9780" y="3159760"/>
            <a:ext cx="3263265" cy="2500630"/>
          </a:xfrm>
          <a:prstGeom prst="rect">
            <a:avLst/>
          </a:prstGeom>
        </p:spPr>
      </p:pic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1092833" y="2115502"/>
            <a:ext cx="5070476" cy="595313"/>
            <a:chOff x="1111532" y="1032510"/>
            <a:chExt cx="5033256" cy="470655"/>
          </a:xfrm>
        </p:grpSpPr>
        <p:grpSp>
          <p:nvGrpSpPr>
            <p:cNvPr id="8" name="组合 7"/>
            <p:cNvGrpSpPr/>
            <p:nvPr/>
          </p:nvGrpSpPr>
          <p:grpSpPr>
            <a:xfrm>
              <a:off x="1111532" y="1032510"/>
              <a:ext cx="5033256" cy="470655"/>
              <a:chOff x="792822" y="1478739"/>
              <a:chExt cx="5033256" cy="470655"/>
            </a:xfrm>
          </p:grpSpPr>
          <p:sp>
            <p:nvSpPr>
              <p:cNvPr id="12" name="任意多边形: 形状 19"/>
              <p:cNvSpPr/>
              <p:nvPr>
                <p:custDataLst>
                  <p:tags r:id="rId3"/>
                </p:custDataLst>
              </p:nvPr>
            </p:nvSpPr>
            <p:spPr bwMode="auto">
              <a:xfrm flipH="1">
                <a:off x="850092" y="1478739"/>
                <a:ext cx="4912223" cy="428209"/>
              </a:xfrm>
              <a:custGeom>
                <a:avLst/>
                <a:gdLst>
                  <a:gd name="connsiteX0" fmla="*/ 5010959 w 5010959"/>
                  <a:gd name="connsiteY0" fmla="*/ 0 h 448431"/>
                  <a:gd name="connsiteX1" fmla="*/ 3806999 w 5010959"/>
                  <a:gd name="connsiteY1" fmla="*/ 0 h 448431"/>
                  <a:gd name="connsiteX2" fmla="*/ 3552184 w 5010959"/>
                  <a:gd name="connsiteY2" fmla="*/ 0 h 448431"/>
                  <a:gd name="connsiteX3" fmla="*/ 2662735 w 5010959"/>
                  <a:gd name="connsiteY3" fmla="*/ 0 h 448431"/>
                  <a:gd name="connsiteX4" fmla="*/ 2348224 w 5010959"/>
                  <a:gd name="connsiteY4" fmla="*/ 0 h 448431"/>
                  <a:gd name="connsiteX5" fmla="*/ 1458775 w 5010959"/>
                  <a:gd name="connsiteY5" fmla="*/ 0 h 448431"/>
                  <a:gd name="connsiteX6" fmla="*/ 1203960 w 5010959"/>
                  <a:gd name="connsiteY6" fmla="*/ 0 h 448431"/>
                  <a:gd name="connsiteX7" fmla="*/ 0 w 5010959"/>
                  <a:gd name="connsiteY7" fmla="*/ 0 h 448431"/>
                  <a:gd name="connsiteX8" fmla="*/ 325074 w 5010959"/>
                  <a:gd name="connsiteY8" fmla="*/ 156512 h 448431"/>
                  <a:gd name="connsiteX9" fmla="*/ 461215 w 5010959"/>
                  <a:gd name="connsiteY9" fmla="*/ 332367 h 448431"/>
                  <a:gd name="connsiteX10" fmla="*/ 777953 w 5010959"/>
                  <a:gd name="connsiteY10" fmla="*/ 448431 h 448431"/>
                  <a:gd name="connsiteX11" fmla="*/ 1448466 w 5010959"/>
                  <a:gd name="connsiteY11" fmla="*/ 448431 h 448431"/>
                  <a:gd name="connsiteX12" fmla="*/ 1458775 w 5010959"/>
                  <a:gd name="connsiteY12" fmla="*/ 448431 h 448431"/>
                  <a:gd name="connsiteX13" fmla="*/ 1771718 w 5010959"/>
                  <a:gd name="connsiteY13" fmla="*/ 448431 h 448431"/>
                  <a:gd name="connsiteX14" fmla="*/ 1981913 w 5010959"/>
                  <a:gd name="connsiteY14" fmla="*/ 448431 h 448431"/>
                  <a:gd name="connsiteX15" fmla="*/ 2035282 w 5010959"/>
                  <a:gd name="connsiteY15" fmla="*/ 448431 h 448431"/>
                  <a:gd name="connsiteX16" fmla="*/ 2348224 w 5010959"/>
                  <a:gd name="connsiteY16" fmla="*/ 448431 h 448431"/>
                  <a:gd name="connsiteX17" fmla="*/ 2358533 w 5010959"/>
                  <a:gd name="connsiteY17" fmla="*/ 448431 h 448431"/>
                  <a:gd name="connsiteX18" fmla="*/ 2652426 w 5010959"/>
                  <a:gd name="connsiteY18" fmla="*/ 448431 h 448431"/>
                  <a:gd name="connsiteX19" fmla="*/ 2662735 w 5010959"/>
                  <a:gd name="connsiteY19" fmla="*/ 448431 h 448431"/>
                  <a:gd name="connsiteX20" fmla="*/ 2975678 w 5010959"/>
                  <a:gd name="connsiteY20" fmla="*/ 448431 h 448431"/>
                  <a:gd name="connsiteX21" fmla="*/ 3029046 w 5010959"/>
                  <a:gd name="connsiteY21" fmla="*/ 448431 h 448431"/>
                  <a:gd name="connsiteX22" fmla="*/ 3239242 w 5010959"/>
                  <a:gd name="connsiteY22" fmla="*/ 448431 h 448431"/>
                  <a:gd name="connsiteX23" fmla="*/ 3552184 w 5010959"/>
                  <a:gd name="connsiteY23" fmla="*/ 448431 h 448431"/>
                  <a:gd name="connsiteX24" fmla="*/ 3562493 w 5010959"/>
                  <a:gd name="connsiteY24" fmla="*/ 448431 h 448431"/>
                  <a:gd name="connsiteX25" fmla="*/ 4233006 w 5010959"/>
                  <a:gd name="connsiteY25" fmla="*/ 448431 h 448431"/>
                  <a:gd name="connsiteX26" fmla="*/ 4549744 w 5010959"/>
                  <a:gd name="connsiteY26" fmla="*/ 332367 h 448431"/>
                  <a:gd name="connsiteX27" fmla="*/ 4685885 w 5010959"/>
                  <a:gd name="connsiteY27" fmla="*/ 156512 h 448431"/>
                  <a:gd name="connsiteX28" fmla="*/ 5010959 w 5010959"/>
                  <a:gd name="connsiteY28" fmla="*/ 0 h 448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010959" h="448431">
                    <a:moveTo>
                      <a:pt x="5010959" y="0"/>
                    </a:moveTo>
                    <a:lnTo>
                      <a:pt x="3806999" y="0"/>
                    </a:lnTo>
                    <a:lnTo>
                      <a:pt x="3552184" y="0"/>
                    </a:lnTo>
                    <a:lnTo>
                      <a:pt x="2662735" y="0"/>
                    </a:lnTo>
                    <a:lnTo>
                      <a:pt x="2348224" y="0"/>
                    </a:lnTo>
                    <a:lnTo>
                      <a:pt x="1458775" y="0"/>
                    </a:lnTo>
                    <a:lnTo>
                      <a:pt x="1203960" y="0"/>
                    </a:lnTo>
                    <a:lnTo>
                      <a:pt x="0" y="0"/>
                    </a:lnTo>
                    <a:cubicBezTo>
                      <a:pt x="127807" y="0"/>
                      <a:pt x="230608" y="43964"/>
                      <a:pt x="325074" y="156512"/>
                    </a:cubicBezTo>
                    <a:cubicBezTo>
                      <a:pt x="461215" y="332367"/>
                      <a:pt x="461215" y="332367"/>
                      <a:pt x="461215" y="332367"/>
                    </a:cubicBezTo>
                    <a:cubicBezTo>
                      <a:pt x="527897" y="418536"/>
                      <a:pt x="622361" y="443155"/>
                      <a:pt x="777953" y="448431"/>
                    </a:cubicBezTo>
                    <a:cubicBezTo>
                      <a:pt x="1016026" y="448431"/>
                      <a:pt x="1239220" y="448431"/>
                      <a:pt x="1448466" y="448431"/>
                    </a:cubicBezTo>
                    <a:lnTo>
                      <a:pt x="1458775" y="448431"/>
                    </a:lnTo>
                    <a:lnTo>
                      <a:pt x="1771718" y="448431"/>
                    </a:lnTo>
                    <a:lnTo>
                      <a:pt x="1981913" y="448431"/>
                    </a:lnTo>
                    <a:lnTo>
                      <a:pt x="2035282" y="448431"/>
                    </a:lnTo>
                    <a:lnTo>
                      <a:pt x="2348224" y="448431"/>
                    </a:lnTo>
                    <a:lnTo>
                      <a:pt x="2358533" y="448431"/>
                    </a:lnTo>
                    <a:lnTo>
                      <a:pt x="2652426" y="448431"/>
                    </a:lnTo>
                    <a:lnTo>
                      <a:pt x="2662735" y="448431"/>
                    </a:lnTo>
                    <a:lnTo>
                      <a:pt x="2975678" y="448431"/>
                    </a:lnTo>
                    <a:lnTo>
                      <a:pt x="3029046" y="448431"/>
                    </a:lnTo>
                    <a:lnTo>
                      <a:pt x="3239242" y="448431"/>
                    </a:lnTo>
                    <a:lnTo>
                      <a:pt x="3552184" y="448431"/>
                    </a:lnTo>
                    <a:lnTo>
                      <a:pt x="3562493" y="448431"/>
                    </a:lnTo>
                    <a:cubicBezTo>
                      <a:pt x="3771739" y="448431"/>
                      <a:pt x="3994933" y="448431"/>
                      <a:pt x="4233006" y="448431"/>
                    </a:cubicBezTo>
                    <a:cubicBezTo>
                      <a:pt x="4388598" y="443155"/>
                      <a:pt x="4483063" y="418536"/>
                      <a:pt x="4549744" y="332367"/>
                    </a:cubicBezTo>
                    <a:cubicBezTo>
                      <a:pt x="4549744" y="332367"/>
                      <a:pt x="4549744" y="332367"/>
                      <a:pt x="4685885" y="156512"/>
                    </a:cubicBezTo>
                    <a:cubicBezTo>
                      <a:pt x="4780352" y="43964"/>
                      <a:pt x="4883152" y="0"/>
                      <a:pt x="5010959" y="0"/>
                    </a:cubicBezTo>
                    <a:close/>
                  </a:path>
                </a:pathLst>
              </a:custGeom>
              <a:solidFill>
                <a:srgbClr val="4472C4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3" name="任意多边形: 形状 20"/>
              <p:cNvSpPr/>
              <p:nvPr>
                <p:custDataLst>
                  <p:tags r:id="rId4"/>
                </p:custDataLst>
              </p:nvPr>
            </p:nvSpPr>
            <p:spPr bwMode="auto">
              <a:xfrm flipH="1">
                <a:off x="792822" y="1510634"/>
                <a:ext cx="5033256" cy="438760"/>
              </a:xfrm>
              <a:custGeom>
                <a:avLst/>
                <a:gdLst>
                  <a:gd name="connsiteX0" fmla="*/ 5010959 w 5010959"/>
                  <a:gd name="connsiteY0" fmla="*/ 0 h 448431"/>
                  <a:gd name="connsiteX1" fmla="*/ 3806999 w 5010959"/>
                  <a:gd name="connsiteY1" fmla="*/ 0 h 448431"/>
                  <a:gd name="connsiteX2" fmla="*/ 3552184 w 5010959"/>
                  <a:gd name="connsiteY2" fmla="*/ 0 h 448431"/>
                  <a:gd name="connsiteX3" fmla="*/ 2662735 w 5010959"/>
                  <a:gd name="connsiteY3" fmla="*/ 0 h 448431"/>
                  <a:gd name="connsiteX4" fmla="*/ 2348224 w 5010959"/>
                  <a:gd name="connsiteY4" fmla="*/ 0 h 448431"/>
                  <a:gd name="connsiteX5" fmla="*/ 1458775 w 5010959"/>
                  <a:gd name="connsiteY5" fmla="*/ 0 h 448431"/>
                  <a:gd name="connsiteX6" fmla="*/ 1203960 w 5010959"/>
                  <a:gd name="connsiteY6" fmla="*/ 0 h 448431"/>
                  <a:gd name="connsiteX7" fmla="*/ 0 w 5010959"/>
                  <a:gd name="connsiteY7" fmla="*/ 0 h 448431"/>
                  <a:gd name="connsiteX8" fmla="*/ 325074 w 5010959"/>
                  <a:gd name="connsiteY8" fmla="*/ 156512 h 448431"/>
                  <a:gd name="connsiteX9" fmla="*/ 461215 w 5010959"/>
                  <a:gd name="connsiteY9" fmla="*/ 332367 h 448431"/>
                  <a:gd name="connsiteX10" fmla="*/ 777953 w 5010959"/>
                  <a:gd name="connsiteY10" fmla="*/ 448431 h 448431"/>
                  <a:gd name="connsiteX11" fmla="*/ 1448466 w 5010959"/>
                  <a:gd name="connsiteY11" fmla="*/ 448431 h 448431"/>
                  <a:gd name="connsiteX12" fmla="*/ 1458775 w 5010959"/>
                  <a:gd name="connsiteY12" fmla="*/ 448431 h 448431"/>
                  <a:gd name="connsiteX13" fmla="*/ 1771718 w 5010959"/>
                  <a:gd name="connsiteY13" fmla="*/ 448431 h 448431"/>
                  <a:gd name="connsiteX14" fmla="*/ 1981913 w 5010959"/>
                  <a:gd name="connsiteY14" fmla="*/ 448431 h 448431"/>
                  <a:gd name="connsiteX15" fmla="*/ 2035282 w 5010959"/>
                  <a:gd name="connsiteY15" fmla="*/ 448431 h 448431"/>
                  <a:gd name="connsiteX16" fmla="*/ 2348224 w 5010959"/>
                  <a:gd name="connsiteY16" fmla="*/ 448431 h 448431"/>
                  <a:gd name="connsiteX17" fmla="*/ 2358533 w 5010959"/>
                  <a:gd name="connsiteY17" fmla="*/ 448431 h 448431"/>
                  <a:gd name="connsiteX18" fmla="*/ 2652426 w 5010959"/>
                  <a:gd name="connsiteY18" fmla="*/ 448431 h 448431"/>
                  <a:gd name="connsiteX19" fmla="*/ 2662735 w 5010959"/>
                  <a:gd name="connsiteY19" fmla="*/ 448431 h 448431"/>
                  <a:gd name="connsiteX20" fmla="*/ 2975678 w 5010959"/>
                  <a:gd name="connsiteY20" fmla="*/ 448431 h 448431"/>
                  <a:gd name="connsiteX21" fmla="*/ 3029046 w 5010959"/>
                  <a:gd name="connsiteY21" fmla="*/ 448431 h 448431"/>
                  <a:gd name="connsiteX22" fmla="*/ 3239242 w 5010959"/>
                  <a:gd name="connsiteY22" fmla="*/ 448431 h 448431"/>
                  <a:gd name="connsiteX23" fmla="*/ 3552184 w 5010959"/>
                  <a:gd name="connsiteY23" fmla="*/ 448431 h 448431"/>
                  <a:gd name="connsiteX24" fmla="*/ 3562493 w 5010959"/>
                  <a:gd name="connsiteY24" fmla="*/ 448431 h 448431"/>
                  <a:gd name="connsiteX25" fmla="*/ 4233006 w 5010959"/>
                  <a:gd name="connsiteY25" fmla="*/ 448431 h 448431"/>
                  <a:gd name="connsiteX26" fmla="*/ 4549744 w 5010959"/>
                  <a:gd name="connsiteY26" fmla="*/ 332367 h 448431"/>
                  <a:gd name="connsiteX27" fmla="*/ 4685885 w 5010959"/>
                  <a:gd name="connsiteY27" fmla="*/ 156512 h 448431"/>
                  <a:gd name="connsiteX28" fmla="*/ 5010959 w 5010959"/>
                  <a:gd name="connsiteY28" fmla="*/ 0 h 448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010959" h="448431">
                    <a:moveTo>
                      <a:pt x="5010959" y="0"/>
                    </a:moveTo>
                    <a:lnTo>
                      <a:pt x="3806999" y="0"/>
                    </a:lnTo>
                    <a:lnTo>
                      <a:pt x="3552184" y="0"/>
                    </a:lnTo>
                    <a:lnTo>
                      <a:pt x="2662735" y="0"/>
                    </a:lnTo>
                    <a:lnTo>
                      <a:pt x="2348224" y="0"/>
                    </a:lnTo>
                    <a:lnTo>
                      <a:pt x="1458775" y="0"/>
                    </a:lnTo>
                    <a:lnTo>
                      <a:pt x="1203960" y="0"/>
                    </a:lnTo>
                    <a:lnTo>
                      <a:pt x="0" y="0"/>
                    </a:lnTo>
                    <a:cubicBezTo>
                      <a:pt x="127807" y="0"/>
                      <a:pt x="230608" y="43964"/>
                      <a:pt x="325074" y="156512"/>
                    </a:cubicBezTo>
                    <a:cubicBezTo>
                      <a:pt x="461215" y="332367"/>
                      <a:pt x="461215" y="332367"/>
                      <a:pt x="461215" y="332367"/>
                    </a:cubicBezTo>
                    <a:cubicBezTo>
                      <a:pt x="527897" y="418536"/>
                      <a:pt x="622361" y="443155"/>
                      <a:pt x="777953" y="448431"/>
                    </a:cubicBezTo>
                    <a:cubicBezTo>
                      <a:pt x="1016026" y="448431"/>
                      <a:pt x="1239220" y="448431"/>
                      <a:pt x="1448466" y="448431"/>
                    </a:cubicBezTo>
                    <a:lnTo>
                      <a:pt x="1458775" y="448431"/>
                    </a:lnTo>
                    <a:lnTo>
                      <a:pt x="1771718" y="448431"/>
                    </a:lnTo>
                    <a:lnTo>
                      <a:pt x="1981913" y="448431"/>
                    </a:lnTo>
                    <a:lnTo>
                      <a:pt x="2035282" y="448431"/>
                    </a:lnTo>
                    <a:lnTo>
                      <a:pt x="2348224" y="448431"/>
                    </a:lnTo>
                    <a:lnTo>
                      <a:pt x="2358533" y="448431"/>
                    </a:lnTo>
                    <a:lnTo>
                      <a:pt x="2652426" y="448431"/>
                    </a:lnTo>
                    <a:lnTo>
                      <a:pt x="2662735" y="448431"/>
                    </a:lnTo>
                    <a:lnTo>
                      <a:pt x="2975678" y="448431"/>
                    </a:lnTo>
                    <a:lnTo>
                      <a:pt x="3029046" y="448431"/>
                    </a:lnTo>
                    <a:lnTo>
                      <a:pt x="3239242" y="448431"/>
                    </a:lnTo>
                    <a:lnTo>
                      <a:pt x="3552184" y="448431"/>
                    </a:lnTo>
                    <a:lnTo>
                      <a:pt x="3562493" y="448431"/>
                    </a:lnTo>
                    <a:cubicBezTo>
                      <a:pt x="3771739" y="448431"/>
                      <a:pt x="3994933" y="448431"/>
                      <a:pt x="4233006" y="448431"/>
                    </a:cubicBezTo>
                    <a:cubicBezTo>
                      <a:pt x="4388598" y="443155"/>
                      <a:pt x="4483063" y="418536"/>
                      <a:pt x="4549744" y="332367"/>
                    </a:cubicBezTo>
                    <a:cubicBezTo>
                      <a:pt x="4549744" y="332367"/>
                      <a:pt x="4549744" y="332367"/>
                      <a:pt x="4685885" y="156512"/>
                    </a:cubicBezTo>
                    <a:cubicBezTo>
                      <a:pt x="4780352" y="43964"/>
                      <a:pt x="4883152" y="0"/>
                      <a:pt x="5010959" y="0"/>
                    </a:cubicBezTo>
                    <a:close/>
                  </a:path>
                </a:pathLst>
              </a:custGeom>
              <a:noFill/>
              <a:ln w="6350" cap="flat">
                <a:gradFill>
                  <a:gsLst>
                    <a:gs pos="0">
                      <a:srgbClr val="D0E9F6">
                        <a:alpha val="0"/>
                      </a:srgbClr>
                    </a:gs>
                    <a:gs pos="100000">
                      <a:schemeClr val="accent4"/>
                    </a:gs>
                  </a:gsLst>
                  <a:lin ang="5400000" scaled="1"/>
                </a:gradFill>
                <a:prstDash val="solid"/>
                <a:miter/>
              </a:ln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10" name="文本框 9"/>
            <p:cNvSpPr txBox="1"/>
            <p:nvPr>
              <p:custDataLst>
                <p:tags r:id="rId5"/>
              </p:custDataLst>
            </p:nvPr>
          </p:nvSpPr>
          <p:spPr>
            <a:xfrm>
              <a:off x="1502972" y="1115848"/>
              <a:ext cx="4251005" cy="24248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lvl="0" algn="ctr">
                <a:lnSpc>
                  <a:spcPct val="100000"/>
                </a:lnSpc>
                <a:spcBef>
                  <a:spcPts val="0"/>
                </a:spcBef>
                <a:defRPr/>
              </a:pPr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24</a:t>
              </a: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小时</a:t>
              </a:r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UPCR</a:t>
              </a: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相对于基线的几何平均比变化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4" name="矩形: 圆顶角 10"/>
          <p:cNvSpPr/>
          <p:nvPr/>
        </p:nvSpPr>
        <p:spPr>
          <a:xfrm rot="5400000">
            <a:off x="-355600" y="327880"/>
            <a:ext cx="1244600" cy="533400"/>
          </a:xfrm>
          <a:prstGeom prst="round2SameRect">
            <a:avLst/>
          </a:prstGeom>
          <a:solidFill>
            <a:srgbClr val="4472C4"/>
          </a:solidFill>
          <a:ln>
            <a:solidFill>
              <a:srgbClr val="4472C4"/>
            </a:solidFill>
          </a:ln>
          <a:effectLst>
            <a:outerShdw blurRad="50800" dist="50800" dir="5400000" algn="ctr" rotWithShape="0">
              <a:schemeClr val="accent4">
                <a:lumMod val="50000"/>
                <a:alpha val="14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36000" tIns="108000" rIns="36000" bIns="108000" rtlCol="0" anchor="ctr"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有效性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1/3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638175" y="1849120"/>
            <a:ext cx="4552950" cy="15875"/>
          </a:xfrm>
          <a:prstGeom prst="line">
            <a:avLst/>
          </a:prstGeom>
          <a:ln w="19050">
            <a:gradFill>
              <a:gsLst>
                <a:gs pos="2000">
                  <a:schemeClr val="accent1">
                    <a:lumMod val="20000"/>
                    <a:lumOff val="80000"/>
                  </a:schemeClr>
                </a:gs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79463" y="1499870"/>
            <a:ext cx="3772535" cy="3492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R="0" lvl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1400" kern="0" dirty="0">
                <a:ea typeface="+mn-lt"/>
                <a:cs typeface="+mn-lt"/>
                <a:sym typeface="+mn-ea"/>
              </a:rPr>
              <a:t>泰它西普IgA</a:t>
            </a:r>
            <a:r>
              <a:rPr lang="zh-CN" altLang="en-US" sz="1400" kern="0" dirty="0">
                <a:ea typeface="+mn-lt"/>
                <a:cs typeface="+mn-lt"/>
                <a:sym typeface="+mn-ea"/>
              </a:rPr>
              <a:t>肾病</a:t>
            </a:r>
            <a:r>
              <a:rPr lang="en-US" altLang="zh-CN" sz="1400" kern="0" dirty="0">
                <a:ea typeface="+mn-lt"/>
                <a:cs typeface="+mn-lt"/>
                <a:sym typeface="+mn-ea"/>
              </a:rPr>
              <a:t>Ⅲ期研究显示</a:t>
            </a:r>
            <a:r>
              <a:rPr lang="en-US" altLang="zh-CN" sz="1400" kern="0" baseline="30000" dirty="0">
                <a:ea typeface="+mn-lt"/>
                <a:cs typeface="+mn-lt"/>
                <a:sym typeface="+mn-ea"/>
              </a:rPr>
              <a:t>1</a:t>
            </a:r>
            <a:r>
              <a:rPr lang="en-US" altLang="zh-CN" sz="1400" kern="0" dirty="0">
                <a:ea typeface="+mn-lt"/>
                <a:cs typeface="+mn-lt"/>
                <a:sym typeface="+mn-ea"/>
              </a:rPr>
              <a:t>，治疗39周：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3952875" y="2777808"/>
            <a:ext cx="2438400" cy="2453640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p>
            <a:pPr marR="0" lvl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zh-CN" altLang="en-US" sz="1400" kern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+mn-ea"/>
            </a:endParaRPr>
          </a:p>
          <a:p>
            <a:pPr marR="0" lvl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zh-CN" altLang="en-US" sz="1400" kern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Ø"/>
              <a:defRPr/>
            </a:pPr>
            <a:r>
              <a:rPr kumimoji="0" lang="zh-CN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EE7C5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泰它西普组</a:t>
            </a:r>
            <a:r>
              <a:rPr kumimoji="0" lang="zh-CN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24小时尿蛋白肌酐比（UPCR）</a:t>
            </a:r>
            <a:r>
              <a:rPr kumimoji="0" sz="1400" i="0" u="none" strike="noStrike" cap="none" spc="0" normalizeH="0" baseline="0" dirty="0"/>
              <a:t>较基线比值与安慰剂组相比降低</a:t>
            </a:r>
            <a:r>
              <a: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EE7C5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55%</a:t>
            </a:r>
            <a:r>
              <a:rPr kumimoji="0" lang="zh-CN" altLang="zh-CN" sz="12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(p&lt;0.0001)</a:t>
            </a:r>
            <a:endParaRPr kumimoji="0" lang="zh-CN" altLang="zh-CN" sz="1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  <a:defRPr/>
            </a:pPr>
            <a:endParaRPr kumimoji="0" lang="zh-CN" altLang="zh-CN" sz="1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  <a:defRPr/>
            </a:pPr>
            <a:r>
              <a:rPr kumimoji="0" lang="zh-CN" altLang="zh-CN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</a:t>
            </a:r>
            <a:r>
              <a:rPr lang="zh-CN" altLang="zh-CN" sz="1200" i="1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UPCR：</a:t>
            </a:r>
            <a:r>
              <a:rPr kumimoji="0" lang="en-US" altLang="zh-CN" sz="1200" b="0" i="1" u="sng" strike="noStrike" kern="1200" cap="none" spc="0" normalizeH="0" baseline="0" noProof="0" dirty="0">
                <a:ln>
                  <a:noFill/>
                </a:ln>
                <a:solidFill>
                  <a:srgbClr val="EE7C5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en-US" altLang="zh-CN" sz="1200" b="1" i="1" u="sng" strike="noStrike" kern="1200" cap="none" spc="0" normalizeH="0" baseline="0" noProof="0" dirty="0">
                <a:ln>
                  <a:noFill/>
                </a:ln>
                <a:solidFill>
                  <a:srgbClr val="EE7C5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58.9%</a:t>
            </a:r>
            <a:r>
              <a:rPr kumimoji="0" lang="en-US" altLang="zh-CN" sz="1200" b="0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VS -8.8%</a:t>
            </a:r>
            <a:r>
              <a:rPr kumimoji="0" lang="zh-CN" alt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</a:t>
            </a:r>
            <a:endParaRPr kumimoji="0" lang="zh-CN" altLang="zh-CN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ü"/>
              <a:defRPr/>
            </a:pPr>
            <a:endParaRPr kumimoji="0" lang="zh-CN" altLang="zh-CN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324340" y="6395720"/>
            <a:ext cx="291909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 algn="l">
              <a:lnSpc>
                <a:spcPct val="100000"/>
              </a:lnSpc>
              <a:buClrTx/>
              <a:buSzTx/>
              <a:buFontTx/>
              <a:buAutoNum type="arabicPeriod"/>
            </a:pPr>
            <a:r>
              <a:rPr lang="en-US" altLang="zh-CN" sz="500">
                <a:solidFill>
                  <a:schemeClr val="bg1">
                    <a:lumMod val="50000"/>
                  </a:schemeClr>
                </a:solidFill>
                <a:ea typeface="+mn-lt"/>
                <a:sym typeface="+mn-ea"/>
              </a:rPr>
              <a:t>ASN Kidney Week 2025 </a:t>
            </a:r>
            <a:r>
              <a:rPr lang="zh-CN" altLang="en-US" sz="5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Abstract: SA-OR083</a:t>
            </a:r>
            <a:endParaRPr lang="en-US" altLang="zh-CN" sz="500">
              <a:solidFill>
                <a:schemeClr val="bg1">
                  <a:lumMod val="65000"/>
                </a:schemeClr>
              </a:solidFill>
              <a:ea typeface="+mn-lt"/>
            </a:endParaRPr>
          </a:p>
          <a:p>
            <a:pPr marL="342900" indent="-342900" algn="l">
              <a:lnSpc>
                <a:spcPct val="100000"/>
              </a:lnSpc>
              <a:buClrTx/>
              <a:buSzTx/>
              <a:buFontTx/>
              <a:buAutoNum type="arabicPeriod"/>
            </a:pPr>
            <a:r>
              <a:rPr lang="en-US" altLang="zh-CN" sz="500">
                <a:solidFill>
                  <a:schemeClr val="bg1">
                    <a:lumMod val="50000"/>
                  </a:schemeClr>
                </a:solidFill>
                <a:ea typeface="+mn-lt"/>
                <a:sym typeface="+mn-ea"/>
              </a:rPr>
              <a:t>Lv J C, et al. N Engl J Med,2026,394(19):1916-1924</a:t>
            </a:r>
            <a:endParaRPr lang="en-US" altLang="zh-CN" sz="500">
              <a:solidFill>
                <a:schemeClr val="bg1">
                  <a:lumMod val="50000"/>
                </a:schemeClr>
              </a:solidFill>
              <a:ea typeface="+mn-lt"/>
              <a:sym typeface="+mn-ea"/>
            </a:endParaRPr>
          </a:p>
        </p:txBody>
      </p:sp>
      <p:sp>
        <p:nvSpPr>
          <p:cNvPr id="17" name="矩形​​ 41"/>
          <p:cNvSpPr/>
          <p:nvPr/>
        </p:nvSpPr>
        <p:spPr>
          <a:xfrm>
            <a:off x="6782435" y="2136140"/>
            <a:ext cx="4750435" cy="3860165"/>
          </a:xfrm>
          <a:prstGeom prst="rect">
            <a:avLst/>
          </a:prstGeom>
          <a:gradFill flip="none" rotWithShape="1">
            <a:gsLst>
              <a:gs pos="4000">
                <a:schemeClr val="accent4">
                  <a:lumMod val="20000"/>
                  <a:lumOff val="80000"/>
                  <a:alpha val="46000"/>
                </a:schemeClr>
              </a:gs>
              <a:gs pos="100000">
                <a:schemeClr val="accent4">
                  <a:lumMod val="20000"/>
                  <a:lumOff val="80000"/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  <a:sym typeface="Arial" panose="020B0604020202020204" pitchFamily="34" charset="0"/>
            </a:endParaRPr>
          </a:p>
        </p:txBody>
      </p:sp>
      <p:pic>
        <p:nvPicPr>
          <p:cNvPr id="97" name="图片 9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0475" y="2459990"/>
            <a:ext cx="3022600" cy="626110"/>
          </a:xfrm>
          <a:prstGeom prst="rect">
            <a:avLst/>
          </a:prstGeom>
        </p:spPr>
      </p:pic>
      <p:sp>
        <p:nvSpPr>
          <p:cNvPr id="117" name="圆角矩形 116"/>
          <p:cNvSpPr/>
          <p:nvPr/>
        </p:nvSpPr>
        <p:spPr>
          <a:xfrm>
            <a:off x="6830695" y="3159760"/>
            <a:ext cx="4486910" cy="6883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国际医学顶刊</a:t>
            </a: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《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新英格兰医学杂志</a:t>
            </a: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》</a:t>
            </a:r>
            <a:r>
              <a:rPr lang="en-US" altLang="zh-CN" sz="1400" baseline="30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：”</a:t>
            </a:r>
            <a:r>
              <a:rPr lang="zh-CN" altLang="en-US" sz="800" dirty="0">
                <a:solidFill>
                  <a:srgbClr val="22222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在疾病高进展风险的</a:t>
            </a:r>
            <a:r>
              <a:rPr lang="en-US" altLang="zh-CN" sz="800" dirty="0">
                <a:solidFill>
                  <a:srgbClr val="22222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IgA</a:t>
            </a:r>
            <a:r>
              <a:rPr lang="zh-CN" altLang="en-US" sz="800" dirty="0">
                <a:solidFill>
                  <a:srgbClr val="22222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肾病患者中，接受泰它西普治疗</a:t>
            </a:r>
            <a:r>
              <a:rPr lang="en-US" altLang="zh-CN" sz="800" dirty="0">
                <a:solidFill>
                  <a:srgbClr val="22222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39</a:t>
            </a:r>
            <a:r>
              <a:rPr lang="zh-CN" altLang="en-US" sz="800" dirty="0">
                <a:solidFill>
                  <a:srgbClr val="22222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周比安慰剂更能显著降低</a:t>
            </a:r>
            <a:r>
              <a:rPr lang="en-US" altLang="zh-CN" sz="800" dirty="0">
                <a:solidFill>
                  <a:srgbClr val="22222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24</a:t>
            </a:r>
            <a:r>
              <a:rPr lang="zh-CN" altLang="en-US" sz="800" dirty="0">
                <a:solidFill>
                  <a:srgbClr val="22222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小时尿蛋白</a:t>
            </a:r>
            <a:r>
              <a:rPr lang="en-US" altLang="zh-CN" sz="800" dirty="0">
                <a:solidFill>
                  <a:srgbClr val="22222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</a:t>
            </a:r>
            <a:r>
              <a:rPr lang="zh-CN" altLang="en-US" sz="800" dirty="0">
                <a:solidFill>
                  <a:srgbClr val="22222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肌酐比值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6830060" y="4926330"/>
            <a:ext cx="4582795" cy="6477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作为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400" b="1" kern="0" noProof="0" dirty="0">
                <a:ln>
                  <a:noFill/>
                </a:ln>
                <a:effectLst/>
                <a:uLnTx/>
                <a:uFillTx/>
                <a:sym typeface="+mn-ea"/>
              </a:rPr>
              <a:t>最新突破性研究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入选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2025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zh-CN" altLang="en-US" sz="1400" b="1" kern="0" noProof="0" dirty="0">
                <a:ln>
                  <a:noFill/>
                </a:ln>
                <a:effectLst/>
                <a:uLnTx/>
                <a:uFillTx/>
                <a:sym typeface="+mn-ea"/>
              </a:rPr>
              <a:t>美国</a:t>
            </a:r>
            <a:r>
              <a:rPr lang="zh-CN" altLang="en-US" sz="1400" b="1" kern="0" dirty="0">
                <a:sym typeface="+mn-ea"/>
              </a:rPr>
              <a:t>肾脏病年会</a:t>
            </a:r>
            <a:r>
              <a:rPr lang="zh-CN" altLang="en-US" sz="1400" b="1" kern="0" noProof="0" dirty="0">
                <a:ln>
                  <a:noFill/>
                </a:ln>
                <a:effectLst/>
                <a:uLnTx/>
                <a:uFillTx/>
                <a:sym typeface="+mn-ea"/>
              </a:rPr>
              <a:t>（A</a:t>
            </a:r>
            <a:r>
              <a:rPr lang="en-US" altLang="zh-CN" sz="1400" b="1" kern="0" noProof="0" dirty="0">
                <a:ln>
                  <a:noFill/>
                </a:ln>
                <a:effectLst/>
                <a:uLnTx/>
                <a:uFillTx/>
                <a:sym typeface="+mn-ea"/>
              </a:rPr>
              <a:t>S</a:t>
            </a:r>
            <a:r>
              <a:rPr lang="zh-CN" altLang="en-US" sz="1400" b="1" kern="0" noProof="0" dirty="0">
                <a:ln>
                  <a:noFill/>
                </a:ln>
                <a:effectLst/>
                <a:uLnTx/>
                <a:uFillTx/>
                <a:sym typeface="+mn-ea"/>
              </a:rPr>
              <a:t>N）</a:t>
            </a:r>
            <a:r>
              <a:rPr lang="zh-CN" altLang="zh-CN" sz="1400" b="1" kern="0" dirty="0">
                <a:sym typeface="+mn-ea"/>
              </a:rPr>
              <a:t>最新突破性口头报告</a:t>
            </a:r>
            <a:r>
              <a:rPr lang="zh-CN" altLang="zh-CN" sz="1200" b="1" kern="0" dirty="0">
                <a:sym typeface="+mn-ea"/>
              </a:rPr>
              <a:t>（Late-Breaking Oral）</a:t>
            </a:r>
            <a:r>
              <a:rPr lang="en-US" altLang="zh-CN" sz="1200" kern="0" baseline="30000" dirty="0">
                <a:sym typeface="+mn-ea"/>
              </a:rPr>
              <a:t>1</a:t>
            </a:r>
            <a:endParaRPr kumimoji="0" lang="en-US" altLang="zh-CN" sz="1200" i="0" u="none" strike="noStrike" kern="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87170" y="3221990"/>
            <a:ext cx="346710" cy="1704340"/>
          </a:xfrm>
          <a:prstGeom prst="rect">
            <a:avLst/>
          </a:prstGeom>
          <a:noFill/>
          <a:ln w="19050">
            <a:solidFill>
              <a:srgbClr val="EE7C58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8770" y="4202430"/>
            <a:ext cx="2437130" cy="542925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6830060" y="1871980"/>
            <a:ext cx="4552950" cy="15875"/>
          </a:xfrm>
          <a:prstGeom prst="line">
            <a:avLst/>
          </a:prstGeom>
          <a:ln w="19050">
            <a:gradFill>
              <a:gsLst>
                <a:gs pos="2000">
                  <a:schemeClr val="accent1">
                    <a:lumMod val="20000"/>
                    <a:lumOff val="80000"/>
                  </a:schemeClr>
                </a:gs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6986270" y="1511935"/>
            <a:ext cx="4342765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sz="1600" b="1" dirty="0">
                <a:solidFill>
                  <a:srgbClr val="EE7C58"/>
                </a:solidFill>
                <a:latin typeface="+mn-ea"/>
                <a:cs typeface="+mn-ea"/>
                <a:sym typeface="Arial" panose="020B0604020202020204" pitchFamily="34" charset="0"/>
              </a:rPr>
              <a:t>关键试验结果多次登顶国际顶级医学期刊/大会</a:t>
            </a:r>
            <a:endParaRPr lang="zh-CN" altLang="en-US" sz="1600" b="1" dirty="0">
              <a:solidFill>
                <a:srgbClr val="EE7C58"/>
              </a:solidFill>
              <a:latin typeface="+mn-ea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714375" y="-68580"/>
            <a:ext cx="10885170" cy="1325880"/>
          </a:xfrm>
        </p:spPr>
        <p:txBody>
          <a:bodyPr/>
          <a:lstStyle/>
          <a:p>
            <a:r>
              <a:rPr lang="zh-CN" altLang="en-US" sz="2600" dirty="0">
                <a:solidFill>
                  <a:schemeClr val="tx1"/>
                </a:solidFill>
              </a:rPr>
              <a:t>泰它西普注射液作用更强：肾功能衰退减少</a:t>
            </a:r>
            <a:r>
              <a:rPr lang="en-US" altLang="zh-CN" sz="2600" dirty="0">
                <a:solidFill>
                  <a:schemeClr val="tx1"/>
                </a:solidFill>
              </a:rPr>
              <a:t>87%</a:t>
            </a:r>
            <a:r>
              <a:rPr lang="zh-CN" altLang="en-US" sz="2600" dirty="0">
                <a:solidFill>
                  <a:schemeClr val="tx1"/>
                </a:solidFill>
              </a:rPr>
              <a:t>，血尿症状患者减少</a:t>
            </a:r>
            <a:r>
              <a:rPr lang="en-US" altLang="zh-CN" sz="2600" dirty="0">
                <a:solidFill>
                  <a:schemeClr val="tx1"/>
                </a:solidFill>
              </a:rPr>
              <a:t>71%</a:t>
            </a:r>
            <a:endParaRPr lang="en-US" altLang="zh-CN" sz="2600" dirty="0">
              <a:solidFill>
                <a:schemeClr val="tx1"/>
              </a:solidFill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4294967295"/>
          </p:nvPr>
        </p:nvSpPr>
        <p:spPr>
          <a:xfrm>
            <a:off x="9744710" y="6517640"/>
            <a:ext cx="1713230" cy="444500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5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    </a:t>
            </a:r>
            <a:r>
              <a:rPr lang="en-US" altLang="zh-CN" sz="500">
                <a:solidFill>
                  <a:schemeClr val="bg1">
                    <a:lumMod val="50000"/>
                  </a:schemeClr>
                </a:solidFill>
                <a:ea typeface="+mn-lt"/>
                <a:sym typeface="+mn-ea"/>
              </a:rPr>
              <a:t>ASN Kidney Week 2025 </a:t>
            </a:r>
            <a:r>
              <a:rPr lang="zh-CN" altLang="en-US" sz="5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Abstract: SA-OR083</a:t>
            </a:r>
            <a:endParaRPr lang="en-US" altLang="zh-CN" sz="2400" dirty="0"/>
          </a:p>
          <a:p>
            <a:endParaRPr lang="en-US" altLang="zh-CN" sz="2400" dirty="0"/>
          </a:p>
        </p:txBody>
      </p:sp>
      <p:grpSp>
        <p:nvGrpSpPr>
          <p:cNvPr id="42" name="组合 41"/>
          <p:cNvGrpSpPr/>
          <p:nvPr/>
        </p:nvGrpSpPr>
        <p:grpSpPr>
          <a:xfrm>
            <a:off x="695325" y="3381665"/>
            <a:ext cx="3559810" cy="3048980"/>
            <a:chOff x="695325" y="2455752"/>
            <a:chExt cx="4130676" cy="3565635"/>
          </a:xfrm>
        </p:grpSpPr>
        <p:sp>
          <p:nvSpPr>
            <p:cNvPr id="36" name="矩形: 圆角 35"/>
            <p:cNvSpPr/>
            <p:nvPr/>
          </p:nvSpPr>
          <p:spPr>
            <a:xfrm>
              <a:off x="695325" y="2484374"/>
              <a:ext cx="4130676" cy="3537013"/>
            </a:xfrm>
            <a:prstGeom prst="roundRect">
              <a:avLst>
                <a:gd name="adj" fmla="val 3108"/>
              </a:avLst>
            </a:prstGeom>
            <a:solidFill>
              <a:schemeClr val="bg1"/>
            </a:solidFill>
            <a:ln>
              <a:gradFill>
                <a:gsLst>
                  <a:gs pos="0">
                    <a:schemeClr val="accent4">
                      <a:lumMod val="20000"/>
                      <a:lumOff val="80000"/>
                    </a:schemeClr>
                  </a:gs>
                  <a:gs pos="100000">
                    <a:schemeClr val="accent4"/>
                  </a:gs>
                </a:gsLst>
                <a:lin ang="5400000" scaled="1"/>
              </a:gradFill>
              <a:prstDash val="solid"/>
            </a:ln>
            <a:effectLst>
              <a:outerShdw blurRad="50800" dist="50800" dir="5400000" algn="ctr" rotWithShape="0">
                <a:schemeClr val="accent4">
                  <a:lumMod val="60000"/>
                  <a:lumOff val="40000"/>
                  <a:alpha val="28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zh-CN" dirty="0"/>
                <a:t>经国家药监部门批准上市的新通用名药品</a:t>
              </a:r>
              <a:endParaRPr lang="zh-CN" altLang="zh-CN" dirty="0"/>
            </a:p>
            <a:p>
              <a:pPr algn="ctr"/>
              <a:endParaRPr lang="zh-CN" altLang="en-US" dirty="0"/>
            </a:p>
          </p:txBody>
        </p:sp>
        <p:grpSp>
          <p:nvGrpSpPr>
            <p:cNvPr id="37" name="组合 36"/>
            <p:cNvGrpSpPr/>
            <p:nvPr>
              <p:custDataLst>
                <p:tags r:id="rId3"/>
              </p:custDataLst>
            </p:nvPr>
          </p:nvGrpSpPr>
          <p:grpSpPr>
            <a:xfrm>
              <a:off x="757751" y="2455752"/>
              <a:ext cx="4005277" cy="1153587"/>
              <a:chOff x="1090236" y="1004812"/>
              <a:chExt cx="5033256" cy="912027"/>
            </a:xfrm>
          </p:grpSpPr>
          <p:grpSp>
            <p:nvGrpSpPr>
              <p:cNvPr id="38" name="组合 37"/>
              <p:cNvGrpSpPr/>
              <p:nvPr/>
            </p:nvGrpSpPr>
            <p:grpSpPr>
              <a:xfrm>
                <a:off x="1090236" y="1032510"/>
                <a:ext cx="5033256" cy="884329"/>
                <a:chOff x="771526" y="1478739"/>
                <a:chExt cx="5033256" cy="884329"/>
              </a:xfrm>
            </p:grpSpPr>
            <p:sp>
              <p:nvSpPr>
                <p:cNvPr id="40" name="任意多边形: 形状 19"/>
                <p:cNvSpPr/>
                <p:nvPr>
                  <p:custDataLst>
                    <p:tags r:id="rId4"/>
                  </p:custDataLst>
                </p:nvPr>
              </p:nvSpPr>
              <p:spPr bwMode="auto">
                <a:xfrm flipH="1">
                  <a:off x="850092" y="1478739"/>
                  <a:ext cx="4912223" cy="428209"/>
                </a:xfrm>
                <a:custGeom>
                  <a:avLst/>
                  <a:gdLst>
                    <a:gd name="connsiteX0" fmla="*/ 5010959 w 5010959"/>
                    <a:gd name="connsiteY0" fmla="*/ 0 h 448431"/>
                    <a:gd name="connsiteX1" fmla="*/ 3806999 w 5010959"/>
                    <a:gd name="connsiteY1" fmla="*/ 0 h 448431"/>
                    <a:gd name="connsiteX2" fmla="*/ 3552184 w 5010959"/>
                    <a:gd name="connsiteY2" fmla="*/ 0 h 448431"/>
                    <a:gd name="connsiteX3" fmla="*/ 2662735 w 5010959"/>
                    <a:gd name="connsiteY3" fmla="*/ 0 h 448431"/>
                    <a:gd name="connsiteX4" fmla="*/ 2348224 w 5010959"/>
                    <a:gd name="connsiteY4" fmla="*/ 0 h 448431"/>
                    <a:gd name="connsiteX5" fmla="*/ 1458775 w 5010959"/>
                    <a:gd name="connsiteY5" fmla="*/ 0 h 448431"/>
                    <a:gd name="connsiteX6" fmla="*/ 1203960 w 5010959"/>
                    <a:gd name="connsiteY6" fmla="*/ 0 h 448431"/>
                    <a:gd name="connsiteX7" fmla="*/ 0 w 5010959"/>
                    <a:gd name="connsiteY7" fmla="*/ 0 h 448431"/>
                    <a:gd name="connsiteX8" fmla="*/ 325074 w 5010959"/>
                    <a:gd name="connsiteY8" fmla="*/ 156512 h 448431"/>
                    <a:gd name="connsiteX9" fmla="*/ 461215 w 5010959"/>
                    <a:gd name="connsiteY9" fmla="*/ 332367 h 448431"/>
                    <a:gd name="connsiteX10" fmla="*/ 777953 w 5010959"/>
                    <a:gd name="connsiteY10" fmla="*/ 448431 h 448431"/>
                    <a:gd name="connsiteX11" fmla="*/ 1448466 w 5010959"/>
                    <a:gd name="connsiteY11" fmla="*/ 448431 h 448431"/>
                    <a:gd name="connsiteX12" fmla="*/ 1458775 w 5010959"/>
                    <a:gd name="connsiteY12" fmla="*/ 448431 h 448431"/>
                    <a:gd name="connsiteX13" fmla="*/ 1771718 w 5010959"/>
                    <a:gd name="connsiteY13" fmla="*/ 448431 h 448431"/>
                    <a:gd name="connsiteX14" fmla="*/ 1981913 w 5010959"/>
                    <a:gd name="connsiteY14" fmla="*/ 448431 h 448431"/>
                    <a:gd name="connsiteX15" fmla="*/ 2035282 w 5010959"/>
                    <a:gd name="connsiteY15" fmla="*/ 448431 h 448431"/>
                    <a:gd name="connsiteX16" fmla="*/ 2348224 w 5010959"/>
                    <a:gd name="connsiteY16" fmla="*/ 448431 h 448431"/>
                    <a:gd name="connsiteX17" fmla="*/ 2358533 w 5010959"/>
                    <a:gd name="connsiteY17" fmla="*/ 448431 h 448431"/>
                    <a:gd name="connsiteX18" fmla="*/ 2652426 w 5010959"/>
                    <a:gd name="connsiteY18" fmla="*/ 448431 h 448431"/>
                    <a:gd name="connsiteX19" fmla="*/ 2662735 w 5010959"/>
                    <a:gd name="connsiteY19" fmla="*/ 448431 h 448431"/>
                    <a:gd name="connsiteX20" fmla="*/ 2975678 w 5010959"/>
                    <a:gd name="connsiteY20" fmla="*/ 448431 h 448431"/>
                    <a:gd name="connsiteX21" fmla="*/ 3029046 w 5010959"/>
                    <a:gd name="connsiteY21" fmla="*/ 448431 h 448431"/>
                    <a:gd name="connsiteX22" fmla="*/ 3239242 w 5010959"/>
                    <a:gd name="connsiteY22" fmla="*/ 448431 h 448431"/>
                    <a:gd name="connsiteX23" fmla="*/ 3552184 w 5010959"/>
                    <a:gd name="connsiteY23" fmla="*/ 448431 h 448431"/>
                    <a:gd name="connsiteX24" fmla="*/ 3562493 w 5010959"/>
                    <a:gd name="connsiteY24" fmla="*/ 448431 h 448431"/>
                    <a:gd name="connsiteX25" fmla="*/ 4233006 w 5010959"/>
                    <a:gd name="connsiteY25" fmla="*/ 448431 h 448431"/>
                    <a:gd name="connsiteX26" fmla="*/ 4549744 w 5010959"/>
                    <a:gd name="connsiteY26" fmla="*/ 332367 h 448431"/>
                    <a:gd name="connsiteX27" fmla="*/ 4685885 w 5010959"/>
                    <a:gd name="connsiteY27" fmla="*/ 156512 h 448431"/>
                    <a:gd name="connsiteX28" fmla="*/ 5010959 w 5010959"/>
                    <a:gd name="connsiteY28" fmla="*/ 0 h 448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5010959" h="448431">
                      <a:moveTo>
                        <a:pt x="5010959" y="0"/>
                      </a:moveTo>
                      <a:lnTo>
                        <a:pt x="3806999" y="0"/>
                      </a:lnTo>
                      <a:lnTo>
                        <a:pt x="3552184" y="0"/>
                      </a:lnTo>
                      <a:lnTo>
                        <a:pt x="2662735" y="0"/>
                      </a:lnTo>
                      <a:lnTo>
                        <a:pt x="2348224" y="0"/>
                      </a:lnTo>
                      <a:lnTo>
                        <a:pt x="1458775" y="0"/>
                      </a:lnTo>
                      <a:lnTo>
                        <a:pt x="1203960" y="0"/>
                      </a:lnTo>
                      <a:lnTo>
                        <a:pt x="0" y="0"/>
                      </a:lnTo>
                      <a:cubicBezTo>
                        <a:pt x="127807" y="0"/>
                        <a:pt x="230608" y="43964"/>
                        <a:pt x="325074" y="156512"/>
                      </a:cubicBezTo>
                      <a:cubicBezTo>
                        <a:pt x="461215" y="332367"/>
                        <a:pt x="461215" y="332367"/>
                        <a:pt x="461215" y="332367"/>
                      </a:cubicBezTo>
                      <a:cubicBezTo>
                        <a:pt x="527897" y="418536"/>
                        <a:pt x="622361" y="443155"/>
                        <a:pt x="777953" y="448431"/>
                      </a:cubicBezTo>
                      <a:cubicBezTo>
                        <a:pt x="1016026" y="448431"/>
                        <a:pt x="1239220" y="448431"/>
                        <a:pt x="1448466" y="448431"/>
                      </a:cubicBezTo>
                      <a:lnTo>
                        <a:pt x="1458775" y="448431"/>
                      </a:lnTo>
                      <a:lnTo>
                        <a:pt x="1771718" y="448431"/>
                      </a:lnTo>
                      <a:lnTo>
                        <a:pt x="1981913" y="448431"/>
                      </a:lnTo>
                      <a:lnTo>
                        <a:pt x="2035282" y="448431"/>
                      </a:lnTo>
                      <a:lnTo>
                        <a:pt x="2348224" y="448431"/>
                      </a:lnTo>
                      <a:lnTo>
                        <a:pt x="2358533" y="448431"/>
                      </a:lnTo>
                      <a:lnTo>
                        <a:pt x="2652426" y="448431"/>
                      </a:lnTo>
                      <a:lnTo>
                        <a:pt x="2662735" y="448431"/>
                      </a:lnTo>
                      <a:lnTo>
                        <a:pt x="2975678" y="448431"/>
                      </a:lnTo>
                      <a:lnTo>
                        <a:pt x="3029046" y="448431"/>
                      </a:lnTo>
                      <a:lnTo>
                        <a:pt x="3239242" y="448431"/>
                      </a:lnTo>
                      <a:lnTo>
                        <a:pt x="3552184" y="448431"/>
                      </a:lnTo>
                      <a:lnTo>
                        <a:pt x="3562493" y="448431"/>
                      </a:lnTo>
                      <a:cubicBezTo>
                        <a:pt x="3771739" y="448431"/>
                        <a:pt x="3994933" y="448431"/>
                        <a:pt x="4233006" y="448431"/>
                      </a:cubicBezTo>
                      <a:cubicBezTo>
                        <a:pt x="4388598" y="443155"/>
                        <a:pt x="4483063" y="418536"/>
                        <a:pt x="4549744" y="332367"/>
                      </a:cubicBezTo>
                      <a:cubicBezTo>
                        <a:pt x="4549744" y="332367"/>
                        <a:pt x="4549744" y="332367"/>
                        <a:pt x="4685885" y="156512"/>
                      </a:cubicBezTo>
                      <a:cubicBezTo>
                        <a:pt x="4780352" y="43964"/>
                        <a:pt x="4883152" y="0"/>
                        <a:pt x="5010959" y="0"/>
                      </a:cubicBezTo>
                      <a:close/>
                    </a:path>
                  </a:pathLst>
                </a:custGeom>
                <a:solidFill>
                  <a:srgbClr val="4472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1965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41" name="任意多边形: 形状 20"/>
                <p:cNvSpPr/>
                <p:nvPr>
                  <p:custDataLst>
                    <p:tags r:id="rId5"/>
                  </p:custDataLst>
                </p:nvPr>
              </p:nvSpPr>
              <p:spPr bwMode="auto">
                <a:xfrm flipH="1">
                  <a:off x="771526" y="1924308"/>
                  <a:ext cx="5033256" cy="438760"/>
                </a:xfrm>
                <a:custGeom>
                  <a:avLst/>
                  <a:gdLst>
                    <a:gd name="connsiteX0" fmla="*/ 5010959 w 5010959"/>
                    <a:gd name="connsiteY0" fmla="*/ 0 h 448431"/>
                    <a:gd name="connsiteX1" fmla="*/ 3806999 w 5010959"/>
                    <a:gd name="connsiteY1" fmla="*/ 0 h 448431"/>
                    <a:gd name="connsiteX2" fmla="*/ 3552184 w 5010959"/>
                    <a:gd name="connsiteY2" fmla="*/ 0 h 448431"/>
                    <a:gd name="connsiteX3" fmla="*/ 2662735 w 5010959"/>
                    <a:gd name="connsiteY3" fmla="*/ 0 h 448431"/>
                    <a:gd name="connsiteX4" fmla="*/ 2348224 w 5010959"/>
                    <a:gd name="connsiteY4" fmla="*/ 0 h 448431"/>
                    <a:gd name="connsiteX5" fmla="*/ 1458775 w 5010959"/>
                    <a:gd name="connsiteY5" fmla="*/ 0 h 448431"/>
                    <a:gd name="connsiteX6" fmla="*/ 1203960 w 5010959"/>
                    <a:gd name="connsiteY6" fmla="*/ 0 h 448431"/>
                    <a:gd name="connsiteX7" fmla="*/ 0 w 5010959"/>
                    <a:gd name="connsiteY7" fmla="*/ 0 h 448431"/>
                    <a:gd name="connsiteX8" fmla="*/ 325074 w 5010959"/>
                    <a:gd name="connsiteY8" fmla="*/ 156512 h 448431"/>
                    <a:gd name="connsiteX9" fmla="*/ 461215 w 5010959"/>
                    <a:gd name="connsiteY9" fmla="*/ 332367 h 448431"/>
                    <a:gd name="connsiteX10" fmla="*/ 777953 w 5010959"/>
                    <a:gd name="connsiteY10" fmla="*/ 448431 h 448431"/>
                    <a:gd name="connsiteX11" fmla="*/ 1448466 w 5010959"/>
                    <a:gd name="connsiteY11" fmla="*/ 448431 h 448431"/>
                    <a:gd name="connsiteX12" fmla="*/ 1458775 w 5010959"/>
                    <a:gd name="connsiteY12" fmla="*/ 448431 h 448431"/>
                    <a:gd name="connsiteX13" fmla="*/ 1771718 w 5010959"/>
                    <a:gd name="connsiteY13" fmla="*/ 448431 h 448431"/>
                    <a:gd name="connsiteX14" fmla="*/ 1981913 w 5010959"/>
                    <a:gd name="connsiteY14" fmla="*/ 448431 h 448431"/>
                    <a:gd name="connsiteX15" fmla="*/ 2035282 w 5010959"/>
                    <a:gd name="connsiteY15" fmla="*/ 448431 h 448431"/>
                    <a:gd name="connsiteX16" fmla="*/ 2348224 w 5010959"/>
                    <a:gd name="connsiteY16" fmla="*/ 448431 h 448431"/>
                    <a:gd name="connsiteX17" fmla="*/ 2358533 w 5010959"/>
                    <a:gd name="connsiteY17" fmla="*/ 448431 h 448431"/>
                    <a:gd name="connsiteX18" fmla="*/ 2652426 w 5010959"/>
                    <a:gd name="connsiteY18" fmla="*/ 448431 h 448431"/>
                    <a:gd name="connsiteX19" fmla="*/ 2662735 w 5010959"/>
                    <a:gd name="connsiteY19" fmla="*/ 448431 h 448431"/>
                    <a:gd name="connsiteX20" fmla="*/ 2975678 w 5010959"/>
                    <a:gd name="connsiteY20" fmla="*/ 448431 h 448431"/>
                    <a:gd name="connsiteX21" fmla="*/ 3029046 w 5010959"/>
                    <a:gd name="connsiteY21" fmla="*/ 448431 h 448431"/>
                    <a:gd name="connsiteX22" fmla="*/ 3239242 w 5010959"/>
                    <a:gd name="connsiteY22" fmla="*/ 448431 h 448431"/>
                    <a:gd name="connsiteX23" fmla="*/ 3552184 w 5010959"/>
                    <a:gd name="connsiteY23" fmla="*/ 448431 h 448431"/>
                    <a:gd name="connsiteX24" fmla="*/ 3562493 w 5010959"/>
                    <a:gd name="connsiteY24" fmla="*/ 448431 h 448431"/>
                    <a:gd name="connsiteX25" fmla="*/ 4233006 w 5010959"/>
                    <a:gd name="connsiteY25" fmla="*/ 448431 h 448431"/>
                    <a:gd name="connsiteX26" fmla="*/ 4549744 w 5010959"/>
                    <a:gd name="connsiteY26" fmla="*/ 332367 h 448431"/>
                    <a:gd name="connsiteX27" fmla="*/ 4685885 w 5010959"/>
                    <a:gd name="connsiteY27" fmla="*/ 156512 h 448431"/>
                    <a:gd name="connsiteX28" fmla="*/ 5010959 w 5010959"/>
                    <a:gd name="connsiteY28" fmla="*/ 0 h 448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5010959" h="448431">
                      <a:moveTo>
                        <a:pt x="5010959" y="0"/>
                      </a:moveTo>
                      <a:lnTo>
                        <a:pt x="3806999" y="0"/>
                      </a:lnTo>
                      <a:lnTo>
                        <a:pt x="3552184" y="0"/>
                      </a:lnTo>
                      <a:lnTo>
                        <a:pt x="2662735" y="0"/>
                      </a:lnTo>
                      <a:lnTo>
                        <a:pt x="2348224" y="0"/>
                      </a:lnTo>
                      <a:lnTo>
                        <a:pt x="1458775" y="0"/>
                      </a:lnTo>
                      <a:lnTo>
                        <a:pt x="1203960" y="0"/>
                      </a:lnTo>
                      <a:lnTo>
                        <a:pt x="0" y="0"/>
                      </a:lnTo>
                      <a:cubicBezTo>
                        <a:pt x="127807" y="0"/>
                        <a:pt x="230608" y="43964"/>
                        <a:pt x="325074" y="156512"/>
                      </a:cubicBezTo>
                      <a:cubicBezTo>
                        <a:pt x="461215" y="332367"/>
                        <a:pt x="461215" y="332367"/>
                        <a:pt x="461215" y="332367"/>
                      </a:cubicBezTo>
                      <a:cubicBezTo>
                        <a:pt x="527897" y="418536"/>
                        <a:pt x="622361" y="443155"/>
                        <a:pt x="777953" y="448431"/>
                      </a:cubicBezTo>
                      <a:cubicBezTo>
                        <a:pt x="1016026" y="448431"/>
                        <a:pt x="1239220" y="448431"/>
                        <a:pt x="1448466" y="448431"/>
                      </a:cubicBezTo>
                      <a:lnTo>
                        <a:pt x="1458775" y="448431"/>
                      </a:lnTo>
                      <a:lnTo>
                        <a:pt x="1771718" y="448431"/>
                      </a:lnTo>
                      <a:lnTo>
                        <a:pt x="1981913" y="448431"/>
                      </a:lnTo>
                      <a:lnTo>
                        <a:pt x="2035282" y="448431"/>
                      </a:lnTo>
                      <a:lnTo>
                        <a:pt x="2348224" y="448431"/>
                      </a:lnTo>
                      <a:lnTo>
                        <a:pt x="2358533" y="448431"/>
                      </a:lnTo>
                      <a:lnTo>
                        <a:pt x="2652426" y="448431"/>
                      </a:lnTo>
                      <a:lnTo>
                        <a:pt x="2662735" y="448431"/>
                      </a:lnTo>
                      <a:lnTo>
                        <a:pt x="2975678" y="448431"/>
                      </a:lnTo>
                      <a:lnTo>
                        <a:pt x="3029046" y="448431"/>
                      </a:lnTo>
                      <a:lnTo>
                        <a:pt x="3239242" y="448431"/>
                      </a:lnTo>
                      <a:lnTo>
                        <a:pt x="3552184" y="448431"/>
                      </a:lnTo>
                      <a:lnTo>
                        <a:pt x="3562493" y="448431"/>
                      </a:lnTo>
                      <a:cubicBezTo>
                        <a:pt x="3771739" y="448431"/>
                        <a:pt x="3994933" y="448431"/>
                        <a:pt x="4233006" y="448431"/>
                      </a:cubicBezTo>
                      <a:cubicBezTo>
                        <a:pt x="4388598" y="443155"/>
                        <a:pt x="4483063" y="418536"/>
                        <a:pt x="4549744" y="332367"/>
                      </a:cubicBezTo>
                      <a:cubicBezTo>
                        <a:pt x="4549744" y="332367"/>
                        <a:pt x="4549744" y="332367"/>
                        <a:pt x="4685885" y="156512"/>
                      </a:cubicBezTo>
                      <a:cubicBezTo>
                        <a:pt x="4780352" y="43964"/>
                        <a:pt x="4883152" y="0"/>
                        <a:pt x="5010959" y="0"/>
                      </a:cubicBezTo>
                      <a:close/>
                    </a:path>
                  </a:pathLst>
                </a:custGeom>
                <a:noFill/>
                <a:ln w="6350" cap="flat">
                  <a:gradFill>
                    <a:gsLst>
                      <a:gs pos="0">
                        <a:srgbClr val="D0E9F6">
                          <a:alpha val="0"/>
                        </a:srgbClr>
                      </a:gs>
                      <a:gs pos="100000">
                        <a:schemeClr val="accent4"/>
                      </a:gs>
                    </a:gsLst>
                    <a:lin ang="5400000" scaled="1"/>
                  </a:gradFill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1965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39" name="文本框 38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1482551" y="1004812"/>
                <a:ext cx="4251057" cy="482598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 lvl="0" algn="ctr"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altLang="zh-CN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eGFR</a:t>
                </a:r>
                <a:r>
                  <a:rPr lang="zh-CN" altLang="en-US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从基线至</a:t>
                </a:r>
                <a:r>
                  <a:rPr lang="en-US" altLang="zh-CN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39</a:t>
                </a:r>
                <a:r>
                  <a:rPr lang="zh-CN" altLang="en-US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周的</a:t>
                </a:r>
                <a:endPara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  <a:p>
                <a:pPr lvl="0" algn="ctr"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zh-CN" altLang="en-US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百分比变化</a:t>
                </a:r>
                <a:endPara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7944485" y="3405505"/>
            <a:ext cx="3545205" cy="3025140"/>
            <a:chOff x="695325" y="2484374"/>
            <a:chExt cx="4130676" cy="3537013"/>
          </a:xfrm>
        </p:grpSpPr>
        <p:sp>
          <p:nvSpPr>
            <p:cNvPr id="51" name="矩形: 圆角 50"/>
            <p:cNvSpPr/>
            <p:nvPr/>
          </p:nvSpPr>
          <p:spPr>
            <a:xfrm>
              <a:off x="695325" y="2484374"/>
              <a:ext cx="4130676" cy="3537013"/>
            </a:xfrm>
            <a:prstGeom prst="roundRect">
              <a:avLst>
                <a:gd name="adj" fmla="val 3108"/>
              </a:avLst>
            </a:prstGeom>
            <a:solidFill>
              <a:schemeClr val="bg1"/>
            </a:solidFill>
            <a:ln>
              <a:gradFill>
                <a:gsLst>
                  <a:gs pos="0">
                    <a:schemeClr val="accent4">
                      <a:lumMod val="20000"/>
                      <a:lumOff val="80000"/>
                    </a:schemeClr>
                  </a:gs>
                  <a:gs pos="100000">
                    <a:schemeClr val="accent4"/>
                  </a:gs>
                </a:gsLst>
                <a:lin ang="5400000" scaled="1"/>
              </a:gradFill>
              <a:prstDash val="solid"/>
            </a:ln>
            <a:effectLst>
              <a:outerShdw blurRad="50800" dist="50800" dir="5400000" algn="ctr" rotWithShape="0">
                <a:schemeClr val="accent4">
                  <a:lumMod val="60000"/>
                  <a:lumOff val="40000"/>
                  <a:alpha val="28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zh-CN" dirty="0"/>
                <a:t>经国家药监部门批准上市的新通用名药品</a:t>
              </a:r>
              <a:endParaRPr lang="zh-CN" altLang="zh-CN" dirty="0"/>
            </a:p>
            <a:p>
              <a:pPr algn="ctr"/>
              <a:endParaRPr lang="zh-CN" altLang="en-US" dirty="0"/>
            </a:p>
          </p:txBody>
        </p:sp>
        <p:grpSp>
          <p:nvGrpSpPr>
            <p:cNvPr id="52" name="组合 51"/>
            <p:cNvGrpSpPr/>
            <p:nvPr>
              <p:custDataLst>
                <p:tags r:id="rId7"/>
              </p:custDataLst>
            </p:nvPr>
          </p:nvGrpSpPr>
          <p:grpSpPr>
            <a:xfrm>
              <a:off x="820271" y="2490787"/>
              <a:ext cx="3908963" cy="541625"/>
              <a:chOff x="1168802" y="1032510"/>
              <a:chExt cx="4912223" cy="428209"/>
            </a:xfrm>
          </p:grpSpPr>
          <p:sp>
            <p:nvSpPr>
              <p:cNvPr id="55" name="任意多边形: 形状 19"/>
              <p:cNvSpPr/>
              <p:nvPr>
                <p:custDataLst>
                  <p:tags r:id="rId8"/>
                </p:custDataLst>
              </p:nvPr>
            </p:nvSpPr>
            <p:spPr bwMode="auto">
              <a:xfrm flipH="1">
                <a:off x="1168802" y="1032510"/>
                <a:ext cx="4912223" cy="428209"/>
              </a:xfrm>
              <a:custGeom>
                <a:avLst/>
                <a:gdLst>
                  <a:gd name="connsiteX0" fmla="*/ 5010959 w 5010959"/>
                  <a:gd name="connsiteY0" fmla="*/ 0 h 448431"/>
                  <a:gd name="connsiteX1" fmla="*/ 3806999 w 5010959"/>
                  <a:gd name="connsiteY1" fmla="*/ 0 h 448431"/>
                  <a:gd name="connsiteX2" fmla="*/ 3552184 w 5010959"/>
                  <a:gd name="connsiteY2" fmla="*/ 0 h 448431"/>
                  <a:gd name="connsiteX3" fmla="*/ 2662735 w 5010959"/>
                  <a:gd name="connsiteY3" fmla="*/ 0 h 448431"/>
                  <a:gd name="connsiteX4" fmla="*/ 2348224 w 5010959"/>
                  <a:gd name="connsiteY4" fmla="*/ 0 h 448431"/>
                  <a:gd name="connsiteX5" fmla="*/ 1458775 w 5010959"/>
                  <a:gd name="connsiteY5" fmla="*/ 0 h 448431"/>
                  <a:gd name="connsiteX6" fmla="*/ 1203960 w 5010959"/>
                  <a:gd name="connsiteY6" fmla="*/ 0 h 448431"/>
                  <a:gd name="connsiteX7" fmla="*/ 0 w 5010959"/>
                  <a:gd name="connsiteY7" fmla="*/ 0 h 448431"/>
                  <a:gd name="connsiteX8" fmla="*/ 325074 w 5010959"/>
                  <a:gd name="connsiteY8" fmla="*/ 156512 h 448431"/>
                  <a:gd name="connsiteX9" fmla="*/ 461215 w 5010959"/>
                  <a:gd name="connsiteY9" fmla="*/ 332367 h 448431"/>
                  <a:gd name="connsiteX10" fmla="*/ 777953 w 5010959"/>
                  <a:gd name="connsiteY10" fmla="*/ 448431 h 448431"/>
                  <a:gd name="connsiteX11" fmla="*/ 1448466 w 5010959"/>
                  <a:gd name="connsiteY11" fmla="*/ 448431 h 448431"/>
                  <a:gd name="connsiteX12" fmla="*/ 1458775 w 5010959"/>
                  <a:gd name="connsiteY12" fmla="*/ 448431 h 448431"/>
                  <a:gd name="connsiteX13" fmla="*/ 1771718 w 5010959"/>
                  <a:gd name="connsiteY13" fmla="*/ 448431 h 448431"/>
                  <a:gd name="connsiteX14" fmla="*/ 1981913 w 5010959"/>
                  <a:gd name="connsiteY14" fmla="*/ 448431 h 448431"/>
                  <a:gd name="connsiteX15" fmla="*/ 2035282 w 5010959"/>
                  <a:gd name="connsiteY15" fmla="*/ 448431 h 448431"/>
                  <a:gd name="connsiteX16" fmla="*/ 2348224 w 5010959"/>
                  <a:gd name="connsiteY16" fmla="*/ 448431 h 448431"/>
                  <a:gd name="connsiteX17" fmla="*/ 2358533 w 5010959"/>
                  <a:gd name="connsiteY17" fmla="*/ 448431 h 448431"/>
                  <a:gd name="connsiteX18" fmla="*/ 2652426 w 5010959"/>
                  <a:gd name="connsiteY18" fmla="*/ 448431 h 448431"/>
                  <a:gd name="connsiteX19" fmla="*/ 2662735 w 5010959"/>
                  <a:gd name="connsiteY19" fmla="*/ 448431 h 448431"/>
                  <a:gd name="connsiteX20" fmla="*/ 2975678 w 5010959"/>
                  <a:gd name="connsiteY20" fmla="*/ 448431 h 448431"/>
                  <a:gd name="connsiteX21" fmla="*/ 3029046 w 5010959"/>
                  <a:gd name="connsiteY21" fmla="*/ 448431 h 448431"/>
                  <a:gd name="connsiteX22" fmla="*/ 3239242 w 5010959"/>
                  <a:gd name="connsiteY22" fmla="*/ 448431 h 448431"/>
                  <a:gd name="connsiteX23" fmla="*/ 3552184 w 5010959"/>
                  <a:gd name="connsiteY23" fmla="*/ 448431 h 448431"/>
                  <a:gd name="connsiteX24" fmla="*/ 3562493 w 5010959"/>
                  <a:gd name="connsiteY24" fmla="*/ 448431 h 448431"/>
                  <a:gd name="connsiteX25" fmla="*/ 4233006 w 5010959"/>
                  <a:gd name="connsiteY25" fmla="*/ 448431 h 448431"/>
                  <a:gd name="connsiteX26" fmla="*/ 4549744 w 5010959"/>
                  <a:gd name="connsiteY26" fmla="*/ 332367 h 448431"/>
                  <a:gd name="connsiteX27" fmla="*/ 4685885 w 5010959"/>
                  <a:gd name="connsiteY27" fmla="*/ 156512 h 448431"/>
                  <a:gd name="connsiteX28" fmla="*/ 5010959 w 5010959"/>
                  <a:gd name="connsiteY28" fmla="*/ 0 h 448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010959" h="448431">
                    <a:moveTo>
                      <a:pt x="5010959" y="0"/>
                    </a:moveTo>
                    <a:lnTo>
                      <a:pt x="3806999" y="0"/>
                    </a:lnTo>
                    <a:lnTo>
                      <a:pt x="3552184" y="0"/>
                    </a:lnTo>
                    <a:lnTo>
                      <a:pt x="2662735" y="0"/>
                    </a:lnTo>
                    <a:lnTo>
                      <a:pt x="2348224" y="0"/>
                    </a:lnTo>
                    <a:lnTo>
                      <a:pt x="1458775" y="0"/>
                    </a:lnTo>
                    <a:lnTo>
                      <a:pt x="1203960" y="0"/>
                    </a:lnTo>
                    <a:lnTo>
                      <a:pt x="0" y="0"/>
                    </a:lnTo>
                    <a:cubicBezTo>
                      <a:pt x="127807" y="0"/>
                      <a:pt x="230608" y="43964"/>
                      <a:pt x="325074" y="156512"/>
                    </a:cubicBezTo>
                    <a:cubicBezTo>
                      <a:pt x="461215" y="332367"/>
                      <a:pt x="461215" y="332367"/>
                      <a:pt x="461215" y="332367"/>
                    </a:cubicBezTo>
                    <a:cubicBezTo>
                      <a:pt x="527897" y="418536"/>
                      <a:pt x="622361" y="443155"/>
                      <a:pt x="777953" y="448431"/>
                    </a:cubicBezTo>
                    <a:cubicBezTo>
                      <a:pt x="1016026" y="448431"/>
                      <a:pt x="1239220" y="448431"/>
                      <a:pt x="1448466" y="448431"/>
                    </a:cubicBezTo>
                    <a:lnTo>
                      <a:pt x="1458775" y="448431"/>
                    </a:lnTo>
                    <a:lnTo>
                      <a:pt x="1771718" y="448431"/>
                    </a:lnTo>
                    <a:lnTo>
                      <a:pt x="1981913" y="448431"/>
                    </a:lnTo>
                    <a:lnTo>
                      <a:pt x="2035282" y="448431"/>
                    </a:lnTo>
                    <a:lnTo>
                      <a:pt x="2348224" y="448431"/>
                    </a:lnTo>
                    <a:lnTo>
                      <a:pt x="2358533" y="448431"/>
                    </a:lnTo>
                    <a:lnTo>
                      <a:pt x="2652426" y="448431"/>
                    </a:lnTo>
                    <a:lnTo>
                      <a:pt x="2662735" y="448431"/>
                    </a:lnTo>
                    <a:lnTo>
                      <a:pt x="2975678" y="448431"/>
                    </a:lnTo>
                    <a:lnTo>
                      <a:pt x="3029046" y="448431"/>
                    </a:lnTo>
                    <a:lnTo>
                      <a:pt x="3239242" y="448431"/>
                    </a:lnTo>
                    <a:lnTo>
                      <a:pt x="3552184" y="448431"/>
                    </a:lnTo>
                    <a:lnTo>
                      <a:pt x="3562493" y="448431"/>
                    </a:lnTo>
                    <a:cubicBezTo>
                      <a:pt x="3771739" y="448431"/>
                      <a:pt x="3994933" y="448431"/>
                      <a:pt x="4233006" y="448431"/>
                    </a:cubicBezTo>
                    <a:cubicBezTo>
                      <a:pt x="4388598" y="443155"/>
                      <a:pt x="4483063" y="418536"/>
                      <a:pt x="4549744" y="332367"/>
                    </a:cubicBezTo>
                    <a:cubicBezTo>
                      <a:pt x="4549744" y="332367"/>
                      <a:pt x="4549744" y="332367"/>
                      <a:pt x="4685885" y="156512"/>
                    </a:cubicBezTo>
                    <a:cubicBezTo>
                      <a:pt x="4780352" y="43964"/>
                      <a:pt x="4883152" y="0"/>
                      <a:pt x="5010959" y="0"/>
                    </a:cubicBezTo>
                    <a:close/>
                  </a:path>
                </a:pathLst>
              </a:custGeom>
              <a:gradFill flip="none" rotWithShape="1">
                <a:gsLst>
                  <a:gs pos="19000">
                    <a:schemeClr val="accent4"/>
                  </a:gs>
                  <a:gs pos="100000">
                    <a:schemeClr val="accent4">
                      <a:lumMod val="75000"/>
                    </a:schemeClr>
                  </a:gs>
                </a:gsLst>
                <a:lin ang="13500000" scaled="1"/>
                <a:tileRect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4" name="文本框 53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1502921" y="1104857"/>
                <a:ext cx="4251056" cy="283510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 lvl="0" algn="ctr"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zh-CN" altLang="en-US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治疗期间血尿阳性的患者比例</a:t>
                </a:r>
                <a:endPara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</p:txBody>
          </p:sp>
        </p:grpSp>
      </p:grpSp>
      <p:pic>
        <p:nvPicPr>
          <p:cNvPr id="67" name="图片 6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2970" y="4114165"/>
            <a:ext cx="3144520" cy="2192020"/>
          </a:xfrm>
          <a:prstGeom prst="rect">
            <a:avLst/>
          </a:prstGeom>
        </p:spPr>
      </p:pic>
      <p:grpSp>
        <p:nvGrpSpPr>
          <p:cNvPr id="43" name="组合 42"/>
          <p:cNvGrpSpPr/>
          <p:nvPr/>
        </p:nvGrpSpPr>
        <p:grpSpPr>
          <a:xfrm>
            <a:off x="4436110" y="3399493"/>
            <a:ext cx="3309620" cy="3030517"/>
            <a:chOff x="695325" y="2455106"/>
            <a:chExt cx="4130676" cy="3566281"/>
          </a:xfrm>
        </p:grpSpPr>
        <p:sp>
          <p:nvSpPr>
            <p:cNvPr id="44" name="矩形: 圆角 43"/>
            <p:cNvSpPr/>
            <p:nvPr/>
          </p:nvSpPr>
          <p:spPr>
            <a:xfrm>
              <a:off x="695325" y="2484374"/>
              <a:ext cx="4130676" cy="3537013"/>
            </a:xfrm>
            <a:prstGeom prst="roundRect">
              <a:avLst>
                <a:gd name="adj" fmla="val 3108"/>
              </a:avLst>
            </a:prstGeom>
            <a:solidFill>
              <a:schemeClr val="bg1"/>
            </a:solidFill>
            <a:ln>
              <a:gradFill>
                <a:gsLst>
                  <a:gs pos="0">
                    <a:schemeClr val="accent4">
                      <a:lumMod val="20000"/>
                      <a:lumOff val="80000"/>
                    </a:schemeClr>
                  </a:gs>
                  <a:gs pos="100000">
                    <a:schemeClr val="accent4"/>
                  </a:gs>
                </a:gsLst>
                <a:lin ang="5400000" scaled="1"/>
              </a:gradFill>
              <a:prstDash val="solid"/>
            </a:ln>
            <a:effectLst>
              <a:outerShdw blurRad="50800" dist="50800" dir="5400000" algn="ctr" rotWithShape="0">
                <a:schemeClr val="accent4">
                  <a:lumMod val="60000"/>
                  <a:lumOff val="40000"/>
                  <a:alpha val="28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zh-CN" dirty="0"/>
                <a:t>经国家药监部门批准上市的新通用名药品</a:t>
              </a:r>
              <a:endParaRPr lang="zh-CN" altLang="zh-CN" dirty="0"/>
            </a:p>
            <a:p>
              <a:pPr algn="ctr"/>
              <a:endParaRPr lang="zh-CN" altLang="en-US" dirty="0"/>
            </a:p>
          </p:txBody>
        </p:sp>
        <p:grpSp>
          <p:nvGrpSpPr>
            <p:cNvPr id="45" name="组合 44"/>
            <p:cNvGrpSpPr/>
            <p:nvPr>
              <p:custDataLst>
                <p:tags r:id="rId11"/>
              </p:custDataLst>
            </p:nvPr>
          </p:nvGrpSpPr>
          <p:grpSpPr>
            <a:xfrm>
              <a:off x="820271" y="2455106"/>
              <a:ext cx="3908963" cy="614249"/>
              <a:chOff x="1168802" y="1004301"/>
              <a:chExt cx="4912223" cy="485626"/>
            </a:xfrm>
          </p:grpSpPr>
          <p:sp>
            <p:nvSpPr>
              <p:cNvPr id="48" name="任意多边形: 形状 19"/>
              <p:cNvSpPr/>
              <p:nvPr>
                <p:custDataLst>
                  <p:tags r:id="rId12"/>
                </p:custDataLst>
              </p:nvPr>
            </p:nvSpPr>
            <p:spPr bwMode="auto">
              <a:xfrm flipH="1">
                <a:off x="1168802" y="1032510"/>
                <a:ext cx="4912223" cy="428209"/>
              </a:xfrm>
              <a:custGeom>
                <a:avLst/>
                <a:gdLst>
                  <a:gd name="connsiteX0" fmla="*/ 5010959 w 5010959"/>
                  <a:gd name="connsiteY0" fmla="*/ 0 h 448431"/>
                  <a:gd name="connsiteX1" fmla="*/ 3806999 w 5010959"/>
                  <a:gd name="connsiteY1" fmla="*/ 0 h 448431"/>
                  <a:gd name="connsiteX2" fmla="*/ 3552184 w 5010959"/>
                  <a:gd name="connsiteY2" fmla="*/ 0 h 448431"/>
                  <a:gd name="connsiteX3" fmla="*/ 2662735 w 5010959"/>
                  <a:gd name="connsiteY3" fmla="*/ 0 h 448431"/>
                  <a:gd name="connsiteX4" fmla="*/ 2348224 w 5010959"/>
                  <a:gd name="connsiteY4" fmla="*/ 0 h 448431"/>
                  <a:gd name="connsiteX5" fmla="*/ 1458775 w 5010959"/>
                  <a:gd name="connsiteY5" fmla="*/ 0 h 448431"/>
                  <a:gd name="connsiteX6" fmla="*/ 1203960 w 5010959"/>
                  <a:gd name="connsiteY6" fmla="*/ 0 h 448431"/>
                  <a:gd name="connsiteX7" fmla="*/ 0 w 5010959"/>
                  <a:gd name="connsiteY7" fmla="*/ 0 h 448431"/>
                  <a:gd name="connsiteX8" fmla="*/ 325074 w 5010959"/>
                  <a:gd name="connsiteY8" fmla="*/ 156512 h 448431"/>
                  <a:gd name="connsiteX9" fmla="*/ 461215 w 5010959"/>
                  <a:gd name="connsiteY9" fmla="*/ 332367 h 448431"/>
                  <a:gd name="connsiteX10" fmla="*/ 777953 w 5010959"/>
                  <a:gd name="connsiteY10" fmla="*/ 448431 h 448431"/>
                  <a:gd name="connsiteX11" fmla="*/ 1448466 w 5010959"/>
                  <a:gd name="connsiteY11" fmla="*/ 448431 h 448431"/>
                  <a:gd name="connsiteX12" fmla="*/ 1458775 w 5010959"/>
                  <a:gd name="connsiteY12" fmla="*/ 448431 h 448431"/>
                  <a:gd name="connsiteX13" fmla="*/ 1771718 w 5010959"/>
                  <a:gd name="connsiteY13" fmla="*/ 448431 h 448431"/>
                  <a:gd name="connsiteX14" fmla="*/ 1981913 w 5010959"/>
                  <a:gd name="connsiteY14" fmla="*/ 448431 h 448431"/>
                  <a:gd name="connsiteX15" fmla="*/ 2035282 w 5010959"/>
                  <a:gd name="connsiteY15" fmla="*/ 448431 h 448431"/>
                  <a:gd name="connsiteX16" fmla="*/ 2348224 w 5010959"/>
                  <a:gd name="connsiteY16" fmla="*/ 448431 h 448431"/>
                  <a:gd name="connsiteX17" fmla="*/ 2358533 w 5010959"/>
                  <a:gd name="connsiteY17" fmla="*/ 448431 h 448431"/>
                  <a:gd name="connsiteX18" fmla="*/ 2652426 w 5010959"/>
                  <a:gd name="connsiteY18" fmla="*/ 448431 h 448431"/>
                  <a:gd name="connsiteX19" fmla="*/ 2662735 w 5010959"/>
                  <a:gd name="connsiteY19" fmla="*/ 448431 h 448431"/>
                  <a:gd name="connsiteX20" fmla="*/ 2975678 w 5010959"/>
                  <a:gd name="connsiteY20" fmla="*/ 448431 h 448431"/>
                  <a:gd name="connsiteX21" fmla="*/ 3029046 w 5010959"/>
                  <a:gd name="connsiteY21" fmla="*/ 448431 h 448431"/>
                  <a:gd name="connsiteX22" fmla="*/ 3239242 w 5010959"/>
                  <a:gd name="connsiteY22" fmla="*/ 448431 h 448431"/>
                  <a:gd name="connsiteX23" fmla="*/ 3552184 w 5010959"/>
                  <a:gd name="connsiteY23" fmla="*/ 448431 h 448431"/>
                  <a:gd name="connsiteX24" fmla="*/ 3562493 w 5010959"/>
                  <a:gd name="connsiteY24" fmla="*/ 448431 h 448431"/>
                  <a:gd name="connsiteX25" fmla="*/ 4233006 w 5010959"/>
                  <a:gd name="connsiteY25" fmla="*/ 448431 h 448431"/>
                  <a:gd name="connsiteX26" fmla="*/ 4549744 w 5010959"/>
                  <a:gd name="connsiteY26" fmla="*/ 332367 h 448431"/>
                  <a:gd name="connsiteX27" fmla="*/ 4685885 w 5010959"/>
                  <a:gd name="connsiteY27" fmla="*/ 156512 h 448431"/>
                  <a:gd name="connsiteX28" fmla="*/ 5010959 w 5010959"/>
                  <a:gd name="connsiteY28" fmla="*/ 0 h 448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010959" h="448431">
                    <a:moveTo>
                      <a:pt x="5010959" y="0"/>
                    </a:moveTo>
                    <a:lnTo>
                      <a:pt x="3806999" y="0"/>
                    </a:lnTo>
                    <a:lnTo>
                      <a:pt x="3552184" y="0"/>
                    </a:lnTo>
                    <a:lnTo>
                      <a:pt x="2662735" y="0"/>
                    </a:lnTo>
                    <a:lnTo>
                      <a:pt x="2348224" y="0"/>
                    </a:lnTo>
                    <a:lnTo>
                      <a:pt x="1458775" y="0"/>
                    </a:lnTo>
                    <a:lnTo>
                      <a:pt x="1203960" y="0"/>
                    </a:lnTo>
                    <a:lnTo>
                      <a:pt x="0" y="0"/>
                    </a:lnTo>
                    <a:cubicBezTo>
                      <a:pt x="127807" y="0"/>
                      <a:pt x="230608" y="43964"/>
                      <a:pt x="325074" y="156512"/>
                    </a:cubicBezTo>
                    <a:cubicBezTo>
                      <a:pt x="461215" y="332367"/>
                      <a:pt x="461215" y="332367"/>
                      <a:pt x="461215" y="332367"/>
                    </a:cubicBezTo>
                    <a:cubicBezTo>
                      <a:pt x="527897" y="418536"/>
                      <a:pt x="622361" y="443155"/>
                      <a:pt x="777953" y="448431"/>
                    </a:cubicBezTo>
                    <a:cubicBezTo>
                      <a:pt x="1016026" y="448431"/>
                      <a:pt x="1239220" y="448431"/>
                      <a:pt x="1448466" y="448431"/>
                    </a:cubicBezTo>
                    <a:lnTo>
                      <a:pt x="1458775" y="448431"/>
                    </a:lnTo>
                    <a:lnTo>
                      <a:pt x="1771718" y="448431"/>
                    </a:lnTo>
                    <a:lnTo>
                      <a:pt x="1981913" y="448431"/>
                    </a:lnTo>
                    <a:lnTo>
                      <a:pt x="2035282" y="448431"/>
                    </a:lnTo>
                    <a:lnTo>
                      <a:pt x="2348224" y="448431"/>
                    </a:lnTo>
                    <a:lnTo>
                      <a:pt x="2358533" y="448431"/>
                    </a:lnTo>
                    <a:lnTo>
                      <a:pt x="2652426" y="448431"/>
                    </a:lnTo>
                    <a:lnTo>
                      <a:pt x="2662735" y="448431"/>
                    </a:lnTo>
                    <a:lnTo>
                      <a:pt x="2975678" y="448431"/>
                    </a:lnTo>
                    <a:lnTo>
                      <a:pt x="3029046" y="448431"/>
                    </a:lnTo>
                    <a:lnTo>
                      <a:pt x="3239242" y="448431"/>
                    </a:lnTo>
                    <a:lnTo>
                      <a:pt x="3552184" y="448431"/>
                    </a:lnTo>
                    <a:lnTo>
                      <a:pt x="3562493" y="448431"/>
                    </a:lnTo>
                    <a:cubicBezTo>
                      <a:pt x="3771739" y="448431"/>
                      <a:pt x="3994933" y="448431"/>
                      <a:pt x="4233006" y="448431"/>
                    </a:cubicBezTo>
                    <a:cubicBezTo>
                      <a:pt x="4388598" y="443155"/>
                      <a:pt x="4483063" y="418536"/>
                      <a:pt x="4549744" y="332367"/>
                    </a:cubicBezTo>
                    <a:cubicBezTo>
                      <a:pt x="4549744" y="332367"/>
                      <a:pt x="4549744" y="332367"/>
                      <a:pt x="4685885" y="156512"/>
                    </a:cubicBezTo>
                    <a:cubicBezTo>
                      <a:pt x="4780352" y="43964"/>
                      <a:pt x="4883152" y="0"/>
                      <a:pt x="5010959" y="0"/>
                    </a:cubicBezTo>
                    <a:close/>
                  </a:path>
                </a:pathLst>
              </a:custGeom>
              <a:gradFill flip="none" rotWithShape="1">
                <a:gsLst>
                  <a:gs pos="19000">
                    <a:schemeClr val="accent4"/>
                  </a:gs>
                  <a:gs pos="100000">
                    <a:schemeClr val="accent4">
                      <a:lumMod val="75000"/>
                    </a:schemeClr>
                  </a:gs>
                </a:gsLst>
                <a:lin ang="13500000" scaled="1"/>
                <a:tileRect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7" name="文本框 46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1502921" y="1004301"/>
                <a:ext cx="4251057" cy="485626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 lvl="0" algn="ctr"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altLang="zh-CN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39</a:t>
                </a:r>
                <a:r>
                  <a:rPr lang="zh-CN" altLang="en-US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周时</a:t>
                </a:r>
                <a:r>
                  <a:rPr lang="en-US" altLang="zh-CN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eGFR</a:t>
                </a:r>
                <a:r>
                  <a:rPr lang="zh-CN" altLang="en-US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下降≥</a:t>
                </a:r>
                <a:endPara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  <a:p>
                <a:pPr lvl="0" algn="ctr"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en-US" altLang="zh-CN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30%</a:t>
                </a:r>
                <a:r>
                  <a:rPr lang="zh-CN" altLang="en-US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的患者比例</a:t>
                </a:r>
                <a:endPara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</p:txBody>
          </p:sp>
        </p:grpSp>
      </p:grpSp>
      <p:graphicFrame>
        <p:nvGraphicFramePr>
          <p:cNvPr id="68" name="图表 67"/>
          <p:cNvGraphicFramePr/>
          <p:nvPr/>
        </p:nvGraphicFramePr>
        <p:xfrm>
          <a:off x="4679315" y="3986530"/>
          <a:ext cx="2811145" cy="2278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16" name="图表 15"/>
          <p:cNvGraphicFramePr/>
          <p:nvPr/>
        </p:nvGraphicFramePr>
        <p:xfrm>
          <a:off x="7974737" y="3463906"/>
          <a:ext cx="3503151" cy="2850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矩形: 圆顶角 10"/>
          <p:cNvSpPr/>
          <p:nvPr/>
        </p:nvSpPr>
        <p:spPr>
          <a:xfrm rot="5400000">
            <a:off x="-355600" y="327880"/>
            <a:ext cx="1244600" cy="533400"/>
          </a:xfrm>
          <a:prstGeom prst="round2SameRect">
            <a:avLst/>
          </a:prstGeom>
          <a:solidFill>
            <a:srgbClr val="4472C4"/>
          </a:solidFill>
          <a:ln>
            <a:solidFill>
              <a:srgbClr val="4472C4"/>
            </a:solidFill>
          </a:ln>
          <a:effectLst>
            <a:outerShdw blurRad="50800" dist="50800" dir="5400000" algn="ctr" rotWithShape="0">
              <a:schemeClr val="accent4">
                <a:lumMod val="50000"/>
                <a:alpha val="14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36000" tIns="108000" rIns="36000" bIns="108000" rtlCol="0" anchor="ctr"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有效性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2/3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95325" y="1239987"/>
            <a:ext cx="11677015" cy="2454443"/>
            <a:chOff x="1095" y="1713"/>
            <a:chExt cx="18389" cy="3865"/>
          </a:xfrm>
        </p:grpSpPr>
        <p:sp>
          <p:nvSpPr>
            <p:cNvPr id="31" name="矩形​​ 41"/>
            <p:cNvSpPr/>
            <p:nvPr/>
          </p:nvSpPr>
          <p:spPr>
            <a:xfrm>
              <a:off x="1095" y="1713"/>
              <a:ext cx="10990" cy="3322"/>
            </a:xfrm>
            <a:prstGeom prst="rect">
              <a:avLst/>
            </a:prstGeom>
            <a:gradFill flip="none" rotWithShape="1">
              <a:gsLst>
                <a:gs pos="4000">
                  <a:schemeClr val="accent4">
                    <a:lumMod val="20000"/>
                    <a:lumOff val="80000"/>
                    <a:alpha val="46000"/>
                  </a:schemeClr>
                </a:gs>
                <a:gs pos="100000">
                  <a:schemeClr val="accent4">
                    <a:lumMod val="20000"/>
                    <a:lumOff val="80000"/>
                    <a:alpha val="0"/>
                  </a:scheme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Arial" panose="020B0604020202020204" pitchFamily="34" charset="0"/>
              </a:endParaRPr>
            </a:p>
          </p:txBody>
        </p:sp>
        <p:cxnSp>
          <p:nvCxnSpPr>
            <p:cNvPr id="26" name="直接连接符 25"/>
            <p:cNvCxnSpPr/>
            <p:nvPr>
              <p:custDataLst>
                <p:tags r:id="rId14"/>
              </p:custDataLst>
            </p:nvPr>
          </p:nvCxnSpPr>
          <p:spPr>
            <a:xfrm>
              <a:off x="1125" y="1713"/>
              <a:ext cx="0" cy="2112"/>
            </a:xfrm>
            <a:prstGeom prst="line">
              <a:avLst/>
            </a:prstGeom>
            <a:noFill/>
            <a:ln w="34925" cap="flat" cmpd="sng" algn="ctr">
              <a:solidFill>
                <a:schemeClr val="accent4"/>
              </a:solidFill>
              <a:prstDash val="solid"/>
              <a:miter lim="800000"/>
            </a:ln>
            <a:effectLst/>
          </p:spPr>
        </p:cxnSp>
        <p:sp>
          <p:nvSpPr>
            <p:cNvPr id="23" name="文本框 22"/>
            <p:cNvSpPr txBox="1"/>
            <p:nvPr/>
          </p:nvSpPr>
          <p:spPr>
            <a:xfrm>
              <a:off x="1202" y="2235"/>
              <a:ext cx="10993" cy="334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charset="0"/>
                <a:buNone/>
                <a:defRPr/>
              </a:pPr>
              <a:r>
                <a:rPr lang="en-US" altLang="zh-CN" sz="1400" kern="0" noProof="0" dirty="0">
                  <a:ln>
                    <a:noFill/>
                  </a:ln>
                  <a:effectLst/>
                  <a:uLnTx/>
                  <a:uFillTx/>
                  <a:ea typeface="+mn-lt"/>
                  <a:cs typeface="+mn-lt"/>
                  <a:sym typeface="+mn-ea"/>
                </a:rPr>
                <a:t> </a:t>
              </a:r>
              <a:r>
                <a:rPr lang="zh-CN" altLang="en-US" sz="1400" kern="0" noProof="0" dirty="0">
                  <a:ln>
                    <a:noFill/>
                  </a:ln>
                  <a:effectLst/>
                  <a:uLnTx/>
                  <a:uFillTx/>
                  <a:ea typeface="+mn-lt"/>
                  <a:cs typeface="+mn-lt"/>
                  <a:sym typeface="+mn-ea"/>
                </a:rPr>
                <a:t>泰它西普</a:t>
              </a:r>
              <a:r>
                <a:rPr lang="en-US" altLang="zh-CN" sz="1400" kern="0" noProof="0" dirty="0">
                  <a:ln>
                    <a:noFill/>
                  </a:ln>
                  <a:effectLst/>
                  <a:uLnTx/>
                  <a:uFillTx/>
                  <a:ea typeface="+mn-lt"/>
                  <a:cs typeface="+mn-lt"/>
                  <a:sym typeface="+mn-ea"/>
                </a:rPr>
                <a:t>Ig</a:t>
              </a:r>
              <a:r>
                <a:rPr lang="en-US" altLang="zh-CN" sz="1400" kern="0" dirty="0">
                  <a:ea typeface="+mn-lt"/>
                  <a:cs typeface="+mn-lt"/>
                  <a:sym typeface="+mn-ea"/>
                </a:rPr>
                <a:t>A</a:t>
              </a:r>
              <a:r>
                <a:rPr lang="zh-CN" altLang="en-US" sz="1400" kern="0" dirty="0">
                  <a:ea typeface="+mn-lt"/>
                  <a:cs typeface="+mn-lt"/>
                  <a:sym typeface="+mn-ea"/>
                </a:rPr>
                <a:t>肾病</a:t>
              </a:r>
              <a:r>
                <a:rPr lang="en-US" altLang="zh-CN" sz="1400" kern="0" noProof="0" dirty="0">
                  <a:ln>
                    <a:noFill/>
                  </a:ln>
                  <a:effectLst/>
                  <a:uLnTx/>
                  <a:uFillTx/>
                  <a:ea typeface="+mn-lt"/>
                  <a:cs typeface="+mn-lt"/>
                  <a:sym typeface="+mn-ea"/>
                </a:rPr>
                <a:t>Ⅲ</a:t>
              </a:r>
              <a:r>
                <a:rPr lang="zh-CN" altLang="en-US" sz="1400" kern="0" noProof="0" dirty="0">
                  <a:ln>
                    <a:noFill/>
                  </a:ln>
                  <a:effectLst/>
                  <a:uLnTx/>
                  <a:uFillTx/>
                  <a:ea typeface="+mn-lt"/>
                  <a:cs typeface="+mn-lt"/>
                  <a:sym typeface="+mn-ea"/>
                </a:rPr>
                <a:t>期研究显示</a:t>
              </a:r>
              <a:r>
                <a:rPr lang="en-US" altLang="zh-CN" sz="1400" kern="0" baseline="30000" noProof="0" dirty="0">
                  <a:ln>
                    <a:noFill/>
                  </a:ln>
                  <a:effectLst/>
                  <a:uLnTx/>
                  <a:uFillTx/>
                  <a:ea typeface="+mn-lt"/>
                  <a:cs typeface="+mn-lt"/>
                  <a:sym typeface="+mn-ea"/>
                </a:rPr>
                <a:t>1</a:t>
              </a:r>
              <a:r>
                <a:rPr lang="zh-CN" altLang="en-US" sz="1400" kern="0" noProof="0" dirty="0">
                  <a:ln>
                    <a:noFill/>
                  </a:ln>
                  <a:effectLst/>
                  <a:uLnTx/>
                  <a:uFillTx/>
                  <a:ea typeface="+mn-lt"/>
                  <a:cs typeface="+mn-lt"/>
                  <a:sym typeface="+mn-ea"/>
                </a:rPr>
                <a:t>，治疗</a:t>
              </a:r>
              <a:r>
                <a:rPr lang="en-US" altLang="zh-CN" sz="1400" kern="0" noProof="0" dirty="0">
                  <a:ln>
                    <a:noFill/>
                  </a:ln>
                  <a:effectLst/>
                  <a:uLnTx/>
                  <a:uFillTx/>
                  <a:ea typeface="+mn-lt"/>
                  <a:cs typeface="+mn-lt"/>
                  <a:sym typeface="+mn-ea"/>
                </a:rPr>
                <a:t>39</a:t>
              </a:r>
              <a:r>
                <a:rPr lang="zh-CN" altLang="en-US" sz="1400" kern="0" noProof="0" dirty="0">
                  <a:ln>
                    <a:noFill/>
                  </a:ln>
                  <a:effectLst/>
                  <a:uLnTx/>
                  <a:uFillTx/>
                  <a:ea typeface="+mn-lt"/>
                  <a:cs typeface="+mn-lt"/>
                  <a:sym typeface="+mn-ea"/>
                </a:rPr>
                <a:t>周：</a:t>
              </a:r>
              <a:endParaRPr kumimoji="0" lang="zh-CN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EE7C58"/>
                </a:solidFill>
                <a:effectLst/>
                <a:uLnTx/>
                <a:uFillTx/>
              </a:endParaRPr>
            </a:p>
            <a:p>
              <a:pPr marL="171450" marR="0" lvl="0" indent="-17145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zh-CN" altLang="zh-CN" sz="1400" kern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+mn-ea"/>
                </a:rPr>
                <a:t>泰它西普</a:t>
              </a:r>
              <a:r>
                <a:rPr kumimoji="0" lang="zh-CN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组</a:t>
              </a:r>
              <a:r>
                <a:rPr kumimoji="0" lang="zh-CN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EE7C58"/>
                  </a:solidFill>
                  <a:effectLst/>
                  <a:uLnTx/>
                  <a:uFillTx/>
                </a:rPr>
                <a:t>肾功能衰退减少</a:t>
              </a:r>
              <a:r>
                <a:rPr kumimoji="0" lang="en-US" altLang="zh-CN" b="1" i="0" u="none" strike="noStrike" kern="0" cap="none" spc="0" normalizeH="0" baseline="0" noProof="0" dirty="0">
                  <a:ln>
                    <a:noFill/>
                  </a:ln>
                  <a:solidFill>
                    <a:srgbClr val="EE7C58"/>
                  </a:solidFill>
                  <a:effectLst/>
                  <a:uLnTx/>
                  <a:uFillTx/>
                </a:rPr>
                <a:t>87%</a:t>
              </a: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：估算</a:t>
              </a:r>
              <a:r>
                <a:rPr kumimoji="0" lang="zh-CN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肾小球滤过率（eGFR）较基线变化的几何均值百分比</a:t>
              </a:r>
              <a:r>
                <a:rPr kumimoji="0" lang="zh-CN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EE7C58"/>
                  </a:solidFill>
                  <a:effectLst/>
                  <a:uLnTx/>
                  <a:uFillTx/>
                </a:rPr>
                <a:t>泰它西普组基本稳定</a:t>
              </a:r>
              <a:r>
                <a:rPr kumimoji="0" lang="zh-CN" altLang="zh-CN" sz="1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(</a:t>
              </a:r>
              <a:r>
                <a:rPr kumimoji="0" lang="zh-CN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-1.0%</a:t>
              </a: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)vs</a:t>
              </a: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安慰剂组</a:t>
              </a: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EE7C58"/>
                  </a:solidFill>
                  <a:effectLst/>
                  <a:uLnTx/>
                  <a:uFillTx/>
                </a:rPr>
                <a:t>明显恶化</a:t>
              </a:r>
              <a:r>
                <a:rPr kumimoji="0" lang="zh-CN" altLang="zh-CN" sz="1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(</a:t>
              </a:r>
              <a:r>
                <a:rPr kumimoji="0" lang="zh-CN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-7.7%</a:t>
              </a: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)</a:t>
              </a: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  <a:p>
              <a:pPr marL="171450" marR="0" lvl="0" indent="-17145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zh-CN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泰它西普组</a:t>
              </a:r>
              <a:r>
                <a:rPr kumimoji="0" lang="zh-CN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eGFR</a:t>
              </a:r>
              <a:r>
                <a:rPr lang="zh-CN" altLang="zh-CN" sz="1400" b="1" kern="0" dirty="0">
                  <a:solidFill>
                    <a:schemeClr val="tx1"/>
                  </a:solidFill>
                </a:rPr>
                <a:t>较基线下降≥30%的患者比例</a:t>
              </a:r>
              <a:r>
                <a:rPr kumimoji="0" lang="zh-CN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与</a:t>
              </a: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安慰剂组</a:t>
              </a:r>
              <a:r>
                <a:rPr kumimoji="0" lang="zh-CN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相比</a:t>
              </a:r>
              <a:r>
                <a:rPr lang="zh-CN" altLang="zh-CN" sz="1400" b="1" kern="0" dirty="0">
                  <a:solidFill>
                    <a:schemeClr val="tx1"/>
                  </a:solidFill>
                </a:rPr>
                <a:t>显著降低</a:t>
              </a:r>
              <a:r>
                <a:rPr kumimoji="0" lang="zh-CN" altLang="zh-CN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（6.3%</a:t>
              </a:r>
              <a:r>
                <a:rPr kumimoji="0" lang="en-US" altLang="zh-CN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vs</a:t>
              </a:r>
              <a:r>
                <a:rPr lang="zh-CN" altLang="zh-CN" sz="1400" i="1" kern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+mn-ea"/>
                </a:rPr>
                <a:t>27.0%</a:t>
              </a:r>
              <a:r>
                <a:rPr kumimoji="0" lang="zh-CN" altLang="zh-CN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）</a:t>
              </a:r>
              <a:endParaRPr kumimoji="0" lang="zh-CN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  <a:p>
              <a:pPr marL="171450" marR="0" lvl="0" indent="-17145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charset="0"/>
                <a:buChar char="Ø"/>
                <a:defRPr/>
              </a:pPr>
              <a:endParaRPr lang="zh-CN" altLang="zh-CN" sz="1400" b="1" kern="0" dirty="0">
                <a:solidFill>
                  <a:schemeClr val="tx1"/>
                </a:solidFill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 flipV="1">
              <a:off x="1180" y="2328"/>
              <a:ext cx="7612" cy="50"/>
            </a:xfrm>
            <a:prstGeom prst="line">
              <a:avLst/>
            </a:prstGeom>
            <a:ln w="19050">
              <a:gradFill>
                <a:gsLst>
                  <a:gs pos="2000">
                    <a:schemeClr val="accent1">
                      <a:lumMod val="20000"/>
                      <a:lumOff val="80000"/>
                    </a:schemeClr>
                  </a:gs>
                  <a:gs pos="5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文本框 4"/>
            <p:cNvSpPr txBox="1"/>
            <p:nvPr/>
          </p:nvSpPr>
          <p:spPr>
            <a:xfrm>
              <a:off x="1265" y="1798"/>
              <a:ext cx="692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b="1">
                  <a:solidFill>
                    <a:srgbClr val="EE7C58"/>
                  </a:solidFill>
                </a:rPr>
                <a:t>泰它西普实现强效稳定肾功能</a:t>
              </a:r>
              <a:endParaRPr lang="zh-CN" altLang="en-US" b="1">
                <a:solidFill>
                  <a:srgbClr val="EE7C58"/>
                </a:solidFill>
              </a:endParaRPr>
            </a:p>
          </p:txBody>
        </p:sp>
        <p:sp>
          <p:nvSpPr>
            <p:cNvPr id="8" name="矩形​​ 41"/>
            <p:cNvSpPr/>
            <p:nvPr/>
          </p:nvSpPr>
          <p:spPr>
            <a:xfrm>
              <a:off x="12372" y="1713"/>
              <a:ext cx="5723" cy="3322"/>
            </a:xfrm>
            <a:prstGeom prst="rect">
              <a:avLst/>
            </a:prstGeom>
            <a:gradFill flip="none" rotWithShape="1">
              <a:gsLst>
                <a:gs pos="4000">
                  <a:schemeClr val="accent4">
                    <a:lumMod val="20000"/>
                    <a:lumOff val="80000"/>
                    <a:alpha val="46000"/>
                  </a:schemeClr>
                </a:gs>
                <a:gs pos="100000">
                  <a:schemeClr val="accent4">
                    <a:lumMod val="20000"/>
                    <a:lumOff val="80000"/>
                    <a:alpha val="0"/>
                  </a:scheme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p>
              <a:pPr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charset="0"/>
                <a:buNone/>
                <a:defRPr/>
              </a:pPr>
              <a:endParaRPr lang="en-US" altLang="zh-CN" sz="1400" kern="0" noProof="0" dirty="0">
                <a:ln>
                  <a:noFill/>
                </a:ln>
                <a:effectLst/>
                <a:uLnTx/>
                <a:uFillTx/>
                <a:ea typeface="+mn-lt"/>
                <a:cs typeface="+mn-lt"/>
                <a:sym typeface="+mn-ea"/>
              </a:endParaRPr>
            </a:p>
            <a:p>
              <a:pPr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charset="0"/>
                <a:buNone/>
                <a:defRPr/>
              </a:pPr>
              <a:r>
                <a:rPr lang="en-US" altLang="zh-CN" sz="1400" kern="0" noProof="0" dirty="0">
                  <a:ln>
                    <a:noFill/>
                  </a:ln>
                  <a:effectLst/>
                  <a:uLnTx/>
                  <a:uFillTx/>
                  <a:ea typeface="+mn-lt"/>
                  <a:cs typeface="+mn-lt"/>
                  <a:sym typeface="+mn-ea"/>
                </a:rPr>
                <a:t> </a:t>
              </a: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lt"/>
                <a:cs typeface="+mn-lt"/>
                <a:sym typeface="Arial" panose="020B0604020202020204" pitchFamily="34" charset="0"/>
              </a:endParaRPr>
            </a:p>
          </p:txBody>
        </p:sp>
        <p:cxnSp>
          <p:nvCxnSpPr>
            <p:cNvPr id="9" name="直接连接符 8"/>
            <p:cNvCxnSpPr/>
            <p:nvPr>
              <p:custDataLst>
                <p:tags r:id="rId15"/>
              </p:custDataLst>
            </p:nvPr>
          </p:nvCxnSpPr>
          <p:spPr>
            <a:xfrm>
              <a:off x="12372" y="1713"/>
              <a:ext cx="0" cy="2112"/>
            </a:xfrm>
            <a:prstGeom prst="line">
              <a:avLst/>
            </a:prstGeom>
            <a:noFill/>
            <a:ln w="34925" cap="flat" cmpd="sng" algn="ctr">
              <a:solidFill>
                <a:schemeClr val="accent4"/>
              </a:solidFill>
              <a:prstDash val="solid"/>
              <a:miter lim="800000"/>
            </a:ln>
            <a:effectLst/>
          </p:spPr>
        </p:cxnSp>
        <p:sp>
          <p:nvSpPr>
            <p:cNvPr id="10" name="文本框 9"/>
            <p:cNvSpPr txBox="1"/>
            <p:nvPr/>
          </p:nvSpPr>
          <p:spPr>
            <a:xfrm>
              <a:off x="12559" y="1796"/>
              <a:ext cx="692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zh-CN" b="1" kern="0" noProof="0" dirty="0">
                  <a:ln>
                    <a:noFill/>
                  </a:ln>
                  <a:solidFill>
                    <a:srgbClr val="EE7C58"/>
                  </a:solidFill>
                  <a:effectLst/>
                  <a:uLnTx/>
                  <a:uFillTx/>
                  <a:sym typeface="+mn-ea"/>
                </a:rPr>
                <a:t>泰它西普明显缓解患者血尿症状</a:t>
              </a:r>
              <a:endParaRPr lang="zh-CN" altLang="en-US" b="1">
                <a:solidFill>
                  <a:srgbClr val="EE7C58"/>
                </a:solidFill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V="1">
              <a:off x="12423" y="2378"/>
              <a:ext cx="5621" cy="34"/>
            </a:xfrm>
            <a:prstGeom prst="line">
              <a:avLst/>
            </a:prstGeom>
            <a:ln w="19050">
              <a:gradFill>
                <a:gsLst>
                  <a:gs pos="2000">
                    <a:schemeClr val="accent1">
                      <a:lumMod val="20000"/>
                      <a:lumOff val="80000"/>
                    </a:schemeClr>
                  </a:gs>
                  <a:gs pos="5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文本框 1"/>
            <p:cNvSpPr txBox="1"/>
            <p:nvPr/>
          </p:nvSpPr>
          <p:spPr>
            <a:xfrm>
              <a:off x="12511" y="2216"/>
              <a:ext cx="5756" cy="23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charset="0"/>
                <a:buNone/>
                <a:defRPr/>
              </a:pPr>
              <a:r>
                <a:rPr lang="en-US" altLang="zh-CN" kern="0" noProof="0" dirty="0">
                  <a:ln>
                    <a:noFill/>
                  </a:ln>
                  <a:effectLst/>
                  <a:uLnTx/>
                  <a:uFillTx/>
                  <a:ea typeface="+mn-lt"/>
                  <a:cs typeface="+mn-lt"/>
                  <a:sym typeface="+mn-ea"/>
                </a:rPr>
                <a:t> </a:t>
              </a:r>
              <a:r>
                <a:rPr lang="en-US" altLang="zh-CN" sz="1400" kern="0" noProof="0" dirty="0">
                  <a:ln>
                    <a:noFill/>
                  </a:ln>
                  <a:effectLst/>
                  <a:uLnTx/>
                  <a:uFillTx/>
                  <a:ea typeface="+mn-lt"/>
                  <a:cs typeface="+mn-lt"/>
                  <a:sym typeface="+mn-ea"/>
                </a:rPr>
                <a:t>泰它西普IgA</a:t>
              </a:r>
              <a:r>
                <a:rPr lang="zh-CN" altLang="en-US" sz="1400" kern="0" dirty="0">
                  <a:ea typeface="+mn-lt"/>
                  <a:cs typeface="+mn-lt"/>
                  <a:sym typeface="+mn-ea"/>
                </a:rPr>
                <a:t>肾病</a:t>
              </a:r>
              <a:r>
                <a:rPr lang="en-US" altLang="zh-CN" sz="1400" kern="0" noProof="0" dirty="0">
                  <a:ln>
                    <a:noFill/>
                  </a:ln>
                  <a:effectLst/>
                  <a:uLnTx/>
                  <a:uFillTx/>
                  <a:ea typeface="+mn-lt"/>
                  <a:cs typeface="+mn-lt"/>
                  <a:sym typeface="+mn-ea"/>
                </a:rPr>
                <a:t>Ⅲ期研究显示，治疗39周：</a:t>
              </a: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lt"/>
                <a:cs typeface="+mn-lt"/>
              </a:endParaRPr>
            </a:p>
            <a:p>
              <a:pPr marL="171450" marR="0" lvl="0" indent="-17145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zh-CN" altLang="zh-CN" sz="1400" kern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+mn-ea"/>
                </a:rPr>
                <a:t>泰它西普组</a:t>
              </a:r>
              <a:r>
                <a:rPr lang="zh-CN" altLang="zh-CN" sz="1400" b="1" kern="0" dirty="0">
                  <a:sym typeface="+mn-ea"/>
                </a:rPr>
                <a:t>血尿</a:t>
              </a:r>
              <a:r>
                <a:rPr lang="zh-CN" altLang="zh-CN" sz="1400" kern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+mn-ea"/>
                </a:rPr>
                <a:t>阳性患者比例由基线</a:t>
              </a:r>
              <a:r>
                <a:rPr lang="zh-CN" altLang="zh-CN" sz="1400" b="1" kern="0" dirty="0">
                  <a:sym typeface="+mn-ea"/>
                </a:rPr>
                <a:t>71.1%下降至20.9% </a:t>
              </a:r>
              <a:r>
                <a:rPr lang="en-US" altLang="zh-CN" sz="1200" kern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+mn-ea"/>
                </a:rPr>
                <a:t>VS</a:t>
              </a:r>
              <a:r>
                <a:rPr lang="en-US" altLang="zh-CN" sz="1400" kern="0" dirty="0">
                  <a:sym typeface="+mn-ea"/>
                </a:rPr>
                <a:t> </a:t>
              </a:r>
              <a:r>
                <a:rPr lang="zh-CN" altLang="zh-CN" sz="1400" kern="0" dirty="0">
                  <a:sym typeface="+mn-ea"/>
                </a:rPr>
                <a:t>安慰剂组</a:t>
              </a:r>
              <a:r>
                <a:rPr lang="zh-CN" altLang="zh-CN" sz="1400" kern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+mn-ea"/>
                </a:rPr>
                <a:t>血尿阳性的患者比例由基线</a:t>
              </a:r>
              <a:r>
                <a:rPr lang="zh-CN" altLang="zh-CN" sz="1400" b="1" kern="0" dirty="0">
                  <a:sym typeface="+mn-ea"/>
                </a:rPr>
                <a:t>71.3%上升至73.5%</a:t>
              </a:r>
              <a:endParaRPr lang="zh-CN" altLang="en-US" sz="1400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​​ 41"/>
          <p:cNvSpPr/>
          <p:nvPr/>
        </p:nvSpPr>
        <p:spPr>
          <a:xfrm>
            <a:off x="629285" y="1216660"/>
            <a:ext cx="6076315" cy="1534795"/>
          </a:xfrm>
          <a:prstGeom prst="rect">
            <a:avLst/>
          </a:prstGeom>
          <a:gradFill flip="none" rotWithShape="1">
            <a:gsLst>
              <a:gs pos="4000">
                <a:schemeClr val="accent4">
                  <a:lumMod val="20000"/>
                  <a:lumOff val="80000"/>
                  <a:alpha val="46000"/>
                </a:schemeClr>
              </a:gs>
              <a:gs pos="100000">
                <a:schemeClr val="accent4">
                  <a:lumMod val="20000"/>
                  <a:lumOff val="80000"/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744220" y="-55245"/>
            <a:ext cx="10806430" cy="1325880"/>
          </a:xfrm>
        </p:spPr>
        <p:txBody>
          <a:bodyPr/>
          <a:lstStyle/>
          <a:p>
            <a:r>
              <a:rPr lang="zh-CN" altLang="en-US" sz="2600" dirty="0">
                <a:solidFill>
                  <a:schemeClr val="tx1"/>
                </a:solidFill>
              </a:rPr>
              <a:t>真实世界数据验证：</a:t>
            </a:r>
            <a:r>
              <a:rPr lang="zh-CN" altLang="en-US" sz="2600" dirty="0">
                <a:sym typeface="+mn-ea"/>
              </a:rPr>
              <a:t>泰它西普注射液具有优秀肾脏保护能力，获指南推荐</a:t>
            </a:r>
            <a:endParaRPr lang="zh-CN" sz="2600" dirty="0">
              <a:solidFill>
                <a:schemeClr val="tx1"/>
              </a:solidFill>
            </a:endParaRPr>
          </a:p>
        </p:txBody>
      </p:sp>
      <p:sp>
        <p:nvSpPr>
          <p:cNvPr id="2" name="矩形: 圆角 1"/>
          <p:cNvSpPr/>
          <p:nvPr/>
        </p:nvSpPr>
        <p:spPr>
          <a:xfrm>
            <a:off x="644525" y="2906395"/>
            <a:ext cx="5829300" cy="3331210"/>
          </a:xfrm>
          <a:prstGeom prst="roundRect">
            <a:avLst>
              <a:gd name="adj" fmla="val 3108"/>
            </a:avLst>
          </a:prstGeom>
          <a:solidFill>
            <a:schemeClr val="bg1"/>
          </a:solidFill>
          <a:ln>
            <a:gradFill>
              <a:gsLst>
                <a:gs pos="0">
                  <a:schemeClr val="accent4">
                    <a:lumMod val="20000"/>
                    <a:lumOff val="80000"/>
                  </a:schemeClr>
                </a:gs>
                <a:gs pos="100000">
                  <a:schemeClr val="accent4"/>
                </a:gs>
              </a:gsLst>
              <a:lin ang="5400000" scaled="1"/>
            </a:gradFill>
            <a:prstDash val="solid"/>
          </a:ln>
          <a:effectLst>
            <a:outerShdw blurRad="50800" dist="50800" dir="5400000" algn="ctr" rotWithShape="0">
              <a:schemeClr val="accent4">
                <a:lumMod val="60000"/>
                <a:lumOff val="40000"/>
                <a:alpha val="28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dirty="0"/>
              <a:t>经国家药监部门批准上市的新通用名药品</a:t>
            </a:r>
            <a:endParaRPr lang="zh-CN" altLang="zh-CN" dirty="0"/>
          </a:p>
          <a:p>
            <a:pPr algn="ctr"/>
            <a:endParaRPr lang="zh-CN" altLang="en-US" dirty="0"/>
          </a:p>
        </p:txBody>
      </p:sp>
      <p:grpSp>
        <p:nvGrpSpPr>
          <p:cNvPr id="7" name="组合 6"/>
          <p:cNvGrpSpPr/>
          <p:nvPr>
            <p:custDataLst>
              <p:tags r:id="rId1"/>
            </p:custDataLst>
          </p:nvPr>
        </p:nvGrpSpPr>
        <p:grpSpPr>
          <a:xfrm>
            <a:off x="1189355" y="2905760"/>
            <a:ext cx="5070475" cy="441325"/>
            <a:chOff x="1111532" y="1032510"/>
            <a:chExt cx="5033256" cy="470655"/>
          </a:xfrm>
        </p:grpSpPr>
        <p:grpSp>
          <p:nvGrpSpPr>
            <p:cNvPr id="8" name="组合 7"/>
            <p:cNvGrpSpPr/>
            <p:nvPr/>
          </p:nvGrpSpPr>
          <p:grpSpPr>
            <a:xfrm>
              <a:off x="1111532" y="1032510"/>
              <a:ext cx="5033256" cy="470655"/>
              <a:chOff x="792822" y="1478739"/>
              <a:chExt cx="5033256" cy="470655"/>
            </a:xfrm>
          </p:grpSpPr>
          <p:sp>
            <p:nvSpPr>
              <p:cNvPr id="12" name="任意多边形: 形状 19"/>
              <p:cNvSpPr/>
              <p:nvPr>
                <p:custDataLst>
                  <p:tags r:id="rId2"/>
                </p:custDataLst>
              </p:nvPr>
            </p:nvSpPr>
            <p:spPr bwMode="auto">
              <a:xfrm flipH="1">
                <a:off x="850092" y="1478739"/>
                <a:ext cx="4912223" cy="428209"/>
              </a:xfrm>
              <a:custGeom>
                <a:avLst/>
                <a:gdLst>
                  <a:gd name="connsiteX0" fmla="*/ 5010959 w 5010959"/>
                  <a:gd name="connsiteY0" fmla="*/ 0 h 448431"/>
                  <a:gd name="connsiteX1" fmla="*/ 3806999 w 5010959"/>
                  <a:gd name="connsiteY1" fmla="*/ 0 h 448431"/>
                  <a:gd name="connsiteX2" fmla="*/ 3552184 w 5010959"/>
                  <a:gd name="connsiteY2" fmla="*/ 0 h 448431"/>
                  <a:gd name="connsiteX3" fmla="*/ 2662735 w 5010959"/>
                  <a:gd name="connsiteY3" fmla="*/ 0 h 448431"/>
                  <a:gd name="connsiteX4" fmla="*/ 2348224 w 5010959"/>
                  <a:gd name="connsiteY4" fmla="*/ 0 h 448431"/>
                  <a:gd name="connsiteX5" fmla="*/ 1458775 w 5010959"/>
                  <a:gd name="connsiteY5" fmla="*/ 0 h 448431"/>
                  <a:gd name="connsiteX6" fmla="*/ 1203960 w 5010959"/>
                  <a:gd name="connsiteY6" fmla="*/ 0 h 448431"/>
                  <a:gd name="connsiteX7" fmla="*/ 0 w 5010959"/>
                  <a:gd name="connsiteY7" fmla="*/ 0 h 448431"/>
                  <a:gd name="connsiteX8" fmla="*/ 325074 w 5010959"/>
                  <a:gd name="connsiteY8" fmla="*/ 156512 h 448431"/>
                  <a:gd name="connsiteX9" fmla="*/ 461215 w 5010959"/>
                  <a:gd name="connsiteY9" fmla="*/ 332367 h 448431"/>
                  <a:gd name="connsiteX10" fmla="*/ 777953 w 5010959"/>
                  <a:gd name="connsiteY10" fmla="*/ 448431 h 448431"/>
                  <a:gd name="connsiteX11" fmla="*/ 1448466 w 5010959"/>
                  <a:gd name="connsiteY11" fmla="*/ 448431 h 448431"/>
                  <a:gd name="connsiteX12" fmla="*/ 1458775 w 5010959"/>
                  <a:gd name="connsiteY12" fmla="*/ 448431 h 448431"/>
                  <a:gd name="connsiteX13" fmla="*/ 1771718 w 5010959"/>
                  <a:gd name="connsiteY13" fmla="*/ 448431 h 448431"/>
                  <a:gd name="connsiteX14" fmla="*/ 1981913 w 5010959"/>
                  <a:gd name="connsiteY14" fmla="*/ 448431 h 448431"/>
                  <a:gd name="connsiteX15" fmla="*/ 2035282 w 5010959"/>
                  <a:gd name="connsiteY15" fmla="*/ 448431 h 448431"/>
                  <a:gd name="connsiteX16" fmla="*/ 2348224 w 5010959"/>
                  <a:gd name="connsiteY16" fmla="*/ 448431 h 448431"/>
                  <a:gd name="connsiteX17" fmla="*/ 2358533 w 5010959"/>
                  <a:gd name="connsiteY17" fmla="*/ 448431 h 448431"/>
                  <a:gd name="connsiteX18" fmla="*/ 2652426 w 5010959"/>
                  <a:gd name="connsiteY18" fmla="*/ 448431 h 448431"/>
                  <a:gd name="connsiteX19" fmla="*/ 2662735 w 5010959"/>
                  <a:gd name="connsiteY19" fmla="*/ 448431 h 448431"/>
                  <a:gd name="connsiteX20" fmla="*/ 2975678 w 5010959"/>
                  <a:gd name="connsiteY20" fmla="*/ 448431 h 448431"/>
                  <a:gd name="connsiteX21" fmla="*/ 3029046 w 5010959"/>
                  <a:gd name="connsiteY21" fmla="*/ 448431 h 448431"/>
                  <a:gd name="connsiteX22" fmla="*/ 3239242 w 5010959"/>
                  <a:gd name="connsiteY22" fmla="*/ 448431 h 448431"/>
                  <a:gd name="connsiteX23" fmla="*/ 3552184 w 5010959"/>
                  <a:gd name="connsiteY23" fmla="*/ 448431 h 448431"/>
                  <a:gd name="connsiteX24" fmla="*/ 3562493 w 5010959"/>
                  <a:gd name="connsiteY24" fmla="*/ 448431 h 448431"/>
                  <a:gd name="connsiteX25" fmla="*/ 4233006 w 5010959"/>
                  <a:gd name="connsiteY25" fmla="*/ 448431 h 448431"/>
                  <a:gd name="connsiteX26" fmla="*/ 4549744 w 5010959"/>
                  <a:gd name="connsiteY26" fmla="*/ 332367 h 448431"/>
                  <a:gd name="connsiteX27" fmla="*/ 4685885 w 5010959"/>
                  <a:gd name="connsiteY27" fmla="*/ 156512 h 448431"/>
                  <a:gd name="connsiteX28" fmla="*/ 5010959 w 5010959"/>
                  <a:gd name="connsiteY28" fmla="*/ 0 h 448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010959" h="448431">
                    <a:moveTo>
                      <a:pt x="5010959" y="0"/>
                    </a:moveTo>
                    <a:lnTo>
                      <a:pt x="3806999" y="0"/>
                    </a:lnTo>
                    <a:lnTo>
                      <a:pt x="3552184" y="0"/>
                    </a:lnTo>
                    <a:lnTo>
                      <a:pt x="2662735" y="0"/>
                    </a:lnTo>
                    <a:lnTo>
                      <a:pt x="2348224" y="0"/>
                    </a:lnTo>
                    <a:lnTo>
                      <a:pt x="1458775" y="0"/>
                    </a:lnTo>
                    <a:lnTo>
                      <a:pt x="1203960" y="0"/>
                    </a:lnTo>
                    <a:lnTo>
                      <a:pt x="0" y="0"/>
                    </a:lnTo>
                    <a:cubicBezTo>
                      <a:pt x="127807" y="0"/>
                      <a:pt x="230608" y="43964"/>
                      <a:pt x="325074" y="156512"/>
                    </a:cubicBezTo>
                    <a:cubicBezTo>
                      <a:pt x="461215" y="332367"/>
                      <a:pt x="461215" y="332367"/>
                      <a:pt x="461215" y="332367"/>
                    </a:cubicBezTo>
                    <a:cubicBezTo>
                      <a:pt x="527897" y="418536"/>
                      <a:pt x="622361" y="443155"/>
                      <a:pt x="777953" y="448431"/>
                    </a:cubicBezTo>
                    <a:cubicBezTo>
                      <a:pt x="1016026" y="448431"/>
                      <a:pt x="1239220" y="448431"/>
                      <a:pt x="1448466" y="448431"/>
                    </a:cubicBezTo>
                    <a:lnTo>
                      <a:pt x="1458775" y="448431"/>
                    </a:lnTo>
                    <a:lnTo>
                      <a:pt x="1771718" y="448431"/>
                    </a:lnTo>
                    <a:lnTo>
                      <a:pt x="1981913" y="448431"/>
                    </a:lnTo>
                    <a:lnTo>
                      <a:pt x="2035282" y="448431"/>
                    </a:lnTo>
                    <a:lnTo>
                      <a:pt x="2348224" y="448431"/>
                    </a:lnTo>
                    <a:lnTo>
                      <a:pt x="2358533" y="448431"/>
                    </a:lnTo>
                    <a:lnTo>
                      <a:pt x="2652426" y="448431"/>
                    </a:lnTo>
                    <a:lnTo>
                      <a:pt x="2662735" y="448431"/>
                    </a:lnTo>
                    <a:lnTo>
                      <a:pt x="2975678" y="448431"/>
                    </a:lnTo>
                    <a:lnTo>
                      <a:pt x="3029046" y="448431"/>
                    </a:lnTo>
                    <a:lnTo>
                      <a:pt x="3239242" y="448431"/>
                    </a:lnTo>
                    <a:lnTo>
                      <a:pt x="3552184" y="448431"/>
                    </a:lnTo>
                    <a:lnTo>
                      <a:pt x="3562493" y="448431"/>
                    </a:lnTo>
                    <a:cubicBezTo>
                      <a:pt x="3771739" y="448431"/>
                      <a:pt x="3994933" y="448431"/>
                      <a:pt x="4233006" y="448431"/>
                    </a:cubicBezTo>
                    <a:cubicBezTo>
                      <a:pt x="4388598" y="443155"/>
                      <a:pt x="4483063" y="418536"/>
                      <a:pt x="4549744" y="332367"/>
                    </a:cubicBezTo>
                    <a:cubicBezTo>
                      <a:pt x="4549744" y="332367"/>
                      <a:pt x="4549744" y="332367"/>
                      <a:pt x="4685885" y="156512"/>
                    </a:cubicBezTo>
                    <a:cubicBezTo>
                      <a:pt x="4780352" y="43964"/>
                      <a:pt x="4883152" y="0"/>
                      <a:pt x="5010959" y="0"/>
                    </a:cubicBezTo>
                    <a:close/>
                  </a:path>
                </a:pathLst>
              </a:custGeom>
              <a:solidFill>
                <a:srgbClr val="4472C4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3" name="任意多边形: 形状 20"/>
              <p:cNvSpPr/>
              <p:nvPr>
                <p:custDataLst>
                  <p:tags r:id="rId3"/>
                </p:custDataLst>
              </p:nvPr>
            </p:nvSpPr>
            <p:spPr bwMode="auto">
              <a:xfrm flipH="1">
                <a:off x="792822" y="1510634"/>
                <a:ext cx="5033256" cy="438760"/>
              </a:xfrm>
              <a:custGeom>
                <a:avLst/>
                <a:gdLst>
                  <a:gd name="connsiteX0" fmla="*/ 5010959 w 5010959"/>
                  <a:gd name="connsiteY0" fmla="*/ 0 h 448431"/>
                  <a:gd name="connsiteX1" fmla="*/ 3806999 w 5010959"/>
                  <a:gd name="connsiteY1" fmla="*/ 0 h 448431"/>
                  <a:gd name="connsiteX2" fmla="*/ 3552184 w 5010959"/>
                  <a:gd name="connsiteY2" fmla="*/ 0 h 448431"/>
                  <a:gd name="connsiteX3" fmla="*/ 2662735 w 5010959"/>
                  <a:gd name="connsiteY3" fmla="*/ 0 h 448431"/>
                  <a:gd name="connsiteX4" fmla="*/ 2348224 w 5010959"/>
                  <a:gd name="connsiteY4" fmla="*/ 0 h 448431"/>
                  <a:gd name="connsiteX5" fmla="*/ 1458775 w 5010959"/>
                  <a:gd name="connsiteY5" fmla="*/ 0 h 448431"/>
                  <a:gd name="connsiteX6" fmla="*/ 1203960 w 5010959"/>
                  <a:gd name="connsiteY6" fmla="*/ 0 h 448431"/>
                  <a:gd name="connsiteX7" fmla="*/ 0 w 5010959"/>
                  <a:gd name="connsiteY7" fmla="*/ 0 h 448431"/>
                  <a:gd name="connsiteX8" fmla="*/ 325074 w 5010959"/>
                  <a:gd name="connsiteY8" fmla="*/ 156512 h 448431"/>
                  <a:gd name="connsiteX9" fmla="*/ 461215 w 5010959"/>
                  <a:gd name="connsiteY9" fmla="*/ 332367 h 448431"/>
                  <a:gd name="connsiteX10" fmla="*/ 777953 w 5010959"/>
                  <a:gd name="connsiteY10" fmla="*/ 448431 h 448431"/>
                  <a:gd name="connsiteX11" fmla="*/ 1448466 w 5010959"/>
                  <a:gd name="connsiteY11" fmla="*/ 448431 h 448431"/>
                  <a:gd name="connsiteX12" fmla="*/ 1458775 w 5010959"/>
                  <a:gd name="connsiteY12" fmla="*/ 448431 h 448431"/>
                  <a:gd name="connsiteX13" fmla="*/ 1771718 w 5010959"/>
                  <a:gd name="connsiteY13" fmla="*/ 448431 h 448431"/>
                  <a:gd name="connsiteX14" fmla="*/ 1981913 w 5010959"/>
                  <a:gd name="connsiteY14" fmla="*/ 448431 h 448431"/>
                  <a:gd name="connsiteX15" fmla="*/ 2035282 w 5010959"/>
                  <a:gd name="connsiteY15" fmla="*/ 448431 h 448431"/>
                  <a:gd name="connsiteX16" fmla="*/ 2348224 w 5010959"/>
                  <a:gd name="connsiteY16" fmla="*/ 448431 h 448431"/>
                  <a:gd name="connsiteX17" fmla="*/ 2358533 w 5010959"/>
                  <a:gd name="connsiteY17" fmla="*/ 448431 h 448431"/>
                  <a:gd name="connsiteX18" fmla="*/ 2652426 w 5010959"/>
                  <a:gd name="connsiteY18" fmla="*/ 448431 h 448431"/>
                  <a:gd name="connsiteX19" fmla="*/ 2662735 w 5010959"/>
                  <a:gd name="connsiteY19" fmla="*/ 448431 h 448431"/>
                  <a:gd name="connsiteX20" fmla="*/ 2975678 w 5010959"/>
                  <a:gd name="connsiteY20" fmla="*/ 448431 h 448431"/>
                  <a:gd name="connsiteX21" fmla="*/ 3029046 w 5010959"/>
                  <a:gd name="connsiteY21" fmla="*/ 448431 h 448431"/>
                  <a:gd name="connsiteX22" fmla="*/ 3239242 w 5010959"/>
                  <a:gd name="connsiteY22" fmla="*/ 448431 h 448431"/>
                  <a:gd name="connsiteX23" fmla="*/ 3552184 w 5010959"/>
                  <a:gd name="connsiteY23" fmla="*/ 448431 h 448431"/>
                  <a:gd name="connsiteX24" fmla="*/ 3562493 w 5010959"/>
                  <a:gd name="connsiteY24" fmla="*/ 448431 h 448431"/>
                  <a:gd name="connsiteX25" fmla="*/ 4233006 w 5010959"/>
                  <a:gd name="connsiteY25" fmla="*/ 448431 h 448431"/>
                  <a:gd name="connsiteX26" fmla="*/ 4549744 w 5010959"/>
                  <a:gd name="connsiteY26" fmla="*/ 332367 h 448431"/>
                  <a:gd name="connsiteX27" fmla="*/ 4685885 w 5010959"/>
                  <a:gd name="connsiteY27" fmla="*/ 156512 h 448431"/>
                  <a:gd name="connsiteX28" fmla="*/ 5010959 w 5010959"/>
                  <a:gd name="connsiteY28" fmla="*/ 0 h 448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010959" h="448431">
                    <a:moveTo>
                      <a:pt x="5010959" y="0"/>
                    </a:moveTo>
                    <a:lnTo>
                      <a:pt x="3806999" y="0"/>
                    </a:lnTo>
                    <a:lnTo>
                      <a:pt x="3552184" y="0"/>
                    </a:lnTo>
                    <a:lnTo>
                      <a:pt x="2662735" y="0"/>
                    </a:lnTo>
                    <a:lnTo>
                      <a:pt x="2348224" y="0"/>
                    </a:lnTo>
                    <a:lnTo>
                      <a:pt x="1458775" y="0"/>
                    </a:lnTo>
                    <a:lnTo>
                      <a:pt x="1203960" y="0"/>
                    </a:lnTo>
                    <a:lnTo>
                      <a:pt x="0" y="0"/>
                    </a:lnTo>
                    <a:cubicBezTo>
                      <a:pt x="127807" y="0"/>
                      <a:pt x="230608" y="43964"/>
                      <a:pt x="325074" y="156512"/>
                    </a:cubicBezTo>
                    <a:cubicBezTo>
                      <a:pt x="461215" y="332367"/>
                      <a:pt x="461215" y="332367"/>
                      <a:pt x="461215" y="332367"/>
                    </a:cubicBezTo>
                    <a:cubicBezTo>
                      <a:pt x="527897" y="418536"/>
                      <a:pt x="622361" y="443155"/>
                      <a:pt x="777953" y="448431"/>
                    </a:cubicBezTo>
                    <a:cubicBezTo>
                      <a:pt x="1016026" y="448431"/>
                      <a:pt x="1239220" y="448431"/>
                      <a:pt x="1448466" y="448431"/>
                    </a:cubicBezTo>
                    <a:lnTo>
                      <a:pt x="1458775" y="448431"/>
                    </a:lnTo>
                    <a:lnTo>
                      <a:pt x="1771718" y="448431"/>
                    </a:lnTo>
                    <a:lnTo>
                      <a:pt x="1981913" y="448431"/>
                    </a:lnTo>
                    <a:lnTo>
                      <a:pt x="2035282" y="448431"/>
                    </a:lnTo>
                    <a:lnTo>
                      <a:pt x="2348224" y="448431"/>
                    </a:lnTo>
                    <a:lnTo>
                      <a:pt x="2358533" y="448431"/>
                    </a:lnTo>
                    <a:lnTo>
                      <a:pt x="2652426" y="448431"/>
                    </a:lnTo>
                    <a:lnTo>
                      <a:pt x="2662735" y="448431"/>
                    </a:lnTo>
                    <a:lnTo>
                      <a:pt x="2975678" y="448431"/>
                    </a:lnTo>
                    <a:lnTo>
                      <a:pt x="3029046" y="448431"/>
                    </a:lnTo>
                    <a:lnTo>
                      <a:pt x="3239242" y="448431"/>
                    </a:lnTo>
                    <a:lnTo>
                      <a:pt x="3552184" y="448431"/>
                    </a:lnTo>
                    <a:lnTo>
                      <a:pt x="3562493" y="448431"/>
                    </a:lnTo>
                    <a:cubicBezTo>
                      <a:pt x="3771739" y="448431"/>
                      <a:pt x="3994933" y="448431"/>
                      <a:pt x="4233006" y="448431"/>
                    </a:cubicBezTo>
                    <a:cubicBezTo>
                      <a:pt x="4388598" y="443155"/>
                      <a:pt x="4483063" y="418536"/>
                      <a:pt x="4549744" y="332367"/>
                    </a:cubicBezTo>
                    <a:cubicBezTo>
                      <a:pt x="4549744" y="332367"/>
                      <a:pt x="4549744" y="332367"/>
                      <a:pt x="4685885" y="156512"/>
                    </a:cubicBezTo>
                    <a:cubicBezTo>
                      <a:pt x="4780352" y="43964"/>
                      <a:pt x="4883152" y="0"/>
                      <a:pt x="5010959" y="0"/>
                    </a:cubicBezTo>
                    <a:close/>
                  </a:path>
                </a:pathLst>
              </a:custGeom>
              <a:noFill/>
              <a:ln w="6350" cap="flat">
                <a:gradFill>
                  <a:gsLst>
                    <a:gs pos="0">
                      <a:srgbClr val="D0E9F6">
                        <a:alpha val="0"/>
                      </a:srgbClr>
                    </a:gs>
                    <a:gs pos="100000">
                      <a:schemeClr val="accent4"/>
                    </a:gs>
                  </a:gsLst>
                  <a:lin ang="5400000" scaled="1"/>
                </a:gradFill>
                <a:prstDash val="solid"/>
                <a:miter/>
              </a:ln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10" name="文本框 9"/>
            <p:cNvSpPr txBox="1"/>
            <p:nvPr>
              <p:custDataLst>
                <p:tags r:id="rId4"/>
              </p:custDataLst>
            </p:nvPr>
          </p:nvSpPr>
          <p:spPr>
            <a:xfrm>
              <a:off x="1502972" y="1073543"/>
              <a:ext cx="4251005" cy="327088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泰它西普2年肾脏保护数据</a:t>
              </a:r>
              <a:endPara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4" name="矩形: 圆顶角 10"/>
          <p:cNvSpPr/>
          <p:nvPr/>
        </p:nvSpPr>
        <p:spPr>
          <a:xfrm rot="5400000">
            <a:off x="-355600" y="327880"/>
            <a:ext cx="1244600" cy="533400"/>
          </a:xfrm>
          <a:prstGeom prst="round2SameRect">
            <a:avLst/>
          </a:prstGeom>
          <a:solidFill>
            <a:srgbClr val="4472C4"/>
          </a:solidFill>
          <a:ln>
            <a:solidFill>
              <a:srgbClr val="4472C4"/>
            </a:solidFill>
          </a:ln>
          <a:effectLst>
            <a:outerShdw blurRad="50800" dist="50800" dir="5400000" algn="ctr" rotWithShape="0">
              <a:schemeClr val="accent4">
                <a:lumMod val="50000"/>
                <a:alpha val="14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36000" tIns="108000" rIns="36000" bIns="108000" rtlCol="0" anchor="ctr"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有效性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3/3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图表, 散点图&#10;&#10;描述已自动生成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" y="3559810"/>
            <a:ext cx="5731510" cy="2607945"/>
          </a:xfrm>
          <a:prstGeom prst="rect">
            <a:avLst/>
          </a:prstGeom>
        </p:spPr>
      </p:pic>
      <p:cxnSp>
        <p:nvCxnSpPr>
          <p:cNvPr id="26" name="直接连接符 25"/>
          <p:cNvCxnSpPr/>
          <p:nvPr>
            <p:custDataLst>
              <p:tags r:id="rId6"/>
            </p:custDataLst>
          </p:nvPr>
        </p:nvCxnSpPr>
        <p:spPr>
          <a:xfrm>
            <a:off x="629054" y="1239987"/>
            <a:ext cx="0" cy="1341288"/>
          </a:xfrm>
          <a:prstGeom prst="line">
            <a:avLst/>
          </a:prstGeom>
          <a:noFill/>
          <a:ln w="34925" cap="flat" cmpd="sng" algn="ctr">
            <a:solidFill>
              <a:schemeClr val="accent4"/>
            </a:solidFill>
            <a:prstDash val="solid"/>
            <a:miter lim="800000"/>
          </a:ln>
          <a:effectLst/>
        </p:spPr>
      </p:cxnSp>
      <p:sp>
        <p:nvSpPr>
          <p:cNvPr id="23" name="文本框 22"/>
          <p:cNvSpPr txBox="1"/>
          <p:nvPr/>
        </p:nvSpPr>
        <p:spPr>
          <a:xfrm>
            <a:off x="862330" y="1681480"/>
            <a:ext cx="5490845" cy="968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  <a:defRPr/>
            </a:pPr>
            <a:r>
              <a:rPr lang="en-US" altLang="zh-CN" sz="1400" kern="0" noProof="0" dirty="0">
                <a:ln>
                  <a:noFill/>
                </a:ln>
                <a:effectLst/>
                <a:uLnTx/>
                <a:uFillTx/>
                <a:ea typeface="+mn-lt"/>
                <a:cs typeface="+mn-lt"/>
                <a:sym typeface="+mn-ea"/>
              </a:rPr>
              <a:t> </a:t>
            </a:r>
            <a:r>
              <a:rPr lang="zh-CN" altLang="en-US" sz="1400" kern="0" noProof="0" dirty="0">
                <a:ln>
                  <a:noFill/>
                </a:ln>
                <a:effectLst/>
                <a:uLnTx/>
                <a:uFillTx/>
                <a:ea typeface="+mn-lt"/>
                <a:cs typeface="+mn-lt"/>
                <a:sym typeface="+mn-ea"/>
              </a:rPr>
              <a:t>泰它西普真实世界</a:t>
            </a:r>
            <a:r>
              <a:rPr sz="1400" kern="0" dirty="0">
                <a:ea typeface="+mn-lt"/>
                <a:cs typeface="+mn-lt"/>
                <a:sym typeface="+mn-ea"/>
              </a:rPr>
              <a:t>回顾性病例研究</a:t>
            </a:r>
            <a:r>
              <a:rPr lang="en-US" sz="1400" kern="0" baseline="30000" dirty="0">
                <a:ea typeface="+mn-lt"/>
                <a:cs typeface="+mn-lt"/>
                <a:sym typeface="+mn-ea"/>
              </a:rPr>
              <a:t>1</a:t>
            </a:r>
            <a:r>
              <a:rPr lang="zh-CN" altLang="en-US" sz="1400" kern="0" noProof="0" dirty="0">
                <a:ln>
                  <a:noFill/>
                </a:ln>
                <a:effectLst/>
                <a:uLnTx/>
                <a:uFillTx/>
                <a:ea typeface="+mn-lt"/>
                <a:cs typeface="+mn-lt"/>
                <a:sym typeface="+mn-ea"/>
              </a:rPr>
              <a:t>：</a:t>
            </a:r>
            <a:endParaRPr kumimoji="0" lang="zh-CN" altLang="zh-CN" sz="1400" b="0" i="0" u="none" strike="noStrike" kern="0" cap="none" spc="0" normalizeH="0" baseline="0" noProof="0" dirty="0">
              <a:ln>
                <a:noFill/>
              </a:ln>
              <a:solidFill>
                <a:srgbClr val="EE7C58"/>
              </a:solidFill>
              <a:effectLst/>
              <a:uLnTx/>
              <a:uFillTx/>
            </a:endParaRPr>
          </a:p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zh-CN" sz="1200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泰它西普治疗 6 个月使蛋白尿下降 45%，并在 24 个月内</a:t>
            </a:r>
            <a:r>
              <a:rPr lang="zh-CN" altLang="zh-CN" sz="1200" b="1" kern="0" noProof="0" dirty="0">
                <a:ln>
                  <a:noFill/>
                </a:ln>
                <a:solidFill>
                  <a:srgbClr val="EE7C58"/>
                </a:solidFill>
                <a:effectLst/>
                <a:uLnTx/>
                <a:uFillTx/>
              </a:rPr>
              <a:t>维持稳定降幅</a:t>
            </a:r>
            <a:r>
              <a:rPr lang="zh-CN" altLang="zh-CN" sz="1200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，</a:t>
            </a:r>
            <a:r>
              <a:rPr lang="zh-CN" altLang="zh-CN" sz="1200" b="1" kern="0" noProof="0" dirty="0">
                <a:ln>
                  <a:noFill/>
                </a:ln>
                <a:solidFill>
                  <a:srgbClr val="EE7C58"/>
                </a:solidFill>
                <a:effectLst/>
                <a:uLnTx/>
                <a:uFillTx/>
                <a:sym typeface="+mn-ea"/>
              </a:rPr>
              <a:t>显著延缓</a:t>
            </a:r>
            <a:r>
              <a:rPr lang="zh-CN" altLang="zh-CN" sz="1200" b="1" kern="0" noProof="0" dirty="0">
                <a:ln>
                  <a:noFill/>
                </a:ln>
                <a:solidFill>
                  <a:srgbClr val="EE7C58"/>
                </a:solidFill>
                <a:effectLst/>
                <a:uLnTx/>
                <a:uFillTx/>
              </a:rPr>
              <a:t>肾功能恶化</a:t>
            </a:r>
            <a:r>
              <a:rPr lang="zh-CN" altLang="zh-CN" sz="1200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。</a:t>
            </a:r>
            <a:r>
              <a:rPr lang="zh-CN" altLang="zh-CN" sz="120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患者平均 eGFR 在 6 个月、12 个月、18 个月、</a:t>
            </a:r>
            <a:r>
              <a:rPr lang="zh-CN" altLang="zh-CN" sz="120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24 个月与基线（24.59 ± 5.63 mL/min/1.73 m²）相比无统计学差异</a:t>
            </a:r>
            <a:endParaRPr kumimoji="0" lang="zh-CN" altLang="zh-CN" sz="1200" i="0" u="none" strike="noStrike" kern="0" cap="none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744220" y="1637030"/>
            <a:ext cx="4833620" cy="31750"/>
          </a:xfrm>
          <a:prstGeom prst="line">
            <a:avLst/>
          </a:prstGeom>
          <a:ln w="19050">
            <a:gradFill>
              <a:gsLst>
                <a:gs pos="2000">
                  <a:schemeClr val="accent1">
                    <a:lumMod val="20000"/>
                    <a:lumOff val="80000"/>
                  </a:schemeClr>
                </a:gs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744220" y="1268730"/>
            <a:ext cx="4397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EE7C58"/>
                </a:solidFill>
              </a:rPr>
              <a:t>泰它西普显著延缓肾功能衰退</a:t>
            </a:r>
            <a:endParaRPr lang="zh-CN" altLang="en-US" b="1">
              <a:solidFill>
                <a:srgbClr val="EE7C58"/>
              </a:solidFill>
            </a:endParaRPr>
          </a:p>
        </p:txBody>
      </p:sp>
      <p:sp>
        <p:nvSpPr>
          <p:cNvPr id="100" name="矩形: 圆角 99"/>
          <p:cNvSpPr/>
          <p:nvPr/>
        </p:nvSpPr>
        <p:spPr>
          <a:xfrm>
            <a:off x="6957695" y="1216660"/>
            <a:ext cx="4879975" cy="5020945"/>
          </a:xfrm>
          <a:prstGeom prst="roundRect">
            <a:avLst>
              <a:gd name="adj" fmla="val 3108"/>
            </a:avLst>
          </a:prstGeom>
          <a:solidFill>
            <a:schemeClr val="bg1"/>
          </a:solidFill>
          <a:ln>
            <a:gradFill>
              <a:gsLst>
                <a:gs pos="0">
                  <a:schemeClr val="accent4">
                    <a:lumMod val="20000"/>
                    <a:lumOff val="80000"/>
                  </a:schemeClr>
                </a:gs>
                <a:gs pos="100000">
                  <a:schemeClr val="accent4"/>
                </a:gs>
              </a:gsLst>
              <a:lin ang="5400000" scaled="1"/>
            </a:gradFill>
            <a:prstDash val="solid"/>
          </a:ln>
          <a:effectLst>
            <a:outerShdw blurRad="50800" dist="50800" dir="5400000" algn="ctr" rotWithShape="0">
              <a:schemeClr val="accent4">
                <a:lumMod val="60000"/>
                <a:lumOff val="40000"/>
                <a:alpha val="28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zh-CN" sz="1600" dirty="0"/>
              <a:t>经国家药监部门批准</a:t>
            </a:r>
            <a:endParaRPr lang="zh-CN" altLang="en-US" sz="1600" dirty="0"/>
          </a:p>
        </p:txBody>
      </p:sp>
      <p:pic>
        <p:nvPicPr>
          <p:cNvPr id="111" name="图片 1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5005" y="2119630"/>
            <a:ext cx="1062990" cy="1043305"/>
          </a:xfrm>
          <a:prstGeom prst="rect">
            <a:avLst/>
          </a:prstGeom>
        </p:spPr>
      </p:pic>
      <p:sp>
        <p:nvSpPr>
          <p:cNvPr id="109" name="文本框 108"/>
          <p:cNvSpPr txBox="1"/>
          <p:nvPr/>
        </p:nvSpPr>
        <p:spPr>
          <a:xfrm>
            <a:off x="8072120" y="2349500"/>
            <a:ext cx="33635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00000"/>
              </a:lnSpc>
            </a:pP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中国成人IgA肾病及IgA血管炎肾炎临床实践指南（2025）</a:t>
            </a:r>
            <a:r>
              <a:rPr lang="en-US" altLang="zh-CN" sz="1600" b="1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endParaRPr lang="en-US" altLang="zh-CN" sz="1600" b="1" baseline="30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8" name="文本框 117"/>
          <p:cNvSpPr txBox="1"/>
          <p:nvPr/>
        </p:nvSpPr>
        <p:spPr>
          <a:xfrm>
            <a:off x="8071485" y="5058410"/>
            <a:ext cx="33642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00000"/>
              </a:lnSpc>
            </a:pP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泰它西普在儿童肾小球肾炎中应用的专家建议</a:t>
            </a:r>
            <a:r>
              <a:rPr lang="en-US" altLang="zh-CN" sz="1600" b="1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endParaRPr lang="en-US" altLang="zh-CN" sz="1600" b="1" baseline="30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24" name="图片 123" descr="28bee7cd4566b1cee8a7e5a683b073dd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47255" y="4953635"/>
            <a:ext cx="587375" cy="793115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8034655" y="3038475"/>
            <a:ext cx="3510280" cy="4445"/>
          </a:xfrm>
          <a:prstGeom prst="line">
            <a:avLst/>
          </a:prstGeom>
          <a:ln w="19050">
            <a:gradFill>
              <a:gsLst>
                <a:gs pos="2000">
                  <a:schemeClr val="accent1">
                    <a:lumMod val="20000"/>
                    <a:lumOff val="80000"/>
                  </a:schemeClr>
                </a:gs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 descr="images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64375" y="3553460"/>
            <a:ext cx="1062990" cy="96774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7931150" y="3651885"/>
            <a:ext cx="36442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00000"/>
              </a:lnSpc>
            </a:pP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2025 KDIGO IgA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肾病和</a:t>
            </a:r>
            <a:endParaRPr lang="zh-CN" altLang="en-US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IgA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血管炎临床管理实践指南</a:t>
            </a:r>
            <a:r>
              <a:rPr lang="en-US" altLang="zh-CN" sz="1600" b="1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endParaRPr lang="en-US" altLang="zh-CN" sz="1600" b="1" baseline="30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7064375" y="1700530"/>
            <a:ext cx="4751070" cy="10160"/>
          </a:xfrm>
          <a:prstGeom prst="line">
            <a:avLst/>
          </a:prstGeom>
          <a:ln w="19050">
            <a:gradFill>
              <a:gsLst>
                <a:gs pos="2000">
                  <a:schemeClr val="accent1">
                    <a:lumMod val="20000"/>
                    <a:lumOff val="80000"/>
                  </a:schemeClr>
                </a:gs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7440295" y="1287780"/>
            <a:ext cx="4397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b="1" dirty="0">
                <a:solidFill>
                  <a:srgbClr val="EE7C5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国内外指南</a:t>
            </a:r>
            <a:r>
              <a:rPr lang="en-US" altLang="zh-CN" b="1" dirty="0">
                <a:solidFill>
                  <a:srgbClr val="EE7C5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/</a:t>
            </a:r>
            <a:r>
              <a:rPr lang="zh-CN" altLang="en-US" b="1" dirty="0">
                <a:solidFill>
                  <a:srgbClr val="EE7C58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共识一致推荐</a:t>
            </a:r>
            <a:endParaRPr lang="zh-CN" altLang="en-US" b="1">
              <a:solidFill>
                <a:srgbClr val="EE7C58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128635" y="6343015"/>
            <a:ext cx="398462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 algn="l">
              <a:lnSpc>
                <a:spcPct val="100000"/>
              </a:lnSpc>
              <a:buClrTx/>
              <a:buSzTx/>
              <a:buFontTx/>
              <a:buAutoNum type="arabicPeriod"/>
            </a:pPr>
            <a:r>
              <a:rPr lang="zh-CN" altLang="en-US" sz="5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Chen X，</a:t>
            </a:r>
            <a:r>
              <a:rPr lang="en-US" altLang="zh-CN" sz="5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et al</a:t>
            </a:r>
            <a:r>
              <a:rPr lang="zh-CN" altLang="en-US" sz="5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.Kidney Dis-Basel</a:t>
            </a:r>
            <a:r>
              <a:rPr lang="en-US" altLang="zh-CN" sz="5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, 2026, April, 2296-9381</a:t>
            </a:r>
            <a:endParaRPr lang="en-US" altLang="zh-CN" sz="5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 algn="l">
              <a:buClrTx/>
              <a:buSzTx/>
              <a:buFontTx/>
              <a:buAutoNum type="arabicPeriod"/>
            </a:pPr>
            <a:r>
              <a:rPr lang="zh-CN" altLang="en-US" sz="5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中国IgA肾病协作组科学委员会 中华预防医学会肾脏病预防与控制专业委员会. 中华内科杂志, 2025, 64(10): 918-944</a:t>
            </a:r>
            <a:endParaRPr lang="zh-CN" altLang="en-US" sz="5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 algn="l">
              <a:buClrTx/>
              <a:buSzTx/>
              <a:buFontTx/>
              <a:buAutoNum type="arabicPeriod"/>
            </a:pPr>
            <a:r>
              <a:rPr lang="zh-CN" altLang="en-US" sz="5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KDIGO 2025 Clinical Practice Guideline for the Management of IgAN and IgAV. Kidney International</a:t>
            </a:r>
            <a:endParaRPr lang="zh-CN" altLang="en-US" sz="5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 algn="l">
              <a:buClrTx/>
              <a:buSzTx/>
              <a:buFontTx/>
              <a:buAutoNum type="arabicPeriod"/>
            </a:pPr>
            <a:r>
              <a:rPr lang="zh-CN" altLang="en-US" sz="5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泰它西普在儿童免疫性肾小球肾炎中应用专家组.中华实用儿科临床杂志,2025,40(8):571-579</a:t>
            </a:r>
            <a:endParaRPr lang="zh-CN" altLang="en-US" sz="5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8034655" y="4378325"/>
            <a:ext cx="3510280" cy="4445"/>
          </a:xfrm>
          <a:prstGeom prst="line">
            <a:avLst/>
          </a:prstGeom>
          <a:ln w="19050">
            <a:gradFill>
              <a:gsLst>
                <a:gs pos="2000">
                  <a:schemeClr val="accent1">
                    <a:lumMod val="20000"/>
                    <a:lumOff val="80000"/>
                  </a:schemeClr>
                </a:gs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8034655" y="5742305"/>
            <a:ext cx="3510280" cy="4445"/>
          </a:xfrm>
          <a:prstGeom prst="line">
            <a:avLst/>
          </a:prstGeom>
          <a:ln w="19050">
            <a:gradFill>
              <a:gsLst>
                <a:gs pos="2000">
                  <a:schemeClr val="accent1">
                    <a:lumMod val="20000"/>
                    <a:lumOff val="80000"/>
                  </a:schemeClr>
                </a:gs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1686_4*l_h_f*1_3_1"/>
  <p:tag name="KSO_WM_TEMPLATE_CATEGORY" val="diagram"/>
  <p:tag name="KSO_WM_TEMPLATE_INDEX" val="20231686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3"/>
  <p:tag name="KSO_WM_DIAGRAM_VIRTUALLY_FRAME" val="{&quot;height&quot;:366.8248477148822,&quot;left&quot;:33.20007874015748,&quot;top&quot;:81.42503937007874,&quot;width&quot;:848.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你的项正文，文字是您思想的提炼，请尽量言简意赅的阐述观点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65.xml><?xml version="1.0" encoding="utf-8"?>
<p:tagLst xmlns:p="http://schemas.openxmlformats.org/presentationml/2006/main">
  <p:tag name="KSO_WM_DIAGRAM_VIRTUALLY_FRAME" val="{&quot;height&quot;:418,&quot;left&quot;:32.2,&quot;top&quot;:84.5,&quot;width&quot;:888.95}"/>
</p:tagLst>
</file>

<file path=ppt/tags/tag66.xml><?xml version="1.0" encoding="utf-8"?>
<p:tagLst xmlns:p="http://schemas.openxmlformats.org/presentationml/2006/main">
  <p:tag name="KSO_WM_DIAGRAM_VIRTUALLY_FRAME" val="{&quot;height&quot;:418,&quot;left&quot;:32.2,&quot;top&quot;:84.5,&quot;width&quot;:888.95}"/>
</p:tagLst>
</file>

<file path=ppt/tags/tag67.xml><?xml version="1.0" encoding="utf-8"?>
<p:tagLst xmlns:p="http://schemas.openxmlformats.org/presentationml/2006/main">
  <p:tag name="KSO_WM_DIAGRAM_VIRTUALLY_FRAME" val="{&quot;height&quot;:418,&quot;left&quot;:32.2,&quot;top&quot;:84.5,&quot;width&quot;:888.95}"/>
</p:tagLst>
</file>

<file path=ppt/tags/tag68.xml><?xml version="1.0" encoding="utf-8"?>
<p:tagLst xmlns:p="http://schemas.openxmlformats.org/presentationml/2006/main">
  <p:tag name="KSO_WM_DIAGRAM_VIRTUALLY_FRAME" val="{&quot;height&quot;:418,&quot;left&quot;:32.2,&quot;top&quot;:84.5,&quot;width&quot;:888.95}"/>
</p:tagLst>
</file>

<file path=ppt/tags/tag69.xml><?xml version="1.0" encoding="utf-8"?>
<p:tagLst xmlns:p="http://schemas.openxmlformats.org/presentationml/2006/main">
  <p:tag name="KSO_WM_DIAGRAM_VIRTUALLY_FRAME" val="{&quot;height&quot;:418,&quot;left&quot;:32.2,&quot;top&quot;:84.5,&quot;width&quot;:888.95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DIAGRAM_VIRTUALLY_FRAME" val="{&quot;height&quot;:418,&quot;left&quot;:32.2,&quot;top&quot;:84.5,&quot;width&quot;:888.95}"/>
</p:tagLst>
</file>

<file path=ppt/tags/tag71.xml><?xml version="1.0" encoding="utf-8"?>
<p:tagLst xmlns:p="http://schemas.openxmlformats.org/presentationml/2006/main">
  <p:tag name="KSO_WM_DIAGRAM_VIRTUALLY_FRAME" val="{&quot;height&quot;:418,&quot;left&quot;:32.2,&quot;top&quot;:84.5,&quot;width&quot;:888.95}"/>
</p:tagLst>
</file>

<file path=ppt/tags/tag72.xml><?xml version="1.0" encoding="utf-8"?>
<p:tagLst xmlns:p="http://schemas.openxmlformats.org/presentationml/2006/main">
  <p:tag name="KSO_WM_DIAGRAM_VIRTUALLY_FRAME" val="{&quot;height&quot;:418,&quot;left&quot;:32.2,&quot;top&quot;:84.5,&quot;width&quot;:888.95}"/>
</p:tagLst>
</file>

<file path=ppt/tags/tag73.xml><?xml version="1.0" encoding="utf-8"?>
<p:tagLst xmlns:p="http://schemas.openxmlformats.org/presentationml/2006/main">
  <p:tag name="KSO_WM_DIAGRAM_VIRTUALLY_FRAME" val="{&quot;height&quot;:399.25,&quot;left&quot;:45.15,&quot;top&quot;:93.4,&quot;width&quot;:867.9}"/>
</p:tagLst>
</file>

<file path=ppt/tags/tag74.xml><?xml version="1.0" encoding="utf-8"?>
<p:tagLst xmlns:p="http://schemas.openxmlformats.org/presentationml/2006/main">
  <p:tag name="KSO_WM_DIAGRAM_VIRTUALLY_FRAME" val="{&quot;height&quot;:418,&quot;left&quot;:32.2,&quot;top&quot;:84.5,&quot;width&quot;:888.95}"/>
</p:tagLst>
</file>

<file path=ppt/tags/tag75.xml><?xml version="1.0" encoding="utf-8"?>
<p:tagLst xmlns:p="http://schemas.openxmlformats.org/presentationml/2006/main">
  <p:tag name="KSO_WM_DIAGRAM_VIRTUALLY_FRAME" val="{&quot;height&quot;:418,&quot;left&quot;:32.2,&quot;top&quot;:84.5,&quot;width&quot;:888.95}"/>
</p:tagLst>
</file>

<file path=ppt/tags/tag76.xml><?xml version="1.0" encoding="utf-8"?>
<p:tagLst xmlns:p="http://schemas.openxmlformats.org/presentationml/2006/main">
  <p:tag name="KSO_WM_DIAGRAM_VIRTUALLY_FRAME" val="{&quot;height&quot;:418,&quot;left&quot;:32.2,&quot;top&quot;:84.5,&quot;width&quot;:888.95}"/>
</p:tagLst>
</file>

<file path=ppt/tags/tag77.xml><?xml version="1.0" encoding="utf-8"?>
<p:tagLst xmlns:p="http://schemas.openxmlformats.org/presentationml/2006/main">
  <p:tag name="KSO_WM_DIAGRAM_VIRTUALLY_FRAME" val="{&quot;height&quot;:418,&quot;left&quot;:32.2,&quot;top&quot;:84.5,&quot;width&quot;:888.95}"/>
</p:tagLst>
</file>

<file path=ppt/tags/tag78.xml><?xml version="1.0" encoding="utf-8"?>
<p:tagLst xmlns:p="http://schemas.openxmlformats.org/presentationml/2006/main">
  <p:tag name="KSO_WM_DIAGRAM_VIRTUALLY_FRAME" val="{&quot;height&quot;:418,&quot;left&quot;:32.2,&quot;top&quot;:84.5,&quot;width&quot;:888.95}"/>
</p:tagLst>
</file>

<file path=ppt/tags/tag79.xml><?xml version="1.0" encoding="utf-8"?>
<p:tagLst xmlns:p="http://schemas.openxmlformats.org/presentationml/2006/main">
  <p:tag name="KSO_WM_DIAGRAM_VIRTUALLY_FRAME" val="{&quot;height&quot;:418,&quot;left&quot;:32.2,&quot;top&quot;:84.5,&quot;width&quot;:888.95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DIAGRAM_VIRTUALLY_FRAME" val="{&quot;height&quot;:418,&quot;left&quot;:32.2,&quot;top&quot;:84.5,&quot;width&quot;:888.95}"/>
</p:tagLst>
</file>

<file path=ppt/tags/tag81.xml><?xml version="1.0" encoding="utf-8"?>
<p:tagLst xmlns:p="http://schemas.openxmlformats.org/presentationml/2006/main">
  <p:tag name="KSO_WM_DIAGRAM_VIRTUALLY_FRAME" val="{&quot;height&quot;:418,&quot;left&quot;:32.2,&quot;top&quot;:84.5,&quot;width&quot;:888.95}"/>
</p:tagLst>
</file>

<file path=ppt/tags/tag82.xml><?xml version="1.0" encoding="utf-8"?>
<p:tagLst xmlns:p="http://schemas.openxmlformats.org/presentationml/2006/main">
  <p:tag name="KSO_WM_DIAGRAM_VIRTUALLY_FRAME" val="{&quot;height&quot;:418,&quot;left&quot;:32.2,&quot;top&quot;:84.5,&quot;width&quot;:888.95}"/>
</p:tagLst>
</file>

<file path=ppt/tags/tag83.xml><?xml version="1.0" encoding="utf-8"?>
<p:tagLst xmlns:p="http://schemas.openxmlformats.org/presentationml/2006/main">
  <p:tag name="KSO_WM_DIAGRAM_VIRTUALLY_FRAME" val="{&quot;height&quot;:418,&quot;left&quot;:32.2,&quot;top&quot;:84.5,&quot;width&quot;:888.95}"/>
</p:tagLst>
</file>

<file path=ppt/tags/tag84.xml><?xml version="1.0" encoding="utf-8"?>
<p:tagLst xmlns:p="http://schemas.openxmlformats.org/presentationml/2006/main">
  <p:tag name="KSO_WM_DIAGRAM_VIRTUALLY_FRAME" val="{&quot;height&quot;:418,&quot;left&quot;:32.2,&quot;top&quot;:84.5,&quot;width&quot;:888.95}"/>
</p:tagLst>
</file>

<file path=ppt/tags/tag85.xml><?xml version="1.0" encoding="utf-8"?>
<p:tagLst xmlns:p="http://schemas.openxmlformats.org/presentationml/2006/main">
  <p:tag name="KSO_WM_DIAGRAM_VIRTUALLY_FRAME" val="{&quot;height&quot;:418,&quot;left&quot;:32.2,&quot;top&quot;:84.5,&quot;width&quot;:888.95}"/>
</p:tagLst>
</file>

<file path=ppt/tags/tag86.xml><?xml version="1.0" encoding="utf-8"?>
<p:tagLst xmlns:p="http://schemas.openxmlformats.org/presentationml/2006/main">
  <p:tag name="KSO_WM_DIAGRAM_VIRTUALLY_FRAME" val="{&quot;height&quot;:418,&quot;left&quot;:32.2,&quot;top&quot;:84.5,&quot;width&quot;:888.95}"/>
</p:tagLst>
</file>

<file path=ppt/tags/tag87.xml><?xml version="1.0" encoding="utf-8"?>
<p:tagLst xmlns:p="http://schemas.openxmlformats.org/presentationml/2006/main">
  <p:tag name="KSO_WM_DIAGRAM_VIRTUALLY_FRAME" val="{&quot;height&quot;:418,&quot;left&quot;:32.2,&quot;top&quot;:84.5,&quot;width&quot;:888.95}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DIAGRAM_VIRTUALLY_FRAME" val="{&quot;height&quot;:418,&quot;left&quot;:32.2,&quot;top&quot;:84.5,&quot;width&quot;:888.95}"/>
</p:tagLst>
</file>

<file path=ppt/tags/tag91.xml><?xml version="1.0" encoding="utf-8"?>
<p:tagLst xmlns:p="http://schemas.openxmlformats.org/presentationml/2006/main">
  <p:tag name="KSO_WM_DIAGRAM_VIRTUALLY_FRAME" val="{&quot;height&quot;:418,&quot;left&quot;:32.2,&quot;top&quot;:84.5,&quot;width&quot;:888.95}"/>
</p:tagLst>
</file>

<file path=ppt/tags/tag92.xml><?xml version="1.0" encoding="utf-8"?>
<p:tagLst xmlns:p="http://schemas.openxmlformats.org/presentationml/2006/main">
  <p:tag name="KSO_WM_DIAGRAM_VIRTUALLY_FRAME" val="{&quot;height&quot;:418,&quot;left&quot;:32.2,&quot;top&quot;:84.5,&quot;width&quot;:888.95}"/>
</p:tagLst>
</file>

<file path=ppt/tags/tag93.xml><?xml version="1.0" encoding="utf-8"?>
<p:tagLst xmlns:p="http://schemas.openxmlformats.org/presentationml/2006/main">
  <p:tag name="KSO_WM_DIAGRAM_VIRTUALLY_FRAME" val="{&quot;height&quot;:418,&quot;left&quot;:32.2,&quot;top&quot;:84.5,&quot;width&quot;:888.95}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DIAGRAM_VIRTUALLY_FRAME" val="{&quot;height&quot;:485.5084251968504,&quot;left&quot;:30.835905511811024,&quot;top&quot;:20.27566929133858,&quot;width&quot;:874.4632283464567}"/>
</p:tagLst>
</file>

<file path=ppt/tags/tag96.xml><?xml version="1.0" encoding="utf-8"?>
<p:tagLst xmlns:p="http://schemas.openxmlformats.org/presentationml/2006/main">
  <p:tag name="KSO_WM_DIAGRAM_VIRTUALLY_FRAME" val="{&quot;height&quot;:485.5084251968504,&quot;left&quot;:30.835905511811024,&quot;top&quot;:20.27566929133858,&quot;width&quot;:874.4632283464567}"/>
</p:tagLst>
</file>

<file path=ppt/tags/tag97.xml><?xml version="1.0" encoding="utf-8"?>
<p:tagLst xmlns:p="http://schemas.openxmlformats.org/presentationml/2006/main">
  <p:tag name="KSO_WM_DIAGRAM_VIRTUALLY_FRAME" val="{&quot;height&quot;:485.5084251968504,&quot;left&quot;:30.835905511811024,&quot;top&quot;:20.27566929133858,&quot;width&quot;:874.4632283464567}"/>
</p:tagLst>
</file>

<file path=ppt/tags/tag98.xml><?xml version="1.0" encoding="utf-8"?>
<p:tagLst xmlns:p="http://schemas.openxmlformats.org/presentationml/2006/main">
  <p:tag name="KSO_WM_DIAGRAM_VIRTUALLY_FRAME" val="{&quot;height&quot;:485.5084251968504,&quot;left&quot;:30.835905511811024,&quot;top&quot;:20.27566929133858,&quot;width&quot;:874.4632283464567}"/>
</p:tagLst>
</file>

<file path=ppt/theme/theme1.xml><?xml version="1.0" encoding="utf-8"?>
<a:theme xmlns:a="http://schemas.openxmlformats.org/drawingml/2006/main" name="Office 主题">
  <a:themeElements>
    <a:clrScheme name="自定义 4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D7D31"/>
      </a:accent1>
      <a:accent2>
        <a:srgbClr val="DD5533"/>
      </a:accent2>
      <a:accent3>
        <a:srgbClr val="A5A5A5"/>
      </a:accent3>
      <a:accent4>
        <a:srgbClr val="2A80DE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苹方-简"/>
        <a:ea typeface="苹方-简"/>
        <a:cs typeface=""/>
      </a:majorFont>
      <a:minorFont>
        <a:latin typeface="苹方-简"/>
        <a:ea typeface="苹方-简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微软雅黑"/>
        <a:font script="Hebr" typeface="微软雅黑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微软雅黑"/>
        <a:font script="Hebr" typeface="微软雅黑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  <a:fontScheme name="WPS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WPS">
    <a:fillStyleLst>
      <a:solidFill>
        <a:schemeClr val="phClr"/>
      </a:solidFill>
      <a:gradFill>
        <a:gsLst>
          <a:gs pos="0">
            <a:schemeClr val="phClr">
              <a:lumOff val="17500"/>
            </a:schemeClr>
          </a:gs>
          <a:gs pos="100000">
            <a:schemeClr val="phClr"/>
          </a:gs>
        </a:gsLst>
        <a:lin ang="2700000" scaled="0"/>
      </a:gradFill>
      <a:gradFill>
        <a:gsLst>
          <a:gs pos="0">
            <a:schemeClr val="phClr">
              <a:hueOff val="-2520000"/>
            </a:schemeClr>
          </a:gs>
          <a:gs pos="100000">
            <a:schemeClr val="phClr"/>
          </a:gs>
        </a:gsLst>
        <a:lin ang="27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2700" cap="flat" cmpd="sng" algn="ctr">
        <a:gradFill>
          <a:gsLst>
            <a:gs pos="0">
              <a:schemeClr val="phClr">
                <a:hueOff val="-4200000"/>
              </a:schemeClr>
            </a:gs>
            <a:gs pos="100000">
              <a:schemeClr val="phClr"/>
            </a:gs>
          </a:gsLst>
          <a:lin ang="2700000" scaled="1"/>
        </a:gradFill>
        <a:prstDash val="solid"/>
        <a:miter lim="800000"/>
      </a:ln>
    </a:lnStyleLst>
    <a:effectStyleLst>
      <a:effectStyle>
        <a:effectLst>
          <a:outerShdw blurRad="101600" dist="50800" dir="5400000" algn="ctr" rotWithShape="0">
            <a:schemeClr val="phClr">
              <a:alpha val="60000"/>
            </a:schemeClr>
          </a:outerShdw>
        </a:effectLst>
      </a:effectStyle>
      <a:effectStyle>
        <a:effectLst>
          <a:reflection stA="50000" endA="300" endPos="40000" dist="25400" dir="5400000" sy="-100000" algn="bl" rotWithShape="0"/>
        </a:effectLst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  <a:fontScheme name="WPS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WPS">
    <a:fillStyleLst>
      <a:solidFill>
        <a:schemeClr val="phClr"/>
      </a:solidFill>
      <a:gradFill>
        <a:gsLst>
          <a:gs pos="0">
            <a:schemeClr val="phClr">
              <a:lumOff val="17500"/>
            </a:schemeClr>
          </a:gs>
          <a:gs pos="100000">
            <a:schemeClr val="phClr"/>
          </a:gs>
        </a:gsLst>
        <a:lin ang="2700000" scaled="0"/>
      </a:gradFill>
      <a:gradFill>
        <a:gsLst>
          <a:gs pos="0">
            <a:schemeClr val="phClr">
              <a:hueOff val="-2520000"/>
            </a:schemeClr>
          </a:gs>
          <a:gs pos="100000">
            <a:schemeClr val="phClr"/>
          </a:gs>
        </a:gsLst>
        <a:lin ang="27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2700" cap="flat" cmpd="sng" algn="ctr">
        <a:gradFill>
          <a:gsLst>
            <a:gs pos="0">
              <a:schemeClr val="phClr">
                <a:hueOff val="-4200000"/>
              </a:schemeClr>
            </a:gs>
            <a:gs pos="100000">
              <a:schemeClr val="phClr"/>
            </a:gs>
          </a:gsLst>
          <a:lin ang="2700000" scaled="1"/>
        </a:gradFill>
        <a:prstDash val="solid"/>
        <a:miter lim="800000"/>
      </a:ln>
    </a:lnStyleLst>
    <a:effectStyleLst>
      <a:effectStyle>
        <a:effectLst>
          <a:outerShdw blurRad="101600" dist="50800" dir="5400000" algn="ctr" rotWithShape="0">
            <a:schemeClr val="phClr">
              <a:alpha val="60000"/>
            </a:schemeClr>
          </a:outerShdw>
        </a:effectLst>
      </a:effectStyle>
      <a:effectStyle>
        <a:effectLst>
          <a:reflection stA="50000" endA="300" endPos="40000" dist="25400" dir="5400000" sy="-100000" algn="bl" rotWithShape="0"/>
        </a:effectLst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5008</Words>
  <Application>WPS 演示</Application>
  <PresentationFormat>宽屏</PresentationFormat>
  <Paragraphs>373</Paragraphs>
  <Slides>11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4" baseType="lpstr">
      <vt:lpstr>Arial</vt:lpstr>
      <vt:lpstr>宋体</vt:lpstr>
      <vt:lpstr>Wingdings</vt:lpstr>
      <vt:lpstr>Wingdings</vt:lpstr>
      <vt:lpstr>微软雅黑</vt:lpstr>
      <vt:lpstr>Arial</vt:lpstr>
      <vt:lpstr>苹方-简</vt:lpstr>
      <vt:lpstr>Century Gothic</vt:lpstr>
      <vt:lpstr>Calibri</vt:lpstr>
      <vt:lpstr>Times New Roman</vt:lpstr>
      <vt:lpstr>Arial Unicode MS</vt:lpstr>
      <vt:lpstr>Office 主题</vt:lpstr>
      <vt:lpstr>WPS</vt:lpstr>
      <vt:lpstr>泰它西普注射液</vt:lpstr>
      <vt:lpstr>目  录</vt:lpstr>
      <vt:lpstr>IgA肾病疾病负担重，目录内仅激素类药物，安全性等存在局限性，选择有限，亟需更多高效特异性治疗</vt:lpstr>
      <vt:lpstr>泰它西普注射液是全球首个且唯一获批治疗IgA肾病的双靶点生物制剂</vt:lpstr>
      <vt:lpstr>泰它西普注射液填补特异性治疗靶向空白，全面升级，建议空白参照</vt:lpstr>
      <vt:lpstr>泰它西普注射液是首个APRIL/BLyS拮抗剂，双重作用全面阻断，强效安全</vt:lpstr>
      <vt:lpstr>泰它西普注射液起效更快：所有已发表IgA 肾病创新药Ⅲ期临床研究数据中，泰它西普24h尿蛋白肌酐比降幅最高，达到55%</vt:lpstr>
      <vt:lpstr>泰它西普注射液作用更强：肾功能衰退减少87%，血尿症状患者减少71%</vt:lpstr>
      <vt:lpstr>真实世界数据验证：泰它西普注射液具有优秀肾脏保护能力，获指南推荐</vt:lpstr>
      <vt:lpstr>泰它西普注射液安全性良好，与安慰剂相当，整体耐受可控</vt:lpstr>
      <vt:lpstr>填补IgA肾病靶向治疗空白，减少终末期肾病发生, 节约医保基金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Cody Huang</dc:creator>
  <cp:lastModifiedBy>SYH</cp:lastModifiedBy>
  <cp:revision>578</cp:revision>
  <dcterms:created xsi:type="dcterms:W3CDTF">2024-10-08T07:55:00Z</dcterms:created>
  <dcterms:modified xsi:type="dcterms:W3CDTF">2026-06-09T08:17:16Z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EBC7B4D5AFE347A08583026D740A708A_13</vt:lpwstr>
  </property>
  <property fmtid="{D5CDD505-2E9C-101B-9397-08002B2CF9AE}" pid="3" name="KSOProductBuildVer">
    <vt:lpwstr>2052-11.8.2.8875</vt:lpwstr>
  </property>
</Properties>
</file>