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6"/>
  </p:notesMasterIdLst>
  <p:sldIdLst>
    <p:sldId id="256" r:id="rId4"/>
    <p:sldId id="290" r:id="rId5"/>
    <p:sldId id="262" r:id="rId7"/>
    <p:sldId id="263" r:id="rId8"/>
    <p:sldId id="258" r:id="rId9"/>
    <p:sldId id="280" r:id="rId10"/>
    <p:sldId id="284" r:id="rId11"/>
    <p:sldId id="278" r:id="rId12"/>
    <p:sldId id="289" r:id="rId13"/>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0" userDrawn="1">
          <p15:clr>
            <a:srgbClr val="A4A3A4"/>
          </p15:clr>
        </p15:guide>
        <p15:guide id="2" pos="382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483810881" name="WPS_1679281038" initials="W" lastIdx="1" clrIdx="2"/>
  <p:cmAuthor id="1" name="子锋 林" initials="子锋" lastIdx="1" clrIdx="0"/>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8957B"/>
    <a:srgbClr val="DD8F5D"/>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B70F7AA-7937-487F-BF2A-2314303765F5}" styleName="表样式 1 25">
    <a:wholeTbl>
      <a:tcTxStyle>
        <a:fontRef idx="none">
          <a:srgbClr val="000000"/>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w="9525" cmpd="sng">
              <a:solidFill>
                <a:schemeClr val="accent1">
                  <a:lumMod val="40000"/>
                  <a:lumOff val="60000"/>
                </a:schemeClr>
              </a:solidFill>
              <a:prstDash val="solid"/>
            </a:ln>
          </a:insideV>
        </a:tcBdr>
        <a:fill>
          <a:solidFill>
            <a:srgbClr val="FFFFFF"/>
          </a:solidFill>
        </a:fill>
      </a:tcStyle>
    </a:wholeTbl>
    <a:band2H>
      <a:tcStyle>
        <a:tcBdr/>
        <a:fill>
          <a:solidFill>
            <a:schemeClr val="accent1">
              <a:lumMod val="10000"/>
              <a:lumOff val="90000"/>
            </a:schemeClr>
          </a:solidFill>
        </a:fill>
      </a:tcStyle>
    </a:band2H>
    <a:band1V>
      <a:tcStyle>
        <a:tcBdr/>
        <a:fill>
          <a:solidFill>
            <a:schemeClr val="accent1">
              <a:lumMod val="10000"/>
              <a:lumOff val="90000"/>
            </a:schemeClr>
          </a:solidFill>
        </a:fill>
      </a:tcStyle>
    </a:band1V>
    <a:band2V>
      <a:tcStyle>
        <a:tcBdr>
          <a:left>
            <a:ln w="9525" cmpd="sng">
              <a:solidFill>
                <a:schemeClr val="accent1">
                  <a:lumMod val="40000"/>
                  <a:lumOff val="60000"/>
                </a:schemeClr>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tcStyle>
    </a:band2V>
    <a:lastCol>
      <a:tcTxStyle b="on">
        <a:fontRef idx="none">
          <a:srgbClr val="08090C"/>
        </a:fontRef>
      </a:tcTxStyle>
      <a:tcStyle>
        <a:tcBdr>
          <a:left>
            <a:ln w="9525" cmpd="sng">
              <a:solidFill>
                <a:schemeClr val="accent1">
                  <a:lumMod val="40000"/>
                  <a:lumOff val="60000"/>
                </a:schemeClr>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lastCol>
    <a:firstCol>
      <a:tcTxStyle b="on">
        <a:fontRef idx="none">
          <a:srgbClr val="08090C"/>
        </a:fontRef>
      </a:tcTxStyle>
      <a:tcStyle>
        <a:tcBdr>
          <a:left>
            <a:ln w="9525" cmpd="sng">
              <a:solidFill>
                <a:schemeClr val="accent1"/>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firstCol>
    <a:lastRow>
      <a:tcTxStyle b="on">
        <a:fontRef idx="none">
          <a:schemeClr val="accent1"/>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lastRow>
    <a:seCell>
      <a:tcStyle>
        <a:tcBdr>
          <a:left>
            <a:ln>
              <a:noFill/>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eCell>
    <a:swCell>
      <a:tcTxStyle b="on">
        <a:fontRef idx="none">
          <a:schemeClr val="accent1"/>
        </a:fontRef>
      </a:tcTxStyle>
      <a:tcStyle>
        <a:tcBdr>
          <a:left>
            <a:ln w="9525" cmpd="sng">
              <a:solidFill>
                <a:schemeClr val="accent1"/>
              </a:solidFill>
              <a:prstDash val="solid"/>
            </a:ln>
          </a:left>
          <a:right>
            <a:ln>
              <a:noFill/>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wCell>
    <a:firstRow>
      <a:tcTxStyle b="on">
        <a:fontRef idx="none">
          <a:srgbClr val="FFFFFF"/>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w="9525" cmpd="sng">
              <a:solidFill>
                <a:schemeClr val="accent1">
                  <a:lumMod val="40000"/>
                  <a:lumOff val="60000"/>
                </a:schemeClr>
              </a:solidFill>
              <a:prstDash val="solid"/>
            </a:ln>
          </a:insideV>
        </a:tcBdr>
        <a:fill>
          <a:solidFill>
            <a:schemeClr val="accent1"/>
          </a:solidFill>
        </a:fill>
      </a:tcStyle>
    </a:firstRow>
  </a:tblStyle>
  <a:tblStyle styleId="{1817CD3F-2925-4F7E-90D1-79A904239534}" styleName="表样式 1 25">
    <a:wholeTbl>
      <a:tcTxStyle>
        <a:fontRef idx="none">
          <a:srgbClr val="000000"/>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w="9525" cmpd="sng">
              <a:solidFill>
                <a:schemeClr val="accent1">
                  <a:lumMod val="40000"/>
                  <a:lumOff val="60000"/>
                </a:schemeClr>
              </a:solidFill>
              <a:prstDash val="solid"/>
            </a:ln>
          </a:insideV>
        </a:tcBdr>
        <a:fill>
          <a:solidFill>
            <a:srgbClr val="FFFFFF"/>
          </a:solidFill>
        </a:fill>
      </a:tcStyle>
    </a:wholeTbl>
    <a:band2H>
      <a:tcStyle>
        <a:tcBdr/>
        <a:fill>
          <a:solidFill>
            <a:schemeClr val="accent1">
              <a:lumMod val="10000"/>
              <a:lumOff val="90000"/>
            </a:schemeClr>
          </a:solidFill>
        </a:fill>
      </a:tcStyle>
    </a:band2H>
    <a:band1V>
      <a:tcStyle>
        <a:tcBdr/>
        <a:fill>
          <a:solidFill>
            <a:schemeClr val="accent1">
              <a:lumMod val="10000"/>
              <a:lumOff val="90000"/>
            </a:schemeClr>
          </a:solidFill>
        </a:fill>
      </a:tcStyle>
    </a:band1V>
    <a:band2V>
      <a:tcStyle>
        <a:tcBdr>
          <a:left>
            <a:ln w="9525" cmpd="sng">
              <a:solidFill>
                <a:schemeClr val="accent1">
                  <a:lumMod val="40000"/>
                  <a:lumOff val="60000"/>
                </a:schemeClr>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tcStyle>
    </a:band2V>
    <a:lastCol>
      <a:tcTxStyle b="on">
        <a:fontRef idx="none">
          <a:srgbClr val="08090C"/>
        </a:fontRef>
      </a:tcTxStyle>
      <a:tcStyle>
        <a:tcBdr>
          <a:left>
            <a:ln w="9525" cmpd="sng">
              <a:solidFill>
                <a:schemeClr val="accent1">
                  <a:lumMod val="40000"/>
                  <a:lumOff val="60000"/>
                </a:schemeClr>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lastCol>
    <a:firstCol>
      <a:tcTxStyle b="on">
        <a:fontRef idx="none">
          <a:srgbClr val="08090C"/>
        </a:fontRef>
      </a:tcTxStyle>
      <a:tcStyle>
        <a:tcBdr>
          <a:left>
            <a:ln w="9525" cmpd="sng">
              <a:solidFill>
                <a:schemeClr val="accent1"/>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firstCol>
    <a:lastRow>
      <a:tcTxStyle b="on">
        <a:fontRef idx="none">
          <a:schemeClr val="accent1"/>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lastRow>
    <a:seCell>
      <a:tcStyle>
        <a:tcBdr>
          <a:left>
            <a:ln>
              <a:noFill/>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eCell>
    <a:swCell>
      <a:tcTxStyle b="on">
        <a:fontRef idx="none">
          <a:schemeClr val="accent1"/>
        </a:fontRef>
      </a:tcTxStyle>
      <a:tcStyle>
        <a:tcBdr>
          <a:left>
            <a:ln w="9525" cmpd="sng">
              <a:solidFill>
                <a:schemeClr val="accent1"/>
              </a:solidFill>
              <a:prstDash val="solid"/>
            </a:ln>
          </a:left>
          <a:right>
            <a:ln>
              <a:noFill/>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wCell>
    <a:firstRow>
      <a:tcTxStyle b="on">
        <a:fontRef idx="none">
          <a:srgbClr val="FFFFFF"/>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w="9525" cmpd="sng">
              <a:solidFill>
                <a:schemeClr val="accent1">
                  <a:lumMod val="40000"/>
                  <a:lumOff val="60000"/>
                </a:schemeClr>
              </a:solidFill>
              <a:prstDash val="solid"/>
            </a:ln>
          </a:insideV>
        </a:tcBdr>
        <a:fill>
          <a:solidFill>
            <a:schemeClr val="accent1"/>
          </a:solidFill>
        </a:fill>
      </a:tcStyle>
    </a:firstRow>
  </a:tblStyle>
  <a:tblStyle styleId="{072A8D07-7BDE-4FC3-A617-03B70D058BBA}" styleName="表样式 1 25">
    <a:wholeTbl>
      <a:tcTxStyle>
        <a:fontRef idx="none">
          <a:srgbClr val="000000"/>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w="9525" cmpd="sng">
              <a:solidFill>
                <a:schemeClr val="accent1">
                  <a:lumMod val="40000"/>
                  <a:lumOff val="60000"/>
                </a:schemeClr>
              </a:solidFill>
              <a:prstDash val="solid"/>
            </a:ln>
          </a:insideV>
        </a:tcBdr>
        <a:fill>
          <a:solidFill>
            <a:srgbClr val="FFFFFF"/>
          </a:solidFill>
        </a:fill>
      </a:tcStyle>
    </a:wholeTbl>
    <a:band2H>
      <a:tcStyle>
        <a:tcBdr/>
        <a:fill>
          <a:solidFill>
            <a:schemeClr val="accent1">
              <a:lumMod val="10000"/>
              <a:lumOff val="90000"/>
            </a:schemeClr>
          </a:solidFill>
        </a:fill>
      </a:tcStyle>
    </a:band2H>
    <a:band1V>
      <a:tcStyle>
        <a:tcBdr/>
        <a:fill>
          <a:solidFill>
            <a:schemeClr val="accent1">
              <a:lumMod val="10000"/>
              <a:lumOff val="90000"/>
            </a:schemeClr>
          </a:solidFill>
        </a:fill>
      </a:tcStyle>
    </a:band1V>
    <a:band2V>
      <a:tcStyle>
        <a:tcBdr>
          <a:left>
            <a:ln w="9525" cmpd="sng">
              <a:solidFill>
                <a:schemeClr val="accent1">
                  <a:lumMod val="40000"/>
                  <a:lumOff val="60000"/>
                </a:schemeClr>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tcStyle>
    </a:band2V>
    <a:lastCol>
      <a:tcTxStyle b="on">
        <a:fontRef idx="none">
          <a:srgbClr val="08090C"/>
        </a:fontRef>
      </a:tcTxStyle>
      <a:tcStyle>
        <a:tcBdr>
          <a:left>
            <a:ln w="9525" cmpd="sng">
              <a:solidFill>
                <a:schemeClr val="accent1">
                  <a:lumMod val="40000"/>
                  <a:lumOff val="60000"/>
                </a:schemeClr>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lastCol>
    <a:firstCol>
      <a:tcTxStyle b="on">
        <a:fontRef idx="none">
          <a:srgbClr val="08090C"/>
        </a:fontRef>
      </a:tcTxStyle>
      <a:tcStyle>
        <a:tcBdr>
          <a:left>
            <a:ln w="9525" cmpd="sng">
              <a:solidFill>
                <a:schemeClr val="accent1"/>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firstCol>
    <a:lastRow>
      <a:tcTxStyle b="on">
        <a:fontRef idx="none">
          <a:schemeClr val="accent1"/>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lastRow>
    <a:seCell>
      <a:tcStyle>
        <a:tcBdr>
          <a:left>
            <a:ln>
              <a:noFill/>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eCell>
    <a:swCell>
      <a:tcTxStyle b="on">
        <a:fontRef idx="none">
          <a:schemeClr val="accent1"/>
        </a:fontRef>
      </a:tcTxStyle>
      <a:tcStyle>
        <a:tcBdr>
          <a:left>
            <a:ln w="9525" cmpd="sng">
              <a:solidFill>
                <a:schemeClr val="accent1"/>
              </a:solidFill>
              <a:prstDash val="solid"/>
            </a:ln>
          </a:left>
          <a:right>
            <a:ln>
              <a:noFill/>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wCell>
    <a:firstRow>
      <a:tcTxStyle b="on">
        <a:fontRef idx="none">
          <a:srgbClr val="FFFFFF"/>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w="9525" cmpd="sng">
              <a:solidFill>
                <a:schemeClr val="accent1">
                  <a:lumMod val="40000"/>
                  <a:lumOff val="60000"/>
                </a:schemeClr>
              </a:solidFill>
              <a:prstDash val="solid"/>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38" autoAdjust="0"/>
    <p:restoredTop sz="94660"/>
  </p:normalViewPr>
  <p:slideViewPr>
    <p:cSldViewPr snapToGrid="0" showGuides="1">
      <p:cViewPr>
        <p:scale>
          <a:sx n="134" d="100"/>
          <a:sy n="134" d="100"/>
        </p:scale>
        <p:origin x="536" y="200"/>
      </p:cViewPr>
      <p:guideLst>
        <p:guide orient="horz" pos="2170"/>
        <p:guide pos="3826"/>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214.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ADC15D2-6D33-4241-9D30-0EEB4F4D2EF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70.xml"/><Relationship Id="rId8" Type="http://schemas.openxmlformats.org/officeDocument/2006/relationships/tags" Target="../tags/tag69.xml"/><Relationship Id="rId7" Type="http://schemas.openxmlformats.org/officeDocument/2006/relationships/tags" Target="../tags/tag68.xml"/><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2" Type="http://schemas.openxmlformats.org/officeDocument/2006/relationships/tags" Target="../tags/tag73.xml"/><Relationship Id="rId11" Type="http://schemas.openxmlformats.org/officeDocument/2006/relationships/tags" Target="../tags/tag72.xml"/><Relationship Id="rId10" Type="http://schemas.openxmlformats.org/officeDocument/2006/relationships/tags" Target="../tags/tag71.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90.xml"/><Relationship Id="rId8" Type="http://schemas.openxmlformats.org/officeDocument/2006/relationships/tags" Target="../tags/tag89.xml"/><Relationship Id="rId7" Type="http://schemas.openxmlformats.org/officeDocument/2006/relationships/tags" Target="../tags/tag88.xml"/><Relationship Id="rId6" Type="http://schemas.openxmlformats.org/officeDocument/2006/relationships/tags" Target="../tags/tag87.xml"/><Relationship Id="rId5" Type="http://schemas.openxmlformats.org/officeDocument/2006/relationships/tags" Target="../tags/tag86.xml"/><Relationship Id="rId4" Type="http://schemas.openxmlformats.org/officeDocument/2006/relationships/tags" Target="../tags/tag85.xml"/><Relationship Id="rId3" Type="http://schemas.openxmlformats.org/officeDocument/2006/relationships/tags" Target="../tags/tag84.xml"/><Relationship Id="rId2" Type="http://schemas.openxmlformats.org/officeDocument/2006/relationships/tags" Target="../tags/tag83.xml"/><Relationship Id="rId10" Type="http://schemas.openxmlformats.org/officeDocument/2006/relationships/tags" Target="../tags/tag91.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7" Type="http://schemas.openxmlformats.org/officeDocument/2006/relationships/tags" Target="../tags/tag97.xml"/><Relationship Id="rId6" Type="http://schemas.openxmlformats.org/officeDocument/2006/relationships/tags" Target="../tags/tag96.xml"/><Relationship Id="rId5" Type="http://schemas.openxmlformats.org/officeDocument/2006/relationships/tags" Target="../tags/tag95.xml"/><Relationship Id="rId4" Type="http://schemas.openxmlformats.org/officeDocument/2006/relationships/tags" Target="../tags/tag94.xml"/><Relationship Id="rId3" Type="http://schemas.openxmlformats.org/officeDocument/2006/relationships/tags" Target="../tags/tag93.xml"/><Relationship Id="rId2" Type="http://schemas.openxmlformats.org/officeDocument/2006/relationships/tags" Target="../tags/tag92.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05.xml"/><Relationship Id="rId8" Type="http://schemas.openxmlformats.org/officeDocument/2006/relationships/tags" Target="../tags/tag104.xml"/><Relationship Id="rId7" Type="http://schemas.openxmlformats.org/officeDocument/2006/relationships/tags" Target="../tags/tag103.xml"/><Relationship Id="rId6" Type="http://schemas.openxmlformats.org/officeDocument/2006/relationships/tags" Target="../tags/tag102.xml"/><Relationship Id="rId5" Type="http://schemas.openxmlformats.org/officeDocument/2006/relationships/tags" Target="../tags/tag101.xml"/><Relationship Id="rId4" Type="http://schemas.openxmlformats.org/officeDocument/2006/relationships/tags" Target="../tags/tag100.xml"/><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5" Type="http://schemas.openxmlformats.org/officeDocument/2006/relationships/tags" Target="../tags/tag109.xml"/><Relationship Id="rId4" Type="http://schemas.openxmlformats.org/officeDocument/2006/relationships/tags" Target="../tags/tag108.xml"/><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4" Type="http://schemas.openxmlformats.org/officeDocument/2006/relationships/tags" Target="../tags/tag112.xml"/><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116.xml"/><Relationship Id="rId4" Type="http://schemas.openxmlformats.org/officeDocument/2006/relationships/tags" Target="../tags/tag115.xml"/><Relationship Id="rId3" Type="http://schemas.openxmlformats.org/officeDocument/2006/relationships/tags" Target="../tags/tag114.xml"/><Relationship Id="rId2" Type="http://schemas.openxmlformats.org/officeDocument/2006/relationships/tags" Target="../tags/tag113.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29.xml"/><Relationship Id="rId8" Type="http://schemas.openxmlformats.org/officeDocument/2006/relationships/tags" Target="../tags/tag128.xml"/><Relationship Id="rId7" Type="http://schemas.openxmlformats.org/officeDocument/2006/relationships/tags" Target="../tags/tag127.xml"/><Relationship Id="rId6" Type="http://schemas.openxmlformats.org/officeDocument/2006/relationships/tags" Target="../tags/tag126.xml"/><Relationship Id="rId5" Type="http://schemas.openxmlformats.org/officeDocument/2006/relationships/tags" Target="../tags/tag125.xml"/><Relationship Id="rId4" Type="http://schemas.openxmlformats.org/officeDocument/2006/relationships/tags" Target="../tags/tag124.xml"/><Relationship Id="rId3" Type="http://schemas.openxmlformats.org/officeDocument/2006/relationships/tags" Target="../tags/tag123.xml"/><Relationship Id="rId2" Type="http://schemas.openxmlformats.org/officeDocument/2006/relationships/tags" Target="../tags/tag122.xml"/><Relationship Id="rId12" Type="http://schemas.openxmlformats.org/officeDocument/2006/relationships/tags" Target="../tags/tag132.xml"/><Relationship Id="rId11" Type="http://schemas.openxmlformats.org/officeDocument/2006/relationships/tags" Target="../tags/tag131.xml"/><Relationship Id="rId10" Type="http://schemas.openxmlformats.org/officeDocument/2006/relationships/tags" Target="../tags/tag130.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sp>
        <p:nvSpPr>
          <p:cNvPr id="26" name="任意多边形: 形状 25"/>
          <p:cNvSpPr/>
          <p:nvPr userDrawn="1">
            <p:custDataLst>
              <p:tags r:id="rId2"/>
            </p:custDataLst>
          </p:nvPr>
        </p:nvSpPr>
        <p:spPr>
          <a:xfrm>
            <a:off x="0" y="1645920"/>
            <a:ext cx="12191365" cy="2955290"/>
          </a:xfrm>
          <a:custGeom>
            <a:avLst/>
            <a:gdLst>
              <a:gd name="connsiteX0" fmla="*/ 0 w 12191398"/>
              <a:gd name="connsiteY0" fmla="*/ 0 h 3339059"/>
              <a:gd name="connsiteX1" fmla="*/ 132231 w 12191398"/>
              <a:gd name="connsiteY1" fmla="*/ 14967 h 3339059"/>
              <a:gd name="connsiteX2" fmla="*/ 6096000 w 12191398"/>
              <a:gd name="connsiteY2" fmla="*/ 208509 h 3339059"/>
              <a:gd name="connsiteX3" fmla="*/ 12059769 w 12191398"/>
              <a:gd name="connsiteY3" fmla="*/ 14967 h 3339059"/>
              <a:gd name="connsiteX4" fmla="*/ 12191398 w 12191398"/>
              <a:gd name="connsiteY4" fmla="*/ 68 h 3339059"/>
              <a:gd name="connsiteX5" fmla="*/ 12191398 w 12191398"/>
              <a:gd name="connsiteY5" fmla="*/ 3338991 h 3339059"/>
              <a:gd name="connsiteX6" fmla="*/ 12059769 w 12191398"/>
              <a:gd name="connsiteY6" fmla="*/ 3324092 h 3339059"/>
              <a:gd name="connsiteX7" fmla="*/ 6096000 w 12191398"/>
              <a:gd name="connsiteY7" fmla="*/ 3130550 h 3339059"/>
              <a:gd name="connsiteX8" fmla="*/ 132231 w 12191398"/>
              <a:gd name="connsiteY8" fmla="*/ 3324092 h 3339059"/>
              <a:gd name="connsiteX9" fmla="*/ 0 w 12191398"/>
              <a:gd name="connsiteY9" fmla="*/ 3339059 h 3339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1398" h="3339059">
                <a:moveTo>
                  <a:pt x="0" y="0"/>
                </a:moveTo>
                <a:lnTo>
                  <a:pt x="132231" y="14967"/>
                </a:lnTo>
                <a:cubicBezTo>
                  <a:pt x="1280752" y="130249"/>
                  <a:pt x="3520766" y="208509"/>
                  <a:pt x="6096000" y="208509"/>
                </a:cubicBezTo>
                <a:cubicBezTo>
                  <a:pt x="8671235" y="208509"/>
                  <a:pt x="10911249" y="130249"/>
                  <a:pt x="12059769" y="14967"/>
                </a:cubicBezTo>
                <a:lnTo>
                  <a:pt x="12191398" y="68"/>
                </a:lnTo>
                <a:lnTo>
                  <a:pt x="12191398" y="3338991"/>
                </a:lnTo>
                <a:lnTo>
                  <a:pt x="12059769" y="3324092"/>
                </a:lnTo>
                <a:cubicBezTo>
                  <a:pt x="10911249" y="3208809"/>
                  <a:pt x="8671235" y="3130550"/>
                  <a:pt x="6096000" y="3130550"/>
                </a:cubicBezTo>
                <a:cubicBezTo>
                  <a:pt x="3520766" y="3130550"/>
                  <a:pt x="1280751" y="3208809"/>
                  <a:pt x="132231" y="3324092"/>
                </a:cubicBezTo>
                <a:lnTo>
                  <a:pt x="0" y="3339059"/>
                </a:lnTo>
                <a:close/>
              </a:path>
            </a:pathLst>
          </a:custGeom>
          <a:noFill/>
          <a:ln w="0" cap="flat" cmpd="sng" algn="ctr">
            <a:solidFill>
              <a:schemeClr val="accent1">
                <a:alpha val="80000"/>
              </a:schemeClr>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3"/>
            </p:custDataLst>
          </p:nvPr>
        </p:nvSpPr>
        <p:spPr>
          <a:xfrm>
            <a:off x="0" y="1728470"/>
            <a:ext cx="12192000" cy="2753995"/>
          </a:xfrm>
          <a:custGeom>
            <a:avLst/>
            <a:gdLst>
              <a:gd name="connsiteX0" fmla="*/ 0 w 12191399"/>
              <a:gd name="connsiteY0" fmla="*/ 0 h 3174195"/>
              <a:gd name="connsiteX1" fmla="*/ 250618 w 12191399"/>
              <a:gd name="connsiteY1" fmla="*/ 27285 h 3174195"/>
              <a:gd name="connsiteX2" fmla="*/ 6096000 w 12191399"/>
              <a:gd name="connsiteY2" fmla="*/ 209743 h 3174195"/>
              <a:gd name="connsiteX3" fmla="*/ 11941382 w 12191399"/>
              <a:gd name="connsiteY3" fmla="*/ 27285 h 3174195"/>
              <a:gd name="connsiteX4" fmla="*/ 12191399 w 12191399"/>
              <a:gd name="connsiteY4" fmla="*/ 66 h 3174195"/>
              <a:gd name="connsiteX5" fmla="*/ 12191399 w 12191399"/>
              <a:gd name="connsiteY5" fmla="*/ 3174130 h 3174195"/>
              <a:gd name="connsiteX6" fmla="*/ 11941382 w 12191399"/>
              <a:gd name="connsiteY6" fmla="*/ 3146911 h 3174195"/>
              <a:gd name="connsiteX7" fmla="*/ 6096000 w 12191399"/>
              <a:gd name="connsiteY7" fmla="*/ 2964452 h 3174195"/>
              <a:gd name="connsiteX8" fmla="*/ 250618 w 12191399"/>
              <a:gd name="connsiteY8" fmla="*/ 3146911 h 3174195"/>
              <a:gd name="connsiteX9" fmla="*/ 0 w 12191399"/>
              <a:gd name="connsiteY9" fmla="*/ 3174195 h 3174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1399" h="3174195">
                <a:moveTo>
                  <a:pt x="0" y="0"/>
                </a:moveTo>
                <a:lnTo>
                  <a:pt x="250618" y="27285"/>
                </a:lnTo>
                <a:cubicBezTo>
                  <a:pt x="1376340" y="135965"/>
                  <a:pt x="3571887" y="209743"/>
                  <a:pt x="6096000" y="209743"/>
                </a:cubicBezTo>
                <a:cubicBezTo>
                  <a:pt x="8620114" y="209743"/>
                  <a:pt x="10815661" y="135965"/>
                  <a:pt x="11941382" y="27285"/>
                </a:cubicBezTo>
                <a:lnTo>
                  <a:pt x="12191399" y="66"/>
                </a:lnTo>
                <a:lnTo>
                  <a:pt x="12191399" y="3174130"/>
                </a:lnTo>
                <a:lnTo>
                  <a:pt x="11941382" y="3146911"/>
                </a:lnTo>
                <a:cubicBezTo>
                  <a:pt x="10815661" y="3038230"/>
                  <a:pt x="8620114" y="2964452"/>
                  <a:pt x="6096000" y="2964452"/>
                </a:cubicBezTo>
                <a:cubicBezTo>
                  <a:pt x="3571887" y="2964452"/>
                  <a:pt x="1376339" y="3038230"/>
                  <a:pt x="250618" y="3146911"/>
                </a:cubicBezTo>
                <a:lnTo>
                  <a:pt x="0" y="3174195"/>
                </a:lnTo>
                <a:close/>
              </a:path>
            </a:pathLst>
          </a:custGeom>
          <a:solidFill>
            <a:schemeClr val="accent1"/>
          </a:solidFill>
          <a:ln w="12700" cap="flat" cmpd="sng" algn="ctr">
            <a:noFill/>
            <a:prstDash val="solid"/>
            <a:miter lim="800000"/>
          </a:ln>
          <a:effectLst/>
          <a:extLst>
            <a:ext uri="{91240B29-F687-4F45-9708-019B960494DF}">
              <a14:hiddenLine xmlns:a14="http://schemas.microsoft.com/office/drawing/2010/main" w="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9" name="任意多边形: 形状3"/>
          <p:cNvSpPr/>
          <p:nvPr userDrawn="1">
            <p:custDataLst>
              <p:tags r:id="rId4"/>
            </p:custDataLst>
          </p:nvPr>
        </p:nvSpPr>
        <p:spPr>
          <a:xfrm>
            <a:off x="5340368" y="948736"/>
            <a:ext cx="1511264" cy="1511264"/>
          </a:xfrm>
          <a:prstGeom prst="ellipse">
            <a:avLst/>
          </a:prstGeom>
          <a:solidFill>
            <a:srgbClr val="FFFFFF"/>
          </a:solidFill>
          <a:ln w="12700" cap="flat" cmpd="sng" algn="ctr">
            <a:noFill/>
            <a:prstDash val="solid"/>
            <a:miter lim="800000"/>
          </a:ln>
          <a:effectLst>
            <a:outerShdw blurRad="889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形状2"/>
          <p:cNvSpPr/>
          <p:nvPr userDrawn="1">
            <p:custDataLst>
              <p:tags r:id="rId5"/>
            </p:custDataLst>
          </p:nvPr>
        </p:nvSpPr>
        <p:spPr>
          <a:xfrm>
            <a:off x="5413375" y="1021743"/>
            <a:ext cx="1365250" cy="1365250"/>
          </a:xfrm>
          <a:prstGeom prst="ellipse">
            <a:avLst/>
          </a:prstGeom>
          <a:noFill/>
          <a:ln w="0" cap="flat" cmpd="sng" algn="ctr">
            <a:solidFill>
              <a:schemeClr val="accent1"/>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 name="图形1"/>
          <p:cNvSpPr>
            <a:spLocks noEditPoints="1"/>
          </p:cNvSpPr>
          <p:nvPr userDrawn="1">
            <p:custDataLst>
              <p:tags r:id="rId6"/>
            </p:custDataLst>
          </p:nvPr>
        </p:nvSpPr>
        <p:spPr bwMode="auto">
          <a:xfrm>
            <a:off x="5585460" y="1349604"/>
            <a:ext cx="1021080" cy="752826"/>
          </a:xfrm>
          <a:custGeom>
            <a:avLst/>
            <a:gdLst>
              <a:gd name="T0" fmla="*/ 690 w 702"/>
              <a:gd name="T1" fmla="*/ 144 h 517"/>
              <a:gd name="T2" fmla="*/ 358 w 702"/>
              <a:gd name="T3" fmla="*/ 1 h 517"/>
              <a:gd name="T4" fmla="*/ 351 w 702"/>
              <a:gd name="T5" fmla="*/ 0 h 517"/>
              <a:gd name="T6" fmla="*/ 345 w 702"/>
              <a:gd name="T7" fmla="*/ 1 h 517"/>
              <a:gd name="T8" fmla="*/ 12 w 702"/>
              <a:gd name="T9" fmla="*/ 144 h 517"/>
              <a:gd name="T10" fmla="*/ 0 w 702"/>
              <a:gd name="T11" fmla="*/ 164 h 517"/>
              <a:gd name="T12" fmla="*/ 12 w 702"/>
              <a:gd name="T13" fmla="*/ 183 h 517"/>
              <a:gd name="T14" fmla="*/ 345 w 702"/>
              <a:gd name="T15" fmla="*/ 326 h 517"/>
              <a:gd name="T16" fmla="*/ 358 w 702"/>
              <a:gd name="T17" fmla="*/ 326 h 517"/>
              <a:gd name="T18" fmla="*/ 616 w 702"/>
              <a:gd name="T19" fmla="*/ 215 h 517"/>
              <a:gd name="T20" fmla="*/ 616 w 702"/>
              <a:gd name="T21" fmla="*/ 329 h 517"/>
              <a:gd name="T22" fmla="*/ 593 w 702"/>
              <a:gd name="T23" fmla="*/ 370 h 517"/>
              <a:gd name="T24" fmla="*/ 616 w 702"/>
              <a:gd name="T25" fmla="*/ 412 h 517"/>
              <a:gd name="T26" fmla="*/ 616 w 702"/>
              <a:gd name="T27" fmla="*/ 452 h 517"/>
              <a:gd name="T28" fmla="*/ 650 w 702"/>
              <a:gd name="T29" fmla="*/ 452 h 517"/>
              <a:gd name="T30" fmla="*/ 650 w 702"/>
              <a:gd name="T31" fmla="*/ 412 h 517"/>
              <a:gd name="T32" fmla="*/ 674 w 702"/>
              <a:gd name="T33" fmla="*/ 370 h 517"/>
              <a:gd name="T34" fmla="*/ 650 w 702"/>
              <a:gd name="T35" fmla="*/ 329 h 517"/>
              <a:gd name="T36" fmla="*/ 650 w 702"/>
              <a:gd name="T37" fmla="*/ 200 h 517"/>
              <a:gd name="T38" fmla="*/ 690 w 702"/>
              <a:gd name="T39" fmla="*/ 183 h 517"/>
              <a:gd name="T40" fmla="*/ 702 w 702"/>
              <a:gd name="T41" fmla="*/ 164 h 517"/>
              <a:gd name="T42" fmla="*/ 690 w 702"/>
              <a:gd name="T43" fmla="*/ 144 h 517"/>
              <a:gd name="T44" fmla="*/ 351 w 702"/>
              <a:gd name="T45" fmla="*/ 355 h 517"/>
              <a:gd name="T46" fmla="*/ 336 w 702"/>
              <a:gd name="T47" fmla="*/ 352 h 517"/>
              <a:gd name="T48" fmla="*/ 129 w 702"/>
              <a:gd name="T49" fmla="*/ 262 h 517"/>
              <a:gd name="T50" fmla="*/ 129 w 702"/>
              <a:gd name="T51" fmla="*/ 386 h 517"/>
              <a:gd name="T52" fmla="*/ 327 w 702"/>
              <a:gd name="T53" fmla="*/ 517 h 517"/>
              <a:gd name="T54" fmla="*/ 375 w 702"/>
              <a:gd name="T55" fmla="*/ 517 h 517"/>
              <a:gd name="T56" fmla="*/ 574 w 702"/>
              <a:gd name="T57" fmla="*/ 386 h 517"/>
              <a:gd name="T58" fmla="*/ 574 w 702"/>
              <a:gd name="T59" fmla="*/ 262 h 517"/>
              <a:gd name="T60" fmla="*/ 366 w 702"/>
              <a:gd name="T61" fmla="*/ 352 h 517"/>
              <a:gd name="T62" fmla="*/ 351 w 702"/>
              <a:gd name="T63" fmla="*/ 355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02" h="517">
                <a:moveTo>
                  <a:pt x="690" y="144"/>
                </a:moveTo>
                <a:cubicBezTo>
                  <a:pt x="358" y="1"/>
                  <a:pt x="358" y="1"/>
                  <a:pt x="358" y="1"/>
                </a:cubicBezTo>
                <a:cubicBezTo>
                  <a:pt x="356" y="0"/>
                  <a:pt x="353" y="0"/>
                  <a:pt x="351" y="0"/>
                </a:cubicBezTo>
                <a:cubicBezTo>
                  <a:pt x="349" y="0"/>
                  <a:pt x="347" y="0"/>
                  <a:pt x="345" y="1"/>
                </a:cubicBezTo>
                <a:cubicBezTo>
                  <a:pt x="12" y="144"/>
                  <a:pt x="12" y="144"/>
                  <a:pt x="12" y="144"/>
                </a:cubicBezTo>
                <a:cubicBezTo>
                  <a:pt x="5" y="147"/>
                  <a:pt x="0" y="155"/>
                  <a:pt x="0" y="164"/>
                </a:cubicBezTo>
                <a:cubicBezTo>
                  <a:pt x="0" y="172"/>
                  <a:pt x="5" y="180"/>
                  <a:pt x="12" y="183"/>
                </a:cubicBezTo>
                <a:cubicBezTo>
                  <a:pt x="345" y="326"/>
                  <a:pt x="345" y="326"/>
                  <a:pt x="345" y="326"/>
                </a:cubicBezTo>
                <a:cubicBezTo>
                  <a:pt x="349" y="328"/>
                  <a:pt x="354" y="328"/>
                  <a:pt x="358" y="326"/>
                </a:cubicBezTo>
                <a:cubicBezTo>
                  <a:pt x="616" y="215"/>
                  <a:pt x="616" y="215"/>
                  <a:pt x="616" y="215"/>
                </a:cubicBezTo>
                <a:cubicBezTo>
                  <a:pt x="616" y="329"/>
                  <a:pt x="616" y="329"/>
                  <a:pt x="616" y="329"/>
                </a:cubicBezTo>
                <a:cubicBezTo>
                  <a:pt x="602" y="336"/>
                  <a:pt x="593" y="352"/>
                  <a:pt x="593" y="370"/>
                </a:cubicBezTo>
                <a:cubicBezTo>
                  <a:pt x="593" y="389"/>
                  <a:pt x="602" y="405"/>
                  <a:pt x="616" y="412"/>
                </a:cubicBezTo>
                <a:cubicBezTo>
                  <a:pt x="616" y="452"/>
                  <a:pt x="616" y="452"/>
                  <a:pt x="616" y="452"/>
                </a:cubicBezTo>
                <a:cubicBezTo>
                  <a:pt x="650" y="452"/>
                  <a:pt x="650" y="452"/>
                  <a:pt x="650" y="452"/>
                </a:cubicBezTo>
                <a:cubicBezTo>
                  <a:pt x="650" y="412"/>
                  <a:pt x="650" y="412"/>
                  <a:pt x="650" y="412"/>
                </a:cubicBezTo>
                <a:cubicBezTo>
                  <a:pt x="664" y="405"/>
                  <a:pt x="674" y="389"/>
                  <a:pt x="674" y="370"/>
                </a:cubicBezTo>
                <a:cubicBezTo>
                  <a:pt x="674" y="352"/>
                  <a:pt x="664" y="336"/>
                  <a:pt x="650" y="329"/>
                </a:cubicBezTo>
                <a:cubicBezTo>
                  <a:pt x="650" y="200"/>
                  <a:pt x="650" y="200"/>
                  <a:pt x="650" y="200"/>
                </a:cubicBezTo>
                <a:cubicBezTo>
                  <a:pt x="690" y="183"/>
                  <a:pt x="690" y="183"/>
                  <a:pt x="690" y="183"/>
                </a:cubicBezTo>
                <a:cubicBezTo>
                  <a:pt x="697" y="180"/>
                  <a:pt x="702" y="172"/>
                  <a:pt x="702" y="164"/>
                </a:cubicBezTo>
                <a:cubicBezTo>
                  <a:pt x="702" y="155"/>
                  <a:pt x="697" y="147"/>
                  <a:pt x="690" y="144"/>
                </a:cubicBezTo>
                <a:close/>
                <a:moveTo>
                  <a:pt x="351" y="355"/>
                </a:moveTo>
                <a:cubicBezTo>
                  <a:pt x="346" y="355"/>
                  <a:pt x="341" y="354"/>
                  <a:pt x="336" y="352"/>
                </a:cubicBezTo>
                <a:cubicBezTo>
                  <a:pt x="129" y="262"/>
                  <a:pt x="129" y="262"/>
                  <a:pt x="129" y="262"/>
                </a:cubicBezTo>
                <a:cubicBezTo>
                  <a:pt x="129" y="386"/>
                  <a:pt x="129" y="386"/>
                  <a:pt x="129" y="386"/>
                </a:cubicBezTo>
                <a:cubicBezTo>
                  <a:pt x="129" y="487"/>
                  <a:pt x="280" y="517"/>
                  <a:pt x="327" y="517"/>
                </a:cubicBezTo>
                <a:cubicBezTo>
                  <a:pt x="375" y="517"/>
                  <a:pt x="375" y="517"/>
                  <a:pt x="375" y="517"/>
                </a:cubicBezTo>
                <a:cubicBezTo>
                  <a:pt x="410" y="517"/>
                  <a:pt x="574" y="487"/>
                  <a:pt x="574" y="386"/>
                </a:cubicBezTo>
                <a:cubicBezTo>
                  <a:pt x="574" y="262"/>
                  <a:pt x="574" y="262"/>
                  <a:pt x="574" y="262"/>
                </a:cubicBezTo>
                <a:cubicBezTo>
                  <a:pt x="366" y="352"/>
                  <a:pt x="366" y="352"/>
                  <a:pt x="366" y="352"/>
                </a:cubicBezTo>
                <a:cubicBezTo>
                  <a:pt x="361" y="354"/>
                  <a:pt x="356" y="355"/>
                  <a:pt x="351" y="35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600" b="1" spc="300">
              <a:solidFill>
                <a:schemeClr val="lt1"/>
              </a:solidFill>
              <a:cs typeface="+mn-ea"/>
            </a:endParaRPr>
          </a:p>
        </p:txBody>
      </p:sp>
      <p:sp>
        <p:nvSpPr>
          <p:cNvPr id="2" name="标题 1"/>
          <p:cNvSpPr>
            <a:spLocks noGrp="1"/>
          </p:cNvSpPr>
          <p:nvPr>
            <p:ph type="ctrTitle"/>
            <p:custDataLst>
              <p:tags r:id="rId7"/>
            </p:custDataLst>
          </p:nvPr>
        </p:nvSpPr>
        <p:spPr>
          <a:xfrm>
            <a:off x="838200" y="3168695"/>
            <a:ext cx="10515600" cy="1733937"/>
          </a:xfrm>
        </p:spPr>
        <p:txBody>
          <a:bodyPr wrap="square" anchor="t">
            <a:normAutofit/>
          </a:bodyPr>
          <a:lstStyle>
            <a:lvl1pPr algn="ctr">
              <a:lnSpc>
                <a:spcPct val="100000"/>
              </a:lnSpc>
              <a:defRPr sz="6000">
                <a:solidFill>
                  <a:srgbClr val="FFFFFF"/>
                </a:solidFill>
              </a:defRPr>
            </a:lvl1pPr>
          </a:lstStyle>
          <a:p>
            <a:r>
              <a:rPr lang="zh-CN" altLang="en-US" dirty="0"/>
              <a:t>单击此处编辑母版标题样式</a:t>
            </a:r>
            <a:endParaRPr lang="zh-CN" altLang="en-US" dirty="0"/>
          </a:p>
        </p:txBody>
      </p:sp>
      <p:sp>
        <p:nvSpPr>
          <p:cNvPr id="3" name="副标题 2"/>
          <p:cNvSpPr>
            <a:spLocks noGrp="1"/>
          </p:cNvSpPr>
          <p:nvPr>
            <p:ph type="subTitle" idx="1" hasCustomPrompt="1"/>
            <p:custDataLst>
              <p:tags r:id="rId8"/>
            </p:custDataLst>
          </p:nvPr>
        </p:nvSpPr>
        <p:spPr>
          <a:xfrm>
            <a:off x="838200" y="2090531"/>
            <a:ext cx="10515600" cy="972000"/>
          </a:xfrm>
        </p:spPr>
        <p:txBody>
          <a:bodyPr wrap="square" anchor="b">
            <a:normAutofit/>
          </a:bodyPr>
          <a:lstStyle>
            <a:lvl1pPr marL="0" indent="0" algn="ctr">
              <a:lnSpc>
                <a:spcPct val="100000"/>
              </a:lnSpc>
              <a:buNone/>
              <a:defRPr sz="2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10"/>
            <p:custDataLst>
              <p:tags r:id="rId9"/>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normAutofit/>
          </a:bodyPr>
          <a:lstStyle/>
          <a:p>
            <a:endParaRPr lang="zh-CN" altLang="en-US" dirty="0"/>
          </a:p>
        </p:txBody>
      </p:sp>
      <p:sp>
        <p:nvSpPr>
          <p:cNvPr id="6" name="灯片编号占位符 5"/>
          <p:cNvSpPr>
            <a:spLocks noGrp="1"/>
          </p:cNvSpPr>
          <p:nvPr>
            <p:ph type="sldNum" sz="quarter" idx="12"/>
            <p:custDataLst>
              <p:tags r:id="rId11"/>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24" name="署名占位符 10"/>
          <p:cNvSpPr>
            <a:spLocks noGrp="1"/>
          </p:cNvSpPr>
          <p:nvPr>
            <p:ph type="body" sz="quarter" idx="17" hasCustomPrompt="1"/>
            <p:custDataLst>
              <p:tags r:id="rId12"/>
            </p:custDataLst>
          </p:nvPr>
        </p:nvSpPr>
        <p:spPr>
          <a:xfrm>
            <a:off x="4656000" y="4997900"/>
            <a:ext cx="2880000" cy="504000"/>
          </a:xfrm>
        </p:spPr>
        <p:txBody>
          <a:bodyPr wrap="square" anchor="ctr">
            <a:normAutofit/>
          </a:bodyPr>
          <a:lstStyle>
            <a:lvl1pPr marL="0" indent="0" algn="ctr">
              <a:lnSpc>
                <a:spcPct val="100000"/>
              </a:lnSpc>
              <a:buNone/>
              <a:defRPr sz="1800"/>
            </a:lvl1pPr>
          </a:lstStyle>
          <a:p>
            <a:pPr lvl="0"/>
            <a:r>
              <a:rPr lang="zh-CN" altLang="en-US" dirty="0"/>
              <a:t>署名</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内容占位符 2"/>
          <p:cNvSpPr>
            <a:spLocks noGrp="1"/>
          </p:cNvSpPr>
          <p:nvPr>
            <p:ph idx="1"/>
            <p:custDataLst>
              <p:tags r:id="rId3"/>
            </p:custDataLst>
          </p:nvPr>
        </p:nvSpPr>
        <p:spPr/>
        <p:txBody>
          <a:bodyPr wrap="square">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p:ph type="dt" sz="half" idx="10"/>
            <p:custDataLst>
              <p:tags r:id="rId4"/>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showMasterSp="0" userDrawn="1">
  <p:cSld name="目录">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4656000" y="565200"/>
            <a:ext cx="2880000" cy="1081088"/>
          </a:xfrm>
        </p:spPr>
        <p:txBody>
          <a:bodyPr wrap="square" anchor="b">
            <a:normAutofit/>
          </a:bodyPr>
          <a:lstStyle>
            <a:lvl1pPr algn="ctr">
              <a:defRPr sz="6000">
                <a:solidFill>
                  <a:schemeClr val="accent1"/>
                </a:solidFill>
              </a:defRPr>
            </a:lvl1pPr>
          </a:lstStyle>
          <a:p>
            <a:r>
              <a:rPr lang="zh-CN" altLang="en-US" dirty="0"/>
              <a:t>标题</a:t>
            </a:r>
            <a:endParaRPr lang="zh-CN" altLang="en-US" dirty="0"/>
          </a:p>
        </p:txBody>
      </p:sp>
      <p:sp>
        <p:nvSpPr>
          <p:cNvPr id="7" name="日期占位符 3"/>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4"/>
            </p:custDataLst>
          </p:nvPr>
        </p:nvSpPr>
        <p:spPr/>
        <p:txBody>
          <a:bodyPr/>
          <a:lstStyle/>
          <a:p>
            <a:endParaRPr lang="zh-CN" altLang="en-US"/>
          </a:p>
        </p:txBody>
      </p:sp>
      <p:sp>
        <p:nvSpPr>
          <p:cNvPr id="9" name="灯片编号占位符 5"/>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showMasterSp="0" userDrawn="1">
  <p:cSld name="节标题">
    <p:spTree>
      <p:nvGrpSpPr>
        <p:cNvPr id="1" name=""/>
        <p:cNvGrpSpPr/>
        <p:nvPr/>
      </p:nvGrpSpPr>
      <p:grpSpPr>
        <a:xfrm>
          <a:off x="0" y="0"/>
          <a:ext cx="0" cy="0"/>
          <a:chOff x="0" y="0"/>
          <a:chExt cx="0" cy="0"/>
        </a:xfrm>
      </p:grpSpPr>
      <p:sp>
        <p:nvSpPr>
          <p:cNvPr id="18" name="任意多边形: 形状 17"/>
          <p:cNvSpPr/>
          <p:nvPr userDrawn="1">
            <p:custDataLst>
              <p:tags r:id="rId2"/>
            </p:custDataLst>
          </p:nvPr>
        </p:nvSpPr>
        <p:spPr>
          <a:xfrm>
            <a:off x="1" y="2172910"/>
            <a:ext cx="12191398" cy="2901092"/>
          </a:xfrm>
          <a:custGeom>
            <a:avLst/>
            <a:gdLst>
              <a:gd name="connsiteX0" fmla="*/ 0 w 12191398"/>
              <a:gd name="connsiteY0" fmla="*/ 0 h 2901092"/>
              <a:gd name="connsiteX1" fmla="*/ 304935 w 12191398"/>
              <a:gd name="connsiteY1" fmla="*/ 32077 h 2901092"/>
              <a:gd name="connsiteX2" fmla="*/ 6096002 w 12191398"/>
              <a:gd name="connsiteY2" fmla="*/ 272700 h 2901092"/>
              <a:gd name="connsiteX3" fmla="*/ 11887068 w 12191398"/>
              <a:gd name="connsiteY3" fmla="*/ 32077 h 2901092"/>
              <a:gd name="connsiteX4" fmla="*/ 12191398 w 12191398"/>
              <a:gd name="connsiteY4" fmla="*/ 64 h 2901092"/>
              <a:gd name="connsiteX5" fmla="*/ 12191398 w 12191398"/>
              <a:gd name="connsiteY5" fmla="*/ 2901029 h 2901092"/>
              <a:gd name="connsiteX6" fmla="*/ 11887068 w 12191398"/>
              <a:gd name="connsiteY6" fmla="*/ 2869014 h 2901092"/>
              <a:gd name="connsiteX7" fmla="*/ 6096002 w 12191398"/>
              <a:gd name="connsiteY7" fmla="*/ 2628392 h 2901092"/>
              <a:gd name="connsiteX8" fmla="*/ 304935 w 12191398"/>
              <a:gd name="connsiteY8" fmla="*/ 2869014 h 2901092"/>
              <a:gd name="connsiteX9" fmla="*/ 0 w 12191398"/>
              <a:gd name="connsiteY9" fmla="*/ 2901092 h 2901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1398" h="2901092">
                <a:moveTo>
                  <a:pt x="0" y="0"/>
                </a:moveTo>
                <a:lnTo>
                  <a:pt x="304935" y="32077"/>
                </a:lnTo>
                <a:cubicBezTo>
                  <a:pt x="1878665" y="182400"/>
                  <a:pt x="3896223" y="272700"/>
                  <a:pt x="6096002" y="272700"/>
                </a:cubicBezTo>
                <a:cubicBezTo>
                  <a:pt x="8295781" y="272700"/>
                  <a:pt x="10313339" y="182400"/>
                  <a:pt x="11887068" y="32077"/>
                </a:cubicBezTo>
                <a:lnTo>
                  <a:pt x="12191398" y="64"/>
                </a:lnTo>
                <a:lnTo>
                  <a:pt x="12191398" y="2901029"/>
                </a:lnTo>
                <a:lnTo>
                  <a:pt x="11887068" y="2869014"/>
                </a:lnTo>
                <a:cubicBezTo>
                  <a:pt x="10313339" y="2718693"/>
                  <a:pt x="8295781" y="2628392"/>
                  <a:pt x="6096002" y="2628392"/>
                </a:cubicBezTo>
                <a:cubicBezTo>
                  <a:pt x="3896222" y="2628392"/>
                  <a:pt x="1878664" y="2718693"/>
                  <a:pt x="304935" y="2869014"/>
                </a:cubicBezTo>
                <a:lnTo>
                  <a:pt x="0" y="2901092"/>
                </a:lnTo>
                <a:close/>
              </a:path>
            </a:pathLst>
          </a:custGeom>
          <a:solidFill>
            <a:schemeClr val="bg1"/>
          </a:solidFill>
          <a:ln>
            <a:solidFill>
              <a:schemeClr val="accent1">
                <a:alpha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6600" b="1" i="0" u="none" strike="noStrike" kern="1200" cap="none" spc="0" normalizeH="0" baseline="0" noProof="0">
              <a:ln>
                <a:noFill/>
              </a:ln>
              <a:solidFill>
                <a:srgbClr val="FFFFFF"/>
              </a:solidFill>
              <a:effectLst/>
              <a:uLnTx/>
              <a:uFillTx/>
              <a:cs typeface="+mn-ea"/>
              <a:sym typeface="+mn-lt"/>
            </a:endParaRPr>
          </a:p>
        </p:txBody>
      </p:sp>
      <p:sp>
        <p:nvSpPr>
          <p:cNvPr id="16" name="任意多边形: 形状 15"/>
          <p:cNvSpPr/>
          <p:nvPr userDrawn="1">
            <p:custDataLst>
              <p:tags r:id="rId3"/>
            </p:custDataLst>
          </p:nvPr>
        </p:nvSpPr>
        <p:spPr>
          <a:xfrm>
            <a:off x="2" y="2221969"/>
            <a:ext cx="12191397" cy="2802973"/>
          </a:xfrm>
          <a:custGeom>
            <a:avLst/>
            <a:gdLst>
              <a:gd name="connsiteX0" fmla="*/ 0 w 12191397"/>
              <a:gd name="connsiteY0" fmla="*/ 0 h 2802973"/>
              <a:gd name="connsiteX1" fmla="*/ 380188 w 12191397"/>
              <a:gd name="connsiteY1" fmla="*/ 38923 h 2802973"/>
              <a:gd name="connsiteX2" fmla="*/ 6096000 w 12191397"/>
              <a:gd name="connsiteY2" fmla="*/ 270062 h 2802973"/>
              <a:gd name="connsiteX3" fmla="*/ 11811810 w 12191397"/>
              <a:gd name="connsiteY3" fmla="*/ 38923 h 2802973"/>
              <a:gd name="connsiteX4" fmla="*/ 12191397 w 12191397"/>
              <a:gd name="connsiteY4" fmla="*/ 62 h 2802973"/>
              <a:gd name="connsiteX5" fmla="*/ 12191397 w 12191397"/>
              <a:gd name="connsiteY5" fmla="*/ 2802912 h 2802973"/>
              <a:gd name="connsiteX6" fmla="*/ 11811810 w 12191397"/>
              <a:gd name="connsiteY6" fmla="*/ 2764049 h 2802973"/>
              <a:gd name="connsiteX7" fmla="*/ 6096000 w 12191397"/>
              <a:gd name="connsiteY7" fmla="*/ 2532910 h 2802973"/>
              <a:gd name="connsiteX8" fmla="*/ 380188 w 12191397"/>
              <a:gd name="connsiteY8" fmla="*/ 2764049 h 2802973"/>
              <a:gd name="connsiteX9" fmla="*/ 0 w 12191397"/>
              <a:gd name="connsiteY9" fmla="*/ 2802973 h 2802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1397" h="2802973">
                <a:moveTo>
                  <a:pt x="0" y="0"/>
                </a:moveTo>
                <a:lnTo>
                  <a:pt x="380188" y="38923"/>
                </a:lnTo>
                <a:cubicBezTo>
                  <a:pt x="1933467" y="183321"/>
                  <a:pt x="3924807" y="270062"/>
                  <a:pt x="6096000" y="270062"/>
                </a:cubicBezTo>
                <a:cubicBezTo>
                  <a:pt x="8267192" y="270062"/>
                  <a:pt x="10258532" y="183321"/>
                  <a:pt x="11811810" y="38923"/>
                </a:cubicBezTo>
                <a:lnTo>
                  <a:pt x="12191397" y="62"/>
                </a:lnTo>
                <a:lnTo>
                  <a:pt x="12191397" y="2802912"/>
                </a:lnTo>
                <a:lnTo>
                  <a:pt x="11811810" y="2764049"/>
                </a:lnTo>
                <a:cubicBezTo>
                  <a:pt x="10258532" y="2619652"/>
                  <a:pt x="8267192" y="2532910"/>
                  <a:pt x="6096000" y="2532910"/>
                </a:cubicBezTo>
                <a:cubicBezTo>
                  <a:pt x="3924806" y="2532910"/>
                  <a:pt x="1933466" y="2619652"/>
                  <a:pt x="380188" y="2764049"/>
                </a:cubicBezTo>
                <a:lnTo>
                  <a:pt x="0" y="28029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6600" b="1" i="0" u="none" strike="noStrike" kern="1200" cap="none" spc="0" normalizeH="0" baseline="0" noProof="0">
              <a:ln>
                <a:noFill/>
              </a:ln>
              <a:solidFill>
                <a:srgbClr val="FFFFFF"/>
              </a:solidFill>
              <a:effectLst/>
              <a:uLnTx/>
              <a:uFillTx/>
              <a:cs typeface="+mn-ea"/>
              <a:sym typeface="+mn-lt"/>
            </a:endParaRPr>
          </a:p>
        </p:txBody>
      </p:sp>
      <p:sp>
        <p:nvSpPr>
          <p:cNvPr id="10" name="Freeform 5"/>
          <p:cNvSpPr>
            <a:spLocks noEditPoints="1"/>
          </p:cNvSpPr>
          <p:nvPr userDrawn="1">
            <p:custDataLst>
              <p:tags r:id="rId4"/>
            </p:custDataLst>
          </p:nvPr>
        </p:nvSpPr>
        <p:spPr bwMode="auto">
          <a:xfrm>
            <a:off x="4928592" y="2714171"/>
            <a:ext cx="2334816" cy="1721422"/>
          </a:xfrm>
          <a:custGeom>
            <a:avLst/>
            <a:gdLst>
              <a:gd name="T0" fmla="*/ 690 w 702"/>
              <a:gd name="T1" fmla="*/ 144 h 517"/>
              <a:gd name="T2" fmla="*/ 358 w 702"/>
              <a:gd name="T3" fmla="*/ 1 h 517"/>
              <a:gd name="T4" fmla="*/ 351 w 702"/>
              <a:gd name="T5" fmla="*/ 0 h 517"/>
              <a:gd name="T6" fmla="*/ 345 w 702"/>
              <a:gd name="T7" fmla="*/ 1 h 517"/>
              <a:gd name="T8" fmla="*/ 12 w 702"/>
              <a:gd name="T9" fmla="*/ 144 h 517"/>
              <a:gd name="T10" fmla="*/ 0 w 702"/>
              <a:gd name="T11" fmla="*/ 164 h 517"/>
              <a:gd name="T12" fmla="*/ 12 w 702"/>
              <a:gd name="T13" fmla="*/ 183 h 517"/>
              <a:gd name="T14" fmla="*/ 345 w 702"/>
              <a:gd name="T15" fmla="*/ 326 h 517"/>
              <a:gd name="T16" fmla="*/ 358 w 702"/>
              <a:gd name="T17" fmla="*/ 326 h 517"/>
              <a:gd name="T18" fmla="*/ 616 w 702"/>
              <a:gd name="T19" fmla="*/ 215 h 517"/>
              <a:gd name="T20" fmla="*/ 616 w 702"/>
              <a:gd name="T21" fmla="*/ 329 h 517"/>
              <a:gd name="T22" fmla="*/ 593 w 702"/>
              <a:gd name="T23" fmla="*/ 370 h 517"/>
              <a:gd name="T24" fmla="*/ 616 w 702"/>
              <a:gd name="T25" fmla="*/ 412 h 517"/>
              <a:gd name="T26" fmla="*/ 616 w 702"/>
              <a:gd name="T27" fmla="*/ 452 h 517"/>
              <a:gd name="T28" fmla="*/ 650 w 702"/>
              <a:gd name="T29" fmla="*/ 452 h 517"/>
              <a:gd name="T30" fmla="*/ 650 w 702"/>
              <a:gd name="T31" fmla="*/ 412 h 517"/>
              <a:gd name="T32" fmla="*/ 674 w 702"/>
              <a:gd name="T33" fmla="*/ 370 h 517"/>
              <a:gd name="T34" fmla="*/ 650 w 702"/>
              <a:gd name="T35" fmla="*/ 329 h 517"/>
              <a:gd name="T36" fmla="*/ 650 w 702"/>
              <a:gd name="T37" fmla="*/ 200 h 517"/>
              <a:gd name="T38" fmla="*/ 690 w 702"/>
              <a:gd name="T39" fmla="*/ 183 h 517"/>
              <a:gd name="T40" fmla="*/ 702 w 702"/>
              <a:gd name="T41" fmla="*/ 164 h 517"/>
              <a:gd name="T42" fmla="*/ 690 w 702"/>
              <a:gd name="T43" fmla="*/ 144 h 517"/>
              <a:gd name="T44" fmla="*/ 351 w 702"/>
              <a:gd name="T45" fmla="*/ 355 h 517"/>
              <a:gd name="T46" fmla="*/ 336 w 702"/>
              <a:gd name="T47" fmla="*/ 352 h 517"/>
              <a:gd name="T48" fmla="*/ 129 w 702"/>
              <a:gd name="T49" fmla="*/ 262 h 517"/>
              <a:gd name="T50" fmla="*/ 129 w 702"/>
              <a:gd name="T51" fmla="*/ 386 h 517"/>
              <a:gd name="T52" fmla="*/ 327 w 702"/>
              <a:gd name="T53" fmla="*/ 517 h 517"/>
              <a:gd name="T54" fmla="*/ 375 w 702"/>
              <a:gd name="T55" fmla="*/ 517 h 517"/>
              <a:gd name="T56" fmla="*/ 574 w 702"/>
              <a:gd name="T57" fmla="*/ 386 h 517"/>
              <a:gd name="T58" fmla="*/ 574 w 702"/>
              <a:gd name="T59" fmla="*/ 262 h 517"/>
              <a:gd name="T60" fmla="*/ 366 w 702"/>
              <a:gd name="T61" fmla="*/ 352 h 517"/>
              <a:gd name="T62" fmla="*/ 351 w 702"/>
              <a:gd name="T63" fmla="*/ 355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02" h="517">
                <a:moveTo>
                  <a:pt x="690" y="144"/>
                </a:moveTo>
                <a:cubicBezTo>
                  <a:pt x="358" y="1"/>
                  <a:pt x="358" y="1"/>
                  <a:pt x="358" y="1"/>
                </a:cubicBezTo>
                <a:cubicBezTo>
                  <a:pt x="356" y="0"/>
                  <a:pt x="353" y="0"/>
                  <a:pt x="351" y="0"/>
                </a:cubicBezTo>
                <a:cubicBezTo>
                  <a:pt x="349" y="0"/>
                  <a:pt x="347" y="0"/>
                  <a:pt x="345" y="1"/>
                </a:cubicBezTo>
                <a:cubicBezTo>
                  <a:pt x="12" y="144"/>
                  <a:pt x="12" y="144"/>
                  <a:pt x="12" y="144"/>
                </a:cubicBezTo>
                <a:cubicBezTo>
                  <a:pt x="5" y="147"/>
                  <a:pt x="0" y="155"/>
                  <a:pt x="0" y="164"/>
                </a:cubicBezTo>
                <a:cubicBezTo>
                  <a:pt x="0" y="172"/>
                  <a:pt x="5" y="180"/>
                  <a:pt x="12" y="183"/>
                </a:cubicBezTo>
                <a:cubicBezTo>
                  <a:pt x="345" y="326"/>
                  <a:pt x="345" y="326"/>
                  <a:pt x="345" y="326"/>
                </a:cubicBezTo>
                <a:cubicBezTo>
                  <a:pt x="349" y="328"/>
                  <a:pt x="354" y="328"/>
                  <a:pt x="358" y="326"/>
                </a:cubicBezTo>
                <a:cubicBezTo>
                  <a:pt x="616" y="215"/>
                  <a:pt x="616" y="215"/>
                  <a:pt x="616" y="215"/>
                </a:cubicBezTo>
                <a:cubicBezTo>
                  <a:pt x="616" y="329"/>
                  <a:pt x="616" y="329"/>
                  <a:pt x="616" y="329"/>
                </a:cubicBezTo>
                <a:cubicBezTo>
                  <a:pt x="602" y="336"/>
                  <a:pt x="593" y="352"/>
                  <a:pt x="593" y="370"/>
                </a:cubicBezTo>
                <a:cubicBezTo>
                  <a:pt x="593" y="389"/>
                  <a:pt x="602" y="405"/>
                  <a:pt x="616" y="412"/>
                </a:cubicBezTo>
                <a:cubicBezTo>
                  <a:pt x="616" y="452"/>
                  <a:pt x="616" y="452"/>
                  <a:pt x="616" y="452"/>
                </a:cubicBezTo>
                <a:cubicBezTo>
                  <a:pt x="650" y="452"/>
                  <a:pt x="650" y="452"/>
                  <a:pt x="650" y="452"/>
                </a:cubicBezTo>
                <a:cubicBezTo>
                  <a:pt x="650" y="412"/>
                  <a:pt x="650" y="412"/>
                  <a:pt x="650" y="412"/>
                </a:cubicBezTo>
                <a:cubicBezTo>
                  <a:pt x="664" y="405"/>
                  <a:pt x="674" y="389"/>
                  <a:pt x="674" y="370"/>
                </a:cubicBezTo>
                <a:cubicBezTo>
                  <a:pt x="674" y="352"/>
                  <a:pt x="664" y="336"/>
                  <a:pt x="650" y="329"/>
                </a:cubicBezTo>
                <a:cubicBezTo>
                  <a:pt x="650" y="200"/>
                  <a:pt x="650" y="200"/>
                  <a:pt x="650" y="200"/>
                </a:cubicBezTo>
                <a:cubicBezTo>
                  <a:pt x="690" y="183"/>
                  <a:pt x="690" y="183"/>
                  <a:pt x="690" y="183"/>
                </a:cubicBezTo>
                <a:cubicBezTo>
                  <a:pt x="697" y="180"/>
                  <a:pt x="702" y="172"/>
                  <a:pt x="702" y="164"/>
                </a:cubicBezTo>
                <a:cubicBezTo>
                  <a:pt x="702" y="155"/>
                  <a:pt x="697" y="147"/>
                  <a:pt x="690" y="144"/>
                </a:cubicBezTo>
                <a:close/>
                <a:moveTo>
                  <a:pt x="351" y="355"/>
                </a:moveTo>
                <a:cubicBezTo>
                  <a:pt x="346" y="355"/>
                  <a:pt x="341" y="354"/>
                  <a:pt x="336" y="352"/>
                </a:cubicBezTo>
                <a:cubicBezTo>
                  <a:pt x="129" y="262"/>
                  <a:pt x="129" y="262"/>
                  <a:pt x="129" y="262"/>
                </a:cubicBezTo>
                <a:cubicBezTo>
                  <a:pt x="129" y="386"/>
                  <a:pt x="129" y="386"/>
                  <a:pt x="129" y="386"/>
                </a:cubicBezTo>
                <a:cubicBezTo>
                  <a:pt x="129" y="487"/>
                  <a:pt x="280" y="517"/>
                  <a:pt x="327" y="517"/>
                </a:cubicBezTo>
                <a:cubicBezTo>
                  <a:pt x="375" y="517"/>
                  <a:pt x="375" y="517"/>
                  <a:pt x="375" y="517"/>
                </a:cubicBezTo>
                <a:cubicBezTo>
                  <a:pt x="410" y="517"/>
                  <a:pt x="574" y="487"/>
                  <a:pt x="574" y="386"/>
                </a:cubicBezTo>
                <a:cubicBezTo>
                  <a:pt x="574" y="262"/>
                  <a:pt x="574" y="262"/>
                  <a:pt x="574" y="262"/>
                </a:cubicBezTo>
                <a:cubicBezTo>
                  <a:pt x="366" y="352"/>
                  <a:pt x="366" y="352"/>
                  <a:pt x="366" y="352"/>
                </a:cubicBezTo>
                <a:cubicBezTo>
                  <a:pt x="361" y="354"/>
                  <a:pt x="356" y="355"/>
                  <a:pt x="351" y="355"/>
                </a:cubicBezTo>
                <a:close/>
              </a:path>
            </a:pathLst>
          </a:custGeom>
          <a:solidFill>
            <a:srgbClr val="FFFFFF">
              <a:alpha val="1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600" b="1" spc="300">
              <a:solidFill>
                <a:srgbClr val="FFFFFF"/>
              </a:solidFill>
              <a:cs typeface="+mn-ea"/>
            </a:endParaRPr>
          </a:p>
        </p:txBody>
      </p:sp>
      <p:sp>
        <p:nvSpPr>
          <p:cNvPr id="2" name="标题 1"/>
          <p:cNvSpPr>
            <a:spLocks noGrp="1"/>
          </p:cNvSpPr>
          <p:nvPr>
            <p:ph type="title"/>
            <p:custDataLst>
              <p:tags r:id="rId5"/>
            </p:custDataLst>
          </p:nvPr>
        </p:nvSpPr>
        <p:spPr>
          <a:xfrm>
            <a:off x="1526400" y="2447999"/>
            <a:ext cx="9144000" cy="1507697"/>
          </a:xfrm>
        </p:spPr>
        <p:txBody>
          <a:bodyPr wrap="square" anchor="b">
            <a:normAutofit/>
          </a:bodyPr>
          <a:lstStyle>
            <a:lvl1pPr algn="ctr">
              <a:defRPr sz="5400">
                <a:solidFill>
                  <a:srgbClr val="FFFFFF"/>
                </a:solidFill>
              </a:defRPr>
            </a:lvl1pPr>
          </a:lstStyle>
          <a:p>
            <a:r>
              <a:rPr lang="zh-CN" altLang="en-US" dirty="0"/>
              <a:t>单击此处编辑母版标题样式</a:t>
            </a:r>
            <a:endParaRPr lang="zh-CN" altLang="en-US" dirty="0"/>
          </a:p>
        </p:txBody>
      </p:sp>
      <p:sp>
        <p:nvSpPr>
          <p:cNvPr id="3" name="文本占位符 2"/>
          <p:cNvSpPr>
            <a:spLocks noGrp="1"/>
          </p:cNvSpPr>
          <p:nvPr>
            <p:ph type="body" idx="1" hasCustomPrompt="1"/>
            <p:custDataLst>
              <p:tags r:id="rId6"/>
            </p:custDataLst>
          </p:nvPr>
        </p:nvSpPr>
        <p:spPr>
          <a:xfrm>
            <a:off x="1526400" y="4013199"/>
            <a:ext cx="9144000" cy="735014"/>
          </a:xfrm>
        </p:spPr>
        <p:txBody>
          <a:bodyPr wrap="square">
            <a:normAutofit/>
          </a:bodyPr>
          <a:lstStyle>
            <a:lvl1pPr marL="0" indent="0" algn="ctr">
              <a:buNone/>
              <a:defRPr sz="2400">
                <a:solidFill>
                  <a:srgbClr val="FFFFF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单击此处编辑副标题</a:t>
            </a:r>
            <a:endParaRPr lang="zh-CN" altLang="en-US" dirty="0"/>
          </a:p>
        </p:txBody>
      </p:sp>
      <p:sp>
        <p:nvSpPr>
          <p:cNvPr id="8" name="节编号 3"/>
          <p:cNvSpPr>
            <a:spLocks noGrp="1"/>
          </p:cNvSpPr>
          <p:nvPr>
            <p:ph type="body" sz="quarter" idx="13" hasCustomPrompt="1"/>
            <p:custDataLst>
              <p:tags r:id="rId7"/>
            </p:custDataLst>
          </p:nvPr>
        </p:nvSpPr>
        <p:spPr>
          <a:xfrm>
            <a:off x="1524000" y="1162800"/>
            <a:ext cx="9144000" cy="1224000"/>
          </a:xfrm>
        </p:spPr>
        <p:txBody>
          <a:bodyPr wrap="none" anchor="b">
            <a:normAutofit/>
          </a:bodyPr>
          <a:lstStyle>
            <a:lvl1pPr marL="0" indent="0" algn="ctr">
              <a:buNone/>
              <a:defRPr sz="7200" b="1">
                <a:solidFill>
                  <a:schemeClr val="accent1"/>
                </a:solidFill>
              </a:defRPr>
            </a:lvl1pPr>
          </a:lstStyle>
          <a:p>
            <a:pPr lvl="0"/>
            <a:r>
              <a:rPr lang="zh-CN" altLang="en-US" dirty="0"/>
              <a:t>节编号</a:t>
            </a:r>
            <a:endParaRPr lang="zh-CN" altLang="en-US" dirty="0"/>
          </a:p>
        </p:txBody>
      </p:sp>
      <p:sp>
        <p:nvSpPr>
          <p:cNvPr id="4" name="日期占位符 4"/>
          <p:cNvSpPr>
            <a:spLocks noGrp="1"/>
          </p:cNvSpPr>
          <p:nvPr>
            <p:ph type="dt" sz="half" idx="10"/>
            <p:custDataLst>
              <p:tags r:id="rId8"/>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5"/>
          <p:cNvSpPr>
            <a:spLocks noGrp="1"/>
          </p:cNvSpPr>
          <p:nvPr>
            <p:ph type="ftr" sz="quarter" idx="11"/>
            <p:custDataLst>
              <p:tags r:id="rId9"/>
            </p:custDataLst>
          </p:nvPr>
        </p:nvSpPr>
        <p:spPr/>
        <p:txBody>
          <a:bodyPr/>
          <a:lstStyle/>
          <a:p>
            <a:endParaRPr lang="zh-CN" altLang="en-US"/>
          </a:p>
        </p:txBody>
      </p:sp>
      <p:sp>
        <p:nvSpPr>
          <p:cNvPr id="6" name="灯片编号占位符 6"/>
          <p:cNvSpPr>
            <a:spLocks noGrp="1"/>
          </p:cNvSpPr>
          <p:nvPr>
            <p:ph type="sldNum" sz="quarter" idx="12"/>
            <p:custDataLst>
              <p:tags r:id="rId10"/>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wrap="square" lIns="0" tIns="0" rIns="0" bIns="0" rtlCol="0" anchor="b">
            <a:normAutofit/>
          </a:bodyPr>
          <a:lstStyle>
            <a:lvl1pPr>
              <a:defRPr lang="zh-CN" altLang="en-US" dirty="0"/>
            </a:lvl1pPr>
          </a:lstStyle>
          <a:p>
            <a:pPr lvl="0"/>
            <a:r>
              <a:rPr lang="zh-CN" altLang="en-US" dirty="0"/>
              <a:t>单击此处编辑母版标题样式</a:t>
            </a:r>
            <a:endParaRPr lang="zh-CN" altLang="en-US" dirty="0"/>
          </a:p>
        </p:txBody>
      </p:sp>
      <p:sp>
        <p:nvSpPr>
          <p:cNvPr id="3" name="内容占位符 2"/>
          <p:cNvSpPr>
            <a:spLocks noGrp="1"/>
          </p:cNvSpPr>
          <p:nvPr>
            <p:ph sz="half" idx="1"/>
            <p:custDataLst>
              <p:tags r:id="rId3"/>
            </p:custDataLst>
          </p:nvPr>
        </p:nvSpPr>
        <p:spPr>
          <a:xfrm>
            <a:off x="69596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内容占位符 3"/>
          <p:cNvSpPr>
            <a:spLocks noGrp="1"/>
          </p:cNvSpPr>
          <p:nvPr>
            <p:ph sz="half" idx="2"/>
            <p:custDataLst>
              <p:tags r:id="rId4"/>
            </p:custDataLst>
          </p:nvPr>
        </p:nvSpPr>
        <p:spPr>
          <a:xfrm>
            <a:off x="617220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日期占位符 4"/>
          <p:cNvSpPr>
            <a:spLocks noGrp="1"/>
          </p:cNvSpPr>
          <p:nvPr>
            <p:ph type="dt" sz="half" idx="10"/>
            <p:custDataLst>
              <p:tags r:id="rId5"/>
            </p:custDataLst>
          </p:nvPr>
        </p:nvSpPr>
        <p:spPr/>
        <p:txBody>
          <a:bodyPr wrap="square">
            <a:normAutofit/>
          </a:bodyPr>
          <a:lstStyle/>
          <a:p>
            <a:fld id="{5592522B-0F24-4480-B9DD-A9474A6880D6}"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9596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单击此处编辑母版标题样式</a:t>
            </a:r>
            <a:endParaRPr lang="zh-CN" altLang="en-US" dirty="0"/>
          </a:p>
        </p:txBody>
      </p:sp>
      <p:sp>
        <p:nvSpPr>
          <p:cNvPr id="4" name="内容占位符 3"/>
          <p:cNvSpPr>
            <a:spLocks noGrp="1"/>
          </p:cNvSpPr>
          <p:nvPr>
            <p:ph sz="half" idx="2"/>
            <p:custDataLst>
              <p:tags r:id="rId3"/>
            </p:custDataLst>
          </p:nvPr>
        </p:nvSpPr>
        <p:spPr>
          <a:xfrm>
            <a:off x="69596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文本占位符 4"/>
          <p:cNvSpPr>
            <a:spLocks noGrp="1"/>
          </p:cNvSpPr>
          <p:nvPr>
            <p:ph type="body" sz="quarter" idx="3" hasCustomPrompt="1"/>
            <p:custDataLst>
              <p:tags r:id="rId4"/>
            </p:custDataLst>
          </p:nvPr>
        </p:nvSpPr>
        <p:spPr>
          <a:xfrm>
            <a:off x="617220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单击此处编辑母版标题样式</a:t>
            </a:r>
            <a:endParaRPr lang="zh-CN" altLang="en-US" dirty="0"/>
          </a:p>
        </p:txBody>
      </p:sp>
      <p:sp>
        <p:nvSpPr>
          <p:cNvPr id="6" name="内容占位符 5"/>
          <p:cNvSpPr>
            <a:spLocks noGrp="1"/>
          </p:cNvSpPr>
          <p:nvPr>
            <p:ph sz="quarter" idx="4"/>
            <p:custDataLst>
              <p:tags r:id="rId5"/>
            </p:custDataLst>
          </p:nvPr>
        </p:nvSpPr>
        <p:spPr>
          <a:xfrm>
            <a:off x="617220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7" name="日期占位符 6"/>
          <p:cNvSpPr>
            <a:spLocks noGrp="1"/>
          </p:cNvSpPr>
          <p:nvPr>
            <p:ph type="dt" sz="half" idx="10"/>
            <p:custDataLst>
              <p:tags r:id="rId6"/>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wrap="square">
            <a:normAutofit/>
          </a:bodyPr>
          <a:lstStyle/>
          <a:p>
            <a:fld id="{BE5F26B5-172A-4DC2-B0B7-181CFC56B87C}" type="slidenum">
              <a:rPr lang="zh-CN" altLang="en-US" smtClean="0"/>
            </a:fld>
            <a:endParaRPr lang="zh-CN" altLang="en-US"/>
          </a:p>
        </p:txBody>
      </p:sp>
      <p:sp>
        <p:nvSpPr>
          <p:cNvPr id="10" name="标题 9"/>
          <p:cNvSpPr>
            <a:spLocks noGrp="1"/>
          </p:cNvSpPr>
          <p:nvPr>
            <p:ph type="title"/>
            <p:custDataLst>
              <p:tags r:id="rId9"/>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wrap="square">
            <a:normAutofit/>
          </a:bodyPr>
          <a:lstStyle/>
          <a:p>
            <a:fld id="{5592522B-0F24-4480-B9DD-A9474A6880D6}" type="datetimeFigureOut">
              <a:rPr lang="zh-CN" altLang="en-US" smtClean="0"/>
            </a:fld>
            <a:endParaRPr lang="zh-CN" altLang="en-US" dirty="0"/>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仅内容">
    <p:spTree>
      <p:nvGrpSpPr>
        <p:cNvPr id="1" name=""/>
        <p:cNvGrpSpPr/>
        <p:nvPr/>
      </p:nvGrpSpPr>
      <p:grpSpPr>
        <a:xfrm>
          <a:off x="0" y="0"/>
          <a:ext cx="0" cy="0"/>
          <a:chOff x="0" y="0"/>
          <a:chExt cx="0" cy="0"/>
        </a:xfrm>
      </p:grpSpPr>
      <p:sp>
        <p:nvSpPr>
          <p:cNvPr id="3" name="内容占位符 1"/>
          <p:cNvSpPr>
            <a:spLocks noGrp="1"/>
          </p:cNvSpPr>
          <p:nvPr>
            <p:ph idx="1"/>
            <p:custDataLst>
              <p:tags r:id="rId2"/>
            </p:custDataLst>
          </p:nvPr>
        </p:nvSpPr>
        <p:spPr>
          <a:xfrm>
            <a:off x="695960" y="360045"/>
            <a:ext cx="10801985" cy="581787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3"/>
          <p:cNvSpPr>
            <a:spLocks noGrp="1"/>
          </p:cNvSpPr>
          <p:nvPr>
            <p:ph type="ftr" sz="quarter" idx="11"/>
            <p:custDataLst>
              <p:tags r:id="rId4"/>
            </p:custDataLst>
          </p:nvPr>
        </p:nvSpPr>
        <p:spPr/>
        <p:txBody>
          <a:bodyPr/>
          <a:lstStyle/>
          <a:p>
            <a:endParaRPr lang="zh-CN" altLang="en-US"/>
          </a:p>
        </p:txBody>
      </p:sp>
      <p:sp>
        <p:nvSpPr>
          <p:cNvPr id="6"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标题和副标题">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95960" y="1301750"/>
            <a:ext cx="10799088" cy="405553"/>
          </a:xfrm>
        </p:spPr>
        <p:txBody>
          <a:bodyPr wrap="square" anchor="t">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zh-CN" altLang="en-US" dirty="0"/>
              <a:t>单击此处编辑副标题</a:t>
            </a:r>
            <a:endParaRPr lang="zh-CN" altLang="en-US" dirty="0"/>
          </a:p>
        </p:txBody>
      </p:sp>
      <p:sp>
        <p:nvSpPr>
          <p:cNvPr id="7" name="日期占位符 3"/>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4"/>
            </p:custDataLst>
          </p:nvPr>
        </p:nvSpPr>
        <p:spPr/>
        <p:txBody>
          <a:bodyPr/>
          <a:lstStyle/>
          <a:p>
            <a:endParaRPr lang="zh-CN" altLang="en-US"/>
          </a:p>
        </p:txBody>
      </p:sp>
      <p:sp>
        <p:nvSpPr>
          <p:cNvPr id="9" name="灯片编号占位符 5"/>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
        <p:nvSpPr>
          <p:cNvPr id="4" name="标题 3"/>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sp>
        <p:nvSpPr>
          <p:cNvPr id="23" name="任意多边形: 形状 22"/>
          <p:cNvSpPr/>
          <p:nvPr userDrawn="1">
            <p:custDataLst>
              <p:tags r:id="rId2"/>
            </p:custDataLst>
          </p:nvPr>
        </p:nvSpPr>
        <p:spPr>
          <a:xfrm>
            <a:off x="1" y="1646007"/>
            <a:ext cx="12191398" cy="3339059"/>
          </a:xfrm>
          <a:custGeom>
            <a:avLst/>
            <a:gdLst>
              <a:gd name="connsiteX0" fmla="*/ 0 w 12191398"/>
              <a:gd name="connsiteY0" fmla="*/ 0 h 3339059"/>
              <a:gd name="connsiteX1" fmla="*/ 132231 w 12191398"/>
              <a:gd name="connsiteY1" fmla="*/ 14967 h 3339059"/>
              <a:gd name="connsiteX2" fmla="*/ 6096000 w 12191398"/>
              <a:gd name="connsiteY2" fmla="*/ 208509 h 3339059"/>
              <a:gd name="connsiteX3" fmla="*/ 12059769 w 12191398"/>
              <a:gd name="connsiteY3" fmla="*/ 14967 h 3339059"/>
              <a:gd name="connsiteX4" fmla="*/ 12191398 w 12191398"/>
              <a:gd name="connsiteY4" fmla="*/ 68 h 3339059"/>
              <a:gd name="connsiteX5" fmla="*/ 12191398 w 12191398"/>
              <a:gd name="connsiteY5" fmla="*/ 3338991 h 3339059"/>
              <a:gd name="connsiteX6" fmla="*/ 12059769 w 12191398"/>
              <a:gd name="connsiteY6" fmla="*/ 3324092 h 3339059"/>
              <a:gd name="connsiteX7" fmla="*/ 6096000 w 12191398"/>
              <a:gd name="connsiteY7" fmla="*/ 3130550 h 3339059"/>
              <a:gd name="connsiteX8" fmla="*/ 132231 w 12191398"/>
              <a:gd name="connsiteY8" fmla="*/ 3324092 h 3339059"/>
              <a:gd name="connsiteX9" fmla="*/ 0 w 12191398"/>
              <a:gd name="connsiteY9" fmla="*/ 3339059 h 3339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1398" h="3339059">
                <a:moveTo>
                  <a:pt x="0" y="0"/>
                </a:moveTo>
                <a:lnTo>
                  <a:pt x="132231" y="14967"/>
                </a:lnTo>
                <a:cubicBezTo>
                  <a:pt x="1280752" y="130249"/>
                  <a:pt x="3520766" y="208509"/>
                  <a:pt x="6096000" y="208509"/>
                </a:cubicBezTo>
                <a:cubicBezTo>
                  <a:pt x="8671235" y="208509"/>
                  <a:pt x="10911249" y="130249"/>
                  <a:pt x="12059769" y="14967"/>
                </a:cubicBezTo>
                <a:lnTo>
                  <a:pt x="12191398" y="68"/>
                </a:lnTo>
                <a:lnTo>
                  <a:pt x="12191398" y="3338991"/>
                </a:lnTo>
                <a:lnTo>
                  <a:pt x="12059769" y="3324092"/>
                </a:lnTo>
                <a:cubicBezTo>
                  <a:pt x="10911249" y="3208809"/>
                  <a:pt x="8671235" y="3130550"/>
                  <a:pt x="6096000" y="3130550"/>
                </a:cubicBezTo>
                <a:cubicBezTo>
                  <a:pt x="3520766" y="3130550"/>
                  <a:pt x="1280751" y="3208809"/>
                  <a:pt x="132231" y="3324092"/>
                </a:cubicBezTo>
                <a:lnTo>
                  <a:pt x="0" y="3339059"/>
                </a:lnTo>
                <a:close/>
              </a:path>
            </a:pathLst>
          </a:custGeom>
          <a:noFill/>
          <a:ln w="0" cap="flat" cmpd="sng" algn="ctr">
            <a:solidFill>
              <a:schemeClr val="accent1">
                <a:alpha val="80000"/>
              </a:schemeClr>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p>
        </p:txBody>
      </p:sp>
      <p:sp>
        <p:nvSpPr>
          <p:cNvPr id="21" name="任意多边形: 形状 20"/>
          <p:cNvSpPr/>
          <p:nvPr userDrawn="1">
            <p:custDataLst>
              <p:tags r:id="rId3"/>
            </p:custDataLst>
          </p:nvPr>
        </p:nvSpPr>
        <p:spPr>
          <a:xfrm>
            <a:off x="1" y="1728437"/>
            <a:ext cx="12191399" cy="3174195"/>
          </a:xfrm>
          <a:custGeom>
            <a:avLst/>
            <a:gdLst>
              <a:gd name="connsiteX0" fmla="*/ 0 w 12191399"/>
              <a:gd name="connsiteY0" fmla="*/ 0 h 3174195"/>
              <a:gd name="connsiteX1" fmla="*/ 250618 w 12191399"/>
              <a:gd name="connsiteY1" fmla="*/ 27285 h 3174195"/>
              <a:gd name="connsiteX2" fmla="*/ 6096000 w 12191399"/>
              <a:gd name="connsiteY2" fmla="*/ 209743 h 3174195"/>
              <a:gd name="connsiteX3" fmla="*/ 11941382 w 12191399"/>
              <a:gd name="connsiteY3" fmla="*/ 27285 h 3174195"/>
              <a:gd name="connsiteX4" fmla="*/ 12191399 w 12191399"/>
              <a:gd name="connsiteY4" fmla="*/ 66 h 3174195"/>
              <a:gd name="connsiteX5" fmla="*/ 12191399 w 12191399"/>
              <a:gd name="connsiteY5" fmla="*/ 3174130 h 3174195"/>
              <a:gd name="connsiteX6" fmla="*/ 11941382 w 12191399"/>
              <a:gd name="connsiteY6" fmla="*/ 3146911 h 3174195"/>
              <a:gd name="connsiteX7" fmla="*/ 6096000 w 12191399"/>
              <a:gd name="connsiteY7" fmla="*/ 2964452 h 3174195"/>
              <a:gd name="connsiteX8" fmla="*/ 250618 w 12191399"/>
              <a:gd name="connsiteY8" fmla="*/ 3146911 h 3174195"/>
              <a:gd name="connsiteX9" fmla="*/ 0 w 12191399"/>
              <a:gd name="connsiteY9" fmla="*/ 3174195 h 3174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1399" h="3174195">
                <a:moveTo>
                  <a:pt x="0" y="0"/>
                </a:moveTo>
                <a:lnTo>
                  <a:pt x="250618" y="27285"/>
                </a:lnTo>
                <a:cubicBezTo>
                  <a:pt x="1376340" y="135965"/>
                  <a:pt x="3571887" y="209743"/>
                  <a:pt x="6096000" y="209743"/>
                </a:cubicBezTo>
                <a:cubicBezTo>
                  <a:pt x="8620114" y="209743"/>
                  <a:pt x="10815661" y="135965"/>
                  <a:pt x="11941382" y="27285"/>
                </a:cubicBezTo>
                <a:lnTo>
                  <a:pt x="12191399" y="66"/>
                </a:lnTo>
                <a:lnTo>
                  <a:pt x="12191399" y="3174130"/>
                </a:lnTo>
                <a:lnTo>
                  <a:pt x="11941382" y="3146911"/>
                </a:lnTo>
                <a:cubicBezTo>
                  <a:pt x="10815661" y="3038230"/>
                  <a:pt x="8620114" y="2964452"/>
                  <a:pt x="6096000" y="2964452"/>
                </a:cubicBezTo>
                <a:cubicBezTo>
                  <a:pt x="3571887" y="2964452"/>
                  <a:pt x="1376339" y="3038230"/>
                  <a:pt x="250618" y="3146911"/>
                </a:cubicBezTo>
                <a:lnTo>
                  <a:pt x="0" y="3174195"/>
                </a:lnTo>
                <a:close/>
              </a:path>
            </a:pathLst>
          </a:custGeom>
          <a:solidFill>
            <a:schemeClr val="accent1"/>
          </a:solidFill>
          <a:ln w="0">
            <a:solidFill>
              <a:schemeClr val="accent1">
                <a:shade val="50000"/>
              </a:schemeClr>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9" name="任意多边形: 形状2"/>
          <p:cNvSpPr/>
          <p:nvPr userDrawn="1">
            <p:custDataLst>
              <p:tags r:id="rId4"/>
            </p:custDataLst>
          </p:nvPr>
        </p:nvSpPr>
        <p:spPr>
          <a:xfrm>
            <a:off x="5340368" y="948736"/>
            <a:ext cx="1511264" cy="1511264"/>
          </a:xfrm>
          <a:prstGeom prst="ellipse">
            <a:avLst/>
          </a:prstGeom>
          <a:solidFill>
            <a:srgbClr val="FFFFFF"/>
          </a:solidFill>
          <a:ln w="12700" cap="flat" cmpd="sng" algn="ctr">
            <a:noFill/>
            <a:prstDash val="solid"/>
            <a:miter lim="800000"/>
          </a:ln>
          <a:effectLst>
            <a:outerShdw blurRad="889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形状1"/>
          <p:cNvSpPr/>
          <p:nvPr userDrawn="1">
            <p:custDataLst>
              <p:tags r:id="rId5"/>
            </p:custDataLst>
          </p:nvPr>
        </p:nvSpPr>
        <p:spPr>
          <a:xfrm>
            <a:off x="5413375" y="1021743"/>
            <a:ext cx="1365250" cy="1365250"/>
          </a:xfrm>
          <a:prstGeom prst="ellipse">
            <a:avLst/>
          </a:prstGeom>
          <a:noFill/>
          <a:ln w="0" cap="flat" cmpd="sng" algn="ctr">
            <a:solidFill>
              <a:schemeClr val="accent1"/>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 name="图形 5"/>
          <p:cNvSpPr>
            <a:spLocks noEditPoints="1"/>
          </p:cNvSpPr>
          <p:nvPr userDrawn="1">
            <p:custDataLst>
              <p:tags r:id="rId6"/>
            </p:custDataLst>
          </p:nvPr>
        </p:nvSpPr>
        <p:spPr bwMode="auto">
          <a:xfrm>
            <a:off x="5585460" y="1349604"/>
            <a:ext cx="1021080" cy="752826"/>
          </a:xfrm>
          <a:custGeom>
            <a:avLst/>
            <a:gdLst>
              <a:gd name="T0" fmla="*/ 690 w 702"/>
              <a:gd name="T1" fmla="*/ 144 h 517"/>
              <a:gd name="T2" fmla="*/ 358 w 702"/>
              <a:gd name="T3" fmla="*/ 1 h 517"/>
              <a:gd name="T4" fmla="*/ 351 w 702"/>
              <a:gd name="T5" fmla="*/ 0 h 517"/>
              <a:gd name="T6" fmla="*/ 345 w 702"/>
              <a:gd name="T7" fmla="*/ 1 h 517"/>
              <a:gd name="T8" fmla="*/ 12 w 702"/>
              <a:gd name="T9" fmla="*/ 144 h 517"/>
              <a:gd name="T10" fmla="*/ 0 w 702"/>
              <a:gd name="T11" fmla="*/ 164 h 517"/>
              <a:gd name="T12" fmla="*/ 12 w 702"/>
              <a:gd name="T13" fmla="*/ 183 h 517"/>
              <a:gd name="T14" fmla="*/ 345 w 702"/>
              <a:gd name="T15" fmla="*/ 326 h 517"/>
              <a:gd name="T16" fmla="*/ 358 w 702"/>
              <a:gd name="T17" fmla="*/ 326 h 517"/>
              <a:gd name="T18" fmla="*/ 616 w 702"/>
              <a:gd name="T19" fmla="*/ 215 h 517"/>
              <a:gd name="T20" fmla="*/ 616 w 702"/>
              <a:gd name="T21" fmla="*/ 329 h 517"/>
              <a:gd name="T22" fmla="*/ 593 w 702"/>
              <a:gd name="T23" fmla="*/ 370 h 517"/>
              <a:gd name="T24" fmla="*/ 616 w 702"/>
              <a:gd name="T25" fmla="*/ 412 h 517"/>
              <a:gd name="T26" fmla="*/ 616 w 702"/>
              <a:gd name="T27" fmla="*/ 452 h 517"/>
              <a:gd name="T28" fmla="*/ 650 w 702"/>
              <a:gd name="T29" fmla="*/ 452 h 517"/>
              <a:gd name="T30" fmla="*/ 650 w 702"/>
              <a:gd name="T31" fmla="*/ 412 h 517"/>
              <a:gd name="T32" fmla="*/ 674 w 702"/>
              <a:gd name="T33" fmla="*/ 370 h 517"/>
              <a:gd name="T34" fmla="*/ 650 w 702"/>
              <a:gd name="T35" fmla="*/ 329 h 517"/>
              <a:gd name="T36" fmla="*/ 650 w 702"/>
              <a:gd name="T37" fmla="*/ 200 h 517"/>
              <a:gd name="T38" fmla="*/ 690 w 702"/>
              <a:gd name="T39" fmla="*/ 183 h 517"/>
              <a:gd name="T40" fmla="*/ 702 w 702"/>
              <a:gd name="T41" fmla="*/ 164 h 517"/>
              <a:gd name="T42" fmla="*/ 690 w 702"/>
              <a:gd name="T43" fmla="*/ 144 h 517"/>
              <a:gd name="T44" fmla="*/ 351 w 702"/>
              <a:gd name="T45" fmla="*/ 355 h 517"/>
              <a:gd name="T46" fmla="*/ 336 w 702"/>
              <a:gd name="T47" fmla="*/ 352 h 517"/>
              <a:gd name="T48" fmla="*/ 129 w 702"/>
              <a:gd name="T49" fmla="*/ 262 h 517"/>
              <a:gd name="T50" fmla="*/ 129 w 702"/>
              <a:gd name="T51" fmla="*/ 386 h 517"/>
              <a:gd name="T52" fmla="*/ 327 w 702"/>
              <a:gd name="T53" fmla="*/ 517 h 517"/>
              <a:gd name="T54" fmla="*/ 375 w 702"/>
              <a:gd name="T55" fmla="*/ 517 h 517"/>
              <a:gd name="T56" fmla="*/ 574 w 702"/>
              <a:gd name="T57" fmla="*/ 386 h 517"/>
              <a:gd name="T58" fmla="*/ 574 w 702"/>
              <a:gd name="T59" fmla="*/ 262 h 517"/>
              <a:gd name="T60" fmla="*/ 366 w 702"/>
              <a:gd name="T61" fmla="*/ 352 h 517"/>
              <a:gd name="T62" fmla="*/ 351 w 702"/>
              <a:gd name="T63" fmla="*/ 355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02" h="517">
                <a:moveTo>
                  <a:pt x="690" y="144"/>
                </a:moveTo>
                <a:cubicBezTo>
                  <a:pt x="358" y="1"/>
                  <a:pt x="358" y="1"/>
                  <a:pt x="358" y="1"/>
                </a:cubicBezTo>
                <a:cubicBezTo>
                  <a:pt x="356" y="0"/>
                  <a:pt x="353" y="0"/>
                  <a:pt x="351" y="0"/>
                </a:cubicBezTo>
                <a:cubicBezTo>
                  <a:pt x="349" y="0"/>
                  <a:pt x="347" y="0"/>
                  <a:pt x="345" y="1"/>
                </a:cubicBezTo>
                <a:cubicBezTo>
                  <a:pt x="12" y="144"/>
                  <a:pt x="12" y="144"/>
                  <a:pt x="12" y="144"/>
                </a:cubicBezTo>
                <a:cubicBezTo>
                  <a:pt x="5" y="147"/>
                  <a:pt x="0" y="155"/>
                  <a:pt x="0" y="164"/>
                </a:cubicBezTo>
                <a:cubicBezTo>
                  <a:pt x="0" y="172"/>
                  <a:pt x="5" y="180"/>
                  <a:pt x="12" y="183"/>
                </a:cubicBezTo>
                <a:cubicBezTo>
                  <a:pt x="345" y="326"/>
                  <a:pt x="345" y="326"/>
                  <a:pt x="345" y="326"/>
                </a:cubicBezTo>
                <a:cubicBezTo>
                  <a:pt x="349" y="328"/>
                  <a:pt x="354" y="328"/>
                  <a:pt x="358" y="326"/>
                </a:cubicBezTo>
                <a:cubicBezTo>
                  <a:pt x="616" y="215"/>
                  <a:pt x="616" y="215"/>
                  <a:pt x="616" y="215"/>
                </a:cubicBezTo>
                <a:cubicBezTo>
                  <a:pt x="616" y="329"/>
                  <a:pt x="616" y="329"/>
                  <a:pt x="616" y="329"/>
                </a:cubicBezTo>
                <a:cubicBezTo>
                  <a:pt x="602" y="336"/>
                  <a:pt x="593" y="352"/>
                  <a:pt x="593" y="370"/>
                </a:cubicBezTo>
                <a:cubicBezTo>
                  <a:pt x="593" y="389"/>
                  <a:pt x="602" y="405"/>
                  <a:pt x="616" y="412"/>
                </a:cubicBezTo>
                <a:cubicBezTo>
                  <a:pt x="616" y="452"/>
                  <a:pt x="616" y="452"/>
                  <a:pt x="616" y="452"/>
                </a:cubicBezTo>
                <a:cubicBezTo>
                  <a:pt x="650" y="452"/>
                  <a:pt x="650" y="452"/>
                  <a:pt x="650" y="452"/>
                </a:cubicBezTo>
                <a:cubicBezTo>
                  <a:pt x="650" y="412"/>
                  <a:pt x="650" y="412"/>
                  <a:pt x="650" y="412"/>
                </a:cubicBezTo>
                <a:cubicBezTo>
                  <a:pt x="664" y="405"/>
                  <a:pt x="674" y="389"/>
                  <a:pt x="674" y="370"/>
                </a:cubicBezTo>
                <a:cubicBezTo>
                  <a:pt x="674" y="352"/>
                  <a:pt x="664" y="336"/>
                  <a:pt x="650" y="329"/>
                </a:cubicBezTo>
                <a:cubicBezTo>
                  <a:pt x="650" y="200"/>
                  <a:pt x="650" y="200"/>
                  <a:pt x="650" y="200"/>
                </a:cubicBezTo>
                <a:cubicBezTo>
                  <a:pt x="690" y="183"/>
                  <a:pt x="690" y="183"/>
                  <a:pt x="690" y="183"/>
                </a:cubicBezTo>
                <a:cubicBezTo>
                  <a:pt x="697" y="180"/>
                  <a:pt x="702" y="172"/>
                  <a:pt x="702" y="164"/>
                </a:cubicBezTo>
                <a:cubicBezTo>
                  <a:pt x="702" y="155"/>
                  <a:pt x="697" y="147"/>
                  <a:pt x="690" y="144"/>
                </a:cubicBezTo>
                <a:close/>
                <a:moveTo>
                  <a:pt x="351" y="355"/>
                </a:moveTo>
                <a:cubicBezTo>
                  <a:pt x="346" y="355"/>
                  <a:pt x="341" y="354"/>
                  <a:pt x="336" y="352"/>
                </a:cubicBezTo>
                <a:cubicBezTo>
                  <a:pt x="129" y="262"/>
                  <a:pt x="129" y="262"/>
                  <a:pt x="129" y="262"/>
                </a:cubicBezTo>
                <a:cubicBezTo>
                  <a:pt x="129" y="386"/>
                  <a:pt x="129" y="386"/>
                  <a:pt x="129" y="386"/>
                </a:cubicBezTo>
                <a:cubicBezTo>
                  <a:pt x="129" y="487"/>
                  <a:pt x="280" y="517"/>
                  <a:pt x="327" y="517"/>
                </a:cubicBezTo>
                <a:cubicBezTo>
                  <a:pt x="375" y="517"/>
                  <a:pt x="375" y="517"/>
                  <a:pt x="375" y="517"/>
                </a:cubicBezTo>
                <a:cubicBezTo>
                  <a:pt x="410" y="517"/>
                  <a:pt x="574" y="487"/>
                  <a:pt x="574" y="386"/>
                </a:cubicBezTo>
                <a:cubicBezTo>
                  <a:pt x="574" y="262"/>
                  <a:pt x="574" y="262"/>
                  <a:pt x="574" y="262"/>
                </a:cubicBezTo>
                <a:cubicBezTo>
                  <a:pt x="366" y="352"/>
                  <a:pt x="366" y="352"/>
                  <a:pt x="366" y="352"/>
                </a:cubicBezTo>
                <a:cubicBezTo>
                  <a:pt x="361" y="354"/>
                  <a:pt x="356" y="355"/>
                  <a:pt x="351" y="35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600" b="1" spc="300">
              <a:solidFill>
                <a:schemeClr val="lt1"/>
              </a:solidFill>
              <a:cs typeface="+mn-ea"/>
            </a:endParaRPr>
          </a:p>
        </p:txBody>
      </p:sp>
      <p:sp>
        <p:nvSpPr>
          <p:cNvPr id="2" name="标题 1"/>
          <p:cNvSpPr>
            <a:spLocks noGrp="1"/>
          </p:cNvSpPr>
          <p:nvPr>
            <p:ph type="ctrTitle"/>
            <p:custDataLst>
              <p:tags r:id="rId7"/>
            </p:custDataLst>
          </p:nvPr>
        </p:nvSpPr>
        <p:spPr>
          <a:xfrm>
            <a:off x="838200" y="3225800"/>
            <a:ext cx="10515000" cy="1651432"/>
          </a:xfrm>
        </p:spPr>
        <p:txBody>
          <a:bodyPr wrap="square" anchor="t">
            <a:normAutofit/>
          </a:bodyPr>
          <a:lstStyle>
            <a:lvl1pPr algn="ctr">
              <a:lnSpc>
                <a:spcPct val="100000"/>
              </a:lnSpc>
              <a:defRPr sz="6600">
                <a:solidFill>
                  <a:srgbClr val="FFFFFF"/>
                </a:solidFill>
              </a:defRPr>
            </a:lvl1pPr>
          </a:lstStyle>
          <a:p>
            <a:r>
              <a:rPr lang="zh-CN" altLang="en-US" dirty="0"/>
              <a:t>单击此处编辑母版标题样式</a:t>
            </a:r>
            <a:endParaRPr lang="zh-CN" altLang="en-US" dirty="0"/>
          </a:p>
        </p:txBody>
      </p:sp>
      <p:sp>
        <p:nvSpPr>
          <p:cNvPr id="3" name="副标题 2"/>
          <p:cNvSpPr>
            <a:spLocks noGrp="1"/>
          </p:cNvSpPr>
          <p:nvPr>
            <p:ph type="subTitle" idx="1" hasCustomPrompt="1"/>
            <p:custDataLst>
              <p:tags r:id="rId8"/>
            </p:custDataLst>
          </p:nvPr>
        </p:nvSpPr>
        <p:spPr>
          <a:xfrm>
            <a:off x="838200" y="2173474"/>
            <a:ext cx="10515000" cy="972000"/>
          </a:xfrm>
        </p:spPr>
        <p:txBody>
          <a:bodyPr wrap="square" anchor="b">
            <a:normAutofit/>
          </a:bodyPr>
          <a:lstStyle>
            <a:lvl1pPr marL="0" indent="0" algn="ctr">
              <a:lnSpc>
                <a:spcPct val="100000"/>
              </a:lnSpc>
              <a:buNone/>
              <a:defRPr sz="36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10"/>
            <p:custDataLst>
              <p:tags r:id="rId9"/>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lstStyle/>
          <a:p>
            <a:endParaRPr lang="zh-CN" altLang="en-US"/>
          </a:p>
        </p:txBody>
      </p:sp>
      <p:sp>
        <p:nvSpPr>
          <p:cNvPr id="6" name="灯片编号占位符 5"/>
          <p:cNvSpPr>
            <a:spLocks noGrp="1"/>
          </p:cNvSpPr>
          <p:nvPr>
            <p:ph type="sldNum" sz="quarter" idx="12"/>
            <p:custDataLst>
              <p:tags r:id="rId11"/>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24" name="署名占位符 10"/>
          <p:cNvSpPr>
            <a:spLocks noGrp="1"/>
          </p:cNvSpPr>
          <p:nvPr>
            <p:ph type="body" sz="quarter" idx="17" hasCustomPrompt="1"/>
            <p:custDataLst>
              <p:tags r:id="rId12"/>
            </p:custDataLst>
          </p:nvPr>
        </p:nvSpPr>
        <p:spPr>
          <a:xfrm>
            <a:off x="4656000" y="4992463"/>
            <a:ext cx="2880000" cy="504000"/>
          </a:xfrm>
        </p:spPr>
        <p:txBody>
          <a:bodyPr wrap="square" anchor="ctr">
            <a:normAutofit/>
          </a:bodyPr>
          <a:lstStyle>
            <a:lvl1pPr marL="0" indent="0" algn="ctr">
              <a:lnSpc>
                <a:spcPct val="100000"/>
              </a:lnSpc>
              <a:buNone/>
              <a:defRPr sz="1800"/>
            </a:lvl1pPr>
          </a:lstStyle>
          <a:p>
            <a:pPr lvl="0"/>
            <a:r>
              <a:rPr lang="zh-CN" altLang="en-US" dirty="0"/>
              <a:t>署名</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2" Type="http://schemas.openxmlformats.org/officeDocument/2006/relationships/theme" Target="../theme/theme2.xml"/><Relationship Id="rId21" Type="http://schemas.openxmlformats.org/officeDocument/2006/relationships/tags" Target="../tags/tag141.xml"/><Relationship Id="rId20" Type="http://schemas.openxmlformats.org/officeDocument/2006/relationships/tags" Target="../tags/tag140.xml"/><Relationship Id="rId2" Type="http://schemas.openxmlformats.org/officeDocument/2006/relationships/slideLayout" Target="../slideLayouts/slideLayout13.xml"/><Relationship Id="rId19" Type="http://schemas.openxmlformats.org/officeDocument/2006/relationships/tags" Target="../tags/tag139.xml"/><Relationship Id="rId18" Type="http://schemas.openxmlformats.org/officeDocument/2006/relationships/tags" Target="../tags/tag138.xml"/><Relationship Id="rId17" Type="http://schemas.openxmlformats.org/officeDocument/2006/relationships/tags" Target="../tags/tag137.xml"/><Relationship Id="rId16" Type="http://schemas.openxmlformats.org/officeDocument/2006/relationships/tags" Target="../tags/tag136.xml"/><Relationship Id="rId15" Type="http://schemas.openxmlformats.org/officeDocument/2006/relationships/tags" Target="../tags/tag135.xml"/><Relationship Id="rId14" Type="http://schemas.openxmlformats.org/officeDocument/2006/relationships/tags" Target="../tags/tag134.xml"/><Relationship Id="rId13" Type="http://schemas.openxmlformats.org/officeDocument/2006/relationships/tags" Target="../tags/tag133.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矩形 8"/>
          <p:cNvSpPr/>
          <p:nvPr userDrawn="1">
            <p:custDataLst>
              <p:tags r:id="rId13"/>
            </p:custDataLst>
          </p:nvPr>
        </p:nvSpPr>
        <p:spPr>
          <a:xfrm>
            <a:off x="281682" y="249848"/>
            <a:ext cx="287900" cy="287900"/>
          </a:xfrm>
          <a:prstGeom prst="rect">
            <a:avLst/>
          </a:prstGeom>
          <a:no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0" name="矩形 9"/>
          <p:cNvSpPr/>
          <p:nvPr userDrawn="1">
            <p:custDataLst>
              <p:tags r:id="rId14"/>
            </p:custDataLst>
          </p:nvPr>
        </p:nvSpPr>
        <p:spPr>
          <a:xfrm>
            <a:off x="421738" y="367420"/>
            <a:ext cx="287900" cy="287900"/>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gradFill>
                <a:gsLst>
                  <a:gs pos="0">
                    <a:srgbClr val="66CCFF"/>
                  </a:gs>
                  <a:gs pos="52000">
                    <a:schemeClr val="bg1"/>
                  </a:gs>
                  <a:gs pos="100000">
                    <a:srgbClr val="0070C0"/>
                  </a:gs>
                </a:gsLst>
                <a:lin ang="0" scaled="1"/>
              </a:gradFill>
            </a:endParaRPr>
          </a:p>
        </p:txBody>
      </p:sp>
      <p:sp>
        <p:nvSpPr>
          <p:cNvPr id="2" name="标题占位符 1"/>
          <p:cNvSpPr>
            <a:spLocks noGrp="1"/>
          </p:cNvSpPr>
          <p:nvPr>
            <p:ph type="title"/>
            <p:custDataLst>
              <p:tags r:id="rId15"/>
            </p:custDataLst>
          </p:nvPr>
        </p:nvSpPr>
        <p:spPr>
          <a:xfrm>
            <a:off x="695960" y="360000"/>
            <a:ext cx="10800000" cy="720000"/>
          </a:xfrm>
          <a:prstGeom prst="rect">
            <a:avLst/>
          </a:prstGeom>
        </p:spPr>
        <p:txBody>
          <a:bodyPr vert="horz" wrap="square" lIns="0" tIns="0" rIns="0" bIns="0" rtlCol="0" anchor="b">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6"/>
            </p:custDataLst>
          </p:nvPr>
        </p:nvSpPr>
        <p:spPr>
          <a:xfrm>
            <a:off x="695960" y="1301749"/>
            <a:ext cx="10800000" cy="4873625"/>
          </a:xfrm>
          <a:prstGeom prst="rect">
            <a:avLst/>
          </a:prstGeom>
        </p:spPr>
        <p:txBody>
          <a:bodyPr vert="horz" wrap="square" lIns="0" tIns="0" rIns="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p:ph type="dt" sz="half" idx="2"/>
            <p:custDataLst>
              <p:tags r:id="rId17"/>
            </p:custDataLst>
          </p:nvPr>
        </p:nvSpPr>
        <p:spPr>
          <a:xfrm>
            <a:off x="695960" y="6356350"/>
            <a:ext cx="2743200" cy="365125"/>
          </a:xfrm>
          <a:prstGeom prst="rect">
            <a:avLst/>
          </a:prstGeom>
        </p:spPr>
        <p:txBody>
          <a:bodyPr vert="horz" wrap="square" lIns="91440" tIns="45720" rIns="91440" bIns="45720" rtlCol="0" anchor="ctr">
            <a:normAutofit/>
          </a:bodyPr>
          <a:lstStyle>
            <a:lvl1pPr algn="l">
              <a:defRPr sz="1200">
                <a:solidFill>
                  <a:schemeClr val="tx1">
                    <a:tint val="75000"/>
                  </a:schemeClr>
                </a:solidFill>
              </a:defRPr>
            </a:lvl1pPr>
          </a:lstStyle>
          <a:p>
            <a:fld id="{5592522B-0F24-4480-B9DD-A9474A6880D6}" type="datetimeFigureOut">
              <a:rPr lang="zh-CN" altLang="en-US" smtClean="0"/>
            </a:fld>
            <a:endParaRPr lang="zh-CN" altLang="en-US"/>
          </a:p>
        </p:txBody>
      </p:sp>
      <p:sp>
        <p:nvSpPr>
          <p:cNvPr id="5" name="页脚占位符 4"/>
          <p:cNvSpPr>
            <a:spLocks noGrp="1"/>
          </p:cNvSpPr>
          <p:nvPr>
            <p:ph type="ftr" sz="quarter" idx="3"/>
            <p:custDataLst>
              <p:tags r:id="rId18"/>
            </p:custDataLst>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8753983" y="6356350"/>
            <a:ext cx="2743200" cy="365125"/>
          </a:xfrm>
          <a:prstGeom prst="rect">
            <a:avLst/>
          </a:prstGeom>
        </p:spPr>
        <p:txBody>
          <a:bodyPr vert="horz" wrap="square" lIns="91440" tIns="45720" rIns="91440" bIns="45720" rtlCol="0" anchor="ctr">
            <a:normAutofit/>
          </a:bodyPr>
          <a:lstStyle>
            <a:lvl1pPr algn="r">
              <a:defRPr sz="1200">
                <a:solidFill>
                  <a:schemeClr val="tx1">
                    <a:tint val="75000"/>
                  </a:schemeClr>
                </a:solidFill>
              </a:defRPr>
            </a:lvl1pPr>
          </a:lstStyle>
          <a:p>
            <a:fld id="{BE5F26B5-172A-4DC2-B0B7-181CFC56B87C}" type="slidenum">
              <a:rPr lang="zh-CN" altLang="en-US" smtClean="0"/>
            </a:fld>
            <a:endParaRPr lang="zh-CN" altLang="en-US"/>
          </a:p>
        </p:txBody>
      </p:sp>
      <p:sp>
        <p:nvSpPr>
          <p:cNvPr id="8" name="Freeform 5"/>
          <p:cNvSpPr>
            <a:spLocks noEditPoints="1"/>
          </p:cNvSpPr>
          <p:nvPr userDrawn="1">
            <p:custDataLst>
              <p:tags r:id="rId20"/>
            </p:custDataLst>
          </p:nvPr>
        </p:nvSpPr>
        <p:spPr bwMode="auto">
          <a:xfrm>
            <a:off x="4375785" y="2398078"/>
            <a:ext cx="3440430" cy="2536825"/>
          </a:xfrm>
          <a:custGeom>
            <a:avLst/>
            <a:gdLst>
              <a:gd name="T0" fmla="*/ 690 w 702"/>
              <a:gd name="T1" fmla="*/ 144 h 517"/>
              <a:gd name="T2" fmla="*/ 358 w 702"/>
              <a:gd name="T3" fmla="*/ 1 h 517"/>
              <a:gd name="T4" fmla="*/ 351 w 702"/>
              <a:gd name="T5" fmla="*/ 0 h 517"/>
              <a:gd name="T6" fmla="*/ 345 w 702"/>
              <a:gd name="T7" fmla="*/ 1 h 517"/>
              <a:gd name="T8" fmla="*/ 12 w 702"/>
              <a:gd name="T9" fmla="*/ 144 h 517"/>
              <a:gd name="T10" fmla="*/ 0 w 702"/>
              <a:gd name="T11" fmla="*/ 164 h 517"/>
              <a:gd name="T12" fmla="*/ 12 w 702"/>
              <a:gd name="T13" fmla="*/ 183 h 517"/>
              <a:gd name="T14" fmla="*/ 345 w 702"/>
              <a:gd name="T15" fmla="*/ 326 h 517"/>
              <a:gd name="T16" fmla="*/ 358 w 702"/>
              <a:gd name="T17" fmla="*/ 326 h 517"/>
              <a:gd name="T18" fmla="*/ 616 w 702"/>
              <a:gd name="T19" fmla="*/ 215 h 517"/>
              <a:gd name="T20" fmla="*/ 616 w 702"/>
              <a:gd name="T21" fmla="*/ 329 h 517"/>
              <a:gd name="T22" fmla="*/ 593 w 702"/>
              <a:gd name="T23" fmla="*/ 370 h 517"/>
              <a:gd name="T24" fmla="*/ 616 w 702"/>
              <a:gd name="T25" fmla="*/ 412 h 517"/>
              <a:gd name="T26" fmla="*/ 616 w 702"/>
              <a:gd name="T27" fmla="*/ 452 h 517"/>
              <a:gd name="T28" fmla="*/ 650 w 702"/>
              <a:gd name="T29" fmla="*/ 452 h 517"/>
              <a:gd name="T30" fmla="*/ 650 w 702"/>
              <a:gd name="T31" fmla="*/ 412 h 517"/>
              <a:gd name="T32" fmla="*/ 674 w 702"/>
              <a:gd name="T33" fmla="*/ 370 h 517"/>
              <a:gd name="T34" fmla="*/ 650 w 702"/>
              <a:gd name="T35" fmla="*/ 329 h 517"/>
              <a:gd name="T36" fmla="*/ 650 w 702"/>
              <a:gd name="T37" fmla="*/ 200 h 517"/>
              <a:gd name="T38" fmla="*/ 690 w 702"/>
              <a:gd name="T39" fmla="*/ 183 h 517"/>
              <a:gd name="T40" fmla="*/ 702 w 702"/>
              <a:gd name="T41" fmla="*/ 164 h 517"/>
              <a:gd name="T42" fmla="*/ 690 w 702"/>
              <a:gd name="T43" fmla="*/ 144 h 517"/>
              <a:gd name="T44" fmla="*/ 351 w 702"/>
              <a:gd name="T45" fmla="*/ 355 h 517"/>
              <a:gd name="T46" fmla="*/ 336 w 702"/>
              <a:gd name="T47" fmla="*/ 352 h 517"/>
              <a:gd name="T48" fmla="*/ 129 w 702"/>
              <a:gd name="T49" fmla="*/ 262 h 517"/>
              <a:gd name="T50" fmla="*/ 129 w 702"/>
              <a:gd name="T51" fmla="*/ 386 h 517"/>
              <a:gd name="T52" fmla="*/ 327 w 702"/>
              <a:gd name="T53" fmla="*/ 517 h 517"/>
              <a:gd name="T54" fmla="*/ 375 w 702"/>
              <a:gd name="T55" fmla="*/ 517 h 517"/>
              <a:gd name="T56" fmla="*/ 574 w 702"/>
              <a:gd name="T57" fmla="*/ 386 h 517"/>
              <a:gd name="T58" fmla="*/ 574 w 702"/>
              <a:gd name="T59" fmla="*/ 262 h 517"/>
              <a:gd name="T60" fmla="*/ 366 w 702"/>
              <a:gd name="T61" fmla="*/ 352 h 517"/>
              <a:gd name="T62" fmla="*/ 351 w 702"/>
              <a:gd name="T63" fmla="*/ 355 h 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02" h="517">
                <a:moveTo>
                  <a:pt x="690" y="144"/>
                </a:moveTo>
                <a:cubicBezTo>
                  <a:pt x="358" y="1"/>
                  <a:pt x="358" y="1"/>
                  <a:pt x="358" y="1"/>
                </a:cubicBezTo>
                <a:cubicBezTo>
                  <a:pt x="356" y="0"/>
                  <a:pt x="353" y="0"/>
                  <a:pt x="351" y="0"/>
                </a:cubicBezTo>
                <a:cubicBezTo>
                  <a:pt x="349" y="0"/>
                  <a:pt x="347" y="0"/>
                  <a:pt x="345" y="1"/>
                </a:cubicBezTo>
                <a:cubicBezTo>
                  <a:pt x="12" y="144"/>
                  <a:pt x="12" y="144"/>
                  <a:pt x="12" y="144"/>
                </a:cubicBezTo>
                <a:cubicBezTo>
                  <a:pt x="5" y="147"/>
                  <a:pt x="0" y="155"/>
                  <a:pt x="0" y="164"/>
                </a:cubicBezTo>
                <a:cubicBezTo>
                  <a:pt x="0" y="172"/>
                  <a:pt x="5" y="180"/>
                  <a:pt x="12" y="183"/>
                </a:cubicBezTo>
                <a:cubicBezTo>
                  <a:pt x="345" y="326"/>
                  <a:pt x="345" y="326"/>
                  <a:pt x="345" y="326"/>
                </a:cubicBezTo>
                <a:cubicBezTo>
                  <a:pt x="349" y="328"/>
                  <a:pt x="354" y="328"/>
                  <a:pt x="358" y="326"/>
                </a:cubicBezTo>
                <a:cubicBezTo>
                  <a:pt x="616" y="215"/>
                  <a:pt x="616" y="215"/>
                  <a:pt x="616" y="215"/>
                </a:cubicBezTo>
                <a:cubicBezTo>
                  <a:pt x="616" y="329"/>
                  <a:pt x="616" y="329"/>
                  <a:pt x="616" y="329"/>
                </a:cubicBezTo>
                <a:cubicBezTo>
                  <a:pt x="602" y="336"/>
                  <a:pt x="593" y="352"/>
                  <a:pt x="593" y="370"/>
                </a:cubicBezTo>
                <a:cubicBezTo>
                  <a:pt x="593" y="389"/>
                  <a:pt x="602" y="405"/>
                  <a:pt x="616" y="412"/>
                </a:cubicBezTo>
                <a:cubicBezTo>
                  <a:pt x="616" y="452"/>
                  <a:pt x="616" y="452"/>
                  <a:pt x="616" y="452"/>
                </a:cubicBezTo>
                <a:cubicBezTo>
                  <a:pt x="650" y="452"/>
                  <a:pt x="650" y="452"/>
                  <a:pt x="650" y="452"/>
                </a:cubicBezTo>
                <a:cubicBezTo>
                  <a:pt x="650" y="412"/>
                  <a:pt x="650" y="412"/>
                  <a:pt x="650" y="412"/>
                </a:cubicBezTo>
                <a:cubicBezTo>
                  <a:pt x="664" y="405"/>
                  <a:pt x="674" y="389"/>
                  <a:pt x="674" y="370"/>
                </a:cubicBezTo>
                <a:cubicBezTo>
                  <a:pt x="674" y="352"/>
                  <a:pt x="664" y="336"/>
                  <a:pt x="650" y="329"/>
                </a:cubicBezTo>
                <a:cubicBezTo>
                  <a:pt x="650" y="200"/>
                  <a:pt x="650" y="200"/>
                  <a:pt x="650" y="200"/>
                </a:cubicBezTo>
                <a:cubicBezTo>
                  <a:pt x="690" y="183"/>
                  <a:pt x="690" y="183"/>
                  <a:pt x="690" y="183"/>
                </a:cubicBezTo>
                <a:cubicBezTo>
                  <a:pt x="697" y="180"/>
                  <a:pt x="702" y="172"/>
                  <a:pt x="702" y="164"/>
                </a:cubicBezTo>
                <a:cubicBezTo>
                  <a:pt x="702" y="155"/>
                  <a:pt x="697" y="147"/>
                  <a:pt x="690" y="144"/>
                </a:cubicBezTo>
                <a:close/>
                <a:moveTo>
                  <a:pt x="351" y="355"/>
                </a:moveTo>
                <a:cubicBezTo>
                  <a:pt x="346" y="355"/>
                  <a:pt x="341" y="354"/>
                  <a:pt x="336" y="352"/>
                </a:cubicBezTo>
                <a:cubicBezTo>
                  <a:pt x="129" y="262"/>
                  <a:pt x="129" y="262"/>
                  <a:pt x="129" y="262"/>
                </a:cubicBezTo>
                <a:cubicBezTo>
                  <a:pt x="129" y="386"/>
                  <a:pt x="129" y="386"/>
                  <a:pt x="129" y="386"/>
                </a:cubicBezTo>
                <a:cubicBezTo>
                  <a:pt x="129" y="487"/>
                  <a:pt x="280" y="517"/>
                  <a:pt x="327" y="517"/>
                </a:cubicBezTo>
                <a:cubicBezTo>
                  <a:pt x="375" y="517"/>
                  <a:pt x="375" y="517"/>
                  <a:pt x="375" y="517"/>
                </a:cubicBezTo>
                <a:cubicBezTo>
                  <a:pt x="410" y="517"/>
                  <a:pt x="574" y="487"/>
                  <a:pt x="574" y="386"/>
                </a:cubicBezTo>
                <a:cubicBezTo>
                  <a:pt x="574" y="262"/>
                  <a:pt x="574" y="262"/>
                  <a:pt x="574" y="262"/>
                </a:cubicBezTo>
                <a:cubicBezTo>
                  <a:pt x="366" y="352"/>
                  <a:pt x="366" y="352"/>
                  <a:pt x="366" y="352"/>
                </a:cubicBezTo>
                <a:cubicBezTo>
                  <a:pt x="361" y="354"/>
                  <a:pt x="356" y="355"/>
                  <a:pt x="351" y="355"/>
                </a:cubicBezTo>
                <a:close/>
              </a:path>
            </a:pathLst>
          </a:cu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600" b="1" spc="300">
              <a:solidFill>
                <a:srgbClr val="FFFFFF"/>
              </a:solidFill>
              <a:cs typeface="+mn-ea"/>
            </a:endParaRPr>
          </a:p>
        </p:txBody>
      </p:sp>
      <p:sp>
        <p:nvSpPr>
          <p:cNvPr id="11" name="KSO_TEMPLATE" hidden="1"/>
          <p:cNvSpPr/>
          <p:nvPr userDrawn="1">
            <p:custDataLst>
              <p:tags r:id="rId2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kern="1200">
          <a:solidFill>
            <a:schemeClr val="accent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4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20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slideLayout" Target="../slideLayouts/slideLayout12.xml"/><Relationship Id="rId8" Type="http://schemas.openxmlformats.org/officeDocument/2006/relationships/tags" Target="../tags/tag148.xml"/><Relationship Id="rId7" Type="http://schemas.openxmlformats.org/officeDocument/2006/relationships/tags" Target="../tags/tag147.xml"/><Relationship Id="rId6" Type="http://schemas.openxmlformats.org/officeDocument/2006/relationships/tags" Target="../tags/tag146.xml"/><Relationship Id="rId5" Type="http://schemas.openxmlformats.org/officeDocument/2006/relationships/image" Target="../media/image1.png"/><Relationship Id="rId4" Type="http://schemas.openxmlformats.org/officeDocument/2006/relationships/tags" Target="../tags/tag145.xml"/><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s>
</file>

<file path=ppt/slides/_rels/slide2.xml.rels><?xml version="1.0" encoding="UTF-8" standalone="yes"?>
<Relationships xmlns="http://schemas.openxmlformats.org/package/2006/relationships"><Relationship Id="rId9" Type="http://schemas.openxmlformats.org/officeDocument/2006/relationships/tags" Target="../tags/tag156.xml"/><Relationship Id="rId8" Type="http://schemas.openxmlformats.org/officeDocument/2006/relationships/tags" Target="../tags/tag155.xml"/><Relationship Id="rId7" Type="http://schemas.openxmlformats.org/officeDocument/2006/relationships/tags" Target="../tags/tag154.xml"/><Relationship Id="rId6" Type="http://schemas.openxmlformats.org/officeDocument/2006/relationships/tags" Target="../tags/tag153.xml"/><Relationship Id="rId5" Type="http://schemas.openxmlformats.org/officeDocument/2006/relationships/tags" Target="../tags/tag152.xml"/><Relationship Id="rId4" Type="http://schemas.openxmlformats.org/officeDocument/2006/relationships/tags" Target="../tags/tag151.xml"/><Relationship Id="rId35" Type="http://schemas.openxmlformats.org/officeDocument/2006/relationships/notesSlide" Target="../notesSlides/notesSlide1.xml"/><Relationship Id="rId34" Type="http://schemas.openxmlformats.org/officeDocument/2006/relationships/slideLayout" Target="../slideLayouts/slideLayout19.xml"/><Relationship Id="rId33" Type="http://schemas.openxmlformats.org/officeDocument/2006/relationships/image" Target="../media/image3.png"/><Relationship Id="rId32" Type="http://schemas.openxmlformats.org/officeDocument/2006/relationships/tags" Target="../tags/tag179.xml"/><Relationship Id="rId31" Type="http://schemas.openxmlformats.org/officeDocument/2006/relationships/tags" Target="../tags/tag178.xml"/><Relationship Id="rId30" Type="http://schemas.openxmlformats.org/officeDocument/2006/relationships/tags" Target="../tags/tag177.xml"/><Relationship Id="rId3" Type="http://schemas.openxmlformats.org/officeDocument/2006/relationships/tags" Target="../tags/tag150.xml"/><Relationship Id="rId29" Type="http://schemas.openxmlformats.org/officeDocument/2006/relationships/tags" Target="../tags/tag176.xml"/><Relationship Id="rId28" Type="http://schemas.openxmlformats.org/officeDocument/2006/relationships/tags" Target="../tags/tag175.xml"/><Relationship Id="rId27" Type="http://schemas.openxmlformats.org/officeDocument/2006/relationships/tags" Target="../tags/tag174.xml"/><Relationship Id="rId26" Type="http://schemas.openxmlformats.org/officeDocument/2006/relationships/tags" Target="../tags/tag173.xml"/><Relationship Id="rId25" Type="http://schemas.openxmlformats.org/officeDocument/2006/relationships/tags" Target="../tags/tag172.xml"/><Relationship Id="rId24" Type="http://schemas.openxmlformats.org/officeDocument/2006/relationships/tags" Target="../tags/tag171.xml"/><Relationship Id="rId23" Type="http://schemas.openxmlformats.org/officeDocument/2006/relationships/tags" Target="../tags/tag170.xml"/><Relationship Id="rId22" Type="http://schemas.openxmlformats.org/officeDocument/2006/relationships/tags" Target="../tags/tag169.xml"/><Relationship Id="rId21" Type="http://schemas.openxmlformats.org/officeDocument/2006/relationships/tags" Target="../tags/tag168.xml"/><Relationship Id="rId20" Type="http://schemas.openxmlformats.org/officeDocument/2006/relationships/tags" Target="../tags/tag167.xml"/><Relationship Id="rId2" Type="http://schemas.openxmlformats.org/officeDocument/2006/relationships/tags" Target="../tags/tag149.xml"/><Relationship Id="rId19" Type="http://schemas.openxmlformats.org/officeDocument/2006/relationships/tags" Target="../tags/tag166.xml"/><Relationship Id="rId18" Type="http://schemas.openxmlformats.org/officeDocument/2006/relationships/tags" Target="../tags/tag165.xml"/><Relationship Id="rId17" Type="http://schemas.openxmlformats.org/officeDocument/2006/relationships/tags" Target="../tags/tag164.xml"/><Relationship Id="rId16" Type="http://schemas.openxmlformats.org/officeDocument/2006/relationships/tags" Target="../tags/tag163.xml"/><Relationship Id="rId15" Type="http://schemas.openxmlformats.org/officeDocument/2006/relationships/tags" Target="../tags/tag162.xml"/><Relationship Id="rId14" Type="http://schemas.openxmlformats.org/officeDocument/2006/relationships/tags" Target="../tags/tag161.xml"/><Relationship Id="rId13" Type="http://schemas.openxmlformats.org/officeDocument/2006/relationships/tags" Target="../tags/tag160.xml"/><Relationship Id="rId12" Type="http://schemas.openxmlformats.org/officeDocument/2006/relationships/tags" Target="../tags/tag159.xml"/><Relationship Id="rId11" Type="http://schemas.openxmlformats.org/officeDocument/2006/relationships/tags" Target="../tags/tag158.xml"/><Relationship Id="rId10" Type="http://schemas.openxmlformats.org/officeDocument/2006/relationships/tags" Target="../tags/tag157.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9.xml"/><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tags" Target="../tags/tag180.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3.xml"/><Relationship Id="rId4" Type="http://schemas.openxmlformats.org/officeDocument/2006/relationships/tags" Target="../tags/tag186.xml"/><Relationship Id="rId3" Type="http://schemas.openxmlformats.org/officeDocument/2006/relationships/tags" Target="../tags/tag185.xml"/><Relationship Id="rId2" Type="http://schemas.openxmlformats.org/officeDocument/2006/relationships/tags" Target="../tags/tag184.xml"/><Relationship Id="rId1" Type="http://schemas.openxmlformats.org/officeDocument/2006/relationships/tags" Target="../tags/tag183.xml"/></Relationships>
</file>

<file path=ppt/slides/_rels/slide5.xml.rels><?xml version="1.0" encoding="UTF-8" standalone="yes"?>
<Relationships xmlns="http://schemas.openxmlformats.org/package/2006/relationships"><Relationship Id="rId9" Type="http://schemas.openxmlformats.org/officeDocument/2006/relationships/tags" Target="../tags/tag195.xml"/><Relationship Id="rId8" Type="http://schemas.openxmlformats.org/officeDocument/2006/relationships/tags" Target="../tags/tag194.xml"/><Relationship Id="rId7" Type="http://schemas.openxmlformats.org/officeDocument/2006/relationships/tags" Target="../tags/tag193.xml"/><Relationship Id="rId6" Type="http://schemas.openxmlformats.org/officeDocument/2006/relationships/tags" Target="../tags/tag192.xml"/><Relationship Id="rId5" Type="http://schemas.openxmlformats.org/officeDocument/2006/relationships/tags" Target="../tags/tag191.xml"/><Relationship Id="rId4" Type="http://schemas.openxmlformats.org/officeDocument/2006/relationships/tags" Target="../tags/tag190.xml"/><Relationship Id="rId3" Type="http://schemas.openxmlformats.org/officeDocument/2006/relationships/tags" Target="../tags/tag189.xml"/><Relationship Id="rId2" Type="http://schemas.openxmlformats.org/officeDocument/2006/relationships/tags" Target="../tags/tag188.xml"/><Relationship Id="rId10" Type="http://schemas.openxmlformats.org/officeDocument/2006/relationships/slideLayout" Target="../slideLayouts/slideLayout13.xml"/><Relationship Id="rId1" Type="http://schemas.openxmlformats.org/officeDocument/2006/relationships/tags" Target="../tags/tag187.xml"/></Relationships>
</file>

<file path=ppt/slides/_rels/slide6.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tags" Target="../tags/tag203.xml"/><Relationship Id="rId7" Type="http://schemas.openxmlformats.org/officeDocument/2006/relationships/tags" Target="../tags/tag202.xml"/><Relationship Id="rId6" Type="http://schemas.openxmlformats.org/officeDocument/2006/relationships/tags" Target="../tags/tag201.xml"/><Relationship Id="rId5" Type="http://schemas.openxmlformats.org/officeDocument/2006/relationships/tags" Target="../tags/tag200.xml"/><Relationship Id="rId4" Type="http://schemas.openxmlformats.org/officeDocument/2006/relationships/tags" Target="../tags/tag199.xml"/><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19.xml"/><Relationship Id="rId4" Type="http://schemas.openxmlformats.org/officeDocument/2006/relationships/tags" Target="../tags/tag207.xml"/><Relationship Id="rId3" Type="http://schemas.openxmlformats.org/officeDocument/2006/relationships/tags" Target="../tags/tag206.xml"/><Relationship Id="rId2" Type="http://schemas.openxmlformats.org/officeDocument/2006/relationships/tags" Target="../tags/tag205.xml"/><Relationship Id="rId1" Type="http://schemas.openxmlformats.org/officeDocument/2006/relationships/tags" Target="../tags/tag204.xml"/></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tags" Target="../tags/tag211.xml"/><Relationship Id="rId3" Type="http://schemas.openxmlformats.org/officeDocument/2006/relationships/tags" Target="../tags/tag210.xml"/><Relationship Id="rId2" Type="http://schemas.openxmlformats.org/officeDocument/2006/relationships/tags" Target="../tags/tag209.xml"/><Relationship Id="rId1" Type="http://schemas.openxmlformats.org/officeDocument/2006/relationships/tags" Target="../tags/tag20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213.xml"/><Relationship Id="rId1" Type="http://schemas.openxmlformats.org/officeDocument/2006/relationships/tags" Target="../tags/tag2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公司名"/>
          <p:cNvSpPr>
            <a:spLocks noGrp="1"/>
          </p:cNvSpPr>
          <p:nvPr>
            <p:custDataLst>
              <p:tags r:id="rId1"/>
            </p:custDataLst>
          </p:nvPr>
        </p:nvSpPr>
        <p:spPr>
          <a:xfrm>
            <a:off x="4142105" y="6042660"/>
            <a:ext cx="3930650" cy="544830"/>
          </a:xfrm>
          <a:prstGeom prst="rect">
            <a:avLst/>
          </a:prstGeom>
        </p:spPr>
        <p:txBody>
          <a:bodyPr vert="horz" wrap="square" lIns="0" tIns="0" rIns="0" bIns="0" rtlCol="0" anchor="ctr">
            <a:noAutofit/>
          </a:bodyPr>
          <a:lstStyle>
            <a:lvl1pPr marL="0" indent="0" algn="r" defTabSz="914400" rtl="0" eaLnBrk="1" latinLnBrk="0" hangingPunct="1">
              <a:lnSpc>
                <a:spcPct val="100000"/>
              </a:lnSpc>
              <a:spcBef>
                <a:spcPts val="1000"/>
              </a:spcBef>
              <a:buFont typeface="Arial" panose="020B0604020202020204" pitchFamily="34" charset="0"/>
              <a:buNone/>
              <a:defRPr sz="1600" kern="1200">
                <a:solidFill>
                  <a:schemeClr val="tx1">
                    <a:lumMod val="60000"/>
                    <a:lumOff val="40000"/>
                  </a:schemeClr>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20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1000"/>
              </a:spcBef>
              <a:spcAft>
                <a:spcPts val="0"/>
              </a:spcAft>
              <a:buSzPct val="100000"/>
            </a:pPr>
            <a:r>
              <a:rPr altLang="en-US" sz="2400" b="1">
                <a:solidFill>
                  <a:schemeClr val="tx1"/>
                </a:solidFill>
                <a:effectLst/>
                <a:latin typeface="微软雅黑" panose="020B0503020204020204" charset="-122"/>
                <a:ea typeface="微软雅黑" panose="020B0503020204020204" charset="-122"/>
              </a:rPr>
              <a:t>康芝药业股份有限公司</a:t>
            </a:r>
            <a:endParaRPr lang="zh-CN" altLang="en-US" sz="2400" b="1">
              <a:solidFill>
                <a:schemeClr val="tx1"/>
              </a:solidFill>
              <a:effectLst/>
              <a:latin typeface="微软雅黑" panose="020B0503020204020204" charset="-122"/>
              <a:ea typeface="微软雅黑" panose="020B0503020204020204" charset="-122"/>
            </a:endParaRPr>
          </a:p>
        </p:txBody>
      </p:sp>
      <p:sp>
        <p:nvSpPr>
          <p:cNvPr id="19" name="标题"/>
          <p:cNvSpPr>
            <a:spLocks noGrp="1"/>
          </p:cNvSpPr>
          <p:nvPr>
            <p:ph type="ctrTitle"/>
            <p:custDataLst>
              <p:tags r:id="rId2"/>
            </p:custDataLst>
          </p:nvPr>
        </p:nvSpPr>
        <p:spPr>
          <a:xfrm>
            <a:off x="1059815" y="3206115"/>
            <a:ext cx="10515600" cy="756285"/>
          </a:xfrm>
        </p:spPr>
        <p:txBody>
          <a:bodyPr/>
          <a:lstStyle/>
          <a:p>
            <a:pPr marL="0" indent="0" algn="ctr">
              <a:lnSpc>
                <a:spcPct val="100000"/>
              </a:lnSpc>
              <a:spcBef>
                <a:spcPts val="0"/>
              </a:spcBef>
              <a:spcAft>
                <a:spcPts val="0"/>
              </a:spcAft>
              <a:buSzPct val="100000"/>
            </a:pPr>
            <a:r>
              <a:rPr altLang="en-US" sz="3600">
                <a:effectLst>
                  <a:outerShdw blurRad="38100" dist="38100" dir="2700000" algn="tl">
                    <a:srgbClr val="000000">
                      <a:alpha val="43137"/>
                    </a:srgbClr>
                  </a:outerShdw>
                </a:effectLst>
              </a:rPr>
              <a:t>注射用头孢他啶他唑巴坦钠（3:1）</a:t>
            </a:r>
            <a:endParaRPr altLang="en-US" sz="3600">
              <a:effectLst>
                <a:outerShdw blurRad="38100" dist="38100" dir="2700000" algn="tl">
                  <a:srgbClr val="000000">
                    <a:alpha val="43137"/>
                  </a:srgbClr>
                </a:outerShdw>
              </a:effectLst>
            </a:endParaRPr>
          </a:p>
        </p:txBody>
      </p:sp>
      <p:sp>
        <p:nvSpPr>
          <p:cNvPr id="20" name="副标题"/>
          <p:cNvSpPr>
            <a:spLocks noGrp="1"/>
          </p:cNvSpPr>
          <p:nvPr>
            <p:ph type="subTitle" idx="1"/>
            <p:custDataLst>
              <p:tags r:id="rId3"/>
            </p:custDataLst>
          </p:nvPr>
        </p:nvSpPr>
        <p:spPr>
          <a:xfrm>
            <a:off x="838200" y="2159000"/>
            <a:ext cx="10515600" cy="740410"/>
          </a:xfrm>
        </p:spPr>
        <p:txBody>
          <a:bodyPr/>
          <a:lstStyle/>
          <a:p>
            <a:pPr marL="0" indent="0" algn="ctr">
              <a:lnSpc>
                <a:spcPct val="100000"/>
              </a:lnSpc>
              <a:spcBef>
                <a:spcPts val="1000"/>
              </a:spcBef>
              <a:spcAft>
                <a:spcPts val="0"/>
              </a:spcAft>
              <a:buSzPct val="100000"/>
            </a:pPr>
            <a:r>
              <a:rPr altLang="en-US" sz="2400" b="1">
                <a:effectLst>
                  <a:outerShdw blurRad="38100" dist="38100" dir="2700000" algn="tl">
                    <a:srgbClr val="000000">
                      <a:alpha val="43137"/>
                    </a:srgbClr>
                  </a:outerShdw>
                </a:effectLst>
                <a:sym typeface="+mn-ea"/>
              </a:rPr>
              <a:t>康瑞欣</a:t>
            </a:r>
            <a:r>
              <a:rPr altLang="en-US" sz="2400" b="1" baseline="30000">
                <a:effectLst>
                  <a:outerShdw blurRad="38100" dist="38100" dir="2700000" algn="tl">
                    <a:srgbClr val="000000">
                      <a:alpha val="43137"/>
                    </a:srgbClr>
                  </a:outerShdw>
                </a:effectLst>
                <a:sym typeface="+mn-ea"/>
              </a:rPr>
              <a:t>®</a:t>
            </a:r>
            <a:r>
              <a:rPr altLang="en-US" sz="2400" b="1">
                <a:effectLst>
                  <a:outerShdw blurRad="38100" dist="38100" dir="2700000" algn="tl">
                    <a:srgbClr val="000000">
                      <a:alpha val="43137"/>
                    </a:srgbClr>
                  </a:outerShdw>
                </a:effectLst>
                <a:sym typeface="+mn-ea"/>
              </a:rPr>
              <a:t> 瑞利欣</a:t>
            </a:r>
            <a:r>
              <a:rPr altLang="en-US" sz="2400" b="1" baseline="30000">
                <a:effectLst>
                  <a:outerShdw blurRad="38100" dist="38100" dir="2700000" algn="tl">
                    <a:srgbClr val="000000">
                      <a:alpha val="43137"/>
                    </a:srgbClr>
                  </a:outerShdw>
                </a:effectLst>
                <a:sym typeface="+mn-ea"/>
              </a:rPr>
              <a:t>®</a:t>
            </a:r>
            <a:endParaRPr altLang="en-US" sz="2400" b="1" baseline="30000">
              <a:effectLst>
                <a:outerShdw blurRad="38100" dist="38100" dir="2700000" algn="tl">
                  <a:srgbClr val="000000">
                    <a:alpha val="43137"/>
                  </a:srgbClr>
                </a:outerShdw>
              </a:effectLst>
              <a:sym typeface="+mn-ea"/>
            </a:endParaRPr>
          </a:p>
        </p:txBody>
      </p:sp>
      <p:cxnSp>
        <p:nvCxnSpPr>
          <p:cNvPr id="21" name="直接连接符 20"/>
          <p:cNvCxnSpPr/>
          <p:nvPr>
            <p:custDataLst>
              <p:tags r:id="rId4"/>
            </p:custDataLst>
          </p:nvPr>
        </p:nvCxnSpPr>
        <p:spPr>
          <a:xfrm>
            <a:off x="1837870" y="5260327"/>
            <a:ext cx="8390890" cy="10795"/>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9" name="椭圆 28"/>
          <p:cNvSpPr/>
          <p:nvPr/>
        </p:nvSpPr>
        <p:spPr>
          <a:xfrm>
            <a:off x="5466715" y="1087755"/>
            <a:ext cx="1280795" cy="1238885"/>
          </a:xfrm>
          <a:prstGeom prst="ellipse">
            <a:avLst/>
          </a:prstGeom>
          <a:solidFill>
            <a:schemeClr val="bg1"/>
          </a:solidFill>
          <a:ln>
            <a:solidFill>
              <a:schemeClr val="bg1"/>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pic>
        <p:nvPicPr>
          <p:cNvPr id="28" name="图片 27"/>
          <p:cNvPicPr/>
          <p:nvPr/>
        </p:nvPicPr>
        <p:blipFill>
          <a:blip r:embed="rId5"/>
          <a:stretch>
            <a:fillRect/>
          </a:stretch>
        </p:blipFill>
        <p:spPr>
          <a:xfrm>
            <a:off x="5621020" y="1289050"/>
            <a:ext cx="878205" cy="831850"/>
          </a:xfrm>
          <a:prstGeom prst="rect">
            <a:avLst/>
          </a:prstGeom>
        </p:spPr>
      </p:pic>
      <p:sp>
        <p:nvSpPr>
          <p:cNvPr id="2" name="公司名"/>
          <p:cNvSpPr>
            <a:spLocks noGrp="1"/>
          </p:cNvSpPr>
          <p:nvPr>
            <p:custDataLst>
              <p:tags r:id="rId6"/>
            </p:custDataLst>
          </p:nvPr>
        </p:nvSpPr>
        <p:spPr>
          <a:xfrm>
            <a:off x="1295400" y="4717415"/>
            <a:ext cx="9557385" cy="523875"/>
          </a:xfrm>
          <a:prstGeom prst="rect">
            <a:avLst/>
          </a:prstGeom>
          <a:noFill/>
          <a:ln>
            <a:gradFill>
              <a:gsLst>
                <a:gs pos="0">
                  <a:srgbClr val="CFF9AE"/>
                </a:gs>
                <a:gs pos="90000">
                  <a:srgbClr val="49E7CE"/>
                </a:gs>
              </a:gsLst>
              <a:path path="circle">
                <a:fillToRect l="100000" t="100000"/>
              </a:path>
              <a:tileRect r="-100000" b="-100000"/>
            </a:gradFill>
          </a:ln>
          <a:effectLst>
            <a:softEdge rad="50800"/>
          </a:effectLst>
          <a:extLst>
            <a:ext uri="{909E8E84-426E-40DD-AFC4-6F175D3DCCD1}">
              <a14:hiddenFill xmlns:a14="http://schemas.microsoft.com/office/drawing/2010/main">
                <a:solidFill>
                  <a:schemeClr val="accent1"/>
                </a:solidFill>
              </a14:hiddenFill>
            </a:ext>
          </a:extLst>
        </p:spPr>
        <p:style>
          <a:lnRef idx="0">
            <a:srgbClr val="FFFFFF"/>
          </a:lnRef>
          <a:fillRef idx="1">
            <a:schemeClr val="accent1"/>
          </a:fillRef>
          <a:effectRef idx="0">
            <a:srgbClr val="FFFFFF"/>
          </a:effectRef>
          <a:fontRef idx="minor">
            <a:schemeClr val="lt1"/>
          </a:fontRef>
        </p:style>
        <p:txBody>
          <a:bodyPr vert="horz" wrap="square" lIns="0" tIns="0" rIns="0" bIns="0" rtlCol="0" anchor="ctr">
            <a:noAutofit/>
          </a:bodyPr>
          <a:lstStyle>
            <a:lvl1pPr marL="0" indent="0" algn="r" defTabSz="914400" rtl="0" eaLnBrk="1" latinLnBrk="0" hangingPunct="1">
              <a:lnSpc>
                <a:spcPct val="100000"/>
              </a:lnSpc>
              <a:spcBef>
                <a:spcPts val="1000"/>
              </a:spcBef>
              <a:buFont typeface="Arial" panose="020B0604020202020204" pitchFamily="34" charset="0"/>
              <a:buNone/>
              <a:defRPr sz="1600" kern="1200">
                <a:solidFill>
                  <a:schemeClr val="tx1">
                    <a:lumMod val="60000"/>
                    <a:lumOff val="40000"/>
                  </a:schemeClr>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20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1000"/>
              </a:spcBef>
              <a:spcAft>
                <a:spcPts val="0"/>
              </a:spcAft>
              <a:buSzPct val="100000"/>
            </a:pPr>
            <a:r>
              <a:rPr lang="zh-CN" altLang="en-US" sz="2000" b="1" dirty="0">
                <a:solidFill>
                  <a:srgbClr val="C00000"/>
                </a:solidFill>
                <a:latin typeface="微软雅黑" panose="020B0503020204020204" charset="-122"/>
                <a:ea typeface="微软雅黑" panose="020B0503020204020204" charset="-122"/>
                <a:sym typeface="+mn-ea"/>
              </a:rPr>
              <a:t>国内首创</a:t>
            </a:r>
            <a:r>
              <a:rPr lang="en-US" altLang="zh-CN" sz="2000" dirty="0">
                <a:solidFill>
                  <a:schemeClr val="tx1"/>
                </a:solidFill>
                <a:latin typeface="微软雅黑" panose="020B0503020204020204" charset="-122"/>
                <a:ea typeface="微软雅黑" panose="020B0503020204020204" charset="-122"/>
                <a:sym typeface="+mn-ea"/>
              </a:rPr>
              <a:t>“</a:t>
            </a:r>
            <a:r>
              <a:rPr lang="zh-CN" altLang="en-US" sz="2000" dirty="0">
                <a:solidFill>
                  <a:schemeClr val="tx1"/>
                </a:solidFill>
                <a:latin typeface="微软雅黑" panose="020B0503020204020204" charset="-122"/>
                <a:ea typeface="微软雅黑" panose="020B0503020204020204" charset="-122"/>
                <a:sym typeface="+mn-ea"/>
              </a:rPr>
              <a:t>注射用</a:t>
            </a:r>
            <a:r>
              <a:rPr lang="zh-CN" sz="2000" dirty="0">
                <a:solidFill>
                  <a:schemeClr val="tx1"/>
                </a:solidFill>
                <a:latin typeface="微软雅黑" panose="020B0503020204020204" charset="-122"/>
                <a:ea typeface="微软雅黑" panose="020B0503020204020204" charset="-122"/>
              </a:rPr>
              <a:t>头孢他啶他唑巴坦钠（</a:t>
            </a:r>
            <a:r>
              <a:rPr lang="en-US" altLang="zh-CN" sz="2000" dirty="0">
                <a:solidFill>
                  <a:schemeClr val="tx1"/>
                </a:solidFill>
                <a:latin typeface="微软雅黑" panose="020B0503020204020204" charset="-122"/>
                <a:ea typeface="微软雅黑" panose="020B0503020204020204" charset="-122"/>
              </a:rPr>
              <a:t>3:1</a:t>
            </a:r>
            <a:r>
              <a:rPr lang="zh-CN" sz="2000" dirty="0">
                <a:solidFill>
                  <a:schemeClr val="tx1"/>
                </a:solidFill>
                <a:latin typeface="微软雅黑" panose="020B0503020204020204" charset="-122"/>
                <a:ea typeface="微软雅黑" panose="020B0503020204020204" charset="-122"/>
                <a:sym typeface="+mn-ea"/>
              </a:rPr>
              <a:t>）</a:t>
            </a:r>
            <a:r>
              <a:rPr lang="en-US" altLang="zh-CN" sz="2000" dirty="0">
                <a:solidFill>
                  <a:schemeClr val="tx1"/>
                </a:solidFill>
                <a:latin typeface="微软雅黑" panose="020B0503020204020204" charset="-122"/>
                <a:ea typeface="微软雅黑" panose="020B0503020204020204" charset="-122"/>
              </a:rPr>
              <a:t>”</a:t>
            </a:r>
            <a:r>
              <a:rPr lang="zh-CN" altLang="en-US" sz="2000" dirty="0">
                <a:solidFill>
                  <a:schemeClr val="tx1"/>
                </a:solidFill>
                <a:latin typeface="微软雅黑" panose="020B0503020204020204" charset="-122"/>
                <a:ea typeface="微软雅黑" panose="020B0503020204020204" charset="-122"/>
              </a:rPr>
              <a:t>复方制剂，</a:t>
            </a:r>
            <a:r>
              <a:rPr lang="zh-CN" altLang="en-US" sz="2000" b="1" dirty="0">
                <a:solidFill>
                  <a:srgbClr val="C00000"/>
                </a:solidFill>
                <a:latin typeface="微软雅黑" panose="020B0503020204020204" charset="-122"/>
                <a:ea typeface="微软雅黑" panose="020B0503020204020204" charset="-122"/>
              </a:rPr>
              <a:t>国产</a:t>
            </a:r>
            <a:r>
              <a:rPr lang="zh-CN" sz="2000" b="1" dirty="0">
                <a:solidFill>
                  <a:srgbClr val="C00000"/>
                </a:solidFill>
                <a:latin typeface="微软雅黑" panose="020B0503020204020204" charset="-122"/>
                <a:ea typeface="微软雅黑" panose="020B0503020204020204" charset="-122"/>
                <a:sym typeface="+mn-ea"/>
              </a:rPr>
              <a:t>原研</a:t>
            </a:r>
            <a:r>
              <a:rPr lang="zh-CN" sz="2000" dirty="0">
                <a:solidFill>
                  <a:srgbClr val="C00000"/>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a:t>
            </a:r>
            <a:r>
              <a:rPr lang="en-US" altLang="zh-CN" sz="2000" dirty="0">
                <a:solidFill>
                  <a:schemeClr val="tx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1.5</a:t>
            </a:r>
            <a:r>
              <a:rPr lang="zh-CN" altLang="en-US" sz="2000" dirty="0">
                <a:solidFill>
                  <a:schemeClr val="tx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类</a:t>
            </a:r>
            <a:r>
              <a:rPr lang="zh-CN" altLang="en-US" sz="2000" b="1" dirty="0">
                <a:solidFill>
                  <a:srgbClr val="C00000"/>
                </a:solidFill>
                <a:latin typeface="微软雅黑" panose="020B0503020204020204" charset="-122"/>
                <a:ea typeface="微软雅黑" panose="020B0503020204020204" charset="-122"/>
                <a:sym typeface="+mn-ea"/>
              </a:rPr>
              <a:t>新</a:t>
            </a:r>
            <a:r>
              <a:rPr lang="zh-CN" sz="2000" b="1" dirty="0">
                <a:solidFill>
                  <a:srgbClr val="C00000"/>
                </a:solidFill>
                <a:latin typeface="微软雅黑" panose="020B0503020204020204" charset="-122"/>
                <a:ea typeface="微软雅黑" panose="020B0503020204020204" charset="-122"/>
              </a:rPr>
              <a:t>药</a:t>
            </a:r>
            <a:r>
              <a:rPr lang="zh-CN" altLang="en-US" sz="2000" dirty="0">
                <a:solidFill>
                  <a:srgbClr val="000000">
                    <a:lumMod val="85000"/>
                    <a:lumOff val="15000"/>
                  </a:srgbClr>
                </a:solidFill>
                <a:latin typeface="微软雅黑" panose="020B0503020204020204" charset="-122"/>
                <a:ea typeface="微软雅黑" panose="020B0503020204020204" charset="-122"/>
                <a:cs typeface="+mn-ea"/>
                <a:sym typeface="+mn-ea"/>
              </a:rPr>
              <a:t>。</a:t>
            </a:r>
            <a:endParaRPr lang="zh-CN" altLang="en-US" sz="2000" dirty="0">
              <a:solidFill>
                <a:srgbClr val="000000">
                  <a:lumMod val="85000"/>
                  <a:lumOff val="15000"/>
                </a:srgbClr>
              </a:solidFill>
              <a:latin typeface="微软雅黑" panose="020B0503020204020204" charset="-122"/>
              <a:ea typeface="微软雅黑" panose="020B0503020204020204" charset="-122"/>
              <a:cs typeface="+mn-ea"/>
              <a:sym typeface="+mn-ea"/>
            </a:endParaRPr>
          </a:p>
        </p:txBody>
      </p:sp>
      <p:sp>
        <p:nvSpPr>
          <p:cNvPr id="9" name="文本框 8"/>
          <p:cNvSpPr txBox="1"/>
          <p:nvPr>
            <p:custDataLst>
              <p:tags r:id="rId7"/>
            </p:custDataLst>
          </p:nvPr>
        </p:nvSpPr>
        <p:spPr>
          <a:xfrm>
            <a:off x="-10160" y="329565"/>
            <a:ext cx="12192635" cy="424180"/>
          </a:xfrm>
          <a:prstGeom prst="rect">
            <a:avLst/>
          </a:prstGeom>
          <a:ln w="6350" cap="flat" cmpd="sng" algn="ctr">
            <a:noFill/>
            <a:prstDash val="dash"/>
            <a:miter lim="800000"/>
          </a:ln>
        </p:spPr>
        <p:style>
          <a:lnRef idx="0">
            <a:schemeClr val="accent1"/>
          </a:lnRef>
          <a:fillRef idx="0">
            <a:srgbClr val="FFFFFF"/>
          </a:fillRef>
          <a:effectRef idx="0">
            <a:srgbClr val="FFFFFF"/>
          </a:effectRef>
          <a:fontRef idx="minor">
            <a:schemeClr val="tx1"/>
          </a:fontRef>
        </p:style>
        <p:txBody>
          <a:bodyPr wrap="square" rtlCol="0"/>
          <a:lstStyle/>
          <a:p>
            <a:pPr indent="0" fontAlgn="auto">
              <a:lnSpc>
                <a:spcPct val="150000"/>
              </a:lnSpc>
            </a:pPr>
            <a:r>
              <a:rPr lang="zh-CN" altLang="en-US" sz="1200" b="1">
                <a:solidFill>
                  <a:srgbClr val="C00000"/>
                </a:solidFill>
                <a:effectLst/>
                <a:latin typeface="微软雅黑" panose="020B0503020204020204" charset="-122"/>
                <a:ea typeface="微软雅黑" panose="020B0503020204020204" charset="-122"/>
                <a:cs typeface="微软雅黑" panose="020B0503020204020204" charset="-122"/>
              </a:rPr>
              <a:t>申报类别</a:t>
            </a:r>
            <a:r>
              <a:rPr lang="zh-CN" altLang="en-US" sz="1200" b="1">
                <a:solidFill>
                  <a:srgbClr val="7030A0"/>
                </a:solidFill>
                <a:effectLst/>
                <a:latin typeface="微软雅黑" panose="020B0503020204020204" charset="-122"/>
                <a:ea typeface="微软雅黑" panose="020B0503020204020204" charset="-122"/>
                <a:cs typeface="微软雅黑" panose="020B0503020204020204" charset="-122"/>
              </a:rPr>
              <a:t>：</a:t>
            </a:r>
            <a:r>
              <a:rPr lang="en-US" altLang="zh-CN"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2021</a:t>
            </a:r>
            <a:r>
              <a:rPr lang="zh-CN" altLang="en-US"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年</a:t>
            </a:r>
            <a:r>
              <a:rPr lang="en-US" altLang="zh-CN"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1</a:t>
            </a:r>
            <a:r>
              <a:rPr lang="zh-CN" altLang="en-US"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月</a:t>
            </a:r>
            <a:r>
              <a:rPr lang="en-US" altLang="zh-CN"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1</a:t>
            </a:r>
            <a:r>
              <a:rPr lang="zh-CN" altLang="en-US"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日至</a:t>
            </a:r>
            <a:r>
              <a:rPr lang="en-US" altLang="zh-CN"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2026</a:t>
            </a:r>
            <a:r>
              <a:rPr lang="zh-CN" altLang="en-US"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年</a:t>
            </a:r>
            <a:r>
              <a:rPr lang="en-US" altLang="zh-CN"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6</a:t>
            </a:r>
            <a:r>
              <a:rPr lang="zh-CN" altLang="en-US"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月</a:t>
            </a:r>
            <a:r>
              <a:rPr lang="en-US" altLang="zh-CN"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10</a:t>
            </a:r>
            <a:r>
              <a:rPr lang="zh-CN" altLang="en-US"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rPr>
              <a:t>日期间，经国家药监部门批准或已完成技术审评，适应症或功能主治发生重大变化，且针对此次变更获得药品批准证明文件的药品。</a:t>
            </a:r>
            <a:endParaRPr lang="zh-CN" altLang="en-US" sz="1200" b="1">
              <a:solidFill>
                <a:schemeClr val="bg2">
                  <a:lumMod val="25000"/>
                </a:schemeClr>
              </a:solidFill>
              <a:effectLst/>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图片 52" descr="图形用户界面, 文本&#10;&#10;描述已自动生成"/>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2072005" y="3288665"/>
            <a:ext cx="2147570" cy="914400"/>
          </a:xfrm>
          <a:prstGeom prst="rect">
            <a:avLst/>
          </a:prstGeom>
        </p:spPr>
      </p:pic>
      <p:grpSp>
        <p:nvGrpSpPr>
          <p:cNvPr id="35" name="组合 34"/>
          <p:cNvGrpSpPr/>
          <p:nvPr/>
        </p:nvGrpSpPr>
        <p:grpSpPr>
          <a:xfrm>
            <a:off x="1676938" y="1666240"/>
            <a:ext cx="2238375" cy="1289741"/>
            <a:chOff x="1328" y="189"/>
            <a:chExt cx="3525" cy="2031"/>
          </a:xfrm>
        </p:grpSpPr>
        <p:sp>
          <p:nvSpPr>
            <p:cNvPr id="3" name="TextBox 54"/>
            <p:cNvSpPr txBox="1"/>
            <p:nvPr/>
          </p:nvSpPr>
          <p:spPr>
            <a:xfrm>
              <a:off x="1820" y="189"/>
              <a:ext cx="2286" cy="1260"/>
            </a:xfrm>
            <a:prstGeom prst="rect">
              <a:avLst/>
            </a:prstGeom>
            <a:noFill/>
          </p:spPr>
          <p:txBody>
            <a:bodyPr wrap="none" lIns="121888" tIns="60944" rIns="121888" bIns="60944" rtlCol="0">
              <a:spAutoFit/>
            </a:bodyPr>
            <a:lstStyle/>
            <a:p>
              <a:pPr algn="ctr" defTabSz="914400">
                <a:defRPr/>
              </a:pPr>
              <a:r>
                <a:rPr lang="zh-CN" altLang="en-US" sz="4400" b="1" spc="300" dirty="0">
                  <a:solidFill>
                    <a:schemeClr val="bg2">
                      <a:lumMod val="25000"/>
                    </a:schemeClr>
                  </a:solidFill>
                  <a:latin typeface="微软雅黑" panose="020B0503020204020204" charset="-122"/>
                  <a:ea typeface="微软雅黑" panose="020B0503020204020204" charset="-122"/>
                  <a:cs typeface="+mn-ea"/>
                  <a:sym typeface="+mn-lt"/>
                </a:rPr>
                <a:t>目录</a:t>
              </a:r>
              <a:endParaRPr lang="zh-CN" altLang="en-US" sz="4400" b="1" spc="300" dirty="0">
                <a:solidFill>
                  <a:schemeClr val="bg2">
                    <a:lumMod val="25000"/>
                  </a:schemeClr>
                </a:solidFill>
                <a:latin typeface="微软雅黑" panose="020B0503020204020204" charset="-122"/>
                <a:ea typeface="微软雅黑" panose="020B0503020204020204" charset="-122"/>
                <a:cs typeface="+mn-ea"/>
                <a:sym typeface="+mn-lt"/>
              </a:endParaRPr>
            </a:p>
          </p:txBody>
        </p:sp>
        <p:sp>
          <p:nvSpPr>
            <p:cNvPr id="4" name="TextBox 55"/>
            <p:cNvSpPr txBox="1"/>
            <p:nvPr/>
          </p:nvSpPr>
          <p:spPr>
            <a:xfrm>
              <a:off x="1328" y="1542"/>
              <a:ext cx="3525" cy="678"/>
            </a:xfrm>
            <a:prstGeom prst="rect">
              <a:avLst/>
            </a:prstGeom>
            <a:noFill/>
          </p:spPr>
          <p:txBody>
            <a:bodyPr wrap="none" lIns="121888" tIns="60944" rIns="121888" bIns="60944" rtlCol="0">
              <a:spAutoFit/>
            </a:bodyPr>
            <a:lstStyle/>
            <a:p>
              <a:pPr algn="ctr" defTabSz="914400">
                <a:defRPr/>
              </a:pPr>
              <a:r>
                <a:rPr lang="en-US" altLang="zh-CN" sz="2000" spc="600" dirty="0">
                  <a:solidFill>
                    <a:schemeClr val="accent1">
                      <a:lumMod val="40000"/>
                      <a:lumOff val="60000"/>
                    </a:schemeClr>
                  </a:solidFill>
                  <a:latin typeface="微软雅黑" panose="020B0503020204020204" charset="-122"/>
                  <a:ea typeface="微软雅黑" panose="020B0503020204020204" charset="-122"/>
                  <a:cs typeface="+mn-ea"/>
                  <a:sym typeface="+mn-lt"/>
                </a:rPr>
                <a:t>CONTENTS</a:t>
              </a:r>
              <a:endParaRPr lang="en-US" altLang="zh-CN" sz="2000" spc="600" dirty="0">
                <a:solidFill>
                  <a:schemeClr val="accent1">
                    <a:lumMod val="40000"/>
                    <a:lumOff val="60000"/>
                  </a:schemeClr>
                </a:solidFill>
                <a:latin typeface="微软雅黑" panose="020B0503020204020204" charset="-122"/>
                <a:ea typeface="微软雅黑" panose="020B0503020204020204" charset="-122"/>
                <a:cs typeface="+mn-ea"/>
                <a:sym typeface="+mn-lt"/>
              </a:endParaRPr>
            </a:p>
          </p:txBody>
        </p:sp>
      </p:grpSp>
      <p:grpSp>
        <p:nvGrpSpPr>
          <p:cNvPr id="54" name="组合 53"/>
          <p:cNvGrpSpPr/>
          <p:nvPr>
            <p:custDataLst>
              <p:tags r:id="rId2"/>
            </p:custDataLst>
          </p:nvPr>
        </p:nvGrpSpPr>
        <p:grpSpPr>
          <a:xfrm>
            <a:off x="5690235" y="1390650"/>
            <a:ext cx="4463415" cy="4333716"/>
            <a:chOff x="6422" y="1100"/>
            <a:chExt cx="9074" cy="9095"/>
          </a:xfrm>
        </p:grpSpPr>
        <p:sp>
          <p:nvSpPr>
            <p:cNvPr id="8" name="Freeform 11"/>
            <p:cNvSpPr/>
            <p:nvPr>
              <p:custDataLst>
                <p:tags r:id="rId3"/>
              </p:custDataLst>
            </p:nvPr>
          </p:nvSpPr>
          <p:spPr bwMode="auto">
            <a:xfrm>
              <a:off x="6713" y="2669"/>
              <a:ext cx="1404" cy="177"/>
            </a:xfrm>
            <a:custGeom>
              <a:avLst/>
              <a:gdLst>
                <a:gd name="T0" fmla="*/ 85667 w 1156"/>
                <a:gd name="T1" fmla="*/ 0 h 142"/>
                <a:gd name="T2" fmla="*/ 806508 w 1156"/>
                <a:gd name="T3" fmla="*/ 0 h 142"/>
                <a:gd name="T4" fmla="*/ 892175 w 1156"/>
                <a:gd name="T5" fmla="*/ 112713 h 142"/>
                <a:gd name="T6" fmla="*/ 0 w 1156"/>
                <a:gd name="T7" fmla="*/ 112713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006494"/>
            </a:solidFill>
            <a:ln>
              <a:noFill/>
            </a:ln>
            <a:effectLst>
              <a:outerShdw blurRad="63500" algn="ctr" rotWithShape="0">
                <a:prstClr val="black">
                  <a:alpha val="40000"/>
                </a:prstClr>
              </a:outerShdw>
            </a:effectLst>
          </p:spPr>
          <p:txBody>
            <a:bodyPr/>
            <a:lstStyle/>
            <a:p>
              <a:pPr algn="ctr"/>
              <a:endParaRPr lang="zh-CN" altLang="en-US" sz="1200" b="1">
                <a:cs typeface="+mn-ea"/>
                <a:sym typeface="+mn-lt"/>
              </a:endParaRPr>
            </a:p>
          </p:txBody>
        </p:sp>
        <p:sp>
          <p:nvSpPr>
            <p:cNvPr id="9" name="Freeform 10"/>
            <p:cNvSpPr/>
            <p:nvPr>
              <p:custDataLst>
                <p:tags r:id="rId4"/>
              </p:custDataLst>
            </p:nvPr>
          </p:nvSpPr>
          <p:spPr bwMode="auto">
            <a:xfrm>
              <a:off x="6456" y="2809"/>
              <a:ext cx="9040" cy="1105"/>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ln>
          </p:spPr>
          <p:txBody>
            <a:bodyPr/>
            <a:lstStyle/>
            <a:p>
              <a:endParaRPr lang="zh-CN" altLang="en-US" sz="1200" b="1">
                <a:cs typeface="+mn-ea"/>
                <a:sym typeface="+mn-lt"/>
              </a:endParaRPr>
            </a:p>
          </p:txBody>
        </p:sp>
        <p:sp>
          <p:nvSpPr>
            <p:cNvPr id="10" name="Rectangle 12"/>
            <p:cNvSpPr>
              <a:spLocks noChangeArrowheads="1"/>
            </p:cNvSpPr>
            <p:nvPr>
              <p:custDataLst>
                <p:tags r:id="rId5"/>
              </p:custDataLst>
            </p:nvPr>
          </p:nvSpPr>
          <p:spPr bwMode="auto">
            <a:xfrm>
              <a:off x="6848" y="2669"/>
              <a:ext cx="1135" cy="1162"/>
            </a:xfrm>
            <a:prstGeom prst="rect">
              <a:avLst/>
            </a:prstGeom>
          </p:spPr>
          <p:style>
            <a:lnRef idx="0">
              <a:srgbClr val="FFFFFF"/>
            </a:lnRef>
            <a:fillRef idx="1">
              <a:schemeClr val="accent1"/>
            </a:fillRef>
            <a:effectRef idx="1">
              <a:schemeClr val="accent1"/>
            </a:effectRef>
            <a:fontRef idx="minor">
              <a:schemeClr val="lt1"/>
            </a:fontRef>
          </p:style>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200" b="1">
                <a:solidFill>
                  <a:schemeClr val="tx1"/>
                </a:solidFill>
                <a:latin typeface="+mn-lt"/>
                <a:ea typeface="+mn-ea"/>
                <a:cs typeface="+mn-ea"/>
                <a:sym typeface="+mn-lt"/>
              </a:endParaRPr>
            </a:p>
          </p:txBody>
        </p:sp>
        <p:sp>
          <p:nvSpPr>
            <p:cNvPr id="11" name="Freeform 11"/>
            <p:cNvSpPr/>
            <p:nvPr>
              <p:custDataLst>
                <p:tags r:id="rId6"/>
              </p:custDataLst>
            </p:nvPr>
          </p:nvSpPr>
          <p:spPr bwMode="auto">
            <a:xfrm>
              <a:off x="6713" y="4241"/>
              <a:ext cx="1404" cy="177"/>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006494"/>
            </a:solidFill>
            <a:ln>
              <a:noFill/>
            </a:ln>
            <a:effectLst>
              <a:outerShdw blurRad="63500" algn="ctr" rotWithShape="0">
                <a:prstClr val="black">
                  <a:alpha val="40000"/>
                </a:prstClr>
              </a:outerShdw>
            </a:effectLst>
          </p:spPr>
          <p:txBody>
            <a:bodyPr/>
            <a:lstStyle/>
            <a:p>
              <a:pPr algn="ctr"/>
              <a:endParaRPr lang="zh-CN" altLang="en-US" sz="1200" b="1">
                <a:cs typeface="+mn-ea"/>
                <a:sym typeface="+mn-lt"/>
              </a:endParaRPr>
            </a:p>
          </p:txBody>
        </p:sp>
        <p:sp>
          <p:nvSpPr>
            <p:cNvPr id="12" name="Freeform 10"/>
            <p:cNvSpPr/>
            <p:nvPr>
              <p:custDataLst>
                <p:tags r:id="rId7"/>
              </p:custDataLst>
            </p:nvPr>
          </p:nvSpPr>
          <p:spPr bwMode="auto">
            <a:xfrm>
              <a:off x="6456" y="4379"/>
              <a:ext cx="9040" cy="1105"/>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ln>
          </p:spPr>
          <p:txBody>
            <a:bodyPr/>
            <a:lstStyle/>
            <a:p>
              <a:endParaRPr lang="zh-CN" altLang="en-US" sz="1200" b="1">
                <a:cs typeface="+mn-ea"/>
                <a:sym typeface="+mn-lt"/>
              </a:endParaRPr>
            </a:p>
          </p:txBody>
        </p:sp>
        <p:sp>
          <p:nvSpPr>
            <p:cNvPr id="13" name="Rectangle 12"/>
            <p:cNvSpPr>
              <a:spLocks noChangeArrowheads="1"/>
            </p:cNvSpPr>
            <p:nvPr>
              <p:custDataLst>
                <p:tags r:id="rId8"/>
              </p:custDataLst>
            </p:nvPr>
          </p:nvSpPr>
          <p:spPr bwMode="auto">
            <a:xfrm>
              <a:off x="6848" y="4241"/>
              <a:ext cx="1135" cy="1162"/>
            </a:xfrm>
            <a:prstGeom prst="rect">
              <a:avLst/>
            </a:prstGeom>
          </p:spPr>
          <p:style>
            <a:lnRef idx="0">
              <a:srgbClr val="FFFFFF"/>
            </a:lnRef>
            <a:fillRef idx="1">
              <a:schemeClr val="accent1"/>
            </a:fillRef>
            <a:effectRef idx="1">
              <a:schemeClr val="accent1"/>
            </a:effectRef>
            <a:fontRef idx="minor">
              <a:schemeClr val="lt1"/>
            </a:fontRef>
          </p:style>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200" b="1">
                <a:solidFill>
                  <a:schemeClr val="tx1"/>
                </a:solidFill>
                <a:latin typeface="+mn-lt"/>
                <a:ea typeface="+mn-ea"/>
                <a:cs typeface="+mn-ea"/>
                <a:sym typeface="+mn-lt"/>
              </a:endParaRPr>
            </a:p>
          </p:txBody>
        </p:sp>
        <p:sp>
          <p:nvSpPr>
            <p:cNvPr id="14" name="Freeform 11"/>
            <p:cNvSpPr/>
            <p:nvPr>
              <p:custDataLst>
                <p:tags r:id="rId9"/>
              </p:custDataLst>
            </p:nvPr>
          </p:nvSpPr>
          <p:spPr bwMode="auto">
            <a:xfrm>
              <a:off x="6713" y="5830"/>
              <a:ext cx="1404" cy="177"/>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006494"/>
            </a:solidFill>
            <a:ln>
              <a:noFill/>
            </a:ln>
            <a:effectLst>
              <a:outerShdw blurRad="63500" algn="ctr" rotWithShape="0">
                <a:prstClr val="black">
                  <a:alpha val="40000"/>
                </a:prstClr>
              </a:outerShdw>
            </a:effectLst>
          </p:spPr>
          <p:txBody>
            <a:bodyPr/>
            <a:lstStyle/>
            <a:p>
              <a:pPr algn="ctr"/>
              <a:endParaRPr lang="zh-CN" altLang="en-US" sz="1200" b="1">
                <a:cs typeface="+mn-ea"/>
                <a:sym typeface="+mn-lt"/>
              </a:endParaRPr>
            </a:p>
          </p:txBody>
        </p:sp>
        <p:sp>
          <p:nvSpPr>
            <p:cNvPr id="15" name="Freeform 10"/>
            <p:cNvSpPr/>
            <p:nvPr>
              <p:custDataLst>
                <p:tags r:id="rId10"/>
              </p:custDataLst>
            </p:nvPr>
          </p:nvSpPr>
          <p:spPr bwMode="auto">
            <a:xfrm>
              <a:off x="6456" y="5968"/>
              <a:ext cx="9040" cy="1105"/>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ln>
          </p:spPr>
          <p:txBody>
            <a:bodyPr/>
            <a:lstStyle/>
            <a:p>
              <a:endParaRPr lang="zh-CN" altLang="en-US" sz="1200" b="1">
                <a:cs typeface="+mn-ea"/>
                <a:sym typeface="+mn-lt"/>
              </a:endParaRPr>
            </a:p>
          </p:txBody>
        </p:sp>
        <p:sp>
          <p:nvSpPr>
            <p:cNvPr id="16" name="Rectangle 12"/>
            <p:cNvSpPr>
              <a:spLocks noChangeArrowheads="1"/>
            </p:cNvSpPr>
            <p:nvPr>
              <p:custDataLst>
                <p:tags r:id="rId11"/>
              </p:custDataLst>
            </p:nvPr>
          </p:nvSpPr>
          <p:spPr bwMode="auto">
            <a:xfrm>
              <a:off x="6848" y="5830"/>
              <a:ext cx="1135" cy="1162"/>
            </a:xfrm>
            <a:prstGeom prst="rect">
              <a:avLst/>
            </a:prstGeom>
          </p:spPr>
          <p:style>
            <a:lnRef idx="0">
              <a:srgbClr val="FFFFFF"/>
            </a:lnRef>
            <a:fillRef idx="1">
              <a:schemeClr val="accent1"/>
            </a:fillRef>
            <a:effectRef idx="1">
              <a:schemeClr val="accent1"/>
            </a:effectRef>
            <a:fontRef idx="minor">
              <a:schemeClr val="lt1"/>
            </a:fontRef>
          </p:style>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200" b="1">
                <a:solidFill>
                  <a:schemeClr val="tx1"/>
                </a:solidFill>
                <a:latin typeface="+mn-lt"/>
                <a:ea typeface="+mn-ea"/>
                <a:cs typeface="+mn-ea"/>
                <a:sym typeface="+mn-lt"/>
              </a:endParaRPr>
            </a:p>
          </p:txBody>
        </p:sp>
        <p:sp>
          <p:nvSpPr>
            <p:cNvPr id="22" name="TextBox 108"/>
            <p:cNvSpPr txBox="1">
              <a:spLocks noChangeArrowheads="1"/>
            </p:cNvSpPr>
            <p:nvPr>
              <p:custDataLst>
                <p:tags r:id="rId12"/>
              </p:custDataLst>
            </p:nvPr>
          </p:nvSpPr>
          <p:spPr bwMode="auto">
            <a:xfrm>
              <a:off x="8312" y="2954"/>
              <a:ext cx="2108" cy="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b="1" dirty="0">
                  <a:solidFill>
                    <a:schemeClr val="bg2">
                      <a:lumMod val="25000"/>
                    </a:schemeClr>
                  </a:solidFill>
                  <a:latin typeface="微软雅黑" panose="020B0503020204020204" charset="-122"/>
                  <a:cs typeface="+mn-ea"/>
                  <a:sym typeface="+mn-lt"/>
                </a:rPr>
                <a:t>安全性</a:t>
              </a:r>
              <a:endParaRPr lang="zh-CN" altLang="en-US" b="1" dirty="0">
                <a:solidFill>
                  <a:schemeClr val="bg2">
                    <a:lumMod val="25000"/>
                  </a:schemeClr>
                </a:solidFill>
                <a:latin typeface="微软雅黑" panose="020B0503020204020204" charset="-122"/>
                <a:cs typeface="+mn-ea"/>
                <a:sym typeface="+mn-lt"/>
              </a:endParaRPr>
            </a:p>
          </p:txBody>
        </p:sp>
        <p:sp>
          <p:nvSpPr>
            <p:cNvPr id="23" name="TextBox 109"/>
            <p:cNvSpPr txBox="1">
              <a:spLocks noChangeArrowheads="1"/>
            </p:cNvSpPr>
            <p:nvPr>
              <p:custDataLst>
                <p:tags r:id="rId13"/>
              </p:custDataLst>
            </p:nvPr>
          </p:nvSpPr>
          <p:spPr bwMode="auto">
            <a:xfrm>
              <a:off x="7053" y="2702"/>
              <a:ext cx="717" cy="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2800" b="1">
                  <a:solidFill>
                    <a:srgbClr val="FFFFFF"/>
                  </a:solidFill>
                  <a:latin typeface="+mn-lt"/>
                  <a:ea typeface="+mn-ea"/>
                  <a:cs typeface="+mn-ea"/>
                  <a:sym typeface="+mn-lt"/>
                </a:rPr>
                <a:t>2</a:t>
              </a:r>
              <a:endParaRPr lang="en-US" altLang="zh-CN" sz="2800" b="1">
                <a:solidFill>
                  <a:srgbClr val="FFFFFF"/>
                </a:solidFill>
                <a:latin typeface="+mn-lt"/>
                <a:ea typeface="+mn-ea"/>
                <a:cs typeface="+mn-ea"/>
                <a:sym typeface="+mn-lt"/>
              </a:endParaRPr>
            </a:p>
          </p:txBody>
        </p:sp>
        <p:sp>
          <p:nvSpPr>
            <p:cNvPr id="24" name="TextBox 115"/>
            <p:cNvSpPr txBox="1">
              <a:spLocks noChangeArrowheads="1"/>
            </p:cNvSpPr>
            <p:nvPr>
              <p:custDataLst>
                <p:tags r:id="rId14"/>
              </p:custDataLst>
            </p:nvPr>
          </p:nvSpPr>
          <p:spPr bwMode="auto">
            <a:xfrm>
              <a:off x="8312" y="4441"/>
              <a:ext cx="2108" cy="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b="1" dirty="0">
                  <a:solidFill>
                    <a:schemeClr val="bg2">
                      <a:lumMod val="25000"/>
                    </a:schemeClr>
                  </a:solidFill>
                  <a:latin typeface="微软雅黑" panose="020B0503020204020204" charset="-122"/>
                  <a:cs typeface="+mn-ea"/>
                  <a:sym typeface="+mn-lt"/>
                </a:rPr>
                <a:t>有效性</a:t>
              </a:r>
              <a:endParaRPr lang="zh-CN" altLang="en-US" b="1" dirty="0">
                <a:solidFill>
                  <a:schemeClr val="bg2">
                    <a:lumMod val="25000"/>
                  </a:schemeClr>
                </a:solidFill>
                <a:latin typeface="微软雅黑" panose="020B0503020204020204" charset="-122"/>
                <a:cs typeface="+mn-ea"/>
                <a:sym typeface="+mn-lt"/>
              </a:endParaRPr>
            </a:p>
          </p:txBody>
        </p:sp>
        <p:sp>
          <p:nvSpPr>
            <p:cNvPr id="25" name="TextBox 116"/>
            <p:cNvSpPr txBox="1">
              <a:spLocks noChangeArrowheads="1"/>
            </p:cNvSpPr>
            <p:nvPr>
              <p:custDataLst>
                <p:tags r:id="rId15"/>
              </p:custDataLst>
            </p:nvPr>
          </p:nvSpPr>
          <p:spPr bwMode="auto">
            <a:xfrm>
              <a:off x="7057" y="4271"/>
              <a:ext cx="710" cy="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2800" b="1">
                  <a:solidFill>
                    <a:srgbClr val="FFFFFF"/>
                  </a:solidFill>
                  <a:latin typeface="+mn-lt"/>
                  <a:ea typeface="+mn-ea"/>
                  <a:cs typeface="+mn-ea"/>
                  <a:sym typeface="+mn-lt"/>
                </a:rPr>
                <a:t>3</a:t>
              </a:r>
              <a:endParaRPr lang="en-US" altLang="zh-CN" sz="2800" b="1">
                <a:solidFill>
                  <a:srgbClr val="FFFFFF"/>
                </a:solidFill>
                <a:latin typeface="+mn-lt"/>
                <a:ea typeface="+mn-ea"/>
                <a:cs typeface="+mn-ea"/>
                <a:sym typeface="+mn-lt"/>
              </a:endParaRPr>
            </a:p>
          </p:txBody>
        </p:sp>
        <p:sp>
          <p:nvSpPr>
            <p:cNvPr id="26" name="TextBox 117"/>
            <p:cNvSpPr txBox="1">
              <a:spLocks noChangeArrowheads="1"/>
            </p:cNvSpPr>
            <p:nvPr>
              <p:custDataLst>
                <p:tags r:id="rId16"/>
              </p:custDataLst>
            </p:nvPr>
          </p:nvSpPr>
          <p:spPr bwMode="auto">
            <a:xfrm>
              <a:off x="8312" y="6066"/>
              <a:ext cx="2088" cy="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b="1" dirty="0">
                  <a:solidFill>
                    <a:schemeClr val="bg2">
                      <a:lumMod val="25000"/>
                    </a:schemeClr>
                  </a:solidFill>
                  <a:latin typeface="微软雅黑" panose="020B0503020204020204" charset="-122"/>
                  <a:cs typeface="+mn-ea"/>
                  <a:sym typeface="+mn-lt"/>
                </a:rPr>
                <a:t>经济性</a:t>
              </a:r>
              <a:endParaRPr lang="zh-CN" altLang="en-US" b="1" dirty="0">
                <a:solidFill>
                  <a:schemeClr val="bg2">
                    <a:lumMod val="25000"/>
                  </a:schemeClr>
                </a:solidFill>
                <a:latin typeface="微软雅黑" panose="020B0503020204020204" charset="-122"/>
                <a:cs typeface="+mn-ea"/>
                <a:sym typeface="+mn-lt"/>
              </a:endParaRPr>
            </a:p>
          </p:txBody>
        </p:sp>
        <p:sp>
          <p:nvSpPr>
            <p:cNvPr id="27" name="TextBox 118"/>
            <p:cNvSpPr txBox="1">
              <a:spLocks noChangeArrowheads="1"/>
            </p:cNvSpPr>
            <p:nvPr>
              <p:custDataLst>
                <p:tags r:id="rId17"/>
              </p:custDataLst>
            </p:nvPr>
          </p:nvSpPr>
          <p:spPr bwMode="auto">
            <a:xfrm>
              <a:off x="7039" y="5878"/>
              <a:ext cx="745" cy="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2800" b="1" dirty="0">
                  <a:solidFill>
                    <a:srgbClr val="FFFFFF"/>
                  </a:solidFill>
                  <a:latin typeface="+mn-lt"/>
                  <a:ea typeface="+mn-ea"/>
                  <a:cs typeface="+mn-ea"/>
                  <a:sym typeface="+mn-lt"/>
                </a:rPr>
                <a:t>4</a:t>
              </a:r>
              <a:endParaRPr lang="en-US" altLang="zh-CN" sz="2800" b="1" dirty="0">
                <a:solidFill>
                  <a:srgbClr val="FFFFFF"/>
                </a:solidFill>
                <a:latin typeface="+mn-lt"/>
                <a:ea typeface="+mn-ea"/>
                <a:cs typeface="+mn-ea"/>
                <a:sym typeface="+mn-lt"/>
              </a:endParaRPr>
            </a:p>
          </p:txBody>
        </p:sp>
        <p:sp>
          <p:nvSpPr>
            <p:cNvPr id="37" name="Freeform 11"/>
            <p:cNvSpPr/>
            <p:nvPr>
              <p:custDataLst>
                <p:tags r:id="rId18"/>
              </p:custDataLst>
            </p:nvPr>
          </p:nvSpPr>
          <p:spPr bwMode="auto">
            <a:xfrm>
              <a:off x="6679" y="1100"/>
              <a:ext cx="1404" cy="177"/>
            </a:xfrm>
            <a:custGeom>
              <a:avLst/>
              <a:gdLst>
                <a:gd name="T0" fmla="*/ 85667 w 1156"/>
                <a:gd name="T1" fmla="*/ 0 h 142"/>
                <a:gd name="T2" fmla="*/ 806508 w 1156"/>
                <a:gd name="T3" fmla="*/ 0 h 142"/>
                <a:gd name="T4" fmla="*/ 892175 w 1156"/>
                <a:gd name="T5" fmla="*/ 112713 h 142"/>
                <a:gd name="T6" fmla="*/ 0 w 1156"/>
                <a:gd name="T7" fmla="*/ 112713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006494"/>
            </a:solidFill>
            <a:ln>
              <a:noFill/>
            </a:ln>
            <a:effectLst>
              <a:outerShdw blurRad="63500" algn="ctr" rotWithShape="0">
                <a:prstClr val="black">
                  <a:alpha val="40000"/>
                </a:prstClr>
              </a:outerShdw>
            </a:effectLst>
          </p:spPr>
          <p:txBody>
            <a:bodyPr/>
            <a:lstStyle/>
            <a:p>
              <a:pPr algn="ctr"/>
              <a:endParaRPr lang="zh-CN" altLang="en-US" sz="1200" b="1">
                <a:cs typeface="+mn-ea"/>
                <a:sym typeface="+mn-lt"/>
              </a:endParaRPr>
            </a:p>
          </p:txBody>
        </p:sp>
        <p:sp>
          <p:nvSpPr>
            <p:cNvPr id="38" name="Freeform 10"/>
            <p:cNvSpPr/>
            <p:nvPr>
              <p:custDataLst>
                <p:tags r:id="rId19"/>
              </p:custDataLst>
            </p:nvPr>
          </p:nvSpPr>
          <p:spPr bwMode="auto">
            <a:xfrm>
              <a:off x="6422" y="1240"/>
              <a:ext cx="9040" cy="1105"/>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ln>
          </p:spPr>
          <p:txBody>
            <a:bodyPr/>
            <a:lstStyle/>
            <a:p>
              <a:endParaRPr lang="zh-CN" altLang="en-US" sz="1200" b="1">
                <a:cs typeface="+mn-ea"/>
                <a:sym typeface="+mn-lt"/>
              </a:endParaRPr>
            </a:p>
          </p:txBody>
        </p:sp>
        <p:sp>
          <p:nvSpPr>
            <p:cNvPr id="39" name="Rectangle 12"/>
            <p:cNvSpPr>
              <a:spLocks noChangeArrowheads="1"/>
            </p:cNvSpPr>
            <p:nvPr>
              <p:custDataLst>
                <p:tags r:id="rId20"/>
              </p:custDataLst>
            </p:nvPr>
          </p:nvSpPr>
          <p:spPr bwMode="auto">
            <a:xfrm>
              <a:off x="6814" y="1100"/>
              <a:ext cx="1135" cy="1162"/>
            </a:xfrm>
            <a:prstGeom prst="rect">
              <a:avLst/>
            </a:prstGeom>
          </p:spPr>
          <p:style>
            <a:lnRef idx="0">
              <a:srgbClr val="FFFFFF"/>
            </a:lnRef>
            <a:fillRef idx="1">
              <a:schemeClr val="accent1"/>
            </a:fillRef>
            <a:effectRef idx="1">
              <a:schemeClr val="accent1"/>
            </a:effectRef>
            <a:fontRef idx="minor">
              <a:schemeClr val="lt1"/>
            </a:fontRef>
          </p:style>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200" b="1">
                <a:solidFill>
                  <a:schemeClr val="tx1"/>
                </a:solidFill>
                <a:latin typeface="+mn-lt"/>
                <a:ea typeface="+mn-ea"/>
                <a:cs typeface="+mn-ea"/>
                <a:sym typeface="+mn-lt"/>
              </a:endParaRPr>
            </a:p>
          </p:txBody>
        </p:sp>
        <p:sp>
          <p:nvSpPr>
            <p:cNvPr id="40" name="TextBox 108"/>
            <p:cNvSpPr txBox="1">
              <a:spLocks noChangeArrowheads="1"/>
            </p:cNvSpPr>
            <p:nvPr>
              <p:custDataLst>
                <p:tags r:id="rId21"/>
              </p:custDataLst>
            </p:nvPr>
          </p:nvSpPr>
          <p:spPr bwMode="auto">
            <a:xfrm>
              <a:off x="8278" y="1385"/>
              <a:ext cx="4326" cy="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b="1" dirty="0">
                  <a:solidFill>
                    <a:schemeClr val="bg2">
                      <a:lumMod val="25000"/>
                    </a:schemeClr>
                  </a:solidFill>
                  <a:latin typeface="微软雅黑" panose="020B0503020204020204" charset="-122"/>
                  <a:cs typeface="+mn-ea"/>
                  <a:sym typeface="+mn-lt"/>
                </a:rPr>
                <a:t>药品基本信息</a:t>
              </a:r>
              <a:endParaRPr lang="zh-CN" altLang="en-US" b="1" dirty="0">
                <a:solidFill>
                  <a:schemeClr val="bg2">
                    <a:lumMod val="25000"/>
                  </a:schemeClr>
                </a:solidFill>
                <a:latin typeface="微软雅黑" panose="020B0503020204020204" charset="-122"/>
                <a:cs typeface="+mn-ea"/>
                <a:sym typeface="+mn-lt"/>
              </a:endParaRPr>
            </a:p>
          </p:txBody>
        </p:sp>
        <p:sp>
          <p:nvSpPr>
            <p:cNvPr id="41" name="TextBox 109"/>
            <p:cNvSpPr txBox="1">
              <a:spLocks noChangeArrowheads="1"/>
            </p:cNvSpPr>
            <p:nvPr>
              <p:custDataLst>
                <p:tags r:id="rId22"/>
              </p:custDataLst>
            </p:nvPr>
          </p:nvSpPr>
          <p:spPr bwMode="auto">
            <a:xfrm>
              <a:off x="7019" y="1133"/>
              <a:ext cx="717" cy="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2800" b="1">
                  <a:solidFill>
                    <a:srgbClr val="FFFFFF"/>
                  </a:solidFill>
                  <a:latin typeface="+mn-lt"/>
                  <a:ea typeface="+mn-ea"/>
                  <a:cs typeface="+mn-ea"/>
                  <a:sym typeface="+mn-lt"/>
                </a:rPr>
                <a:t>1</a:t>
              </a:r>
              <a:endParaRPr lang="en-US" altLang="zh-CN" sz="2800" b="1">
                <a:solidFill>
                  <a:srgbClr val="FFFFFF"/>
                </a:solidFill>
                <a:latin typeface="+mn-lt"/>
                <a:ea typeface="+mn-ea"/>
                <a:cs typeface="+mn-ea"/>
                <a:sym typeface="+mn-lt"/>
              </a:endParaRPr>
            </a:p>
          </p:txBody>
        </p:sp>
        <p:sp>
          <p:nvSpPr>
            <p:cNvPr id="42" name="Freeform 11"/>
            <p:cNvSpPr/>
            <p:nvPr>
              <p:custDataLst>
                <p:tags r:id="rId23"/>
              </p:custDataLst>
            </p:nvPr>
          </p:nvSpPr>
          <p:spPr bwMode="auto">
            <a:xfrm>
              <a:off x="6679" y="7363"/>
              <a:ext cx="1404" cy="177"/>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006494"/>
            </a:solidFill>
            <a:ln>
              <a:noFill/>
            </a:ln>
            <a:effectLst>
              <a:outerShdw blurRad="63500" algn="ctr" rotWithShape="0">
                <a:prstClr val="black">
                  <a:alpha val="40000"/>
                </a:prstClr>
              </a:outerShdw>
            </a:effectLst>
          </p:spPr>
          <p:txBody>
            <a:bodyPr/>
            <a:lstStyle/>
            <a:p>
              <a:pPr algn="ctr"/>
              <a:endParaRPr lang="zh-CN" altLang="en-US" sz="1200" b="1">
                <a:cs typeface="+mn-ea"/>
                <a:sym typeface="+mn-lt"/>
              </a:endParaRPr>
            </a:p>
          </p:txBody>
        </p:sp>
        <p:sp>
          <p:nvSpPr>
            <p:cNvPr id="43" name="Freeform 10"/>
            <p:cNvSpPr/>
            <p:nvPr>
              <p:custDataLst>
                <p:tags r:id="rId24"/>
              </p:custDataLst>
            </p:nvPr>
          </p:nvSpPr>
          <p:spPr bwMode="auto">
            <a:xfrm>
              <a:off x="6422" y="7501"/>
              <a:ext cx="9040" cy="1105"/>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ln>
          </p:spPr>
          <p:txBody>
            <a:bodyPr/>
            <a:lstStyle/>
            <a:p>
              <a:endParaRPr lang="zh-CN" altLang="en-US" sz="1200" b="1">
                <a:cs typeface="+mn-ea"/>
                <a:sym typeface="+mn-lt"/>
              </a:endParaRPr>
            </a:p>
          </p:txBody>
        </p:sp>
        <p:sp>
          <p:nvSpPr>
            <p:cNvPr id="44" name="Rectangle 12"/>
            <p:cNvSpPr>
              <a:spLocks noChangeArrowheads="1"/>
            </p:cNvSpPr>
            <p:nvPr>
              <p:custDataLst>
                <p:tags r:id="rId25"/>
              </p:custDataLst>
            </p:nvPr>
          </p:nvSpPr>
          <p:spPr bwMode="auto">
            <a:xfrm>
              <a:off x="6814" y="7363"/>
              <a:ext cx="1135" cy="1162"/>
            </a:xfrm>
            <a:prstGeom prst="rect">
              <a:avLst/>
            </a:prstGeom>
          </p:spPr>
          <p:style>
            <a:lnRef idx="0">
              <a:srgbClr val="FFFFFF"/>
            </a:lnRef>
            <a:fillRef idx="1">
              <a:schemeClr val="accent1"/>
            </a:fillRef>
            <a:effectRef idx="1">
              <a:schemeClr val="accent1"/>
            </a:effectRef>
            <a:fontRef idx="minor">
              <a:schemeClr val="lt1"/>
            </a:fontRef>
          </p:style>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200" b="1">
                <a:solidFill>
                  <a:schemeClr val="tx1"/>
                </a:solidFill>
                <a:latin typeface="+mn-lt"/>
                <a:ea typeface="+mn-ea"/>
                <a:cs typeface="+mn-ea"/>
                <a:sym typeface="+mn-lt"/>
              </a:endParaRPr>
            </a:p>
          </p:txBody>
        </p:sp>
        <p:sp>
          <p:nvSpPr>
            <p:cNvPr id="45" name="Freeform 11"/>
            <p:cNvSpPr/>
            <p:nvPr>
              <p:custDataLst>
                <p:tags r:id="rId26"/>
              </p:custDataLst>
            </p:nvPr>
          </p:nvSpPr>
          <p:spPr bwMode="auto">
            <a:xfrm>
              <a:off x="6679" y="8952"/>
              <a:ext cx="1404" cy="177"/>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006494"/>
            </a:solidFill>
            <a:ln>
              <a:noFill/>
            </a:ln>
            <a:effectLst>
              <a:outerShdw blurRad="63500" algn="ctr" rotWithShape="0">
                <a:prstClr val="black">
                  <a:alpha val="40000"/>
                </a:prstClr>
              </a:outerShdw>
            </a:effectLst>
          </p:spPr>
          <p:txBody>
            <a:bodyPr/>
            <a:lstStyle/>
            <a:p>
              <a:pPr algn="ctr"/>
              <a:endParaRPr lang="zh-CN" altLang="en-US" sz="1200" b="1">
                <a:cs typeface="+mn-ea"/>
                <a:sym typeface="+mn-lt"/>
              </a:endParaRPr>
            </a:p>
          </p:txBody>
        </p:sp>
        <p:sp>
          <p:nvSpPr>
            <p:cNvPr id="46" name="Freeform 10"/>
            <p:cNvSpPr/>
            <p:nvPr>
              <p:custDataLst>
                <p:tags r:id="rId27"/>
              </p:custDataLst>
            </p:nvPr>
          </p:nvSpPr>
          <p:spPr bwMode="auto">
            <a:xfrm>
              <a:off x="6422" y="9090"/>
              <a:ext cx="9040" cy="1105"/>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ln>
          </p:spPr>
          <p:txBody>
            <a:bodyPr/>
            <a:lstStyle/>
            <a:p>
              <a:endParaRPr lang="zh-CN" altLang="en-US" sz="1200" b="1">
                <a:cs typeface="+mn-ea"/>
                <a:sym typeface="+mn-lt"/>
              </a:endParaRPr>
            </a:p>
          </p:txBody>
        </p:sp>
        <p:sp>
          <p:nvSpPr>
            <p:cNvPr id="47" name="Rectangle 12"/>
            <p:cNvSpPr>
              <a:spLocks noChangeArrowheads="1"/>
            </p:cNvSpPr>
            <p:nvPr>
              <p:custDataLst>
                <p:tags r:id="rId28"/>
              </p:custDataLst>
            </p:nvPr>
          </p:nvSpPr>
          <p:spPr bwMode="auto">
            <a:xfrm>
              <a:off x="6814" y="8952"/>
              <a:ext cx="1135" cy="1162"/>
            </a:xfrm>
            <a:prstGeom prst="rect">
              <a:avLst/>
            </a:prstGeom>
          </p:spPr>
          <p:style>
            <a:lnRef idx="0">
              <a:srgbClr val="FFFFFF"/>
            </a:lnRef>
            <a:fillRef idx="1">
              <a:schemeClr val="accent1"/>
            </a:fillRef>
            <a:effectRef idx="1">
              <a:schemeClr val="accent1"/>
            </a:effectRef>
            <a:fontRef idx="minor">
              <a:schemeClr val="lt1"/>
            </a:fontRef>
          </p:style>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200" b="1">
                <a:solidFill>
                  <a:schemeClr val="tx1"/>
                </a:solidFill>
                <a:latin typeface="+mn-lt"/>
                <a:ea typeface="+mn-ea"/>
                <a:cs typeface="+mn-ea"/>
                <a:sym typeface="+mn-lt"/>
              </a:endParaRPr>
            </a:p>
          </p:txBody>
        </p:sp>
        <p:sp>
          <p:nvSpPr>
            <p:cNvPr id="48" name="TextBox 115"/>
            <p:cNvSpPr txBox="1">
              <a:spLocks noChangeArrowheads="1"/>
            </p:cNvSpPr>
            <p:nvPr>
              <p:custDataLst>
                <p:tags r:id="rId29"/>
              </p:custDataLst>
            </p:nvPr>
          </p:nvSpPr>
          <p:spPr bwMode="auto">
            <a:xfrm>
              <a:off x="8278" y="7563"/>
              <a:ext cx="2108" cy="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b="1" dirty="0">
                  <a:solidFill>
                    <a:schemeClr val="bg2">
                      <a:lumMod val="25000"/>
                    </a:schemeClr>
                  </a:solidFill>
                  <a:latin typeface="微软雅黑" panose="020B0503020204020204" charset="-122"/>
                  <a:cs typeface="+mn-ea"/>
                  <a:sym typeface="+mn-lt"/>
                </a:rPr>
                <a:t>创新性</a:t>
              </a:r>
              <a:endParaRPr lang="zh-CN" altLang="en-US" b="1" dirty="0">
                <a:solidFill>
                  <a:schemeClr val="bg2">
                    <a:lumMod val="25000"/>
                  </a:schemeClr>
                </a:solidFill>
                <a:latin typeface="微软雅黑" panose="020B0503020204020204" charset="-122"/>
                <a:cs typeface="+mn-ea"/>
                <a:sym typeface="+mn-lt"/>
              </a:endParaRPr>
            </a:p>
          </p:txBody>
        </p:sp>
        <p:sp>
          <p:nvSpPr>
            <p:cNvPr id="49" name="TextBox 116"/>
            <p:cNvSpPr txBox="1">
              <a:spLocks noChangeArrowheads="1"/>
            </p:cNvSpPr>
            <p:nvPr>
              <p:custDataLst>
                <p:tags r:id="rId30"/>
              </p:custDataLst>
            </p:nvPr>
          </p:nvSpPr>
          <p:spPr bwMode="auto">
            <a:xfrm>
              <a:off x="7023" y="7393"/>
              <a:ext cx="710" cy="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2800" b="1">
                  <a:solidFill>
                    <a:srgbClr val="FFFFFF"/>
                  </a:solidFill>
                  <a:latin typeface="+mn-lt"/>
                  <a:ea typeface="+mn-ea"/>
                  <a:cs typeface="+mn-ea"/>
                  <a:sym typeface="+mn-lt"/>
                </a:rPr>
                <a:t>5</a:t>
              </a:r>
              <a:endParaRPr lang="en-US" altLang="zh-CN" sz="2800" b="1">
                <a:solidFill>
                  <a:srgbClr val="FFFFFF"/>
                </a:solidFill>
                <a:latin typeface="+mn-lt"/>
                <a:ea typeface="+mn-ea"/>
                <a:cs typeface="+mn-ea"/>
                <a:sym typeface="+mn-lt"/>
              </a:endParaRPr>
            </a:p>
          </p:txBody>
        </p:sp>
        <p:sp>
          <p:nvSpPr>
            <p:cNvPr id="50" name="TextBox 117"/>
            <p:cNvSpPr txBox="1">
              <a:spLocks noChangeArrowheads="1"/>
            </p:cNvSpPr>
            <p:nvPr>
              <p:custDataLst>
                <p:tags r:id="rId31"/>
              </p:custDataLst>
            </p:nvPr>
          </p:nvSpPr>
          <p:spPr bwMode="auto">
            <a:xfrm>
              <a:off x="8278" y="9188"/>
              <a:ext cx="2088" cy="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b="1" dirty="0">
                  <a:solidFill>
                    <a:schemeClr val="bg2">
                      <a:lumMod val="25000"/>
                    </a:schemeClr>
                  </a:solidFill>
                  <a:latin typeface="微软雅黑" panose="020B0503020204020204" charset="-122"/>
                  <a:cs typeface="+mn-ea"/>
                  <a:sym typeface="+mn-lt"/>
                </a:rPr>
                <a:t>公平性</a:t>
              </a:r>
              <a:endParaRPr lang="zh-CN" altLang="en-US" b="1" dirty="0">
                <a:solidFill>
                  <a:schemeClr val="bg2">
                    <a:lumMod val="25000"/>
                  </a:schemeClr>
                </a:solidFill>
                <a:latin typeface="微软雅黑" panose="020B0503020204020204" charset="-122"/>
                <a:cs typeface="+mn-ea"/>
                <a:sym typeface="+mn-lt"/>
              </a:endParaRPr>
            </a:p>
          </p:txBody>
        </p:sp>
        <p:sp>
          <p:nvSpPr>
            <p:cNvPr id="51" name="TextBox 118"/>
            <p:cNvSpPr txBox="1">
              <a:spLocks noChangeArrowheads="1"/>
            </p:cNvSpPr>
            <p:nvPr>
              <p:custDataLst>
                <p:tags r:id="rId32"/>
              </p:custDataLst>
            </p:nvPr>
          </p:nvSpPr>
          <p:spPr bwMode="auto">
            <a:xfrm>
              <a:off x="7005" y="9000"/>
              <a:ext cx="745" cy="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anose="02010609030101010101"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2800" b="1" dirty="0">
                  <a:solidFill>
                    <a:srgbClr val="FFFFFF"/>
                  </a:solidFill>
                  <a:latin typeface="+mn-lt"/>
                  <a:ea typeface="+mn-ea"/>
                  <a:cs typeface="+mn-ea"/>
                  <a:sym typeface="+mn-lt"/>
                </a:rPr>
                <a:t>6</a:t>
              </a:r>
              <a:endParaRPr lang="en-US" altLang="zh-CN" sz="2800" b="1" dirty="0">
                <a:solidFill>
                  <a:srgbClr val="FFFFFF"/>
                </a:solidFill>
                <a:latin typeface="+mn-lt"/>
                <a:ea typeface="+mn-ea"/>
                <a:cs typeface="+mn-ea"/>
                <a:sym typeface="+mn-lt"/>
              </a:endParaRPr>
            </a:p>
          </p:txBody>
        </p:sp>
      </p:grpSp>
      <p:pic>
        <p:nvPicPr>
          <p:cNvPr id="52" name="图片 51"/>
          <p:cNvPicPr>
            <a:picLocks noChangeAspect="1"/>
          </p:cNvPicPr>
          <p:nvPr/>
        </p:nvPicPr>
        <p:blipFill>
          <a:blip r:embed="rId33"/>
          <a:stretch>
            <a:fillRect/>
          </a:stretch>
        </p:blipFill>
        <p:spPr>
          <a:xfrm>
            <a:off x="1148715" y="3745865"/>
            <a:ext cx="2324735" cy="98234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720725" y="121285"/>
            <a:ext cx="11389995" cy="621030"/>
          </a:xfrm>
          <a:prstGeom prst="rect">
            <a:avLst/>
          </a:prstGeom>
          <a:noFill/>
        </p:spPr>
        <p:txBody>
          <a:bodyPr wrap="square"/>
          <a:lstStyle/>
          <a:p>
            <a:pPr marR="0" defTabSz="914400">
              <a:lnSpc>
                <a:spcPct val="150000"/>
              </a:lnSpc>
              <a:buClrTx/>
              <a:buSzTx/>
              <a:buFontTx/>
              <a:buNone/>
              <a:defRPr/>
            </a:pPr>
            <a:r>
              <a:rPr kumimoji="0" lang="en-US" altLang="zh-CN" sz="2400" b="1" kern="1200" cap="none" spc="0" normalizeH="0" baseline="0" noProof="0" dirty="0">
                <a:solidFill>
                  <a:schemeClr val="tx2">
                    <a:lumMod val="75000"/>
                    <a:lumOff val="25000"/>
                  </a:schemeClr>
                </a:solidFill>
                <a:latin typeface="微软雅黑" panose="020B0503020204020204" charset="-122"/>
                <a:ea typeface="微软雅黑" panose="020B0503020204020204" charset="-122"/>
                <a:cs typeface="微软雅黑" panose="020B0503020204020204" charset="-122"/>
              </a:rPr>
              <a:t>01.</a:t>
            </a:r>
            <a:r>
              <a:rPr kumimoji="0" lang="zh-CN" altLang="en-US" sz="2400" b="1" kern="1200" cap="none" spc="0" normalizeH="0" baseline="0" noProof="0" dirty="0">
                <a:solidFill>
                  <a:schemeClr val="tx2">
                    <a:lumMod val="75000"/>
                    <a:lumOff val="25000"/>
                  </a:schemeClr>
                </a:solidFill>
                <a:latin typeface="微软雅黑" panose="020B0503020204020204" charset="-122"/>
                <a:ea typeface="微软雅黑" panose="020B0503020204020204" charset="-122"/>
                <a:cs typeface="微软雅黑" panose="020B0503020204020204" charset="-122"/>
              </a:rPr>
              <a:t>基本信息</a:t>
            </a:r>
            <a:r>
              <a:rPr kumimoji="0" lang="en-US" altLang="zh-CN" sz="2400" b="1" kern="1200" cap="none" spc="0" normalizeH="0" baseline="0" noProof="0" dirty="0">
                <a:solidFill>
                  <a:schemeClr val="tx2">
                    <a:lumMod val="75000"/>
                    <a:lumOff val="25000"/>
                  </a:schemeClr>
                </a:solidFill>
                <a:latin typeface="微软雅黑" panose="020B0503020204020204" charset="-122"/>
                <a:ea typeface="微软雅黑" panose="020B0503020204020204" charset="-122"/>
                <a:cs typeface="微软雅黑" panose="020B0503020204020204" charset="-122"/>
              </a:rPr>
              <a:t>: </a:t>
            </a:r>
            <a:r>
              <a:rPr kumimoji="0" lang="zh-CN" altLang="en-US" b="1" u="sng" kern="1200" cap="none" spc="0" normalizeH="0" baseline="0" noProof="0" dirty="0">
                <a:solidFill>
                  <a:schemeClr val="tx1"/>
                </a:solidFill>
                <a:latin typeface="微软雅黑" panose="020B0503020204020204" charset="-122"/>
                <a:ea typeface="微软雅黑" panose="020B0503020204020204" charset="-122"/>
                <a:cs typeface="微软雅黑" panose="020B0503020204020204" charset="-122"/>
              </a:rPr>
              <a:t>“注射用头孢他啶他唑巴坦钠（3:1）”为</a:t>
            </a:r>
            <a:r>
              <a:rPr lang="zh-CN" altLang="en-US" b="1" u="sng" noProof="0" dirty="0">
                <a:solidFill>
                  <a:srgbClr val="FF0000"/>
                </a:solidFill>
                <a:latin typeface="微软雅黑" panose="020B0503020204020204" charset="-122"/>
                <a:ea typeface="微软雅黑" panose="020B0503020204020204" charset="-122"/>
                <a:cs typeface="微软雅黑" panose="020B0503020204020204" charset="-122"/>
                <a:sym typeface="+mn-ea"/>
              </a:rPr>
              <a:t>国内首创</a:t>
            </a:r>
            <a:r>
              <a:rPr kumimoji="0" lang="zh-CN" altLang="en-US" b="1" u="sng" kern="1200" cap="none" spc="0" normalizeH="0" baseline="0" noProof="0" dirty="0">
                <a:solidFill>
                  <a:schemeClr val="accent1">
                    <a:lumMod val="50000"/>
                  </a:schemeClr>
                </a:solidFill>
                <a:latin typeface="微软雅黑" panose="020B0503020204020204" charset="-122"/>
                <a:ea typeface="微软雅黑" panose="020B0503020204020204" charset="-122"/>
                <a:cs typeface="微软雅黑" panose="020B0503020204020204" charset="-122"/>
              </a:rPr>
              <a:t>，</a:t>
            </a:r>
            <a:r>
              <a:rPr kumimoji="0" lang="zh-CN" altLang="en-US" b="1" u="sng" kern="1200" cap="none" spc="0" normalizeH="0" baseline="0" noProof="0" dirty="0">
                <a:solidFill>
                  <a:srgbClr val="FF0000"/>
                </a:solidFill>
                <a:latin typeface="微软雅黑" panose="020B0503020204020204" charset="-122"/>
                <a:ea typeface="微软雅黑" panose="020B0503020204020204" charset="-122"/>
                <a:cs typeface="微软雅黑" panose="020B0503020204020204" charset="-122"/>
              </a:rPr>
              <a:t>国产原研新药</a:t>
            </a:r>
            <a:r>
              <a:rPr kumimoji="0" lang="en-US" altLang="zh-CN" b="1" u="sng" kern="1200" cap="none" spc="0" normalizeH="0" baseline="0" noProof="0" dirty="0">
                <a:solidFill>
                  <a:srgbClr val="FF0000"/>
                </a:solidFill>
                <a:latin typeface="微软雅黑" panose="020B0503020204020204" charset="-122"/>
                <a:ea typeface="微软雅黑" panose="020B0503020204020204" charset="-122"/>
                <a:cs typeface="微软雅黑" panose="020B0503020204020204" charset="-122"/>
              </a:rPr>
              <a:t>.</a:t>
            </a:r>
            <a:endParaRPr kumimoji="0" lang="zh-CN" altLang="en-US" b="1" kern="1200" cap="none" spc="0" normalizeH="0" baseline="0" noProof="0" dirty="0">
              <a:solidFill>
                <a:srgbClr val="FF0000"/>
              </a:solidFill>
              <a:latin typeface="微软雅黑" panose="020B0503020204020204" charset="-122"/>
              <a:ea typeface="微软雅黑" panose="020B0503020204020204" charset="-122"/>
              <a:cs typeface="微软雅黑" panose="020B0503020204020204" charset="-122"/>
            </a:endParaRPr>
          </a:p>
          <a:p>
            <a:pPr marR="0" defTabSz="914400">
              <a:lnSpc>
                <a:spcPct val="150000"/>
              </a:lnSpc>
              <a:buClrTx/>
              <a:buSzTx/>
              <a:buFontTx/>
              <a:buNone/>
              <a:defRPr/>
            </a:pPr>
            <a:endParaRPr kumimoji="0" lang="zh-CN" altLang="en-US" b="1" kern="1200" cap="none" spc="0" normalizeH="0" baseline="0" noProof="0" dirty="0">
              <a:solidFill>
                <a:srgbClr val="FF0000"/>
              </a:solidFill>
              <a:latin typeface="微软雅黑" panose="020B0503020204020204" charset="-122"/>
              <a:ea typeface="微软雅黑" panose="020B0503020204020204" charset="-122"/>
              <a:cs typeface="微软雅黑" panose="020B0503020204020204" charset="-122"/>
            </a:endParaRPr>
          </a:p>
        </p:txBody>
      </p:sp>
      <p:graphicFrame>
        <p:nvGraphicFramePr>
          <p:cNvPr id="5" name="表格 4"/>
          <p:cNvGraphicFramePr>
            <a:graphicFrameLocks noGrp="1"/>
          </p:cNvGraphicFramePr>
          <p:nvPr>
            <p:custDataLst>
              <p:tags r:id="rId2"/>
            </p:custDataLst>
          </p:nvPr>
        </p:nvGraphicFramePr>
        <p:xfrm>
          <a:off x="173355" y="798830"/>
          <a:ext cx="11803380" cy="5765800"/>
        </p:xfrm>
        <a:graphic>
          <a:graphicData uri="http://schemas.openxmlformats.org/drawingml/2006/table">
            <a:tbl>
              <a:tblPr firstRow="1" bandRow="1">
                <a:tableStyleId>{0B70F7AA-7937-487F-BF2A-2314303765F5}</a:tableStyleId>
              </a:tblPr>
              <a:tblGrid>
                <a:gridCol w="1737360"/>
                <a:gridCol w="3025775"/>
                <a:gridCol w="2036445"/>
                <a:gridCol w="817245"/>
                <a:gridCol w="4186555"/>
              </a:tblGrid>
              <a:tr h="392430">
                <a:tc>
                  <a:txBody>
                    <a:bodyPr/>
                    <a:lstStyle/>
                    <a:p>
                      <a:pPr algn="ctr">
                        <a:lnSpc>
                          <a:spcPct val="109000"/>
                        </a:lnSpc>
                        <a:spcBef>
                          <a:spcPts val="0"/>
                        </a:spcBef>
                        <a:spcAft>
                          <a:spcPts val="0"/>
                        </a:spcAft>
                        <a:buClrTx/>
                        <a:buSzTx/>
                        <a:buFontTx/>
                        <a:defRPr/>
                      </a:pPr>
                      <a:r>
                        <a:rPr lang="zh-CN" altLang="en-US" sz="1200"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rPr>
                        <a:t>通用名</a:t>
                      </a:r>
                      <a:endParaRPr lang="zh-CN" altLang="en-US" sz="1200"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endParaRPr>
                    </a:p>
                  </a:txBody>
                  <a:tcPr marL="91439" marR="91439" marT="45727" marB="45727" anchor="ctr">
                    <a:lnB w="12700" cmpd="sng">
                      <a:solidFill>
                        <a:srgbClr val="FFFFFF"/>
                      </a:solidFill>
                      <a:prstDash val="solid"/>
                    </a:lnB>
                    <a:solidFill>
                      <a:schemeClr val="tx2">
                        <a:lumMod val="75000"/>
                        <a:lumOff val="25000"/>
                      </a:schemeClr>
                    </a:solidFill>
                  </a:tcPr>
                </a:tc>
                <a:tc>
                  <a:txBody>
                    <a:bodyPr/>
                    <a:lstStyle/>
                    <a:p>
                      <a:pPr marL="0" marR="0" lvl="0" indent="0" algn="ctr" defTabSz="914400" rtl="0" eaLnBrk="1" fontAlgn="auto" latinLnBrk="0" hangingPunct="1">
                        <a:lnSpc>
                          <a:spcPct val="109000"/>
                        </a:lnSpc>
                        <a:spcBef>
                          <a:spcPts val="0"/>
                        </a:spcBef>
                        <a:spcAft>
                          <a:spcPts val="0"/>
                        </a:spcAft>
                        <a:buClrTx/>
                        <a:buSzTx/>
                        <a:buFontTx/>
                        <a:buNone/>
                        <a:defRPr/>
                      </a:pPr>
                      <a:r>
                        <a:rPr lang="zh-CN" altLang="en-US" sz="1200" b="1" dirty="0">
                          <a:solidFill>
                            <a:schemeClr val="tx1"/>
                          </a:solidFill>
                          <a:latin typeface="微软雅黑" panose="020B0503020204020204" charset="-122"/>
                          <a:ea typeface="微软雅黑" panose="020B0503020204020204" charset="-122"/>
                          <a:cs typeface="微软雅黑" panose="020B0503020204020204" charset="-122"/>
                        </a:rPr>
                        <a:t>注</a:t>
                      </a:r>
                      <a:r>
                        <a:rPr lang="zh-CN" altLang="en-US" sz="1200" b="1" dirty="0">
                          <a:solidFill>
                            <a:schemeClr val="tx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射用头孢他啶他唑巴坦钠（</a:t>
                      </a:r>
                      <a:r>
                        <a:rPr lang="en-US" altLang="zh-CN" sz="1200" b="1" dirty="0">
                          <a:solidFill>
                            <a:schemeClr val="tx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3:1</a:t>
                      </a:r>
                      <a:r>
                        <a:rPr lang="zh-CN" altLang="en-US" sz="1200" b="1" dirty="0">
                          <a:solidFill>
                            <a:schemeClr val="tx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a:t>
                      </a:r>
                      <a:endParaRPr lang="zh-CN" altLang="en-US" sz="1200" b="1" dirty="0">
                        <a:solidFill>
                          <a:schemeClr val="tx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endParaRPr>
                    </a:p>
                  </a:txBody>
                  <a:tcPr marL="91439" marR="91439" marT="45727" marB="45727" anchor="ctr">
                    <a:noFill/>
                  </a:tcPr>
                </a:tc>
                <a:tc>
                  <a:txBody>
                    <a:bodyPr/>
                    <a:lstStyle/>
                    <a:p>
                      <a:pPr marL="0" marR="0" lvl="0" indent="0" algn="ctr" defTabSz="914400" rtl="0" eaLnBrk="1" fontAlgn="auto" latinLnBrk="0" hangingPunct="1">
                        <a:lnSpc>
                          <a:spcPct val="109000"/>
                        </a:lnSpc>
                        <a:spcBef>
                          <a:spcPts val="0"/>
                        </a:spcBef>
                        <a:spcAft>
                          <a:spcPts val="0"/>
                        </a:spcAft>
                        <a:buClrTx/>
                        <a:buSzTx/>
                        <a:buFontTx/>
                        <a:buNone/>
                        <a:defRPr/>
                      </a:pPr>
                      <a:r>
                        <a:rPr lang="zh-CN" altLang="en-US" sz="1200" dirty="0">
                          <a:solidFill>
                            <a:schemeClr val="bg1"/>
                          </a:solidFill>
                          <a:latin typeface="微软雅黑" panose="020B0503020204020204" charset="-122"/>
                          <a:ea typeface="微软雅黑" panose="020B0503020204020204" charset="-122"/>
                          <a:cs typeface="微软雅黑" panose="020B0503020204020204" charset="-122"/>
                          <a:sym typeface="+mn-ea"/>
                        </a:rPr>
                        <a:t>注册</a:t>
                      </a:r>
                      <a:r>
                        <a:rPr lang="zh-CN" altLang="en-US" sz="1200"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规格</a:t>
                      </a:r>
                      <a:endPar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endParaRPr>
                    </a:p>
                  </a:txBody>
                  <a:tcPr anchor="ctr">
                    <a:solidFill>
                      <a:schemeClr val="tx2">
                        <a:lumMod val="75000"/>
                        <a:lumOff val="25000"/>
                      </a:schemeClr>
                    </a:solidFill>
                  </a:tcPr>
                </a:tc>
                <a:tc gridSpan="2">
                  <a:txBody>
                    <a:bodyPr/>
                    <a:lstStyle/>
                    <a:p>
                      <a:pPr marL="0" marR="0" lvl="0" indent="0" algn="ctr" defTabSz="914400" rtl="0" eaLnBrk="1" fontAlgn="auto" latinLnBrk="0" hangingPunct="1">
                        <a:lnSpc>
                          <a:spcPct val="109000"/>
                        </a:lnSpc>
                        <a:spcBef>
                          <a:spcPts val="0"/>
                        </a:spcBef>
                        <a:spcAft>
                          <a:spcPts val="0"/>
                        </a:spcAft>
                        <a:buClrTx/>
                        <a:buSzTx/>
                        <a:buFontTx/>
                        <a:buNone/>
                        <a:defRPr/>
                      </a:pPr>
                      <a:r>
                        <a:rPr lang="en-US" altLang="zh-CN" sz="1000" b="1" dirty="0">
                          <a:solidFill>
                            <a:schemeClr val="tx1"/>
                          </a:solidFill>
                          <a:latin typeface="微软雅黑" panose="020B0503020204020204" charset="-122"/>
                          <a:ea typeface="微软雅黑" panose="020B0503020204020204" charset="-122"/>
                          <a:cs typeface="微软雅黑" panose="020B0503020204020204" charset="-122"/>
                          <a:sym typeface="+mn-ea"/>
                        </a:rPr>
                        <a:t>1.2g </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(C</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22</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H</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22</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N</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6</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O</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7</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S</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 0.9g </a:t>
                      </a:r>
                      <a:r>
                        <a:rPr lang="zh-CN" altLang="en-US" sz="800" b="0" dirty="0">
                          <a:solidFill>
                            <a:schemeClr val="tx1"/>
                          </a:solidFill>
                          <a:latin typeface="微软雅黑" panose="020B0503020204020204" charset="-122"/>
                          <a:ea typeface="微软雅黑" panose="020B0503020204020204" charset="-122"/>
                          <a:cs typeface="微软雅黑" panose="020B0503020204020204" charset="-122"/>
                          <a:sym typeface="+mn-ea"/>
                        </a:rPr>
                        <a:t>与</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 C</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10</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H</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12</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N</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4</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O</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5</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S 0.3g) </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1000" b="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000" b="0" dirty="0">
                          <a:solidFill>
                            <a:schemeClr val="tx1"/>
                          </a:solidFill>
                          <a:latin typeface="微软雅黑" panose="020B0503020204020204" charset="-122"/>
                          <a:ea typeface="微软雅黑" panose="020B0503020204020204" charset="-122"/>
                          <a:cs typeface="微软雅黑" panose="020B0503020204020204" charset="-122"/>
                          <a:sym typeface="+mn-ea"/>
                        </a:rPr>
                        <a:t> </a:t>
                      </a:r>
                      <a:r>
                        <a:rPr lang="en-US" altLang="zh-CN" sz="1000" b="1" dirty="0">
                          <a:solidFill>
                            <a:schemeClr val="tx1"/>
                          </a:solidFill>
                          <a:latin typeface="微软雅黑" panose="020B0503020204020204" charset="-122"/>
                          <a:ea typeface="微软雅黑" panose="020B0503020204020204" charset="-122"/>
                          <a:cs typeface="微软雅黑" panose="020B0503020204020204" charset="-122"/>
                          <a:sym typeface="+mn-ea"/>
                        </a:rPr>
                        <a:t>2.4g </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(C</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22</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H</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22</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N</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6</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O</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7</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S</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 1.8g </a:t>
                      </a:r>
                      <a:r>
                        <a:rPr lang="zh-CN" altLang="en-US" sz="800" b="0" dirty="0">
                          <a:solidFill>
                            <a:schemeClr val="tx1"/>
                          </a:solidFill>
                          <a:latin typeface="微软雅黑" panose="020B0503020204020204" charset="-122"/>
                          <a:ea typeface="微软雅黑" panose="020B0503020204020204" charset="-122"/>
                          <a:cs typeface="微软雅黑" panose="020B0503020204020204" charset="-122"/>
                          <a:sym typeface="+mn-ea"/>
                        </a:rPr>
                        <a:t>与</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 C</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10</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H</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12</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N</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4</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O</a:t>
                      </a:r>
                      <a:r>
                        <a:rPr lang="en-US" altLang="zh-CN" sz="800" b="0" baseline="-25000" dirty="0">
                          <a:solidFill>
                            <a:schemeClr val="tx1"/>
                          </a:solidFill>
                          <a:latin typeface="微软雅黑" panose="020B0503020204020204" charset="-122"/>
                          <a:ea typeface="微软雅黑" panose="020B0503020204020204" charset="-122"/>
                          <a:cs typeface="微软雅黑" panose="020B0503020204020204" charset="-122"/>
                          <a:sym typeface="+mn-ea"/>
                        </a:rPr>
                        <a:t>5</a:t>
                      </a:r>
                      <a:r>
                        <a:rPr lang="en-US" altLang="zh-CN" sz="800" b="0" dirty="0">
                          <a:solidFill>
                            <a:schemeClr val="tx1"/>
                          </a:solidFill>
                          <a:latin typeface="微软雅黑" panose="020B0503020204020204" charset="-122"/>
                          <a:ea typeface="微软雅黑" panose="020B0503020204020204" charset="-122"/>
                          <a:cs typeface="微软雅黑" panose="020B0503020204020204" charset="-122"/>
                          <a:sym typeface="+mn-ea"/>
                        </a:rPr>
                        <a:t>S 0.6g)</a:t>
                      </a:r>
                      <a:endParaRPr lang="en-US" altLang="zh-CN" sz="800" b="0" dirty="0">
                        <a:solidFill>
                          <a:schemeClr val="tx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endParaRPr>
                    </a:p>
                  </a:txBody>
                  <a:tcPr anchor="ctr">
                    <a:noFill/>
                  </a:tcPr>
                </a:tc>
                <a:tc hMerge="1">
                  <a:tcPr/>
                </a:tc>
              </a:tr>
              <a:tr h="2364105">
                <a:tc>
                  <a:txBody>
                    <a:bodyPr/>
                    <a:lstStyle/>
                    <a:p>
                      <a:pPr algn="ctr">
                        <a:lnSpc>
                          <a:spcPct val="109000"/>
                        </a:lnSpc>
                        <a:spcBef>
                          <a:spcPts val="0"/>
                        </a:spcBef>
                        <a:spcAft>
                          <a:spcPts val="0"/>
                        </a:spcAft>
                        <a:buClrTx/>
                        <a:buSzTx/>
                        <a:buFontTx/>
                        <a:defRPr/>
                      </a:pPr>
                      <a:r>
                        <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rPr>
                        <a:t>适应症</a:t>
                      </a:r>
                      <a:endPar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endParaRPr>
                    </a:p>
                  </a:txBody>
                  <a:tcPr marL="91439" marR="91439" marT="45727" marB="45727" anchor="ctr">
                    <a:lnT w="12700" cap="flat" cmpd="sng" algn="ctr">
                      <a:solidFill>
                        <a:srgbClr val="FFFFFF"/>
                      </a:solidFill>
                      <a:prstDash val="solid"/>
                      <a:round/>
                      <a:headEnd type="none" w="med" len="med"/>
                      <a:tailEnd type="none" w="med" len="med"/>
                    </a:lnT>
                    <a:solidFill>
                      <a:schemeClr val="tx2">
                        <a:lumMod val="75000"/>
                        <a:lumOff val="25000"/>
                      </a:schemeClr>
                    </a:solidFill>
                  </a:tcPr>
                </a:tc>
                <a:tc gridSpan="4">
                  <a:txBody>
                    <a:bodyPr/>
                    <a:lstStyle/>
                    <a:p>
                      <a:pPr indent="0" fontAlgn="auto">
                        <a:lnSpc>
                          <a:spcPct val="109000"/>
                        </a:lnSpc>
                        <a:buFont typeface="Arial" panose="020B0604020202020204" pitchFamily="34" charset="0"/>
                        <a:buNone/>
                      </a:pP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本品用于治疗由头孢他啶单药耐药，对本复方敏感的产</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β-</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内酰胺酶细菌引起的中、重度感染。</a:t>
                      </a:r>
                      <a:endPar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endParaRPr>
                    </a:p>
                    <a:p>
                      <a:pPr indent="0" fontAlgn="auto">
                        <a:lnSpc>
                          <a:spcPct val="109000"/>
                        </a:lnSpc>
                        <a:buFont typeface="Arial" panose="020B0604020202020204" pitchFamily="34" charset="0"/>
                        <a:buNone/>
                      </a:pP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1.</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下呼吸道感染：由产</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β-</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内酰胺酶的铜绿假单胞菌属、流感嗜血杆菌、克雷伯菌属、肠道菌属、奇异变形杆菌、粘质沙雷氏菌、肺炎链球菌、金黄色葡萄球菌属等所致。</a:t>
                      </a:r>
                      <a:endPar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endParaRPr>
                    </a:p>
                    <a:p>
                      <a:pPr indent="0" fontAlgn="auto">
                        <a:lnSpc>
                          <a:spcPct val="109000"/>
                        </a:lnSpc>
                        <a:buFont typeface="Arial" panose="020B0604020202020204" pitchFamily="34" charset="0"/>
                        <a:buNone/>
                      </a:pP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2.</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皮肤和皮肤软组织感染：由产</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β-</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内酰胺酶的铜绿假单胞菌属、克雷伯菌属、大肠埃希菌、奇异变形杆菌、金黄色葡萄球菌属等所致。</a:t>
                      </a:r>
                      <a:endPar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endParaRPr>
                    </a:p>
                    <a:p>
                      <a:pPr indent="0" fontAlgn="auto">
                        <a:lnSpc>
                          <a:spcPct val="109000"/>
                        </a:lnSpc>
                        <a:buFont typeface="Arial" panose="020B0604020202020204" pitchFamily="34" charset="0"/>
                        <a:buNone/>
                      </a:pP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3.</a:t>
                      </a:r>
                      <a:r>
                        <a:rPr lang="zh-CN" altLang="en-US" sz="1200" b="1"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尿路感染：</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由产</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β-</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内酰胺酶的铜绿假单胞菌属、肠道菌属、奇异变形杆菌、肺炎克雷伯菌等所致。</a:t>
                      </a:r>
                      <a:endPar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endParaRPr>
                    </a:p>
                    <a:p>
                      <a:pPr indent="0" fontAlgn="auto">
                        <a:lnSpc>
                          <a:spcPct val="109000"/>
                        </a:lnSpc>
                        <a:buFont typeface="Arial" panose="020B0604020202020204" pitchFamily="34" charset="0"/>
                        <a:buNone/>
                      </a:pP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4.</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细菌性败血症：由产</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β-</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内酰胺酶的铜绿假单胞菌属、克雷伯菌属、流感嗜血杆菌、大肠埃希菌、粘质沙雷氏菌、肺炎链球菌、金黄色葡萄球菌属等敏感菌所致。</a:t>
                      </a:r>
                      <a:endPar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endParaRPr>
                    </a:p>
                    <a:p>
                      <a:pPr indent="0" fontAlgn="auto">
                        <a:lnSpc>
                          <a:spcPct val="109000"/>
                        </a:lnSpc>
                        <a:buFont typeface="Arial" panose="020B0604020202020204" pitchFamily="34" charset="0"/>
                        <a:buNone/>
                      </a:pP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5.</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骨和</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或关节感染：由产</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β-</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内酰胺酶的铜绿假单胞菌属、克雷伯菌属、肠道菌属、金黄色葡萄球菌属等敏感菌所致。</a:t>
                      </a:r>
                      <a:endPar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endParaRPr>
                    </a:p>
                    <a:p>
                      <a:pPr indent="0" fontAlgn="auto">
                        <a:lnSpc>
                          <a:spcPct val="109000"/>
                        </a:lnSpc>
                        <a:buFont typeface="Arial" panose="020B0604020202020204" pitchFamily="34" charset="0"/>
                        <a:buNone/>
                      </a:pP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6.</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妇科感染：由产</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β-</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内酰胺酶的大肠埃希菌导致的子宫内膜炎、盆腔蜂窝组织炎和其他女性生殖道感染。</a:t>
                      </a:r>
                      <a:endPar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endParaRPr>
                    </a:p>
                    <a:p>
                      <a:pPr indent="0" fontAlgn="auto">
                        <a:lnSpc>
                          <a:spcPct val="109000"/>
                        </a:lnSpc>
                        <a:buFont typeface="Arial" panose="020B0604020202020204" pitchFamily="34" charset="0"/>
                        <a:buNone/>
                      </a:pP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7.</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腹腔内感染：由产</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β-</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内酰胺酶的大肠埃希菌、克雷伯菌属、金黄色葡萄球菌等导致的腹膜炎。</a:t>
                      </a:r>
                      <a:endPar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endParaRPr>
                    </a:p>
                    <a:p>
                      <a:pPr indent="0" fontAlgn="auto">
                        <a:lnSpc>
                          <a:spcPct val="109000"/>
                        </a:lnSpc>
                        <a:buFont typeface="Arial" panose="020B0604020202020204" pitchFamily="34" charset="0"/>
                        <a:buNone/>
                      </a:pP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8.</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中枢神经系统：由产</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β-</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内酰胺酶的流感嗜血杆菌、奈瑟菌属、铜绿假单胞菌属、肺炎链球菌等导致的髓膜炎。</a:t>
                      </a:r>
                      <a:endPar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endParaRPr>
                    </a:p>
                  </a:txBody>
                  <a:tcPr marL="91439" marR="91439" marT="45727" marB="45727" anchor="ctr"/>
                </a:tc>
                <a:tc hMerge="1">
                  <a:tcPr marL="91443" marR="91443" marT="45721" marB="45721" anchor="ctr"/>
                </a:tc>
                <a:tc hMerge="1">
                  <a:tcPr marL="91443" marR="91443" marT="45721" marB="45721" anchor="ctr"/>
                </a:tc>
                <a:tc hMerge="1">
                  <a:tcPr/>
                </a:tc>
              </a:tr>
              <a:tr h="454025">
                <a:tc>
                  <a:txBody>
                    <a:bodyPr/>
                    <a:lstStyle/>
                    <a:p>
                      <a:pPr algn="ctr">
                        <a:lnSpc>
                          <a:spcPct val="109000"/>
                        </a:lnSpc>
                        <a:spcBef>
                          <a:spcPts val="0"/>
                        </a:spcBef>
                        <a:spcAft>
                          <a:spcPts val="0"/>
                        </a:spcAft>
                        <a:buClrTx/>
                        <a:buSzTx/>
                        <a:buFontTx/>
                        <a:buNone/>
                        <a:defRPr/>
                      </a:pPr>
                      <a:r>
                        <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rPr>
                        <a:t>适应症变化情况</a:t>
                      </a:r>
                      <a:endPar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endParaRPr>
                    </a:p>
                  </a:txBody>
                  <a:tcPr marL="91439" marR="91439" marT="45727" marB="45727" anchor="ctr">
                    <a:solidFill>
                      <a:schemeClr val="tx2">
                        <a:lumMod val="75000"/>
                        <a:lumOff val="25000"/>
                      </a:schemeClr>
                    </a:solidFill>
                  </a:tcPr>
                </a:tc>
                <a:tc gridSpan="4">
                  <a:txBody>
                    <a:bodyPr/>
                    <a:lstStyle/>
                    <a:p>
                      <a:pPr marL="171450" indent="-171450">
                        <a:lnSpc>
                          <a:spcPct val="119000"/>
                        </a:lnSpc>
                        <a:buFont typeface="Wingdings" panose="05000000000000000000" charset="0"/>
                        <a:buChar char="ü"/>
                      </a:pP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由治疗</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b="1"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尿道感染</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升级为治疗</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b="1"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尿路感染</a:t>
                      </a:r>
                      <a:r>
                        <a:rPr lang="en-US" alt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b="1" dirty="0">
                          <a:ln>
                            <a:noFill/>
                          </a:ln>
                          <a:solidFill>
                            <a:srgbClr val="FF0000"/>
                          </a:solidFill>
                          <a:effectLst/>
                          <a:latin typeface="微软雅黑" panose="020B0503020204020204" charset="-122"/>
                          <a:ea typeface="微软雅黑" panose="020B0503020204020204" charset="-122"/>
                          <a:cs typeface="微软雅黑" panose="020B0503020204020204" charset="-122"/>
                          <a:sym typeface="+mn-ea"/>
                        </a:rPr>
                        <a:t>治疗范围明显扩大，适应症有显著变化。</a:t>
                      </a:r>
                      <a:endParaRPr lang="zh-CN" altLang="en-US" sz="1200" b="1" dirty="0">
                        <a:ln>
                          <a:noFill/>
                        </a:ln>
                        <a:solidFill>
                          <a:srgbClr val="FF0000"/>
                        </a:solidFill>
                        <a:effectLst/>
                        <a:latin typeface="微软雅黑" panose="020B0503020204020204" charset="-122"/>
                        <a:ea typeface="微软雅黑" panose="020B0503020204020204" charset="-122"/>
                        <a:cs typeface="微软雅黑" panose="020B0503020204020204" charset="-122"/>
                        <a:sym typeface="+mn-ea"/>
                      </a:endParaRPr>
                    </a:p>
                  </a:txBody>
                  <a:tcPr marL="91439" marR="91439" marT="45727" marB="45727" anchor="ctr"/>
                </a:tc>
                <a:tc hMerge="1">
                  <a:tcPr marL="91443" marR="91443" marT="45721" marB="45721" anchor="ctr"/>
                </a:tc>
                <a:tc hMerge="1">
                  <a:tcPr marL="91443" marR="91443" marT="45721" marB="45721" anchor="ctr"/>
                </a:tc>
                <a:tc hMerge="1">
                  <a:tcPr/>
                </a:tc>
              </a:tr>
              <a:tr h="408940">
                <a:tc>
                  <a:txBody>
                    <a:bodyPr/>
                    <a:lstStyle/>
                    <a:p>
                      <a:pPr algn="ctr">
                        <a:lnSpc>
                          <a:spcPct val="109000"/>
                        </a:lnSpc>
                        <a:spcBef>
                          <a:spcPts val="0"/>
                        </a:spcBef>
                        <a:spcAft>
                          <a:spcPts val="0"/>
                        </a:spcAft>
                        <a:buClrTx/>
                        <a:buSzTx/>
                        <a:buFontTx/>
                        <a:defRPr/>
                      </a:pPr>
                      <a:r>
                        <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rPr>
                        <a:t>用法用量</a:t>
                      </a:r>
                      <a:endPar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endParaRPr>
                    </a:p>
                  </a:txBody>
                  <a:tcPr marL="91439" marR="91439" marT="45727" marB="45727" anchor="ctr">
                    <a:solidFill>
                      <a:schemeClr val="tx2">
                        <a:lumMod val="75000"/>
                        <a:lumOff val="25000"/>
                      </a:schemeClr>
                    </a:solidFill>
                  </a:tcPr>
                </a:tc>
                <a:tc gridSpan="4">
                  <a:txBody>
                    <a:bodyPr/>
                    <a:lstStyle/>
                    <a:p>
                      <a:pPr>
                        <a:lnSpc>
                          <a:spcPct val="109000"/>
                        </a:lnSpc>
                      </a:pPr>
                      <a:r>
                        <a:rPr lang="zh-CN" altLang="en-US" sz="1200" dirty="0">
                          <a:latin typeface="微软雅黑" panose="020B0503020204020204" charset="-122"/>
                          <a:ea typeface="微软雅黑" panose="020B0503020204020204" charset="-122"/>
                          <a:cs typeface="微软雅黑" panose="020B0503020204020204" charset="-122"/>
                        </a:rPr>
                        <a:t>每次</a:t>
                      </a:r>
                      <a:r>
                        <a:rPr lang="en-US" altLang="zh-CN" sz="1200" dirty="0">
                          <a:latin typeface="微软雅黑" panose="020B0503020204020204" charset="-122"/>
                          <a:ea typeface="微软雅黑" panose="020B0503020204020204" charset="-122"/>
                          <a:cs typeface="微软雅黑" panose="020B0503020204020204" charset="-122"/>
                        </a:rPr>
                        <a:t>2.4g</a:t>
                      </a:r>
                      <a:r>
                        <a:rPr lang="zh-CN" altLang="en-US" sz="1200" dirty="0">
                          <a:latin typeface="微软雅黑" panose="020B0503020204020204" charset="-122"/>
                          <a:ea typeface="微软雅黑" panose="020B0503020204020204" charset="-122"/>
                          <a:cs typeface="微软雅黑" panose="020B0503020204020204" charset="-122"/>
                        </a:rPr>
                        <a:t>，</a:t>
                      </a:r>
                      <a:r>
                        <a:rPr lang="zh-CN" sz="1200" dirty="0">
                          <a:latin typeface="微软雅黑" panose="020B0503020204020204" charset="-122"/>
                          <a:ea typeface="微软雅黑" panose="020B0503020204020204" charset="-122"/>
                          <a:cs typeface="微软雅黑" panose="020B0503020204020204" charset="-122"/>
                        </a:rPr>
                        <a:t>每日两次。可根据菌感染严重程度和肾功能情况适当调整。</a:t>
                      </a:r>
                      <a:endParaRPr lang="zh-CN" sz="1200" dirty="0">
                        <a:latin typeface="微软雅黑" panose="020B0503020204020204" charset="-122"/>
                        <a:ea typeface="微软雅黑" panose="020B0503020204020204" charset="-122"/>
                        <a:cs typeface="微软雅黑" panose="020B0503020204020204" charset="-122"/>
                      </a:endParaRPr>
                    </a:p>
                  </a:txBody>
                  <a:tcPr marL="91439" marR="91439" marT="45727" marB="45727" anchor="ctr"/>
                </a:tc>
                <a:tc hMerge="1">
                  <a:tcPr marL="91443" marR="91443" marT="45721" marB="45721" anchor="ctr"/>
                </a:tc>
                <a:tc hMerge="1">
                  <a:tcPr marL="91443" marR="91443" marT="45721" marB="45721" anchor="ctr"/>
                </a:tc>
                <a:tc hMerge="1">
                  <a:tcPr/>
                </a:tc>
              </a:tr>
              <a:tr h="298450">
                <a:tc>
                  <a:txBody>
                    <a:bodyPr/>
                    <a:lstStyle/>
                    <a:p>
                      <a:pPr algn="ctr">
                        <a:lnSpc>
                          <a:spcPct val="109000"/>
                        </a:lnSpc>
                        <a:spcBef>
                          <a:spcPts val="0"/>
                        </a:spcBef>
                        <a:spcAft>
                          <a:spcPts val="0"/>
                        </a:spcAft>
                        <a:buClrTx/>
                        <a:buSzTx/>
                        <a:buFontTx/>
                        <a:defRPr/>
                      </a:pPr>
                      <a:r>
                        <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rPr>
                        <a:t>中国首次上市时间</a:t>
                      </a:r>
                      <a:endPar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endParaRPr>
                    </a:p>
                  </a:txBody>
                  <a:tcPr marL="91439" marR="91439" marT="45727" marB="45727" anchor="ctr">
                    <a:solidFill>
                      <a:schemeClr val="tx2">
                        <a:lumMod val="75000"/>
                        <a:lumOff val="25000"/>
                      </a:schemeClr>
                    </a:solidFill>
                  </a:tcPr>
                </a:tc>
                <a:tc>
                  <a:txBody>
                    <a:bodyPr/>
                    <a:lstStyle/>
                    <a:p>
                      <a:pPr algn="ctr">
                        <a:lnSpc>
                          <a:spcPct val="109000"/>
                        </a:lnSpc>
                      </a:pPr>
                      <a:r>
                        <a:rPr lang="en-US" altLang="zh-CN" sz="1200" dirty="0">
                          <a:latin typeface="微软雅黑" panose="020B0503020204020204" charset="-122"/>
                          <a:ea typeface="微软雅黑" panose="020B0503020204020204" charset="-122"/>
                        </a:rPr>
                        <a:t>2010.03.15</a:t>
                      </a:r>
                      <a:endParaRPr lang="en-US" altLang="zh-CN" sz="1200" dirty="0">
                        <a:latin typeface="微软雅黑" panose="020B0503020204020204" charset="-122"/>
                        <a:ea typeface="微软雅黑" panose="020B0503020204020204" charset="-122"/>
                      </a:endParaRPr>
                    </a:p>
                  </a:txBody>
                  <a:tcPr marL="91439" marR="91439" marT="45727" marB="45727" anchor="ctr"/>
                </a:tc>
                <a:tc gridSpan="2">
                  <a:txBody>
                    <a:bodyPr/>
                    <a:lstStyle/>
                    <a:p>
                      <a:pPr marL="0" algn="ctr" defTabSz="914400" rtl="0" eaLnBrk="1" latinLnBrk="0" hangingPunct="1">
                        <a:lnSpc>
                          <a:spcPct val="109000"/>
                        </a:lnSpc>
                      </a:pPr>
                      <a:r>
                        <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目前大陆地区同通用名药品的上市情况</a:t>
                      </a:r>
                      <a:endParaRPr lang="zh-CN" altLang="en-US" sz="1200" b="1" kern="1200"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endParaRPr>
                    </a:p>
                  </a:txBody>
                  <a:tcPr marL="91439" marR="91439" marT="45727" marB="45727" anchor="ctr">
                    <a:solidFill>
                      <a:schemeClr val="tx2">
                        <a:lumMod val="75000"/>
                        <a:lumOff val="25000"/>
                      </a:schemeClr>
                    </a:solidFill>
                  </a:tcPr>
                </a:tc>
                <a:tc hMerge="1">
                  <a:tcPr marL="91439" marR="91439" marT="45727" marB="45727" anchor="ctr"/>
                </a:tc>
                <a:tc>
                  <a:txBody>
                    <a:bodyPr/>
                    <a:lstStyle/>
                    <a:p>
                      <a:pPr algn="ctr">
                        <a:lnSpc>
                          <a:spcPct val="109000"/>
                        </a:lnSpc>
                        <a:buNone/>
                      </a:pPr>
                      <a:r>
                        <a:rPr lang="zh-CN" altLang="zh-CN" sz="1200" b="0" kern="1200" dirty="0">
                          <a:solidFill>
                            <a:schemeClr val="tx1"/>
                          </a:solidFill>
                          <a:effectLst/>
                          <a:latin typeface="微软雅黑" panose="020B0503020204020204" charset="-122"/>
                          <a:ea typeface="微软雅黑" panose="020B0503020204020204" charset="-122"/>
                          <a:sym typeface="Arial" panose="020B0604020202020204" pitchFamily="34" charset="0"/>
                        </a:rPr>
                        <a:t>康芝药业独家上市</a:t>
                      </a:r>
                      <a:endParaRPr lang="zh-CN" altLang="zh-CN" sz="1200" b="0" kern="1200" dirty="0">
                        <a:solidFill>
                          <a:schemeClr val="tx1"/>
                        </a:solidFill>
                        <a:effectLst/>
                        <a:latin typeface="微软雅黑" panose="020B0503020204020204" charset="-122"/>
                        <a:ea typeface="微软雅黑" panose="020B0503020204020204" charset="-122"/>
                        <a:sym typeface="Arial" panose="020B0604020202020204" pitchFamily="34" charset="0"/>
                      </a:endParaRPr>
                    </a:p>
                  </a:txBody>
                  <a:tcPr marL="91439" marR="91439" marT="45727" marB="45727" anchor="ctr">
                    <a:noFill/>
                  </a:tcPr>
                </a:tc>
              </a:tr>
              <a:tr h="298450">
                <a:tc>
                  <a:txBody>
                    <a:bodyPr/>
                    <a:lstStyle/>
                    <a:p>
                      <a:pPr algn="ctr">
                        <a:lnSpc>
                          <a:spcPct val="109000"/>
                        </a:lnSpc>
                        <a:spcBef>
                          <a:spcPts val="0"/>
                        </a:spcBef>
                        <a:spcAft>
                          <a:spcPts val="0"/>
                        </a:spcAft>
                        <a:buClrTx/>
                        <a:buSzTx/>
                        <a:buFontTx/>
                        <a:defRPr/>
                      </a:pPr>
                      <a:r>
                        <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是否为</a:t>
                      </a:r>
                      <a:r>
                        <a:rPr lang="en-US" altLang="zh-CN"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OTC</a:t>
                      </a:r>
                      <a:r>
                        <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药品</a:t>
                      </a:r>
                      <a:endParaRPr lang="zh-CN" altLang="en-US" sz="1200" b="1" kern="1200"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endParaRPr>
                    </a:p>
                  </a:txBody>
                  <a:tcPr marL="91439" marR="91439" marT="45727" marB="45727" anchor="ctr">
                    <a:solidFill>
                      <a:schemeClr val="tx2">
                        <a:lumMod val="75000"/>
                        <a:lumOff val="25000"/>
                      </a:schemeClr>
                    </a:solidFill>
                  </a:tcPr>
                </a:tc>
                <a:tc>
                  <a:txBody>
                    <a:bodyPr/>
                    <a:lstStyle/>
                    <a:p>
                      <a:pPr marL="0" marR="0" lvl="0" indent="0" algn="ctr" defTabSz="914400" rtl="0" eaLnBrk="1" fontAlgn="auto" latinLnBrk="0" hangingPunct="1">
                        <a:lnSpc>
                          <a:spcPct val="109000"/>
                        </a:lnSpc>
                        <a:spcBef>
                          <a:spcPts val="0"/>
                        </a:spcBef>
                        <a:spcAft>
                          <a:spcPts val="0"/>
                        </a:spcAft>
                        <a:buClrTx/>
                        <a:buSzTx/>
                        <a:buFontTx/>
                        <a:buNone/>
                        <a:defRPr/>
                      </a:pPr>
                      <a:r>
                        <a:rPr lang="zh-CN" altLang="en-US" sz="1200" dirty="0">
                          <a:latin typeface="微软雅黑" panose="020B0503020204020204" charset="-122"/>
                          <a:ea typeface="微软雅黑" panose="020B0503020204020204" charset="-122"/>
                          <a:sym typeface="+mn-ea"/>
                        </a:rPr>
                        <a:t>否</a:t>
                      </a:r>
                      <a:endParaRPr lang="zh-CN" altLang="en-US" sz="1200" dirty="0">
                        <a:latin typeface="微软雅黑" panose="020B0503020204020204" charset="-122"/>
                        <a:ea typeface="微软雅黑" panose="020B0503020204020204" charset="-122"/>
                        <a:cs typeface="微软雅黑" panose="020B0503020204020204" charset="-122"/>
                        <a:sym typeface="+mn-ea"/>
                      </a:endParaRPr>
                    </a:p>
                  </a:txBody>
                  <a:tcPr marL="91439" marR="91439" marT="45727" marB="45727" anchor="ctr"/>
                </a:tc>
                <a:tc gridSpan="2">
                  <a:txBody>
                    <a:bodyPr/>
                    <a:lstStyle/>
                    <a:p>
                      <a:pPr marL="0" algn="ctr" defTabSz="914400" rtl="0" eaLnBrk="1" latinLnBrk="0" hangingPunct="1">
                        <a:lnSpc>
                          <a:spcPct val="109000"/>
                        </a:lnSpc>
                      </a:pPr>
                      <a:r>
                        <a:rPr lang="zh-CN" altLang="en-US" sz="1200" b="1"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全球首次上市时间及国家/地区</a:t>
                      </a:r>
                      <a:endParaRPr lang="zh-CN" altLang="en-US" sz="1200" b="1" kern="1200"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endParaRPr>
                    </a:p>
                  </a:txBody>
                  <a:tcPr marL="91439" marR="91439" marT="45727" marB="45727" anchor="ctr">
                    <a:solidFill>
                      <a:schemeClr val="tx2">
                        <a:lumMod val="75000"/>
                        <a:lumOff val="25000"/>
                      </a:schemeClr>
                    </a:solidFill>
                  </a:tcPr>
                </a:tc>
                <a:tc hMerge="1">
                  <a:tcPr marL="91439" marR="91439" marT="45727" marB="45727" anchor="ctr"/>
                </a:tc>
                <a:tc>
                  <a:txBody>
                    <a:bodyPr/>
                    <a:lstStyle/>
                    <a:p>
                      <a:pPr algn="ctr">
                        <a:lnSpc>
                          <a:spcPct val="109000"/>
                        </a:lnSpc>
                        <a:buNone/>
                      </a:pPr>
                      <a:r>
                        <a:rPr lang="en-US" altLang="zh-CN" sz="1200" b="0" dirty="0">
                          <a:solidFill>
                            <a:schemeClr val="tx1"/>
                          </a:solidFill>
                          <a:effectLst/>
                          <a:latin typeface="微软雅黑" panose="020B0503020204020204" charset="-122"/>
                          <a:ea typeface="微软雅黑" panose="020B0503020204020204" charset="-122"/>
                          <a:cs typeface="微软雅黑" panose="020B0503020204020204" charset="-122"/>
                          <a:sym typeface="汉仪雅酷黑 65W" panose="020B0604020202020204" charset="-122"/>
                        </a:rPr>
                        <a:t>2010</a:t>
                      </a:r>
                      <a:r>
                        <a:rPr lang="zh-CN" altLang="en-US" sz="1200" b="0" dirty="0">
                          <a:solidFill>
                            <a:schemeClr val="tx1"/>
                          </a:solidFill>
                          <a:effectLst/>
                          <a:latin typeface="微软雅黑" panose="020B0503020204020204" charset="-122"/>
                          <a:ea typeface="微软雅黑" panose="020B0503020204020204" charset="-122"/>
                          <a:cs typeface="微软雅黑" panose="020B0503020204020204" charset="-122"/>
                          <a:sym typeface="汉仪雅酷黑 65W" panose="020B0604020202020204" charset="-122"/>
                        </a:rPr>
                        <a:t>年，中国</a:t>
                      </a:r>
                      <a:endParaRPr lang="zh-CN" altLang="en-US" sz="1200" b="0" dirty="0">
                        <a:solidFill>
                          <a:schemeClr val="tx1"/>
                        </a:solidFill>
                        <a:effectLst/>
                        <a:latin typeface="微软雅黑" panose="020B0503020204020204" charset="-122"/>
                        <a:ea typeface="微软雅黑" panose="020B0503020204020204" charset="-122"/>
                        <a:cs typeface="微软雅黑" panose="020B0503020204020204" charset="-122"/>
                        <a:sym typeface="汉仪雅酷黑 65W" panose="020B0604020202020204" charset="-122"/>
                      </a:endParaRPr>
                    </a:p>
                  </a:txBody>
                  <a:tcPr marL="91439" marR="91439" marT="45727" marB="45727" anchor="ctr">
                    <a:noFill/>
                  </a:tcPr>
                </a:tc>
              </a:tr>
              <a:tr h="1549400">
                <a:tc>
                  <a:txBody>
                    <a:bodyPr/>
                    <a:lstStyle/>
                    <a:p>
                      <a:pPr algn="ctr">
                        <a:lnSpc>
                          <a:spcPct val="149000"/>
                        </a:lnSpc>
                        <a:spcBef>
                          <a:spcPts val="0"/>
                        </a:spcBef>
                        <a:spcAft>
                          <a:spcPts val="0"/>
                        </a:spcAft>
                        <a:buClrTx/>
                        <a:buSzTx/>
                        <a:buFontTx/>
                        <a:buNone/>
                        <a:defRPr/>
                      </a:pPr>
                      <a:r>
                        <a:rPr lang="en-US" sz="12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 </a:t>
                      </a:r>
                      <a:r>
                        <a:rPr lang="zh-CN" sz="1200" b="1"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产品核心信息</a:t>
                      </a:r>
                      <a:endParaRPr lang="zh-CN" sz="1200" b="1"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endParaRPr>
                    </a:p>
                    <a:p>
                      <a:pPr algn="ctr">
                        <a:lnSpc>
                          <a:spcPct val="149000"/>
                        </a:lnSpc>
                        <a:spcBef>
                          <a:spcPts val="0"/>
                        </a:spcBef>
                        <a:spcAft>
                          <a:spcPts val="0"/>
                        </a:spcAft>
                        <a:buClrTx/>
                        <a:buSzTx/>
                        <a:buFontTx/>
                        <a:buNone/>
                        <a:defRPr/>
                      </a:pPr>
                      <a:r>
                        <a:rPr lang="zh-CN" sz="1200" b="1" u="sng"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概</a:t>
                      </a:r>
                      <a:r>
                        <a:rPr lang="en-US" altLang="zh-CN" sz="1200" b="1" u="sng"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           </a:t>
                      </a:r>
                      <a:r>
                        <a:rPr lang="zh-CN" sz="1200" b="1" u="sng"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要</a:t>
                      </a:r>
                      <a:endParaRPr lang="zh-CN" altLang="en-US" sz="1200" b="1" u="sng" kern="0" spc="-20" dirty="0">
                        <a:solidFill>
                          <a:schemeClr val="bg1">
                            <a:alpha val="100000"/>
                          </a:schemeClr>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endParaRPr>
                    </a:p>
                  </a:txBody>
                  <a:tcPr marL="91439" marR="91439" marT="45727" marB="45727" anchor="ctr">
                    <a:solidFill>
                      <a:schemeClr val="tx2">
                        <a:lumMod val="75000"/>
                        <a:lumOff val="25000"/>
                      </a:schemeClr>
                    </a:solidFill>
                  </a:tcPr>
                </a:tc>
                <a:tc gridSpan="4">
                  <a:txBody>
                    <a:bodyPr/>
                    <a:lstStyle/>
                    <a:p>
                      <a:pPr marL="228600" marR="0" lvl="0" indent="-228600" algn="l" defTabSz="914400" rtl="0" eaLnBrk="1" fontAlgn="auto" latinLnBrk="0" hangingPunct="1">
                        <a:lnSpc>
                          <a:spcPct val="129000"/>
                        </a:lnSpc>
                        <a:spcBef>
                          <a:spcPts val="0"/>
                        </a:spcBef>
                        <a:spcAft>
                          <a:spcPts val="0"/>
                        </a:spcAft>
                        <a:buClrTx/>
                        <a:buSzTx/>
                        <a:buFont typeface="+mj-lt"/>
                        <a:buAutoNum type="arabicPeriod"/>
                        <a:defRPr/>
                      </a:pPr>
                      <a:r>
                        <a:rPr lang="zh-CN" altLang="en-US" sz="1200" b="1" u="sng" kern="0" spc="-2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头孢他啶与他唑巴坦钠</a:t>
                      </a:r>
                      <a:r>
                        <a:rPr lang="en-US" altLang="zh-CN" sz="1200" b="1" u="sng" kern="0" spc="-2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3:1 </a:t>
                      </a:r>
                      <a:r>
                        <a:rPr lang="zh-CN" altLang="en-US" sz="1200" b="1" u="sng" kern="0" spc="-2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为</a:t>
                      </a:r>
                      <a:r>
                        <a:rPr lang="zh-CN" altLang="en-US" sz="1200" b="1" u="sng" kern="0" spc="-20" dirty="0">
                          <a:solidFill>
                            <a:srgbClr val="FF0000">
                              <a:alpha val="100000"/>
                            </a:srgbClr>
                          </a:solidFill>
                          <a:latin typeface="微软雅黑" panose="020B0503020204020204" charset="-122"/>
                          <a:ea typeface="微软雅黑" panose="020B0503020204020204" charset="-122"/>
                          <a:cs typeface="微软雅黑" panose="020B0503020204020204" charset="-122"/>
                          <a:sym typeface="+mn-ea"/>
                        </a:rPr>
                        <a:t>最佳配比</a:t>
                      </a:r>
                      <a:r>
                        <a:rPr lang="zh-CN" altLang="en-US" sz="1200" b="1" u="none" kern="0" spc="-2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a:t>
                      </a:r>
                      <a:r>
                        <a:rPr lang="zh-CN" altLang="en-US" sz="1200" kern="1200" dirty="0">
                          <a:solidFill>
                            <a:schemeClr val="tx1"/>
                          </a:solidFill>
                          <a:latin typeface="微软雅黑" panose="020B0503020204020204" charset="-122"/>
                          <a:ea typeface="微软雅黑" panose="020B0503020204020204" charset="-122"/>
                        </a:rPr>
                        <a:t>相较于 </a:t>
                      </a:r>
                      <a:r>
                        <a:rPr lang="en-US" altLang="zh-CN" sz="1200" kern="1200" dirty="0">
                          <a:solidFill>
                            <a:schemeClr val="tx1"/>
                          </a:solidFill>
                          <a:latin typeface="微软雅黑" panose="020B0503020204020204" charset="-122"/>
                          <a:ea typeface="微软雅黑" panose="020B0503020204020204" charset="-122"/>
                        </a:rPr>
                        <a:t>5:1</a:t>
                      </a:r>
                      <a:r>
                        <a:rPr lang="zh-CN" altLang="en-US" sz="1200" kern="1200" dirty="0">
                          <a:solidFill>
                            <a:schemeClr val="tx1"/>
                          </a:solidFill>
                          <a:latin typeface="微软雅黑" panose="020B0503020204020204" charset="-122"/>
                          <a:ea typeface="微软雅黑" panose="020B0503020204020204" charset="-122"/>
                        </a:rPr>
                        <a:t>、</a:t>
                      </a:r>
                      <a:r>
                        <a:rPr lang="en-US" altLang="zh-CN" sz="1200" kern="1200" dirty="0">
                          <a:solidFill>
                            <a:schemeClr val="tx1"/>
                          </a:solidFill>
                          <a:latin typeface="微软雅黑" panose="020B0503020204020204" charset="-122"/>
                          <a:ea typeface="微软雅黑" panose="020B0503020204020204" charset="-122"/>
                        </a:rPr>
                        <a:t>8:1 </a:t>
                      </a:r>
                      <a:r>
                        <a:rPr lang="zh-CN" altLang="en-US" sz="1200" kern="1200" dirty="0">
                          <a:solidFill>
                            <a:schemeClr val="tx1"/>
                          </a:solidFill>
                          <a:latin typeface="微软雅黑" panose="020B0503020204020204" charset="-122"/>
                          <a:ea typeface="微软雅黑" panose="020B0503020204020204" charset="-122"/>
                        </a:rPr>
                        <a:t>配比复方制剂，该组方中他唑巴坦钠占比最高。鉴于他唑巴坦为剂量依赖性药物、头孢他啶为时间依赖性药物，在维持有效抑菌浓度、保障用药安全的前提下，更高的他唑巴坦含量可充分发挥药理作用，为患者带来更佳临床获益。</a:t>
                      </a:r>
                      <a:endParaRPr lang="zh-CN" altLang="en-US" sz="1200" kern="12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228600" marR="0" lvl="0" indent="-228600" algn="l" defTabSz="914400" rtl="0" eaLnBrk="1" fontAlgn="auto" latinLnBrk="0" hangingPunct="1">
                        <a:lnSpc>
                          <a:spcPct val="129000"/>
                        </a:lnSpc>
                        <a:spcBef>
                          <a:spcPts val="0"/>
                        </a:spcBef>
                        <a:spcAft>
                          <a:spcPts val="0"/>
                        </a:spcAft>
                        <a:buClrTx/>
                        <a:buSzTx/>
                        <a:buFont typeface="+mj-lt"/>
                        <a:buAutoNum type="arabicPeriod"/>
                        <a:defRPr/>
                      </a:pPr>
                      <a:r>
                        <a:rPr lang="zh-CN" altLang="en-US" sz="1200" b="1" u="sng" kern="0" spc="-2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与头孢他啶阿维巴坦钠相比，</a:t>
                      </a:r>
                      <a:r>
                        <a:rPr lang="zh-CN" altLang="en-US" sz="1200" b="1" u="sng"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 </a:t>
                      </a:r>
                      <a:r>
                        <a:rPr lang="zh-CN" altLang="en-US" sz="1200" b="1" u="sng" kern="0" spc="-20" dirty="0">
                          <a:solidFill>
                            <a:srgbClr val="FF0000">
                              <a:alpha val="100000"/>
                            </a:srgbClr>
                          </a:solidFill>
                          <a:latin typeface="微软雅黑" panose="020B0503020204020204" charset="-122"/>
                          <a:ea typeface="微软雅黑" panose="020B0503020204020204" charset="-122"/>
                          <a:cs typeface="微软雅黑" panose="020B0503020204020204" charset="-122"/>
                          <a:sym typeface="+mn-ea"/>
                        </a:rPr>
                        <a:t>本品获批</a:t>
                      </a:r>
                      <a:r>
                        <a:rPr lang="zh-CN" altLang="en-US" sz="1200" b="1" u="sng" kern="0" spc="60" dirty="0">
                          <a:solidFill>
                            <a:srgbClr val="FF0000">
                              <a:alpha val="100000"/>
                            </a:srgbClr>
                          </a:solidFill>
                          <a:latin typeface="微软雅黑" panose="020B0503020204020204" charset="-122"/>
                          <a:ea typeface="微软雅黑" panose="020B0503020204020204" charset="-122"/>
                          <a:cs typeface="微软雅黑" panose="020B0503020204020204" charset="-122"/>
                          <a:sym typeface="+mn-ea"/>
                        </a:rPr>
                        <a:t>适应症更多：</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在临床上能治疗更多复杂感染的（详见说明书），</a:t>
                      </a:r>
                      <a:r>
                        <a:rPr lang="zh-CN" altLang="en-US"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填补医保目录中“参照药品”的治疗空白</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228600" marR="0" lvl="0" indent="-228600" algn="l" defTabSz="914400" rtl="0" eaLnBrk="1" fontAlgn="auto" latinLnBrk="0" hangingPunct="1">
                        <a:lnSpc>
                          <a:spcPct val="129000"/>
                        </a:lnSpc>
                        <a:spcBef>
                          <a:spcPts val="0"/>
                        </a:spcBef>
                        <a:spcAft>
                          <a:spcPts val="0"/>
                        </a:spcAft>
                        <a:buClrTx/>
                        <a:buSzTx/>
                        <a:buFont typeface="+mj-lt"/>
                        <a:buAutoNum type="arabicPeriod"/>
                        <a:defRPr/>
                      </a:pPr>
                      <a:r>
                        <a:rPr lang="zh-CN" altLang="en-US" sz="1200" b="1" kern="0" spc="7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本品为临床院内反复感染和临床重症防控必备药物 </a:t>
                      </a:r>
                      <a:r>
                        <a:rPr lang="zh-CN" altLang="en-US" sz="1200" b="1" kern="0" spc="-2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a:t>
                      </a:r>
                      <a:r>
                        <a:rPr lang="zh-CN" altLang="en-US" sz="1200" b="0" kern="0" spc="-2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本品是</a:t>
                      </a:r>
                      <a:r>
                        <a:rPr lang="zh-CN" altLang="en-US" sz="1200" b="0" kern="0" spc="16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治疗当下铜绿假单孢</a:t>
                      </a:r>
                      <a:r>
                        <a:rPr lang="zh-CN" altLang="en-US" sz="1200" b="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菌（特别是耐药菌）的</a:t>
                      </a:r>
                      <a:r>
                        <a:rPr lang="zh-CN" altLang="en-US" sz="1200" b="0" kern="0" spc="14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首选；并且是院内重症感染、败血症、腹腔</a:t>
                      </a:r>
                      <a:r>
                        <a:rPr lang="en-US" altLang="zh-CN" sz="1200" b="0" kern="0" spc="14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a:t>
                      </a:r>
                      <a:r>
                        <a:rPr lang="zh-CN" altLang="en-US" sz="1200" b="0" kern="0" spc="14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肺部重症感染必备药物，能大幅提升上述感染患者的有效</a:t>
                      </a:r>
                      <a:r>
                        <a:rPr lang="zh-CN" altLang="en-US" sz="1200" b="1" kern="0" spc="140" dirty="0">
                          <a:solidFill>
                            <a:srgbClr val="FF0000">
                              <a:alpha val="100000"/>
                            </a:srgbClr>
                          </a:solidFill>
                          <a:latin typeface="微软雅黑" panose="020B0503020204020204" charset="-122"/>
                          <a:ea typeface="微软雅黑" panose="020B0503020204020204" charset="-122"/>
                          <a:cs typeface="微软雅黑" panose="020B0503020204020204" charset="-122"/>
                          <a:sym typeface="+mn-ea"/>
                        </a:rPr>
                        <a:t>救治和</a:t>
                      </a:r>
                      <a:r>
                        <a:rPr lang="zh-CN" altLang="en-US" sz="1200" b="1" kern="0" spc="-20" dirty="0">
                          <a:solidFill>
                            <a:srgbClr val="FF0000">
                              <a:alpha val="100000"/>
                            </a:srgbClr>
                          </a:solidFill>
                          <a:latin typeface="微软雅黑" panose="020B0503020204020204" charset="-122"/>
                          <a:ea typeface="微软雅黑" panose="020B0503020204020204" charset="-122"/>
                          <a:cs typeface="微软雅黑" panose="020B0503020204020204" charset="-122"/>
                          <a:sym typeface="+mn-ea"/>
                        </a:rPr>
                        <a:t>生存希望</a:t>
                      </a:r>
                      <a:r>
                        <a:rPr lang="zh-CN" altLang="en-US" sz="1200" b="0" kern="0" spc="-20" dirty="0">
                          <a:solidFill>
                            <a:srgbClr val="FF0000">
                              <a:alpha val="100000"/>
                            </a:srgbClr>
                          </a:solidFill>
                          <a:latin typeface="微软雅黑" panose="020B0503020204020204" charset="-122"/>
                          <a:ea typeface="微软雅黑" panose="020B0503020204020204" charset="-122"/>
                          <a:cs typeface="微软雅黑" panose="020B0503020204020204" charset="-122"/>
                          <a:sym typeface="+mn-ea"/>
                        </a:rPr>
                        <a:t>。</a:t>
                      </a:r>
                      <a:endParaRPr lang="zh-CN" altLang="en-US" sz="1200" b="0" dirty="0">
                        <a:latin typeface="微软雅黑" panose="020B0503020204020204" charset="-122"/>
                        <a:ea typeface="微软雅黑" panose="020B0503020204020204" charset="-122"/>
                        <a:cs typeface="微软雅黑" panose="020B0503020204020204" charset="-122"/>
                      </a:endParaRPr>
                    </a:p>
                    <a:p>
                      <a:pPr marL="228600" marR="0" lvl="0" indent="-228600" algn="l" defTabSz="914400" rtl="0" eaLnBrk="1" fontAlgn="auto" latinLnBrk="0" hangingPunct="1">
                        <a:lnSpc>
                          <a:spcPct val="129000"/>
                        </a:lnSpc>
                        <a:spcBef>
                          <a:spcPts val="0"/>
                        </a:spcBef>
                        <a:spcAft>
                          <a:spcPts val="0"/>
                        </a:spcAft>
                        <a:buClrTx/>
                        <a:buSzTx/>
                        <a:buFont typeface="+mj-lt"/>
                        <a:buAutoNum type="arabicPeriod"/>
                        <a:defRPr/>
                      </a:pPr>
                      <a:r>
                        <a:rPr lang="zh-CN" altLang="en-US" sz="1200" b="1" kern="0" spc="6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本品在原研基础上再度创新，升级扩大适应症的应用范围，</a:t>
                      </a:r>
                      <a:r>
                        <a:rPr lang="zh-CN" altLang="en-US" sz="1200" b="1" kern="0" spc="-2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mn-ea"/>
                        </a:rPr>
                        <a:t>彰显</a:t>
                      </a:r>
                      <a:r>
                        <a:rPr lang="zh-CN" altLang="en-US" sz="1200" b="1" kern="0" spc="-20" dirty="0">
                          <a:solidFill>
                            <a:srgbClr val="FF0000">
                              <a:alpha val="100000"/>
                            </a:srgbClr>
                          </a:solidFill>
                          <a:latin typeface="微软雅黑" panose="020B0503020204020204" charset="-122"/>
                          <a:ea typeface="微软雅黑" panose="020B0503020204020204" charset="-122"/>
                          <a:cs typeface="微软雅黑" panose="020B0503020204020204" charset="-122"/>
                          <a:sym typeface="+mn-ea"/>
                        </a:rPr>
                        <a:t>企业社会责任。</a:t>
                      </a:r>
                      <a:r>
                        <a:rPr lang="zh-CN" altLang="en-US" sz="1200" b="1" dirty="0">
                          <a:latin typeface="微软雅黑" panose="020B0503020204020204" charset="-122"/>
                          <a:ea typeface="微软雅黑" panose="020B0503020204020204" charset="-122"/>
                          <a:cs typeface="微软雅黑" panose="020B0503020204020204" charset="-122"/>
                          <a:sym typeface="+mn-ea"/>
                        </a:rPr>
                        <a:t>由“尿道”感染拓展为“尿路”感染，属</a:t>
                      </a:r>
                      <a:r>
                        <a:rPr lang="zh-CN" altLang="en-US" sz="1200" b="1" dirty="0">
                          <a:solidFill>
                            <a:schemeClr val="tx1"/>
                          </a:solidFill>
                          <a:latin typeface="微软雅黑" panose="020B0503020204020204" charset="-122"/>
                          <a:ea typeface="微软雅黑" panose="020B0503020204020204" charset="-122"/>
                          <a:cs typeface="微软雅黑" panose="020B0503020204020204" charset="-122"/>
                          <a:sym typeface="+mn-ea"/>
                        </a:rPr>
                        <a:t>国内同复方首例获批</a:t>
                      </a:r>
                      <a:r>
                        <a:rPr lang="zh-CN" altLang="en-US" sz="1200" b="1" dirty="0">
                          <a:latin typeface="微软雅黑" panose="020B0503020204020204" charset="-122"/>
                          <a:ea typeface="微软雅黑" panose="020B0503020204020204" charset="-122"/>
                          <a:cs typeface="微软雅黑" panose="020B0503020204020204" charset="-122"/>
                          <a:sym typeface="+mn-ea"/>
                        </a:rPr>
                        <a:t>。</a:t>
                      </a:r>
                      <a:endParaRPr sz="1200" b="0" dirty="0">
                        <a:latin typeface="微软雅黑" panose="020B0503020204020204" charset="-122"/>
                        <a:ea typeface="微软雅黑" panose="020B0503020204020204" charset="-122"/>
                        <a:cs typeface="微软雅黑" panose="020B0503020204020204" charset="-122"/>
                      </a:endParaRPr>
                    </a:p>
                  </a:txBody>
                  <a:tcPr marL="91439" marR="91439" marT="45727" marB="45727" anchor="ctr"/>
                </a:tc>
                <a:tc hMerge="1">
                  <a:tcPr marL="91439" marR="91439" marT="45727" marB="45727" anchor="ctr">
                    <a:solidFill>
                      <a:schemeClr val="tx2">
                        <a:lumMod val="75000"/>
                        <a:lumOff val="25000"/>
                      </a:schemeClr>
                    </a:solidFill>
                  </a:tcPr>
                </a:tc>
                <a:tc hMerge="1">
                  <a:tcPr marL="91439" marR="91439" marT="45727" marB="45727" anchor="ctr">
                    <a:solidFill>
                      <a:schemeClr val="tx2">
                        <a:lumMod val="75000"/>
                        <a:lumOff val="25000"/>
                      </a:schemeClr>
                    </a:solidFill>
                  </a:tcPr>
                </a:tc>
                <a:tc hMerge="1">
                  <a:tcPr marL="91439" marR="91439" marT="45727" marB="45727" anchor="ctr">
                    <a:noFill/>
                  </a:tcPr>
                </a:tc>
              </a:tr>
            </a:tbl>
          </a:graphicData>
        </a:graphic>
      </p:graphicFrame>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86360" y="6214110"/>
            <a:ext cx="12192000" cy="643890"/>
          </a:xfrm>
          <a:prstGeom prst="rect">
            <a:avLst/>
          </a:prstGeom>
          <a:noFill/>
        </p:spPr>
        <p:txBody>
          <a:bodyPr wrap="square" rtlCol="0">
            <a:noAutofit/>
          </a:bodyPr>
          <a:lstStyle/>
          <a:p>
            <a:pPr>
              <a:lnSpc>
                <a:spcPct val="110000"/>
              </a:lnSpc>
            </a:pPr>
            <a:r>
              <a:rPr lang="en-US" altLang="zh-CN" sz="700" dirty="0">
                <a:solidFill>
                  <a:schemeClr val="tx1"/>
                </a:solidFill>
                <a:latin typeface="仿宋" panose="02010609060101010101" charset="-122"/>
                <a:ea typeface="仿宋" panose="02010609060101010101" charset="-122"/>
                <a:cs typeface="仿宋" panose="02010609060101010101" charset="-122"/>
              </a:rPr>
              <a:t>1.</a:t>
            </a:r>
            <a:r>
              <a:rPr lang="zh-CN" altLang="en-US" sz="700" dirty="0">
                <a:solidFill>
                  <a:schemeClr val="tx1"/>
                </a:solidFill>
                <a:latin typeface="仿宋" panose="02010609060101010101" charset="-122"/>
                <a:ea typeface="仿宋" panose="02010609060101010101" charset="-122"/>
                <a:cs typeface="仿宋" panose="02010609060101010101" charset="-122"/>
              </a:rPr>
              <a:t>周华</a:t>
            </a:r>
            <a:r>
              <a:rPr lang="en-US" altLang="zh-CN" sz="700" dirty="0">
                <a:solidFill>
                  <a:schemeClr val="tx1"/>
                </a:solidFill>
                <a:latin typeface="仿宋" panose="02010609060101010101" charset="-122"/>
                <a:ea typeface="仿宋" panose="02010609060101010101" charset="-122"/>
                <a:cs typeface="仿宋" panose="02010609060101010101" charset="-122"/>
              </a:rPr>
              <a:t>, </a:t>
            </a:r>
            <a:r>
              <a:rPr lang="zh-CN" altLang="en-US" sz="700" dirty="0">
                <a:solidFill>
                  <a:schemeClr val="tx1"/>
                </a:solidFill>
                <a:latin typeface="仿宋" panose="02010609060101010101" charset="-122"/>
                <a:ea typeface="仿宋" panose="02010609060101010101" charset="-122"/>
                <a:cs typeface="仿宋" panose="02010609060101010101" charset="-122"/>
              </a:rPr>
              <a:t>李光辉</a:t>
            </a:r>
            <a:r>
              <a:rPr lang="en-US" altLang="zh-CN" sz="700" dirty="0">
                <a:solidFill>
                  <a:schemeClr val="tx1"/>
                </a:solidFill>
                <a:latin typeface="仿宋" panose="02010609060101010101" charset="-122"/>
                <a:ea typeface="仿宋" panose="02010609060101010101" charset="-122"/>
                <a:cs typeface="仿宋" panose="02010609060101010101" charset="-122"/>
              </a:rPr>
              <a:t>, </a:t>
            </a:r>
            <a:r>
              <a:rPr lang="zh-CN" altLang="en-US" sz="700" dirty="0">
                <a:solidFill>
                  <a:schemeClr val="tx1"/>
                </a:solidFill>
                <a:latin typeface="仿宋" panose="02010609060101010101" charset="-122"/>
                <a:ea typeface="仿宋" panose="02010609060101010101" charset="-122"/>
                <a:cs typeface="仿宋" panose="02010609060101010101" charset="-122"/>
              </a:rPr>
              <a:t>陈佰义</a:t>
            </a:r>
            <a:r>
              <a:rPr lang="en-US" altLang="zh-CN" sz="700" dirty="0">
                <a:solidFill>
                  <a:schemeClr val="tx1"/>
                </a:solidFill>
                <a:latin typeface="仿宋" panose="02010609060101010101" charset="-122"/>
                <a:ea typeface="仿宋" panose="02010609060101010101" charset="-122"/>
                <a:cs typeface="仿宋" panose="02010609060101010101" charset="-122"/>
              </a:rPr>
              <a:t>, </a:t>
            </a:r>
            <a:r>
              <a:rPr lang="zh-CN" altLang="en-US" sz="700" dirty="0">
                <a:solidFill>
                  <a:schemeClr val="tx1"/>
                </a:solidFill>
                <a:latin typeface="仿宋" panose="02010609060101010101" charset="-122"/>
                <a:ea typeface="仿宋" panose="02010609060101010101" charset="-122"/>
                <a:cs typeface="仿宋" panose="02010609060101010101" charset="-122"/>
              </a:rPr>
              <a:t>等</a:t>
            </a:r>
            <a:r>
              <a:rPr lang="en-US" altLang="zh-CN" sz="700" dirty="0">
                <a:solidFill>
                  <a:schemeClr val="tx1"/>
                </a:solidFill>
                <a:latin typeface="仿宋" panose="02010609060101010101" charset="-122"/>
                <a:ea typeface="仿宋" panose="02010609060101010101" charset="-122"/>
                <a:cs typeface="仿宋" panose="02010609060101010101" charset="-122"/>
              </a:rPr>
              <a:t>.  </a:t>
            </a:r>
            <a:r>
              <a:rPr lang="zh-CN" altLang="en-US" sz="700" dirty="0">
                <a:solidFill>
                  <a:schemeClr val="tx1"/>
                </a:solidFill>
                <a:latin typeface="仿宋" panose="02010609060101010101" charset="-122"/>
                <a:ea typeface="仿宋" panose="02010609060101010101" charset="-122"/>
                <a:cs typeface="仿宋" panose="02010609060101010101" charset="-122"/>
              </a:rPr>
              <a:t>中国产超广谱</a:t>
            </a:r>
            <a:r>
              <a:rPr lang="en-US" altLang="zh-CN" sz="700" dirty="0">
                <a:solidFill>
                  <a:schemeClr val="tx1"/>
                </a:solidFill>
                <a:latin typeface="仿宋" panose="02010609060101010101" charset="-122"/>
                <a:ea typeface="仿宋" panose="02010609060101010101" charset="-122"/>
                <a:cs typeface="仿宋" panose="02010609060101010101" charset="-122"/>
              </a:rPr>
              <a:t>β-</a:t>
            </a:r>
            <a:r>
              <a:rPr lang="zh-CN" altLang="en-US" sz="700" dirty="0">
                <a:solidFill>
                  <a:schemeClr val="tx1"/>
                </a:solidFill>
                <a:latin typeface="仿宋" panose="02010609060101010101" charset="-122"/>
                <a:ea typeface="仿宋" panose="02010609060101010101" charset="-122"/>
                <a:cs typeface="仿宋" panose="02010609060101010101" charset="-122"/>
              </a:rPr>
              <a:t>内酰胺酶肠杆菌科细菌感染应对策略专家共识</a:t>
            </a:r>
            <a:r>
              <a:rPr lang="en-US" altLang="zh-CN" sz="700" dirty="0">
                <a:solidFill>
                  <a:schemeClr val="tx1"/>
                </a:solidFill>
                <a:latin typeface="仿宋" panose="02010609060101010101" charset="-122"/>
                <a:ea typeface="仿宋" panose="02010609060101010101" charset="-122"/>
                <a:cs typeface="仿宋" panose="02010609060101010101" charset="-122"/>
              </a:rPr>
              <a:t> [J] . </a:t>
            </a:r>
            <a:r>
              <a:rPr lang="zh-CN" altLang="en-US" sz="700" dirty="0">
                <a:solidFill>
                  <a:schemeClr val="tx1"/>
                </a:solidFill>
                <a:latin typeface="仿宋" panose="02010609060101010101" charset="-122"/>
                <a:ea typeface="仿宋" panose="02010609060101010101" charset="-122"/>
                <a:cs typeface="仿宋" panose="02010609060101010101" charset="-122"/>
              </a:rPr>
              <a:t>中华医学杂志</a:t>
            </a:r>
            <a:r>
              <a:rPr lang="en-US" altLang="zh-CN" sz="700" dirty="0">
                <a:solidFill>
                  <a:schemeClr val="tx1"/>
                </a:solidFill>
                <a:latin typeface="仿宋" panose="02010609060101010101" charset="-122"/>
                <a:ea typeface="仿宋" panose="02010609060101010101" charset="-122"/>
                <a:cs typeface="仿宋" panose="02010609060101010101" charset="-122"/>
              </a:rPr>
              <a:t>, 2014, 94(24) : 1847-1856. DOI: 10.3760/cma.j.issn.0376-2491.2014.24.003.</a:t>
            </a:r>
            <a:endParaRPr lang="en-US" altLang="zh-CN" sz="700" dirty="0">
              <a:solidFill>
                <a:schemeClr val="tx1"/>
              </a:solidFill>
              <a:latin typeface="仿宋" panose="02010609060101010101" charset="-122"/>
              <a:ea typeface="仿宋" panose="02010609060101010101" charset="-122"/>
              <a:cs typeface="仿宋" panose="02010609060101010101" charset="-122"/>
            </a:endParaRPr>
          </a:p>
          <a:p>
            <a:pPr>
              <a:lnSpc>
                <a:spcPct val="110000"/>
              </a:lnSpc>
            </a:pPr>
            <a:r>
              <a:rPr lang="en-US" altLang="zh-CN" sz="700" dirty="0">
                <a:solidFill>
                  <a:schemeClr val="tx1"/>
                </a:solidFill>
                <a:latin typeface="仿宋" panose="02010609060101010101" charset="-122"/>
                <a:ea typeface="仿宋" panose="02010609060101010101" charset="-122"/>
                <a:cs typeface="仿宋" panose="02010609060101010101" charset="-122"/>
              </a:rPr>
              <a:t>2.</a:t>
            </a:r>
            <a:r>
              <a:rPr lang="zh-CN" altLang="en-US" sz="700" dirty="0">
                <a:solidFill>
                  <a:schemeClr val="tx1"/>
                </a:solidFill>
                <a:latin typeface="仿宋" panose="02010609060101010101" charset="-122"/>
                <a:ea typeface="仿宋" panose="02010609060101010101" charset="-122"/>
                <a:cs typeface="仿宋" panose="02010609060101010101" charset="-122"/>
              </a:rPr>
              <a:t>中华医学会呼吸病学分会感染学组</a:t>
            </a:r>
            <a:r>
              <a:rPr lang="en-US" altLang="zh-CN" sz="700" dirty="0">
                <a:solidFill>
                  <a:schemeClr val="tx1"/>
                </a:solidFill>
                <a:latin typeface="仿宋" panose="02010609060101010101" charset="-122"/>
                <a:ea typeface="仿宋" panose="02010609060101010101" charset="-122"/>
                <a:cs typeface="仿宋" panose="02010609060101010101" charset="-122"/>
              </a:rPr>
              <a:t>. </a:t>
            </a:r>
            <a:r>
              <a:rPr lang="zh-CN" altLang="en-US" sz="700" dirty="0">
                <a:solidFill>
                  <a:schemeClr val="tx1"/>
                </a:solidFill>
                <a:latin typeface="仿宋" panose="02010609060101010101" charset="-122"/>
                <a:ea typeface="仿宋" panose="02010609060101010101" charset="-122"/>
                <a:cs typeface="仿宋" panose="02010609060101010101" charset="-122"/>
              </a:rPr>
              <a:t>中国成人医院获得性肺炎与呼吸机相关性肺炎诊断和治疗指南</a:t>
            </a:r>
            <a:r>
              <a:rPr lang="en-US" altLang="zh-CN" sz="700" dirty="0">
                <a:solidFill>
                  <a:schemeClr val="tx1"/>
                </a:solidFill>
                <a:latin typeface="仿宋" panose="02010609060101010101" charset="-122"/>
                <a:ea typeface="仿宋" panose="02010609060101010101" charset="-122"/>
                <a:cs typeface="仿宋" panose="02010609060101010101" charset="-122"/>
              </a:rPr>
              <a:t>(2018</a:t>
            </a:r>
            <a:r>
              <a:rPr lang="zh-CN" altLang="en-US" sz="700" dirty="0">
                <a:solidFill>
                  <a:schemeClr val="tx1"/>
                </a:solidFill>
                <a:latin typeface="仿宋" panose="02010609060101010101" charset="-122"/>
                <a:ea typeface="仿宋" panose="02010609060101010101" charset="-122"/>
                <a:cs typeface="仿宋" panose="02010609060101010101" charset="-122"/>
              </a:rPr>
              <a:t>年版</a:t>
            </a:r>
            <a:r>
              <a:rPr lang="en-US" altLang="zh-CN" sz="700" dirty="0">
                <a:solidFill>
                  <a:schemeClr val="tx1"/>
                </a:solidFill>
                <a:latin typeface="仿宋" panose="02010609060101010101" charset="-122"/>
                <a:ea typeface="仿宋" panose="02010609060101010101" charset="-122"/>
                <a:cs typeface="仿宋" panose="02010609060101010101" charset="-122"/>
              </a:rPr>
              <a:t>)[J].</a:t>
            </a:r>
            <a:r>
              <a:rPr lang="zh-CN" altLang="en-US" sz="700" dirty="0">
                <a:solidFill>
                  <a:schemeClr val="tx1"/>
                </a:solidFill>
                <a:latin typeface="仿宋" panose="02010609060101010101" charset="-122"/>
                <a:ea typeface="仿宋" panose="02010609060101010101" charset="-122"/>
                <a:cs typeface="仿宋" panose="02010609060101010101" charset="-122"/>
              </a:rPr>
              <a:t>中华结核和呼吸杂志</a:t>
            </a:r>
            <a:r>
              <a:rPr lang="en-US" altLang="zh-CN" sz="700" dirty="0">
                <a:solidFill>
                  <a:schemeClr val="tx1"/>
                </a:solidFill>
                <a:latin typeface="仿宋" panose="02010609060101010101" charset="-122"/>
                <a:ea typeface="仿宋" panose="02010609060101010101" charset="-122"/>
                <a:cs typeface="仿宋" panose="02010609060101010101" charset="-122"/>
              </a:rPr>
              <a:t> , 2018, 41(4): 255280. DOI:10.3760/cma.j.issn.1001-0939.2018.04006.</a:t>
            </a:r>
            <a:endParaRPr lang="en-US" altLang="zh-CN" sz="700" dirty="0">
              <a:solidFill>
                <a:schemeClr val="tx1"/>
              </a:solidFill>
              <a:latin typeface="仿宋" panose="02010609060101010101" charset="-122"/>
              <a:ea typeface="仿宋" panose="02010609060101010101" charset="-122"/>
              <a:cs typeface="仿宋" panose="02010609060101010101" charset="-122"/>
            </a:endParaRPr>
          </a:p>
          <a:p>
            <a:pPr>
              <a:lnSpc>
                <a:spcPct val="110000"/>
              </a:lnSpc>
            </a:pPr>
            <a:r>
              <a:rPr lang="en-US" altLang="zh-CN" sz="700" dirty="0">
                <a:solidFill>
                  <a:schemeClr val="tx1"/>
                </a:solidFill>
                <a:latin typeface="仿宋" panose="02010609060101010101" charset="-122"/>
                <a:ea typeface="仿宋" panose="02010609060101010101" charset="-122"/>
                <a:cs typeface="仿宋" panose="02010609060101010101" charset="-122"/>
              </a:rPr>
              <a:t>3.</a:t>
            </a:r>
            <a:r>
              <a:rPr lang="zh-CN" altLang="en-US" sz="700" dirty="0">
                <a:solidFill>
                  <a:schemeClr val="tx1"/>
                </a:solidFill>
                <a:latin typeface="仿宋" panose="02010609060101010101" charset="-122"/>
                <a:ea typeface="仿宋" panose="02010609060101010101" charset="-122"/>
                <a:cs typeface="仿宋" panose="02010609060101010101" charset="-122"/>
              </a:rPr>
              <a:t>中华医学会呼吸病学分会感染学组</a:t>
            </a:r>
            <a:r>
              <a:rPr lang="en-US" altLang="zh-CN" sz="700" dirty="0">
                <a:solidFill>
                  <a:schemeClr val="tx1"/>
                </a:solidFill>
                <a:latin typeface="仿宋" panose="02010609060101010101" charset="-122"/>
                <a:ea typeface="仿宋" panose="02010609060101010101" charset="-122"/>
                <a:cs typeface="仿宋" panose="02010609060101010101" charset="-122"/>
              </a:rPr>
              <a:t>.</a:t>
            </a:r>
            <a:r>
              <a:rPr lang="zh-CN" altLang="en-US" sz="700" dirty="0">
                <a:solidFill>
                  <a:schemeClr val="tx1"/>
                </a:solidFill>
                <a:latin typeface="仿宋" panose="02010609060101010101" charset="-122"/>
                <a:ea typeface="仿宋" panose="02010609060101010101" charset="-122"/>
                <a:cs typeface="仿宋" panose="02010609060101010101" charset="-122"/>
              </a:rPr>
              <a:t>中国铜绿假单胞菌下呼吸道感染诊治专家共识（</a:t>
            </a:r>
            <a:r>
              <a:rPr lang="en-US" altLang="zh-CN" sz="700" dirty="0">
                <a:solidFill>
                  <a:schemeClr val="tx1"/>
                </a:solidFill>
                <a:latin typeface="仿宋" panose="02010609060101010101" charset="-122"/>
                <a:ea typeface="仿宋" panose="02010609060101010101" charset="-122"/>
                <a:cs typeface="仿宋" panose="02010609060101010101" charset="-122"/>
              </a:rPr>
              <a:t>2022</a:t>
            </a:r>
            <a:r>
              <a:rPr lang="zh-CN" altLang="en-US" sz="700" dirty="0">
                <a:solidFill>
                  <a:schemeClr val="tx1"/>
                </a:solidFill>
                <a:latin typeface="仿宋" panose="02010609060101010101" charset="-122"/>
                <a:ea typeface="仿宋" panose="02010609060101010101" charset="-122"/>
                <a:cs typeface="仿宋" panose="02010609060101010101" charset="-122"/>
              </a:rPr>
              <a:t>年版）</a:t>
            </a:r>
            <a:r>
              <a:rPr lang="en-US" altLang="zh-CN" sz="700" dirty="0">
                <a:solidFill>
                  <a:schemeClr val="tx1"/>
                </a:solidFill>
                <a:latin typeface="仿宋" panose="02010609060101010101" charset="-122"/>
                <a:ea typeface="仿宋" panose="02010609060101010101" charset="-122"/>
                <a:cs typeface="仿宋" panose="02010609060101010101" charset="-122"/>
              </a:rPr>
              <a:t>[J].</a:t>
            </a:r>
            <a:r>
              <a:rPr lang="zh-CN" altLang="en-US" sz="700" dirty="0">
                <a:solidFill>
                  <a:schemeClr val="tx1"/>
                </a:solidFill>
                <a:latin typeface="仿宋" panose="02010609060101010101" charset="-122"/>
                <a:ea typeface="仿宋" panose="02010609060101010101" charset="-122"/>
                <a:cs typeface="仿宋" panose="02010609060101010101" charset="-122"/>
              </a:rPr>
              <a:t>中华结核和呼吸杂志</a:t>
            </a:r>
            <a:r>
              <a:rPr lang="en-US" altLang="zh-CN" sz="700" dirty="0">
                <a:solidFill>
                  <a:schemeClr val="tx1"/>
                </a:solidFill>
                <a:latin typeface="仿宋" panose="02010609060101010101" charset="-122"/>
                <a:ea typeface="仿宋" panose="02010609060101010101" charset="-122"/>
                <a:cs typeface="仿宋" panose="02010609060101010101" charset="-122"/>
              </a:rPr>
              <a:t>,2022,45(8):739-752.DOI:10.3760/cma.j.cn112147-20220407-00290.</a:t>
            </a:r>
            <a:endParaRPr lang="en-US" altLang="zh-CN" sz="700" dirty="0">
              <a:solidFill>
                <a:schemeClr val="tx1"/>
              </a:solidFill>
              <a:latin typeface="仿宋" panose="02010609060101010101" charset="-122"/>
              <a:ea typeface="仿宋" panose="02010609060101010101" charset="-122"/>
              <a:cs typeface="仿宋" panose="02010609060101010101" charset="-122"/>
            </a:endParaRPr>
          </a:p>
          <a:p>
            <a:pPr>
              <a:lnSpc>
                <a:spcPct val="110000"/>
              </a:lnSpc>
            </a:pPr>
            <a:r>
              <a:rPr lang="en-US" altLang="zh-CN" sz="700" dirty="0">
                <a:solidFill>
                  <a:schemeClr val="tx1"/>
                </a:solidFill>
                <a:latin typeface="仿宋" panose="02010609060101010101" charset="-122"/>
                <a:ea typeface="仿宋" panose="02010609060101010101" charset="-122"/>
                <a:cs typeface="仿宋" panose="02010609060101010101" charset="-122"/>
                <a:sym typeface="+mn-ea"/>
              </a:rPr>
              <a:t>4.</a:t>
            </a:r>
            <a:r>
              <a:rPr lang="zh-CN" altLang="en-US" sz="700" dirty="0">
                <a:solidFill>
                  <a:schemeClr val="tx1"/>
                </a:solidFill>
                <a:latin typeface="仿宋" panose="02010609060101010101" charset="-122"/>
                <a:ea typeface="仿宋" panose="02010609060101010101" charset="-122"/>
                <a:cs typeface="仿宋" panose="02010609060101010101" charset="-122"/>
                <a:sym typeface="+mn-ea"/>
              </a:rPr>
              <a:t>暴婧</a:t>
            </a:r>
            <a:r>
              <a:rPr lang="en-US" altLang="zh-CN" sz="700" dirty="0">
                <a:solidFill>
                  <a:schemeClr val="tx1"/>
                </a:solidFill>
                <a:latin typeface="仿宋" panose="02010609060101010101" charset="-122"/>
                <a:ea typeface="仿宋" panose="02010609060101010101" charset="-122"/>
                <a:cs typeface="仿宋" panose="02010609060101010101" charset="-122"/>
                <a:sym typeface="+mn-ea"/>
              </a:rPr>
              <a:t>,</a:t>
            </a:r>
            <a:r>
              <a:rPr lang="zh-CN" altLang="en-US" sz="700" dirty="0">
                <a:solidFill>
                  <a:schemeClr val="tx1"/>
                </a:solidFill>
                <a:latin typeface="仿宋" panose="02010609060101010101" charset="-122"/>
                <a:ea typeface="仿宋" panose="02010609060101010101" charset="-122"/>
                <a:cs typeface="仿宋" panose="02010609060101010101" charset="-122"/>
                <a:sym typeface="+mn-ea"/>
              </a:rPr>
              <a:t>洪丽萍</a:t>
            </a:r>
            <a:r>
              <a:rPr lang="en-US" altLang="zh-CN" sz="700" dirty="0">
                <a:solidFill>
                  <a:schemeClr val="tx1"/>
                </a:solidFill>
                <a:latin typeface="仿宋" panose="02010609060101010101" charset="-122"/>
                <a:ea typeface="仿宋" panose="02010609060101010101" charset="-122"/>
                <a:cs typeface="仿宋" panose="02010609060101010101" charset="-122"/>
                <a:sym typeface="+mn-ea"/>
              </a:rPr>
              <a:t>,</a:t>
            </a:r>
            <a:r>
              <a:rPr lang="zh-CN" altLang="en-US" sz="700" dirty="0">
                <a:solidFill>
                  <a:schemeClr val="tx1"/>
                </a:solidFill>
                <a:latin typeface="仿宋" panose="02010609060101010101" charset="-122"/>
                <a:ea typeface="仿宋" panose="02010609060101010101" charset="-122"/>
                <a:cs typeface="仿宋" panose="02010609060101010101" charset="-122"/>
                <a:sym typeface="+mn-ea"/>
              </a:rPr>
              <a:t>刘新民</a:t>
            </a:r>
            <a:r>
              <a:rPr lang="en-US" altLang="zh-CN" sz="700" dirty="0">
                <a:solidFill>
                  <a:schemeClr val="tx1"/>
                </a:solidFill>
                <a:latin typeface="仿宋" panose="02010609060101010101" charset="-122"/>
                <a:ea typeface="仿宋" panose="02010609060101010101" charset="-122"/>
                <a:cs typeface="仿宋" panose="02010609060101010101" charset="-122"/>
                <a:sym typeface="+mn-ea"/>
              </a:rPr>
              <a:t>,</a:t>
            </a:r>
            <a:r>
              <a:rPr lang="zh-CN" altLang="en-US" sz="700" dirty="0">
                <a:solidFill>
                  <a:schemeClr val="tx1"/>
                </a:solidFill>
                <a:latin typeface="仿宋" panose="02010609060101010101" charset="-122"/>
                <a:ea typeface="仿宋" panose="02010609060101010101" charset="-122"/>
                <a:cs typeface="仿宋" panose="02010609060101010101" charset="-122"/>
                <a:sym typeface="+mn-ea"/>
              </a:rPr>
              <a:t>等</a:t>
            </a:r>
            <a:r>
              <a:rPr lang="en-US" altLang="zh-CN" sz="700" dirty="0">
                <a:solidFill>
                  <a:schemeClr val="tx1"/>
                </a:solidFill>
                <a:latin typeface="仿宋" panose="02010609060101010101" charset="-122"/>
                <a:ea typeface="仿宋" panose="02010609060101010101" charset="-122"/>
                <a:cs typeface="仿宋" panose="02010609060101010101" charset="-122"/>
                <a:sym typeface="+mn-ea"/>
              </a:rPr>
              <a:t>.</a:t>
            </a:r>
            <a:r>
              <a:rPr lang="zh-CN" altLang="en-US" sz="700" dirty="0">
                <a:solidFill>
                  <a:schemeClr val="tx1"/>
                </a:solidFill>
                <a:latin typeface="仿宋" panose="02010609060101010101" charset="-122"/>
                <a:ea typeface="仿宋" panose="02010609060101010101" charset="-122"/>
                <a:cs typeface="仿宋" panose="02010609060101010101" charset="-122"/>
                <a:sym typeface="+mn-ea"/>
              </a:rPr>
              <a:t>注射用头孢他啶他唑巴坦钠（</a:t>
            </a:r>
            <a:r>
              <a:rPr lang="en-US" altLang="zh-CN" sz="700" dirty="0">
                <a:solidFill>
                  <a:schemeClr val="tx1"/>
                </a:solidFill>
                <a:latin typeface="仿宋" panose="02010609060101010101" charset="-122"/>
                <a:ea typeface="仿宋" panose="02010609060101010101" charset="-122"/>
                <a:cs typeface="仿宋" panose="02010609060101010101" charset="-122"/>
                <a:sym typeface="+mn-ea"/>
              </a:rPr>
              <a:t>3∶1</a:t>
            </a:r>
            <a:r>
              <a:rPr lang="zh-CN" altLang="en-US" sz="700" dirty="0">
                <a:solidFill>
                  <a:schemeClr val="tx1"/>
                </a:solidFill>
                <a:latin typeface="仿宋" panose="02010609060101010101" charset="-122"/>
                <a:ea typeface="仿宋" panose="02010609060101010101" charset="-122"/>
                <a:cs typeface="仿宋" panose="02010609060101010101" charset="-122"/>
                <a:sym typeface="+mn-ea"/>
              </a:rPr>
              <a:t>）在呼吸及泌尿系统感染中的多中心随机对照临床试验</a:t>
            </a:r>
            <a:r>
              <a:rPr lang="en-US" altLang="zh-CN" sz="700" dirty="0">
                <a:solidFill>
                  <a:schemeClr val="tx1"/>
                </a:solidFill>
                <a:latin typeface="仿宋" panose="02010609060101010101" charset="-122"/>
                <a:ea typeface="仿宋" panose="02010609060101010101" charset="-122"/>
                <a:cs typeface="仿宋" panose="02010609060101010101" charset="-122"/>
                <a:sym typeface="+mn-ea"/>
              </a:rPr>
              <a:t>[J].</a:t>
            </a:r>
            <a:r>
              <a:rPr lang="zh-CN" altLang="en-US" sz="700" dirty="0">
                <a:solidFill>
                  <a:schemeClr val="tx1"/>
                </a:solidFill>
                <a:latin typeface="仿宋" panose="02010609060101010101" charset="-122"/>
                <a:ea typeface="仿宋" panose="02010609060101010101" charset="-122"/>
                <a:cs typeface="仿宋" panose="02010609060101010101" charset="-122"/>
                <a:sym typeface="+mn-ea"/>
              </a:rPr>
              <a:t>中国临床药理学杂志</a:t>
            </a:r>
            <a:r>
              <a:rPr lang="en-US" altLang="zh-CN" sz="700" dirty="0">
                <a:solidFill>
                  <a:schemeClr val="tx1"/>
                </a:solidFill>
                <a:latin typeface="仿宋" panose="02010609060101010101" charset="-122"/>
                <a:ea typeface="仿宋" panose="02010609060101010101" charset="-122"/>
                <a:cs typeface="仿宋" panose="02010609060101010101" charset="-122"/>
                <a:sym typeface="+mn-ea"/>
              </a:rPr>
              <a:t>,2021,37(22):3019-3023.DOI:10.13699/j.cnki.100168-21.2021.22.001.</a:t>
            </a:r>
            <a:endParaRPr lang="en-US" altLang="zh-CN" sz="700" dirty="0">
              <a:solidFill>
                <a:schemeClr val="tx1"/>
              </a:solidFill>
              <a:latin typeface="仿宋" panose="02010609060101010101" charset="-122"/>
              <a:ea typeface="仿宋" panose="02010609060101010101" charset="-122"/>
              <a:cs typeface="仿宋" panose="02010609060101010101" charset="-122"/>
              <a:sym typeface="+mn-ea"/>
            </a:endParaRPr>
          </a:p>
        </p:txBody>
      </p:sp>
      <p:sp>
        <p:nvSpPr>
          <p:cNvPr id="2" name="标题 1"/>
          <p:cNvSpPr>
            <a:spLocks noGrp="1"/>
          </p:cNvSpPr>
          <p:nvPr>
            <p:ph type="title"/>
            <p:custDataLst>
              <p:tags r:id="rId2"/>
            </p:custDataLst>
          </p:nvPr>
        </p:nvSpPr>
        <p:spPr>
          <a:xfrm>
            <a:off x="763270" y="217805"/>
            <a:ext cx="11428730" cy="565785"/>
          </a:xfrm>
        </p:spPr>
        <p:txBody>
          <a:bodyPr vert="horz" wrap="square" lIns="0" tIns="0" rIns="0" bIns="0" rtlCol="0" anchor="b">
            <a:normAutofit/>
          </a:bodyPr>
          <a:lstStyle/>
          <a:p>
            <a:pPr lvl="0" algn="l">
              <a:lnSpc>
                <a:spcPct val="70000"/>
              </a:lnSpc>
              <a:buClrTx/>
              <a:buSzTx/>
              <a:buFontTx/>
            </a:pPr>
            <a:r>
              <a:rPr lang="en-US" altLang="zh-CN" sz="2400" dirty="0">
                <a:latin typeface="微软雅黑" panose="020B0503020204020204" charset="-122"/>
                <a:ea typeface="微软雅黑" panose="020B0503020204020204" charset="-122"/>
                <a:sym typeface="+mn-ea"/>
              </a:rPr>
              <a:t>01</a:t>
            </a:r>
            <a:r>
              <a:rPr lang="zh-CN" altLang="en-US" sz="2400" dirty="0">
                <a:latin typeface="微软雅黑" panose="020B0503020204020204" charset="-122"/>
                <a:ea typeface="微软雅黑" panose="020B0503020204020204" charset="-122"/>
                <a:sym typeface="+mn-ea"/>
              </a:rPr>
              <a:t>基本信息：</a:t>
            </a:r>
            <a:r>
              <a:rPr lang="zh-CN" altLang="en-US" sz="1800" u="sng" dirty="0">
                <a:solidFill>
                  <a:schemeClr val="tx1"/>
                </a:solidFill>
                <a:latin typeface="微软雅黑" panose="020B0503020204020204" charset="-122"/>
                <a:ea typeface="微软雅黑" panose="020B0503020204020204" charset="-122"/>
                <a:sym typeface="+mn-ea"/>
              </a:rPr>
              <a:t>填补医保目录内同类（同机理）复方制剂</a:t>
            </a:r>
            <a:r>
              <a:rPr lang="zh-CN" altLang="en-US" sz="1800" u="sng" dirty="0">
                <a:solidFill>
                  <a:srgbClr val="FF0000"/>
                </a:solidFill>
                <a:latin typeface="微软雅黑" panose="020B0503020204020204" charset="-122"/>
                <a:ea typeface="微软雅黑" panose="020B0503020204020204" charset="-122"/>
                <a:sym typeface="+mn-ea"/>
              </a:rPr>
              <a:t>治疗空白</a:t>
            </a:r>
            <a:r>
              <a:rPr lang="zh-CN" altLang="en-US" sz="1800" u="sng" dirty="0">
                <a:solidFill>
                  <a:schemeClr val="tx1"/>
                </a:solidFill>
                <a:latin typeface="微软雅黑" panose="020B0503020204020204" charset="-122"/>
                <a:ea typeface="微软雅黑" panose="020B0503020204020204" charset="-122"/>
                <a:sym typeface="+mn-ea"/>
              </a:rPr>
              <a:t>，</a:t>
            </a:r>
            <a:r>
              <a:rPr lang="zh-CN" altLang="en-US" sz="1800" u="sng" dirty="0">
                <a:solidFill>
                  <a:srgbClr val="FF0000"/>
                </a:solidFill>
                <a:latin typeface="微软雅黑" panose="020B0503020204020204" charset="-122"/>
                <a:ea typeface="微软雅黑" panose="020B0503020204020204" charset="-122"/>
                <a:sym typeface="+mn-ea"/>
              </a:rPr>
              <a:t>契合国家鼓励使用国产原研产品的精神</a:t>
            </a:r>
            <a:endParaRPr lang="zh-CN" altLang="en-US" sz="1800" u="sng" dirty="0">
              <a:solidFill>
                <a:srgbClr val="FF0000"/>
              </a:solidFill>
              <a:latin typeface="微软雅黑" panose="020B0503020204020204" charset="-122"/>
              <a:ea typeface="微软雅黑" panose="020B0503020204020204" charset="-122"/>
              <a:sym typeface="+mn-ea"/>
            </a:endParaRPr>
          </a:p>
        </p:txBody>
      </p:sp>
      <p:graphicFrame>
        <p:nvGraphicFramePr>
          <p:cNvPr id="5" name="表格 4"/>
          <p:cNvGraphicFramePr>
            <a:graphicFrameLocks noGrp="1"/>
          </p:cNvGraphicFramePr>
          <p:nvPr>
            <p:custDataLst>
              <p:tags r:id="rId3"/>
            </p:custDataLst>
          </p:nvPr>
        </p:nvGraphicFramePr>
        <p:xfrm>
          <a:off x="154305" y="783591"/>
          <a:ext cx="11870690" cy="5369560"/>
        </p:xfrm>
        <a:graphic>
          <a:graphicData uri="http://schemas.openxmlformats.org/drawingml/2006/table">
            <a:tbl>
              <a:tblPr firstRow="1" bandRow="1">
                <a:tableStyleId>{0B70F7AA-7937-487F-BF2A-2314303765F5}</a:tableStyleId>
              </a:tblPr>
              <a:tblGrid>
                <a:gridCol w="1301750"/>
                <a:gridCol w="10568940"/>
              </a:tblGrid>
              <a:tr h="359500">
                <a:tc>
                  <a:txBody>
                    <a:bodyPr/>
                    <a:lstStyle/>
                    <a:p>
                      <a:pPr algn="ctr" fontAlgn="auto">
                        <a:lnSpc>
                          <a:spcPct val="130000"/>
                        </a:lnSpc>
                        <a:spcBef>
                          <a:spcPts val="0"/>
                        </a:spcBef>
                        <a:spcAft>
                          <a:spcPts val="0"/>
                        </a:spcAft>
                        <a:buClrTx/>
                        <a:buSzTx/>
                        <a:buFontTx/>
                        <a:buNone/>
                        <a:defRPr/>
                      </a:pPr>
                      <a:r>
                        <a:rPr lang="zh-CN" altLang="en-US" sz="1400" b="1" dirty="0">
                          <a:solidFill>
                            <a:schemeClr val="tx1"/>
                          </a:solidFill>
                          <a:effectLst/>
                          <a:latin typeface="微软雅黑" panose="020B0503020204020204" charset="-122"/>
                          <a:ea typeface="微软雅黑" panose="020B0503020204020204" charset="-122"/>
                        </a:rPr>
                        <a:t>建议参照药品</a:t>
                      </a:r>
                      <a:endParaRPr lang="zh-CN" altLang="en-US" sz="1400" b="1" dirty="0">
                        <a:solidFill>
                          <a:schemeClr val="tx1"/>
                        </a:solidFill>
                        <a:effectLst/>
                        <a:latin typeface="微软雅黑" panose="020B0503020204020204" charset="-122"/>
                        <a:ea typeface="微软雅黑" panose="020B0503020204020204" charset="-122"/>
                      </a:endParaRPr>
                    </a:p>
                  </a:txBody>
                  <a:tcPr marL="91439" marR="91439" marT="45727" marB="45727" anchor="ctr">
                    <a:solidFill>
                      <a:schemeClr val="bg1">
                        <a:lumMod val="95000"/>
                      </a:schemeClr>
                    </a:solidFill>
                  </a:tcPr>
                </a:tc>
                <a:tc>
                  <a:txBody>
                    <a:bodyPr/>
                    <a:lstStyle/>
                    <a:p>
                      <a:pPr marL="0" marR="0" lvl="0" indent="0" algn="ctr" defTabSz="914400" rtl="0" fontAlgn="auto">
                        <a:lnSpc>
                          <a:spcPct val="130000"/>
                        </a:lnSpc>
                        <a:spcBef>
                          <a:spcPts val="0"/>
                        </a:spcBef>
                        <a:spcAft>
                          <a:spcPts val="0"/>
                        </a:spcAft>
                        <a:buClrTx/>
                        <a:buSzTx/>
                        <a:buFontTx/>
                        <a:buNone/>
                        <a:defRPr/>
                      </a:pPr>
                      <a:r>
                        <a:rPr lang="zh-CN" altLang="en-US" sz="1400" b="1" dirty="0">
                          <a:solidFill>
                            <a:schemeClr val="tx1"/>
                          </a:solidFill>
                          <a:latin typeface="微软雅黑" panose="020B0503020204020204" charset="-122"/>
                          <a:ea typeface="微软雅黑" panose="020B0503020204020204" charset="-122"/>
                        </a:rPr>
                        <a:t>注射用头孢他啶阿维巴坦钠</a:t>
                      </a:r>
                      <a:endParaRPr lang="zh-CN" altLang="en-US" sz="1400" b="1" dirty="0">
                        <a:solidFill>
                          <a:schemeClr val="tx1"/>
                        </a:solidFill>
                        <a:latin typeface="微软雅黑" panose="020B0503020204020204" charset="-122"/>
                        <a:ea typeface="微软雅黑" panose="020B0503020204020204" charset="-122"/>
                      </a:endParaRPr>
                    </a:p>
                  </a:txBody>
                  <a:tcPr marL="91439" marR="91439" marT="45727" marB="45727" anchor="ctr">
                    <a:solidFill>
                      <a:schemeClr val="bg1">
                        <a:lumMod val="95000"/>
                      </a:schemeClr>
                    </a:solidFill>
                  </a:tcPr>
                </a:tc>
              </a:tr>
              <a:tr h="667554">
                <a:tc>
                  <a:txBody>
                    <a:bodyPr/>
                    <a:lstStyle/>
                    <a:p>
                      <a:pPr algn="ctr" fontAlgn="auto">
                        <a:lnSpc>
                          <a:spcPct val="130000"/>
                        </a:lnSpc>
                        <a:spcBef>
                          <a:spcPts val="0"/>
                        </a:spcBef>
                        <a:spcAft>
                          <a:spcPts val="0"/>
                        </a:spcAft>
                        <a:buClrTx/>
                        <a:buSzTx/>
                        <a:buFontTx/>
                        <a:buNone/>
                        <a:defRPr/>
                      </a:pPr>
                      <a:r>
                        <a:rPr lang="zh-CN" altLang="en-US" sz="1400" b="1" dirty="0">
                          <a:solidFill>
                            <a:schemeClr val="tx1"/>
                          </a:solidFill>
                          <a:effectLst/>
                          <a:latin typeface="微软雅黑" panose="020B0503020204020204" charset="-122"/>
                          <a:ea typeface="微软雅黑" panose="020B0503020204020204" charset="-122"/>
                          <a:sym typeface="+mn-ea"/>
                        </a:rPr>
                        <a:t>参照药品选择理由</a:t>
                      </a:r>
                      <a:endParaRPr lang="zh-CN" altLang="en-US" sz="1400" b="1" dirty="0">
                        <a:solidFill>
                          <a:schemeClr val="tx1"/>
                        </a:solidFill>
                        <a:effectLst/>
                        <a:latin typeface="微软雅黑" panose="020B0503020204020204" charset="-122"/>
                        <a:ea typeface="微软雅黑" panose="020B0503020204020204" charset="-122"/>
                        <a:sym typeface="+mn-ea"/>
                      </a:endParaRPr>
                    </a:p>
                  </a:txBody>
                  <a:tcPr marL="91439" marR="91439" marT="45727" marB="45727" anchor="ctr">
                    <a:solidFill>
                      <a:schemeClr val="bg1"/>
                    </a:solidFill>
                  </a:tcPr>
                </a:tc>
                <a:tc>
                  <a:txBody>
                    <a:bodyPr/>
                    <a:lstStyle/>
                    <a:p>
                      <a:pPr marL="285750" marR="0" lvl="0" indent="-285750" algn="l" defTabSz="914400" rtl="0" fontAlgn="auto">
                        <a:lnSpc>
                          <a:spcPct val="130000"/>
                        </a:lnSpc>
                        <a:spcBef>
                          <a:spcPts val="0"/>
                        </a:spcBef>
                        <a:spcAft>
                          <a:spcPts val="0"/>
                        </a:spcAft>
                        <a:buClrTx/>
                        <a:buSzTx/>
                        <a:buFont typeface="Wingdings" panose="05000000000000000000" charset="0"/>
                        <a:buChar char="ü"/>
                        <a:defRPr/>
                      </a:pPr>
                      <a:r>
                        <a:rPr lang="zh-CN" altLang="en-US" sz="1200" dirty="0">
                          <a:solidFill>
                            <a:schemeClr val="tx1"/>
                          </a:solidFill>
                          <a:latin typeface="微软雅黑" panose="020B0503020204020204" charset="-122"/>
                          <a:ea typeface="微软雅黑" panose="020B0503020204020204" charset="-122"/>
                          <a:sym typeface="+mn-ea"/>
                        </a:rPr>
                        <a:t>申报药品与</a:t>
                      </a:r>
                      <a:r>
                        <a:rPr lang="en-US" altLang="zh-CN" sz="1200" dirty="0">
                          <a:solidFill>
                            <a:schemeClr val="tx1"/>
                          </a:solidFill>
                          <a:latin typeface="微软雅黑" panose="020B0503020204020204" charset="-122"/>
                          <a:ea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sym typeface="+mn-ea"/>
                        </a:rPr>
                        <a:t>参照药品</a:t>
                      </a:r>
                      <a:r>
                        <a:rPr lang="en-US" altLang="zh-CN" sz="1200" dirty="0">
                          <a:solidFill>
                            <a:schemeClr val="tx1"/>
                          </a:solidFill>
                          <a:latin typeface="微软雅黑" panose="020B0503020204020204" charset="-122"/>
                          <a:ea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sym typeface="+mn-ea"/>
                        </a:rPr>
                        <a:t>均为</a:t>
                      </a:r>
                      <a:r>
                        <a:rPr lang="zh-CN" altLang="en-US" sz="1200" b="1" dirty="0">
                          <a:solidFill>
                            <a:schemeClr val="tx1"/>
                          </a:solidFill>
                          <a:latin typeface="微软雅黑" panose="020B0503020204020204" charset="-122"/>
                          <a:ea typeface="微软雅黑" panose="020B0503020204020204" charset="-122"/>
                          <a:sym typeface="+mn-ea"/>
                        </a:rPr>
                        <a:t>头孢他啶与</a:t>
                      </a:r>
                      <a:r>
                        <a:rPr lang="en-US" altLang="zh-CN" sz="1200" b="1" dirty="0">
                          <a:solidFill>
                            <a:schemeClr val="tx1"/>
                          </a:solidFill>
                          <a:latin typeface="微软雅黑" panose="020B0503020204020204" charset="-122"/>
                          <a:ea typeface="微软雅黑" panose="020B0503020204020204" charset="-122"/>
                          <a:sym typeface="+mn-ea"/>
                        </a:rPr>
                        <a:t>β-</a:t>
                      </a:r>
                      <a:r>
                        <a:rPr lang="zh-CN" altLang="en-US" sz="1200" b="1" dirty="0">
                          <a:solidFill>
                            <a:schemeClr val="tx1"/>
                          </a:solidFill>
                          <a:latin typeface="微软雅黑" panose="020B0503020204020204" charset="-122"/>
                          <a:ea typeface="微软雅黑" panose="020B0503020204020204" charset="-122"/>
                          <a:sym typeface="+mn-ea"/>
                        </a:rPr>
                        <a:t>内酰胺酶抑制剂组合</a:t>
                      </a:r>
                      <a:r>
                        <a:rPr lang="zh-CN" altLang="en-US" sz="1200" dirty="0">
                          <a:solidFill>
                            <a:schemeClr val="tx1"/>
                          </a:solidFill>
                          <a:latin typeface="微软雅黑" panose="020B0503020204020204" charset="-122"/>
                          <a:ea typeface="微软雅黑" panose="020B0503020204020204" charset="-122"/>
                          <a:sym typeface="+mn-ea"/>
                        </a:rPr>
                        <a:t>协同发挥作用，</a:t>
                      </a:r>
                      <a:r>
                        <a:rPr lang="zh-CN" altLang="en-US" sz="1200" kern="1200" dirty="0">
                          <a:solidFill>
                            <a:schemeClr val="tx1"/>
                          </a:solidFill>
                          <a:latin typeface="微软雅黑" panose="020B0503020204020204" charset="-122"/>
                          <a:ea typeface="微软雅黑" panose="020B0503020204020204" charset="-122"/>
                          <a:cs typeface="+mn-cs"/>
                          <a:sym typeface="+mn-ea"/>
                        </a:rPr>
                        <a:t>核心抗菌成分（头孢他啶）相同，差异仅在于酶抑制剂；</a:t>
                      </a:r>
                      <a:endParaRPr lang="zh-CN" altLang="en-US" sz="1200" kern="1200" dirty="0">
                        <a:solidFill>
                          <a:schemeClr val="tx1"/>
                        </a:solidFill>
                        <a:latin typeface="微软雅黑" panose="020B0503020204020204" charset="-122"/>
                        <a:ea typeface="微软雅黑" panose="020B0503020204020204" charset="-122"/>
                        <a:cs typeface="+mn-cs"/>
                        <a:sym typeface="+mn-ea"/>
                      </a:endParaRPr>
                    </a:p>
                    <a:p>
                      <a:pPr marL="285750" marR="0" lvl="0" indent="-285750" algn="l" defTabSz="914400" rtl="0" fontAlgn="auto">
                        <a:lnSpc>
                          <a:spcPct val="130000"/>
                        </a:lnSpc>
                        <a:spcBef>
                          <a:spcPts val="0"/>
                        </a:spcBef>
                        <a:spcAft>
                          <a:spcPts val="0"/>
                        </a:spcAft>
                        <a:buClrTx/>
                        <a:buSzTx/>
                        <a:buFont typeface="Wingdings" panose="05000000000000000000" charset="0"/>
                        <a:buChar char="ü"/>
                        <a:defRPr/>
                      </a:pPr>
                      <a:r>
                        <a:rPr lang="zh-CN" altLang="en-US" sz="1200" dirty="0">
                          <a:solidFill>
                            <a:schemeClr val="tx1"/>
                          </a:solidFill>
                          <a:latin typeface="微软雅黑" panose="020B0503020204020204" charset="-122"/>
                          <a:ea typeface="微软雅黑" panose="020B0503020204020204" charset="-122"/>
                          <a:sym typeface="+mn-ea"/>
                        </a:rPr>
                        <a:t>参照药在</a:t>
                      </a:r>
                      <a:r>
                        <a:rPr lang="en-US" altLang="zh-CN" sz="1200" dirty="0">
                          <a:solidFill>
                            <a:schemeClr val="tx1"/>
                          </a:solidFill>
                          <a:latin typeface="微软雅黑" panose="020B0503020204020204" charset="-122"/>
                          <a:ea typeface="微软雅黑" panose="020B0503020204020204" charset="-122"/>
                          <a:sym typeface="+mn-ea"/>
                        </a:rPr>
                        <a:t>2023</a:t>
                      </a:r>
                      <a:r>
                        <a:rPr lang="zh-CN" altLang="en-US" sz="1200" dirty="0">
                          <a:solidFill>
                            <a:schemeClr val="tx1"/>
                          </a:solidFill>
                          <a:latin typeface="微软雅黑" panose="020B0503020204020204" charset="-122"/>
                          <a:ea typeface="微软雅黑" panose="020B0503020204020204" charset="-122"/>
                          <a:sym typeface="+mn-ea"/>
                        </a:rPr>
                        <a:t>年通过</a:t>
                      </a:r>
                      <a:r>
                        <a:rPr lang="zh-CN" altLang="en-US" sz="1200" b="1" dirty="0">
                          <a:solidFill>
                            <a:schemeClr val="tx1"/>
                          </a:solidFill>
                          <a:latin typeface="微软雅黑" panose="020B0503020204020204" charset="-122"/>
                          <a:ea typeface="微软雅黑" panose="020B0503020204020204" charset="-122"/>
                          <a:sym typeface="+mn-ea"/>
                        </a:rPr>
                        <a:t>国谈竞价</a:t>
                      </a:r>
                      <a:r>
                        <a:rPr lang="zh-CN" altLang="en-US" sz="1200" dirty="0">
                          <a:solidFill>
                            <a:schemeClr val="tx1"/>
                          </a:solidFill>
                          <a:latin typeface="微软雅黑" panose="020B0503020204020204" charset="-122"/>
                          <a:ea typeface="微软雅黑" panose="020B0503020204020204" charset="-122"/>
                          <a:sym typeface="+mn-ea"/>
                        </a:rPr>
                        <a:t>进入医保（</a:t>
                      </a:r>
                      <a:r>
                        <a:rPr lang="en-US" altLang="zh-CN" sz="1200" dirty="0">
                          <a:solidFill>
                            <a:schemeClr val="tx1"/>
                          </a:solidFill>
                          <a:latin typeface="微软雅黑" panose="020B0503020204020204" charset="-122"/>
                          <a:ea typeface="微软雅黑" panose="020B0503020204020204" charset="-122"/>
                          <a:sym typeface="+mn-ea"/>
                        </a:rPr>
                        <a:t>2025</a:t>
                      </a:r>
                      <a:r>
                        <a:rPr lang="zh-CN" altLang="en-US" sz="1200" dirty="0">
                          <a:solidFill>
                            <a:schemeClr val="tx1"/>
                          </a:solidFill>
                          <a:latin typeface="微软雅黑" panose="020B0503020204020204" charset="-122"/>
                          <a:ea typeface="微软雅黑" panose="020B0503020204020204" charset="-122"/>
                          <a:sym typeface="+mn-ea"/>
                        </a:rPr>
                        <a:t>年转为常规医保），其</a:t>
                      </a:r>
                      <a:r>
                        <a:rPr lang="zh-CN" altLang="en-US" sz="1200" b="1" dirty="0">
                          <a:solidFill>
                            <a:schemeClr val="tx1"/>
                          </a:solidFill>
                          <a:latin typeface="微软雅黑" panose="020B0503020204020204" charset="-122"/>
                          <a:ea typeface="微软雅黑" panose="020B0503020204020204" charset="-122"/>
                          <a:sym typeface="+mn-ea"/>
                        </a:rPr>
                        <a:t>价格（支付标准）有参考意义；</a:t>
                      </a:r>
                      <a:endParaRPr lang="zh-CN" altLang="en-US" sz="1200" b="1" dirty="0">
                        <a:solidFill>
                          <a:schemeClr val="tx1"/>
                        </a:solidFill>
                        <a:latin typeface="微软雅黑" panose="020B0503020204020204" charset="-122"/>
                        <a:ea typeface="微软雅黑" panose="020B0503020204020204" charset="-122"/>
                        <a:sym typeface="+mn-ea"/>
                      </a:endParaRPr>
                    </a:p>
                  </a:txBody>
                  <a:tcPr marL="91439" marR="91439" marT="45727" marB="45727" anchor="ctr">
                    <a:solidFill>
                      <a:schemeClr val="bg1"/>
                    </a:solidFill>
                  </a:tcPr>
                </a:tc>
              </a:tr>
              <a:tr h="2507819">
                <a:tc>
                  <a:txBody>
                    <a:bodyPr/>
                    <a:lstStyle/>
                    <a:p>
                      <a:pPr algn="ctr" fontAlgn="auto">
                        <a:lnSpc>
                          <a:spcPct val="130000"/>
                        </a:lnSpc>
                        <a:spcBef>
                          <a:spcPts val="0"/>
                        </a:spcBef>
                        <a:spcAft>
                          <a:spcPts val="0"/>
                        </a:spcAft>
                        <a:buClrTx/>
                        <a:buSzTx/>
                        <a:buFontTx/>
                        <a:buNone/>
                        <a:defRPr/>
                      </a:pPr>
                      <a:r>
                        <a:rPr lang="zh-CN" altLang="en-US" sz="1400" b="1" dirty="0">
                          <a:solidFill>
                            <a:schemeClr val="tx1"/>
                          </a:solidFill>
                          <a:effectLst/>
                          <a:latin typeface="微软雅黑" panose="020B0503020204020204" charset="-122"/>
                          <a:ea typeface="微软雅黑" panose="020B0503020204020204" charset="-122"/>
                          <a:sym typeface="+mn-ea"/>
                        </a:rPr>
                        <a:t>疾病基本情况</a:t>
                      </a:r>
                      <a:endParaRPr lang="zh-CN" altLang="en-US" sz="1400" b="1" dirty="0">
                        <a:solidFill>
                          <a:schemeClr val="tx1"/>
                        </a:solidFill>
                        <a:effectLst/>
                        <a:latin typeface="微软雅黑" panose="020B0503020204020204" charset="-122"/>
                        <a:ea typeface="微软雅黑" panose="020B0503020204020204" charset="-122"/>
                        <a:sym typeface="+mn-ea"/>
                      </a:endParaRPr>
                    </a:p>
                  </a:txBody>
                  <a:tcPr marL="91439" marR="91439" marT="45727" marB="45727" anchor="ctr">
                    <a:solidFill>
                      <a:schemeClr val="bg1">
                        <a:lumMod val="95000"/>
                      </a:schemeClr>
                    </a:solidFill>
                  </a:tcPr>
                </a:tc>
                <a:tc>
                  <a:txBody>
                    <a:bodyPr/>
                    <a:lstStyle/>
                    <a:p>
                      <a:pPr marL="171450" marR="0" lvl="0" indent="-171450" algn="l" defTabSz="914400" rtl="0" fontAlgn="auto">
                        <a:lnSpc>
                          <a:spcPct val="130000"/>
                        </a:lnSpc>
                        <a:spcBef>
                          <a:spcPts val="0"/>
                        </a:spcBef>
                        <a:spcAft>
                          <a:spcPts val="0"/>
                        </a:spcAft>
                        <a:buClrTx/>
                        <a:buSzTx/>
                        <a:buFont typeface="Wingdings" panose="05000000000000000000" charset="0"/>
                        <a:buChar char="ü"/>
                        <a:defRPr/>
                      </a:pP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当前，临床呼吸系统、泌尿系统、血液系统等感染耐药形势十分严峻，多重耐药菌所致重症及混合感染死亡率高、治疗窗口极窄。现有方案常陷入“覆盖不全”与“毒性风险”的两难，亟需针对耐药菌的创新抗菌药物以突破治疗困境，提高治愈率。其中，在我国医院获得性肺炎病原谱中，铜绿假单胞菌（</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PA</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）占</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16.9%-22.0%</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，居第</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位</a:t>
                      </a:r>
                      <a:r>
                        <a:rPr lang="en-US" sz="12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。中国院内感染的抗菌药物耐药监测</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2007-2016</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年的</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10</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年医院获得性肺炎监测结果显示：</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PA</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是第</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位致病菌</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(20.1%)</a:t>
                      </a:r>
                      <a:r>
                        <a:rPr lang="en-US" altLang="zh-CN" sz="12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3</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PA</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是假单胞菌属的代表菌株，占所有假单胞菌属感染的70%上。</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PA</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在重症监护、呼吸内科等科室分离率达83.7%，且</a:t>
                      </a:r>
                      <a:r>
                        <a:rPr lang="zh-CN" altLang="en-US"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对3种以上抗生素耐药的多重耐药菌占35%，严重危害公众呼吸道健康</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b="1" dirty="0">
                          <a:solidFill>
                            <a:schemeClr val="tx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尿路感染</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是仅次于呼吸系统感染的第二大感染性疾病”，尿路感染致休克死亡患者在所有感染致死者中居第三位</a:t>
                      </a:r>
                      <a:r>
                        <a:rPr lang="en-US" altLang="zh-CN" sz="12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4</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rPr>
                        <a:t>目前治疗上述复杂的系统感染主要是使用</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β-</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内酰胺类抗菌药物，</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rPr>
                        <a:t>随着</a:t>
                      </a:r>
                      <a:r>
                        <a:rPr lang="en-US" altLang="zh-CN" sz="1200" b="0" dirty="0">
                          <a:solidFill>
                            <a:schemeClr val="tx1"/>
                          </a:solidFill>
                          <a:latin typeface="微软雅黑" panose="020B0503020204020204" charset="-122"/>
                          <a:ea typeface="微软雅黑" panose="020B0503020204020204" charset="-122"/>
                          <a:cs typeface="微软雅黑" panose="020B0503020204020204" charset="-122"/>
                          <a:sym typeface="+mn-ea"/>
                        </a:rPr>
                        <a:t>β-</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rPr>
                        <a:t>内酰胺类抗菌药物广泛使用，产超广谱</a:t>
                      </a:r>
                      <a:r>
                        <a:rPr lang="en-US" altLang="zh-CN" sz="1200" b="0" dirty="0">
                          <a:solidFill>
                            <a:schemeClr val="tx1"/>
                          </a:solidFill>
                          <a:latin typeface="微软雅黑" panose="020B0503020204020204" charset="-122"/>
                          <a:ea typeface="微软雅黑" panose="020B0503020204020204" charset="-122"/>
                          <a:cs typeface="微软雅黑" panose="020B0503020204020204" charset="-122"/>
                          <a:sym typeface="+mn-ea"/>
                        </a:rPr>
                        <a:t>β-</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rPr>
                        <a:t>内酰胺酶肠杆菌目细菌（</a:t>
                      </a:r>
                      <a:r>
                        <a:rPr lang="en-US" altLang="zh-CN" sz="1200" b="0" dirty="0">
                          <a:solidFill>
                            <a:schemeClr val="tx1"/>
                          </a:solidFill>
                          <a:latin typeface="微软雅黑" panose="020B0503020204020204" charset="-122"/>
                          <a:ea typeface="微软雅黑" panose="020B0503020204020204" charset="-122"/>
                          <a:cs typeface="微软雅黑" panose="020B0503020204020204" charset="-122"/>
                          <a:sym typeface="+mn-ea"/>
                        </a:rPr>
                        <a:t>ESBL-E）</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rPr>
                        <a:t>的检出率越来越高，临床细菌耐药形势日益严峻， 已成为</a:t>
                      </a:r>
                      <a:r>
                        <a:rPr lang="zh-CN" altLang="en-US" sz="1200" b="1" u="sng" dirty="0">
                          <a:solidFill>
                            <a:schemeClr val="tx1"/>
                          </a:solidFill>
                          <a:latin typeface="微软雅黑" panose="020B0503020204020204" charset="-122"/>
                          <a:ea typeface="微软雅黑" panose="020B0503020204020204" charset="-122"/>
                          <a:cs typeface="微软雅黑" panose="020B0503020204020204" charset="-122"/>
                          <a:sym typeface="+mn-ea"/>
                        </a:rPr>
                        <a:t>全球公共卫生一大挑战</a:t>
                      </a:r>
                      <a:r>
                        <a:rPr lang="zh-CN" altLang="en-US" sz="1200" b="1" u="sng" baseline="30000" dirty="0">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200" b="1" u="sng" dirty="0">
                          <a:solidFill>
                            <a:schemeClr val="tx1"/>
                          </a:solidFill>
                          <a:effectLst/>
                          <a:latin typeface="微软雅黑" panose="020B0503020204020204" charset="-122"/>
                          <a:ea typeface="微软雅黑" panose="020B0503020204020204" charset="-122"/>
                          <a:cs typeface="微软雅黑" panose="020B0503020204020204" charset="-122"/>
                          <a:sym typeface="+mn-ea"/>
                        </a:rPr>
                        <a:t>ESBL-E</a:t>
                      </a:r>
                      <a:r>
                        <a:rPr lang="zh-CN" altLang="en-US" sz="1200" b="1" u="sng" dirty="0">
                          <a:solidFill>
                            <a:schemeClr val="tx1"/>
                          </a:solidFill>
                          <a:effectLst/>
                          <a:latin typeface="微软雅黑" panose="020B0503020204020204" charset="-122"/>
                          <a:ea typeface="微软雅黑" panose="020B0503020204020204" charset="-122"/>
                          <a:cs typeface="微软雅黑" panose="020B0503020204020204" charset="-122"/>
                          <a:sym typeface="+mn-ea"/>
                        </a:rPr>
                        <a:t>普遍呈现多重耐药表型</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rPr>
                        <a:t>，在</a:t>
                      </a:r>
                      <a:r>
                        <a:rPr lang="en-US" altLang="zh-CN" sz="1200" b="0" dirty="0">
                          <a:solidFill>
                            <a:schemeClr val="tx1"/>
                          </a:solidFill>
                          <a:latin typeface="微软雅黑" panose="020B0503020204020204" charset="-122"/>
                          <a:ea typeface="微软雅黑" panose="020B0503020204020204" charset="-122"/>
                          <a:cs typeface="微软雅黑" panose="020B0503020204020204" charset="-122"/>
                          <a:sym typeface="+mn-ea"/>
                        </a:rPr>
                        <a:t>WHO</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rPr>
                        <a:t>最新发布的《2024年细菌类重点病原体目录》中，</a:t>
                      </a:r>
                      <a:r>
                        <a:rPr lang="en-US" altLang="zh-CN" sz="1200" b="1" u="sng" dirty="0">
                          <a:solidFill>
                            <a:schemeClr val="tx1"/>
                          </a:solidFill>
                          <a:latin typeface="微软雅黑" panose="020B0503020204020204" charset="-122"/>
                          <a:ea typeface="微软雅黑" panose="020B0503020204020204" charset="-122"/>
                          <a:cs typeface="微软雅黑" panose="020B0503020204020204" charset="-122"/>
                          <a:sym typeface="+mn-ea"/>
                        </a:rPr>
                        <a:t>ESBL-E</a:t>
                      </a:r>
                      <a:r>
                        <a:rPr lang="zh-CN" altLang="en-US" sz="1200" b="1" u="sng" dirty="0">
                          <a:solidFill>
                            <a:schemeClr val="tx1"/>
                          </a:solidFill>
                          <a:latin typeface="微软雅黑" panose="020B0503020204020204" charset="-122"/>
                          <a:ea typeface="微软雅黑" panose="020B0503020204020204" charset="-122"/>
                          <a:cs typeface="微软雅黑" panose="020B0503020204020204" charset="-122"/>
                          <a:sym typeface="+mn-ea"/>
                        </a:rPr>
                        <a:t>被列为“关键优先组”病原体，且排名升至第2位</a:t>
                      </a:r>
                      <a:r>
                        <a:rPr lang="zh-CN" altLang="en-US" sz="1200" b="1" u="none"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200" b="1" u="none"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fontAlgn="auto">
                        <a:lnSpc>
                          <a:spcPct val="130000"/>
                        </a:lnSpc>
                        <a:spcBef>
                          <a:spcPts val="0"/>
                        </a:spcBef>
                        <a:spcAft>
                          <a:spcPts val="0"/>
                        </a:spcAft>
                        <a:buClrTx/>
                        <a:buSzTx/>
                        <a:buFont typeface="Wingdings" panose="05000000000000000000" charset="0"/>
                        <a:buChar char="ü"/>
                        <a:defRPr/>
                      </a:pPr>
                      <a:r>
                        <a:rPr lang="zh-CN" altLang="en-US" sz="1200" b="1" u="sng" spc="120" dirty="0">
                          <a:latin typeface="微软雅黑" panose="020B0503020204020204" charset="-122"/>
                          <a:ea typeface="微软雅黑" panose="020B0503020204020204" charset="-122"/>
                          <a:cs typeface="微软雅黑" panose="020B0503020204020204" charset="-122"/>
                          <a:sym typeface="+mn-ea"/>
                        </a:rPr>
                        <a:t>注射用头孢他啶他唑巴坦钠（3:1）</a:t>
                      </a:r>
                      <a:r>
                        <a:rPr lang="zh-CN" altLang="en-US" sz="1200" b="0" spc="120" dirty="0">
                          <a:latin typeface="微软雅黑" panose="020B0503020204020204" charset="-122"/>
                          <a:ea typeface="微软雅黑" panose="020B0503020204020204" charset="-122"/>
                          <a:cs typeface="微软雅黑" panose="020B0503020204020204" charset="-122"/>
                          <a:sym typeface="+mn-ea"/>
                        </a:rPr>
                        <a:t>是</a:t>
                      </a:r>
                      <a:r>
                        <a:rPr lang="en-US" altLang="zh-CN" sz="1200" b="0" spc="120" dirty="0">
                          <a:latin typeface="微软雅黑" panose="020B0503020204020204" charset="-122"/>
                          <a:ea typeface="微软雅黑" panose="020B0503020204020204" charset="-122"/>
                          <a:cs typeface="微软雅黑" panose="020B0503020204020204" charset="-122"/>
                          <a:sym typeface="+mn-ea"/>
                        </a:rPr>
                        <a:t>β</a:t>
                      </a:r>
                      <a:r>
                        <a:rPr lang="zh-CN" altLang="en-US" sz="1200" b="0" spc="120" dirty="0">
                          <a:latin typeface="微软雅黑" panose="020B0503020204020204" charset="-122"/>
                          <a:ea typeface="微软雅黑" panose="020B0503020204020204" charset="-122"/>
                          <a:cs typeface="微软雅黑" panose="020B0503020204020204" charset="-122"/>
                          <a:sym typeface="+mn-ea"/>
                        </a:rPr>
                        <a:t>内酰胺类/</a:t>
                      </a:r>
                      <a:r>
                        <a:rPr lang="en-US" altLang="zh-CN" sz="1200" b="0" spc="120" dirty="0">
                          <a:latin typeface="微软雅黑" panose="020B0503020204020204" charset="-122"/>
                          <a:ea typeface="微软雅黑" panose="020B0503020204020204" charset="-122"/>
                          <a:cs typeface="微软雅黑" panose="020B0503020204020204" charset="-122"/>
                          <a:sym typeface="+mn-ea"/>
                        </a:rPr>
                        <a:t>β</a:t>
                      </a:r>
                      <a:r>
                        <a:rPr lang="zh-CN" altLang="en-US" sz="1200" b="0" spc="120" dirty="0">
                          <a:latin typeface="微软雅黑" panose="020B0503020204020204" charset="-122"/>
                          <a:ea typeface="微软雅黑" panose="020B0503020204020204" charset="-122"/>
                          <a:cs typeface="微软雅黑" panose="020B0503020204020204" charset="-122"/>
                          <a:sym typeface="+mn-ea"/>
                        </a:rPr>
                        <a:t>内酰胺酶抑制药复方制剂，</a:t>
                      </a:r>
                      <a:r>
                        <a:rPr lang="zh-CN" altLang="en-US" sz="1200" b="0" dirty="0">
                          <a:latin typeface="微软雅黑" panose="020B0503020204020204" charset="-122"/>
                          <a:ea typeface="微软雅黑" panose="020B0503020204020204" charset="-122"/>
                          <a:cs typeface="微软雅黑" panose="020B0503020204020204" charset="-122"/>
                          <a:sym typeface="+mn-ea"/>
                        </a:rPr>
                        <a:t>独家配伍比例，可强效治疗由多种耐药菌引起的感染，特别是</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rPr>
                        <a:t>治疗呼吸系统急性细菌性感染和泌尿系统急性细菌性感染，抗菌活性增强，细菌清除率高，是解决当前医院</a:t>
                      </a:r>
                      <a:r>
                        <a:rPr lang="zh-CN" altLang="en-US"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已感染耐药细菌患者的重要手段</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endParaRPr>
                    </a:p>
                  </a:txBody>
                  <a:tcPr marL="91439" marR="91439" marT="45727" marB="45727" anchor="ctr">
                    <a:solidFill>
                      <a:schemeClr val="bg1">
                        <a:lumMod val="95000"/>
                      </a:schemeClr>
                    </a:solidFill>
                  </a:tcPr>
                </a:tc>
              </a:tr>
              <a:tr h="1834687">
                <a:tc>
                  <a:txBody>
                    <a:bodyPr/>
                    <a:lstStyle/>
                    <a:p>
                      <a:pPr algn="ctr" fontAlgn="auto">
                        <a:lnSpc>
                          <a:spcPct val="130000"/>
                        </a:lnSpc>
                        <a:spcBef>
                          <a:spcPts val="0"/>
                        </a:spcBef>
                        <a:spcAft>
                          <a:spcPts val="0"/>
                        </a:spcAft>
                        <a:buClrTx/>
                        <a:buSzTx/>
                        <a:buFontTx/>
                        <a:buNone/>
                        <a:defRPr/>
                      </a:pPr>
                      <a:r>
                        <a:rPr lang="zh-CN" altLang="en-US" sz="1400" b="1" dirty="0">
                          <a:solidFill>
                            <a:schemeClr val="tx1"/>
                          </a:solidFill>
                          <a:effectLst/>
                          <a:latin typeface="微软雅黑" panose="020B0503020204020204" charset="-122"/>
                          <a:ea typeface="微软雅黑" panose="020B0503020204020204" charset="-122"/>
                          <a:sym typeface="+mn-ea"/>
                        </a:rPr>
                        <a:t>未满足治疗需求情况</a:t>
                      </a:r>
                      <a:endParaRPr lang="zh-CN" altLang="en-US" sz="1400" b="1" dirty="0">
                        <a:solidFill>
                          <a:schemeClr val="tx1"/>
                        </a:solidFill>
                        <a:effectLst/>
                        <a:latin typeface="微软雅黑" panose="020B0503020204020204" charset="-122"/>
                        <a:ea typeface="微软雅黑" panose="020B0503020204020204" charset="-122"/>
                        <a:sym typeface="+mn-ea"/>
                      </a:endParaRPr>
                    </a:p>
                  </a:txBody>
                  <a:tcPr marL="91439" marR="91439" marT="45727" marB="45727" anchor="ctr">
                    <a:solidFill>
                      <a:schemeClr val="bg1"/>
                    </a:solidFill>
                  </a:tcPr>
                </a:tc>
                <a:tc>
                  <a:txBody>
                    <a:bodyPr/>
                    <a:lstStyle/>
                    <a:p>
                      <a:pPr marL="285750" lvl="0" indent="-285750" algn="l" fontAlgn="auto">
                        <a:lnSpc>
                          <a:spcPct val="115000"/>
                        </a:lnSpc>
                        <a:spcBef>
                          <a:spcPts val="0"/>
                        </a:spcBef>
                        <a:spcAft>
                          <a:spcPts val="0"/>
                        </a:spcAft>
                        <a:buClrTx/>
                        <a:buSzTx/>
                        <a:buFont typeface="Wingdings" panose="05000000000000000000" charset="0"/>
                        <a:buChar char="ü"/>
                        <a:defRPr/>
                      </a:pPr>
                      <a:r>
                        <a:rPr lang="zh-CN" altLang="en-US" sz="1200" b="1" u="sng" dirty="0">
                          <a:solidFill>
                            <a:schemeClr val="tx1"/>
                          </a:solidFill>
                          <a:latin typeface="微软雅黑" panose="020B0503020204020204" charset="-122"/>
                          <a:ea typeface="微软雅黑" panose="020B0503020204020204" charset="-122"/>
                          <a:cs typeface="微软雅黑" panose="020B0503020204020204" charset="-122"/>
                          <a:sym typeface="+mn-ea"/>
                        </a:rPr>
                        <a:t>在法定说明书中适应症方面</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：我公司申报产品的适应症有</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u="sng" dirty="0">
                          <a:solidFill>
                            <a:schemeClr val="tx1"/>
                          </a:solidFill>
                          <a:latin typeface="微软雅黑" panose="020B0503020204020204" charset="-122"/>
                          <a:ea typeface="微软雅黑" panose="020B0503020204020204" charset="-122"/>
                          <a:cs typeface="微软雅黑" panose="020B0503020204020204" charset="-122"/>
                          <a:sym typeface="+mn-ea"/>
                        </a:rPr>
                        <a:t>下呼吸道感染、皮肤和皮肤软组织感染、</a:t>
                      </a:r>
                      <a:r>
                        <a:rPr lang="zh-CN" altLang="en-US" sz="1200" b="0" u="sng" dirty="0">
                          <a:solidFill>
                            <a:schemeClr val="tx1"/>
                          </a:solidFill>
                          <a:latin typeface="微软雅黑" panose="020B0503020204020204" charset="-122"/>
                          <a:ea typeface="微软雅黑" panose="020B0503020204020204" charset="-122"/>
                          <a:cs typeface="微软雅黑" panose="020B0503020204020204" charset="-122"/>
                          <a:sym typeface="+mn-ea"/>
                        </a:rPr>
                        <a:t>尿路感染、细菌性败血症、骨和或关节感染、妇科感染、腹腔内感染、中枢神经系统</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，比</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参照药品</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，更能满足更多复杂感染的临床治疗（详见说明书），</a:t>
                      </a:r>
                      <a:r>
                        <a:rPr lang="zh-CN" altLang="en-US"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填补医保目录中</a:t>
                      </a:r>
                      <a:r>
                        <a:rPr lang="en-US" altLang="zh-CN"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参照药品</a:t>
                      </a:r>
                      <a:r>
                        <a:rPr lang="en-US" altLang="zh-CN"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治疗空白</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lvl="0" indent="-285750" algn="l" fontAlgn="auto">
                        <a:lnSpc>
                          <a:spcPct val="115000"/>
                        </a:lnSpc>
                        <a:spcBef>
                          <a:spcPts val="0"/>
                        </a:spcBef>
                        <a:spcAft>
                          <a:spcPts val="0"/>
                        </a:spcAft>
                        <a:buClrTx/>
                        <a:buSzTx/>
                        <a:buFont typeface="Wingdings" panose="05000000000000000000" charset="0"/>
                        <a:buChar char="ü"/>
                        <a:defRPr/>
                      </a:pPr>
                      <a:r>
                        <a:rPr lang="zh-CN" altLang="en-US" sz="1200" b="1" u="sng" dirty="0">
                          <a:solidFill>
                            <a:schemeClr val="tx1"/>
                          </a:solidFill>
                          <a:latin typeface="微软雅黑" panose="020B0503020204020204" charset="-122"/>
                          <a:ea typeface="微软雅黑" panose="020B0503020204020204" charset="-122"/>
                          <a:cs typeface="微软雅黑" panose="020B0503020204020204" charset="-122"/>
                          <a:sym typeface="+mn-ea"/>
                        </a:rPr>
                        <a:t>在治疗头孢他啶耐药菌方面</a:t>
                      </a:r>
                      <a:r>
                        <a:rPr lang="zh-CN" altLang="en-US" sz="12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我公司申报产品较</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参照药品</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，另可治疗</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肺炎链球菌、金黄色葡萄球菌、奈瑟菌属</a:t>
                      </a:r>
                      <a:r>
                        <a:rPr lang="en-US" altLang="zh-CN"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等感染，临床</a:t>
                      </a:r>
                      <a:r>
                        <a:rPr lang="zh-CN" altLang="en-US"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应用范围更广</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lvl="0" indent="-285750" algn="l" fontAlgn="auto">
                        <a:lnSpc>
                          <a:spcPct val="115000"/>
                        </a:lnSpc>
                        <a:spcBef>
                          <a:spcPts val="0"/>
                        </a:spcBef>
                        <a:spcAft>
                          <a:spcPts val="0"/>
                        </a:spcAft>
                        <a:buClrTx/>
                        <a:buSzTx/>
                        <a:buFont typeface="Wingdings" panose="05000000000000000000" charset="0"/>
                        <a:buChar char="ü"/>
                        <a:defRPr/>
                      </a:pPr>
                      <a:r>
                        <a:rPr lang="en-US" altLang="zh-CN" sz="1200" b="1" u="sng" dirty="0">
                          <a:solidFill>
                            <a:schemeClr val="tx1"/>
                          </a:solidFill>
                          <a:latin typeface="微软雅黑" panose="020B0503020204020204" charset="-122"/>
                          <a:ea typeface="微软雅黑" panose="020B0503020204020204" charset="-122"/>
                          <a:cs typeface="微软雅黑" panose="020B0503020204020204" charset="-122"/>
                          <a:sym typeface="+mn-ea"/>
                        </a:rPr>
                        <a:t>β-</a:t>
                      </a:r>
                      <a:r>
                        <a:rPr lang="zh-CN" altLang="en-US" sz="1200" b="1" u="sng" dirty="0">
                          <a:solidFill>
                            <a:schemeClr val="tx1"/>
                          </a:solidFill>
                          <a:latin typeface="微软雅黑" panose="020B0503020204020204" charset="-122"/>
                          <a:ea typeface="微软雅黑" panose="020B0503020204020204" charset="-122"/>
                          <a:cs typeface="微软雅黑" panose="020B0503020204020204" charset="-122"/>
                          <a:sym typeface="+mn-ea"/>
                        </a:rPr>
                        <a:t>内酰胺酶抑制剂配伍方面</a:t>
                      </a:r>
                      <a:r>
                        <a:rPr lang="zh-CN" altLang="en-US" sz="12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阿维巴坦钠为新化合物，或存未知风险；</a:t>
                      </a:r>
                      <a:r>
                        <a:rPr lang="zh-CN" altLang="en-US" sz="1200" b="1" u="sng" dirty="0">
                          <a:solidFill>
                            <a:schemeClr val="tx1"/>
                          </a:solidFill>
                          <a:latin typeface="微软雅黑" panose="020B0503020204020204" charset="-122"/>
                          <a:ea typeface="微软雅黑" panose="020B0503020204020204" charset="-122"/>
                          <a:cs typeface="微软雅黑" panose="020B0503020204020204" charset="-122"/>
                          <a:sym typeface="+mn-ea"/>
                        </a:rPr>
                        <a:t>他唑巴坦钠组成的各类复方制剂，临床多年应用，验证有效安全</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200" b="1"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lvl="0" indent="-285750" algn="l" fontAlgn="auto">
                        <a:lnSpc>
                          <a:spcPct val="115000"/>
                        </a:lnSpc>
                        <a:spcBef>
                          <a:spcPts val="0"/>
                        </a:spcBef>
                        <a:spcAft>
                          <a:spcPts val="0"/>
                        </a:spcAft>
                        <a:buClrTx/>
                        <a:buSzTx/>
                        <a:buFont typeface="Wingdings" panose="05000000000000000000" charset="0"/>
                        <a:buChar char="ü"/>
                        <a:defRPr/>
                      </a:pP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当前医保目录内常规头孢菌素单方对耐药菌疗效有限，而过度依赖碳青霉烯类易加剧耐药性升级。</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lvl="0" indent="-285750" algn="l" fontAlgn="auto">
                        <a:lnSpc>
                          <a:spcPct val="115000"/>
                        </a:lnSpc>
                        <a:spcBef>
                          <a:spcPts val="0"/>
                        </a:spcBef>
                        <a:spcAft>
                          <a:spcPts val="0"/>
                        </a:spcAft>
                        <a:buClrTx/>
                        <a:buSzTx/>
                        <a:buFont typeface="Wingdings" panose="05000000000000000000" charset="0"/>
                        <a:buChar char="ü"/>
                        <a:defRPr/>
                      </a:pPr>
                      <a:r>
                        <a:rPr lang="zh-CN" altLang="en-US" sz="1200" b="1" u="sng" dirty="0">
                          <a:solidFill>
                            <a:schemeClr val="tx1"/>
                          </a:solidFill>
                          <a:latin typeface="微软雅黑" panose="020B0503020204020204" charset="-122"/>
                          <a:ea typeface="微软雅黑" panose="020B0503020204020204" charset="-122"/>
                          <a:cs typeface="微软雅黑" panose="020B0503020204020204" charset="-122"/>
                        </a:rPr>
                        <a:t>在经济性方面</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rPr>
                        <a:t>：我公司按现在价格测算的日治疗费用，大幅低于按</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参照药品</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支付标准测算的费用。若被纳入医保，能大幅减轻医保和患者支出。</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endParaRPr>
                    </a:p>
                    <a:p>
                      <a:pPr marL="285750" lvl="0" indent="-285750" algn="l" fontAlgn="auto">
                        <a:lnSpc>
                          <a:spcPct val="115000"/>
                        </a:lnSpc>
                        <a:spcBef>
                          <a:spcPts val="0"/>
                        </a:spcBef>
                        <a:spcAft>
                          <a:spcPts val="0"/>
                        </a:spcAft>
                        <a:buClrTx/>
                        <a:buSzTx/>
                        <a:buFont typeface="Wingdings" panose="05000000000000000000" charset="0"/>
                        <a:buChar char="ü"/>
                        <a:defRPr/>
                      </a:pPr>
                      <a:r>
                        <a:rPr lang="zh-CN" altLang="en-US" sz="1200" dirty="0">
                          <a:solidFill>
                            <a:schemeClr val="tx1"/>
                          </a:solidFill>
                          <a:effectLst/>
                          <a:latin typeface="微软雅黑" panose="020B0503020204020204" charset="-122"/>
                          <a:ea typeface="微软雅黑" panose="020B0503020204020204" charset="-122"/>
                          <a:cs typeface="微软雅黑" panose="020B0503020204020204" charset="-122"/>
                          <a:sym typeface="+mn-ea"/>
                        </a:rPr>
                        <a:t>我公司申报产品的</a:t>
                      </a:r>
                      <a:r>
                        <a:rPr lang="zh-CN"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适应症</a:t>
                      </a:r>
                      <a:r>
                        <a:rPr lang="zh-CN" altLang="en-US" sz="1200" b="1" dirty="0">
                          <a:ln>
                            <a:noFill/>
                          </a:ln>
                          <a:solidFill>
                            <a:srgbClr val="FF0000"/>
                          </a:solidFill>
                          <a:effectLst/>
                          <a:latin typeface="微软雅黑" panose="020B0503020204020204" charset="-122"/>
                          <a:ea typeface="微软雅黑" panose="020B0503020204020204" charset="-122"/>
                          <a:cs typeface="微软雅黑" panose="020B0503020204020204" charset="-122"/>
                          <a:sym typeface="+mn-ea"/>
                        </a:rPr>
                        <a:t>新增扩大</a:t>
                      </a:r>
                      <a:r>
                        <a:rPr lang="zh-CN" altLang="en-US" sz="120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治疗范围</a:t>
                      </a:r>
                      <a:r>
                        <a:rPr lang="zh-CN" altLang="en-US"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，在国内由</a:t>
                      </a:r>
                      <a:r>
                        <a:rPr lang="en-US" altLang="zh-CN"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头孢他啶</a:t>
                      </a:r>
                      <a:r>
                        <a:rPr lang="en-US" altLang="zh-CN"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和</a:t>
                      </a:r>
                      <a:r>
                        <a:rPr lang="en-US" altLang="zh-CN"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他唑巴坦</a:t>
                      </a:r>
                      <a:r>
                        <a:rPr lang="en-US" altLang="zh-CN"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组成的复方制剂中，</a:t>
                      </a:r>
                      <a:r>
                        <a:rPr lang="zh-CN" altLang="en-US" sz="1200" b="1"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属于首创</a:t>
                      </a:r>
                      <a:r>
                        <a:rPr lang="zh-CN" altLang="en-US"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a:t>
                      </a:r>
                      <a:endParaRPr lang="zh-CN" altLang="en-US"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endParaRPr>
                    </a:p>
                    <a:p>
                      <a:pPr marL="285750" lvl="0" indent="-285750" algn="l" fontAlgn="auto">
                        <a:lnSpc>
                          <a:spcPct val="115000"/>
                        </a:lnSpc>
                        <a:spcBef>
                          <a:spcPts val="0"/>
                        </a:spcBef>
                        <a:spcAft>
                          <a:spcPts val="0"/>
                        </a:spcAft>
                        <a:buClrTx/>
                        <a:buSzTx/>
                        <a:buFont typeface="Wingdings" panose="05000000000000000000" charset="0"/>
                        <a:buChar char="ü"/>
                        <a:defRPr/>
                      </a:pPr>
                      <a:r>
                        <a:rPr lang="zh-CN" altLang="en-US"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rPr>
                        <a:t>我公司</a:t>
                      </a:r>
                      <a:r>
                        <a:rPr lang="zh-CN" altLang="en-US" sz="1200" dirty="0">
                          <a:solidFill>
                            <a:schemeClr val="tx1"/>
                          </a:solidFill>
                          <a:effectLst/>
                          <a:latin typeface="微软雅黑" panose="020B0503020204020204" charset="-122"/>
                          <a:ea typeface="微软雅黑" panose="020B0503020204020204" charset="-122"/>
                          <a:cs typeface="微软雅黑" panose="020B0503020204020204" charset="-122"/>
                          <a:sym typeface="+mn-ea"/>
                        </a:rPr>
                        <a:t>申报产品为</a:t>
                      </a:r>
                      <a:r>
                        <a:rPr lang="zh-CN" altLang="en-US" sz="1200" b="1" u="sng" dirty="0">
                          <a:solidFill>
                            <a:srgbClr val="FF0000"/>
                          </a:solidFill>
                          <a:effectLst/>
                          <a:latin typeface="微软雅黑" panose="020B0503020204020204" charset="-122"/>
                          <a:ea typeface="微软雅黑" panose="020B0503020204020204" charset="-122"/>
                          <a:cs typeface="微软雅黑" panose="020B0503020204020204" charset="-122"/>
                          <a:sym typeface="+mn-ea"/>
                        </a:rPr>
                        <a:t>国产原研药品</a:t>
                      </a:r>
                      <a:r>
                        <a:rPr lang="zh-CN" altLang="en-US" sz="1200" dirty="0">
                          <a:solidFill>
                            <a:schemeClr val="tx1"/>
                          </a:solidFill>
                          <a:effectLst/>
                          <a:latin typeface="微软雅黑" panose="020B0503020204020204" charset="-122"/>
                          <a:ea typeface="微软雅黑" panose="020B0503020204020204" charset="-122"/>
                          <a:cs typeface="微软雅黑" panose="020B0503020204020204" charset="-122"/>
                          <a:sym typeface="+mn-ea"/>
                        </a:rPr>
                        <a:t>，若能纳入医保，</a:t>
                      </a:r>
                      <a:r>
                        <a:rPr lang="zh-CN" altLang="en-US" sz="1200" b="1" dirty="0">
                          <a:solidFill>
                            <a:srgbClr val="FF0000"/>
                          </a:solidFill>
                          <a:effectLst/>
                          <a:latin typeface="微软雅黑" panose="020B0503020204020204" charset="-122"/>
                          <a:ea typeface="微软雅黑" panose="020B0503020204020204" charset="-122"/>
                          <a:cs typeface="微软雅黑" panose="020B0503020204020204" charset="-122"/>
                          <a:sym typeface="+mn-ea"/>
                        </a:rPr>
                        <a:t>契合国家</a:t>
                      </a:r>
                      <a:r>
                        <a:rPr lang="zh-CN" altLang="en-US" sz="1200" dirty="0">
                          <a:solidFill>
                            <a:schemeClr val="tx1"/>
                          </a:solidFill>
                          <a:effectLst/>
                          <a:latin typeface="微软雅黑" panose="020B0503020204020204" charset="-122"/>
                          <a:ea typeface="微软雅黑" panose="020B0503020204020204" charset="-122"/>
                          <a:cs typeface="微软雅黑" panose="020B0503020204020204" charset="-122"/>
                          <a:sym typeface="+mn-ea"/>
                        </a:rPr>
                        <a:t>鼓励</a:t>
                      </a:r>
                      <a:r>
                        <a:rPr lang="zh-CN" altLang="en-US" sz="1200" b="1" dirty="0">
                          <a:solidFill>
                            <a:srgbClr val="FF0000"/>
                          </a:solidFill>
                          <a:effectLst/>
                          <a:latin typeface="微软雅黑" panose="020B0503020204020204" charset="-122"/>
                          <a:ea typeface="微软雅黑" panose="020B0503020204020204" charset="-122"/>
                          <a:cs typeface="微软雅黑" panose="020B0503020204020204" charset="-122"/>
                          <a:sym typeface="+mn-ea"/>
                        </a:rPr>
                        <a:t>使用国产原研</a:t>
                      </a:r>
                      <a:r>
                        <a:rPr lang="zh-CN" altLang="en-US" sz="1200" dirty="0">
                          <a:solidFill>
                            <a:schemeClr val="tx1"/>
                          </a:solidFill>
                          <a:effectLst/>
                          <a:latin typeface="微软雅黑" panose="020B0503020204020204" charset="-122"/>
                          <a:ea typeface="微软雅黑" panose="020B0503020204020204" charset="-122"/>
                          <a:cs typeface="微软雅黑" panose="020B0503020204020204" charset="-122"/>
                          <a:sym typeface="+mn-ea"/>
                        </a:rPr>
                        <a:t>产品的</a:t>
                      </a:r>
                      <a:r>
                        <a:rPr lang="zh-CN" altLang="en-US" sz="1200" b="1" dirty="0">
                          <a:solidFill>
                            <a:srgbClr val="FF0000"/>
                          </a:solidFill>
                          <a:effectLst/>
                          <a:latin typeface="微软雅黑" panose="020B0503020204020204" charset="-122"/>
                          <a:ea typeface="微软雅黑" panose="020B0503020204020204" charset="-122"/>
                          <a:cs typeface="微软雅黑" panose="020B0503020204020204" charset="-122"/>
                          <a:sym typeface="+mn-ea"/>
                        </a:rPr>
                        <a:t>精神</a:t>
                      </a:r>
                      <a:r>
                        <a:rPr lang="zh-CN" altLang="en-US" sz="1200" dirty="0">
                          <a:solidFill>
                            <a:schemeClr val="tx1"/>
                          </a:solidFill>
                          <a:effectLst/>
                          <a:latin typeface="微软雅黑" panose="020B0503020204020204" charset="-122"/>
                          <a:ea typeface="微软雅黑" panose="020B0503020204020204" charset="-122"/>
                          <a:cs typeface="微软雅黑" panose="020B0503020204020204" charset="-122"/>
                          <a:sym typeface="+mn-ea"/>
                        </a:rPr>
                        <a:t>。</a:t>
                      </a:r>
                      <a:endParaRPr lang="zh-CN" altLang="en-US" sz="1200" b="0" dirty="0">
                        <a:ln>
                          <a:noFill/>
                        </a:ln>
                        <a:solidFill>
                          <a:schemeClr val="tx1"/>
                        </a:solidFill>
                        <a:effectLst/>
                        <a:latin typeface="微软雅黑" panose="020B0503020204020204" charset="-122"/>
                        <a:ea typeface="微软雅黑" panose="020B0503020204020204" charset="-122"/>
                        <a:cs typeface="微软雅黑" panose="020B0503020204020204" charset="-122"/>
                        <a:sym typeface="+mn-ea"/>
                      </a:endParaRPr>
                    </a:p>
                  </a:txBody>
                  <a:tcPr marL="91439" marR="91439" marT="45727" marB="45727" anchor="ctr">
                    <a:solidFill>
                      <a:schemeClr val="bg1"/>
                    </a:solidFill>
                  </a:tcPr>
                </a:tc>
              </a:tr>
            </a:tbl>
          </a:graphicData>
        </a:graphic>
      </p:graphicFrame>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280035" y="1353185"/>
            <a:ext cx="4549140" cy="2493010"/>
          </a:xfrm>
          <a:prstGeom prst="rect">
            <a:avLst/>
          </a:prstGeom>
          <a:solidFill>
            <a:schemeClr val="bg1">
              <a:lumMod val="95000"/>
            </a:schemeClr>
          </a:solidFill>
        </p:spPr>
        <p:style>
          <a:lnRef idx="2">
            <a:schemeClr val="lt1"/>
          </a:lnRef>
          <a:fillRef idx="1">
            <a:schemeClr val="accent2"/>
          </a:fillRef>
          <a:effectRef idx="1">
            <a:schemeClr val="accent2"/>
          </a:effectRef>
          <a:fontRef idx="minor">
            <a:schemeClr val="lt1"/>
          </a:fontRef>
        </p:style>
        <p:txBody>
          <a:bodyPr wrap="square" rtlCol="0">
            <a:normAutofit fontScale="87500" lnSpcReduction="10000"/>
          </a:bodyPr>
          <a:lstStyle/>
          <a:p>
            <a:endParaRPr lang="zh-CN" altLang="en-US" sz="1600" spc="100">
              <a:solidFill>
                <a:schemeClr val="bg2">
                  <a:lumMod val="25000"/>
                </a:schemeClr>
              </a:solidFill>
              <a:uFillTx/>
              <a:latin typeface="微软雅黑" panose="020B0503020204020204" charset="-122"/>
              <a:ea typeface="微软雅黑" panose="020B0503020204020204" charset="-122"/>
              <a:cs typeface="微软雅黑" panose="020B0503020204020204" charset="-122"/>
            </a:endParaRPr>
          </a:p>
          <a:p>
            <a:pPr indent="0" fontAlgn="auto">
              <a:lnSpc>
                <a:spcPct val="150000"/>
              </a:lnSpc>
            </a:pPr>
            <a:r>
              <a:rPr lang="zh-CN" altLang="en-US" sz="1600" spc="100">
                <a:solidFill>
                  <a:schemeClr val="bg2">
                    <a:lumMod val="25000"/>
                  </a:schemeClr>
                </a:solidFill>
                <a:uFillTx/>
                <a:latin typeface="微软雅黑" panose="020B0503020204020204" charset="-122"/>
                <a:ea typeface="微软雅黑" panose="020B0503020204020204" charset="-122"/>
                <a:cs typeface="微软雅黑" panose="020B0503020204020204" charset="-122"/>
              </a:rPr>
              <a:t>本品不良反应轻而少见，</a:t>
            </a:r>
            <a:r>
              <a:rPr lang="zh-CN" altLang="en-US" sz="1600" b="1" spc="100">
                <a:solidFill>
                  <a:srgbClr val="FF0000"/>
                </a:solidFill>
                <a:uFillTx/>
                <a:latin typeface="微软雅黑" panose="020B0503020204020204" charset="-122"/>
                <a:ea typeface="微软雅黑" panose="020B0503020204020204" charset="-122"/>
                <a:cs typeface="微软雅黑" panose="020B0503020204020204" charset="-122"/>
              </a:rPr>
              <a:t>总发生率约</a:t>
            </a:r>
            <a:r>
              <a:rPr lang="en-US" altLang="zh-CN" sz="1600" b="1" spc="100">
                <a:solidFill>
                  <a:srgbClr val="FF0000"/>
                </a:solidFill>
                <a:uFillTx/>
                <a:latin typeface="微软雅黑" panose="020B0503020204020204" charset="-122"/>
                <a:ea typeface="微软雅黑" panose="020B0503020204020204" charset="-122"/>
                <a:cs typeface="微软雅黑" panose="020B0503020204020204" charset="-122"/>
              </a:rPr>
              <a:t>4.4%</a:t>
            </a:r>
            <a:r>
              <a:rPr lang="zh-CN" altLang="en-US" sz="1600" spc="100">
                <a:solidFill>
                  <a:schemeClr val="bg2">
                    <a:lumMod val="25000"/>
                  </a:schemeClr>
                </a:solidFill>
                <a:uFillTx/>
                <a:latin typeface="微软雅黑" panose="020B0503020204020204" charset="-122"/>
                <a:ea typeface="微软雅黑" panose="020B0503020204020204" charset="-122"/>
                <a:cs typeface="微软雅黑" panose="020B0503020204020204" charset="-122"/>
              </a:rPr>
              <a:t>。主要表现为头晕、腹部不适、恶心、食欲不振、转氨酶升高、皮疹、白细胞下降和面部胀感；疗程较长时可能发生伪膜性肠炎、中性粒细胞下降、血小板减少、</a:t>
            </a:r>
            <a:r>
              <a:rPr lang="en-US" altLang="zh-CN" sz="1600" spc="100">
                <a:solidFill>
                  <a:schemeClr val="bg2">
                    <a:lumMod val="25000"/>
                  </a:schemeClr>
                </a:solidFill>
                <a:uFillTx/>
                <a:latin typeface="微软雅黑" panose="020B0503020204020204" charset="-122"/>
                <a:ea typeface="微软雅黑" panose="020B0503020204020204" charset="-122"/>
                <a:cs typeface="微软雅黑" panose="020B0503020204020204" charset="-122"/>
              </a:rPr>
              <a:t>Coom’s</a:t>
            </a:r>
            <a:r>
              <a:rPr lang="zh-CN" altLang="en-US" sz="1600" spc="100">
                <a:solidFill>
                  <a:schemeClr val="bg2">
                    <a:lumMod val="25000"/>
                  </a:schemeClr>
                </a:solidFill>
                <a:uFillTx/>
                <a:latin typeface="微软雅黑" panose="020B0503020204020204" charset="-122"/>
                <a:ea typeface="微软雅黑" panose="020B0503020204020204" charset="-122"/>
                <a:cs typeface="微软雅黑" panose="020B0503020204020204" charset="-122"/>
              </a:rPr>
              <a:t>试验阳性、血清转氨酶和肌酐、尿素氮升高等。本品不影响凝血酶原合成，亦无其他凝血机制障碍。</a:t>
            </a:r>
            <a:endParaRPr lang="en-US" altLang="zh-CN" sz="1600" b="1" spc="100" dirty="0">
              <a:solidFill>
                <a:schemeClr val="bg2">
                  <a:lumMod val="2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custDataLst>
              <p:tags r:id="rId2"/>
            </p:custDataLst>
          </p:nvPr>
        </p:nvSpPr>
        <p:spPr>
          <a:xfrm>
            <a:off x="4903470" y="975995"/>
            <a:ext cx="7084695" cy="368300"/>
          </a:xfrm>
          <a:prstGeom prst="rect">
            <a:avLst/>
          </a:prstGeom>
          <a:solidFill>
            <a:schemeClr val="tx2">
              <a:lumMod val="75000"/>
              <a:lumOff val="25000"/>
            </a:schemeClr>
          </a:solidFill>
        </p:spPr>
        <p:txBody>
          <a:bodyPr wrap="square" rtlCol="0">
            <a:normAutofit fontScale="97500"/>
          </a:bodyPr>
          <a:lstStyle/>
          <a:p>
            <a:pPr algn="ctr"/>
            <a:r>
              <a:rPr lang="zh-CN" b="1">
                <a:solidFill>
                  <a:schemeClr val="bg2"/>
                </a:solidFill>
                <a:effectLst>
                  <a:outerShdw blurRad="38100" dist="38100" dir="2700000" algn="tl">
                    <a:srgbClr val="000000">
                      <a:alpha val="43137"/>
                    </a:srgbClr>
                  </a:outerShdw>
                </a:effectLst>
                <a:latin typeface="微软雅黑" panose="020B0503020204020204" charset="-122"/>
                <a:ea typeface="微软雅黑" panose="020B0503020204020204" charset="-122"/>
              </a:rPr>
              <a:t>临床试验中报道的不良反应发生情况</a:t>
            </a:r>
            <a:endParaRPr lang="zh-CN" b="1">
              <a:solidFill>
                <a:schemeClr val="bg2"/>
              </a:solidFill>
              <a:effectLst>
                <a:outerShdw blurRad="38100" dist="38100" dir="2700000" algn="tl">
                  <a:srgbClr val="000000">
                    <a:alpha val="43137"/>
                  </a:srgbClr>
                </a:outerShdw>
              </a:effectLst>
              <a:latin typeface="微软雅黑" panose="020B0503020204020204" charset="-122"/>
              <a:ea typeface="微软雅黑" panose="020B0503020204020204" charset="-122"/>
            </a:endParaRPr>
          </a:p>
        </p:txBody>
      </p:sp>
      <p:graphicFrame>
        <p:nvGraphicFramePr>
          <p:cNvPr id="6" name="表格 5"/>
          <p:cNvGraphicFramePr/>
          <p:nvPr>
            <p:custDataLst>
              <p:tags r:id="rId3"/>
            </p:custDataLst>
          </p:nvPr>
        </p:nvGraphicFramePr>
        <p:xfrm>
          <a:off x="4902835" y="1344295"/>
          <a:ext cx="7084695" cy="4119245"/>
        </p:xfrm>
        <a:graphic>
          <a:graphicData uri="http://schemas.openxmlformats.org/drawingml/2006/table">
            <a:tbl>
              <a:tblPr firstRow="1" bandRow="1">
                <a:tableStyleId>{5C22544A-7EE6-4342-B048-85BDC9FD1C3A}</a:tableStyleId>
              </a:tblPr>
              <a:tblGrid>
                <a:gridCol w="864919"/>
                <a:gridCol w="929591"/>
                <a:gridCol w="876935"/>
                <a:gridCol w="4413250"/>
              </a:tblGrid>
              <a:tr h="601980">
                <a:tc>
                  <a:txBody>
                    <a:bodyPr/>
                    <a:lstStyle/>
                    <a:p>
                      <a:pPr algn="ctr">
                        <a:lnSpc>
                          <a:spcPct val="120000"/>
                        </a:lnSpc>
                        <a:buNone/>
                      </a:pPr>
                      <a:r>
                        <a:rPr lang="zh-CN" altLang="en-US" sz="1200" dirty="0">
                          <a:solidFill>
                            <a:schemeClr val="tx1"/>
                          </a:solidFill>
                          <a:latin typeface="微软雅黑" panose="020B0503020204020204" charset="-122"/>
                          <a:ea typeface="微软雅黑" panose="020B0503020204020204" charset="-122"/>
                        </a:rPr>
                        <a:t>临床试验类型</a:t>
                      </a:r>
                      <a:endParaRPr lang="zh-CN" altLang="en-US" sz="1200" dirty="0">
                        <a:solidFill>
                          <a:schemeClr val="tx1"/>
                        </a:solidFill>
                        <a:latin typeface="微软雅黑" panose="020B0503020204020204" charset="-122"/>
                        <a:ea typeface="微软雅黑" panose="020B0503020204020204" charset="-122"/>
                      </a:endParaRPr>
                    </a:p>
                  </a:txBody>
                  <a:tcPr anchor="ctr">
                    <a:solidFill>
                      <a:schemeClr val="bg1">
                        <a:lumMod val="95000"/>
                      </a:schemeClr>
                    </a:solidFill>
                  </a:tcPr>
                </a:tc>
                <a:tc>
                  <a:txBody>
                    <a:bodyPr/>
                    <a:lstStyle/>
                    <a:p>
                      <a:pPr algn="ctr">
                        <a:lnSpc>
                          <a:spcPct val="120000"/>
                        </a:lnSpc>
                        <a:buNone/>
                      </a:pPr>
                      <a:r>
                        <a:rPr lang="zh-CN" sz="1200" dirty="0">
                          <a:solidFill>
                            <a:schemeClr val="tx1"/>
                          </a:solidFill>
                          <a:latin typeface="微软雅黑" panose="020B0503020204020204" charset="-122"/>
                          <a:ea typeface="微软雅黑" panose="020B0503020204020204" charset="-122"/>
                        </a:rPr>
                        <a:t>阶段</a:t>
                      </a:r>
                      <a:endParaRPr lang="zh-CN" sz="1200" dirty="0">
                        <a:solidFill>
                          <a:schemeClr val="tx1"/>
                        </a:solidFill>
                        <a:latin typeface="微软雅黑" panose="020B0503020204020204" charset="-122"/>
                        <a:ea typeface="微软雅黑" panose="020B0503020204020204" charset="-122"/>
                      </a:endParaRPr>
                    </a:p>
                  </a:txBody>
                  <a:tcPr anchor="ctr">
                    <a:solidFill>
                      <a:schemeClr val="bg1">
                        <a:lumMod val="95000"/>
                      </a:schemeClr>
                    </a:solidFill>
                  </a:tcPr>
                </a:tc>
                <a:tc>
                  <a:txBody>
                    <a:bodyPr/>
                    <a:lstStyle/>
                    <a:p>
                      <a:pPr algn="ctr">
                        <a:lnSpc>
                          <a:spcPct val="120000"/>
                        </a:lnSpc>
                        <a:buClrTx/>
                        <a:buSzTx/>
                        <a:buFontTx/>
                        <a:buNone/>
                      </a:pPr>
                      <a:r>
                        <a:rPr lang="zh-CN" altLang="en-US" sz="1200" dirty="0">
                          <a:solidFill>
                            <a:schemeClr val="tx1"/>
                          </a:solidFill>
                          <a:latin typeface="微软雅黑" panose="020B0503020204020204" charset="-122"/>
                          <a:ea typeface="微软雅黑" panose="020B0503020204020204" charset="-122"/>
                        </a:rPr>
                        <a:t>对照组</a:t>
                      </a:r>
                      <a:endParaRPr lang="zh-CN" altLang="en-US" sz="1200" dirty="0">
                        <a:solidFill>
                          <a:schemeClr val="tx1"/>
                        </a:solidFill>
                        <a:latin typeface="微软雅黑" panose="020B0503020204020204" charset="-122"/>
                        <a:ea typeface="微软雅黑" panose="020B0503020204020204" charset="-122"/>
                      </a:endParaRPr>
                    </a:p>
                  </a:txBody>
                  <a:tcPr anchor="ctr">
                    <a:solidFill>
                      <a:schemeClr val="bg1">
                        <a:lumMod val="95000"/>
                      </a:schemeClr>
                    </a:solidFill>
                  </a:tcPr>
                </a:tc>
                <a:tc>
                  <a:txBody>
                    <a:bodyPr/>
                    <a:lstStyle/>
                    <a:p>
                      <a:pPr algn="ctr">
                        <a:lnSpc>
                          <a:spcPct val="120000"/>
                        </a:lnSpc>
                        <a:buClrTx/>
                        <a:buSzTx/>
                        <a:buFontTx/>
                        <a:buNone/>
                      </a:pPr>
                      <a:r>
                        <a:rPr lang="zh-CN" altLang="en-US" sz="1200" dirty="0">
                          <a:solidFill>
                            <a:schemeClr val="tx1"/>
                          </a:solidFill>
                          <a:latin typeface="微软雅黑" panose="020B0503020204020204" charset="-122"/>
                          <a:ea typeface="微软雅黑" panose="020B0503020204020204" charset="-122"/>
                        </a:rPr>
                        <a:t>不良反应发生情况</a:t>
                      </a:r>
                      <a:endParaRPr lang="zh-CN" altLang="en-US" sz="1200" dirty="0">
                        <a:solidFill>
                          <a:schemeClr val="tx1"/>
                        </a:solidFill>
                        <a:latin typeface="微软雅黑" panose="020B0503020204020204" charset="-122"/>
                        <a:ea typeface="微软雅黑" panose="020B0503020204020204" charset="-122"/>
                      </a:endParaRPr>
                    </a:p>
                  </a:txBody>
                  <a:tcPr anchor="ctr">
                    <a:solidFill>
                      <a:schemeClr val="bg1">
                        <a:lumMod val="95000"/>
                      </a:schemeClr>
                    </a:solidFill>
                  </a:tcPr>
                </a:tc>
              </a:tr>
              <a:tr h="1188720">
                <a:tc>
                  <a:txBody>
                    <a:bodyPr/>
                    <a:lstStyle/>
                    <a:p>
                      <a:pPr algn="ctr">
                        <a:lnSpc>
                          <a:spcPct val="150000"/>
                        </a:lnSpc>
                        <a:buNone/>
                      </a:pPr>
                      <a:r>
                        <a:rPr lang="zh-CN" altLang="en-US" sz="1000">
                          <a:latin typeface="微软雅黑" panose="020B0503020204020204" charset="-122"/>
                          <a:ea typeface="微软雅黑" panose="020B0503020204020204" charset="-122"/>
                          <a:cs typeface="微软雅黑" panose="020B0503020204020204" charset="-122"/>
                        </a:rPr>
                        <a:t>随机对照试验的系统评价（</a:t>
                      </a:r>
                      <a:r>
                        <a:rPr lang="en-US" altLang="zh-CN" sz="1000">
                          <a:latin typeface="微软雅黑" panose="020B0503020204020204" charset="-122"/>
                          <a:ea typeface="微软雅黑" panose="020B0503020204020204" charset="-122"/>
                          <a:cs typeface="微软雅黑" panose="020B0503020204020204" charset="-122"/>
                        </a:rPr>
                        <a:t>RCT</a:t>
                      </a:r>
                      <a:r>
                        <a:rPr lang="zh-CN" altLang="en-US" sz="1000">
                          <a:latin typeface="微软雅黑" panose="020B0503020204020204" charset="-122"/>
                          <a:ea typeface="微软雅黑" panose="020B0503020204020204" charset="-122"/>
                          <a:cs typeface="微软雅黑" panose="020B0503020204020204" charset="-122"/>
                        </a:rPr>
                        <a:t>）</a:t>
                      </a:r>
                      <a:r>
                        <a:rPr lang="en-US" altLang="zh-CN" sz="1000" baseline="30000">
                          <a:latin typeface="微软雅黑" panose="020B0503020204020204" charset="-122"/>
                          <a:ea typeface="微软雅黑" panose="020B0503020204020204" charset="-122"/>
                          <a:cs typeface="微软雅黑" panose="020B0503020204020204" charset="-122"/>
                        </a:rPr>
                        <a:t>1</a:t>
                      </a:r>
                      <a:endParaRPr lang="en-US" altLang="zh-CN" sz="1000" baseline="3000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a:txBody>
                    <a:bodyPr/>
                    <a:lstStyle/>
                    <a:p>
                      <a:pPr algn="ctr">
                        <a:lnSpc>
                          <a:spcPct val="150000"/>
                        </a:lnSpc>
                        <a:buNone/>
                      </a:pPr>
                      <a:r>
                        <a:rPr lang="en-US" altLang="zh-CN" sz="1000">
                          <a:latin typeface="微软雅黑" panose="020B0503020204020204" charset="-122"/>
                          <a:ea typeface="微软雅黑" panose="020B0503020204020204" charset="-122"/>
                          <a:cs typeface="微软雅黑" panose="020B0503020204020204" charset="-122"/>
                        </a:rPr>
                        <a:t>3</a:t>
                      </a:r>
                      <a:r>
                        <a:rPr lang="zh-CN" altLang="en-US" sz="1000">
                          <a:latin typeface="微软雅黑" panose="020B0503020204020204" charset="-122"/>
                          <a:ea typeface="微软雅黑" panose="020B0503020204020204" charset="-122"/>
                          <a:cs typeface="微软雅黑" panose="020B0503020204020204" charset="-122"/>
                        </a:rPr>
                        <a:t>期临床试验，上市前</a:t>
                      </a:r>
                      <a:endParaRPr lang="zh-CN" altLang="en-US" sz="1000">
                        <a:latin typeface="微软雅黑" panose="020B0503020204020204" charset="-122"/>
                        <a:ea typeface="微软雅黑" panose="020B0503020204020204" charset="-122"/>
                        <a:cs typeface="微软雅黑" panose="020B0503020204020204" charset="-122"/>
                      </a:endParaRPr>
                    </a:p>
                    <a:p>
                      <a:pPr algn="ctr">
                        <a:lnSpc>
                          <a:spcPct val="150000"/>
                        </a:lnSpc>
                        <a:buNone/>
                      </a:pPr>
                      <a:r>
                        <a:rPr lang="zh-CN" altLang="en-US" sz="1000">
                          <a:latin typeface="微软雅黑" panose="020B0503020204020204" charset="-122"/>
                          <a:ea typeface="微软雅黑" panose="020B0503020204020204" charset="-122"/>
                          <a:cs typeface="微软雅黑" panose="020B0503020204020204" charset="-122"/>
                        </a:rPr>
                        <a:t>（</a:t>
                      </a:r>
                      <a:r>
                        <a:rPr lang="en-US" altLang="zh-CN" sz="1000">
                          <a:latin typeface="微软雅黑" panose="020B0503020204020204" charset="-122"/>
                          <a:ea typeface="微软雅黑" panose="020B0503020204020204" charset="-122"/>
                          <a:cs typeface="微软雅黑" panose="020B0503020204020204" charset="-122"/>
                        </a:rPr>
                        <a:t>360</a:t>
                      </a:r>
                      <a:r>
                        <a:rPr lang="zh-CN" altLang="en-US" sz="1000">
                          <a:latin typeface="微软雅黑" panose="020B0503020204020204" charset="-122"/>
                          <a:ea typeface="微软雅黑" panose="020B0503020204020204" charset="-122"/>
                          <a:cs typeface="微软雅黑" panose="020B0503020204020204" charset="-122"/>
                        </a:rPr>
                        <a:t>例）</a:t>
                      </a:r>
                      <a:endParaRPr lang="zh-CN" altLang="en-US" sz="100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a:txBody>
                    <a:bodyPr/>
                    <a:lstStyle/>
                    <a:p>
                      <a:pPr algn="ctr">
                        <a:lnSpc>
                          <a:spcPct val="150000"/>
                        </a:lnSpc>
                        <a:buNone/>
                      </a:pPr>
                      <a:r>
                        <a:rPr lang="zh-CN" altLang="en-US" sz="1000" b="1">
                          <a:latin typeface="微软雅黑" panose="020B0503020204020204" charset="-122"/>
                          <a:ea typeface="微软雅黑" panose="020B0503020204020204" charset="-122"/>
                        </a:rPr>
                        <a:t>头孢哌酮舒巴坦</a:t>
                      </a:r>
                      <a:endParaRPr lang="zh-CN" altLang="en-US" sz="1000" b="1">
                        <a:latin typeface="微软雅黑" panose="020B0503020204020204" charset="-122"/>
                        <a:ea typeface="微软雅黑" panose="020B0503020204020204" charset="-122"/>
                      </a:endParaRPr>
                    </a:p>
                  </a:txBody>
                  <a:tcPr anchor="ctr">
                    <a:solidFill>
                      <a:schemeClr val="bg1">
                        <a:lumMod val="95000"/>
                      </a:schemeClr>
                    </a:solidFill>
                  </a:tcPr>
                </a:tc>
                <a:tc>
                  <a:txBody>
                    <a:bodyPr/>
                    <a:lstStyle/>
                    <a:p>
                      <a:pPr algn="l">
                        <a:lnSpc>
                          <a:spcPct val="150000"/>
                        </a:lnSpc>
                        <a:buNone/>
                      </a:pPr>
                      <a:r>
                        <a:rPr lang="zh-CN" altLang="en-US" sz="1000" dirty="0">
                          <a:latin typeface="微软雅黑" panose="020B0503020204020204" charset="-122"/>
                          <a:ea typeface="微软雅黑" panose="020B0503020204020204" charset="-122"/>
                          <a:cs typeface="微软雅黑" panose="020B0503020204020204" charset="-122"/>
                          <a:sym typeface="+mn-ea"/>
                        </a:rPr>
                        <a:t>注射用头孢他啶他唑巴坦钠（</a:t>
                      </a:r>
                      <a:r>
                        <a:rPr lang="en-US" sz="1000" dirty="0">
                          <a:latin typeface="微软雅黑" panose="020B0503020204020204" charset="-122"/>
                          <a:ea typeface="微软雅黑" panose="020B0503020204020204" charset="-122"/>
                          <a:cs typeface="微软雅黑" panose="020B0503020204020204" charset="-122"/>
                          <a:sym typeface="+mn-ea"/>
                        </a:rPr>
                        <a:t>3:1</a:t>
                      </a:r>
                      <a:r>
                        <a:rPr lang="zh-CN" altLang="en-US" sz="1000" dirty="0">
                          <a:latin typeface="微软雅黑" panose="020B0503020204020204" charset="-122"/>
                          <a:ea typeface="微软雅黑" panose="020B0503020204020204" charset="-122"/>
                          <a:cs typeface="微软雅黑" panose="020B0503020204020204" charset="-122"/>
                          <a:sym typeface="+mn-ea"/>
                        </a:rPr>
                        <a:t>）</a:t>
                      </a:r>
                      <a:r>
                        <a:rPr lang="zh-CN" altLang="en-US" sz="1000" dirty="0">
                          <a:latin typeface="微软雅黑" panose="020B0503020204020204" charset="-122"/>
                          <a:ea typeface="微软雅黑" panose="020B0503020204020204" charset="-122"/>
                          <a:cs typeface="微软雅黑" panose="020B0503020204020204" charset="-122"/>
                        </a:rPr>
                        <a:t>未出现严重药物不良反应。</a:t>
                      </a:r>
                      <a:r>
                        <a:rPr lang="en-US" altLang="zh-CN" sz="1000" dirty="0">
                          <a:latin typeface="微软雅黑" panose="020B0503020204020204" charset="-122"/>
                          <a:ea typeface="微软雅黑" panose="020B0503020204020204" charset="-122"/>
                          <a:cs typeface="微软雅黑" panose="020B0503020204020204" charset="-122"/>
                        </a:rPr>
                        <a:t> </a:t>
                      </a:r>
                      <a:r>
                        <a:rPr lang="en-US" sz="1000" dirty="0">
                          <a:latin typeface="微软雅黑" panose="020B0503020204020204" charset="-122"/>
                          <a:ea typeface="微软雅黑" panose="020B0503020204020204" charset="-122"/>
                          <a:cs typeface="微软雅黑" panose="020B0503020204020204" charset="-122"/>
                        </a:rPr>
                        <a:t>5 </a:t>
                      </a:r>
                      <a:r>
                        <a:rPr lang="zh-CN" altLang="en-US" sz="1000" dirty="0">
                          <a:latin typeface="微软雅黑" panose="020B0503020204020204" charset="-122"/>
                          <a:ea typeface="微软雅黑" panose="020B0503020204020204" charset="-122"/>
                          <a:cs typeface="微软雅黑" panose="020B0503020204020204" charset="-122"/>
                        </a:rPr>
                        <a:t>例</a:t>
                      </a:r>
                      <a:r>
                        <a:rPr lang="en-US" altLang="zh-CN" sz="1000" dirty="0">
                          <a:latin typeface="微软雅黑" panose="020B0503020204020204" charset="-122"/>
                          <a:ea typeface="微软雅黑" panose="020B0503020204020204" charset="-122"/>
                          <a:cs typeface="微软雅黑" panose="020B0503020204020204" charset="-122"/>
                        </a:rPr>
                        <a:t> </a:t>
                      </a:r>
                      <a:r>
                        <a:rPr lang="en-US" sz="1000" dirty="0">
                          <a:latin typeface="微软雅黑" panose="020B0503020204020204" charset="-122"/>
                          <a:ea typeface="微软雅黑" panose="020B0503020204020204" charset="-122"/>
                          <a:cs typeface="微软雅黑" panose="020B0503020204020204" charset="-122"/>
                        </a:rPr>
                        <a:t>8 </a:t>
                      </a:r>
                      <a:r>
                        <a:rPr lang="zh-CN" altLang="en-US" sz="1000" dirty="0">
                          <a:latin typeface="微软雅黑" panose="020B0503020204020204" charset="-122"/>
                          <a:ea typeface="微软雅黑" panose="020B0503020204020204" charset="-122"/>
                          <a:cs typeface="微软雅黑" panose="020B0503020204020204" charset="-122"/>
                        </a:rPr>
                        <a:t>件不良事件，表现为头晕、腹部不适、恶心、食欲缺乏、皮疹，程度均为轻度。差异均无统计学意义（均</a:t>
                      </a:r>
                      <a:r>
                        <a:rPr lang="en-US" sz="1000" dirty="0">
                          <a:latin typeface="微软雅黑" panose="020B0503020204020204" charset="-122"/>
                          <a:ea typeface="微软雅黑" panose="020B0503020204020204" charset="-122"/>
                          <a:cs typeface="微软雅黑" panose="020B0503020204020204" charset="-122"/>
                        </a:rPr>
                        <a:t>P</a:t>
                      </a:r>
                      <a:r>
                        <a:rPr lang="zh-CN" altLang="en-US" sz="1000" dirty="0">
                          <a:latin typeface="微软雅黑" panose="020B0503020204020204" charset="-122"/>
                          <a:ea typeface="微软雅黑" panose="020B0503020204020204" charset="-122"/>
                          <a:cs typeface="微软雅黑" panose="020B0503020204020204" charset="-122"/>
                        </a:rPr>
                        <a:t>＞</a:t>
                      </a:r>
                      <a:r>
                        <a:rPr lang="en-US" sz="1000" dirty="0">
                          <a:latin typeface="微软雅黑" panose="020B0503020204020204" charset="-122"/>
                          <a:ea typeface="微软雅黑" panose="020B0503020204020204" charset="-122"/>
                          <a:cs typeface="微软雅黑" panose="020B0503020204020204" charset="-122"/>
                        </a:rPr>
                        <a:t>0.05</a:t>
                      </a:r>
                      <a:r>
                        <a:rPr lang="zh-CN" altLang="en-US" sz="1000" dirty="0">
                          <a:latin typeface="微软雅黑" panose="020B0503020204020204" charset="-122"/>
                          <a:ea typeface="微软雅黑" panose="020B0503020204020204" charset="-122"/>
                          <a:cs typeface="微软雅黑" panose="020B0503020204020204" charset="-122"/>
                        </a:rPr>
                        <a:t>）。</a:t>
                      </a:r>
                      <a:endParaRPr lang="zh-CN" altLang="en-US" sz="1000" dirty="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r>
              <a:tr h="1493520">
                <a:tc>
                  <a:txBody>
                    <a:bodyPr/>
                    <a:lstStyle/>
                    <a:p>
                      <a:pPr algn="ctr">
                        <a:lnSpc>
                          <a:spcPct val="150000"/>
                        </a:lnSpc>
                        <a:buNone/>
                      </a:pPr>
                      <a:r>
                        <a:rPr lang="zh-CN" altLang="en-US" sz="1000">
                          <a:latin typeface="微软雅黑" panose="020B0503020204020204" charset="-122"/>
                          <a:ea typeface="微软雅黑" panose="020B0503020204020204" charset="-122"/>
                          <a:cs typeface="微软雅黑" panose="020B0503020204020204" charset="-122"/>
                          <a:sym typeface="+mn-ea"/>
                        </a:rPr>
                        <a:t>实效性临床研究（PCT）</a:t>
                      </a:r>
                      <a:endParaRPr lang="zh-CN" altLang="en-US" sz="1000">
                        <a:latin typeface="微软雅黑" panose="020B0503020204020204" charset="-122"/>
                        <a:ea typeface="微软雅黑" panose="020B0503020204020204" charset="-122"/>
                        <a:cs typeface="微软雅黑" panose="020B0503020204020204" charset="-122"/>
                        <a:sym typeface="+mn-ea"/>
                      </a:endParaRPr>
                    </a:p>
                  </a:txBody>
                  <a:tcPr anchor="ctr">
                    <a:solidFill>
                      <a:schemeClr val="bg1">
                        <a:lumMod val="95000"/>
                      </a:schemeClr>
                    </a:solidFill>
                  </a:tcPr>
                </a:tc>
                <a:tc>
                  <a:txBody>
                    <a:bodyPr/>
                    <a:lstStyle/>
                    <a:p>
                      <a:pPr algn="ctr">
                        <a:lnSpc>
                          <a:spcPct val="150000"/>
                        </a:lnSpc>
                        <a:buNone/>
                      </a:pPr>
                      <a:r>
                        <a:rPr lang="en-US" altLang="zh-CN" sz="1000">
                          <a:latin typeface="微软雅黑" panose="020B0503020204020204" charset="-122"/>
                          <a:ea typeface="微软雅黑" panose="020B0503020204020204" charset="-122"/>
                          <a:cs typeface="微软雅黑" panose="020B0503020204020204" charset="-122"/>
                        </a:rPr>
                        <a:t>4</a:t>
                      </a:r>
                      <a:r>
                        <a:rPr lang="zh-CN" altLang="en-US" sz="1000">
                          <a:latin typeface="微软雅黑" panose="020B0503020204020204" charset="-122"/>
                          <a:ea typeface="微软雅黑" panose="020B0503020204020204" charset="-122"/>
                          <a:cs typeface="微软雅黑" panose="020B0503020204020204" charset="-122"/>
                        </a:rPr>
                        <a:t>期临床试验，上市后</a:t>
                      </a:r>
                      <a:endParaRPr lang="zh-CN" altLang="en-US" sz="1000">
                        <a:latin typeface="微软雅黑" panose="020B0503020204020204" charset="-122"/>
                        <a:ea typeface="微软雅黑" panose="020B0503020204020204" charset="-122"/>
                        <a:cs typeface="微软雅黑" panose="020B0503020204020204" charset="-122"/>
                      </a:endParaRPr>
                    </a:p>
                    <a:p>
                      <a:pPr algn="ctr">
                        <a:lnSpc>
                          <a:spcPct val="150000"/>
                        </a:lnSpc>
                        <a:buNone/>
                      </a:pPr>
                      <a:r>
                        <a:rPr lang="zh-CN" altLang="en-US" sz="1000">
                          <a:latin typeface="微软雅黑" panose="020B0503020204020204" charset="-122"/>
                          <a:ea typeface="微软雅黑" panose="020B0503020204020204" charset="-122"/>
                          <a:cs typeface="微软雅黑" panose="020B0503020204020204" charset="-122"/>
                          <a:sym typeface="+mn-ea"/>
                        </a:rPr>
                        <a:t>（</a:t>
                      </a:r>
                      <a:r>
                        <a:rPr lang="en-US" altLang="zh-CN" sz="1000">
                          <a:latin typeface="微软雅黑" panose="020B0503020204020204" charset="-122"/>
                          <a:ea typeface="微软雅黑" panose="020B0503020204020204" charset="-122"/>
                          <a:cs typeface="微软雅黑" panose="020B0503020204020204" charset="-122"/>
                          <a:sym typeface="+mn-ea"/>
                        </a:rPr>
                        <a:t>2400</a:t>
                      </a:r>
                      <a:r>
                        <a:rPr lang="zh-CN" altLang="en-US" sz="1000">
                          <a:latin typeface="微软雅黑" panose="020B0503020204020204" charset="-122"/>
                          <a:ea typeface="微软雅黑" panose="020B0503020204020204" charset="-122"/>
                          <a:cs typeface="微软雅黑" panose="020B0503020204020204" charset="-122"/>
                          <a:sym typeface="+mn-ea"/>
                        </a:rPr>
                        <a:t>例）</a:t>
                      </a:r>
                      <a:endParaRPr lang="zh-CN" altLang="en-US" sz="100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a:txBody>
                    <a:bodyPr/>
                    <a:lstStyle/>
                    <a:p>
                      <a:pPr algn="ctr">
                        <a:lnSpc>
                          <a:spcPct val="150000"/>
                        </a:lnSpc>
                        <a:buNone/>
                      </a:pPr>
                      <a:r>
                        <a:rPr lang="zh-CN" altLang="en-US" sz="1000" b="1">
                          <a:latin typeface="微软雅黑" panose="020B0503020204020204" charset="-122"/>
                          <a:ea typeface="微软雅黑" panose="020B0503020204020204" charset="-122"/>
                        </a:rPr>
                        <a:t>无对照，</a:t>
                      </a:r>
                      <a:endParaRPr lang="zh-CN" altLang="en-US" sz="1000" b="1">
                        <a:latin typeface="微软雅黑" panose="020B0503020204020204" charset="-122"/>
                        <a:ea typeface="微软雅黑" panose="020B0503020204020204" charset="-122"/>
                      </a:endParaRPr>
                    </a:p>
                    <a:p>
                      <a:pPr algn="ctr">
                        <a:lnSpc>
                          <a:spcPct val="150000"/>
                        </a:lnSpc>
                        <a:buNone/>
                      </a:pPr>
                      <a:r>
                        <a:rPr lang="zh-CN" altLang="en-US" sz="1000" b="1">
                          <a:latin typeface="微软雅黑" panose="020B0503020204020204" charset="-122"/>
                          <a:ea typeface="微软雅黑" panose="020B0503020204020204" charset="-122"/>
                        </a:rPr>
                        <a:t>单臂</a:t>
                      </a:r>
                      <a:endParaRPr lang="zh-CN" altLang="en-US" sz="1000" b="1">
                        <a:latin typeface="微软雅黑" panose="020B0503020204020204" charset="-122"/>
                        <a:ea typeface="微软雅黑" panose="020B0503020204020204" charset="-122"/>
                      </a:endParaRPr>
                    </a:p>
                  </a:txBody>
                  <a:tcPr anchor="ctr">
                    <a:solidFill>
                      <a:schemeClr val="bg1">
                        <a:lumMod val="95000"/>
                      </a:schemeClr>
                    </a:solidFill>
                  </a:tcPr>
                </a:tc>
                <a:tc>
                  <a:txBody>
                    <a:bodyPr/>
                    <a:lstStyle/>
                    <a:p>
                      <a:pPr algn="l">
                        <a:lnSpc>
                          <a:spcPct val="150000"/>
                        </a:lnSpc>
                        <a:buNone/>
                      </a:pPr>
                      <a:r>
                        <a:rPr lang="zh-CN" altLang="en-US" sz="1000">
                          <a:latin typeface="微软雅黑" panose="020B0503020204020204" charset="-122"/>
                          <a:ea typeface="微软雅黑" panose="020B0503020204020204" charset="-122"/>
                          <a:cs typeface="微软雅黑" panose="020B0503020204020204" charset="-122"/>
                        </a:rPr>
                        <a:t>共发生不良反应</a:t>
                      </a:r>
                      <a:r>
                        <a:rPr lang="en-US" altLang="zh-CN" sz="1000">
                          <a:latin typeface="微软雅黑" panose="020B0503020204020204" charset="-122"/>
                          <a:ea typeface="微软雅黑" panose="020B0503020204020204" charset="-122"/>
                          <a:cs typeface="微软雅黑" panose="020B0503020204020204" charset="-122"/>
                        </a:rPr>
                        <a:t> 78 </a:t>
                      </a:r>
                      <a:r>
                        <a:rPr lang="zh-CN" altLang="en-US" sz="1000">
                          <a:latin typeface="微软雅黑" panose="020B0503020204020204" charset="-122"/>
                          <a:ea typeface="微软雅黑" panose="020B0503020204020204" charset="-122"/>
                          <a:cs typeface="微软雅黑" panose="020B0503020204020204" charset="-122"/>
                        </a:rPr>
                        <a:t>例</a:t>
                      </a:r>
                      <a:r>
                        <a:rPr lang="en-US" altLang="zh-CN" sz="1000">
                          <a:latin typeface="微软雅黑" panose="020B0503020204020204" charset="-122"/>
                          <a:ea typeface="微软雅黑" panose="020B0503020204020204" charset="-122"/>
                          <a:cs typeface="微软雅黑" panose="020B0503020204020204" charset="-122"/>
                        </a:rPr>
                        <a:t> 99 </a:t>
                      </a:r>
                      <a:r>
                        <a:rPr lang="zh-CN" altLang="en-US" sz="1000">
                          <a:latin typeface="微软雅黑" panose="020B0503020204020204" charset="-122"/>
                          <a:ea typeface="微软雅黑" panose="020B0503020204020204" charset="-122"/>
                          <a:cs typeface="微软雅黑" panose="020B0503020204020204" charset="-122"/>
                        </a:rPr>
                        <a:t>例次，不良反应发生率为</a:t>
                      </a:r>
                      <a:r>
                        <a:rPr lang="en-US" altLang="zh-CN" sz="1000">
                          <a:latin typeface="微软雅黑" panose="020B0503020204020204" charset="-122"/>
                          <a:ea typeface="微软雅黑" panose="020B0503020204020204" charset="-122"/>
                          <a:cs typeface="微软雅黑" panose="020B0503020204020204" charset="-122"/>
                        </a:rPr>
                        <a:t> 3.25%</a:t>
                      </a:r>
                      <a:r>
                        <a:rPr lang="zh-CN" altLang="en-US" sz="1000">
                          <a:latin typeface="微软雅黑" panose="020B0503020204020204" charset="-122"/>
                          <a:ea typeface="微软雅黑" panose="020B0503020204020204" charset="-122"/>
                          <a:cs typeface="微软雅黑" panose="020B0503020204020204" charset="-122"/>
                        </a:rPr>
                        <a:t>，无严重不良反应。发生率超过</a:t>
                      </a:r>
                      <a:r>
                        <a:rPr lang="en-US" altLang="zh-CN" sz="1000">
                          <a:latin typeface="微软雅黑" panose="020B0503020204020204" charset="-122"/>
                          <a:ea typeface="微软雅黑" panose="020B0503020204020204" charset="-122"/>
                          <a:cs typeface="微软雅黑" panose="020B0503020204020204" charset="-122"/>
                        </a:rPr>
                        <a:t> 0.1%</a:t>
                      </a:r>
                      <a:r>
                        <a:rPr lang="zh-CN" altLang="en-US" sz="1000">
                          <a:latin typeface="微软雅黑" panose="020B0503020204020204" charset="-122"/>
                          <a:ea typeface="微软雅黑" panose="020B0503020204020204" charset="-122"/>
                          <a:cs typeface="微软雅黑" panose="020B0503020204020204" charset="-122"/>
                        </a:rPr>
                        <a:t>的不良反应依次是肝功能异常（</a:t>
                      </a:r>
                      <a:r>
                        <a:rPr lang="en-US" altLang="zh-CN" sz="1000">
                          <a:latin typeface="微软雅黑" panose="020B0503020204020204" charset="-122"/>
                          <a:ea typeface="微软雅黑" panose="020B0503020204020204" charset="-122"/>
                          <a:cs typeface="微软雅黑" panose="020B0503020204020204" charset="-122"/>
                        </a:rPr>
                        <a:t>1.21%)</a:t>
                      </a:r>
                      <a:r>
                        <a:rPr lang="zh-CN" altLang="en-US" sz="1000">
                          <a:latin typeface="微软雅黑" panose="020B0503020204020204" charset="-122"/>
                          <a:ea typeface="微软雅黑" panose="020B0503020204020204" charset="-122"/>
                          <a:cs typeface="微软雅黑" panose="020B0503020204020204" charset="-122"/>
                        </a:rPr>
                        <a:t>、血白细胞减少（</a:t>
                      </a:r>
                      <a:r>
                        <a:rPr lang="en-US" altLang="zh-CN" sz="1000">
                          <a:latin typeface="微软雅黑" panose="020B0503020204020204" charset="-122"/>
                          <a:ea typeface="微软雅黑" panose="020B0503020204020204" charset="-122"/>
                          <a:cs typeface="微软雅黑" panose="020B0503020204020204" charset="-122"/>
                        </a:rPr>
                        <a:t>0.50%)</a:t>
                      </a:r>
                      <a:r>
                        <a:rPr lang="zh-CN" altLang="en-US" sz="1000">
                          <a:latin typeface="微软雅黑" panose="020B0503020204020204" charset="-122"/>
                          <a:ea typeface="微软雅黑" panose="020B0503020204020204" charset="-122"/>
                          <a:cs typeface="微软雅黑" panose="020B0503020204020204" charset="-122"/>
                        </a:rPr>
                        <a:t>、腹部不适（</a:t>
                      </a:r>
                      <a:r>
                        <a:rPr lang="en-US" altLang="zh-CN" sz="1000">
                          <a:latin typeface="微软雅黑" panose="020B0503020204020204" charset="-122"/>
                          <a:ea typeface="微软雅黑" panose="020B0503020204020204" charset="-122"/>
                          <a:cs typeface="微软雅黑" panose="020B0503020204020204" charset="-122"/>
                        </a:rPr>
                        <a:t>0.25%)</a:t>
                      </a:r>
                      <a:r>
                        <a:rPr lang="zh-CN" altLang="en-US" sz="1000">
                          <a:latin typeface="微软雅黑" panose="020B0503020204020204" charset="-122"/>
                          <a:ea typeface="微软雅黑" panose="020B0503020204020204" charset="-122"/>
                          <a:cs typeface="微软雅黑" panose="020B0503020204020204" charset="-122"/>
                        </a:rPr>
                        <a:t>、肾功能异常（</a:t>
                      </a:r>
                      <a:r>
                        <a:rPr lang="en-US" altLang="zh-CN" sz="1000">
                          <a:latin typeface="微软雅黑" panose="020B0503020204020204" charset="-122"/>
                          <a:ea typeface="微软雅黑" panose="020B0503020204020204" charset="-122"/>
                          <a:cs typeface="微软雅黑" panose="020B0503020204020204" charset="-122"/>
                        </a:rPr>
                        <a:t>0.21%)</a:t>
                      </a:r>
                      <a:r>
                        <a:rPr lang="zh-CN" altLang="en-US" sz="1000">
                          <a:latin typeface="微软雅黑" panose="020B0503020204020204" charset="-122"/>
                          <a:ea typeface="微软雅黑" panose="020B0503020204020204" charset="-122"/>
                          <a:cs typeface="微软雅黑" panose="020B0503020204020204" charset="-122"/>
                        </a:rPr>
                        <a:t>、头晕（</a:t>
                      </a:r>
                      <a:r>
                        <a:rPr lang="en-US" altLang="zh-CN" sz="1000">
                          <a:latin typeface="微软雅黑" panose="020B0503020204020204" charset="-122"/>
                          <a:ea typeface="微软雅黑" panose="020B0503020204020204" charset="-122"/>
                          <a:cs typeface="微软雅黑" panose="020B0503020204020204" charset="-122"/>
                        </a:rPr>
                        <a:t>0.21%)</a:t>
                      </a:r>
                      <a:r>
                        <a:rPr lang="zh-CN" altLang="en-US" sz="1000">
                          <a:latin typeface="微软雅黑" panose="020B0503020204020204" charset="-122"/>
                          <a:ea typeface="微软雅黑" panose="020B0503020204020204" charset="-122"/>
                          <a:cs typeface="微软雅黑" panose="020B0503020204020204" charset="-122"/>
                        </a:rPr>
                        <a:t>、皮疹（</a:t>
                      </a:r>
                      <a:r>
                        <a:rPr lang="en-US" altLang="zh-CN" sz="1000">
                          <a:latin typeface="微软雅黑" panose="020B0503020204020204" charset="-122"/>
                          <a:ea typeface="微软雅黑" panose="020B0503020204020204" charset="-122"/>
                          <a:cs typeface="微软雅黑" panose="020B0503020204020204" charset="-122"/>
                        </a:rPr>
                        <a:t>0.21%)</a:t>
                      </a:r>
                      <a:r>
                        <a:rPr lang="zh-CN" altLang="en-US" sz="1000">
                          <a:latin typeface="微软雅黑" panose="020B0503020204020204" charset="-122"/>
                          <a:ea typeface="微软雅黑" panose="020B0503020204020204" charset="-122"/>
                          <a:cs typeface="微软雅黑" panose="020B0503020204020204" charset="-122"/>
                        </a:rPr>
                        <a:t>、血红细胞减少（</a:t>
                      </a:r>
                      <a:r>
                        <a:rPr lang="en-US" altLang="zh-CN" sz="1000">
                          <a:latin typeface="微软雅黑" panose="020B0503020204020204" charset="-122"/>
                          <a:ea typeface="微软雅黑" panose="020B0503020204020204" charset="-122"/>
                          <a:cs typeface="微软雅黑" panose="020B0503020204020204" charset="-122"/>
                        </a:rPr>
                        <a:t>0.13%)</a:t>
                      </a:r>
                      <a:r>
                        <a:rPr lang="zh-CN" altLang="en-US" sz="1000">
                          <a:latin typeface="微软雅黑" panose="020B0503020204020204" charset="-122"/>
                          <a:ea typeface="微软雅黑" panose="020B0503020204020204" charset="-122"/>
                          <a:cs typeface="微软雅黑" panose="020B0503020204020204" charset="-122"/>
                        </a:rPr>
                        <a:t>、嗜酸性粒细胞增多（</a:t>
                      </a:r>
                      <a:r>
                        <a:rPr lang="en-US" altLang="zh-CN" sz="1000">
                          <a:latin typeface="微软雅黑" panose="020B0503020204020204" charset="-122"/>
                          <a:ea typeface="微软雅黑" panose="020B0503020204020204" charset="-122"/>
                          <a:cs typeface="微软雅黑" panose="020B0503020204020204" charset="-122"/>
                        </a:rPr>
                        <a:t>0.13%)</a:t>
                      </a:r>
                      <a:r>
                        <a:rPr lang="zh-CN" altLang="en-US" sz="1000">
                          <a:latin typeface="微软雅黑" panose="020B0503020204020204" charset="-122"/>
                          <a:ea typeface="微软雅黑" panose="020B0503020204020204" charset="-122"/>
                          <a:cs typeface="微软雅黑" panose="020B0503020204020204" charset="-122"/>
                        </a:rPr>
                        <a:t>、恶心（</a:t>
                      </a:r>
                      <a:r>
                        <a:rPr lang="en-US" altLang="zh-CN" sz="1000">
                          <a:latin typeface="微软雅黑" panose="020B0503020204020204" charset="-122"/>
                          <a:ea typeface="微软雅黑" panose="020B0503020204020204" charset="-122"/>
                          <a:cs typeface="微软雅黑" panose="020B0503020204020204" charset="-122"/>
                        </a:rPr>
                        <a:t>0.13%)</a:t>
                      </a:r>
                      <a:r>
                        <a:rPr lang="zh-CN" altLang="en-US" sz="1000">
                          <a:latin typeface="微软雅黑" panose="020B0503020204020204" charset="-122"/>
                          <a:ea typeface="微软雅黑" panose="020B0503020204020204" charset="-122"/>
                          <a:cs typeface="微软雅黑" panose="020B0503020204020204" charset="-122"/>
                        </a:rPr>
                        <a:t>、便秘（</a:t>
                      </a:r>
                      <a:r>
                        <a:rPr lang="en-US" altLang="zh-CN" sz="1000">
                          <a:latin typeface="微软雅黑" panose="020B0503020204020204" charset="-122"/>
                          <a:ea typeface="微软雅黑" panose="020B0503020204020204" charset="-122"/>
                          <a:cs typeface="微软雅黑" panose="020B0503020204020204" charset="-122"/>
                        </a:rPr>
                        <a:t>0.13%)</a:t>
                      </a:r>
                      <a:r>
                        <a:rPr lang="zh-CN" altLang="en-US" sz="1000">
                          <a:latin typeface="微软雅黑" panose="020B0503020204020204" charset="-122"/>
                          <a:ea typeface="微软雅黑" panose="020B0503020204020204" charset="-122"/>
                          <a:cs typeface="微软雅黑" panose="020B0503020204020204" charset="-122"/>
                        </a:rPr>
                        <a:t>和皮肤瘙痒（</a:t>
                      </a:r>
                      <a:r>
                        <a:rPr lang="en-US" altLang="zh-CN" sz="1000">
                          <a:latin typeface="微软雅黑" panose="020B0503020204020204" charset="-122"/>
                          <a:ea typeface="微软雅黑" panose="020B0503020204020204" charset="-122"/>
                          <a:cs typeface="微软雅黑" panose="020B0503020204020204" charset="-122"/>
                        </a:rPr>
                        <a:t>0.13%)</a:t>
                      </a:r>
                      <a:r>
                        <a:rPr lang="zh-CN" altLang="en-US" sz="1000">
                          <a:latin typeface="微软雅黑" panose="020B0503020204020204" charset="-122"/>
                          <a:ea typeface="微软雅黑" panose="020B0503020204020204" charset="-122"/>
                          <a:cs typeface="微软雅黑" panose="020B0503020204020204" charset="-122"/>
                        </a:rPr>
                        <a:t>。</a:t>
                      </a:r>
                      <a:endParaRPr lang="zh-CN" altLang="en-US" sz="100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r>
              <a:tr h="835025">
                <a:tc>
                  <a:txBody>
                    <a:bodyPr/>
                    <a:lstStyle/>
                    <a:p>
                      <a:pPr algn="ctr">
                        <a:lnSpc>
                          <a:spcPct val="150000"/>
                        </a:lnSpc>
                        <a:buNone/>
                      </a:pPr>
                      <a:r>
                        <a:rPr lang="zh-CN" altLang="en-US" sz="1000">
                          <a:latin typeface="微软雅黑" panose="020B0503020204020204" charset="-122"/>
                          <a:ea typeface="微软雅黑" panose="020B0503020204020204" charset="-122"/>
                          <a:cs typeface="微软雅黑" panose="020B0503020204020204" charset="-122"/>
                        </a:rPr>
                        <a:t>真实世界临床研究（</a:t>
                      </a:r>
                      <a:r>
                        <a:rPr lang="en-US" altLang="zh-CN" sz="1000">
                          <a:latin typeface="微软雅黑" panose="020B0503020204020204" charset="-122"/>
                          <a:ea typeface="微软雅黑" panose="020B0503020204020204" charset="-122"/>
                          <a:cs typeface="微软雅黑" panose="020B0503020204020204" charset="-122"/>
                        </a:rPr>
                        <a:t>RWS</a:t>
                      </a:r>
                      <a:r>
                        <a:rPr lang="zh-CN" altLang="en-US" sz="1000">
                          <a:latin typeface="微软雅黑" panose="020B0503020204020204" charset="-122"/>
                          <a:ea typeface="微软雅黑" panose="020B0503020204020204" charset="-122"/>
                          <a:cs typeface="微软雅黑" panose="020B0503020204020204" charset="-122"/>
                        </a:rPr>
                        <a:t>）</a:t>
                      </a:r>
                      <a:r>
                        <a:rPr lang="en-US" altLang="zh-CN" sz="1000" baseline="30000">
                          <a:latin typeface="微软雅黑" panose="020B0503020204020204" charset="-122"/>
                          <a:ea typeface="微软雅黑" panose="020B0503020204020204" charset="-122"/>
                          <a:cs typeface="微软雅黑" panose="020B0503020204020204" charset="-122"/>
                        </a:rPr>
                        <a:t>2</a:t>
                      </a:r>
                      <a:endParaRPr lang="en-US" altLang="zh-CN" sz="1000" baseline="3000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a:txBody>
                    <a:bodyPr/>
                    <a:lstStyle/>
                    <a:p>
                      <a:pPr algn="ctr">
                        <a:lnSpc>
                          <a:spcPct val="150000"/>
                        </a:lnSpc>
                        <a:buNone/>
                      </a:pPr>
                      <a:r>
                        <a:rPr lang="zh-CN" altLang="en-US" sz="1000">
                          <a:latin typeface="微软雅黑" panose="020B0503020204020204" charset="-122"/>
                          <a:ea typeface="微软雅黑" panose="020B0503020204020204" charset="-122"/>
                          <a:sym typeface="+mn-ea"/>
                        </a:rPr>
                        <a:t>上市后</a:t>
                      </a:r>
                      <a:endParaRPr lang="zh-CN" altLang="en-US" sz="1000">
                        <a:latin typeface="微软雅黑" panose="020B0503020204020204" charset="-122"/>
                        <a:ea typeface="微软雅黑" panose="020B0503020204020204" charset="-122"/>
                        <a:sym typeface="+mn-ea"/>
                      </a:endParaRPr>
                    </a:p>
                    <a:p>
                      <a:pPr algn="ctr">
                        <a:lnSpc>
                          <a:spcPct val="150000"/>
                        </a:lnSpc>
                        <a:buNone/>
                      </a:pPr>
                      <a:r>
                        <a:rPr lang="zh-CN" altLang="en-US" sz="1000">
                          <a:latin typeface="微软雅黑" panose="020B0503020204020204" charset="-122"/>
                          <a:ea typeface="微软雅黑" panose="020B0503020204020204" charset="-122"/>
                          <a:cs typeface="微软雅黑" panose="020B0503020204020204" charset="-122"/>
                          <a:sym typeface="+mn-ea"/>
                        </a:rPr>
                        <a:t>（</a:t>
                      </a:r>
                      <a:r>
                        <a:rPr lang="en-US" altLang="zh-CN" sz="1000">
                          <a:latin typeface="微软雅黑" panose="020B0503020204020204" charset="-122"/>
                          <a:ea typeface="微软雅黑" panose="020B0503020204020204" charset="-122"/>
                          <a:cs typeface="微软雅黑" panose="020B0503020204020204" charset="-122"/>
                          <a:sym typeface="+mn-ea"/>
                        </a:rPr>
                        <a:t>513</a:t>
                      </a:r>
                      <a:r>
                        <a:rPr lang="zh-CN" altLang="en-US" sz="1000">
                          <a:latin typeface="微软雅黑" panose="020B0503020204020204" charset="-122"/>
                          <a:ea typeface="微软雅黑" panose="020B0503020204020204" charset="-122"/>
                          <a:cs typeface="微软雅黑" panose="020B0503020204020204" charset="-122"/>
                          <a:sym typeface="+mn-ea"/>
                        </a:rPr>
                        <a:t>例）</a:t>
                      </a:r>
                      <a:endParaRPr lang="zh-CN" altLang="en-US" sz="1000">
                        <a:latin typeface="微软雅黑" panose="020B0503020204020204" charset="-122"/>
                        <a:ea typeface="微软雅黑" panose="020B0503020204020204" charset="-122"/>
                        <a:sym typeface="+mn-ea"/>
                      </a:endParaRPr>
                    </a:p>
                  </a:txBody>
                  <a:tcPr anchor="ctr">
                    <a:solidFill>
                      <a:schemeClr val="bg1">
                        <a:lumMod val="95000"/>
                      </a:schemeClr>
                    </a:solidFill>
                  </a:tcPr>
                </a:tc>
                <a:tc>
                  <a:txBody>
                    <a:bodyPr/>
                    <a:lstStyle/>
                    <a:p>
                      <a:pPr algn="ctr">
                        <a:lnSpc>
                          <a:spcPct val="150000"/>
                        </a:lnSpc>
                        <a:buNone/>
                      </a:pPr>
                      <a:r>
                        <a:rPr lang="zh-CN" altLang="en-US" sz="1000" b="1">
                          <a:latin typeface="微软雅黑" panose="020B0503020204020204" charset="-122"/>
                          <a:ea typeface="微软雅黑" panose="020B0503020204020204" charset="-122"/>
                          <a:sym typeface="+mn-ea"/>
                        </a:rPr>
                        <a:t>无对照，</a:t>
                      </a:r>
                      <a:endParaRPr lang="zh-CN" altLang="en-US" sz="1000" b="1">
                        <a:latin typeface="微软雅黑" panose="020B0503020204020204" charset="-122"/>
                        <a:ea typeface="微软雅黑" panose="020B0503020204020204" charset="-122"/>
                        <a:sym typeface="+mn-ea"/>
                      </a:endParaRPr>
                    </a:p>
                    <a:p>
                      <a:pPr algn="ctr">
                        <a:lnSpc>
                          <a:spcPct val="150000"/>
                        </a:lnSpc>
                        <a:buNone/>
                      </a:pPr>
                      <a:r>
                        <a:rPr lang="zh-CN" altLang="en-US" sz="1000" b="1">
                          <a:latin typeface="微软雅黑" panose="020B0503020204020204" charset="-122"/>
                          <a:ea typeface="微软雅黑" panose="020B0503020204020204" charset="-122"/>
                          <a:sym typeface="+mn-ea"/>
                        </a:rPr>
                        <a:t>单臂</a:t>
                      </a:r>
                      <a:endParaRPr lang="zh-CN" altLang="en-US" sz="1000" b="1">
                        <a:latin typeface="微软雅黑" panose="020B0503020204020204" charset="-122"/>
                        <a:ea typeface="微软雅黑" panose="020B0503020204020204" charset="-122"/>
                        <a:sym typeface="+mn-ea"/>
                      </a:endParaRPr>
                    </a:p>
                  </a:txBody>
                  <a:tcPr anchor="ctr">
                    <a:solidFill>
                      <a:schemeClr val="bg1">
                        <a:lumMod val="95000"/>
                      </a:schemeClr>
                    </a:solidFill>
                  </a:tcPr>
                </a:tc>
                <a:tc>
                  <a:txBody>
                    <a:bodyPr/>
                    <a:lstStyle/>
                    <a:p>
                      <a:pPr algn="l">
                        <a:lnSpc>
                          <a:spcPct val="150000"/>
                        </a:lnSpc>
                        <a:buClrTx/>
                        <a:buSzTx/>
                        <a:buFontTx/>
                        <a:buNone/>
                      </a:pPr>
                      <a:r>
                        <a:rPr lang="zh-CN" altLang="en-US" sz="1000">
                          <a:latin typeface="微软雅黑" panose="020B0503020204020204" charset="-122"/>
                          <a:ea typeface="微软雅黑" panose="020B0503020204020204" charset="-122"/>
                          <a:cs typeface="微软雅黑" panose="020B0503020204020204" charset="-122"/>
                        </a:rPr>
                        <a:t>发生可能相关的不良反应 4 例，不良反应发生率为 1.42%，2 例 ALT 升高，1 例轻微过敏，1 例肾功能不全，均为轻度且停药即止。</a:t>
                      </a:r>
                      <a:endParaRPr lang="zh-CN" altLang="en-US" sz="100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r>
            </a:tbl>
          </a:graphicData>
        </a:graphic>
      </p:graphicFrame>
      <p:sp>
        <p:nvSpPr>
          <p:cNvPr id="8" name="文本框 7"/>
          <p:cNvSpPr txBox="1"/>
          <p:nvPr>
            <p:custDataLst>
              <p:tags r:id="rId4"/>
            </p:custDataLst>
          </p:nvPr>
        </p:nvSpPr>
        <p:spPr>
          <a:xfrm>
            <a:off x="208280" y="6303645"/>
            <a:ext cx="12471400" cy="427990"/>
          </a:xfrm>
          <a:prstGeom prst="rect">
            <a:avLst/>
          </a:prstGeom>
        </p:spPr>
        <p:txBody>
          <a:bodyPr wrap="square">
            <a:noAutofit/>
          </a:bodyPr>
          <a:lstStyle/>
          <a:p>
            <a:pPr marL="0" indent="0">
              <a:lnSpc>
                <a:spcPct val="130000"/>
              </a:lnSpc>
            </a:pPr>
            <a:r>
              <a:rPr lang="en-US" altLang="zh-CN" sz="800" b="0" i="0" dirty="0">
                <a:solidFill>
                  <a:schemeClr val="tx1"/>
                </a:solidFill>
                <a:latin typeface="仿宋" panose="02010609060101010101" charset="-122"/>
                <a:ea typeface="仿宋" panose="02010609060101010101" charset="-122"/>
                <a:cs typeface="仿宋" panose="02010609060101010101" charset="-122"/>
              </a:rPr>
              <a:t>1.</a:t>
            </a:r>
            <a:r>
              <a:rPr lang="zh-CN" altLang="en-US" sz="800" b="0" i="0" dirty="0">
                <a:solidFill>
                  <a:schemeClr val="tx1"/>
                </a:solidFill>
                <a:latin typeface="仿宋" panose="02010609060101010101" charset="-122"/>
                <a:ea typeface="仿宋" panose="02010609060101010101" charset="-122"/>
                <a:cs typeface="仿宋" panose="02010609060101010101" charset="-122"/>
              </a:rPr>
              <a:t>暴婧</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洪丽萍</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刘新民</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等</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注射用头孢他啶他唑巴坦钠（</a:t>
            </a:r>
            <a:r>
              <a:rPr lang="en-US" altLang="zh-CN" sz="800" b="0" i="0" dirty="0">
                <a:solidFill>
                  <a:schemeClr val="tx1"/>
                </a:solidFill>
                <a:latin typeface="仿宋" panose="02010609060101010101" charset="-122"/>
                <a:ea typeface="仿宋" panose="02010609060101010101" charset="-122"/>
                <a:cs typeface="仿宋" panose="02010609060101010101" charset="-122"/>
              </a:rPr>
              <a:t>3∶1</a:t>
            </a:r>
            <a:r>
              <a:rPr lang="zh-CN" altLang="en-US" sz="800" b="0" i="0" dirty="0">
                <a:solidFill>
                  <a:schemeClr val="tx1"/>
                </a:solidFill>
                <a:latin typeface="仿宋" panose="02010609060101010101" charset="-122"/>
                <a:ea typeface="仿宋" panose="02010609060101010101" charset="-122"/>
                <a:cs typeface="仿宋" panose="02010609060101010101" charset="-122"/>
              </a:rPr>
              <a:t>）在呼吸及泌尿系统感染中的多中心随机对照临床试验</a:t>
            </a:r>
            <a:r>
              <a:rPr lang="en-US" altLang="zh-CN" sz="800" b="0" i="0" dirty="0">
                <a:solidFill>
                  <a:schemeClr val="tx1"/>
                </a:solidFill>
                <a:latin typeface="仿宋" panose="02010609060101010101" charset="-122"/>
                <a:ea typeface="仿宋" panose="02010609060101010101" charset="-122"/>
                <a:cs typeface="仿宋" panose="02010609060101010101" charset="-122"/>
              </a:rPr>
              <a:t>[J].</a:t>
            </a:r>
            <a:r>
              <a:rPr lang="zh-CN" altLang="en-US" sz="800" b="0" i="0" dirty="0">
                <a:solidFill>
                  <a:schemeClr val="tx1"/>
                </a:solidFill>
                <a:latin typeface="仿宋" panose="02010609060101010101" charset="-122"/>
                <a:ea typeface="仿宋" panose="02010609060101010101" charset="-122"/>
                <a:cs typeface="仿宋" panose="02010609060101010101" charset="-122"/>
              </a:rPr>
              <a:t>中国临床药理学杂志</a:t>
            </a:r>
            <a:r>
              <a:rPr lang="en-US" altLang="zh-CN" sz="800" b="0" i="0" dirty="0">
                <a:solidFill>
                  <a:schemeClr val="tx1"/>
                </a:solidFill>
                <a:latin typeface="仿宋" panose="02010609060101010101" charset="-122"/>
                <a:ea typeface="仿宋" panose="02010609060101010101" charset="-122"/>
                <a:cs typeface="仿宋" panose="02010609060101010101" charset="-122"/>
              </a:rPr>
              <a:t>,2021,37(22):3019-3023.DOI:10.13699/j.cnki.1001-6821.2021.22.001.</a:t>
            </a:r>
            <a:endParaRPr lang="en-US" altLang="zh-CN" sz="800" b="0" i="0" dirty="0">
              <a:solidFill>
                <a:schemeClr val="tx1"/>
              </a:solidFill>
              <a:latin typeface="仿宋" panose="02010609060101010101" charset="-122"/>
              <a:ea typeface="仿宋" panose="02010609060101010101" charset="-122"/>
              <a:cs typeface="仿宋" panose="02010609060101010101" charset="-122"/>
            </a:endParaRPr>
          </a:p>
          <a:p>
            <a:pPr marL="0" indent="0">
              <a:lnSpc>
                <a:spcPct val="130000"/>
              </a:lnSpc>
            </a:pPr>
            <a:r>
              <a:rPr lang="en-US" altLang="zh-CN" sz="800" b="0" i="0" dirty="0">
                <a:solidFill>
                  <a:schemeClr val="tx1"/>
                </a:solidFill>
                <a:latin typeface="仿宋" panose="02010609060101010101" charset="-122"/>
                <a:ea typeface="仿宋" panose="02010609060101010101" charset="-122"/>
                <a:cs typeface="仿宋" panose="02010609060101010101" charset="-122"/>
              </a:rPr>
              <a:t>2.</a:t>
            </a:r>
            <a:r>
              <a:rPr lang="zh-CN" altLang="en-US" sz="800" b="0" i="0" dirty="0">
                <a:solidFill>
                  <a:schemeClr val="tx1"/>
                </a:solidFill>
                <a:latin typeface="仿宋" panose="02010609060101010101" charset="-122"/>
                <a:ea typeface="仿宋" panose="02010609060101010101" charset="-122"/>
                <a:cs typeface="仿宋" panose="02010609060101010101" charset="-122"/>
              </a:rPr>
              <a:t>赵建荣</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杨立明</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谢红萍</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付秀华．注射用头孢他啶他唑巴坦钠</a:t>
            </a:r>
            <a:r>
              <a:rPr lang="en-US" altLang="zh-CN" sz="800" b="0" i="0" dirty="0">
                <a:solidFill>
                  <a:schemeClr val="tx1"/>
                </a:solidFill>
                <a:latin typeface="仿宋" panose="02010609060101010101" charset="-122"/>
                <a:ea typeface="仿宋" panose="02010609060101010101" charset="-122"/>
                <a:cs typeface="仿宋" panose="02010609060101010101" charset="-122"/>
              </a:rPr>
              <a:t>(3:1)</a:t>
            </a:r>
            <a:r>
              <a:rPr lang="zh-CN" altLang="en-US" sz="800" b="0" i="0" dirty="0">
                <a:solidFill>
                  <a:schemeClr val="tx1"/>
                </a:solidFill>
                <a:latin typeface="仿宋" panose="02010609060101010101" charset="-122"/>
                <a:ea typeface="仿宋" panose="02010609060101010101" charset="-122"/>
                <a:cs typeface="仿宋" panose="02010609060101010101" charset="-122"/>
              </a:rPr>
              <a:t>治疗尿路感染的有效性及安全性多中心临床研究</a:t>
            </a:r>
            <a:r>
              <a:rPr lang="en-US" altLang="zh-CN" sz="800" b="0" i="0" dirty="0">
                <a:solidFill>
                  <a:schemeClr val="tx1"/>
                </a:solidFill>
                <a:latin typeface="仿宋" panose="02010609060101010101" charset="-122"/>
                <a:ea typeface="仿宋" panose="02010609060101010101" charset="-122"/>
                <a:cs typeface="仿宋" panose="02010609060101010101" charset="-122"/>
              </a:rPr>
              <a:t>[J]</a:t>
            </a:r>
            <a:r>
              <a:rPr lang="zh-CN" altLang="en-US" sz="800" b="0" i="0" dirty="0">
                <a:solidFill>
                  <a:schemeClr val="tx1"/>
                </a:solidFill>
                <a:latin typeface="仿宋" panose="02010609060101010101" charset="-122"/>
                <a:ea typeface="仿宋" panose="02010609060101010101" charset="-122"/>
                <a:cs typeface="仿宋" panose="02010609060101010101" charset="-122"/>
              </a:rPr>
              <a:t>．全文版：医药卫生</a:t>
            </a:r>
            <a:r>
              <a:rPr lang="en-US" altLang="zh-CN" sz="800" b="0" i="0" dirty="0">
                <a:solidFill>
                  <a:schemeClr val="tx1"/>
                </a:solidFill>
                <a:latin typeface="仿宋" panose="02010609060101010101" charset="-122"/>
                <a:ea typeface="仿宋" panose="02010609060101010101" charset="-122"/>
                <a:cs typeface="仿宋" panose="02010609060101010101" charset="-122"/>
              </a:rPr>
              <a:t>,2022,(4):59-62</a:t>
            </a:r>
            <a:endParaRPr lang="en-US" altLang="zh-CN" sz="800" b="0" i="0" dirty="0">
              <a:solidFill>
                <a:schemeClr val="tx1"/>
              </a:solidFill>
              <a:latin typeface="仿宋" panose="02010609060101010101" charset="-122"/>
              <a:ea typeface="仿宋" panose="02010609060101010101" charset="-122"/>
              <a:cs typeface="仿宋" panose="02010609060101010101" charset="-122"/>
            </a:endParaRPr>
          </a:p>
        </p:txBody>
      </p:sp>
      <p:sp>
        <p:nvSpPr>
          <p:cNvPr id="9" name="文本框 8"/>
          <p:cNvSpPr txBox="1"/>
          <p:nvPr>
            <p:custDataLst>
              <p:tags r:id="rId5"/>
            </p:custDataLst>
          </p:nvPr>
        </p:nvSpPr>
        <p:spPr>
          <a:xfrm>
            <a:off x="280035" y="975360"/>
            <a:ext cx="4549140" cy="368300"/>
          </a:xfrm>
          <a:prstGeom prst="rect">
            <a:avLst/>
          </a:prstGeom>
          <a:solidFill>
            <a:schemeClr val="tx2">
              <a:lumMod val="75000"/>
              <a:lumOff val="25000"/>
            </a:schemeClr>
          </a:solidFill>
        </p:spPr>
        <p:txBody>
          <a:bodyPr wrap="square" rtlCol="0" anchor="t">
            <a:normAutofit fontScale="97500"/>
          </a:bodyPr>
          <a:lstStyle/>
          <a:p>
            <a:pPr algn="ctr"/>
            <a:r>
              <a:rPr lang="zh-CN" altLang="en-US" b="1">
                <a:solidFill>
                  <a:schemeClr val="bg1">
                    <a:lumMod val="95000"/>
                  </a:schemeClr>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说明书中收载的安全性信息</a:t>
            </a:r>
            <a:endParaRPr lang="zh-CN" altLang="en-US" b="1">
              <a:solidFill>
                <a:schemeClr val="bg1">
                  <a:lumMod val="95000"/>
                </a:schemeClr>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endParaRPr>
          </a:p>
        </p:txBody>
      </p:sp>
      <p:sp>
        <p:nvSpPr>
          <p:cNvPr id="22" name="标题 21"/>
          <p:cNvSpPr>
            <a:spLocks noGrp="1"/>
          </p:cNvSpPr>
          <p:nvPr>
            <p:ph type="title"/>
            <p:custDataLst>
              <p:tags r:id="rId6"/>
            </p:custDataLst>
          </p:nvPr>
        </p:nvSpPr>
        <p:spPr>
          <a:xfrm>
            <a:off x="695960" y="201295"/>
            <a:ext cx="11496040" cy="527685"/>
          </a:xfrm>
        </p:spPr>
        <p:txBody>
          <a:bodyPr vert="horz" wrap="square" lIns="0" tIns="0" rIns="0" bIns="0" rtlCol="0" anchor="b">
            <a:normAutofit/>
          </a:bodyPr>
          <a:lstStyle/>
          <a:p>
            <a:pPr lvl="0" algn="l">
              <a:lnSpc>
                <a:spcPct val="90000"/>
              </a:lnSpc>
              <a:buClrTx/>
              <a:buSzTx/>
              <a:buFontTx/>
            </a:pPr>
            <a:r>
              <a:rPr lang="en-US" altLang="zh-CN" sz="2400" dirty="0">
                <a:latin typeface="微软雅黑" panose="020B0503020204020204" charset="-122"/>
                <a:ea typeface="微软雅黑" panose="020B0503020204020204" charset="-122"/>
                <a:cs typeface="微软雅黑" panose="020B0503020204020204" charset="-122"/>
                <a:sym typeface="+mn-ea"/>
              </a:rPr>
              <a:t>02.</a:t>
            </a:r>
            <a:r>
              <a:rPr lang="zh-CN" altLang="en-US" sz="2400" dirty="0">
                <a:latin typeface="微软雅黑" panose="020B0503020204020204" charset="-122"/>
                <a:ea typeface="微软雅黑" panose="020B0503020204020204" charset="-122"/>
                <a:cs typeface="微软雅黑" panose="020B0503020204020204" charset="-122"/>
                <a:sym typeface="+mn-ea"/>
              </a:rPr>
              <a:t>安全性：</a:t>
            </a:r>
            <a:r>
              <a:rPr lang="zh-CN" altLang="en-US" sz="1600" dirty="0">
                <a:solidFill>
                  <a:schemeClr val="tx1"/>
                </a:solidFill>
                <a:latin typeface="微软雅黑" panose="020B0503020204020204" charset="-122"/>
                <a:ea typeface="微软雅黑" panose="020B0503020204020204" charset="-122"/>
                <a:cs typeface="微软雅黑" panose="020B0503020204020204" charset="-122"/>
                <a:sym typeface="+mn-ea"/>
              </a:rPr>
              <a:t>说明书及临床试验表明：</a:t>
            </a:r>
            <a:r>
              <a:rPr lang="zh-CN" altLang="en-US" sz="1600" u="sng" dirty="0">
                <a:solidFill>
                  <a:schemeClr val="tx1"/>
                </a:solidFill>
                <a:latin typeface="微软雅黑" panose="020B0503020204020204" charset="-122"/>
                <a:ea typeface="微软雅黑" panose="020B0503020204020204" charset="-122"/>
                <a:cs typeface="微软雅黑" panose="020B0503020204020204" charset="-122"/>
                <a:sym typeface="+mn-ea"/>
              </a:rPr>
              <a:t>该药不良反应发生类型未超出说明书范围，且大多轻微，无相关严重不良反应发生。</a:t>
            </a:r>
            <a:endParaRPr lang="zh-CN" altLang="en-US" sz="1600" u="sng"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7" name="文本框 6"/>
          <p:cNvSpPr txBox="1"/>
          <p:nvPr>
            <p:custDataLst>
              <p:tags r:id="rId7"/>
            </p:custDataLst>
          </p:nvPr>
        </p:nvSpPr>
        <p:spPr>
          <a:xfrm>
            <a:off x="280035" y="4015105"/>
            <a:ext cx="4549775" cy="1922145"/>
          </a:xfrm>
          <a:prstGeom prst="rect">
            <a:avLst/>
          </a:prstGeom>
          <a:solidFill>
            <a:schemeClr val="bg1">
              <a:lumMod val="95000"/>
            </a:schemeClr>
          </a:solidFill>
          <a:ln>
            <a:solidFill>
              <a:srgbClr val="FFC000"/>
            </a:solidFill>
          </a:ln>
        </p:spPr>
        <p:txBody>
          <a:bodyPr wrap="square" rtlCol="0" anchor="t">
            <a:noAutofit/>
          </a:bodyPr>
          <a:lstStyle/>
          <a:p>
            <a:pPr indent="0" algn="l" eaLnBrk="0" fontAlgn="base" hangingPunct="0">
              <a:lnSpc>
                <a:spcPct val="150000"/>
              </a:lnSpc>
              <a:buClrTx/>
              <a:buSzTx/>
              <a:buFont typeface="Wingdings" panose="05000000000000000000" charset="0"/>
              <a:buNone/>
              <a:defRPr/>
            </a:pPr>
            <a:r>
              <a:rPr lang="zh-CN" altLang="en-US" sz="1200" b="1" u="sng" dirty="0">
                <a:solidFill>
                  <a:srgbClr val="FF0000"/>
                </a:solidFill>
                <a:latin typeface="微软雅黑" panose="020B0503020204020204" charset="-122"/>
                <a:ea typeface="微软雅黑" panose="020B0503020204020204" charset="-122"/>
                <a:sym typeface="+mn-ea"/>
              </a:rPr>
              <a:t>注射用头孢他啶他唑巴坦（</a:t>
            </a:r>
            <a:r>
              <a:rPr lang="en-US" altLang="zh-CN" sz="1200" b="1" u="sng" dirty="0">
                <a:solidFill>
                  <a:srgbClr val="FF0000"/>
                </a:solidFill>
                <a:latin typeface="微软雅黑" panose="020B0503020204020204" charset="-122"/>
                <a:ea typeface="微软雅黑" panose="020B0503020204020204" charset="-122"/>
                <a:sym typeface="+mn-ea"/>
              </a:rPr>
              <a:t>3:1</a:t>
            </a:r>
            <a:r>
              <a:rPr lang="zh-CN" altLang="en-US" sz="1200" b="1" u="sng" dirty="0">
                <a:solidFill>
                  <a:srgbClr val="FF0000"/>
                </a:solidFill>
                <a:latin typeface="微软雅黑" panose="020B0503020204020204" charset="-122"/>
                <a:ea typeface="微软雅黑" panose="020B0503020204020204" charset="-122"/>
                <a:sym typeface="+mn-ea"/>
              </a:rPr>
              <a:t>）</a:t>
            </a:r>
            <a:r>
              <a:rPr lang="zh-CN" altLang="en-US" sz="1200" dirty="0">
                <a:solidFill>
                  <a:schemeClr val="tx1">
                    <a:lumMod val="85000"/>
                    <a:lumOff val="15000"/>
                  </a:schemeClr>
                </a:solidFill>
                <a:latin typeface="微软雅黑" panose="020B0503020204020204" charset="-122"/>
                <a:ea typeface="微软雅黑" panose="020B0503020204020204" charset="-122"/>
                <a:sym typeface="+mn-ea"/>
              </a:rPr>
              <a:t>：常见不良反应相对较轻，与同类药品相比具有相似的抗菌谱、疗效，安全性相当。有肾功能减退推荐用法用量（含间隔时间、给药剂量等）。</a:t>
            </a:r>
            <a:endParaRPr lang="zh-CN" altLang="en-US" sz="1200" b="1" u="sng" dirty="0">
              <a:solidFill>
                <a:schemeClr val="tx1">
                  <a:lumMod val="85000"/>
                  <a:lumOff val="15000"/>
                </a:schemeClr>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endParaRPr>
          </a:p>
          <a:p>
            <a:pPr eaLnBrk="0" fontAlgn="base" hangingPunct="0">
              <a:lnSpc>
                <a:spcPct val="150000"/>
              </a:lnSpc>
              <a:defRPr/>
            </a:pPr>
            <a:r>
              <a:rPr lang="zh-CN" altLang="en-US" sz="1200" b="1" u="sng" dirty="0">
                <a:solidFill>
                  <a:srgbClr val="FF0000"/>
                </a:solidFill>
                <a:latin typeface="微软雅黑" panose="020B0503020204020204" charset="-122"/>
                <a:ea typeface="微软雅黑" panose="020B0503020204020204" charset="-122"/>
                <a:sym typeface="+mn-ea"/>
              </a:rPr>
              <a:t>注射用头孢他啶阿维巴坦（参照品）</a:t>
            </a:r>
            <a:r>
              <a:rPr lang="zh-CN" altLang="en-US" sz="1200" dirty="0">
                <a:solidFill>
                  <a:schemeClr val="tx1">
                    <a:lumMod val="85000"/>
                    <a:lumOff val="15000"/>
                  </a:schemeClr>
                </a:solidFill>
                <a:latin typeface="微软雅黑" panose="020B0503020204020204" charset="-122"/>
                <a:ea typeface="微软雅黑" panose="020B0503020204020204" charset="-122"/>
                <a:sym typeface="+mn-ea"/>
              </a:rPr>
              <a:t>：不良反应更广、报告更详细，涉及神经、肝脏、血液、肾脏、皮肤、消化、生殖等多个系统，且有多个严重病例报告及说明书明确警示</a:t>
            </a:r>
            <a:r>
              <a:rPr lang="zh-CN" altLang="en-US" sz="1500" dirty="0">
                <a:solidFill>
                  <a:schemeClr val="tx1">
                    <a:lumMod val="85000"/>
                    <a:lumOff val="15000"/>
                  </a:schemeClr>
                </a:solidFill>
                <a:latin typeface="微软雅黑" panose="020B0503020204020204" charset="-122"/>
                <a:ea typeface="微软雅黑" panose="020B0503020204020204" charset="-122"/>
                <a:sym typeface="+mn-ea"/>
              </a:rPr>
              <a:t>。</a:t>
            </a:r>
            <a:endParaRPr lang="zh-CN" altLang="en-US" sz="1500" dirty="0">
              <a:solidFill>
                <a:schemeClr val="tx1">
                  <a:lumMod val="85000"/>
                  <a:lumOff val="15000"/>
                </a:schemeClr>
              </a:solidFill>
              <a:latin typeface="微软雅黑" panose="020B0503020204020204" charset="-122"/>
              <a:ea typeface="微软雅黑" panose="020B0503020204020204" charset="-122"/>
              <a:sym typeface="+mn-ea"/>
            </a:endParaRPr>
          </a:p>
        </p:txBody>
      </p:sp>
      <p:sp>
        <p:nvSpPr>
          <p:cNvPr id="10" name="文本框 9"/>
          <p:cNvSpPr txBox="1"/>
          <p:nvPr>
            <p:custDataLst>
              <p:tags r:id="rId8"/>
            </p:custDataLst>
          </p:nvPr>
        </p:nvSpPr>
        <p:spPr>
          <a:xfrm>
            <a:off x="4902835" y="5495290"/>
            <a:ext cx="7084695" cy="441960"/>
          </a:xfrm>
          <a:prstGeom prst="rect">
            <a:avLst/>
          </a:prstGeom>
          <a:solidFill>
            <a:schemeClr val="tx2">
              <a:lumMod val="75000"/>
              <a:lumOff val="25000"/>
            </a:schemeClr>
          </a:solidFill>
          <a:ln>
            <a:solidFill>
              <a:srgbClr val="FFC000"/>
            </a:solidFill>
          </a:ln>
        </p:spPr>
        <p:txBody>
          <a:bodyPr wrap="square" rtlCol="0" anchor="t">
            <a:noAutofit/>
          </a:bodyPr>
          <a:lstStyle/>
          <a:p>
            <a:pPr indent="0" algn="ctr" eaLnBrk="0" fontAlgn="base" hangingPunct="0">
              <a:lnSpc>
                <a:spcPct val="130000"/>
              </a:lnSpc>
              <a:buClrTx/>
              <a:buSzTx/>
              <a:buFont typeface="Wingdings" panose="05000000000000000000" charset="0"/>
              <a:buNone/>
              <a:defRPr/>
            </a:pPr>
            <a:r>
              <a:rPr lang="zh-CN" altLang="en-US" sz="1500" b="1" dirty="0">
                <a:solidFill>
                  <a:schemeClr val="bg2"/>
                </a:solidFill>
                <a:latin typeface="微软雅黑" panose="020B0503020204020204" charset="-122"/>
                <a:ea typeface="微软雅黑" panose="020B0503020204020204" charset="-122"/>
                <a:sym typeface="+mn-ea"/>
              </a:rPr>
              <a:t>国内外数据库均未见本药品严重不良反应报道</a:t>
            </a:r>
            <a:endParaRPr lang="zh-CN" altLang="en-US" sz="1500" b="1" dirty="0">
              <a:solidFill>
                <a:schemeClr val="bg2"/>
              </a:solidFill>
              <a:latin typeface="微软雅黑" panose="020B0503020204020204" charset="-122"/>
              <a:ea typeface="微软雅黑" panose="020B0503020204020204" charset="-122"/>
              <a:sym typeface="+mn-ea"/>
            </a:endParaRPr>
          </a:p>
        </p:txBody>
      </p:sp>
    </p:spTree>
    <p:custDataLst>
      <p:tags r:id="rId9"/>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608965" y="189230"/>
            <a:ext cx="1603375" cy="565785"/>
          </a:xfrm>
          <a:prstGeom prst="rect">
            <a:avLst/>
          </a:prstGeom>
          <a:noFill/>
        </p:spPr>
        <p:txBody>
          <a:bodyPr wrap="square"/>
          <a:lstStyle/>
          <a:p>
            <a:pPr marR="0" defTabSz="914400">
              <a:lnSpc>
                <a:spcPct val="130000"/>
              </a:lnSpc>
              <a:buClrTx/>
              <a:buSzTx/>
              <a:buFontTx/>
              <a:buNone/>
              <a:defRPr/>
            </a:pPr>
            <a:r>
              <a:rPr kumimoji="0" lang="en-US" altLang="zh-CN" sz="2400" b="1" kern="1200" cap="none" spc="0" normalizeH="0" baseline="0" dirty="0">
                <a:solidFill>
                  <a:schemeClr val="accent1"/>
                </a:solidFill>
                <a:latin typeface="微软雅黑" panose="020B0503020204020204" charset="-122"/>
                <a:ea typeface="微软雅黑" panose="020B0503020204020204" charset="-122"/>
                <a:cs typeface="微软雅黑" panose="020B0503020204020204" charset="-122"/>
              </a:rPr>
              <a:t>03.</a:t>
            </a:r>
            <a:r>
              <a:rPr kumimoji="0" lang="zh-CN" altLang="en-US" sz="2400" b="1" kern="1200" cap="none" spc="0" normalizeH="0" baseline="0" dirty="0">
                <a:solidFill>
                  <a:schemeClr val="accent1"/>
                </a:solidFill>
                <a:latin typeface="微软雅黑" panose="020B0503020204020204" charset="-122"/>
                <a:ea typeface="微软雅黑" panose="020B0503020204020204" charset="-122"/>
                <a:cs typeface="微软雅黑" panose="020B0503020204020204" charset="-122"/>
              </a:rPr>
              <a:t>有效性</a:t>
            </a:r>
            <a:endParaRPr kumimoji="0" lang="zh-CN" altLang="en-US" sz="2400" b="1" kern="1200" cap="none" spc="0" normalizeH="0" baseline="0" noProof="0" dirty="0">
              <a:solidFill>
                <a:schemeClr val="accent1"/>
              </a:solidFill>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2"/>
            </p:custDataLst>
          </p:nvPr>
        </p:nvSpPr>
        <p:spPr>
          <a:xfrm>
            <a:off x="260985" y="4367530"/>
            <a:ext cx="5190490" cy="506730"/>
          </a:xfrm>
          <a:prstGeom prst="rect">
            <a:avLst/>
          </a:prstGeom>
          <a:noFill/>
          <a:ln w="12700" cmpd="sng">
            <a:solidFill>
              <a:schemeClr val="accent1">
                <a:shade val="50000"/>
              </a:schemeClr>
            </a:solidFill>
            <a:prstDash val="sysDot"/>
          </a:ln>
        </p:spPr>
        <p:txBody>
          <a:bodyPr wrap="square" rtlCol="0"/>
          <a:lstStyle/>
          <a:p>
            <a:pPr>
              <a:lnSpc>
                <a:spcPct val="130000"/>
              </a:lnSpc>
            </a:pPr>
            <a:r>
              <a:rPr lang="zh-CN" altLang="en-US" sz="1000" b="1" u="sng" dirty="0">
                <a:solidFill>
                  <a:schemeClr val="tx1"/>
                </a:solidFill>
                <a:latin typeface="微软雅黑" panose="020B0503020204020204" charset="-122"/>
                <a:ea typeface="微软雅黑" panose="020B0503020204020204" charset="-122"/>
                <a:sym typeface="+mn-ea"/>
              </a:rPr>
              <a:t>临床实验表明：</a:t>
            </a:r>
            <a:r>
              <a:rPr lang="zh-CN" altLang="en-US" sz="1000" dirty="0">
                <a:latin typeface="微软雅黑" panose="020B0503020204020204" charset="-122"/>
                <a:ea typeface="微软雅黑" panose="020B0503020204020204" charset="-122"/>
                <a:sym typeface="+mn-ea"/>
              </a:rPr>
              <a:t>注射用头孢他啶他唑巴坦（</a:t>
            </a:r>
            <a:r>
              <a:rPr lang="en-US" altLang="zh-CN" sz="1000" dirty="0">
                <a:latin typeface="微软雅黑" panose="020B0503020204020204" charset="-122"/>
                <a:ea typeface="微软雅黑" panose="020B0503020204020204" charset="-122"/>
                <a:sym typeface="+mn-ea"/>
              </a:rPr>
              <a:t>3:1</a:t>
            </a:r>
            <a:r>
              <a:rPr lang="zh-CN" altLang="en-US" sz="1000" dirty="0">
                <a:latin typeface="微软雅黑" panose="020B0503020204020204" charset="-122"/>
                <a:ea typeface="微软雅黑" panose="020B0503020204020204" charset="-122"/>
                <a:sym typeface="+mn-ea"/>
              </a:rPr>
              <a:t>）</a:t>
            </a:r>
            <a:r>
              <a:rPr lang="zh-CN" altLang="en-US" sz="1000" dirty="0">
                <a:solidFill>
                  <a:schemeClr val="tx1"/>
                </a:solidFill>
                <a:latin typeface="微软雅黑" panose="020B0503020204020204" charset="-122"/>
                <a:ea typeface="微软雅黑" panose="020B0503020204020204" charset="-122"/>
                <a:sym typeface="+mn-ea"/>
              </a:rPr>
              <a:t>在呼吸系统和泌尿系统的抗菌治疗有效率约为</a:t>
            </a:r>
            <a:r>
              <a:rPr lang="en-US" altLang="zh-CN" sz="1000" b="1" dirty="0">
                <a:solidFill>
                  <a:srgbClr val="FF0000"/>
                </a:solidFill>
                <a:latin typeface="微软雅黑" panose="020B0503020204020204" charset="-122"/>
                <a:ea typeface="微软雅黑" panose="020B0503020204020204" charset="-122"/>
                <a:sym typeface="+mn-ea"/>
              </a:rPr>
              <a:t>88.16</a:t>
            </a:r>
            <a:r>
              <a:rPr lang="zh-CN" altLang="en-US" sz="1000" b="1" dirty="0">
                <a:solidFill>
                  <a:srgbClr val="FF0000"/>
                </a:solidFill>
                <a:latin typeface="微软雅黑" panose="020B0503020204020204" charset="-122"/>
                <a:ea typeface="微软雅黑" panose="020B0503020204020204" charset="-122"/>
                <a:sym typeface="+mn-ea"/>
              </a:rPr>
              <a:t>-</a:t>
            </a:r>
            <a:r>
              <a:rPr lang="en-US" altLang="zh-CN" sz="1000" b="1" dirty="0">
                <a:solidFill>
                  <a:srgbClr val="FF0000"/>
                </a:solidFill>
                <a:latin typeface="微软雅黑" panose="020B0503020204020204" charset="-122"/>
                <a:ea typeface="微软雅黑" panose="020B0503020204020204" charset="-122"/>
                <a:sym typeface="+mn-ea"/>
              </a:rPr>
              <a:t>94.74%</a:t>
            </a:r>
            <a:r>
              <a:rPr lang="zh-CN" altLang="en-US" sz="1000" dirty="0">
                <a:solidFill>
                  <a:schemeClr val="tx1"/>
                </a:solidFill>
                <a:latin typeface="微软雅黑" panose="020B0503020204020204" charset="-122"/>
                <a:ea typeface="微软雅黑" panose="020B0503020204020204" charset="-122"/>
                <a:sym typeface="+mn-ea"/>
              </a:rPr>
              <a:t>。</a:t>
            </a:r>
            <a:endParaRPr lang="zh-CN" altLang="en-US" sz="1000" dirty="0">
              <a:solidFill>
                <a:schemeClr val="tx1"/>
              </a:solidFill>
              <a:latin typeface="微软雅黑" panose="020B0503020204020204" charset="-122"/>
              <a:ea typeface="微软雅黑" panose="020B0503020204020204" charset="-122"/>
              <a:sym typeface="+mn-ea"/>
            </a:endParaRPr>
          </a:p>
        </p:txBody>
      </p:sp>
      <p:graphicFrame>
        <p:nvGraphicFramePr>
          <p:cNvPr id="9" name="表格 8"/>
          <p:cNvGraphicFramePr/>
          <p:nvPr>
            <p:custDataLst>
              <p:tags r:id="rId3"/>
            </p:custDataLst>
          </p:nvPr>
        </p:nvGraphicFramePr>
        <p:xfrm>
          <a:off x="269875" y="965200"/>
          <a:ext cx="5180965" cy="3322701"/>
        </p:xfrm>
        <a:graphic>
          <a:graphicData uri="http://schemas.openxmlformats.org/drawingml/2006/table">
            <a:tbl>
              <a:tblPr firstRow="1" bandRow="1">
                <a:tableStyleId>{1817CD3F-2925-4F7E-90D1-79A904239534}</a:tableStyleId>
              </a:tblPr>
              <a:tblGrid>
                <a:gridCol w="1321435"/>
                <a:gridCol w="662305"/>
                <a:gridCol w="829310"/>
                <a:gridCol w="2367915"/>
              </a:tblGrid>
              <a:tr h="290830">
                <a:tc>
                  <a:txBody>
                    <a:bodyPr/>
                    <a:lstStyle/>
                    <a:p>
                      <a:pPr algn="ctr">
                        <a:buNone/>
                      </a:pPr>
                      <a:r>
                        <a:rPr lang="zh-CN" altLang="en-US" sz="1200" dirty="0">
                          <a:solidFill>
                            <a:schemeClr val="bg1"/>
                          </a:solidFill>
                          <a:latin typeface="微软雅黑" panose="020B0503020204020204" charset="-122"/>
                          <a:ea typeface="微软雅黑" panose="020B0503020204020204" charset="-122"/>
                        </a:rPr>
                        <a:t>试验类型</a:t>
                      </a:r>
                      <a:endParaRPr lang="zh-CN" altLang="en-US" sz="1200" dirty="0">
                        <a:solidFill>
                          <a:schemeClr val="bg1"/>
                        </a:solidFill>
                        <a:latin typeface="微软雅黑" panose="020B0503020204020204" charset="-122"/>
                        <a:ea typeface="微软雅黑" panose="020B0503020204020204" charset="-122"/>
                      </a:endParaRPr>
                    </a:p>
                  </a:txBody>
                  <a:tcPr anchor="ctr"/>
                </a:tc>
                <a:tc>
                  <a:txBody>
                    <a:bodyPr/>
                    <a:lstStyle/>
                    <a:p>
                      <a:pPr algn="ctr">
                        <a:buNone/>
                      </a:pPr>
                      <a:r>
                        <a:rPr lang="zh-CN" sz="1200" dirty="0">
                          <a:solidFill>
                            <a:schemeClr val="bg1"/>
                          </a:solidFill>
                          <a:latin typeface="微软雅黑" panose="020B0503020204020204" charset="-122"/>
                          <a:ea typeface="微软雅黑" panose="020B0503020204020204" charset="-122"/>
                        </a:rPr>
                        <a:t>阶段</a:t>
                      </a:r>
                      <a:endParaRPr lang="zh-CN" sz="1200" dirty="0">
                        <a:solidFill>
                          <a:schemeClr val="bg1"/>
                        </a:solidFill>
                        <a:latin typeface="微软雅黑" panose="020B0503020204020204" charset="-122"/>
                        <a:ea typeface="微软雅黑" panose="020B0503020204020204" charset="-122"/>
                      </a:endParaRPr>
                    </a:p>
                  </a:txBody>
                  <a:tcPr anchor="ctr"/>
                </a:tc>
                <a:tc>
                  <a:txBody>
                    <a:bodyPr/>
                    <a:lstStyle/>
                    <a:p>
                      <a:pPr algn="ctr">
                        <a:buNone/>
                      </a:pPr>
                      <a:r>
                        <a:rPr lang="zh-CN" altLang="en-US" sz="1200" dirty="0">
                          <a:solidFill>
                            <a:schemeClr val="bg1"/>
                          </a:solidFill>
                          <a:latin typeface="微软雅黑" panose="020B0503020204020204" charset="-122"/>
                          <a:ea typeface="微软雅黑" panose="020B0503020204020204" charset="-122"/>
                        </a:rPr>
                        <a:t>对照组</a:t>
                      </a:r>
                      <a:endParaRPr lang="zh-CN" altLang="en-US" sz="1200" dirty="0">
                        <a:solidFill>
                          <a:schemeClr val="bg1"/>
                        </a:solidFill>
                        <a:latin typeface="微软雅黑" panose="020B0503020204020204" charset="-122"/>
                        <a:ea typeface="微软雅黑" panose="020B0503020204020204" charset="-122"/>
                      </a:endParaRPr>
                    </a:p>
                  </a:txBody>
                  <a:tcPr anchor="ctr"/>
                </a:tc>
                <a:tc>
                  <a:txBody>
                    <a:bodyPr/>
                    <a:lstStyle/>
                    <a:p>
                      <a:pPr algn="ctr">
                        <a:buNone/>
                      </a:pPr>
                      <a:r>
                        <a:rPr lang="zh-CN" altLang="en-US" sz="1200" dirty="0">
                          <a:solidFill>
                            <a:schemeClr val="bg1"/>
                          </a:solidFill>
                          <a:latin typeface="微软雅黑" panose="020B0503020204020204" charset="-122"/>
                          <a:ea typeface="微软雅黑" panose="020B0503020204020204" charset="-122"/>
                        </a:rPr>
                        <a:t>有效性情况</a:t>
                      </a:r>
                      <a:endParaRPr lang="zh-CN" altLang="en-US" sz="1200" dirty="0">
                        <a:solidFill>
                          <a:schemeClr val="bg1"/>
                        </a:solidFill>
                        <a:latin typeface="微软雅黑" panose="020B0503020204020204" charset="-122"/>
                        <a:ea typeface="微软雅黑" panose="020B0503020204020204" charset="-122"/>
                      </a:endParaRPr>
                    </a:p>
                  </a:txBody>
                  <a:tcPr anchor="ctr"/>
                </a:tc>
              </a:tr>
              <a:tr h="1424940">
                <a:tc>
                  <a:txBody>
                    <a:bodyPr/>
                    <a:lstStyle/>
                    <a:p>
                      <a:pPr algn="ctr">
                        <a:lnSpc>
                          <a:spcPct val="110000"/>
                        </a:lnSpc>
                        <a:buNone/>
                      </a:pPr>
                      <a:r>
                        <a:rPr lang="zh-CN" altLang="en-US" sz="1000" dirty="0">
                          <a:latin typeface="微软雅黑" panose="020B0503020204020204" charset="-122"/>
                          <a:ea typeface="微软雅黑" panose="020B0503020204020204" charset="-122"/>
                          <a:cs typeface="微软雅黑" panose="020B0503020204020204" charset="-122"/>
                        </a:rPr>
                        <a:t>随机对照试验的系统评价（</a:t>
                      </a:r>
                      <a:r>
                        <a:rPr lang="en-US" altLang="zh-CN" sz="1000" dirty="0">
                          <a:latin typeface="微软雅黑" panose="020B0503020204020204" charset="-122"/>
                          <a:ea typeface="微软雅黑" panose="020B0503020204020204" charset="-122"/>
                          <a:cs typeface="微软雅黑" panose="020B0503020204020204" charset="-122"/>
                        </a:rPr>
                        <a:t>RCT</a:t>
                      </a:r>
                      <a:r>
                        <a:rPr lang="zh-CN" altLang="en-US" sz="1000" dirty="0">
                          <a:latin typeface="微软雅黑" panose="020B0503020204020204" charset="-122"/>
                          <a:ea typeface="微软雅黑" panose="020B0503020204020204" charset="-122"/>
                          <a:cs typeface="微软雅黑" panose="020B0503020204020204" charset="-122"/>
                        </a:rPr>
                        <a:t>）</a:t>
                      </a:r>
                      <a:r>
                        <a:rPr lang="en-US" altLang="zh-CN" sz="1000" baseline="30000" dirty="0">
                          <a:latin typeface="微软雅黑" panose="020B0503020204020204" charset="-122"/>
                          <a:ea typeface="微软雅黑" panose="020B0503020204020204" charset="-122"/>
                          <a:cs typeface="微软雅黑" panose="020B0503020204020204" charset="-122"/>
                        </a:rPr>
                        <a:t>1</a:t>
                      </a:r>
                      <a:endParaRPr lang="en-US" altLang="zh-CN" sz="1000" baseline="30000" dirty="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a:txBody>
                    <a:bodyPr/>
                    <a:lstStyle/>
                    <a:p>
                      <a:pPr algn="ctr">
                        <a:lnSpc>
                          <a:spcPct val="110000"/>
                        </a:lnSpc>
                        <a:buNone/>
                      </a:pPr>
                      <a:r>
                        <a:rPr lang="en-US" altLang="zh-CN" sz="1000">
                          <a:latin typeface="微软雅黑" panose="020B0503020204020204" charset="-122"/>
                          <a:ea typeface="微软雅黑" panose="020B0503020204020204" charset="-122"/>
                          <a:cs typeface="微软雅黑" panose="020B0503020204020204" charset="-122"/>
                        </a:rPr>
                        <a:t>3</a:t>
                      </a:r>
                      <a:r>
                        <a:rPr lang="zh-CN" altLang="en-US" sz="1000">
                          <a:latin typeface="微软雅黑" panose="020B0503020204020204" charset="-122"/>
                          <a:ea typeface="微软雅黑" panose="020B0503020204020204" charset="-122"/>
                          <a:cs typeface="微软雅黑" panose="020B0503020204020204" charset="-122"/>
                        </a:rPr>
                        <a:t>期临床试验，上市前</a:t>
                      </a:r>
                      <a:endParaRPr lang="zh-CN" altLang="en-US" sz="100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a:txBody>
                    <a:bodyPr/>
                    <a:lstStyle/>
                    <a:p>
                      <a:pPr algn="ctr">
                        <a:lnSpc>
                          <a:spcPct val="110000"/>
                        </a:lnSpc>
                        <a:buNone/>
                      </a:pPr>
                      <a:r>
                        <a:rPr lang="zh-CN" altLang="en-US" sz="1000">
                          <a:latin typeface="微软雅黑" panose="020B0503020204020204" charset="-122"/>
                          <a:ea typeface="微软雅黑" panose="020B0503020204020204" charset="-122"/>
                        </a:rPr>
                        <a:t>头孢哌酮舒巴坦</a:t>
                      </a:r>
                      <a:endParaRPr lang="zh-CN" altLang="en-US" sz="1000">
                        <a:latin typeface="微软雅黑" panose="020B0503020204020204" charset="-122"/>
                        <a:ea typeface="微软雅黑" panose="020B0503020204020204" charset="-122"/>
                      </a:endParaRPr>
                    </a:p>
                  </a:txBody>
                  <a:tcPr anchor="ctr">
                    <a:solidFill>
                      <a:schemeClr val="bg1">
                        <a:lumMod val="95000"/>
                      </a:schemeClr>
                    </a:solidFill>
                  </a:tcPr>
                </a:tc>
                <a:tc>
                  <a:txBody>
                    <a:bodyPr/>
                    <a:lstStyle/>
                    <a:p>
                      <a:pPr algn="l">
                        <a:lnSpc>
                          <a:spcPct val="110000"/>
                        </a:lnSpc>
                        <a:buNone/>
                      </a:pPr>
                      <a:r>
                        <a:rPr lang="zh-CN" altLang="en-US" sz="1000" dirty="0">
                          <a:solidFill>
                            <a:schemeClr val="tx1"/>
                          </a:solidFill>
                          <a:latin typeface="微软雅黑" panose="020B0503020204020204" charset="-122"/>
                          <a:ea typeface="微软雅黑" panose="020B0503020204020204" charset="-122"/>
                          <a:cs typeface="微软雅黑" panose="020B0503020204020204" charset="-122"/>
                        </a:rPr>
                        <a:t>注射用头孢他啶他唑巴坦钠</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rPr>
                        <a:t>(3:1)</a:t>
                      </a:r>
                      <a:r>
                        <a:rPr lang="zh-CN" altLang="en-US" sz="1000" dirty="0">
                          <a:solidFill>
                            <a:schemeClr val="tx1"/>
                          </a:solidFill>
                          <a:latin typeface="微软雅黑" panose="020B0503020204020204" charset="-122"/>
                          <a:ea typeface="微软雅黑" panose="020B0503020204020204" charset="-122"/>
                          <a:cs typeface="微软雅黑" panose="020B0503020204020204" charset="-122"/>
                        </a:rPr>
                        <a:t>治疗呼吸系统急性细菌性感染和泌尿系统急性细菌性感染，抗菌活性强，细菌清除率高。与对照药相比，本品</a:t>
                      </a:r>
                      <a:r>
                        <a:rPr lang="zh-CN" altLang="en-US" sz="1000" b="1" dirty="0">
                          <a:solidFill>
                            <a:srgbClr val="FF0000"/>
                          </a:solidFill>
                          <a:latin typeface="微软雅黑" panose="020B0503020204020204" charset="-122"/>
                          <a:ea typeface="微软雅黑" panose="020B0503020204020204" charset="-122"/>
                          <a:cs typeface="微软雅黑" panose="020B0503020204020204" charset="-122"/>
                        </a:rPr>
                        <a:t>对大肠埃希菌、肺炎克雷伯菌及铜绿假单胞菌的抗菌活性高于对照品</a:t>
                      </a:r>
                      <a:r>
                        <a:rPr lang="zh-CN" altLang="en-US" sz="1000" b="1"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000" b="1" u="sng" dirty="0">
                          <a:solidFill>
                            <a:schemeClr val="tx1"/>
                          </a:solidFill>
                          <a:latin typeface="微软雅黑" panose="020B0503020204020204" charset="-122"/>
                          <a:ea typeface="微软雅黑" panose="020B0503020204020204" charset="-122"/>
                          <a:cs typeface="微软雅黑" panose="020B0503020204020204" charset="-122"/>
                        </a:rPr>
                        <a:t>在呼吸系统和泌尿系统抗菌治疗中，治疗有效率分别为</a:t>
                      </a:r>
                      <a:r>
                        <a:rPr lang="en-US" altLang="zh-CN" sz="1000" b="1" u="sng" dirty="0">
                          <a:solidFill>
                            <a:srgbClr val="FF0000"/>
                          </a:solidFill>
                          <a:latin typeface="微软雅黑" panose="020B0503020204020204" charset="-122"/>
                          <a:ea typeface="微软雅黑" panose="020B0503020204020204" charset="-122"/>
                          <a:cs typeface="微软雅黑" panose="020B0503020204020204" charset="-122"/>
                        </a:rPr>
                        <a:t>90%</a:t>
                      </a:r>
                      <a:r>
                        <a:rPr lang="zh-CN" altLang="en-US" sz="1000" b="1" u="sng" dirty="0">
                          <a:solidFill>
                            <a:srgbClr val="FF0000"/>
                          </a:solidFill>
                          <a:latin typeface="微软雅黑" panose="020B0503020204020204" charset="-122"/>
                          <a:ea typeface="微软雅黑" panose="020B0503020204020204" charset="-122"/>
                          <a:cs typeface="微软雅黑" panose="020B0503020204020204" charset="-122"/>
                        </a:rPr>
                        <a:t>和</a:t>
                      </a:r>
                      <a:r>
                        <a:rPr lang="en-US" altLang="zh-CN" sz="1000" b="1" u="sng" dirty="0">
                          <a:solidFill>
                            <a:srgbClr val="FF0000"/>
                          </a:solidFill>
                          <a:latin typeface="微软雅黑" panose="020B0503020204020204" charset="-122"/>
                          <a:ea typeface="微软雅黑" panose="020B0503020204020204" charset="-122"/>
                          <a:cs typeface="微软雅黑" panose="020B0503020204020204" charset="-122"/>
                        </a:rPr>
                        <a:t>91.67%</a:t>
                      </a:r>
                      <a:r>
                        <a:rPr lang="zh-CN" altLang="en-US" sz="1000" b="1" u="sng" dirty="0">
                          <a:solidFill>
                            <a:srgbClr val="FF0000"/>
                          </a:solidFill>
                          <a:latin typeface="微软雅黑" panose="020B0503020204020204" charset="-122"/>
                          <a:ea typeface="微软雅黑" panose="020B0503020204020204" charset="-122"/>
                          <a:cs typeface="微软雅黑" panose="020B0503020204020204" charset="-122"/>
                        </a:rPr>
                        <a:t>。</a:t>
                      </a:r>
                      <a:endParaRPr lang="zh-CN" altLang="en-US" sz="1000" b="1" u="sng" dirty="0">
                        <a:solidFill>
                          <a:srgbClr val="FF0000"/>
                        </a:solidFill>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r>
              <a:tr h="703580">
                <a:tc>
                  <a:txBody>
                    <a:bodyPr/>
                    <a:lstStyle/>
                    <a:p>
                      <a:pPr algn="ctr">
                        <a:lnSpc>
                          <a:spcPct val="110000"/>
                        </a:lnSpc>
                        <a:buNone/>
                      </a:pPr>
                      <a:r>
                        <a:rPr lang="zh-CN" altLang="en-US" sz="1000">
                          <a:latin typeface="微软雅黑" panose="020B0503020204020204" charset="-122"/>
                          <a:ea typeface="微软雅黑" panose="020B0503020204020204" charset="-122"/>
                          <a:cs typeface="微软雅黑" panose="020B0503020204020204" charset="-122"/>
                        </a:rPr>
                        <a:t>实效性临床研究（</a:t>
                      </a:r>
                      <a:r>
                        <a:rPr lang="en-US" altLang="zh-CN" sz="1000">
                          <a:latin typeface="微软雅黑" panose="020B0503020204020204" charset="-122"/>
                          <a:ea typeface="微软雅黑" panose="020B0503020204020204" charset="-122"/>
                          <a:cs typeface="微软雅黑" panose="020B0503020204020204" charset="-122"/>
                        </a:rPr>
                        <a:t>PCT</a:t>
                      </a:r>
                      <a:r>
                        <a:rPr lang="zh-CN" altLang="en-US" sz="1000">
                          <a:latin typeface="微软雅黑" panose="020B0503020204020204" charset="-122"/>
                          <a:ea typeface="微软雅黑" panose="020B0503020204020204" charset="-122"/>
                          <a:cs typeface="微软雅黑" panose="020B0503020204020204" charset="-122"/>
                        </a:rPr>
                        <a:t>）</a:t>
                      </a:r>
                      <a:endParaRPr lang="zh-CN" altLang="en-US" sz="100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a:txBody>
                    <a:bodyPr/>
                    <a:lstStyle/>
                    <a:p>
                      <a:pPr algn="ctr">
                        <a:lnSpc>
                          <a:spcPct val="110000"/>
                        </a:lnSpc>
                        <a:buNone/>
                      </a:pPr>
                      <a:r>
                        <a:rPr lang="en-US" altLang="zh-CN" sz="1000">
                          <a:latin typeface="微软雅黑" panose="020B0503020204020204" charset="-122"/>
                          <a:ea typeface="微软雅黑" panose="020B0503020204020204" charset="-122"/>
                          <a:cs typeface="微软雅黑" panose="020B0503020204020204" charset="-122"/>
                        </a:rPr>
                        <a:t>4</a:t>
                      </a:r>
                      <a:r>
                        <a:rPr lang="zh-CN" altLang="en-US" sz="1000">
                          <a:latin typeface="微软雅黑" panose="020B0503020204020204" charset="-122"/>
                          <a:ea typeface="微软雅黑" panose="020B0503020204020204" charset="-122"/>
                          <a:cs typeface="微软雅黑" panose="020B0503020204020204" charset="-122"/>
                        </a:rPr>
                        <a:t>期临床试验，上市后</a:t>
                      </a:r>
                      <a:endParaRPr lang="zh-CN" altLang="en-US" sz="100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a:txBody>
                    <a:bodyPr/>
                    <a:lstStyle/>
                    <a:p>
                      <a:pPr algn="ctr">
                        <a:lnSpc>
                          <a:spcPct val="110000"/>
                        </a:lnSpc>
                        <a:buNone/>
                      </a:pPr>
                      <a:r>
                        <a:rPr lang="zh-CN" altLang="en-US" sz="1000">
                          <a:latin typeface="微软雅黑" panose="020B0503020204020204" charset="-122"/>
                          <a:ea typeface="微软雅黑" panose="020B0503020204020204" charset="-122"/>
                        </a:rPr>
                        <a:t>无对照，单臂</a:t>
                      </a:r>
                      <a:endParaRPr lang="zh-CN" altLang="en-US" sz="1000">
                        <a:latin typeface="微软雅黑" panose="020B0503020204020204" charset="-122"/>
                        <a:ea typeface="微软雅黑" panose="020B0503020204020204" charset="-122"/>
                      </a:endParaRPr>
                    </a:p>
                  </a:txBody>
                  <a:tcPr anchor="ctr">
                    <a:solidFill>
                      <a:schemeClr val="bg1">
                        <a:lumMod val="95000"/>
                      </a:schemeClr>
                    </a:solidFill>
                  </a:tcPr>
                </a:tc>
                <a:tc>
                  <a:txBody>
                    <a:bodyPr/>
                    <a:lstStyle/>
                    <a:p>
                      <a:pPr algn="l">
                        <a:lnSpc>
                          <a:spcPct val="110000"/>
                        </a:lnSpc>
                        <a:buNone/>
                      </a:pPr>
                      <a:r>
                        <a:rPr lang="zh-CN" altLang="en-US" sz="1000" dirty="0">
                          <a:solidFill>
                            <a:schemeClr val="tx1"/>
                          </a:solidFill>
                          <a:latin typeface="微软雅黑" panose="020B0503020204020204" charset="-122"/>
                          <a:ea typeface="微软雅黑" panose="020B0503020204020204" charset="-122"/>
                          <a:cs typeface="微软雅黑" panose="020B0503020204020204" charset="-122"/>
                        </a:rPr>
                        <a:t>注射用头孢他啶他唑巴坦钠</a:t>
                      </a:r>
                      <a:r>
                        <a:rPr lang="en-US" altLang="zh-CN" sz="1000" dirty="0">
                          <a:solidFill>
                            <a:schemeClr val="tx1"/>
                          </a:solidFill>
                          <a:latin typeface="微软雅黑" panose="020B0503020204020204" charset="-122"/>
                          <a:ea typeface="微软雅黑" panose="020B0503020204020204" charset="-122"/>
                          <a:cs typeface="微软雅黑" panose="020B0503020204020204" charset="-122"/>
                        </a:rPr>
                        <a:t>(3:1)</a:t>
                      </a:r>
                      <a:r>
                        <a:rPr lang="zh-CN" altLang="en-US" sz="1000" dirty="0">
                          <a:solidFill>
                            <a:schemeClr val="tx1"/>
                          </a:solidFill>
                          <a:latin typeface="微软雅黑" panose="020B0503020204020204" charset="-122"/>
                          <a:ea typeface="微软雅黑" panose="020B0503020204020204" charset="-122"/>
                          <a:cs typeface="微软雅黑" panose="020B0503020204020204" charset="-122"/>
                        </a:rPr>
                        <a:t>具有较高的抗感染效果，</a:t>
                      </a:r>
                      <a:r>
                        <a:rPr lang="zh-CN" altLang="en-US" sz="1000" dirty="0">
                          <a:solidFill>
                            <a:srgbClr val="FF0000"/>
                          </a:solidFill>
                          <a:latin typeface="微软雅黑" panose="020B0503020204020204" charset="-122"/>
                          <a:ea typeface="微软雅黑" panose="020B0503020204020204" charset="-122"/>
                          <a:cs typeface="微软雅黑" panose="020B0503020204020204" charset="-122"/>
                        </a:rPr>
                        <a:t>临床治愈率为</a:t>
                      </a:r>
                      <a:r>
                        <a:rPr lang="en-US" altLang="zh-CN" sz="1000" dirty="0">
                          <a:solidFill>
                            <a:srgbClr val="FF0000"/>
                          </a:solidFill>
                          <a:latin typeface="微软雅黑" panose="020B0503020204020204" charset="-122"/>
                          <a:ea typeface="微软雅黑" panose="020B0503020204020204" charset="-122"/>
                          <a:cs typeface="微软雅黑" panose="020B0503020204020204" charset="-122"/>
                        </a:rPr>
                        <a:t>88.46%</a:t>
                      </a:r>
                      <a:r>
                        <a:rPr lang="zh-CN" altLang="en-US" sz="1000" dirty="0">
                          <a:solidFill>
                            <a:srgbClr val="FF0000"/>
                          </a:solidFill>
                          <a:latin typeface="微软雅黑" panose="020B0503020204020204" charset="-122"/>
                          <a:ea typeface="微软雅黑" panose="020B0503020204020204" charset="-122"/>
                          <a:cs typeface="微软雅黑" panose="020B0503020204020204" charset="-122"/>
                        </a:rPr>
                        <a:t>，细菌清除率达</a:t>
                      </a:r>
                      <a:r>
                        <a:rPr lang="en-US" altLang="zh-CN" sz="1000" dirty="0">
                          <a:solidFill>
                            <a:srgbClr val="FF0000"/>
                          </a:solidFill>
                          <a:latin typeface="微软雅黑" panose="020B0503020204020204" charset="-122"/>
                          <a:ea typeface="微软雅黑" panose="020B0503020204020204" charset="-122"/>
                          <a:cs typeface="微软雅黑" panose="020B0503020204020204" charset="-122"/>
                        </a:rPr>
                        <a:t> 89.8%</a:t>
                      </a:r>
                      <a:r>
                        <a:rPr lang="zh-CN" altLang="en-US" sz="1000" dirty="0">
                          <a:solidFill>
                            <a:srgbClr val="FF0000"/>
                          </a:solidFill>
                          <a:latin typeface="微软雅黑" panose="020B0503020204020204" charset="-122"/>
                          <a:ea typeface="微软雅黑" panose="020B0503020204020204" charset="-122"/>
                          <a:cs typeface="微软雅黑" panose="020B0503020204020204" charset="-122"/>
                        </a:rPr>
                        <a:t>，</a:t>
                      </a:r>
                      <a:r>
                        <a:rPr lang="zh-CN" altLang="en-US" sz="1000" b="1" dirty="0">
                          <a:solidFill>
                            <a:srgbClr val="FF0000"/>
                          </a:solidFill>
                          <a:latin typeface="微软雅黑" panose="020B0503020204020204" charset="-122"/>
                          <a:ea typeface="微软雅黑" panose="020B0503020204020204" charset="-122"/>
                          <a:cs typeface="微软雅黑" panose="020B0503020204020204" charset="-122"/>
                        </a:rPr>
                        <a:t>综合疗效痊愈率达</a:t>
                      </a:r>
                      <a:r>
                        <a:rPr lang="en-US" altLang="zh-CN" sz="1000" b="1" dirty="0">
                          <a:solidFill>
                            <a:srgbClr val="FF0000"/>
                          </a:solidFill>
                          <a:latin typeface="微软雅黑" panose="020B0503020204020204" charset="-122"/>
                          <a:ea typeface="微软雅黑" panose="020B0503020204020204" charset="-122"/>
                          <a:cs typeface="微软雅黑" panose="020B0503020204020204" charset="-122"/>
                        </a:rPr>
                        <a:t> 88.16%</a:t>
                      </a:r>
                      <a:r>
                        <a:rPr lang="zh-CN" altLang="en-US" sz="1000" b="1" dirty="0">
                          <a:solidFill>
                            <a:srgbClr val="FF0000"/>
                          </a:solidFill>
                          <a:latin typeface="微软雅黑" panose="020B0503020204020204" charset="-122"/>
                          <a:ea typeface="微软雅黑" panose="020B0503020204020204" charset="-122"/>
                          <a:cs typeface="微软雅黑" panose="020B0503020204020204" charset="-122"/>
                        </a:rPr>
                        <a:t>。</a:t>
                      </a:r>
                      <a:endParaRPr lang="zh-CN" altLang="en-US" sz="1000" dirty="0">
                        <a:solidFill>
                          <a:schemeClr val="tx1"/>
                        </a:solidFill>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r>
              <a:tr h="856615">
                <a:tc>
                  <a:txBody>
                    <a:bodyPr/>
                    <a:lstStyle/>
                    <a:p>
                      <a:pPr algn="ctr">
                        <a:lnSpc>
                          <a:spcPct val="110000"/>
                        </a:lnSpc>
                        <a:buNone/>
                      </a:pPr>
                      <a:r>
                        <a:rPr lang="zh-CN" altLang="en-US" sz="1000">
                          <a:latin typeface="微软雅黑" panose="020B0503020204020204" charset="-122"/>
                          <a:ea typeface="微软雅黑" panose="020B0503020204020204" charset="-122"/>
                          <a:cs typeface="微软雅黑" panose="020B0503020204020204" charset="-122"/>
                        </a:rPr>
                        <a:t>真实世界临床研究（</a:t>
                      </a:r>
                      <a:r>
                        <a:rPr lang="en-US" altLang="zh-CN" sz="1000">
                          <a:latin typeface="微软雅黑" panose="020B0503020204020204" charset="-122"/>
                          <a:ea typeface="微软雅黑" panose="020B0503020204020204" charset="-122"/>
                          <a:cs typeface="微软雅黑" panose="020B0503020204020204" charset="-122"/>
                        </a:rPr>
                        <a:t>RWS</a:t>
                      </a:r>
                      <a:r>
                        <a:rPr lang="zh-CN" altLang="en-US" sz="1000">
                          <a:latin typeface="微软雅黑" panose="020B0503020204020204" charset="-122"/>
                          <a:ea typeface="微软雅黑" panose="020B0503020204020204" charset="-122"/>
                          <a:cs typeface="微软雅黑" panose="020B0503020204020204" charset="-122"/>
                        </a:rPr>
                        <a:t>）</a:t>
                      </a:r>
                      <a:r>
                        <a:rPr lang="en-US" altLang="zh-CN" sz="1000" baseline="30000">
                          <a:latin typeface="微软雅黑" panose="020B0503020204020204" charset="-122"/>
                          <a:ea typeface="微软雅黑" panose="020B0503020204020204" charset="-122"/>
                          <a:cs typeface="微软雅黑" panose="020B0503020204020204" charset="-122"/>
                        </a:rPr>
                        <a:t>2</a:t>
                      </a:r>
                      <a:endParaRPr lang="en-US" altLang="zh-CN" sz="1000" baseline="30000">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a:txBody>
                    <a:bodyPr/>
                    <a:lstStyle/>
                    <a:p>
                      <a:pPr algn="ctr">
                        <a:lnSpc>
                          <a:spcPct val="110000"/>
                        </a:lnSpc>
                        <a:buNone/>
                      </a:pPr>
                      <a:r>
                        <a:rPr lang="zh-CN" altLang="en-US" sz="1000">
                          <a:latin typeface="微软雅黑" panose="020B0503020204020204" charset="-122"/>
                          <a:ea typeface="微软雅黑" panose="020B0503020204020204" charset="-122"/>
                        </a:rPr>
                        <a:t>上市后</a:t>
                      </a:r>
                      <a:endParaRPr lang="zh-CN" altLang="en-US" sz="1000">
                        <a:latin typeface="微软雅黑" panose="020B0503020204020204" charset="-122"/>
                        <a:ea typeface="微软雅黑" panose="020B0503020204020204" charset="-122"/>
                      </a:endParaRPr>
                    </a:p>
                  </a:txBody>
                  <a:tcPr anchor="ctr">
                    <a:solidFill>
                      <a:schemeClr val="bg1">
                        <a:lumMod val="95000"/>
                      </a:schemeClr>
                    </a:solidFill>
                  </a:tcPr>
                </a:tc>
                <a:tc>
                  <a:txBody>
                    <a:bodyPr/>
                    <a:lstStyle/>
                    <a:p>
                      <a:pPr algn="ctr">
                        <a:lnSpc>
                          <a:spcPct val="110000"/>
                        </a:lnSpc>
                        <a:buNone/>
                      </a:pPr>
                      <a:r>
                        <a:rPr lang="zh-CN" altLang="en-US" sz="1000" dirty="0">
                          <a:latin typeface="微软雅黑" panose="020B0503020204020204" charset="-122"/>
                          <a:ea typeface="微软雅黑" panose="020B0503020204020204" charset="-122"/>
                        </a:rPr>
                        <a:t>无对照，单臂</a:t>
                      </a:r>
                      <a:endParaRPr lang="zh-CN" altLang="en-US" sz="1000" dirty="0">
                        <a:latin typeface="微软雅黑" panose="020B0503020204020204" charset="-122"/>
                        <a:ea typeface="微软雅黑" panose="020B0503020204020204" charset="-122"/>
                      </a:endParaRPr>
                    </a:p>
                  </a:txBody>
                  <a:tcPr anchor="ctr">
                    <a:solidFill>
                      <a:schemeClr val="bg1">
                        <a:lumMod val="95000"/>
                      </a:schemeClr>
                    </a:solidFill>
                  </a:tcPr>
                </a:tc>
                <a:tc>
                  <a:txBody>
                    <a:bodyPr/>
                    <a:lstStyle/>
                    <a:p>
                      <a:pPr algn="l">
                        <a:lnSpc>
                          <a:spcPct val="110000"/>
                        </a:lnSpc>
                        <a:buClrTx/>
                        <a:buSzTx/>
                        <a:buFontTx/>
                        <a:buNone/>
                      </a:pPr>
                      <a:r>
                        <a:rPr lang="zh-CN" altLang="en-US" sz="1000" b="1" dirty="0">
                          <a:solidFill>
                            <a:schemeClr val="tx1"/>
                          </a:solidFill>
                          <a:latin typeface="微软雅黑" panose="020B0503020204020204" charset="-122"/>
                          <a:ea typeface="微软雅黑" panose="020B0503020204020204" charset="-122"/>
                          <a:cs typeface="微软雅黑" panose="020B0503020204020204" charset="-122"/>
                        </a:rPr>
                        <a:t>注射用头孢他啶他唑巴坦钠(3:1)治疗中重度尿路感染疗效确切，安全性佳，可作为经验性治疗用药。</a:t>
                      </a:r>
                      <a:r>
                        <a:rPr lang="zh-CN" altLang="en-US" sz="1000" b="1" u="sng" dirty="0">
                          <a:solidFill>
                            <a:srgbClr val="FF0000"/>
                          </a:solidFill>
                          <a:latin typeface="微软雅黑" panose="020B0503020204020204" charset="-122"/>
                          <a:ea typeface="微软雅黑" panose="020B0503020204020204" charset="-122"/>
                          <a:cs typeface="微软雅黑" panose="020B0503020204020204" charset="-122"/>
                        </a:rPr>
                        <a:t>治疗痊愈率</a:t>
                      </a:r>
                      <a:r>
                        <a:rPr lang="en-US" altLang="zh-CN" sz="1000" b="1" u="sng" dirty="0">
                          <a:solidFill>
                            <a:srgbClr val="FF0000"/>
                          </a:solidFill>
                          <a:latin typeface="微软雅黑" panose="020B0503020204020204" charset="-122"/>
                          <a:ea typeface="微软雅黑" panose="020B0503020204020204" charset="-122"/>
                          <a:cs typeface="微软雅黑" panose="020B0503020204020204" charset="-122"/>
                        </a:rPr>
                        <a:t>94.74%</a:t>
                      </a:r>
                      <a:r>
                        <a:rPr lang="zh-CN" altLang="en-US" sz="1000" b="1" u="sng" dirty="0">
                          <a:solidFill>
                            <a:srgbClr val="FF0000"/>
                          </a:solidFill>
                          <a:latin typeface="微软雅黑" panose="020B0503020204020204" charset="-122"/>
                          <a:ea typeface="微软雅黑" panose="020B0503020204020204" charset="-122"/>
                          <a:cs typeface="微软雅黑" panose="020B0503020204020204" charset="-122"/>
                        </a:rPr>
                        <a:t>，细菌清除率达</a:t>
                      </a:r>
                      <a:r>
                        <a:rPr lang="en-US" altLang="zh-CN" sz="1000" b="1" u="sng" dirty="0">
                          <a:solidFill>
                            <a:srgbClr val="FF0000"/>
                          </a:solidFill>
                          <a:latin typeface="微软雅黑" panose="020B0503020204020204" charset="-122"/>
                          <a:ea typeface="微软雅黑" panose="020B0503020204020204" charset="-122"/>
                          <a:cs typeface="微软雅黑" panose="020B0503020204020204" charset="-122"/>
                        </a:rPr>
                        <a:t>95.88%</a:t>
                      </a:r>
                      <a:r>
                        <a:rPr lang="zh-CN" altLang="en-US" sz="1000" b="1" u="sng" dirty="0">
                          <a:solidFill>
                            <a:srgbClr val="FF0000"/>
                          </a:solidFill>
                          <a:latin typeface="微软雅黑" panose="020B0503020204020204" charset="-122"/>
                          <a:ea typeface="微软雅黑" panose="020B0503020204020204" charset="-122"/>
                          <a:cs typeface="微软雅黑" panose="020B0503020204020204" charset="-122"/>
                        </a:rPr>
                        <a:t>。</a:t>
                      </a:r>
                      <a:endParaRPr lang="zh-CN" altLang="en-US" sz="1000" b="1" u="sng" dirty="0">
                        <a:solidFill>
                          <a:srgbClr val="FF0000"/>
                        </a:solidFill>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r>
            </a:tbl>
          </a:graphicData>
        </a:graphic>
      </p:graphicFrame>
      <p:sp>
        <p:nvSpPr>
          <p:cNvPr id="11" name="文本框 10"/>
          <p:cNvSpPr txBox="1"/>
          <p:nvPr>
            <p:custDataLst>
              <p:tags r:id="rId4"/>
            </p:custDataLst>
          </p:nvPr>
        </p:nvSpPr>
        <p:spPr>
          <a:xfrm>
            <a:off x="260350" y="6391910"/>
            <a:ext cx="12089130" cy="466090"/>
          </a:xfrm>
          <a:prstGeom prst="rect">
            <a:avLst/>
          </a:prstGeom>
        </p:spPr>
        <p:txBody>
          <a:bodyPr wrap="square">
            <a:normAutofit/>
          </a:bodyPr>
          <a:lstStyle/>
          <a:p>
            <a:pPr marL="0" indent="0"/>
            <a:r>
              <a:rPr lang="en-US" altLang="zh-CN" sz="800" b="0" i="0" dirty="0">
                <a:solidFill>
                  <a:schemeClr val="tx1"/>
                </a:solidFill>
                <a:latin typeface="仿宋" panose="02010609060101010101" charset="-122"/>
                <a:ea typeface="仿宋" panose="02010609060101010101" charset="-122"/>
                <a:cs typeface="仿宋" panose="02010609060101010101" charset="-122"/>
              </a:rPr>
              <a:t>1.</a:t>
            </a:r>
            <a:r>
              <a:rPr lang="zh-CN" altLang="en-US" sz="800" b="0" i="0" dirty="0">
                <a:solidFill>
                  <a:schemeClr val="tx1"/>
                </a:solidFill>
                <a:latin typeface="仿宋" panose="02010609060101010101" charset="-122"/>
                <a:ea typeface="仿宋" panose="02010609060101010101" charset="-122"/>
                <a:cs typeface="仿宋" panose="02010609060101010101" charset="-122"/>
              </a:rPr>
              <a:t>暴婧</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洪丽萍</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刘新民</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等</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注射用头孢他啶他唑巴坦钠（</a:t>
            </a:r>
            <a:r>
              <a:rPr lang="en-US" altLang="zh-CN" sz="800" b="0" i="0" dirty="0">
                <a:solidFill>
                  <a:schemeClr val="tx1"/>
                </a:solidFill>
                <a:latin typeface="仿宋" panose="02010609060101010101" charset="-122"/>
                <a:ea typeface="仿宋" panose="02010609060101010101" charset="-122"/>
                <a:cs typeface="仿宋" panose="02010609060101010101" charset="-122"/>
              </a:rPr>
              <a:t>3∶1</a:t>
            </a:r>
            <a:r>
              <a:rPr lang="zh-CN" altLang="en-US" sz="800" b="0" i="0" dirty="0">
                <a:solidFill>
                  <a:schemeClr val="tx1"/>
                </a:solidFill>
                <a:latin typeface="仿宋" panose="02010609060101010101" charset="-122"/>
                <a:ea typeface="仿宋" panose="02010609060101010101" charset="-122"/>
                <a:cs typeface="仿宋" panose="02010609060101010101" charset="-122"/>
              </a:rPr>
              <a:t>）在呼吸及泌尿系统感染中的多中心随机对照临床试验</a:t>
            </a:r>
            <a:r>
              <a:rPr lang="en-US" altLang="zh-CN" sz="800" b="0" i="0" dirty="0">
                <a:solidFill>
                  <a:schemeClr val="tx1"/>
                </a:solidFill>
                <a:latin typeface="仿宋" panose="02010609060101010101" charset="-122"/>
                <a:ea typeface="仿宋" panose="02010609060101010101" charset="-122"/>
                <a:cs typeface="仿宋" panose="02010609060101010101" charset="-122"/>
              </a:rPr>
              <a:t>[J].</a:t>
            </a:r>
            <a:r>
              <a:rPr lang="zh-CN" altLang="en-US" sz="800" b="0" i="0" dirty="0">
                <a:solidFill>
                  <a:schemeClr val="tx1"/>
                </a:solidFill>
                <a:latin typeface="仿宋" panose="02010609060101010101" charset="-122"/>
                <a:ea typeface="仿宋" panose="02010609060101010101" charset="-122"/>
                <a:cs typeface="仿宋" panose="02010609060101010101" charset="-122"/>
              </a:rPr>
              <a:t>中国临床药理学杂志</a:t>
            </a:r>
            <a:r>
              <a:rPr lang="en-US" altLang="zh-CN" sz="800" b="0" i="0" dirty="0">
                <a:solidFill>
                  <a:schemeClr val="tx1"/>
                </a:solidFill>
                <a:latin typeface="仿宋" panose="02010609060101010101" charset="-122"/>
                <a:ea typeface="仿宋" panose="02010609060101010101" charset="-122"/>
                <a:cs typeface="仿宋" panose="02010609060101010101" charset="-122"/>
              </a:rPr>
              <a:t>,2021,37(22):3019-3023.DOI:10.13699/j.cnki.1001-6821.2021.22.001.</a:t>
            </a:r>
            <a:endParaRPr lang="en-US" altLang="zh-CN" sz="800" b="0" i="0" dirty="0">
              <a:solidFill>
                <a:schemeClr val="tx1"/>
              </a:solidFill>
              <a:latin typeface="仿宋" panose="02010609060101010101" charset="-122"/>
              <a:ea typeface="仿宋" panose="02010609060101010101" charset="-122"/>
              <a:cs typeface="仿宋" panose="02010609060101010101" charset="-122"/>
            </a:endParaRPr>
          </a:p>
          <a:p>
            <a:pPr marL="0" indent="0"/>
            <a:r>
              <a:rPr lang="en-US" altLang="zh-CN" sz="800" b="0" i="0" dirty="0">
                <a:solidFill>
                  <a:schemeClr val="tx1"/>
                </a:solidFill>
                <a:latin typeface="仿宋" panose="02010609060101010101" charset="-122"/>
                <a:ea typeface="仿宋" panose="02010609060101010101" charset="-122"/>
                <a:cs typeface="仿宋" panose="02010609060101010101" charset="-122"/>
              </a:rPr>
              <a:t>2.</a:t>
            </a:r>
            <a:r>
              <a:rPr lang="zh-CN" altLang="en-US" sz="800" b="0" i="0" dirty="0">
                <a:solidFill>
                  <a:schemeClr val="tx1"/>
                </a:solidFill>
                <a:latin typeface="仿宋" panose="02010609060101010101" charset="-122"/>
                <a:ea typeface="仿宋" panose="02010609060101010101" charset="-122"/>
                <a:cs typeface="仿宋" panose="02010609060101010101" charset="-122"/>
              </a:rPr>
              <a:t>赵建荣</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杨立明</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谢红萍</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付秀华．注射用头孢他啶他唑巴坦钠</a:t>
            </a:r>
            <a:r>
              <a:rPr lang="en-US" altLang="zh-CN" sz="800" b="0" i="0" dirty="0">
                <a:solidFill>
                  <a:schemeClr val="tx1"/>
                </a:solidFill>
                <a:latin typeface="仿宋" panose="02010609060101010101" charset="-122"/>
                <a:ea typeface="仿宋" panose="02010609060101010101" charset="-122"/>
                <a:cs typeface="仿宋" panose="02010609060101010101" charset="-122"/>
              </a:rPr>
              <a:t>(3:1)</a:t>
            </a:r>
            <a:r>
              <a:rPr lang="zh-CN" altLang="en-US" sz="800" b="0" i="0" dirty="0">
                <a:solidFill>
                  <a:schemeClr val="tx1"/>
                </a:solidFill>
                <a:latin typeface="仿宋" panose="02010609060101010101" charset="-122"/>
                <a:ea typeface="仿宋" panose="02010609060101010101" charset="-122"/>
                <a:cs typeface="仿宋" panose="02010609060101010101" charset="-122"/>
              </a:rPr>
              <a:t>治疗尿路感染的有效性及安全性多中心临床研究</a:t>
            </a:r>
            <a:r>
              <a:rPr lang="en-US" altLang="zh-CN" sz="800" b="0" i="0" dirty="0">
                <a:solidFill>
                  <a:schemeClr val="tx1"/>
                </a:solidFill>
                <a:latin typeface="仿宋" panose="02010609060101010101" charset="-122"/>
                <a:ea typeface="仿宋" panose="02010609060101010101" charset="-122"/>
                <a:cs typeface="仿宋" panose="02010609060101010101" charset="-122"/>
              </a:rPr>
              <a:t>[J]</a:t>
            </a:r>
            <a:r>
              <a:rPr lang="zh-CN" altLang="en-US" sz="800" b="0" i="0" dirty="0">
                <a:solidFill>
                  <a:schemeClr val="tx1"/>
                </a:solidFill>
                <a:latin typeface="仿宋" panose="02010609060101010101" charset="-122"/>
                <a:ea typeface="仿宋" panose="02010609060101010101" charset="-122"/>
                <a:cs typeface="仿宋" panose="02010609060101010101" charset="-122"/>
              </a:rPr>
              <a:t>．全文版：医药卫生</a:t>
            </a:r>
            <a:r>
              <a:rPr lang="en-US" altLang="zh-CN" sz="800" b="0" i="0" dirty="0">
                <a:solidFill>
                  <a:schemeClr val="tx1"/>
                </a:solidFill>
                <a:latin typeface="仿宋" panose="02010609060101010101" charset="-122"/>
                <a:ea typeface="仿宋" panose="02010609060101010101" charset="-122"/>
                <a:cs typeface="仿宋" panose="02010609060101010101" charset="-122"/>
              </a:rPr>
              <a:t>,2022,(4):59-62</a:t>
            </a:r>
            <a:endParaRPr lang="en-US" altLang="zh-CN" sz="800" b="0" i="0" dirty="0">
              <a:solidFill>
                <a:schemeClr val="tx1"/>
              </a:solidFill>
              <a:latin typeface="仿宋" panose="02010609060101010101" charset="-122"/>
              <a:ea typeface="仿宋" panose="02010609060101010101" charset="-122"/>
              <a:cs typeface="仿宋" panose="02010609060101010101" charset="-122"/>
            </a:endParaRPr>
          </a:p>
          <a:p>
            <a:pPr marL="0" indent="0"/>
            <a:r>
              <a:rPr lang="en-US" altLang="zh-CN" sz="800" b="0" i="0" dirty="0">
                <a:solidFill>
                  <a:schemeClr val="tx1"/>
                </a:solidFill>
                <a:latin typeface="仿宋" panose="02010609060101010101" charset="-122"/>
                <a:ea typeface="仿宋" panose="02010609060101010101" charset="-122"/>
                <a:cs typeface="仿宋" panose="02010609060101010101" charset="-122"/>
              </a:rPr>
              <a:t>3.</a:t>
            </a:r>
            <a:r>
              <a:rPr lang="zh-CN" altLang="en-US" sz="800" b="0" i="0" dirty="0">
                <a:solidFill>
                  <a:schemeClr val="tx1"/>
                </a:solidFill>
                <a:latin typeface="仿宋" panose="02010609060101010101" charset="-122"/>
                <a:ea typeface="仿宋" panose="02010609060101010101" charset="-122"/>
                <a:cs typeface="仿宋" panose="02010609060101010101" charset="-122"/>
              </a:rPr>
              <a:t>黄美佳</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蔡方晴</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刘彩玉</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等</a:t>
            </a:r>
            <a:r>
              <a:rPr lang="en-US" altLang="zh-CN" sz="800" b="0" i="0" dirty="0">
                <a:solidFill>
                  <a:schemeClr val="tx1"/>
                </a:solidFill>
                <a:latin typeface="仿宋" panose="02010609060101010101" charset="-122"/>
                <a:ea typeface="仿宋" panose="02010609060101010101" charset="-122"/>
                <a:cs typeface="仿宋" panose="02010609060101010101" charset="-122"/>
              </a:rPr>
              <a:t>.</a:t>
            </a:r>
            <a:r>
              <a:rPr lang="zh-CN" altLang="en-US" sz="800" b="0" i="0" dirty="0">
                <a:solidFill>
                  <a:schemeClr val="tx1"/>
                </a:solidFill>
                <a:latin typeface="仿宋" panose="02010609060101010101" charset="-122"/>
                <a:ea typeface="仿宋" panose="02010609060101010101" charset="-122"/>
                <a:cs typeface="仿宋" panose="02010609060101010101" charset="-122"/>
              </a:rPr>
              <a:t>基于</a:t>
            </a:r>
            <a:r>
              <a:rPr lang="en-US" altLang="zh-CN" sz="800" b="0" i="0" dirty="0">
                <a:solidFill>
                  <a:schemeClr val="tx1"/>
                </a:solidFill>
                <a:latin typeface="仿宋" panose="02010609060101010101" charset="-122"/>
                <a:ea typeface="仿宋" panose="02010609060101010101" charset="-122"/>
                <a:cs typeface="仿宋" panose="02010609060101010101" charset="-122"/>
              </a:rPr>
              <a:t>Meta</a:t>
            </a:r>
            <a:r>
              <a:rPr lang="zh-CN" altLang="en-US" sz="800" b="0" i="0" dirty="0">
                <a:solidFill>
                  <a:schemeClr val="tx1"/>
                </a:solidFill>
                <a:latin typeface="仿宋" panose="02010609060101010101" charset="-122"/>
                <a:ea typeface="仿宋" panose="02010609060101010101" charset="-122"/>
                <a:cs typeface="仿宋" panose="02010609060101010101" charset="-122"/>
              </a:rPr>
              <a:t>分析的头孢他啶阿维巴坦治疗铜绿假单胞菌感染的疗效评价</a:t>
            </a:r>
            <a:r>
              <a:rPr lang="en-US" altLang="zh-CN" sz="800" b="0" i="0" dirty="0">
                <a:solidFill>
                  <a:schemeClr val="tx1"/>
                </a:solidFill>
                <a:latin typeface="仿宋" panose="02010609060101010101" charset="-122"/>
                <a:ea typeface="仿宋" panose="02010609060101010101" charset="-122"/>
                <a:cs typeface="仿宋" panose="02010609060101010101" charset="-122"/>
              </a:rPr>
              <a:t>[J].</a:t>
            </a:r>
            <a:r>
              <a:rPr lang="zh-CN" altLang="en-US" sz="800" b="0" i="0" dirty="0">
                <a:solidFill>
                  <a:schemeClr val="tx1"/>
                </a:solidFill>
                <a:latin typeface="仿宋" panose="02010609060101010101" charset="-122"/>
                <a:ea typeface="仿宋" panose="02010609060101010101" charset="-122"/>
                <a:cs typeface="仿宋" panose="02010609060101010101" charset="-122"/>
              </a:rPr>
              <a:t>中国医院用药评价与分析</a:t>
            </a:r>
            <a:r>
              <a:rPr lang="en-US" altLang="zh-CN" sz="800" b="0" i="0" dirty="0">
                <a:solidFill>
                  <a:schemeClr val="tx1"/>
                </a:solidFill>
                <a:latin typeface="仿宋" panose="02010609060101010101" charset="-122"/>
                <a:ea typeface="仿宋" panose="02010609060101010101" charset="-122"/>
                <a:cs typeface="仿宋" panose="02010609060101010101" charset="-122"/>
              </a:rPr>
              <a:t>,2023,23(09):1109-1113.DOI:10.14009/j.issn.1672-2124.2023.09.017.</a:t>
            </a:r>
            <a:endParaRPr lang="en-US" altLang="zh-CN" sz="800" b="0" i="0" dirty="0">
              <a:solidFill>
                <a:schemeClr val="tx1"/>
              </a:solidFill>
              <a:latin typeface="仿宋" panose="02010609060101010101" charset="-122"/>
              <a:ea typeface="仿宋" panose="02010609060101010101" charset="-122"/>
              <a:cs typeface="仿宋" panose="02010609060101010101" charset="-122"/>
            </a:endParaRPr>
          </a:p>
        </p:txBody>
      </p:sp>
      <p:graphicFrame>
        <p:nvGraphicFramePr>
          <p:cNvPr id="7" name="表格 4"/>
          <p:cNvGraphicFramePr/>
          <p:nvPr>
            <p:custDataLst>
              <p:tags r:id="rId5"/>
            </p:custDataLst>
          </p:nvPr>
        </p:nvGraphicFramePr>
        <p:xfrm>
          <a:off x="5563235" y="947420"/>
          <a:ext cx="6468745" cy="4541520"/>
        </p:xfrm>
        <a:graphic>
          <a:graphicData uri="http://schemas.openxmlformats.org/drawingml/2006/table">
            <a:tbl>
              <a:tblPr firstRow="1" bandRow="1">
                <a:tableStyleId>{072A8D07-7BDE-4FC3-A617-03B70D058BBA}</a:tableStyleId>
              </a:tblPr>
              <a:tblGrid>
                <a:gridCol w="1953895"/>
                <a:gridCol w="4514850"/>
              </a:tblGrid>
              <a:tr h="227965">
                <a:tc>
                  <a:txBody>
                    <a:bodyPr/>
                    <a:lstStyle/>
                    <a:p>
                      <a:pPr algn="ctr">
                        <a:lnSpc>
                          <a:spcPct val="100000"/>
                        </a:lnSpc>
                        <a:spcBef>
                          <a:spcPts val="0"/>
                        </a:spcBef>
                        <a:spcAft>
                          <a:spcPts val="0"/>
                        </a:spcAft>
                        <a:buNone/>
                      </a:pPr>
                      <a:r>
                        <a:rPr lang="zh-CN" altLang="en-US" sz="1200" spc="120" dirty="0">
                          <a:solidFill>
                            <a:schemeClr val="bg1"/>
                          </a:solidFill>
                          <a:latin typeface="微软雅黑" panose="020B0503020204020204" charset="-122"/>
                          <a:ea typeface="微软雅黑" panose="020B0503020204020204" charset="-122"/>
                        </a:rPr>
                        <a:t>指南名称</a:t>
                      </a:r>
                      <a:endParaRPr lang="zh-CN" altLang="en-US" sz="1200" spc="120" dirty="0">
                        <a:solidFill>
                          <a:schemeClr val="bg1"/>
                        </a:solidFill>
                        <a:latin typeface="微软雅黑" panose="020B0503020204020204" charset="-122"/>
                        <a:ea typeface="微软雅黑" panose="020B0503020204020204" charset="-122"/>
                      </a:endParaRPr>
                    </a:p>
                  </a:txBody>
                  <a:tcPr marL="177800" marR="177800" marT="66675" marB="66675" anchor="ctr"/>
                </a:tc>
                <a:tc>
                  <a:txBody>
                    <a:bodyPr/>
                    <a:lstStyle/>
                    <a:p>
                      <a:pPr algn="ctr">
                        <a:lnSpc>
                          <a:spcPct val="100000"/>
                        </a:lnSpc>
                        <a:spcBef>
                          <a:spcPts val="0"/>
                        </a:spcBef>
                        <a:spcAft>
                          <a:spcPts val="0"/>
                        </a:spcAft>
                        <a:buNone/>
                      </a:pPr>
                      <a:r>
                        <a:rPr lang="zh-CN" altLang="en-US" sz="1200" spc="120" dirty="0">
                          <a:solidFill>
                            <a:schemeClr val="bg1"/>
                          </a:solidFill>
                          <a:latin typeface="微软雅黑" panose="020B0503020204020204" charset="-122"/>
                          <a:ea typeface="微软雅黑" panose="020B0503020204020204" charset="-122"/>
                        </a:rPr>
                        <a:t>推荐情况</a:t>
                      </a:r>
                      <a:endParaRPr lang="zh-CN" altLang="en-US" sz="1200" spc="120" dirty="0">
                        <a:solidFill>
                          <a:schemeClr val="bg1"/>
                        </a:solidFill>
                        <a:latin typeface="微软雅黑" panose="020B0503020204020204" charset="-122"/>
                        <a:ea typeface="微软雅黑" panose="020B0503020204020204" charset="-122"/>
                      </a:endParaRPr>
                    </a:p>
                  </a:txBody>
                  <a:tcPr marL="177800" marR="177800" marT="66675" marB="66675" anchor="ctr"/>
                </a:tc>
              </a:tr>
              <a:tr h="424815">
                <a:tc>
                  <a:txBody>
                    <a:bodyPr/>
                    <a:lstStyle/>
                    <a:p>
                      <a:pPr algn="l">
                        <a:lnSpc>
                          <a:spcPct val="100000"/>
                        </a:lnSpc>
                        <a:spcBef>
                          <a:spcPts val="0"/>
                        </a:spcBef>
                        <a:spcAft>
                          <a:spcPts val="0"/>
                        </a:spcAft>
                        <a:buNone/>
                      </a:pPr>
                      <a:r>
                        <a:rPr lang="zh-CN" altLang="en-US" sz="1000" b="0" spc="120">
                          <a:latin typeface="微软雅黑" panose="020B0503020204020204" charset="-122"/>
                          <a:ea typeface="微软雅黑" panose="020B0503020204020204" charset="-122"/>
                          <a:cs typeface="微软雅黑" panose="020B0503020204020204" charset="-122"/>
                        </a:rPr>
                        <a:t>《临床路径治疗药物释义</a:t>
                      </a:r>
                      <a:r>
                        <a:rPr lang="en-US" altLang="zh-CN" sz="1000" b="0" spc="120">
                          <a:latin typeface="微软雅黑" panose="020B0503020204020204" charset="-122"/>
                          <a:ea typeface="微软雅黑" panose="020B0503020204020204" charset="-122"/>
                          <a:cs typeface="微软雅黑" panose="020B0503020204020204" charset="-122"/>
                        </a:rPr>
                        <a:t>-</a:t>
                      </a:r>
                      <a:r>
                        <a:rPr lang="zh-CN" altLang="en-US" sz="1000" b="0" spc="120">
                          <a:latin typeface="微软雅黑" panose="020B0503020204020204" charset="-122"/>
                          <a:ea typeface="微软雅黑" panose="020B0503020204020204" charset="-122"/>
                          <a:cs typeface="微软雅黑" panose="020B0503020204020204" charset="-122"/>
                        </a:rPr>
                        <a:t>感染性疾病分册》（</a:t>
                      </a:r>
                      <a:r>
                        <a:rPr lang="en-US" altLang="zh-CN" sz="1000" b="0" spc="120">
                          <a:latin typeface="微软雅黑" panose="020B0503020204020204" charset="-122"/>
                          <a:ea typeface="微软雅黑" panose="020B0503020204020204" charset="-122"/>
                          <a:cs typeface="微软雅黑" panose="020B0503020204020204" charset="-122"/>
                        </a:rPr>
                        <a:t>2022</a:t>
                      </a:r>
                      <a:r>
                        <a:rPr lang="zh-CN" altLang="en-US" sz="1000" b="0" spc="120">
                          <a:latin typeface="微软雅黑" panose="020B0503020204020204" charset="-122"/>
                          <a:ea typeface="微软雅黑" panose="020B0503020204020204" charset="-122"/>
                          <a:cs typeface="微软雅黑" panose="020B0503020204020204" charset="-122"/>
                        </a:rPr>
                        <a:t>年版）</a:t>
                      </a:r>
                      <a:endParaRPr lang="zh-CN" altLang="en-US" sz="1000" b="0" spc="120">
                        <a:latin typeface="微软雅黑" panose="020B0503020204020204" charset="-122"/>
                        <a:ea typeface="微软雅黑" panose="020B0503020204020204" charset="-122"/>
                        <a:cs typeface="微软雅黑" panose="020B0503020204020204" charset="-122"/>
                      </a:endParaRPr>
                    </a:p>
                  </a:txBody>
                  <a:tcPr marL="177800" marR="177800" marT="66675" marB="66675" anchor="ctr">
                    <a:solidFill>
                      <a:schemeClr val="bg1">
                        <a:lumMod val="95000"/>
                      </a:schemeClr>
                    </a:solidFill>
                  </a:tcPr>
                </a:tc>
                <a:tc>
                  <a:txBody>
                    <a:bodyPr/>
                    <a:lstStyle/>
                    <a:p>
                      <a:pPr algn="l">
                        <a:lnSpc>
                          <a:spcPct val="100000"/>
                        </a:lnSpc>
                        <a:spcBef>
                          <a:spcPts val="0"/>
                        </a:spcBef>
                        <a:spcAft>
                          <a:spcPts val="0"/>
                        </a:spcAft>
                        <a:buNone/>
                      </a:pPr>
                      <a:r>
                        <a:rPr lang="zh-CN" altLang="en-US" sz="1000" spc="120" dirty="0">
                          <a:solidFill>
                            <a:schemeClr val="tx1"/>
                          </a:solidFill>
                          <a:latin typeface="微软雅黑" panose="020B0503020204020204" charset="-122"/>
                          <a:ea typeface="微软雅黑" panose="020B0503020204020204" charset="-122"/>
                          <a:cs typeface="微软雅黑" panose="020B0503020204020204" charset="-122"/>
                        </a:rPr>
                        <a:t>本品在临床路径治疗药物释义</a:t>
                      </a:r>
                      <a:r>
                        <a:rPr lang="en-US" altLang="zh-CN" sz="1000" spc="12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000" spc="120" dirty="0">
                          <a:solidFill>
                            <a:schemeClr val="tx1"/>
                          </a:solidFill>
                          <a:latin typeface="微软雅黑" panose="020B0503020204020204" charset="-122"/>
                          <a:ea typeface="微软雅黑" panose="020B0503020204020204" charset="-122"/>
                          <a:cs typeface="微软雅黑" panose="020B0503020204020204" charset="-122"/>
                        </a:rPr>
                        <a:t>感染性疾病分册中</a:t>
                      </a:r>
                      <a:r>
                        <a:rPr lang="zh-CN" altLang="en-US" sz="1000" b="1" spc="120" dirty="0">
                          <a:solidFill>
                            <a:schemeClr val="tx1"/>
                          </a:solidFill>
                          <a:effectLst/>
                          <a:latin typeface="微软雅黑" panose="020B0503020204020204" charset="-122"/>
                          <a:ea typeface="微软雅黑" panose="020B0503020204020204" charset="-122"/>
                          <a:cs typeface="微软雅黑" panose="020B0503020204020204" charset="-122"/>
                        </a:rPr>
                        <a:t>治疗铜绿假单胞菌</a:t>
                      </a:r>
                      <a:r>
                        <a:rPr lang="zh-CN" altLang="en-US" sz="1000" spc="120" dirty="0">
                          <a:solidFill>
                            <a:schemeClr val="tx1"/>
                          </a:solidFill>
                          <a:effectLst/>
                          <a:latin typeface="微软雅黑" panose="020B0503020204020204" charset="-122"/>
                          <a:ea typeface="微软雅黑" panose="020B0503020204020204" charset="-122"/>
                          <a:cs typeface="微软雅黑" panose="020B0503020204020204" charset="-122"/>
                        </a:rPr>
                        <a:t>是</a:t>
                      </a:r>
                      <a:r>
                        <a:rPr lang="zh-CN" altLang="en-US" sz="1000" b="1" u="sng" spc="120" dirty="0">
                          <a:solidFill>
                            <a:srgbClr val="FF0000"/>
                          </a:solidFill>
                          <a:effectLst/>
                          <a:latin typeface="微软雅黑" panose="020B0503020204020204" charset="-122"/>
                          <a:ea typeface="微软雅黑" panose="020B0503020204020204" charset="-122"/>
                          <a:cs typeface="微软雅黑" panose="020B0503020204020204" charset="-122"/>
                        </a:rPr>
                        <a:t>首选药物</a:t>
                      </a:r>
                      <a:r>
                        <a:rPr lang="zh-CN" altLang="en-US" sz="1000" spc="120" dirty="0">
                          <a:solidFill>
                            <a:schemeClr val="tx1"/>
                          </a:solidFill>
                          <a:effectLst/>
                          <a:latin typeface="微软雅黑" panose="020B0503020204020204" charset="-122"/>
                          <a:ea typeface="微软雅黑" panose="020B0503020204020204" charset="-122"/>
                          <a:cs typeface="微软雅黑" panose="020B0503020204020204" charset="-122"/>
                        </a:rPr>
                        <a:t>。</a:t>
                      </a:r>
                      <a:endParaRPr lang="zh-CN" altLang="en-US" sz="1000" spc="12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marL="177800" marR="177800" marT="66675" marB="66675" anchor="ctr">
                    <a:solidFill>
                      <a:schemeClr val="bg1">
                        <a:lumMod val="95000"/>
                      </a:schemeClr>
                    </a:solidFill>
                  </a:tcPr>
                </a:tc>
              </a:tr>
              <a:tr h="478790">
                <a:tc>
                  <a:txBody>
                    <a:bodyPr/>
                    <a:lstStyle/>
                    <a:p>
                      <a:pPr algn="l">
                        <a:lnSpc>
                          <a:spcPct val="100000"/>
                        </a:lnSpc>
                        <a:spcBef>
                          <a:spcPts val="0"/>
                        </a:spcBef>
                        <a:spcAft>
                          <a:spcPts val="0"/>
                        </a:spcAft>
                        <a:buNone/>
                      </a:pPr>
                      <a:r>
                        <a:rPr lang="zh-CN" altLang="en-US" sz="1000" spc="120">
                          <a:latin typeface="微软雅黑" panose="020B0503020204020204" charset="-122"/>
                          <a:ea typeface="微软雅黑" panose="020B0503020204020204" charset="-122"/>
                          <a:cs typeface="微软雅黑" panose="020B0503020204020204" charset="-122"/>
                        </a:rPr>
                        <a:t>中国铜绿假单胞菌下呼吸道感染诊治专家共识（</a:t>
                      </a:r>
                      <a:r>
                        <a:rPr lang="en-US" altLang="zh-CN" sz="1000" spc="120">
                          <a:latin typeface="微软雅黑" panose="020B0503020204020204" charset="-122"/>
                          <a:ea typeface="微软雅黑" panose="020B0503020204020204" charset="-122"/>
                          <a:cs typeface="微软雅黑" panose="020B0503020204020204" charset="-122"/>
                        </a:rPr>
                        <a:t>2022</a:t>
                      </a:r>
                      <a:r>
                        <a:rPr lang="zh-CN" altLang="en-US" sz="1000" spc="120">
                          <a:latin typeface="微软雅黑" panose="020B0503020204020204" charset="-122"/>
                          <a:ea typeface="微软雅黑" panose="020B0503020204020204" charset="-122"/>
                          <a:cs typeface="微软雅黑" panose="020B0503020204020204" charset="-122"/>
                        </a:rPr>
                        <a:t>年版）</a:t>
                      </a:r>
                      <a:endParaRPr lang="zh-CN" altLang="en-US" sz="1000" spc="120">
                        <a:latin typeface="微软雅黑" panose="020B0503020204020204" charset="-122"/>
                        <a:ea typeface="微软雅黑" panose="020B0503020204020204" charset="-122"/>
                        <a:cs typeface="微软雅黑" panose="020B0503020204020204" charset="-122"/>
                      </a:endParaRPr>
                    </a:p>
                  </a:txBody>
                  <a:tcPr marL="177800" marR="177800" marT="66675" marB="66675" anchor="ctr">
                    <a:solidFill>
                      <a:schemeClr val="bg1">
                        <a:lumMod val="95000"/>
                      </a:schemeClr>
                    </a:solidFill>
                  </a:tcPr>
                </a:tc>
                <a:tc>
                  <a:txBody>
                    <a:bodyPr/>
                    <a:lstStyle/>
                    <a:p>
                      <a:pPr algn="l">
                        <a:lnSpc>
                          <a:spcPct val="100000"/>
                        </a:lnSpc>
                        <a:spcBef>
                          <a:spcPts val="0"/>
                        </a:spcBef>
                        <a:spcAft>
                          <a:spcPts val="0"/>
                        </a:spcAft>
                        <a:buNone/>
                      </a:pPr>
                      <a:r>
                        <a:rPr lang="zh-CN" altLang="en-US" sz="1000" spc="120">
                          <a:solidFill>
                            <a:schemeClr val="tx1"/>
                          </a:solidFill>
                          <a:latin typeface="微软雅黑" panose="020B0503020204020204" charset="-122"/>
                          <a:ea typeface="微软雅黑" panose="020B0503020204020204" charset="-122"/>
                          <a:cs typeface="微软雅黑" panose="020B0503020204020204" charset="-122"/>
                        </a:rPr>
                        <a:t>推荐头孢菌素类与</a:t>
                      </a:r>
                      <a:r>
                        <a:rPr lang="en-US" altLang="zh-CN" sz="1000" spc="120">
                          <a:solidFill>
                            <a:schemeClr val="tx1"/>
                          </a:solidFill>
                          <a:latin typeface="微软雅黑" panose="020B0503020204020204" charset="-122"/>
                          <a:ea typeface="微软雅黑" panose="020B0503020204020204" charset="-122"/>
                          <a:cs typeface="微软雅黑" panose="020B0503020204020204" charset="-122"/>
                        </a:rPr>
                        <a:t>β-</a:t>
                      </a:r>
                      <a:r>
                        <a:rPr lang="zh-CN" altLang="en-US" sz="1000" spc="120">
                          <a:solidFill>
                            <a:schemeClr val="tx1"/>
                          </a:solidFill>
                          <a:latin typeface="微软雅黑" panose="020B0503020204020204" charset="-122"/>
                          <a:ea typeface="微软雅黑" panose="020B0503020204020204" charset="-122"/>
                          <a:cs typeface="微软雅黑" panose="020B0503020204020204" charset="-122"/>
                        </a:rPr>
                        <a:t>内酰胺酶抑制剂复合制剂应用于铜绿假单胞菌引起的下呼吸道感染治疗。</a:t>
                      </a:r>
                      <a:endParaRPr lang="zh-CN" altLang="en-US" sz="1000" spc="120">
                        <a:solidFill>
                          <a:schemeClr val="tx1"/>
                        </a:solidFill>
                        <a:latin typeface="微软雅黑" panose="020B0503020204020204" charset="-122"/>
                        <a:ea typeface="微软雅黑" panose="020B0503020204020204" charset="-122"/>
                        <a:cs typeface="微软雅黑" panose="020B0503020204020204" charset="-122"/>
                      </a:endParaRPr>
                    </a:p>
                  </a:txBody>
                  <a:tcPr marL="177800" marR="177800" marT="66675" marB="66675" anchor="ctr">
                    <a:solidFill>
                      <a:schemeClr val="bg1">
                        <a:lumMod val="95000"/>
                      </a:schemeClr>
                    </a:solidFill>
                  </a:tcPr>
                </a:tc>
              </a:tr>
              <a:tr h="499110">
                <a:tc>
                  <a:txBody>
                    <a:bodyPr/>
                    <a:lstStyle/>
                    <a:p>
                      <a:pPr algn="l">
                        <a:lnSpc>
                          <a:spcPct val="100000"/>
                        </a:lnSpc>
                        <a:spcBef>
                          <a:spcPts val="0"/>
                        </a:spcBef>
                        <a:spcAft>
                          <a:spcPts val="0"/>
                        </a:spcAft>
                        <a:buNone/>
                      </a:pPr>
                      <a:r>
                        <a:rPr lang="zh-CN" altLang="en-US" sz="1000" spc="120">
                          <a:latin typeface="微软雅黑" panose="020B0503020204020204" charset="-122"/>
                          <a:ea typeface="微软雅黑" panose="020B0503020204020204" charset="-122"/>
                          <a:cs typeface="微软雅黑" panose="020B0503020204020204" charset="-122"/>
                        </a:rPr>
                        <a:t>急性胆道系统感染的诊断和治疗指南</a:t>
                      </a:r>
                      <a:r>
                        <a:rPr lang="en-US" altLang="zh-CN" sz="1000" spc="120">
                          <a:latin typeface="微软雅黑" panose="020B0503020204020204" charset="-122"/>
                          <a:ea typeface="微软雅黑" panose="020B0503020204020204" charset="-122"/>
                          <a:cs typeface="微软雅黑" panose="020B0503020204020204" charset="-122"/>
                        </a:rPr>
                        <a:t> </a:t>
                      </a:r>
                      <a:r>
                        <a:rPr lang="zh-CN" altLang="en-US" sz="1000" spc="120">
                          <a:latin typeface="微软雅黑" panose="020B0503020204020204" charset="-122"/>
                          <a:ea typeface="微软雅黑" panose="020B0503020204020204" charset="-122"/>
                          <a:cs typeface="微软雅黑" panose="020B0503020204020204" charset="-122"/>
                        </a:rPr>
                        <a:t>（</a:t>
                      </a:r>
                      <a:r>
                        <a:rPr lang="en-US" altLang="zh-CN" sz="1000" spc="120">
                          <a:latin typeface="微软雅黑" panose="020B0503020204020204" charset="-122"/>
                          <a:ea typeface="微软雅黑" panose="020B0503020204020204" charset="-122"/>
                          <a:cs typeface="微软雅黑" panose="020B0503020204020204" charset="-122"/>
                        </a:rPr>
                        <a:t>2021</a:t>
                      </a:r>
                      <a:r>
                        <a:rPr lang="zh-CN" altLang="en-US" sz="1000" spc="120">
                          <a:latin typeface="微软雅黑" panose="020B0503020204020204" charset="-122"/>
                          <a:ea typeface="微软雅黑" panose="020B0503020204020204" charset="-122"/>
                          <a:cs typeface="微软雅黑" panose="020B0503020204020204" charset="-122"/>
                        </a:rPr>
                        <a:t>版）</a:t>
                      </a:r>
                      <a:endParaRPr lang="zh-CN" altLang="en-US" sz="1000" spc="120">
                        <a:latin typeface="微软雅黑" panose="020B0503020204020204" charset="-122"/>
                        <a:ea typeface="微软雅黑" panose="020B0503020204020204" charset="-122"/>
                        <a:cs typeface="微软雅黑" panose="020B0503020204020204" charset="-122"/>
                      </a:endParaRPr>
                    </a:p>
                  </a:txBody>
                  <a:tcPr marL="177800" marR="177800" marT="66675" marB="66675" anchor="ctr">
                    <a:solidFill>
                      <a:schemeClr val="bg1">
                        <a:lumMod val="95000"/>
                      </a:schemeClr>
                    </a:solidFill>
                  </a:tcPr>
                </a:tc>
                <a:tc>
                  <a:txBody>
                    <a:bodyPr/>
                    <a:lstStyle/>
                    <a:p>
                      <a:pPr algn="l">
                        <a:lnSpc>
                          <a:spcPct val="100000"/>
                        </a:lnSpc>
                        <a:spcBef>
                          <a:spcPts val="0"/>
                        </a:spcBef>
                        <a:spcAft>
                          <a:spcPts val="0"/>
                        </a:spcAft>
                        <a:buNone/>
                      </a:pPr>
                      <a:r>
                        <a:rPr lang="zh-CN" altLang="en-US" sz="1000" spc="120">
                          <a:solidFill>
                            <a:schemeClr val="tx1"/>
                          </a:solidFill>
                          <a:latin typeface="微软雅黑" panose="020B0503020204020204" charset="-122"/>
                          <a:ea typeface="微软雅黑" panose="020B0503020204020204" charset="-122"/>
                          <a:cs typeface="微软雅黑" panose="020B0503020204020204" charset="-122"/>
                        </a:rPr>
                        <a:t>轻中重度急性胆道感染均可给予第三代头孢与</a:t>
                      </a:r>
                      <a:r>
                        <a:rPr lang="en-US" altLang="zh-CN" sz="1000" spc="120">
                          <a:solidFill>
                            <a:schemeClr val="tx1"/>
                          </a:solidFill>
                          <a:latin typeface="微软雅黑" panose="020B0503020204020204" charset="-122"/>
                          <a:ea typeface="微软雅黑" panose="020B0503020204020204" charset="-122"/>
                          <a:cs typeface="微软雅黑" panose="020B0503020204020204" charset="-122"/>
                        </a:rPr>
                        <a:t>β</a:t>
                      </a:r>
                      <a:r>
                        <a:rPr lang="zh-CN" altLang="en-US" sz="1000" spc="120">
                          <a:solidFill>
                            <a:schemeClr val="tx1"/>
                          </a:solidFill>
                          <a:latin typeface="微软雅黑" panose="020B0503020204020204" charset="-122"/>
                          <a:ea typeface="微软雅黑" panose="020B0503020204020204" charset="-122"/>
                          <a:cs typeface="微软雅黑" panose="020B0503020204020204" charset="-122"/>
                        </a:rPr>
                        <a:t>内酰胺酶抑制剂复合制剂进行抗感染治疗。</a:t>
                      </a:r>
                      <a:endParaRPr lang="zh-CN" altLang="en-US" sz="1000" spc="120">
                        <a:solidFill>
                          <a:schemeClr val="tx1"/>
                        </a:solidFill>
                        <a:latin typeface="微软雅黑" panose="020B0503020204020204" charset="-122"/>
                        <a:ea typeface="微软雅黑" panose="020B0503020204020204" charset="-122"/>
                        <a:cs typeface="微软雅黑" panose="020B0503020204020204" charset="-122"/>
                      </a:endParaRPr>
                    </a:p>
                  </a:txBody>
                  <a:tcPr marL="177800" marR="177800" marT="66675" marB="66675" anchor="ctr">
                    <a:solidFill>
                      <a:schemeClr val="bg1">
                        <a:lumMod val="95000"/>
                      </a:schemeClr>
                    </a:solidFill>
                  </a:tcPr>
                </a:tc>
              </a:tr>
              <a:tr h="681990">
                <a:tc>
                  <a:txBody>
                    <a:bodyPr/>
                    <a:lstStyle/>
                    <a:p>
                      <a:pPr algn="l">
                        <a:lnSpc>
                          <a:spcPct val="100000"/>
                        </a:lnSpc>
                        <a:spcBef>
                          <a:spcPts val="0"/>
                        </a:spcBef>
                        <a:spcAft>
                          <a:spcPts val="0"/>
                        </a:spcAft>
                        <a:buNone/>
                      </a:pPr>
                      <a:r>
                        <a:rPr lang="zh-CN" altLang="en-US" sz="1000" spc="120">
                          <a:latin typeface="微软雅黑" panose="020B0503020204020204" charset="-122"/>
                          <a:ea typeface="微软雅黑" panose="020B0503020204020204" charset="-122"/>
                          <a:cs typeface="微软雅黑" panose="020B0503020204020204" charset="-122"/>
                        </a:rPr>
                        <a:t>临床产超广谱</a:t>
                      </a:r>
                      <a:r>
                        <a:rPr lang="en-US" altLang="zh-CN" sz="1000" spc="120">
                          <a:latin typeface="微软雅黑" panose="020B0503020204020204" charset="-122"/>
                          <a:ea typeface="微软雅黑" panose="020B0503020204020204" charset="-122"/>
                          <a:cs typeface="微软雅黑" panose="020B0503020204020204" charset="-122"/>
                        </a:rPr>
                        <a:t>β⁃</a:t>
                      </a:r>
                      <a:r>
                        <a:rPr lang="zh-CN" altLang="en-US" sz="1000" spc="120">
                          <a:latin typeface="微软雅黑" panose="020B0503020204020204" charset="-122"/>
                          <a:ea typeface="微软雅黑" panose="020B0503020204020204" charset="-122"/>
                          <a:cs typeface="微软雅黑" panose="020B0503020204020204" charset="-122"/>
                        </a:rPr>
                        <a:t>内酰胺酶肠杆菌目细菌感染应对策略专家共识（</a:t>
                      </a:r>
                      <a:r>
                        <a:rPr lang="en-US" altLang="zh-CN" sz="1000" spc="120">
                          <a:latin typeface="微软雅黑" panose="020B0503020204020204" charset="-122"/>
                          <a:ea typeface="微软雅黑" panose="020B0503020204020204" charset="-122"/>
                          <a:cs typeface="微软雅黑" panose="020B0503020204020204" charset="-122"/>
                        </a:rPr>
                        <a:t>2025</a:t>
                      </a:r>
                      <a:r>
                        <a:rPr lang="zh-CN" altLang="en-US" sz="1000" spc="120">
                          <a:latin typeface="微软雅黑" panose="020B0503020204020204" charset="-122"/>
                          <a:ea typeface="微软雅黑" panose="020B0503020204020204" charset="-122"/>
                          <a:cs typeface="微软雅黑" panose="020B0503020204020204" charset="-122"/>
                        </a:rPr>
                        <a:t>）</a:t>
                      </a:r>
                      <a:endParaRPr lang="zh-CN" altLang="en-US" sz="1000" spc="120">
                        <a:latin typeface="微软雅黑" panose="020B0503020204020204" charset="-122"/>
                        <a:ea typeface="微软雅黑" panose="020B0503020204020204" charset="-122"/>
                        <a:cs typeface="微软雅黑" panose="020B0503020204020204" charset="-122"/>
                      </a:endParaRPr>
                    </a:p>
                  </a:txBody>
                  <a:tcPr marL="177800" marR="177800" marT="66675" marB="66675" anchor="ctr">
                    <a:solidFill>
                      <a:schemeClr val="bg1">
                        <a:lumMod val="95000"/>
                      </a:schemeClr>
                    </a:solidFill>
                  </a:tcPr>
                </a:tc>
                <a:tc>
                  <a:txBody>
                    <a:bodyPr/>
                    <a:lstStyle/>
                    <a:p>
                      <a:pPr algn="l">
                        <a:lnSpc>
                          <a:spcPct val="100000"/>
                        </a:lnSpc>
                        <a:spcBef>
                          <a:spcPts val="0"/>
                        </a:spcBef>
                        <a:spcAft>
                          <a:spcPts val="0"/>
                        </a:spcAft>
                        <a:buNone/>
                      </a:pPr>
                      <a:r>
                        <a:rPr lang="zh-CN" altLang="en-US" sz="1000" spc="120">
                          <a:solidFill>
                            <a:schemeClr val="tx1"/>
                          </a:solidFill>
                          <a:latin typeface="微软雅黑" panose="020B0503020204020204" charset="-122"/>
                          <a:ea typeface="微软雅黑" panose="020B0503020204020204" charset="-122"/>
                          <a:cs typeface="微软雅黑" panose="020B0503020204020204" charset="-122"/>
                        </a:rPr>
                        <a:t>推荐新型</a:t>
                      </a:r>
                      <a:r>
                        <a:rPr lang="en-US" altLang="zh-CN" sz="1000" spc="120">
                          <a:solidFill>
                            <a:schemeClr val="tx1"/>
                          </a:solidFill>
                          <a:latin typeface="微软雅黑" panose="020B0503020204020204" charset="-122"/>
                          <a:ea typeface="微软雅黑" panose="020B0503020204020204" charset="-122"/>
                          <a:cs typeface="微软雅黑" panose="020B0503020204020204" charset="-122"/>
                        </a:rPr>
                        <a:t> β-</a:t>
                      </a:r>
                      <a:r>
                        <a:rPr lang="zh-CN" altLang="en-US" sz="1000" spc="120">
                          <a:solidFill>
                            <a:schemeClr val="tx1"/>
                          </a:solidFill>
                          <a:latin typeface="微软雅黑" panose="020B0503020204020204" charset="-122"/>
                          <a:ea typeface="微软雅黑" panose="020B0503020204020204" charset="-122"/>
                          <a:cs typeface="微软雅黑" panose="020B0503020204020204" charset="-122"/>
                        </a:rPr>
                        <a:t>内酰胺类／酶抑制剂复方制剂用于产超广谱</a:t>
                      </a:r>
                      <a:r>
                        <a:rPr lang="en-US" altLang="zh-CN" sz="1000" spc="120">
                          <a:solidFill>
                            <a:schemeClr val="tx1"/>
                          </a:solidFill>
                          <a:latin typeface="微软雅黑" panose="020B0503020204020204" charset="-122"/>
                          <a:ea typeface="微软雅黑" panose="020B0503020204020204" charset="-122"/>
                          <a:cs typeface="微软雅黑" panose="020B0503020204020204" charset="-122"/>
                        </a:rPr>
                        <a:t>β-</a:t>
                      </a:r>
                      <a:r>
                        <a:rPr lang="zh-CN" altLang="en-US" sz="1000" spc="120">
                          <a:solidFill>
                            <a:schemeClr val="tx1"/>
                          </a:solidFill>
                          <a:latin typeface="微软雅黑" panose="020B0503020204020204" charset="-122"/>
                          <a:ea typeface="微软雅黑" panose="020B0503020204020204" charset="-122"/>
                          <a:cs typeface="微软雅黑" panose="020B0503020204020204" charset="-122"/>
                        </a:rPr>
                        <a:t>内酰胺酶肠杆菌目细菌（</a:t>
                      </a:r>
                      <a:r>
                        <a:rPr lang="en-US" altLang="zh-CN" sz="1000" spc="120">
                          <a:solidFill>
                            <a:schemeClr val="tx1"/>
                          </a:solidFill>
                          <a:latin typeface="微软雅黑" panose="020B0503020204020204" charset="-122"/>
                          <a:ea typeface="微软雅黑" panose="020B0503020204020204" charset="-122"/>
                          <a:cs typeface="微软雅黑" panose="020B0503020204020204" charset="-122"/>
                        </a:rPr>
                        <a:t>ESBL-E</a:t>
                      </a:r>
                      <a:r>
                        <a:rPr lang="zh-CN" altLang="en-US" sz="1000" spc="120">
                          <a:solidFill>
                            <a:schemeClr val="tx1"/>
                          </a:solidFill>
                          <a:latin typeface="微软雅黑" panose="020B0503020204020204" charset="-122"/>
                          <a:ea typeface="微软雅黑" panose="020B0503020204020204" charset="-122"/>
                          <a:cs typeface="微软雅黑" panose="020B0503020204020204" charset="-122"/>
                        </a:rPr>
                        <a:t>）感染的治疗。</a:t>
                      </a:r>
                      <a:endParaRPr lang="zh-CN" altLang="en-US" sz="1000" spc="120">
                        <a:solidFill>
                          <a:schemeClr val="tx1"/>
                        </a:solidFill>
                        <a:latin typeface="微软雅黑" panose="020B0503020204020204" charset="-122"/>
                        <a:ea typeface="微软雅黑" panose="020B0503020204020204" charset="-122"/>
                        <a:cs typeface="微软雅黑" panose="020B0503020204020204" charset="-122"/>
                      </a:endParaRPr>
                    </a:p>
                  </a:txBody>
                  <a:tcPr marL="177800" marR="177800" marT="66675" marB="66675" anchor="ctr">
                    <a:solidFill>
                      <a:schemeClr val="bg1">
                        <a:lumMod val="95000"/>
                      </a:schemeClr>
                    </a:solidFill>
                  </a:tcPr>
                </a:tc>
              </a:tr>
              <a:tr h="681990">
                <a:tc>
                  <a:txBody>
                    <a:bodyPr/>
                    <a:lstStyle/>
                    <a:p>
                      <a:pPr algn="l">
                        <a:lnSpc>
                          <a:spcPct val="100000"/>
                        </a:lnSpc>
                        <a:spcBef>
                          <a:spcPts val="0"/>
                        </a:spcBef>
                        <a:spcAft>
                          <a:spcPts val="0"/>
                        </a:spcAft>
                        <a:buNone/>
                      </a:pPr>
                      <a:r>
                        <a:rPr lang="zh-CN" altLang="en-US" sz="1000" spc="120">
                          <a:latin typeface="微软雅黑" panose="020B0503020204020204" charset="-122"/>
                          <a:ea typeface="微软雅黑" panose="020B0503020204020204" charset="-122"/>
                        </a:rPr>
                        <a:t>新型冠状病毒肺炎诊疗方案（试行第十版）</a:t>
                      </a:r>
                      <a:endParaRPr lang="zh-CN" altLang="en-US" sz="1000" spc="120">
                        <a:latin typeface="微软雅黑" panose="020B0503020204020204" charset="-122"/>
                        <a:ea typeface="微软雅黑" panose="020B0503020204020204" charset="-122"/>
                      </a:endParaRPr>
                    </a:p>
                  </a:txBody>
                  <a:tcPr marL="177800" marR="177800" marT="66675" marB="66675" anchor="ctr">
                    <a:solidFill>
                      <a:schemeClr val="bg1">
                        <a:lumMod val="95000"/>
                      </a:schemeClr>
                    </a:solidFill>
                  </a:tcPr>
                </a:tc>
                <a:tc>
                  <a:txBody>
                    <a:bodyPr/>
                    <a:lstStyle/>
                    <a:p>
                      <a:pPr algn="l">
                        <a:lnSpc>
                          <a:spcPct val="100000"/>
                        </a:lnSpc>
                        <a:spcBef>
                          <a:spcPts val="0"/>
                        </a:spcBef>
                        <a:spcAft>
                          <a:spcPts val="0"/>
                        </a:spcAft>
                        <a:buNone/>
                      </a:pPr>
                      <a:r>
                        <a:rPr lang="zh-CN" altLang="en-US" sz="1000" spc="120">
                          <a:solidFill>
                            <a:schemeClr val="tx1"/>
                          </a:solidFill>
                          <a:latin typeface="微软雅黑" panose="020B0503020204020204" charset="-122"/>
                          <a:ea typeface="微软雅黑" panose="020B0503020204020204" charset="-122"/>
                          <a:cs typeface="微软雅黑" panose="020B0503020204020204" charset="-122"/>
                        </a:rPr>
                        <a:t>避免不恰当选择抗感染药物，重症治疗需要预防继发感染，头孢他啶他唑巴坦钠继</a:t>
                      </a:r>
                      <a:r>
                        <a:rPr lang="en-US" altLang="zh-CN" sz="1000" spc="120">
                          <a:solidFill>
                            <a:schemeClr val="tx1"/>
                          </a:solidFill>
                          <a:latin typeface="微软雅黑" panose="020B0503020204020204" charset="-122"/>
                          <a:ea typeface="微软雅黑" panose="020B0503020204020204" charset="-122"/>
                          <a:cs typeface="微软雅黑" panose="020B0503020204020204" charset="-122"/>
                        </a:rPr>
                        <a:t>β-</a:t>
                      </a:r>
                      <a:r>
                        <a:rPr lang="zh-CN" altLang="en-US" sz="1000" spc="120">
                          <a:solidFill>
                            <a:schemeClr val="tx1"/>
                          </a:solidFill>
                          <a:latin typeface="微软雅黑" panose="020B0503020204020204" charset="-122"/>
                          <a:ea typeface="微软雅黑" panose="020B0503020204020204" charset="-122"/>
                          <a:cs typeface="微软雅黑" panose="020B0503020204020204" charset="-122"/>
                        </a:rPr>
                        <a:t>内酰胺类抗生素后的临床首选用药，解决了目前细菌对</a:t>
                      </a:r>
                      <a:r>
                        <a:rPr lang="en-US" altLang="zh-CN" sz="1000" spc="120">
                          <a:solidFill>
                            <a:schemeClr val="tx1"/>
                          </a:solidFill>
                          <a:latin typeface="微软雅黑" panose="020B0503020204020204" charset="-122"/>
                          <a:ea typeface="微软雅黑" panose="020B0503020204020204" charset="-122"/>
                          <a:cs typeface="微软雅黑" panose="020B0503020204020204" charset="-122"/>
                        </a:rPr>
                        <a:t>β-</a:t>
                      </a:r>
                      <a:r>
                        <a:rPr lang="zh-CN" altLang="en-US" sz="1000" spc="120">
                          <a:solidFill>
                            <a:schemeClr val="tx1"/>
                          </a:solidFill>
                          <a:latin typeface="微软雅黑" panose="020B0503020204020204" charset="-122"/>
                          <a:ea typeface="微软雅黑" panose="020B0503020204020204" charset="-122"/>
                          <a:cs typeface="微软雅黑" panose="020B0503020204020204" charset="-122"/>
                        </a:rPr>
                        <a:t>内酰胺类抗菌素普遍产生的耐药问题。</a:t>
                      </a:r>
                      <a:endParaRPr lang="zh-CN" altLang="en-US" sz="1000" spc="120">
                        <a:solidFill>
                          <a:schemeClr val="tx1"/>
                        </a:solidFill>
                        <a:latin typeface="微软雅黑" panose="020B0503020204020204" charset="-122"/>
                        <a:ea typeface="微软雅黑" panose="020B0503020204020204" charset="-122"/>
                        <a:cs typeface="微软雅黑" panose="020B0503020204020204" charset="-122"/>
                      </a:endParaRPr>
                    </a:p>
                  </a:txBody>
                  <a:tcPr marL="177800" marR="177800" marT="66675" marB="66675" anchor="ctr">
                    <a:solidFill>
                      <a:schemeClr val="bg1">
                        <a:lumMod val="95000"/>
                      </a:schemeClr>
                    </a:solidFill>
                  </a:tcPr>
                </a:tc>
              </a:tr>
              <a:tr h="578485">
                <a:tc>
                  <a:txBody>
                    <a:bodyPr/>
                    <a:lstStyle/>
                    <a:p>
                      <a:pPr algn="l">
                        <a:lnSpc>
                          <a:spcPct val="100000"/>
                        </a:lnSpc>
                        <a:spcBef>
                          <a:spcPts val="0"/>
                        </a:spcBef>
                        <a:spcAft>
                          <a:spcPts val="0"/>
                        </a:spcAft>
                        <a:buNone/>
                      </a:pPr>
                      <a:r>
                        <a:rPr lang="zh-CN" altLang="en-US" sz="1000" spc="120">
                          <a:latin typeface="微软雅黑" panose="020B0503020204020204" charset="-122"/>
                          <a:ea typeface="微软雅黑" panose="020B0503020204020204" charset="-122"/>
                        </a:rPr>
                        <a:t>新型冠状病毒肺炎重型危重型病例诊疗方案试行第二版</a:t>
                      </a:r>
                      <a:endParaRPr lang="zh-CN" altLang="en-US" sz="1000" spc="120">
                        <a:latin typeface="微软雅黑" panose="020B0503020204020204" charset="-122"/>
                        <a:ea typeface="微软雅黑" panose="020B0503020204020204" charset="-122"/>
                      </a:endParaRPr>
                    </a:p>
                  </a:txBody>
                  <a:tcPr marL="177800" marR="177800" marT="66675" marB="66675" anchor="ctr">
                    <a:solidFill>
                      <a:schemeClr val="bg1">
                        <a:lumMod val="95000"/>
                      </a:schemeClr>
                    </a:solidFill>
                  </a:tcPr>
                </a:tc>
                <a:tc>
                  <a:txBody>
                    <a:bodyPr/>
                    <a:lstStyle/>
                    <a:p>
                      <a:pPr algn="l">
                        <a:lnSpc>
                          <a:spcPct val="100000"/>
                        </a:lnSpc>
                        <a:spcBef>
                          <a:spcPts val="0"/>
                        </a:spcBef>
                        <a:spcAft>
                          <a:spcPts val="0"/>
                        </a:spcAft>
                        <a:buNone/>
                      </a:pPr>
                      <a:r>
                        <a:rPr lang="zh-CN" altLang="en-US" sz="1000" spc="120" dirty="0">
                          <a:solidFill>
                            <a:schemeClr val="tx1"/>
                          </a:solidFill>
                          <a:latin typeface="微软雅黑" panose="020B0503020204020204" charset="-122"/>
                          <a:ea typeface="微软雅黑" panose="020B0503020204020204" charset="-122"/>
                        </a:rPr>
                        <a:t>重症者需要注意继发细菌或真菌感染。若条件许可，应积极行呼吸道病原体监测，进行针对性的抗感染治疗。既往存在结构性肺病，抗菌药物选择应考虑覆盖耐药菌。</a:t>
                      </a:r>
                      <a:endParaRPr lang="zh-CN" altLang="en-US" sz="1000" spc="120" dirty="0">
                        <a:solidFill>
                          <a:schemeClr val="tx1"/>
                        </a:solidFill>
                        <a:latin typeface="微软雅黑" panose="020B0503020204020204" charset="-122"/>
                        <a:ea typeface="微软雅黑" panose="020B0503020204020204" charset="-122"/>
                      </a:endParaRPr>
                    </a:p>
                  </a:txBody>
                  <a:tcPr marL="177800" marR="177800" marT="66675" marB="66675" anchor="ctr">
                    <a:solidFill>
                      <a:schemeClr val="bg1">
                        <a:lumMod val="95000"/>
                      </a:schemeClr>
                    </a:solidFill>
                  </a:tcPr>
                </a:tc>
              </a:tr>
              <a:tr h="499110">
                <a:tc>
                  <a:txBody>
                    <a:bodyPr/>
                    <a:lstStyle/>
                    <a:p>
                      <a:pPr algn="l">
                        <a:lnSpc>
                          <a:spcPct val="100000"/>
                        </a:lnSpc>
                        <a:spcBef>
                          <a:spcPts val="0"/>
                        </a:spcBef>
                        <a:spcAft>
                          <a:spcPts val="0"/>
                        </a:spcAft>
                        <a:buNone/>
                      </a:pPr>
                      <a:r>
                        <a:rPr lang="zh-CN" altLang="en-US" sz="1000" spc="120" dirty="0">
                          <a:latin typeface="微软雅黑" panose="020B0503020204020204" charset="-122"/>
                          <a:ea typeface="微软雅黑" panose="020B0503020204020204" charset="-122"/>
                          <a:cs typeface="微软雅黑" panose="020B0503020204020204" charset="-122"/>
                        </a:rPr>
                        <a:t>重型和危重型新型冠状病毒肺炎诊断和治疗专家共识</a:t>
                      </a:r>
                      <a:r>
                        <a:rPr lang="en-US" altLang="zh-CN" sz="1000" spc="120" dirty="0">
                          <a:latin typeface="微软雅黑" panose="020B0503020204020204" charset="-122"/>
                          <a:ea typeface="微软雅黑" panose="020B0503020204020204" charset="-122"/>
                          <a:cs typeface="微软雅黑" panose="020B0503020204020204" charset="-122"/>
                        </a:rPr>
                        <a:t>(</a:t>
                      </a:r>
                      <a:r>
                        <a:rPr lang="zh-CN" altLang="en-US" sz="1000" spc="120" dirty="0">
                          <a:latin typeface="微软雅黑" panose="020B0503020204020204" charset="-122"/>
                          <a:ea typeface="微软雅黑" panose="020B0503020204020204" charset="-122"/>
                          <a:cs typeface="微软雅黑" panose="020B0503020204020204" charset="-122"/>
                        </a:rPr>
                        <a:t>修订版</a:t>
                      </a:r>
                      <a:r>
                        <a:rPr lang="en-US" altLang="zh-CN" sz="1000" spc="120" dirty="0">
                          <a:latin typeface="微软雅黑" panose="020B0503020204020204" charset="-122"/>
                          <a:ea typeface="微软雅黑" panose="020B0503020204020204" charset="-122"/>
                          <a:cs typeface="微软雅黑" panose="020B0503020204020204" charset="-122"/>
                        </a:rPr>
                        <a:t>)</a:t>
                      </a:r>
                      <a:endParaRPr lang="en-US" altLang="zh-CN" sz="1000" spc="120" dirty="0">
                        <a:latin typeface="微软雅黑" panose="020B0503020204020204" charset="-122"/>
                        <a:ea typeface="微软雅黑" panose="020B0503020204020204" charset="-122"/>
                        <a:cs typeface="微软雅黑" panose="020B0503020204020204" charset="-122"/>
                      </a:endParaRPr>
                    </a:p>
                  </a:txBody>
                  <a:tcPr marL="177800" marR="177800" marT="66675" marB="66675" anchor="ctr">
                    <a:solidFill>
                      <a:schemeClr val="bg1">
                        <a:lumMod val="95000"/>
                      </a:schemeClr>
                    </a:solidFill>
                  </a:tcPr>
                </a:tc>
                <a:tc>
                  <a:txBody>
                    <a:bodyPr/>
                    <a:lstStyle/>
                    <a:p>
                      <a:pPr algn="l">
                        <a:lnSpc>
                          <a:spcPct val="100000"/>
                        </a:lnSpc>
                        <a:spcBef>
                          <a:spcPts val="0"/>
                        </a:spcBef>
                        <a:spcAft>
                          <a:spcPts val="0"/>
                        </a:spcAft>
                        <a:buNone/>
                      </a:pPr>
                      <a:r>
                        <a:rPr lang="zh-CN" altLang="en-US" sz="1000" spc="120">
                          <a:solidFill>
                            <a:schemeClr val="tx1"/>
                          </a:solidFill>
                          <a:latin typeface="微软雅黑" panose="020B0503020204020204" charset="-122"/>
                          <a:ea typeface="微软雅黑" panose="020B0503020204020204" charset="-122"/>
                        </a:rPr>
                        <a:t>合并细菌感染的患者，可经验性应用三代头孢类药物加酶抑制剂。</a:t>
                      </a:r>
                      <a:endParaRPr lang="zh-CN" altLang="en-US" sz="1000" spc="120">
                        <a:solidFill>
                          <a:schemeClr val="tx1"/>
                        </a:solidFill>
                        <a:latin typeface="微软雅黑" panose="020B0503020204020204" charset="-122"/>
                        <a:ea typeface="微软雅黑" panose="020B0503020204020204" charset="-122"/>
                      </a:endParaRPr>
                    </a:p>
                  </a:txBody>
                  <a:tcPr marL="177800" marR="177800" marT="66675" marB="66675" anchor="ctr">
                    <a:solidFill>
                      <a:schemeClr val="bg1">
                        <a:lumMod val="95000"/>
                      </a:schemeClr>
                    </a:solidFill>
                  </a:tcPr>
                </a:tc>
              </a:tr>
            </a:tbl>
          </a:graphicData>
        </a:graphic>
      </p:graphicFrame>
      <p:sp>
        <p:nvSpPr>
          <p:cNvPr id="10" name="文本框 9"/>
          <p:cNvSpPr txBox="1"/>
          <p:nvPr/>
        </p:nvSpPr>
        <p:spPr>
          <a:xfrm>
            <a:off x="8782685" y="557530"/>
            <a:ext cx="3249295" cy="368300"/>
          </a:xfrm>
          <a:prstGeom prst="rect">
            <a:avLst/>
          </a:prstGeom>
          <a:noFill/>
        </p:spPr>
        <p:txBody>
          <a:bodyPr wrap="square" rtlCol="0" anchor="t">
            <a:spAutoFit/>
          </a:bodyPr>
          <a:lstStyle/>
          <a:p>
            <a:pPr algn="r"/>
            <a:r>
              <a:rPr lang="zh-CN" altLang="en-US" b="1" dirty="0">
                <a:effectLst>
                  <a:outerShdw blurRad="38100" dist="38100" dir="2700000" algn="tl">
                    <a:srgbClr val="000000">
                      <a:alpha val="43137"/>
                    </a:srgbClr>
                  </a:outerShdw>
                </a:effectLst>
                <a:sym typeface="+mn-ea"/>
              </a:rPr>
              <a:t>多指南推荐</a:t>
            </a:r>
            <a:endParaRPr lang="zh-CN" altLang="en-US" b="1" dirty="0">
              <a:effectLst>
                <a:outerShdw blurRad="38100" dist="38100" dir="2700000" algn="tl">
                  <a:srgbClr val="000000">
                    <a:alpha val="43137"/>
                  </a:srgbClr>
                </a:outerShdw>
              </a:effectLst>
              <a:sym typeface="+mn-ea"/>
            </a:endParaRPr>
          </a:p>
        </p:txBody>
      </p:sp>
      <p:sp>
        <p:nvSpPr>
          <p:cNvPr id="12" name="文本框 11"/>
          <p:cNvSpPr txBox="1"/>
          <p:nvPr/>
        </p:nvSpPr>
        <p:spPr>
          <a:xfrm>
            <a:off x="1778000" y="557530"/>
            <a:ext cx="3249295" cy="368300"/>
          </a:xfrm>
          <a:prstGeom prst="rect">
            <a:avLst/>
          </a:prstGeom>
          <a:noFill/>
        </p:spPr>
        <p:txBody>
          <a:bodyPr wrap="square" rtlCol="0" anchor="t">
            <a:spAutoFit/>
          </a:bodyPr>
          <a:lstStyle/>
          <a:p>
            <a:pPr algn="r"/>
            <a:r>
              <a:rPr lang="zh-CN" altLang="en-US" b="1" dirty="0">
                <a:effectLst>
                  <a:outerShdw blurRad="38100" dist="38100" dir="2700000" algn="tl">
                    <a:srgbClr val="000000">
                      <a:alpha val="43137"/>
                    </a:srgbClr>
                  </a:outerShdw>
                </a:effectLst>
                <a:sym typeface="+mn-ea"/>
              </a:rPr>
              <a:t>临床有效性实验</a:t>
            </a:r>
            <a:endParaRPr lang="zh-CN" altLang="en-US" b="1" dirty="0">
              <a:effectLst>
                <a:outerShdw blurRad="38100" dist="38100" dir="2700000" algn="tl">
                  <a:srgbClr val="000000">
                    <a:alpha val="43137"/>
                  </a:srgbClr>
                </a:outerShdw>
              </a:effectLst>
              <a:sym typeface="+mn-ea"/>
            </a:endParaRPr>
          </a:p>
        </p:txBody>
      </p:sp>
      <p:sp>
        <p:nvSpPr>
          <p:cNvPr id="13" name="文本框 12"/>
          <p:cNvSpPr txBox="1"/>
          <p:nvPr>
            <p:custDataLst>
              <p:tags r:id="rId6"/>
            </p:custDataLst>
          </p:nvPr>
        </p:nvSpPr>
        <p:spPr>
          <a:xfrm>
            <a:off x="5563235" y="5509895"/>
            <a:ext cx="6469380" cy="671195"/>
          </a:xfrm>
          <a:prstGeom prst="rect">
            <a:avLst/>
          </a:prstGeom>
          <a:noFill/>
          <a:ln w="12700" cmpd="sng">
            <a:solidFill>
              <a:schemeClr val="accent1">
                <a:shade val="50000"/>
              </a:schemeClr>
            </a:solidFill>
            <a:prstDash val="sysDot"/>
          </a:ln>
        </p:spPr>
        <p:txBody>
          <a:bodyPr wrap="square" rtlCol="0" anchor="t">
            <a:noAutofit/>
          </a:bodyPr>
          <a:lstStyle/>
          <a:p>
            <a:pPr indent="0" algn="l" eaLnBrk="0" fontAlgn="base" hangingPunct="0">
              <a:lnSpc>
                <a:spcPct val="130000"/>
              </a:lnSpc>
              <a:buClrTx/>
              <a:buSzTx/>
              <a:buFont typeface="Wingdings" panose="05000000000000000000" charset="0"/>
              <a:buNone/>
              <a:defRPr/>
            </a:pPr>
            <a:r>
              <a:rPr lang="zh-CN" altLang="en-US" sz="1000" dirty="0">
                <a:solidFill>
                  <a:schemeClr val="tx1"/>
                </a:solidFill>
                <a:latin typeface="微软雅黑" panose="020B0503020204020204" charset="-122"/>
                <a:ea typeface="微软雅黑" panose="020B0503020204020204" charset="-122"/>
                <a:sym typeface="+mn-ea"/>
              </a:rPr>
              <a:t>《中国国家处方集（化学药品与生物制品卷）》（第</a:t>
            </a:r>
            <a:r>
              <a:rPr lang="en-US" altLang="zh-CN" sz="1000" dirty="0">
                <a:solidFill>
                  <a:schemeClr val="tx1"/>
                </a:solidFill>
                <a:latin typeface="微软雅黑" panose="020B0503020204020204" charset="-122"/>
                <a:ea typeface="微软雅黑" panose="020B0503020204020204" charset="-122"/>
                <a:sym typeface="+mn-ea"/>
              </a:rPr>
              <a:t>2</a:t>
            </a:r>
            <a:r>
              <a:rPr lang="zh-CN" altLang="en-US" sz="1000" dirty="0">
                <a:solidFill>
                  <a:schemeClr val="tx1"/>
                </a:solidFill>
                <a:latin typeface="微软雅黑" panose="020B0503020204020204" charset="-122"/>
                <a:ea typeface="微软雅黑" panose="020B0503020204020204" charset="-122"/>
                <a:sym typeface="+mn-ea"/>
              </a:rPr>
              <a:t>版）提出：</a:t>
            </a:r>
            <a:r>
              <a:rPr lang="zh-CN" sz="1000" dirty="0">
                <a:solidFill>
                  <a:schemeClr val="tx1"/>
                </a:solidFill>
                <a:latin typeface="微软雅黑" panose="020B0503020204020204" charset="-122"/>
                <a:ea typeface="微软雅黑" panose="020B0503020204020204" charset="-122"/>
                <a:sym typeface="+mn-ea"/>
              </a:rPr>
              <a:t>近年来，对产超广谱</a:t>
            </a:r>
            <a:r>
              <a:rPr lang="en-US" altLang="zh-CN" sz="1000" spc="120" dirty="0">
                <a:latin typeface="微软雅黑" panose="020B0503020204020204" charset="-122"/>
                <a:ea typeface="微软雅黑" panose="020B0503020204020204" charset="-122"/>
                <a:cs typeface="微软雅黑" panose="020B0503020204020204" charset="-122"/>
                <a:sym typeface="+mn-ea"/>
              </a:rPr>
              <a:t>β</a:t>
            </a:r>
            <a:r>
              <a:rPr lang="zh-CN" altLang="en-US" sz="1000" spc="120" dirty="0">
                <a:latin typeface="微软雅黑" panose="020B0503020204020204" charset="-122"/>
                <a:ea typeface="微软雅黑" panose="020B0503020204020204" charset="-122"/>
                <a:cs typeface="微软雅黑" panose="020B0503020204020204" charset="-122"/>
                <a:sym typeface="+mn-ea"/>
              </a:rPr>
              <a:t>内酰胺酶</a:t>
            </a:r>
            <a:endParaRPr lang="zh-CN" altLang="en-US" sz="1000" spc="120" dirty="0">
              <a:latin typeface="微软雅黑" panose="020B0503020204020204" charset="-122"/>
              <a:ea typeface="微软雅黑" panose="020B0503020204020204" charset="-122"/>
              <a:cs typeface="微软雅黑" panose="020B0503020204020204" charset="-122"/>
              <a:sym typeface="+mn-ea"/>
            </a:endParaRPr>
          </a:p>
          <a:p>
            <a:pPr indent="0" algn="l" eaLnBrk="0" fontAlgn="base" hangingPunct="0">
              <a:lnSpc>
                <a:spcPct val="130000"/>
              </a:lnSpc>
              <a:buClrTx/>
              <a:buSzTx/>
              <a:buFont typeface="Wingdings" panose="05000000000000000000" charset="0"/>
              <a:buNone/>
              <a:defRPr/>
            </a:pPr>
            <a:r>
              <a:rPr lang="zh-CN" altLang="en-US" sz="1000" b="1" spc="120"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en-US" altLang="zh-CN" sz="1000" b="1" spc="120" dirty="0">
                <a:solidFill>
                  <a:srgbClr val="FF0000"/>
                </a:solidFill>
                <a:latin typeface="微软雅黑" panose="020B0503020204020204" charset="-122"/>
                <a:ea typeface="微软雅黑" panose="020B0503020204020204" charset="-122"/>
                <a:cs typeface="微软雅黑" panose="020B0503020204020204" charset="-122"/>
                <a:sym typeface="+mn-ea"/>
              </a:rPr>
              <a:t>ESBL</a:t>
            </a:r>
            <a:r>
              <a:rPr lang="zh-CN" altLang="en-US" sz="1000" b="1" spc="120" dirty="0">
                <a:solidFill>
                  <a:srgbClr val="FF0000"/>
                </a:solidFill>
                <a:latin typeface="微软雅黑" panose="020B0503020204020204" charset="-122"/>
                <a:ea typeface="微软雅黑" panose="020B0503020204020204" charset="-122"/>
                <a:cs typeface="微软雅黑" panose="020B0503020204020204" charset="-122"/>
                <a:sym typeface="+mn-ea"/>
              </a:rPr>
              <a:t>）细菌所致感染治疗困难</a:t>
            </a:r>
            <a:r>
              <a:rPr lang="zh-CN" altLang="en-US" sz="1000" spc="120" dirty="0">
                <a:latin typeface="微软雅黑" panose="020B0503020204020204" charset="-122"/>
                <a:ea typeface="微软雅黑" panose="020B0503020204020204" charset="-122"/>
                <a:cs typeface="微软雅黑" panose="020B0503020204020204" charset="-122"/>
                <a:sym typeface="+mn-ea"/>
              </a:rPr>
              <a:t>，</a:t>
            </a:r>
            <a:r>
              <a:rPr lang="en-US" altLang="zh-CN" sz="1000" b="1" u="sng" spc="120" dirty="0">
                <a:latin typeface="微软雅黑" panose="020B0503020204020204" charset="-122"/>
                <a:ea typeface="微软雅黑" panose="020B0503020204020204" charset="-122"/>
                <a:cs typeface="微软雅黑" panose="020B0503020204020204" charset="-122"/>
                <a:sym typeface="+mn-ea"/>
              </a:rPr>
              <a:t>β</a:t>
            </a:r>
            <a:r>
              <a:rPr lang="zh-CN" altLang="en-US" sz="1000" b="1" u="sng" spc="120" dirty="0">
                <a:latin typeface="微软雅黑" panose="020B0503020204020204" charset="-122"/>
                <a:ea typeface="微软雅黑" panose="020B0503020204020204" charset="-122"/>
                <a:cs typeface="微软雅黑" panose="020B0503020204020204" charset="-122"/>
                <a:sym typeface="+mn-ea"/>
              </a:rPr>
              <a:t>内酰胺类</a:t>
            </a:r>
            <a:r>
              <a:rPr lang="en-US" altLang="zh-CN" sz="1000" b="1" u="sng" spc="120" dirty="0">
                <a:latin typeface="微软雅黑" panose="020B0503020204020204" charset="-122"/>
                <a:ea typeface="微软雅黑" panose="020B0503020204020204" charset="-122"/>
                <a:cs typeface="微软雅黑" panose="020B0503020204020204" charset="-122"/>
                <a:sym typeface="+mn-ea"/>
              </a:rPr>
              <a:t>/β</a:t>
            </a:r>
            <a:r>
              <a:rPr lang="zh-CN" altLang="en-US" sz="1000" b="1" u="sng" spc="120" dirty="0">
                <a:latin typeface="微软雅黑" panose="020B0503020204020204" charset="-122"/>
                <a:ea typeface="微软雅黑" panose="020B0503020204020204" charset="-122"/>
                <a:cs typeface="微软雅黑" panose="020B0503020204020204" charset="-122"/>
                <a:sym typeface="+mn-ea"/>
              </a:rPr>
              <a:t>内酰胺酶抑制药复方制剂可作为选用药物之一</a:t>
            </a:r>
            <a:r>
              <a:rPr lang="zh-CN" altLang="en-US" sz="1000" b="1" spc="120" dirty="0">
                <a:latin typeface="微软雅黑" panose="020B0503020204020204" charset="-122"/>
                <a:ea typeface="微软雅黑" panose="020B0503020204020204" charset="-122"/>
                <a:cs typeface="微软雅黑" panose="020B0503020204020204" charset="-122"/>
                <a:sym typeface="+mn-ea"/>
              </a:rPr>
              <a:t>。</a:t>
            </a:r>
            <a:endParaRPr lang="zh-CN" altLang="en-US" sz="1000" b="1" spc="120"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custDataLst>
              <p:tags r:id="rId7"/>
            </p:custDataLst>
          </p:nvPr>
        </p:nvSpPr>
        <p:spPr>
          <a:xfrm>
            <a:off x="260350" y="4857115"/>
            <a:ext cx="5191125" cy="1334770"/>
          </a:xfrm>
          <a:prstGeom prst="rect">
            <a:avLst/>
          </a:prstGeom>
          <a:solidFill>
            <a:schemeClr val="bg1">
              <a:lumMod val="95000"/>
            </a:schemeClr>
          </a:solidFill>
          <a:ln w="12700" cmpd="sng">
            <a:solidFill>
              <a:schemeClr val="accent1">
                <a:shade val="50000"/>
              </a:schemeClr>
            </a:solidFill>
            <a:prstDash val="sysDot"/>
          </a:ln>
        </p:spPr>
        <p:txBody>
          <a:bodyPr wrap="square" rtlCol="0"/>
          <a:lstStyle/>
          <a:p>
            <a:pPr>
              <a:lnSpc>
                <a:spcPct val="130000"/>
              </a:lnSpc>
            </a:pPr>
            <a:r>
              <a:rPr lang="zh-CN" altLang="en-US" sz="1000" dirty="0">
                <a:solidFill>
                  <a:schemeClr val="tx1"/>
                </a:solidFill>
                <a:latin typeface="微软雅黑" panose="020B0503020204020204" charset="-122"/>
                <a:ea typeface="微软雅黑" panose="020B0503020204020204" charset="-122"/>
                <a:sym typeface="+mn-ea"/>
              </a:rPr>
              <a:t>注射用头孢他啶他唑巴坦钠（3:1）独家配伍比例，较</a:t>
            </a:r>
            <a:r>
              <a:rPr lang="en-US" altLang="zh-CN" sz="1000" dirty="0">
                <a:solidFill>
                  <a:schemeClr val="tx1"/>
                </a:solidFill>
                <a:latin typeface="微软雅黑" panose="020B0503020204020204" charset="-122"/>
                <a:ea typeface="微软雅黑" panose="020B0503020204020204" charset="-122"/>
                <a:sym typeface="+mn-ea"/>
              </a:rPr>
              <a:t>(5:1)</a:t>
            </a:r>
            <a:r>
              <a:rPr lang="zh-CN" altLang="en-US" sz="1000" dirty="0">
                <a:solidFill>
                  <a:schemeClr val="tx1"/>
                </a:solidFill>
                <a:latin typeface="微软雅黑" panose="020B0503020204020204" charset="-122"/>
                <a:ea typeface="微软雅黑" panose="020B0503020204020204" charset="-122"/>
                <a:sym typeface="+mn-ea"/>
              </a:rPr>
              <a:t>、</a:t>
            </a:r>
            <a:r>
              <a:rPr lang="en-US" altLang="zh-CN" sz="1000" dirty="0">
                <a:solidFill>
                  <a:schemeClr val="tx1"/>
                </a:solidFill>
                <a:latin typeface="微软雅黑" panose="020B0503020204020204" charset="-122"/>
                <a:ea typeface="微软雅黑" panose="020B0503020204020204" charset="-122"/>
                <a:sym typeface="+mn-ea"/>
              </a:rPr>
              <a:t>(8:1)</a:t>
            </a:r>
            <a:r>
              <a:rPr lang="zh-CN" altLang="en-US" sz="1000" dirty="0">
                <a:solidFill>
                  <a:schemeClr val="tx1"/>
                </a:solidFill>
                <a:latin typeface="微软雅黑" panose="020B0503020204020204" charset="-122"/>
                <a:ea typeface="微软雅黑" panose="020B0503020204020204" charset="-122"/>
                <a:sym typeface="+mn-ea"/>
              </a:rPr>
              <a:t>配比，本品中他唑巴坦占比最高，</a:t>
            </a:r>
            <a:r>
              <a:rPr lang="en-US" altLang="zh-CN" sz="1000" dirty="0">
                <a:solidFill>
                  <a:schemeClr val="tx1"/>
                </a:solidFill>
                <a:latin typeface="微软雅黑" panose="020B0503020204020204" charset="-122"/>
                <a:ea typeface="微软雅黑" panose="020B0503020204020204" charset="-122"/>
                <a:sym typeface="+mn-ea"/>
              </a:rPr>
              <a:t>β-</a:t>
            </a:r>
            <a:r>
              <a:rPr lang="zh-CN" altLang="en-US" sz="1000" dirty="0">
                <a:solidFill>
                  <a:schemeClr val="tx1"/>
                </a:solidFill>
                <a:latin typeface="微软雅黑" panose="020B0503020204020204" charset="-122"/>
                <a:ea typeface="微软雅黑" panose="020B0503020204020204" charset="-122"/>
                <a:sym typeface="+mn-ea"/>
              </a:rPr>
              <a:t>内酰胺酶抑制作用更强，可强效治疗由多种耐药菌尤其是铜绿假单胞菌引起的感染；适应症重大变化升级为“尿路感染”，治疗范围扩大，会让更多患者获益。申报品种中头孢他啶的日均用量更少，安全性更高；同等头孢药量下，本品抑酶饱和浓度更容易达标，适应症更多；重症感染、高细菌负荷时，3:1他唑巴坦血药浓度更高，全程有效抑酶；总有效率更高，能降低治疗失败与诱导细菌耐药风险。</a:t>
            </a:r>
            <a:endParaRPr lang="zh-CN" altLang="en-US" sz="1000" dirty="0">
              <a:solidFill>
                <a:schemeClr val="tx1"/>
              </a:solidFill>
              <a:latin typeface="微软雅黑" panose="020B0503020204020204" charset="-122"/>
              <a:ea typeface="微软雅黑" panose="020B0503020204020204" charset="-122"/>
              <a:sym typeface="+mn-ea"/>
            </a:endParaRPr>
          </a:p>
          <a:p>
            <a:pPr>
              <a:lnSpc>
                <a:spcPct val="130000"/>
              </a:lnSpc>
            </a:pPr>
            <a:endParaRPr lang="zh-CN" altLang="en-US" sz="1000" dirty="0">
              <a:solidFill>
                <a:schemeClr val="tx1"/>
              </a:solidFill>
              <a:latin typeface="微软雅黑" panose="020B0503020204020204" charset="-122"/>
              <a:ea typeface="微软雅黑" panose="020B0503020204020204" charset="-122"/>
              <a:sym typeface="+mn-ea"/>
            </a:endParaRPr>
          </a:p>
        </p:txBody>
      </p:sp>
    </p:spTree>
    <p:custDataLst>
      <p:tags r:id="rId8"/>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p:nvPr>
            <p:custDataLst>
              <p:tags r:id="rId1"/>
            </p:custDataLst>
          </p:nvPr>
        </p:nvGraphicFramePr>
        <p:xfrm>
          <a:off x="2325370" y="179070"/>
          <a:ext cx="9735820" cy="815340"/>
        </p:xfrm>
        <a:graphic>
          <a:graphicData uri="http://schemas.openxmlformats.org/drawingml/2006/table">
            <a:tbl>
              <a:tblPr firstRow="1" bandRow="1">
                <a:tableStyleId>{5C22544A-7EE6-4342-B048-85BDC9FD1C3A}</a:tableStyleId>
              </a:tblPr>
              <a:tblGrid>
                <a:gridCol w="9735820"/>
              </a:tblGrid>
              <a:tr h="815340">
                <a:tc>
                  <a:txBody>
                    <a:bodyPr/>
                    <a:lstStyle/>
                    <a:p>
                      <a:pPr algn="l">
                        <a:lnSpc>
                          <a:spcPct val="150000"/>
                        </a:lnSpc>
                        <a:buNone/>
                      </a:pPr>
                      <a:r>
                        <a:rPr lang="zh-CN" altLang="en-US" sz="1200" b="0" dirty="0">
                          <a:solidFill>
                            <a:schemeClr val="tx1"/>
                          </a:solidFill>
                          <a:effectLst/>
                          <a:latin typeface="微软雅黑" panose="020B0503020204020204" charset="-122"/>
                          <a:ea typeface="微软雅黑" panose="020B0503020204020204" charset="-122"/>
                          <a:cs typeface="微软雅黑" panose="020B0503020204020204" charset="-122"/>
                        </a:rPr>
                        <a:t>注射用头孢他啶他唑巴坦钠(3:1)独家配伍和配比，可强效治疗由多种耐药菌尤其是铜绿假单胞菌引起的感染;适应症重大变化升级为“尿路感</a:t>
                      </a:r>
                      <a:endParaRPr lang="zh-CN" altLang="en-US" sz="1200" b="0" dirty="0">
                        <a:solidFill>
                          <a:schemeClr val="tx1"/>
                        </a:solidFill>
                        <a:effectLst/>
                        <a:latin typeface="微软雅黑" panose="020B0503020204020204" charset="-122"/>
                        <a:ea typeface="微软雅黑" panose="020B0503020204020204" charset="-122"/>
                        <a:cs typeface="微软雅黑" panose="020B0503020204020204" charset="-122"/>
                      </a:endParaRPr>
                    </a:p>
                    <a:p>
                      <a:pPr algn="l">
                        <a:lnSpc>
                          <a:spcPct val="150000"/>
                        </a:lnSpc>
                        <a:buNone/>
                      </a:pPr>
                      <a:r>
                        <a:rPr lang="zh-CN" altLang="en-US" sz="1200" b="0" dirty="0">
                          <a:solidFill>
                            <a:schemeClr val="tx1"/>
                          </a:solidFill>
                          <a:effectLst/>
                          <a:latin typeface="微软雅黑" panose="020B0503020204020204" charset="-122"/>
                          <a:ea typeface="微软雅黑" panose="020B0503020204020204" charset="-122"/>
                          <a:cs typeface="微软雅黑" panose="020B0503020204020204" charset="-122"/>
                        </a:rPr>
                        <a:t>染”，治疗范围扩大，会让更多患者获益。较参照药品:申报品种中头孢他啶的日均用量更少，安全性更高，适应症更多，总有效率更高。</a:t>
                      </a:r>
                      <a:endParaRPr lang="zh-CN" altLang="en-US" sz="1200" b="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anchor="c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tcPr>
                </a:tc>
              </a:tr>
            </a:tbl>
          </a:graphicData>
        </a:graphic>
      </p:graphicFrame>
      <p:graphicFrame>
        <p:nvGraphicFramePr>
          <p:cNvPr id="5" name="表格 4"/>
          <p:cNvGraphicFramePr/>
          <p:nvPr>
            <p:custDataLst>
              <p:tags r:id="rId2"/>
            </p:custDataLst>
          </p:nvPr>
        </p:nvGraphicFramePr>
        <p:xfrm>
          <a:off x="285115" y="1124585"/>
          <a:ext cx="11776075" cy="5487035"/>
        </p:xfrm>
        <a:graphic>
          <a:graphicData uri="http://schemas.openxmlformats.org/drawingml/2006/table">
            <a:tbl>
              <a:tblPr firstRow="1" bandRow="1">
                <a:tableStyleId>{5C22544A-7EE6-4342-B048-85BDC9FD1C3A}</a:tableStyleId>
              </a:tblPr>
              <a:tblGrid>
                <a:gridCol w="1266825"/>
                <a:gridCol w="1457960"/>
                <a:gridCol w="2284095"/>
                <a:gridCol w="3232785"/>
                <a:gridCol w="3534410"/>
              </a:tblGrid>
              <a:tr h="704850">
                <a:tc gridSpan="2">
                  <a:txBody>
                    <a:bodyPr/>
                    <a:lstStyle/>
                    <a:p>
                      <a:pPr algn="ctr">
                        <a:lnSpc>
                          <a:spcPct val="150000"/>
                        </a:lnSpc>
                        <a:buNone/>
                      </a:pPr>
                      <a:r>
                        <a:rPr lang="zh-CN" altLang="en-US" sz="1400" dirty="0">
                          <a:solidFill>
                            <a:schemeClr val="tx1"/>
                          </a:solidFill>
                          <a:latin typeface="微软雅黑" panose="020B0503020204020204" charset="-122"/>
                          <a:ea typeface="微软雅黑" panose="020B0503020204020204" charset="-122"/>
                        </a:rPr>
                        <a:t>对比维度</a:t>
                      </a:r>
                      <a:endParaRPr lang="zh-CN" altLang="en-US" sz="1400" dirty="0">
                        <a:solidFill>
                          <a:schemeClr val="tx1"/>
                        </a:solidFill>
                        <a:latin typeface="微软雅黑" panose="020B0503020204020204" charset="-122"/>
                        <a:ea typeface="微软雅黑" panose="020B0503020204020204" charset="-122"/>
                      </a:endParaRPr>
                    </a:p>
                  </a:txBody>
                  <a:tcPr anchor="ctr">
                    <a:lnL w="28575">
                      <a:solidFill>
                        <a:schemeClr val="bg2">
                          <a:lumMod val="50000"/>
                        </a:schemeClr>
                      </a:solidFill>
                      <a:prstDash val="solid"/>
                    </a:lnL>
                    <a:lnR w="12700">
                      <a:solidFill>
                        <a:schemeClr val="tx1"/>
                      </a:solidFill>
                      <a:prstDash val="sysDot"/>
                    </a:lnR>
                    <a:lnT w="28575">
                      <a:solidFill>
                        <a:schemeClr val="bg2">
                          <a:lumMod val="50000"/>
                        </a:schemeClr>
                      </a:solidFill>
                      <a:prstDash val="solid"/>
                    </a:lnT>
                    <a:lnB w="12700">
                      <a:solidFill>
                        <a:schemeClr val="tx1"/>
                      </a:solidFill>
                      <a:prstDash val="sysDot"/>
                    </a:lnB>
                    <a:lnTlToBr>
                      <a:noFill/>
                    </a:lnTlToBr>
                    <a:lnBlToTr>
                      <a:noFill/>
                    </a:lnBlToTr>
                    <a:solidFill>
                      <a:schemeClr val="bg2">
                        <a:lumMod val="90000"/>
                      </a:schemeClr>
                    </a:solidFill>
                  </a:tcPr>
                </a:tc>
                <a:tc hMerge="1">
                  <a:tcPr anchor="ctr">
                    <a:lnR w="12700">
                      <a:solidFill>
                        <a:schemeClr val="tx1"/>
                      </a:solidFill>
                      <a:prstDash val="sysDot"/>
                    </a:lnR>
                    <a:lnT w="28575">
                      <a:solidFill>
                        <a:schemeClr val="bg2">
                          <a:lumMod val="50000"/>
                        </a:schemeClr>
                      </a:solidFill>
                      <a:prstDash val="solid"/>
                    </a:lnT>
                    <a:lnB w="12700">
                      <a:solidFill>
                        <a:schemeClr val="tx1"/>
                      </a:solidFill>
                      <a:prstDash val="sysDot"/>
                    </a:lnB>
                  </a:tcPr>
                </a:tc>
                <a:tc>
                  <a:txBody>
                    <a:bodyPr/>
                    <a:lstStyle/>
                    <a:p>
                      <a:pPr algn="ctr">
                        <a:lnSpc>
                          <a:spcPct val="150000"/>
                        </a:lnSpc>
                        <a:buNone/>
                      </a:pPr>
                      <a:r>
                        <a:rPr lang="zh-CN" altLang="en-US" sz="1400">
                          <a:solidFill>
                            <a:schemeClr val="tx1"/>
                          </a:solidFill>
                          <a:latin typeface="微软雅黑" panose="020B0503020204020204" charset="-122"/>
                          <a:ea typeface="微软雅黑" panose="020B0503020204020204" charset="-122"/>
                        </a:rPr>
                        <a:t>参照药品</a:t>
                      </a:r>
                      <a:endParaRPr lang="zh-CN" altLang="en-US" sz="1400">
                        <a:solidFill>
                          <a:schemeClr val="tx1"/>
                        </a:solidFill>
                        <a:latin typeface="微软雅黑" panose="020B0503020204020204" charset="-122"/>
                        <a:ea typeface="微软雅黑" panose="020B0503020204020204" charset="-122"/>
                      </a:endParaRPr>
                    </a:p>
                    <a:p>
                      <a:pPr algn="ctr">
                        <a:lnSpc>
                          <a:spcPct val="150000"/>
                        </a:lnSpc>
                        <a:buNone/>
                      </a:pPr>
                      <a:r>
                        <a:rPr lang="zh-CN" altLang="en-US" sz="1200">
                          <a:solidFill>
                            <a:schemeClr val="tx1"/>
                          </a:solidFill>
                          <a:latin typeface="微软雅黑" panose="020B0503020204020204" charset="-122"/>
                          <a:ea typeface="微软雅黑" panose="020B0503020204020204" charset="-122"/>
                        </a:rPr>
                        <a:t>（注射用头孢他啶</a:t>
                      </a:r>
                      <a:r>
                        <a:rPr lang="zh-CN" altLang="en-US" sz="1200">
                          <a:solidFill>
                            <a:srgbClr val="FF0000"/>
                          </a:solidFill>
                          <a:latin typeface="微软雅黑" panose="020B0503020204020204" charset="-122"/>
                          <a:ea typeface="微软雅黑" panose="020B0503020204020204" charset="-122"/>
                        </a:rPr>
                        <a:t>阿维巴坦钠</a:t>
                      </a:r>
                      <a:r>
                        <a:rPr lang="zh-CN" altLang="en-US" sz="1200">
                          <a:solidFill>
                            <a:schemeClr val="tx1"/>
                          </a:solidFill>
                          <a:latin typeface="微软雅黑" panose="020B0503020204020204" charset="-122"/>
                          <a:ea typeface="微软雅黑" panose="020B0503020204020204" charset="-122"/>
                        </a:rPr>
                        <a:t>）</a:t>
                      </a:r>
                      <a:endParaRPr lang="zh-CN" altLang="en-US" sz="1200">
                        <a:solidFill>
                          <a:schemeClr val="tx1"/>
                        </a:solidFill>
                        <a:latin typeface="微软雅黑" panose="020B0503020204020204" charset="-122"/>
                        <a:ea typeface="微软雅黑" panose="020B0503020204020204" charset="-122"/>
                      </a:endParaRPr>
                    </a:p>
                  </a:txBody>
                  <a:tcPr anchor="ctr">
                    <a:lnL w="12700">
                      <a:solidFill>
                        <a:schemeClr val="tx1"/>
                      </a:solidFill>
                      <a:prstDash val="sysDot"/>
                    </a:lnL>
                    <a:lnR w="12700">
                      <a:solidFill>
                        <a:schemeClr val="tx1"/>
                      </a:solidFill>
                      <a:prstDash val="sysDot"/>
                    </a:lnR>
                    <a:lnT w="28575">
                      <a:solidFill>
                        <a:schemeClr val="bg2">
                          <a:lumMod val="50000"/>
                        </a:schemeClr>
                      </a:solidFill>
                      <a:prstDash val="solid"/>
                    </a:lnT>
                    <a:lnB w="12700">
                      <a:solidFill>
                        <a:schemeClr val="tx1"/>
                      </a:solidFill>
                      <a:prstDash val="sysDot"/>
                    </a:lnB>
                    <a:lnTlToBr>
                      <a:noFill/>
                    </a:lnTlToBr>
                    <a:lnBlToTr>
                      <a:noFill/>
                    </a:lnBlToTr>
                    <a:solidFill>
                      <a:schemeClr val="bg2">
                        <a:lumMod val="90000"/>
                      </a:schemeClr>
                    </a:solidFill>
                  </a:tcPr>
                </a:tc>
                <a:tc>
                  <a:txBody>
                    <a:bodyPr/>
                    <a:lstStyle/>
                    <a:p>
                      <a:pPr algn="ctr">
                        <a:lnSpc>
                          <a:spcPct val="150000"/>
                        </a:lnSpc>
                        <a:buNone/>
                      </a:pPr>
                      <a:r>
                        <a:rPr lang="zh-CN" altLang="en-US" sz="1400">
                          <a:solidFill>
                            <a:schemeClr val="tx1"/>
                          </a:solidFill>
                          <a:latin typeface="微软雅黑" panose="020B0503020204020204" charset="-122"/>
                          <a:ea typeface="微软雅黑" panose="020B0503020204020204" charset="-122"/>
                          <a:cs typeface="微软雅黑" panose="020B0503020204020204" charset="-122"/>
                        </a:rPr>
                        <a:t>申报药品</a:t>
                      </a:r>
                      <a:endParaRPr lang="zh-CN" altLang="en-US" sz="1400">
                        <a:solidFill>
                          <a:schemeClr val="tx1"/>
                        </a:solidFill>
                        <a:latin typeface="微软雅黑" panose="020B0503020204020204" charset="-122"/>
                        <a:ea typeface="微软雅黑" panose="020B0503020204020204" charset="-122"/>
                        <a:cs typeface="微软雅黑" panose="020B0503020204020204" charset="-122"/>
                      </a:endParaRPr>
                    </a:p>
                    <a:p>
                      <a:pPr algn="ctr">
                        <a:lnSpc>
                          <a:spcPct val="150000"/>
                        </a:lnSpc>
                        <a:buNone/>
                      </a:pPr>
                      <a:r>
                        <a:rPr lang="zh-CN" altLang="en-US" sz="1200">
                          <a:solidFill>
                            <a:schemeClr val="tx1"/>
                          </a:solidFill>
                          <a:latin typeface="微软雅黑" panose="020B0503020204020204" charset="-122"/>
                          <a:ea typeface="微软雅黑" panose="020B0503020204020204" charset="-122"/>
                          <a:cs typeface="微软雅黑" panose="020B0503020204020204" charset="-122"/>
                        </a:rPr>
                        <a:t>（注射用头孢他啶</a:t>
                      </a:r>
                      <a:r>
                        <a:rPr lang="zh-CN" altLang="en-US" sz="1200">
                          <a:solidFill>
                            <a:srgbClr val="FF0000"/>
                          </a:solidFill>
                          <a:latin typeface="微软雅黑" panose="020B0503020204020204" charset="-122"/>
                          <a:ea typeface="微软雅黑" panose="020B0503020204020204" charset="-122"/>
                          <a:cs typeface="微软雅黑" panose="020B0503020204020204" charset="-122"/>
                        </a:rPr>
                        <a:t>他唑巴坦钠（</a:t>
                      </a:r>
                      <a:r>
                        <a:rPr lang="en-US" altLang="zh-CN" sz="1200">
                          <a:solidFill>
                            <a:srgbClr val="FF0000"/>
                          </a:solidFill>
                          <a:latin typeface="微软雅黑" panose="020B0503020204020204" charset="-122"/>
                          <a:ea typeface="微软雅黑" panose="020B0503020204020204" charset="-122"/>
                          <a:cs typeface="微软雅黑" panose="020B0503020204020204" charset="-122"/>
                        </a:rPr>
                        <a:t>3:1</a:t>
                      </a:r>
                      <a:r>
                        <a:rPr lang="zh-CN" altLang="en-US" sz="1200">
                          <a:solidFill>
                            <a:srgbClr val="FF0000"/>
                          </a:solidFill>
                          <a:latin typeface="微软雅黑" panose="020B0503020204020204" charset="-122"/>
                          <a:ea typeface="微软雅黑" panose="020B0503020204020204" charset="-122"/>
                          <a:cs typeface="微软雅黑" panose="020B0503020204020204" charset="-122"/>
                        </a:rPr>
                        <a:t>）</a:t>
                      </a:r>
                      <a:r>
                        <a:rPr lang="zh-CN" altLang="en-US" sz="1200">
                          <a:solidFill>
                            <a:schemeClr val="tx1"/>
                          </a:solidFill>
                          <a:latin typeface="微软雅黑" panose="020B0503020204020204" charset="-122"/>
                          <a:ea typeface="微软雅黑" panose="020B0503020204020204" charset="-122"/>
                          <a:cs typeface="微软雅黑" panose="020B0503020204020204" charset="-122"/>
                        </a:rPr>
                        <a:t>）</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txBody>
                  <a:tcPr anchor="ctr">
                    <a:lnL w="12700">
                      <a:solidFill>
                        <a:schemeClr val="tx1"/>
                      </a:solidFill>
                      <a:prstDash val="sysDot"/>
                    </a:lnL>
                    <a:lnR w="12700">
                      <a:solidFill>
                        <a:schemeClr val="tx1"/>
                      </a:solidFill>
                      <a:prstDash val="sysDot"/>
                    </a:lnR>
                    <a:lnT w="28575">
                      <a:solidFill>
                        <a:schemeClr val="bg2">
                          <a:lumMod val="50000"/>
                        </a:schemeClr>
                      </a:solidFill>
                      <a:prstDash val="solid"/>
                    </a:lnT>
                    <a:lnB w="12700">
                      <a:solidFill>
                        <a:schemeClr val="tx1"/>
                      </a:solidFill>
                      <a:prstDash val="sysDot"/>
                    </a:lnB>
                    <a:lnTlToBr>
                      <a:noFill/>
                    </a:lnTlToBr>
                    <a:lnBlToTr>
                      <a:noFill/>
                    </a:lnBlToTr>
                    <a:solidFill>
                      <a:schemeClr val="bg2">
                        <a:lumMod val="90000"/>
                      </a:schemeClr>
                    </a:solidFill>
                  </a:tcPr>
                </a:tc>
                <a:tc>
                  <a:txBody>
                    <a:bodyPr/>
                    <a:lstStyle/>
                    <a:p>
                      <a:pPr algn="ctr">
                        <a:lnSpc>
                          <a:spcPct val="150000"/>
                        </a:lnSpc>
                        <a:buNone/>
                      </a:pPr>
                      <a:r>
                        <a:rPr lang="zh-CN" altLang="en-US" sz="1400" dirty="0">
                          <a:solidFill>
                            <a:schemeClr val="tx1"/>
                          </a:solidFill>
                          <a:latin typeface="微软雅黑" panose="020B0503020204020204" charset="-122"/>
                          <a:ea typeface="微软雅黑" panose="020B0503020204020204" charset="-122"/>
                        </a:rPr>
                        <a:t>参考文献</a:t>
                      </a:r>
                      <a:endParaRPr lang="zh-CN" altLang="en-US" sz="1400" dirty="0">
                        <a:solidFill>
                          <a:schemeClr val="tx1"/>
                        </a:solidFill>
                        <a:latin typeface="微软雅黑" panose="020B0503020204020204" charset="-122"/>
                        <a:ea typeface="微软雅黑" panose="020B0503020204020204" charset="-122"/>
                      </a:endParaRPr>
                    </a:p>
                  </a:txBody>
                  <a:tcPr anchor="ctr">
                    <a:lnL w="12700">
                      <a:solidFill>
                        <a:schemeClr val="tx1"/>
                      </a:solidFill>
                      <a:prstDash val="sysDot"/>
                    </a:lnL>
                    <a:lnR w="28575">
                      <a:solidFill>
                        <a:schemeClr val="bg2">
                          <a:lumMod val="50000"/>
                        </a:schemeClr>
                      </a:solidFill>
                      <a:prstDash val="solid"/>
                    </a:lnR>
                    <a:lnT w="28575">
                      <a:solidFill>
                        <a:schemeClr val="bg2">
                          <a:lumMod val="50000"/>
                        </a:schemeClr>
                      </a:solidFill>
                      <a:prstDash val="solid"/>
                    </a:lnT>
                    <a:lnB w="12700">
                      <a:solidFill>
                        <a:schemeClr val="tx1"/>
                      </a:solidFill>
                      <a:prstDash val="sysDot"/>
                    </a:lnB>
                    <a:lnTlToBr>
                      <a:noFill/>
                    </a:lnTlToBr>
                    <a:lnBlToTr>
                      <a:noFill/>
                    </a:lnBlToTr>
                    <a:solidFill>
                      <a:schemeClr val="bg2">
                        <a:lumMod val="90000"/>
                      </a:schemeClr>
                    </a:solidFill>
                  </a:tcPr>
                </a:tc>
              </a:tr>
              <a:tr h="668020">
                <a:tc>
                  <a:txBody>
                    <a:bodyPr/>
                    <a:lstStyle/>
                    <a:p>
                      <a:pPr algn="ctr" fontAlgn="ctr"/>
                      <a:r>
                        <a:rPr lang="zh-CN" altLang="en-US" sz="1200" b="1" i="0">
                          <a:solidFill>
                            <a:srgbClr val="0F1115"/>
                          </a:solidFill>
                          <a:effectLst/>
                          <a:latin typeface="微软雅黑" panose="020B0503020204020204" charset="-122"/>
                          <a:ea typeface="微软雅黑" panose="020B0503020204020204" charset="-122"/>
                        </a:rPr>
                        <a:t>血流感染</a:t>
                      </a:r>
                      <a:endParaRPr lang="zh-CN" altLang="en-US" sz="1200" b="1" i="0">
                        <a:solidFill>
                          <a:srgbClr val="0F1115"/>
                        </a:solidFill>
                        <a:effectLst/>
                        <a:latin typeface="微软雅黑" panose="020B0503020204020204" charset="-122"/>
                        <a:ea typeface="微软雅黑" panose="020B0503020204020204" charset="-122"/>
                      </a:endParaRPr>
                    </a:p>
                  </a:txBody>
                  <a:tcPr marL="9842" marR="9842" marT="9842" marB="0" anchor="ctr">
                    <a:lnL w="28575">
                      <a:solidFill>
                        <a:schemeClr val="bg2">
                          <a:lumMod val="50000"/>
                        </a:schemeClr>
                      </a:solidFill>
                      <a:prstDash val="solid"/>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200" b="0" i="0" dirty="0">
                          <a:solidFill>
                            <a:srgbClr val="0F1115"/>
                          </a:solidFill>
                          <a:effectLst/>
                          <a:latin typeface="微软雅黑" panose="020B0503020204020204" charset="-122"/>
                          <a:ea typeface="微软雅黑" panose="020B0503020204020204" charset="-122"/>
                        </a:rPr>
                        <a:t>细菌性败血症</a:t>
                      </a:r>
                      <a:endParaRPr lang="zh-CN" altLang="en-US" sz="1200" b="0" i="0" dirty="0">
                        <a:solidFill>
                          <a:srgbClr val="0F1115"/>
                        </a:solidFill>
                        <a:effectLst/>
                        <a:latin typeface="微软雅黑" panose="020B0503020204020204" charset="-122"/>
                        <a:ea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600" b="1" i="0" dirty="0">
                          <a:solidFill>
                            <a:srgbClr val="FF0000"/>
                          </a:solidFill>
                          <a:effectLst/>
                          <a:latin typeface="微软雅黑" panose="020B0503020204020204" charset="-122"/>
                          <a:ea typeface="微软雅黑" panose="020B0503020204020204" charset="-122"/>
                          <a:cs typeface="微软雅黑" panose="020B0503020204020204" charset="-122"/>
                        </a:rPr>
                        <a:t>❌</a:t>
                      </a:r>
                      <a:r>
                        <a:rPr lang="en-US" altLang="zh-CN" sz="2000" b="1" i="0" dirty="0">
                          <a:solidFill>
                            <a:srgbClr val="0F1115"/>
                          </a:solidFill>
                          <a:effectLst/>
                          <a:latin typeface="微软雅黑" panose="020B0503020204020204" charset="-122"/>
                          <a:ea typeface="微软雅黑" panose="020B0503020204020204" charset="-122"/>
                          <a:cs typeface="微软雅黑" panose="020B0503020204020204" charset="-122"/>
                        </a:rPr>
                        <a:t> </a:t>
                      </a:r>
                      <a:r>
                        <a:rPr lang="zh-CN" altLang="en-US" sz="1600" b="1" i="0" dirty="0">
                          <a:solidFill>
                            <a:srgbClr val="0F1115"/>
                          </a:solidFill>
                          <a:effectLst/>
                          <a:latin typeface="微软雅黑" panose="020B0503020204020204" charset="-122"/>
                          <a:ea typeface="微软雅黑" panose="020B0503020204020204" charset="-122"/>
                          <a:cs typeface="微软雅黑" panose="020B0503020204020204" charset="-122"/>
                        </a:rPr>
                        <a:t>未单独获批</a:t>
                      </a:r>
                      <a:r>
                        <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rPr>
                        <a:t>（可归属“有限选择”适应症）</a:t>
                      </a:r>
                      <a:endPar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200" b="1" i="0">
                          <a:solidFill>
                            <a:schemeClr val="tx2">
                              <a:lumMod val="75000"/>
                              <a:lumOff val="25000"/>
                            </a:schemeClr>
                          </a:solidFill>
                          <a:latin typeface="微软雅黑" panose="020B0503020204020204" charset="-122"/>
                          <a:ea typeface="微软雅黑" panose="020B0503020204020204" charset="-122"/>
                          <a:cs typeface="微软雅黑" panose="020B0503020204020204" charset="-122"/>
                        </a:rPr>
                        <a:t> </a:t>
                      </a:r>
                      <a:r>
                        <a:rPr lang="en-US" altLang="zh-CN" sz="1800" b="1" i="0">
                          <a:solidFill>
                            <a:schemeClr val="tx2">
                              <a:lumMod val="75000"/>
                              <a:lumOff val="25000"/>
                            </a:schemeClr>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a:t>
                      </a:r>
                      <a:r>
                        <a:rPr lang="en-US" altLang="zh-CN" sz="1200" b="1" i="0">
                          <a:solidFill>
                            <a:schemeClr val="tx2">
                              <a:lumMod val="75000"/>
                              <a:lumOff val="25000"/>
                            </a:schemeClr>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rPr>
                        <a:t> </a:t>
                      </a:r>
                      <a:r>
                        <a:rPr lang="zh-CN" altLang="en-US" sz="1200" b="1" i="0">
                          <a:solidFill>
                            <a:srgbClr val="FF0000"/>
                          </a:solidFill>
                          <a:latin typeface="微软雅黑" panose="020B0503020204020204" charset="-122"/>
                          <a:ea typeface="微软雅黑" panose="020B0503020204020204" charset="-122"/>
                          <a:cs typeface="微软雅黑" panose="020B0503020204020204" charset="-122"/>
                        </a:rPr>
                        <a:t>获批</a:t>
                      </a:r>
                      <a:r>
                        <a:rPr lang="zh-CN" altLang="en-US" sz="1200" b="0" i="0">
                          <a:solidFill>
                            <a:srgbClr val="0F1115"/>
                          </a:solidFill>
                          <a:latin typeface="微软雅黑" panose="020B0503020204020204" charset="-122"/>
                          <a:ea typeface="微软雅黑" panose="020B0503020204020204" charset="-122"/>
                          <a:cs typeface="微软雅黑" panose="020B0503020204020204" charset="-122"/>
                        </a:rPr>
                        <a:t>（铜绿假单胞菌属、克雷伯菌属、流感嗜血杆菌、大肠埃希菌、粘质沙雷菌、肺炎链球菌、金黄色葡萄球菌属等）</a:t>
                      </a:r>
                      <a:endParaRPr lang="zh-CN" altLang="en-US" sz="12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000" b="0" i="0" dirty="0">
                          <a:solidFill>
                            <a:srgbClr val="0F1115"/>
                          </a:solidFill>
                          <a:latin typeface="微软雅黑" panose="020B0503020204020204" charset="-122"/>
                          <a:ea typeface="微软雅黑" panose="020B0503020204020204" charset="-122"/>
                          <a:cs typeface="微软雅黑" panose="020B0503020204020204" charset="-122"/>
                        </a:rPr>
                        <a:t>注射用头孢他啶他唑巴坦钠</a:t>
                      </a:r>
                      <a:r>
                        <a:rPr lang="en-US" altLang="zh-CN" sz="1000" b="0" i="0" dirty="0">
                          <a:solidFill>
                            <a:srgbClr val="0F1115"/>
                          </a:solidFill>
                          <a:latin typeface="微软雅黑" panose="020B0503020204020204" charset="-122"/>
                          <a:ea typeface="微软雅黑" panose="020B0503020204020204" charset="-122"/>
                          <a:cs typeface="微软雅黑" panose="020B0503020204020204" charset="-122"/>
                        </a:rPr>
                        <a:t>(3:1)</a:t>
                      </a:r>
                      <a:r>
                        <a:rPr lang="zh-CN" altLang="en-US" sz="1000" b="0" i="0" dirty="0">
                          <a:solidFill>
                            <a:srgbClr val="0F1115"/>
                          </a:solidFill>
                          <a:latin typeface="微软雅黑" panose="020B0503020204020204" charset="-122"/>
                          <a:ea typeface="微软雅黑" panose="020B0503020204020204" charset="-122"/>
                          <a:cs typeface="微软雅黑" panose="020B0503020204020204" charset="-122"/>
                        </a:rPr>
                        <a:t>说明书；</a:t>
                      </a:r>
                      <a:r>
                        <a:rPr lang="zh-CN" altLang="en-US" sz="1000" dirty="0">
                          <a:solidFill>
                            <a:srgbClr val="0F1115"/>
                          </a:solidFill>
                          <a:latin typeface="微软雅黑" panose="020B0503020204020204" charset="-122"/>
                          <a:ea typeface="微软雅黑" panose="020B0503020204020204" charset="-122"/>
                          <a:cs typeface="微软雅黑" panose="020B0503020204020204" charset="-122"/>
                          <a:sym typeface="+mn-ea"/>
                        </a:rPr>
                        <a:t>思福妥</a:t>
                      </a:r>
                      <a:r>
                        <a:rPr lang="en-US" altLang="zh-CN" sz="1000" dirty="0">
                          <a:solidFill>
                            <a:srgbClr val="0F1115"/>
                          </a:solidFill>
                          <a:latin typeface="微软雅黑" panose="020B0503020204020204" charset="-122"/>
                          <a:ea typeface="微软雅黑" panose="020B0503020204020204" charset="-122"/>
                          <a:cs typeface="微软雅黑" panose="020B0503020204020204" charset="-122"/>
                          <a:sym typeface="+mn-ea"/>
                        </a:rPr>
                        <a:t>®</a:t>
                      </a:r>
                      <a:r>
                        <a:rPr lang="zh-CN" altLang="en-US" sz="1000" dirty="0">
                          <a:solidFill>
                            <a:srgbClr val="0F1115"/>
                          </a:solidFill>
                          <a:latin typeface="微软雅黑" panose="020B0503020204020204" charset="-122"/>
                          <a:ea typeface="微软雅黑" panose="020B0503020204020204" charset="-122"/>
                          <a:cs typeface="微软雅黑" panose="020B0503020204020204" charset="-122"/>
                          <a:sym typeface="+mn-ea"/>
                        </a:rPr>
                        <a:t>说明书；</a:t>
                      </a:r>
                      <a:r>
                        <a:rPr lang="zh-CN" altLang="en-US" sz="1000" b="0" i="0" dirty="0">
                          <a:solidFill>
                            <a:srgbClr val="0F1115"/>
                          </a:solidFill>
                          <a:latin typeface="微软雅黑" panose="020B0503020204020204" charset="-122"/>
                          <a:ea typeface="微软雅黑" panose="020B0503020204020204" charset="-122"/>
                          <a:cs typeface="微软雅黑" panose="020B0503020204020204" charset="-122"/>
                        </a:rPr>
                        <a:t>中国医药信息查询平台</a:t>
                      </a:r>
                      <a:endParaRPr lang="zh-CN" altLang="en-US" sz="1000" b="0" i="0" dirty="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28575">
                      <a:solidFill>
                        <a:schemeClr val="bg2">
                          <a:lumMod val="50000"/>
                        </a:schemeClr>
                      </a:solidFill>
                      <a:prstDash val="solid"/>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r>
              <a:tr h="636905">
                <a:tc>
                  <a:txBody>
                    <a:bodyPr/>
                    <a:lstStyle/>
                    <a:p>
                      <a:pPr algn="ctr" fontAlgn="ctr"/>
                      <a:r>
                        <a:rPr lang="zh-CN" altLang="en-US" sz="1200" b="1" i="0">
                          <a:solidFill>
                            <a:srgbClr val="0F1115"/>
                          </a:solidFill>
                          <a:effectLst/>
                          <a:latin typeface="微软雅黑" panose="020B0503020204020204" charset="-122"/>
                          <a:ea typeface="微软雅黑" panose="020B0503020204020204" charset="-122"/>
                        </a:rPr>
                        <a:t>皮肤软组织感染</a:t>
                      </a:r>
                      <a:endParaRPr lang="zh-CN" altLang="en-US" sz="1200" b="1" i="0">
                        <a:solidFill>
                          <a:srgbClr val="0F1115"/>
                        </a:solidFill>
                        <a:effectLst/>
                        <a:latin typeface="微软雅黑" panose="020B0503020204020204" charset="-122"/>
                        <a:ea typeface="微软雅黑" panose="020B0503020204020204" charset="-122"/>
                      </a:endParaRPr>
                    </a:p>
                  </a:txBody>
                  <a:tcPr marL="9842" marR="9842" marT="9842" marB="0" anchor="ctr">
                    <a:lnL w="28575">
                      <a:solidFill>
                        <a:schemeClr val="bg2">
                          <a:lumMod val="50000"/>
                        </a:schemeClr>
                      </a:solidFill>
                      <a:prstDash val="solid"/>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200" b="0" i="0">
                          <a:solidFill>
                            <a:srgbClr val="0F1115"/>
                          </a:solidFill>
                          <a:effectLst/>
                          <a:latin typeface="微软雅黑" panose="020B0503020204020204" charset="-122"/>
                          <a:ea typeface="微软雅黑" panose="020B0503020204020204" charset="-122"/>
                        </a:rPr>
                        <a:t>皮肤及软组织感染</a:t>
                      </a:r>
                      <a:endParaRPr lang="zh-CN" altLang="en-US" sz="1200" b="0" i="0">
                        <a:solidFill>
                          <a:srgbClr val="0F1115"/>
                        </a:solidFill>
                        <a:effectLst/>
                        <a:latin typeface="微软雅黑" panose="020B0503020204020204" charset="-122"/>
                        <a:ea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600" b="1">
                          <a:solidFill>
                            <a:srgbClr val="FF0000"/>
                          </a:solidFill>
                          <a:effectLst/>
                          <a:latin typeface="微软雅黑" panose="020B0503020204020204" charset="-122"/>
                          <a:ea typeface="微软雅黑" panose="020B0503020204020204" charset="-122"/>
                          <a:sym typeface="+mn-ea"/>
                        </a:rPr>
                        <a:t>❌</a:t>
                      </a:r>
                      <a:r>
                        <a:rPr lang="zh-CN" altLang="en-US" sz="1600" b="1" i="0">
                          <a:solidFill>
                            <a:srgbClr val="0F1115"/>
                          </a:solidFill>
                          <a:effectLst/>
                          <a:latin typeface="微软雅黑" panose="020B0503020204020204" charset="-122"/>
                          <a:ea typeface="微软雅黑" panose="020B0503020204020204" charset="-122"/>
                        </a:rPr>
                        <a:t>未获批</a:t>
                      </a:r>
                      <a:endParaRPr lang="zh-CN" altLang="en-US" sz="1600" b="1" i="0">
                        <a:solidFill>
                          <a:srgbClr val="0F1115"/>
                        </a:solidFill>
                        <a:effectLst/>
                        <a:latin typeface="微软雅黑" panose="020B0503020204020204" charset="-122"/>
                        <a:ea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200" b="1">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a:t>
                      </a:r>
                      <a:r>
                        <a:rPr lang="en-US" altLang="zh-CN" sz="1600" b="1">
                          <a:solidFill>
                            <a:schemeClr val="tx2">
                              <a:lumMod val="75000"/>
                              <a:lumOff val="25000"/>
                            </a:schemeClr>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a:t>
                      </a:r>
                      <a:r>
                        <a:rPr lang="en-US" altLang="zh-CN" sz="1200" b="1">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a:t>
                      </a:r>
                      <a:r>
                        <a:rPr lang="zh-CN" altLang="en-US" sz="1200" b="1" i="0">
                          <a:solidFill>
                            <a:srgbClr val="FF0000"/>
                          </a:solidFill>
                          <a:latin typeface="微软雅黑" panose="020B0503020204020204" charset="-122"/>
                          <a:ea typeface="微软雅黑" panose="020B0503020204020204" charset="-122"/>
                          <a:cs typeface="微软雅黑" panose="020B0503020204020204" charset="-122"/>
                        </a:rPr>
                        <a:t>获批</a:t>
                      </a:r>
                      <a:r>
                        <a:rPr lang="zh-CN" altLang="en-US" sz="1200" b="0" i="0">
                          <a:solidFill>
                            <a:srgbClr val="0F1115"/>
                          </a:solidFill>
                          <a:latin typeface="微软雅黑" panose="020B0503020204020204" charset="-122"/>
                          <a:ea typeface="微软雅黑" panose="020B0503020204020204" charset="-122"/>
                          <a:cs typeface="微软雅黑" panose="020B0503020204020204" charset="-122"/>
                        </a:rPr>
                        <a:t>（铜绿假单胞菌属、克雷伯菌属、大肠埃希菌、奇异变形杆菌、金黄色葡萄球菌属等）</a:t>
                      </a:r>
                      <a:endParaRPr lang="zh-CN" altLang="en-US" sz="12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注射用头孢他啶他唑巴坦钠</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(3:2)</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说明书；</a:t>
                      </a:r>
                      <a:r>
                        <a:rPr lang="zh-CN" altLang="en-US" sz="1000">
                          <a:solidFill>
                            <a:srgbClr val="0F1115"/>
                          </a:solidFill>
                          <a:latin typeface="微软雅黑" panose="020B0503020204020204" charset="-122"/>
                          <a:ea typeface="微软雅黑" panose="020B0503020204020204" charset="-122"/>
                          <a:cs typeface="微软雅黑" panose="020B0503020204020204" charset="-122"/>
                          <a:sym typeface="+mn-ea"/>
                        </a:rPr>
                        <a:t>思福妥</a:t>
                      </a:r>
                      <a:r>
                        <a:rPr lang="en-US" altLang="zh-CN" sz="1000">
                          <a:solidFill>
                            <a:srgbClr val="0F1115"/>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rgbClr val="0F1115"/>
                          </a:solidFill>
                          <a:latin typeface="微软雅黑" panose="020B0503020204020204" charset="-122"/>
                          <a:ea typeface="微软雅黑" panose="020B0503020204020204" charset="-122"/>
                          <a:cs typeface="微软雅黑" panose="020B0503020204020204" charset="-122"/>
                          <a:sym typeface="+mn-ea"/>
                        </a:rPr>
                        <a:t>说明书；</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中国医药信息查询平台</a:t>
                      </a:r>
                      <a:endParaRPr lang="zh-CN" altLang="en-US" sz="10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28575">
                      <a:solidFill>
                        <a:schemeClr val="bg2">
                          <a:lumMod val="50000"/>
                        </a:schemeClr>
                      </a:solidFill>
                      <a:prstDash val="solid"/>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r>
              <a:tr h="448310">
                <a:tc>
                  <a:txBody>
                    <a:bodyPr/>
                    <a:lstStyle/>
                    <a:p>
                      <a:pPr algn="ctr" fontAlgn="ctr"/>
                      <a:r>
                        <a:rPr lang="zh-CN" altLang="en-US" sz="1200" b="1" i="0">
                          <a:solidFill>
                            <a:srgbClr val="0F1115"/>
                          </a:solidFill>
                          <a:effectLst/>
                          <a:latin typeface="微软雅黑" panose="020B0503020204020204" charset="-122"/>
                          <a:ea typeface="微软雅黑" panose="020B0503020204020204" charset="-122"/>
                        </a:rPr>
                        <a:t>骨关节感染</a:t>
                      </a:r>
                      <a:endParaRPr lang="zh-CN" altLang="en-US" sz="1200" b="1" i="0">
                        <a:solidFill>
                          <a:srgbClr val="0F1115"/>
                        </a:solidFill>
                        <a:effectLst/>
                        <a:latin typeface="微软雅黑" panose="020B0503020204020204" charset="-122"/>
                        <a:ea typeface="微软雅黑" panose="020B0503020204020204" charset="-122"/>
                      </a:endParaRPr>
                    </a:p>
                  </a:txBody>
                  <a:tcPr marL="9842" marR="9842" marT="9842" marB="0" anchor="ctr">
                    <a:lnL w="28575">
                      <a:solidFill>
                        <a:schemeClr val="bg2">
                          <a:lumMod val="50000"/>
                        </a:schemeClr>
                      </a:solidFill>
                      <a:prstDash val="solid"/>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rPr>
                        <a:t>骨和</a:t>
                      </a:r>
                      <a:r>
                        <a:rPr lang="en-US" altLang="zh-CN" sz="1200" b="0" i="0">
                          <a:solidFill>
                            <a:srgbClr val="0F1115"/>
                          </a:solidFill>
                          <a:effectLst/>
                          <a:latin typeface="微软雅黑" panose="020B0503020204020204" charset="-122"/>
                          <a:ea typeface="微软雅黑" panose="020B0503020204020204" charset="-122"/>
                          <a:cs typeface="微软雅黑" panose="020B0503020204020204" charset="-122"/>
                        </a:rPr>
                        <a:t>/</a:t>
                      </a:r>
                      <a:r>
                        <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rPr>
                        <a:t>或关节感染</a:t>
                      </a:r>
                      <a:endPar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600" b="1" dirty="0">
                          <a:solidFill>
                            <a:srgbClr val="FF0000"/>
                          </a:solidFill>
                          <a:effectLst/>
                          <a:latin typeface="微软雅黑" panose="020B0503020204020204" charset="-122"/>
                          <a:ea typeface="微软雅黑" panose="020B0503020204020204" charset="-122"/>
                          <a:cs typeface="微软雅黑" panose="020B0503020204020204" charset="-122"/>
                          <a:sym typeface="+mn-ea"/>
                        </a:rPr>
                        <a:t>❌</a:t>
                      </a:r>
                      <a:r>
                        <a:rPr lang="en-US" altLang="zh-CN" sz="1600" b="1" i="0" dirty="0">
                          <a:solidFill>
                            <a:srgbClr val="0F1115"/>
                          </a:solidFill>
                          <a:effectLst/>
                          <a:latin typeface="微软雅黑" panose="020B0503020204020204" charset="-122"/>
                          <a:ea typeface="微软雅黑" panose="020B0503020204020204" charset="-122"/>
                          <a:cs typeface="微软雅黑" panose="020B0503020204020204" charset="-122"/>
                        </a:rPr>
                        <a:t> </a:t>
                      </a:r>
                      <a:r>
                        <a:rPr lang="zh-CN" altLang="en-US" sz="1600" b="1" i="0" dirty="0">
                          <a:solidFill>
                            <a:srgbClr val="0F1115"/>
                          </a:solidFill>
                          <a:effectLst/>
                          <a:latin typeface="微软雅黑" panose="020B0503020204020204" charset="-122"/>
                          <a:ea typeface="微软雅黑" panose="020B0503020204020204" charset="-122"/>
                          <a:cs typeface="微软雅黑" panose="020B0503020204020204" charset="-122"/>
                        </a:rPr>
                        <a:t>未获批</a:t>
                      </a:r>
                      <a:endParaRPr lang="zh-CN" altLang="en-US" sz="1600" b="1" i="0" dirty="0">
                        <a:solidFill>
                          <a:srgbClr val="0F1115"/>
                        </a:solidFill>
                        <a:effectLst/>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200" b="1">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a:t>
                      </a:r>
                      <a:r>
                        <a:rPr lang="en-US" altLang="zh-CN" sz="1600" b="1">
                          <a:solidFill>
                            <a:schemeClr val="tx2">
                              <a:lumMod val="75000"/>
                              <a:lumOff val="25000"/>
                            </a:schemeClr>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a:t>
                      </a:r>
                      <a:r>
                        <a:rPr lang="en-US" altLang="zh-CN" sz="1200" b="1">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a:t>
                      </a:r>
                      <a:r>
                        <a:rPr lang="en-US" altLang="zh-CN" sz="1200" b="0" i="0">
                          <a:solidFill>
                            <a:srgbClr val="0F1115"/>
                          </a:solidFill>
                          <a:latin typeface="微软雅黑" panose="020B0503020204020204" charset="-122"/>
                          <a:ea typeface="微软雅黑" panose="020B0503020204020204" charset="-122"/>
                          <a:cs typeface="微软雅黑" panose="020B0503020204020204" charset="-122"/>
                        </a:rPr>
                        <a:t> </a:t>
                      </a:r>
                      <a:r>
                        <a:rPr lang="zh-CN" altLang="en-US" sz="1200" b="1" i="0">
                          <a:solidFill>
                            <a:srgbClr val="FF0000"/>
                          </a:solidFill>
                          <a:latin typeface="微软雅黑" panose="020B0503020204020204" charset="-122"/>
                          <a:ea typeface="微软雅黑" panose="020B0503020204020204" charset="-122"/>
                          <a:cs typeface="微软雅黑" panose="020B0503020204020204" charset="-122"/>
                        </a:rPr>
                        <a:t>获批</a:t>
                      </a:r>
                      <a:r>
                        <a:rPr lang="zh-CN" altLang="en-US" sz="1200" b="0" i="0">
                          <a:solidFill>
                            <a:srgbClr val="0F1115"/>
                          </a:solidFill>
                          <a:latin typeface="微软雅黑" panose="020B0503020204020204" charset="-122"/>
                          <a:ea typeface="微软雅黑" panose="020B0503020204020204" charset="-122"/>
                          <a:cs typeface="微软雅黑" panose="020B0503020204020204" charset="-122"/>
                        </a:rPr>
                        <a:t>（铜绿假单胞菌属、克雷伯菌属、肠道菌属、金黄色葡萄球菌属等）</a:t>
                      </a:r>
                      <a:endParaRPr lang="zh-CN" altLang="en-US" sz="12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注射用头孢他啶他唑巴坦钠</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(3:3)</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说明书；</a:t>
                      </a:r>
                      <a:r>
                        <a:rPr lang="zh-CN" altLang="en-US" sz="1000">
                          <a:solidFill>
                            <a:srgbClr val="0F1115"/>
                          </a:solidFill>
                          <a:latin typeface="微软雅黑" panose="020B0503020204020204" charset="-122"/>
                          <a:ea typeface="微软雅黑" panose="020B0503020204020204" charset="-122"/>
                          <a:cs typeface="微软雅黑" panose="020B0503020204020204" charset="-122"/>
                          <a:sym typeface="+mn-ea"/>
                        </a:rPr>
                        <a:t>思福妥</a:t>
                      </a:r>
                      <a:r>
                        <a:rPr lang="en-US" altLang="zh-CN" sz="1000">
                          <a:solidFill>
                            <a:srgbClr val="0F1115"/>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rgbClr val="0F1115"/>
                          </a:solidFill>
                          <a:latin typeface="微软雅黑" panose="020B0503020204020204" charset="-122"/>
                          <a:ea typeface="微软雅黑" panose="020B0503020204020204" charset="-122"/>
                          <a:cs typeface="微软雅黑" panose="020B0503020204020204" charset="-122"/>
                          <a:sym typeface="+mn-ea"/>
                        </a:rPr>
                        <a:t>说明书；</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中国医药信息查询平台</a:t>
                      </a:r>
                      <a:endParaRPr lang="zh-CN" altLang="en-US" sz="10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28575">
                      <a:solidFill>
                        <a:schemeClr val="bg2">
                          <a:lumMod val="50000"/>
                        </a:schemeClr>
                      </a:solidFill>
                      <a:prstDash val="solid"/>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r>
              <a:tr h="574040">
                <a:tc>
                  <a:txBody>
                    <a:bodyPr/>
                    <a:lstStyle/>
                    <a:p>
                      <a:pPr algn="ctr" fontAlgn="ctr"/>
                      <a:r>
                        <a:rPr lang="zh-CN" altLang="en-US" sz="1200" b="1" i="0">
                          <a:solidFill>
                            <a:srgbClr val="0F1115"/>
                          </a:solidFill>
                          <a:effectLst/>
                          <a:latin typeface="微软雅黑" panose="020B0503020204020204" charset="-122"/>
                          <a:ea typeface="微软雅黑" panose="020B0503020204020204" charset="-122"/>
                        </a:rPr>
                        <a:t>妇科感染</a:t>
                      </a:r>
                      <a:endParaRPr lang="zh-CN" altLang="en-US" sz="1200" b="1" i="0">
                        <a:solidFill>
                          <a:srgbClr val="0F1115"/>
                        </a:solidFill>
                        <a:effectLst/>
                        <a:latin typeface="微软雅黑" panose="020B0503020204020204" charset="-122"/>
                        <a:ea typeface="微软雅黑" panose="020B0503020204020204" charset="-122"/>
                      </a:endParaRPr>
                    </a:p>
                  </a:txBody>
                  <a:tcPr marL="9842" marR="9842" marT="9842" marB="0" anchor="ctr">
                    <a:lnL w="28575">
                      <a:solidFill>
                        <a:schemeClr val="bg2">
                          <a:lumMod val="50000"/>
                        </a:schemeClr>
                      </a:solidFill>
                      <a:prstDash val="solid"/>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200" b="0" i="0">
                          <a:solidFill>
                            <a:srgbClr val="0F1115"/>
                          </a:solidFill>
                          <a:effectLst/>
                          <a:latin typeface="微软雅黑" panose="020B0503020204020204" charset="-122"/>
                          <a:ea typeface="微软雅黑" panose="020B0503020204020204" charset="-122"/>
                        </a:rPr>
                        <a:t>子宫内膜炎、盆腔蜂窝织炎、其他女性生殖道感染</a:t>
                      </a:r>
                      <a:endParaRPr lang="zh-CN" altLang="en-US" sz="1200" b="0" i="0">
                        <a:solidFill>
                          <a:srgbClr val="0F1115"/>
                        </a:solidFill>
                        <a:effectLst/>
                        <a:latin typeface="微软雅黑" panose="020B0503020204020204" charset="-122"/>
                        <a:ea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600" b="1" dirty="0">
                          <a:solidFill>
                            <a:srgbClr val="FF0000"/>
                          </a:solidFill>
                          <a:effectLst/>
                          <a:latin typeface="微软雅黑" panose="020B0503020204020204" charset="-122"/>
                          <a:ea typeface="微软雅黑" panose="020B0503020204020204" charset="-122"/>
                          <a:cs typeface="微软雅黑" panose="020B0503020204020204" charset="-122"/>
                          <a:sym typeface="+mn-ea"/>
                        </a:rPr>
                        <a:t>❌</a:t>
                      </a:r>
                      <a:r>
                        <a:rPr lang="en-US" altLang="zh-CN" sz="1600" b="1" i="0" dirty="0">
                          <a:solidFill>
                            <a:srgbClr val="0F1115"/>
                          </a:solidFill>
                          <a:effectLst/>
                          <a:latin typeface="微软雅黑" panose="020B0503020204020204" charset="-122"/>
                          <a:ea typeface="微软雅黑" panose="020B0503020204020204" charset="-122"/>
                          <a:cs typeface="微软雅黑" panose="020B0503020204020204" charset="-122"/>
                        </a:rPr>
                        <a:t> </a:t>
                      </a:r>
                      <a:r>
                        <a:rPr lang="zh-CN" altLang="en-US" sz="1600" b="1" i="0" dirty="0">
                          <a:solidFill>
                            <a:srgbClr val="0F1115"/>
                          </a:solidFill>
                          <a:effectLst/>
                          <a:latin typeface="微软雅黑" panose="020B0503020204020204" charset="-122"/>
                          <a:ea typeface="微软雅黑" panose="020B0503020204020204" charset="-122"/>
                          <a:cs typeface="微软雅黑" panose="020B0503020204020204" charset="-122"/>
                        </a:rPr>
                        <a:t>未获批</a:t>
                      </a:r>
                      <a:endParaRPr lang="zh-CN" altLang="en-US" sz="1600" b="1" i="0" dirty="0">
                        <a:solidFill>
                          <a:srgbClr val="0F1115"/>
                        </a:solidFill>
                        <a:effectLst/>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200" b="1">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a:t>
                      </a:r>
                      <a:r>
                        <a:rPr lang="en-US" altLang="zh-CN" sz="1600" b="1">
                          <a:solidFill>
                            <a:schemeClr val="tx2">
                              <a:lumMod val="75000"/>
                              <a:lumOff val="25000"/>
                            </a:schemeClr>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a:t>
                      </a:r>
                      <a:r>
                        <a:rPr lang="en-US" altLang="zh-CN" sz="1200" b="1">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a:t>
                      </a:r>
                      <a:r>
                        <a:rPr lang="zh-CN" altLang="en-US" sz="1200" b="1" i="0">
                          <a:solidFill>
                            <a:srgbClr val="FF0000"/>
                          </a:solidFill>
                          <a:latin typeface="微软雅黑" panose="020B0503020204020204" charset="-122"/>
                          <a:ea typeface="微软雅黑" panose="020B0503020204020204" charset="-122"/>
                          <a:cs typeface="微软雅黑" panose="020B0503020204020204" charset="-122"/>
                        </a:rPr>
                        <a:t>获批</a:t>
                      </a:r>
                      <a:r>
                        <a:rPr lang="zh-CN" altLang="en-US" sz="1200" b="0" i="0">
                          <a:solidFill>
                            <a:srgbClr val="0F1115"/>
                          </a:solidFill>
                          <a:latin typeface="微软雅黑" panose="020B0503020204020204" charset="-122"/>
                          <a:ea typeface="微软雅黑" panose="020B0503020204020204" charset="-122"/>
                          <a:cs typeface="微软雅黑" panose="020B0503020204020204" charset="-122"/>
                        </a:rPr>
                        <a:t>（产</a:t>
                      </a:r>
                      <a:r>
                        <a:rPr lang="en-US" altLang="zh-CN" sz="1200" b="0" i="0">
                          <a:solidFill>
                            <a:srgbClr val="0F1115"/>
                          </a:solidFill>
                          <a:latin typeface="微软雅黑" panose="020B0503020204020204" charset="-122"/>
                          <a:ea typeface="微软雅黑" panose="020B0503020204020204" charset="-122"/>
                          <a:cs typeface="微软雅黑" panose="020B0503020204020204" charset="-122"/>
                        </a:rPr>
                        <a:t>β-</a:t>
                      </a:r>
                      <a:r>
                        <a:rPr lang="zh-CN" altLang="en-US" sz="1200" b="0" i="0">
                          <a:solidFill>
                            <a:srgbClr val="0F1115"/>
                          </a:solidFill>
                          <a:latin typeface="微软雅黑" panose="020B0503020204020204" charset="-122"/>
                          <a:ea typeface="微软雅黑" panose="020B0503020204020204" charset="-122"/>
                          <a:cs typeface="微软雅黑" panose="020B0503020204020204" charset="-122"/>
                        </a:rPr>
                        <a:t>内酰胺酶的大肠埃希菌）</a:t>
                      </a:r>
                      <a:endParaRPr lang="zh-CN" altLang="en-US" sz="12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注射用头孢他啶他唑巴坦钠</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(3:4)</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说明书；</a:t>
                      </a:r>
                      <a:r>
                        <a:rPr lang="zh-CN" altLang="en-US" sz="1000">
                          <a:solidFill>
                            <a:srgbClr val="0F1115"/>
                          </a:solidFill>
                          <a:latin typeface="微软雅黑" panose="020B0503020204020204" charset="-122"/>
                          <a:ea typeface="微软雅黑" panose="020B0503020204020204" charset="-122"/>
                          <a:cs typeface="微软雅黑" panose="020B0503020204020204" charset="-122"/>
                          <a:sym typeface="+mn-ea"/>
                        </a:rPr>
                        <a:t>思福妥</a:t>
                      </a:r>
                      <a:r>
                        <a:rPr lang="en-US" altLang="zh-CN" sz="1000">
                          <a:solidFill>
                            <a:srgbClr val="0F1115"/>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rgbClr val="0F1115"/>
                          </a:solidFill>
                          <a:latin typeface="微软雅黑" panose="020B0503020204020204" charset="-122"/>
                          <a:ea typeface="微软雅黑" panose="020B0503020204020204" charset="-122"/>
                          <a:cs typeface="微软雅黑" panose="020B0503020204020204" charset="-122"/>
                          <a:sym typeface="+mn-ea"/>
                        </a:rPr>
                        <a:t>说明书；</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中国医药信息查询平台</a:t>
                      </a:r>
                      <a:endParaRPr lang="zh-CN" altLang="en-US" sz="10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28575">
                      <a:solidFill>
                        <a:schemeClr val="bg2">
                          <a:lumMod val="50000"/>
                        </a:schemeClr>
                      </a:solidFill>
                      <a:prstDash val="solid"/>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r>
              <a:tr h="448310">
                <a:tc>
                  <a:txBody>
                    <a:bodyPr/>
                    <a:lstStyle/>
                    <a:p>
                      <a:pPr algn="ctr" fontAlgn="ctr"/>
                      <a:r>
                        <a:rPr lang="zh-CN" altLang="en-US" sz="1200" b="1" i="0">
                          <a:solidFill>
                            <a:srgbClr val="0F1115"/>
                          </a:solidFill>
                          <a:effectLst/>
                          <a:latin typeface="微软雅黑" panose="020B0503020204020204" charset="-122"/>
                          <a:ea typeface="微软雅黑" panose="020B0503020204020204" charset="-122"/>
                        </a:rPr>
                        <a:t>中枢神经系统</a:t>
                      </a:r>
                      <a:endParaRPr lang="zh-CN" altLang="en-US" sz="1200" b="1" i="0">
                        <a:solidFill>
                          <a:srgbClr val="0F1115"/>
                        </a:solidFill>
                        <a:effectLst/>
                        <a:latin typeface="微软雅黑" panose="020B0503020204020204" charset="-122"/>
                        <a:ea typeface="微软雅黑" panose="020B0503020204020204" charset="-122"/>
                      </a:endParaRPr>
                    </a:p>
                  </a:txBody>
                  <a:tcPr marL="9842" marR="9842" marT="9842" marB="0" anchor="ctr">
                    <a:lnL w="28575">
                      <a:solidFill>
                        <a:schemeClr val="bg2">
                          <a:lumMod val="50000"/>
                        </a:schemeClr>
                      </a:solidFill>
                      <a:prstDash val="solid"/>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200" b="0" i="0">
                          <a:solidFill>
                            <a:srgbClr val="0F1115"/>
                          </a:solidFill>
                          <a:effectLst/>
                          <a:latin typeface="微软雅黑" panose="020B0503020204020204" charset="-122"/>
                          <a:ea typeface="微软雅黑" panose="020B0503020204020204" charset="-122"/>
                        </a:rPr>
                        <a:t>髓膜炎</a:t>
                      </a:r>
                      <a:endParaRPr lang="zh-CN" altLang="en-US" sz="1200" b="0" i="0">
                        <a:solidFill>
                          <a:srgbClr val="0F1115"/>
                        </a:solidFill>
                        <a:effectLst/>
                        <a:latin typeface="微软雅黑" panose="020B0503020204020204" charset="-122"/>
                        <a:ea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600" b="1">
                          <a:solidFill>
                            <a:srgbClr val="FF0000"/>
                          </a:solidFill>
                          <a:effectLst/>
                          <a:latin typeface="微软雅黑" panose="020B0503020204020204" charset="-122"/>
                          <a:ea typeface="微软雅黑" panose="020B0503020204020204" charset="-122"/>
                          <a:sym typeface="+mn-ea"/>
                        </a:rPr>
                        <a:t>❌</a:t>
                      </a:r>
                      <a:r>
                        <a:rPr lang="zh-CN" altLang="en-US" sz="1600" b="1" i="0">
                          <a:solidFill>
                            <a:srgbClr val="0F1115"/>
                          </a:solidFill>
                          <a:effectLst/>
                          <a:latin typeface="微软雅黑" panose="020B0503020204020204" charset="-122"/>
                          <a:ea typeface="微软雅黑" panose="020B0503020204020204" charset="-122"/>
                        </a:rPr>
                        <a:t>未获批</a:t>
                      </a:r>
                      <a:endParaRPr lang="zh-CN" altLang="en-US" sz="1600" b="1" i="0">
                        <a:solidFill>
                          <a:srgbClr val="0F1115"/>
                        </a:solidFill>
                        <a:effectLst/>
                        <a:latin typeface="微软雅黑" panose="020B0503020204020204" charset="-122"/>
                        <a:ea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200" b="1">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a:t>
                      </a:r>
                      <a:r>
                        <a:rPr lang="en-US" altLang="zh-CN" sz="1600" b="1">
                          <a:solidFill>
                            <a:schemeClr val="tx2">
                              <a:lumMod val="75000"/>
                              <a:lumOff val="25000"/>
                            </a:schemeClr>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a:t>
                      </a:r>
                      <a:r>
                        <a:rPr lang="en-US" altLang="zh-CN" sz="1200" b="1">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a:t>
                      </a:r>
                      <a:r>
                        <a:rPr lang="zh-CN" altLang="en-US" sz="1200" b="1" i="0">
                          <a:solidFill>
                            <a:srgbClr val="FF0000"/>
                          </a:solidFill>
                          <a:latin typeface="微软雅黑" panose="020B0503020204020204" charset="-122"/>
                          <a:ea typeface="微软雅黑" panose="020B0503020204020204" charset="-122"/>
                          <a:cs typeface="微软雅黑" panose="020B0503020204020204" charset="-122"/>
                        </a:rPr>
                        <a:t>获批</a:t>
                      </a:r>
                      <a:r>
                        <a:rPr lang="zh-CN" altLang="en-US" sz="1200" b="0" i="0">
                          <a:solidFill>
                            <a:srgbClr val="0F1115"/>
                          </a:solidFill>
                          <a:latin typeface="微软雅黑" panose="020B0503020204020204" charset="-122"/>
                          <a:ea typeface="微软雅黑" panose="020B0503020204020204" charset="-122"/>
                          <a:cs typeface="微软雅黑" panose="020B0503020204020204" charset="-122"/>
                        </a:rPr>
                        <a:t>（流感嗜血杆菌、奈瑟菌属、铜绿假单胞菌属、肺炎链球菌等）</a:t>
                      </a:r>
                      <a:endParaRPr lang="zh-CN" altLang="en-US" sz="12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注射用头孢他啶他唑巴坦钠</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(3:5)</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说明书；</a:t>
                      </a:r>
                      <a:r>
                        <a:rPr lang="zh-CN" altLang="en-US" sz="1000">
                          <a:solidFill>
                            <a:srgbClr val="0F1115"/>
                          </a:solidFill>
                          <a:latin typeface="微软雅黑" panose="020B0503020204020204" charset="-122"/>
                          <a:ea typeface="微软雅黑" panose="020B0503020204020204" charset="-122"/>
                          <a:cs typeface="微软雅黑" panose="020B0503020204020204" charset="-122"/>
                          <a:sym typeface="+mn-ea"/>
                        </a:rPr>
                        <a:t>思福妥</a:t>
                      </a:r>
                      <a:r>
                        <a:rPr lang="en-US" altLang="zh-CN" sz="1000">
                          <a:solidFill>
                            <a:srgbClr val="0F1115"/>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rgbClr val="0F1115"/>
                          </a:solidFill>
                          <a:latin typeface="微软雅黑" panose="020B0503020204020204" charset="-122"/>
                          <a:ea typeface="微软雅黑" panose="020B0503020204020204" charset="-122"/>
                          <a:cs typeface="微软雅黑" panose="020B0503020204020204" charset="-122"/>
                          <a:sym typeface="+mn-ea"/>
                        </a:rPr>
                        <a:t>说明书；</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中国医药信息查询平台</a:t>
                      </a:r>
                      <a:endParaRPr lang="zh-CN" altLang="en-US" sz="10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28575">
                      <a:solidFill>
                        <a:schemeClr val="bg2">
                          <a:lumMod val="50000"/>
                        </a:schemeClr>
                      </a:solidFill>
                      <a:prstDash val="solid"/>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r>
              <a:tr h="480060">
                <a:tc>
                  <a:txBody>
                    <a:bodyPr/>
                    <a:lstStyle/>
                    <a:p>
                      <a:pPr algn="ctr" fontAlgn="ctr"/>
                      <a:r>
                        <a:rPr lang="zh-CN" altLang="en-US" sz="1200" b="1" i="0">
                          <a:solidFill>
                            <a:srgbClr val="0F1115"/>
                          </a:solidFill>
                          <a:effectLst/>
                          <a:latin typeface="微软雅黑" panose="020B0503020204020204" charset="-122"/>
                          <a:ea typeface="微软雅黑" panose="020B0503020204020204" charset="-122"/>
                        </a:rPr>
                        <a:t>呼吸系统感染</a:t>
                      </a:r>
                      <a:endParaRPr lang="zh-CN" altLang="en-US" sz="1200" b="1" i="0">
                        <a:solidFill>
                          <a:srgbClr val="0F1115"/>
                        </a:solidFill>
                        <a:effectLst/>
                        <a:latin typeface="微软雅黑" panose="020B0503020204020204" charset="-122"/>
                        <a:ea typeface="微软雅黑" panose="020B0503020204020204" charset="-122"/>
                      </a:endParaRPr>
                    </a:p>
                  </a:txBody>
                  <a:tcPr marL="9842" marR="9842" marT="9842" marB="0" anchor="ctr">
                    <a:lnL w="28575">
                      <a:solidFill>
                        <a:schemeClr val="bg2">
                          <a:lumMod val="50000"/>
                        </a:schemeClr>
                      </a:solidFill>
                      <a:prstDash val="solid"/>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200" b="0" i="0">
                          <a:solidFill>
                            <a:srgbClr val="0F1115"/>
                          </a:solidFill>
                          <a:effectLst/>
                          <a:latin typeface="微软雅黑" panose="020B0503020204020204" charset="-122"/>
                          <a:ea typeface="微软雅黑" panose="020B0503020204020204" charset="-122"/>
                        </a:rPr>
                        <a:t>社区获得性肺炎、支气管扩张伴感染</a:t>
                      </a:r>
                      <a:endParaRPr lang="zh-CN" altLang="en-US" sz="1200" b="0" i="0">
                        <a:solidFill>
                          <a:srgbClr val="0F1115"/>
                        </a:solidFill>
                        <a:effectLst/>
                        <a:latin typeface="微软雅黑" panose="020B0503020204020204" charset="-122"/>
                        <a:ea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600" b="1" dirty="0">
                          <a:solidFill>
                            <a:srgbClr val="FF0000"/>
                          </a:solidFill>
                          <a:effectLst/>
                          <a:latin typeface="微软雅黑" panose="020B0503020204020204" charset="-122"/>
                          <a:ea typeface="微软雅黑" panose="020B0503020204020204" charset="-122"/>
                          <a:cs typeface="微软雅黑" panose="020B0503020204020204" charset="-122"/>
                          <a:sym typeface="+mn-ea"/>
                        </a:rPr>
                        <a:t>❌</a:t>
                      </a:r>
                      <a:r>
                        <a:rPr lang="zh-CN" altLang="en-US" sz="1600" b="1" i="0" dirty="0">
                          <a:solidFill>
                            <a:srgbClr val="0F1115"/>
                          </a:solidFill>
                          <a:effectLst/>
                          <a:latin typeface="微软雅黑" panose="020B0503020204020204" charset="-122"/>
                          <a:ea typeface="微软雅黑" panose="020B0503020204020204" charset="-122"/>
                          <a:cs typeface="微软雅黑" panose="020B0503020204020204" charset="-122"/>
                        </a:rPr>
                        <a:t>未获批</a:t>
                      </a:r>
                      <a:r>
                        <a:rPr lang="zh-CN" altLang="en-US" sz="1200" b="1" i="0" dirty="0">
                          <a:solidFill>
                            <a:srgbClr val="0F1115"/>
                          </a:solidFill>
                          <a:effectLst/>
                          <a:latin typeface="微软雅黑" panose="020B0503020204020204" charset="-122"/>
                          <a:ea typeface="微软雅黑" panose="020B0503020204020204" charset="-122"/>
                          <a:cs typeface="微软雅黑" panose="020B0503020204020204" charset="-122"/>
                        </a:rPr>
                        <a:t>（仅限</a:t>
                      </a:r>
                      <a:r>
                        <a:rPr lang="en-US" altLang="zh-CN" sz="1200" b="1" i="0" dirty="0">
                          <a:solidFill>
                            <a:srgbClr val="0F1115"/>
                          </a:solidFill>
                          <a:effectLst/>
                          <a:latin typeface="微软雅黑" panose="020B0503020204020204" charset="-122"/>
                          <a:ea typeface="微软雅黑" panose="020B0503020204020204" charset="-122"/>
                          <a:cs typeface="微软雅黑" panose="020B0503020204020204" charset="-122"/>
                        </a:rPr>
                        <a:t>HAP/VAP</a:t>
                      </a:r>
                      <a:r>
                        <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rPr>
                        <a:t>）</a:t>
                      </a:r>
                      <a:endPar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en-US" altLang="zh-CN" sz="1200" b="1" dirty="0">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a:t>
                      </a:r>
                      <a:r>
                        <a:rPr lang="en-US" altLang="zh-CN" sz="1600" b="1" dirty="0">
                          <a:solidFill>
                            <a:schemeClr val="tx2">
                              <a:lumMod val="75000"/>
                              <a:lumOff val="25000"/>
                            </a:schemeClr>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 </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获批</a:t>
                      </a:r>
                      <a:r>
                        <a:rPr lang="zh-CN" altLang="en-US" sz="1200" dirty="0">
                          <a:solidFill>
                            <a:srgbClr val="0F1115"/>
                          </a:solidFill>
                          <a:latin typeface="微软雅黑" panose="020B0503020204020204" charset="-122"/>
                          <a:ea typeface="微软雅黑" panose="020B0503020204020204" charset="-122"/>
                          <a:cs typeface="微软雅黑" panose="020B0503020204020204" charset="-122"/>
                          <a:sym typeface="+mn-ea"/>
                        </a:rPr>
                        <a:t>下呼吸道感染；其他</a:t>
                      </a:r>
                      <a:r>
                        <a:rPr lang="zh-CN" altLang="en-US" sz="1200" b="1" i="0" dirty="0">
                          <a:solidFill>
                            <a:srgbClr val="FF0000"/>
                          </a:solidFill>
                          <a:latin typeface="微软雅黑" panose="020B0503020204020204" charset="-122"/>
                          <a:ea typeface="微软雅黑" panose="020B0503020204020204" charset="-122"/>
                          <a:cs typeface="微软雅黑" panose="020B0503020204020204" charset="-122"/>
                        </a:rPr>
                        <a:t>有</a:t>
                      </a:r>
                      <a:r>
                        <a:rPr lang="en-US" altLang="zh-CN" sz="1200" b="1" i="0" dirty="0">
                          <a:solidFill>
                            <a:srgbClr val="FF0000"/>
                          </a:solidFill>
                          <a:latin typeface="微软雅黑" panose="020B0503020204020204" charset="-122"/>
                          <a:ea typeface="微软雅黑" panose="020B0503020204020204" charset="-122"/>
                          <a:cs typeface="微软雅黑" panose="020B0503020204020204" charset="-122"/>
                        </a:rPr>
                        <a:t>RCT</a:t>
                      </a:r>
                      <a:r>
                        <a:rPr lang="zh-CN" altLang="en-US" sz="1200" b="1" i="0" dirty="0">
                          <a:solidFill>
                            <a:srgbClr val="FF0000"/>
                          </a:solidFill>
                          <a:latin typeface="微软雅黑" panose="020B0503020204020204" charset="-122"/>
                          <a:ea typeface="微软雅黑" panose="020B0503020204020204" charset="-122"/>
                          <a:cs typeface="微软雅黑" panose="020B0503020204020204" charset="-122"/>
                        </a:rPr>
                        <a:t>直接证据</a:t>
                      </a:r>
                      <a:r>
                        <a:rPr lang="zh-CN" altLang="en-US" sz="1200" b="0" i="0" dirty="0">
                          <a:solidFill>
                            <a:srgbClr val="0F1115"/>
                          </a:solidFill>
                          <a:latin typeface="微软雅黑" panose="020B0503020204020204" charset="-122"/>
                          <a:ea typeface="微软雅黑" panose="020B0503020204020204" charset="-122"/>
                          <a:cs typeface="微软雅黑" panose="020B0503020204020204" charset="-122"/>
                        </a:rPr>
                        <a:t>（总有效率</a:t>
                      </a:r>
                      <a:r>
                        <a:rPr lang="en-US" altLang="zh-CN" sz="1200" b="0" i="0" dirty="0">
                          <a:solidFill>
                            <a:srgbClr val="0F1115"/>
                          </a:solidFill>
                          <a:latin typeface="微软雅黑" panose="020B0503020204020204" charset="-122"/>
                          <a:ea typeface="微软雅黑" panose="020B0503020204020204" charset="-122"/>
                          <a:cs typeface="微软雅黑" panose="020B0503020204020204" charset="-122"/>
                        </a:rPr>
                        <a:t>90.00%</a:t>
                      </a:r>
                      <a:r>
                        <a:rPr lang="zh-CN" altLang="en-US" sz="1200" b="0" i="0" dirty="0">
                          <a:solidFill>
                            <a:srgbClr val="0F1115"/>
                          </a:solidFill>
                          <a:latin typeface="微软雅黑" panose="020B0503020204020204" charset="-122"/>
                          <a:ea typeface="微软雅黑" panose="020B0503020204020204" charset="-122"/>
                          <a:cs typeface="微软雅黑" panose="020B0503020204020204" charset="-122"/>
                        </a:rPr>
                        <a:t>）</a:t>
                      </a:r>
                      <a:endParaRPr lang="zh-CN" altLang="en-US" sz="1200" b="0" i="0" dirty="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c>
                  <a:txBody>
                    <a:bodyPr/>
                    <a:lstStyle/>
                    <a:p>
                      <a:pPr algn="l" fontAlgn="ct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暴婧</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洪丽萍</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刘新民</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等</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注射用头孢他啶他唑巴坦钠</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(3:1)</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在呼吸及泌尿系统感染中的多中心随机对照临床试验</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[J]. </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中国临床药理学杂志</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 2021, 37(22): 3019-3023.</a:t>
                      </a:r>
                      <a:endParaRPr lang="en-US" altLang="zh-CN" sz="1000" b="0" i="0">
                        <a:solidFill>
                          <a:srgbClr val="000000"/>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28575">
                      <a:solidFill>
                        <a:schemeClr val="bg2">
                          <a:lumMod val="50000"/>
                        </a:schemeClr>
                      </a:solidFill>
                      <a:prstDash val="solid"/>
                    </a:lnR>
                    <a:lnT w="12700">
                      <a:solidFill>
                        <a:schemeClr val="tx1"/>
                      </a:solidFill>
                      <a:prstDash val="sysDot"/>
                    </a:lnT>
                    <a:lnB w="12700">
                      <a:solidFill>
                        <a:schemeClr val="tx1"/>
                      </a:solidFill>
                      <a:prstDash val="sysDot"/>
                    </a:lnB>
                    <a:lnTlToBr>
                      <a:noFill/>
                    </a:lnTlToBr>
                    <a:lnBlToTr>
                      <a:noFill/>
                    </a:lnBlToTr>
                    <a:solidFill>
                      <a:schemeClr val="bg1">
                        <a:lumMod val="95000"/>
                      </a:schemeClr>
                    </a:solidFill>
                  </a:tcPr>
                </a:tc>
              </a:tr>
              <a:tr h="574040">
                <a:tc>
                  <a:txBody>
                    <a:bodyPr/>
                    <a:lstStyle/>
                    <a:p>
                      <a:pPr algn="ctr" fontAlgn="ctr"/>
                      <a:r>
                        <a:rPr lang="zh-CN" altLang="en-US" sz="1200" b="1" i="0">
                          <a:solidFill>
                            <a:srgbClr val="0F1115"/>
                          </a:solidFill>
                          <a:effectLst/>
                          <a:latin typeface="微软雅黑" panose="020B0503020204020204" charset="-122"/>
                          <a:ea typeface="微软雅黑" panose="020B0503020204020204" charset="-122"/>
                        </a:rPr>
                        <a:t>呼吸系统感染</a:t>
                      </a:r>
                      <a:endParaRPr lang="zh-CN" altLang="en-US" sz="1200" b="1" i="0">
                        <a:solidFill>
                          <a:srgbClr val="0F1115"/>
                        </a:solidFill>
                        <a:effectLst/>
                        <a:latin typeface="微软雅黑" panose="020B0503020204020204" charset="-122"/>
                        <a:ea typeface="微软雅黑" panose="020B0503020204020204" charset="-122"/>
                      </a:endParaRPr>
                    </a:p>
                  </a:txBody>
                  <a:tcPr marL="9842" marR="9842" marT="9842" marB="0" anchor="ctr">
                    <a:lnL w="28575">
                      <a:solidFill>
                        <a:schemeClr val="bg2">
                          <a:lumMod val="50000"/>
                        </a:schemeClr>
                      </a:solidFill>
                      <a:prstDash val="solid"/>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solidFill>
                  </a:tcPr>
                </a:tc>
                <a:tc>
                  <a:txBody>
                    <a:bodyPr/>
                    <a:lstStyle/>
                    <a:p>
                      <a:pPr algn="l" fontAlgn="ctr"/>
                      <a:r>
                        <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rPr>
                        <a:t>医院获得性肺炎</a:t>
                      </a:r>
                      <a:r>
                        <a:rPr lang="en-US" altLang="zh-CN" sz="1200" b="0" i="0">
                          <a:solidFill>
                            <a:srgbClr val="0F1115"/>
                          </a:solidFill>
                          <a:effectLst/>
                          <a:latin typeface="微软雅黑" panose="020B0503020204020204" charset="-122"/>
                          <a:ea typeface="微软雅黑" panose="020B0503020204020204" charset="-122"/>
                          <a:cs typeface="微软雅黑" panose="020B0503020204020204" charset="-122"/>
                        </a:rPr>
                        <a:t>/</a:t>
                      </a:r>
                      <a:r>
                        <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rPr>
                        <a:t>呼吸机相关性肺炎（</a:t>
                      </a:r>
                      <a:r>
                        <a:rPr lang="en-US" altLang="zh-CN" sz="1200" b="0" i="0">
                          <a:solidFill>
                            <a:srgbClr val="0F1115"/>
                          </a:solidFill>
                          <a:effectLst/>
                          <a:latin typeface="微软雅黑" panose="020B0503020204020204" charset="-122"/>
                          <a:ea typeface="微软雅黑" panose="020B0503020204020204" charset="-122"/>
                          <a:cs typeface="微软雅黑" panose="020B0503020204020204" charset="-122"/>
                        </a:rPr>
                        <a:t>HAP/VAP</a:t>
                      </a:r>
                      <a:r>
                        <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rPr>
                        <a:t>）</a:t>
                      </a:r>
                      <a:endPar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solidFill>
                  </a:tcPr>
                </a:tc>
                <a:tc>
                  <a:txBody>
                    <a:bodyPr/>
                    <a:lstStyle/>
                    <a:p>
                      <a:pPr algn="l" fontAlgn="ctr"/>
                      <a:r>
                        <a:rPr lang="en-US" altLang="zh-CN" sz="1200" b="1" dirty="0">
                          <a:solidFill>
                            <a:schemeClr val="tx2">
                              <a:lumMod val="75000"/>
                              <a:lumOff val="25000"/>
                            </a:schemeClr>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rPr>
                        <a:t>获批（</a:t>
                      </a:r>
                      <a:r>
                        <a:rPr lang="en-US" altLang="zh-CN" sz="1200" b="0" i="0" dirty="0">
                          <a:solidFill>
                            <a:srgbClr val="0F1115"/>
                          </a:solidFill>
                          <a:effectLst/>
                          <a:latin typeface="微软雅黑" panose="020B0503020204020204" charset="-122"/>
                          <a:ea typeface="微软雅黑" panose="020B0503020204020204" charset="-122"/>
                          <a:cs typeface="微软雅黑" panose="020B0503020204020204" charset="-122"/>
                        </a:rPr>
                        <a:t>≥18</a:t>
                      </a:r>
                      <a:r>
                        <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rPr>
                        <a:t>岁）</a:t>
                      </a:r>
                      <a:endPar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solidFill>
                  </a:tcPr>
                </a:tc>
                <a:tc>
                  <a:txBody>
                    <a:bodyPr/>
                    <a:lstStyle/>
                    <a:p>
                      <a:pPr algn="l" fontAlgn="ctr"/>
                      <a:r>
                        <a:rPr lang="en-US" altLang="zh-CN" sz="1200" b="1" dirty="0">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 </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获批</a:t>
                      </a:r>
                      <a:r>
                        <a:rPr lang="zh-CN" altLang="en-US" sz="1200" b="0" i="0" dirty="0">
                          <a:solidFill>
                            <a:srgbClr val="0F1115"/>
                          </a:solidFill>
                          <a:latin typeface="微软雅黑" panose="020B0503020204020204" charset="-122"/>
                          <a:ea typeface="微软雅黑" panose="020B0503020204020204" charset="-122"/>
                          <a:cs typeface="微软雅黑" panose="020B0503020204020204" charset="-122"/>
                        </a:rPr>
                        <a:t>下呼吸道感染；</a:t>
                      </a:r>
                      <a:r>
                        <a:rPr lang="zh-CN" altLang="en-US" sz="1200" dirty="0">
                          <a:solidFill>
                            <a:srgbClr val="0F1115"/>
                          </a:solidFill>
                          <a:latin typeface="微软雅黑" panose="020B0503020204020204" charset="-122"/>
                          <a:ea typeface="微软雅黑" panose="020B0503020204020204" charset="-122"/>
                          <a:cs typeface="微软雅黑" panose="020B0503020204020204" charset="-122"/>
                          <a:sym typeface="+mn-ea"/>
                        </a:rPr>
                        <a:t>其他有</a:t>
                      </a:r>
                      <a:r>
                        <a:rPr lang="en-US" altLang="zh-CN" sz="1200" dirty="0">
                          <a:solidFill>
                            <a:srgbClr val="0F1115"/>
                          </a:solidFill>
                          <a:latin typeface="微软雅黑" panose="020B0503020204020204" charset="-122"/>
                          <a:ea typeface="微软雅黑" panose="020B0503020204020204" charset="-122"/>
                          <a:cs typeface="微软雅黑" panose="020B0503020204020204" charset="-122"/>
                          <a:sym typeface="+mn-ea"/>
                        </a:rPr>
                        <a:t>RCT</a:t>
                      </a:r>
                      <a:r>
                        <a:rPr lang="zh-CN" altLang="en-US" sz="1200" dirty="0">
                          <a:solidFill>
                            <a:srgbClr val="0F1115"/>
                          </a:solidFill>
                          <a:latin typeface="微软雅黑" panose="020B0503020204020204" charset="-122"/>
                          <a:ea typeface="微软雅黑" panose="020B0503020204020204" charset="-122"/>
                          <a:cs typeface="微软雅黑" panose="020B0503020204020204" charset="-122"/>
                          <a:sym typeface="+mn-ea"/>
                        </a:rPr>
                        <a:t>证据。</a:t>
                      </a:r>
                      <a:endParaRPr lang="zh-CN" altLang="en-US" sz="1200" b="0" i="0" dirty="0">
                        <a:solidFill>
                          <a:srgbClr val="0F1115"/>
                        </a:solidFill>
                        <a:latin typeface="微软雅黑" panose="020B0503020204020204" charset="-122"/>
                        <a:ea typeface="微软雅黑" panose="020B0503020204020204" charset="-122"/>
                        <a:cs typeface="微软雅黑" panose="020B0503020204020204" charset="-122"/>
                        <a:sym typeface="+mn-ea"/>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solidFill>
                  </a:tcPr>
                </a:tc>
                <a:tc>
                  <a:txBody>
                    <a:bodyPr/>
                    <a:lstStyle/>
                    <a:p>
                      <a:pPr algn="l" fontAlgn="ct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天坦</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说明书；暴婧</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洪丽萍</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刘新民</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等</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注射用头孢他啶他唑巴坦钠</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(3:1)</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在呼吸及泌尿系统感染中的多中心随机对照临床试验</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[J]. </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中国临床药理学杂志</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 2021, 37(22): 3019-3023.</a:t>
                      </a:r>
                      <a:endParaRPr lang="en-US" altLang="zh-CN" sz="10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28575">
                      <a:solidFill>
                        <a:schemeClr val="bg2">
                          <a:lumMod val="50000"/>
                        </a:schemeClr>
                      </a:solidFill>
                      <a:prstDash val="solid"/>
                    </a:lnR>
                    <a:lnT w="12700">
                      <a:solidFill>
                        <a:schemeClr val="tx1"/>
                      </a:solidFill>
                      <a:prstDash val="sysDot"/>
                    </a:lnT>
                    <a:lnB w="12700">
                      <a:solidFill>
                        <a:schemeClr val="tx1"/>
                      </a:solidFill>
                      <a:prstDash val="sysDot"/>
                    </a:lnB>
                    <a:lnTlToBr>
                      <a:noFill/>
                    </a:lnTlToBr>
                    <a:lnBlToTr>
                      <a:noFill/>
                    </a:lnBlToTr>
                    <a:solidFill>
                      <a:schemeClr val="bg1"/>
                    </a:solidFill>
                  </a:tcPr>
                </a:tc>
              </a:tr>
              <a:tr h="480060">
                <a:tc>
                  <a:txBody>
                    <a:bodyPr/>
                    <a:lstStyle/>
                    <a:p>
                      <a:pPr algn="ctr" fontAlgn="ctr"/>
                      <a:r>
                        <a:rPr lang="zh-CN" altLang="en-US" sz="1200" b="1" i="0">
                          <a:solidFill>
                            <a:srgbClr val="0F1115"/>
                          </a:solidFill>
                          <a:effectLst/>
                          <a:latin typeface="微软雅黑" panose="020B0503020204020204" charset="-122"/>
                          <a:ea typeface="微软雅黑" panose="020B0503020204020204" charset="-122"/>
                        </a:rPr>
                        <a:t>泌尿系统感染</a:t>
                      </a:r>
                      <a:endParaRPr lang="zh-CN" altLang="en-US" sz="1200" b="1" i="0">
                        <a:solidFill>
                          <a:srgbClr val="0F1115"/>
                        </a:solidFill>
                        <a:effectLst/>
                        <a:latin typeface="微软雅黑" panose="020B0503020204020204" charset="-122"/>
                        <a:ea typeface="微软雅黑" panose="020B0503020204020204" charset="-122"/>
                      </a:endParaRPr>
                    </a:p>
                  </a:txBody>
                  <a:tcPr marL="9842" marR="9842" marT="9842" marB="0" anchor="ctr">
                    <a:lnL w="28575">
                      <a:solidFill>
                        <a:schemeClr val="bg2">
                          <a:lumMod val="50000"/>
                        </a:schemeClr>
                      </a:solidFill>
                      <a:prstDash val="solid"/>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solidFill>
                  </a:tcPr>
                </a:tc>
                <a:tc>
                  <a:txBody>
                    <a:bodyPr/>
                    <a:lstStyle/>
                    <a:p>
                      <a:pPr algn="l" fontAlgn="ctr"/>
                      <a:r>
                        <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rPr>
                        <a:t>复杂性尿路感染（</a:t>
                      </a:r>
                      <a:r>
                        <a:rPr lang="en-US" altLang="zh-CN" sz="1200" b="0" i="0">
                          <a:solidFill>
                            <a:srgbClr val="0F1115"/>
                          </a:solidFill>
                          <a:effectLst/>
                          <a:latin typeface="微软雅黑" panose="020B0503020204020204" charset="-122"/>
                          <a:ea typeface="微软雅黑" panose="020B0503020204020204" charset="-122"/>
                          <a:cs typeface="微软雅黑" panose="020B0503020204020204" charset="-122"/>
                        </a:rPr>
                        <a:t>cUTI</a:t>
                      </a:r>
                      <a:r>
                        <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rPr>
                        <a:t>）、肾盂肾炎</a:t>
                      </a:r>
                      <a:endPar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solidFill>
                  </a:tcPr>
                </a:tc>
                <a:tc>
                  <a:txBody>
                    <a:bodyPr/>
                    <a:lstStyle/>
                    <a:p>
                      <a:pPr algn="l" fontAlgn="ctr"/>
                      <a:r>
                        <a:rPr lang="en-US" altLang="zh-CN" sz="1200" b="1" dirty="0">
                          <a:solidFill>
                            <a:schemeClr val="tx2">
                              <a:lumMod val="75000"/>
                              <a:lumOff val="25000"/>
                            </a:schemeClr>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rPr>
                        <a:t>获批（临床治愈率</a:t>
                      </a:r>
                      <a:r>
                        <a:rPr lang="en-US" altLang="zh-CN" sz="1200" b="0" i="0" dirty="0">
                          <a:solidFill>
                            <a:srgbClr val="0F1115"/>
                          </a:solidFill>
                          <a:effectLst/>
                          <a:latin typeface="微软雅黑" panose="020B0503020204020204" charset="-122"/>
                          <a:ea typeface="微软雅黑" panose="020B0503020204020204" charset="-122"/>
                          <a:cs typeface="微软雅黑" panose="020B0503020204020204" charset="-122"/>
                        </a:rPr>
                        <a:t>70.4%</a:t>
                      </a:r>
                      <a:r>
                        <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rPr>
                        <a:t>）</a:t>
                      </a:r>
                      <a:endPar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solidFill>
                  </a:tcPr>
                </a:tc>
                <a:tc>
                  <a:txBody>
                    <a:bodyPr/>
                    <a:lstStyle/>
                    <a:p>
                      <a:pPr algn="l" fontAlgn="ctr"/>
                      <a:r>
                        <a:rPr lang="en-US" altLang="zh-CN" sz="1200" b="1" dirty="0">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获批</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rPr>
                        <a:t>尿路感染；</a:t>
                      </a:r>
                      <a:r>
                        <a:rPr lang="en-US" altLang="zh-CN" sz="1200" b="0" dirty="0">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1200" dirty="0">
                          <a:solidFill>
                            <a:srgbClr val="0F1115"/>
                          </a:solidFill>
                          <a:latin typeface="微软雅黑" panose="020B0503020204020204" charset="-122"/>
                          <a:ea typeface="微软雅黑" panose="020B0503020204020204" charset="-122"/>
                          <a:cs typeface="微软雅黑" panose="020B0503020204020204" charset="-122"/>
                          <a:sym typeface="+mn-ea"/>
                        </a:rPr>
                        <a:t>其他</a:t>
                      </a:r>
                      <a:r>
                        <a:rPr lang="zh-CN" altLang="en-US" sz="1200" b="0" i="0" dirty="0">
                          <a:solidFill>
                            <a:srgbClr val="0F1115"/>
                          </a:solidFill>
                          <a:latin typeface="微软雅黑" panose="020B0503020204020204" charset="-122"/>
                          <a:ea typeface="微软雅黑" panose="020B0503020204020204" charset="-122"/>
                          <a:cs typeface="微软雅黑" panose="020B0503020204020204" charset="-122"/>
                        </a:rPr>
                        <a:t>有</a:t>
                      </a:r>
                      <a:r>
                        <a:rPr lang="en-US" altLang="zh-CN" sz="1200" b="0" i="0" dirty="0">
                          <a:solidFill>
                            <a:srgbClr val="0F1115"/>
                          </a:solidFill>
                          <a:latin typeface="微软雅黑" panose="020B0503020204020204" charset="-122"/>
                          <a:ea typeface="微软雅黑" panose="020B0503020204020204" charset="-122"/>
                          <a:cs typeface="微软雅黑" panose="020B0503020204020204" charset="-122"/>
                        </a:rPr>
                        <a:t>RCT</a:t>
                      </a:r>
                      <a:r>
                        <a:rPr lang="zh-CN" altLang="en-US" sz="1200" b="0" i="0" dirty="0">
                          <a:solidFill>
                            <a:srgbClr val="0F1115"/>
                          </a:solidFill>
                          <a:latin typeface="微软雅黑" panose="020B0503020204020204" charset="-122"/>
                          <a:ea typeface="微软雅黑" panose="020B0503020204020204" charset="-122"/>
                          <a:cs typeface="微软雅黑" panose="020B0503020204020204" charset="-122"/>
                        </a:rPr>
                        <a:t>证据（总有效率</a:t>
                      </a:r>
                      <a:r>
                        <a:rPr lang="en-US" altLang="zh-CN" sz="1200" b="0" i="0" dirty="0">
                          <a:solidFill>
                            <a:srgbClr val="0F1115"/>
                          </a:solidFill>
                          <a:latin typeface="微软雅黑" panose="020B0503020204020204" charset="-122"/>
                          <a:ea typeface="微软雅黑" panose="020B0503020204020204" charset="-122"/>
                          <a:cs typeface="微软雅黑" panose="020B0503020204020204" charset="-122"/>
                        </a:rPr>
                        <a:t>90.00%</a:t>
                      </a:r>
                      <a:r>
                        <a:rPr lang="zh-CN" altLang="en-US" sz="1200" b="0" i="0" dirty="0">
                          <a:solidFill>
                            <a:srgbClr val="0F1115"/>
                          </a:solidFill>
                          <a:latin typeface="微软雅黑" panose="020B0503020204020204" charset="-122"/>
                          <a:ea typeface="微软雅黑" panose="020B0503020204020204" charset="-122"/>
                          <a:cs typeface="微软雅黑" panose="020B0503020204020204" charset="-122"/>
                        </a:rPr>
                        <a:t>）</a:t>
                      </a:r>
                      <a:endParaRPr lang="zh-CN" altLang="en-US" sz="1200" b="0" i="0" dirty="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12700">
                      <a:solidFill>
                        <a:schemeClr val="tx1"/>
                      </a:solidFill>
                      <a:prstDash val="sysDot"/>
                    </a:lnB>
                    <a:lnTlToBr>
                      <a:noFill/>
                    </a:lnTlToBr>
                    <a:lnBlToTr>
                      <a:noFill/>
                    </a:lnBlToTr>
                    <a:solidFill>
                      <a:schemeClr val="bg1"/>
                    </a:solidFill>
                  </a:tcPr>
                </a:tc>
                <a:tc>
                  <a:txBody>
                    <a:bodyPr/>
                    <a:lstStyle/>
                    <a:p>
                      <a:pPr algn="l" fontAlgn="ct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思福妥</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说明书；暴婧</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洪丽萍</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刘新民</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等</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 </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注射用头孢他啶他唑巴坦钠</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(3:1)</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在呼吸及泌尿系统感染中的多中心随机对照临床试验</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[J]. </a:t>
                      </a:r>
                      <a:r>
                        <a:rPr lang="zh-CN" altLang="en-US" sz="1000" b="0" i="0">
                          <a:solidFill>
                            <a:srgbClr val="0F1115"/>
                          </a:solidFill>
                          <a:latin typeface="微软雅黑" panose="020B0503020204020204" charset="-122"/>
                          <a:ea typeface="微软雅黑" panose="020B0503020204020204" charset="-122"/>
                          <a:cs typeface="微软雅黑" panose="020B0503020204020204" charset="-122"/>
                        </a:rPr>
                        <a:t>中国临床药理学杂志</a:t>
                      </a:r>
                      <a:r>
                        <a:rPr lang="en-US" altLang="zh-CN" sz="1000" b="0" i="0">
                          <a:solidFill>
                            <a:srgbClr val="0F1115"/>
                          </a:solidFill>
                          <a:latin typeface="微软雅黑" panose="020B0503020204020204" charset="-122"/>
                          <a:ea typeface="微软雅黑" panose="020B0503020204020204" charset="-122"/>
                          <a:cs typeface="微软雅黑" panose="020B0503020204020204" charset="-122"/>
                        </a:rPr>
                        <a:t>, 2021, 37(22): 3019-3023.</a:t>
                      </a:r>
                      <a:endParaRPr lang="en-US" altLang="zh-CN" sz="10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28575">
                      <a:solidFill>
                        <a:schemeClr val="bg2">
                          <a:lumMod val="50000"/>
                        </a:schemeClr>
                      </a:solidFill>
                      <a:prstDash val="solid"/>
                    </a:lnR>
                    <a:lnT w="12700">
                      <a:solidFill>
                        <a:schemeClr val="tx1"/>
                      </a:solidFill>
                      <a:prstDash val="sysDot"/>
                    </a:lnT>
                    <a:lnB w="12700">
                      <a:solidFill>
                        <a:schemeClr val="tx1"/>
                      </a:solidFill>
                      <a:prstDash val="sysDot"/>
                    </a:lnB>
                    <a:lnTlToBr>
                      <a:noFill/>
                    </a:lnTlToBr>
                    <a:lnBlToTr>
                      <a:noFill/>
                    </a:lnBlToTr>
                    <a:solidFill>
                      <a:schemeClr val="bg1"/>
                    </a:solidFill>
                  </a:tcPr>
                </a:tc>
              </a:tr>
              <a:tr h="472440">
                <a:tc>
                  <a:txBody>
                    <a:bodyPr/>
                    <a:lstStyle/>
                    <a:p>
                      <a:pPr algn="ctr" fontAlgn="ctr"/>
                      <a:r>
                        <a:rPr lang="zh-CN" altLang="en-US" sz="1200" b="1" i="0">
                          <a:solidFill>
                            <a:srgbClr val="0F1115"/>
                          </a:solidFill>
                          <a:effectLst/>
                          <a:latin typeface="微软雅黑" panose="020B0503020204020204" charset="-122"/>
                          <a:ea typeface="微软雅黑" panose="020B0503020204020204" charset="-122"/>
                        </a:rPr>
                        <a:t>腹腔内感染</a:t>
                      </a:r>
                      <a:endParaRPr lang="zh-CN" altLang="en-US" sz="1200" b="1" i="0">
                        <a:solidFill>
                          <a:srgbClr val="0F1115"/>
                        </a:solidFill>
                        <a:effectLst/>
                        <a:latin typeface="微软雅黑" panose="020B0503020204020204" charset="-122"/>
                        <a:ea typeface="微软雅黑" panose="020B0503020204020204" charset="-122"/>
                      </a:endParaRPr>
                    </a:p>
                  </a:txBody>
                  <a:tcPr marL="9842" marR="9842" marT="9842" marB="0" anchor="ctr">
                    <a:lnL w="28575">
                      <a:solidFill>
                        <a:schemeClr val="bg2">
                          <a:lumMod val="50000"/>
                        </a:schemeClr>
                      </a:solidFill>
                      <a:prstDash val="solid"/>
                    </a:lnL>
                    <a:lnR w="12700">
                      <a:solidFill>
                        <a:schemeClr val="tx1"/>
                      </a:solidFill>
                      <a:prstDash val="sysDot"/>
                    </a:lnR>
                    <a:lnT w="12700">
                      <a:solidFill>
                        <a:schemeClr val="tx1"/>
                      </a:solidFill>
                      <a:prstDash val="sysDot"/>
                    </a:lnT>
                    <a:lnB w="28575">
                      <a:solidFill>
                        <a:schemeClr val="bg2">
                          <a:lumMod val="50000"/>
                        </a:schemeClr>
                      </a:solidFill>
                      <a:prstDash val="solid"/>
                    </a:lnB>
                    <a:lnTlToBr>
                      <a:noFill/>
                    </a:lnTlToBr>
                    <a:lnBlToTr>
                      <a:noFill/>
                    </a:lnBlToTr>
                    <a:solidFill>
                      <a:schemeClr val="bg1"/>
                    </a:solidFill>
                  </a:tcPr>
                </a:tc>
                <a:tc>
                  <a:txBody>
                    <a:bodyPr/>
                    <a:lstStyle/>
                    <a:p>
                      <a:pPr algn="l" fontAlgn="ctr"/>
                      <a:r>
                        <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rPr>
                        <a:t>复杂性腹腔内感染（</a:t>
                      </a:r>
                      <a:r>
                        <a:rPr lang="en-US" altLang="zh-CN" sz="1200" b="0" i="0">
                          <a:solidFill>
                            <a:srgbClr val="0F1115"/>
                          </a:solidFill>
                          <a:effectLst/>
                          <a:latin typeface="微软雅黑" panose="020B0503020204020204" charset="-122"/>
                          <a:ea typeface="微软雅黑" panose="020B0503020204020204" charset="-122"/>
                          <a:cs typeface="微软雅黑" panose="020B0503020204020204" charset="-122"/>
                        </a:rPr>
                        <a:t>cIAI</a:t>
                      </a:r>
                      <a:r>
                        <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rPr>
                        <a:t>）</a:t>
                      </a:r>
                      <a:endParaRPr lang="zh-CN" altLang="en-US" sz="1200" b="0" i="0">
                        <a:solidFill>
                          <a:srgbClr val="0F1115"/>
                        </a:solidFill>
                        <a:effectLst/>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28575">
                      <a:solidFill>
                        <a:schemeClr val="bg2">
                          <a:lumMod val="50000"/>
                        </a:schemeClr>
                      </a:solidFill>
                      <a:prstDash val="solid"/>
                    </a:lnB>
                    <a:lnTlToBr>
                      <a:noFill/>
                    </a:lnTlToBr>
                    <a:lnBlToTr>
                      <a:noFill/>
                    </a:lnBlToTr>
                    <a:solidFill>
                      <a:schemeClr val="bg1"/>
                    </a:solidFill>
                  </a:tcPr>
                </a:tc>
                <a:tc>
                  <a:txBody>
                    <a:bodyPr/>
                    <a:lstStyle/>
                    <a:p>
                      <a:pPr algn="l" fontAlgn="ctr"/>
                      <a:r>
                        <a:rPr lang="en-US" altLang="zh-CN" sz="1200" b="1" dirty="0">
                          <a:solidFill>
                            <a:schemeClr val="tx2">
                              <a:lumMod val="75000"/>
                              <a:lumOff val="25000"/>
                            </a:schemeClr>
                          </a:solidFill>
                          <a:effectLst/>
                          <a:latin typeface="微软雅黑" panose="020B0503020204020204" charset="-122"/>
                          <a:ea typeface="微软雅黑" panose="020B0503020204020204" charset="-122"/>
                          <a:cs typeface="微软雅黑" panose="020B0503020204020204" charset="-122"/>
                          <a:sym typeface="+mn-ea"/>
                        </a:rPr>
                        <a:t>√</a:t>
                      </a:r>
                      <a:r>
                        <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rPr>
                        <a:t>获批（需联合甲硝唑，临床治愈率</a:t>
                      </a:r>
                      <a:r>
                        <a:rPr lang="en-US" altLang="zh-CN" sz="1200" b="0" i="0" dirty="0">
                          <a:solidFill>
                            <a:srgbClr val="0F1115"/>
                          </a:solidFill>
                          <a:effectLst/>
                          <a:latin typeface="微软雅黑" panose="020B0503020204020204" charset="-122"/>
                          <a:ea typeface="微软雅黑" panose="020B0503020204020204" charset="-122"/>
                          <a:cs typeface="微软雅黑" panose="020B0503020204020204" charset="-122"/>
                        </a:rPr>
                        <a:t>91.2%</a:t>
                      </a:r>
                      <a:r>
                        <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rPr>
                        <a:t>）</a:t>
                      </a:r>
                      <a:endParaRPr lang="zh-CN" altLang="en-US" sz="1200" b="0" i="0" dirty="0">
                        <a:solidFill>
                          <a:srgbClr val="0F1115"/>
                        </a:solidFill>
                        <a:effectLst/>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28575">
                      <a:solidFill>
                        <a:schemeClr val="bg2">
                          <a:lumMod val="50000"/>
                        </a:schemeClr>
                      </a:solidFill>
                      <a:prstDash val="solid"/>
                    </a:lnB>
                    <a:lnTlToBr>
                      <a:noFill/>
                    </a:lnTlToBr>
                    <a:lnBlToTr>
                      <a:noFill/>
                    </a:lnBlToTr>
                    <a:solidFill>
                      <a:schemeClr val="bg1"/>
                    </a:solidFill>
                  </a:tcPr>
                </a:tc>
                <a:tc>
                  <a:txBody>
                    <a:bodyPr/>
                    <a:lstStyle/>
                    <a:p>
                      <a:pPr algn="l" fontAlgn="ctr"/>
                      <a:r>
                        <a:rPr lang="en-US" altLang="zh-CN" sz="1200" b="1" dirty="0">
                          <a:solidFill>
                            <a:schemeClr val="tx2">
                              <a:lumMod val="75000"/>
                              <a:lumOff val="25000"/>
                            </a:schemeClr>
                          </a:solidFill>
                          <a:latin typeface="微软雅黑" panose="020B0503020204020204" charset="-122"/>
                          <a:ea typeface="微软雅黑" panose="020B0503020204020204" charset="-122"/>
                          <a:cs typeface="微软雅黑" panose="020B0503020204020204" charset="-122"/>
                          <a:sym typeface="+mn-ea"/>
                        </a:rPr>
                        <a:t> √ </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获批</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sym typeface="+mn-ea"/>
                        </a:rPr>
                        <a:t>腹腔内感染</a:t>
                      </a:r>
                      <a:endParaRPr lang="zh-CN" altLang="en-US" sz="1200" b="0" i="0" dirty="0">
                        <a:solidFill>
                          <a:schemeClr val="tx1"/>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12700">
                      <a:solidFill>
                        <a:schemeClr val="tx1"/>
                      </a:solidFill>
                      <a:prstDash val="sysDot"/>
                    </a:lnR>
                    <a:lnT w="12700">
                      <a:solidFill>
                        <a:schemeClr val="tx1"/>
                      </a:solidFill>
                      <a:prstDash val="sysDot"/>
                    </a:lnT>
                    <a:lnB w="28575">
                      <a:solidFill>
                        <a:schemeClr val="bg2">
                          <a:lumMod val="50000"/>
                        </a:schemeClr>
                      </a:solidFill>
                      <a:prstDash val="solid"/>
                    </a:lnB>
                    <a:lnTlToBr>
                      <a:noFill/>
                    </a:lnTlToBr>
                    <a:lnBlToTr>
                      <a:noFill/>
                    </a:lnBlToTr>
                    <a:solidFill>
                      <a:schemeClr val="bg1"/>
                    </a:solidFill>
                  </a:tcPr>
                </a:tc>
                <a:tc>
                  <a:txBody>
                    <a:bodyPr/>
                    <a:lstStyle/>
                    <a:p>
                      <a:pPr algn="l" fontAlgn="ctr"/>
                      <a:r>
                        <a:rPr lang="zh-CN" altLang="en-US" sz="1000">
                          <a:solidFill>
                            <a:srgbClr val="0F1115"/>
                          </a:solidFill>
                          <a:latin typeface="微软雅黑" panose="020B0503020204020204" charset="-122"/>
                          <a:ea typeface="微软雅黑" panose="020B0503020204020204" charset="-122"/>
                          <a:cs typeface="微软雅黑" panose="020B0503020204020204" charset="-122"/>
                          <a:sym typeface="+mn-ea"/>
                        </a:rPr>
                        <a:t>注射用头孢他啶他唑巴坦钠</a:t>
                      </a:r>
                      <a:r>
                        <a:rPr lang="en-US" altLang="zh-CN" sz="1000">
                          <a:solidFill>
                            <a:srgbClr val="0F1115"/>
                          </a:solidFill>
                          <a:latin typeface="微软雅黑" panose="020B0503020204020204" charset="-122"/>
                          <a:ea typeface="微软雅黑" panose="020B0503020204020204" charset="-122"/>
                          <a:cs typeface="微软雅黑" panose="020B0503020204020204" charset="-122"/>
                          <a:sym typeface="+mn-ea"/>
                        </a:rPr>
                        <a:t>(3:1)</a:t>
                      </a:r>
                      <a:r>
                        <a:rPr lang="zh-CN" altLang="en-US" sz="1000">
                          <a:solidFill>
                            <a:srgbClr val="0F1115"/>
                          </a:solidFill>
                          <a:latin typeface="微软雅黑" panose="020B0503020204020204" charset="-122"/>
                          <a:ea typeface="微软雅黑" panose="020B0503020204020204" charset="-122"/>
                          <a:cs typeface="微软雅黑" panose="020B0503020204020204" charset="-122"/>
                          <a:sym typeface="+mn-ea"/>
                        </a:rPr>
                        <a:t>说明书；思福妥</a:t>
                      </a:r>
                      <a:r>
                        <a:rPr lang="en-US" altLang="zh-CN" sz="1000">
                          <a:solidFill>
                            <a:srgbClr val="0F1115"/>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rgbClr val="0F1115"/>
                          </a:solidFill>
                          <a:latin typeface="微软雅黑" panose="020B0503020204020204" charset="-122"/>
                          <a:ea typeface="微软雅黑" panose="020B0503020204020204" charset="-122"/>
                          <a:cs typeface="微软雅黑" panose="020B0503020204020204" charset="-122"/>
                          <a:sym typeface="+mn-ea"/>
                        </a:rPr>
                        <a:t>说明书；中国医药信息查询平台</a:t>
                      </a:r>
                      <a:endParaRPr lang="zh-CN" altLang="en-US" sz="1000" b="0" i="0">
                        <a:solidFill>
                          <a:srgbClr val="0F1115"/>
                        </a:solidFill>
                        <a:latin typeface="微软雅黑" panose="020B0503020204020204" charset="-122"/>
                        <a:ea typeface="微软雅黑" panose="020B0503020204020204" charset="-122"/>
                        <a:cs typeface="微软雅黑" panose="020B0503020204020204" charset="-122"/>
                      </a:endParaRPr>
                    </a:p>
                  </a:txBody>
                  <a:tcPr marL="9842" marR="9842" marT="9842" marB="0" anchor="ctr">
                    <a:lnL w="12700">
                      <a:solidFill>
                        <a:schemeClr val="tx1"/>
                      </a:solidFill>
                      <a:prstDash val="sysDot"/>
                    </a:lnL>
                    <a:lnR w="28575">
                      <a:solidFill>
                        <a:schemeClr val="bg2">
                          <a:lumMod val="50000"/>
                        </a:schemeClr>
                      </a:solidFill>
                      <a:prstDash val="solid"/>
                    </a:lnR>
                    <a:lnT w="12700">
                      <a:solidFill>
                        <a:schemeClr val="tx1"/>
                      </a:solidFill>
                      <a:prstDash val="sysDot"/>
                    </a:lnT>
                    <a:lnB w="28575">
                      <a:solidFill>
                        <a:schemeClr val="bg2">
                          <a:lumMod val="50000"/>
                        </a:schemeClr>
                      </a:solidFill>
                      <a:prstDash val="solid"/>
                    </a:lnB>
                    <a:lnTlToBr>
                      <a:noFill/>
                    </a:lnTlToBr>
                    <a:lnBlToTr>
                      <a:noFill/>
                    </a:lnBlToTr>
                    <a:solidFill>
                      <a:schemeClr val="bg1"/>
                    </a:solidFill>
                  </a:tcPr>
                </a:tc>
              </a:tr>
            </a:tbl>
          </a:graphicData>
        </a:graphic>
      </p:graphicFrame>
      <p:sp>
        <p:nvSpPr>
          <p:cNvPr id="4" name="文本框 3"/>
          <p:cNvSpPr txBox="1"/>
          <p:nvPr>
            <p:custDataLst>
              <p:tags r:id="rId3"/>
            </p:custDataLst>
          </p:nvPr>
        </p:nvSpPr>
        <p:spPr>
          <a:xfrm>
            <a:off x="608965" y="179070"/>
            <a:ext cx="1603375" cy="565785"/>
          </a:xfrm>
          <a:prstGeom prst="rect">
            <a:avLst/>
          </a:prstGeom>
          <a:noFill/>
        </p:spPr>
        <p:txBody>
          <a:bodyPr wrap="square"/>
          <a:lstStyle/>
          <a:p>
            <a:pPr marR="0" defTabSz="914400">
              <a:lnSpc>
                <a:spcPct val="130000"/>
              </a:lnSpc>
              <a:buClrTx/>
              <a:buSzTx/>
              <a:buFontTx/>
              <a:buNone/>
              <a:defRPr/>
            </a:pPr>
            <a:r>
              <a:rPr kumimoji="0" lang="en-US" altLang="zh-CN" sz="2400" b="1" kern="1200" cap="none" spc="0" normalizeH="0" baseline="0" dirty="0">
                <a:solidFill>
                  <a:schemeClr val="accent1"/>
                </a:solidFill>
                <a:latin typeface="微软雅黑" panose="020B0503020204020204" charset="-122"/>
                <a:ea typeface="微软雅黑" panose="020B0503020204020204" charset="-122"/>
                <a:cs typeface="微软雅黑" panose="020B0503020204020204" charset="-122"/>
              </a:rPr>
              <a:t>03.</a:t>
            </a:r>
            <a:r>
              <a:rPr kumimoji="0" lang="zh-CN" altLang="en-US" sz="2400" b="1" kern="1200" cap="none" spc="0" normalizeH="0" baseline="0" dirty="0">
                <a:solidFill>
                  <a:schemeClr val="accent1"/>
                </a:solidFill>
                <a:latin typeface="微软雅黑" panose="020B0503020204020204" charset="-122"/>
                <a:ea typeface="微软雅黑" panose="020B0503020204020204" charset="-122"/>
                <a:cs typeface="微软雅黑" panose="020B0503020204020204" charset="-122"/>
              </a:rPr>
              <a:t>有效性</a:t>
            </a:r>
            <a:endParaRPr kumimoji="0" lang="zh-CN" altLang="en-US" sz="2400" b="1" kern="1200" cap="none" spc="0" normalizeH="0" baseline="0" noProof="0" dirty="0">
              <a:solidFill>
                <a:schemeClr val="accent1"/>
              </a:solidFill>
              <a:latin typeface="微软雅黑" panose="020B0503020204020204" charset="-122"/>
              <a:ea typeface="微软雅黑" panose="020B0503020204020204" charset="-122"/>
              <a:cs typeface="微软雅黑" panose="020B0503020204020204" charset="-122"/>
            </a:endParaRPr>
          </a:p>
        </p:txBody>
      </p:sp>
    </p:spTree>
    <p:custDataLst>
      <p:tags r:id="rId4"/>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标题 195"/>
          <p:cNvSpPr>
            <a:spLocks noGrp="1"/>
          </p:cNvSpPr>
          <p:nvPr>
            <p:ph type="title"/>
            <p:custDataLst>
              <p:tags r:id="rId1"/>
            </p:custDataLst>
          </p:nvPr>
        </p:nvSpPr>
        <p:spPr>
          <a:xfrm>
            <a:off x="753110" y="278765"/>
            <a:ext cx="15738475" cy="497840"/>
          </a:xfrm>
        </p:spPr>
        <p:txBody>
          <a:bodyPr vert="horz" wrap="square" lIns="0" tIns="0" rIns="0" bIns="0" rtlCol="0" anchor="b">
            <a:normAutofit/>
          </a:bodyPr>
          <a:lstStyle/>
          <a:p>
            <a:pPr lvl="0" algn="l">
              <a:lnSpc>
                <a:spcPct val="70000"/>
              </a:lnSpc>
              <a:buClrTx/>
              <a:buSzTx/>
              <a:buFontTx/>
            </a:pPr>
            <a:r>
              <a:rPr lang="en-US" altLang="zh-CN" sz="2400" dirty="0">
                <a:latin typeface="微软雅黑" panose="020B0503020204020204" charset="-122"/>
                <a:ea typeface="微软雅黑" panose="020B0503020204020204" charset="-122"/>
                <a:cs typeface="微软雅黑" panose="020B0503020204020204" charset="-122"/>
                <a:sym typeface="+mn-ea"/>
              </a:rPr>
              <a:t>05</a:t>
            </a:r>
            <a:r>
              <a:rPr lang="zh-CN" altLang="en-US" sz="2400" dirty="0">
                <a:latin typeface="微软雅黑" panose="020B0503020204020204" charset="-122"/>
                <a:ea typeface="微软雅黑" panose="020B0503020204020204" charset="-122"/>
                <a:cs typeface="微软雅黑" panose="020B0503020204020204" charset="-122"/>
                <a:sym typeface="+mn-ea"/>
              </a:rPr>
              <a:t>创新性</a:t>
            </a:r>
            <a:endParaRPr lang="zh-CN" altLang="en-US" sz="2400" dirty="0">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custDataLst>
              <p:tags r:id="rId2"/>
            </p:custDataLst>
          </p:nvPr>
        </p:nvSpPr>
        <p:spPr>
          <a:xfrm>
            <a:off x="6274435" y="953770"/>
            <a:ext cx="5845810" cy="337185"/>
          </a:xfrm>
          <a:prstGeom prst="rect">
            <a:avLst/>
          </a:prstGeom>
          <a:ln w="12700" cmpd="sng">
            <a:solidFill>
              <a:schemeClr val="accent1">
                <a:shade val="50000"/>
              </a:schemeClr>
            </a:solidFill>
            <a:prstDash val="solid"/>
          </a:ln>
        </p:spPr>
        <p:style>
          <a:lnRef idx="0">
            <a:srgbClr val="FFFFFF"/>
          </a:lnRef>
          <a:fillRef idx="1">
            <a:schemeClr val="accent1"/>
          </a:fillRef>
          <a:effectRef idx="1">
            <a:schemeClr val="accent1"/>
          </a:effectRef>
          <a:fontRef idx="minor">
            <a:schemeClr val="lt1"/>
          </a:fontRef>
        </p:style>
        <p:txBody>
          <a:bodyPr wrap="square" lIns="91440" tIns="45720" rIns="91440" bIns="45720" rtlCol="0" anchor="t" anchorCtr="0">
            <a:spAutoFit/>
          </a:bodyPr>
          <a:lstStyle/>
          <a:p>
            <a:pPr lvl="0" algn="r" defTabSz="266700">
              <a:buClrTx/>
              <a:buSzTx/>
              <a:buFontTx/>
            </a:pPr>
            <a:r>
              <a:rPr lang="zh-CN" altLang="en-US" sz="16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创新应用</a:t>
            </a:r>
            <a:endParaRPr lang="zh-CN" altLang="en-US" sz="16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endParaRPr>
          </a:p>
        </p:txBody>
      </p:sp>
      <p:grpSp>
        <p:nvGrpSpPr>
          <p:cNvPr id="12" name="组合 11"/>
          <p:cNvGrpSpPr/>
          <p:nvPr/>
        </p:nvGrpSpPr>
        <p:grpSpPr>
          <a:xfrm>
            <a:off x="243205" y="943610"/>
            <a:ext cx="6022340" cy="2414905"/>
            <a:chOff x="510" y="1486"/>
            <a:chExt cx="8814" cy="3803"/>
          </a:xfrm>
        </p:grpSpPr>
        <p:sp>
          <p:nvSpPr>
            <p:cNvPr id="2" name="文本框 1"/>
            <p:cNvSpPr txBox="1"/>
            <p:nvPr/>
          </p:nvSpPr>
          <p:spPr>
            <a:xfrm>
              <a:off x="510" y="1486"/>
              <a:ext cx="8813" cy="531"/>
            </a:xfrm>
            <a:prstGeom prst="rect">
              <a:avLst/>
            </a:prstGeom>
          </p:spPr>
          <p:style>
            <a:lnRef idx="0">
              <a:srgbClr val="FFFFFF"/>
            </a:lnRef>
            <a:fillRef idx="1">
              <a:schemeClr val="accent1"/>
            </a:fillRef>
            <a:effectRef idx="1">
              <a:schemeClr val="accent1"/>
            </a:effectRef>
            <a:fontRef idx="minor">
              <a:schemeClr val="lt1"/>
            </a:fontRef>
          </p:style>
          <p:txBody>
            <a:bodyPr wrap="square">
              <a:spAutoFit/>
            </a:bodyPr>
            <a:lstStyle/>
            <a:p>
              <a:pPr defTabSz="266700"/>
              <a:r>
                <a:rPr lang="zh-CN" altLang="en-US" sz="16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rPr>
                <a:t>核心技术创新点</a:t>
              </a:r>
              <a:endParaRPr lang="zh-CN" altLang="en-US" sz="16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endParaRPr>
            </a:p>
          </p:txBody>
        </p:sp>
        <p:sp>
          <p:nvSpPr>
            <p:cNvPr id="7" name="文本框 6"/>
            <p:cNvSpPr txBox="1"/>
            <p:nvPr/>
          </p:nvSpPr>
          <p:spPr>
            <a:xfrm>
              <a:off x="510" y="2013"/>
              <a:ext cx="8814" cy="3276"/>
            </a:xfrm>
            <a:prstGeom prst="rect">
              <a:avLst/>
            </a:prstGeom>
            <a:solidFill>
              <a:schemeClr val="bg1">
                <a:lumMod val="95000"/>
              </a:schemeClr>
            </a:solidFill>
            <a:ln w="12700" cmpd="sng">
              <a:solidFill>
                <a:schemeClr val="accent1">
                  <a:shade val="50000"/>
                </a:schemeClr>
              </a:solidFill>
              <a:prstDash val="sysDot"/>
            </a:ln>
          </p:spPr>
          <p:txBody>
            <a:bodyPr wrap="square">
              <a:noAutofit/>
            </a:bodyPr>
            <a:lstStyle/>
            <a:p>
              <a:pPr marL="342900" indent="-342900" defTabSz="266700">
                <a:lnSpc>
                  <a:spcPct val="150000"/>
                </a:lnSpc>
                <a:buFont typeface="+mj-lt"/>
                <a:buAutoNum type="arabicPeriod"/>
              </a:pPr>
              <a:r>
                <a:rPr lang="zh-CN" altLang="en-US" sz="1400" dirty="0">
                  <a:latin typeface="微软雅黑" panose="020B0503020204020204" charset="-122"/>
                  <a:ea typeface="微软雅黑" panose="020B0503020204020204" charset="-122"/>
                  <a:cs typeface="微软雅黑" panose="020B0503020204020204" charset="-122"/>
                </a:rPr>
                <a:t>“注射用头孢他啶他唑巴坦钠（3:1）”复方制剂为</a:t>
              </a:r>
              <a:r>
                <a:rPr lang="zh-CN" altLang="en-US" sz="1400" dirty="0">
                  <a:latin typeface="微软雅黑" panose="020B0503020204020204" charset="-122"/>
                  <a:ea typeface="微软雅黑" panose="020B0503020204020204" charset="-122"/>
                  <a:cs typeface="微软雅黑" panose="020B0503020204020204" charset="-122"/>
                  <a:sym typeface="+mn-ea"/>
                </a:rPr>
                <a:t>国内及全球首创</a:t>
              </a:r>
              <a:r>
                <a:rPr lang="zh-CN" altLang="en-US" sz="1400" dirty="0">
                  <a:latin typeface="微软雅黑" panose="020B0503020204020204" charset="-122"/>
                  <a:ea typeface="微软雅黑" panose="020B0503020204020204" charset="-122"/>
                  <a:cs typeface="微软雅黑" panose="020B0503020204020204" charset="-122"/>
                </a:rPr>
                <a:t>；</a:t>
              </a:r>
              <a:endParaRPr lang="zh-CN" altLang="en-US" sz="1400" dirty="0">
                <a:latin typeface="微软雅黑" panose="020B0503020204020204" charset="-122"/>
                <a:ea typeface="微软雅黑" panose="020B0503020204020204" charset="-122"/>
                <a:cs typeface="微软雅黑" panose="020B0503020204020204" charset="-122"/>
              </a:endParaRPr>
            </a:p>
            <a:p>
              <a:pPr marL="342900" indent="-342900" defTabSz="266700">
                <a:lnSpc>
                  <a:spcPct val="150000"/>
                </a:lnSpc>
                <a:buFont typeface="+mj-lt"/>
                <a:buAutoNum type="arabicPeriod"/>
              </a:pP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国产原研新药</a:t>
              </a:r>
              <a:r>
                <a:rPr lang="zh-CN" altLang="en-US" sz="1400" dirty="0">
                  <a:latin typeface="微软雅黑" panose="020B0503020204020204" charset="-122"/>
                  <a:ea typeface="微软雅黑" panose="020B0503020204020204" charset="-122"/>
                  <a:cs typeface="微软雅黑" panose="020B0503020204020204" charset="-122"/>
                </a:rPr>
                <a:t>，化药注册</a:t>
              </a:r>
              <a:r>
                <a:rPr lang="en-US" altLang="zh-CN" sz="1400" dirty="0">
                  <a:latin typeface="微软雅黑" panose="020B0503020204020204" charset="-122"/>
                  <a:ea typeface="微软雅黑" panose="020B0503020204020204" charset="-122"/>
                  <a:cs typeface="微软雅黑" panose="020B0503020204020204" charset="-122"/>
                </a:rPr>
                <a:t>1.5</a:t>
              </a:r>
              <a:r>
                <a:rPr lang="zh-CN" altLang="en-US" sz="1400" dirty="0">
                  <a:latin typeface="微软雅黑" panose="020B0503020204020204" charset="-122"/>
                  <a:ea typeface="微软雅黑" panose="020B0503020204020204" charset="-122"/>
                  <a:cs typeface="微软雅黑" panose="020B0503020204020204" charset="-122"/>
                </a:rPr>
                <a:t>类；</a:t>
              </a:r>
              <a:endParaRPr lang="zh-CN" altLang="en-US" sz="1400" dirty="0">
                <a:latin typeface="微软雅黑" panose="020B0503020204020204" charset="-122"/>
                <a:ea typeface="微软雅黑" panose="020B0503020204020204" charset="-122"/>
                <a:cs typeface="微软雅黑" panose="020B0503020204020204" charset="-122"/>
              </a:endParaRPr>
            </a:p>
            <a:p>
              <a:pPr marL="342900" indent="-342900" defTabSz="266700">
                <a:lnSpc>
                  <a:spcPct val="150000"/>
                </a:lnSpc>
                <a:buFont typeface="+mj-lt"/>
                <a:buAutoNum type="arabicPeriod"/>
              </a:pPr>
              <a:r>
                <a:rPr lang="zh-CN" altLang="en-US" sz="1400" dirty="0">
                  <a:latin typeface="微软雅黑" panose="020B0503020204020204" charset="-122"/>
                  <a:ea typeface="微软雅黑" panose="020B0503020204020204" charset="-122"/>
                  <a:cs typeface="微软雅黑" panose="020B0503020204020204" charset="-122"/>
                </a:rPr>
                <a:t>由</a:t>
              </a:r>
              <a:r>
                <a:rPr lang="zh-CN" altLang="en-US" sz="1400" dirty="0">
                  <a:latin typeface="微软雅黑" panose="020B0503020204020204" charset="-122"/>
                  <a:ea typeface="微软雅黑" panose="020B0503020204020204" charset="-122"/>
                  <a:cs typeface="微软雅黑" panose="020B0503020204020204" charset="-122"/>
                  <a:sym typeface="+mn-ea"/>
                </a:rPr>
                <a:t>“头孢他啶”和“他唑巴坦钠”组成复方制剂的说明书适应症中，可用于治疗</a:t>
              </a:r>
              <a:r>
                <a:rPr lang="en-US" altLang="zh-CN" sz="1400" dirty="0">
                  <a:latin typeface="微软雅黑" panose="020B0503020204020204" charset="-122"/>
                  <a:ea typeface="微软雅黑" panose="020B0503020204020204" charset="-122"/>
                  <a:cs typeface="微软雅黑" panose="020B0503020204020204" charset="-122"/>
                  <a:sym typeface="+mn-ea"/>
                </a:rPr>
                <a:t>“</a:t>
              </a:r>
              <a:r>
                <a:rPr lang="zh-CN" altLang="en-US" sz="1400" dirty="0">
                  <a:latin typeface="微软雅黑" panose="020B0503020204020204" charset="-122"/>
                  <a:ea typeface="微软雅黑" panose="020B0503020204020204" charset="-122"/>
                  <a:cs typeface="微软雅黑" panose="020B0503020204020204" charset="-122"/>
                  <a:sym typeface="+mn-ea"/>
                </a:rPr>
                <a:t>尿路感染</a:t>
              </a:r>
              <a:r>
                <a:rPr lang="en-US" altLang="zh-CN" sz="1400" dirty="0">
                  <a:latin typeface="微软雅黑" panose="020B0503020204020204" charset="-122"/>
                  <a:ea typeface="微软雅黑" panose="020B0503020204020204" charset="-122"/>
                  <a:cs typeface="微软雅黑" panose="020B0503020204020204" charset="-122"/>
                  <a:sym typeface="+mn-ea"/>
                </a:rPr>
                <a:t>”</a:t>
              </a:r>
              <a:r>
                <a:rPr lang="zh-CN" altLang="en-US" sz="1400" dirty="0">
                  <a:latin typeface="微软雅黑" panose="020B0503020204020204" charset="-122"/>
                  <a:ea typeface="微软雅黑" panose="020B0503020204020204" charset="-122"/>
                  <a:cs typeface="微软雅黑" panose="020B0503020204020204" charset="-122"/>
                  <a:sym typeface="+mn-ea"/>
                </a:rPr>
                <a:t>（即整个尿路系统）的药品，</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为国内首例</a:t>
              </a:r>
              <a:r>
                <a:rPr lang="zh-CN" altLang="en-US" sz="1400" dirty="0">
                  <a:latin typeface="微软雅黑" panose="020B0503020204020204" charset="-122"/>
                  <a:ea typeface="微软雅黑" panose="020B0503020204020204" charset="-122"/>
                  <a:cs typeface="微软雅黑" panose="020B0503020204020204" charset="-122"/>
                  <a:sym typeface="+mn-ea"/>
                </a:rPr>
                <a:t>。</a:t>
              </a:r>
              <a:endParaRPr lang="zh-CN" altLang="en-US" sz="1600" dirty="0">
                <a:latin typeface="Calibri" panose="020F0502020204030204"/>
                <a:ea typeface="宋体" panose="02010600030101010101" pitchFamily="2" charset="-122"/>
              </a:endParaRPr>
            </a:p>
          </p:txBody>
        </p:sp>
      </p:grpSp>
      <p:grpSp>
        <p:nvGrpSpPr>
          <p:cNvPr id="13" name="组合 12"/>
          <p:cNvGrpSpPr/>
          <p:nvPr/>
        </p:nvGrpSpPr>
        <p:grpSpPr>
          <a:xfrm>
            <a:off x="243840" y="3357880"/>
            <a:ext cx="6021070" cy="2593975"/>
            <a:chOff x="511" y="5288"/>
            <a:chExt cx="8814" cy="4085"/>
          </a:xfrm>
        </p:grpSpPr>
        <p:sp>
          <p:nvSpPr>
            <p:cNvPr id="6" name="文本框 5"/>
            <p:cNvSpPr txBox="1"/>
            <p:nvPr/>
          </p:nvSpPr>
          <p:spPr>
            <a:xfrm>
              <a:off x="511" y="5288"/>
              <a:ext cx="8813" cy="531"/>
            </a:xfrm>
            <a:prstGeom prst="rect">
              <a:avLst/>
            </a:prstGeom>
          </p:spPr>
          <p:style>
            <a:lnRef idx="0">
              <a:srgbClr val="FFFFFF"/>
            </a:lnRef>
            <a:fillRef idx="1">
              <a:schemeClr val="accent1"/>
            </a:fillRef>
            <a:effectRef idx="1">
              <a:schemeClr val="accent1"/>
            </a:effectRef>
            <a:fontRef idx="minor">
              <a:schemeClr val="lt1"/>
            </a:fontRef>
          </p:style>
          <p:txBody>
            <a:bodyPr wrap="square" rtlCol="0">
              <a:spAutoFit/>
            </a:bodyPr>
            <a:lstStyle/>
            <a:p>
              <a:pPr lvl="0" algn="l" defTabSz="266700">
                <a:buClrTx/>
                <a:buSzTx/>
                <a:buFontTx/>
              </a:pPr>
              <a:r>
                <a:rPr lang="zh-CN" altLang="en-US" sz="16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rPr>
                <a:t>临床价值创新</a:t>
              </a:r>
              <a:endParaRPr lang="zh-CN" altLang="en-US" sz="1600" b="1">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endParaRPr>
            </a:p>
          </p:txBody>
        </p:sp>
        <p:sp>
          <p:nvSpPr>
            <p:cNvPr id="8" name="文本框 7"/>
            <p:cNvSpPr txBox="1"/>
            <p:nvPr/>
          </p:nvSpPr>
          <p:spPr>
            <a:xfrm>
              <a:off x="511" y="5819"/>
              <a:ext cx="8814" cy="3554"/>
            </a:xfrm>
            <a:prstGeom prst="rect">
              <a:avLst/>
            </a:prstGeom>
            <a:solidFill>
              <a:schemeClr val="bg1">
                <a:lumMod val="95000"/>
              </a:schemeClr>
            </a:solidFill>
            <a:ln w="12700" cmpd="sng">
              <a:solidFill>
                <a:schemeClr val="accent1">
                  <a:shade val="50000"/>
                </a:schemeClr>
              </a:solidFill>
              <a:prstDash val="sysDot"/>
            </a:ln>
          </p:spPr>
          <p:txBody>
            <a:bodyPr wrap="square">
              <a:noAutofit/>
            </a:bodyPr>
            <a:lstStyle/>
            <a:p>
              <a:pPr marL="342900" indent="-342900" defTabSz="266700">
                <a:lnSpc>
                  <a:spcPct val="150000"/>
                </a:lnSpc>
                <a:buFont typeface="+mj-lt"/>
                <a:buAutoNum type="arabicPeriod"/>
              </a:pPr>
              <a:r>
                <a:rPr lang="zh-CN" altLang="en-US" sz="1400">
                  <a:latin typeface="微软雅黑" panose="020B0503020204020204" charset="-122"/>
                  <a:ea typeface="微软雅黑" panose="020B0503020204020204" charset="-122"/>
                  <a:cs typeface="微软雅黑" panose="020B0503020204020204" charset="-122"/>
                </a:rPr>
                <a:t>注射用头孢他啶他唑巴坦钠（3:1）独家配伍比例，可强效治疗由多种耐药菌尤其是铜绿假单胞菌引起的感染；</a:t>
              </a:r>
              <a:endParaRPr lang="zh-CN" altLang="en-US" sz="1400">
                <a:latin typeface="微软雅黑" panose="020B0503020204020204" charset="-122"/>
                <a:ea typeface="微软雅黑" panose="020B0503020204020204" charset="-122"/>
                <a:cs typeface="微软雅黑" panose="020B0503020204020204" charset="-122"/>
              </a:endParaRPr>
            </a:p>
            <a:p>
              <a:pPr marL="342900" indent="-342900" defTabSz="266700">
                <a:lnSpc>
                  <a:spcPct val="150000"/>
                </a:lnSpc>
                <a:buFont typeface="+mj-lt"/>
                <a:buAutoNum type="arabicPeriod"/>
              </a:pPr>
              <a:r>
                <a:rPr lang="zh-CN" altLang="en-US" sz="1400">
                  <a:latin typeface="微软雅黑" panose="020B0503020204020204" charset="-122"/>
                  <a:ea typeface="微软雅黑" panose="020B0503020204020204" charset="-122"/>
                  <a:cs typeface="微软雅黑" panose="020B0503020204020204" charset="-122"/>
                </a:rPr>
                <a:t>适应症重大变化升级为“尿路感染”，治疗范围扩大，更多患者获益。</a:t>
              </a:r>
              <a:endParaRPr lang="zh-CN" altLang="en-US" sz="1400">
                <a:latin typeface="微软雅黑" panose="020B0503020204020204" charset="-122"/>
                <a:ea typeface="微软雅黑" panose="020B0503020204020204" charset="-122"/>
                <a:cs typeface="微软雅黑" panose="020B0503020204020204" charset="-122"/>
              </a:endParaRPr>
            </a:p>
            <a:p>
              <a:pPr marL="342900" indent="-342900" defTabSz="266700">
                <a:lnSpc>
                  <a:spcPct val="150000"/>
                </a:lnSpc>
                <a:buFont typeface="+mj-lt"/>
                <a:buAutoNum type="arabicPeriod"/>
              </a:pPr>
              <a:r>
                <a:rPr lang="zh-CN" altLang="en-US" sz="1400">
                  <a:latin typeface="微软雅黑" panose="020B0503020204020204" charset="-122"/>
                  <a:ea typeface="微软雅黑" panose="020B0503020204020204" charset="-122"/>
                  <a:cs typeface="微软雅黑" panose="020B0503020204020204" charset="-122"/>
                </a:rPr>
                <a:t>较参照药品：</a:t>
              </a:r>
              <a:r>
                <a:rPr lang="zh-CN" altLang="en-US" sz="1400">
                  <a:latin typeface="微软雅黑" panose="020B0503020204020204" charset="-122"/>
                  <a:ea typeface="微软雅黑" panose="020B0503020204020204" charset="-122"/>
                  <a:cs typeface="微软雅黑" panose="020B0503020204020204" charset="-122"/>
                  <a:sym typeface="+mn-ea"/>
                </a:rPr>
                <a:t>注射用头孢他啶他唑巴坦钠（3:1）中头孢</a:t>
              </a:r>
              <a:r>
                <a:rPr lang="zh-CN" altLang="en-US" sz="1400">
                  <a:latin typeface="微软雅黑" panose="020B0503020204020204" charset="-122"/>
                  <a:ea typeface="微软雅黑" panose="020B0503020204020204" charset="-122"/>
                  <a:cs typeface="微软雅黑" panose="020B0503020204020204" charset="-122"/>
                </a:rPr>
                <a:t>他啶日均用量更少，安全性更高， 适应症更多，总有效率更高。</a:t>
              </a:r>
              <a:endParaRPr lang="zh-CN" altLang="en-US" sz="1400">
                <a:latin typeface="微软雅黑" panose="020B0503020204020204" charset="-122"/>
                <a:ea typeface="微软雅黑" panose="020B0503020204020204" charset="-122"/>
                <a:cs typeface="微软雅黑" panose="020B0503020204020204" charset="-122"/>
              </a:endParaRPr>
            </a:p>
          </p:txBody>
        </p:sp>
      </p:grpSp>
      <p:sp>
        <p:nvSpPr>
          <p:cNvPr id="25" name="文本框 24"/>
          <p:cNvSpPr txBox="1"/>
          <p:nvPr>
            <p:custDataLst>
              <p:tags r:id="rId3"/>
            </p:custDataLst>
          </p:nvPr>
        </p:nvSpPr>
        <p:spPr>
          <a:xfrm>
            <a:off x="6275070" y="1278255"/>
            <a:ext cx="5846445" cy="4673600"/>
          </a:xfrm>
          <a:prstGeom prst="rect">
            <a:avLst/>
          </a:prstGeom>
          <a:solidFill>
            <a:schemeClr val="bg1">
              <a:lumMod val="95000"/>
            </a:schemeClr>
          </a:solidFill>
          <a:ln w="12700" cmpd="sng">
            <a:solidFill>
              <a:schemeClr val="accent1">
                <a:shade val="50000"/>
              </a:schemeClr>
            </a:solidFill>
            <a:prstDash val="sysDot"/>
          </a:ln>
        </p:spPr>
        <p:txBody>
          <a:bodyPr wrap="square" lIns="91440" tIns="45720" rIns="91440" bIns="45720" rtlCol="0" anchor="t" anchorCtr="0">
            <a:noAutofit/>
          </a:bodyPr>
          <a:lstStyle/>
          <a:p>
            <a:pPr lvl="0" algn="l" defTabSz="266700">
              <a:lnSpc>
                <a:spcPct val="150000"/>
              </a:lnSpc>
              <a:buClrTx/>
              <a:buSzTx/>
              <a:buFontTx/>
            </a:pPr>
            <a:r>
              <a:rPr lang="en-US" altLang="zh-CN" sz="1400" dirty="0">
                <a:solidFill>
                  <a:schemeClr val="tx1"/>
                </a:solidFill>
                <a:latin typeface="微软雅黑" panose="020B0503020204020204" charset="-122"/>
                <a:ea typeface="微软雅黑" panose="020B0503020204020204" charset="-122"/>
                <a:sym typeface="+mn-ea"/>
              </a:rPr>
              <a:t>1.</a:t>
            </a:r>
            <a:r>
              <a:rPr lang="zh-CN" altLang="en-US" sz="1400" dirty="0">
                <a:latin typeface="微软雅黑" panose="020B0503020204020204" charset="-122"/>
                <a:ea typeface="微软雅黑" panose="020B0503020204020204" charset="-122"/>
                <a:sym typeface="+mn-ea"/>
              </a:rPr>
              <a:t>近年来，头孢他啶</a:t>
            </a:r>
            <a:r>
              <a:rPr lang="zh-CN" altLang="en-US" sz="1400" dirty="0">
                <a:solidFill>
                  <a:schemeClr val="tx1"/>
                </a:solidFill>
                <a:latin typeface="微软雅黑" panose="020B0503020204020204" charset="-122"/>
                <a:ea typeface="微软雅黑" panose="020B0503020204020204" charset="-122"/>
                <a:sym typeface="+mn-ea"/>
              </a:rPr>
              <a:t>临床</a:t>
            </a:r>
            <a:r>
              <a:rPr lang="zh-CN" altLang="en-US" sz="1400" dirty="0">
                <a:latin typeface="微软雅黑" panose="020B0503020204020204" charset="-122"/>
                <a:ea typeface="微软雅黑" panose="020B0503020204020204" charset="-122"/>
                <a:sym typeface="+mn-ea"/>
              </a:rPr>
              <a:t>应用极为广泛和普遍</a:t>
            </a:r>
            <a:r>
              <a:rPr lang="zh-CN" altLang="en-US" sz="1400" dirty="0">
                <a:solidFill>
                  <a:schemeClr val="tx1"/>
                </a:solidFill>
                <a:latin typeface="微软雅黑" panose="020B0503020204020204" charset="-122"/>
                <a:ea typeface="微软雅黑" panose="020B0503020204020204" charset="-122"/>
                <a:sym typeface="+mn-ea"/>
              </a:rPr>
              <a:t>，</a:t>
            </a:r>
            <a:r>
              <a:rPr lang="zh-CN" altLang="en-US" sz="1400" dirty="0">
                <a:latin typeface="微软雅黑" panose="020B0503020204020204" charset="-122"/>
                <a:ea typeface="微软雅黑" panose="020B0503020204020204" charset="-122"/>
                <a:sym typeface="+mn-ea"/>
              </a:rPr>
              <a:t>院内铜绿假单胞等菌株耐药高发，对产超广谱</a:t>
            </a:r>
            <a:r>
              <a:rPr lang="en-US" altLang="zh-CN" sz="1400" dirty="0">
                <a:latin typeface="微软雅黑" panose="020B0503020204020204" charset="-122"/>
                <a:ea typeface="微软雅黑" panose="020B0503020204020204" charset="-122"/>
                <a:sym typeface="+mn-ea"/>
              </a:rPr>
              <a:t>β</a:t>
            </a:r>
            <a:r>
              <a:rPr lang="zh-CN" altLang="en-US" sz="1400" dirty="0">
                <a:latin typeface="微软雅黑" panose="020B0503020204020204" charset="-122"/>
                <a:ea typeface="微软雅黑" panose="020B0503020204020204" charset="-122"/>
                <a:sym typeface="+mn-ea"/>
              </a:rPr>
              <a:t>内酰胺酶</a:t>
            </a:r>
            <a:r>
              <a:rPr lang="en-US" altLang="zh-CN" sz="1400" dirty="0">
                <a:latin typeface="微软雅黑" panose="020B0503020204020204" charset="-122"/>
                <a:ea typeface="微软雅黑" panose="020B0503020204020204" charset="-122"/>
                <a:sym typeface="+mn-ea"/>
              </a:rPr>
              <a:t>（ESBL</a:t>
            </a:r>
            <a:r>
              <a:rPr lang="en-US" altLang="zh-CN" sz="1400" dirty="0">
                <a:latin typeface="微软雅黑" panose="020B0503020204020204" charset="-122"/>
                <a:ea typeface="微软雅黑" panose="020B0503020204020204" charset="-122"/>
                <a:cs typeface="微软雅黑" panose="020B0503020204020204" charset="-122"/>
                <a:sym typeface="+mn-ea"/>
              </a:rPr>
              <a:t>-E</a:t>
            </a:r>
            <a:r>
              <a:rPr lang="en-US" altLang="zh-CN" sz="1400" dirty="0">
                <a:latin typeface="微软雅黑" panose="020B0503020204020204" charset="-122"/>
                <a:ea typeface="微软雅黑" panose="020B0503020204020204" charset="-122"/>
                <a:sym typeface="+mn-ea"/>
              </a:rPr>
              <a:t>）</a:t>
            </a:r>
            <a:r>
              <a:rPr lang="zh-CN" altLang="en-US" sz="1400" dirty="0">
                <a:latin typeface="微软雅黑" panose="020B0503020204020204" charset="-122"/>
                <a:ea typeface="微软雅黑" panose="020B0503020204020204" charset="-122"/>
                <a:sym typeface="+mn-ea"/>
              </a:rPr>
              <a:t>细菌所致感染治疗日益困难。头孢他啶与他唑巴坦组成复合</a:t>
            </a:r>
            <a:r>
              <a:rPr lang="en-US" altLang="zh-CN" sz="1400" dirty="0">
                <a:latin typeface="微软雅黑" panose="020B0503020204020204" charset="-122"/>
                <a:ea typeface="微软雅黑" panose="020B0503020204020204" charset="-122"/>
                <a:sym typeface="+mn-ea"/>
              </a:rPr>
              <a:t>3:1</a:t>
            </a:r>
            <a:r>
              <a:rPr lang="zh-CN" altLang="en-US" sz="1400" dirty="0">
                <a:latin typeface="微软雅黑" panose="020B0503020204020204" charset="-122"/>
                <a:ea typeface="微软雅黑" panose="020B0503020204020204" charset="-122"/>
                <a:sym typeface="+mn-ea"/>
              </a:rPr>
              <a:t>制剂可解决这一难题。</a:t>
            </a:r>
            <a:r>
              <a:rPr lang="zh-CN" altLang="en-US" sz="1400" dirty="0">
                <a:solidFill>
                  <a:schemeClr val="tx1"/>
                </a:solidFill>
                <a:latin typeface="微软雅黑" panose="020B0503020204020204" charset="-122"/>
                <a:ea typeface="微软雅黑" panose="020B0503020204020204" charset="-122"/>
                <a:sym typeface="+mn-ea"/>
              </a:rPr>
              <a:t>此外，在疫情期间为新冠肺炎患者在院内</a:t>
            </a:r>
            <a:r>
              <a:rPr lang="en-US" altLang="zh-CN" sz="1400" dirty="0">
                <a:solidFill>
                  <a:schemeClr val="tx1"/>
                </a:solidFill>
                <a:latin typeface="微软雅黑" panose="020B0503020204020204" charset="-122"/>
                <a:ea typeface="微软雅黑" panose="020B0503020204020204" charset="-122"/>
                <a:sym typeface="+mn-ea"/>
              </a:rPr>
              <a:t>PA</a:t>
            </a:r>
            <a:r>
              <a:rPr lang="zh-CN" altLang="en-US" sz="1400" dirty="0">
                <a:solidFill>
                  <a:schemeClr val="tx1"/>
                </a:solidFill>
                <a:latin typeface="微软雅黑" panose="020B0503020204020204" charset="-122"/>
                <a:ea typeface="微软雅黑" panose="020B0503020204020204" charset="-122"/>
                <a:sym typeface="+mn-ea"/>
              </a:rPr>
              <a:t>耐药感染提供了创新性治疗手段。</a:t>
            </a:r>
            <a:endParaRPr lang="zh-CN" altLang="en-US" sz="1400" dirty="0">
              <a:solidFill>
                <a:schemeClr val="tx1"/>
              </a:solidFill>
              <a:latin typeface="微软雅黑" panose="020B0503020204020204" charset="-122"/>
              <a:ea typeface="微软雅黑" panose="020B0503020204020204" charset="-122"/>
              <a:sym typeface="+mn-ea"/>
            </a:endParaRPr>
          </a:p>
          <a:p>
            <a:pPr lvl="0" algn="l" defTabSz="266700">
              <a:lnSpc>
                <a:spcPct val="150000"/>
              </a:lnSpc>
              <a:buClrTx/>
              <a:buSzTx/>
              <a:buFontTx/>
            </a:pPr>
            <a:r>
              <a:rPr lang="en-US" altLang="zh-CN" sz="1400" dirty="0">
                <a:solidFill>
                  <a:schemeClr val="tx1"/>
                </a:solidFill>
                <a:latin typeface="微软雅黑" panose="020B0503020204020204" charset="-122"/>
                <a:ea typeface="微软雅黑" panose="020B0503020204020204" charset="-122"/>
                <a:sym typeface="+mn-ea"/>
              </a:rPr>
              <a:t>2.“</a:t>
            </a:r>
            <a:r>
              <a:rPr lang="zh-CN" altLang="en-US" sz="1400" dirty="0">
                <a:solidFill>
                  <a:schemeClr val="tx1"/>
                </a:solidFill>
                <a:latin typeface="微软雅黑" panose="020B0503020204020204" charset="-122"/>
                <a:ea typeface="微软雅黑" panose="020B0503020204020204" charset="-122"/>
                <a:sym typeface="+mn-ea"/>
              </a:rPr>
              <a:t>尿道感染</a:t>
            </a:r>
            <a:r>
              <a:rPr lang="en-US" altLang="zh-CN" sz="1400" dirty="0">
                <a:solidFill>
                  <a:schemeClr val="tx1"/>
                </a:solidFill>
                <a:latin typeface="微软雅黑" panose="020B0503020204020204" charset="-122"/>
                <a:ea typeface="微软雅黑" panose="020B0503020204020204" charset="-122"/>
                <a:sym typeface="+mn-ea"/>
              </a:rPr>
              <a:t>”</a:t>
            </a:r>
            <a:r>
              <a:rPr lang="zh-CN" altLang="en-US" sz="1400" b="1" dirty="0">
                <a:solidFill>
                  <a:srgbClr val="FF0000"/>
                </a:solidFill>
                <a:latin typeface="微软雅黑" panose="020B0503020204020204" charset="-122"/>
                <a:ea typeface="微软雅黑" panose="020B0503020204020204" charset="-122"/>
                <a:sym typeface="+mn-ea"/>
              </a:rPr>
              <a:t>升级为</a:t>
            </a:r>
            <a:r>
              <a:rPr lang="en-US" altLang="zh-CN" sz="1400" b="1" dirty="0">
                <a:solidFill>
                  <a:srgbClr val="FF0000"/>
                </a:solidFill>
                <a:latin typeface="微软雅黑" panose="020B0503020204020204" charset="-122"/>
                <a:ea typeface="微软雅黑" panose="020B0503020204020204" charset="-122"/>
                <a:sym typeface="+mn-ea"/>
              </a:rPr>
              <a:t>“</a:t>
            </a:r>
            <a:r>
              <a:rPr lang="zh-CN" altLang="en-US" sz="1400" dirty="0">
                <a:solidFill>
                  <a:schemeClr val="tx1"/>
                </a:solidFill>
                <a:latin typeface="微软雅黑" panose="020B0503020204020204" charset="-122"/>
                <a:ea typeface="微软雅黑" panose="020B0503020204020204" charset="-122"/>
                <a:sym typeface="+mn-ea"/>
              </a:rPr>
              <a:t>尿路感染</a:t>
            </a:r>
            <a:r>
              <a:rPr lang="en-US" altLang="zh-CN" sz="1400" dirty="0">
                <a:solidFill>
                  <a:schemeClr val="tx1"/>
                </a:solidFill>
                <a:latin typeface="微软雅黑" panose="020B0503020204020204" charset="-122"/>
                <a:ea typeface="微软雅黑" panose="020B0503020204020204" charset="-122"/>
                <a:sym typeface="+mn-ea"/>
              </a:rPr>
              <a:t>”</a:t>
            </a:r>
            <a:r>
              <a:rPr lang="zh-CN" altLang="en-US" sz="1400" dirty="0">
                <a:solidFill>
                  <a:schemeClr val="tx1"/>
                </a:solidFill>
                <a:latin typeface="微软雅黑" panose="020B0503020204020204" charset="-122"/>
                <a:ea typeface="微软雅黑" panose="020B0503020204020204" charset="-122"/>
                <a:sym typeface="+mn-ea"/>
              </a:rPr>
              <a:t>的创新应用：</a:t>
            </a:r>
            <a:r>
              <a:rPr lang="zh-CN" altLang="en-US" sz="1400" dirty="0">
                <a:latin typeface="微软雅黑" panose="020B0503020204020204" charset="-122"/>
                <a:ea typeface="微软雅黑" panose="020B0503020204020204" charset="-122"/>
                <a:sym typeface="+mn-ea"/>
              </a:rPr>
              <a:t>优先选择对常见尿路病原体（大肠杆菌、克雷伯菌等）敏感的药物，保留碳青霉烯类等“最后防线”药物用于耐药菌感染。</a:t>
            </a:r>
            <a:endParaRPr lang="zh-CN" altLang="en-US" sz="1400" dirty="0">
              <a:latin typeface="微软雅黑" panose="020B0503020204020204" charset="-122"/>
              <a:ea typeface="微软雅黑" panose="020B0503020204020204" charset="-122"/>
              <a:sym typeface="+mn-ea"/>
            </a:endParaRPr>
          </a:p>
          <a:p>
            <a:pPr lvl="0" algn="l" defTabSz="266700">
              <a:lnSpc>
                <a:spcPct val="150000"/>
              </a:lnSpc>
              <a:buClrTx/>
              <a:buSzTx/>
              <a:buFontTx/>
            </a:pPr>
            <a:r>
              <a:rPr lang="en-US" altLang="zh-CN" sz="1400" dirty="0">
                <a:solidFill>
                  <a:schemeClr val="tx1"/>
                </a:solidFill>
                <a:latin typeface="微软雅黑" panose="020B0503020204020204" charset="-122"/>
                <a:ea typeface="微软雅黑" panose="020B0503020204020204" charset="-122"/>
                <a:sym typeface="+mn-ea"/>
              </a:rPr>
              <a:t>3.</a:t>
            </a:r>
            <a:r>
              <a:rPr lang="zh-CN" altLang="en-US" sz="1400" dirty="0">
                <a:solidFill>
                  <a:schemeClr val="tx1"/>
                </a:solidFill>
                <a:latin typeface="微软雅黑" panose="020B0503020204020204" charset="-122"/>
                <a:ea typeface="微软雅黑" panose="020B0503020204020204" charset="-122"/>
                <a:sym typeface="+mn-ea"/>
              </a:rPr>
              <a:t>成为应对耐药危机的战略性工具，优化抗菌药物使用。适应症扩大的药物可作为抗生素管理策略的核心工具。</a:t>
            </a:r>
            <a:endParaRPr lang="zh-CN" altLang="en-US" sz="1400" dirty="0">
              <a:solidFill>
                <a:schemeClr val="tx1"/>
              </a:solidFill>
              <a:latin typeface="微软雅黑" panose="020B0503020204020204" charset="-122"/>
              <a:ea typeface="微软雅黑" panose="020B0503020204020204" charset="-122"/>
              <a:sym typeface="+mn-ea"/>
            </a:endParaRPr>
          </a:p>
          <a:p>
            <a:pPr lvl="0" algn="l" defTabSz="266700">
              <a:lnSpc>
                <a:spcPct val="150000"/>
              </a:lnSpc>
              <a:buClrTx/>
              <a:buSzTx/>
              <a:buFontTx/>
            </a:pPr>
            <a:r>
              <a:rPr lang="en-US" altLang="zh-CN" sz="1400" dirty="0">
                <a:solidFill>
                  <a:schemeClr val="tx1"/>
                </a:solidFill>
                <a:latin typeface="微软雅黑" panose="020B0503020204020204" charset="-122"/>
                <a:ea typeface="微软雅黑" panose="020B0503020204020204" charset="-122"/>
                <a:sym typeface="+mn-ea"/>
              </a:rPr>
              <a:t>4.</a:t>
            </a:r>
            <a:r>
              <a:rPr lang="zh-CN" altLang="en-US" sz="1400" dirty="0">
                <a:solidFill>
                  <a:schemeClr val="tx1"/>
                </a:solidFill>
                <a:latin typeface="微软雅黑" panose="020B0503020204020204" charset="-122"/>
                <a:ea typeface="微软雅黑" panose="020B0503020204020204" charset="-122"/>
                <a:sym typeface="+mn-ea"/>
              </a:rPr>
              <a:t>覆盖更广泛的患者群体（从性病门诊到全科、急诊、妇科、老年科）。</a:t>
            </a:r>
            <a:endParaRPr lang="zh-CN" altLang="en-US" sz="1400" dirty="0">
              <a:solidFill>
                <a:schemeClr val="tx1"/>
              </a:solidFill>
              <a:latin typeface="微软雅黑" panose="020B0503020204020204" charset="-122"/>
              <a:ea typeface="微软雅黑" panose="020B0503020204020204" charset="-122"/>
              <a:sym typeface="+mn-ea"/>
            </a:endParaRPr>
          </a:p>
          <a:p>
            <a:pPr lvl="0" algn="l" defTabSz="266700">
              <a:lnSpc>
                <a:spcPct val="150000"/>
              </a:lnSpc>
              <a:buClrTx/>
              <a:buSzTx/>
              <a:buFontTx/>
            </a:pPr>
            <a:r>
              <a:rPr lang="zh-CN" altLang="en-US" sz="1400" dirty="0">
                <a:solidFill>
                  <a:schemeClr val="tx1"/>
                </a:solidFill>
                <a:latin typeface="微软雅黑" panose="020B0503020204020204" charset="-122"/>
                <a:ea typeface="微软雅黑" panose="020B0503020204020204" charset="-122"/>
                <a:sym typeface="+mn-ea"/>
              </a:rPr>
              <a:t>5.积累真实世界数据研究，推动指南更新和适应症的持续优化。真实世界数据显示，</a:t>
            </a:r>
            <a:r>
              <a:rPr lang="zh-CN" altLang="en-US" sz="1400" dirty="0">
                <a:latin typeface="微软雅黑" panose="020B0503020204020204" charset="-122"/>
                <a:ea typeface="微软雅黑" panose="020B0503020204020204" charset="-122"/>
                <a:sym typeface="+mn-ea"/>
              </a:rPr>
              <a:t>头孢他啶他唑巴坦钠（3:1）在儿童患者给药时安全有效。</a:t>
            </a:r>
            <a:endParaRPr lang="zh-CN" altLang="en-US" sz="1400" dirty="0">
              <a:solidFill>
                <a:schemeClr val="tx1"/>
              </a:solidFill>
              <a:latin typeface="微软雅黑" panose="020B0503020204020204" charset="-122"/>
              <a:ea typeface="微软雅黑" panose="020B0503020204020204" charset="-122"/>
              <a:sym typeface="+mn-ea"/>
            </a:endParaRPr>
          </a:p>
          <a:p>
            <a:pPr lvl="0" algn="l" defTabSz="266700">
              <a:lnSpc>
                <a:spcPct val="150000"/>
              </a:lnSpc>
              <a:buClrTx/>
              <a:buSzTx/>
              <a:buFontTx/>
              <a:buNone/>
            </a:pPr>
            <a:r>
              <a:rPr lang="zh-CN" altLang="en-US" sz="1400" dirty="0">
                <a:solidFill>
                  <a:schemeClr val="tx1"/>
                </a:solidFill>
                <a:latin typeface="微软雅黑" panose="020B0503020204020204" charset="-122"/>
                <a:ea typeface="微软雅黑" panose="020B0503020204020204" charset="-122"/>
                <a:sym typeface="+mn-ea"/>
              </a:rPr>
              <a:t>6.对于参照药（</a:t>
            </a:r>
            <a:r>
              <a:rPr lang="zh-CN" altLang="en-US" sz="1400" dirty="0">
                <a:latin typeface="微软雅黑" panose="020B0503020204020204" charset="-122"/>
                <a:ea typeface="微软雅黑" panose="020B0503020204020204" charset="-122"/>
                <a:sym typeface="+mn-ea"/>
              </a:rPr>
              <a:t>注射用头孢他啶阿维巴坦钠）适应症中不能覆盖治疗的感染性疾病患者，能够获得有效救治。</a:t>
            </a:r>
            <a:endParaRPr lang="zh-CN" altLang="en-US" sz="1400" dirty="0">
              <a:solidFill>
                <a:schemeClr val="tx1"/>
              </a:solidFill>
              <a:latin typeface="微软雅黑" panose="020B0503020204020204" charset="-122"/>
              <a:ea typeface="微软雅黑" panose="020B0503020204020204" charset="-122"/>
              <a:sym typeface="+mn-ea"/>
            </a:endParaRPr>
          </a:p>
          <a:p>
            <a:pPr lvl="0" algn="l" defTabSz="266700">
              <a:buClrTx/>
              <a:buSzTx/>
              <a:buFontTx/>
            </a:pPr>
            <a:endParaRPr lang="zh-CN" altLang="en-US" sz="1600" b="1" dirty="0">
              <a:solidFill>
                <a:schemeClr val="tx1"/>
              </a:solidFill>
              <a:effectLst>
                <a:outerShdw blurRad="38100" dist="38100" dir="2700000" algn="tl">
                  <a:srgbClr val="000000">
                    <a:alpha val="43137"/>
                  </a:srgbClr>
                </a:outerShdw>
              </a:effectLst>
              <a:latin typeface="微软雅黑" panose="020B0503020204020204" charset="-122"/>
              <a:ea typeface="微软雅黑" panose="020B0503020204020204" charset="-122"/>
              <a:sym typeface="+mn-ea"/>
            </a:endParaRPr>
          </a:p>
        </p:txBody>
      </p:sp>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标题 195"/>
          <p:cNvSpPr>
            <a:spLocks noGrp="1"/>
          </p:cNvSpPr>
          <p:nvPr>
            <p:ph type="title"/>
            <p:custDataLst>
              <p:tags r:id="rId1"/>
            </p:custDataLst>
          </p:nvPr>
        </p:nvSpPr>
        <p:spPr>
          <a:xfrm>
            <a:off x="753110" y="278765"/>
            <a:ext cx="15738475" cy="497840"/>
          </a:xfrm>
        </p:spPr>
        <p:txBody>
          <a:bodyPr vert="horz" wrap="square" lIns="0" tIns="0" rIns="0" bIns="0" rtlCol="0" anchor="b">
            <a:normAutofit/>
          </a:bodyPr>
          <a:lstStyle/>
          <a:p>
            <a:pPr lvl="0" algn="l">
              <a:lnSpc>
                <a:spcPct val="70000"/>
              </a:lnSpc>
              <a:buClrTx/>
              <a:buSzTx/>
              <a:buFontTx/>
            </a:pPr>
            <a:r>
              <a:rPr lang="en-US" altLang="zh-CN" sz="2400" dirty="0">
                <a:latin typeface="微软雅黑" panose="020B0503020204020204" charset="-122"/>
                <a:ea typeface="微软雅黑" panose="020B0503020204020204" charset="-122"/>
                <a:cs typeface="微软雅黑" panose="020B0503020204020204" charset="-122"/>
                <a:sym typeface="+mn-ea"/>
              </a:rPr>
              <a:t>06</a:t>
            </a:r>
            <a:r>
              <a:rPr lang="zh-CN" altLang="en-US" sz="2400" dirty="0">
                <a:latin typeface="微软雅黑" panose="020B0503020204020204" charset="-122"/>
                <a:ea typeface="微软雅黑" panose="020B0503020204020204" charset="-122"/>
                <a:cs typeface="微软雅黑" panose="020B0503020204020204" charset="-122"/>
                <a:sym typeface="+mn-ea"/>
              </a:rPr>
              <a:t>公平性</a:t>
            </a:r>
            <a:endParaRPr lang="zh-CN" altLang="en-US" sz="2400" dirty="0">
              <a:latin typeface="微软雅黑" panose="020B0503020204020204" charset="-122"/>
              <a:ea typeface="微软雅黑" panose="020B0503020204020204" charset="-122"/>
              <a:cs typeface="微软雅黑" panose="020B0503020204020204" charset="-122"/>
              <a:sym typeface="+mn-ea"/>
            </a:endParaRPr>
          </a:p>
        </p:txBody>
      </p:sp>
      <p:grpSp>
        <p:nvGrpSpPr>
          <p:cNvPr id="9" name="组合 8"/>
          <p:cNvGrpSpPr/>
          <p:nvPr/>
        </p:nvGrpSpPr>
        <p:grpSpPr>
          <a:xfrm>
            <a:off x="441960" y="857885"/>
            <a:ext cx="11623040" cy="1348105"/>
            <a:chOff x="696" y="1383"/>
            <a:chExt cx="18304" cy="2123"/>
          </a:xfrm>
        </p:grpSpPr>
        <p:sp>
          <p:nvSpPr>
            <p:cNvPr id="4" name="文本框 3"/>
            <p:cNvSpPr txBox="1"/>
            <p:nvPr/>
          </p:nvSpPr>
          <p:spPr>
            <a:xfrm>
              <a:off x="697" y="1383"/>
              <a:ext cx="18303" cy="647"/>
            </a:xfrm>
            <a:prstGeom prst="rect">
              <a:avLst/>
            </a:prstGeom>
          </p:spPr>
          <p:style>
            <a:lnRef idx="0">
              <a:srgbClr val="FFFFFF"/>
            </a:lnRef>
            <a:fillRef idx="1">
              <a:schemeClr val="accent1"/>
            </a:fillRef>
            <a:effectRef idx="1">
              <a:schemeClr val="accent1"/>
            </a:effectRef>
            <a:fontRef idx="minor">
              <a:schemeClr val="lt1"/>
            </a:fontRef>
          </p:style>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30000"/>
                </a:lnSpc>
                <a:buFont typeface="Wingdings" panose="05000000000000000000" pitchFamily="2" charset="2"/>
                <a:buChar char="l"/>
              </a:pPr>
              <a:r>
                <a:rPr lang="zh-CN" altLang="en-US" sz="1600" b="1" u="sng">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满足临床基本需求</a:t>
              </a:r>
              <a:r>
                <a:rPr lang="en-US" altLang="zh-CN" sz="1600" b="1" u="sng">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rPr>
                <a:t>   </a:t>
              </a:r>
              <a:endParaRPr lang="en-US" altLang="zh-CN" sz="1600" b="1" u="sng"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微软雅黑" panose="020B0503020204020204" charset="-122"/>
                <a:sym typeface="+mn-ea"/>
              </a:endParaRPr>
            </a:p>
          </p:txBody>
        </p:sp>
        <p:sp>
          <p:nvSpPr>
            <p:cNvPr id="26" name="文本框 25"/>
            <p:cNvSpPr txBox="1"/>
            <p:nvPr/>
          </p:nvSpPr>
          <p:spPr>
            <a:xfrm>
              <a:off x="696" y="2054"/>
              <a:ext cx="18304" cy="1452"/>
            </a:xfrm>
            <a:prstGeom prst="rect">
              <a:avLst/>
            </a:prstGeom>
            <a:solidFill>
              <a:schemeClr val="bg1"/>
            </a:solidFill>
            <a:ln w="12700" cmpd="sng">
              <a:solidFill>
                <a:schemeClr val="accent1">
                  <a:shade val="50000"/>
                </a:schemeClr>
              </a:solidFill>
              <a:prstDash val="sysDot"/>
            </a:ln>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zh-CN" altLang="en-US" sz="1200" dirty="0">
                  <a:latin typeface="微软雅黑" panose="020B0503020204020204" charset="-122"/>
                  <a:ea typeface="微软雅黑" panose="020B0503020204020204" charset="-122"/>
                  <a:cs typeface="微软雅黑" panose="020B0503020204020204" charset="-122"/>
                  <a:sym typeface="+mn-ea"/>
                </a:rPr>
                <a:t>“注射用头孢他啶他唑巴坦钠（3:1）”</a:t>
              </a:r>
              <a:r>
                <a:rPr lang="zh-CN" altLang="en-US" sz="1200" dirty="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是</a:t>
              </a:r>
              <a:r>
                <a:rPr lang="en-US" altLang="zh-CN" sz="1200" dirty="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β-</a:t>
              </a:r>
              <a:r>
                <a:rPr lang="zh-CN" altLang="en-US" sz="1200" dirty="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内酰胺酶抑制剂复方制剂，对</a:t>
              </a:r>
              <a:r>
                <a:rPr lang="en-US" altLang="zh-CN" sz="1200" dirty="0">
                  <a:latin typeface="微软雅黑" panose="020B0503020204020204" charset="-122"/>
                  <a:ea typeface="微软雅黑" panose="020B0503020204020204" charset="-122"/>
                  <a:sym typeface="+mn-ea"/>
                </a:rPr>
                <a:t>ESBL</a:t>
              </a:r>
              <a:r>
                <a:rPr lang="zh-CN" altLang="en-US" sz="1200" dirty="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的肠杆菌科细菌及多重耐药的铜绿假单胞菌具有显著抗菌活性，</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可覆盖呼吸道、泌尿系统、血流感染等常见重症感染病原体，《临床路径治疗药物释义</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感染性疾病分册》推荐作为铜绿假单胞菌感染的</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mn-ea"/>
                </a:rPr>
                <a:t>首选</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200" dirty="0">
                  <a:latin typeface="微软雅黑" panose="020B0503020204020204" charset="-122"/>
                  <a:ea typeface="微软雅黑" panose="020B0503020204020204" charset="-122"/>
                  <a:cs typeface="微软雅黑" panose="020B0503020204020204" charset="-122"/>
                  <a:sym typeface="+mn-ea"/>
                </a:rPr>
                <a:t>“注射用头孢他啶他唑巴坦钠（3:1）”在</a:t>
              </a:r>
              <a:r>
                <a:rPr lang="zh-CN" altLang="en-US" sz="1200" b="1" u="sng" dirty="0">
                  <a:solidFill>
                    <a:srgbClr val="FF0000"/>
                  </a:solidFill>
                  <a:latin typeface="微软雅黑" panose="020B0503020204020204" charset="-122"/>
                  <a:ea typeface="微软雅黑" panose="020B0503020204020204" charset="-122"/>
                  <a:cs typeface="微软雅黑" panose="020B0503020204020204" charset="-122"/>
                  <a:sym typeface="+mn-ea"/>
                </a:rPr>
                <a:t>治疗费用上远低于“参照药品”</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，进入医保目录后，可为</a:t>
              </a:r>
              <a:r>
                <a:rPr lang="zh-CN" altLang="en-US" sz="1200" dirty="0">
                  <a:solidFill>
                    <a:srgbClr val="FF0000"/>
                  </a:solidFill>
                  <a:latin typeface="微软雅黑" panose="020B0503020204020204" charset="-122"/>
                  <a:ea typeface="微软雅黑" panose="020B0503020204020204" charset="-122"/>
                  <a:cs typeface="微软雅黑" panose="020B0503020204020204" charset="-122"/>
                  <a:sym typeface="+mn-ea"/>
                </a:rPr>
                <a:t>国家和患者大幅节约治疗费用，使更多患者获益</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，符合“保基本”目录中针对常见耐药菌感染的基本治疗需求。</a:t>
              </a:r>
              <a:r>
                <a:rPr lang="zh-CN" altLang="en-US" sz="1200" b="0" dirty="0">
                  <a:solidFill>
                    <a:schemeClr val="tx1"/>
                  </a:solidFill>
                  <a:latin typeface="微软雅黑" panose="020B0503020204020204" charset="-122"/>
                  <a:ea typeface="微软雅黑" panose="020B0503020204020204" charset="-122"/>
                  <a:cs typeface="微软雅黑" panose="020B0503020204020204" charset="-122"/>
                </a:rPr>
                <a:t> </a:t>
              </a:r>
              <a:endParaRPr lang="zh-CN" altLang="en-US" sz="1200" b="0" dirty="0">
                <a:solidFill>
                  <a:schemeClr val="tx1"/>
                </a:solidFill>
                <a:latin typeface="微软雅黑" panose="020B0503020204020204" charset="-122"/>
                <a:ea typeface="微软雅黑" panose="020B0503020204020204" charset="-122"/>
                <a:cs typeface="微软雅黑" panose="020B0503020204020204" charset="-122"/>
              </a:endParaRPr>
            </a:p>
          </p:txBody>
        </p:sp>
      </p:grpSp>
      <p:grpSp>
        <p:nvGrpSpPr>
          <p:cNvPr id="10" name="组合 9"/>
          <p:cNvGrpSpPr/>
          <p:nvPr/>
        </p:nvGrpSpPr>
        <p:grpSpPr>
          <a:xfrm>
            <a:off x="442595" y="2275840"/>
            <a:ext cx="11622405" cy="1350645"/>
            <a:chOff x="697" y="3264"/>
            <a:chExt cx="18303" cy="2127"/>
          </a:xfrm>
        </p:grpSpPr>
        <p:sp>
          <p:nvSpPr>
            <p:cNvPr id="27" name="文本框 26"/>
            <p:cNvSpPr txBox="1"/>
            <p:nvPr/>
          </p:nvSpPr>
          <p:spPr>
            <a:xfrm>
              <a:off x="697" y="3264"/>
              <a:ext cx="18303" cy="647"/>
            </a:xfrm>
            <a:prstGeom prst="rect">
              <a:avLst/>
            </a:prstGeom>
          </p:spPr>
          <p:style>
            <a:lnRef idx="0">
              <a:srgbClr val="FFFFFF"/>
            </a:lnRef>
            <a:fillRef idx="1">
              <a:schemeClr val="accent1"/>
            </a:fillRef>
            <a:effectRef idx="1">
              <a:schemeClr val="accent1"/>
            </a:effectRef>
            <a:fontRef idx="minor">
              <a:schemeClr val="lt1"/>
            </a:fontRef>
          </p:style>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30000"/>
                </a:lnSpc>
                <a:buFont typeface="Wingdings" panose="05000000000000000000" pitchFamily="2" charset="2"/>
                <a:buChar char="l"/>
              </a:pPr>
              <a:r>
                <a:rPr lang="zh-CN" altLang="en-US" sz="1600" b="1" u="sng">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mn-ea"/>
                  <a:sym typeface="+mn-ea"/>
                </a:rPr>
                <a:t>弥补目录短板</a:t>
              </a:r>
              <a:endParaRPr lang="zh-CN" altLang="en-US" sz="1600" b="1" u="sng"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mn-ea"/>
                <a:sym typeface="+mn-ea"/>
              </a:endParaRPr>
            </a:p>
          </p:txBody>
        </p:sp>
        <p:sp>
          <p:nvSpPr>
            <p:cNvPr id="30" name="文本框 29"/>
            <p:cNvSpPr txBox="1"/>
            <p:nvPr/>
          </p:nvSpPr>
          <p:spPr>
            <a:xfrm>
              <a:off x="697" y="3939"/>
              <a:ext cx="18303" cy="1452"/>
            </a:xfrm>
            <a:prstGeom prst="rect">
              <a:avLst/>
            </a:prstGeom>
            <a:noFill/>
            <a:ln w="12700" cmpd="sng">
              <a:solidFill>
                <a:schemeClr val="accent1">
                  <a:shade val="50000"/>
                </a:schemeClr>
              </a:solidFill>
              <a:prstDash val="sysDot"/>
            </a:ln>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8425" indent="0" algn="l" rtl="0" eaLnBrk="0" fontAlgn="auto">
                <a:lnSpc>
                  <a:spcPct val="150000"/>
                </a:lnSpc>
                <a:spcBef>
                  <a:spcPts val="0"/>
                </a:spcBef>
                <a:buClrTx/>
                <a:buSzTx/>
                <a:buFontTx/>
              </a:pPr>
              <a:r>
                <a:rPr lang="zh-CN" altLang="en-US" sz="120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当前医保目录中，常规头孢菌素单方制剂对耐药菌疗效有限，而碳青霉烯类抗生素的过度使用易加速细菌耐药性升级。</a:t>
              </a:r>
              <a:r>
                <a:rPr lang="zh-CN" altLang="en-US" sz="1200">
                  <a:latin typeface="微软雅黑" panose="020B0503020204020204" charset="-122"/>
                  <a:ea typeface="微软雅黑" panose="020B0503020204020204" charset="-122"/>
                  <a:cs typeface="微软雅黑" panose="020B0503020204020204" charset="-122"/>
                  <a:sym typeface="+mn-ea"/>
                </a:rPr>
                <a:t>“注射用头孢他啶他唑巴坦钠（3:1）”</a:t>
              </a:r>
              <a:r>
                <a:rPr lang="zh-CN" altLang="en-US" sz="1200" dirty="0">
                  <a:latin typeface="微软雅黑" panose="020B0503020204020204" charset="-122"/>
                  <a:ea typeface="微软雅黑" panose="020B0503020204020204" charset="-122"/>
                  <a:sym typeface="+mn-ea"/>
                </a:rPr>
                <a:t>适应症有</a:t>
              </a:r>
              <a:r>
                <a:rPr lang="en-US" altLang="zh-CN" sz="1200" dirty="0">
                  <a:latin typeface="微软雅黑" panose="020B0503020204020204" charset="-122"/>
                  <a:ea typeface="微软雅黑" panose="020B0503020204020204" charset="-122"/>
                  <a:sym typeface="+mn-ea"/>
                </a:rPr>
                <a:t>“</a:t>
              </a:r>
              <a:r>
                <a:rPr lang="zh-CN" altLang="en-US" sz="1200" u="sng" dirty="0">
                  <a:latin typeface="微软雅黑" panose="020B0503020204020204" charset="-122"/>
                  <a:ea typeface="微软雅黑" panose="020B0503020204020204" charset="-122"/>
                  <a:sym typeface="+mn-ea"/>
                </a:rPr>
                <a:t>下呼吸道感染、皮肤和皮肤软组织感染、尿路感染、细菌性败血症、骨和或关节感染、妇科感染、腹腔内感染、中枢神经系统</a:t>
              </a:r>
              <a:r>
                <a:rPr lang="en-US" altLang="zh-CN" sz="1200" dirty="0">
                  <a:latin typeface="微软雅黑" panose="020B0503020204020204" charset="-122"/>
                  <a:ea typeface="微软雅黑" panose="020B0503020204020204" charset="-122"/>
                  <a:sym typeface="+mn-ea"/>
                </a:rPr>
                <a:t>”</a:t>
              </a:r>
              <a:r>
                <a:rPr lang="zh-CN" altLang="en-US" sz="1200" dirty="0">
                  <a:latin typeface="微软雅黑" panose="020B0503020204020204" charset="-122"/>
                  <a:ea typeface="微软雅黑" panose="020B0503020204020204" charset="-122"/>
                  <a:sym typeface="+mn-ea"/>
                </a:rPr>
                <a:t>，另亦可治疗由</a:t>
              </a:r>
              <a:r>
                <a:rPr lang="en-US" altLang="zh-CN" sz="1200" dirty="0">
                  <a:solidFill>
                    <a:schemeClr val="tx1"/>
                  </a:solidFill>
                  <a:latin typeface="微软雅黑" panose="020B0503020204020204" charset="-122"/>
                  <a:ea typeface="微软雅黑" panose="020B0503020204020204" charset="-122"/>
                  <a:sym typeface="+mn-ea"/>
                </a:rPr>
                <a:t>“</a:t>
              </a:r>
              <a:r>
                <a:rPr lang="zh-CN" altLang="en-US" sz="1200" b="1" u="sng" dirty="0">
                  <a:solidFill>
                    <a:schemeClr val="tx1"/>
                  </a:solidFill>
                  <a:latin typeface="微软雅黑" panose="020B0503020204020204" charset="-122"/>
                  <a:ea typeface="微软雅黑" panose="020B0503020204020204" charset="-122"/>
                  <a:sym typeface="+mn-ea"/>
                </a:rPr>
                <a:t>肺炎链球菌、金黄色葡萄球菌、奈瑟菌属</a:t>
              </a:r>
              <a:r>
                <a:rPr lang="en-US" altLang="zh-CN" sz="1200" b="1" u="sng" dirty="0">
                  <a:solidFill>
                    <a:schemeClr val="tx1"/>
                  </a:solidFill>
                  <a:latin typeface="微软雅黑" panose="020B0503020204020204" charset="-122"/>
                  <a:ea typeface="微软雅黑" panose="020B0503020204020204" charset="-122"/>
                  <a:sym typeface="+mn-ea"/>
                </a:rPr>
                <a:t>”</a:t>
              </a:r>
              <a:r>
                <a:rPr lang="zh-CN" altLang="en-US" sz="1200" dirty="0">
                  <a:latin typeface="微软雅黑" panose="020B0503020204020204" charset="-122"/>
                  <a:ea typeface="微软雅黑" panose="020B0503020204020204" charset="-122"/>
                  <a:sym typeface="+mn-ea"/>
                </a:rPr>
                <a:t>等引起的上述感染，</a:t>
              </a:r>
              <a:r>
                <a:rPr lang="zh-CN" altLang="en-US" sz="1200" b="1" dirty="0">
                  <a:solidFill>
                    <a:srgbClr val="FF0000"/>
                  </a:solidFill>
                  <a:latin typeface="微软雅黑" panose="020B0503020204020204" charset="-122"/>
                  <a:ea typeface="微软雅黑" panose="020B0503020204020204" charset="-122"/>
                  <a:sym typeface="+mn-ea"/>
                </a:rPr>
                <a:t>而</a:t>
              </a:r>
              <a:r>
                <a:rPr lang="en-US" altLang="zh-CN" sz="1200" b="1" dirty="0">
                  <a:solidFill>
                    <a:srgbClr val="FF0000"/>
                  </a:solidFill>
                  <a:latin typeface="微软雅黑" panose="020B0503020204020204" charset="-122"/>
                  <a:ea typeface="微软雅黑" panose="020B0503020204020204" charset="-122"/>
                  <a:sym typeface="+mn-ea"/>
                </a:rPr>
                <a:t>“</a:t>
              </a:r>
              <a:r>
                <a:rPr lang="zh-CN" altLang="en-US" sz="1200" b="1" dirty="0">
                  <a:solidFill>
                    <a:srgbClr val="FF0000"/>
                  </a:solidFill>
                  <a:latin typeface="微软雅黑" panose="020B0503020204020204" charset="-122"/>
                  <a:ea typeface="微软雅黑" panose="020B0503020204020204" charset="-122"/>
                  <a:sym typeface="+mn-ea"/>
                </a:rPr>
                <a:t>参照药品</a:t>
              </a:r>
              <a:r>
                <a:rPr lang="en-US" altLang="zh-CN" sz="1200" b="1" dirty="0">
                  <a:solidFill>
                    <a:srgbClr val="FF0000"/>
                  </a:solidFill>
                  <a:latin typeface="微软雅黑" panose="020B0503020204020204" charset="-122"/>
                  <a:ea typeface="微软雅黑" panose="020B0503020204020204" charset="-122"/>
                  <a:sym typeface="+mn-ea"/>
                </a:rPr>
                <a:t>”</a:t>
              </a:r>
              <a:r>
                <a:rPr lang="zh-CN" altLang="en-US" sz="1200" b="1" dirty="0">
                  <a:solidFill>
                    <a:srgbClr val="FF0000"/>
                  </a:solidFill>
                  <a:latin typeface="微软雅黑" panose="020B0503020204020204" charset="-122"/>
                  <a:ea typeface="微软雅黑" panose="020B0503020204020204" charset="-122"/>
                  <a:sym typeface="+mn-ea"/>
                </a:rPr>
                <a:t>的适应症中没有</a:t>
              </a:r>
              <a:r>
                <a:rPr lang="zh-CN" altLang="en-US" sz="1200" dirty="0">
                  <a:latin typeface="微软雅黑" panose="020B0503020204020204" charset="-122"/>
                  <a:ea typeface="微软雅黑" panose="020B0503020204020204" charset="-122"/>
                  <a:sym typeface="+mn-ea"/>
                </a:rPr>
                <a:t>。</a:t>
              </a:r>
              <a:r>
                <a:rPr lang="zh-CN" altLang="en-US" sz="1200">
                  <a:latin typeface="微软雅黑" panose="020B0503020204020204" charset="-122"/>
                  <a:ea typeface="微软雅黑" panose="020B0503020204020204" charset="-122"/>
                  <a:cs typeface="微软雅黑" panose="020B0503020204020204" charset="-122"/>
                  <a:sym typeface="+mn-ea"/>
                </a:rPr>
                <a:t>“注射用头孢他啶他唑巴坦钠（3:1）”</a:t>
              </a:r>
              <a:r>
                <a:rPr lang="zh-CN" altLang="en-US" sz="1200" b="1" u="sng" dirty="0">
                  <a:solidFill>
                    <a:srgbClr val="FF0000"/>
                  </a:solidFill>
                  <a:latin typeface="微软雅黑" panose="020B0503020204020204" charset="-122"/>
                  <a:ea typeface="微软雅黑" panose="020B0503020204020204" charset="-122"/>
                  <a:sym typeface="+mn-ea"/>
                </a:rPr>
                <a:t>可弥补医保目录中</a:t>
              </a:r>
              <a:r>
                <a:rPr lang="en-US" altLang="zh-CN" sz="1200" b="1" u="sng" dirty="0">
                  <a:solidFill>
                    <a:srgbClr val="FF0000"/>
                  </a:solidFill>
                  <a:latin typeface="微软雅黑" panose="020B0503020204020204" charset="-122"/>
                  <a:ea typeface="微软雅黑" panose="020B0503020204020204" charset="-122"/>
                  <a:sym typeface="+mn-ea"/>
                </a:rPr>
                <a:t>“</a:t>
              </a:r>
              <a:r>
                <a:rPr lang="zh-CN" altLang="en-US" sz="1200" b="1" u="sng" dirty="0">
                  <a:solidFill>
                    <a:srgbClr val="FF0000"/>
                  </a:solidFill>
                  <a:latin typeface="微软雅黑" panose="020B0503020204020204" charset="-122"/>
                  <a:ea typeface="微软雅黑" panose="020B0503020204020204" charset="-122"/>
                  <a:sym typeface="+mn-ea"/>
                </a:rPr>
                <a:t>参照药品</a:t>
              </a:r>
              <a:r>
                <a:rPr lang="en-US" altLang="zh-CN" sz="1200" b="1" u="sng" dirty="0">
                  <a:solidFill>
                    <a:srgbClr val="FF0000"/>
                  </a:solidFill>
                  <a:latin typeface="微软雅黑" panose="020B0503020204020204" charset="-122"/>
                  <a:ea typeface="微软雅黑" panose="020B0503020204020204" charset="-122"/>
                  <a:sym typeface="+mn-ea"/>
                </a:rPr>
                <a:t>”</a:t>
              </a:r>
              <a:r>
                <a:rPr lang="zh-CN" altLang="en-US" sz="1200" b="1" u="sng" dirty="0">
                  <a:solidFill>
                    <a:srgbClr val="FF0000"/>
                  </a:solidFill>
                  <a:latin typeface="微软雅黑" panose="020B0503020204020204" charset="-122"/>
                  <a:ea typeface="微软雅黑" panose="020B0503020204020204" charset="-122"/>
                  <a:sym typeface="+mn-ea"/>
                </a:rPr>
                <a:t>治疗短板</a:t>
              </a:r>
              <a:r>
                <a:rPr lang="zh-CN" altLang="en-US" sz="1200" dirty="0">
                  <a:latin typeface="微软雅黑" panose="020B0503020204020204" charset="-122"/>
                  <a:ea typeface="微软雅黑" panose="020B0503020204020204" charset="-122"/>
                  <a:sym typeface="+mn-ea"/>
                </a:rPr>
                <a:t>。</a:t>
              </a:r>
              <a:endParaRPr lang="zh-CN" altLang="en-US" sz="1200" dirty="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endParaRPr>
            </a:p>
          </p:txBody>
        </p:sp>
      </p:grpSp>
      <p:grpSp>
        <p:nvGrpSpPr>
          <p:cNvPr id="11" name="组合 10"/>
          <p:cNvGrpSpPr/>
          <p:nvPr/>
        </p:nvGrpSpPr>
        <p:grpSpPr>
          <a:xfrm>
            <a:off x="442595" y="3691890"/>
            <a:ext cx="11622405" cy="1357630"/>
            <a:chOff x="697" y="5590"/>
            <a:chExt cx="18303" cy="2138"/>
          </a:xfrm>
        </p:grpSpPr>
        <p:sp>
          <p:nvSpPr>
            <p:cNvPr id="31" name="文本框 30"/>
            <p:cNvSpPr txBox="1"/>
            <p:nvPr/>
          </p:nvSpPr>
          <p:spPr>
            <a:xfrm>
              <a:off x="697" y="5590"/>
              <a:ext cx="18303" cy="647"/>
            </a:xfrm>
            <a:prstGeom prst="rect">
              <a:avLst/>
            </a:prstGeom>
          </p:spPr>
          <p:style>
            <a:lnRef idx="0">
              <a:srgbClr val="FFFFFF"/>
            </a:lnRef>
            <a:fillRef idx="1">
              <a:schemeClr val="accent1"/>
            </a:fillRef>
            <a:effectRef idx="1">
              <a:schemeClr val="accent1"/>
            </a:effectRef>
            <a:fontRef idx="minor">
              <a:schemeClr val="lt1"/>
            </a:fontRef>
          </p:style>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30000"/>
                </a:lnSpc>
                <a:buFont typeface="Wingdings" panose="05000000000000000000" pitchFamily="2" charset="2"/>
                <a:buChar char="l"/>
              </a:pPr>
              <a:r>
                <a:rPr lang="zh-CN" altLang="en-US" sz="1600" b="1" u="sng">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mn-ea"/>
                  <a:sym typeface="+mn-ea"/>
                </a:rPr>
                <a:t>优化耐药防控策略</a:t>
              </a:r>
              <a:endParaRPr lang="zh-CN" altLang="en-US" sz="1600" b="1" u="sng" dirty="0">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mn-ea"/>
                <a:sym typeface="+mn-ea"/>
              </a:endParaRPr>
            </a:p>
          </p:txBody>
        </p:sp>
        <p:sp>
          <p:nvSpPr>
            <p:cNvPr id="34" name="文本框 33"/>
            <p:cNvSpPr txBox="1"/>
            <p:nvPr/>
          </p:nvSpPr>
          <p:spPr>
            <a:xfrm>
              <a:off x="697" y="6276"/>
              <a:ext cx="18302" cy="1452"/>
            </a:xfrm>
            <a:prstGeom prst="rect">
              <a:avLst/>
            </a:prstGeom>
            <a:noFill/>
            <a:ln w="12700" cmpd="sng">
              <a:solidFill>
                <a:schemeClr val="accent1">
                  <a:shade val="50000"/>
                </a:schemeClr>
              </a:solidFill>
              <a:prstDash val="sysDot"/>
            </a:ln>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ct val="150000"/>
                </a:lnSpc>
                <a:spcBef>
                  <a:spcPct val="0"/>
                </a:spcBef>
                <a:spcAft>
                  <a:spcPct val="0"/>
                </a:spcAft>
              </a:pPr>
              <a:r>
                <a:rPr lang="zh-CN" altLang="en-US" sz="1200" dirty="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他唑巴坦是舒巴坦的衍生物，属于不可逆的竞争性</a:t>
              </a:r>
              <a:r>
                <a:rPr lang="en-US" altLang="zh-CN" sz="1200" dirty="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 β</a:t>
              </a:r>
              <a:r>
                <a:rPr lang="zh-CN" altLang="en-US" sz="1200" dirty="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－内酰胺酶抑制剂。其抑酶作用优于克拉维酸和舒巴坦。</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在许多青霉素酶及头孢菌素酶的试验中，其作用是舒巴坦的</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10</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倍，能有效抑制革兰阴性菌产生的各种质粒介导的</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mn-ea"/>
                </a:rPr>
                <a:t>β</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mn-ea"/>
                </a:rPr>
                <a:t>－内酰胺酶，</a:t>
              </a:r>
              <a:r>
                <a:rPr lang="zh-CN" altLang="en-US" sz="1200" dirty="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减少碳青霉烯类抗生素的过度使用，符合国家遏制细菌耐药政策导向，有助于保护高阶抗生素（如碳青霉烯类）的临床价值，体现“保基本”中合理用药和资源优化的核心原则。</a:t>
              </a:r>
              <a:endParaRPr lang="zh-CN" altLang="en-US" sz="1200" dirty="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endParaRPr>
            </a:p>
          </p:txBody>
        </p:sp>
      </p:grpSp>
      <p:grpSp>
        <p:nvGrpSpPr>
          <p:cNvPr id="14" name="组合 13"/>
          <p:cNvGrpSpPr/>
          <p:nvPr/>
        </p:nvGrpSpPr>
        <p:grpSpPr>
          <a:xfrm>
            <a:off x="441960" y="5137150"/>
            <a:ext cx="11623040" cy="1144905"/>
            <a:chOff x="696" y="7786"/>
            <a:chExt cx="18304" cy="1803"/>
          </a:xfrm>
        </p:grpSpPr>
        <p:sp>
          <p:nvSpPr>
            <p:cNvPr id="35" name="文本框 34"/>
            <p:cNvSpPr txBox="1"/>
            <p:nvPr/>
          </p:nvSpPr>
          <p:spPr>
            <a:xfrm>
              <a:off x="696" y="7786"/>
              <a:ext cx="18304" cy="647"/>
            </a:xfrm>
            <a:prstGeom prst="rect">
              <a:avLst/>
            </a:prstGeom>
          </p:spPr>
          <p:style>
            <a:lnRef idx="0">
              <a:srgbClr val="FFFFFF"/>
            </a:lnRef>
            <a:fillRef idx="1">
              <a:schemeClr val="accent1"/>
            </a:fillRef>
            <a:effectRef idx="1">
              <a:schemeClr val="accent1"/>
            </a:effectRef>
            <a:fontRef idx="minor">
              <a:schemeClr val="lt1"/>
            </a:fontRef>
          </p:style>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lvl="0" indent="-285750" algn="l">
                <a:lnSpc>
                  <a:spcPct val="130000"/>
                </a:lnSpc>
                <a:buClrTx/>
                <a:buSzTx/>
                <a:buFont typeface="Wingdings" panose="05000000000000000000" pitchFamily="2" charset="2"/>
                <a:buChar char="l"/>
              </a:pPr>
              <a:r>
                <a:rPr lang="zh-CN" altLang="en-US" sz="1600" b="1" u="sng">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mn-ea"/>
                  <a:sym typeface="+mn-ea"/>
                </a:rPr>
                <a:t>便于临床管理</a:t>
              </a:r>
              <a:endParaRPr lang="zh-CN" altLang="en-US" sz="1600" b="1" u="sng">
                <a:solidFill>
                  <a:schemeClr val="bg1"/>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mn-ea"/>
                <a:sym typeface="+mn-ea"/>
              </a:endParaRPr>
            </a:p>
          </p:txBody>
        </p:sp>
        <p:sp>
          <p:nvSpPr>
            <p:cNvPr id="5" name="文本框 4"/>
            <p:cNvSpPr txBox="1"/>
            <p:nvPr/>
          </p:nvSpPr>
          <p:spPr>
            <a:xfrm>
              <a:off x="696" y="8500"/>
              <a:ext cx="18304" cy="1089"/>
            </a:xfrm>
            <a:prstGeom prst="rect">
              <a:avLst/>
            </a:prstGeom>
            <a:solidFill>
              <a:schemeClr val="bg1">
                <a:lumMod val="95000"/>
              </a:schemeClr>
            </a:solidFill>
            <a:ln w="12700" cmpd="sng">
              <a:solidFill>
                <a:schemeClr val="accent1">
                  <a:shade val="50000"/>
                </a:schemeClr>
              </a:solidFill>
              <a:prstDash val="sysDot"/>
            </a:ln>
          </p:spPr>
          <p:txBody>
            <a:bodyPr wrap="square" rtlCol="0" anchor="t">
              <a:spAutoFit/>
            </a:bodyPr>
            <a:lstStyle/>
            <a:p>
              <a:pPr indent="0">
                <a:lnSpc>
                  <a:spcPct val="150000"/>
                </a:lnSpc>
                <a:spcBef>
                  <a:spcPts val="0"/>
                </a:spcBef>
                <a:buFont typeface="Wingdings" panose="05000000000000000000" charset="0"/>
                <a:buNone/>
              </a:pPr>
              <a:r>
                <a:rPr lang="en-US" altLang="zh-CN" sz="130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1.</a:t>
              </a:r>
              <a:r>
                <a:rPr lang="zh-CN" altLang="en-US" sz="130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用药精准：为了减少耐药细菌的出现并维持本品及其他抗菌药物的有效性，本品仅适用于治疗确诊或高度怀疑由敏感细菌所致的感染，具有丰富治疗感染性疾病经验的医生方可用于适应症的治疗。</a:t>
              </a:r>
              <a:r>
                <a:rPr lang="en-US" altLang="zh-CN" sz="130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2.</a:t>
              </a:r>
              <a:r>
                <a:rPr lang="zh-CN" altLang="en-US" sz="130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rPr>
                <a:t>特殊使用级管理：处方审核严格，管理规范，临床滥用风险小。</a:t>
              </a:r>
              <a:endParaRPr lang="zh-CN" altLang="en-US" sz="1300">
                <a:solidFill>
                  <a:srgbClr val="000000">
                    <a:lumMod val="85000"/>
                    <a:lumOff val="15000"/>
                  </a:srgbClr>
                </a:solidFill>
                <a:latin typeface="微软雅黑" panose="020B0503020204020204" charset="-122"/>
                <a:ea typeface="微软雅黑" panose="020B0503020204020204" charset="-122"/>
                <a:cs typeface="微软雅黑" panose="020B0503020204020204" charset="-122"/>
                <a:sym typeface="+mn-ea"/>
              </a:endParaRPr>
            </a:p>
          </p:txBody>
        </p:sp>
      </p:gr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TYPE" val="h_a"/>
  <p:tag name="KSO_WM_UNIT_INDEX" val="2_1"/>
  <p:tag name="KSO_WM_BEAUTIFY_FLAG" val="#wm#"/>
  <p:tag name="KSO_WM_TAG_VERSION" val="3.0"/>
  <p:tag name="KSO_WM_UNIT_PRESET_TEXT" val="单击此处编辑母版标题样式"/>
  <p:tag name="KSO_WM_UNIT_ID" val="_6*h_a*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 name="KSO_WM_UNIT_VALUE" val="20"/>
</p:tagLst>
</file>

<file path=ppt/tags/tag101.xml><?xml version="1.0" encoding="utf-8"?>
<p:tagLst xmlns:p="http://schemas.openxmlformats.org/presentationml/2006/main">
  <p:tag name="KSO_WM_UNIT_TYPE" val="h_f"/>
  <p:tag name="KSO_WM_UNIT_SUBTYPE" val="a"/>
  <p:tag name="KSO_WM_UNIT_INDEX" val="2_1"/>
  <p:tag name="KSO_WM_BEAUTIFY_FLAG" val="#wm#"/>
  <p:tag name="KSO_WM_TAG_VERSION" val="3.0"/>
  <p:tag name="KSO_WM_UNIT_PRESET_TEXT" val="单击此处编辑母版文本样式&#10;第二级&#10;第三级&#10;第四级&#10;第五级"/>
  <p:tag name="KSO_WM_UNIT_ID" val="_6*h_f*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 name="KSO_WM_UNIT_VALUE" val="162"/>
</p:tagLst>
</file>

<file path=ppt/tags/tag102.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3.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4.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5.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6*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106.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7*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107.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8.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9.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1.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2.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3.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9*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408"/>
</p:tagLst>
</file>

<file path=ppt/tags/tag114.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5.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6.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7.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0*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41"/>
</p:tagLst>
</file>

<file path=ppt/tags/tag118.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9.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1.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122.xml><?xml version="1.0" encoding="utf-8"?>
<p:tagLst xmlns:p="http://schemas.openxmlformats.org/presentationml/2006/main">
  <p:tag name="KSO_WM_UNIT_TYPE" val="i"/>
  <p:tag name="KSO_WM_UNIT_INDEX" val="1"/>
  <p:tag name="KSO_WM_BEAUTIFY_FLAG" val="#wm#"/>
  <p:tag name="KSO_WM_TAG_VERSION" val="3.0"/>
  <p:tag name="KSO_WM_UNIT_ID" val="_1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3.xml><?xml version="1.0" encoding="utf-8"?>
<p:tagLst xmlns:p="http://schemas.openxmlformats.org/presentationml/2006/main">
  <p:tag name="KSO_WM_UNIT_TYPE" val="i"/>
  <p:tag name="KSO_WM_UNIT_INDEX" val="2"/>
  <p:tag name="KSO_WM_BEAUTIFY_FLAG" val="#wm#"/>
  <p:tag name="KSO_WM_TAG_VERSION" val="3.0"/>
  <p:tag name="KSO_WM_UNIT_ID" val="_1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4.xml><?xml version="1.0" encoding="utf-8"?>
<p:tagLst xmlns:p="http://schemas.openxmlformats.org/presentationml/2006/main">
  <p:tag name="KSO_WM_UNIT_TYPE" val="i"/>
  <p:tag name="KSO_WM_UNIT_INDEX" val="3"/>
  <p:tag name="KSO_WM_BEAUTIFY_FLAG" val="#wm#"/>
  <p:tag name="KSO_WM_TAG_VERSION" val="3.0"/>
  <p:tag name="KSO_WM_UNIT_ID" val="_1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5.xml><?xml version="1.0" encoding="utf-8"?>
<p:tagLst xmlns:p="http://schemas.openxmlformats.org/presentationml/2006/main">
  <p:tag name="KSO_WM_UNIT_TYPE" val="i"/>
  <p:tag name="KSO_WM_UNIT_INDEX" val="4"/>
  <p:tag name="KSO_WM_BEAUTIFY_FLAG" val="#wm#"/>
  <p:tag name="KSO_WM_TAG_VERSION" val="3.0"/>
  <p:tag name="KSO_WM_UNIT_ID" val="_1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6.xml><?xml version="1.0" encoding="utf-8"?>
<p:tagLst xmlns:p="http://schemas.openxmlformats.org/presentationml/2006/main">
  <p:tag name="KSO_WM_UNIT_TYPE" val="i"/>
  <p:tag name="KSO_WM_UNIT_INDEX" val="5"/>
  <p:tag name="KSO_WM_BEAUTIFY_FLAG" val="#wm#"/>
  <p:tag name="KSO_WM_TAG_VERSION" val="3.0"/>
  <p:tag name="KSO_WM_UNIT_ID" val="_1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7.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3"/>
</p:tagLst>
</file>

<file path=ppt/tags/tag128.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1*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5"/>
</p:tagLst>
</file>

<file path=ppt/tags/tag129.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1.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2.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11"/>
</p:tagLst>
</file>

<file path=ppt/tags/tag133.xml><?xml version="1.0" encoding="utf-8"?>
<p:tagLst xmlns:p="http://schemas.openxmlformats.org/presentationml/2006/main">
  <p:tag name="KSO_WM_UNIT_TYPE" val="i"/>
  <p:tag name="KSO_WM_UNIT_INDEX" val="1"/>
  <p:tag name="KSO_WM_BEAUTIFY_FLAG" val="#wm#"/>
  <p:tag name="KSO_WM_TAG_VERSION" val="3.0"/>
  <p:tag name="KSO_WM_UNIT_ID" val="_0*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4.xml><?xml version="1.0" encoding="utf-8"?>
<p:tagLst xmlns:p="http://schemas.openxmlformats.org/presentationml/2006/main">
  <p:tag name="KSO_WM_UNIT_TYPE" val="i"/>
  <p:tag name="KSO_WM_UNIT_INDEX" val="2"/>
  <p:tag name="KSO_WM_BEAUTIFY_FLAG" val="#wm#"/>
  <p:tag name="KSO_WM_TAG_VERSION" val="3.0"/>
  <p:tag name="KSO_WM_UNIT_ID" val="_0*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5.xml><?xml version="1.0" encoding="utf-8"?>
<p:tagLst xmlns:p="http://schemas.openxmlformats.org/presentationml/2006/main">
  <p:tag name="KSO_WM_UNIT_TYPE" val="a"/>
  <p:tag name="KSO_WM_UNIT_INDEX" val="1"/>
  <p:tag name="KSO_WM_BEAUTIFY_FLAG" val="#wm#"/>
  <p:tag name="KSO_WM_TAG_VERSION" val="1.0"/>
  <p:tag name="KSO_WM_UNIT_PRESET_TEXT" val="单击此处编辑母版标题样式"/>
  <p:tag name="KSO_WM_UNIT_ID" val="_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30"/>
  <p:tag name="KSO_WM_TEMPLATE_CATEGORY" val="custom"/>
  <p:tag name="KSO_WM_TEMPLATE_INDEX" val="20238670"/>
</p:tagLst>
</file>

<file path=ppt/tags/tag136.xml><?xml version="1.0" encoding="utf-8"?>
<p:tagLst xmlns:p="http://schemas.openxmlformats.org/presentationml/2006/main">
  <p:tag name="KSO_WM_UNIT_TYPE" val="f"/>
  <p:tag name="KSO_WM_UNIT_SUBTYPE" val="a"/>
  <p:tag name="KSO_WM_UNIT_INDEX" val="1"/>
  <p:tag name="KSO_WM_BEAUTIFY_FLAG" val="#wm#"/>
  <p:tag name="KSO_WM_TAG_VERSION" val="1.0"/>
  <p:tag name="KSO_WM_UNIT_PRESET_TEXT" val="单击此处编辑母版文本样式&#10;第二级&#10;第三级&#10;第四级&#10;第五级"/>
  <p:tag name="KSO_WM_UNIT_ID" val="_0*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350"/>
  <p:tag name="KSO_WM_TEMPLATE_CATEGORY" val="custom"/>
  <p:tag name="KSO_WM_TEMPLATE_INDEX" val="20238670"/>
</p:tagLst>
</file>

<file path=ppt/tags/tag137.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8.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9.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TYPE" val="i"/>
  <p:tag name="KSO_WM_UNIT_INDEX" val="3"/>
  <p:tag name="KSO_WM_BEAUTIFY_FLAG" val="#wm#"/>
  <p:tag name="KSO_WM_TAG_VERSION" val="3.0"/>
  <p:tag name="KSO_WM_UNIT_ID" val="_0*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1.xml><?xml version="1.0" encoding="utf-8"?>
<p:tagLst xmlns:p="http://schemas.openxmlformats.org/presentationml/2006/main">
  <p:tag name="KSO_WM_TEMPLATE_SUBCATEGORY" val="29"/>
  <p:tag name="KSO_WM_TEMPLATE_COLOR_TYPE" val="0"/>
  <p:tag name="KSO_WM_TAG_VERSION" val="3.0"/>
  <p:tag name="KSO_WM_TEMPLATE_THUMBS_INDEX" val="1、9"/>
  <p:tag name="KSO_WM_BEAUTIFY_FLAG" val="#wm#"/>
  <p:tag name="KSO_WM_TEMPLATE_INDEX" val="20238670"/>
  <p:tag name="KSO_WM_TEMPLATE_CATEGORY" val="custom"/>
  <p:tag name="KSO_WM_TEMPLATE_MASTER_TYPE" val="0"/>
</p:tagLst>
</file>

<file path=ppt/tags/tag142.xml><?xml version="1.0" encoding="utf-8"?>
<p:tagLst xmlns:p="http://schemas.openxmlformats.org/presentationml/2006/main">
  <p:tag name="KSO_WM_UNIT_TYPE" val="f"/>
  <p:tag name="KSO_WM_UNIT_SUBTYPE" val="g"/>
  <p:tag name="KSO_WM_UNIT_INDEX" val="3"/>
  <p:tag name="KSO_WM_BEAUTIFY_FLAG" val="#wm#"/>
  <p:tag name="KSO_WM_TAG_VERSION" val="3.0"/>
  <p:tag name="KSO_WM_UNIT_ID" val="custom20235977_1*f*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77"/>
  <p:tag name="KSO_WM_TEMPLATE_CATEGORY" val="custom"/>
  <p:tag name="KSO_WM_UNIT_VALUE" val="13"/>
</p:tagLst>
</file>

<file path=ppt/tags/tag143.xml><?xml version="1.0" encoding="utf-8"?>
<p:tagLst xmlns:p="http://schemas.openxmlformats.org/presentationml/2006/main">
  <p:tag name="KSO_WM_UNIT_TYPE" val="a"/>
  <p:tag name="KSO_WM_UNIT_INDEX" val="1"/>
  <p:tag name="KSO_WM_BEAUTIFY_FLAG" val="#wm#"/>
  <p:tag name="KSO_WM_TAG_VERSION" val="3.0"/>
  <p:tag name="KSO_WM_UNIT_ID" val="custom20238670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8670"/>
  <p:tag name="KSO_WM_TEMPLATE_CATEGORY" val="custom"/>
  <p:tag name="KSO_WM_UNIT_ISCONTENTSTITLE" val="0"/>
  <p:tag name="KSO_WM_UNIT_VALUE" val="15"/>
  <p:tag name="KSO_WM_UNIT_PRESET_TEXT" val="单击此处添加文档标题"/>
  <p:tag name="KSO_WM_UNIT_TEXT_TYPE" val="1"/>
</p:tagLst>
</file>

<file path=ppt/tags/tag144.xml><?xml version="1.0" encoding="utf-8"?>
<p:tagLst xmlns:p="http://schemas.openxmlformats.org/presentationml/2006/main">
  <p:tag name="KSO_WM_UNIT_TYPE" val="b"/>
  <p:tag name="KSO_WM_UNIT_INDEX" val="1"/>
  <p:tag name="KSO_WM_BEAUTIFY_FLAG" val="#wm#"/>
  <p:tag name="KSO_WM_TAG_VERSION" val="3.0"/>
  <p:tag name="KSO_WM_UNIT_ID" val="custom20238670_1*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8670"/>
  <p:tag name="KSO_WM_TEMPLATE_CATEGORY" val="custom"/>
  <p:tag name="KSO_WM_UNIT_ISCONTENTSTITLE" val="0"/>
  <p:tag name="KSO_WM_UNIT_VALUE" val="66"/>
  <p:tag name="KSO_WM_UNIT_PRESET_TEXT" val="单击此处添加副标题"/>
  <p:tag name="KSO_WM_UNIT_TEXT_TYPE" val="1"/>
</p:tagLst>
</file>

<file path=ppt/tags/tag145.xml><?xml version="1.0" encoding="utf-8"?>
<p:tagLst xmlns:p="http://schemas.openxmlformats.org/presentationml/2006/main">
  <p:tag name="KSO_WM_UNIT_TYPE" val="i"/>
  <p:tag name="KSO_WM_UNIT_INDEX" val="1"/>
  <p:tag name="KSO_WM_BEAUTIFY_FLAG" val="#wm#"/>
  <p:tag name="KSO_WM_TAG_VERSION" val="3.0"/>
  <p:tag name="KSO_WM_UNIT_ID" val="custom20238670_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8670"/>
  <p:tag name="KSO_WM_TEMPLATE_CATEGORY" val="custom"/>
</p:tagLst>
</file>

<file path=ppt/tags/tag146.xml><?xml version="1.0" encoding="utf-8"?>
<p:tagLst xmlns:p="http://schemas.openxmlformats.org/presentationml/2006/main">
  <p:tag name="KSO_WM_UNIT_TYPE" val="f"/>
  <p:tag name="KSO_WM_UNIT_SUBTYPE" val="g"/>
  <p:tag name="KSO_WM_UNIT_INDEX" val="3"/>
  <p:tag name="KSO_WM_BEAUTIFY_FLAG" val="#wm#"/>
  <p:tag name="KSO_WM_TAG_VERSION" val="3.0"/>
  <p:tag name="KSO_WM_UNIT_ID" val="custom20235977_1*f*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77"/>
  <p:tag name="KSO_WM_TEMPLATE_CATEGORY" val="custom"/>
  <p:tag name="KSO_WM_UNIT_VALUE" val="13"/>
</p:tagLst>
</file>

<file path=ppt/tags/tag147.xml><?xml version="1.0" encoding="utf-8"?>
<p:tagLst xmlns:p="http://schemas.openxmlformats.org/presentationml/2006/main">
  <p:tag name="KSO_WM_UNIT_INDEX" val="4"/>
  <p:tag name="KSO_WM_UNIT_TYPE" val="f"/>
  <p:tag name="KSO_WM_UNIT_SUBTYPE" val="a"/>
  <p:tag name="KSO_WM_BEAUTIFY_FLAG" val="#wm#"/>
</p:tagLst>
</file>

<file path=ppt/tags/tag148.xml><?xml version="1.0" encoding="utf-8"?>
<p:tagLst xmlns:p="http://schemas.openxmlformats.org/presentationml/2006/main">
  <p:tag name="KSO_WM_SLIDE_TYPE" val="title"/>
  <p:tag name="KSO_WM_TEMPLATE_SUBCATEGORY" val="29"/>
  <p:tag name="KSO_WM_TEMPLATE_COLOR_TYPE" val="0"/>
  <p:tag name="KSO_WM_TAG_VERSION" val="3.0"/>
  <p:tag name="KSO_WM_SLIDE_SUBTYPE" val="pureTxt"/>
  <p:tag name="KSO_WM_SLIDE_ITEM_CNT" val="0"/>
  <p:tag name="KSO_WM_TEMPLATE_THUMBS_INDEX" val="1、9"/>
  <p:tag name="KSO_WM_BEAUTIFY_FLAG" val="#wm#"/>
  <p:tag name="KSO_WM_TEMPLATE_INDEX" val="20238670"/>
  <p:tag name="KSO_WM_TEMPLATE_CATEGORY" val="custom"/>
  <p:tag name="KSO_WM_SLIDE_INDEX" val="1"/>
  <p:tag name="KSO_WM_SLIDE_ID" val="custom20238670_1"/>
  <p:tag name="KSO_WM_TEMPLATE_MASTER_TYPE" val="0"/>
  <p:tag name="KSO_WM_SLIDE_LAYOUT" val="a_b_f"/>
  <p:tag name="KSO_WM_SLIDE_LAYOUT_CNT" val="1_1_1"/>
  <p:tag name="KSO_WM_SLIDE_THEME_ID" val="3404931"/>
  <p:tag name="KSO_WM_SLIDE_THEME_NAME" val="简约风汇报通用模板"/>
</p:tagLst>
</file>

<file path=ppt/tags/tag149.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51.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52.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53.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54.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55.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56.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57.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58.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59.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61.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62.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63.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64.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65.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66.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67.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68.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69.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71.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72.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73.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74.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75.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76.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77.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78.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79.xml><?xml version="1.0" encoding="utf-8"?>
<p:tagLst xmlns:p="http://schemas.openxmlformats.org/presentationml/2006/main">
  <p:tag name="KSO_WM_DIAGRAM_VIRTUALLY_FRAME" val="{&quot;height&quot;:432.77251968503936,&quot;left&quot;:344.7836220472441,&quot;top&quot;:59.152834645669294,&quot;width&quot;:530.0622834645669}"/>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UNIT_INDEX" val="3"/>
  <p:tag name="KSO_WM_UNIT_TYPE" val="f"/>
  <p:tag name="KSO_WM_UNIT_SUBTYPE" val="a"/>
  <p:tag name="KSO_WM_BEAUTIFY_FLAG" val="#wm#"/>
</p:tagLst>
</file>

<file path=ppt/tags/tag181.xml><?xml version="1.0" encoding="utf-8"?>
<p:tagLst xmlns:p="http://schemas.openxmlformats.org/presentationml/2006/main">
  <p:tag name="KSO_WM_UNIT_INDEX" val="1"/>
  <p:tag name="KSO_WM_UNIT_TYPE" val="β"/>
  <p:tag name="KSO_WM_BEAUTIFY_FLAG" val="#wm#"/>
  <p:tag name="TABLE_ENDDRAG_ORIGIN_RECT" val="929*453"/>
  <p:tag name="TABLE_ENDDRAG_RECT" val="13*62*929*454"/>
</p:tagLst>
</file>

<file path=ppt/tags/tag182.xml><?xml version="1.0" encoding="utf-8"?>
<p:tagLst xmlns:p="http://schemas.openxmlformats.org/presentationml/2006/main">
  <p:tag name="KSO_WM_BEAUTIFY_FLAG" val="#wm#"/>
  <p:tag name="KSO_WM_TEMPLATE_CATEGORY" val="custom"/>
  <p:tag name="KSO_WM_TEMPLATE_INDEX" val="20238670"/>
  <p:tag name="RESOURCE_RECORD_KEY" val="{&quot;29&quot;:[50000077],&quot;65&quot;:[20205081]}"/>
  <p:tag name="KSO_WM_SLIDE_TYPE" val="text"/>
  <p:tag name="KSO_WM_TEMPLATE_SUBCATEGORY" val="29"/>
  <p:tag name="KSO_WM_TEMPLATE_COLOR_TYPE" val="0"/>
  <p:tag name="KSO_WM_TAG_VERSION" val="3.0"/>
  <p:tag name="KSO_WM_SLIDE_SUBTYPE" val="pureTxt"/>
  <p:tag name="KSO_WM_SLIDE_ITEM_CNT" val="0"/>
  <p:tag name="KSO_WM_SLIDE_INDEX" val="8"/>
  <p:tag name="KSO_WM_SLIDE_ID" val="custom20238670_8"/>
  <p:tag name="KSO_WM_TEMPLATE_MASTER_TYPE" val="0"/>
  <p:tag name="KSO_WM_SLIDE_LAYOUT" val="a_f"/>
  <p:tag name="KSO_WM_SLIDE_LAYOUT_CNT" val="1_1"/>
  <p:tag name="KSO_WM_SLIDE_SIZE" val="850*457"/>
  <p:tag name="KSO_WM_SLIDE_POSITION" val="54*28"/>
</p:tagLst>
</file>

<file path=ppt/tags/tag183.xml><?xml version="1.0" encoding="utf-8"?>
<p:tagLst xmlns:p="http://schemas.openxmlformats.org/presentationml/2006/main">
  <p:tag name="KSO_WM_UNIT_INDEX" val="2"/>
  <p:tag name="KSO_WM_UNIT_TYPE" val="f"/>
  <p:tag name="KSO_WM_UNIT_SUBTYPE" val="a"/>
  <p:tag name="KSO_WM_BEAUTIFY_FLAG" val="#wm#"/>
</p:tagLst>
</file>

<file path=ppt/tags/tag184.xml><?xml version="1.0" encoding="utf-8"?>
<p:tagLst xmlns:p="http://schemas.openxmlformats.org/presentationml/2006/main">
  <p:tag name="KSO_WM_UNIT_INDEX" val="1"/>
  <p:tag name="KSO_WM_UNIT_TYPE" val="a"/>
  <p:tag name="KSO_WM_BEAUTIFY_FLAG" val="#wm#"/>
  <p:tag name="KSO_WM_TAG_VERSION" val="3.0"/>
  <p:tag name="KSO_WM_UNIT_PRESET_TEXT" val="单击此处编辑母版标题样式"/>
  <p:tag name="KSO_WM_UNIT_ID" val="_2*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185.xml><?xml version="1.0" encoding="utf-8"?>
<p:tagLst xmlns:p="http://schemas.openxmlformats.org/presentationml/2006/main">
  <p:tag name="TABLE_ENDDRAG_ORIGIN_RECT" val="934*426"/>
  <p:tag name="TABLE_ENDDRAG_RECT" val="12*61*934*426"/>
</p:tagLst>
</file>

<file path=ppt/tags/tag186.xml><?xml version="1.0" encoding="utf-8"?>
<p:tagLst xmlns:p="http://schemas.openxmlformats.org/presentationml/2006/main">
  <p:tag name="KSO_WM_BEAUTIFY_FLAG" val="#wm#"/>
  <p:tag name="KSO_WM_TEMPLATE_CATEGORY" val="custom"/>
  <p:tag name="KSO_WM_TEMPLATE_INDEX" val="20238670"/>
  <p:tag name="KSO_WM_SLIDE_TYPE" val="text"/>
  <p:tag name="KSO_WM_TEMPLATE_SUBCATEGORY" val="29"/>
  <p:tag name="KSO_WM_TEMPLATE_COLOR_TYPE" val="0"/>
  <p:tag name="KSO_WM_TAG_VERSION" val="3.0"/>
  <p:tag name="KSO_WM_SLIDE_SUBTYPE" val="pureTxt"/>
  <p:tag name="KSO_WM_SLIDE_ITEM_CNT" val="0"/>
  <p:tag name="KSO_WM_SLIDE_INDEX" val="8"/>
  <p:tag name="KSO_WM_SLIDE_ID" val="custom20238670_8"/>
  <p:tag name="KSO_WM_TEMPLATE_MASTER_TYPE" val="0"/>
  <p:tag name="KSO_WM_SLIDE_LAYOUT" val="a_f"/>
  <p:tag name="KSO_WM_SLIDE_LAYOUT_CNT" val="1_1"/>
  <p:tag name="KSO_WM_SLIDE_SIZE" val="850*457"/>
  <p:tag name="KSO_WM_SLIDE_POSITION" val="54*28"/>
</p:tagLst>
</file>

<file path=ppt/tags/tag187.xml><?xml version="1.0" encoding="utf-8"?>
<p:tagLst xmlns:p="http://schemas.openxmlformats.org/presentationml/2006/main">
  <p:tag name="KSO_WM_UNIT_INDEX" val="7"/>
  <p:tag name="KSO_WM_UNIT_TYPE" val="f"/>
  <p:tag name="KSO_WM_UNIT_SUBTYPE" val="a"/>
  <p:tag name="KSO_WM_BEAUTIFY_FLAG" val="#wm#"/>
</p:tagLst>
</file>

<file path=ppt/tags/tag188.xml><?xml version="1.0" encoding="utf-8"?>
<p:tagLst xmlns:p="http://schemas.openxmlformats.org/presentationml/2006/main">
  <p:tag name="KSO_WM_UNIT_INDEX" val="2"/>
  <p:tag name="KSO_WM_UNIT_TYPE" val="f"/>
  <p:tag name="KSO_WM_UNIT_SUBTYPE" val="a"/>
  <p:tag name="KSO_WM_BEAUTIFY_FLAG" val="#wm#"/>
</p:tagLst>
</file>

<file path=ppt/tags/tag189.xml><?xml version="1.0" encoding="utf-8"?>
<p:tagLst xmlns:p="http://schemas.openxmlformats.org/presentationml/2006/main">
  <p:tag name="TABLE_ENDDRAG_ORIGIN_RECT" val="590*210"/>
  <p:tag name="TABLE_ENDDRAG_RECT" val="331*114*590*210"/>
  <p:tag name="KSO_WM_UNIT_INDEX" val="3"/>
  <p:tag name="KSO_WM_UNIT_TYPE" val="β"/>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INDEX" val="5"/>
  <p:tag name="KSO_WM_UNIT_TYPE" val="f"/>
  <p:tag name="KSO_WM_UNIT_SUBTYPE" val="a"/>
  <p:tag name="KSO_WM_BEAUTIFY_FLAG" val="#wm#"/>
</p:tagLst>
</file>

<file path=ppt/tags/tag191.xml><?xml version="1.0" encoding="utf-8"?>
<p:tagLst xmlns:p="http://schemas.openxmlformats.org/presentationml/2006/main">
  <p:tag name="KSO_WM_UNIT_INDEX" val="6"/>
  <p:tag name="KSO_WM_UNIT_TYPE" val="f"/>
  <p:tag name="KSO_WM_UNIT_SUBTYPE" val="a"/>
  <p:tag name="KSO_WM_BEAUTIFY_FLAG" val="#wm#"/>
</p:tagLst>
</file>

<file path=ppt/tags/tag192.xml><?xml version="1.0" encoding="utf-8"?>
<p:tagLst xmlns:p="http://schemas.openxmlformats.org/presentationml/2006/main">
  <p:tag name="KSO_WM_UNIT_INDEX" val="1"/>
  <p:tag name="KSO_WM_UNIT_TYPE" val="a"/>
  <p:tag name="KSO_WM_BEAUTIFY_FLAG" val="#wm#"/>
  <p:tag name="KSO_WM_UNIT_TEXT" val="药品基本信息"/>
  <p:tag name="KSO_WM_TAG_VERSION" val="3.0"/>
  <p:tag name="KSO_WM_UNIT_PRESET_TEXT" val="单击此处编辑母版标题样式"/>
  <p:tag name="KSO_WM_UNIT_ID" val="_2*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193.xml><?xml version="1.0" encoding="utf-8"?>
<p:tagLst xmlns:p="http://schemas.openxmlformats.org/presentationml/2006/main">
  <p:tag name="KSO_WM_UNIT_INDEX" val="6"/>
  <p:tag name="KSO_WM_UNIT_TYPE" val="f"/>
  <p:tag name="KSO_WM_UNIT_SUBTYPE" val="a"/>
  <p:tag name="KSO_WM_BEAUTIFY_FLAG" val="#wm#"/>
</p:tagLst>
</file>

<file path=ppt/tags/tag194.xml><?xml version="1.0" encoding="utf-8"?>
<p:tagLst xmlns:p="http://schemas.openxmlformats.org/presentationml/2006/main">
  <p:tag name="KSO_WM_UNIT_INDEX" val="6"/>
  <p:tag name="KSO_WM_UNIT_TYPE" val="f"/>
  <p:tag name="KSO_WM_UNIT_SUBTYPE" val="a"/>
  <p:tag name="KSO_WM_BEAUTIFY_FLAG" val="#wm#"/>
</p:tagLst>
</file>

<file path=ppt/tags/tag195.xml><?xml version="1.0" encoding="utf-8"?>
<p:tagLst xmlns:p="http://schemas.openxmlformats.org/presentationml/2006/main">
  <p:tag name="KSO_WM_BEAUTIFY_FLAG" val="#wm#"/>
  <p:tag name="KSO_WM_TEMPLATE_CATEGORY" val="custom"/>
  <p:tag name="KSO_WM_TEMPLATE_INDEX" val="20238670"/>
  <p:tag name="KSO_WM_SLIDE_TYPE" val="text"/>
  <p:tag name="KSO_WM_TEMPLATE_SUBCATEGORY" val="29"/>
  <p:tag name="KSO_WM_TEMPLATE_COLOR_TYPE" val="0"/>
  <p:tag name="KSO_WM_TAG_VERSION" val="3.0"/>
  <p:tag name="KSO_WM_SLIDE_SUBTYPE" val="pureTxt"/>
  <p:tag name="KSO_WM_SLIDE_ITEM_CNT" val="0"/>
  <p:tag name="KSO_WM_SLIDE_INDEX" val="8"/>
  <p:tag name="KSO_WM_SLIDE_ID" val="custom20238670_8"/>
  <p:tag name="KSO_WM_TEMPLATE_MASTER_TYPE" val="0"/>
  <p:tag name="KSO_WM_SLIDE_LAYOUT" val="a_f"/>
  <p:tag name="KSO_WM_SLIDE_LAYOUT_CNT" val="1_1"/>
  <p:tag name="KSO_WM_SLIDE_SIZE" val="850*457"/>
  <p:tag name="KSO_WM_SLIDE_POSITION" val="54*28"/>
</p:tagLst>
</file>

<file path=ppt/tags/tag196.xml><?xml version="1.0" encoding="utf-8"?>
<p:tagLst xmlns:p="http://schemas.openxmlformats.org/presentationml/2006/main">
  <p:tag name="KSO_WM_UNIT_INDEX" val="3"/>
  <p:tag name="KSO_WM_UNIT_TYPE" val="f"/>
  <p:tag name="KSO_WM_UNIT_SUBTYPE" val="a"/>
  <p:tag name="KSO_WM_BEAUTIFY_FLAG" val="#wm#"/>
</p:tagLst>
</file>

<file path=ppt/tags/tag197.xml><?xml version="1.0" encoding="utf-8"?>
<p:tagLst xmlns:p="http://schemas.openxmlformats.org/presentationml/2006/main">
  <p:tag name="KSO_WM_UNIT_INDEX" val="5"/>
  <p:tag name="KSO_WM_UNIT_TYPE" val="f"/>
  <p:tag name="KSO_WM_UNIT_SUBTYPE" val="a"/>
  <p:tag name="KSO_WM_BEAUTIFY_FLAG" val="#wm#"/>
</p:tagLst>
</file>

<file path=ppt/tags/tag198.xml><?xml version="1.0" encoding="utf-8"?>
<p:tagLst xmlns:p="http://schemas.openxmlformats.org/presentationml/2006/main">
  <p:tag name="TABLE_ENDDRAG_ORIGIN_RECT" val="407*257"/>
  <p:tag name="TABLE_ENDDRAG_RECT" val="21*76*407*257"/>
  <p:tag name="KSO_WM_UNIT_INDEX" val="6"/>
  <p:tag name="KSO_WM_UNIT_TYPE" val="β"/>
  <p:tag name="KSO_WM_BEAUTIFY_FLAG" val="#wm#"/>
</p:tagLst>
</file>

<file path=ppt/tags/tag199.xml><?xml version="1.0" encoding="utf-8"?>
<p:tagLst xmlns:p="http://schemas.openxmlformats.org/presentationml/2006/main">
  <p:tag name="KSO_WM_UNIT_INDEX" val="7"/>
  <p:tag name="KSO_WM_UNIT_TYPE" val="f"/>
  <p:tag name="KSO_WM_UNIT_SUBTYPE" val="a"/>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TABLE_ENDDRAG_ORIGIN_RECT" val="514*346"/>
  <p:tag name="TABLE_ENDDRAG_RECT" val="439*115*514*346"/>
</p:tagLst>
</file>

<file path=ppt/tags/tag201.xml><?xml version="1.0" encoding="utf-8"?>
<p:tagLst xmlns:p="http://schemas.openxmlformats.org/presentationml/2006/main">
  <p:tag name="KSO_WM_UNIT_INDEX" val="6"/>
  <p:tag name="KSO_WM_UNIT_TYPE" val="f"/>
  <p:tag name="KSO_WM_UNIT_SUBTYPE" val="a"/>
  <p:tag name="KSO_WM_BEAUTIFY_FLAG" val="#wm#"/>
</p:tagLst>
</file>

<file path=ppt/tags/tag202.xml><?xml version="1.0" encoding="utf-8"?>
<p:tagLst xmlns:p="http://schemas.openxmlformats.org/presentationml/2006/main">
  <p:tag name="KSO_WM_UNIT_INDEX" val="5"/>
  <p:tag name="KSO_WM_UNIT_TYPE" val="f"/>
  <p:tag name="KSO_WM_UNIT_SUBTYPE" val="a"/>
  <p:tag name="KSO_WM_BEAUTIFY_FLAG" val="#wm#"/>
</p:tagLst>
</file>

<file path=ppt/tags/tag203.xml><?xml version="1.0" encoding="utf-8"?>
<p:tagLst xmlns:p="http://schemas.openxmlformats.org/presentationml/2006/main">
  <p:tag name="KSO_WM_BEAUTIFY_FLAG" val="#wm#"/>
  <p:tag name="KSO_WM_TEMPLATE_CATEGORY" val="custom"/>
  <p:tag name="KSO_WM_TEMPLATE_INDEX" val="20238670"/>
</p:tagLst>
</file>

<file path=ppt/tags/tag204.xml><?xml version="1.0" encoding="utf-8"?>
<p:tagLst xmlns:p="http://schemas.openxmlformats.org/presentationml/2006/main">
  <p:tag name="TABLE_ENDDRAG_ORIGIN_RECT" val="766*64"/>
  <p:tag name="TABLE_ENDDRAG_RECT" val="174*14*766*64"/>
</p:tagLst>
</file>

<file path=ppt/tags/tag205.xml><?xml version="1.0" encoding="utf-8"?>
<p:tagLst xmlns:p="http://schemas.openxmlformats.org/presentationml/2006/main">
  <p:tag name="TABLE_ENDDRAG_ORIGIN_RECT" val="927*432"/>
  <p:tag name="TABLE_ENDDRAG_RECT" val="22*88*927*432"/>
</p:tagLst>
</file>

<file path=ppt/tags/tag206.xml><?xml version="1.0" encoding="utf-8"?>
<p:tagLst xmlns:p="http://schemas.openxmlformats.org/presentationml/2006/main">
  <p:tag name="KSO_WM_UNIT_INDEX" val="3"/>
  <p:tag name="KSO_WM_UNIT_TYPE" val="f"/>
  <p:tag name="KSO_WM_UNIT_SUBTYPE" val="a"/>
  <p:tag name="KSO_WM_BEAUTIFY_FLAG" val="#wm#"/>
</p:tagLst>
</file>

<file path=ppt/tags/tag207.xml><?xml version="1.0" encoding="utf-8"?>
<p:tagLst xmlns:p="http://schemas.openxmlformats.org/presentationml/2006/main">
  <p:tag name="KSO_WM_BEAUTIFY_FLAG" val="#wm#"/>
  <p:tag name="KSO_WM_TEMPLATE_CATEGORY" val="custom"/>
  <p:tag name="KSO_WM_TEMPLATE_INDEX" val="20238670"/>
</p:tagLst>
</file>

<file path=ppt/tags/tag208.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UNIT_TYPE" val="a"/>
  <p:tag name="KSO_WM_UNIT_INDEX" val="1"/>
  <p:tag name="KSO_WM_TEMPLATE_CATEGORY" val="diagram"/>
  <p:tag name="KSO_WM_TEMPLATE_INDEX" val="20230921"/>
  <p:tag name="KSO_WM_UNIT_LAYERLEVEL" val="1"/>
  <p:tag name="KSO_WM_TAG_VERSION" val="3.0"/>
  <p:tag name="KSO_WM_BEAUTIFY_FLAG" val="#wm#"/>
  <p:tag name="KSO_WM_UNIT_TEXT_TYPE" val="1"/>
  <p:tag name="KSO_WM_UNIT_PRESET_TEXT" val="单击此处编辑母版标题样式"/>
  <p:tag name="KSO_WM_UNIT_TEXT" val="有效性 指南推荐情况 "/>
  <p:tag name="KSO_WM_UNIT_VALUE" val="29"/>
  <p:tag name="KSO_WM_DIAGRAM_GROUP_CODE" val="l1-1"/>
  <p:tag name="KSO_WM_UNIT_ID" val="_7*a*1"/>
  <p:tag name="KSO_WM_UNIT_TEXT_FILL_FORE_SCHEMECOLOR_INDEX" val="13"/>
  <p:tag name="KSO_WM_UNIT_TEXT_FILL_TYPE" val="1"/>
  <p:tag name="KSO_WM_UNIT_USESOURCEFORMAT_APPLY" val="1"/>
</p:tagLst>
</file>

<file path=ppt/tags/tag209.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2_1"/>
  <p:tag name="KSO_WM_UNIT_ID" val="diagram20230921_1*l_h_a*1_2_1"/>
  <p:tag name="KSO_WM_TEMPLATE_CATEGORY" val="diagram"/>
  <p:tag name="KSO_WM_TEMPLATE_INDEX" val="20230921"/>
  <p:tag name="KSO_WM_UNIT_LAYERLEVEL" val="1_1_1"/>
  <p:tag name="KSO_WM_TAG_VERSION" val="3.0"/>
  <p:tag name="KSO_WM_DIAGRAM_GROUP_CODE" val="l1-1"/>
  <p:tag name="KSO_WM_DIAGRAM_MAX_ITEMCNT" val="6"/>
  <p:tag name="KSO_WM_DIAGRAM_MIN_ITEMCNT" val="2"/>
  <p:tag name="KSO_WM_DIAGRAM_VIRTUALLY_FRAME" val="{&quot;height&quot;:412.1500481552521,&quot;left&quot;:18.6,&quot;top&quot;:94.92496062992126,&quot;width&quot;:918.50007874015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DIAGRAM_VERSION" val="3"/>
  <p:tag name="KSO_WM_DIAGRAM_COLOR_TRICK" val="1"/>
  <p:tag name="KSO_WM_DIAGRAM_COLOR_TEXT_CAN_REMOVE" val="n"/>
  <p:tag name="KSO_WM_UNIT_PRESET_TEXT" val="单击添加项标题"/>
  <p:tag name="KSO_WM_UNIT_TEXT_FILL_FORE_SCHEMECOLOR_INDEX" val="1"/>
  <p:tag name="KSO_WM_UNIT_TEXT_FILL_TYPE" val="1"/>
  <p:tag name="KSO_WM_UNIT_USESOURCEFORMAT_APPLY"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2_1"/>
  <p:tag name="KSO_WM_UNIT_ID" val="diagram20230921_1*l_h_a*1_2_1"/>
  <p:tag name="KSO_WM_TEMPLATE_CATEGORY" val="diagram"/>
  <p:tag name="KSO_WM_TEMPLATE_INDEX" val="20230921"/>
  <p:tag name="KSO_WM_UNIT_LAYERLEVEL" val="1_1_1"/>
  <p:tag name="KSO_WM_TAG_VERSION" val="3.0"/>
  <p:tag name="KSO_WM_DIAGRAM_GROUP_CODE" val="l1-1"/>
  <p:tag name="KSO_WM_DIAGRAM_MAX_ITEMCNT" val="6"/>
  <p:tag name="KSO_WM_DIAGRAM_MIN_ITEMCNT" val="2"/>
  <p:tag name="KSO_WM_DIAGRAM_VIRTUALLY_FRAME" val="{&quot;height&quot;:412.1500481552521,&quot;left&quot;:18.6,&quot;top&quot;:94.92496062992126,&quot;width&quot;:918.500078740157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DIAGRAM_VERSION" val="3"/>
  <p:tag name="KSO_WM_DIAGRAM_COLOR_TRICK" val="1"/>
  <p:tag name="KSO_WM_DIAGRAM_COLOR_TEXT_CAN_REMOVE" val="n"/>
  <p:tag name="KSO_WM_UNIT_PRESET_TEXT" val="单击添加项标题"/>
  <p:tag name="KSO_WM_UNIT_TEXT_FILL_FORE_SCHEMECOLOR_INDEX" val="1"/>
  <p:tag name="KSO_WM_UNIT_TEXT_FILL_TYPE" val="1"/>
  <p:tag name="KSO_WM_UNIT_USESOURCEFORMAT_APPLY" val="1"/>
</p:tagLst>
</file>

<file path=ppt/tags/tag211.xml><?xml version="1.0" encoding="utf-8"?>
<p:tagLst xmlns:p="http://schemas.openxmlformats.org/presentationml/2006/main">
  <p:tag name="KSO_WM_BEAUTIFY_FLAG" val="#wm#"/>
  <p:tag name="KSO_WM_TEMPLATE_CATEGORY" val="custom"/>
  <p:tag name="KSO_WM_TEMPLATE_INDEX" val="20238670"/>
  <p:tag name="KSO_WM_SPECIAL_SOURCE" val="bdnull"/>
  <p:tag name="KSO_WM_SLIDE_ID" val="custom20238670_8"/>
  <p:tag name="KSO_WM_TEMPLATE_SUBCATEGORY" val="29"/>
  <p:tag name="KSO_WM_TEMPLATE_MASTER_TYPE" val="0"/>
  <p:tag name="KSO_WM_TEMPLATE_COLOR_TYPE" val="0"/>
  <p:tag name="KSO_WM_SLIDE_ITEM_CNT" val="0"/>
  <p:tag name="KSO_WM_SLIDE_INDEX" val="8"/>
  <p:tag name="KSO_WM_DIAGRAM_GROUP_CODE" val="l1-1"/>
  <p:tag name="KSO_WM_SLIDE_DIAGTYPE" val="l"/>
  <p:tag name="KSO_WM_TAG_VERSION" val="3.0"/>
  <p:tag name="KSO_WM_SLIDE_LAYOUT" val="a_f"/>
  <p:tag name="KSO_WM_SLIDE_LAYOUT_CNT" val="1_1"/>
  <p:tag name="KSO_WM_SLIDE_TYPE" val="text"/>
  <p:tag name="KSO_WM_SLIDE_SUBTYPE" val="pureTxt"/>
  <p:tag name="KSO_WM_SLIDE_SIZE" val="850*457"/>
  <p:tag name="KSO_WM_SLIDE_POSITION" val="54*28"/>
</p:tagLst>
</file>

<file path=ppt/tags/tag212.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UNIT_TYPE" val="a"/>
  <p:tag name="KSO_WM_UNIT_INDEX" val="1"/>
  <p:tag name="KSO_WM_TEMPLATE_CATEGORY" val="diagram"/>
  <p:tag name="KSO_WM_TEMPLATE_INDEX" val="20230921"/>
  <p:tag name="KSO_WM_UNIT_LAYERLEVEL" val="1"/>
  <p:tag name="KSO_WM_TAG_VERSION" val="3.0"/>
  <p:tag name="KSO_WM_BEAUTIFY_FLAG" val="#wm#"/>
  <p:tag name="KSO_WM_UNIT_TEXT_TYPE" val="1"/>
  <p:tag name="KSO_WM_UNIT_PRESET_TEXT" val="单击此处编辑母版标题样式"/>
  <p:tag name="KSO_WM_UNIT_TEXT" val="有效性 指南推荐情况 "/>
  <p:tag name="KSO_WM_UNIT_VALUE" val="29"/>
  <p:tag name="KSO_WM_DIAGRAM_GROUP_CODE" val="l1-1"/>
  <p:tag name="KSO_WM_UNIT_ID" val="_7*a*1"/>
  <p:tag name="KSO_WM_UNIT_TEXT_FILL_FORE_SCHEMECOLOR_INDEX" val="13"/>
  <p:tag name="KSO_WM_UNIT_TEXT_FILL_TYPE" val="1"/>
  <p:tag name="KSO_WM_UNIT_USESOURCEFORMAT_APPLY" val="1"/>
</p:tagLst>
</file>

<file path=ppt/tags/tag213.xml><?xml version="1.0" encoding="utf-8"?>
<p:tagLst xmlns:p="http://schemas.openxmlformats.org/presentationml/2006/main">
  <p:tag name="KSO_WM_BEAUTIFY_FLAG" val="#wm#"/>
  <p:tag name="KSO_WM_TEMPLATE_CATEGORY" val="custom"/>
  <p:tag name="KSO_WM_TEMPLATE_INDEX" val="20238670"/>
  <p:tag name="KSO_WM_SPECIAL_SOURCE" val="bdnull"/>
  <p:tag name="KSO_WM_SLIDE_ID" val="custom20238670_8"/>
  <p:tag name="KSO_WM_TEMPLATE_SUBCATEGORY" val="29"/>
  <p:tag name="KSO_WM_TEMPLATE_MASTER_TYPE" val="0"/>
  <p:tag name="KSO_WM_TEMPLATE_COLOR_TYPE" val="0"/>
  <p:tag name="KSO_WM_SLIDE_ITEM_CNT" val="0"/>
  <p:tag name="KSO_WM_SLIDE_INDEX" val="8"/>
  <p:tag name="KSO_WM_DIAGRAM_GROUP_CODE" val="l1-1"/>
  <p:tag name="KSO_WM_SLIDE_DIAGTYPE" val="l"/>
  <p:tag name="KSO_WM_TAG_VERSION" val="3.0"/>
  <p:tag name="KSO_WM_SLIDE_LAYOUT" val="a_f"/>
  <p:tag name="KSO_WM_SLIDE_LAYOUT_CNT" val="1_1"/>
  <p:tag name="KSO_WM_SLIDE_TYPE" val="text"/>
  <p:tag name="KSO_WM_SLIDE_SUBTYPE" val="pureTxt"/>
  <p:tag name="KSO_WM_SLIDE_SIZE" val="850*457"/>
  <p:tag name="KSO_WM_SLIDE_POSITION" val="54*28"/>
</p:tagLst>
</file>

<file path=ppt/tags/tag214.xml><?xml version="1.0" encoding="utf-8"?>
<p:tagLst xmlns:p="http://schemas.openxmlformats.org/presentationml/2006/main">
  <p:tag name="RESOURCE_RECORD_KEY" val="{&quot;29&quot;:[50000097,50000086,50000076,50000077],&quot;65&quot;:[20205081],&quot;70&quot;:[3322139]}"/>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TYPE" val="i"/>
  <p:tag name="KSO_WM_UNIT_INDEX" val="1"/>
  <p:tag name="KSO_WM_BEAUTIFY_FLAG" val="#wm#"/>
  <p:tag name="KSO_WM_TAG_VERSION" val="3.0"/>
  <p:tag name="KSO_WM_UNIT_ID" val="_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4.xml><?xml version="1.0" encoding="utf-8"?>
<p:tagLst xmlns:p="http://schemas.openxmlformats.org/presentationml/2006/main">
  <p:tag name="KSO_WM_UNIT_TYPE" val="i"/>
  <p:tag name="KSO_WM_UNIT_INDEX" val="2"/>
  <p:tag name="KSO_WM_BEAUTIFY_FLAG" val="#wm#"/>
  <p:tag name="KSO_WM_TAG_VERSION" val="3.0"/>
  <p:tag name="KSO_WM_UNIT_ID" val="_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5.xml><?xml version="1.0" encoding="utf-8"?>
<p:tagLst xmlns:p="http://schemas.openxmlformats.org/presentationml/2006/main">
  <p:tag name="KSO_WM_UNIT_TYPE" val="i"/>
  <p:tag name="KSO_WM_UNIT_INDEX" val="3"/>
  <p:tag name="KSO_WM_BEAUTIFY_FLAG" val="#wm#"/>
  <p:tag name="KSO_WM_TAG_VERSION" val="3.0"/>
  <p:tag name="KSO_WM_UNIT_ID" val="_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6.xml><?xml version="1.0" encoding="utf-8"?>
<p:tagLst xmlns:p="http://schemas.openxmlformats.org/presentationml/2006/main">
  <p:tag name="KSO_WM_UNIT_TYPE" val="i"/>
  <p:tag name="KSO_WM_UNIT_INDEX" val="4"/>
  <p:tag name="KSO_WM_BEAUTIFY_FLAG" val="#wm#"/>
  <p:tag name="KSO_WM_TAG_VERSION" val="3.0"/>
  <p:tag name="KSO_WM_UNIT_ID" val="_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7.xml><?xml version="1.0" encoding="utf-8"?>
<p:tagLst xmlns:p="http://schemas.openxmlformats.org/presentationml/2006/main">
  <p:tag name="KSO_WM_UNIT_TYPE" val="i"/>
  <p:tag name="KSO_WM_UNIT_INDEX" val="5"/>
  <p:tag name="KSO_WM_BEAUTIFY_FLAG" val="#wm#"/>
  <p:tag name="KSO_WM_TAG_VERSION" val="3.0"/>
  <p:tag name="KSO_WM_UNIT_ID" val="_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8.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5"/>
</p:tagLst>
</file>

<file path=ppt/tags/tag69.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6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1.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2.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3.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11"/>
</p:tagLst>
</file>

<file path=ppt/tags/tag74.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2*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75.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2*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340"/>
</p:tagLst>
</file>

<file path=ppt/tags/tag76.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7.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8.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9.xml><?xml version="1.0" encoding="utf-8"?>
<p:tagLst xmlns:p="http://schemas.openxmlformats.org/presentationml/2006/main">
  <p:tag name="KSO_WM_UNIT_TYPE" val="a"/>
  <p:tag name="KSO_WM_UNIT_INDEX" val="1"/>
  <p:tag name="KSO_WM_BEAUTIFY_FLAG" val="#wm#"/>
  <p:tag name="KSO_WM_TAG_VERSION" val="3.0"/>
  <p:tag name="KSO_WM_UNIT_PRESET_TEXT" val="标题"/>
  <p:tag name="KSO_WM_UNIT_ID" val="_3*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1"/>
  <p:tag name="KSO_WM_UNIT_VALUE" val="3"/>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1.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2.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3.xml><?xml version="1.0" encoding="utf-8"?>
<p:tagLst xmlns:p="http://schemas.openxmlformats.org/presentationml/2006/main">
  <p:tag name="KSO_WM_UNIT_TYPE" val="i"/>
  <p:tag name="KSO_WM_UNIT_INDEX" val="1"/>
  <p:tag name="KSO_WM_BEAUTIFY_FLAG" val="#wm#"/>
  <p:tag name="KSO_WM_TAG_VERSION" val="3.0"/>
  <p:tag name="KSO_WM_UNIT_ID" val="_4*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4.xml><?xml version="1.0" encoding="utf-8"?>
<p:tagLst xmlns:p="http://schemas.openxmlformats.org/presentationml/2006/main">
  <p:tag name="KSO_WM_UNIT_TYPE" val="i"/>
  <p:tag name="KSO_WM_UNIT_INDEX" val="2"/>
  <p:tag name="KSO_WM_BEAUTIFY_FLAG" val="#wm#"/>
  <p:tag name="KSO_WM_TAG_VERSION" val="3.0"/>
  <p:tag name="KSO_WM_UNIT_ID" val="_4*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5.xml><?xml version="1.0" encoding="utf-8"?>
<p:tagLst xmlns:p="http://schemas.openxmlformats.org/presentationml/2006/main">
  <p:tag name="KSO_WM_UNIT_TYPE" val="i"/>
  <p:tag name="KSO_WM_UNIT_INDEX" val="3"/>
  <p:tag name="KSO_WM_BEAUTIFY_FLAG" val="#wm#"/>
  <p:tag name="KSO_WM_TAG_VERSION" val="3.0"/>
  <p:tag name="KSO_WM_UNIT_ID" val="_4*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6.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4*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4"/>
</p:tagLst>
</file>

<file path=ppt/tags/tag87.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4*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35"/>
</p:tagLst>
</file>

<file path=ppt/tags/tag88.xml><?xml version="1.0" encoding="utf-8"?>
<p:tagLst xmlns:p="http://schemas.openxmlformats.org/presentationml/2006/main">
  <p:tag name="KSO_WM_UNIT_TYPE" val="e"/>
  <p:tag name="KSO_WM_UNIT_INDEX" val="1"/>
  <p:tag name="KSO_WM_BEAUTIFY_FLAG" val="#wm#"/>
  <p:tag name="KSO_WM_TAG_VERSION" val="3.0"/>
  <p:tag name="KSO_WM_UNIT_PRESET_TEXT" val="节编号"/>
  <p:tag name="KSO_WM_UNIT_ID" val="_4*e*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VALUE" val="10"/>
</p:tagLst>
</file>

<file path=ppt/tags/tag89.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1.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2.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5*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30"/>
</p:tagLst>
</file>

<file path=ppt/tags/tag93.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5*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160"/>
</p:tagLst>
</file>

<file path=ppt/tags/tag94.xml><?xml version="1.0" encoding="utf-8"?>
<p:tagLst xmlns:p="http://schemas.openxmlformats.org/presentationml/2006/main">
  <p:tag name="KSO_WM_UNIT_TYPE" val="f"/>
  <p:tag name="KSO_WM_UNIT_SUBTYPE" val="a"/>
  <p:tag name="KSO_WM_UNIT_INDEX" val="2"/>
  <p:tag name="KSO_WM_BEAUTIFY_FLAG" val="#wm#"/>
  <p:tag name="KSO_WM_TAG_VERSION" val="3.0"/>
  <p:tag name="KSO_WM_UNIT_PRESET_TEXT" val="单击此处编辑母版文本样式&#10;第二级&#10;第三级&#10;第四级&#10;第五级"/>
  <p:tag name="KSO_WM_UNIT_ID" val="_5*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160"/>
</p:tagLst>
</file>

<file path=ppt/tags/tag95.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6.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7.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8.xml><?xml version="1.0" encoding="utf-8"?>
<p:tagLst xmlns:p="http://schemas.openxmlformats.org/presentationml/2006/main">
  <p:tag name="KSO_WM_UNIT_TYPE" val="h_a"/>
  <p:tag name="KSO_WM_UNIT_INDEX" val="1_1"/>
  <p:tag name="KSO_WM_BEAUTIFY_FLAG" val="#wm#"/>
  <p:tag name="KSO_WM_TAG_VERSION" val="3.0"/>
  <p:tag name="KSO_WM_UNIT_PRESET_TEXT" val="单击此处编辑母版标题样式"/>
  <p:tag name="KSO_WM_UNIT_ID" val="_6*h_a*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 name="KSO_WM_UNIT_VALUE" val="20"/>
</p:tagLst>
</file>

<file path=ppt/tags/tag99.xml><?xml version="1.0" encoding="utf-8"?>
<p:tagLst xmlns:p="http://schemas.openxmlformats.org/presentationml/2006/main">
  <p:tag name="KSO_WM_UNIT_TYPE" val="h_f"/>
  <p:tag name="KSO_WM_UNIT_SUBTYPE" val="a"/>
  <p:tag name="KSO_WM_UNIT_INDEX" val="1_1"/>
  <p:tag name="KSO_WM_BEAUTIFY_FLAG" val="#wm#"/>
  <p:tag name="KSO_WM_TAG_VERSION" val="3.0"/>
  <p:tag name="KSO_WM_UNIT_PRESET_TEXT" val="单击此处编辑母版文本样式&#10;第二级&#10;第三级&#10;第四级&#10;第五级"/>
  <p:tag name="KSO_WM_UNIT_ID" val="_6*h_f*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 name="KSO_WM_UNIT_VALUE" val="162"/>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简约风汇报通用模板&#10;">
  <a:themeElements>
    <a:clrScheme name="绿色答辩">
      <a:dk1>
        <a:srgbClr val="000000"/>
      </a:dk1>
      <a:lt1>
        <a:srgbClr val="FFFFFF"/>
      </a:lt1>
      <a:dk2>
        <a:srgbClr val="02170F"/>
      </a:dk2>
      <a:lt2>
        <a:srgbClr val="F8FDFB"/>
      </a:lt2>
      <a:accent1>
        <a:srgbClr val="38957B"/>
      </a:accent1>
      <a:accent2>
        <a:srgbClr val="DD8F49"/>
      </a:accent2>
      <a:accent3>
        <a:srgbClr val="429398"/>
      </a:accent3>
      <a:accent4>
        <a:srgbClr val="E1AB44"/>
      </a:accent4>
      <a:accent5>
        <a:srgbClr val="417EA4"/>
      </a:accent5>
      <a:accent6>
        <a:srgbClr val="989D3C"/>
      </a:accent6>
      <a:hlink>
        <a:srgbClr val="0563C1"/>
      </a:hlink>
      <a:folHlink>
        <a:srgbClr val="954D72"/>
      </a:folHlink>
    </a:clrScheme>
    <a:fontScheme name="自定义 58">
      <a:majorFont>
        <a:latin typeface="Arial"/>
        <a:ea typeface="汉仪雅酷黑 65W"/>
        <a:cs typeface=""/>
      </a:majorFont>
      <a:minorFont>
        <a:latin typeface="Arial"/>
        <a:ea typeface="汉仪雅酷黑 65W"/>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11608</Words>
  <Application>WPS 演示</Application>
  <PresentationFormat>宽屏</PresentationFormat>
  <Paragraphs>471</Paragraphs>
  <Slides>9</Slides>
  <Notes>1</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9</vt:i4>
      </vt:variant>
    </vt:vector>
  </HeadingPairs>
  <TitlesOfParts>
    <vt:vector size="21" baseType="lpstr">
      <vt:lpstr>Arial</vt:lpstr>
      <vt:lpstr>宋体</vt:lpstr>
      <vt:lpstr>Wingdings</vt:lpstr>
      <vt:lpstr>Wingdings</vt:lpstr>
      <vt:lpstr>微软雅黑</vt:lpstr>
      <vt:lpstr>仿宋_GB2312</vt:lpstr>
      <vt:lpstr>仿宋</vt:lpstr>
      <vt:lpstr>汉仪雅酷黑 65W</vt:lpstr>
      <vt:lpstr>Calibri</vt:lpstr>
      <vt:lpstr>Arial Unicode MS</vt:lpstr>
      <vt:lpstr>WPS</vt:lpstr>
      <vt:lpstr>简约风汇报通用模板
</vt:lpstr>
      <vt:lpstr>注射用头孢他啶他唑巴坦钠（3:1）</vt:lpstr>
      <vt:lpstr>PowerPoint 演示文稿</vt:lpstr>
      <vt:lpstr>PowerPoint 演示文稿</vt:lpstr>
      <vt:lpstr>01基本信息：填补医保目录内同类（同机理）复方制剂治疗空白，契合国家鼓励使用国产原研产品的精神</vt:lpstr>
      <vt:lpstr>02.安全性：说明书及临床试验表明：该药不良反应发生类型未超出说明书范围，且大多轻微，无相关严重不良反应发生。</vt:lpstr>
      <vt:lpstr>PowerPoint 演示文稿</vt:lpstr>
      <vt:lpstr>PowerPoint 演示文稿</vt:lpstr>
      <vt:lpstr>05创新性</vt:lpstr>
      <vt:lpstr>06公平性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注射用头孢他啶他唑巴坦钠（3:1）</dc:title>
  <dc:creator/>
  <cp:lastModifiedBy>winnie</cp:lastModifiedBy>
  <cp:revision>187</cp:revision>
  <dcterms:created xsi:type="dcterms:W3CDTF">2025-07-15T05:07:00Z</dcterms:created>
  <dcterms:modified xsi:type="dcterms:W3CDTF">2026-06-09T07:51:39Z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2052-12.1.0.26895</vt:lpwstr>
  </property>
  <property fmtid="{D5CDD505-2E9C-101B-9397-08002B2CF9AE}" pid="3" name="ICV">
    <vt:lpwstr>76B77B449AE34DD4BF212C85403DDEDC_13</vt:lpwstr>
  </property>
</Properties>
</file>